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2" r:id="rId4"/>
    <p:sldId id="257" r:id="rId5"/>
    <p:sldId id="258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774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5F2D9-728C-4D58-A8F0-C7CF5BCB3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2E3F6D-59B4-40A2-BB7A-C46BD90B5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69241-9756-468A-BA14-34BF8AF46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5EDB-2D1C-4FFE-805D-56068C2D639C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E67AC-004B-49C3-9F54-9645E465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A4CC2-3ED0-46EF-8C3D-D34D322B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7025-0409-4147-8AF7-A7B750DD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E24CD-7D15-4D01-845B-1641C99FC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AF9165-FE71-4307-B640-DDADA4470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FBC0A-ACE4-4C4A-9D10-6AEADAAA3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5EDB-2D1C-4FFE-805D-56068C2D639C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AC13A-F953-4D6B-8D90-A1FCCF45E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947C6-FDCF-4F21-9BAA-DACECE18D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7025-0409-4147-8AF7-A7B750DD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7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B4B471-ABA3-41A1-8A3C-E50035CB1A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36A37B-83D6-4957-8BAE-273EE7F7F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D5E14-DDD7-40B1-A522-88A8B4D27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5EDB-2D1C-4FFE-805D-56068C2D639C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5D3FE-A9ED-481C-B14A-4348DCE7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DD387-FE98-4690-95BF-5FDD70D5E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7025-0409-4147-8AF7-A7B750DD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7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33DEE-E3EC-4856-809D-3AC7CC8C3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0DD3B-318C-4847-98B8-A44AFE81F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4BA70-4EBB-4537-9922-956F0310C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5EDB-2D1C-4FFE-805D-56068C2D639C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E06D4-81F3-4F31-8C93-2DA0FA14E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2BDA4-BE3E-40AB-8998-39108E19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7025-0409-4147-8AF7-A7B750DD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34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87B9D-7835-417C-89D3-C08F76E47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121A0-411A-4C1A-BF11-165F8DEEB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2FAB0-17EF-4052-B7BA-F4E6A9A7C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5EDB-2D1C-4FFE-805D-56068C2D639C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54EA5-FCE7-4F76-BA7F-7CF3B13C5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C936E-A175-4D2E-83D4-82136F11B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7025-0409-4147-8AF7-A7B750DD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54AD5-9E28-40D4-A590-A579B85C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EC229-98F5-428C-AE7B-987D28D0B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A6C2D6-3158-4F64-911D-0D4D6BB72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EFF84-AA98-4A18-89E0-3BE7D27D3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5EDB-2D1C-4FFE-805D-56068C2D639C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8AEAC-5AAB-408F-8CD3-8A510FD57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B1B94-71D5-4A5D-807A-50AC9BA4C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7025-0409-4147-8AF7-A7B750DD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04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216C-5477-4EF5-A5BE-19B204BD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EBD1E-0B9A-4B7C-BD03-E315B5AF2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2B13E7-585D-4456-85DC-56BF318D8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6F34D3-B867-4D8A-ADB5-2B6DADF84F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20AC3F-64AF-4D33-A0E9-2B4DD706A9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5E75C8-0EF2-4C89-934F-FC3FEF775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5EDB-2D1C-4FFE-805D-56068C2D639C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9999C8-A4C1-43A6-972D-33298C903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9BB1EF-2468-403F-9F27-CCCCB3D10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7025-0409-4147-8AF7-A7B750DD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2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EE637-F2BB-4AE0-954B-E961A2A68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69B4B6-70AA-44F7-9E9A-6A6EEA36F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5EDB-2D1C-4FFE-805D-56068C2D639C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C73DAF-5F60-41FF-AA38-EACB3060B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C3170-6032-41FB-B52E-1131349DA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7025-0409-4147-8AF7-A7B750DD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47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A2F2BC-3F5D-4502-B6F2-EBDC42EF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5EDB-2D1C-4FFE-805D-56068C2D639C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4A9BBA-763F-4327-9633-90CE4649A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50DA7-C6EB-4FF8-93BE-A198DCB20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7025-0409-4147-8AF7-A7B750DD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1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204D0-A28A-4CA8-82ED-B4C36403C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66696-B6FA-4E3D-B82C-59177B58A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74A8D-4868-4D03-80FB-AAFC2F85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D5E56-61D8-4971-9459-DD99AFA48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5EDB-2D1C-4FFE-805D-56068C2D639C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5D01C-32CD-411E-8FA3-E89EB1FDA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BD6FF-E574-4285-A8EB-035B09BA0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7025-0409-4147-8AF7-A7B750DD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E567B-CF77-40C2-A3A6-264F88DBC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3C2BE6-19D6-4EEF-A456-6A9BE31A7C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803B1-B9E9-47F6-9870-F254E64AD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4F4B7F-7F5B-4E29-994F-6CC0CE330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5EDB-2D1C-4FFE-805D-56068C2D639C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B9405-038A-4ADA-885D-BA7C07A3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C2461B-3FD6-4156-8BCF-4BFAA101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7025-0409-4147-8AF7-A7B750DD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1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7419BB-6E5C-41CE-A7D5-EC3AB09C5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AA4C5-91B9-40C5-892F-3A9F9691A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82476-0F29-4C36-A8C2-9995C54CE1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75EDB-2D1C-4FFE-805D-56068C2D639C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2CEA3-0994-4926-A0A7-D09FBC2CB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DC1AB-D935-4C06-937F-DA001AFBC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97025-0409-4147-8AF7-A7B750DD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6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FFDE2-F82A-454C-8970-7038B2E20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Dividing MOBY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4BEDA-F94C-4DEB-9906-6AD414F8A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Thresholds: </a:t>
            </a:r>
          </a:p>
          <a:p>
            <a:pPr lvl="1"/>
            <a:r>
              <a:rPr lang="en-US" dirty="0"/>
              <a:t>Similar brightness defined as ±5% </a:t>
            </a:r>
            <a:r>
              <a:rPr lang="en-US" dirty="0" err="1">
                <a:latin typeface="Symbol" panose="05050102010706020507" pitchFamily="18" charset="2"/>
              </a:rPr>
              <a:t>D</a:t>
            </a:r>
            <a:r>
              <a:rPr lang="en-US" i="1" dirty="0" err="1"/>
              <a:t>R</a:t>
            </a:r>
            <a:r>
              <a:rPr lang="en-US" i="1" baseline="-25000" dirty="0" err="1"/>
              <a:t>rs</a:t>
            </a:r>
            <a:r>
              <a:rPr lang="en-US" dirty="0" err="1"/>
              <a:t>brightness</a:t>
            </a:r>
            <a:endParaRPr lang="en-US" dirty="0"/>
          </a:p>
          <a:p>
            <a:pPr lvl="1"/>
            <a:r>
              <a:rPr lang="en-US" dirty="0"/>
              <a:t>Similar </a:t>
            </a:r>
            <a:r>
              <a:rPr lang="en-US" i="1" dirty="0"/>
              <a:t>AVW</a:t>
            </a:r>
            <a:r>
              <a:rPr lang="en-US" dirty="0"/>
              <a:t> defined as ±1 nm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i="1" dirty="0"/>
              <a:t>AVW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This is pretty strict for spectral shape adherence, and we can probably relax this.</a:t>
            </a:r>
          </a:p>
          <a:p>
            <a:pPr lvl="1"/>
            <a:r>
              <a:rPr lang="en-US" dirty="0"/>
              <a:t>Dissimilar spectra are defined as exceeding ±5% </a:t>
            </a:r>
            <a:r>
              <a:rPr lang="en-US" dirty="0" err="1">
                <a:latin typeface="Symbol" panose="05050102010706020507" pitchFamily="18" charset="2"/>
              </a:rPr>
              <a:t>D</a:t>
            </a:r>
            <a:r>
              <a:rPr lang="en-US" i="1" dirty="0" err="1"/>
              <a:t>R</a:t>
            </a:r>
            <a:r>
              <a:rPr lang="en-US" i="1" baseline="-25000" dirty="0" err="1"/>
              <a:t>rs</a:t>
            </a:r>
            <a:r>
              <a:rPr lang="en-US" dirty="0" err="1"/>
              <a:t>brightness</a:t>
            </a:r>
            <a:r>
              <a:rPr lang="en-US" dirty="0"/>
              <a:t> and ±1 nm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AVW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Thus, we can divide the validation data into 9 distinct categories:</a:t>
            </a:r>
          </a:p>
          <a:p>
            <a:pPr lvl="1"/>
            <a:r>
              <a:rPr lang="en-US" dirty="0"/>
              <a:t>Comparisons of MOBY to MODIS-Aqua are categorized by </a:t>
            </a:r>
            <a:r>
              <a:rPr lang="en-US" b="1" dirty="0"/>
              <a:t>higher/similar/lower </a:t>
            </a:r>
            <a:r>
              <a:rPr lang="en-US" dirty="0"/>
              <a:t>brightness, and </a:t>
            </a:r>
            <a:r>
              <a:rPr lang="en-US" b="1" dirty="0"/>
              <a:t>bluer/similar/greener </a:t>
            </a:r>
            <a:r>
              <a:rPr lang="en-US" dirty="0"/>
              <a:t>spectral shapes. </a:t>
            </a:r>
          </a:p>
        </p:txBody>
      </p:sp>
    </p:spTree>
    <p:extLst>
      <p:ext uri="{BB962C8B-B14F-4D97-AF65-F5344CB8AC3E}">
        <p14:creationId xmlns:p14="http://schemas.microsoft.com/office/powerpoint/2010/main" val="585092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 descr="A close up of a map&#10;&#10;Description automatically generated">
            <a:extLst>
              <a:ext uri="{FF2B5EF4-FFF2-40B4-BE49-F238E27FC236}">
                <a16:creationId xmlns:a16="http://schemas.microsoft.com/office/drawing/2014/main" id="{130639C2-BBD2-4723-842E-220042C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135" y="4371363"/>
            <a:ext cx="2907674" cy="2179925"/>
          </a:xfrm>
          <a:prstGeom prst="rect">
            <a:avLst/>
          </a:prstGeom>
        </p:spPr>
      </p:pic>
      <p:pic>
        <p:nvPicPr>
          <p:cNvPr id="65" name="Picture 64" descr="A close up of a map&#10;&#10;Description automatically generated">
            <a:extLst>
              <a:ext uri="{FF2B5EF4-FFF2-40B4-BE49-F238E27FC236}">
                <a16:creationId xmlns:a16="http://schemas.microsoft.com/office/drawing/2014/main" id="{D020E6D9-3272-4323-9351-10E12D939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90" y="4366314"/>
            <a:ext cx="2907676" cy="2179926"/>
          </a:xfrm>
          <a:prstGeom prst="rect">
            <a:avLst/>
          </a:prstGeom>
        </p:spPr>
      </p:pic>
      <p:pic>
        <p:nvPicPr>
          <p:cNvPr id="63" name="Picture 62" descr="A close up of a map&#10;&#10;Description automatically generated">
            <a:extLst>
              <a:ext uri="{FF2B5EF4-FFF2-40B4-BE49-F238E27FC236}">
                <a16:creationId xmlns:a16="http://schemas.microsoft.com/office/drawing/2014/main" id="{FA337AAB-E786-45E8-8EB4-03965CA766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" y="4361266"/>
            <a:ext cx="2907674" cy="2179925"/>
          </a:xfrm>
          <a:prstGeom prst="rect">
            <a:avLst/>
          </a:prstGeom>
        </p:spPr>
      </p:pic>
      <p:pic>
        <p:nvPicPr>
          <p:cNvPr id="61" name="Picture 60" descr="A close up of a map&#10;&#10;Description automatically generated">
            <a:extLst>
              <a:ext uri="{FF2B5EF4-FFF2-40B4-BE49-F238E27FC236}">
                <a16:creationId xmlns:a16="http://schemas.microsoft.com/office/drawing/2014/main" id="{A8B3050F-F573-48B4-9660-3BDF670D45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481" y="2181057"/>
            <a:ext cx="2907674" cy="2179925"/>
          </a:xfrm>
          <a:prstGeom prst="rect">
            <a:avLst/>
          </a:prstGeom>
        </p:spPr>
      </p:pic>
      <p:pic>
        <p:nvPicPr>
          <p:cNvPr id="59" name="Picture 58" descr="A close up of a map&#10;&#10;Description automatically generated">
            <a:extLst>
              <a:ext uri="{FF2B5EF4-FFF2-40B4-BE49-F238E27FC236}">
                <a16:creationId xmlns:a16="http://schemas.microsoft.com/office/drawing/2014/main" id="{B5CC29AA-58D8-408D-AA6C-B53873BC44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26" y="2181057"/>
            <a:ext cx="2907674" cy="2179925"/>
          </a:xfrm>
          <a:prstGeom prst="rect">
            <a:avLst/>
          </a:prstGeom>
        </p:spPr>
      </p:pic>
      <p:pic>
        <p:nvPicPr>
          <p:cNvPr id="57" name="Picture 56" descr="A close up of a map&#10;&#10;Description automatically generated">
            <a:extLst>
              <a:ext uri="{FF2B5EF4-FFF2-40B4-BE49-F238E27FC236}">
                <a16:creationId xmlns:a16="http://schemas.microsoft.com/office/drawing/2014/main" id="{9C095804-86A1-4E5B-B2B4-AC8C9C28C6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" y="2181057"/>
            <a:ext cx="2907674" cy="2179925"/>
          </a:xfrm>
          <a:prstGeom prst="rect">
            <a:avLst/>
          </a:prstGeom>
        </p:spPr>
      </p:pic>
      <p:pic>
        <p:nvPicPr>
          <p:cNvPr id="55" name="Picture 54" descr="A close up of a map&#10;&#10;Description automatically generated">
            <a:extLst>
              <a:ext uri="{FF2B5EF4-FFF2-40B4-BE49-F238E27FC236}">
                <a16:creationId xmlns:a16="http://schemas.microsoft.com/office/drawing/2014/main" id="{FC980996-4DF1-4FA5-8CC6-6393037FD0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185" y="566"/>
            <a:ext cx="2907674" cy="2179925"/>
          </a:xfrm>
          <a:prstGeom prst="rect">
            <a:avLst/>
          </a:prstGeom>
        </p:spPr>
      </p:pic>
      <p:pic>
        <p:nvPicPr>
          <p:cNvPr id="53" name="Picture 52" descr="A close up of a map&#10;&#10;Description automatically generated">
            <a:extLst>
              <a:ext uri="{FF2B5EF4-FFF2-40B4-BE49-F238E27FC236}">
                <a16:creationId xmlns:a16="http://schemas.microsoft.com/office/drawing/2014/main" id="{D7C4E230-EA31-4111-8227-EDC256915F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08429" cy="2180491"/>
          </a:xfrm>
          <a:prstGeom prst="rect">
            <a:avLst/>
          </a:prstGeom>
        </p:spPr>
      </p:pic>
      <p:pic>
        <p:nvPicPr>
          <p:cNvPr id="19" name="Picture 18" descr="A close up of a map&#10;&#10;Description automatically generated">
            <a:extLst>
              <a:ext uri="{FF2B5EF4-FFF2-40B4-BE49-F238E27FC236}">
                <a16:creationId xmlns:a16="http://schemas.microsoft.com/office/drawing/2014/main" id="{6FE3D1BE-9C00-4C79-9011-9BB3651326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860" y="1"/>
            <a:ext cx="2908431" cy="218049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06FD1C4-57B6-4635-B0B3-54E69A17EEF9}"/>
              </a:ext>
            </a:extLst>
          </p:cNvPr>
          <p:cNvSpPr txBox="1"/>
          <p:nvPr/>
        </p:nvSpPr>
        <p:spPr>
          <a:xfrm>
            <a:off x="1454214" y="720913"/>
            <a:ext cx="80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10%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288873-2AF4-406C-8528-E3EE007E71CF}"/>
              </a:ext>
            </a:extLst>
          </p:cNvPr>
          <p:cNvSpPr txBox="1"/>
          <p:nvPr/>
        </p:nvSpPr>
        <p:spPr>
          <a:xfrm>
            <a:off x="4362644" y="720913"/>
            <a:ext cx="80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11%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DD1D27-BD0B-46C2-B47D-40E694E7BC16}"/>
              </a:ext>
            </a:extLst>
          </p:cNvPr>
          <p:cNvSpPr txBox="1"/>
          <p:nvPr/>
        </p:nvSpPr>
        <p:spPr>
          <a:xfrm>
            <a:off x="7271074" y="720913"/>
            <a:ext cx="80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0.5%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ABF5F1-0D16-48FA-8456-5EE25EC93939}"/>
              </a:ext>
            </a:extLst>
          </p:cNvPr>
          <p:cNvSpPr txBox="1"/>
          <p:nvPr/>
        </p:nvSpPr>
        <p:spPr>
          <a:xfrm>
            <a:off x="1454214" y="2901403"/>
            <a:ext cx="80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7%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C03F6F3-113C-4918-BE47-B7428AE3420F}"/>
              </a:ext>
            </a:extLst>
          </p:cNvPr>
          <p:cNvSpPr txBox="1"/>
          <p:nvPr/>
        </p:nvSpPr>
        <p:spPr>
          <a:xfrm>
            <a:off x="4362644" y="2901403"/>
            <a:ext cx="80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23%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A8249E-F1AC-4070-AEEA-0BF55E49150D}"/>
              </a:ext>
            </a:extLst>
          </p:cNvPr>
          <p:cNvSpPr txBox="1"/>
          <p:nvPr/>
        </p:nvSpPr>
        <p:spPr>
          <a:xfrm>
            <a:off x="7271074" y="2901403"/>
            <a:ext cx="80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8%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B3FF193-9910-4ABF-B4D2-847A03A450CF}"/>
              </a:ext>
            </a:extLst>
          </p:cNvPr>
          <p:cNvSpPr txBox="1"/>
          <p:nvPr/>
        </p:nvSpPr>
        <p:spPr>
          <a:xfrm>
            <a:off x="1454214" y="5081897"/>
            <a:ext cx="80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4%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AFE7C89-B2FA-4539-8669-66B10597B24D}"/>
              </a:ext>
            </a:extLst>
          </p:cNvPr>
          <p:cNvSpPr txBox="1"/>
          <p:nvPr/>
        </p:nvSpPr>
        <p:spPr>
          <a:xfrm>
            <a:off x="4362644" y="5081897"/>
            <a:ext cx="80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21%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D6A7E0-E6C6-4B96-BFEA-633527931825}"/>
              </a:ext>
            </a:extLst>
          </p:cNvPr>
          <p:cNvSpPr txBox="1"/>
          <p:nvPr/>
        </p:nvSpPr>
        <p:spPr>
          <a:xfrm>
            <a:off x="7271074" y="5081897"/>
            <a:ext cx="80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16%</a:t>
            </a:r>
          </a:p>
        </p:txBody>
      </p:sp>
      <p:sp>
        <p:nvSpPr>
          <p:cNvPr id="42" name="Arrow: Up-Down 41">
            <a:extLst>
              <a:ext uri="{FF2B5EF4-FFF2-40B4-BE49-F238E27FC236}">
                <a16:creationId xmlns:a16="http://schemas.microsoft.com/office/drawing/2014/main" id="{9E96CF79-5F85-4D7B-A79A-E3F247830A01}"/>
              </a:ext>
            </a:extLst>
          </p:cNvPr>
          <p:cNvSpPr/>
          <p:nvPr/>
        </p:nvSpPr>
        <p:spPr>
          <a:xfrm>
            <a:off x="10121209" y="2080590"/>
            <a:ext cx="546864" cy="2478157"/>
          </a:xfrm>
          <a:prstGeom prst="upDownArrow">
            <a:avLst>
              <a:gd name="adj1" fmla="val 16074"/>
              <a:gd name="adj2" fmla="val 33037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Up-Down 42">
            <a:extLst>
              <a:ext uri="{FF2B5EF4-FFF2-40B4-BE49-F238E27FC236}">
                <a16:creationId xmlns:a16="http://schemas.microsoft.com/office/drawing/2014/main" id="{2BC689AC-A1CE-4F98-B5E5-A6263D6CFD48}"/>
              </a:ext>
            </a:extLst>
          </p:cNvPr>
          <p:cNvSpPr/>
          <p:nvPr/>
        </p:nvSpPr>
        <p:spPr>
          <a:xfrm rot="16200000">
            <a:off x="10121208" y="2031656"/>
            <a:ext cx="546864" cy="2478157"/>
          </a:xfrm>
          <a:prstGeom prst="upDownArrow">
            <a:avLst>
              <a:gd name="adj1" fmla="val 16074"/>
              <a:gd name="adj2" fmla="val 33037"/>
            </a:avLst>
          </a:prstGeom>
          <a:gradFill flip="none" rotWithShape="1">
            <a:gsLst>
              <a:gs pos="0">
                <a:srgbClr val="92D050"/>
              </a:gs>
              <a:gs pos="100000">
                <a:srgbClr val="0070C0"/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76B890F-17F4-4A92-8B35-AF2DF0320BDE}"/>
              </a:ext>
            </a:extLst>
          </p:cNvPr>
          <p:cNvSpPr txBox="1"/>
          <p:nvPr/>
        </p:nvSpPr>
        <p:spPr>
          <a:xfrm>
            <a:off x="9174805" y="2837379"/>
            <a:ext cx="1085241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i="1" dirty="0"/>
              <a:t>MOBY </a:t>
            </a:r>
          </a:p>
          <a:p>
            <a:pPr algn="ctr">
              <a:lnSpc>
                <a:spcPct val="150000"/>
              </a:lnSpc>
            </a:pPr>
            <a:r>
              <a:rPr lang="en-US" sz="1600" b="1" i="1" dirty="0"/>
              <a:t>Greener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0112324-8260-4DAB-A13E-B3F2AA0BB3A0}"/>
              </a:ext>
            </a:extLst>
          </p:cNvPr>
          <p:cNvSpPr txBox="1"/>
          <p:nvPr/>
        </p:nvSpPr>
        <p:spPr>
          <a:xfrm>
            <a:off x="10590781" y="2830927"/>
            <a:ext cx="1085241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i="1" dirty="0"/>
              <a:t>MOBY </a:t>
            </a:r>
          </a:p>
          <a:p>
            <a:pPr algn="ctr">
              <a:lnSpc>
                <a:spcPct val="150000"/>
              </a:lnSpc>
            </a:pPr>
            <a:r>
              <a:rPr lang="en-US" sz="1600" b="1" i="1" dirty="0"/>
              <a:t>Bluer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8471961-142E-403F-9E7C-13F63E467756}"/>
              </a:ext>
            </a:extLst>
          </p:cNvPr>
          <p:cNvSpPr txBox="1"/>
          <p:nvPr/>
        </p:nvSpPr>
        <p:spPr>
          <a:xfrm>
            <a:off x="9852019" y="1503299"/>
            <a:ext cx="1085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MOBY Brighter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32EAB1F-CA4C-4E9B-8F2F-494DC163C273}"/>
              </a:ext>
            </a:extLst>
          </p:cNvPr>
          <p:cNvSpPr txBox="1"/>
          <p:nvPr/>
        </p:nvSpPr>
        <p:spPr>
          <a:xfrm>
            <a:off x="9852018" y="4506954"/>
            <a:ext cx="1085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MOBY Darker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A3DF27E-341F-44D9-BF7A-05F3A69E2CFF}"/>
              </a:ext>
            </a:extLst>
          </p:cNvPr>
          <p:cNvSpPr txBox="1"/>
          <p:nvPr/>
        </p:nvSpPr>
        <p:spPr>
          <a:xfrm>
            <a:off x="9127813" y="5250875"/>
            <a:ext cx="25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Relative to MODIS-Aqua</a:t>
            </a:r>
          </a:p>
        </p:txBody>
      </p:sp>
    </p:spTree>
    <p:extLst>
      <p:ext uri="{BB962C8B-B14F-4D97-AF65-F5344CB8AC3E}">
        <p14:creationId xmlns:p14="http://schemas.microsoft.com/office/powerpoint/2010/main" val="100331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7AD51-2F26-48CA-907A-337DC3EF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Some initial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BDB5C-8406-43C5-8741-EE73972CD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/>
              <a:t>For 38% of the MOBY validation dataset, the total spectrum is within </a:t>
            </a:r>
            <a:r>
              <a:rPr lang="en-US" dirty="0"/>
              <a:t>±5% </a:t>
            </a:r>
            <a:r>
              <a:rPr lang="en-US" dirty="0" err="1">
                <a:latin typeface="Symbol" panose="05050102010706020507" pitchFamily="18" charset="2"/>
              </a:rPr>
              <a:t>D</a:t>
            </a:r>
            <a:r>
              <a:rPr lang="en-US" i="1" dirty="0" err="1"/>
              <a:t>R</a:t>
            </a:r>
            <a:r>
              <a:rPr lang="en-US" i="1" baseline="-25000" dirty="0" err="1"/>
              <a:t>rs</a:t>
            </a:r>
            <a:r>
              <a:rPr lang="en-US" dirty="0" err="1"/>
              <a:t>brightness</a:t>
            </a:r>
            <a:r>
              <a:rPr lang="en-US" dirty="0"/>
              <a:t> (meaning the magnitude of all </a:t>
            </a:r>
            <a:r>
              <a:rPr lang="en-US" i="1" dirty="0" err="1"/>
              <a:t>R</a:t>
            </a:r>
            <a:r>
              <a:rPr lang="en-US" i="1" baseline="-25000" dirty="0" err="1"/>
              <a:t>rs</a:t>
            </a:r>
            <a:r>
              <a:rPr lang="en-US" dirty="0"/>
              <a:t> values are closely aligned across the entire spectrum). </a:t>
            </a:r>
            <a:r>
              <a:rPr lang="en-US" sz="2800" dirty="0"/>
              <a:t> </a:t>
            </a:r>
          </a:p>
          <a:p>
            <a:pPr lvl="1"/>
            <a:r>
              <a:rPr lang="en-US" dirty="0"/>
              <a:t>When one spectrum is &gt;5% brighter than the other, it is more likely that MODIS-Aqua is </a:t>
            </a:r>
            <a:r>
              <a:rPr lang="en-US" b="1" i="1" dirty="0"/>
              <a:t>brighter</a:t>
            </a:r>
            <a:r>
              <a:rPr lang="en-US" dirty="0"/>
              <a:t> than MOBY (40%), as opposed to MOBY being </a:t>
            </a:r>
            <a:r>
              <a:rPr lang="en-US" b="1" i="1" dirty="0"/>
              <a:t>brighter</a:t>
            </a:r>
            <a:r>
              <a:rPr lang="en-US" dirty="0"/>
              <a:t> than MODIS-Aqua (22%).</a:t>
            </a:r>
          </a:p>
          <a:p>
            <a:r>
              <a:rPr lang="en-US" sz="2800" dirty="0"/>
              <a:t>For 24% of the dataset, MOBY is slightly blue-shifted relative to MODIS-Aqua.</a:t>
            </a:r>
          </a:p>
          <a:p>
            <a:r>
              <a:rPr lang="en-US" sz="2800" dirty="0"/>
              <a:t>For 21% of the dataset, MOBY is slightly green-shifted relative to MODIS-Aqua.</a:t>
            </a:r>
          </a:p>
          <a:p>
            <a:r>
              <a:rPr lang="en-US" sz="2800" b="1" dirty="0"/>
              <a:t>NOTE: </a:t>
            </a:r>
            <a:r>
              <a:rPr lang="en-US" sz="2800" dirty="0"/>
              <a:t>For color-shifts, most are </a:t>
            </a:r>
            <a:r>
              <a:rPr lang="en-US" sz="2800" u="sng" dirty="0"/>
              <a:t>subtle</a:t>
            </a:r>
            <a:r>
              <a:rPr lang="en-US" sz="2800" dirty="0"/>
              <a:t> color shifts, larger shifts in color (defined as &gt; 3nm </a:t>
            </a:r>
            <a:r>
              <a:rPr lang="en-US" sz="2800" i="1" dirty="0"/>
              <a:t>AVW</a:t>
            </a:r>
            <a:r>
              <a:rPr lang="en-US" sz="2800" dirty="0"/>
              <a:t>) account for only 6.4% of the data. We can adjust this threshold.</a:t>
            </a:r>
          </a:p>
          <a:p>
            <a:r>
              <a:rPr lang="en-US" sz="2800" dirty="0"/>
              <a:t>When the intensity of a MOBY spectrum is lower than that of MODIS-Aqua, it is 4x more likely to be blue-shifted rather than green-shifted (relative to MODIS). </a:t>
            </a:r>
            <a:r>
              <a:rPr lang="en-US" dirty="0"/>
              <a:t>Conversely, when the intensity of a MOBY spectrum is greater than that of MODIS-Aqua, it is 20x more likely to be green-shifted rather than blue-shifted (relative to MODIS).</a:t>
            </a:r>
            <a:r>
              <a:rPr lang="en-US" sz="2800" dirty="0"/>
              <a:t>  </a:t>
            </a:r>
          </a:p>
          <a:p>
            <a:r>
              <a:rPr lang="en-US" sz="2800" dirty="0"/>
              <a:t>On average, MOBY </a:t>
            </a:r>
            <a:r>
              <a:rPr lang="en-US" sz="2800" i="1" dirty="0" err="1"/>
              <a:t>R</a:t>
            </a:r>
            <a:r>
              <a:rPr lang="en-US" sz="2800" i="1" baseline="-25000" dirty="0" err="1"/>
              <a:t>rs</a:t>
            </a:r>
            <a:r>
              <a:rPr lang="en-US" sz="2800" dirty="0"/>
              <a:t> is brighter at higher </a:t>
            </a:r>
            <a:r>
              <a:rPr lang="en-US" sz="2800" dirty="0" err="1"/>
              <a:t>solz</a:t>
            </a:r>
            <a:endParaRPr lang="en-US" sz="2800" dirty="0"/>
          </a:p>
          <a:p>
            <a:r>
              <a:rPr lang="en-US" sz="2800" dirty="0"/>
              <a:t>On average, MOBY </a:t>
            </a:r>
            <a:r>
              <a:rPr lang="en-US" sz="2800" i="1" dirty="0" err="1"/>
              <a:t>R</a:t>
            </a:r>
            <a:r>
              <a:rPr lang="en-US" sz="2800" i="1" baseline="-25000" dirty="0" err="1"/>
              <a:t>rs</a:t>
            </a:r>
            <a:r>
              <a:rPr lang="en-US" sz="2800" dirty="0"/>
              <a:t> is green-shifted (relative to MODIS-Aqua) at higher </a:t>
            </a:r>
            <a:r>
              <a:rPr lang="en-US" sz="2800" dirty="0" err="1"/>
              <a:t>senz</a:t>
            </a:r>
            <a:endParaRPr lang="en-US" sz="2800" dirty="0"/>
          </a:p>
          <a:p>
            <a:r>
              <a:rPr lang="en-US" sz="2800" dirty="0"/>
              <a:t>On average, MOBY </a:t>
            </a:r>
            <a:r>
              <a:rPr lang="en-US" sz="2800" i="1" dirty="0" err="1"/>
              <a:t>R</a:t>
            </a:r>
            <a:r>
              <a:rPr lang="en-US" sz="2800" i="1" baseline="-25000" dirty="0" err="1"/>
              <a:t>rs</a:t>
            </a:r>
            <a:r>
              <a:rPr lang="en-US" sz="2800" dirty="0"/>
              <a:t> is green-shifted (relative to MODIS-Aqua) at higher cv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689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9DC2D-530D-4E49-9CF0-52496FE1E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On average, MOBY </a:t>
            </a:r>
            <a:r>
              <a:rPr lang="en-US" sz="4000" i="1" dirty="0" err="1"/>
              <a:t>R</a:t>
            </a:r>
            <a:r>
              <a:rPr lang="en-US" sz="4000" i="1" baseline="-25000" dirty="0" err="1"/>
              <a:t>rs</a:t>
            </a:r>
            <a:r>
              <a:rPr lang="en-US" sz="4000" dirty="0"/>
              <a:t> is brighter at higher </a:t>
            </a:r>
            <a:r>
              <a:rPr lang="en-US" sz="4000" dirty="0" err="1"/>
              <a:t>solz</a:t>
            </a:r>
            <a:endParaRPr lang="en-US" sz="4000" dirty="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A9D60270-C834-4256-BF23-6152F2A22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12" y="1943100"/>
            <a:ext cx="74961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34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9DC2D-530D-4E49-9CF0-52496FE1E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On average, MOBY </a:t>
            </a:r>
            <a:r>
              <a:rPr lang="en-US" sz="4000" i="1" dirty="0" err="1"/>
              <a:t>R</a:t>
            </a:r>
            <a:r>
              <a:rPr lang="en-US" sz="4000" i="1" baseline="-25000" dirty="0" err="1"/>
              <a:t>rs</a:t>
            </a:r>
            <a:r>
              <a:rPr lang="en-US" sz="4000" dirty="0"/>
              <a:t> is green-shifted (relative to MODIS-Aqua) at higher </a:t>
            </a:r>
            <a:r>
              <a:rPr lang="en-US" sz="4000" dirty="0" err="1"/>
              <a:t>senz</a:t>
            </a:r>
            <a:endParaRPr lang="en-US" sz="4000" dirty="0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F26895BB-6356-4498-827C-95781FA72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12" y="1919288"/>
            <a:ext cx="74961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67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D90AD0F2-ED47-40FF-AE6E-3EDA40086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12" y="1919288"/>
            <a:ext cx="7496175" cy="4000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49DC2D-530D-4E49-9CF0-52496FE1E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On average, MOBY </a:t>
            </a:r>
            <a:r>
              <a:rPr lang="en-US" sz="4000" i="1" dirty="0" err="1"/>
              <a:t>R</a:t>
            </a:r>
            <a:r>
              <a:rPr lang="en-US" sz="4000" i="1" baseline="-25000" dirty="0" err="1"/>
              <a:t>rs</a:t>
            </a:r>
            <a:r>
              <a:rPr lang="en-US" sz="4000" dirty="0"/>
              <a:t> is green-shifted (relative to MODIS-Aqua) at higher cv</a:t>
            </a:r>
          </a:p>
        </p:txBody>
      </p:sp>
    </p:spTree>
    <p:extLst>
      <p:ext uri="{BB962C8B-B14F-4D97-AF65-F5344CB8AC3E}">
        <p14:creationId xmlns:p14="http://schemas.microsoft.com/office/powerpoint/2010/main" val="1614642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401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Symbol</vt:lpstr>
      <vt:lpstr>Office Theme</vt:lpstr>
      <vt:lpstr>Dividing MOBY data</vt:lpstr>
      <vt:lpstr>PowerPoint Presentation</vt:lpstr>
      <vt:lpstr>Some initial observations</vt:lpstr>
      <vt:lpstr>On average, MOBY Rrs is brighter at higher solz</vt:lpstr>
      <vt:lpstr>On average, MOBY Rrs is green-shifted (relative to MODIS-Aqua) at higher senz</vt:lpstr>
      <vt:lpstr>On average, MOBY Rrs is green-shifted (relative to MODIS-Aqua) at higher cv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Vandermeulen, Ryan A. (GSFC-616.0)[SCIENCE SYSTEMS AND APPLICATIONS INC]</dc:creator>
  <cp:lastModifiedBy>Vandermeulen, Ryan A. (GSFC-616.0)[SCIENCE SYSTEMS AND APPLICATIONS INC]</cp:lastModifiedBy>
  <cp:revision>11</cp:revision>
  <dcterms:created xsi:type="dcterms:W3CDTF">2020-07-10T14:11:41Z</dcterms:created>
  <dcterms:modified xsi:type="dcterms:W3CDTF">2020-07-10T20:46:01Z</dcterms:modified>
</cp:coreProperties>
</file>