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9474" r:id="rId3"/>
    <p:sldId id="29546" r:id="rId4"/>
    <p:sldId id="29547" r:id="rId5"/>
    <p:sldId id="29540" r:id="rId6"/>
    <p:sldId id="29539" r:id="rId7"/>
    <p:sldId id="29536" r:id="rId8"/>
    <p:sldId id="29537" r:id="rId9"/>
    <p:sldId id="29541" r:id="rId10"/>
    <p:sldId id="29538" r:id="rId11"/>
    <p:sldId id="29548" r:id="rId12"/>
    <p:sldId id="29498" r:id="rId13"/>
    <p:sldId id="29499" r:id="rId14"/>
    <p:sldId id="29511" r:id="rId15"/>
    <p:sldId id="29549" r:id="rId16"/>
    <p:sldId id="29524" r:id="rId17"/>
    <p:sldId id="29527" r:id="rId18"/>
    <p:sldId id="29526" r:id="rId19"/>
    <p:sldId id="295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C0887-3AE7-E64E-9242-32654F12C5BB}" v="6" dt="2025-06-17T14:12:45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2047-C4BA-9849-88B0-351F16105757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BF0F2-C54A-804D-987E-2D9FB460F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7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(before 2.5% correction)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6D72C-0D06-964A-9FDA-53FA16D179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6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(before 2.5% correction)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6D72C-0D06-964A-9FDA-53FA16D179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4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FE24-4C8D-4E63-248F-13BEC4702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A7405-945A-0E45-F0BF-960D792BE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5F33A-62F6-B073-6A38-046EB8BF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0DCD2-060E-42A4-9C31-0A591B8AF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40BF3-BFB8-1D10-99DB-DCEE3C30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9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7E29-A556-2A64-F04C-86365B19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861A4-87C1-4286-F136-CE04D36BE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95DE8-FAA9-EA07-838F-AA596BF1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AF7CE-0532-3234-EA0A-0F734877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7455D-66BC-8018-7F94-514AB914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1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5469B-42E3-50E9-48C9-0C8327B9E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F1B48-1071-F86B-1900-72D88B13B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182F1-892B-32AD-0338-20575BEF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D053C-9AC6-52EA-2696-42A56192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E00D2-17C7-F6B5-0FC7-D7683C8B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6591-BAB9-641A-DF62-8B3FBA86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FA27E-4C41-0511-AD18-A44EA4433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AB9A-8393-B8C1-74E1-0EF7F04B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6B8E-C0C9-D18B-D99D-6AE5FF23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2EC1F-C937-614D-CA8B-22BC02B4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9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A13C-13DB-3DC9-F124-4C9AC3BC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E1437-769E-BCD2-01E1-85CFCCF60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F43A9-E07A-2D43-684F-2799F504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4EA54-C9BB-29FB-6209-2232DAD9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B0E5B-EF8F-2661-6088-9B60B715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6EFC-3D34-E6F1-498C-C1B4B0BB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B370-3DB9-B16A-DA24-EED012379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1F8BA-66DA-B79E-D749-0D1A020D4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AFBAA-689C-9FC6-1E9A-B4AA6F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0EF6D-8D28-EA7E-B5FD-00EFEC80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8FF0B-FE1B-9AE9-0EFD-24CDFF92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4BCA-79DC-10B2-9234-023FCE3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FE9A5-235D-341A-16FF-9EEF12392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9837D-A753-4BF7-2143-3B1008BF1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D8597-C382-D79D-CCF9-04776CD9F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D3404-21D1-6D54-5AEC-2B28CE5C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1D4CA-7949-537A-520E-2E6AA4F8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F75C7-3251-B6AF-C2AF-10DB2EC6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DD844-4BB6-B9B3-5D23-75988DFF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7BD6-DC1A-C85B-33EC-3DB452E6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77DDF-E83C-EC0C-F127-D7B571FF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A1DD1-4E77-3702-5D56-FA1246F8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97F34-67AB-5784-C66E-F6D3C88E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A295C-381F-AC5C-A780-5B2A1471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1637B-92AA-6387-D4F1-43949709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EBFD7-094B-CBB5-8373-12A90219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82E5-0891-38E5-FF4D-808CA0B1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5798-3D91-BF54-A2F9-1CDF0938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34E75-87AD-9DD9-4DD9-318BC8848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5E4FD-0E61-9678-2266-77C7BA08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DB409-9C11-392B-C540-992C133A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58A53-BF27-FF8C-3258-8FDD914D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E846-8639-A2E6-0E9D-FBE6C319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F007C-6631-95EF-97F2-E4BDA4D43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4B1FF-8094-2EAB-3D3B-8EAEF2BEE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E6B50-3A30-CDAC-8C4C-8FF31D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03243-8630-FAAC-E62C-F09C2918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0908A-E636-742D-152E-21F7B8F7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844EE-3052-A6D4-F620-C857EDFC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D6794-C662-9BDD-2DAA-1FFDB770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0EB22-D7B6-7931-9BB1-4BF98DDA9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BBE05-FD01-1C46-B4BA-77142A55B81C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8F21C-0C77-D6DA-9324-6BF26A587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D407F-EE43-6962-D8AF-1438B65D2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F70FEA-95D1-854B-97A4-19B55FD5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3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C248-1AA1-AB80-6ABE-72EED2718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PACE </a:t>
            </a:r>
            <a:r>
              <a:rPr lang="en-US" dirty="0" err="1"/>
              <a:t>polarimerer</a:t>
            </a:r>
            <a:r>
              <a:rPr lang="en-US" dirty="0"/>
              <a:t> L2 prelim studies: cross sensors and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4C67C-B487-13AE-74D9-31A0142D4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Meng Gao, Jun 17 2025</a:t>
            </a:r>
          </a:p>
          <a:p>
            <a:r>
              <a:rPr lang="en-US" dirty="0"/>
              <a:t>Note: analysis is prelim based on one scene and limited region. </a:t>
            </a:r>
          </a:p>
        </p:txBody>
      </p:sp>
    </p:spTree>
    <p:extLst>
      <p:ext uri="{BB962C8B-B14F-4D97-AF65-F5344CB8AC3E}">
        <p14:creationId xmlns:p14="http://schemas.microsoft.com/office/powerpoint/2010/main" val="414931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910C-9980-96E2-1F15-F7C6CA1A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20240906T202704: </a:t>
            </a:r>
            <a:r>
              <a:rPr lang="en-US" dirty="0" err="1"/>
              <a:t>nv_dolp</a:t>
            </a:r>
            <a:endParaRPr lang="en-US" dirty="0"/>
          </a:p>
        </p:txBody>
      </p:sp>
      <p:pic>
        <p:nvPicPr>
          <p:cNvPr id="5" name="Content Placeholder 4" descr="img_20240906T202704_nv_dolp.png">
            <a:extLst>
              <a:ext uri="{FF2B5EF4-FFF2-40B4-BE49-F238E27FC236}">
                <a16:creationId xmlns:a16="http://schemas.microsoft.com/office/drawing/2014/main" id="{6D26BD26-0C43-3AC6-6FB4-8E509673F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FB89-A960-C804-4285-F8468C98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04A1-8189-5F44-C019-41C880E17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FastMAPOL</a:t>
            </a:r>
            <a:r>
              <a:rPr lang="en-US" dirty="0"/>
              <a:t> retrieval on </a:t>
            </a:r>
            <a:r>
              <a:rPr lang="en-US" dirty="0" err="1">
                <a:solidFill>
                  <a:srgbClr val="FF0000"/>
                </a:solidFill>
              </a:rPr>
              <a:t>SPEXone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Fit </a:t>
            </a:r>
            <a:r>
              <a:rPr lang="en-US" dirty="0" err="1">
                <a:solidFill>
                  <a:srgbClr val="FF0000"/>
                </a:solidFill>
              </a:rPr>
              <a:t>SPEXone</a:t>
            </a:r>
            <a:r>
              <a:rPr lang="en-US" dirty="0"/>
              <a:t> using </a:t>
            </a:r>
            <a:r>
              <a:rPr lang="en-US" dirty="0" err="1"/>
              <a:t>FastMAPOL</a:t>
            </a:r>
            <a:r>
              <a:rPr lang="en-US" dirty="0"/>
              <a:t> retrieval</a:t>
            </a:r>
          </a:p>
        </p:txBody>
      </p:sp>
    </p:spTree>
    <p:extLst>
      <p:ext uri="{BB962C8B-B14F-4D97-AF65-F5344CB8AC3E}">
        <p14:creationId xmlns:p14="http://schemas.microsoft.com/office/powerpoint/2010/main" val="92057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E7B7-58E9-86BD-FB32-C4F88980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performance using </a:t>
            </a:r>
            <a:r>
              <a:rPr lang="en-US" dirty="0" err="1"/>
              <a:t>FastMAPOL</a:t>
            </a:r>
            <a:r>
              <a:rPr lang="en-US" dirty="0"/>
              <a:t> L2</a:t>
            </a:r>
          </a:p>
        </p:txBody>
      </p:sp>
      <p:pic>
        <p:nvPicPr>
          <p:cNvPr id="5" name="Content Placeholder 4" descr="A group of graphs with numbers&#10;&#10;AI-generated content may be incorrect.">
            <a:extLst>
              <a:ext uri="{FF2B5EF4-FFF2-40B4-BE49-F238E27FC236}">
                <a16:creationId xmlns:a16="http://schemas.microsoft.com/office/drawing/2014/main" id="{570F6F68-21D4-E973-7B5A-D9CB27135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650D9-8972-FC40-319C-A99B8DE8ED31}"/>
              </a:ext>
            </a:extLst>
          </p:cNvPr>
          <p:cNvSpPr txBox="1"/>
          <p:nvPr/>
        </p:nvSpPr>
        <p:spPr>
          <a:xfrm>
            <a:off x="166383" y="2016690"/>
            <a:ext cx="157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chi2&lt;1.5</a:t>
            </a:r>
          </a:p>
          <a:p>
            <a:r>
              <a:rPr lang="en-US" dirty="0" err="1"/>
              <a:t>nv_ref</a:t>
            </a:r>
            <a:r>
              <a:rPr lang="en-US" dirty="0"/>
              <a:t>=20</a:t>
            </a:r>
          </a:p>
          <a:p>
            <a:r>
              <a:rPr lang="en-US" dirty="0" err="1"/>
              <a:t>nv_diolp</a:t>
            </a:r>
            <a:r>
              <a:rPr lang="en-US" dirty="0"/>
              <a:t>=20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7C4C4-F971-4102-4A1E-34EBFB248EC1}"/>
              </a:ext>
            </a:extLst>
          </p:cNvPr>
          <p:cNvSpPr txBox="1"/>
          <p:nvPr/>
        </p:nvSpPr>
        <p:spPr>
          <a:xfrm>
            <a:off x="166383" y="3266022"/>
            <a:ext cx="173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2.5% reduction yet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15314-970E-A459-3007-9E442BD6C0F1}"/>
              </a:ext>
            </a:extLst>
          </p:cNvPr>
          <p:cNvSpPr txBox="1"/>
          <p:nvPr/>
        </p:nvSpPr>
        <p:spPr>
          <a:xfrm>
            <a:off x="366386" y="6308209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FastMAPOL</a:t>
            </a:r>
            <a:r>
              <a:rPr lang="en-US" sz="1800" dirty="0"/>
              <a:t> </a:t>
            </a:r>
            <a:r>
              <a:rPr lang="en-US" sz="1800" dirty="0" err="1"/>
              <a:t>SPEXone</a:t>
            </a:r>
            <a:r>
              <a:rPr lang="en-US" sz="1800" dirty="0"/>
              <a:t> (1r, 4b)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3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BA50-B4AD-FA7A-39FF-4FFC59FC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performance using </a:t>
            </a:r>
            <a:r>
              <a:rPr lang="en-US" dirty="0" err="1"/>
              <a:t>FastMAPOL</a:t>
            </a:r>
            <a:r>
              <a:rPr lang="en-US" dirty="0"/>
              <a:t> L2</a:t>
            </a:r>
          </a:p>
        </p:txBody>
      </p:sp>
      <p:pic>
        <p:nvPicPr>
          <p:cNvPr id="5" name="Content Placeholder 4" descr="A group of numbers and graphs&#10;&#10;AI-generated content may be incorrect.">
            <a:extLst>
              <a:ext uri="{FF2B5EF4-FFF2-40B4-BE49-F238E27FC236}">
                <a16:creationId xmlns:a16="http://schemas.microsoft.com/office/drawing/2014/main" id="{B698CE37-7B0E-772A-CA23-EB1531255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E1503-5906-0845-CE00-9588ABC37118}"/>
              </a:ext>
            </a:extLst>
          </p:cNvPr>
          <p:cNvSpPr txBox="1"/>
          <p:nvPr/>
        </p:nvSpPr>
        <p:spPr>
          <a:xfrm>
            <a:off x="166383" y="2016690"/>
            <a:ext cx="157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chi2&lt;1.5</a:t>
            </a:r>
          </a:p>
          <a:p>
            <a:r>
              <a:rPr lang="en-US" dirty="0" err="1"/>
              <a:t>nv_ref</a:t>
            </a:r>
            <a:r>
              <a:rPr lang="en-US" dirty="0"/>
              <a:t>=20</a:t>
            </a:r>
          </a:p>
          <a:p>
            <a:r>
              <a:rPr lang="en-US" dirty="0" err="1"/>
              <a:t>nv_diolp</a:t>
            </a:r>
            <a:r>
              <a:rPr lang="en-US" dirty="0"/>
              <a:t>=20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4904D-79AD-B7BB-95DB-3F5A246BE958}"/>
              </a:ext>
            </a:extLst>
          </p:cNvPr>
          <p:cNvSpPr txBox="1"/>
          <p:nvPr/>
        </p:nvSpPr>
        <p:spPr>
          <a:xfrm>
            <a:off x="366386" y="6308209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FastMAPOL</a:t>
            </a:r>
            <a:r>
              <a:rPr lang="en-US" sz="1800" dirty="0"/>
              <a:t> </a:t>
            </a:r>
            <a:r>
              <a:rPr lang="en-US" sz="1800" dirty="0" err="1"/>
              <a:t>SPEXone</a:t>
            </a:r>
            <a:r>
              <a:rPr lang="en-US" sz="1800" dirty="0"/>
              <a:t> (1r, 4b)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2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graphs with numbers and symbols&#10;&#10;AI-generated content may be incorrect.">
            <a:extLst>
              <a:ext uri="{FF2B5EF4-FFF2-40B4-BE49-F238E27FC236}">
                <a16:creationId xmlns:a16="http://schemas.microsoft.com/office/drawing/2014/main" id="{58D05A74-96E7-5B2F-1C8A-C4BA0B7CC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899B77-7DCE-3CB6-8140-F860D27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Fitting performance using </a:t>
            </a:r>
            <a:r>
              <a:rPr lang="en-US" dirty="0" err="1"/>
              <a:t>FastMAPOL</a:t>
            </a:r>
            <a:r>
              <a:rPr lang="en-US" dirty="0"/>
              <a:t> L2 (percentage)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9485E-1387-18F2-A0FC-41D2ABE12BD5}"/>
              </a:ext>
            </a:extLst>
          </p:cNvPr>
          <p:cNvSpPr txBox="1"/>
          <p:nvPr/>
        </p:nvSpPr>
        <p:spPr>
          <a:xfrm>
            <a:off x="166383" y="2016690"/>
            <a:ext cx="157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chi2&lt;1.5</a:t>
            </a:r>
          </a:p>
          <a:p>
            <a:r>
              <a:rPr lang="en-US" dirty="0" err="1"/>
              <a:t>nv_ref</a:t>
            </a:r>
            <a:r>
              <a:rPr lang="en-US" dirty="0"/>
              <a:t>=20</a:t>
            </a:r>
          </a:p>
          <a:p>
            <a:r>
              <a:rPr lang="en-US" dirty="0" err="1"/>
              <a:t>nv_diolp</a:t>
            </a:r>
            <a:r>
              <a:rPr lang="en-US" dirty="0"/>
              <a:t>=20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07F6F-79D5-CF8E-21C4-137C89672256}"/>
              </a:ext>
            </a:extLst>
          </p:cNvPr>
          <p:cNvSpPr txBox="1"/>
          <p:nvPr/>
        </p:nvSpPr>
        <p:spPr>
          <a:xfrm>
            <a:off x="366386" y="6308209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FastMAPOL</a:t>
            </a:r>
            <a:r>
              <a:rPr lang="en-US" sz="1800" dirty="0"/>
              <a:t> </a:t>
            </a:r>
            <a:r>
              <a:rPr lang="en-US" sz="1800" dirty="0" err="1"/>
              <a:t>SPEXone</a:t>
            </a:r>
            <a:r>
              <a:rPr lang="en-US" sz="1800" dirty="0"/>
              <a:t> (1r, 4b)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9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F9976-74AF-74A4-9DDA-0DE653615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8AE4-9E02-CD16-C199-475CE1F2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9E23-277F-AA1E-7B0D-3BC2B3CE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FastMAPOL</a:t>
            </a:r>
            <a:r>
              <a:rPr lang="en-US" dirty="0"/>
              <a:t> retrieval on </a:t>
            </a:r>
            <a:r>
              <a:rPr lang="en-US" dirty="0" err="1">
                <a:solidFill>
                  <a:srgbClr val="FF0000"/>
                </a:solidFill>
              </a:rPr>
              <a:t>SPEXone</a:t>
            </a:r>
            <a:r>
              <a:rPr lang="en-US" dirty="0"/>
              <a:t> data</a:t>
            </a:r>
          </a:p>
          <a:p>
            <a:r>
              <a:rPr lang="en-US" dirty="0"/>
              <a:t>Fit </a:t>
            </a:r>
            <a:r>
              <a:rPr lang="en-US" dirty="0">
                <a:solidFill>
                  <a:srgbClr val="FF0000"/>
                </a:solidFill>
              </a:rPr>
              <a:t>HARP2</a:t>
            </a:r>
            <a:r>
              <a:rPr lang="en-US" dirty="0"/>
              <a:t> using </a:t>
            </a:r>
            <a:r>
              <a:rPr lang="en-US" dirty="0" err="1"/>
              <a:t>FastMAPOL</a:t>
            </a:r>
            <a:r>
              <a:rPr lang="en-US" dirty="0"/>
              <a:t> retrieval</a:t>
            </a:r>
          </a:p>
        </p:txBody>
      </p:sp>
    </p:spTree>
    <p:extLst>
      <p:ext uri="{BB962C8B-B14F-4D97-AF65-F5344CB8AC3E}">
        <p14:creationId xmlns:p14="http://schemas.microsoft.com/office/powerpoint/2010/main" val="153041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6289-F814-0EDD-D73D-FA148937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HARP2 data using FM </a:t>
            </a:r>
            <a:r>
              <a:rPr lang="en-US" dirty="0" err="1"/>
              <a:t>SPEXone</a:t>
            </a:r>
            <a:r>
              <a:rPr lang="en-US" dirty="0"/>
              <a:t> retrievals</a:t>
            </a:r>
          </a:p>
        </p:txBody>
      </p:sp>
      <p:pic>
        <p:nvPicPr>
          <p:cNvPr id="5" name="Content Placeholder 4" descr="A group of graphs with numbers&#10;&#10;AI-generated content may be incorrect.">
            <a:extLst>
              <a:ext uri="{FF2B5EF4-FFF2-40B4-BE49-F238E27FC236}">
                <a16:creationId xmlns:a16="http://schemas.microsoft.com/office/drawing/2014/main" id="{277FBF65-CE3D-295B-9CA4-1602D6EB6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292535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E4B3C-EFF1-18CC-BBF7-95258DE04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4660-9F82-F423-75D2-D68042D5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HARP2 data using FM </a:t>
            </a:r>
            <a:r>
              <a:rPr lang="en-US" dirty="0" err="1"/>
              <a:t>SPEXone</a:t>
            </a:r>
            <a:r>
              <a:rPr lang="en-US" dirty="0"/>
              <a:t> retrievals</a:t>
            </a:r>
          </a:p>
        </p:txBody>
      </p:sp>
      <p:pic>
        <p:nvPicPr>
          <p:cNvPr id="5" name="Content Placeholder 4" descr="A group of numbers and graphs&#10;&#10;AI-generated content may be incorrect.">
            <a:extLst>
              <a:ext uri="{FF2B5EF4-FFF2-40B4-BE49-F238E27FC236}">
                <a16:creationId xmlns:a16="http://schemas.microsoft.com/office/drawing/2014/main" id="{BF1A08FB-6C26-0610-8903-E056197E8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155362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67DC-FA69-BDB4-6E16-BB0B89AB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HARP2 data using FM </a:t>
            </a:r>
            <a:r>
              <a:rPr lang="en-US" dirty="0" err="1"/>
              <a:t>SPEXone</a:t>
            </a:r>
            <a:r>
              <a:rPr lang="en-US" dirty="0"/>
              <a:t> retrievals</a:t>
            </a:r>
          </a:p>
        </p:txBody>
      </p:sp>
      <p:pic>
        <p:nvPicPr>
          <p:cNvPr id="5" name="Content Placeholder 4" descr="A group of numbers and graphs&#10;&#10;AI-generated content may be incorrect.">
            <a:extLst>
              <a:ext uri="{FF2B5EF4-FFF2-40B4-BE49-F238E27FC236}">
                <a16:creationId xmlns:a16="http://schemas.microsoft.com/office/drawing/2014/main" id="{226AAF65-181C-1507-C530-930FD8610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3552695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5732-053A-388B-896E-D06BB546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HARP2 data using FM </a:t>
            </a:r>
            <a:r>
              <a:rPr lang="en-US" dirty="0" err="1"/>
              <a:t>SPEXone</a:t>
            </a:r>
            <a:r>
              <a:rPr lang="en-US" dirty="0"/>
              <a:t> retrievals (percentage)</a:t>
            </a:r>
          </a:p>
        </p:txBody>
      </p:sp>
      <p:pic>
        <p:nvPicPr>
          <p:cNvPr id="5" name="Content Placeholder 4" descr="A group of images of numbers and dots&#10;&#10;AI-generated content may be incorrect.">
            <a:extLst>
              <a:ext uri="{FF2B5EF4-FFF2-40B4-BE49-F238E27FC236}">
                <a16:creationId xmlns:a16="http://schemas.microsoft.com/office/drawing/2014/main" id="{DAB3BA9B-E247-2ADB-83CE-5505CC015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189578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4776-D2BD-A12B-359D-66CB6085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HARP2 and </a:t>
            </a:r>
            <a:r>
              <a:rPr lang="en-US" dirty="0" err="1"/>
              <a:t>SPEXone</a:t>
            </a:r>
            <a:r>
              <a:rPr lang="en-US" dirty="0"/>
              <a:t> Scene</a:t>
            </a:r>
          </a:p>
        </p:txBody>
      </p:sp>
      <p:pic>
        <p:nvPicPr>
          <p:cNvPr id="4" name="Picture 3" descr="A map of the coast of the pacific ocean&#10;&#10;Description automatically generated">
            <a:extLst>
              <a:ext uri="{FF2B5EF4-FFF2-40B4-BE49-F238E27FC236}">
                <a16:creationId xmlns:a16="http://schemas.microsoft.com/office/drawing/2014/main" id="{77FEF109-6608-4EF2-BD74-005B8A9D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43" y="2560616"/>
            <a:ext cx="8392520" cy="3572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91B16-5C96-5525-EFE3-154A880C6785}"/>
              </a:ext>
            </a:extLst>
          </p:cNvPr>
          <p:cNvSpPr txBox="1"/>
          <p:nvPr/>
        </p:nvSpPr>
        <p:spPr>
          <a:xfrm>
            <a:off x="-3921120" y="38847939"/>
            <a:ext cx="19354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USC_SEAPRISM</a:t>
            </a:r>
          </a:p>
          <a:p>
            <a:r>
              <a:rPr lang="en-US" sz="3600" dirty="0">
                <a:solidFill>
                  <a:srgbClr val="FF0000"/>
                </a:solidFill>
              </a:rPr>
              <a:t>(33.56, -118.12)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8163E-1E35-365D-3322-34AF61333962}"/>
              </a:ext>
            </a:extLst>
          </p:cNvPr>
          <p:cNvSpPr txBox="1"/>
          <p:nvPr/>
        </p:nvSpPr>
        <p:spPr>
          <a:xfrm>
            <a:off x="747545" y="1771709"/>
            <a:ext cx="676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 stamp: 20240906T202704</a:t>
            </a:r>
          </a:p>
        </p:txBody>
      </p:sp>
      <p:pic>
        <p:nvPicPr>
          <p:cNvPr id="7" name="Picture 6" descr="A circular graph with a red star and a blue line&#10;&#10;AI-generated content may be incorrect.">
            <a:extLst>
              <a:ext uri="{FF2B5EF4-FFF2-40B4-BE49-F238E27FC236}">
                <a16:creationId xmlns:a16="http://schemas.microsoft.com/office/drawing/2014/main" id="{7FE853EB-DF64-C42B-4CB1-B2151C12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475" y="3233196"/>
            <a:ext cx="2555913" cy="2428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B2E8C1-38BA-3518-AA54-DE12B9072B94}"/>
              </a:ext>
            </a:extLst>
          </p:cNvPr>
          <p:cNvSpPr txBox="1"/>
          <p:nvPr/>
        </p:nvSpPr>
        <p:spPr>
          <a:xfrm>
            <a:off x="8890679" y="1690688"/>
            <a:ext cx="3115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AERONET </a:t>
            </a:r>
            <a:r>
              <a:rPr lang="en-US" dirty="0" err="1"/>
              <a:t>SeaPRISM</a:t>
            </a:r>
            <a:r>
              <a:rPr lang="en-US" dirty="0"/>
              <a:t> (* pixel: 124,_252)</a:t>
            </a:r>
          </a:p>
          <a:p>
            <a:endParaRPr lang="en-US" dirty="0"/>
          </a:p>
          <a:p>
            <a:r>
              <a:rPr lang="en-US" dirty="0"/>
              <a:t>View geometry: blue dots</a:t>
            </a:r>
          </a:p>
          <a:p>
            <a:r>
              <a:rPr lang="en-US" dirty="0"/>
              <a:t>Anti-Solar point: red</a:t>
            </a:r>
          </a:p>
        </p:txBody>
      </p:sp>
    </p:spTree>
    <p:extLst>
      <p:ext uri="{BB962C8B-B14F-4D97-AF65-F5344CB8AC3E}">
        <p14:creationId xmlns:p14="http://schemas.microsoft.com/office/powerpoint/2010/main" val="128703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20E3-45EF-B7B7-81E1-7C9A80D9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20240906T202704 (wind speed)</a:t>
            </a:r>
          </a:p>
        </p:txBody>
      </p:sp>
      <p:pic>
        <p:nvPicPr>
          <p:cNvPr id="9" name="Content Placeholder 8" descr="A screenshot of a graph showing different colors of a wind speed&#10;&#10;AI-generated content may be incorrect.">
            <a:extLst>
              <a:ext uri="{FF2B5EF4-FFF2-40B4-BE49-F238E27FC236}">
                <a16:creationId xmlns:a16="http://schemas.microsoft.com/office/drawing/2014/main" id="{C09FE274-53DF-94CB-3E80-E12EC659E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3195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183E-AF6E-0168-EE51-296401A8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20240906T202704 (</a:t>
            </a:r>
            <a:r>
              <a:rPr lang="en-US" dirty="0" err="1"/>
              <a:t>chla</a:t>
            </a:r>
            <a:r>
              <a:rPr lang="en-US" dirty="0"/>
              <a:t>)</a:t>
            </a:r>
          </a:p>
        </p:txBody>
      </p:sp>
      <p:pic>
        <p:nvPicPr>
          <p:cNvPr id="5" name="Content Placeholder 4" descr="A group of blue and green colored lines&#10;&#10;AI-generated content may be incorrect.">
            <a:extLst>
              <a:ext uri="{FF2B5EF4-FFF2-40B4-BE49-F238E27FC236}">
                <a16:creationId xmlns:a16="http://schemas.microsoft.com/office/drawing/2014/main" id="{1B0AEBBE-231F-9914-7467-0BDA0AC26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29938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FB71-2E7D-52F7-0C1F-C07D351A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20240906T202704 (</a:t>
            </a:r>
            <a:r>
              <a:rPr lang="en-US" dirty="0" err="1"/>
              <a:t>aot</a:t>
            </a:r>
            <a:r>
              <a:rPr lang="en-US" dirty="0"/>
              <a:t>)</a:t>
            </a:r>
          </a:p>
        </p:txBody>
      </p:sp>
      <p:pic>
        <p:nvPicPr>
          <p:cNvPr id="5" name="Content Placeholder 4" descr="A group of maps of different colors&#10;&#10;AI-generated content may be incorrect.">
            <a:extLst>
              <a:ext uri="{FF2B5EF4-FFF2-40B4-BE49-F238E27FC236}">
                <a16:creationId xmlns:a16="http://schemas.microsoft.com/office/drawing/2014/main" id="{C60A341F-4A6F-0E07-860D-C5C2E4361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36689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C24E-FD80-94D7-B852-992AC45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20240906T202704 (</a:t>
            </a:r>
            <a:r>
              <a:rPr lang="en-US" dirty="0" err="1"/>
              <a:t>aot_fine</a:t>
            </a:r>
            <a:r>
              <a:rPr lang="en-US" dirty="0"/>
              <a:t>)</a:t>
            </a:r>
          </a:p>
        </p:txBody>
      </p:sp>
      <p:pic>
        <p:nvPicPr>
          <p:cNvPr id="9" name="Content Placeholder 8" descr="A group of maps of different colors&#10;&#10;AI-generated content may be incorrect.">
            <a:extLst>
              <a:ext uri="{FF2B5EF4-FFF2-40B4-BE49-F238E27FC236}">
                <a16:creationId xmlns:a16="http://schemas.microsoft.com/office/drawing/2014/main" id="{4910DD67-3C19-35A0-84DE-F06393707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342896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790F-E5D4-25D9-91A0-6FE3C3FD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20240906T202704 (</a:t>
            </a:r>
            <a:r>
              <a:rPr lang="en-US" dirty="0" err="1"/>
              <a:t>aot_coarse</a:t>
            </a:r>
            <a:r>
              <a:rPr lang="en-US" dirty="0"/>
              <a:t>)</a:t>
            </a:r>
          </a:p>
        </p:txBody>
      </p:sp>
      <p:pic>
        <p:nvPicPr>
          <p:cNvPr id="9" name="Content Placeholder 8" descr="A group of images of different colored lines&#10;&#10;AI-generated content may be incorrect.">
            <a:extLst>
              <a:ext uri="{FF2B5EF4-FFF2-40B4-BE49-F238E27FC236}">
                <a16:creationId xmlns:a16="http://schemas.microsoft.com/office/drawing/2014/main" id="{62693B7B-F48F-5BF7-0D33-EBD68E91E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83600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7DDE2-CEAD-D23F-D211-006291DE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20240906T202704: chi2</a:t>
            </a:r>
          </a:p>
        </p:txBody>
      </p:sp>
      <p:pic>
        <p:nvPicPr>
          <p:cNvPr id="9" name="Content Placeholder 8" descr="A group of different colored dots&#10;&#10;AI-generated content may be incorrect.">
            <a:extLst>
              <a:ext uri="{FF2B5EF4-FFF2-40B4-BE49-F238E27FC236}">
                <a16:creationId xmlns:a16="http://schemas.microsoft.com/office/drawing/2014/main" id="{47EFB0D0-99CB-B78E-DA27-ACD8CBD9C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57018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435F-6093-4C2F-B7A1-F39D89CF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20240906T202704: </a:t>
            </a:r>
            <a:r>
              <a:rPr lang="en-US" dirty="0" err="1"/>
              <a:t>nv_ref</a:t>
            </a:r>
            <a:endParaRPr lang="en-US" dirty="0"/>
          </a:p>
        </p:txBody>
      </p:sp>
      <p:pic>
        <p:nvPicPr>
          <p:cNvPr id="7" name="Content Placeholder 6" descr="img_20240906T202704_nv_ref.png">
            <a:extLst>
              <a:ext uri="{FF2B5EF4-FFF2-40B4-BE49-F238E27FC236}">
                <a16:creationId xmlns:a16="http://schemas.microsoft.com/office/drawing/2014/main" id="{50BDC189-265B-9452-F122-697B98BAD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8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248</Words>
  <Application>Microsoft Macintosh PowerPoint</Application>
  <PresentationFormat>Widescreen</PresentationFormat>
  <Paragraphs>49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PACE polarimerer L2 prelim studies: cross sensors and algorithms</vt:lpstr>
      <vt:lpstr>PACE HARP2 and SPEXone Scene</vt:lpstr>
      <vt:lpstr>20240906T202704 (wind speed)</vt:lpstr>
      <vt:lpstr>20240906T202704 (chla)</vt:lpstr>
      <vt:lpstr>20240906T202704 (aot)</vt:lpstr>
      <vt:lpstr>20240906T202704 (aot_fine)</vt:lpstr>
      <vt:lpstr>20240906T202704 (aot_coarse)</vt:lpstr>
      <vt:lpstr>20240906T202704: chi2</vt:lpstr>
      <vt:lpstr>20240906T202704: nv_ref</vt:lpstr>
      <vt:lpstr>20240906T202704: nv_dolp</vt:lpstr>
      <vt:lpstr>Fitting performance</vt:lpstr>
      <vt:lpstr>Fitting performance using FastMAPOL L2</vt:lpstr>
      <vt:lpstr>Fitting performance using FastMAPOL L2</vt:lpstr>
      <vt:lpstr>Fitting performance using FastMAPOL L2 (percentage)</vt:lpstr>
      <vt:lpstr>Fitting performance</vt:lpstr>
      <vt:lpstr>Fit HARP2 data using FM SPEXone retrievals</vt:lpstr>
      <vt:lpstr>Fit HARP2 data using FM SPEXone retrievals</vt:lpstr>
      <vt:lpstr>Fit HARP2 data using FM SPEXone retrievals</vt:lpstr>
      <vt:lpstr>Fit HARP2 data using FM SPEXone retrievals (percentage)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Meng Gao</dc:creator>
  <cp:lastModifiedBy>Meng Gao</cp:lastModifiedBy>
  <cp:revision>1</cp:revision>
  <dcterms:created xsi:type="dcterms:W3CDTF">2025-06-17T14:05:08Z</dcterms:created>
  <dcterms:modified xsi:type="dcterms:W3CDTF">2025-06-17T14:14:14Z</dcterms:modified>
</cp:coreProperties>
</file>