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194" r:id="rId2"/>
    <p:sldId id="2254" r:id="rId3"/>
    <p:sldId id="2219" r:id="rId4"/>
    <p:sldId id="2200" r:id="rId5"/>
    <p:sldId id="2222" r:id="rId6"/>
    <p:sldId id="2224" r:id="rId7"/>
    <p:sldId id="2223" r:id="rId8"/>
    <p:sldId id="2247" r:id="rId9"/>
    <p:sldId id="2246" r:id="rId10"/>
    <p:sldId id="2235" r:id="rId11"/>
    <p:sldId id="2237" r:id="rId12"/>
    <p:sldId id="2229" r:id="rId13"/>
    <p:sldId id="2248" r:id="rId14"/>
    <p:sldId id="2258" r:id="rId15"/>
    <p:sldId id="2239" r:id="rId16"/>
    <p:sldId id="2238" r:id="rId17"/>
    <p:sldId id="2244" r:id="rId18"/>
    <p:sldId id="2240" r:id="rId19"/>
    <p:sldId id="2241" r:id="rId20"/>
    <p:sldId id="2242" r:id="rId21"/>
    <p:sldId id="2257" r:id="rId22"/>
    <p:sldId id="2256" r:id="rId23"/>
    <p:sldId id="225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9"/>
    <p:restoredTop sz="76327"/>
  </p:normalViewPr>
  <p:slideViewPr>
    <p:cSldViewPr snapToGrid="0">
      <p:cViewPr varScale="1">
        <p:scale>
          <a:sx n="96" d="100"/>
          <a:sy n="96" d="100"/>
        </p:scale>
        <p:origin x="16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20E3D-8E6F-0745-A917-AAA0821F806B}" type="datetimeFigureOut">
              <a:rPr lang="en-US" smtClean="0"/>
              <a:t>3/3/23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AC9EF-8A3A-F749-B1B0-2903C610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61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72A61-64DB-D145-8C08-97218873AE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3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C9EF-8A3A-F749-B1B0-2903C61052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09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C9EF-8A3A-F749-B1B0-2903C61052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16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C9EF-8A3A-F749-B1B0-2903C61052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47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C9EF-8A3A-F749-B1B0-2903C61052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75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C9EF-8A3A-F749-B1B0-2903C61052F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1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C9EF-8A3A-F749-B1B0-2903C61052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28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HARP2: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Wide swath: nadir 1,556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</a:rPr>
              <a:t>SPEXone</a:t>
            </a:r>
            <a:r>
              <a:rPr lang="en-US" sz="1200" dirty="0">
                <a:latin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385-770nm (400 radiance/50 polarization channels)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5 angles: 0°, ±20° and ±58°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Nadir swath 100km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C4A70-1309-F141-BEC6-5B6CFE3FA5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49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C9EF-8A3A-F749-B1B0-2903C61052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93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C9EF-8A3A-F749-B1B0-2903C61052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C9EF-8A3A-F749-B1B0-2903C61052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77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C9EF-8A3A-F749-B1B0-2903C61052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24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HARP2 retrieval cost 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Fine mode effective radius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refractive index (fine)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C9EF-8A3A-F749-B1B0-2903C61052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28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parameters include aerosol, </a:t>
            </a:r>
            <a:r>
              <a:rPr lang="en-US" dirty="0" err="1"/>
              <a:t>mirocphysical</a:t>
            </a:r>
            <a:r>
              <a:rPr lang="en-US" dirty="0"/>
              <a:t> parameters, ocean parameters, </a:t>
            </a:r>
            <a:r>
              <a:rPr lang="en-US" dirty="0" err="1"/>
              <a:t>etc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LUT is too large to be an option (10^15 B ~ 10^6 GB)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C9EF-8A3A-F749-B1B0-2903C61052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4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C9EF-8A3A-F749-B1B0-2903C61052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83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CA00E-1DCE-827B-023A-66195D537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725B68-1B18-C94A-E0B7-F57D3A164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9C020-0F25-219B-78C3-71A899DC0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90E3-64E7-E34E-B7CA-DB75E11C3348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716F2-8F20-DD60-B88D-61730109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DB0EE-7EB6-630B-C053-AB89A8001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ECB9-B766-494D-9078-0AD621BB2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5FFBA-5469-66C9-F5C1-4A36E79BA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78143-1368-F760-A8A9-679287241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8D485-14B4-A923-829D-A31727FAC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90E3-64E7-E34E-B7CA-DB75E11C3348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D52FF-17BC-C6FC-8897-52415BBB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88FC9-3ED6-7C65-AC51-8CE1DC949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ECB9-B766-494D-9078-0AD621BB2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47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B9D492-2580-234C-12CD-2A0951680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44DB4-3019-8ED1-E8E7-FB4F9E53B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63FFA-D8A4-4C1C-4828-844A83D6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90E3-64E7-E34E-B7CA-DB75E11C3348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6E949-DCB7-8559-AFF0-CF29D85D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EACD-EE3F-080B-AD51-2A346F43B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ECB9-B766-494D-9078-0AD621BB2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4BFA9-0E8B-3D8E-5D66-6DFEB8F17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59343-6936-658B-C42F-C744B061F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FB999-652E-A5EF-003D-9442E39D8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90E3-64E7-E34E-B7CA-DB75E11C3348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12FE-92A5-D186-288A-F16B22D43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DBEDC-1553-C0A9-62B4-12599E6E5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ECB9-B766-494D-9078-0AD621BB2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96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CB6E7-6C67-231A-34A0-330A475C5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AC8CE-6B69-2266-D469-FE259A462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A1886-6578-E9E0-26BD-1F43AE5BE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90E3-64E7-E34E-B7CA-DB75E11C3348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050FE-9FA6-226B-590A-9363ED240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4107E-E404-12E0-AB1C-AC8363B0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ECB9-B766-494D-9078-0AD621BB2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7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4D42D-69E6-9F87-9A3B-1E0C1EEEC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3A6F7-3D56-FC39-B29B-20F857039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C31DD-868A-A06F-BC3B-5618D399C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84413-1225-6056-92DB-86535D72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90E3-64E7-E34E-B7CA-DB75E11C3348}" type="datetimeFigureOut">
              <a:rPr lang="en-US" smtClean="0"/>
              <a:t>3/3/23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8E225-8BA5-B687-3C11-B6BB4715E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5C60B-C7EC-5AAF-E47C-7E7F68729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ECB9-B766-494D-9078-0AD621BB2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41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3A565-20E3-F3B7-50F3-AC3FAB3F2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69639-F9B7-D521-9F05-A4D45DA95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58AAB-B91D-12B7-70AD-381071652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61A462-76BF-63CE-8275-DDBD35660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36C64-BA07-146B-0A92-28E113278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87840E-3454-46B0-EAF6-07565FF31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90E3-64E7-E34E-B7CA-DB75E11C3348}" type="datetimeFigureOut">
              <a:rPr lang="en-US" smtClean="0"/>
              <a:t>3/3/23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B5648A-98F8-74DC-A58F-A9C94034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08E6C-5BC5-52B4-BF39-D9D083573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ECB9-B766-494D-9078-0AD621BB2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62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8AB28-0354-B505-F186-ECDC7E9EB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7BFE3B-3830-5B63-7C97-2F30ADA1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90E3-64E7-E34E-B7CA-DB75E11C3348}" type="datetimeFigureOut">
              <a:rPr lang="en-US" smtClean="0"/>
              <a:t>3/3/23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A605B-02A9-4408-CCC8-81E05FE3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561F7-906E-F23E-A716-D5F6929BF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ECB9-B766-494D-9078-0AD621BB2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97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58A31B-ECD1-1B7C-8EAE-892E41A72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90E3-64E7-E34E-B7CA-DB75E11C3348}" type="datetimeFigureOut">
              <a:rPr lang="en-US" smtClean="0"/>
              <a:t>3/3/23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C68339-5D8C-9414-6934-62D0BB367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B0849-76A5-6990-3883-1075E9EB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ECB9-B766-494D-9078-0AD621BB2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17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85340-C528-940F-9BC7-1459A14E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ABBB5-7D46-6388-DF06-6B60D484D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11A682-1152-7E3B-46DC-21916EDF0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A24F-5D66-D06C-F90A-91867EEE6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90E3-64E7-E34E-B7CA-DB75E11C3348}" type="datetimeFigureOut">
              <a:rPr lang="en-US" smtClean="0"/>
              <a:t>3/3/23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50D4F-E7E4-EAA4-45F5-F39755DA7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595CA-83EA-39AE-7665-C0C58C50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ECB9-B766-494D-9078-0AD621BB2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18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6180A-A6A2-7F15-0D73-9A99DB79E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7518F1-ED26-0817-E68A-1D96D3615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A20A5-D088-58E4-9557-BE0BE94A4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D1D466-C384-963A-73EC-BFD1657D9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90E3-64E7-E34E-B7CA-DB75E11C3348}" type="datetimeFigureOut">
              <a:rPr lang="en-US" smtClean="0"/>
              <a:t>3/3/23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2354B-BF1A-472A-9F31-6E931A3BC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8CCB3-48D1-0B48-8971-B111DFE04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ECB9-B766-494D-9078-0AD621BB2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43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4C3AA2-74C1-1FFC-C84C-185467B2C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91F90-6A90-5C04-B40B-825690122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FA31A-9951-1FCC-33B1-82E36D1F6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790E3-64E7-E34E-B7CA-DB75E11C3348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7B9B7-0116-69E5-7106-C7B354BD7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3D50B-67F6-E267-7A62-AED10D1F5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8ECB9-B766-494D-9078-0AD621BB2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25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ceandata.sci.gsfc.nasa.gov/directdataaccess/Level-1C/" TargetMode="External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ceandata.sci.gsfc.nasa.gov/directdataaccess/Level-1C/" TargetMode="External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EC46C-5D2E-F548-966A-FE9874A53BEF}"/>
              </a:ext>
            </a:extLst>
          </p:cNvPr>
          <p:cNvSpPr/>
          <p:nvPr/>
        </p:nvSpPr>
        <p:spPr>
          <a:xfrm>
            <a:off x="470055" y="589195"/>
            <a:ext cx="69766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Enhancing PACE Multi-Angle Polarimeter Data Products:  Deep Neural Networks for Aerosol and Ocean Color Retrieval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F8DAA2-8154-6C4A-9B6E-5B2D88B2D709}"/>
              </a:ext>
            </a:extLst>
          </p:cNvPr>
          <p:cNvSpPr/>
          <p:nvPr/>
        </p:nvSpPr>
        <p:spPr>
          <a:xfrm>
            <a:off x="470055" y="2105199"/>
            <a:ext cx="7435063" cy="1186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/>
              <a:t>Meng Gao</a:t>
            </a:r>
          </a:p>
          <a:p>
            <a:r>
              <a:rPr lang="en-US" sz="2667" dirty="0"/>
              <a:t>SSAI, NASA Ocean Ecology Lab (616)</a:t>
            </a:r>
          </a:p>
          <a:p>
            <a:endParaRPr lang="en-US" sz="2667" baseline="30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0A1314-0718-4C45-B35A-D57C1444E68C}"/>
              </a:ext>
            </a:extLst>
          </p:cNvPr>
          <p:cNvSpPr/>
          <p:nvPr/>
        </p:nvSpPr>
        <p:spPr>
          <a:xfrm>
            <a:off x="482272" y="3554017"/>
            <a:ext cx="73044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Acknowledgment: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NASA: B. A. Franz, K. </a:t>
            </a:r>
            <a:r>
              <a:rPr lang="en-US" sz="2400" dirty="0" err="1">
                <a:solidFill>
                  <a:srgbClr val="0070C0"/>
                </a:solidFill>
              </a:rPr>
              <a:t>Knobelspiesse</a:t>
            </a:r>
            <a:r>
              <a:rPr lang="en-US" sz="2400" dirty="0">
                <a:solidFill>
                  <a:srgbClr val="0070C0"/>
                </a:solidFill>
              </a:rPr>
              <a:t> ,B. Cairns, A. Ibrahim,</a:t>
            </a:r>
            <a:r>
              <a:rPr lang="en-US" sz="2400" baseline="300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A. Sayer, P. J. </a:t>
            </a:r>
            <a:r>
              <a:rPr lang="en-US" sz="2400" dirty="0" err="1">
                <a:solidFill>
                  <a:srgbClr val="0070C0"/>
                </a:solidFill>
              </a:rPr>
              <a:t>Werdell</a:t>
            </a:r>
            <a:r>
              <a:rPr lang="en-US" sz="2400" dirty="0">
                <a:solidFill>
                  <a:srgbClr val="0070C0"/>
                </a:solidFill>
              </a:rPr>
              <a:t>, Y. Hu, et al.</a:t>
            </a:r>
          </a:p>
          <a:p>
            <a:r>
              <a:rPr lang="en-US" sz="2400" dirty="0">
                <a:solidFill>
                  <a:srgbClr val="C00000"/>
                </a:solidFill>
              </a:rPr>
              <a:t>UMBC: P-W. </a:t>
            </a:r>
            <a:r>
              <a:rPr lang="en-US" sz="2400" dirty="0" err="1">
                <a:solidFill>
                  <a:srgbClr val="C00000"/>
                </a:solidFill>
              </a:rPr>
              <a:t>Zhai</a:t>
            </a:r>
            <a:r>
              <a:rPr lang="en-US" sz="2400" dirty="0">
                <a:solidFill>
                  <a:srgbClr val="C00000"/>
                </a:solidFill>
              </a:rPr>
              <a:t>, X. Xu</a:t>
            </a:r>
            <a:r>
              <a:rPr lang="en-US" sz="2400" baseline="300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, V. Martins;  SRON: O. </a:t>
            </a:r>
            <a:r>
              <a:rPr lang="en-US" sz="2400" dirty="0" err="1">
                <a:solidFill>
                  <a:srgbClr val="C00000"/>
                </a:solidFill>
              </a:rPr>
              <a:t>Hasekamp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3F414621-3888-C342-8167-57084B19A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432" y="1924261"/>
            <a:ext cx="3481170" cy="33278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161217-789E-9046-8B80-DA15FB6F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49B5-EE11-7A4E-A6CE-ED8539BFB9CE}" type="slidenum">
              <a:rPr lang="en-US" smtClean="0"/>
              <a:t>1</a:t>
            </a:fld>
            <a:endParaRPr lang="en-US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CCB64323-736A-1273-5DEE-0878F82F1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72" y="5541068"/>
            <a:ext cx="4093745" cy="1032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AE9458-DBD0-0A49-9855-4F426E60C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1189" y="4944484"/>
            <a:ext cx="1925694" cy="1600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0827C4-BD3C-B727-4AEB-DD46C06220F6}"/>
              </a:ext>
            </a:extLst>
          </p:cNvPr>
          <p:cNvSpPr txBox="1"/>
          <p:nvPr/>
        </p:nvSpPr>
        <p:spPr>
          <a:xfrm>
            <a:off x="7315200" y="97138"/>
            <a:ext cx="4766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610 SED Director's Seminar, March 3,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4548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DCF21-0F26-5D78-0CEF-EBDCFC8E7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82" y="331868"/>
            <a:ext cx="11437883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But, </a:t>
            </a:r>
            <a:r>
              <a:rPr lang="en-US" dirty="0">
                <a:solidFill>
                  <a:srgbClr val="FF0000"/>
                </a:solidFill>
              </a:rPr>
              <a:t>there are huge computational challenges in MAP processing</a:t>
            </a:r>
          </a:p>
        </p:txBody>
      </p:sp>
      <p:pic>
        <p:nvPicPr>
          <p:cNvPr id="12" name="Content Placeholder 11" descr="Chart, surface chart&#10;&#10;Description automatically generated">
            <a:extLst>
              <a:ext uri="{FF2B5EF4-FFF2-40B4-BE49-F238E27FC236}">
                <a16:creationId xmlns:a16="http://schemas.microsoft.com/office/drawing/2014/main" id="{1052B68E-8F5E-4702-4299-9F801159E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78216" y="1352885"/>
            <a:ext cx="4245723" cy="435133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B56EC9-E9A4-3242-5B22-44081845C43D}"/>
              </a:ext>
            </a:extLst>
          </p:cNvPr>
          <p:cNvSpPr txBox="1">
            <a:spLocks/>
          </p:cNvSpPr>
          <p:nvPr/>
        </p:nvSpPr>
        <p:spPr>
          <a:xfrm>
            <a:off x="617482" y="1752052"/>
            <a:ext cx="5274269" cy="167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894F10-F244-6076-9845-287DA80EEDA4}"/>
              </a:ext>
            </a:extLst>
          </p:cNvPr>
          <p:cNvCxnSpPr>
            <a:cxnSpLocks/>
          </p:cNvCxnSpPr>
          <p:nvPr/>
        </p:nvCxnSpPr>
        <p:spPr>
          <a:xfrm>
            <a:off x="8832107" y="3723325"/>
            <a:ext cx="357351" cy="47968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26289B-5A7D-0C66-8023-22925A1A2D7A}"/>
              </a:ext>
            </a:extLst>
          </p:cNvPr>
          <p:cNvCxnSpPr>
            <a:cxnSpLocks/>
          </p:cNvCxnSpPr>
          <p:nvPr/>
        </p:nvCxnSpPr>
        <p:spPr>
          <a:xfrm>
            <a:off x="8633818" y="2970069"/>
            <a:ext cx="198289" cy="75325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15485C6-05DF-4E62-1965-1FD244CFC5CC}"/>
              </a:ext>
            </a:extLst>
          </p:cNvPr>
          <p:cNvCxnSpPr>
            <a:cxnSpLocks/>
          </p:cNvCxnSpPr>
          <p:nvPr/>
        </p:nvCxnSpPr>
        <p:spPr>
          <a:xfrm flipH="1">
            <a:off x="8630487" y="2251560"/>
            <a:ext cx="102475" cy="71850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41F177-15F9-CBE3-976D-AE80067F9AEC}"/>
              </a:ext>
            </a:extLst>
          </p:cNvPr>
          <p:cNvCxnSpPr>
            <a:cxnSpLocks/>
          </p:cNvCxnSpPr>
          <p:nvPr/>
        </p:nvCxnSpPr>
        <p:spPr>
          <a:xfrm>
            <a:off x="9209357" y="4160535"/>
            <a:ext cx="337452" cy="22235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26E9B65-F164-A608-3B51-962E089C593D}"/>
              </a:ext>
            </a:extLst>
          </p:cNvPr>
          <p:cNvGrpSpPr/>
          <p:nvPr/>
        </p:nvGrpSpPr>
        <p:grpSpPr>
          <a:xfrm>
            <a:off x="550218" y="2106351"/>
            <a:ext cx="7050087" cy="4419781"/>
            <a:chOff x="550218" y="2106351"/>
            <a:chExt cx="7050087" cy="44197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EA6764-AD4E-8204-4F6F-86C2AEFEC0EB}"/>
                </a:ext>
              </a:extLst>
            </p:cNvPr>
            <p:cNvSpPr txBox="1"/>
            <p:nvPr/>
          </p:nvSpPr>
          <p:spPr>
            <a:xfrm>
              <a:off x="843389" y="2760189"/>
              <a:ext cx="52526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2x15 x 7 x 10 x 2s = 60min 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B4E105-4227-1751-9F4F-33BA803B54C9}"/>
                </a:ext>
              </a:extLst>
            </p:cNvPr>
            <p:cNvSpPr txBox="1"/>
            <p:nvPr/>
          </p:nvSpPr>
          <p:spPr>
            <a:xfrm>
              <a:off x="617482" y="6156800"/>
              <a:ext cx="69779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Example on RSP retrieval (Gao et al, 2019 AMT, Combine RSP + SPEX 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05BAA2-DC29-F7AA-E94C-6742407EFA73}"/>
                </a:ext>
              </a:extLst>
            </p:cNvPr>
            <p:cNvSpPr txBox="1"/>
            <p:nvPr/>
          </p:nvSpPr>
          <p:spPr>
            <a:xfrm>
              <a:off x="843389" y="2106351"/>
              <a:ext cx="6756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Retrieval speed per pixel: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F99C98F-AC13-03AD-64BE-488145C5FA0F}"/>
                </a:ext>
              </a:extLst>
            </p:cNvPr>
            <p:cNvGrpSpPr/>
            <p:nvPr/>
          </p:nvGrpSpPr>
          <p:grpSpPr>
            <a:xfrm>
              <a:off x="550218" y="3737097"/>
              <a:ext cx="4493068" cy="1192372"/>
              <a:chOff x="-58761" y="4566972"/>
              <a:chExt cx="4493068" cy="1192372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FC5F253-B0D4-870F-2BBA-9612956F4F52}"/>
                  </a:ext>
                </a:extLst>
              </p:cNvPr>
              <p:cNvSpPr txBox="1"/>
              <p:nvPr/>
            </p:nvSpPr>
            <p:spPr>
              <a:xfrm>
                <a:off x="-58761" y="4566972"/>
                <a:ext cx="1817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Finite difference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D0166AB-04EB-D3E5-6E76-21C150211371}"/>
                  </a:ext>
                </a:extLst>
              </p:cNvPr>
              <p:cNvSpPr txBox="1"/>
              <p:nvPr/>
            </p:nvSpPr>
            <p:spPr>
              <a:xfrm>
                <a:off x="749057" y="4970581"/>
                <a:ext cx="13541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wavelength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C5E493E-DA3D-F1CF-CA93-6AA9F4A9E111}"/>
                  </a:ext>
                </a:extLst>
              </p:cNvPr>
              <p:cNvSpPr txBox="1"/>
              <p:nvPr/>
            </p:nvSpPr>
            <p:spPr>
              <a:xfrm>
                <a:off x="1610305" y="5390012"/>
                <a:ext cx="13541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iterations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8751F9-D401-8C61-0A4D-AFF2AC7DCE06}"/>
                  </a:ext>
                </a:extLst>
              </p:cNvPr>
              <p:cNvSpPr txBox="1"/>
              <p:nvPr/>
            </p:nvSpPr>
            <p:spPr>
              <a:xfrm>
                <a:off x="2523658" y="4895498"/>
                <a:ext cx="19106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Radiative transfer (RT) model</a:t>
                </a: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731477C-32CD-66E1-C9F0-A71A1E3B301B}"/>
                </a:ext>
              </a:extLst>
            </p:cNvPr>
            <p:cNvCxnSpPr>
              <a:cxnSpLocks/>
            </p:cNvCxnSpPr>
            <p:nvPr/>
          </p:nvCxnSpPr>
          <p:spPr>
            <a:xfrm>
              <a:off x="1575653" y="3305369"/>
              <a:ext cx="0" cy="3671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4E6377B-F379-47CC-B1ED-F3C81F37064C}"/>
                </a:ext>
              </a:extLst>
            </p:cNvPr>
            <p:cNvCxnSpPr>
              <a:cxnSpLocks/>
            </p:cNvCxnSpPr>
            <p:nvPr/>
          </p:nvCxnSpPr>
          <p:spPr>
            <a:xfrm>
              <a:off x="2181618" y="3272170"/>
              <a:ext cx="0" cy="9308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C75AE4E-C50E-D3BA-D171-9F5C00990B7F}"/>
                </a:ext>
              </a:extLst>
            </p:cNvPr>
            <p:cNvCxnSpPr>
              <a:cxnSpLocks/>
              <a:endCxn id="22" idx="0"/>
            </p:cNvCxnSpPr>
            <p:nvPr/>
          </p:nvCxnSpPr>
          <p:spPr>
            <a:xfrm>
              <a:off x="2878986" y="3279170"/>
              <a:ext cx="17353" cy="12809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C15F1E9-7C37-D078-259E-4F177D1590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73393" y="3252106"/>
              <a:ext cx="136" cy="8543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160412A-E05A-933D-D03D-6C900D0A6C22}"/>
              </a:ext>
            </a:extLst>
          </p:cNvPr>
          <p:cNvSpPr txBox="1"/>
          <p:nvPr/>
        </p:nvSpPr>
        <p:spPr>
          <a:xfrm>
            <a:off x="8768867" y="2568016"/>
            <a:ext cx="2414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 RT calculation</a:t>
            </a:r>
          </a:p>
        </p:txBody>
      </p:sp>
    </p:spTree>
    <p:extLst>
      <p:ext uri="{BB962C8B-B14F-4D97-AF65-F5344CB8AC3E}">
        <p14:creationId xmlns:p14="http://schemas.microsoft.com/office/powerpoint/2010/main" val="158324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1" descr="Chart, surface chart&#10;&#10;Description automatically generated">
            <a:extLst>
              <a:ext uri="{FF2B5EF4-FFF2-40B4-BE49-F238E27FC236}">
                <a16:creationId xmlns:a16="http://schemas.microsoft.com/office/drawing/2014/main" id="{1F3CA2C0-D47C-E219-2388-669F16FC0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78216" y="1352885"/>
            <a:ext cx="4245723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0DCF21-0F26-5D78-0CEF-EBDCFC8E7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82" y="331868"/>
            <a:ext cx="11437883" cy="1325563"/>
          </a:xfrm>
        </p:spPr>
        <p:txBody>
          <a:bodyPr>
            <a:normAutofit fontScale="90000"/>
          </a:bodyPr>
          <a:lstStyle/>
          <a:p>
            <a:r>
              <a:rPr lang="en-US" b="1" strike="sngStrike" dirty="0">
                <a:solidFill>
                  <a:srgbClr val="FF0000"/>
                </a:solidFill>
              </a:rPr>
              <a:t>But, </a:t>
            </a:r>
            <a:r>
              <a:rPr lang="en-US" dirty="0"/>
              <a:t>NN represents coupled atmosphere and ocean scatterings with high efficiency and accuracy.</a:t>
            </a:r>
            <a:endParaRPr lang="en-US" strike="sngStrik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96675C-6EC5-906B-68F1-86175B246695}"/>
              </a:ext>
            </a:extLst>
          </p:cNvPr>
          <p:cNvGrpSpPr/>
          <p:nvPr/>
        </p:nvGrpSpPr>
        <p:grpSpPr>
          <a:xfrm>
            <a:off x="617482" y="2106351"/>
            <a:ext cx="6982823" cy="3777572"/>
            <a:chOff x="617482" y="2106351"/>
            <a:chExt cx="6982823" cy="377757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36DEB72-4C5D-9BA5-0BED-7CE8482B7452}"/>
                </a:ext>
              </a:extLst>
            </p:cNvPr>
            <p:cNvSpPr txBox="1"/>
            <p:nvPr/>
          </p:nvSpPr>
          <p:spPr>
            <a:xfrm>
              <a:off x="843389" y="2760189"/>
              <a:ext cx="52526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2x15 x 7 x 10 x 2s = 60min 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7319B5E-86D0-6240-5451-8D09E8C835B7}"/>
                </a:ext>
              </a:extLst>
            </p:cNvPr>
            <p:cNvGrpSpPr/>
            <p:nvPr/>
          </p:nvGrpSpPr>
          <p:grpSpPr>
            <a:xfrm>
              <a:off x="617482" y="3252106"/>
              <a:ext cx="6081914" cy="2631817"/>
              <a:chOff x="617482" y="3252106"/>
              <a:chExt cx="6081914" cy="2631817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A0135B6-CCBB-4E11-41F6-A7C363437A8D}"/>
                  </a:ext>
                </a:extLst>
              </p:cNvPr>
              <p:cNvGrpSpPr/>
              <p:nvPr/>
            </p:nvGrpSpPr>
            <p:grpSpPr>
              <a:xfrm>
                <a:off x="617482" y="4263152"/>
                <a:ext cx="4209346" cy="1620771"/>
                <a:chOff x="-58761" y="4138573"/>
                <a:chExt cx="4209346" cy="1620771"/>
              </a:xfrm>
            </p:grpSpPr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7E5F99A8-A94D-D170-BF0F-712542D5A2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9410" y="4174839"/>
                  <a:ext cx="0" cy="13730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305908AC-4F2F-892E-3F97-5420572FC0CA}"/>
                    </a:ext>
                  </a:extLst>
                </p:cNvPr>
                <p:cNvCxnSpPr/>
                <p:nvPr/>
              </p:nvCxnSpPr>
              <p:spPr>
                <a:xfrm>
                  <a:off x="1531496" y="4163557"/>
                  <a:ext cx="0" cy="75692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9826F81F-3AB1-F82B-FBD4-DD6F6B8E22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3522" y="4151065"/>
                  <a:ext cx="0" cy="118884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6E814302-96F0-C6A0-2F8F-08042386A427}"/>
                    </a:ext>
                  </a:extLst>
                </p:cNvPr>
                <p:cNvCxnSpPr/>
                <p:nvPr/>
              </p:nvCxnSpPr>
              <p:spPr>
                <a:xfrm>
                  <a:off x="2930577" y="4138573"/>
                  <a:ext cx="0" cy="75692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A00AEEF3-05FC-7CD8-DA65-84B218921D87}"/>
                    </a:ext>
                  </a:extLst>
                </p:cNvPr>
                <p:cNvSpPr txBox="1"/>
                <p:nvPr/>
              </p:nvSpPr>
              <p:spPr>
                <a:xfrm>
                  <a:off x="-58761" y="4312142"/>
                  <a:ext cx="181729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Analytical Jacobians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CDED12A-2008-EEAF-F68C-825253852725}"/>
                    </a:ext>
                  </a:extLst>
                </p:cNvPr>
                <p:cNvSpPr txBox="1"/>
                <p:nvPr/>
              </p:nvSpPr>
              <p:spPr>
                <a:xfrm>
                  <a:off x="749057" y="4970581"/>
                  <a:ext cx="135410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wavelength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97D96F8-3411-291D-B3E4-FFCDE8E931FC}"/>
                    </a:ext>
                  </a:extLst>
                </p:cNvPr>
                <p:cNvSpPr txBox="1"/>
                <p:nvPr/>
              </p:nvSpPr>
              <p:spPr>
                <a:xfrm>
                  <a:off x="1610305" y="5390012"/>
                  <a:ext cx="135410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iterations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9FA325FF-8459-ADAF-4925-7BA12C337A7C}"/>
                    </a:ext>
                  </a:extLst>
                </p:cNvPr>
                <p:cNvSpPr txBox="1"/>
                <p:nvPr/>
              </p:nvSpPr>
              <p:spPr>
                <a:xfrm>
                  <a:off x="2523658" y="4895498"/>
                  <a:ext cx="16269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NN RT model</a:t>
                  </a:r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36D3461-B075-DF39-83D7-EBEB24734DEF}"/>
                  </a:ext>
                </a:extLst>
              </p:cNvPr>
              <p:cNvSpPr txBox="1"/>
              <p:nvPr/>
            </p:nvSpPr>
            <p:spPr>
              <a:xfrm>
                <a:off x="1446785" y="3678377"/>
                <a:ext cx="52526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2 x 1 x 10 x 0.01s =0.2s  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EE7CC6C2-6776-4695-695C-7500C6A512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5653" y="3305369"/>
                <a:ext cx="0" cy="3671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37EFA7E3-627F-FD86-CBE0-103748817F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1618" y="3272170"/>
                <a:ext cx="0" cy="40038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2C897F12-BA3E-E295-1631-0CC282A575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8986" y="3279170"/>
                <a:ext cx="0" cy="38054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620042E9-08A4-DCA7-9548-8955540742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3529" y="3252106"/>
                <a:ext cx="0" cy="4375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10C088-C7AA-21C2-2D09-7AE578B1D3EE}"/>
                </a:ext>
              </a:extLst>
            </p:cNvPr>
            <p:cNvSpPr txBox="1"/>
            <p:nvPr/>
          </p:nvSpPr>
          <p:spPr>
            <a:xfrm>
              <a:off x="843389" y="2106351"/>
              <a:ext cx="6756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Retrieval speed per pixel: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7EC63B1-2757-DBD4-6F06-CD3D00B21B18}"/>
              </a:ext>
            </a:extLst>
          </p:cNvPr>
          <p:cNvCxnSpPr>
            <a:cxnSpLocks/>
          </p:cNvCxnSpPr>
          <p:nvPr/>
        </p:nvCxnSpPr>
        <p:spPr>
          <a:xfrm>
            <a:off x="8832107" y="3723325"/>
            <a:ext cx="357351" cy="47968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AEC9BDE-3DCD-51FD-FB5C-365C49A77372}"/>
              </a:ext>
            </a:extLst>
          </p:cNvPr>
          <p:cNvCxnSpPr>
            <a:cxnSpLocks/>
          </p:cNvCxnSpPr>
          <p:nvPr/>
        </p:nvCxnSpPr>
        <p:spPr>
          <a:xfrm>
            <a:off x="8633818" y="2970069"/>
            <a:ext cx="198289" cy="75325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14C559A-7498-F8CF-271D-07BCF0ABE01C}"/>
              </a:ext>
            </a:extLst>
          </p:cNvPr>
          <p:cNvCxnSpPr>
            <a:cxnSpLocks/>
          </p:cNvCxnSpPr>
          <p:nvPr/>
        </p:nvCxnSpPr>
        <p:spPr>
          <a:xfrm flipH="1">
            <a:off x="8630487" y="2251560"/>
            <a:ext cx="102475" cy="71850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EEA3F2B-2ED3-1574-F5FF-B0F491B2A98A}"/>
              </a:ext>
            </a:extLst>
          </p:cNvPr>
          <p:cNvCxnSpPr>
            <a:cxnSpLocks/>
          </p:cNvCxnSpPr>
          <p:nvPr/>
        </p:nvCxnSpPr>
        <p:spPr>
          <a:xfrm>
            <a:off x="9209357" y="4160535"/>
            <a:ext cx="337452" cy="22235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B6CCF0B-63BB-449A-3B96-8C88F8053A4C}"/>
              </a:ext>
            </a:extLst>
          </p:cNvPr>
          <p:cNvSpPr txBox="1"/>
          <p:nvPr/>
        </p:nvSpPr>
        <p:spPr>
          <a:xfrm>
            <a:off x="8768867" y="2568016"/>
            <a:ext cx="2414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NN RT calculation</a:t>
            </a:r>
          </a:p>
        </p:txBody>
      </p:sp>
    </p:spTree>
    <p:extLst>
      <p:ext uri="{BB962C8B-B14F-4D97-AF65-F5344CB8AC3E}">
        <p14:creationId xmlns:p14="http://schemas.microsoft.com/office/powerpoint/2010/main" val="221138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DCF21-0F26-5D78-0CEF-EBDCFC8E7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82" y="331868"/>
            <a:ext cx="11437883" cy="1325563"/>
          </a:xfrm>
        </p:spPr>
        <p:txBody>
          <a:bodyPr>
            <a:normAutofit fontScale="90000"/>
          </a:bodyPr>
          <a:lstStyle/>
          <a:p>
            <a:r>
              <a:rPr lang="en-US" b="1" strike="sngStrike" dirty="0">
                <a:solidFill>
                  <a:srgbClr val="FF0000"/>
                </a:solidFill>
              </a:rPr>
              <a:t>But, </a:t>
            </a:r>
            <a:r>
              <a:rPr lang="en-US" dirty="0"/>
              <a:t>NN represents coupled atmosphere and ocean scatterings with high efficiency and accuracy.</a:t>
            </a:r>
            <a:endParaRPr lang="en-US" strike="sngStrike" dirty="0"/>
          </a:p>
        </p:txBody>
      </p:sp>
      <p:pic>
        <p:nvPicPr>
          <p:cNvPr id="6" name="Content Placeholder 5" descr="A picture containing lit, light, dark, night&#10;&#10;Description automatically generated">
            <a:extLst>
              <a:ext uri="{FF2B5EF4-FFF2-40B4-BE49-F238E27FC236}">
                <a16:creationId xmlns:a16="http://schemas.microsoft.com/office/drawing/2014/main" id="{9CF4C948-FEB1-7633-9640-886994856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6957" y="1775263"/>
            <a:ext cx="5784099" cy="398095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03AB26-C4D4-DF31-7BE6-3C33F6F7111A}"/>
              </a:ext>
            </a:extLst>
          </p:cNvPr>
          <p:cNvSpPr txBox="1"/>
          <p:nvPr/>
        </p:nvSpPr>
        <p:spPr>
          <a:xfrm>
            <a:off x="9122381" y="2980912"/>
            <a:ext cx="26794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srgbClr val="FF0000"/>
                </a:solidFill>
              </a:rPr>
              <a:t>Output: </a:t>
            </a:r>
          </a:p>
          <a:p>
            <a:pPr lvl="1"/>
            <a:r>
              <a:rPr lang="en-US" sz="2400" dirty="0"/>
              <a:t>Reflectance or DOLP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5DDBB9-4414-6999-2C74-E199184C747E}"/>
              </a:ext>
            </a:extLst>
          </p:cNvPr>
          <p:cNvSpPr txBox="1"/>
          <p:nvPr/>
        </p:nvSpPr>
        <p:spPr>
          <a:xfrm>
            <a:off x="390128" y="2980912"/>
            <a:ext cx="26944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srgbClr val="FF0000"/>
                </a:solidFill>
              </a:rPr>
              <a:t>Input: </a:t>
            </a:r>
            <a:r>
              <a:rPr lang="en-US" sz="2400" dirty="0"/>
              <a:t>Geometry, Aerosol, Wind, </a:t>
            </a:r>
            <a:r>
              <a:rPr lang="en-US" sz="2400" dirty="0" err="1"/>
              <a:t>Chl</a:t>
            </a:r>
            <a:r>
              <a:rPr lang="en-US" sz="2400" dirty="0"/>
              <a:t>-a</a:t>
            </a:r>
          </a:p>
        </p:txBody>
      </p:sp>
    </p:spTree>
    <p:extLst>
      <p:ext uri="{BB962C8B-B14F-4D97-AF65-F5344CB8AC3E}">
        <p14:creationId xmlns:p14="http://schemas.microsoft.com/office/powerpoint/2010/main" val="28305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BCAE0-EA38-8179-FFB0-2A0EAD375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NN can do for PACE MAP retrievals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4BA16-3C04-103F-DB57-8C49E1117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Forward model (Gao et al, AMT 2021)</a:t>
            </a:r>
          </a:p>
          <a:p>
            <a:r>
              <a:rPr lang="en-US" dirty="0"/>
              <a:t>Jacobians (Gao et al, Frontiers 2021)</a:t>
            </a:r>
          </a:p>
          <a:p>
            <a:r>
              <a:rPr lang="en-US" dirty="0"/>
              <a:t>Aerosol optical property calculation (AMT 2021)</a:t>
            </a:r>
          </a:p>
          <a:p>
            <a:r>
              <a:rPr lang="en-US" dirty="0"/>
              <a:t>Ocean color atmospheric correction (AMT 2021)</a:t>
            </a:r>
          </a:p>
          <a:p>
            <a:r>
              <a:rPr lang="en-US" dirty="0"/>
              <a:t>Uncertainty (AMT 2022,EGUsphere (preprint))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7ABDB-F6B9-20B0-B3A9-BAAC01F3DA08}"/>
              </a:ext>
            </a:extLst>
          </p:cNvPr>
          <p:cNvSpPr txBox="1"/>
          <p:nvPr/>
        </p:nvSpPr>
        <p:spPr>
          <a:xfrm>
            <a:off x="9217703" y="2824776"/>
            <a:ext cx="21360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FastMAPOL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2B638EF2-8724-A684-60C0-04CF4B5AE902}"/>
              </a:ext>
            </a:extLst>
          </p:cNvPr>
          <p:cNvSpPr/>
          <p:nvPr/>
        </p:nvSpPr>
        <p:spPr>
          <a:xfrm>
            <a:off x="8606229" y="1930556"/>
            <a:ext cx="419725" cy="2311660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41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9B04F-5D4F-7F5B-217C-B17251068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Large volume synthetic data for production testing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172CC20-C1FA-39CD-B3AD-2C15478B08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4659035"/>
              </p:ext>
            </p:extLst>
          </p:nvPr>
        </p:nvGraphicFramePr>
        <p:xfrm>
          <a:off x="838200" y="2379855"/>
          <a:ext cx="935511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6313">
                  <a:extLst>
                    <a:ext uri="{9D8B030D-6E8A-4147-A177-3AD203B41FA5}">
                      <a16:colId xmlns:a16="http://schemas.microsoft.com/office/drawing/2014/main" val="3707702635"/>
                    </a:ext>
                  </a:extLst>
                </a:gridCol>
                <a:gridCol w="5888799">
                  <a:extLst>
                    <a:ext uri="{9D8B030D-6E8A-4147-A177-3AD203B41FA5}">
                      <a16:colId xmlns:a16="http://schemas.microsoft.com/office/drawing/2014/main" val="4196818265"/>
                    </a:ext>
                  </a:extLst>
                </a:gridCol>
              </a:tblGrid>
              <a:tr h="363345">
                <a:tc>
                  <a:txBody>
                    <a:bodyPr/>
                    <a:lstStyle/>
                    <a:p>
                      <a:r>
                        <a:rPr lang="en-US" sz="2400" dirty="0"/>
                        <a:t>HARP2 L1C simulation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 orbits (March 21, 2022)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498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NN froward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Fully coupled atmosphere and ocean radiative transfer simulation (</a:t>
                      </a:r>
                      <a:r>
                        <a:rPr lang="en-US" sz="2400" dirty="0" err="1"/>
                        <a:t>Zhai</a:t>
                      </a:r>
                      <a:r>
                        <a:rPr lang="en-US" sz="2400" dirty="0"/>
                        <a:t> et al, Frontiers, 2022)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25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L1C geometry/grids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UMBC HARP team and PACE SDS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184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Aerosol 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GMAO MERRA2 reanalysis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967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Ocean 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MODIS Ocean color product (</a:t>
                      </a:r>
                      <a:r>
                        <a:rPr lang="en-US" sz="2400" dirty="0" err="1"/>
                        <a:t>Chla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61802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FC4A0B5-2E97-4100-EF52-A1DA88BE9247}"/>
              </a:ext>
            </a:extLst>
          </p:cNvPr>
          <p:cNvSpPr txBox="1"/>
          <p:nvPr/>
        </p:nvSpPr>
        <p:spPr>
          <a:xfrm>
            <a:off x="838200" y="1665939"/>
            <a:ext cx="395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Part of PACE SDS day in the life test. </a:t>
            </a:r>
          </a:p>
        </p:txBody>
      </p:sp>
    </p:spTree>
    <p:extLst>
      <p:ext uri="{BB962C8B-B14F-4D97-AF65-F5344CB8AC3E}">
        <p14:creationId xmlns:p14="http://schemas.microsoft.com/office/powerpoint/2010/main" val="1574694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77733-E4EF-5AEF-1EA5-DCD99321B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HARP2 L1C DOLP example</a:t>
            </a:r>
          </a:p>
        </p:txBody>
      </p:sp>
      <p:pic>
        <p:nvPicPr>
          <p:cNvPr id="4" name="Content Placeholder 4" descr="Graphical user interface, chart, surface chart&#10;&#10;Description automatically generated">
            <a:extLst>
              <a:ext uri="{FF2B5EF4-FFF2-40B4-BE49-F238E27FC236}">
                <a16:creationId xmlns:a16="http://schemas.microsoft.com/office/drawing/2014/main" id="{A3F6E006-45DD-C9F3-1EAA-F347E028E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8250" y="2318544"/>
            <a:ext cx="7175500" cy="3365500"/>
          </a:xfrm>
          <a:prstGeom prst="rect">
            <a:avLst/>
          </a:prstGeom>
        </p:spPr>
      </p:pic>
      <p:pic>
        <p:nvPicPr>
          <p:cNvPr id="9" name="Graphic 8" descr="Earth globe: Americas with solid fill">
            <a:extLst>
              <a:ext uri="{FF2B5EF4-FFF2-40B4-BE49-F238E27FC236}">
                <a16:creationId xmlns:a16="http://schemas.microsoft.com/office/drawing/2014/main" id="{5CBC6B1C-800A-1D6B-54D8-86B85F280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5078" y="3614919"/>
            <a:ext cx="914400" cy="9144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A1C0F69-8B47-E3F0-7978-9E4D8BA904DE}"/>
              </a:ext>
            </a:extLst>
          </p:cNvPr>
          <p:cNvCxnSpPr>
            <a:cxnSpLocks/>
          </p:cNvCxnSpPr>
          <p:nvPr/>
        </p:nvCxnSpPr>
        <p:spPr>
          <a:xfrm flipH="1" flipV="1">
            <a:off x="1384308" y="4200867"/>
            <a:ext cx="328246" cy="12602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DAC66FF-C7BB-C2EA-1F0B-8547FB83AFB8}"/>
              </a:ext>
            </a:extLst>
          </p:cNvPr>
          <p:cNvSpPr txBox="1"/>
          <p:nvPr/>
        </p:nvSpPr>
        <p:spPr>
          <a:xfrm>
            <a:off x="1654917" y="4186648"/>
            <a:ext cx="12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+42</a:t>
            </a:r>
            <a:r>
              <a:rPr lang="en-US" sz="2400" baseline="30000" dirty="0">
                <a:solidFill>
                  <a:srgbClr val="FF0000"/>
                </a:solidFill>
              </a:rPr>
              <a:t>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CD0638-8326-B8CF-CCD6-916C5C42D619}"/>
              </a:ext>
            </a:extLst>
          </p:cNvPr>
          <p:cNvSpPr txBox="1"/>
          <p:nvPr/>
        </p:nvSpPr>
        <p:spPr>
          <a:xfrm>
            <a:off x="8489709" y="1856879"/>
            <a:ext cx="2192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DOLP (440 nm)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0CD10B-3FE1-ED20-CEF2-D8728451E37C}"/>
              </a:ext>
            </a:extLst>
          </p:cNvPr>
          <p:cNvSpPr txBox="1"/>
          <p:nvPr/>
        </p:nvSpPr>
        <p:spPr>
          <a:xfrm>
            <a:off x="289096" y="5573236"/>
            <a:ext cx="6711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March 21, 2022</a:t>
            </a:r>
          </a:p>
          <a:p>
            <a:r>
              <a:rPr lang="en-US" dirty="0"/>
              <a:t>15 orbits ~10 million pixels</a:t>
            </a:r>
          </a:p>
          <a:p>
            <a:r>
              <a:rPr lang="en-US" dirty="0">
                <a:hlinkClick r:id="rId5"/>
              </a:rPr>
              <a:t>https://oceandata.sci.gsfc.nasa.gov/directdataaccess/Level-1C/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768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EAC4C-9022-13F1-B00A-4D47E2CB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HARP2 L1C DOLP example</a:t>
            </a:r>
          </a:p>
        </p:txBody>
      </p:sp>
      <p:pic>
        <p:nvPicPr>
          <p:cNvPr id="4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DF9178E6-2633-D767-6348-211A7B028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8250" y="2318544"/>
            <a:ext cx="7175500" cy="33655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B57515-ACDF-A7B6-1AEB-E8A9F5D8326F}"/>
              </a:ext>
            </a:extLst>
          </p:cNvPr>
          <p:cNvCxnSpPr/>
          <p:nvPr/>
        </p:nvCxnSpPr>
        <p:spPr>
          <a:xfrm flipH="1">
            <a:off x="1385118" y="3685255"/>
            <a:ext cx="363415" cy="21101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Earth globe: Americas with solid fill">
            <a:extLst>
              <a:ext uri="{FF2B5EF4-FFF2-40B4-BE49-F238E27FC236}">
                <a16:creationId xmlns:a16="http://schemas.microsoft.com/office/drawing/2014/main" id="{DA3AE25B-5B9A-E9A0-5B78-4B3775511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5078" y="3614919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8B077E-F997-8A94-D0C0-375D9841098A}"/>
              </a:ext>
            </a:extLst>
          </p:cNvPr>
          <p:cNvSpPr txBox="1"/>
          <p:nvPr/>
        </p:nvSpPr>
        <p:spPr>
          <a:xfrm>
            <a:off x="1591539" y="3287062"/>
            <a:ext cx="12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-40</a:t>
            </a:r>
            <a:r>
              <a:rPr lang="en-US" sz="2400" baseline="30000" dirty="0">
                <a:solidFill>
                  <a:srgbClr val="FF0000"/>
                </a:solidFill>
              </a:rPr>
              <a:t>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4516B-5846-EC02-41F3-6B62015156A8}"/>
              </a:ext>
            </a:extLst>
          </p:cNvPr>
          <p:cNvSpPr txBox="1"/>
          <p:nvPr/>
        </p:nvSpPr>
        <p:spPr>
          <a:xfrm>
            <a:off x="8489709" y="1856879"/>
            <a:ext cx="2192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DOLP (440 nm)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840142-AEBE-4C76-78F7-9285046A3BA5}"/>
              </a:ext>
            </a:extLst>
          </p:cNvPr>
          <p:cNvSpPr txBox="1"/>
          <p:nvPr/>
        </p:nvSpPr>
        <p:spPr>
          <a:xfrm>
            <a:off x="289096" y="5890838"/>
            <a:ext cx="78655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Information on the simulated data for other PACE instruments in L1C format:</a:t>
            </a:r>
          </a:p>
          <a:p>
            <a:r>
              <a:rPr lang="en-US" dirty="0">
                <a:hlinkClick r:id="rId5"/>
              </a:rPr>
              <a:t>https://oceandata.sci.gsfc.nasa.gov/directdataaccess/Level-1C/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115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85863-B8C4-9959-EE73-FCC281419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85" y="365125"/>
            <a:ext cx="6130977" cy="1325563"/>
          </a:xfrm>
        </p:spPr>
        <p:txBody>
          <a:bodyPr/>
          <a:lstStyle/>
          <a:p>
            <a:r>
              <a:rPr lang="en-US" dirty="0"/>
              <a:t>PACE HARP2 L2 retrievals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30514-F3C5-1A25-9C1A-E7F7E151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85" y="1900576"/>
            <a:ext cx="56225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Data products: </a:t>
            </a:r>
          </a:p>
          <a:p>
            <a:r>
              <a:rPr lang="en-US" dirty="0"/>
              <a:t>Fine/coarse aerosol properties (size, refractive index, AOD, SSA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Wind speed, </a:t>
            </a:r>
            <a:r>
              <a:rPr lang="en-US" dirty="0" err="1"/>
              <a:t>Chl</a:t>
            </a:r>
            <a:r>
              <a:rPr lang="en-US" dirty="0"/>
              <a:t>-a</a:t>
            </a:r>
          </a:p>
          <a:p>
            <a:r>
              <a:rPr lang="en-US" dirty="0"/>
              <a:t>Ocean color atmospheric correction (facilitate synergy with OCI)</a:t>
            </a:r>
          </a:p>
          <a:p>
            <a:r>
              <a:rPr lang="en-US" dirty="0"/>
              <a:t>Uncertainties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4872AB1-070B-2EBE-0A02-901C10928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955" y="228426"/>
            <a:ext cx="5291161" cy="5154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DCE52A-0ECA-4BAE-27D1-7AA342F7DF02}"/>
              </a:ext>
            </a:extLst>
          </p:cNvPr>
          <p:cNvSpPr/>
          <p:nvPr/>
        </p:nvSpPr>
        <p:spPr>
          <a:xfrm>
            <a:off x="6829955" y="5674593"/>
            <a:ext cx="53620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More details on MAP data product </a:t>
            </a:r>
          </a:p>
          <a:p>
            <a:r>
              <a:rPr lang="en-US" sz="2400" dirty="0"/>
              <a:t>https://</a:t>
            </a:r>
            <a:r>
              <a:rPr lang="en-US" sz="2400" dirty="0" err="1"/>
              <a:t>pace.oceansciences.org</a:t>
            </a:r>
            <a:r>
              <a:rPr lang="en-US" sz="2400" dirty="0"/>
              <a:t>/</a:t>
            </a:r>
            <a:r>
              <a:rPr lang="en-US" sz="2400" dirty="0" err="1"/>
              <a:t>data.htm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4778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80C0-4F96-D97C-2240-41C57C1CC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Aerosol optical depth (AOD): Truth</a:t>
            </a:r>
          </a:p>
        </p:txBody>
      </p:sp>
      <p:pic>
        <p:nvPicPr>
          <p:cNvPr id="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DFF1CC7-45B7-25A4-28E8-39F0C8EF1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550" y="2318544"/>
            <a:ext cx="6946900" cy="3365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50AB93-B3BE-68F4-847C-A4C40696E34B}"/>
              </a:ext>
            </a:extLst>
          </p:cNvPr>
          <p:cNvSpPr txBox="1"/>
          <p:nvPr/>
        </p:nvSpPr>
        <p:spPr>
          <a:xfrm>
            <a:off x="8394949" y="1856879"/>
            <a:ext cx="2040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AOD (550 nm)</a:t>
            </a:r>
          </a:p>
        </p:txBody>
      </p:sp>
    </p:spTree>
    <p:extLst>
      <p:ext uri="{BB962C8B-B14F-4D97-AF65-F5344CB8AC3E}">
        <p14:creationId xmlns:p14="http://schemas.microsoft.com/office/powerpoint/2010/main" val="1431213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C4B7B-F1F4-4FB5-61E0-9B60CA5ED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Aerosol optical depth (AOD): L2 Retrieval</a:t>
            </a:r>
          </a:p>
        </p:txBody>
      </p:sp>
      <p:pic>
        <p:nvPicPr>
          <p:cNvPr id="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9FF1DD0-D9DC-DBD6-D384-B682A44D0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550" y="2318544"/>
            <a:ext cx="6946900" cy="3365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1FC8FA-1C2A-E0B4-0564-142AD0F4E500}"/>
              </a:ext>
            </a:extLst>
          </p:cNvPr>
          <p:cNvSpPr txBox="1"/>
          <p:nvPr/>
        </p:nvSpPr>
        <p:spPr>
          <a:xfrm>
            <a:off x="8394949" y="1856879"/>
            <a:ext cx="2040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AOD (550 nm)</a:t>
            </a:r>
          </a:p>
        </p:txBody>
      </p:sp>
    </p:spTree>
    <p:extLst>
      <p:ext uri="{BB962C8B-B14F-4D97-AF65-F5344CB8AC3E}">
        <p14:creationId xmlns:p14="http://schemas.microsoft.com/office/powerpoint/2010/main" val="3715133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D6C732F-3923-3744-B977-EE7F212BF59C}"/>
              </a:ext>
            </a:extLst>
          </p:cNvPr>
          <p:cNvSpPr txBox="1"/>
          <p:nvPr/>
        </p:nvSpPr>
        <p:spPr>
          <a:xfrm>
            <a:off x="838200" y="6379963"/>
            <a:ext cx="4502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PACE Orbits, </a:t>
            </a:r>
            <a:r>
              <a:rPr lang="en-US" sz="2000" dirty="0" err="1"/>
              <a:t>Werdell</a:t>
            </a:r>
            <a:r>
              <a:rPr lang="en-US" sz="2000" dirty="0"/>
              <a:t> et al, BAMS (2019)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DBA7F6-9A75-4743-AA9A-993CE9DE7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22" y="1091676"/>
            <a:ext cx="5562600" cy="5127630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2044E31-11F4-0748-B1D5-6FB85B4D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49B5-EE11-7A4E-A6CE-ED8539BFB9CE}" type="slidenum">
              <a:rPr lang="en-US" smtClean="0"/>
              <a:t>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20ACA2-883E-930D-23CC-5CA1172D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558"/>
            <a:ext cx="10515600" cy="1112288"/>
          </a:xfrm>
        </p:spPr>
        <p:txBody>
          <a:bodyPr/>
          <a:lstStyle/>
          <a:p>
            <a:pPr algn="ctr"/>
            <a:r>
              <a:rPr lang="en-US" sz="4400" dirty="0"/>
              <a:t>PACE sensors: OCI + 2 MAPs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4F867E-2E09-949B-2455-6198BA78B18F}"/>
              </a:ext>
            </a:extLst>
          </p:cNvPr>
          <p:cNvSpPr txBox="1"/>
          <p:nvPr/>
        </p:nvSpPr>
        <p:spPr>
          <a:xfrm>
            <a:off x="6096000" y="1110730"/>
            <a:ext cx="584116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Ocean Color Instrument (OCI):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340-890nm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7 SWIR bands</a:t>
            </a: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70C0"/>
                </a:solidFill>
              </a:rPr>
              <a:t>SPEXone</a:t>
            </a:r>
            <a:r>
              <a:rPr lang="en-US" sz="2800" b="1" dirty="0">
                <a:solidFill>
                  <a:srgbClr val="0070C0"/>
                </a:solidFill>
              </a:rPr>
              <a:t>: SRON Spectro-Polarimeter for Planetary Exploration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385-770nm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5 angles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HARP2: UMBC Hyper Angular Rainbow Polarimeter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60 angles: 670nm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10 angles: 440, 550, 870nm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4269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FA291-1843-2A82-9BAD-A3276BA41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Aerosol optical depth (AOD): L2 Uncertainty</a:t>
            </a:r>
          </a:p>
        </p:txBody>
      </p:sp>
      <p:pic>
        <p:nvPicPr>
          <p:cNvPr id="4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C6A6C6C-1CA6-7A29-DC73-39015A4FB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4430" y="2318544"/>
            <a:ext cx="7023100" cy="3365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0C6B6C-533E-F75A-76A0-F2B539867403}"/>
              </a:ext>
            </a:extLst>
          </p:cNvPr>
          <p:cNvSpPr txBox="1"/>
          <p:nvPr/>
        </p:nvSpPr>
        <p:spPr>
          <a:xfrm>
            <a:off x="8394949" y="1856879"/>
            <a:ext cx="2040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AOD (550 nm)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4820DD-2BE0-0FC9-BAB8-50F8E78B8682}"/>
              </a:ext>
            </a:extLst>
          </p:cNvPr>
          <p:cNvSpPr txBox="1"/>
          <p:nvPr/>
        </p:nvSpPr>
        <p:spPr>
          <a:xfrm>
            <a:off x="2881859" y="5961043"/>
            <a:ext cx="7023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Uncertainty performance (AMT 2022,EGUsphere (preprint))</a:t>
            </a:r>
          </a:p>
        </p:txBody>
      </p:sp>
    </p:spTree>
    <p:extLst>
      <p:ext uri="{BB962C8B-B14F-4D97-AF65-F5344CB8AC3E}">
        <p14:creationId xmlns:p14="http://schemas.microsoft.com/office/powerpoint/2010/main" val="1377326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4D55E-F5DE-D1DF-A653-EE3520660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9079" cy="1325563"/>
          </a:xfrm>
        </p:spPr>
        <p:txBody>
          <a:bodyPr>
            <a:normAutofit/>
          </a:bodyPr>
          <a:lstStyle/>
          <a:p>
            <a:r>
              <a:rPr lang="en-US" dirty="0"/>
              <a:t>Remote sensing reflectance (</a:t>
            </a:r>
            <a:r>
              <a:rPr lang="en-US" dirty="0" err="1"/>
              <a:t>Rrs</a:t>
            </a:r>
            <a:r>
              <a:rPr lang="en-US" dirty="0"/>
              <a:t>): Truth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EA7B548A-1BC5-81F3-9258-C30D42617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6350" y="2318544"/>
            <a:ext cx="7099300" cy="3365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3BC961-86F8-E1C3-1449-4C0A54BED2F1}"/>
              </a:ext>
            </a:extLst>
          </p:cNvPr>
          <p:cNvSpPr txBox="1"/>
          <p:nvPr/>
        </p:nvSpPr>
        <p:spPr>
          <a:xfrm>
            <a:off x="8852940" y="2087711"/>
            <a:ext cx="2164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Rrs</a:t>
            </a:r>
            <a:r>
              <a:rPr lang="en-US" sz="2400" dirty="0"/>
              <a:t> (440nm)</a:t>
            </a:r>
          </a:p>
        </p:txBody>
      </p:sp>
    </p:spTree>
    <p:extLst>
      <p:ext uri="{BB962C8B-B14F-4D97-AF65-F5344CB8AC3E}">
        <p14:creationId xmlns:p14="http://schemas.microsoft.com/office/powerpoint/2010/main" val="561414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7D510-D014-EBAE-E2FA-508EFF252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Remote sensing reflectance (</a:t>
            </a:r>
            <a:r>
              <a:rPr lang="en-US" sz="4400" dirty="0" err="1"/>
              <a:t>Rrs</a:t>
            </a:r>
            <a:r>
              <a:rPr lang="en-US" sz="4400" dirty="0"/>
              <a:t>): </a:t>
            </a:r>
            <a:r>
              <a:rPr lang="en-US" dirty="0"/>
              <a:t>L2 Retrieval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BD305E51-6DBE-3406-44E0-C72951E98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6350" y="2318544"/>
            <a:ext cx="7099300" cy="33655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70DC30-0A30-528B-7880-141A0C048081}"/>
              </a:ext>
            </a:extLst>
          </p:cNvPr>
          <p:cNvSpPr txBox="1"/>
          <p:nvPr/>
        </p:nvSpPr>
        <p:spPr>
          <a:xfrm>
            <a:off x="838200" y="1456433"/>
            <a:ext cx="77661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Demonstrate atmospheric correction on HARP2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Assist hyperspectral PACE OCI atmospheric correction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AE68B-44BD-C469-E38A-FADCE07D8312}"/>
              </a:ext>
            </a:extLst>
          </p:cNvPr>
          <p:cNvSpPr txBox="1"/>
          <p:nvPr/>
        </p:nvSpPr>
        <p:spPr>
          <a:xfrm>
            <a:off x="8852940" y="2087711"/>
            <a:ext cx="2164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Rrs</a:t>
            </a:r>
            <a:r>
              <a:rPr lang="en-US" sz="2400" dirty="0"/>
              <a:t> (440nm)</a:t>
            </a:r>
          </a:p>
        </p:txBody>
      </p:sp>
    </p:spTree>
    <p:extLst>
      <p:ext uri="{BB962C8B-B14F-4D97-AF65-F5344CB8AC3E}">
        <p14:creationId xmlns:p14="http://schemas.microsoft.com/office/powerpoint/2010/main" val="4034366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8C8A7-1A42-90AB-A029-5F33459BC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F5C30-B613-5286-3BC6-8E7F89341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We can process HARP2 data over ocean if PACE launch tomorrow.</a:t>
            </a:r>
          </a:p>
          <a:p>
            <a:r>
              <a:rPr lang="en-US" dirty="0"/>
              <a:t>Further improvement</a:t>
            </a:r>
          </a:p>
          <a:p>
            <a:pPr lvl="1"/>
            <a:r>
              <a:rPr lang="en-US" dirty="0"/>
              <a:t>Retrieval performance </a:t>
            </a:r>
          </a:p>
          <a:p>
            <a:pPr lvl="1"/>
            <a:r>
              <a:rPr lang="en-US" dirty="0"/>
              <a:t>Multi-angle data for cloud mask and ocean color</a:t>
            </a:r>
          </a:p>
          <a:p>
            <a:pPr lvl="1"/>
            <a:r>
              <a:rPr lang="en-US" dirty="0"/>
              <a:t>Integration with production system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573A426E-E585-B2C7-9FE3-539CB952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799" y="3792510"/>
            <a:ext cx="3061686" cy="292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14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B061D-678B-FD08-B07B-93F04BF5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918"/>
            <a:ext cx="10515600" cy="57925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Multi-angle polarimeter (MAP)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2C1093C-0BF4-F240-0132-95E452702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8432" y="1480851"/>
            <a:ext cx="361887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Quiz: where are PACE polarimeters?</a:t>
            </a:r>
          </a:p>
        </p:txBody>
      </p: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23E0C313-9374-F596-34D7-82E951733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11" y="829172"/>
            <a:ext cx="6028828" cy="602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59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B061D-678B-FD08-B07B-93F04BF5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918"/>
            <a:ext cx="10515600" cy="57925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Multi-angle polarimeter (MAP)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2C1093C-0BF4-F240-0132-95E452702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8432" y="1480851"/>
            <a:ext cx="361887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Quiz: where are PACE polarimeters?</a:t>
            </a:r>
          </a:p>
        </p:txBody>
      </p: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23E0C313-9374-F596-34D7-82E951733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11" y="829172"/>
            <a:ext cx="6028828" cy="602882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832997F-72F2-992C-837D-7AE8D9AF4753}"/>
              </a:ext>
            </a:extLst>
          </p:cNvPr>
          <p:cNvGrpSpPr/>
          <p:nvPr/>
        </p:nvGrpSpPr>
        <p:grpSpPr>
          <a:xfrm>
            <a:off x="2589273" y="2549633"/>
            <a:ext cx="2083812" cy="731865"/>
            <a:chOff x="2589273" y="2549633"/>
            <a:chExt cx="2083812" cy="73186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E7B951-514C-DCFD-426E-EB868AD7B454}"/>
                </a:ext>
              </a:extLst>
            </p:cNvPr>
            <p:cNvSpPr txBox="1"/>
            <p:nvPr/>
          </p:nvSpPr>
          <p:spPr>
            <a:xfrm>
              <a:off x="2589273" y="2881388"/>
              <a:ext cx="14938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HARP2(180)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71B521-DD07-2DC2-F5E3-80A7894D785B}"/>
                </a:ext>
              </a:extLst>
            </p:cNvPr>
            <p:cNvSpPr txBox="1"/>
            <p:nvPr/>
          </p:nvSpPr>
          <p:spPr>
            <a:xfrm>
              <a:off x="2604263" y="2549633"/>
              <a:ext cx="2068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</a:rPr>
                <a:t>AirHARP</a:t>
              </a:r>
              <a:r>
                <a:rPr lang="en-US" sz="2000" dirty="0">
                  <a:solidFill>
                    <a:srgbClr val="FF0000"/>
                  </a:solidFill>
                </a:rPr>
                <a:t> (240)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B2AAB63-68DF-9C64-57BB-BF40C4151704}"/>
              </a:ext>
            </a:extLst>
          </p:cNvPr>
          <p:cNvGrpSpPr/>
          <p:nvPr/>
        </p:nvGrpSpPr>
        <p:grpSpPr>
          <a:xfrm>
            <a:off x="4599355" y="3489642"/>
            <a:ext cx="2051429" cy="1561145"/>
            <a:chOff x="4599355" y="3489642"/>
            <a:chExt cx="2051429" cy="156114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A4DF04-068A-5DE6-8094-855B4BC36949}"/>
                </a:ext>
              </a:extLst>
            </p:cNvPr>
            <p:cNvSpPr txBox="1"/>
            <p:nvPr/>
          </p:nvSpPr>
          <p:spPr>
            <a:xfrm>
              <a:off x="4599355" y="3489642"/>
              <a:ext cx="17930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SPEX Airborne</a:t>
              </a:r>
            </a:p>
            <a:p>
              <a:r>
                <a:rPr lang="en-US" sz="2000" dirty="0">
                  <a:solidFill>
                    <a:srgbClr val="FF0000"/>
                  </a:solidFill>
                </a:rPr>
                <a:t>(4050)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1E6FA4-5C2F-5A6A-8D42-07DEE1722CFB}"/>
                </a:ext>
              </a:extLst>
            </p:cNvPr>
            <p:cNvSpPr txBox="1"/>
            <p:nvPr/>
          </p:nvSpPr>
          <p:spPr>
            <a:xfrm>
              <a:off x="4826209" y="4342901"/>
              <a:ext cx="1824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</a:rPr>
                <a:t>SPEXone</a:t>
              </a:r>
              <a:endParaRPr lang="en-US" sz="2000" dirty="0">
                <a:solidFill>
                  <a:srgbClr val="FF0000"/>
                </a:solidFill>
              </a:endParaRPr>
            </a:p>
            <a:p>
              <a:r>
                <a:rPr lang="en-US" sz="2000" dirty="0">
                  <a:solidFill>
                    <a:srgbClr val="FF0000"/>
                  </a:solidFill>
                </a:rPr>
                <a:t>(2250)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84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B061D-678B-FD08-B07B-93F04BF5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918"/>
            <a:ext cx="10515600" cy="57925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Multi-angle polarimeter (MAP)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2C1093C-0BF4-F240-0132-95E452702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8432" y="1480851"/>
            <a:ext cx="3618875" cy="4351338"/>
          </a:xfrm>
        </p:spPr>
        <p:txBody>
          <a:bodyPr/>
          <a:lstStyle/>
          <a:p>
            <a:r>
              <a:rPr lang="en-US" dirty="0"/>
              <a:t>RSP is used to develop and validate the MAP retrieval algorithm. </a:t>
            </a:r>
          </a:p>
        </p:txBody>
      </p: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23E0C313-9374-F596-34D7-82E951733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11" y="829172"/>
            <a:ext cx="6028828" cy="602882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39CEF-C2A9-97D7-A1B0-B26A9A6A6621}"/>
              </a:ext>
            </a:extLst>
          </p:cNvPr>
          <p:cNvGrpSpPr/>
          <p:nvPr/>
        </p:nvGrpSpPr>
        <p:grpSpPr>
          <a:xfrm>
            <a:off x="2589273" y="2549633"/>
            <a:ext cx="4061511" cy="2501154"/>
            <a:chOff x="2589273" y="2549633"/>
            <a:chExt cx="4061511" cy="250115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E7B951-514C-DCFD-426E-EB868AD7B454}"/>
                </a:ext>
              </a:extLst>
            </p:cNvPr>
            <p:cNvSpPr txBox="1"/>
            <p:nvPr/>
          </p:nvSpPr>
          <p:spPr>
            <a:xfrm>
              <a:off x="2589273" y="2881388"/>
              <a:ext cx="14938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HARP2(180)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71B521-DD07-2DC2-F5E3-80A7894D785B}"/>
                </a:ext>
              </a:extLst>
            </p:cNvPr>
            <p:cNvSpPr txBox="1"/>
            <p:nvPr/>
          </p:nvSpPr>
          <p:spPr>
            <a:xfrm>
              <a:off x="2604263" y="2549633"/>
              <a:ext cx="2068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</a:rPr>
                <a:t>AirHARP</a:t>
              </a:r>
              <a:r>
                <a:rPr lang="en-US" sz="2000" dirty="0">
                  <a:solidFill>
                    <a:srgbClr val="FF0000"/>
                  </a:solidFill>
                </a:rPr>
                <a:t> (240)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A4DF04-068A-5DE6-8094-855B4BC36949}"/>
                </a:ext>
              </a:extLst>
            </p:cNvPr>
            <p:cNvSpPr txBox="1"/>
            <p:nvPr/>
          </p:nvSpPr>
          <p:spPr>
            <a:xfrm>
              <a:off x="4599355" y="3489642"/>
              <a:ext cx="17930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SPEX Airborne</a:t>
              </a:r>
            </a:p>
            <a:p>
              <a:r>
                <a:rPr lang="en-US" sz="2000" dirty="0">
                  <a:solidFill>
                    <a:srgbClr val="FF0000"/>
                  </a:solidFill>
                </a:rPr>
                <a:t>(4050)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1E6FA4-5C2F-5A6A-8D42-07DEE1722CFB}"/>
                </a:ext>
              </a:extLst>
            </p:cNvPr>
            <p:cNvSpPr txBox="1"/>
            <p:nvPr/>
          </p:nvSpPr>
          <p:spPr>
            <a:xfrm>
              <a:off x="4826209" y="4342901"/>
              <a:ext cx="1824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</a:rPr>
                <a:t>SPEXone</a:t>
              </a:r>
              <a:endParaRPr lang="en-US" sz="2000" dirty="0">
                <a:solidFill>
                  <a:srgbClr val="FF0000"/>
                </a:solidFill>
              </a:endParaRPr>
            </a:p>
            <a:p>
              <a:r>
                <a:rPr lang="en-US" sz="2000" dirty="0">
                  <a:solidFill>
                    <a:srgbClr val="FF0000"/>
                  </a:solidFill>
                </a:rPr>
                <a:t>(2250)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E407FC8-89A8-AA7B-228F-89FD80A1A247}"/>
              </a:ext>
            </a:extLst>
          </p:cNvPr>
          <p:cNvSpPr txBox="1"/>
          <p:nvPr/>
        </p:nvSpPr>
        <p:spPr>
          <a:xfrm>
            <a:off x="2711879" y="1602111"/>
            <a:ext cx="143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APS (4500)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DF1F15-38C0-1C83-039E-0B9A3466D462}"/>
              </a:ext>
            </a:extLst>
          </p:cNvPr>
          <p:cNvSpPr txBox="1"/>
          <p:nvPr/>
        </p:nvSpPr>
        <p:spPr>
          <a:xfrm>
            <a:off x="2674536" y="2062609"/>
            <a:ext cx="1301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RSP(2763)</a:t>
            </a:r>
          </a:p>
        </p:txBody>
      </p:sp>
    </p:spTree>
    <p:extLst>
      <p:ext uri="{BB962C8B-B14F-4D97-AF65-F5344CB8AC3E}">
        <p14:creationId xmlns:p14="http://schemas.microsoft.com/office/powerpoint/2010/main" val="1926145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B061D-678B-FD08-B07B-93F04BF5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918"/>
            <a:ext cx="10515600" cy="57925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Multi-angle polarimeter (MAP)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2C1093C-0BF4-F240-0132-95E452702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8432" y="1480851"/>
            <a:ext cx="3618875" cy="4351338"/>
          </a:xfrm>
        </p:spPr>
        <p:txBody>
          <a:bodyPr/>
          <a:lstStyle/>
          <a:p>
            <a:r>
              <a:rPr lang="en-US" dirty="0"/>
              <a:t>Several MAPs are optimized for aerosol studies.</a:t>
            </a:r>
          </a:p>
          <a:p>
            <a:endParaRPr lang="en-US" dirty="0"/>
          </a:p>
          <a:p>
            <a:r>
              <a:rPr lang="en-US" dirty="0"/>
              <a:t>Hyper-angular instrument is optimized for both aerosol and cloud studies.  </a:t>
            </a:r>
          </a:p>
        </p:txBody>
      </p: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23E0C313-9374-F596-34D7-82E951733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11" y="829172"/>
            <a:ext cx="6028828" cy="602882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39CEF-C2A9-97D7-A1B0-B26A9A6A6621}"/>
              </a:ext>
            </a:extLst>
          </p:cNvPr>
          <p:cNvGrpSpPr/>
          <p:nvPr/>
        </p:nvGrpSpPr>
        <p:grpSpPr>
          <a:xfrm>
            <a:off x="2589273" y="2549633"/>
            <a:ext cx="4061511" cy="2501154"/>
            <a:chOff x="2589273" y="2549633"/>
            <a:chExt cx="4061511" cy="250115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E7B951-514C-DCFD-426E-EB868AD7B454}"/>
                </a:ext>
              </a:extLst>
            </p:cNvPr>
            <p:cNvSpPr txBox="1"/>
            <p:nvPr/>
          </p:nvSpPr>
          <p:spPr>
            <a:xfrm>
              <a:off x="2589273" y="2881388"/>
              <a:ext cx="14938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HARP2(180)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71B521-DD07-2DC2-F5E3-80A7894D785B}"/>
                </a:ext>
              </a:extLst>
            </p:cNvPr>
            <p:cNvSpPr txBox="1"/>
            <p:nvPr/>
          </p:nvSpPr>
          <p:spPr>
            <a:xfrm>
              <a:off x="2604263" y="2549633"/>
              <a:ext cx="2068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</a:rPr>
                <a:t>AirHARP</a:t>
              </a:r>
              <a:r>
                <a:rPr lang="en-US" sz="2000" dirty="0">
                  <a:solidFill>
                    <a:srgbClr val="FF0000"/>
                  </a:solidFill>
                </a:rPr>
                <a:t> (240)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A4DF04-068A-5DE6-8094-855B4BC36949}"/>
                </a:ext>
              </a:extLst>
            </p:cNvPr>
            <p:cNvSpPr txBox="1"/>
            <p:nvPr/>
          </p:nvSpPr>
          <p:spPr>
            <a:xfrm>
              <a:off x="4599355" y="3489642"/>
              <a:ext cx="17930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SPEX Airborne</a:t>
              </a:r>
            </a:p>
            <a:p>
              <a:r>
                <a:rPr lang="en-US" sz="2000" dirty="0">
                  <a:solidFill>
                    <a:srgbClr val="FF0000"/>
                  </a:solidFill>
                </a:rPr>
                <a:t>(4050)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1E6FA4-5C2F-5A6A-8D42-07DEE1722CFB}"/>
                </a:ext>
              </a:extLst>
            </p:cNvPr>
            <p:cNvSpPr txBox="1"/>
            <p:nvPr/>
          </p:nvSpPr>
          <p:spPr>
            <a:xfrm>
              <a:off x="4826209" y="4342901"/>
              <a:ext cx="1824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</a:rPr>
                <a:t>SPEXone</a:t>
              </a:r>
              <a:endParaRPr lang="en-US" sz="2000" dirty="0">
                <a:solidFill>
                  <a:srgbClr val="FF0000"/>
                </a:solidFill>
              </a:endParaRPr>
            </a:p>
            <a:p>
              <a:r>
                <a:rPr lang="en-US" sz="2000" dirty="0">
                  <a:solidFill>
                    <a:srgbClr val="FF0000"/>
                  </a:solidFill>
                </a:rPr>
                <a:t>(2250)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E407FC8-89A8-AA7B-228F-89FD80A1A247}"/>
              </a:ext>
            </a:extLst>
          </p:cNvPr>
          <p:cNvSpPr txBox="1"/>
          <p:nvPr/>
        </p:nvSpPr>
        <p:spPr>
          <a:xfrm>
            <a:off x="2711879" y="1602111"/>
            <a:ext cx="143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APS (4500)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DF1F15-38C0-1C83-039E-0B9A3466D462}"/>
              </a:ext>
            </a:extLst>
          </p:cNvPr>
          <p:cNvSpPr txBox="1"/>
          <p:nvPr/>
        </p:nvSpPr>
        <p:spPr>
          <a:xfrm>
            <a:off x="2674536" y="2062609"/>
            <a:ext cx="1301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RSP(2763)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30F46-6301-FC3F-6412-4FA04BCA82AB}"/>
              </a:ext>
            </a:extLst>
          </p:cNvPr>
          <p:cNvSpPr txBox="1"/>
          <p:nvPr/>
        </p:nvSpPr>
        <p:spPr>
          <a:xfrm>
            <a:off x="1728479" y="4376672"/>
            <a:ext cx="1478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AirMSPI</a:t>
            </a:r>
            <a:r>
              <a:rPr lang="en-US" sz="2000" dirty="0"/>
              <a:t>(99)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F091B-7E27-0E0A-368C-7190563417E2}"/>
              </a:ext>
            </a:extLst>
          </p:cNvPr>
          <p:cNvSpPr txBox="1"/>
          <p:nvPr/>
        </p:nvSpPr>
        <p:spPr>
          <a:xfrm>
            <a:off x="1728479" y="3317926"/>
            <a:ext cx="2252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POLDER-3(192)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2612C4-82E6-BEBF-D930-E1F5BB19A636}"/>
              </a:ext>
            </a:extLst>
          </p:cNvPr>
          <p:cNvSpPr txBox="1"/>
          <p:nvPr/>
        </p:nvSpPr>
        <p:spPr>
          <a:xfrm>
            <a:off x="3254819" y="3874322"/>
            <a:ext cx="1154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3MI(294)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8811F0-F46A-68D9-C719-23A81D708F4C}"/>
              </a:ext>
            </a:extLst>
          </p:cNvPr>
          <p:cNvSpPr txBox="1"/>
          <p:nvPr/>
        </p:nvSpPr>
        <p:spPr>
          <a:xfrm>
            <a:off x="3118327" y="4453576"/>
            <a:ext cx="1419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MAIA(153)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A6F766-7316-A154-94FD-E2E7835E0450}"/>
              </a:ext>
            </a:extLst>
          </p:cNvPr>
          <p:cNvSpPr txBox="1"/>
          <p:nvPr/>
        </p:nvSpPr>
        <p:spPr>
          <a:xfrm>
            <a:off x="1660466" y="3604811"/>
            <a:ext cx="1478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POLDER-1/2</a:t>
            </a:r>
          </a:p>
          <a:p>
            <a:r>
              <a:rPr lang="en-US" sz="2000" dirty="0"/>
              <a:t>(144)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E511A5-F814-78A1-78FD-9C673764516A}"/>
              </a:ext>
            </a:extLst>
          </p:cNvPr>
          <p:cNvCxnSpPr>
            <a:cxnSpLocks/>
          </p:cNvCxnSpPr>
          <p:nvPr/>
        </p:nvCxnSpPr>
        <p:spPr>
          <a:xfrm flipH="1">
            <a:off x="3057993" y="3566425"/>
            <a:ext cx="40539" cy="4959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7000FB-964F-6187-CC58-AA8F503F491B}"/>
              </a:ext>
            </a:extLst>
          </p:cNvPr>
          <p:cNvCxnSpPr>
            <a:cxnSpLocks/>
          </p:cNvCxnSpPr>
          <p:nvPr/>
        </p:nvCxnSpPr>
        <p:spPr>
          <a:xfrm>
            <a:off x="2353456" y="4062334"/>
            <a:ext cx="645392" cy="1351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503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90659-5CAA-67BC-1DA5-3CDBD6DA8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PACE common L1C data format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72AB250-95B1-590C-2B36-737031E33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35" y="1340797"/>
            <a:ext cx="8470543" cy="49443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C097F0-C134-E478-32DE-2172D0DD30A4}"/>
              </a:ext>
            </a:extLst>
          </p:cNvPr>
          <p:cNvSpPr/>
          <p:nvPr/>
        </p:nvSpPr>
        <p:spPr>
          <a:xfrm>
            <a:off x="441435" y="6352143"/>
            <a:ext cx="5080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oceancolor.gsfc.nasa.gov</a:t>
            </a:r>
            <a:r>
              <a:rPr lang="en-US" dirty="0"/>
              <a:t>/data/pace/format/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C459C8-4CC0-B9CA-2C5F-1A3C7B494A71}"/>
              </a:ext>
            </a:extLst>
          </p:cNvPr>
          <p:cNvSpPr txBox="1"/>
          <p:nvPr/>
        </p:nvSpPr>
        <p:spPr>
          <a:xfrm>
            <a:off x="8911978" y="1690688"/>
            <a:ext cx="32668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All three PACE sensors will be co-registered on the ground under a common spatial L1C grids.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Facilitate cross calibration, multiple sensor retrievals, and data synergy.</a:t>
            </a:r>
          </a:p>
        </p:txBody>
      </p:sp>
    </p:spTree>
    <p:extLst>
      <p:ext uri="{BB962C8B-B14F-4D97-AF65-F5344CB8AC3E}">
        <p14:creationId xmlns:p14="http://schemas.microsoft.com/office/powerpoint/2010/main" val="3641929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F57DA-3893-05D7-BB05-5928AC393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helps aerosol retrievals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8422B8-E9D7-FA00-C489-92D48FE89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2208" y="2285429"/>
            <a:ext cx="10451592" cy="4572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0EBB8D-156B-4653-876E-2C5AFA525B4A}"/>
              </a:ext>
            </a:extLst>
          </p:cNvPr>
          <p:cNvSpPr txBox="1"/>
          <p:nvPr/>
        </p:nvSpPr>
        <p:spPr>
          <a:xfrm>
            <a:off x="902209" y="1387894"/>
            <a:ext cx="8586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Improve microphysical properties such as size, refractive index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6C7E06-AACA-2C49-A458-B8AEECC7E742}"/>
              </a:ext>
            </a:extLst>
          </p:cNvPr>
          <p:cNvSpPr txBox="1"/>
          <p:nvPr/>
        </p:nvSpPr>
        <p:spPr>
          <a:xfrm>
            <a:off x="838200" y="1885319"/>
            <a:ext cx="4678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Assume no uncertainty in measurements </a:t>
            </a:r>
          </a:p>
        </p:txBody>
      </p:sp>
    </p:spTree>
    <p:extLst>
      <p:ext uri="{BB962C8B-B14F-4D97-AF65-F5344CB8AC3E}">
        <p14:creationId xmlns:p14="http://schemas.microsoft.com/office/powerpoint/2010/main" val="1591542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3CFD4-50B4-C0FC-BB93-EB57BF251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helps aerosol retrievals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06FE46-AE6A-55A6-DD21-323CFE1B0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3514" y="2286000"/>
            <a:ext cx="10450286" cy="457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D81B70-BB9D-DED2-2D32-A1C6A4AE81CB}"/>
              </a:ext>
            </a:extLst>
          </p:cNvPr>
          <p:cNvSpPr txBox="1"/>
          <p:nvPr/>
        </p:nvSpPr>
        <p:spPr>
          <a:xfrm>
            <a:off x="838200" y="1795618"/>
            <a:ext cx="4678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Add uncertainties to measurement. </a:t>
            </a:r>
          </a:p>
        </p:txBody>
      </p:sp>
    </p:spTree>
    <p:extLst>
      <p:ext uri="{BB962C8B-B14F-4D97-AF65-F5344CB8AC3E}">
        <p14:creationId xmlns:p14="http://schemas.microsoft.com/office/powerpoint/2010/main" val="31245605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5550</TotalTime>
  <Words>964</Words>
  <Application>Microsoft Macintosh PowerPoint</Application>
  <PresentationFormat>Widescreen</PresentationFormat>
  <Paragraphs>174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PACE sensors: OCI + 2 MAPs</vt:lpstr>
      <vt:lpstr>Multi-angle polarimeter (MAP)</vt:lpstr>
      <vt:lpstr>Multi-angle polarimeter (MAP)</vt:lpstr>
      <vt:lpstr>Multi-angle polarimeter (MAP)</vt:lpstr>
      <vt:lpstr>Multi-angle polarimeter (MAP)</vt:lpstr>
      <vt:lpstr>PACE common L1C data format</vt:lpstr>
      <vt:lpstr>MAP helps aerosol retrievals</vt:lpstr>
      <vt:lpstr>MAP helps aerosol retrievals</vt:lpstr>
      <vt:lpstr>But, there are huge computational challenges in MAP processing</vt:lpstr>
      <vt:lpstr>But, NN represents coupled atmosphere and ocean scatterings with high efficiency and accuracy.</vt:lpstr>
      <vt:lpstr>But, NN represents coupled atmosphere and ocean scatterings with high efficiency and accuracy.</vt:lpstr>
      <vt:lpstr>What NN can do for PACE MAP retrievals</vt:lpstr>
      <vt:lpstr>Large volume synthetic data for production testing</vt:lpstr>
      <vt:lpstr>HARP2 L1C DOLP example</vt:lpstr>
      <vt:lpstr>HARP2 L1C DOLP example</vt:lpstr>
      <vt:lpstr>PACE HARP2 L2 retrievals</vt:lpstr>
      <vt:lpstr>Aerosol optical depth (AOD): Truth</vt:lpstr>
      <vt:lpstr>Aerosol optical depth (AOD): L2 Retrieval</vt:lpstr>
      <vt:lpstr>Aerosol optical depth (AOD): L2 Uncertainty</vt:lpstr>
      <vt:lpstr>Remote sensing reflectance (Rrs): Truth</vt:lpstr>
      <vt:lpstr>Remote sensing reflectance (Rrs): L2 Retrieval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Gao, Meng (GSFC-616.0)[SCIENCE SYSTEMS AND APPLICATIONS INC]</dc:creator>
  <cp:lastModifiedBy>Gao, Meng (GSFC-616.0)[SCIENCE SYSTEMS AND APPLICATIONS INC]</cp:lastModifiedBy>
  <cp:revision>644</cp:revision>
  <dcterms:created xsi:type="dcterms:W3CDTF">2023-02-25T00:13:05Z</dcterms:created>
  <dcterms:modified xsi:type="dcterms:W3CDTF">2023-03-03T18:12:42Z</dcterms:modified>
</cp:coreProperties>
</file>