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885" r:id="rId2"/>
  </p:sldMasterIdLst>
  <p:notesMasterIdLst>
    <p:notesMasterId r:id="rId24"/>
  </p:notesMasterIdLst>
  <p:sldIdLst>
    <p:sldId id="4459" r:id="rId3"/>
    <p:sldId id="259" r:id="rId4"/>
    <p:sldId id="4466" r:id="rId5"/>
    <p:sldId id="263" r:id="rId6"/>
    <p:sldId id="993" r:id="rId7"/>
    <p:sldId id="985" r:id="rId8"/>
    <p:sldId id="978" r:id="rId9"/>
    <p:sldId id="4464" r:id="rId10"/>
    <p:sldId id="4471" r:id="rId11"/>
    <p:sldId id="15460" r:id="rId12"/>
    <p:sldId id="15992" r:id="rId13"/>
    <p:sldId id="15994" r:id="rId14"/>
    <p:sldId id="15995" r:id="rId15"/>
    <p:sldId id="15996" r:id="rId16"/>
    <p:sldId id="4472" r:id="rId17"/>
    <p:sldId id="4473" r:id="rId18"/>
    <p:sldId id="4474" r:id="rId19"/>
    <p:sldId id="4475" r:id="rId20"/>
    <p:sldId id="4476" r:id="rId21"/>
    <p:sldId id="949" r:id="rId22"/>
    <p:sldId id="4470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B0F0"/>
    <a:srgbClr val="CCCC00"/>
    <a:srgbClr val="66FFFF"/>
    <a:srgbClr val="DDDDDD"/>
    <a:srgbClr val="CCFFCC"/>
    <a:srgbClr val="FFCCCC"/>
    <a:srgbClr val="FFCCFF"/>
    <a:srgbClr val="D0D8E8"/>
    <a:srgbClr val="E7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27" autoAdjust="0"/>
    <p:restoredTop sz="93961" autoAdjust="0"/>
  </p:normalViewPr>
  <p:slideViewPr>
    <p:cSldViewPr snapToGrid="0">
      <p:cViewPr varScale="1">
        <p:scale>
          <a:sx n="117" d="100"/>
          <a:sy n="117" d="100"/>
        </p:scale>
        <p:origin x="176" y="7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70" d="100"/>
        <a:sy n="70" d="100"/>
      </p:scale>
      <p:origin x="0" y="-81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1.xlsx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microsoft.com/office/2011/relationships/chartColorStyle" Target="colors2.xml"/><Relationship Id="rId1" Type="http://schemas.microsoft.com/office/2011/relationships/chartStyle" Target="style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95109759964191"/>
          <c:y val="9.0742396251689603E-2"/>
          <c:w val="0.66284021858738829"/>
          <c:h val="0.8981077712020074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090A-1E49-BBE7-C5372C72C3B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090A-1E49-BBE7-C5372C72C3B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090A-1E49-BBE7-C5372C72C3B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090A-1E49-BBE7-C5372C72C3B3}"/>
              </c:ext>
            </c:extLst>
          </c:dPt>
          <c:dLbls>
            <c:dLbl>
              <c:idx val="0"/>
              <c:layout>
                <c:manualLayout>
                  <c:x val="-2.2108367381306351E-2"/>
                  <c:y val="-3.436508379033403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0A-1E49-BBE7-C5372C72C3B3}"/>
                </c:ext>
              </c:extLst>
            </c:dLbl>
            <c:dLbl>
              <c:idx val="1"/>
              <c:layout>
                <c:manualLayout>
                  <c:x val="-0.26544799939901015"/>
                  <c:y val="-2.784451760554956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0A-1E49-BBE7-C5372C72C3B3}"/>
                </c:ext>
              </c:extLst>
            </c:dLbl>
            <c:dLbl>
              <c:idx val="2"/>
              <c:layout>
                <c:manualLayout>
                  <c:x val="-2.0557778191360097E-2"/>
                  <c:y val="9.251670335668609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0A-1E49-BBE7-C5372C72C3B3}"/>
                </c:ext>
              </c:extLst>
            </c:dLbl>
            <c:dLbl>
              <c:idx val="3"/>
              <c:layout>
                <c:manualLayout>
                  <c:x val="-4.195756202984021E-2"/>
                  <c:y val="9.5061457704044214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0A-1E49-BBE7-C5372C72C3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Agency</c:v>
                </c:pt>
                <c:pt idx="1">
                  <c:v>Academic</c:v>
                </c:pt>
                <c:pt idx="2">
                  <c:v>Private</c:v>
                </c:pt>
                <c:pt idx="3">
                  <c:v>Non-gov.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</c:v>
                </c:pt>
                <c:pt idx="1">
                  <c:v>12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90A-1E49-BBE7-C5372C72C3B3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78713236103075"/>
          <c:y val="8.8018442018429233E-2"/>
          <c:w val="0.55264455830566472"/>
          <c:h val="0.7845254002453212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Early Adopters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 w="19050">
              <a:solidFill>
                <a:schemeClr val="tx1"/>
              </a:solidFill>
            </a:ln>
          </c:spPr>
          <c:dPt>
            <c:idx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43A-A148-97EA-AF4FA1C0DE1A}"/>
              </c:ext>
            </c:extLst>
          </c:dPt>
          <c:dPt>
            <c:idx val="1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43A-A148-97EA-AF4FA1C0DE1A}"/>
              </c:ext>
            </c:extLst>
          </c:dPt>
          <c:dPt>
            <c:idx val="2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43A-A148-97EA-AF4FA1C0DE1A}"/>
              </c:ext>
            </c:extLst>
          </c:dPt>
          <c:dPt>
            <c:idx val="3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43A-A148-97EA-AF4FA1C0DE1A}"/>
              </c:ext>
            </c:extLst>
          </c:dPt>
          <c:dPt>
            <c:idx val="4"/>
            <c:bubble3D val="0"/>
            <c:spPr>
              <a:blipFill>
                <a:blip xmlns:r="http://schemas.openxmlformats.org/officeDocument/2006/relationships"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43A-A148-97EA-AF4FA1C0DE1A}"/>
              </c:ext>
            </c:extLst>
          </c:dPt>
          <c:dPt>
            <c:idx val="5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43A-A148-97EA-AF4FA1C0DE1A}"/>
              </c:ext>
            </c:extLst>
          </c:dPt>
          <c:dLbls>
            <c:dLbl>
              <c:idx val="0"/>
              <c:layout>
                <c:manualLayout>
                  <c:x val="-1.0937500000000114E-2"/>
                  <c:y val="3.04687481256921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3A-A148-97EA-AF4FA1C0DE1A}"/>
                </c:ext>
              </c:extLst>
            </c:dLbl>
            <c:dLbl>
              <c:idx val="1"/>
              <c:layout>
                <c:manualLayout>
                  <c:x val="-2.5981448247295969E-2"/>
                  <c:y val="-6.34924389733772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375"/>
                      <c:h val="0.153904932300839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43A-A148-97EA-AF4FA1C0DE1A}"/>
                </c:ext>
              </c:extLst>
            </c:dLbl>
            <c:dLbl>
              <c:idx val="2"/>
              <c:layout>
                <c:manualLayout>
                  <c:x val="1.5625000000000001E-3"/>
                  <c:y val="6.02891664640323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3A-A148-97EA-AF4FA1C0DE1A}"/>
                </c:ext>
              </c:extLst>
            </c:dLbl>
            <c:dLbl>
              <c:idx val="3"/>
              <c:layout>
                <c:manualLayout>
                  <c:x val="0"/>
                  <c:y val="0.114996002699913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36724901574803"/>
                      <c:h val="0.22467780284405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43A-A148-97EA-AF4FA1C0DE1A}"/>
                </c:ext>
              </c:extLst>
            </c:dLbl>
            <c:dLbl>
              <c:idx val="4"/>
              <c:layout>
                <c:manualLayout>
                  <c:x val="-6.25E-2"/>
                  <c:y val="0.142004459182968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3A-A148-97EA-AF4FA1C0DE1A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43A-A148-97EA-AF4FA1C0DE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Air Quality</c:v>
                </c:pt>
                <c:pt idx="1">
                  <c:v>Water Resources</c:v>
                </c:pt>
                <c:pt idx="2">
                  <c:v>Climate</c:v>
                </c:pt>
                <c:pt idx="3">
                  <c:v>Eco. Forecasting</c:v>
                </c:pt>
                <c:pt idx="4">
                  <c:v>Disasters</c:v>
                </c:pt>
                <c:pt idx="5">
                  <c:v>Terrestrial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19</c:v>
                </c:pt>
                <c:pt idx="2">
                  <c:v>3</c:v>
                </c:pt>
                <c:pt idx="3">
                  <c:v>4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43A-A148-97EA-AF4FA1C0DE1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8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D2DF0E-7542-4124-8E7C-4ED10FC769AA}" type="datetimeFigureOut">
              <a:rPr lang="en-US" smtClean="0"/>
              <a:t>7/13/22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7F1EAA-3C44-4484-A39B-682470198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9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3A5A1-748A-4F5F-8D53-2A1A484CC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129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20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BAAB8-FEA1-5544-B089-38C2ECC746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48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33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33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100E28-21BA-E04D-8584-BDFFF31B44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470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B6370-86AA-7344-AFFA-F285B12A0DD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484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F1EAA-3C44-4484-A39B-6824701984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98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12192000" cy="6856760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89587BE5-F3E7-4613-B2D2-BAEBA6D1C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15444"/>
            <a:ext cx="2596901" cy="185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320197" y="1143001"/>
            <a:ext cx="5825065" cy="52308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3505261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20 July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18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1C3EE1-4D67-4B4B-B7FF-AAEB36306672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4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677569" y="6517656"/>
            <a:ext cx="13301663" cy="66013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97C34B-52F4-A046-8C2F-DF4A430DA745}"/>
              </a:ext>
            </a:extLst>
          </p:cNvPr>
          <p:cNvSpPr/>
          <p:nvPr userDrawn="1"/>
        </p:nvSpPr>
        <p:spPr>
          <a:xfrm>
            <a:off x="-29819" y="-32696"/>
            <a:ext cx="12251635" cy="83662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BA3FB8-A316-E147-8961-DE296E66AC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44809" y="114155"/>
            <a:ext cx="653522" cy="5429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6D43F0-177B-D042-93A8-4199E91BE02A}"/>
              </a:ext>
            </a:extLst>
          </p:cNvPr>
          <p:cNvSpPr txBox="1"/>
          <p:nvPr userDrawn="1"/>
        </p:nvSpPr>
        <p:spPr>
          <a:xfrm>
            <a:off x="93669" y="183403"/>
            <a:ext cx="9401175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spc="274">
                <a:solidFill>
                  <a:schemeClr val="bg1">
                    <a:alpha val="80000"/>
                  </a:schemeClr>
                </a:solidFill>
                <a:latin typeface="Helvetica Neue"/>
                <a:cs typeface="Helvetica Neue"/>
              </a:rPr>
              <a:t>Plankton, Aerosol, Cloud, ocean Ecosystem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570F39-689C-9E42-B55D-BE3D87E21C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00189" y="10274"/>
            <a:ext cx="821135" cy="74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05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EB8C8D-0DA4-F74A-866D-791A8BDE90A5}"/>
              </a:ext>
            </a:extLst>
          </p:cNvPr>
          <p:cNvSpPr/>
          <p:nvPr userDrawn="1"/>
        </p:nvSpPr>
        <p:spPr>
          <a:xfrm>
            <a:off x="-29819" y="-32696"/>
            <a:ext cx="12251635" cy="8366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566DD-BBAB-4F4A-B435-B298CE881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4809" y="114155"/>
            <a:ext cx="653522" cy="5429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1ADACE-3583-3241-99CD-E338400C6035}"/>
              </a:ext>
            </a:extLst>
          </p:cNvPr>
          <p:cNvSpPr txBox="1"/>
          <p:nvPr userDrawn="1"/>
        </p:nvSpPr>
        <p:spPr>
          <a:xfrm>
            <a:off x="93669" y="183403"/>
            <a:ext cx="9401175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spc="274">
                <a:solidFill>
                  <a:schemeClr val="bg1">
                    <a:alpha val="80000"/>
                  </a:schemeClr>
                </a:solidFill>
                <a:latin typeface="Helvetica Neue"/>
                <a:cs typeface="Helvetica Neue"/>
              </a:rPr>
              <a:t>Plankton, Aerosol, Cloud, ocean Ecosystem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E144DC-CB01-2B4D-941F-0A68EF1B4F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0189" y="10274"/>
            <a:ext cx="821135" cy="74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72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12192000" cy="6856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149" y="46167"/>
            <a:ext cx="865852" cy="5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50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fld id="{B0D1B106-9B78-43E7-9216-5A30474DFC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224808" y="6703436"/>
            <a:ext cx="7839753" cy="1567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or disclosure of data contained on this page is subject to the restriction(s) on the title page of this document.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76026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4021"/>
            <a:ext cx="10972800" cy="45259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192065" y="655320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fld id="{B0D1B106-9B78-43E7-9216-5A30474DFC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224808" y="6703436"/>
            <a:ext cx="7839753" cy="1567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or disclosure of data contained on this page is subject to the restriction(s) on the title page of this document.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97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06" y="274638"/>
            <a:ext cx="9808789" cy="4309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884975"/>
            <a:ext cx="5080000" cy="506118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4469" y="884975"/>
            <a:ext cx="5080000" cy="506118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9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fld id="{B0D1B106-9B78-43E7-9216-5A30474DFC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24808" y="6703436"/>
            <a:ext cx="7839753" cy="1567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or disclosure of data contained on this page is subject to the restriction(s) on the title page of this document.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66251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fld id="{B0D1B106-9B78-43E7-9216-5A30474DFC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224808" y="6703436"/>
            <a:ext cx="7839753" cy="1567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or disclosure of data contained on this page is subject to the restriction(s) on the title page of this document.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86900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42400" y="6569076"/>
            <a:ext cx="2844800" cy="212725"/>
          </a:xfrm>
        </p:spPr>
        <p:txBody>
          <a:bodyPr/>
          <a:lstStyle/>
          <a:p>
            <a:fld id="{B0D1B106-9B78-43E7-9216-5A30474DFC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224808" y="6703436"/>
            <a:ext cx="7839753" cy="15672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or disclosure of data contained on this page is subject to the restriction(s) on the title page of this document.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77437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nalysis - Split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29-</a:t>
            </a:r>
            <a:fld id="{B0D1B106-9B78-43E7-9216-5A30474DFC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PACE ESD Review</a:t>
            </a:r>
            <a:endParaRPr lang="en-US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219201" y="777875"/>
            <a:ext cx="10155768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25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224789" y="952500"/>
            <a:ext cx="5852160" cy="2697480"/>
          </a:xfrm>
        </p:spPr>
        <p:txBody>
          <a:bodyPr>
            <a:normAutofit/>
          </a:bodyPr>
          <a:lstStyle>
            <a:lvl1pPr>
              <a:defRPr sz="1875"/>
            </a:lvl1pPr>
            <a:lvl2pPr marL="511175" indent="-285750">
              <a:defRPr sz="1688"/>
            </a:lvl2pPr>
            <a:lvl3pPr marL="690563" indent="-228600">
              <a:defRPr sz="1688"/>
            </a:lvl3pPr>
            <a:lvl4pPr marL="914400" indent="-228600">
              <a:defRPr sz="1500"/>
            </a:lvl4pPr>
            <a:lvl5pPr marL="1147763" indent="-228600"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6141719" y="948372"/>
            <a:ext cx="5852160" cy="2697480"/>
          </a:xfrm>
        </p:spPr>
        <p:txBody>
          <a:bodyPr>
            <a:normAutofit/>
          </a:bodyPr>
          <a:lstStyle>
            <a:lvl1pPr>
              <a:defRPr sz="1875"/>
            </a:lvl1pPr>
            <a:lvl2pPr marL="511175" indent="-285750">
              <a:defRPr sz="1688"/>
            </a:lvl2pPr>
            <a:lvl3pPr marL="690563" indent="-228600">
              <a:defRPr sz="1688"/>
            </a:lvl3pPr>
            <a:lvl4pPr marL="914400" indent="-228600">
              <a:defRPr sz="1500"/>
            </a:lvl4pPr>
            <a:lvl5pPr marL="1147763" indent="-228600"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6"/>
          </p:nvPr>
        </p:nvSpPr>
        <p:spPr>
          <a:xfrm>
            <a:off x="224789" y="3737292"/>
            <a:ext cx="5852160" cy="2697480"/>
          </a:xfrm>
        </p:spPr>
        <p:txBody>
          <a:bodyPr>
            <a:normAutofit/>
          </a:bodyPr>
          <a:lstStyle>
            <a:lvl1pPr>
              <a:defRPr sz="1875"/>
            </a:lvl1pPr>
            <a:lvl2pPr marL="511175" indent="-285750">
              <a:defRPr sz="1688"/>
            </a:lvl2pPr>
            <a:lvl3pPr marL="690563" indent="-228600">
              <a:defRPr sz="1688"/>
            </a:lvl3pPr>
            <a:lvl4pPr marL="914400" indent="-228600">
              <a:defRPr sz="1500"/>
            </a:lvl4pPr>
            <a:lvl5pPr marL="1147763" indent="-228600"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7"/>
          </p:nvPr>
        </p:nvSpPr>
        <p:spPr>
          <a:xfrm>
            <a:off x="6141719" y="3729512"/>
            <a:ext cx="5852160" cy="2697480"/>
          </a:xfrm>
        </p:spPr>
        <p:txBody>
          <a:bodyPr>
            <a:normAutofit/>
          </a:bodyPr>
          <a:lstStyle>
            <a:lvl1pPr>
              <a:defRPr sz="1875"/>
            </a:lvl1pPr>
            <a:lvl2pPr marL="511175" indent="-285750">
              <a:defRPr sz="1688"/>
            </a:lvl2pPr>
            <a:lvl3pPr marL="690563" indent="-228600">
              <a:defRPr sz="1688"/>
            </a:lvl3pPr>
            <a:lvl4pPr marL="914400" indent="-228600">
              <a:defRPr sz="1500"/>
            </a:lvl4pPr>
            <a:lvl5pPr marL="1147763" indent="-228600"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103299" y="938847"/>
            <a:ext cx="0" cy="5482748"/>
          </a:xfrm>
          <a:prstGeom prst="line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249117" y="3667444"/>
            <a:ext cx="11668564" cy="34253"/>
          </a:xfrm>
          <a:prstGeom prst="line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882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3055917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20 July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Line 5"/>
          <p:cNvSpPr>
            <a:spLocks noChangeShapeType="1"/>
          </p:cNvSpPr>
          <p:nvPr userDrawn="1"/>
        </p:nvSpPr>
        <p:spPr bwMode="auto">
          <a:xfrm>
            <a:off x="1219202" y="777875"/>
            <a:ext cx="10155767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0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ESD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10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552" y="152400"/>
            <a:ext cx="10368896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7058A-810B-4EBD-8FDF-04ECCAA20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105072" y="879961"/>
            <a:ext cx="0" cy="5578650"/>
          </a:xfrm>
          <a:prstGeom prst="line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V="1">
            <a:off x="92011" y="3609852"/>
            <a:ext cx="11980984" cy="35170"/>
          </a:xfrm>
          <a:prstGeom prst="line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638075" y="743691"/>
            <a:ext cx="10972800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0497" y="819160"/>
            <a:ext cx="5852160" cy="2743200"/>
          </a:xfrm>
        </p:spPr>
        <p:txBody>
          <a:bodyPr>
            <a:normAutofit/>
          </a:bodyPr>
          <a:lstStyle>
            <a:lvl1pPr marL="230188" indent="-230188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61963" indent="-231775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84213" indent="-2222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914400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144588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126612" y="3692514"/>
            <a:ext cx="5852160" cy="2743200"/>
          </a:xfrm>
        </p:spPr>
        <p:txBody>
          <a:bodyPr>
            <a:normAutofit/>
          </a:bodyPr>
          <a:lstStyle>
            <a:lvl1pPr marL="230188" indent="-230188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61963" indent="-231775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84213" indent="-2222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914400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144588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7"/>
          </p:nvPr>
        </p:nvSpPr>
        <p:spPr>
          <a:xfrm>
            <a:off x="6220835" y="819160"/>
            <a:ext cx="5852160" cy="2743200"/>
          </a:xfrm>
        </p:spPr>
        <p:txBody>
          <a:bodyPr>
            <a:normAutofit/>
          </a:bodyPr>
          <a:lstStyle>
            <a:lvl1pPr marL="230188" indent="-230188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61963" indent="-231775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84213" indent="-2222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914400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144588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8"/>
          </p:nvPr>
        </p:nvSpPr>
        <p:spPr>
          <a:xfrm>
            <a:off x="6226949" y="3692514"/>
            <a:ext cx="5852160" cy="2743200"/>
          </a:xfrm>
        </p:spPr>
        <p:txBody>
          <a:bodyPr>
            <a:normAutofit/>
          </a:bodyPr>
          <a:lstStyle>
            <a:lvl1pPr marL="230188" indent="-230188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61963" indent="-231775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684213" indent="-2222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914400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144588" indent="-228600"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45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84023"/>
            <a:ext cx="10972800" cy="4525963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20 July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ESD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3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20 July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ESD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90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20 July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ESD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1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80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58686" y="113701"/>
            <a:ext cx="10370409" cy="57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1" tIns="0" rIns="91391" bIns="0" numCol="1" anchor="ctr" anchorCtr="0" compatLnSpc="1">
            <a:prstTxWarp prst="textNoShape">
              <a:avLst/>
            </a:prstTxWarp>
          </a:bodyPr>
          <a:lstStyle>
            <a:lvl1pPr algn="ctr">
              <a:defRPr sz="20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20 July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693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12192000" cy="6856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72" y="46169"/>
            <a:ext cx="692729" cy="55487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63084" y="4829417"/>
            <a:ext cx="10363200" cy="1362075"/>
          </a:xfrm>
        </p:spPr>
        <p:txBody>
          <a:bodyPr anchor="t">
            <a:normAutofit/>
          </a:bodyPr>
          <a:lstStyle>
            <a:lvl1pPr algn="l">
              <a:defRPr sz="2400" b="1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962851" y="787827"/>
            <a:ext cx="6363299" cy="1500187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4962850" y="2325127"/>
            <a:ext cx="6363299" cy="1500187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955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5145" y="113695"/>
            <a:ext cx="10472055" cy="54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20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2" y="990601"/>
            <a:ext cx="11582399" cy="509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228600" indent="-228600">
              <a:lnSpc>
                <a:spcPct val="100000"/>
              </a:lnSpc>
              <a:spcBef>
                <a:spcPts val="538"/>
              </a:spcBef>
              <a:spcAft>
                <a:spcPts val="0"/>
              </a:spcAft>
              <a:defRPr sz="1800"/>
            </a:lvl1pPr>
            <a:lvl2pPr>
              <a:lnSpc>
                <a:spcPct val="100000"/>
              </a:lnSpc>
              <a:spcBef>
                <a:spcPts val="538"/>
              </a:spcBef>
              <a:spcAft>
                <a:spcPts val="0"/>
              </a:spcAft>
              <a:defRPr sz="1800"/>
            </a:lvl2pPr>
            <a:lvl3pPr marL="1032852" indent="-169531">
              <a:lnSpc>
                <a:spcPct val="100000"/>
              </a:lnSpc>
              <a:spcBef>
                <a:spcPts val="538"/>
              </a:spcBef>
              <a:spcAft>
                <a:spcPts val="0"/>
              </a:spcAft>
              <a:buFont typeface="Wingdings" pitchFamily="2" charset="2"/>
              <a:buChar char="§"/>
              <a:defRPr sz="1600"/>
            </a:lvl3pPr>
            <a:lvl4pPr marL="1657661" indent="-285750">
              <a:lnSpc>
                <a:spcPct val="100000"/>
              </a:lnSpc>
              <a:spcBef>
                <a:spcPts val="538"/>
              </a:spcBef>
              <a:spcAft>
                <a:spcPts val="0"/>
              </a:spcAft>
              <a:buFont typeface="Arial" pitchFamily="34" charset="0"/>
              <a:buChar char="•"/>
              <a:defRPr sz="1400"/>
            </a:lvl4pPr>
            <a:lvl5pPr>
              <a:lnSpc>
                <a:spcPct val="100000"/>
              </a:lnSpc>
              <a:spcBef>
                <a:spcPts val="538"/>
              </a:spcBef>
              <a:spcAft>
                <a:spcPts val="0"/>
              </a:spcAft>
              <a:buFont typeface="Arial" pitchFamily="34" charset="0"/>
              <a:buChar char="•"/>
              <a:defRPr sz="1200"/>
            </a:lvl5pPr>
            <a:lvl6pPr marL="1851080" indent="-171450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584950"/>
            <a:ext cx="2844800" cy="19685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20 July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ESD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81744"/>
            <a:ext cx="10972800" cy="5244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3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PACE ESD Review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3008416" cy="304800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20 July 2021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1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662" r:id="rId2"/>
    <p:sldLayoutId id="2147483663" r:id="rId3"/>
    <p:sldLayoutId id="2147483665" r:id="rId4"/>
    <p:sldLayoutId id="2147483666" r:id="rId5"/>
    <p:sldLayoutId id="2147483811" r:id="rId6"/>
    <p:sldLayoutId id="2147483692" r:id="rId7"/>
    <p:sldLayoutId id="2147483734" r:id="rId8"/>
    <p:sldLayoutId id="2147483740" r:id="rId9"/>
    <p:sldLayoutId id="2147483742" r:id="rId10"/>
    <p:sldLayoutId id="2147483894" r:id="rId11"/>
    <p:sldLayoutId id="2147483895" r:id="rId12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21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7175" indent="-257175" algn="l" defTabSz="685800" rtl="0" eaLnBrk="1" latinLnBrk="0" hangingPunct="1">
        <a:spcBef>
          <a:spcPts val="0"/>
        </a:spcBef>
        <a:spcAft>
          <a:spcPts val="19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81744"/>
            <a:ext cx="10972800" cy="5244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2400" y="6569076"/>
            <a:ext cx="28448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0D7058A-810B-4EBD-8FDF-04ECCAA20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Line 43"/>
          <p:cNvSpPr>
            <a:spLocks noChangeShapeType="1"/>
          </p:cNvSpPr>
          <p:nvPr userDrawn="1"/>
        </p:nvSpPr>
        <p:spPr bwMode="auto">
          <a:xfrm>
            <a:off x="1219200" y="6564313"/>
            <a:ext cx="10176933" cy="0"/>
          </a:xfrm>
          <a:prstGeom prst="line">
            <a:avLst/>
          </a:prstGeom>
          <a:noFill/>
          <a:ln w="38100">
            <a:solidFill>
              <a:srgbClr val="A1A4A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53201"/>
            <a:ext cx="3860800" cy="2127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PACE ESD Review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53200"/>
            <a:ext cx="3008416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20 July 2021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294539" y="114301"/>
            <a:ext cx="77824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56"/>
            <a:ext cx="856860" cy="64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6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5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26" Type="http://schemas.openxmlformats.org/officeDocument/2006/relationships/image" Target="../media/image61.jpeg"/><Relationship Id="rId3" Type="http://schemas.openxmlformats.org/officeDocument/2006/relationships/image" Target="../media/image38.jpe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5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24" Type="http://schemas.openxmlformats.org/officeDocument/2006/relationships/image" Target="../media/image59.jpe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23" Type="http://schemas.openxmlformats.org/officeDocument/2006/relationships/image" Target="../media/image58.jpeg"/><Relationship Id="rId10" Type="http://schemas.openxmlformats.org/officeDocument/2006/relationships/image" Target="../media/image45.emf"/><Relationship Id="rId19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png"/><Relationship Id="rId22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EF5F3C-F969-6C4E-B88D-EC70DBDFA23B}"/>
              </a:ext>
            </a:extLst>
          </p:cNvPr>
          <p:cNvSpPr txBox="1"/>
          <p:nvPr/>
        </p:nvSpPr>
        <p:spPr>
          <a:xfrm>
            <a:off x="1962617" y="710115"/>
            <a:ext cx="9912678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</a:rPr>
              <a:t>PACE update to the </a:t>
            </a:r>
          </a:p>
          <a:p>
            <a:pPr algn="r"/>
            <a:r>
              <a:rPr lang="en-US" sz="3600" b="1" dirty="0">
                <a:solidFill>
                  <a:schemeClr val="bg1"/>
                </a:solidFill>
              </a:rPr>
              <a:t>NOAA Modeling Board’s Enabling Observations in Models group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0FFAF1-117E-384F-ADC4-3D4E67E3CC17}"/>
              </a:ext>
            </a:extLst>
          </p:cNvPr>
          <p:cNvSpPr txBox="1"/>
          <p:nvPr/>
        </p:nvSpPr>
        <p:spPr>
          <a:xfrm>
            <a:off x="2364059" y="4393560"/>
            <a:ext cx="9511236" cy="22467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Jeremy </a:t>
            </a:r>
            <a:r>
              <a:rPr lang="en-US" sz="2800" b="1" dirty="0" err="1">
                <a:solidFill>
                  <a:schemeClr val="bg1"/>
                </a:solidFill>
              </a:rPr>
              <a:t>Werdell</a:t>
            </a:r>
            <a:endParaRPr lang="en-US" sz="2800" b="1" dirty="0">
              <a:solidFill>
                <a:schemeClr val="bg1"/>
              </a:solidFill>
            </a:endParaRPr>
          </a:p>
          <a:p>
            <a:pPr algn="r"/>
            <a:r>
              <a:rPr lang="en-US" sz="2800" b="1" dirty="0">
                <a:solidFill>
                  <a:schemeClr val="bg1"/>
                </a:solidFill>
              </a:rPr>
              <a:t>Cecile Rousseaux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</a:rPr>
              <a:t>Erin Urquhart Jephson</a:t>
            </a:r>
          </a:p>
          <a:p>
            <a:pPr algn="r"/>
            <a:endParaRPr lang="en-US" sz="2800" b="1" dirty="0">
              <a:solidFill>
                <a:schemeClr val="bg1"/>
              </a:solidFill>
            </a:endParaRPr>
          </a:p>
          <a:p>
            <a:pPr algn="r"/>
            <a:r>
              <a:rPr lang="en-US" sz="2800" b="1" dirty="0">
                <a:solidFill>
                  <a:schemeClr val="bg1"/>
                </a:solidFill>
              </a:rPr>
              <a:t>July 2022</a:t>
            </a:r>
          </a:p>
        </p:txBody>
      </p:sp>
    </p:spTree>
    <p:extLst>
      <p:ext uri="{BB962C8B-B14F-4D97-AF65-F5344CB8AC3E}">
        <p14:creationId xmlns:p14="http://schemas.microsoft.com/office/powerpoint/2010/main" val="1969372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C5627DE-645F-1C4B-B753-2B3B8CCE4345}"/>
              </a:ext>
            </a:extLst>
          </p:cNvPr>
          <p:cNvSpPr/>
          <p:nvPr/>
        </p:nvSpPr>
        <p:spPr>
          <a:xfrm>
            <a:off x="-33750" y="3872532"/>
            <a:ext cx="12225749" cy="4133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6E108C-41B3-7140-ABC7-CF05179FE48D}"/>
              </a:ext>
            </a:extLst>
          </p:cNvPr>
          <p:cNvSpPr/>
          <p:nvPr/>
        </p:nvSpPr>
        <p:spPr>
          <a:xfrm>
            <a:off x="-33750" y="5475458"/>
            <a:ext cx="12225749" cy="4133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6CBEE8-B5C9-4740-8F50-44E796B7949E}"/>
              </a:ext>
            </a:extLst>
          </p:cNvPr>
          <p:cNvSpPr/>
          <p:nvPr/>
        </p:nvSpPr>
        <p:spPr>
          <a:xfrm>
            <a:off x="0" y="2154475"/>
            <a:ext cx="12192000" cy="4133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0D3F9-C1CA-F242-A41C-86748AF8473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3456" y="3471094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C70E90-E574-0D4B-A30E-EBFE958B4FD5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196" y="3484851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1D5C21-E6AF-DD4B-8F07-4D892AC8E4E4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59185" y="3448717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6DDFB-B7C4-1140-84A9-FBD9335729BD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8818" y="3454501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DA7950-BD08-3D4D-B350-53F18AB654AF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532" y="5143687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C8EFA2-3A7D-C243-A983-3503BA4609BC}"/>
              </a:ext>
            </a:extLst>
          </p:cNvPr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6120" y="5087565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6BB74D-CAC1-9F46-BFFD-E6F53127D64B}"/>
              </a:ext>
            </a:extLst>
          </p:cNvPr>
          <p:cNvPicPr>
            <a:picLocks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982" y="5134040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D70E6F-F842-6243-8E93-4FDCDBB7C1F7}"/>
              </a:ext>
            </a:extLst>
          </p:cNvPr>
          <p:cNvPicPr>
            <a:picLocks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622"/>
          <a:stretch/>
        </p:blipFill>
        <p:spPr>
          <a:xfrm>
            <a:off x="9255062" y="5136026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3B8418-5020-434B-BBB4-845E13337668}"/>
              </a:ext>
            </a:extLst>
          </p:cNvPr>
          <p:cNvPicPr>
            <a:picLocks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87"/>
          <a:stretch/>
        </p:blipFill>
        <p:spPr>
          <a:xfrm>
            <a:off x="303206" y="5124567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E83488-B7C4-8D4F-8323-AD6399A4CF0F}"/>
              </a:ext>
            </a:extLst>
          </p:cNvPr>
          <p:cNvPicPr>
            <a:picLocks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3"/>
          <a:stretch/>
        </p:blipFill>
        <p:spPr>
          <a:xfrm>
            <a:off x="3275969" y="3448717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7FDDCB-050F-7F45-961C-BD7048DE2915}"/>
              </a:ext>
            </a:extLst>
          </p:cNvPr>
          <p:cNvPicPr>
            <a:picLocks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3" r="-699"/>
          <a:stretch/>
        </p:blipFill>
        <p:spPr>
          <a:xfrm>
            <a:off x="6256305" y="5111663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A6AFF2-03BC-E04E-8EE8-86C7FE48C9DB}"/>
              </a:ext>
            </a:extLst>
          </p:cNvPr>
          <p:cNvPicPr>
            <a:picLocks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9185" y="1809307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94B92C-3590-A04A-815E-EE997B2918F0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4753064" y="1797110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62E74B-5EC6-3D46-A8BD-759FB604BF53}"/>
              </a:ext>
            </a:extLst>
          </p:cNvPr>
          <p:cNvPicPr>
            <a:picLocks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677" y="1794979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A922A9-0C1F-DC4D-A82A-735F29C40A37}"/>
              </a:ext>
            </a:extLst>
          </p:cNvPr>
          <p:cNvPicPr>
            <a:picLocks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0930" y="1822056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0ED109-48C9-654B-968F-E103AD9D5EEA}"/>
              </a:ext>
            </a:extLst>
          </p:cNvPr>
          <p:cNvPicPr>
            <a:picLocks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969" y="1810837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8C68E9-1689-8140-92C1-0CE0659B6A19}"/>
              </a:ext>
            </a:extLst>
          </p:cNvPr>
          <p:cNvPicPr>
            <a:picLocks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3908" y="3457247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AD108B-179C-F949-B665-817BE1A91F4C}"/>
              </a:ext>
            </a:extLst>
          </p:cNvPr>
          <p:cNvPicPr>
            <a:picLocks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0859" y="1823838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5E1661-5E6F-614B-9F4C-D3F9A877002B}"/>
              </a:ext>
            </a:extLst>
          </p:cNvPr>
          <p:cNvPicPr>
            <a:picLocks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31"/>
          <a:stretch/>
        </p:blipFill>
        <p:spPr>
          <a:xfrm>
            <a:off x="3275969" y="5111663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24" name="Picture 2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DC12367-00AF-EA46-97C8-C3FCD527757E}"/>
              </a:ext>
            </a:extLst>
          </p:cNvPr>
          <p:cNvPicPr>
            <a:picLocks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677" y="3461621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25" name="Picture 24" descr="A picture containing person, indoor, person, holding&#10;&#10;Description automatically generated">
            <a:extLst>
              <a:ext uri="{FF2B5EF4-FFF2-40B4-BE49-F238E27FC236}">
                <a16:creationId xmlns:a16="http://schemas.microsoft.com/office/drawing/2014/main" id="{A9C791E0-8822-024E-BCD2-45F0E9B03120}"/>
              </a:ext>
            </a:extLst>
          </p:cNvPr>
          <p:cNvPicPr>
            <a:picLocks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59096" y="1827948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  <a:prstDash val="solid"/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2E0838-626C-0F4B-8F81-7B05FB2FFCDE}"/>
              </a:ext>
            </a:extLst>
          </p:cNvPr>
          <p:cNvPicPr>
            <a:picLocks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3263" y="1794979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B86D1E-0CEA-1B4D-8180-54C11E88724C}"/>
              </a:ext>
            </a:extLst>
          </p:cNvPr>
          <p:cNvPicPr>
            <a:picLocks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3767" y="3431589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9210CDD-A5AE-0D47-B248-3F2A8EA83F03}"/>
              </a:ext>
            </a:extLst>
          </p:cNvPr>
          <p:cNvSpPr txBox="1"/>
          <p:nvPr/>
        </p:nvSpPr>
        <p:spPr>
          <a:xfrm>
            <a:off x="2546544" y="913989"/>
            <a:ext cx="7706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PACE Early Adopters (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PACE’s Application Developers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</a:p>
        </p:txBody>
      </p:sp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869E212-1870-954B-BEDD-3FAF0F2C8705}"/>
              </a:ext>
            </a:extLst>
          </p:cNvPr>
          <p:cNvPicPr>
            <a:picLocks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751035" y="5111662"/>
            <a:ext cx="1188720" cy="1188720"/>
          </a:xfrm>
          <a:prstGeom prst="ellipse">
            <a:avLst/>
          </a:prstGeom>
          <a:ln w="57150" cap="rnd">
            <a:solidFill>
              <a:schemeClr val="bg1"/>
            </a:solidFill>
          </a:ln>
          <a:effectLst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1D8F93E-61C5-A043-83FC-53689D3897ED}"/>
              </a:ext>
            </a:extLst>
          </p:cNvPr>
          <p:cNvSpPr txBox="1"/>
          <p:nvPr/>
        </p:nvSpPr>
        <p:spPr>
          <a:xfrm>
            <a:off x="2858236" y="1565920"/>
            <a:ext cx="2539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Marine mammals &amp; Climate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E938E8-ADCE-F04F-AE8E-CEF1636E5065}"/>
              </a:ext>
            </a:extLst>
          </p:cNvPr>
          <p:cNvSpPr txBox="1"/>
          <p:nvPr/>
        </p:nvSpPr>
        <p:spPr>
          <a:xfrm>
            <a:off x="1733332" y="2907540"/>
            <a:ext cx="1875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Air-sea exchange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3B3B0F-773A-1748-BB32-2C9FF019E96E}"/>
              </a:ext>
            </a:extLst>
          </p:cNvPr>
          <p:cNvSpPr txBox="1"/>
          <p:nvPr/>
        </p:nvSpPr>
        <p:spPr>
          <a:xfrm>
            <a:off x="4621403" y="6242942"/>
            <a:ext cx="17785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Air Quality &amp; Climate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543E5B-1A44-E346-939C-1AB4A98C1ADF}"/>
              </a:ext>
            </a:extLst>
          </p:cNvPr>
          <p:cNvSpPr txBox="1"/>
          <p:nvPr/>
        </p:nvSpPr>
        <p:spPr>
          <a:xfrm>
            <a:off x="6967943" y="4579874"/>
            <a:ext cx="25710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Mobile Apps &amp; Decision Making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D7A83E-9A91-5243-8F94-D97643D9302E}"/>
              </a:ext>
            </a:extLst>
          </p:cNvPr>
          <p:cNvSpPr txBox="1"/>
          <p:nvPr/>
        </p:nvSpPr>
        <p:spPr>
          <a:xfrm>
            <a:off x="8540184" y="3226870"/>
            <a:ext cx="24925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Water Clarity-Water Resources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214E02-57CE-0540-8F78-1154753EB9B0}"/>
              </a:ext>
            </a:extLst>
          </p:cNvPr>
          <p:cNvSpPr txBox="1"/>
          <p:nvPr/>
        </p:nvSpPr>
        <p:spPr>
          <a:xfrm>
            <a:off x="5647236" y="3226870"/>
            <a:ext cx="2549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Water Clarity-Waters Resources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AFE00-A265-E944-87D2-81E9B202DB30}"/>
              </a:ext>
            </a:extLst>
          </p:cNvPr>
          <p:cNvSpPr txBox="1"/>
          <p:nvPr/>
        </p:nvSpPr>
        <p:spPr>
          <a:xfrm>
            <a:off x="8503035" y="4873441"/>
            <a:ext cx="27285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Water Clarity &amp; Ecosystem Health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988E25-B134-9443-830B-B4FA08C075C3}"/>
              </a:ext>
            </a:extLst>
          </p:cNvPr>
          <p:cNvSpPr txBox="1"/>
          <p:nvPr/>
        </p:nvSpPr>
        <p:spPr>
          <a:xfrm>
            <a:off x="-36712" y="4873441"/>
            <a:ext cx="28541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Air Quality &amp; Human Health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D9DBC-1F45-964E-A179-BBD8CBEDF7BF}"/>
              </a:ext>
            </a:extLst>
          </p:cNvPr>
          <p:cNvSpPr txBox="1"/>
          <p:nvPr/>
        </p:nvSpPr>
        <p:spPr>
          <a:xfrm>
            <a:off x="4894288" y="2907540"/>
            <a:ext cx="9496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Oil Spills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9F1560-C86E-B147-894F-83F3D09D838A}"/>
              </a:ext>
            </a:extLst>
          </p:cNvPr>
          <p:cNvSpPr txBox="1"/>
          <p:nvPr/>
        </p:nvSpPr>
        <p:spPr>
          <a:xfrm>
            <a:off x="118128" y="1565920"/>
            <a:ext cx="1875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Aquaculture/Fisheries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5A20EB-CDE6-7B4E-8440-EBE6F222EA2A}"/>
              </a:ext>
            </a:extLst>
          </p:cNvPr>
          <p:cNvSpPr txBox="1"/>
          <p:nvPr/>
        </p:nvSpPr>
        <p:spPr>
          <a:xfrm>
            <a:off x="7442295" y="2956534"/>
            <a:ext cx="1875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Aquaculture/Fisheries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D0C94C-9D59-B443-8012-0A627E1B15D8}"/>
              </a:ext>
            </a:extLst>
          </p:cNvPr>
          <p:cNvSpPr txBox="1"/>
          <p:nvPr/>
        </p:nvSpPr>
        <p:spPr>
          <a:xfrm>
            <a:off x="1624339" y="4579874"/>
            <a:ext cx="17259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Wetland Ecosystems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D26CB8-D03B-864B-B8F7-98C2CFA0ABD2}"/>
              </a:ext>
            </a:extLst>
          </p:cNvPr>
          <p:cNvSpPr txBox="1"/>
          <p:nvPr/>
        </p:nvSpPr>
        <p:spPr>
          <a:xfrm>
            <a:off x="4772821" y="4579874"/>
            <a:ext cx="17259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Food Security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87ADFA-0F80-7048-AFE1-6F04DAEF2C71}"/>
              </a:ext>
            </a:extLst>
          </p:cNvPr>
          <p:cNvSpPr txBox="1"/>
          <p:nvPr/>
        </p:nvSpPr>
        <p:spPr>
          <a:xfrm>
            <a:off x="6011435" y="1565920"/>
            <a:ext cx="17259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Mapping HABs Risk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80BC48-A087-F942-B6B5-2025DEC0F900}"/>
              </a:ext>
            </a:extLst>
          </p:cNvPr>
          <p:cNvSpPr txBox="1"/>
          <p:nvPr/>
        </p:nvSpPr>
        <p:spPr>
          <a:xfrm>
            <a:off x="7640076" y="6242942"/>
            <a:ext cx="17259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HABs Monitoring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639405-42FD-AD4E-8C68-8DDB143E37FA}"/>
              </a:ext>
            </a:extLst>
          </p:cNvPr>
          <p:cNvSpPr txBox="1"/>
          <p:nvPr/>
        </p:nvSpPr>
        <p:spPr>
          <a:xfrm>
            <a:off x="3240299" y="4873441"/>
            <a:ext cx="17259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HABs Monitoring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BA90D6-DB98-1646-8E7F-38D662835189}"/>
              </a:ext>
            </a:extLst>
          </p:cNvPr>
          <p:cNvSpPr txBox="1"/>
          <p:nvPr/>
        </p:nvSpPr>
        <p:spPr>
          <a:xfrm>
            <a:off x="8807661" y="1565920"/>
            <a:ext cx="19757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Waterborne Pathogens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D087F8-4088-8D44-A0C8-00402F7AC3FE}"/>
              </a:ext>
            </a:extLst>
          </p:cNvPr>
          <p:cNvSpPr txBox="1"/>
          <p:nvPr/>
        </p:nvSpPr>
        <p:spPr>
          <a:xfrm>
            <a:off x="10739592" y="6248674"/>
            <a:ext cx="14145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Integration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44F9EC-CD1E-874D-9A01-C40F30D6C4C0}"/>
              </a:ext>
            </a:extLst>
          </p:cNvPr>
          <p:cNvSpPr txBox="1"/>
          <p:nvPr/>
        </p:nvSpPr>
        <p:spPr>
          <a:xfrm>
            <a:off x="3219827" y="3226870"/>
            <a:ext cx="19757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Integration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682672E-E441-8041-9933-D71D4CAE6BC3}"/>
              </a:ext>
            </a:extLst>
          </p:cNvPr>
          <p:cNvSpPr txBox="1"/>
          <p:nvPr/>
        </p:nvSpPr>
        <p:spPr>
          <a:xfrm>
            <a:off x="1517729" y="6242942"/>
            <a:ext cx="1910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Global Carbon Budget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6B969E-23BA-0D4C-8DBC-8D5A28A32E7F}"/>
              </a:ext>
            </a:extLst>
          </p:cNvPr>
          <p:cNvSpPr txBox="1"/>
          <p:nvPr/>
        </p:nvSpPr>
        <p:spPr>
          <a:xfrm>
            <a:off x="6137017" y="4873441"/>
            <a:ext cx="17259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HABs Monitoring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0A77372-B576-254B-9AAC-92AE68DD3B0D}"/>
              </a:ext>
            </a:extLst>
          </p:cNvPr>
          <p:cNvSpPr txBox="1"/>
          <p:nvPr/>
        </p:nvSpPr>
        <p:spPr>
          <a:xfrm>
            <a:off x="270038" y="3226870"/>
            <a:ext cx="17259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HABs Detection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6AA063-BBF3-E64A-8F14-517D405AE31B}"/>
              </a:ext>
            </a:extLst>
          </p:cNvPr>
          <p:cNvSpPr txBox="1"/>
          <p:nvPr/>
        </p:nvSpPr>
        <p:spPr>
          <a:xfrm>
            <a:off x="10177676" y="2907540"/>
            <a:ext cx="20904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Aerosols&amp; Human Health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7739BD7-B2C7-4D40-B09E-D05287E7EC4C}"/>
              </a:ext>
            </a:extLst>
          </p:cNvPr>
          <p:cNvSpPr txBox="1"/>
          <p:nvPr/>
        </p:nvSpPr>
        <p:spPr>
          <a:xfrm>
            <a:off x="10421686" y="4579874"/>
            <a:ext cx="15752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3738591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092225C-78BA-8D46-8539-A55CBC9ACA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5505505"/>
              </p:ext>
            </p:extLst>
          </p:nvPr>
        </p:nvGraphicFramePr>
        <p:xfrm>
          <a:off x="-228077" y="1764781"/>
          <a:ext cx="6775489" cy="4770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CD1007F-45A3-7C45-A7E4-3BDEA06805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5859546"/>
              </p:ext>
            </p:extLst>
          </p:nvPr>
        </p:nvGraphicFramePr>
        <p:xfrm>
          <a:off x="5438706" y="1591542"/>
          <a:ext cx="7771449" cy="547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A35708B-538A-0849-9D05-6C084AE7846B}"/>
              </a:ext>
            </a:extLst>
          </p:cNvPr>
          <p:cNvSpPr txBox="1"/>
          <p:nvPr/>
        </p:nvSpPr>
        <p:spPr>
          <a:xfrm>
            <a:off x="1556808" y="1068322"/>
            <a:ext cx="9078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PACE Early Adopter Program: </a:t>
            </a:r>
            <a:r>
              <a:rPr lang="en-US" sz="2800" b="1" dirty="0">
                <a:solidFill>
                  <a:srgbClr val="4472C4"/>
                </a:solidFill>
                <a:latin typeface="Calibri Light" panose="020F0302020204030204"/>
              </a:rPr>
              <a:t>Sector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&amp; Applied Thematic Areas</a:t>
            </a:r>
          </a:p>
        </p:txBody>
      </p:sp>
    </p:spTree>
    <p:extLst>
      <p:ext uri="{BB962C8B-B14F-4D97-AF65-F5344CB8AC3E}">
        <p14:creationId xmlns:p14="http://schemas.microsoft.com/office/powerpoint/2010/main" val="42785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C1CBC-612C-EE10-8FA5-0E518B284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" y="0"/>
            <a:ext cx="12136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80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8B75E-810D-CD42-5140-03CDC02FD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" y="0"/>
            <a:ext cx="12171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49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515F8-419E-4737-2CC0-BBB5AA5B9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7"/>
            <a:ext cx="12192000" cy="68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53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B4862D-BC9D-C177-FC5E-67ABFF5F1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3"/>
            <a:ext cx="12192000" cy="6837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E605CA-E379-D392-8CE3-367B018B101F}"/>
              </a:ext>
            </a:extLst>
          </p:cNvPr>
          <p:cNvSpPr txBox="1"/>
          <p:nvPr/>
        </p:nvSpPr>
        <p:spPr>
          <a:xfrm>
            <a:off x="1987952" y="5914664"/>
            <a:ext cx="821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( activity begun as an outcome of the NOAA/NASA Strategic Meeting on May 29, 2020 )</a:t>
            </a:r>
          </a:p>
        </p:txBody>
      </p:sp>
    </p:spTree>
    <p:extLst>
      <p:ext uri="{BB962C8B-B14F-4D97-AF65-F5344CB8AC3E}">
        <p14:creationId xmlns:p14="http://schemas.microsoft.com/office/powerpoint/2010/main" val="3201784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F409EC-D70A-059E-C2B1-D71245D3A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3"/>
            <a:ext cx="12192000" cy="684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10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EC428-D4ED-88EB-4CBE-291AF17CD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3"/>
            <a:ext cx="12192000" cy="683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03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B4B5E8-4368-7188-C2EE-1A4FC8C78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" y="0"/>
            <a:ext cx="12189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31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108C8A-927A-B72A-121A-10CF1A384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0"/>
            <a:ext cx="12192000" cy="683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93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CE_BeautyPass__camera02_FB1080" descr="PACE_BeautyPass__camera02_FB1080">
            <a:hlinkClick r:id="" action="ppaction://media"/>
            <a:extLst>
              <a:ext uri="{FF2B5EF4-FFF2-40B4-BE49-F238E27FC236}">
                <a16:creationId xmlns:a16="http://schemas.microsoft.com/office/drawing/2014/main" id="{A4D273D7-BCED-174F-91EA-25AE40004F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0518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8E5766-E332-8043-AC02-FF060787C85F}"/>
              </a:ext>
            </a:extLst>
          </p:cNvPr>
          <p:cNvSpPr txBox="1">
            <a:spLocks/>
          </p:cNvSpPr>
          <p:nvPr/>
        </p:nvSpPr>
        <p:spPr>
          <a:xfrm>
            <a:off x="83094" y="56244"/>
            <a:ext cx="12123420" cy="5142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>
                    <a:alpha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Plankton, Aerosol, Cloud, ocean Ecosystem (PACE) mission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AEC3CE-4134-964F-8AEB-03A2A66CB093}"/>
              </a:ext>
            </a:extLst>
          </p:cNvPr>
          <p:cNvSpPr txBox="1"/>
          <p:nvPr/>
        </p:nvSpPr>
        <p:spPr>
          <a:xfrm>
            <a:off x="6273626" y="675194"/>
            <a:ext cx="5717107" cy="209288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Key characteristics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Launch scheduled for 9 January 2024, Falcon 9 from KSC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676.5 km altitude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Polar, ascending, Sun synchronous orbit; 98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inclination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13:00 local Equatorial crossing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3-yr design life; 10-yr propellant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latency of 6-9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on average (3-24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full range)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A4A1B-0651-DF4E-A171-6120C19D28BF}"/>
              </a:ext>
            </a:extLst>
          </p:cNvPr>
          <p:cNvSpPr txBox="1"/>
          <p:nvPr/>
        </p:nvSpPr>
        <p:spPr>
          <a:xfrm>
            <a:off x="239140" y="675194"/>
            <a:ext cx="5717107" cy="206210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PACE will extend key systematic ocean color, aerosol, &amp; cloud climate data records.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1B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PACE will reveal the diversity of organisms fueling marine food webs &amp; how ecosystems respond to change.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Looking at the ocean, clouds, and aerosols together will improve knowledge of the roles each plays in our planet.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A0E371-BBB2-6A4D-9B71-D9250A2486D9}"/>
              </a:ext>
            </a:extLst>
          </p:cNvPr>
          <p:cNvSpPr txBox="1"/>
          <p:nvPr/>
        </p:nvSpPr>
        <p:spPr>
          <a:xfrm>
            <a:off x="9318171" y="3261139"/>
            <a:ext cx="2672562" cy="313932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3 instrument observatory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Color Instrument (GSFC)</a:t>
            </a:r>
          </a:p>
          <a:p>
            <a:pPr marL="290513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Hyperspectral scanning radiometer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HARP-2 (UMBC)</a:t>
            </a:r>
          </a:p>
          <a:p>
            <a:pPr marL="287338"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Multispectral hyper-angular polarimeter</a:t>
            </a:r>
          </a:p>
          <a:p>
            <a:pPr marL="115888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SPEXone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(SRON/Airbus)</a:t>
            </a:r>
          </a:p>
          <a:p>
            <a:pPr marL="287338"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Hyperspectral multi-angle polarimeter</a:t>
            </a:r>
          </a:p>
        </p:txBody>
      </p:sp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FD358E74-1B98-714F-94C5-17D1AA2A43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4" y="4652989"/>
            <a:ext cx="2596901" cy="185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E60F43-50E6-C142-8E2F-801ACFC5D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6" b="59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92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7214D-735B-684F-BFFD-73C961D8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3" y="872686"/>
            <a:ext cx="6280856" cy="1785069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78BEE46-0889-3F4B-BB41-759F744399B1}"/>
              </a:ext>
            </a:extLst>
          </p:cNvPr>
          <p:cNvSpPr txBox="1">
            <a:spLocks/>
          </p:cNvSpPr>
          <p:nvPr/>
        </p:nvSpPr>
        <p:spPr>
          <a:xfrm>
            <a:off x="83094" y="56244"/>
            <a:ext cx="12123420" cy="514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>
                    <a:alpha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PACE data availability, formats &amp; software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DC98FF-58CB-BF40-8B4A-82773139410E}"/>
              </a:ext>
            </a:extLst>
          </p:cNvPr>
          <p:cNvSpPr/>
          <p:nvPr/>
        </p:nvSpPr>
        <p:spPr>
          <a:xfrm>
            <a:off x="5373159" y="1370600"/>
            <a:ext cx="880885" cy="14088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F70E4E-04FA-7043-A3C6-5EFCA9FFCC3D}"/>
              </a:ext>
            </a:extLst>
          </p:cNvPr>
          <p:cNvSpPr/>
          <p:nvPr/>
        </p:nvSpPr>
        <p:spPr>
          <a:xfrm>
            <a:off x="105672" y="2112352"/>
            <a:ext cx="880885" cy="5748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54DD9-CF62-9D4A-9C9C-DD2ACC839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3357608"/>
            <a:ext cx="6301317" cy="3283785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43F68D-F42B-CE40-8AD0-C81A1FB8BA00}"/>
              </a:ext>
            </a:extLst>
          </p:cNvPr>
          <p:cNvSpPr txBox="1"/>
          <p:nvPr/>
        </p:nvSpPr>
        <p:spPr>
          <a:xfrm>
            <a:off x="3489325" y="2958835"/>
            <a:ext cx="316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US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oceancolor.gsfc.nasa.gov</a:t>
            </a:r>
            <a:endParaRPr lang="en-US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9742C5-16A5-854D-B4FE-38C1034A91AB}"/>
              </a:ext>
            </a:extLst>
          </p:cNvPr>
          <p:cNvCxnSpPr/>
          <p:nvPr/>
        </p:nvCxnSpPr>
        <p:spPr>
          <a:xfrm>
            <a:off x="1862666" y="3714044"/>
            <a:ext cx="0" cy="395112"/>
          </a:xfrm>
          <a:prstGeom prst="straightConnector1">
            <a:avLst/>
          </a:prstGeom>
          <a:ln w="63500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4D3ACEDB-A4FD-9E46-9C5F-1BCE449274BD}"/>
              </a:ext>
            </a:extLst>
          </p:cNvPr>
          <p:cNvSpPr/>
          <p:nvPr/>
        </p:nvSpPr>
        <p:spPr>
          <a:xfrm>
            <a:off x="3172178" y="4510748"/>
            <a:ext cx="1636889" cy="220524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B2552E-9D46-834D-AF52-3FA73F871022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857554" y="2603012"/>
            <a:ext cx="845346" cy="6329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3519EDA-A3B2-6F44-A964-FD38873E9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57" y="630972"/>
            <a:ext cx="4978442" cy="4101558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D726FD-0609-5641-B16B-36CE390C6BBD}"/>
              </a:ext>
            </a:extLst>
          </p:cNvPr>
          <p:cNvCxnSpPr/>
          <p:nvPr/>
        </p:nvCxnSpPr>
        <p:spPr>
          <a:xfrm>
            <a:off x="7659512" y="675130"/>
            <a:ext cx="0" cy="395112"/>
          </a:xfrm>
          <a:prstGeom prst="straightConnector1">
            <a:avLst/>
          </a:prstGeom>
          <a:ln w="63500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70A7D4-549F-5445-9F57-55BFA52188BD}"/>
              </a:ext>
            </a:extLst>
          </p:cNvPr>
          <p:cNvCxnSpPr>
            <a:cxnSpLocks/>
          </p:cNvCxnSpPr>
          <p:nvPr/>
        </p:nvCxnSpPr>
        <p:spPr>
          <a:xfrm flipH="1">
            <a:off x="8737602" y="1765220"/>
            <a:ext cx="496709" cy="0"/>
          </a:xfrm>
          <a:prstGeom prst="straightConnector1">
            <a:avLst/>
          </a:prstGeom>
          <a:ln w="63500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9FA9D4-4DA8-1E41-A5A1-2E30D5AD0DDE}"/>
              </a:ext>
            </a:extLst>
          </p:cNvPr>
          <p:cNvCxnSpPr>
            <a:cxnSpLocks/>
            <a:stCxn id="12" idx="6"/>
          </p:cNvCxnSpPr>
          <p:nvPr/>
        </p:nvCxnSpPr>
        <p:spPr>
          <a:xfrm>
            <a:off x="4809067" y="5613369"/>
            <a:ext cx="205559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53303B2C-E5F8-324E-888F-6B9084FC7FAF}"/>
              </a:ext>
            </a:extLst>
          </p:cNvPr>
          <p:cNvSpPr/>
          <p:nvPr/>
        </p:nvSpPr>
        <p:spPr>
          <a:xfrm>
            <a:off x="7795796" y="3662283"/>
            <a:ext cx="1872545" cy="5889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A15C81-1849-444C-BEE6-1500A7AA07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47"/>
          <a:stretch/>
        </p:blipFill>
        <p:spPr>
          <a:xfrm>
            <a:off x="7010357" y="5155298"/>
            <a:ext cx="4978442" cy="1486095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F2D0D4-B438-5D46-B7F5-F358C5C024BB}"/>
              </a:ext>
            </a:extLst>
          </p:cNvPr>
          <p:cNvSpPr txBox="1"/>
          <p:nvPr/>
        </p:nvSpPr>
        <p:spPr>
          <a:xfrm>
            <a:off x="8963377" y="4785966"/>
            <a:ext cx="316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US" b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seadas.gsfc.nasa.gov</a:t>
            </a:r>
            <a:endParaRPr lang="en-US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0A2B0AA-A162-FC4F-BD18-96B0F1DF436E}"/>
              </a:ext>
            </a:extLst>
          </p:cNvPr>
          <p:cNvCxnSpPr>
            <a:cxnSpLocks/>
          </p:cNvCxnSpPr>
          <p:nvPr/>
        </p:nvCxnSpPr>
        <p:spPr>
          <a:xfrm>
            <a:off x="3736622" y="4251228"/>
            <a:ext cx="3136547" cy="904070"/>
          </a:xfrm>
          <a:prstGeom prst="straightConnector1">
            <a:avLst/>
          </a:prstGeom>
          <a:ln w="38100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118B601-450A-8244-B849-CBB9A4C13EC3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6254044" y="2075022"/>
            <a:ext cx="1625600" cy="22936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26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2" grpId="0" animBg="1"/>
      <p:bldP spid="29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E88515-891A-D842-AA08-788618442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75"/>
            <a:ext cx="12192001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9A004E-B6A3-6143-B390-63E3FAE5EEEF}"/>
              </a:ext>
            </a:extLst>
          </p:cNvPr>
          <p:cNvSpPr/>
          <p:nvPr/>
        </p:nvSpPr>
        <p:spPr>
          <a:xfrm rot="1265405">
            <a:off x="7126334" y="3550504"/>
            <a:ext cx="4208945" cy="22968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4E6EE-E1C0-FC4C-B564-0966514CD87F}"/>
              </a:ext>
            </a:extLst>
          </p:cNvPr>
          <p:cNvSpPr txBox="1"/>
          <p:nvPr/>
        </p:nvSpPr>
        <p:spPr>
          <a:xfrm>
            <a:off x="6431902" y="457872"/>
            <a:ext cx="5224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ocean color &amp; </a:t>
            </a:r>
            <a:br>
              <a:rPr lang="en-US" sz="32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ocean color instrument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785760-4446-0746-BE5D-A3FF71D241C2}"/>
              </a:ext>
            </a:extLst>
          </p:cNvPr>
          <p:cNvSpPr txBox="1"/>
          <p:nvPr/>
        </p:nvSpPr>
        <p:spPr>
          <a:xfrm>
            <a:off x="7414586" y="1825796"/>
            <a:ext cx="4242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ocean color retrievals drive OCI’s design &amp; performance requirements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685300-9CB9-DA4D-985D-16557847322E}"/>
              </a:ext>
            </a:extLst>
          </p:cNvPr>
          <p:cNvSpPr/>
          <p:nvPr/>
        </p:nvSpPr>
        <p:spPr>
          <a:xfrm>
            <a:off x="127940" y="3586822"/>
            <a:ext cx="5472940" cy="304698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hyperspectral scanning radiometer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(320) 340 – 890 nm, 5 nm resolution, 2.5 nm steps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plus, 940, 1038, 1250, 1378, 1615, 2130, and 2250 nm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 science pixel to mitigate image striping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 – 2 day global coverage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ground pixel size of 1 km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at nadir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± 20</a:t>
            </a:r>
            <a:r>
              <a:rPr lang="en-US" sz="16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fore/aft tilt to avoid Sun glint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twice monthly lunar calibration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daily on-board solar calibration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&lt;0.5% total system error for VIS-NIR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SNRs optimized for ocean color science</a:t>
            </a:r>
          </a:p>
          <a:p>
            <a:pPr marL="238125" marR="0" lvl="0" indent="-238125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6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simulated top-of-atmosphere data available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42A77-9BF6-B346-9842-0D84FE068F04}"/>
              </a:ext>
            </a:extLst>
          </p:cNvPr>
          <p:cNvSpPr txBox="1"/>
          <p:nvPr/>
        </p:nvSpPr>
        <p:spPr>
          <a:xfrm>
            <a:off x="5600880" y="6219877"/>
            <a:ext cx="4753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with 1.25 nm steps in several spectral regions</a:t>
            </a:r>
          </a:p>
          <a:p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 developed primarily for mechanical processing assessments  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43CBFE3-175B-174D-A5BD-31ED6555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BD194A-2876-3C4A-BCBC-5E5F4627D71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8C5831-0507-D3F1-EA6C-4B50C6D8E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054" y="240285"/>
            <a:ext cx="5663938" cy="4247954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62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17"/>
    </mc:Choice>
    <mc:Fallback xmlns="">
      <p:transition spd="slow" advTm="12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DC449-6CB7-7D4A-97C4-5885EF9E6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5C62B7-E83D-484E-96BB-56CAE33620C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2713635" y="1951543"/>
            <a:ext cx="538851" cy="222611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0817E7-9AA8-4F4B-8846-4344DAEE2EAA}"/>
              </a:ext>
            </a:extLst>
          </p:cNvPr>
          <p:cNvCxnSpPr>
            <a:cxnSpLocks/>
          </p:cNvCxnSpPr>
          <p:nvPr/>
        </p:nvCxnSpPr>
        <p:spPr>
          <a:xfrm flipH="1">
            <a:off x="4468183" y="5041496"/>
            <a:ext cx="863018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072C92-51D5-2A42-8C70-B0D031451503}"/>
              </a:ext>
            </a:extLst>
          </p:cNvPr>
          <p:cNvGrpSpPr/>
          <p:nvPr/>
        </p:nvGrpSpPr>
        <p:grpSpPr>
          <a:xfrm>
            <a:off x="155092" y="197220"/>
            <a:ext cx="5117085" cy="1754323"/>
            <a:chOff x="2272968" y="129631"/>
            <a:chExt cx="5117085" cy="1754323"/>
          </a:xfrm>
          <a:solidFill>
            <a:schemeClr val="bg1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FEF466-EDB0-CD4C-AF84-7CA2CB2AB69B}"/>
                </a:ext>
              </a:extLst>
            </p:cNvPr>
            <p:cNvSpPr/>
            <p:nvPr/>
          </p:nvSpPr>
          <p:spPr>
            <a:xfrm>
              <a:off x="2272968" y="129631"/>
              <a:ext cx="5117085" cy="1754323"/>
            </a:xfrm>
            <a:prstGeom prst="rect">
              <a:avLst/>
            </a:prstGeom>
            <a:grpFill/>
            <a:ln w="3810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4E844-FD3D-684A-AAA9-7342DC9B953F}"/>
                </a:ext>
              </a:extLst>
            </p:cNvPr>
            <p:cNvSpPr/>
            <p:nvPr/>
          </p:nvSpPr>
          <p:spPr>
            <a:xfrm>
              <a:off x="2388798" y="450686"/>
              <a:ext cx="1278990" cy="10371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</a:rPr>
                <a:t>UMBC Hyper Angular Rainbow Polarimeter (HARP-2) </a:t>
              </a:r>
            </a:p>
          </p:txBody>
        </p:sp>
        <p:pic>
          <p:nvPicPr>
            <p:cNvPr id="19" name="Picture 18" descr="A close up of a device&#10;&#10;Description automatically generated">
              <a:extLst>
                <a:ext uri="{FF2B5EF4-FFF2-40B4-BE49-F238E27FC236}">
                  <a16:creationId xmlns:a16="http://schemas.microsoft.com/office/drawing/2014/main" id="{DEC6FF1E-0F30-2645-B649-15B3423A2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4" r="12064"/>
            <a:stretch/>
          </p:blipFill>
          <p:spPr>
            <a:xfrm>
              <a:off x="3570653" y="235077"/>
              <a:ext cx="1380886" cy="1591839"/>
            </a:xfrm>
            <a:prstGeom prst="rect">
              <a:avLst/>
            </a:prstGeom>
            <a:grpFill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D1A9CFA-4A16-8744-84FA-3BDED2CD294B}"/>
              </a:ext>
            </a:extLst>
          </p:cNvPr>
          <p:cNvGrpSpPr/>
          <p:nvPr/>
        </p:nvGrpSpPr>
        <p:grpSpPr>
          <a:xfrm>
            <a:off x="4871803" y="4912499"/>
            <a:ext cx="7119631" cy="1808022"/>
            <a:chOff x="2512293" y="4932820"/>
            <a:chExt cx="7119631" cy="180802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C3BADA-F1FA-0444-9EF8-34F7FFDE321E}"/>
                </a:ext>
              </a:extLst>
            </p:cNvPr>
            <p:cNvSpPr/>
            <p:nvPr/>
          </p:nvSpPr>
          <p:spPr>
            <a:xfrm>
              <a:off x="2512293" y="4932820"/>
              <a:ext cx="7119631" cy="18080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148DB7D-CC24-FC40-A7A0-044E7247A33D}"/>
                </a:ext>
              </a:extLst>
            </p:cNvPr>
            <p:cNvSpPr/>
            <p:nvPr/>
          </p:nvSpPr>
          <p:spPr>
            <a:xfrm>
              <a:off x="2700732" y="5310793"/>
              <a:ext cx="1366044" cy="1037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</a:rPr>
                <a:t>SRON/Airbus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</a:rPr>
                <a:t>Spectro-polarimeter for Planetary Exploration (</a:t>
              </a:r>
              <a:r>
                <a:rPr lang="en-US" sz="1600" dirty="0" err="1">
                  <a:solidFill>
                    <a:schemeClr val="tx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</a:rPr>
                <a:t>SPEXone</a:t>
              </a:r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</a:rPr>
                <a:t>) 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2DA7E04-BDCA-7840-9414-B7A498B81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457" y="197220"/>
            <a:ext cx="4588978" cy="2959272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7FC3AC-C679-9E4C-B523-44C1B14D3E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592" r="31150" b="14215"/>
          <a:stretch/>
        </p:blipFill>
        <p:spPr>
          <a:xfrm>
            <a:off x="6417943" y="5041496"/>
            <a:ext cx="2591146" cy="1535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83DEFB-F7C1-AD48-8D69-76B0CB470386}"/>
              </a:ext>
            </a:extLst>
          </p:cNvPr>
          <p:cNvSpPr/>
          <p:nvPr/>
        </p:nvSpPr>
        <p:spPr>
          <a:xfrm>
            <a:off x="2682956" y="331524"/>
            <a:ext cx="25892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B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</a:t>
            </a:r>
            <a:endParaRPr lang="en-US" sz="400" b="1" dirty="0">
              <a:solidFill>
                <a:srgbClr val="1B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Flight unit rebuild underway at UMBC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Delivery to GSFC for I&amp;T in Fall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D74028-EE74-E64B-BE23-DF1456D2AB20}"/>
              </a:ext>
            </a:extLst>
          </p:cNvPr>
          <p:cNvSpPr/>
          <p:nvPr/>
        </p:nvSpPr>
        <p:spPr>
          <a:xfrm>
            <a:off x="9054059" y="4939347"/>
            <a:ext cx="29360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B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</a:t>
            </a:r>
            <a:endParaRPr lang="en-US" sz="400" b="1" dirty="0">
              <a:solidFill>
                <a:srgbClr val="1B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SPEXone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fully integrated onto the spacecraft in June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16 orbits of simulated data available online </a:t>
            </a:r>
          </a:p>
        </p:txBody>
      </p:sp>
    </p:spTree>
    <p:extLst>
      <p:ext uri="{BB962C8B-B14F-4D97-AF65-F5344CB8AC3E}">
        <p14:creationId xmlns:p14="http://schemas.microsoft.com/office/powerpoint/2010/main" val="1739945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>
            <a:extLst>
              <a:ext uri="{FF2B5EF4-FFF2-40B4-BE49-F238E27FC236}">
                <a16:creationId xmlns:a16="http://schemas.microsoft.com/office/drawing/2014/main" id="{5B729BC1-A67D-3847-8805-FAF32F5C945D}"/>
              </a:ext>
            </a:extLst>
          </p:cNvPr>
          <p:cNvSpPr txBox="1"/>
          <p:nvPr/>
        </p:nvSpPr>
        <p:spPr>
          <a:xfrm>
            <a:off x="396477" y="1009624"/>
            <a:ext cx="7385995" cy="1477328"/>
          </a:xfrm>
          <a:prstGeom prst="rect">
            <a:avLst/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Phase C – final design &amp; fabrication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mission elements have passed Critical Design Reviews (CDRs)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mission elements will have System Integration Reviews (SIRs)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engineering test units characterized; </a:t>
            </a:r>
            <a:r>
              <a:rPr lang="en-US" dirty="0">
                <a:solidFill>
                  <a:srgbClr val="00B050"/>
                </a:solidFill>
              </a:rPr>
              <a:t>flight builds nearing completion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&amp; HQ science implementing science capabilities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EBB82F2-33A1-3C4F-9B48-35AAE493B0A3}"/>
              </a:ext>
            </a:extLst>
          </p:cNvPr>
          <p:cNvSpPr txBox="1"/>
          <p:nvPr/>
        </p:nvSpPr>
        <p:spPr>
          <a:xfrm>
            <a:off x="1780988" y="7752"/>
            <a:ext cx="8674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PACE mission update: where are we?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E680C3C-E980-D74E-87AB-CFE567C4D128}"/>
              </a:ext>
            </a:extLst>
          </p:cNvPr>
          <p:cNvCxnSpPr/>
          <p:nvPr/>
        </p:nvCxnSpPr>
        <p:spPr>
          <a:xfrm>
            <a:off x="4250386" y="5430677"/>
            <a:ext cx="1585" cy="35353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2" descr="http://burningbird.net/images/flames2a.png">
            <a:extLst>
              <a:ext uri="{FF2B5EF4-FFF2-40B4-BE49-F238E27FC236}">
                <a16:creationId xmlns:a16="http://schemas.microsoft.com/office/drawing/2014/main" id="{0F873C3F-35EF-0341-BD00-7B3868CC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160028" y="4838965"/>
            <a:ext cx="71355" cy="594517"/>
          </a:xfrm>
          <a:prstGeom prst="rect">
            <a:avLst/>
          </a:prstGeom>
          <a:noFill/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4059825-094F-444B-9573-72A79DB0FF7C}"/>
              </a:ext>
            </a:extLst>
          </p:cNvPr>
          <p:cNvCxnSpPr/>
          <p:nvPr/>
        </p:nvCxnSpPr>
        <p:spPr>
          <a:xfrm rot="5400000">
            <a:off x="2550932" y="5451669"/>
            <a:ext cx="582476" cy="364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2E6404C5-480B-314E-93EC-E83C0FD6712C}"/>
              </a:ext>
            </a:extLst>
          </p:cNvPr>
          <p:cNvSpPr txBox="1"/>
          <p:nvPr/>
        </p:nvSpPr>
        <p:spPr>
          <a:xfrm>
            <a:off x="2368941" y="4761322"/>
            <a:ext cx="914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Spacecraft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PDR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2052360-11EF-2244-9152-039E3C3C4D20}"/>
              </a:ext>
            </a:extLst>
          </p:cNvPr>
          <p:cNvCxnSpPr/>
          <p:nvPr/>
        </p:nvCxnSpPr>
        <p:spPr>
          <a:xfrm rot="5400000">
            <a:off x="361203" y="5508150"/>
            <a:ext cx="399207" cy="174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453949A-6DD6-4B4F-9123-324180092AB7}"/>
              </a:ext>
            </a:extLst>
          </p:cNvPr>
          <p:cNvSpPr txBox="1"/>
          <p:nvPr/>
        </p:nvSpPr>
        <p:spPr>
          <a:xfrm>
            <a:off x="47132" y="5011282"/>
            <a:ext cx="914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A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B9B377F-AF86-1B4E-8E71-51D1AF090D2F}"/>
              </a:ext>
            </a:extLst>
          </p:cNvPr>
          <p:cNvCxnSpPr/>
          <p:nvPr/>
        </p:nvCxnSpPr>
        <p:spPr>
          <a:xfrm>
            <a:off x="11142713" y="5202214"/>
            <a:ext cx="2" cy="26999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29263F44-40CE-4B40-9510-2731AD441FC2}"/>
              </a:ext>
            </a:extLst>
          </p:cNvPr>
          <p:cNvSpPr txBox="1"/>
          <p:nvPr/>
        </p:nvSpPr>
        <p:spPr>
          <a:xfrm>
            <a:off x="10919169" y="5449696"/>
            <a:ext cx="113728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Decommission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A605868-4B12-F745-8CEE-9F5C39F5D0DE}"/>
              </a:ext>
            </a:extLst>
          </p:cNvPr>
          <p:cNvCxnSpPr/>
          <p:nvPr/>
        </p:nvCxnSpPr>
        <p:spPr>
          <a:xfrm>
            <a:off x="8195793" y="5468332"/>
            <a:ext cx="1" cy="30019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A6F90E69-2320-8A49-8133-392FAB074200}"/>
              </a:ext>
            </a:extLst>
          </p:cNvPr>
          <p:cNvSpPr txBox="1"/>
          <p:nvPr/>
        </p:nvSpPr>
        <p:spPr>
          <a:xfrm>
            <a:off x="4209829" y="5138240"/>
            <a:ext cx="914400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CDR &amp; LV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Award</a:t>
            </a:r>
          </a:p>
        </p:txBody>
      </p:sp>
      <p:pic>
        <p:nvPicPr>
          <p:cNvPr id="81" name="Picture 2" descr="http://www.321rockets.com/content/image/29871/800/002157_main_1.png">
            <a:extLst>
              <a:ext uri="{FF2B5EF4-FFF2-40B4-BE49-F238E27FC236}">
                <a16:creationId xmlns:a16="http://schemas.microsoft.com/office/drawing/2014/main" id="{D0E951BF-B9A5-2348-BE04-A7DBDBBE3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46" y="4014867"/>
            <a:ext cx="1159250" cy="10476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D68DE87-2E30-D647-9DB0-BF82A2802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1378" y="4699846"/>
            <a:ext cx="577149" cy="44296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296ACAA-4C7A-C743-928F-4823816B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249" y="4341212"/>
            <a:ext cx="439755" cy="439755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D92631B-E1D8-FC4C-A221-1A0FFF6497B5}"/>
              </a:ext>
            </a:extLst>
          </p:cNvPr>
          <p:cNvSpPr/>
          <p:nvPr/>
        </p:nvSpPr>
        <p:spPr>
          <a:xfrm>
            <a:off x="11378368" y="6132475"/>
            <a:ext cx="7569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F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202E9B0-F16E-EA4D-83A5-A815F5ECC064}"/>
              </a:ext>
            </a:extLst>
          </p:cNvPr>
          <p:cNvSpPr/>
          <p:nvPr/>
        </p:nvSpPr>
        <p:spPr bwMode="auto">
          <a:xfrm>
            <a:off x="1129722" y="5799196"/>
            <a:ext cx="999343" cy="3136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CY17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0D05F13-56B6-9342-90A8-02AB4F0A8CA7}"/>
              </a:ext>
            </a:extLst>
          </p:cNvPr>
          <p:cNvSpPr/>
          <p:nvPr/>
        </p:nvSpPr>
        <p:spPr bwMode="auto">
          <a:xfrm>
            <a:off x="5118660" y="5800250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CY21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D23928C-AF59-034F-98DE-4AFD71F589CF}"/>
              </a:ext>
            </a:extLst>
          </p:cNvPr>
          <p:cNvSpPr/>
          <p:nvPr/>
        </p:nvSpPr>
        <p:spPr bwMode="auto">
          <a:xfrm>
            <a:off x="4125642" y="5799196"/>
            <a:ext cx="999343" cy="3136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CY20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BA9D9AF-59D0-6444-8C42-67CB2A84E11E}"/>
              </a:ext>
            </a:extLst>
          </p:cNvPr>
          <p:cNvSpPr/>
          <p:nvPr/>
        </p:nvSpPr>
        <p:spPr bwMode="auto">
          <a:xfrm>
            <a:off x="3122082" y="5801303"/>
            <a:ext cx="1001452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CY19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49A2DB0-1FC1-604D-B944-70BD2D0D715F}"/>
              </a:ext>
            </a:extLst>
          </p:cNvPr>
          <p:cNvSpPr/>
          <p:nvPr/>
        </p:nvSpPr>
        <p:spPr bwMode="auto">
          <a:xfrm>
            <a:off x="2129063" y="5801303"/>
            <a:ext cx="1001451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CY18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338DC98-A46A-9249-A3D0-1EE29511C9B6}"/>
              </a:ext>
            </a:extLst>
          </p:cNvPr>
          <p:cNvSpPr/>
          <p:nvPr/>
        </p:nvSpPr>
        <p:spPr bwMode="auto">
          <a:xfrm>
            <a:off x="6119072" y="5800002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CY22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45CDDD2-14F7-5F45-BDF9-779CBFF08129}"/>
              </a:ext>
            </a:extLst>
          </p:cNvPr>
          <p:cNvSpPr/>
          <p:nvPr/>
        </p:nvSpPr>
        <p:spPr bwMode="auto">
          <a:xfrm>
            <a:off x="7116830" y="5799201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CY23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E42EAC2-26E6-CA44-966D-6AD481A775E1}"/>
              </a:ext>
            </a:extLst>
          </p:cNvPr>
          <p:cNvSpPr/>
          <p:nvPr/>
        </p:nvSpPr>
        <p:spPr bwMode="auto">
          <a:xfrm>
            <a:off x="8116021" y="5801520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CY24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9FA1A4E-DCBF-5C4C-8EA0-4BA66536C3CA}"/>
              </a:ext>
            </a:extLst>
          </p:cNvPr>
          <p:cNvSpPr/>
          <p:nvPr/>
        </p:nvSpPr>
        <p:spPr bwMode="auto">
          <a:xfrm>
            <a:off x="130344" y="5798591"/>
            <a:ext cx="999343" cy="3136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CY16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99D22A9-4D3F-624E-AA0E-BD8A69F3E36E}"/>
              </a:ext>
            </a:extLst>
          </p:cNvPr>
          <p:cNvSpPr/>
          <p:nvPr/>
        </p:nvSpPr>
        <p:spPr bwMode="auto">
          <a:xfrm>
            <a:off x="9113407" y="5799201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CY25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54AEFE4-A070-2747-BB8B-0049F738A4E4}"/>
              </a:ext>
            </a:extLst>
          </p:cNvPr>
          <p:cNvSpPr/>
          <p:nvPr/>
        </p:nvSpPr>
        <p:spPr bwMode="auto">
          <a:xfrm>
            <a:off x="10103801" y="5799201"/>
            <a:ext cx="999343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CY26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0D970D9-1FCE-634F-A7BE-1E610380CF0D}"/>
              </a:ext>
            </a:extLst>
          </p:cNvPr>
          <p:cNvSpPr/>
          <p:nvPr/>
        </p:nvSpPr>
        <p:spPr bwMode="auto">
          <a:xfrm>
            <a:off x="574297" y="6115296"/>
            <a:ext cx="1135539" cy="30852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A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E5A0EAC-E110-3642-B04C-69C809E881BD}"/>
              </a:ext>
            </a:extLst>
          </p:cNvPr>
          <p:cNvSpPr/>
          <p:nvPr/>
        </p:nvSpPr>
        <p:spPr bwMode="auto">
          <a:xfrm>
            <a:off x="3759869" y="6115296"/>
            <a:ext cx="3238833" cy="315753"/>
          </a:xfrm>
          <a:prstGeom prst="rect">
            <a:avLst/>
          </a:prstGeom>
          <a:solidFill>
            <a:srgbClr val="FF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C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5FDAE6E-3F35-C841-A15A-E83B6B3FCB19}"/>
              </a:ext>
            </a:extLst>
          </p:cNvPr>
          <p:cNvSpPr/>
          <p:nvPr/>
        </p:nvSpPr>
        <p:spPr bwMode="auto">
          <a:xfrm>
            <a:off x="7014761" y="6115296"/>
            <a:ext cx="1302505" cy="30852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D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CB961BD-2E78-6F42-8F6E-BCF8F66F58FA}"/>
              </a:ext>
            </a:extLst>
          </p:cNvPr>
          <p:cNvSpPr/>
          <p:nvPr/>
        </p:nvSpPr>
        <p:spPr bwMode="auto">
          <a:xfrm>
            <a:off x="8319828" y="6115296"/>
            <a:ext cx="2962960" cy="31227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E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8B1684C-3327-D74B-B67C-FDB561356D9F}"/>
              </a:ext>
            </a:extLst>
          </p:cNvPr>
          <p:cNvSpPr/>
          <p:nvPr/>
        </p:nvSpPr>
        <p:spPr bwMode="auto">
          <a:xfrm>
            <a:off x="1696920" y="6115296"/>
            <a:ext cx="2062949" cy="30979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B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3525D89-3CF2-AA43-84CD-2AE32289FCEB}"/>
              </a:ext>
            </a:extLst>
          </p:cNvPr>
          <p:cNvSpPr/>
          <p:nvPr/>
        </p:nvSpPr>
        <p:spPr bwMode="auto">
          <a:xfrm>
            <a:off x="11266731" y="6112808"/>
            <a:ext cx="109803" cy="3141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" name="Content Placeholder 3">
            <a:extLst>
              <a:ext uri="{FF2B5EF4-FFF2-40B4-BE49-F238E27FC236}">
                <a16:creationId xmlns:a16="http://schemas.microsoft.com/office/drawing/2014/main" id="{305718DE-2C21-A24A-ADFD-EDF9AA996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3007" y="4771747"/>
            <a:ext cx="604735" cy="32938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704092A9-28C6-D84A-BEB2-B5C451D733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307516">
            <a:off x="6107025" y="4275686"/>
            <a:ext cx="1560367" cy="912561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6EA095F5-69C0-C144-AE32-BDA56AF7F3E0}"/>
              </a:ext>
            </a:extLst>
          </p:cNvPr>
          <p:cNvSpPr txBox="1"/>
          <p:nvPr/>
        </p:nvSpPr>
        <p:spPr>
          <a:xfrm>
            <a:off x="6204487" y="4027196"/>
            <a:ext cx="992188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Observatory I&amp;T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F6EA4A7-A8CF-5449-A773-E101B456D911}"/>
              </a:ext>
            </a:extLst>
          </p:cNvPr>
          <p:cNvSpPr txBox="1"/>
          <p:nvPr/>
        </p:nvSpPr>
        <p:spPr>
          <a:xfrm>
            <a:off x="1722020" y="5097924"/>
            <a:ext cx="115030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PDR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0016012-84DA-3040-94DE-2B240FF7717E}"/>
              </a:ext>
            </a:extLst>
          </p:cNvPr>
          <p:cNvCxnSpPr/>
          <p:nvPr/>
        </p:nvCxnSpPr>
        <p:spPr>
          <a:xfrm flipH="1">
            <a:off x="2551953" y="5179241"/>
            <a:ext cx="2384" cy="55139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0BD2A752-F243-114E-977A-2003017E0991}"/>
              </a:ext>
            </a:extLst>
          </p:cNvPr>
          <p:cNvCxnSpPr/>
          <p:nvPr/>
        </p:nvCxnSpPr>
        <p:spPr>
          <a:xfrm>
            <a:off x="3483289" y="5449696"/>
            <a:ext cx="3465" cy="30668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D605EDB1-7B0F-2848-92C6-2ADA8A384349}"/>
              </a:ext>
            </a:extLst>
          </p:cNvPr>
          <p:cNvSpPr txBox="1"/>
          <p:nvPr/>
        </p:nvSpPr>
        <p:spPr>
          <a:xfrm>
            <a:off x="2665681" y="5079606"/>
            <a:ext cx="115030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Grd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PDR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AB6213C4-B4A1-8B45-8C2A-67E1ADF0B2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460" y="4878372"/>
            <a:ext cx="193237" cy="226565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C92CB19A-AB40-B24C-9971-D9CF0742F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5955" y="4808108"/>
            <a:ext cx="260584" cy="352785"/>
          </a:xfrm>
          <a:prstGeom prst="rect">
            <a:avLst/>
          </a:prstGeom>
        </p:spPr>
      </p:pic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752D7D3-B67D-BD42-A4D0-318BFD301A09}"/>
              </a:ext>
            </a:extLst>
          </p:cNvPr>
          <p:cNvCxnSpPr/>
          <p:nvPr/>
        </p:nvCxnSpPr>
        <p:spPr>
          <a:xfrm>
            <a:off x="4301194" y="5435301"/>
            <a:ext cx="1585" cy="35353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C9E4F2B-6F88-9A43-8ADA-9372526931C6}"/>
              </a:ext>
            </a:extLst>
          </p:cNvPr>
          <p:cNvCxnSpPr/>
          <p:nvPr/>
        </p:nvCxnSpPr>
        <p:spPr>
          <a:xfrm flipH="1">
            <a:off x="6960157" y="5216177"/>
            <a:ext cx="2384" cy="55139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9EEFB62D-19BA-6D4A-9349-3728D4AB4C9F}"/>
              </a:ext>
            </a:extLst>
          </p:cNvPr>
          <p:cNvSpPr txBox="1"/>
          <p:nvPr/>
        </p:nvSpPr>
        <p:spPr>
          <a:xfrm>
            <a:off x="8122472" y="5323576"/>
            <a:ext cx="198541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Launch Readiness Date (LRD) Jan. 9, 2024</a:t>
            </a:r>
          </a:p>
        </p:txBody>
      </p:sp>
      <p:pic>
        <p:nvPicPr>
          <p:cNvPr id="121" name="Content Placeholder 3">
            <a:extLst>
              <a:ext uri="{FF2B5EF4-FFF2-40B4-BE49-F238E27FC236}">
                <a16:creationId xmlns:a16="http://schemas.microsoft.com/office/drawing/2014/main" id="{D7B0EC46-33FE-C242-AF1E-5186ADC80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576" y="4257515"/>
            <a:ext cx="604735" cy="329385"/>
          </a:xfrm>
          <a:prstGeom prst="rect">
            <a:avLst/>
          </a:prstGeom>
        </p:spPr>
      </p:pic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06E4A03D-8AFB-3340-B84C-1404B2C8C621}"/>
              </a:ext>
            </a:extLst>
          </p:cNvPr>
          <p:cNvCxnSpPr/>
          <p:nvPr/>
        </p:nvCxnSpPr>
        <p:spPr>
          <a:xfrm>
            <a:off x="4026689" y="4656853"/>
            <a:ext cx="9087" cy="113356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8FF89D0D-FEAE-B540-84C8-4968BBAED4EA}"/>
              </a:ext>
            </a:extLst>
          </p:cNvPr>
          <p:cNvSpPr txBox="1"/>
          <p:nvPr/>
        </p:nvSpPr>
        <p:spPr>
          <a:xfrm>
            <a:off x="3322789" y="3889746"/>
            <a:ext cx="115030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CDR</a:t>
            </a: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6CF22784-102B-3548-B05E-BA85591A97B4}"/>
              </a:ext>
            </a:extLst>
          </p:cNvPr>
          <p:cNvCxnSpPr/>
          <p:nvPr/>
        </p:nvCxnSpPr>
        <p:spPr>
          <a:xfrm flipH="1">
            <a:off x="4188175" y="5173900"/>
            <a:ext cx="501" cy="61651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3A36B1AC-917D-4E4F-93A6-1F291C6CE9A3}"/>
              </a:ext>
            </a:extLst>
          </p:cNvPr>
          <p:cNvSpPr txBox="1"/>
          <p:nvPr/>
        </p:nvSpPr>
        <p:spPr>
          <a:xfrm>
            <a:off x="3688996" y="4667687"/>
            <a:ext cx="115030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Grd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CDR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63BFA597-523B-5948-8473-66178821116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9642" y="4484850"/>
            <a:ext cx="203512" cy="238612"/>
          </a:xfrm>
          <a:prstGeom prst="rect">
            <a:avLst/>
          </a:prstGeom>
        </p:spPr>
      </p:pic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3647A07D-326E-584A-ADA1-35764C4BB43B}"/>
              </a:ext>
            </a:extLst>
          </p:cNvPr>
          <p:cNvCxnSpPr/>
          <p:nvPr/>
        </p:nvCxnSpPr>
        <p:spPr>
          <a:xfrm>
            <a:off x="3737287" y="5463551"/>
            <a:ext cx="3465" cy="30668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5E8DC203-3B0E-1940-A13F-3B0A79B7F052}"/>
              </a:ext>
            </a:extLst>
          </p:cNvPr>
          <p:cNvSpPr txBox="1"/>
          <p:nvPr/>
        </p:nvSpPr>
        <p:spPr>
          <a:xfrm>
            <a:off x="3290019" y="5085895"/>
            <a:ext cx="914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PDR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0D7E60A9-7C2A-EB46-9E00-6619E0DB43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5539" y="4759566"/>
            <a:ext cx="273394" cy="370127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4F76777E-DAF9-174F-9B98-B696E6777F8F}"/>
              </a:ext>
            </a:extLst>
          </p:cNvPr>
          <p:cNvSpPr/>
          <p:nvPr/>
        </p:nvSpPr>
        <p:spPr bwMode="auto">
          <a:xfrm>
            <a:off x="11119203" y="5801303"/>
            <a:ext cx="620116" cy="313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CY27</a:t>
            </a:r>
          </a:p>
        </p:txBody>
      </p:sp>
      <p:pic>
        <p:nvPicPr>
          <p:cNvPr id="132" name="Content Placeholder 3">
            <a:extLst>
              <a:ext uri="{FF2B5EF4-FFF2-40B4-BE49-F238E27FC236}">
                <a16:creationId xmlns:a16="http://schemas.microsoft.com/office/drawing/2014/main" id="{7A9CB95B-3BD1-3A49-8E7A-701FECC23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8688" y="4235159"/>
            <a:ext cx="604735" cy="329385"/>
          </a:xfrm>
          <a:prstGeom prst="rect">
            <a:avLst/>
          </a:prstGeom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4315A19-37BA-884C-841B-5BCC670D7B35}"/>
              </a:ext>
            </a:extLst>
          </p:cNvPr>
          <p:cNvCxnSpPr/>
          <p:nvPr/>
        </p:nvCxnSpPr>
        <p:spPr>
          <a:xfrm>
            <a:off x="5667470" y="4622570"/>
            <a:ext cx="9087" cy="113356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3E803A26-494D-0547-B132-11D603630F5E}"/>
              </a:ext>
            </a:extLst>
          </p:cNvPr>
          <p:cNvSpPr txBox="1"/>
          <p:nvPr/>
        </p:nvSpPr>
        <p:spPr>
          <a:xfrm>
            <a:off x="4916186" y="3636211"/>
            <a:ext cx="115030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OCI &amp; Spacecraft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I&amp;T</a:t>
            </a:r>
          </a:p>
        </p:txBody>
      </p:sp>
      <p:pic>
        <p:nvPicPr>
          <p:cNvPr id="135" name="Content Placeholder 6">
            <a:extLst>
              <a:ext uri="{FF2B5EF4-FFF2-40B4-BE49-F238E27FC236}">
                <a16:creationId xmlns:a16="http://schemas.microsoft.com/office/drawing/2014/main" id="{014CE12E-D1F0-964D-9304-AE43355037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0266" t="19585" r="15059" b="24063"/>
          <a:stretch/>
        </p:blipFill>
        <p:spPr>
          <a:xfrm>
            <a:off x="4978777" y="4161068"/>
            <a:ext cx="439236" cy="527083"/>
          </a:xfrm>
          <a:prstGeom prst="rect">
            <a:avLst/>
          </a:prstGeom>
        </p:spPr>
      </p:pic>
      <p:sp>
        <p:nvSpPr>
          <p:cNvPr id="136" name="Rectangular Callout 135">
            <a:extLst>
              <a:ext uri="{FF2B5EF4-FFF2-40B4-BE49-F238E27FC236}">
                <a16:creationId xmlns:a16="http://schemas.microsoft.com/office/drawing/2014/main" id="{FE9A35BC-56A9-A347-B635-CD43CB4F6FFA}"/>
              </a:ext>
            </a:extLst>
          </p:cNvPr>
          <p:cNvSpPr/>
          <p:nvPr/>
        </p:nvSpPr>
        <p:spPr>
          <a:xfrm>
            <a:off x="6016114" y="2933936"/>
            <a:ext cx="2019843" cy="633263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We are here.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(Launch – 18 mos.)</a:t>
            </a:r>
          </a:p>
        </p:txBody>
      </p:sp>
      <p:sp>
        <p:nvSpPr>
          <p:cNvPr id="137" name="Explosion 1 136">
            <a:extLst>
              <a:ext uri="{FF2B5EF4-FFF2-40B4-BE49-F238E27FC236}">
                <a16:creationId xmlns:a16="http://schemas.microsoft.com/office/drawing/2014/main" id="{E2E6298D-6581-0547-9F0D-EB516C3A0F57}"/>
              </a:ext>
            </a:extLst>
          </p:cNvPr>
          <p:cNvSpPr/>
          <p:nvPr/>
        </p:nvSpPr>
        <p:spPr>
          <a:xfrm>
            <a:off x="6444999" y="5989844"/>
            <a:ext cx="344846" cy="350982"/>
          </a:xfrm>
          <a:prstGeom prst="irregularSeal1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Down Arrow 137">
            <a:extLst>
              <a:ext uri="{FF2B5EF4-FFF2-40B4-BE49-F238E27FC236}">
                <a16:creationId xmlns:a16="http://schemas.microsoft.com/office/drawing/2014/main" id="{931438A0-862A-054D-BE43-32B751DD4CA3}"/>
              </a:ext>
            </a:extLst>
          </p:cNvPr>
          <p:cNvSpPr/>
          <p:nvPr/>
        </p:nvSpPr>
        <p:spPr>
          <a:xfrm>
            <a:off x="6545115" y="3816850"/>
            <a:ext cx="86403" cy="2008423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D3D22B1-23B8-2243-A6D9-5E8504E8FE8A}"/>
              </a:ext>
            </a:extLst>
          </p:cNvPr>
          <p:cNvSpPr/>
          <p:nvPr/>
        </p:nvSpPr>
        <p:spPr>
          <a:xfrm rot="1265405">
            <a:off x="5097500" y="3547177"/>
            <a:ext cx="768467" cy="7647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DFAEC-6D66-2E2E-FFDA-09C077B065A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5" r="20023"/>
          <a:stretch/>
        </p:blipFill>
        <p:spPr>
          <a:xfrm>
            <a:off x="8578132" y="989642"/>
            <a:ext cx="3222071" cy="3041150"/>
          </a:xfrm>
          <a:prstGeom prst="rect">
            <a:avLst/>
          </a:prstGeom>
          <a:ln w="635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20281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98F3D48-2939-8C45-9B54-826E382DC5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05310-26D0-114A-9986-875A3DC5D6A6}"/>
              </a:ext>
            </a:extLst>
          </p:cNvPr>
          <p:cNvSpPr txBox="1">
            <a:spLocks/>
          </p:cNvSpPr>
          <p:nvPr/>
        </p:nvSpPr>
        <p:spPr>
          <a:xfrm>
            <a:off x="8494231" y="270115"/>
            <a:ext cx="3508190" cy="14313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science data products (1)</a:t>
            </a:r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B86A60DC-7D62-9C4E-9D8E-16CA65DC6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982" y="0"/>
            <a:ext cx="46400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A85FB8-772A-5E48-AF8D-845CE1BAD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17" t="34963" r="16341" b="46416"/>
          <a:stretch/>
        </p:blipFill>
        <p:spPr>
          <a:xfrm>
            <a:off x="2630127" y="1459048"/>
            <a:ext cx="1250104" cy="1160856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5668E4-0DF2-A447-BBBD-3C9F89F19250}"/>
              </a:ext>
            </a:extLst>
          </p:cNvPr>
          <p:cNvSpPr txBox="1"/>
          <p:nvPr/>
        </p:nvSpPr>
        <p:spPr>
          <a:xfrm>
            <a:off x="409633" y="568908"/>
            <a:ext cx="2387730" cy="707886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concentrations of brown/black carbon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05C6-28AF-CA41-9D2E-273DCC1BF017}"/>
              </a:ext>
            </a:extLst>
          </p:cNvPr>
          <p:cNvSpPr txBox="1"/>
          <p:nvPr/>
        </p:nvSpPr>
        <p:spPr>
          <a:xfrm>
            <a:off x="9086169" y="1756272"/>
            <a:ext cx="2567674" cy="101566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cloud optical depth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cloud height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cloud thickness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E3DD0-C3B6-AE44-BC2A-801CDCFC47D8}"/>
              </a:ext>
            </a:extLst>
          </p:cNvPr>
          <p:cNvSpPr txBox="1"/>
          <p:nvPr/>
        </p:nvSpPr>
        <p:spPr>
          <a:xfrm>
            <a:off x="409633" y="2863272"/>
            <a:ext cx="2793421" cy="1323439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aerosol absorption aerosol optical depth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aerosol size distributions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aerosol heights &amp; layers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19E43-1FD2-5147-8F1A-01F018D61C17}"/>
              </a:ext>
            </a:extLst>
          </p:cNvPr>
          <p:cNvSpPr txBox="1"/>
          <p:nvPr/>
        </p:nvSpPr>
        <p:spPr>
          <a:xfrm>
            <a:off x="8918370" y="3456562"/>
            <a:ext cx="2735474" cy="101566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cloud phase (liquid/ice)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droplet size distributions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ice crystal shapes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27E64B-2FF3-A544-A855-E47E990FA04B}"/>
              </a:ext>
            </a:extLst>
          </p:cNvPr>
          <p:cNvSpPr txBox="1"/>
          <p:nvPr/>
        </p:nvSpPr>
        <p:spPr>
          <a:xfrm>
            <a:off x="9405449" y="5510307"/>
            <a:ext cx="2248394" cy="40011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oil slick detection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B65DBE-4690-6647-ABA9-4766658C5083}"/>
              </a:ext>
            </a:extLst>
          </p:cNvPr>
          <p:cNvSpPr txBox="1"/>
          <p:nvPr/>
        </p:nvSpPr>
        <p:spPr>
          <a:xfrm>
            <a:off x="409632" y="5174954"/>
            <a:ext cx="2863998" cy="101566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ocean reflectance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whitecap fraction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angular light distributions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5774AE-7BED-3A42-A439-77018F9368DA}"/>
              </a:ext>
            </a:extLst>
          </p:cNvPr>
          <p:cNvCxnSpPr/>
          <p:nvPr/>
        </p:nvCxnSpPr>
        <p:spPr>
          <a:xfrm>
            <a:off x="2383193" y="1285452"/>
            <a:ext cx="300840" cy="24621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A6FE5F-CFA5-244B-9CE6-90FFD571C6A8}"/>
              </a:ext>
            </a:extLst>
          </p:cNvPr>
          <p:cNvCxnSpPr>
            <a:cxnSpLocks/>
          </p:cNvCxnSpPr>
          <p:nvPr/>
        </p:nvCxnSpPr>
        <p:spPr>
          <a:xfrm>
            <a:off x="3273630" y="5505931"/>
            <a:ext cx="481586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1E2D95-7563-404C-AC45-64DD62C655F8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8531383" y="2264104"/>
            <a:ext cx="554786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E6E9D74-32B0-C34C-8B9D-98328DBB0C13}"/>
              </a:ext>
            </a:extLst>
          </p:cNvPr>
          <p:cNvCxnSpPr>
            <a:cxnSpLocks/>
          </p:cNvCxnSpPr>
          <p:nvPr/>
        </p:nvCxnSpPr>
        <p:spPr>
          <a:xfrm flipH="1" flipV="1">
            <a:off x="8547233" y="2826723"/>
            <a:ext cx="371139" cy="62984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9EC450-B5AA-BE45-BE3A-6A26657D250C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558045" y="5710362"/>
            <a:ext cx="847404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>
            <a:extLst>
              <a:ext uri="{FF2B5EF4-FFF2-40B4-BE49-F238E27FC236}">
                <a16:creationId xmlns:a16="http://schemas.microsoft.com/office/drawing/2014/main" id="{69157257-2AE4-3140-BAE9-89C882225CC6}"/>
              </a:ext>
            </a:extLst>
          </p:cNvPr>
          <p:cNvSpPr/>
          <p:nvPr/>
        </p:nvSpPr>
        <p:spPr>
          <a:xfrm>
            <a:off x="3234631" y="2698104"/>
            <a:ext cx="463138" cy="1653077"/>
          </a:xfrm>
          <a:prstGeom prst="leftBrac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8A66E6-83E9-6A41-B8BB-6D5665DAD954}"/>
              </a:ext>
            </a:extLst>
          </p:cNvPr>
          <p:cNvCxnSpPr>
            <a:cxnSpLocks/>
          </p:cNvCxnSpPr>
          <p:nvPr/>
        </p:nvCxnSpPr>
        <p:spPr>
          <a:xfrm flipV="1">
            <a:off x="2383193" y="2487799"/>
            <a:ext cx="300840" cy="37547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71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C262894-F6A6-5644-A55C-E7AF2C8781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668E4-0DF2-A447-BBBD-3C9F89F19250}"/>
              </a:ext>
            </a:extLst>
          </p:cNvPr>
          <p:cNvSpPr txBox="1"/>
          <p:nvPr/>
        </p:nvSpPr>
        <p:spPr>
          <a:xfrm>
            <a:off x="442736" y="455307"/>
            <a:ext cx="2903749" cy="101566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light penetration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angular light distributions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index of refraction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E3DD0-C3B6-AE44-BC2A-801CDCFC47D8}"/>
              </a:ext>
            </a:extLst>
          </p:cNvPr>
          <p:cNvSpPr txBox="1"/>
          <p:nvPr/>
        </p:nvSpPr>
        <p:spPr>
          <a:xfrm>
            <a:off x="456968" y="2204127"/>
            <a:ext cx="2793421" cy="101566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light transmission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absorption properties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scattering properties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19E43-1FD2-5147-8F1A-01F018D61C17}"/>
              </a:ext>
            </a:extLst>
          </p:cNvPr>
          <p:cNvSpPr txBox="1"/>
          <p:nvPr/>
        </p:nvSpPr>
        <p:spPr>
          <a:xfrm>
            <a:off x="8989621" y="2055429"/>
            <a:ext cx="2803218" cy="101566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photosynthetic pigments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fluorescence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plankton communities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27E64B-2FF3-A544-A855-E47E990FA04B}"/>
              </a:ext>
            </a:extLst>
          </p:cNvPr>
          <p:cNvSpPr txBox="1"/>
          <p:nvPr/>
        </p:nvSpPr>
        <p:spPr>
          <a:xfrm>
            <a:off x="9037122" y="3724116"/>
            <a:ext cx="2755717" cy="1015663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concentrations of particulate carbon &amp; suspended matter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B65DBE-4690-6647-ABA9-4766658C5083}"/>
              </a:ext>
            </a:extLst>
          </p:cNvPr>
          <p:cNvSpPr txBox="1"/>
          <p:nvPr/>
        </p:nvSpPr>
        <p:spPr>
          <a:xfrm>
            <a:off x="442736" y="5285838"/>
            <a:ext cx="1901046" cy="707886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bathymetry classifications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5774AE-7BED-3A42-A439-77018F9368DA}"/>
              </a:ext>
            </a:extLst>
          </p:cNvPr>
          <p:cNvCxnSpPr>
            <a:cxnSpLocks/>
          </p:cNvCxnSpPr>
          <p:nvPr/>
        </p:nvCxnSpPr>
        <p:spPr>
          <a:xfrm>
            <a:off x="3346485" y="821617"/>
            <a:ext cx="337053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EA6FE5F-CFA5-244B-9CE6-90FFD571C6A8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343782" y="5639781"/>
            <a:ext cx="1339756" cy="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E6E9D74-32B0-C34C-8B9D-98328DBB0C13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687980" y="2563261"/>
            <a:ext cx="301641" cy="14869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9EC450-B5AA-BE45-BE3A-6A26657D250C}"/>
              </a:ext>
            </a:extLst>
          </p:cNvPr>
          <p:cNvCxnSpPr>
            <a:cxnSpLocks/>
          </p:cNvCxnSpPr>
          <p:nvPr/>
        </p:nvCxnSpPr>
        <p:spPr>
          <a:xfrm flipH="1" flipV="1">
            <a:off x="8566270" y="3786910"/>
            <a:ext cx="470852" cy="22076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>
            <a:extLst>
              <a:ext uri="{FF2B5EF4-FFF2-40B4-BE49-F238E27FC236}">
                <a16:creationId xmlns:a16="http://schemas.microsoft.com/office/drawing/2014/main" id="{69157257-2AE4-3140-BAE9-89C882225CC6}"/>
              </a:ext>
            </a:extLst>
          </p:cNvPr>
          <p:cNvSpPr/>
          <p:nvPr/>
        </p:nvSpPr>
        <p:spPr>
          <a:xfrm>
            <a:off x="3260870" y="1851722"/>
            <a:ext cx="463138" cy="2736136"/>
          </a:xfrm>
          <a:prstGeom prst="leftBrac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84B77F-A358-EF4E-B69E-533DAF1D50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26" r="19424"/>
          <a:stretch/>
        </p:blipFill>
        <p:spPr>
          <a:xfrm>
            <a:off x="3805662" y="0"/>
            <a:ext cx="4580676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4BE89E-2FC7-D545-83DE-91AF60822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7" t="77465" r="70651" b="3914"/>
          <a:stretch/>
        </p:blipFill>
        <p:spPr>
          <a:xfrm>
            <a:off x="7437876" y="2563260"/>
            <a:ext cx="1250104" cy="1160856"/>
          </a:xfrm>
          <a:prstGeom prst="ellipse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11E3EBB-89C6-374A-ACFE-6F990B677D22}"/>
              </a:ext>
            </a:extLst>
          </p:cNvPr>
          <p:cNvSpPr txBox="1">
            <a:spLocks/>
          </p:cNvSpPr>
          <p:nvPr/>
        </p:nvSpPr>
        <p:spPr>
          <a:xfrm>
            <a:off x="8494231" y="270115"/>
            <a:ext cx="3508190" cy="14313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science data products (2)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7955A6-818A-F643-AEFF-A3DB8928B4F7}"/>
              </a:ext>
            </a:extLst>
          </p:cNvPr>
          <p:cNvSpPr txBox="1"/>
          <p:nvPr/>
        </p:nvSpPr>
        <p:spPr>
          <a:xfrm>
            <a:off x="456968" y="3314197"/>
            <a:ext cx="2793421" cy="707886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PAR: photosynthetically available radiation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91348F3-8D3C-6C4E-8205-505B62D00BA6}"/>
              </a:ext>
            </a:extLst>
          </p:cNvPr>
          <p:cNvSpPr txBox="1"/>
          <p:nvPr/>
        </p:nvSpPr>
        <p:spPr>
          <a:xfrm>
            <a:off x="9512553" y="5639781"/>
            <a:ext cx="2236711" cy="707886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land albedo</a:t>
            </a:r>
          </a:p>
          <a:p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vegetation indices</a:t>
            </a:r>
          </a:p>
        </p:txBody>
      </p:sp>
    </p:spTree>
    <p:extLst>
      <p:ext uri="{BB962C8B-B14F-4D97-AF65-F5344CB8AC3E}">
        <p14:creationId xmlns:p14="http://schemas.microsoft.com/office/powerpoint/2010/main" val="87082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29" grpId="0" animBg="1"/>
      <p:bldP spid="35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415F9-866D-854A-94FA-853ADABA4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59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Useful info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FB3CCE5-2977-E04A-BF10-63FDB72C6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546" y="183922"/>
            <a:ext cx="6253925" cy="6490156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5663BB-800A-AA4F-A8B1-E7F60D9CB1F7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4521141" y="1380236"/>
            <a:ext cx="3737906" cy="31045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23D7F6A-1C1E-154A-ABB4-20A43835DC0A}"/>
              </a:ext>
            </a:extLst>
          </p:cNvPr>
          <p:cNvSpPr txBox="1"/>
          <p:nvPr/>
        </p:nvSpPr>
        <p:spPr>
          <a:xfrm>
            <a:off x="261859" y="1650979"/>
            <a:ext cx="1877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 product descriptions + access to  simulated data &amp;</a:t>
            </a:r>
          </a:p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characterizations</a:t>
            </a:r>
          </a:p>
        </p:txBody>
      </p:sp>
      <p:pic>
        <p:nvPicPr>
          <p:cNvPr id="20" name="Picture 1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677F32D-2E29-9E4C-BC71-D2FE4D010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365" y="1513009"/>
            <a:ext cx="2266818" cy="2450997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6EE7BF84-478F-B543-9A9E-591BAE4D4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9047" y="1141907"/>
            <a:ext cx="1685324" cy="47665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ADAAB2-0505-AF45-8FD7-B2B46DB9C3E2}"/>
              </a:ext>
            </a:extLst>
          </p:cNvPr>
          <p:cNvCxnSpPr>
            <a:cxnSpLocks/>
          </p:cNvCxnSpPr>
          <p:nvPr/>
        </p:nvCxnSpPr>
        <p:spPr>
          <a:xfrm flipH="1">
            <a:off x="3932954" y="1648482"/>
            <a:ext cx="6348178" cy="290036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4FB69C94-A7E2-AD46-8DDF-212EC2F05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132" y="1141906"/>
            <a:ext cx="1685324" cy="942189"/>
          </a:xfrm>
          <a:prstGeom prst="rect">
            <a:avLst/>
          </a:prstGeom>
        </p:spPr>
      </p:pic>
      <p:pic>
        <p:nvPicPr>
          <p:cNvPr id="22" name="Picture 2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B0B606-744A-CC45-805F-BDF7256D8E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587" y="4727710"/>
            <a:ext cx="4295597" cy="1917981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CF6E901-9A22-0146-912D-CE2B6AE438FA}"/>
              </a:ext>
            </a:extLst>
          </p:cNvPr>
          <p:cNvSpPr txBox="1"/>
          <p:nvPr/>
        </p:nvSpPr>
        <p:spPr>
          <a:xfrm>
            <a:off x="261859" y="3729693"/>
            <a:ext cx="1877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PACE technical memos &amp; other documents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5CF318F-7917-1340-B165-A1E1731FB2B2}"/>
              </a:ext>
            </a:extLst>
          </p:cNvPr>
          <p:cNvSpPr txBox="1">
            <a:spLocks/>
          </p:cNvSpPr>
          <p:nvPr/>
        </p:nvSpPr>
        <p:spPr>
          <a:xfrm>
            <a:off x="261859" y="13256"/>
            <a:ext cx="46957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1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sz="4000" b="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resources &amp; </a:t>
            </a:r>
          </a:p>
          <a:p>
            <a:pPr algn="l"/>
            <a:r>
              <a:rPr lang="en-US" sz="4000" b="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useful info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4057D-5FDF-2E47-B74B-F6352A34CF14}"/>
              </a:ext>
            </a:extLst>
          </p:cNvPr>
          <p:cNvSpPr txBox="1"/>
          <p:nvPr/>
        </p:nvSpPr>
        <p:spPr>
          <a:xfrm>
            <a:off x="7487015" y="4204519"/>
            <a:ext cx="4303203" cy="123110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US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pace.gsfc.nasa.gov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@</a:t>
            </a:r>
            <a:r>
              <a:rPr lang="en-US" sz="2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NASAOcean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54AAAF-80AF-8648-AE57-0880293CA9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3736" y="4783908"/>
            <a:ext cx="538140" cy="5486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3C4BD1-7D7D-CD48-B98D-92117E7B62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2791" y="4783909"/>
            <a:ext cx="600644" cy="5486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368F712-F145-B641-9BCE-14F05B6C83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6748" y="4783130"/>
            <a:ext cx="650923" cy="54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41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29D1EB-7BE0-6A0B-3341-E28F0F5D9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25"/>
            <a:ext cx="12192000" cy="669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84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8.3|13.9"/>
</p:tagLst>
</file>

<file path=ppt/theme/theme1.xml><?xml version="1.0" encoding="utf-8"?>
<a:theme xmlns:a="http://schemas.openxmlformats.org/drawingml/2006/main" name="2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11166</TotalTime>
  <Words>779</Words>
  <Application>Microsoft Macintosh PowerPoint</Application>
  <PresentationFormat>Widescreen</PresentationFormat>
  <Paragraphs>187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Helvetica</vt:lpstr>
      <vt:lpstr>Helvetica Neue</vt:lpstr>
      <vt:lpstr>Symbol</vt:lpstr>
      <vt:lpstr>Wingdings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 info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Dress, Andre (GSFC-4270)</dc:creator>
  <cp:lastModifiedBy>Werdell, Jeremy (GSFC-6160)</cp:lastModifiedBy>
  <cp:revision>96</cp:revision>
  <dcterms:modified xsi:type="dcterms:W3CDTF">2022-07-13T18:08:37Z</dcterms:modified>
</cp:coreProperties>
</file>