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30"/>
    <p:restoredTop sz="94682"/>
  </p:normalViewPr>
  <p:slideViewPr>
    <p:cSldViewPr snapToGrid="0" snapToObjects="1">
      <p:cViewPr varScale="1">
        <p:scale>
          <a:sx n="114" d="100"/>
          <a:sy n="114" d="100"/>
        </p:scale>
        <p:origin x="20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3DCE-0A12-094F-B538-87601D7EE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3D831-7A72-9246-869B-FDDF974DA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54016-1321-1A48-B1A8-5DF34A8A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333AF-C23A-7942-80C5-39CB8FCE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B5D13-3088-B049-A263-1148FD68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57F82-773B-6945-90D5-50ECD0559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E24FA-979B-0646-A06D-AF78614E1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AB-7AE2-6646-A716-B0CCDFC2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CFCB3-B1F4-6A4E-BC07-15C708B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A7CF-1F49-5342-9E89-35BB79A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7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F220D9-17F7-7A41-A28E-0774E908F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3231B-4D09-224E-B763-819A1DEC8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7D24-B737-AA40-9E56-977ACF93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6E1BA-8B66-0A40-BF29-FE5EFC28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67B07-FA63-6F4C-828B-EDB1F6A8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4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82E0-F300-D842-AC02-18A954E9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01D65-6C94-424C-B4BD-587505BA0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1FB39-E75D-474A-BE2F-D790DF53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C4F2E-0CD6-7A4D-BA45-225D3B9E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4F79D-70E5-7C4A-A964-B75076F1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9037-38E5-514B-8FE7-915C682C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9E7B9-3957-D241-B588-743036395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9A57B-A002-0644-AC6C-04A0E35C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B203C-EB4B-404D-BCF5-89C5A3E4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8EC37-F6D5-4A47-BA75-9194F026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3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E1EB-CA0F-684C-A10F-D837ADD83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1A073-3816-4843-8C63-016EAE13E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C6C0D-B75A-EB41-AB72-5C039385E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6583D-DF36-1544-B407-B112E27A2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DE6DD-2037-0945-A05F-4E1888B9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9026A-6F00-C842-9306-87B87CD1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7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79C88-C6DD-5D45-A155-50E0737F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35AE6-A004-F941-8994-FF179A778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22249-2295-CF48-BEF9-8FECC41B0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E6DA71-749F-464F-A4F8-9BF85D98D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C7602-6532-334D-87F3-2C477EF59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F34D0-9953-0E41-8158-1B8A9FA4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773FBA-E2A5-5C44-AC8C-97C079CED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FCD23-E3DC-BF48-9EF6-75B9B3BB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4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D293-DA94-1B43-B05F-2272851D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1E67D-9094-2F49-9842-DDCCB5B5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5A589-A8A9-E444-9C76-7CF78874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06B41-9740-D147-9037-0195F946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0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27896-FF98-3A40-8DD9-B1D19446E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16C56-F5B7-E748-B40A-1E30175C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E34B6-7EBA-EC41-BA8D-74B10E1C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28AD6-E0CF-474A-83F5-5253F4193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C57A7-9FB7-A144-9750-DD926D8DD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721ED-1668-824A-8AB3-FDD712BE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7E9FD-E213-4943-A665-094B8A76D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24EC0-E872-BA4D-8A12-AF3558C5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0C502-1611-9843-81F9-3EBF9AD2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291F-F3D2-C147-8BE3-C89CF233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86A45-2203-414B-A81B-62562B4B5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B0443-8FDC-BF40-AAEF-BE03AA0CA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324BF-D1D5-B644-A8DE-5B69DD0B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D65DE-4BFB-104A-B740-27A33918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1B343-BAD4-ED48-B343-D1D15A2C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3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296F6A-2416-D141-A62D-4625AFB7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4923-2253-9844-826B-8D60FACD6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44DAA-4CC8-E94B-8E45-56724A88B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54ED2-C6BA-D441-BD3E-13F147AE362E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B6546-B6A2-3A48-8D0E-D8234A637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2CC25-4734-0941-A387-55C94595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DD55F-A21A-354F-AE2A-627A8D14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CE_Renderman_TurntableAlpha_TW720" descr="PACE_Renderman_TurntableAlpha_TW720">
            <a:hlinkClick r:id="" action="ppaction://media"/>
            <a:extLst>
              <a:ext uri="{FF2B5EF4-FFF2-40B4-BE49-F238E27FC236}">
                <a16:creationId xmlns:a16="http://schemas.microsoft.com/office/drawing/2014/main" id="{E5735946-8709-B44F-9F05-8425075FD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7244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8E5766-E332-8043-AC02-FF060787C85F}"/>
              </a:ext>
            </a:extLst>
          </p:cNvPr>
          <p:cNvSpPr txBox="1">
            <a:spLocks/>
          </p:cNvSpPr>
          <p:nvPr/>
        </p:nvSpPr>
        <p:spPr>
          <a:xfrm>
            <a:off x="83094" y="56244"/>
            <a:ext cx="12123420" cy="51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>
                    <a:alpha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Plankton, Aerosol, Cloud, ocean Ecosystem (PACE) 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EC3CE-4134-964F-8AEB-03A2A66CB093}"/>
              </a:ext>
            </a:extLst>
          </p:cNvPr>
          <p:cNvSpPr txBox="1"/>
          <p:nvPr/>
        </p:nvSpPr>
        <p:spPr>
          <a:xfrm>
            <a:off x="6273626" y="675194"/>
            <a:ext cx="5717107" cy="2092881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Key characteristics:</a:t>
            </a: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2024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676.5 km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Polar, ascending, Sun synchronous orbit; 98</a:t>
            </a:r>
            <a:r>
              <a:rPr lang="en-US" baseline="30000" dirty="0"/>
              <a:t>o</a:t>
            </a:r>
            <a:r>
              <a:rPr lang="en-US" dirty="0"/>
              <a:t> 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13:00 local Equatorial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3-yr design life; 10-yr propellant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Managed by NASA Goddard Space Flight 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50AD-B158-D74A-AE5D-C6A206476429}"/>
              </a:ext>
            </a:extLst>
          </p:cNvPr>
          <p:cNvSpPr txBox="1"/>
          <p:nvPr/>
        </p:nvSpPr>
        <p:spPr>
          <a:xfrm>
            <a:off x="239139" y="5219191"/>
            <a:ext cx="5717107" cy="1477328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PACE Ocean Color Instrument (OCI):</a:t>
            </a:r>
            <a:endParaRPr lang="en-US" sz="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340-890 nm @ 5 nm resolution in 2.5 nm spectral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Plus 940, 1038, 1250, 1378, 1615, 2130, &amp; 2250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2-day global coverage; 1-km</a:t>
            </a:r>
            <a:r>
              <a:rPr lang="en-US" baseline="30000" dirty="0"/>
              <a:t>2</a:t>
            </a:r>
            <a:r>
              <a:rPr lang="en-US" dirty="0"/>
              <a:t> @ nadir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Helvetica Neue" panose="02000503000000020004" pitchFamily="2" charset="0"/>
                <a:cs typeface="Helvetica Neue" panose="02000503000000020004" pitchFamily="2" charset="0"/>
              </a:rPr>
              <a:t>±20</a:t>
            </a:r>
            <a:r>
              <a:rPr lang="en-US" baseline="30000" dirty="0"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dirty="0">
                <a:ea typeface="Helvetica Neue" panose="02000503000000020004" pitchFamily="2" charset="0"/>
                <a:cs typeface="Helvetica Neue" panose="02000503000000020004" pitchFamily="2" charset="0"/>
              </a:rPr>
              <a:t> fore/aft tilt to avoid Sun glint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DBB50-3D1F-DF4B-A1AA-3CA5EA33A286}"/>
              </a:ext>
            </a:extLst>
          </p:cNvPr>
          <p:cNvSpPr txBox="1"/>
          <p:nvPr/>
        </p:nvSpPr>
        <p:spPr>
          <a:xfrm>
            <a:off x="6667240" y="6234854"/>
            <a:ext cx="1939936" cy="461665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pace.gsfc.nasa.gov</a:t>
            </a:r>
            <a:endParaRPr lang="en-US" sz="1200" dirty="0"/>
          </a:p>
          <a:p>
            <a:r>
              <a:rPr lang="en-US" sz="1200" dirty="0">
                <a:ea typeface="Helvetica Neue" panose="02000503000000020004" pitchFamily="2" charset="0"/>
                <a:cs typeface="Helvetica Neue" panose="02000503000000020004" pitchFamily="2" charset="0"/>
              </a:rPr>
              <a:t>@</a:t>
            </a:r>
            <a:r>
              <a:rPr lang="en-US" sz="12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NASAOcean</a:t>
            </a:r>
            <a:endParaRPr lang="en-US" sz="12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A4A1B-0651-DF4E-A171-6120C19D28BF}"/>
              </a:ext>
            </a:extLst>
          </p:cNvPr>
          <p:cNvSpPr txBox="1"/>
          <p:nvPr/>
        </p:nvSpPr>
        <p:spPr>
          <a:xfrm>
            <a:off x="239140" y="675194"/>
            <a:ext cx="5717107" cy="2062103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PACE will extend </a:t>
            </a:r>
            <a:r>
              <a:rPr lang="en-US" b="1" dirty="0"/>
              <a:t>key systematic ocean color, aerosol, &amp; cloud climate data records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PACE will reveal the </a:t>
            </a:r>
            <a:r>
              <a:rPr lang="en-US" b="1" dirty="0"/>
              <a:t>diversity of organisms fueling marine food webs</a:t>
            </a:r>
            <a:r>
              <a:rPr lang="en-US" dirty="0"/>
              <a:t> &amp; how ecosystems respond to change.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Looking at the ocean, clouds, and aerosols together </a:t>
            </a:r>
            <a:r>
              <a:rPr lang="en-US" dirty="0"/>
              <a:t>will improve knowledge of the roles each plays in our planet.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663A4-4349-094A-A7C8-CA08D7D92C3C}"/>
              </a:ext>
            </a:extLst>
          </p:cNvPr>
          <p:cNvSpPr txBox="1"/>
          <p:nvPr/>
        </p:nvSpPr>
        <p:spPr>
          <a:xfrm>
            <a:off x="9318171" y="3261139"/>
            <a:ext cx="2672562" cy="3416320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 contributed multi-angle polarimeters: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HARP-2 (UMBC)</a:t>
            </a:r>
          </a:p>
          <a:p>
            <a:pPr marL="287338" lvl="1"/>
            <a:r>
              <a:rPr lang="en-US" dirty="0"/>
              <a:t>4 visible-NIR bands</a:t>
            </a:r>
          </a:p>
          <a:p>
            <a:pPr marL="287338" lvl="1"/>
            <a:r>
              <a:rPr lang="en-US" b="1" dirty="0"/>
              <a:t>Wide swath</a:t>
            </a:r>
          </a:p>
          <a:p>
            <a:pPr marL="287338" lvl="1"/>
            <a:r>
              <a:rPr lang="en-US" b="1" dirty="0"/>
              <a:t>Hyper-angular</a:t>
            </a:r>
          </a:p>
          <a:p>
            <a:pPr marL="287338" lvl="1"/>
            <a:r>
              <a:rPr lang="en-US" dirty="0"/>
              <a:t>2.5-km at nadir</a:t>
            </a:r>
          </a:p>
          <a:p>
            <a:pPr marL="115888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</a:rPr>
              <a:t>SPEXone</a:t>
            </a:r>
            <a:r>
              <a:rPr lang="en-US" dirty="0">
                <a:solidFill>
                  <a:srgbClr val="0070C0"/>
                </a:solidFill>
              </a:rPr>
              <a:t> (SRON/Airbus)</a:t>
            </a:r>
          </a:p>
          <a:p>
            <a:pPr marL="287338" lvl="2"/>
            <a:r>
              <a:rPr lang="en-US" b="1" dirty="0"/>
              <a:t>Hyperspectral</a:t>
            </a:r>
            <a:r>
              <a:rPr lang="en-US" dirty="0"/>
              <a:t> UV-NIR</a:t>
            </a:r>
          </a:p>
          <a:p>
            <a:pPr marL="287338" lvl="2"/>
            <a:r>
              <a:rPr lang="en-US" b="1" dirty="0"/>
              <a:t>Narrow swath</a:t>
            </a:r>
          </a:p>
          <a:p>
            <a:pPr marL="287338" lvl="2"/>
            <a:r>
              <a:rPr lang="en-US" dirty="0"/>
              <a:t>5 angles</a:t>
            </a:r>
          </a:p>
          <a:p>
            <a:pPr marL="287338" lvl="2"/>
            <a:r>
              <a:rPr lang="en-US" dirty="0"/>
              <a:t>3 km at nadir</a:t>
            </a:r>
          </a:p>
        </p:txBody>
      </p:sp>
    </p:spTree>
    <p:extLst>
      <p:ext uri="{BB962C8B-B14F-4D97-AF65-F5344CB8AC3E}">
        <p14:creationId xmlns:p14="http://schemas.microsoft.com/office/powerpoint/2010/main" val="185163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CE_BeautyPass__camera02_FB1080" descr="PACE_BeautyPass__camera02_FB1080">
            <a:hlinkClick r:id="" action="ppaction://media"/>
            <a:extLst>
              <a:ext uri="{FF2B5EF4-FFF2-40B4-BE49-F238E27FC236}">
                <a16:creationId xmlns:a16="http://schemas.microsoft.com/office/drawing/2014/main" id="{A4D273D7-BCED-174F-91EA-25AE40004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051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8E5766-E332-8043-AC02-FF060787C85F}"/>
              </a:ext>
            </a:extLst>
          </p:cNvPr>
          <p:cNvSpPr txBox="1">
            <a:spLocks/>
          </p:cNvSpPr>
          <p:nvPr/>
        </p:nvSpPr>
        <p:spPr>
          <a:xfrm>
            <a:off x="83094" y="56244"/>
            <a:ext cx="12123420" cy="51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>
                    <a:alpha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Plankton, Aerosol, Cloud, ocean Ecosystem (PACE) 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EC3CE-4134-964F-8AEB-03A2A66CB093}"/>
              </a:ext>
            </a:extLst>
          </p:cNvPr>
          <p:cNvSpPr txBox="1"/>
          <p:nvPr/>
        </p:nvSpPr>
        <p:spPr>
          <a:xfrm>
            <a:off x="6273626" y="675194"/>
            <a:ext cx="5717107" cy="2092881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Key characteristics:</a:t>
            </a: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2024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676.5 km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Polar, ascending, Sun synchronous orbit; 98</a:t>
            </a:r>
            <a:r>
              <a:rPr lang="en-US" baseline="30000" dirty="0"/>
              <a:t>o</a:t>
            </a:r>
            <a:r>
              <a:rPr lang="en-US" dirty="0"/>
              <a:t> 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13:00 local Equatorial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3-yr design life; 10-yr propellant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Managed by NASA Goddard Space Flight 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50AD-B158-D74A-AE5D-C6A206476429}"/>
              </a:ext>
            </a:extLst>
          </p:cNvPr>
          <p:cNvSpPr txBox="1"/>
          <p:nvPr/>
        </p:nvSpPr>
        <p:spPr>
          <a:xfrm>
            <a:off x="239139" y="5219191"/>
            <a:ext cx="5717107" cy="1477328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PACE Ocean Color Instrument (OCI):</a:t>
            </a:r>
            <a:endParaRPr lang="en-US" sz="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340-890 nm @ 5 nm resolution in 2.5 nm spectral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Plus 940, 1038, 1250, 1378, 1615, 2130, &amp; 2250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2-day global coverage; 1-km</a:t>
            </a:r>
            <a:r>
              <a:rPr lang="en-US" baseline="30000" dirty="0"/>
              <a:t>2</a:t>
            </a:r>
            <a:r>
              <a:rPr lang="en-US" dirty="0"/>
              <a:t> @ nadir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Helvetica Neue" panose="02000503000000020004" pitchFamily="2" charset="0"/>
                <a:cs typeface="Helvetica Neue" panose="02000503000000020004" pitchFamily="2" charset="0"/>
              </a:rPr>
              <a:t>±20</a:t>
            </a:r>
            <a:r>
              <a:rPr lang="en-US" baseline="30000" dirty="0"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dirty="0">
                <a:ea typeface="Helvetica Neue" panose="02000503000000020004" pitchFamily="2" charset="0"/>
                <a:cs typeface="Helvetica Neue" panose="02000503000000020004" pitchFamily="2" charset="0"/>
              </a:rPr>
              <a:t> fore/aft tilt to avoid Sun glint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DBB50-3D1F-DF4B-A1AA-3CA5EA33A286}"/>
              </a:ext>
            </a:extLst>
          </p:cNvPr>
          <p:cNvSpPr txBox="1"/>
          <p:nvPr/>
        </p:nvSpPr>
        <p:spPr>
          <a:xfrm>
            <a:off x="6667240" y="6234854"/>
            <a:ext cx="1939936" cy="461665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pace.gsfc.nasa.gov</a:t>
            </a:r>
            <a:endParaRPr lang="en-US" sz="1200" dirty="0"/>
          </a:p>
          <a:p>
            <a:r>
              <a:rPr lang="en-US" sz="1200" dirty="0">
                <a:ea typeface="Helvetica Neue" panose="02000503000000020004" pitchFamily="2" charset="0"/>
                <a:cs typeface="Helvetica Neue" panose="02000503000000020004" pitchFamily="2" charset="0"/>
              </a:rPr>
              <a:t>@</a:t>
            </a:r>
            <a:r>
              <a:rPr lang="en-US" sz="12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NASAOcean</a:t>
            </a:r>
            <a:endParaRPr lang="en-US" sz="12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A4A1B-0651-DF4E-A171-6120C19D28BF}"/>
              </a:ext>
            </a:extLst>
          </p:cNvPr>
          <p:cNvSpPr txBox="1"/>
          <p:nvPr/>
        </p:nvSpPr>
        <p:spPr>
          <a:xfrm>
            <a:off x="239140" y="675194"/>
            <a:ext cx="5717107" cy="2062103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PACE will extend </a:t>
            </a:r>
            <a:r>
              <a:rPr lang="en-US" b="1" dirty="0"/>
              <a:t>key systematic ocean color, aerosol, &amp; cloud climate data records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PACE will reveal the </a:t>
            </a:r>
            <a:r>
              <a:rPr lang="en-US" b="1" dirty="0"/>
              <a:t>diversity of organisms fueling marine food webs</a:t>
            </a:r>
            <a:r>
              <a:rPr lang="en-US" dirty="0"/>
              <a:t> &amp; how ecosystems respond to change.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Looking at the ocean, clouds, and aerosols together </a:t>
            </a:r>
            <a:r>
              <a:rPr lang="en-US" dirty="0"/>
              <a:t>will improve knowledge of the roles each plays in our planet.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663A4-4349-094A-A7C8-CA08D7D92C3C}"/>
              </a:ext>
            </a:extLst>
          </p:cNvPr>
          <p:cNvSpPr txBox="1"/>
          <p:nvPr/>
        </p:nvSpPr>
        <p:spPr>
          <a:xfrm>
            <a:off x="9318171" y="3261139"/>
            <a:ext cx="2672562" cy="3416320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 contributed multi-angle polarimeters: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HARP-2 (UMBC)</a:t>
            </a:r>
          </a:p>
          <a:p>
            <a:pPr marL="287338" lvl="1"/>
            <a:r>
              <a:rPr lang="en-US" dirty="0"/>
              <a:t>4 visible-NIR bands</a:t>
            </a:r>
          </a:p>
          <a:p>
            <a:pPr marL="287338" lvl="1"/>
            <a:r>
              <a:rPr lang="en-US" b="1" dirty="0"/>
              <a:t>Wide swath</a:t>
            </a:r>
          </a:p>
          <a:p>
            <a:pPr marL="287338" lvl="1"/>
            <a:r>
              <a:rPr lang="en-US" b="1" dirty="0"/>
              <a:t>Hyper-angular</a:t>
            </a:r>
          </a:p>
          <a:p>
            <a:pPr marL="287338" lvl="1"/>
            <a:r>
              <a:rPr lang="en-US" dirty="0"/>
              <a:t>2.5-km at nadir</a:t>
            </a:r>
          </a:p>
          <a:p>
            <a:pPr marL="115888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</a:rPr>
              <a:t>SPEXone</a:t>
            </a:r>
            <a:r>
              <a:rPr lang="en-US" dirty="0">
                <a:solidFill>
                  <a:srgbClr val="0070C0"/>
                </a:solidFill>
              </a:rPr>
              <a:t> (SRON/Airbus)</a:t>
            </a:r>
          </a:p>
          <a:p>
            <a:pPr marL="287338" lvl="2"/>
            <a:r>
              <a:rPr lang="en-US" b="1" dirty="0"/>
              <a:t>Hyperspectral</a:t>
            </a:r>
            <a:r>
              <a:rPr lang="en-US" dirty="0"/>
              <a:t> UV-NIR</a:t>
            </a:r>
          </a:p>
          <a:p>
            <a:pPr marL="287338" lvl="2"/>
            <a:r>
              <a:rPr lang="en-US" b="1" dirty="0"/>
              <a:t>Narrow swath</a:t>
            </a:r>
          </a:p>
          <a:p>
            <a:pPr marL="287338" lvl="2"/>
            <a:r>
              <a:rPr lang="en-US" dirty="0"/>
              <a:t>5 angles</a:t>
            </a:r>
          </a:p>
          <a:p>
            <a:pPr marL="287338" lvl="2"/>
            <a:r>
              <a:rPr lang="en-US" dirty="0"/>
              <a:t>3 km at nadir</a:t>
            </a:r>
          </a:p>
        </p:txBody>
      </p:sp>
    </p:spTree>
    <p:extLst>
      <p:ext uri="{BB962C8B-B14F-4D97-AF65-F5344CB8AC3E}">
        <p14:creationId xmlns:p14="http://schemas.microsoft.com/office/powerpoint/2010/main" val="3229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7F8A7-EDEE-E74F-AFBA-CF313A236C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B66D9-42E8-A24E-BA2E-F576929AC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7"/>
          <a:stretch/>
        </p:blipFill>
        <p:spPr>
          <a:xfrm>
            <a:off x="-6752" y="2263676"/>
            <a:ext cx="12192000" cy="45943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8E5766-E332-8043-AC02-FF060787C85F}"/>
              </a:ext>
            </a:extLst>
          </p:cNvPr>
          <p:cNvSpPr txBox="1">
            <a:spLocks/>
          </p:cNvSpPr>
          <p:nvPr/>
        </p:nvSpPr>
        <p:spPr>
          <a:xfrm>
            <a:off x="83094" y="56244"/>
            <a:ext cx="12123420" cy="51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>
                    <a:alpha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Plankton, Aerosol, Cloud, ocean Ecosystem (PACE) mission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350B59-A41B-C24A-B00D-3C960CE2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40" y="2860115"/>
            <a:ext cx="2126689" cy="116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AEC3CE-4134-964F-8AEB-03A2A66CB093}"/>
              </a:ext>
            </a:extLst>
          </p:cNvPr>
          <p:cNvSpPr txBox="1"/>
          <p:nvPr/>
        </p:nvSpPr>
        <p:spPr>
          <a:xfrm>
            <a:off x="6273626" y="675194"/>
            <a:ext cx="5717107" cy="2092881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Key characteristics:</a:t>
            </a: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Late-2023 </a:t>
            </a:r>
            <a:r>
              <a:rPr lang="en-US" dirty="0"/>
              <a:t>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676.5 km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Polar, ascending, Sun synchronous orbit; 98</a:t>
            </a:r>
            <a:r>
              <a:rPr lang="en-US" baseline="30000" dirty="0"/>
              <a:t>o</a:t>
            </a:r>
            <a:r>
              <a:rPr lang="en-US" dirty="0"/>
              <a:t> 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13:00 local Equatorial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3-yr design life; 10-yr propellant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Managed by NASA Goddard Space Flight 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50AD-B158-D74A-AE5D-C6A206476429}"/>
              </a:ext>
            </a:extLst>
          </p:cNvPr>
          <p:cNvSpPr txBox="1"/>
          <p:nvPr/>
        </p:nvSpPr>
        <p:spPr>
          <a:xfrm>
            <a:off x="239139" y="5219191"/>
            <a:ext cx="5717107" cy="1477328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PACE Ocean Color Instrument (OCI):</a:t>
            </a:r>
            <a:endParaRPr lang="en-US" sz="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340-890 nm @ 5 nm resolution in 2.5 nm spectral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Plus 940, 1038, 1250, 1378, 1615, 2130, &amp; 2250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2-day global coverage; 1-km</a:t>
            </a:r>
            <a:r>
              <a:rPr lang="en-US" baseline="30000" dirty="0"/>
              <a:t>2</a:t>
            </a:r>
            <a:r>
              <a:rPr lang="en-US" dirty="0"/>
              <a:t> @ nadir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Helvetica Neue" panose="02000503000000020004" pitchFamily="2" charset="0"/>
                <a:cs typeface="Helvetica Neue" panose="02000503000000020004" pitchFamily="2" charset="0"/>
              </a:rPr>
              <a:t>±20</a:t>
            </a:r>
            <a:r>
              <a:rPr lang="en-US" baseline="30000" dirty="0"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dirty="0">
                <a:ea typeface="Helvetica Neue" panose="02000503000000020004" pitchFamily="2" charset="0"/>
                <a:cs typeface="Helvetica Neue" panose="02000503000000020004" pitchFamily="2" charset="0"/>
              </a:rPr>
              <a:t> fore/aft tilt to avoid Sun glint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DBB50-3D1F-DF4B-A1AA-3CA5EA33A286}"/>
              </a:ext>
            </a:extLst>
          </p:cNvPr>
          <p:cNvSpPr txBox="1"/>
          <p:nvPr/>
        </p:nvSpPr>
        <p:spPr>
          <a:xfrm>
            <a:off x="6667240" y="6234854"/>
            <a:ext cx="1939936" cy="46166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pace.gsfc.nasa.gov</a:t>
            </a:r>
            <a:endParaRPr lang="en-US" sz="1200" dirty="0"/>
          </a:p>
          <a:p>
            <a:r>
              <a:rPr lang="en-US" sz="1200" dirty="0">
                <a:ea typeface="Helvetica Neue" panose="02000503000000020004" pitchFamily="2" charset="0"/>
                <a:cs typeface="Helvetica Neue" panose="02000503000000020004" pitchFamily="2" charset="0"/>
              </a:rPr>
              <a:t>@</a:t>
            </a:r>
            <a:r>
              <a:rPr lang="en-US" sz="12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NASAOcean</a:t>
            </a:r>
            <a:endParaRPr lang="en-US" sz="12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A4A1B-0651-DF4E-A171-6120C19D28BF}"/>
              </a:ext>
            </a:extLst>
          </p:cNvPr>
          <p:cNvSpPr txBox="1"/>
          <p:nvPr/>
        </p:nvSpPr>
        <p:spPr>
          <a:xfrm>
            <a:off x="239140" y="675194"/>
            <a:ext cx="5717107" cy="2062103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PACE will extend </a:t>
            </a:r>
            <a:r>
              <a:rPr lang="en-US" b="1" dirty="0"/>
              <a:t>key systematic ocean color, aerosol, &amp; cloud climate data records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PACE will reveal the </a:t>
            </a:r>
            <a:r>
              <a:rPr lang="en-US" b="1" dirty="0"/>
              <a:t>diversity of organisms fueling marine food webs</a:t>
            </a:r>
            <a:r>
              <a:rPr lang="en-US" dirty="0"/>
              <a:t> &amp; how ecosystems respond to change.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Looking at the ocean, clouds, and aerosols together </a:t>
            </a:r>
            <a:r>
              <a:rPr lang="en-US" dirty="0"/>
              <a:t>will improve knowledge of the roles each plays in our planet.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663A4-4349-094A-A7C8-CA08D7D92C3C}"/>
              </a:ext>
            </a:extLst>
          </p:cNvPr>
          <p:cNvSpPr txBox="1"/>
          <p:nvPr/>
        </p:nvSpPr>
        <p:spPr>
          <a:xfrm>
            <a:off x="9318171" y="3261139"/>
            <a:ext cx="2672562" cy="3416320"/>
          </a:xfrm>
          <a:prstGeom prst="rect">
            <a:avLst/>
          </a:prstGeom>
          <a:solidFill>
            <a:schemeClr val="bg1">
              <a:alpha val="88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 contributed multi-angle polarimeters: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HARP-2 (UMBC)</a:t>
            </a:r>
          </a:p>
          <a:p>
            <a:pPr marL="287338" lvl="1"/>
            <a:r>
              <a:rPr lang="en-US" dirty="0"/>
              <a:t>4 visible-NIR bands</a:t>
            </a:r>
          </a:p>
          <a:p>
            <a:pPr marL="287338" lvl="1"/>
            <a:r>
              <a:rPr lang="en-US" b="1" dirty="0"/>
              <a:t>Wide swath</a:t>
            </a:r>
          </a:p>
          <a:p>
            <a:pPr marL="287338" lvl="1"/>
            <a:r>
              <a:rPr lang="en-US" b="1" dirty="0"/>
              <a:t>Hyper-angular</a:t>
            </a:r>
          </a:p>
          <a:p>
            <a:pPr marL="287338" lvl="1"/>
            <a:r>
              <a:rPr lang="en-US" dirty="0"/>
              <a:t>2.5-km at nadir</a:t>
            </a:r>
          </a:p>
          <a:p>
            <a:pPr marL="115888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</a:rPr>
              <a:t>SPEXone</a:t>
            </a:r>
            <a:r>
              <a:rPr lang="en-US" dirty="0">
                <a:solidFill>
                  <a:srgbClr val="0070C0"/>
                </a:solidFill>
              </a:rPr>
              <a:t> (SRON/Airbus)</a:t>
            </a:r>
          </a:p>
          <a:p>
            <a:pPr marL="287338" lvl="2"/>
            <a:r>
              <a:rPr lang="en-US" b="1" dirty="0"/>
              <a:t>Hyperspectral</a:t>
            </a:r>
            <a:r>
              <a:rPr lang="en-US" dirty="0"/>
              <a:t> UV-NIR</a:t>
            </a:r>
          </a:p>
          <a:p>
            <a:pPr marL="287338" lvl="2"/>
            <a:r>
              <a:rPr lang="en-US" b="1" dirty="0"/>
              <a:t>Narrow swath</a:t>
            </a:r>
          </a:p>
          <a:p>
            <a:pPr marL="287338" lvl="2"/>
            <a:r>
              <a:rPr lang="en-US" dirty="0"/>
              <a:t>5 angles</a:t>
            </a:r>
          </a:p>
          <a:p>
            <a:pPr marL="287338" lvl="2"/>
            <a:r>
              <a:rPr lang="en-US" dirty="0"/>
              <a:t>3 km at nadir</a:t>
            </a:r>
          </a:p>
        </p:txBody>
      </p:sp>
    </p:spTree>
    <p:extLst>
      <p:ext uri="{BB962C8B-B14F-4D97-AF65-F5344CB8AC3E}">
        <p14:creationId xmlns:p14="http://schemas.microsoft.com/office/powerpoint/2010/main" val="330328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605</Words>
  <Application>Microsoft Macintosh PowerPoint</Application>
  <PresentationFormat>Widescreen</PresentationFormat>
  <Paragraphs>87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Werdell, Jeremy (GSFC-6160)</dc:creator>
  <cp:lastModifiedBy>Werdell, Jeremy (GSFC-6160)</cp:lastModifiedBy>
  <cp:revision>16</cp:revision>
  <dcterms:created xsi:type="dcterms:W3CDTF">2019-03-25T23:37:52Z</dcterms:created>
  <dcterms:modified xsi:type="dcterms:W3CDTF">2021-11-15T22:56:11Z</dcterms:modified>
</cp:coreProperties>
</file>