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33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33.xml" ContentType="application/vnd.openxmlformats-officedocument.presentationml.slide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60.jpeg" ContentType="image/jpeg"/>
  <Override PartName="/ppt/media/image59.jpeg" ContentType="image/jpeg"/>
  <Override PartName="/ppt/media/image57.png" ContentType="image/png"/>
  <Override PartName="/ppt/media/image61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6.png" ContentType="image/png"/>
  <Override PartName="/ppt/media/image51.png" ContentType="image/png"/>
  <Override PartName="/ppt/media/image47.jpeg" ContentType="image/jpeg"/>
  <Override PartName="/ppt/media/image46.jpeg" ContentType="image/jpeg"/>
  <Override PartName="/ppt/media/image45.jpeg" ContentType="image/jpeg"/>
  <Override PartName="/ppt/media/image44.jpeg" ContentType="image/jpeg"/>
  <Override PartName="/ppt/media/image58.png" ContentType="image/png"/>
  <Override PartName="/ppt/media/image39.jpeg" ContentType="image/jpeg"/>
  <Override PartName="/ppt/media/image38.jpeg" ContentType="image/jpeg"/>
  <Override PartName="/ppt/media/image36.jpeg" ContentType="image/jpeg"/>
  <Override PartName="/ppt/media/image49.png" ContentType="image/png"/>
  <Override PartName="/ppt/media/image33.jpeg" ContentType="image/jpeg"/>
  <Override PartName="/ppt/media/image30.jpeg" ContentType="image/jpeg"/>
  <Override PartName="/ppt/media/image26.jpeg" ContentType="image/jpeg"/>
  <Override PartName="/ppt/media/image50.png" ContentType="image/png"/>
  <Override PartName="/ppt/media/image42.jpeg" ContentType="image/jpeg"/>
  <Override PartName="/ppt/media/image25.jpeg" ContentType="image/jpeg"/>
  <Override PartName="/ppt/media/image55.png" ContentType="image/png"/>
  <Override PartName="/ppt/media/image22.png" ContentType="image/png"/>
  <Override PartName="/ppt/media/image20.png" ContentType="image/png"/>
  <Override PartName="/ppt/media/image29.jpeg" ContentType="image/jpeg"/>
  <Override PartName="/ppt/media/image62.png" ContentType="image/png"/>
  <Override PartName="/ppt/media/image28.jpeg" ContentType="image/jpeg"/>
  <Override PartName="/ppt/media/image19.jpeg" ContentType="image/jpeg"/>
  <Override PartName="/ppt/media/image43.jpeg" ContentType="image/jpeg"/>
  <Override PartName="/ppt/media/image18.jpeg" ContentType="image/jpeg"/>
  <Override PartName="/ppt/media/image13.jpeg" ContentType="image/jpeg"/>
  <Override PartName="/ppt/media/image35.png" ContentType="image/png"/>
  <Override PartName="/ppt/media/image12.png" ContentType="image/png"/>
  <Override PartName="/ppt/media/image31.jpeg" ContentType="image/jpeg"/>
  <Override PartName="/ppt/media/image21.wmf" ContentType="image/x-wmf"/>
  <Override PartName="/ppt/media/image23.png" ContentType="image/png"/>
  <Override PartName="/ppt/media/image10.wmf" ContentType="image/x-wmf"/>
  <Override PartName="/ppt/media/image48.png" ContentType="image/png"/>
  <Override PartName="/ppt/media/image40.jpeg" ContentType="image/jpeg"/>
  <Override PartName="/ppt/media/image37.jpeg" ContentType="image/jpeg"/>
  <Override PartName="/ppt/media/image15.png" ContentType="image/png"/>
  <Override PartName="/ppt/media/image9.wmf" ContentType="image/x-wmf"/>
  <Override PartName="/ppt/media/image27.wmf" ContentType="image/x-wmf"/>
  <Override PartName="/ppt/media/image8.wmf" ContentType="image/x-wmf"/>
  <Override PartName="/ppt/media/image41.jpeg" ContentType="image/jpeg"/>
  <Override PartName="/ppt/media/image7.jpeg" ContentType="image/jpeg"/>
  <Override PartName="/ppt/media/image24.png" ContentType="image/png"/>
  <Override PartName="/ppt/media/image6.png" ContentType="image/png"/>
  <Override PartName="/ppt/media/image11.wmf" ContentType="image/x-wmf"/>
  <Override PartName="/ppt/media/image34.jpeg" ContentType="image/jpeg"/>
  <Override PartName="/ppt/media/image5.png" ContentType="image/png"/>
  <Override PartName="/ppt/media/image16.png" ContentType="image/png"/>
  <Override PartName="/ppt/media/image4.jpeg" ContentType="image/jpeg"/>
  <Override PartName="/ppt/media/image17.png" ContentType="image/png"/>
  <Override PartName="/ppt/media/image3.png" ContentType="image/png"/>
  <Override PartName="/ppt/media/image2.png" ContentType="image/png"/>
  <Override PartName="/ppt/media/image14.wmf" ContentType="image/x-wmf"/>
  <Override PartName="/ppt/media/image32.jpeg" ContentType="image/jpeg"/>
  <Override PartName="/ppt/media/image1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/>
  <p:notesSz cx="9240837" cy="69548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3BFF33C-2D56-4062-94E5-7FAD8C303E06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C95EC1D6-CB3C-4C17-9344-3E3FAB02775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54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C1A5FF6B-5629-4D9D-BE00-9FE81796ED4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55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90A23005-EC77-484C-A7F9-0EEFF4F0D1FE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56" name="CustomShape 4"/>
          <p:cNvSpPr/>
          <p:nvPr/>
        </p:nvSpPr>
        <p:spPr>
          <a:xfrm>
            <a:off x="1540080" y="520560"/>
            <a:ext cx="6162480" cy="2608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57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260EC88C-BD0F-41E8-8C9D-38AAF2388257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99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3EFAFF4C-CA8C-4C42-B49C-78D110621E6A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00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F6A477D9-3CE1-486E-8FD5-468AE190C1F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01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F71481FB-8058-44BF-B8EF-2AE0799664BF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04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C716C3EC-720E-4C3F-B8C1-59F0FC529208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05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11719D5D-EB5D-43DC-8C76-59A16D171658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06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07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635D8D2B-5A10-4F9B-8654-0410C9BCB16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09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A5CA434-4A6E-4625-A1D3-AB5EBDF05E2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10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36094BE1-F67D-43AF-A791-A89A96289D42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11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1000" cy="3117240"/>
          </a:xfrm>
          <a:prstGeom prst="rect">
            <a:avLst/>
          </a:prstGeom>
        </p:spPr>
        <p:txBody>
          <a:bodyPr lIns="91080" rIns="91080" tIns="47520" bIns="47520"/>
          <a:p>
            <a:endParaRPr/>
          </a:p>
        </p:txBody>
      </p:sp>
      <p:sp>
        <p:nvSpPr>
          <p:cNvPr id="414" name="TextShape 2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>
              <a:lnSpc>
                <a:spcPct val="100000"/>
              </a:lnSpc>
            </a:pPr>
            <a:fld id="{DE12E171-6BA3-48DE-9E34-0FDC9E33717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0F7872A3-282D-4B20-9C09-00A587AECB39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16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25FD1805-A1AF-4268-AC21-6CC7427AAAC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17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11670452-2CB1-4CDA-9A15-85EDA5A04F15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18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19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3108D52F-EC74-4638-A60D-2B10ACB8D4CE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21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DE726303-6B8C-400D-A354-28113400B46E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22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7E1B2235-D9D2-421B-B469-B616467E787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23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24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E87BAF69-204B-459F-B3E2-34353A4CA32E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59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AD716450-34C2-4C2F-9018-CD656007A6F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60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8EFD3FFE-8C30-4EC8-9A47-48F3AA4BE234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61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24BF67D5-008D-4197-96C2-6B98F28C417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26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81CF0820-D710-4314-B304-DA5769F81EBA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27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E90BDBC4-3B5F-4045-BC16-BC7542180F71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28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29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5234400" y="6606000"/>
            <a:ext cx="3982320" cy="334800"/>
          </a:xfrm>
          <a:prstGeom prst="rect">
            <a:avLst/>
          </a:prstGeom>
          <a:noFill/>
          <a:ln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36123FDC-5A34-495D-987F-B25CF84834F8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31" name="CustomShape 2"/>
          <p:cNvSpPr/>
          <p:nvPr/>
        </p:nvSpPr>
        <p:spPr>
          <a:xfrm>
            <a:off x="5234400" y="6606000"/>
            <a:ext cx="3984480" cy="3362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15FA28E8-C759-42E2-9F97-88E37E45AC31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32" name="CustomShape 3"/>
          <p:cNvSpPr/>
          <p:nvPr/>
        </p:nvSpPr>
        <p:spPr>
          <a:xfrm>
            <a:off x="5234400" y="6606000"/>
            <a:ext cx="3986640" cy="337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7E2164E-0470-43D0-BE76-45666C81857F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33" name="CustomShape 4"/>
          <p:cNvSpPr/>
          <p:nvPr/>
        </p:nvSpPr>
        <p:spPr>
          <a:xfrm>
            <a:off x="1540080" y="521640"/>
            <a:ext cx="6159960" cy="2607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34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4960" cy="319068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5234400" y="6606000"/>
            <a:ext cx="3982320" cy="334800"/>
          </a:xfrm>
          <a:prstGeom prst="rect">
            <a:avLst/>
          </a:prstGeom>
          <a:noFill/>
          <a:ln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3E279978-8214-4578-AB15-C26E82110634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36" name="CustomShape 2"/>
          <p:cNvSpPr/>
          <p:nvPr/>
        </p:nvSpPr>
        <p:spPr>
          <a:xfrm>
            <a:off x="5234400" y="6606000"/>
            <a:ext cx="3984480" cy="3362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F8AD7F09-7F23-4C0A-B0D6-88F9CC1BA18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37" name="CustomShape 3"/>
          <p:cNvSpPr/>
          <p:nvPr/>
        </p:nvSpPr>
        <p:spPr>
          <a:xfrm>
            <a:off x="5234400" y="6606000"/>
            <a:ext cx="3986640" cy="337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716363F-CC92-4989-8B1A-334B99FAB388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38" name="CustomShape 4"/>
          <p:cNvSpPr/>
          <p:nvPr/>
        </p:nvSpPr>
        <p:spPr>
          <a:xfrm>
            <a:off x="1540080" y="521640"/>
            <a:ext cx="6159960" cy="2607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39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4960" cy="319068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5234400" y="6606000"/>
            <a:ext cx="3982320" cy="334800"/>
          </a:xfrm>
          <a:prstGeom prst="rect">
            <a:avLst/>
          </a:prstGeom>
          <a:noFill/>
          <a:ln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3F2BEDF9-E665-4CDE-ABBE-C438BD3EA3F4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41" name="CustomShape 2"/>
          <p:cNvSpPr/>
          <p:nvPr/>
        </p:nvSpPr>
        <p:spPr>
          <a:xfrm>
            <a:off x="5234400" y="6606000"/>
            <a:ext cx="3984480" cy="3362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F80A90F7-9BDA-4ACF-ABD0-38D1A27C5C79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42" name="CustomShape 3"/>
          <p:cNvSpPr/>
          <p:nvPr/>
        </p:nvSpPr>
        <p:spPr>
          <a:xfrm>
            <a:off x="5234400" y="6606000"/>
            <a:ext cx="3986640" cy="337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2D3819EF-0526-4BA2-997B-6F7BCA4D9B7A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43" name="CustomShape 4"/>
          <p:cNvSpPr/>
          <p:nvPr/>
        </p:nvSpPr>
        <p:spPr>
          <a:xfrm>
            <a:off x="1540080" y="521640"/>
            <a:ext cx="6159960" cy="2607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44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4960" cy="319068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5234400" y="6606000"/>
            <a:ext cx="3982320" cy="334800"/>
          </a:xfrm>
          <a:prstGeom prst="rect">
            <a:avLst/>
          </a:prstGeom>
          <a:noFill/>
          <a:ln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4760D47A-ED86-4525-B062-4A0F52FB9024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46" name="CustomShape 2"/>
          <p:cNvSpPr/>
          <p:nvPr/>
        </p:nvSpPr>
        <p:spPr>
          <a:xfrm>
            <a:off x="5234400" y="6606000"/>
            <a:ext cx="3984480" cy="3362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AD5174EA-F4F6-4A9E-B257-99D404C37C37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47" name="CustomShape 3"/>
          <p:cNvSpPr/>
          <p:nvPr/>
        </p:nvSpPr>
        <p:spPr>
          <a:xfrm>
            <a:off x="5234400" y="6606000"/>
            <a:ext cx="3986640" cy="337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CA70772F-58E7-4279-B1F2-2719ACD66A4E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48" name="CustomShape 4"/>
          <p:cNvSpPr/>
          <p:nvPr/>
        </p:nvSpPr>
        <p:spPr>
          <a:xfrm>
            <a:off x="1540080" y="521640"/>
            <a:ext cx="6159960" cy="2607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49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4960" cy="319068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34676E41-08A8-44B8-A93B-DCC3E08DA07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51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25A66D9B-2CCE-441D-A1D4-9F91577462C0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52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A513DBA0-C746-4F04-A130-5EB69D38239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53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54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56B3F547-2AC8-40A2-A948-2BBDAA99E78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56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14166D96-72CB-43FD-BAC2-633DB5A86F75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57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0046B69C-37C1-4325-9E1B-1E06EA14C77F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58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59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4B232D72-168A-4F1C-9A5B-CE0A994EA223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64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63D10D9F-40BA-47B1-9575-C3EAE1113BB9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365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43C8C5FC-F8C0-4566-94EE-79A9E9C2DC4C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366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A9171CB2-78DA-4316-9455-B8CD7E345DAE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61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A20EF84D-4ECD-4556-8A9D-EDBE6680F131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62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14A2C36A-CA78-4A5C-8F85-05F8BCAC0624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63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64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8C29238B-21D1-4C3E-A51A-1CBD368E7837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69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5ADEE48A-ECE7-4F12-89E6-B1A3D99C2FC0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70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3A51BAF3-1828-42BD-91E5-3CEA50DFC3F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71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7381CEF1-6865-48AF-80F3-DE0F30AE1AC8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74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7F3ED52C-C978-4030-A69B-FA3159A5064A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375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2CF52774-907B-4282-9EAB-C16D14F5D889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376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9AE6C77B-58E2-4505-9C55-72272CB9F2A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79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02E54B1D-400E-44C0-8114-C044356716E0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80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4B8EB2ED-6E4F-4ACB-BD29-D5DCFB1C236B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81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82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845D143B-6BF9-4E92-B79E-14E1615B026E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84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DE352D4A-10F2-4707-94AA-96F538CEECF9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85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FDA485BE-C146-4BBB-A19A-298E13C02CC1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86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87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AFE46C08-62CE-435D-A073-61163E51881F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89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85517178-22BF-469E-9025-295E7E4E545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90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8F3E89C5-D78F-4F98-BF2E-AE7B7579FA38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91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DB8C5761-60C5-4FC2-9DFC-5FC918993A7A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94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565CF6A0-6B47-47FA-AE2B-4046962A36A3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95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BEAB9106-6702-4D68-AAB6-E4592A5EC54A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96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97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57200" y="6245280"/>
            <a:ext cx="2120400" cy="463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3124080" y="6245280"/>
            <a:ext cx="2882520" cy="463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D9D3765-0268-46AB-BCA8-AFC58F58CD65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457200" y="6245280"/>
            <a:ext cx="2120400" cy="463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0" name="CustomShape 2"/>
          <p:cNvSpPr/>
          <p:nvPr/>
        </p:nvSpPr>
        <p:spPr>
          <a:xfrm>
            <a:off x="3124080" y="6245280"/>
            <a:ext cx="2882520" cy="463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1" name="Line 3"/>
          <p:cNvSpPr/>
          <p:nvPr/>
        </p:nvSpPr>
        <p:spPr>
          <a:xfrm>
            <a:off x="914400" y="838080"/>
            <a:ext cx="7498080" cy="0"/>
          </a:xfrm>
          <a:prstGeom prst="line">
            <a:avLst/>
          </a:prstGeom>
          <a:ln w="50760">
            <a:solidFill>
              <a:srgbClr val="bfbfbf"/>
            </a:solidFill>
            <a:miter/>
          </a:ln>
        </p:spPr>
      </p:sp>
      <p:sp>
        <p:nvSpPr>
          <p:cNvPr id="42" name="Line 4"/>
          <p:cNvSpPr/>
          <p:nvPr/>
        </p:nvSpPr>
        <p:spPr>
          <a:xfrm>
            <a:off x="914400" y="920520"/>
            <a:ext cx="7498080" cy="0"/>
          </a:xfrm>
          <a:prstGeom prst="line">
            <a:avLst/>
          </a:prstGeom>
          <a:ln w="25560">
            <a:solidFill>
              <a:srgbClr val="bfbfbf"/>
            </a:solidFill>
            <a:miter/>
          </a:ln>
        </p:spPr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264B7B1-4F15-479A-8CD0-8783D371E10E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43.jpeg"/><Relationship Id="rId9" Type="http://schemas.openxmlformats.org/officeDocument/2006/relationships/image" Target="../media/image44.jpeg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wm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80880" y="1143000"/>
            <a:ext cx="8305560" cy="9471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3333ff"/>
                </a:solidFill>
                <a:latin typeface="Arial"/>
                <a:ea typeface="DejaVu LGC Sans"/>
              </a:rPr>
              <a:t>S-NPP </a:t>
            </a:r>
            <a:r>
              <a:rPr b="1" lang="en-US" sz="2800">
                <a:solidFill>
                  <a:srgbClr val="3333ff"/>
                </a:solidFill>
                <a:latin typeface="Arial"/>
                <a:ea typeface="DejaVu LGC Sans"/>
              </a:rPr>
              <a:t>VIIRS Thermal Emissive Bands On-Orbit Performance and Calibration</a:t>
            </a:r>
            <a:endParaRPr/>
          </a:p>
        </p:txBody>
      </p:sp>
      <p:sp>
        <p:nvSpPr>
          <p:cNvPr id="86" name="Line 2"/>
          <p:cNvSpPr/>
          <p:nvPr/>
        </p:nvSpPr>
        <p:spPr>
          <a:xfrm>
            <a:off x="380880" y="1020600"/>
            <a:ext cx="8370720" cy="0"/>
          </a:xfrm>
          <a:prstGeom prst="line">
            <a:avLst/>
          </a:prstGeom>
          <a:ln w="50760">
            <a:solidFill>
              <a:srgbClr val="bfbfbf"/>
            </a:solidFill>
            <a:miter/>
          </a:ln>
        </p:spPr>
      </p:sp>
      <p:sp>
        <p:nvSpPr>
          <p:cNvPr id="87" name="Line 3"/>
          <p:cNvSpPr/>
          <p:nvPr/>
        </p:nvSpPr>
        <p:spPr>
          <a:xfrm>
            <a:off x="380880" y="1085760"/>
            <a:ext cx="8370720" cy="0"/>
          </a:xfrm>
          <a:prstGeom prst="line">
            <a:avLst/>
          </a:prstGeom>
          <a:ln w="25560">
            <a:solidFill>
              <a:srgbClr val="bfbfbf"/>
            </a:solidFill>
            <a:miter/>
          </a:ln>
        </p:spPr>
      </p:sp>
      <p:sp>
        <p:nvSpPr>
          <p:cNvPr id="88" name="Line 4"/>
          <p:cNvSpPr/>
          <p:nvPr/>
        </p:nvSpPr>
        <p:spPr>
          <a:xfrm>
            <a:off x="380880" y="2274840"/>
            <a:ext cx="8370720" cy="0"/>
          </a:xfrm>
          <a:prstGeom prst="line">
            <a:avLst/>
          </a:prstGeom>
          <a:ln w="50760">
            <a:solidFill>
              <a:srgbClr val="bfbfbf"/>
            </a:solidFill>
            <a:miter/>
          </a:ln>
        </p:spPr>
      </p:sp>
      <p:sp>
        <p:nvSpPr>
          <p:cNvPr id="89" name="Line 5"/>
          <p:cNvSpPr/>
          <p:nvPr/>
        </p:nvSpPr>
        <p:spPr>
          <a:xfrm>
            <a:off x="380880" y="2209680"/>
            <a:ext cx="8370720" cy="0"/>
          </a:xfrm>
          <a:prstGeom prst="line">
            <a:avLst/>
          </a:prstGeom>
          <a:ln w="25560">
            <a:solidFill>
              <a:srgbClr val="bfbfbf"/>
            </a:solidFill>
            <a:miter/>
          </a:ln>
        </p:spPr>
      </p:sp>
      <p:sp>
        <p:nvSpPr>
          <p:cNvPr id="90" name="CustomShape 6"/>
          <p:cNvSpPr/>
          <p:nvPr/>
        </p:nvSpPr>
        <p:spPr>
          <a:xfrm>
            <a:off x="8264520" y="6446880"/>
            <a:ext cx="879120" cy="36648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91" name="CustomShape 7"/>
          <p:cNvSpPr/>
          <p:nvPr/>
        </p:nvSpPr>
        <p:spPr>
          <a:xfrm>
            <a:off x="533520" y="2895480"/>
            <a:ext cx="8381520" cy="25941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 sz="2200">
                <a:solidFill>
                  <a:srgbClr val="000000"/>
                </a:solidFill>
                <a:latin typeface="Times New Roman"/>
                <a:ea typeface="DejaVu LGC Sans"/>
              </a:rPr>
              <a:t>Jeff McIntire, Chengbo Sun, Sergey Gusev, Vincent Chiang, and Jack Xiong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VCST, NASA/GSFC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    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Acknowledgements: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VIIRS SDR Team Members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VCST Members </a:t>
            </a:r>
            <a:endParaRPr/>
          </a:p>
        </p:txBody>
      </p:sp>
      <p:sp>
        <p:nvSpPr>
          <p:cNvPr id="92" name="CustomShape 8"/>
          <p:cNvSpPr/>
          <p:nvPr/>
        </p:nvSpPr>
        <p:spPr>
          <a:xfrm>
            <a:off x="3835800" y="5943600"/>
            <a:ext cx="13957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0066ff"/>
                </a:solidFill>
                <a:latin typeface="Times New Roman"/>
                <a:ea typeface="DejaVu LGC Sans"/>
              </a:rPr>
              <a:t>June 6, 2016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914400" y="228600"/>
            <a:ext cx="761976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Detector Noise Characterization (NEdT)</a:t>
            </a:r>
            <a:endParaRPr/>
          </a:p>
        </p:txBody>
      </p:sp>
      <p:sp>
        <p:nvSpPr>
          <p:cNvPr id="156" name="CustomShape 2"/>
          <p:cNvSpPr/>
          <p:nvPr/>
        </p:nvSpPr>
        <p:spPr>
          <a:xfrm>
            <a:off x="1318320" y="5638680"/>
            <a:ext cx="6811560" cy="1046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d0d0d"/>
                </a:solidFill>
                <a:latin typeface="Times New Roman"/>
                <a:ea typeface="DejaVu LGC Sans"/>
              </a:rPr>
              <a:t>NEdT at T</a:t>
            </a:r>
            <a:r>
              <a:rPr b="1" lang="en-US" sz="2000" baseline="-25000">
                <a:solidFill>
                  <a:srgbClr val="0d0d0d"/>
                </a:solidFill>
                <a:latin typeface="Times New Roman"/>
                <a:ea typeface="DejaVu LGC Sans"/>
              </a:rPr>
              <a:t>TYP</a:t>
            </a:r>
            <a:r>
              <a:rPr b="1" lang="en-US" sz="2000">
                <a:solidFill>
                  <a:srgbClr val="0d0d0d"/>
                </a:solidFill>
                <a:latin typeface="Times New Roman"/>
                <a:ea typeface="DejaVu LGC Sans"/>
              </a:rPr>
              <a:t> (derived from BB cool-down data)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d0d0d"/>
                </a:solidFill>
                <a:latin typeface="Times New Roman"/>
                <a:ea typeface="DejaVu LGC Sans"/>
              </a:rPr>
              <a:t>Only February / March cool-down measurements listed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3333ff"/>
                </a:solidFill>
                <a:latin typeface="Times New Roman"/>
                <a:ea typeface="DejaVu LGC Sans"/>
              </a:rPr>
              <a:t>TEB bands continue to meet the sensor design requirements</a:t>
            </a:r>
            <a:endParaRPr/>
          </a:p>
        </p:txBody>
      </p:sp>
      <p:sp>
        <p:nvSpPr>
          <p:cNvPr id="157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2C2F7C8-7E77-4849-9DEB-C2A7790A64B7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graphicFrame>
        <p:nvGraphicFramePr>
          <p:cNvPr id="158" name="Table 4"/>
          <p:cNvGraphicFramePr/>
          <p:nvPr/>
        </p:nvGraphicFramePr>
        <p:xfrm>
          <a:off x="1143000" y="1066680"/>
          <a:ext cx="7162560" cy="4430880"/>
        </p:xfrm>
        <a:graphic>
          <a:graphicData uri="http://schemas.openxmlformats.org/drawingml/2006/table">
            <a:tbl>
              <a:tblPr/>
              <a:tblGrid>
                <a:gridCol w="731160"/>
                <a:gridCol w="854640"/>
                <a:gridCol w="929160"/>
                <a:gridCol w="929160"/>
                <a:gridCol w="929160"/>
                <a:gridCol w="929160"/>
                <a:gridCol w="929160"/>
                <a:gridCol w="930960"/>
              </a:tblGrid>
              <a:tr h="61884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914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   </a:t>
                      </a:r>
                      <a:r>
                        <a:rPr b="1" lang="en-US" sz="16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T</a:t>
                      </a:r>
                      <a:r>
                        <a:rPr b="1" lang="en-US" sz="1600" baseline="-25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TYP</a:t>
                      </a:r>
                      <a:r>
                        <a:rPr b="1" lang="en-US" sz="16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  [K]</a:t>
                      </a:r>
                      <a:r>
                        <a:rPr b="1" lang="en-US" sz="1600" baseline="-25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914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NEdT at T</a:t>
                      </a:r>
                      <a:r>
                        <a:rPr b="1" lang="en-US" sz="1600" baseline="-25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TYP</a:t>
                      </a:r>
                      <a:r>
                        <a:rPr b="1" lang="en-US" sz="16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 [K]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856800">
                <a:tc>
                  <a:txBody>
                    <a:bodyPr lIns="0" rIns="0" tIns="914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Requirement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02/12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03/13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03/14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03/15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03/16</a:t>
                      </a:r>
                      <a:endParaRPr/>
                    </a:p>
                  </a:txBody>
                  <a:tcPr/>
                </a:tc>
              </a:tr>
              <a:tr h="41436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I4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270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2.5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</a:tr>
              <a:tr h="41436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I5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210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</a:tr>
              <a:tr h="42516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270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0.396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</a:tr>
              <a:tr h="42516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300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0.107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</a:tr>
              <a:tr h="42516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270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0.091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</a:tr>
              <a:tr h="42516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300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0.070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</a:tr>
              <a:tr h="42588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300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0.072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394080" y="1219320"/>
            <a:ext cx="5451480" cy="5498640"/>
          </a:xfrm>
          <a:prstGeom prst="rect">
            <a:avLst/>
          </a:prstGeom>
          <a:ln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21960" y="1219320"/>
            <a:ext cx="3177360" cy="5295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Band-average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coefficients, as derived from the thirteen WUCD until March 2016, are shown</a:t>
            </a:r>
            <a:r>
              <a:rPr lang="en-US">
                <a:solidFill>
                  <a:srgbClr val="ff0000"/>
                </a:solidFill>
                <a:latin typeface="Times New Roman"/>
                <a:ea typeface="DejaVu LGC Sans"/>
              </a:rPr>
              <a:t> in red (WU data),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and </a:t>
            </a:r>
            <a:r>
              <a:rPr lang="en-US">
                <a:solidFill>
                  <a:srgbClr val="0066ff"/>
                </a:solidFill>
                <a:latin typeface="Times New Roman"/>
                <a:ea typeface="DejaVu LGC Sans"/>
              </a:rPr>
              <a:t>blue (CD data)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and compared to </a:t>
            </a:r>
            <a:r>
              <a:rPr lang="en-US">
                <a:solidFill>
                  <a:srgbClr val="00b050"/>
                </a:solidFill>
                <a:latin typeface="Times New Roman"/>
                <a:ea typeface="DejaVu LGC Sans"/>
              </a:rPr>
              <a:t>pre-launch (green)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. I5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starts to show noticeable trend, consistent with results from F-factor trending.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Band-average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coefficients derived during WUCD cycles are within 1.9 % on average (at M16 CD) from pre-launch values.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An offset between WU and CD results is present through the thirteen WUCDs, most prominent for LWIR bands. 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8396280" y="7632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6913211E-981C-42B9-BA97-C404B4FDB49F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62" name="CustomShape 3"/>
          <p:cNvSpPr/>
          <p:nvPr/>
        </p:nvSpPr>
        <p:spPr>
          <a:xfrm>
            <a:off x="914400" y="307800"/>
            <a:ext cx="7481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Calibration Coefficients – Band-average c</a:t>
            </a:r>
            <a:r>
              <a:rPr b="1" lang="en-US" sz="2400" baseline="-25000">
                <a:solidFill>
                  <a:srgbClr val="3333ff"/>
                </a:solidFill>
                <a:latin typeface="Arial"/>
                <a:ea typeface="DejaVu LGC Sans"/>
              </a:rPr>
              <a:t>1</a:t>
            </a:r>
            <a:endParaRPr/>
          </a:p>
        </p:txBody>
      </p:sp>
      <p:sp>
        <p:nvSpPr>
          <p:cNvPr id="163" name="CustomShape 4"/>
          <p:cNvSpPr/>
          <p:nvPr/>
        </p:nvSpPr>
        <p:spPr>
          <a:xfrm>
            <a:off x="6437520" y="5638680"/>
            <a:ext cx="2370960" cy="545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Y-range spans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1LUT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4% 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1LUT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4560" y="1292400"/>
            <a:ext cx="4331520" cy="4822920"/>
          </a:xfrm>
          <a:prstGeom prst="rect">
            <a:avLst/>
          </a:prstGeom>
          <a:ln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8396280" y="7632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FA633A96-1998-468E-BFF0-42351A5FE62B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914400" y="228600"/>
            <a:ext cx="7481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c</a:t>
            </a:r>
            <a:r>
              <a:rPr b="1" lang="en-US" sz="2400" baseline="-25000">
                <a:solidFill>
                  <a:srgbClr val="3333ff"/>
                </a:solidFill>
                <a:latin typeface="Arial"/>
                <a:ea typeface="DejaVu LGC Sans"/>
              </a:rPr>
              <a:t>0</a:t>
            </a: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  and c</a:t>
            </a:r>
            <a:r>
              <a:rPr b="1" lang="en-US" sz="2400" baseline="-25000">
                <a:solidFill>
                  <a:srgbClr val="3333ff"/>
                </a:solidFill>
                <a:latin typeface="Arial"/>
                <a:ea typeface="DejaVu LGC Sans"/>
              </a:rPr>
              <a:t>2</a:t>
            </a: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 Coefficients</a:t>
            </a:r>
            <a:endParaRPr/>
          </a:p>
        </p:txBody>
      </p:sp>
      <p:sp>
        <p:nvSpPr>
          <p:cNvPr id="167" name="CustomShape 3"/>
          <p:cNvSpPr/>
          <p:nvPr/>
        </p:nvSpPr>
        <p:spPr>
          <a:xfrm>
            <a:off x="324360" y="6119280"/>
            <a:ext cx="2965320" cy="7873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Y-range spans: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0LUT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0.002  (MWIR),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                         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0LUT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0.1      (LWIR)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8" name="CustomShape 4"/>
          <p:cNvSpPr/>
          <p:nvPr/>
        </p:nvSpPr>
        <p:spPr>
          <a:xfrm>
            <a:off x="1459080" y="914400"/>
            <a:ext cx="166248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 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endParaRPr/>
          </a:p>
        </p:txBody>
      </p:sp>
      <p:sp>
        <p:nvSpPr>
          <p:cNvPr id="169" name="Line 5"/>
          <p:cNvSpPr/>
          <p:nvPr/>
        </p:nvSpPr>
        <p:spPr>
          <a:xfrm>
            <a:off x="4647960" y="914400"/>
            <a:ext cx="0" cy="5715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70" name="CustomShape 6"/>
          <p:cNvSpPr/>
          <p:nvPr/>
        </p:nvSpPr>
        <p:spPr>
          <a:xfrm>
            <a:off x="5878440" y="922320"/>
            <a:ext cx="166248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 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2</a:t>
            </a:r>
            <a:endParaRPr/>
          </a:p>
        </p:txBody>
      </p:sp>
      <p:sp>
        <p:nvSpPr>
          <p:cNvPr id="171" name="CustomShape 7"/>
          <p:cNvSpPr/>
          <p:nvPr/>
        </p:nvSpPr>
        <p:spPr>
          <a:xfrm>
            <a:off x="4912920" y="6115680"/>
            <a:ext cx="2363400" cy="3319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Y-range spans: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2LUT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3 x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2LUT</a:t>
            </a:r>
            <a:endParaRPr/>
          </a:p>
        </p:txBody>
      </p:sp>
      <p:pic>
        <p:nvPicPr>
          <p:cNvPr id="172" name="Picture 1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54880" y="1331280"/>
            <a:ext cx="4297320" cy="478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600200" y="152280"/>
            <a:ext cx="6629040" cy="60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M13 LG Calibration</a:t>
            </a:r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533520" y="762120"/>
            <a:ext cx="8305560" cy="1700280"/>
          </a:xfrm>
          <a:prstGeom prst="roundRect">
            <a:avLst>
              <a:gd name="adj" fmla="val 16616"/>
            </a:avLst>
          </a:prstGeom>
          <a:noFill/>
          <a:ln w="12600">
            <a:noFill/>
          </a:ln>
        </p:spPr>
        <p:txBody>
          <a:bodyPr lIns="90360" rIns="90360" tIns="44280" bIns="4428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M13 low gain: 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No scan by scan F-factor correction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Prelaunch analysis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differs between Government team (Aerospace and VCST) and sensor subcontractor – current LUT. Government team results are: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 = 0.142 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-  7 % higher than LUT value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1LUT 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= 0.132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;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 = 0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      -  inconsistent with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0LUT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= 1.15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endParaRPr/>
          </a:p>
        </p:txBody>
      </p:sp>
      <p:pic>
        <p:nvPicPr>
          <p:cNvPr id="175" name="Picture 4" descr=""/>
          <p:cNvPicPr/>
          <p:nvPr/>
        </p:nvPicPr>
        <p:blipFill>
          <a:blip r:embed="rId1"/>
          <a:srcRect l="0" t="11699" r="0" b="8719"/>
          <a:stretch>
            <a:fillRect/>
          </a:stretch>
        </p:blipFill>
        <p:spPr>
          <a:xfrm>
            <a:off x="2743200" y="4114800"/>
            <a:ext cx="3200040" cy="2742840"/>
          </a:xfrm>
          <a:prstGeom prst="rect">
            <a:avLst/>
          </a:prstGeom>
          <a:ln>
            <a:noFill/>
          </a:ln>
        </p:spPr>
      </p:pic>
      <p:pic>
        <p:nvPicPr>
          <p:cNvPr id="176" name="Picture 5" descr=""/>
          <p:cNvPicPr/>
          <p:nvPr/>
        </p:nvPicPr>
        <p:blipFill>
          <a:blip r:embed="rId2"/>
          <a:srcRect l="0" t="12404" r="0" b="8243"/>
          <a:stretch>
            <a:fillRect/>
          </a:stretch>
        </p:blipFill>
        <p:spPr>
          <a:xfrm>
            <a:off x="6019920" y="4114800"/>
            <a:ext cx="3123720" cy="2742840"/>
          </a:xfrm>
          <a:prstGeom prst="rect">
            <a:avLst/>
          </a:prstGeom>
          <a:ln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609480" y="2286000"/>
            <a:ext cx="7772040" cy="11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Proposal: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Update M13 low gain coefficients based on Government team pre-launch analysis, which is consistent with results from on-orbit calibration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8" name="CustomShape 4"/>
          <p:cNvSpPr/>
          <p:nvPr/>
        </p:nvSpPr>
        <p:spPr>
          <a:xfrm>
            <a:off x="609480" y="3352680"/>
            <a:ext cx="853416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On-orbit comparison of lunar images in M13 LG and M13 HG -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supports Government team pre-launch results:</a:t>
            </a:r>
            <a:endParaRPr/>
          </a:p>
        </p:txBody>
      </p:sp>
      <p:sp>
        <p:nvSpPr>
          <p:cNvPr id="179" name="CustomShape 5"/>
          <p:cNvSpPr/>
          <p:nvPr/>
        </p:nvSpPr>
        <p:spPr>
          <a:xfrm>
            <a:off x="-380880" y="4397400"/>
            <a:ext cx="3276360" cy="239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 = 0.142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;  7 % higher than 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1LUT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-consistent with Gov. team pre-launch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 = 0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consistent with Gov. team pre-launch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0" name="CustomShape 6"/>
          <p:cNvSpPr/>
          <p:nvPr/>
        </p:nvSpPr>
        <p:spPr>
          <a:xfrm>
            <a:off x="3550680" y="3733920"/>
            <a:ext cx="1854360" cy="3664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Arial"/>
                <a:ea typeface="DejaVu LGC Sans"/>
              </a:rPr>
              <a:t>M13 LG c</a:t>
            </a:r>
            <a:r>
              <a:rPr lang="en-US" sz="1600" baseline="-25000">
                <a:solidFill>
                  <a:srgbClr val="ff0000"/>
                </a:solidFill>
                <a:latin typeface="Arial"/>
                <a:ea typeface="DejaVu LGC Sans"/>
              </a:rPr>
              <a:t>1LUT</a:t>
            </a:r>
            <a:r>
              <a:rPr lang="en-US" sz="1600">
                <a:solidFill>
                  <a:srgbClr val="ff0000"/>
                </a:solidFill>
                <a:latin typeface="Arial"/>
                <a:ea typeface="DejaVu LGC Sans"/>
              </a:rPr>
              <a:t>, c</a:t>
            </a:r>
            <a:r>
              <a:rPr lang="en-US" sz="1600" baseline="-25000">
                <a:solidFill>
                  <a:srgbClr val="ff0000"/>
                </a:solidFill>
                <a:latin typeface="Arial"/>
                <a:ea typeface="DejaVu LGC Sans"/>
              </a:rPr>
              <a:t>0LUT</a:t>
            </a:r>
            <a:endParaRPr/>
          </a:p>
        </p:txBody>
      </p:sp>
      <p:sp>
        <p:nvSpPr>
          <p:cNvPr id="181" name="CustomShape 7"/>
          <p:cNvSpPr/>
          <p:nvPr/>
        </p:nvSpPr>
        <p:spPr>
          <a:xfrm>
            <a:off x="6605280" y="3733920"/>
            <a:ext cx="2264400" cy="3664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Arial"/>
                <a:ea typeface="DejaVu LGC Sans"/>
              </a:rPr>
              <a:t>M13 LG c</a:t>
            </a:r>
            <a:r>
              <a:rPr lang="en-US" sz="1600" baseline="-25000">
                <a:solidFill>
                  <a:srgbClr val="ff0000"/>
                </a:solidFill>
                <a:latin typeface="Arial"/>
                <a:ea typeface="DejaVu LGC Sans"/>
              </a:rPr>
              <a:t>1</a:t>
            </a:r>
            <a:r>
              <a:rPr lang="en-US" sz="1600">
                <a:solidFill>
                  <a:srgbClr val="ff0000"/>
                </a:solidFill>
                <a:latin typeface="Arial"/>
                <a:ea typeface="DejaVu LGC Sans"/>
              </a:rPr>
              <a:t>=0.142, c</a:t>
            </a:r>
            <a:r>
              <a:rPr lang="en-US" sz="1600" baseline="-25000">
                <a:solidFill>
                  <a:srgbClr val="ff0000"/>
                </a:solidFill>
                <a:latin typeface="Arial"/>
                <a:ea typeface="DejaVu LGC Sans"/>
              </a:rPr>
              <a:t>0</a:t>
            </a:r>
            <a:r>
              <a:rPr lang="en-US" sz="1600">
                <a:solidFill>
                  <a:srgbClr val="ff0000"/>
                </a:solidFill>
                <a:latin typeface="Arial"/>
                <a:ea typeface="DejaVu LGC Sans"/>
              </a:rPr>
              <a:t>=0</a:t>
            </a:r>
            <a:endParaRPr/>
          </a:p>
        </p:txBody>
      </p:sp>
      <p:sp>
        <p:nvSpPr>
          <p:cNvPr id="182" name="TextShape 8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10E6ADA-E8E0-4BE5-84BE-AE559EEDCA52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33520" y="22536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F-factors Orbital Variation Reduction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5638680" y="1600200"/>
            <a:ext cx="3504960" cy="42051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F-factor orbital variations are present, on the order of ±0.05 – 0.1  %.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Changing the BB thermistor weighting can reduce the F-factor orbital variations. Using T3 and T6 yield less variation for most bands (except M12 and M13).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Improving the background model which would also reduce the F-factor orbital variations.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F-factor shown for orbits 22854 – 22858 for HAM side A.</a:t>
            </a:r>
            <a:endParaRPr/>
          </a:p>
        </p:txBody>
      </p:sp>
      <p:sp>
        <p:nvSpPr>
          <p:cNvPr id="185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6F26197-5830-4EBE-A8CA-6F4568C502D5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pic>
        <p:nvPicPr>
          <p:cNvPr id="18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66680"/>
            <a:ext cx="5409720" cy="5753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76280" y="13500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262699"/>
                </a:solidFill>
                <a:latin typeface="Arial"/>
                <a:ea typeface="DejaVu LGC Sans"/>
              </a:rPr>
              <a:t>Conclusions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228600" y="1219320"/>
            <a:ext cx="8686440" cy="3794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S-NPP VIIRS on-orbit BB long-term (4+ years) performance is very stable. Short-term (orbital) temperature variations are present but within the uniformity requirement of 30 mK.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Detector response (F-factor) trending is stable, with I5 showing maximum band-average trend of 1 % followed by M12 and I4. Small orbital variations are present  (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±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0.0.5  – 0.1 %).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No change is observed for TEB detector noise characteristics. NEdT at T</a:t>
            </a:r>
            <a:r>
              <a:rPr b="1" lang="en-US" sz="2000" baseline="-25000">
                <a:solidFill>
                  <a:srgbClr val="000000"/>
                </a:solidFill>
                <a:latin typeface="Times New Roman"/>
                <a:ea typeface="DejaVu LGC Sans"/>
              </a:rPr>
              <a:t>TYP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 is in compliance with the requirements.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Improvements: updates to M13 LG offset and linear coefficients to improve calibration; modifications to  SDR code to apply average F-factor do not have significant impact.</a:t>
            </a:r>
            <a:endParaRPr/>
          </a:p>
        </p:txBody>
      </p:sp>
      <p:sp>
        <p:nvSpPr>
          <p:cNvPr id="189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6BA4B17-A054-4972-8B62-27491B38AC10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3137400" y="2743200"/>
            <a:ext cx="2622600" cy="8215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4800">
                <a:solidFill>
                  <a:srgbClr val="8585e0"/>
                </a:solidFill>
                <a:latin typeface="Arial"/>
                <a:ea typeface="DejaVu LGC Sans"/>
              </a:rPr>
              <a:t>Back Up</a:t>
            </a:r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14E63CC-CCA4-4900-A736-A7C434E53261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609480" y="22536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Effect of F-factor Noise</a:t>
            </a:r>
            <a:endParaRPr/>
          </a:p>
        </p:txBody>
      </p:sp>
      <p:pic>
        <p:nvPicPr>
          <p:cNvPr id="193" name="Picture 2" descr=""/>
          <p:cNvPicPr/>
          <p:nvPr/>
        </p:nvPicPr>
        <p:blipFill>
          <a:blip r:embed="rId1"/>
          <a:srcRect l="30030" t="0" r="30377" b="56080"/>
          <a:stretch>
            <a:fillRect/>
          </a:stretch>
        </p:blipFill>
        <p:spPr>
          <a:xfrm>
            <a:off x="6095880" y="1303200"/>
            <a:ext cx="2819160" cy="4952520"/>
          </a:xfrm>
          <a:prstGeom prst="rect">
            <a:avLst/>
          </a:prstGeom>
          <a:ln>
            <a:noFill/>
          </a:ln>
        </p:spPr>
      </p:pic>
      <p:pic>
        <p:nvPicPr>
          <p:cNvPr id="194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54640" y="1608120"/>
            <a:ext cx="1024920" cy="52153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5" name="Line 2"/>
          <p:cNvSpPr/>
          <p:nvPr/>
        </p:nvSpPr>
        <p:spPr>
          <a:xfrm flipH="1">
            <a:off x="6172200" y="1302840"/>
            <a:ext cx="1904760" cy="33912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196" name="Line 3"/>
          <p:cNvSpPr/>
          <p:nvPr/>
        </p:nvSpPr>
        <p:spPr>
          <a:xfrm flipH="1">
            <a:off x="7162560" y="3360240"/>
            <a:ext cx="1143000" cy="34632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197" name="CustomShape 4"/>
          <p:cNvSpPr/>
          <p:nvPr/>
        </p:nvSpPr>
        <p:spPr>
          <a:xfrm>
            <a:off x="152280" y="1049040"/>
            <a:ext cx="5180760" cy="3179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Evaluating the effect of using average F-factors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The VCST VIIRS SDR code was modified to apply average F-factors instead of per-scan F-factors for TEB calibration.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The F-factors for each band, detector, HAM side are averaged over 24 scans.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Using average F-factors does not significantly impact the SDR product.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Striping on the noise level affects SST products based on M15 and M16 brightness temperatures.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8" name="CustomShape 5"/>
          <p:cNvSpPr/>
          <p:nvPr/>
        </p:nvSpPr>
        <p:spPr>
          <a:xfrm>
            <a:off x="5652000" y="992520"/>
            <a:ext cx="3381480" cy="608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Arial"/>
                <a:ea typeface="DejaVu LGC Sans"/>
              </a:rPr>
              <a:t>T(M15)-T(M16)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SDR: d20130121_t0736504_e0742307</a:t>
            </a:r>
            <a:endParaRPr/>
          </a:p>
        </p:txBody>
      </p:sp>
      <p:sp>
        <p:nvSpPr>
          <p:cNvPr id="199" name="TextShape 6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8BEFB34-F7CF-43CA-92A5-9D7D93B093E6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pic>
        <p:nvPicPr>
          <p:cNvPr id="200" name="Picture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48520" y="1608120"/>
            <a:ext cx="1024920" cy="52153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1" name="CustomShape 7"/>
          <p:cNvSpPr/>
          <p:nvPr/>
        </p:nvSpPr>
        <p:spPr>
          <a:xfrm>
            <a:off x="6462000" y="1653120"/>
            <a:ext cx="597240" cy="3337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ff0000"/>
                </a:solidFill>
                <a:latin typeface="Arial"/>
                <a:ea typeface="DejaVu LGC Sans"/>
              </a:rPr>
              <a:t>Av.F</a:t>
            </a: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5415840" y="2225520"/>
            <a:ext cx="1857240" cy="120312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ff00"/>
            </a:solidFill>
            <a:round/>
          </a:ln>
        </p:spPr>
      </p:sp>
      <p:sp>
        <p:nvSpPr>
          <p:cNvPr id="203" name="CustomShape 9"/>
          <p:cNvSpPr/>
          <p:nvPr/>
        </p:nvSpPr>
        <p:spPr>
          <a:xfrm>
            <a:off x="5646240" y="1653120"/>
            <a:ext cx="595440" cy="3337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ff0000"/>
                </a:solidFill>
                <a:latin typeface="Arial"/>
                <a:ea typeface="DejaVu LGC Sans"/>
              </a:rPr>
              <a:t>Orig</a:t>
            </a:r>
            <a:endParaRPr/>
          </a:p>
        </p:txBody>
      </p:sp>
      <p:sp>
        <p:nvSpPr>
          <p:cNvPr id="204" name="CustomShape 10"/>
          <p:cNvSpPr/>
          <p:nvPr/>
        </p:nvSpPr>
        <p:spPr>
          <a:xfrm>
            <a:off x="5415840" y="3779640"/>
            <a:ext cx="1857240" cy="147780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33cc"/>
            </a:solidFill>
            <a:round/>
          </a:ln>
        </p:spPr>
      </p:sp>
      <p:sp>
        <p:nvSpPr>
          <p:cNvPr id="205" name="CustomShape 11"/>
          <p:cNvSpPr/>
          <p:nvPr/>
        </p:nvSpPr>
        <p:spPr>
          <a:xfrm>
            <a:off x="5415840" y="5791320"/>
            <a:ext cx="1857240" cy="68544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ff00"/>
            </a:solidFill>
            <a:round/>
          </a:ln>
        </p:spPr>
      </p:sp>
      <p:pic>
        <p:nvPicPr>
          <p:cNvPr id="206" name="Picture 8" descr=""/>
          <p:cNvPicPr/>
          <p:nvPr/>
        </p:nvPicPr>
        <p:blipFill>
          <a:blip r:embed="rId4"/>
          <a:srcRect l="4221" t="6170" r="2834" b="5480"/>
          <a:stretch>
            <a:fillRect/>
          </a:stretch>
        </p:blipFill>
        <p:spPr>
          <a:xfrm>
            <a:off x="152280" y="4191120"/>
            <a:ext cx="5015880" cy="253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640" y="1159920"/>
            <a:ext cx="4554000" cy="4787280"/>
          </a:xfrm>
          <a:prstGeom prst="rect">
            <a:avLst/>
          </a:prstGeom>
          <a:ln>
            <a:noFill/>
          </a:ln>
        </p:spPr>
      </p:pic>
      <p:pic>
        <p:nvPicPr>
          <p:cNvPr id="208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392000" y="1416960"/>
            <a:ext cx="4523040" cy="4754880"/>
          </a:xfrm>
          <a:prstGeom prst="rect">
            <a:avLst/>
          </a:prstGeom>
          <a:ln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2819520" y="6443280"/>
            <a:ext cx="3504960" cy="333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262699"/>
                </a:solidFill>
                <a:latin typeface="Times New Roman"/>
                <a:ea typeface="DejaVu LGC Sans"/>
              </a:rPr>
              <a:t>* For clarity the F-factors are shifted.</a:t>
            </a:r>
            <a:endParaRPr/>
          </a:p>
        </p:txBody>
      </p:sp>
      <p:sp>
        <p:nvSpPr>
          <p:cNvPr id="210" name="CustomShape 2"/>
          <p:cNvSpPr/>
          <p:nvPr/>
        </p:nvSpPr>
        <p:spPr>
          <a:xfrm>
            <a:off x="914400" y="22536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Short-term Stability- Individual Detectors</a:t>
            </a:r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5181480" y="6019920"/>
            <a:ext cx="3809520" cy="57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en-US" sz="1600">
                <a:solidFill>
                  <a:srgbClr val="262699"/>
                </a:solidFill>
                <a:latin typeface="Arial"/>
                <a:ea typeface="DejaVu LGC Sans"/>
              </a:rPr>
              <a:t>M16 (not shown) similar to M15; same D16 our of family behavior</a:t>
            </a:r>
            <a:endParaRPr/>
          </a:p>
        </p:txBody>
      </p:sp>
      <p:sp>
        <p:nvSpPr>
          <p:cNvPr id="212" name="TextShape 4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4CB9D01-3551-4AF5-8F04-A36F5011D74B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13" name="CustomShape 5"/>
          <p:cNvSpPr/>
          <p:nvPr/>
        </p:nvSpPr>
        <p:spPr>
          <a:xfrm>
            <a:off x="838080" y="990720"/>
            <a:ext cx="3504960" cy="333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262699"/>
                </a:solidFill>
                <a:latin typeface="Times New Roman"/>
                <a:ea typeface="DejaVu LGC Sans"/>
              </a:rPr>
              <a:t>Orbits: 17553, 17554, 17555</a:t>
            </a:r>
            <a:endParaRPr/>
          </a:p>
        </p:txBody>
      </p:sp>
      <p:sp>
        <p:nvSpPr>
          <p:cNvPr id="214" name="CustomShape 6"/>
          <p:cNvSpPr/>
          <p:nvPr/>
        </p:nvSpPr>
        <p:spPr>
          <a:xfrm>
            <a:off x="609480" y="6019920"/>
            <a:ext cx="3809520" cy="33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262699"/>
                </a:solidFill>
                <a:latin typeface="Arial"/>
                <a:ea typeface="DejaVu LGC Sans"/>
              </a:rPr>
              <a:t>Granule average (HAM A)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71600" y="2690640"/>
            <a:ext cx="7772040" cy="416700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1143000" y="22536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Dynamic Range Verification</a:t>
            </a:r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838080" y="914400"/>
            <a:ext cx="7924320" cy="215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Dynamic range verified using scheduled Lunar observations 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All detectors of all TEB bands meet the T</a:t>
            </a:r>
            <a:r>
              <a:rPr lang="en-US" sz="2000" baseline="-25000">
                <a:solidFill>
                  <a:srgbClr val="000000"/>
                </a:solidFill>
                <a:latin typeface="Times New Roman"/>
                <a:ea typeface="DejaVu LGC Sans"/>
              </a:rPr>
              <a:t>MIN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(marginal non-compliance at I4) and T</a:t>
            </a:r>
            <a:r>
              <a:rPr lang="en-US" sz="2000" baseline="-25000">
                <a:solidFill>
                  <a:srgbClr val="000000"/>
                </a:solidFill>
                <a:latin typeface="Times New Roman"/>
                <a:ea typeface="DejaVu LGC Sans"/>
              </a:rPr>
              <a:t>MAX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requirements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For some detectors of some bands the radiance limits in the Radiance-to-Temperature LUT do not extend to the largest possible unsaturated radiance</a:t>
            </a:r>
            <a:endParaRPr/>
          </a:p>
        </p:txBody>
      </p:sp>
      <p:sp>
        <p:nvSpPr>
          <p:cNvPr id="218" name="CustomShape 3"/>
          <p:cNvSpPr/>
          <p:nvPr/>
        </p:nvSpPr>
        <p:spPr>
          <a:xfrm>
            <a:off x="8280" y="3352680"/>
            <a:ext cx="14886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Arial"/>
                <a:ea typeface="DejaVu LGC Sans"/>
              </a:rPr>
              <a:t>Requirement</a:t>
            </a:r>
            <a:endParaRPr/>
          </a:p>
        </p:txBody>
      </p:sp>
      <p:sp>
        <p:nvSpPr>
          <p:cNvPr id="219" name="CustomShape 4"/>
          <p:cNvSpPr/>
          <p:nvPr/>
        </p:nvSpPr>
        <p:spPr>
          <a:xfrm flipV="1">
            <a:off x="1429200" y="3504600"/>
            <a:ext cx="780120" cy="3204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20" name="CustomShape 5"/>
          <p:cNvSpPr/>
          <p:nvPr/>
        </p:nvSpPr>
        <p:spPr>
          <a:xfrm flipV="1">
            <a:off x="1981080" y="3123360"/>
            <a:ext cx="914040" cy="38052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21" name="CustomShape 6"/>
          <p:cNvSpPr/>
          <p:nvPr/>
        </p:nvSpPr>
        <p:spPr>
          <a:xfrm>
            <a:off x="311760" y="3733920"/>
            <a:ext cx="10771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b050"/>
                </a:solidFill>
                <a:latin typeface="Arial"/>
                <a:ea typeface="DejaVu LGC Sans"/>
              </a:rPr>
              <a:t>LUT limit</a:t>
            </a:r>
            <a:endParaRPr/>
          </a:p>
        </p:txBody>
      </p:sp>
      <p:sp>
        <p:nvSpPr>
          <p:cNvPr id="222" name="CustomShape 7"/>
          <p:cNvSpPr/>
          <p:nvPr/>
        </p:nvSpPr>
        <p:spPr>
          <a:xfrm>
            <a:off x="1395720" y="3918600"/>
            <a:ext cx="1575720" cy="19584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b050"/>
            </a:solidFill>
            <a:round/>
            <a:tailEnd len="med" type="arrow" w="med"/>
          </a:ln>
        </p:spPr>
      </p:sp>
      <p:sp>
        <p:nvSpPr>
          <p:cNvPr id="223" name="CustomShape 8"/>
          <p:cNvSpPr/>
          <p:nvPr/>
        </p:nvSpPr>
        <p:spPr>
          <a:xfrm>
            <a:off x="2364840" y="4038480"/>
            <a:ext cx="3715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I4</a:t>
            </a:r>
            <a:endParaRPr/>
          </a:p>
        </p:txBody>
      </p:sp>
      <p:sp>
        <p:nvSpPr>
          <p:cNvPr id="224" name="CustomShape 9"/>
          <p:cNvSpPr/>
          <p:nvPr/>
        </p:nvSpPr>
        <p:spPr>
          <a:xfrm>
            <a:off x="4345200" y="4038480"/>
            <a:ext cx="3729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I5</a:t>
            </a:r>
            <a:endParaRPr/>
          </a:p>
        </p:txBody>
      </p:sp>
      <p:sp>
        <p:nvSpPr>
          <p:cNvPr id="225" name="CustomShape 10"/>
          <p:cNvSpPr/>
          <p:nvPr/>
        </p:nvSpPr>
        <p:spPr>
          <a:xfrm>
            <a:off x="6176520" y="4038480"/>
            <a:ext cx="6246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M12</a:t>
            </a:r>
            <a:endParaRPr/>
          </a:p>
        </p:txBody>
      </p:sp>
      <p:sp>
        <p:nvSpPr>
          <p:cNvPr id="226" name="CustomShape 11"/>
          <p:cNvSpPr/>
          <p:nvPr/>
        </p:nvSpPr>
        <p:spPr>
          <a:xfrm>
            <a:off x="7779240" y="4038480"/>
            <a:ext cx="9658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M13HG</a:t>
            </a:r>
            <a:endParaRPr/>
          </a:p>
        </p:txBody>
      </p:sp>
      <p:sp>
        <p:nvSpPr>
          <p:cNvPr id="227" name="CustomShape 12"/>
          <p:cNvSpPr/>
          <p:nvPr/>
        </p:nvSpPr>
        <p:spPr>
          <a:xfrm>
            <a:off x="2214720" y="6095880"/>
            <a:ext cx="6231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M14</a:t>
            </a:r>
            <a:endParaRPr/>
          </a:p>
        </p:txBody>
      </p:sp>
      <p:sp>
        <p:nvSpPr>
          <p:cNvPr id="228" name="CustomShape 13"/>
          <p:cNvSpPr/>
          <p:nvPr/>
        </p:nvSpPr>
        <p:spPr>
          <a:xfrm>
            <a:off x="4195440" y="6095880"/>
            <a:ext cx="6246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M15</a:t>
            </a:r>
            <a:endParaRPr/>
          </a:p>
        </p:txBody>
      </p:sp>
      <p:sp>
        <p:nvSpPr>
          <p:cNvPr id="229" name="CustomShape 14"/>
          <p:cNvSpPr/>
          <p:nvPr/>
        </p:nvSpPr>
        <p:spPr>
          <a:xfrm>
            <a:off x="6176520" y="6095880"/>
            <a:ext cx="6246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M16</a:t>
            </a:r>
            <a:endParaRPr/>
          </a:p>
        </p:txBody>
      </p:sp>
      <p:sp>
        <p:nvSpPr>
          <p:cNvPr id="230" name="TextShape 15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B1ED205-B7BE-4250-A085-1AFB7B79FCF3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62120" y="15228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3333ff"/>
                </a:solidFill>
                <a:latin typeface="Arial"/>
                <a:ea typeface="DejaVu LGC Sans"/>
              </a:rPr>
              <a:t>Outline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228600" y="1143000"/>
            <a:ext cx="8762760" cy="42548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DejaVu LGC Sans"/>
              </a:rPr>
              <a:t>TEB Calibration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DejaVu LGC Sans"/>
              </a:rPr>
              <a:t>On-orbit Performance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BB performance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Detector short-term stability and long-term response (F-factors)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Detector noise characterization (NEdT)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Trending during WUCD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DejaVu LGC Sans"/>
              </a:rPr>
              <a:t>Uncertainty Estimates and Potential Improvements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Improving M13LG calibration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Average vs per-scan F-factor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DejaVu LGC Sans"/>
              </a:rPr>
              <a:t>Conclusions</a:t>
            </a:r>
            <a:endParaRPr/>
          </a:p>
        </p:txBody>
      </p:sp>
      <p:sp>
        <p:nvSpPr>
          <p:cNvPr id="95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209E7D3-B8EC-42B1-95F6-A6B2D727DF02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8412120" y="6324480"/>
            <a:ext cx="654840" cy="45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fld id="{085B6071-5F0A-4D40-91EE-8F1EAC6AD70E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32" name="CustomShape 2"/>
          <p:cNvSpPr/>
          <p:nvPr/>
        </p:nvSpPr>
        <p:spPr>
          <a:xfrm>
            <a:off x="1143000" y="228600"/>
            <a:ext cx="7619400" cy="459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Detector Specific NEdT</a:t>
            </a:r>
            <a:endParaRPr/>
          </a:p>
        </p:txBody>
      </p:sp>
      <p:sp>
        <p:nvSpPr>
          <p:cNvPr id="233" name="CustomShape 3"/>
          <p:cNvSpPr/>
          <p:nvPr/>
        </p:nvSpPr>
        <p:spPr>
          <a:xfrm>
            <a:off x="108000" y="1981080"/>
            <a:ext cx="3047400" cy="6422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Detector specific NEdT is stable throughout the mission.</a:t>
            </a:r>
            <a:endParaRPr/>
          </a:p>
        </p:txBody>
      </p:sp>
      <p:pic>
        <p:nvPicPr>
          <p:cNvPr id="234" name="Picture 25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17240" y="1049760"/>
            <a:ext cx="5355000" cy="570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7" descr=""/>
          <p:cNvPicPr/>
          <p:nvPr/>
        </p:nvPicPr>
        <p:blipFill>
          <a:blip r:embed="rId1"/>
          <a:srcRect l="0" t="0" r="2854" b="49702"/>
          <a:stretch>
            <a:fillRect/>
          </a:stretch>
        </p:blipFill>
        <p:spPr>
          <a:xfrm>
            <a:off x="5901480" y="4830480"/>
            <a:ext cx="3242160" cy="1678320"/>
          </a:xfrm>
          <a:prstGeom prst="rect">
            <a:avLst/>
          </a:prstGeom>
          <a:ln>
            <a:noFill/>
          </a:ln>
        </p:spPr>
      </p:pic>
      <p:pic>
        <p:nvPicPr>
          <p:cNvPr id="236" name="Picture 24" descr=""/>
          <p:cNvPicPr/>
          <p:nvPr/>
        </p:nvPicPr>
        <p:blipFill>
          <a:blip r:embed="rId2"/>
          <a:srcRect l="0" t="0" r="2220" b="49285"/>
          <a:stretch>
            <a:fillRect/>
          </a:stretch>
        </p:blipFill>
        <p:spPr>
          <a:xfrm>
            <a:off x="2895480" y="4800600"/>
            <a:ext cx="3352320" cy="1738440"/>
          </a:xfrm>
          <a:prstGeom prst="rect">
            <a:avLst/>
          </a:prstGeom>
          <a:ln>
            <a:noFill/>
          </a:ln>
        </p:spPr>
      </p:pic>
      <p:pic>
        <p:nvPicPr>
          <p:cNvPr id="237" name="Picture 20" descr=""/>
          <p:cNvPicPr/>
          <p:nvPr/>
        </p:nvPicPr>
        <p:blipFill>
          <a:blip r:embed="rId3"/>
          <a:srcRect l="0" t="0" r="3838" b="49250"/>
          <a:stretch>
            <a:fillRect/>
          </a:stretch>
        </p:blipFill>
        <p:spPr>
          <a:xfrm>
            <a:off x="5852160" y="3124080"/>
            <a:ext cx="3291480" cy="1737000"/>
          </a:xfrm>
          <a:prstGeom prst="rect">
            <a:avLst/>
          </a:prstGeom>
          <a:ln>
            <a:noFill/>
          </a:ln>
        </p:spPr>
      </p:pic>
      <p:pic>
        <p:nvPicPr>
          <p:cNvPr id="238" name="Picture 11" descr=""/>
          <p:cNvPicPr/>
          <p:nvPr/>
        </p:nvPicPr>
        <p:blipFill>
          <a:blip r:embed="rId4"/>
          <a:srcRect l="0" t="0" r="2232" b="49049"/>
          <a:stretch>
            <a:fillRect/>
          </a:stretch>
        </p:blipFill>
        <p:spPr>
          <a:xfrm>
            <a:off x="5837040" y="1371600"/>
            <a:ext cx="3333600" cy="1737000"/>
          </a:xfrm>
          <a:prstGeom prst="rect">
            <a:avLst/>
          </a:prstGeom>
          <a:ln>
            <a:noFill/>
          </a:ln>
        </p:spPr>
      </p:pic>
      <p:pic>
        <p:nvPicPr>
          <p:cNvPr id="239" name="Picture 10" descr=""/>
          <p:cNvPicPr/>
          <p:nvPr/>
        </p:nvPicPr>
        <p:blipFill>
          <a:blip r:embed="rId5"/>
          <a:srcRect l="0" t="0" r="1745" b="49081"/>
          <a:stretch>
            <a:fillRect/>
          </a:stretch>
        </p:blipFill>
        <p:spPr>
          <a:xfrm>
            <a:off x="2865240" y="1371600"/>
            <a:ext cx="3352320" cy="1737000"/>
          </a:xfrm>
          <a:prstGeom prst="rect">
            <a:avLst/>
          </a:prstGeom>
          <a:ln>
            <a:noFill/>
          </a:ln>
        </p:spPr>
      </p:pic>
      <p:sp>
        <p:nvSpPr>
          <p:cNvPr id="240" name="CustomShape 1"/>
          <p:cNvSpPr/>
          <p:nvPr/>
        </p:nvSpPr>
        <p:spPr>
          <a:xfrm>
            <a:off x="3276720" y="1676520"/>
            <a:ext cx="13993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May 22 - 25 2012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2939 – 2984;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~46 orbits.</a:t>
            </a:r>
            <a:endParaRPr/>
          </a:p>
        </p:txBody>
      </p:sp>
      <p:pic>
        <p:nvPicPr>
          <p:cNvPr id="241" name="Picture 21" descr=""/>
          <p:cNvPicPr/>
          <p:nvPr/>
        </p:nvPicPr>
        <p:blipFill>
          <a:blip r:embed="rId6"/>
          <a:srcRect l="0" t="0" r="1684" b="49051"/>
          <a:stretch>
            <a:fillRect/>
          </a:stretch>
        </p:blipFill>
        <p:spPr>
          <a:xfrm>
            <a:off x="2895480" y="3124080"/>
            <a:ext cx="3352320" cy="1737000"/>
          </a:xfrm>
          <a:prstGeom prst="rect">
            <a:avLst/>
          </a:prstGeom>
          <a:ln>
            <a:noFill/>
          </a:ln>
        </p:spPr>
      </p:pic>
      <p:sp>
        <p:nvSpPr>
          <p:cNvPr id="242" name="CustomShape 2"/>
          <p:cNvSpPr/>
          <p:nvPr/>
        </p:nvSpPr>
        <p:spPr>
          <a:xfrm>
            <a:off x="8515080" y="650916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B7FC0022-2609-48B3-AE70-78F261A800FE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43" name="CustomShape 3"/>
          <p:cNvSpPr/>
          <p:nvPr/>
        </p:nvSpPr>
        <p:spPr>
          <a:xfrm>
            <a:off x="1219320" y="176760"/>
            <a:ext cx="67813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Warm-up Cool-down (WUCD) Cycles</a:t>
            </a:r>
            <a:endParaRPr/>
          </a:p>
        </p:txBody>
      </p:sp>
      <p:pic>
        <p:nvPicPr>
          <p:cNvPr id="244" name="Picture 9" descr=""/>
          <p:cNvPicPr/>
          <p:nvPr/>
        </p:nvPicPr>
        <p:blipFill>
          <a:blip r:embed="rId7"/>
          <a:srcRect l="2232" t="0" r="1747" b="49084"/>
          <a:stretch>
            <a:fillRect/>
          </a:stretch>
        </p:blipFill>
        <p:spPr>
          <a:xfrm>
            <a:off x="0" y="1371600"/>
            <a:ext cx="3276360" cy="1737000"/>
          </a:xfrm>
          <a:prstGeom prst="rect">
            <a:avLst/>
          </a:prstGeom>
          <a:ln>
            <a:noFill/>
          </a:ln>
        </p:spPr>
      </p:pic>
      <p:sp>
        <p:nvSpPr>
          <p:cNvPr id="245" name="CustomShape 4"/>
          <p:cNvSpPr/>
          <p:nvPr/>
        </p:nvSpPr>
        <p:spPr>
          <a:xfrm>
            <a:off x="533520" y="914400"/>
            <a:ext cx="86101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WUCD cycles performed:  Feb, May, Sep, Dec 2012; Mar, Jun, Sep, Dec 2013, Mar 2014</a:t>
            </a:r>
            <a:endParaRPr/>
          </a:p>
        </p:txBody>
      </p:sp>
      <p:sp>
        <p:nvSpPr>
          <p:cNvPr id="246" name="CustomShape 5"/>
          <p:cNvSpPr/>
          <p:nvPr/>
        </p:nvSpPr>
        <p:spPr>
          <a:xfrm>
            <a:off x="1295280" y="2209680"/>
            <a:ext cx="17521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Feb. 6 -10 2012;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1436 – 1494;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~59 orbits.</a:t>
            </a:r>
            <a:endParaRPr/>
          </a:p>
        </p:txBody>
      </p:sp>
      <p:sp>
        <p:nvSpPr>
          <p:cNvPr id="247" name="CustomShape 6"/>
          <p:cNvSpPr/>
          <p:nvPr/>
        </p:nvSpPr>
        <p:spPr>
          <a:xfrm>
            <a:off x="7620120" y="160020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Sept. 10-12 2012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4509 – 4536;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pic>
        <p:nvPicPr>
          <p:cNvPr id="248" name="Picture 15" descr=""/>
          <p:cNvPicPr/>
          <p:nvPr/>
        </p:nvPicPr>
        <p:blipFill>
          <a:blip r:embed="rId8"/>
          <a:srcRect l="3944" t="0" r="2539" b="49994"/>
          <a:stretch>
            <a:fillRect/>
          </a:stretch>
        </p:blipFill>
        <p:spPr>
          <a:xfrm>
            <a:off x="27360" y="3124080"/>
            <a:ext cx="3248640" cy="1737000"/>
          </a:xfrm>
          <a:prstGeom prst="rect">
            <a:avLst/>
          </a:prstGeom>
          <a:ln>
            <a:noFill/>
          </a:ln>
        </p:spPr>
      </p:pic>
      <p:sp>
        <p:nvSpPr>
          <p:cNvPr id="249" name="CustomShape 7"/>
          <p:cNvSpPr/>
          <p:nvPr/>
        </p:nvSpPr>
        <p:spPr>
          <a:xfrm>
            <a:off x="1447920" y="3429000"/>
            <a:ext cx="18313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Dec. 17-19 2012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5900 – 5928;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~29 orbits.</a:t>
            </a:r>
            <a:endParaRPr/>
          </a:p>
        </p:txBody>
      </p:sp>
      <p:sp>
        <p:nvSpPr>
          <p:cNvPr id="250" name="CustomShape 8"/>
          <p:cNvSpPr/>
          <p:nvPr/>
        </p:nvSpPr>
        <p:spPr>
          <a:xfrm>
            <a:off x="4648320" y="3429000"/>
            <a:ext cx="190476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Mar. 18-20 2013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7191 – 7219;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~29 orbits.</a:t>
            </a:r>
            <a:endParaRPr/>
          </a:p>
        </p:txBody>
      </p:sp>
      <p:sp>
        <p:nvSpPr>
          <p:cNvPr id="251" name="CustomShape 9"/>
          <p:cNvSpPr/>
          <p:nvPr/>
        </p:nvSpPr>
        <p:spPr>
          <a:xfrm>
            <a:off x="7320600" y="342900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June 17-19 2013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8482 – 8510;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pic>
        <p:nvPicPr>
          <p:cNvPr id="252" name="Picture 23" descr=""/>
          <p:cNvPicPr/>
          <p:nvPr/>
        </p:nvPicPr>
        <p:blipFill>
          <a:blip r:embed="rId9"/>
          <a:srcRect l="2220" t="0" r="2810" b="49285"/>
          <a:stretch>
            <a:fillRect/>
          </a:stretch>
        </p:blipFill>
        <p:spPr>
          <a:xfrm>
            <a:off x="0" y="4800600"/>
            <a:ext cx="3253320" cy="1737000"/>
          </a:xfrm>
          <a:prstGeom prst="rect">
            <a:avLst/>
          </a:prstGeom>
          <a:ln>
            <a:noFill/>
          </a:ln>
        </p:spPr>
      </p:pic>
      <p:sp>
        <p:nvSpPr>
          <p:cNvPr id="253" name="CustomShape 10"/>
          <p:cNvSpPr/>
          <p:nvPr/>
        </p:nvSpPr>
        <p:spPr>
          <a:xfrm>
            <a:off x="1447920" y="510552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Sept. 16-18 2012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9773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–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9801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sp>
        <p:nvSpPr>
          <p:cNvPr id="254" name="CustomShape 11"/>
          <p:cNvSpPr/>
          <p:nvPr/>
        </p:nvSpPr>
        <p:spPr>
          <a:xfrm>
            <a:off x="4495680" y="510552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Dec. 16-18 2013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11064 – 11092;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sp>
        <p:nvSpPr>
          <p:cNvPr id="255" name="CustomShape 12"/>
          <p:cNvSpPr/>
          <p:nvPr/>
        </p:nvSpPr>
        <p:spPr>
          <a:xfrm>
            <a:off x="7391520" y="503064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Mar. 16-18 2014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11064 – 11092;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8449560" y="6324480"/>
            <a:ext cx="658080" cy="462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6F860DB3-29E5-464C-B78F-149E2656178B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476280" y="135000"/>
            <a:ext cx="8228880" cy="459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8585e0"/>
                </a:solidFill>
                <a:latin typeface="Arial"/>
                <a:ea typeface="DejaVu LGC Sans"/>
              </a:rPr>
              <a:t>Warm-up Cool-down (WUCD) Cycles</a:t>
            </a:r>
            <a:endParaRPr/>
          </a:p>
        </p:txBody>
      </p:sp>
      <p:sp>
        <p:nvSpPr>
          <p:cNvPr id="258" name="CustomShape 3"/>
          <p:cNvSpPr/>
          <p:nvPr/>
        </p:nvSpPr>
        <p:spPr>
          <a:xfrm>
            <a:off x="182880" y="914400"/>
            <a:ext cx="8869320" cy="57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WUCD cycles performed previously: Jun - Dec 2014, Mar - Dec 2015</a:t>
            </a:r>
            <a:endParaRPr/>
          </a:p>
        </p:txBody>
      </p:sp>
      <p:pic>
        <p:nvPicPr>
          <p:cNvPr id="259" name="Picture 29" descr=""/>
          <p:cNvPicPr/>
          <p:nvPr/>
        </p:nvPicPr>
        <p:blipFill>
          <a:blip r:embed="rId1"/>
          <a:srcRect l="0" t="0" r="0" b="48732"/>
          <a:stretch>
            <a:fillRect/>
          </a:stretch>
        </p:blipFill>
        <p:spPr>
          <a:xfrm>
            <a:off x="80640" y="1257480"/>
            <a:ext cx="3257640" cy="1554120"/>
          </a:xfrm>
          <a:prstGeom prst="rect">
            <a:avLst/>
          </a:prstGeom>
          <a:ln>
            <a:noFill/>
          </a:ln>
        </p:spPr>
      </p:pic>
      <p:sp>
        <p:nvSpPr>
          <p:cNvPr id="260" name="CustomShape 4"/>
          <p:cNvSpPr/>
          <p:nvPr/>
        </p:nvSpPr>
        <p:spPr>
          <a:xfrm>
            <a:off x="1652760" y="1537200"/>
            <a:ext cx="1523160" cy="63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June 23-25 2014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13746 – 13774;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pic>
        <p:nvPicPr>
          <p:cNvPr id="261" name="Picture 9" descr=""/>
          <p:cNvPicPr/>
          <p:nvPr/>
        </p:nvPicPr>
        <p:blipFill>
          <a:blip r:embed="rId2"/>
          <a:srcRect l="0" t="0" r="0" b="50000"/>
          <a:stretch>
            <a:fillRect/>
          </a:stretch>
        </p:blipFill>
        <p:spPr>
          <a:xfrm>
            <a:off x="3231720" y="1280160"/>
            <a:ext cx="3009960" cy="1554120"/>
          </a:xfrm>
          <a:prstGeom prst="rect">
            <a:avLst/>
          </a:prstGeom>
          <a:ln>
            <a:noFill/>
          </a:ln>
        </p:spPr>
      </p:pic>
      <p:sp>
        <p:nvSpPr>
          <p:cNvPr id="262" name="CustomShape 5"/>
          <p:cNvSpPr/>
          <p:nvPr/>
        </p:nvSpPr>
        <p:spPr>
          <a:xfrm>
            <a:off x="4779360" y="1454760"/>
            <a:ext cx="1523160" cy="63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Sept 17-19 2014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14937 – 14966;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~29 orbits.</a:t>
            </a:r>
            <a:endParaRPr/>
          </a:p>
        </p:txBody>
      </p:sp>
      <p:pic>
        <p:nvPicPr>
          <p:cNvPr id="263" name="Picture 11" descr=""/>
          <p:cNvPicPr/>
          <p:nvPr/>
        </p:nvPicPr>
        <p:blipFill>
          <a:blip r:embed="rId3"/>
          <a:srcRect l="0" t="0" r="0" b="48713"/>
          <a:stretch>
            <a:fillRect/>
          </a:stretch>
        </p:blipFill>
        <p:spPr>
          <a:xfrm>
            <a:off x="6193080" y="1280160"/>
            <a:ext cx="2859120" cy="1614960"/>
          </a:xfrm>
          <a:prstGeom prst="rect">
            <a:avLst/>
          </a:prstGeom>
          <a:ln>
            <a:noFill/>
          </a:ln>
        </p:spPr>
      </p:pic>
      <p:sp>
        <p:nvSpPr>
          <p:cNvPr id="264" name="CustomShape 6"/>
          <p:cNvSpPr/>
          <p:nvPr/>
        </p:nvSpPr>
        <p:spPr>
          <a:xfrm>
            <a:off x="7406640" y="1463040"/>
            <a:ext cx="1523160" cy="63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Dec 15-17 2014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16228 – 16257;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~30 orbits.</a:t>
            </a:r>
            <a:endParaRPr/>
          </a:p>
        </p:txBody>
      </p:sp>
      <p:pic>
        <p:nvPicPr>
          <p:cNvPr id="265" name="Picture 281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149040" y="2880000"/>
            <a:ext cx="3200040" cy="1417320"/>
          </a:xfrm>
          <a:prstGeom prst="rect">
            <a:avLst/>
          </a:prstGeom>
          <a:ln>
            <a:noFill/>
          </a:ln>
        </p:spPr>
      </p:pic>
      <p:pic>
        <p:nvPicPr>
          <p:cNvPr id="266" name="Picture 28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3317040" y="2880000"/>
            <a:ext cx="2900520" cy="1401840"/>
          </a:xfrm>
          <a:prstGeom prst="rect">
            <a:avLst/>
          </a:prstGeom>
          <a:ln>
            <a:noFill/>
          </a:ln>
        </p:spPr>
      </p:pic>
      <p:pic>
        <p:nvPicPr>
          <p:cNvPr id="267" name="Picture 283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6000" y="4389120"/>
            <a:ext cx="3222720" cy="1371240"/>
          </a:xfrm>
          <a:prstGeom prst="rect">
            <a:avLst/>
          </a:prstGeom>
          <a:ln>
            <a:noFill/>
          </a:ln>
        </p:spPr>
      </p:pic>
      <p:sp>
        <p:nvSpPr>
          <p:cNvPr id="268" name="CustomShape 7"/>
          <p:cNvSpPr/>
          <p:nvPr/>
        </p:nvSpPr>
        <p:spPr>
          <a:xfrm>
            <a:off x="4602960" y="3017520"/>
            <a:ext cx="1523160" cy="63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June 17-19 2015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18838 – 18866;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sp>
        <p:nvSpPr>
          <p:cNvPr id="269" name="CustomShape 8"/>
          <p:cNvSpPr/>
          <p:nvPr/>
        </p:nvSpPr>
        <p:spPr>
          <a:xfrm>
            <a:off x="1645920" y="4572000"/>
            <a:ext cx="1523160" cy="63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Dec 14-16 2015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21393 – 21420;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~27 orbits.</a:t>
            </a:r>
            <a:endParaRPr/>
          </a:p>
        </p:txBody>
      </p:sp>
      <p:sp>
        <p:nvSpPr>
          <p:cNvPr id="270" name="CustomShape 9"/>
          <p:cNvSpPr/>
          <p:nvPr/>
        </p:nvSpPr>
        <p:spPr>
          <a:xfrm>
            <a:off x="1737360" y="3019680"/>
            <a:ext cx="1523160" cy="63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Mar 16-18 2015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17519 – 17548;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~29 orbits.</a:t>
            </a:r>
            <a:endParaRPr/>
          </a:p>
        </p:txBody>
      </p:sp>
      <p:pic>
        <p:nvPicPr>
          <p:cNvPr id="271" name="Picture 287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6321960" y="2986920"/>
            <a:ext cx="2730240" cy="1310400"/>
          </a:xfrm>
          <a:prstGeom prst="rect">
            <a:avLst/>
          </a:prstGeom>
          <a:ln>
            <a:noFill/>
          </a:ln>
        </p:spPr>
      </p:pic>
      <p:sp>
        <p:nvSpPr>
          <p:cNvPr id="272" name="CustomShape 10"/>
          <p:cNvSpPr/>
          <p:nvPr/>
        </p:nvSpPr>
        <p:spPr>
          <a:xfrm>
            <a:off x="7392240" y="3026880"/>
            <a:ext cx="1523160" cy="63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Sept 14-16 2015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20102 – 20129;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~27 orbits.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8373600" y="6256080"/>
            <a:ext cx="658080" cy="462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D78D2192-FFFF-4186-B1D2-76E67D4861F1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74" name="CustomShape 2"/>
          <p:cNvSpPr/>
          <p:nvPr/>
        </p:nvSpPr>
        <p:spPr>
          <a:xfrm>
            <a:off x="476280" y="135000"/>
            <a:ext cx="8228880" cy="459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8585e0"/>
                </a:solidFill>
                <a:latin typeface="Arial"/>
                <a:ea typeface="DejaVu LGC Sans"/>
              </a:rPr>
              <a:t>WUCD 14-16 Mar 2016 Data Selection</a:t>
            </a:r>
            <a:endParaRPr/>
          </a:p>
        </p:txBody>
      </p:sp>
      <p:sp>
        <p:nvSpPr>
          <p:cNvPr id="275" name="CustomShape 3"/>
          <p:cNvSpPr/>
          <p:nvPr/>
        </p:nvSpPr>
        <p:spPr>
          <a:xfrm>
            <a:off x="228600" y="3962520"/>
            <a:ext cx="3351960" cy="20815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>
                <a:solidFill>
                  <a:srgbClr val="0066ff"/>
                </a:solidFill>
                <a:latin typeface="Times New Roman"/>
                <a:ea typeface="DejaVu LGC Sans"/>
              </a:rPr>
              <a:t>Cool-down: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Orbits: 22693  – 22708.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T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BB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range:  266.9 K to 315K;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The scans used are shown in blue. 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     </a:t>
            </a:r>
            <a:endParaRPr/>
          </a:p>
        </p:txBody>
      </p:sp>
      <p:sp>
        <p:nvSpPr>
          <p:cNvPr id="276" name="CustomShape 4"/>
          <p:cNvSpPr/>
          <p:nvPr/>
        </p:nvSpPr>
        <p:spPr>
          <a:xfrm>
            <a:off x="152280" y="1295280"/>
            <a:ext cx="3885480" cy="255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Times New Roman"/>
                <a:ea typeface="DejaVu LGC Sans"/>
              </a:rPr>
              <a:t>Warm-up: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Orbits: 22684 – 22693; 22708 – 22711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T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BB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set to: 297.5K, 302.5K, 307.5K, 312.5K, 315.0K and 272.5K, 282.5K, 292.5K, 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The scans used are highlighted in red.</a:t>
            </a:r>
            <a:endParaRPr/>
          </a:p>
        </p:txBody>
      </p:sp>
      <p:pic>
        <p:nvPicPr>
          <p:cNvPr id="277" name="Picture 29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31920" y="1097280"/>
            <a:ext cx="4900680" cy="512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8396280" y="76320"/>
            <a:ext cx="658080" cy="462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721E279D-9068-40D9-BCA7-AEB16721C020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79" name="CustomShape 2"/>
          <p:cNvSpPr/>
          <p:nvPr/>
        </p:nvSpPr>
        <p:spPr>
          <a:xfrm>
            <a:off x="914400" y="228600"/>
            <a:ext cx="7481160" cy="459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C</a:t>
            </a:r>
            <a:r>
              <a:rPr b="1" lang="en-US" sz="2400" baseline="-25000">
                <a:solidFill>
                  <a:srgbClr val="3333ff"/>
                </a:solidFill>
                <a:latin typeface="Arial"/>
                <a:ea typeface="DejaVu LGC Sans"/>
              </a:rPr>
              <a:t>0</a:t>
            </a: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  Coefficients</a:t>
            </a:r>
            <a:endParaRPr/>
          </a:p>
        </p:txBody>
      </p:sp>
      <p:sp>
        <p:nvSpPr>
          <p:cNvPr id="280" name="CustomShape 3"/>
          <p:cNvSpPr/>
          <p:nvPr/>
        </p:nvSpPr>
        <p:spPr>
          <a:xfrm>
            <a:off x="324360" y="6119280"/>
            <a:ext cx="2964960" cy="7869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Y-range spans: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0LUT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0.002  (MWIR),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                         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0LUT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0.1      (LWIR)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1" name="CustomShape 4"/>
          <p:cNvSpPr/>
          <p:nvPr/>
        </p:nvSpPr>
        <p:spPr>
          <a:xfrm>
            <a:off x="1459080" y="914400"/>
            <a:ext cx="1662120" cy="401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 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endParaRPr/>
          </a:p>
        </p:txBody>
      </p:sp>
      <p:sp>
        <p:nvSpPr>
          <p:cNvPr id="282" name="CustomShape 5"/>
          <p:cNvSpPr/>
          <p:nvPr/>
        </p:nvSpPr>
        <p:spPr>
          <a:xfrm>
            <a:off x="5753160" y="914400"/>
            <a:ext cx="2458800" cy="401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Detector specific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/c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0LUT</a:t>
            </a:r>
            <a:endParaRPr/>
          </a:p>
        </p:txBody>
      </p:sp>
      <p:sp>
        <p:nvSpPr>
          <p:cNvPr id="283" name="Line 6"/>
          <p:cNvSpPr/>
          <p:nvPr/>
        </p:nvSpPr>
        <p:spPr>
          <a:xfrm>
            <a:off x="4647960" y="914400"/>
            <a:ext cx="0" cy="5715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pic>
        <p:nvPicPr>
          <p:cNvPr id="284" name="Picture 30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5560" y="1304280"/>
            <a:ext cx="4297320" cy="4663080"/>
          </a:xfrm>
          <a:prstGeom prst="rect">
            <a:avLst/>
          </a:prstGeom>
          <a:ln>
            <a:noFill/>
          </a:ln>
        </p:spPr>
      </p:pic>
      <p:pic>
        <p:nvPicPr>
          <p:cNvPr id="285" name="Picture 30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89440" y="1314360"/>
            <a:ext cx="4267080" cy="4205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8407080" y="6626160"/>
            <a:ext cx="658080" cy="231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68908B59-D640-4450-98B6-A57B482FB3CC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87" name="CustomShape 2"/>
          <p:cNvSpPr/>
          <p:nvPr/>
        </p:nvSpPr>
        <p:spPr>
          <a:xfrm>
            <a:off x="476280" y="135000"/>
            <a:ext cx="8228880" cy="459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8585e0"/>
                </a:solidFill>
                <a:latin typeface="Arial"/>
                <a:ea typeface="DejaVu LGC Sans"/>
              </a:rPr>
              <a:t>C2  Coefficients</a:t>
            </a:r>
            <a:endParaRPr/>
          </a:p>
        </p:txBody>
      </p:sp>
      <p:sp>
        <p:nvSpPr>
          <p:cNvPr id="288" name="Line 3"/>
          <p:cNvSpPr/>
          <p:nvPr/>
        </p:nvSpPr>
        <p:spPr>
          <a:xfrm>
            <a:off x="4800600" y="1143000"/>
            <a:ext cx="0" cy="5715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89" name="CustomShape 4"/>
          <p:cNvSpPr/>
          <p:nvPr/>
        </p:nvSpPr>
        <p:spPr>
          <a:xfrm>
            <a:off x="1447920" y="911160"/>
            <a:ext cx="1662120" cy="401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 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2</a:t>
            </a:r>
            <a:endParaRPr/>
          </a:p>
        </p:txBody>
      </p:sp>
      <p:sp>
        <p:nvSpPr>
          <p:cNvPr id="290" name="CustomShape 5"/>
          <p:cNvSpPr/>
          <p:nvPr/>
        </p:nvSpPr>
        <p:spPr>
          <a:xfrm>
            <a:off x="5720040" y="911160"/>
            <a:ext cx="2458800" cy="401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Detector specific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2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/c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2LUT</a:t>
            </a:r>
            <a:endParaRPr/>
          </a:p>
        </p:txBody>
      </p:sp>
      <p:pic>
        <p:nvPicPr>
          <p:cNvPr id="291" name="Picture 30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3520" y="1234800"/>
            <a:ext cx="4385160" cy="5263920"/>
          </a:xfrm>
          <a:prstGeom prst="rect">
            <a:avLst/>
          </a:prstGeom>
          <a:ln>
            <a:noFill/>
          </a:ln>
        </p:spPr>
      </p:pic>
      <p:sp>
        <p:nvSpPr>
          <p:cNvPr id="292" name="CustomShape 6"/>
          <p:cNvSpPr/>
          <p:nvPr/>
        </p:nvSpPr>
        <p:spPr>
          <a:xfrm>
            <a:off x="2926080" y="5456160"/>
            <a:ext cx="1284120" cy="5785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Y-range spans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2LUT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3 x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2LUT</a:t>
            </a:r>
            <a:endParaRPr/>
          </a:p>
        </p:txBody>
      </p:sp>
      <p:pic>
        <p:nvPicPr>
          <p:cNvPr id="293" name="Picture 31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46320" y="1280160"/>
            <a:ext cx="4205880" cy="457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8364960" y="639432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3E5C8A71-26AF-43DE-8029-F5176BFA35AE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476280" y="13500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8585e0"/>
                </a:solidFill>
                <a:latin typeface="Arial"/>
                <a:ea typeface="DejaVu LGC Sans"/>
              </a:rPr>
              <a:t>Calibration Coefficients – c1/LUT</a:t>
            </a:r>
            <a:endParaRPr/>
          </a:p>
        </p:txBody>
      </p:sp>
      <p:sp>
        <p:nvSpPr>
          <p:cNvPr id="296" name="Line 3"/>
          <p:cNvSpPr/>
          <p:nvPr/>
        </p:nvSpPr>
        <p:spPr>
          <a:xfrm>
            <a:off x="990360" y="595080"/>
            <a:ext cx="7239240" cy="0"/>
          </a:xfrm>
          <a:prstGeom prst="line">
            <a:avLst/>
          </a:prstGeom>
          <a:ln w="50760">
            <a:solidFill>
              <a:srgbClr val="bfbfbf"/>
            </a:solidFill>
            <a:miter/>
          </a:ln>
        </p:spPr>
      </p:sp>
      <p:sp>
        <p:nvSpPr>
          <p:cNvPr id="297" name="Line 4"/>
          <p:cNvSpPr/>
          <p:nvPr/>
        </p:nvSpPr>
        <p:spPr>
          <a:xfrm>
            <a:off x="990360" y="679320"/>
            <a:ext cx="7239240" cy="0"/>
          </a:xfrm>
          <a:prstGeom prst="line">
            <a:avLst/>
          </a:prstGeom>
          <a:ln w="25560">
            <a:solidFill>
              <a:srgbClr val="bfbfbf"/>
            </a:solidFill>
            <a:miter/>
          </a:ln>
        </p:spPr>
      </p:sp>
      <p:sp>
        <p:nvSpPr>
          <p:cNvPr id="298" name="CustomShape 5"/>
          <p:cNvSpPr/>
          <p:nvPr/>
        </p:nvSpPr>
        <p:spPr>
          <a:xfrm>
            <a:off x="73440" y="1463040"/>
            <a:ext cx="4800240" cy="37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Band average:100* (c1</a:t>
            </a:r>
            <a:r>
              <a:rPr lang="en-US" sz="1600" baseline="-25000">
                <a:solidFill>
                  <a:srgbClr val="000000"/>
                </a:solidFill>
                <a:latin typeface="Times New Roman"/>
                <a:ea typeface="DejaVu LGC Sans"/>
              </a:rPr>
              <a:t>on-orbit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- c1</a:t>
            </a:r>
            <a:r>
              <a:rPr lang="en-US" sz="1600" baseline="-25000">
                <a:solidFill>
                  <a:srgbClr val="000000"/>
                </a:solidFill>
                <a:latin typeface="Times New Roman"/>
                <a:ea typeface="DejaVu LGC Sans"/>
              </a:rPr>
              <a:t>LUT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)/c1</a:t>
            </a:r>
            <a:r>
              <a:rPr lang="en-US" sz="1600" baseline="-25000">
                <a:solidFill>
                  <a:srgbClr val="000000"/>
                </a:solidFill>
                <a:latin typeface="Times New Roman"/>
                <a:ea typeface="DejaVu LGC Sans"/>
              </a:rPr>
              <a:t>LUT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:</a:t>
            </a:r>
            <a:endParaRPr/>
          </a:p>
        </p:txBody>
      </p:sp>
      <p:graphicFrame>
        <p:nvGraphicFramePr>
          <p:cNvPr id="299" name="Table 6"/>
          <p:cNvGraphicFramePr/>
          <p:nvPr/>
        </p:nvGraphicFramePr>
        <p:xfrm>
          <a:off x="110880" y="1905120"/>
          <a:ext cx="4489200" cy="3872520"/>
        </p:xfrm>
        <a:graphic>
          <a:graphicData uri="http://schemas.openxmlformats.org/drawingml/2006/table">
            <a:tbl>
              <a:tblPr/>
              <a:tblGrid>
                <a:gridCol w="810000"/>
                <a:gridCol w="525600"/>
                <a:gridCol w="525600"/>
                <a:gridCol w="525600"/>
                <a:gridCol w="525600"/>
                <a:gridCol w="525600"/>
                <a:gridCol w="525600"/>
                <a:gridCol w="525600"/>
              </a:tblGrid>
              <a:tr h="375120">
                <a:tc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I4 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I5 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M12 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M13 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M14 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M15 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M16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02/12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-1.1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-0.3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05/12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-1.7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-0.8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09/12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0.5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12/12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03/13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-1.1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06/13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09/13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1.5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-1.1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0.3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12/13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-0.18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0.05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03/14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0.5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-1.0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06/14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-0.5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1.2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09/14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-1.1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0.3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12/14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03/15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1.5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-1.0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0.6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06/15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-0.3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1.5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09/15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-0.5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1.2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12/15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-0.7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0.9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WU 03/16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1.5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-0.6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0.5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1.1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0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23480" y="1219320"/>
            <a:ext cx="4399920" cy="4898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8364960" y="639432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83A6F475-26F2-4CD0-AD72-C0B191882FD0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02" name="CustomShape 2"/>
          <p:cNvSpPr/>
          <p:nvPr/>
        </p:nvSpPr>
        <p:spPr>
          <a:xfrm>
            <a:off x="476280" y="13500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8585e0"/>
                </a:solidFill>
                <a:latin typeface="Arial"/>
                <a:ea typeface="DejaVu LGC Sans"/>
              </a:rPr>
              <a:t>Calibration Coefficients – c1/LUT</a:t>
            </a:r>
            <a:endParaRPr/>
          </a:p>
        </p:txBody>
      </p:sp>
      <p:sp>
        <p:nvSpPr>
          <p:cNvPr id="303" name="Line 3"/>
          <p:cNvSpPr/>
          <p:nvPr/>
        </p:nvSpPr>
        <p:spPr>
          <a:xfrm>
            <a:off x="990360" y="595080"/>
            <a:ext cx="7239240" cy="0"/>
          </a:xfrm>
          <a:prstGeom prst="line">
            <a:avLst/>
          </a:prstGeom>
          <a:ln w="50760">
            <a:solidFill>
              <a:srgbClr val="bfbfbf"/>
            </a:solidFill>
            <a:miter/>
          </a:ln>
        </p:spPr>
      </p:sp>
      <p:sp>
        <p:nvSpPr>
          <p:cNvPr id="304" name="Line 4"/>
          <p:cNvSpPr/>
          <p:nvPr/>
        </p:nvSpPr>
        <p:spPr>
          <a:xfrm>
            <a:off x="990360" y="679320"/>
            <a:ext cx="7239240" cy="0"/>
          </a:xfrm>
          <a:prstGeom prst="line">
            <a:avLst/>
          </a:prstGeom>
          <a:ln w="25560">
            <a:solidFill>
              <a:srgbClr val="bfbfbf"/>
            </a:solidFill>
            <a:miter/>
          </a:ln>
        </p:spPr>
      </p:sp>
      <p:sp>
        <p:nvSpPr>
          <p:cNvPr id="305" name="CustomShape 5"/>
          <p:cNvSpPr/>
          <p:nvPr/>
        </p:nvSpPr>
        <p:spPr>
          <a:xfrm>
            <a:off x="73440" y="1463040"/>
            <a:ext cx="4800240" cy="37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Band average:100* (c1</a:t>
            </a:r>
            <a:r>
              <a:rPr lang="en-US" sz="1600" baseline="-25000">
                <a:solidFill>
                  <a:srgbClr val="000000"/>
                </a:solidFill>
                <a:latin typeface="Times New Roman"/>
                <a:ea typeface="DejaVu LGC Sans"/>
              </a:rPr>
              <a:t>on-orbit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- c1</a:t>
            </a:r>
            <a:r>
              <a:rPr lang="en-US" sz="1600" baseline="-25000">
                <a:solidFill>
                  <a:srgbClr val="000000"/>
                </a:solidFill>
                <a:latin typeface="Times New Roman"/>
                <a:ea typeface="DejaVu LGC Sans"/>
              </a:rPr>
              <a:t>LUT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)/c1</a:t>
            </a:r>
            <a:r>
              <a:rPr lang="en-US" sz="1600" baseline="-25000">
                <a:solidFill>
                  <a:srgbClr val="000000"/>
                </a:solidFill>
                <a:latin typeface="Times New Roman"/>
                <a:ea typeface="DejaVu LGC Sans"/>
              </a:rPr>
              <a:t>LUT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:</a:t>
            </a:r>
            <a:endParaRPr/>
          </a:p>
        </p:txBody>
      </p:sp>
      <p:graphicFrame>
        <p:nvGraphicFramePr>
          <p:cNvPr id="306" name="Table 6"/>
          <p:cNvGraphicFramePr/>
          <p:nvPr/>
        </p:nvGraphicFramePr>
        <p:xfrm>
          <a:off x="110880" y="1905120"/>
          <a:ext cx="4489200" cy="3872520"/>
        </p:xfrm>
        <a:graphic>
          <a:graphicData uri="http://schemas.openxmlformats.org/drawingml/2006/table">
            <a:tbl>
              <a:tblPr/>
              <a:tblGrid>
                <a:gridCol w="810000"/>
                <a:gridCol w="525600"/>
                <a:gridCol w="525600"/>
                <a:gridCol w="525600"/>
                <a:gridCol w="525600"/>
                <a:gridCol w="525600"/>
                <a:gridCol w="525600"/>
                <a:gridCol w="525600"/>
              </a:tblGrid>
              <a:tr h="375120">
                <a:tc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I4 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I5 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M12 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M13 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M14 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M15 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M16 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02/12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1.5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1.6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05/12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0.5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1.1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09/12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2.2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12/12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1.6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03/13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1.8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06/13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-0.01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0.5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09/13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0.05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12/13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2.2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03/14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2.4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06/14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2.8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09/14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2.2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12/14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2.4</a:t>
                      </a:r>
                      <a:endParaRPr/>
                    </a:p>
                  </a:txBody>
                  <a:tcPr/>
                </a:tc>
              </a:tr>
              <a:tr h="16164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03/15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1.9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2.4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06/15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1.9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1.0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0.7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2.5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09/15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2.0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1.0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0.3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2.4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12/15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1.9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2.8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1.1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0.6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2.4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" rIns="9000" tIns="900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CD 03/16 [%]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1.9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2.0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1.0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1.4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-0.2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0.5</a:t>
                      </a:r>
                      <a:endParaRPr/>
                    </a:p>
                  </a:txBody>
                  <a:tcPr/>
                </a:tc>
                <a:tc>
                  <a:txBody>
                    <a:bodyPr lIns="9000" rIns="9000" tIns="9000" bIns="0" anchor="ctr"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1.9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23480" y="1219320"/>
            <a:ext cx="4399920" cy="4898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228600" y="1066680"/>
            <a:ext cx="3962160" cy="6338520"/>
          </a:xfrm>
          <a:prstGeom prst="roundRect">
            <a:avLst>
              <a:gd name="adj" fmla="val 16616"/>
            </a:avLst>
          </a:prstGeom>
          <a:noFill/>
          <a:ln w="12600">
            <a:noFill/>
          </a:ln>
        </p:spPr>
        <p:txBody>
          <a:bodyPr lIns="90360" rIns="90360" tIns="44280" bIns="4428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EV retrieved radiance uncertainty propagated using standard NIST formulation (k=1)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Some uncertainty contributors determined pre-launch by the            instrument vendor: RTA reflectance BB emissivity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Radiometric coefficient and RVS uncertainties determined from NASA pre-launch analysis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Uncertainties investigated for a range of input signal levels and scan angles</a:t>
            </a:r>
            <a:endParaRPr/>
          </a:p>
        </p:txBody>
      </p:sp>
      <p:sp>
        <p:nvSpPr>
          <p:cNvPr id="309" name="CustomShape 2"/>
          <p:cNvSpPr/>
          <p:nvPr/>
        </p:nvSpPr>
        <p:spPr>
          <a:xfrm>
            <a:off x="838080" y="76320"/>
            <a:ext cx="8229240" cy="68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Uncertainty Estimates</a:t>
            </a:r>
            <a:endParaRPr/>
          </a:p>
        </p:txBody>
      </p:sp>
      <p:sp>
        <p:nvSpPr>
          <p:cNvPr id="310" name="Line 3"/>
          <p:cNvSpPr/>
          <p:nvPr/>
        </p:nvSpPr>
        <p:spPr>
          <a:xfrm>
            <a:off x="4572000" y="1904760"/>
            <a:ext cx="0" cy="39625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sp>
        <p:nvSpPr>
          <p:cNvPr id="311" name="CustomShape 4"/>
          <p:cNvSpPr/>
          <p:nvPr/>
        </p:nvSpPr>
        <p:spPr>
          <a:xfrm>
            <a:off x="4124520" y="1523880"/>
            <a:ext cx="188352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Total Uncertainty</a:t>
            </a:r>
            <a:endParaRPr/>
          </a:p>
        </p:txBody>
      </p:sp>
      <p:sp>
        <p:nvSpPr>
          <p:cNvPr id="312" name="Line 5"/>
          <p:cNvSpPr/>
          <p:nvPr/>
        </p:nvSpPr>
        <p:spPr>
          <a:xfrm>
            <a:off x="4572000" y="5867280"/>
            <a:ext cx="99036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313" name="Line 6"/>
          <p:cNvSpPr/>
          <p:nvPr/>
        </p:nvSpPr>
        <p:spPr>
          <a:xfrm>
            <a:off x="4572000" y="5105160"/>
            <a:ext cx="99036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314" name="CustomShape 7"/>
          <p:cNvSpPr/>
          <p:nvPr/>
        </p:nvSpPr>
        <p:spPr>
          <a:xfrm>
            <a:off x="5410080" y="4800600"/>
            <a:ext cx="2285640" cy="63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Radiance (BB, SH, CAV, HAM, RTA)</a:t>
            </a:r>
            <a:endParaRPr/>
          </a:p>
        </p:txBody>
      </p:sp>
      <p:sp>
        <p:nvSpPr>
          <p:cNvPr id="315" name="CustomShape 8"/>
          <p:cNvSpPr/>
          <p:nvPr/>
        </p:nvSpPr>
        <p:spPr>
          <a:xfrm>
            <a:off x="5410080" y="5638680"/>
            <a:ext cx="312372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Reflectance factors off BB</a:t>
            </a:r>
            <a:endParaRPr/>
          </a:p>
        </p:txBody>
      </p:sp>
      <p:sp>
        <p:nvSpPr>
          <p:cNvPr id="316" name="Line 9"/>
          <p:cNvSpPr/>
          <p:nvPr/>
        </p:nvSpPr>
        <p:spPr>
          <a:xfrm>
            <a:off x="4572000" y="4495680"/>
            <a:ext cx="106668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317" name="Line 10"/>
          <p:cNvSpPr/>
          <p:nvPr/>
        </p:nvSpPr>
        <p:spPr>
          <a:xfrm>
            <a:off x="4572000" y="3962160"/>
            <a:ext cx="99036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318" name="Line 11"/>
          <p:cNvSpPr/>
          <p:nvPr/>
        </p:nvSpPr>
        <p:spPr>
          <a:xfrm>
            <a:off x="4572000" y="3429000"/>
            <a:ext cx="91440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319" name="Line 12"/>
          <p:cNvSpPr/>
          <p:nvPr/>
        </p:nvSpPr>
        <p:spPr>
          <a:xfrm>
            <a:off x="4572000" y="2895480"/>
            <a:ext cx="106668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320" name="Line 13"/>
          <p:cNvSpPr/>
          <p:nvPr/>
        </p:nvSpPr>
        <p:spPr>
          <a:xfrm>
            <a:off x="4572000" y="2361960"/>
            <a:ext cx="99036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321" name="CustomShape 14"/>
          <p:cNvSpPr/>
          <p:nvPr/>
        </p:nvSpPr>
        <p:spPr>
          <a:xfrm>
            <a:off x="5424840" y="2133720"/>
            <a:ext cx="259956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Radiometric coefficients</a:t>
            </a:r>
            <a:endParaRPr/>
          </a:p>
        </p:txBody>
      </p:sp>
      <p:sp>
        <p:nvSpPr>
          <p:cNvPr id="322" name="CustomShape 15"/>
          <p:cNvSpPr/>
          <p:nvPr/>
        </p:nvSpPr>
        <p:spPr>
          <a:xfrm>
            <a:off x="5418720" y="2666880"/>
            <a:ext cx="120528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Response</a:t>
            </a:r>
            <a:endParaRPr/>
          </a:p>
        </p:txBody>
      </p:sp>
      <p:sp>
        <p:nvSpPr>
          <p:cNvPr id="323" name="CustomShape 16"/>
          <p:cNvSpPr/>
          <p:nvPr/>
        </p:nvSpPr>
        <p:spPr>
          <a:xfrm>
            <a:off x="5413680" y="3200400"/>
            <a:ext cx="64728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RVS</a:t>
            </a:r>
            <a:endParaRPr/>
          </a:p>
        </p:txBody>
      </p:sp>
      <p:sp>
        <p:nvSpPr>
          <p:cNvPr id="324" name="CustomShape 17"/>
          <p:cNvSpPr/>
          <p:nvPr/>
        </p:nvSpPr>
        <p:spPr>
          <a:xfrm>
            <a:off x="5421600" y="3733920"/>
            <a:ext cx="178128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RTA reflectance</a:t>
            </a:r>
            <a:endParaRPr/>
          </a:p>
        </p:txBody>
      </p:sp>
      <p:sp>
        <p:nvSpPr>
          <p:cNvPr id="325" name="CustomShape 18"/>
          <p:cNvSpPr/>
          <p:nvPr/>
        </p:nvSpPr>
        <p:spPr>
          <a:xfrm>
            <a:off x="5420520" y="4267080"/>
            <a:ext cx="153576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BB emissivity</a:t>
            </a:r>
            <a:endParaRPr/>
          </a:p>
        </p:txBody>
      </p:sp>
      <p:sp>
        <p:nvSpPr>
          <p:cNvPr id="326" name="TextShape 19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0FA9D0C-2BE3-4D10-8491-71E63E6F2CB8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" name="Table 1"/>
          <p:cNvGraphicFramePr/>
          <p:nvPr/>
        </p:nvGraphicFramePr>
        <p:xfrm>
          <a:off x="6095880" y="990720"/>
          <a:ext cx="2285640" cy="1777680"/>
        </p:xfrm>
        <a:graphic>
          <a:graphicData uri="http://schemas.openxmlformats.org/drawingml/2006/table">
            <a:tbl>
              <a:tblPr/>
              <a:tblGrid>
                <a:gridCol w="1420920"/>
                <a:gridCol w="864720"/>
              </a:tblGrid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267 K</a:t>
                      </a:r>
                      <a:endParaRPr/>
                    </a:p>
                  </a:txBody>
                  <a:tcPr/>
                </a:tc>
              </a:tr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I4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0.91</a:t>
                      </a:r>
                      <a:endParaRPr/>
                    </a:p>
                  </a:txBody>
                  <a:tcPr/>
                </a:tc>
              </a:tr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I4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0.468</a:t>
                      </a:r>
                      <a:endParaRPr/>
                    </a:p>
                  </a:txBody>
                  <a:tcPr/>
                </a:tc>
              </a:tr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I5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</a:tr>
              <a:tr h="356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I5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0.226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" name="CustomShape 2"/>
          <p:cNvSpPr/>
          <p:nvPr/>
        </p:nvSpPr>
        <p:spPr>
          <a:xfrm>
            <a:off x="1523880" y="152280"/>
            <a:ext cx="6629040" cy="60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Comparison to Requirement [K]</a:t>
            </a:r>
            <a:endParaRPr/>
          </a:p>
        </p:txBody>
      </p:sp>
      <p:sp>
        <p:nvSpPr>
          <p:cNvPr id="329" name="CustomShape 3"/>
          <p:cNvSpPr/>
          <p:nvPr/>
        </p:nvSpPr>
        <p:spPr>
          <a:xfrm>
            <a:off x="380880" y="990720"/>
            <a:ext cx="5409720" cy="1649880"/>
          </a:xfrm>
          <a:prstGeom prst="roundRect">
            <a:avLst>
              <a:gd name="adj" fmla="val 16616"/>
            </a:avLst>
          </a:prstGeom>
          <a:noFill/>
          <a:ln w="12600">
            <a:noFill/>
          </a:ln>
        </p:spPr>
        <p:txBody>
          <a:bodyPr lIns="90360" rIns="90360" tIns="44280" bIns="44280"/>
          <a:p>
            <a:pPr>
              <a:lnSpc>
                <a:spcPct val="100000"/>
              </a:lnSpc>
            </a:pPr>
            <a:r>
              <a:rPr b="1" lang="en-US">
                <a:solidFill>
                  <a:srgbClr val="0000ff"/>
                </a:solidFill>
                <a:latin typeface="Arial"/>
                <a:ea typeface="DejaVu LGC Sans"/>
              </a:rPr>
              <a:t>Uncertainty specifications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  <a:ea typeface="DejaVu LGC Sans"/>
              </a:rPr>
              <a:t>Defined in terms of %, at particular uniform scene temperatures, converted to K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  <a:ea typeface="DejaVu LGC Sans"/>
              </a:rPr>
              <a:t>Estimates exceed the specification at lower scene temperatures for bands M12 and M13</a:t>
            </a:r>
            <a:endParaRPr/>
          </a:p>
        </p:txBody>
      </p:sp>
      <p:graphicFrame>
        <p:nvGraphicFramePr>
          <p:cNvPr id="330" name="Table 4"/>
          <p:cNvGraphicFramePr/>
          <p:nvPr/>
        </p:nvGraphicFramePr>
        <p:xfrm>
          <a:off x="1752480" y="3007440"/>
          <a:ext cx="6095520" cy="3850200"/>
        </p:xfrm>
        <a:graphic>
          <a:graphicData uri="http://schemas.openxmlformats.org/drawingml/2006/table">
            <a:tbl>
              <a:tblPr/>
              <a:tblGrid>
                <a:gridCol w="1600200"/>
                <a:gridCol w="838080"/>
                <a:gridCol w="838080"/>
                <a:gridCol w="914400"/>
                <a:gridCol w="888840"/>
                <a:gridCol w="1015920"/>
              </a:tblGrid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190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230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270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310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340 K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M12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0.92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0.21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M12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DejaVu LGC Sans"/>
                        </a:rPr>
                        <a:t>1.11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DejaVu LGC Sans"/>
                        </a:rPr>
                        <a:t>0.13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0.07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0.09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M13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0.85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0.23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M13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DejaVu LGC Sans"/>
                        </a:rPr>
                        <a:t>1.01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0.07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0.10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M14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2.60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0.34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M14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0.95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0.20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M15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0.56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0.34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M15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0.19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M16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0.37</a:t>
                      </a:r>
                      <a:endParaRPr/>
                    </a:p>
                  </a:txBody>
                  <a:tcPr/>
                </a:tc>
              </a:tr>
              <a:tr h="35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M16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0.19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1" name="TextShape 5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26BA879-5A32-4554-92A2-2B38A73E008B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09480" y="5318280"/>
            <a:ext cx="7924320" cy="1770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Calibrated using an on-board blackbody (BB):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Scaling factor “F-factor” is derived and applied each scan.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Warm-up and cool-down (WUCD) cycles are performed quarterly to fully characterize TEB detector response, including offset and nonlinear terms.</a:t>
            </a:r>
            <a:endParaRPr/>
          </a:p>
        </p:txBody>
      </p:sp>
      <p:graphicFrame>
        <p:nvGraphicFramePr>
          <p:cNvPr id="97" name="Table 2"/>
          <p:cNvGraphicFramePr/>
          <p:nvPr/>
        </p:nvGraphicFramePr>
        <p:xfrm>
          <a:off x="1152360" y="4122360"/>
          <a:ext cx="7086240" cy="974880"/>
        </p:xfrm>
        <a:graphic>
          <a:graphicData uri="http://schemas.openxmlformats.org/drawingml/2006/table">
            <a:tbl>
              <a:tblPr/>
              <a:tblGrid>
                <a:gridCol w="1598760"/>
                <a:gridCol w="783360"/>
                <a:gridCol w="784080"/>
                <a:gridCol w="784080"/>
                <a:gridCol w="783360"/>
                <a:gridCol w="784080"/>
                <a:gridCol w="784080"/>
                <a:gridCol w="784440"/>
              </a:tblGrid>
              <a:tr h="48744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I4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I5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M12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M13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M14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M15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M16</a:t>
                      </a:r>
                      <a:endParaRPr/>
                    </a:p>
                  </a:txBody>
                  <a:tcPr/>
                </a:tc>
              </a:tr>
              <a:tr h="48744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Wavelength [µm]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3.74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11.45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3.70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4.05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8.55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10.76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12.01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8" name="CustomShape 3"/>
          <p:cNvSpPr/>
          <p:nvPr/>
        </p:nvSpPr>
        <p:spPr>
          <a:xfrm>
            <a:off x="974160" y="987120"/>
            <a:ext cx="744300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5 M-bands and 2 I-bands, covering wavelengths from 3.7 to 12 </a:t>
            </a:r>
            <a:r>
              <a:rPr b="1" lang="en-US" sz="2000">
                <a:solidFill>
                  <a:srgbClr val="000000"/>
                </a:solidFill>
                <a:latin typeface="Symbol"/>
                <a:ea typeface="DejaVu LGC Sans"/>
              </a:rPr>
              <a:t>m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m </a:t>
            </a:r>
            <a:endParaRPr/>
          </a:p>
        </p:txBody>
      </p:sp>
      <p:sp>
        <p:nvSpPr>
          <p:cNvPr id="99" name="CustomShape 4"/>
          <p:cNvSpPr/>
          <p:nvPr/>
        </p:nvSpPr>
        <p:spPr>
          <a:xfrm>
            <a:off x="914400" y="15228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Thermal Emissive Bands (TEB)</a:t>
            </a:r>
            <a:endParaRPr/>
          </a:p>
        </p:txBody>
      </p:sp>
      <p:pic>
        <p:nvPicPr>
          <p:cNvPr id="100" name="Picture 6" descr=""/>
          <p:cNvPicPr/>
          <p:nvPr/>
        </p:nvPicPr>
        <p:blipFill>
          <a:blip r:embed="rId1"/>
          <a:srcRect l="4753" t="7533" r="3789" b="4875"/>
          <a:stretch>
            <a:fillRect/>
          </a:stretch>
        </p:blipFill>
        <p:spPr>
          <a:xfrm>
            <a:off x="1076400" y="1387080"/>
            <a:ext cx="7238520" cy="2514240"/>
          </a:xfrm>
          <a:prstGeom prst="rect">
            <a:avLst/>
          </a:prstGeom>
          <a:ln>
            <a:noFill/>
          </a:ln>
        </p:spPr>
      </p:pic>
      <p:sp>
        <p:nvSpPr>
          <p:cNvPr id="101" name="TextShape 5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E46ABCF-A6A1-42D4-9BCF-B9B6477C8702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" name="Table 1"/>
          <p:cNvGraphicFramePr/>
          <p:nvPr/>
        </p:nvGraphicFramePr>
        <p:xfrm>
          <a:off x="1676520" y="2895480"/>
          <a:ext cx="6095520" cy="3850200"/>
        </p:xfrm>
        <a:graphic>
          <a:graphicData uri="http://schemas.openxmlformats.org/drawingml/2006/table">
            <a:tbl>
              <a:tblPr/>
              <a:tblGrid>
                <a:gridCol w="1600200"/>
                <a:gridCol w="838080"/>
                <a:gridCol w="838080"/>
                <a:gridCol w="914400"/>
                <a:gridCol w="888840"/>
                <a:gridCol w="1015920"/>
              </a:tblGrid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190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230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270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310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340 K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M12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7.00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0.70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M12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DejaVu LGC Sans"/>
                        </a:rPr>
                        <a:t>8.98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DejaVu LGC Sans"/>
                        </a:rPr>
                        <a:t>0.71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0.32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M13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5.70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0.70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M13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DejaVu LGC Sans"/>
                        </a:rPr>
                        <a:t>7.50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0.69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0.31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M14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12.30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2.40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0.50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M14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4.82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0.84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0.29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M15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2.10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M15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1.59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0.22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M16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1.60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</a:tr>
              <a:tr h="35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M16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1.24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3" name="Table 2"/>
          <p:cNvGraphicFramePr/>
          <p:nvPr/>
        </p:nvGraphicFramePr>
        <p:xfrm>
          <a:off x="6095880" y="990720"/>
          <a:ext cx="2285640" cy="1777680"/>
        </p:xfrm>
        <a:graphic>
          <a:graphicData uri="http://schemas.openxmlformats.org/drawingml/2006/table">
            <a:tbl>
              <a:tblPr/>
              <a:tblGrid>
                <a:gridCol w="1420920"/>
                <a:gridCol w="864720"/>
              </a:tblGrid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267 K</a:t>
                      </a:r>
                      <a:endParaRPr/>
                    </a:p>
                  </a:txBody>
                  <a:tcPr/>
                </a:tc>
              </a:tr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I4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5.00</a:t>
                      </a:r>
                      <a:endParaRPr/>
                    </a:p>
                  </a:txBody>
                  <a:tcPr/>
                </a:tc>
              </a:tr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I4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2.55</a:t>
                      </a:r>
                      <a:endParaRPr/>
                    </a:p>
                  </a:txBody>
                  <a:tcPr/>
                </a:tc>
              </a:tr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I5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2.50</a:t>
                      </a:r>
                      <a:endParaRPr/>
                    </a:p>
                  </a:txBody>
                  <a:tcPr/>
                </a:tc>
              </a:tr>
              <a:tr h="356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I5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0.41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4" name="CustomShape 3"/>
          <p:cNvSpPr/>
          <p:nvPr/>
        </p:nvSpPr>
        <p:spPr>
          <a:xfrm>
            <a:off x="380880" y="990720"/>
            <a:ext cx="5409720" cy="1649880"/>
          </a:xfrm>
          <a:prstGeom prst="roundRect">
            <a:avLst>
              <a:gd name="adj" fmla="val 16616"/>
            </a:avLst>
          </a:prstGeom>
          <a:noFill/>
          <a:ln w="12600">
            <a:noFill/>
          </a:ln>
        </p:spPr>
        <p:txBody>
          <a:bodyPr lIns="90360" rIns="90360" tIns="44280" bIns="44280"/>
          <a:p>
            <a:pPr>
              <a:lnSpc>
                <a:spcPct val="100000"/>
              </a:lnSpc>
            </a:pPr>
            <a:r>
              <a:rPr b="1" lang="en-US">
                <a:solidFill>
                  <a:srgbClr val="0000ff"/>
                </a:solidFill>
                <a:latin typeface="Arial"/>
                <a:ea typeface="DejaVu LGC Sans"/>
              </a:rPr>
              <a:t>Uncertainty specifications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  <a:ea typeface="DejaVu LGC Sans"/>
              </a:rPr>
              <a:t>Defined in terms of %, at particular uniform scene temperatures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  <a:ea typeface="DejaVu LGC Sans"/>
              </a:rPr>
              <a:t>Estimates exceed the specification at lower scene temperatures for bands M12 and M13</a:t>
            </a:r>
            <a:endParaRPr/>
          </a:p>
        </p:txBody>
      </p:sp>
      <p:sp>
        <p:nvSpPr>
          <p:cNvPr id="335" name="CustomShape 4"/>
          <p:cNvSpPr/>
          <p:nvPr/>
        </p:nvSpPr>
        <p:spPr>
          <a:xfrm>
            <a:off x="1143000" y="152280"/>
            <a:ext cx="7391160" cy="60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262699"/>
                </a:solidFill>
                <a:latin typeface="Arial"/>
                <a:ea typeface="DejaVu LGC Sans"/>
              </a:rPr>
              <a:t>Comparison to Requirement [%]</a:t>
            </a:r>
            <a:endParaRPr/>
          </a:p>
        </p:txBody>
      </p:sp>
      <p:sp>
        <p:nvSpPr>
          <p:cNvPr id="336" name="TextShape 5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483367B-042A-4804-8D21-CA6DC96FAD7F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1523880" y="152280"/>
            <a:ext cx="6629040" cy="60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Uncertainty [K]</a:t>
            </a:r>
            <a:endParaRPr/>
          </a:p>
        </p:txBody>
      </p:sp>
      <p:sp>
        <p:nvSpPr>
          <p:cNvPr id="338" name="CustomShape 2"/>
          <p:cNvSpPr/>
          <p:nvPr/>
        </p:nvSpPr>
        <p:spPr>
          <a:xfrm>
            <a:off x="228600" y="914400"/>
            <a:ext cx="8762760" cy="2340360"/>
          </a:xfrm>
          <a:prstGeom prst="roundRect">
            <a:avLst>
              <a:gd name="adj" fmla="val 16616"/>
            </a:avLst>
          </a:prstGeom>
          <a:noFill/>
          <a:ln w="12600">
            <a:noFill/>
          </a:ln>
        </p:spPr>
        <p:txBody>
          <a:bodyPr lIns="90360" rIns="90360" tIns="44280" bIns="4428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ff"/>
                </a:solidFill>
                <a:latin typeface="Arial"/>
                <a:ea typeface="DejaVu LGC Sans"/>
              </a:rPr>
              <a:t>Uncertainty contributors: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Dominant for MWIR bands are the relative BB radiance uncertainty and the relative EV </a:t>
            </a:r>
            <a:r>
              <a:rPr b="1" i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dn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 uncertainty (increasing rapidly with decreasing scene temperature).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The LWIR bands uncertainties are dominated by the c</a:t>
            </a:r>
            <a:r>
              <a:rPr b="1" lang="en-US" sz="2000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, RVS, and EV </a:t>
            </a:r>
            <a:r>
              <a:rPr b="1" i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dn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 relative uncertainties, which increase with decreasing scene temperatures. </a:t>
            </a:r>
            <a:endParaRPr/>
          </a:p>
        </p:txBody>
      </p:sp>
      <p:sp>
        <p:nvSpPr>
          <p:cNvPr id="339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763C30C-4F30-4D93-974C-BC59B201B7E8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pic>
        <p:nvPicPr>
          <p:cNvPr id="340" name="Picture 1" descr=""/>
          <p:cNvPicPr/>
          <p:nvPr/>
        </p:nvPicPr>
        <p:blipFill>
          <a:blip r:embed="rId1"/>
          <a:srcRect l="8220" t="1569" r="0" b="0"/>
          <a:stretch>
            <a:fillRect/>
          </a:stretch>
        </p:blipFill>
        <p:spPr>
          <a:xfrm>
            <a:off x="1011960" y="2743200"/>
            <a:ext cx="6836400" cy="411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1523880" y="152280"/>
            <a:ext cx="6629040" cy="60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Uncertainty [K]</a:t>
            </a:r>
            <a:endParaRPr/>
          </a:p>
        </p:txBody>
      </p:sp>
      <p:sp>
        <p:nvSpPr>
          <p:cNvPr id="342" name="CustomShape 2"/>
          <p:cNvSpPr/>
          <p:nvPr/>
        </p:nvSpPr>
        <p:spPr>
          <a:xfrm>
            <a:off x="380880" y="990720"/>
            <a:ext cx="8381520" cy="1686600"/>
          </a:xfrm>
          <a:prstGeom prst="roundRect">
            <a:avLst>
              <a:gd name="adj" fmla="val 16616"/>
            </a:avLst>
          </a:prstGeom>
          <a:noFill/>
          <a:ln w="12600">
            <a:noFill/>
          </a:ln>
        </p:spPr>
        <p:txBody>
          <a:bodyPr lIns="90360" rIns="90360" tIns="44280" bIns="44280"/>
          <a:p>
            <a:pPr>
              <a:lnSpc>
                <a:spcPct val="100000"/>
              </a:lnSpc>
            </a:pPr>
            <a:r>
              <a:rPr b="1" lang="en-US">
                <a:solidFill>
                  <a:srgbClr val="0000ff"/>
                </a:solidFill>
                <a:latin typeface="Arial"/>
                <a:ea typeface="DejaVu LGC Sans"/>
              </a:rPr>
              <a:t>Uncertainty contributors: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Dominant for MWIR bands are the relative BB radiance uncertainty and the relative EV </a:t>
            </a:r>
            <a:r>
              <a:rPr b="1" i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dn</a:t>
            </a:r>
            <a:r>
              <a:rPr b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 uncertainty (increasing rapidly with decreasing scene temperature).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The LWIR bands uncertainties are dominated by the c</a:t>
            </a:r>
            <a:r>
              <a:rPr b="1" lang="en-US" sz="1600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r>
              <a:rPr b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, RVS, and EV </a:t>
            </a:r>
            <a:r>
              <a:rPr b="1" i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dn</a:t>
            </a:r>
            <a:r>
              <a:rPr b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 relative uncertainties, which increase with decreasing scene temperature. </a:t>
            </a:r>
            <a:endParaRPr/>
          </a:p>
        </p:txBody>
      </p:sp>
      <p:sp>
        <p:nvSpPr>
          <p:cNvPr id="343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2FDD8A9-7955-4409-ABCA-2CE91E4DE8AE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pic>
        <p:nvPicPr>
          <p:cNvPr id="34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66680" y="2615760"/>
            <a:ext cx="6675120" cy="420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2FC8BEB-BD79-4049-B39E-BC67EE92A02D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46" name="CustomShape 2"/>
          <p:cNvSpPr/>
          <p:nvPr/>
        </p:nvSpPr>
        <p:spPr>
          <a:xfrm>
            <a:off x="1401840" y="162720"/>
            <a:ext cx="6675120" cy="45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TEB Calibration when Moon in SV</a:t>
            </a:r>
            <a:endParaRPr/>
          </a:p>
        </p:txBody>
      </p:sp>
      <p:pic>
        <p:nvPicPr>
          <p:cNvPr id="347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77120" y="1362240"/>
            <a:ext cx="2285640" cy="3652560"/>
          </a:xfrm>
          <a:prstGeom prst="rect">
            <a:avLst/>
          </a:prstGeom>
          <a:ln w="3240">
            <a:solidFill>
              <a:srgbClr val="808080"/>
            </a:solidFill>
            <a:round/>
          </a:ln>
        </p:spPr>
      </p:pic>
      <p:pic>
        <p:nvPicPr>
          <p:cNvPr id="348" name="Picture 1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520" y="1378080"/>
            <a:ext cx="2285640" cy="3652560"/>
          </a:xfrm>
          <a:prstGeom prst="rect">
            <a:avLst/>
          </a:prstGeom>
          <a:ln w="3240">
            <a:solidFill>
              <a:srgbClr val="808080"/>
            </a:solidFill>
            <a:round/>
          </a:ln>
        </p:spPr>
      </p:pic>
      <p:sp>
        <p:nvSpPr>
          <p:cNvPr id="349" name="CustomShape 3"/>
          <p:cNvSpPr/>
          <p:nvPr/>
        </p:nvSpPr>
        <p:spPr>
          <a:xfrm>
            <a:off x="228600" y="1447920"/>
            <a:ext cx="3276360" cy="38095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Currently for TEB, Fill values are assigned in EV SDR when the Moon is in the SV.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Improved algorithm computes the mean and standard deviation of a 48-frame sample each scan. Then the outlier samples (Moon intrusion) with selected rejection scheme are identified and excluded from the SV average for background subtraction.</a:t>
            </a:r>
            <a:endParaRPr/>
          </a:p>
        </p:txBody>
      </p:sp>
      <p:sp>
        <p:nvSpPr>
          <p:cNvPr id="350" name="CustomShape 4"/>
          <p:cNvSpPr/>
          <p:nvPr/>
        </p:nvSpPr>
        <p:spPr>
          <a:xfrm>
            <a:off x="2438280" y="5257800"/>
            <a:ext cx="6324120" cy="11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en-US">
                <a:solidFill>
                  <a:srgbClr val="0000ff"/>
                </a:solidFill>
                <a:latin typeface="Arial"/>
                <a:ea typeface="DejaVu LGC Sans"/>
              </a:rPr>
              <a:t>Images of calibrated radiance from 4 consecutive</a:t>
            </a: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 </a:t>
            </a:r>
            <a:r>
              <a:rPr lang="en-US">
                <a:solidFill>
                  <a:srgbClr val="0000ff"/>
                </a:solidFill>
                <a:latin typeface="Arial"/>
                <a:ea typeface="DejaVu LGC Sans"/>
              </a:rPr>
              <a:t>Band </a:t>
            </a:r>
            <a:r>
              <a:rPr b="1" lang="en-US">
                <a:solidFill>
                  <a:srgbClr val="0000ff"/>
                </a:solidFill>
                <a:latin typeface="Arial"/>
                <a:ea typeface="DejaVu LGC Sans"/>
              </a:rPr>
              <a:t>M12</a:t>
            </a:r>
            <a:r>
              <a:rPr lang="en-US">
                <a:solidFill>
                  <a:srgbClr val="0000ff"/>
                </a:solidFill>
                <a:latin typeface="Arial"/>
                <a:ea typeface="DejaVu LGC Sans"/>
              </a:rPr>
              <a:t> SDRs, generated with current SDR code (left) and modified (right) calibration algorithms (Data: Jan 22, 2013; Time 22:24:02). [Reference SPIE 2013, 8866-72]</a:t>
            </a:r>
            <a:endParaRPr/>
          </a:p>
        </p:txBody>
      </p:sp>
      <p:sp>
        <p:nvSpPr>
          <p:cNvPr id="351" name="CustomShape 5"/>
          <p:cNvSpPr/>
          <p:nvPr/>
        </p:nvSpPr>
        <p:spPr>
          <a:xfrm>
            <a:off x="3964320" y="1371600"/>
            <a:ext cx="90180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ff0000"/>
                </a:solidFill>
                <a:latin typeface="Times New Roman"/>
                <a:ea typeface="DejaVu LGC Sans"/>
              </a:rPr>
              <a:t>Before</a:t>
            </a:r>
            <a:endParaRPr/>
          </a:p>
        </p:txBody>
      </p:sp>
      <p:sp>
        <p:nvSpPr>
          <p:cNvPr id="352" name="CustomShape 6"/>
          <p:cNvSpPr/>
          <p:nvPr/>
        </p:nvSpPr>
        <p:spPr>
          <a:xfrm>
            <a:off x="6480000" y="1371600"/>
            <a:ext cx="76176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ff0000"/>
                </a:solidFill>
                <a:latin typeface="Times New Roman"/>
                <a:ea typeface="DejaVu LGC Sans"/>
              </a:rPr>
              <a:t>After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143000" y="15228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TEB Calibration Methodology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900360" y="2666880"/>
            <a:ext cx="792936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where the </a:t>
            </a:r>
            <a:r>
              <a:rPr b="1" lang="en-US">
                <a:solidFill>
                  <a:srgbClr val="000000"/>
                </a:solidFill>
                <a:latin typeface="Symbol"/>
                <a:ea typeface="DejaVu LGC Sans"/>
              </a:rPr>
              <a:t>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DejaVu LGC Sans"/>
              </a:rPr>
              <a:t>L</a:t>
            </a:r>
            <a:r>
              <a:rPr b="1" i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bg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DejaVu LGC Sans"/>
              </a:rPr>
              <a:t>(B,</a:t>
            </a:r>
            <a:r>
              <a:rPr b="1" i="1" lang="en-US">
                <a:solidFill>
                  <a:srgbClr val="000000"/>
                </a:solidFill>
                <a:latin typeface="Symbol"/>
                <a:ea typeface="DejaVu LGC Sans"/>
              </a:rPr>
              <a:t>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DejaVu LGC Sans"/>
              </a:rPr>
              <a:t>)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 is the background difference between the EV and SV path:</a:t>
            </a:r>
            <a:endParaRPr/>
          </a:p>
        </p:txBody>
      </p:sp>
      <p:sp>
        <p:nvSpPr>
          <p:cNvPr id="104" name="CustomShape 3"/>
          <p:cNvSpPr/>
          <p:nvPr/>
        </p:nvSpPr>
        <p:spPr>
          <a:xfrm>
            <a:off x="622440" y="990720"/>
            <a:ext cx="7466040" cy="395280"/>
          </a:xfrm>
          <a:prstGeom prst="rect">
            <a:avLst/>
          </a:prstGeom>
          <a:noFill/>
          <a:ln w="324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VIIRS Earth View radiance is retrieved following ATBD Eq. (116)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endParaRPr/>
          </a:p>
        </p:txBody>
      </p:sp>
      <p:sp>
        <p:nvSpPr>
          <p:cNvPr id="105" name="CustomShape 4"/>
          <p:cNvSpPr/>
          <p:nvPr/>
        </p:nvSpPr>
        <p:spPr>
          <a:xfrm>
            <a:off x="938880" y="3886200"/>
            <a:ext cx="7415640" cy="364680"/>
          </a:xfrm>
          <a:prstGeom prst="rect">
            <a:avLst/>
          </a:prstGeom>
          <a:noFill/>
          <a:ln w="324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The F-factor is derived each scan for each band, detector, and HAM side: </a:t>
            </a:r>
            <a:endParaRPr/>
          </a:p>
        </p:txBody>
      </p:sp>
      <p:sp>
        <p:nvSpPr>
          <p:cNvPr id="106" name="CustomShape 5"/>
          <p:cNvSpPr/>
          <p:nvPr/>
        </p:nvSpPr>
        <p:spPr>
          <a:xfrm flipV="1">
            <a:off x="5029200" y="4494960"/>
            <a:ext cx="761760" cy="7596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107" name="CustomShape 6"/>
          <p:cNvSpPr/>
          <p:nvPr/>
        </p:nvSpPr>
        <p:spPr>
          <a:xfrm>
            <a:off x="5867280" y="4343400"/>
            <a:ext cx="25905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262699"/>
                </a:solidFill>
                <a:latin typeface="Arial"/>
                <a:ea typeface="DejaVu LGC Sans"/>
              </a:rPr>
              <a:t>Estimated BB radiance</a:t>
            </a:r>
            <a:endParaRPr/>
          </a:p>
        </p:txBody>
      </p:sp>
      <p:sp>
        <p:nvSpPr>
          <p:cNvPr id="108" name="CustomShape 7"/>
          <p:cNvSpPr/>
          <p:nvPr/>
        </p:nvSpPr>
        <p:spPr>
          <a:xfrm>
            <a:off x="4038480" y="5181480"/>
            <a:ext cx="1142640" cy="22824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109" name="CustomShape 8"/>
          <p:cNvSpPr/>
          <p:nvPr/>
        </p:nvSpPr>
        <p:spPr>
          <a:xfrm>
            <a:off x="5257800" y="5254920"/>
            <a:ext cx="25905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262699"/>
                </a:solidFill>
                <a:latin typeface="Arial"/>
                <a:ea typeface="DejaVu LGC Sans"/>
              </a:rPr>
              <a:t>Retrieved BB radiance</a:t>
            </a:r>
            <a:endParaRPr/>
          </a:p>
        </p:txBody>
      </p:sp>
      <p:sp>
        <p:nvSpPr>
          <p:cNvPr id="110" name="CustomShape 9"/>
          <p:cNvSpPr/>
          <p:nvPr/>
        </p:nvSpPr>
        <p:spPr>
          <a:xfrm>
            <a:off x="928080" y="5638680"/>
            <a:ext cx="4341600" cy="364680"/>
          </a:xfrm>
          <a:prstGeom prst="rect">
            <a:avLst/>
          </a:prstGeom>
          <a:noFill/>
          <a:ln w="324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and the aperture radiance from the BB is: </a:t>
            </a:r>
            <a:endParaRPr/>
          </a:p>
        </p:txBody>
      </p:sp>
      <p:sp>
        <p:nvSpPr>
          <p:cNvPr id="111" name="CustomShape 10"/>
          <p:cNvSpPr/>
          <p:nvPr/>
        </p:nvSpPr>
        <p:spPr>
          <a:xfrm>
            <a:off x="5791320" y="1600200"/>
            <a:ext cx="3352320" cy="8532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2d2db9"/>
                </a:solidFill>
                <a:latin typeface="Arial"/>
                <a:ea typeface="DejaVu LGC Sans"/>
              </a:rPr>
              <a:t>dn: detector response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2d2db9"/>
                </a:solidFill>
                <a:latin typeface="Arial"/>
                <a:ea typeface="DejaVu LGC Sans"/>
              </a:rPr>
              <a:t>c</a:t>
            </a:r>
            <a:r>
              <a:rPr lang="en-US" sz="1600" baseline="-25000">
                <a:solidFill>
                  <a:srgbClr val="2d2db9"/>
                </a:solidFill>
                <a:latin typeface="Arial"/>
                <a:ea typeface="DejaVu LGC Sans"/>
              </a:rPr>
              <a:t>i</a:t>
            </a:r>
            <a:r>
              <a:rPr lang="en-US" sz="1600">
                <a:solidFill>
                  <a:srgbClr val="2d2db9"/>
                </a:solidFill>
                <a:latin typeface="Arial"/>
                <a:ea typeface="DejaVu LGC Sans"/>
              </a:rPr>
              <a:t>: calibration coefficients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2d2db9"/>
                </a:solidFill>
                <a:latin typeface="Arial"/>
                <a:ea typeface="DejaVu LGC Sans"/>
              </a:rPr>
              <a:t>RVS: response versus scan-angle </a:t>
            </a:r>
            <a:endParaRPr/>
          </a:p>
        </p:txBody>
      </p:sp>
      <p:sp>
        <p:nvSpPr>
          <p:cNvPr id="112" name="TextShape 11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CE04CED-42A7-4188-8903-5AA05B27B726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pic>
        <p:nvPicPr>
          <p:cNvPr id="11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6172200"/>
            <a:ext cx="5181480" cy="38088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3048120"/>
            <a:ext cx="7302600" cy="77472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4419720"/>
            <a:ext cx="3835440" cy="9907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98400" y="1447920"/>
            <a:ext cx="4788000" cy="106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3880" y="1176840"/>
            <a:ext cx="4405320" cy="252252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4572000" y="1066680"/>
            <a:ext cx="4419360" cy="14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Long-term trend of daily-averaged T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BB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Stable to within a few mK.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~15 mK offsets were due to the use of two different T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BB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settings.</a:t>
            </a: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990720" y="15228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BB Performance</a:t>
            </a:r>
            <a:endParaRPr/>
          </a:p>
        </p:txBody>
      </p:sp>
      <p:sp>
        <p:nvSpPr>
          <p:cNvPr id="120" name="CustomShape 3"/>
          <p:cNvSpPr/>
          <p:nvPr/>
        </p:nvSpPr>
        <p:spPr>
          <a:xfrm>
            <a:off x="0" y="3886200"/>
            <a:ext cx="4876560" cy="262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Short-term stability (scan-by-scan T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BB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):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Orbital variations of individual thermistors up to 40 mK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Variations in average temperature ~ 20 mK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Temperature difference between individual thermistors up to 60 mK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en-US">
                <a:solidFill>
                  <a:srgbClr val="3333ff"/>
                </a:solidFill>
                <a:latin typeface="Times New Roman"/>
                <a:ea typeface="DejaVu LGC Sans"/>
              </a:rPr>
              <a:t>BB uniformity meets the requirement with standard deviation less than 30mK</a:t>
            </a:r>
            <a:endParaRPr/>
          </a:p>
        </p:txBody>
      </p:sp>
      <p:pic>
        <p:nvPicPr>
          <p:cNvPr id="121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04200" y="2438280"/>
            <a:ext cx="4162320" cy="4375800"/>
          </a:xfrm>
          <a:prstGeom prst="rect">
            <a:avLst/>
          </a:prstGeom>
          <a:ln>
            <a:noFill/>
          </a:ln>
        </p:spPr>
      </p:pic>
      <p:sp>
        <p:nvSpPr>
          <p:cNvPr id="122" name="Line 4"/>
          <p:cNvSpPr/>
          <p:nvPr/>
        </p:nvSpPr>
        <p:spPr>
          <a:xfrm>
            <a:off x="5486400" y="5443920"/>
            <a:ext cx="3251880" cy="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</p:sp>
      <p:sp>
        <p:nvSpPr>
          <p:cNvPr id="123" name="CustomShape 5"/>
          <p:cNvSpPr/>
          <p:nvPr/>
        </p:nvSpPr>
        <p:spPr>
          <a:xfrm>
            <a:off x="5746680" y="5105520"/>
            <a:ext cx="2790000" cy="3337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Arial"/>
                <a:ea typeface="DejaVu LGC Sans"/>
              </a:rPr>
              <a:t>30mK uniformity requirement</a:t>
            </a:r>
            <a:endParaRPr/>
          </a:p>
        </p:txBody>
      </p:sp>
      <p:sp>
        <p:nvSpPr>
          <p:cNvPr id="124" name="CustomShape 6"/>
          <p:cNvSpPr/>
          <p:nvPr/>
        </p:nvSpPr>
        <p:spPr>
          <a:xfrm flipV="1">
            <a:off x="4876920" y="5637960"/>
            <a:ext cx="761760" cy="38052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125" name="CustomShape 7"/>
          <p:cNvSpPr/>
          <p:nvPr/>
        </p:nvSpPr>
        <p:spPr>
          <a:xfrm flipV="1">
            <a:off x="4800600" y="4343400"/>
            <a:ext cx="685440" cy="60912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126" name="CustomShape 8"/>
          <p:cNvSpPr/>
          <p:nvPr/>
        </p:nvSpPr>
        <p:spPr>
          <a:xfrm>
            <a:off x="6604560" y="3048120"/>
            <a:ext cx="13136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Arial"/>
                <a:ea typeface="DejaVu LGC Sans"/>
              </a:rPr>
              <a:t>Day </a:t>
            </a: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/</a:t>
            </a:r>
            <a:r>
              <a:rPr lang="en-US">
                <a:solidFill>
                  <a:srgbClr val="0070c0"/>
                </a:solidFill>
                <a:latin typeface="Arial"/>
                <a:ea typeface="DejaVu LGC Sans"/>
              </a:rPr>
              <a:t> </a:t>
            </a:r>
            <a:r>
              <a:rPr lang="en-US">
                <a:solidFill>
                  <a:srgbClr val="0066ff"/>
                </a:solidFill>
                <a:latin typeface="Arial"/>
                <a:ea typeface="DejaVu LGC Sans"/>
              </a:rPr>
              <a:t>Night</a:t>
            </a:r>
            <a:endParaRPr/>
          </a:p>
        </p:txBody>
      </p:sp>
      <p:sp>
        <p:nvSpPr>
          <p:cNvPr id="127" name="TextShape 9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AA48F52-483A-48D6-90A1-A16A70D41D1E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28" name="CustomShape 10"/>
          <p:cNvSpPr/>
          <p:nvPr/>
        </p:nvSpPr>
        <p:spPr>
          <a:xfrm flipH="1">
            <a:off x="4037760" y="1447920"/>
            <a:ext cx="990360" cy="914040"/>
          </a:xfrm>
          <a:prstGeom prst="straightConnector1">
            <a:avLst/>
          </a:prstGeom>
          <a:solidFill>
            <a:srgbClr val="00b8ff"/>
          </a:solidFill>
          <a:ln w="25560">
            <a:solidFill>
              <a:srgbClr val="ff0000"/>
            </a:solidFill>
            <a:round/>
            <a:tailEnd len="med" type="arrow" w="med"/>
          </a:ln>
        </p:spPr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914400" y="22536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Detector Short-term Stability 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B525892-40AB-4928-81EE-2B6A79EF79DC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31" name="CustomShape 3"/>
          <p:cNvSpPr/>
          <p:nvPr/>
        </p:nvSpPr>
        <p:spPr>
          <a:xfrm>
            <a:off x="264240" y="1153800"/>
            <a:ext cx="2707200" cy="5339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Detector responses (F-factors) show small orbital variations: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±0.2 % or less on a per scan basis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±0.1 % or less on a per granule basis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>
                <a:solidFill>
                  <a:srgbClr val="3333ff"/>
                </a:solidFill>
                <a:latin typeface="Times New Roman"/>
                <a:ea typeface="DejaVu LGC Sans"/>
              </a:rPr>
              <a:t>Would using averaged F-factors improve SDR product?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F-factor orbital variations correlate with T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BB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variations and instrument temperatures variations.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F-factor shown for orbits 22854 – 22858 for HAM side A.</a:t>
            </a:r>
            <a:endParaRPr/>
          </a:p>
        </p:txBody>
      </p:sp>
      <p:pic>
        <p:nvPicPr>
          <p:cNvPr id="132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71800" y="1066680"/>
            <a:ext cx="5866920" cy="576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914400" y="22536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Detector Long-term Response </a:t>
            </a:r>
            <a:endParaRPr/>
          </a:p>
        </p:txBody>
      </p:sp>
      <p:sp>
        <p:nvSpPr>
          <p:cNvPr id="134" name="Line 2"/>
          <p:cNvSpPr/>
          <p:nvPr/>
        </p:nvSpPr>
        <p:spPr>
          <a:xfrm>
            <a:off x="8149320" y="5257800"/>
            <a:ext cx="3960" cy="0"/>
          </a:xfrm>
          <a:prstGeom prst="line">
            <a:avLst/>
          </a:prstGeom>
          <a:ln w="9360">
            <a:solidFill>
              <a:srgbClr val="ffc000"/>
            </a:solidFill>
            <a:round/>
          </a:ln>
        </p:spPr>
      </p:sp>
      <p:graphicFrame>
        <p:nvGraphicFramePr>
          <p:cNvPr id="135" name="Table 3"/>
          <p:cNvGraphicFramePr/>
          <p:nvPr/>
        </p:nvGraphicFramePr>
        <p:xfrm>
          <a:off x="914400" y="5562720"/>
          <a:ext cx="7467120" cy="1142640"/>
        </p:xfrm>
        <a:graphic>
          <a:graphicData uri="http://schemas.openxmlformats.org/drawingml/2006/table">
            <a:tbl>
              <a:tblPr/>
              <a:tblGrid>
                <a:gridCol w="2362320"/>
                <a:gridCol w="729000"/>
                <a:gridCol w="729000"/>
                <a:gridCol w="729000"/>
                <a:gridCol w="729000"/>
                <a:gridCol w="729000"/>
                <a:gridCol w="729000"/>
                <a:gridCol w="730800"/>
              </a:tblGrid>
              <a:tr h="285480">
                <a:tc>
                  <a:txBody>
                    <a:bodyPr lIns="4572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I4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I5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M12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M13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M14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M15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M16</a:t>
                      </a:r>
                      <a:endParaRPr/>
                    </a:p>
                  </a:txBody>
                  <a:tcPr/>
                </a:tc>
              </a:tr>
              <a:tr h="285480">
                <a:tc>
                  <a:txBody>
                    <a:bodyPr lIns="4572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Average  F-factor: 03 26 2012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1.0105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1.0040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1.0035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1.0070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0.9946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1.0056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1.0101</a:t>
                      </a:r>
                      <a:endParaRPr/>
                    </a:p>
                  </a:txBody>
                  <a:tcPr/>
                </a:tc>
              </a:tr>
              <a:tr h="285480">
                <a:tc>
                  <a:txBody>
                    <a:bodyPr lIns="4572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Average  F-factor: 03 26 2016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1.0153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1.0177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1.0077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1.0097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0.9952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1.0070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1.0126</a:t>
                      </a:r>
                      <a:endParaRPr/>
                    </a:p>
                  </a:txBody>
                  <a:tcPr/>
                </a:tc>
              </a:tr>
              <a:tr h="286200">
                <a:tc>
                  <a:txBody>
                    <a:bodyPr lIns="4572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Trend [%]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0.47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1.36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0.42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0.26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0.14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6" name="TextShape 4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996EDB3-3DF2-4E94-AE81-C0211BA85C0F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37" name="CustomShape 5"/>
          <p:cNvSpPr/>
          <p:nvPr/>
        </p:nvSpPr>
        <p:spPr>
          <a:xfrm>
            <a:off x="76320" y="1149840"/>
            <a:ext cx="3504960" cy="40770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  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Daily average F-factor trend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From January 20, 2012 (orbit 1200) to May 1, 2016 (orbit 23361)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I5 shows the most noticeable trend of ~1.4 %, while the rest of the bands are within 0.47 % (I4).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Discontinuities in the trend are coincident with anomalies during  which the cold FPA and/or instrument temperatures changed.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Features in LWIR bands F-trend appear to coincide with the passage of the Earth through perihelion.</a:t>
            </a:r>
            <a:endParaRPr/>
          </a:p>
        </p:txBody>
      </p:sp>
      <p:sp>
        <p:nvSpPr>
          <p:cNvPr id="138" name="CustomShape 6"/>
          <p:cNvSpPr/>
          <p:nvPr/>
        </p:nvSpPr>
        <p:spPr>
          <a:xfrm>
            <a:off x="5867280" y="4796280"/>
            <a:ext cx="1085400" cy="455400"/>
          </a:xfrm>
          <a:prstGeom prst="rect">
            <a:avLst/>
          </a:prstGeom>
          <a:noFill/>
          <a:ln w="28440">
            <a:solidFill>
              <a:srgbClr val="ffc000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Petulant anomaly</a:t>
            </a:r>
            <a:endParaRPr/>
          </a:p>
        </p:txBody>
      </p:sp>
      <p:sp>
        <p:nvSpPr>
          <p:cNvPr id="139" name="CustomShape 7"/>
          <p:cNvSpPr/>
          <p:nvPr/>
        </p:nvSpPr>
        <p:spPr>
          <a:xfrm>
            <a:off x="4786560" y="4657680"/>
            <a:ext cx="8377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DejaVu LGC Sans"/>
              </a:rPr>
              <a:t>SC anomaly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DejaVu LGC Sans"/>
              </a:rPr>
              <a:t>20120324</a:t>
            </a:r>
            <a:endParaRPr/>
          </a:p>
        </p:txBody>
      </p:sp>
      <p:sp>
        <p:nvSpPr>
          <p:cNvPr id="140" name="CustomShape 8"/>
          <p:cNvSpPr/>
          <p:nvPr/>
        </p:nvSpPr>
        <p:spPr>
          <a:xfrm>
            <a:off x="7238880" y="4860720"/>
            <a:ext cx="1238040" cy="182880"/>
          </a:xfrm>
          <a:prstGeom prst="rect">
            <a:avLst/>
          </a:prstGeom>
          <a:noFill/>
          <a:ln w="28440">
            <a:solidFill>
              <a:srgbClr val="47ffd1"/>
            </a:solidFill>
            <a:round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Earth in perihelion</a:t>
            </a:r>
            <a:endParaRPr/>
          </a:p>
        </p:txBody>
      </p:sp>
      <p:pic>
        <p:nvPicPr>
          <p:cNvPr id="141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08800" y="1231200"/>
            <a:ext cx="5202720" cy="335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914400" y="22536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Instrument Temperatures Trend</a:t>
            </a:r>
            <a:endParaRPr/>
          </a:p>
        </p:txBody>
      </p:sp>
      <p:sp>
        <p:nvSpPr>
          <p:cNvPr id="143" name="Line 2"/>
          <p:cNvSpPr/>
          <p:nvPr/>
        </p:nvSpPr>
        <p:spPr>
          <a:xfrm>
            <a:off x="8073360" y="5562360"/>
            <a:ext cx="3600" cy="0"/>
          </a:xfrm>
          <a:prstGeom prst="line">
            <a:avLst/>
          </a:prstGeom>
          <a:ln w="9360">
            <a:solidFill>
              <a:srgbClr val="ffc000"/>
            </a:solidFill>
            <a:round/>
          </a:ln>
        </p:spPr>
      </p:sp>
      <p:sp>
        <p:nvSpPr>
          <p:cNvPr id="144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B462732-82DF-46EE-B566-0CE2B2626B5F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45" name="CustomShape 4"/>
          <p:cNvSpPr/>
          <p:nvPr/>
        </p:nvSpPr>
        <p:spPr>
          <a:xfrm>
            <a:off x="228600" y="1295280"/>
            <a:ext cx="3504960" cy="4906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Discontinuities in the instrument temperatures trends coincident with discontinuities in the F-factor trends shown on previous slide.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Features in instrument temperature trends appears to coincide with the passage of the Earth through perihelion. The F-factor for LWIR bands shows features at the same time.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There is a small increasing trend of SMWIR focal plane temperature, which can explain the trend observed in MWIR bands (I4, M12, M13).</a:t>
            </a:r>
            <a:endParaRPr/>
          </a:p>
        </p:txBody>
      </p:sp>
      <p:pic>
        <p:nvPicPr>
          <p:cNvPr id="146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62520" y="1295280"/>
            <a:ext cx="4937400" cy="2651400"/>
          </a:xfrm>
          <a:prstGeom prst="rect">
            <a:avLst/>
          </a:prstGeom>
          <a:ln>
            <a:noFill/>
          </a:ln>
        </p:spPr>
      </p:pic>
      <p:pic>
        <p:nvPicPr>
          <p:cNvPr id="147" name="Picture 8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44160" y="4037400"/>
            <a:ext cx="4894560" cy="251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143000" y="225360"/>
            <a:ext cx="761976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Detector Noise Characterization (NEdT)</a:t>
            </a:r>
            <a:endParaRPr/>
          </a:p>
        </p:txBody>
      </p:sp>
      <p:pic>
        <p:nvPicPr>
          <p:cNvPr id="149" name="Picture 9" descr=""/>
          <p:cNvPicPr/>
          <p:nvPr/>
        </p:nvPicPr>
        <p:blipFill>
          <a:blip r:embed="rId1"/>
          <a:srcRect l="5974" t="3277" r="2981" b="66904"/>
          <a:stretch>
            <a:fillRect/>
          </a:stretch>
        </p:blipFill>
        <p:spPr>
          <a:xfrm>
            <a:off x="152280" y="4703400"/>
            <a:ext cx="4170600" cy="2077920"/>
          </a:xfrm>
          <a:prstGeom prst="rect">
            <a:avLst/>
          </a:prstGeom>
          <a:ln>
            <a:noFill/>
          </a:ln>
        </p:spPr>
      </p:pic>
      <p:pic>
        <p:nvPicPr>
          <p:cNvPr id="150" name="Picture 10" descr=""/>
          <p:cNvPicPr/>
          <p:nvPr/>
        </p:nvPicPr>
        <p:blipFill>
          <a:blip r:embed="rId2"/>
          <a:srcRect l="5974" t="35419" r="2981" b="34420"/>
          <a:stretch>
            <a:fillRect/>
          </a:stretch>
        </p:blipFill>
        <p:spPr>
          <a:xfrm>
            <a:off x="4724280" y="4680000"/>
            <a:ext cx="4170600" cy="2101320"/>
          </a:xfrm>
          <a:prstGeom prst="rect">
            <a:avLst/>
          </a:prstGeom>
          <a:ln>
            <a:noFill/>
          </a:ln>
        </p:spPr>
      </p:pic>
      <p:sp>
        <p:nvSpPr>
          <p:cNvPr id="151" name="TextShape 2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0D2F036-B8ED-43E9-A441-05AB1A68594E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52" name="CustomShape 3"/>
          <p:cNvSpPr/>
          <p:nvPr/>
        </p:nvSpPr>
        <p:spPr>
          <a:xfrm>
            <a:off x="76320" y="1905120"/>
            <a:ext cx="4495320" cy="25538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NEdT routinely trended at 292.5 K: stable since the CFPA temperatures reached ~80 K (orbit 1200). Band averaged values are within 0.2 K for I bands and 0.07 K for M bands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NEdT at T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TYP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derived periodically from BB WUCD data: stable and meeting the sensor design requirements by a wide margin:</a:t>
            </a:r>
            <a:endParaRPr/>
          </a:p>
        </p:txBody>
      </p:sp>
      <p:pic>
        <p:nvPicPr>
          <p:cNvPr id="153" name="Picture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1188720"/>
            <a:ext cx="4449960" cy="3017160"/>
          </a:xfrm>
          <a:prstGeom prst="rect">
            <a:avLst/>
          </a:prstGeom>
          <a:ln>
            <a:noFill/>
          </a:ln>
        </p:spPr>
      </p:pic>
      <p:pic>
        <p:nvPicPr>
          <p:cNvPr id="154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838080" y="1143000"/>
            <a:ext cx="2781360" cy="63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