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3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32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27.xml.rels" ContentType="application/vnd.openxmlformats-package.relationships+xml"/>
  <Override PartName="/ppt/slides/_rels/slide20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53.png" ContentType="image/png"/>
  <Override PartName="/ppt/media/image51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39.jpeg" ContentType="image/jpeg"/>
  <Override PartName="/ppt/media/image38.jpeg" ContentType="image/jpeg"/>
  <Override PartName="/ppt/media/image36.jpeg" ContentType="image/jpeg"/>
  <Override PartName="/ppt/media/image35.jpeg" ContentType="image/jpeg"/>
  <Override PartName="/ppt/media/image49.png" ContentType="image/png"/>
  <Override PartName="/ppt/media/image33.jpeg" ContentType="image/jpeg"/>
  <Override PartName="/ppt/media/image32.jpeg" ContentType="image/jpeg"/>
  <Override PartName="/ppt/media/image30.jpeg" ContentType="image/jpeg"/>
  <Override PartName="/ppt/media/image26.jpeg" ContentType="image/jpeg"/>
  <Override PartName="/ppt/media/image29.png" ContentType="image/png"/>
  <Override PartName="/ppt/media/image50.png" ContentType="image/png"/>
  <Override PartName="/ppt/media/image25.jpeg" ContentType="image/jpeg"/>
  <Override PartName="/ppt/media/image24.jpeg" ContentType="image/jpeg"/>
  <Override PartName="/ppt/media/image28.jpeg" ContentType="image/jpeg"/>
  <Override PartName="/ppt/media/image22.png" ContentType="image/png"/>
  <Override PartName="/ppt/media/image20.png" ContentType="image/png"/>
  <Override PartName="/ppt/media/image19.png" ContentType="image/png"/>
  <Override PartName="/ppt/media/image18.wmf" ContentType="image/x-wmf"/>
  <Override PartName="/ppt/media/image42.png" ContentType="image/png"/>
  <Override PartName="/ppt/media/image17.jpeg" ContentType="image/jpeg"/>
  <Override PartName="/ppt/media/image52.png" ContentType="image/png"/>
  <Override PartName="/ppt/media/image16.jpeg" ContentType="image/jpeg"/>
  <Override PartName="/ppt/media/image23.jpeg" ContentType="image/jpeg"/>
  <Override PartName="/ppt/media/image46.png" ContentType="image/png"/>
  <Override PartName="/ppt/media/image13.png" ContentType="image/png"/>
  <Override PartName="/ppt/media/image10.wmf" ContentType="image/x-wmf"/>
  <Override PartName="/ppt/media/image12.png" ContentType="image/png"/>
  <Override PartName="/ppt/media/image31.jpeg" ContentType="image/jpeg"/>
  <Override PartName="/ppt/media/image48.png" ContentType="image/png"/>
  <Override PartName="/ppt/media/image40.jpeg" ContentType="image/jpeg"/>
  <Override PartName="/ppt/media/image37.jpeg" ContentType="image/jpeg"/>
  <Override PartName="/ppt/media/image15.png" ContentType="image/png"/>
  <Override PartName="/ppt/media/image9.wmf" ContentType="image/x-wmf"/>
  <Override PartName="/ppt/media/image8.wmf" ContentType="image/x-wmf"/>
  <Override PartName="/ppt/media/image21.png" ContentType="image/png"/>
  <Override PartName="/ppt/media/image41.jpeg" ContentType="image/jpeg"/>
  <Override PartName="/ppt/media/image7.jpeg" ContentType="image/jpeg"/>
  <Override PartName="/ppt/media/image6.png" ContentType="image/png"/>
  <Override PartName="/ppt/media/image11.wmf" ContentType="image/x-wmf"/>
  <Override PartName="/ppt/media/image34.jpeg" ContentType="image/jpeg"/>
  <Override PartName="/ppt/media/image5.png" ContentType="image/png"/>
  <Override PartName="/ppt/media/image27.jpeg" ContentType="image/jpeg"/>
  <Override PartName="/ppt/media/image4.jpeg" ContentType="image/jpeg"/>
  <Override PartName="/ppt/media/image14.png" ContentType="image/png"/>
  <Override PartName="/ppt/media/image3.png" ContentType="image/png"/>
  <Override PartName="/ppt/media/image47.png" ContentType="image/png"/>
  <Override PartName="/ppt/media/image2.png" ContentType="image/png"/>
  <Override PartName="/ppt/media/image1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/>
  <p:notesSz cx="9240837" cy="69548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24AB644-63D1-47D0-A413-CEBB63BEC558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72C322D3-3FDD-4FFF-8722-AC5ADABB7959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40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4397AEFA-C28E-42BF-B332-707F77917FC4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41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3438F567-A59D-4BB7-9AA4-325655635C3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42" name="CustomShape 4"/>
          <p:cNvSpPr/>
          <p:nvPr/>
        </p:nvSpPr>
        <p:spPr>
          <a:xfrm>
            <a:off x="1540080" y="520560"/>
            <a:ext cx="6162480" cy="26089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B872CA1F-8811-4EAA-BE59-D2AC059F55F0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5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97675F62-89C8-443A-B5C8-652FC1554867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6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AC4CFCB8-5E8B-4410-934A-704226C79E0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7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907825BD-33B5-41CF-86EF-6B8D96BC06F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0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C8059A99-2B8E-403B-8F36-B260D5DF0492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1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2FD063B2-7DDC-4BC2-909C-B2A04E9B2B27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2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268152E0-E9B3-4D7C-A4AA-C93AA13AEB0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5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C24D1A0B-2EFF-4C7F-A757-965487062138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6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6DDA83AC-EBF0-4072-9B16-B89B2B8EEA36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97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98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1000" cy="3117240"/>
          </a:xfrm>
          <a:prstGeom prst="rect">
            <a:avLst/>
          </a:prstGeom>
        </p:spPr>
        <p:txBody>
          <a:bodyPr lIns="91080" rIns="91080" tIns="47520" bIns="47520"/>
          <a:p>
            <a:endParaRPr/>
          </a:p>
        </p:txBody>
      </p:sp>
      <p:sp>
        <p:nvSpPr>
          <p:cNvPr id="400" name="TextShape 2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>
              <a:lnSpc>
                <a:spcPct val="100000"/>
              </a:lnSpc>
            </a:pPr>
            <a:fld id="{04F9838C-28E1-4D20-B172-2F2B077708FB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28456B5D-E68C-4829-BF17-77FB9DFAA25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2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087D8E4A-C575-47BE-A2B5-323D2CAD79CE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3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B2FF8A50-3275-4620-ACE3-9F05ED9E1754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4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05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A7791486-11A1-420A-A8A6-EC25AD8CACD7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45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5EB072B4-76C8-45FC-87AB-16A71F140473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46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633D6E4F-35E2-4C4F-85F0-D9DE62F772CF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47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8E0BAD65-2A0D-45BB-83C9-A7AC7F015DE2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7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FE23DC8E-C717-4A69-BCB9-FE29F225AD21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8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33C291F6-B955-4E83-9F70-38D49AC3ABE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09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10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2A315803-D2E2-42BF-A692-1D795219E3BF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12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3A79C6DA-661D-4E72-9F94-8C05344182C2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13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DA0CBB43-0A66-44B3-8D5B-653E031A1E85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14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F1975203-4233-4B92-9D89-D0CE922F5B3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17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4F7450ED-3C9A-467E-8FDA-B6A12F27DE6F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18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D90FBE0F-7F51-44B0-98B7-502DE62844F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19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20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BA4B444F-BCC9-4317-9086-840C29A58F89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2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013419F1-439F-4083-89E9-6E5F6D578459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3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25FF8BA-B587-4C19-8CBA-29E0A754D5E7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4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25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52569441-F4E8-4DA9-B751-BED8EBBF04B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7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2B3D8825-D6E0-4D69-A379-A316FC26D984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8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5FD913B-01FA-4C37-A3DA-71D4A8064FB6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29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30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746A912B-196F-4AB4-A32A-CBBD475F0815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2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456A5BE8-697D-424B-833C-79415C3E9470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3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FC99C5A-D2FA-407B-8EC6-AB67A88A8472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4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35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D55F319F-B4C3-4FBA-811A-AEBE6262D2C2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7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76F0F7AA-7B63-4C20-970A-DDB012857507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8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1C13A268-75FF-40BD-B71E-8B72E5C7FD76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39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40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3E7040B4-A423-44AD-A35D-A62C9EBA5F40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50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9DEBAD38-3047-431A-938B-9A2AD1F53750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351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31AF0745-7530-49C8-B840-63FCA5926022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352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53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25AEE12D-9E27-4EEF-8F31-FABFA9DE6049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42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430A1EE8-2DA2-466E-AC36-CEFD6EF5CF6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43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6E551218-3E1E-474C-ADE8-A6AA8479C372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44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445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A9E85915-85DD-44A2-ACAC-BBD65AE84787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55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14367924-E803-40CB-9B9B-01A05588E375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56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434F1D35-F470-41A3-96BE-CF9AFD73C69B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57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58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9AC9C87E-1A57-4C7B-9707-50526A8D74BA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60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B7B503A7-F59F-4977-B09B-80FAF21C9405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361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8B38EA73-A005-46D8-A1DD-F8BA5D538DB3}" type="slidenum">
              <a:rPr lang="en-US" sz="1200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/>
          </a:p>
        </p:txBody>
      </p:sp>
      <p:sp>
        <p:nvSpPr>
          <p:cNvPr id="362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DB7C19D8-9C28-4351-AA02-EABCE9AECCAD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65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833533DD-BDC8-434C-89A1-9FDAF5C65842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66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01FF90FF-42A1-46CA-860B-C3668A9C9223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67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848C5400-B314-48D6-9268-86647B7FF06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70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9FCAE111-4283-43DD-B3AA-9CFDF22E457F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71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C2C8EBC4-FCA5-4CAD-8024-3D82B5473562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72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D02D655D-DB51-4CE8-BE55-D4DC77395627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75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A107E1A5-C688-44F2-B3D0-8869CC54938C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76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DBC891DB-A8BE-477F-8BB6-E3B80037A049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77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78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5234400" y="6606000"/>
            <a:ext cx="3982680" cy="335160"/>
          </a:xfrm>
          <a:prstGeom prst="rect">
            <a:avLst/>
          </a:prstGeom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F58BC1F6-8360-4895-AD90-3BB5971F6A38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0" name="CustomShape 2"/>
          <p:cNvSpPr/>
          <p:nvPr/>
        </p:nvSpPr>
        <p:spPr>
          <a:xfrm>
            <a:off x="5234400" y="6606000"/>
            <a:ext cx="3984840" cy="33660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A07F5F5C-07A0-497F-9109-2DEB05C2654F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1" name="CustomShape 3"/>
          <p:cNvSpPr/>
          <p:nvPr/>
        </p:nvSpPr>
        <p:spPr>
          <a:xfrm>
            <a:off x="5234400" y="6606000"/>
            <a:ext cx="3987000" cy="337680"/>
          </a:xfrm>
          <a:prstGeom prst="rect">
            <a:avLst/>
          </a:prstGeom>
          <a:noFill/>
          <a:ln w="9360">
            <a:noFill/>
          </a:ln>
        </p:spPr>
        <p:txBody>
          <a:bodyPr lIns="91080" rIns="91080" tIns="47520" bIns="47520" anchor="b"/>
          <a:p>
            <a:pPr algn="r">
              <a:lnSpc>
                <a:spcPct val="100000"/>
              </a:lnSpc>
            </a:pPr>
            <a:fld id="{EE47D919-1642-4F93-B19D-14DDC37861E5}" type="slidenum">
              <a:rPr lang="en-US" sz="12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82" name="CustomShape 4"/>
          <p:cNvSpPr/>
          <p:nvPr/>
        </p:nvSpPr>
        <p:spPr>
          <a:xfrm>
            <a:off x="1540080" y="521640"/>
            <a:ext cx="6160320" cy="2607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  <p:sp>
        <p:nvSpPr>
          <p:cNvPr id="383" name="PlaceHolder 5"/>
          <p:cNvSpPr>
            <a:spLocks noGrp="1"/>
          </p:cNvSpPr>
          <p:nvPr>
            <p:ph type="body"/>
          </p:nvPr>
        </p:nvSpPr>
        <p:spPr>
          <a:xfrm>
            <a:off x="924120" y="3303720"/>
            <a:ext cx="7375320" cy="3191040"/>
          </a:xfrm>
          <a:prstGeom prst="rect">
            <a:avLst/>
          </a:prstGeom>
        </p:spPr>
        <p:txBody>
          <a:bodyPr lIns="91080" rIns="91080" tIns="47520" bIns="47520" anchor="ctr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57200" y="6245280"/>
            <a:ext cx="2120400" cy="463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1" name="CustomShape 2"/>
          <p:cNvSpPr/>
          <p:nvPr/>
        </p:nvSpPr>
        <p:spPr>
          <a:xfrm>
            <a:off x="3124080" y="6245280"/>
            <a:ext cx="2882520" cy="463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1787787-10E1-45B0-96A6-5411DA71249A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457200" y="6245280"/>
            <a:ext cx="2120400" cy="463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0" name="CustomShape 2"/>
          <p:cNvSpPr/>
          <p:nvPr/>
        </p:nvSpPr>
        <p:spPr>
          <a:xfrm>
            <a:off x="3124080" y="6245280"/>
            <a:ext cx="2882520" cy="46332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41" name="Line 3"/>
          <p:cNvSpPr/>
          <p:nvPr/>
        </p:nvSpPr>
        <p:spPr>
          <a:xfrm>
            <a:off x="914400" y="838080"/>
            <a:ext cx="7498080" cy="0"/>
          </a:xfrm>
          <a:prstGeom prst="line">
            <a:avLst/>
          </a:prstGeom>
          <a:ln w="50760">
            <a:solidFill>
              <a:srgbClr val="bfbfbf"/>
            </a:solidFill>
            <a:miter/>
          </a:ln>
        </p:spPr>
      </p:sp>
      <p:sp>
        <p:nvSpPr>
          <p:cNvPr id="42" name="Line 4"/>
          <p:cNvSpPr/>
          <p:nvPr/>
        </p:nvSpPr>
        <p:spPr>
          <a:xfrm>
            <a:off x="914400" y="920520"/>
            <a:ext cx="7498080" cy="0"/>
          </a:xfrm>
          <a:prstGeom prst="line">
            <a:avLst/>
          </a:prstGeom>
          <a:ln w="25560">
            <a:solidFill>
              <a:srgbClr val="bfbfbf"/>
            </a:solidFill>
            <a:miter/>
          </a:ln>
        </p:spPr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D3B0931D-E262-4B5F-ADD8-26FE32790338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wmf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80880" y="1143000"/>
            <a:ext cx="8305560" cy="9471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US" sz="2800">
                <a:solidFill>
                  <a:srgbClr val="3333ff"/>
                </a:solidFill>
                <a:latin typeface="Arial"/>
                <a:ea typeface="DejaVu LGC Sans"/>
              </a:rPr>
              <a:t>S-NPP </a:t>
            </a:r>
            <a:r>
              <a:rPr b="1" lang="en-US" sz="2800">
                <a:solidFill>
                  <a:srgbClr val="3333ff"/>
                </a:solidFill>
                <a:latin typeface="Arial"/>
                <a:ea typeface="DejaVu LGC Sans"/>
              </a:rPr>
              <a:t>VIIRS Thermal Emissive Bands On-Orbit Performance and Calibration</a:t>
            </a:r>
            <a:endParaRPr/>
          </a:p>
        </p:txBody>
      </p:sp>
      <p:sp>
        <p:nvSpPr>
          <p:cNvPr id="86" name="Line 2"/>
          <p:cNvSpPr/>
          <p:nvPr/>
        </p:nvSpPr>
        <p:spPr>
          <a:xfrm>
            <a:off x="380880" y="1020600"/>
            <a:ext cx="8370720" cy="0"/>
          </a:xfrm>
          <a:prstGeom prst="line">
            <a:avLst/>
          </a:prstGeom>
          <a:ln w="50760">
            <a:solidFill>
              <a:srgbClr val="bfbfbf"/>
            </a:solidFill>
            <a:miter/>
          </a:ln>
        </p:spPr>
      </p:sp>
      <p:sp>
        <p:nvSpPr>
          <p:cNvPr id="87" name="Line 3"/>
          <p:cNvSpPr/>
          <p:nvPr/>
        </p:nvSpPr>
        <p:spPr>
          <a:xfrm>
            <a:off x="380880" y="1085760"/>
            <a:ext cx="8370720" cy="0"/>
          </a:xfrm>
          <a:prstGeom prst="line">
            <a:avLst/>
          </a:prstGeom>
          <a:ln w="25560">
            <a:solidFill>
              <a:srgbClr val="bfbfbf"/>
            </a:solidFill>
            <a:miter/>
          </a:ln>
        </p:spPr>
      </p:sp>
      <p:sp>
        <p:nvSpPr>
          <p:cNvPr id="88" name="Line 4"/>
          <p:cNvSpPr/>
          <p:nvPr/>
        </p:nvSpPr>
        <p:spPr>
          <a:xfrm>
            <a:off x="380880" y="2274840"/>
            <a:ext cx="8370720" cy="0"/>
          </a:xfrm>
          <a:prstGeom prst="line">
            <a:avLst/>
          </a:prstGeom>
          <a:ln w="50760">
            <a:solidFill>
              <a:srgbClr val="bfbfbf"/>
            </a:solidFill>
            <a:miter/>
          </a:ln>
        </p:spPr>
      </p:sp>
      <p:sp>
        <p:nvSpPr>
          <p:cNvPr id="89" name="Line 5"/>
          <p:cNvSpPr/>
          <p:nvPr/>
        </p:nvSpPr>
        <p:spPr>
          <a:xfrm>
            <a:off x="380880" y="2209680"/>
            <a:ext cx="8370720" cy="0"/>
          </a:xfrm>
          <a:prstGeom prst="line">
            <a:avLst/>
          </a:prstGeom>
          <a:ln w="25560">
            <a:solidFill>
              <a:srgbClr val="bfbfbf"/>
            </a:solidFill>
            <a:miter/>
          </a:ln>
        </p:spPr>
      </p:sp>
      <p:sp>
        <p:nvSpPr>
          <p:cNvPr id="90" name="CustomShape 6"/>
          <p:cNvSpPr/>
          <p:nvPr/>
        </p:nvSpPr>
        <p:spPr>
          <a:xfrm>
            <a:off x="8264520" y="6446880"/>
            <a:ext cx="879120" cy="366480"/>
          </a:xfrm>
          <a:prstGeom prst="rect">
            <a:avLst/>
          </a:prstGeom>
          <a:noFill/>
          <a:ln w="9360">
            <a:noFill/>
          </a:ln>
        </p:spPr>
      </p:sp>
      <p:sp>
        <p:nvSpPr>
          <p:cNvPr id="91" name="CustomShape 7"/>
          <p:cNvSpPr/>
          <p:nvPr/>
        </p:nvSpPr>
        <p:spPr>
          <a:xfrm>
            <a:off x="533520" y="2895480"/>
            <a:ext cx="8381520" cy="22590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US" sz="2200">
                <a:solidFill>
                  <a:srgbClr val="000000"/>
                </a:solidFill>
                <a:latin typeface="Times New Roman"/>
                <a:ea typeface="DejaVu LGC Sans"/>
              </a:rPr>
              <a:t>Xiaoxiong (Jack) Xiong……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VCST, NASA/GSFC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    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Acknowledgements: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VIIRS SDR Team Members 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VCST Members </a:t>
            </a:r>
            <a:endParaRPr/>
          </a:p>
        </p:txBody>
      </p:sp>
      <p:sp>
        <p:nvSpPr>
          <p:cNvPr id="92" name="CustomShape 8"/>
          <p:cNvSpPr/>
          <p:nvPr/>
        </p:nvSpPr>
        <p:spPr>
          <a:xfrm>
            <a:off x="3791520" y="5943600"/>
            <a:ext cx="14842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0066ff"/>
                </a:solidFill>
                <a:latin typeface="Times New Roman"/>
                <a:ea typeface="DejaVu LGC Sans"/>
              </a:rPr>
              <a:t>May 18, 2016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914400" y="228600"/>
            <a:ext cx="761976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Detector Noise Characterization (NEdT)</a:t>
            </a:r>
            <a:endParaRPr/>
          </a:p>
        </p:txBody>
      </p:sp>
      <p:sp>
        <p:nvSpPr>
          <p:cNvPr id="153" name="CustomShape 2"/>
          <p:cNvSpPr/>
          <p:nvPr/>
        </p:nvSpPr>
        <p:spPr>
          <a:xfrm>
            <a:off x="2226960" y="1066680"/>
            <a:ext cx="5441760" cy="4363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d0d0d"/>
                </a:solidFill>
                <a:latin typeface="Times New Roman"/>
                <a:ea typeface="DejaVu LGC Sans"/>
              </a:rPr>
              <a:t>NEdT at T</a:t>
            </a:r>
            <a:r>
              <a:rPr b="1" lang="en-US" sz="2000" baseline="-25000">
                <a:solidFill>
                  <a:srgbClr val="0d0d0d"/>
                </a:solidFill>
                <a:latin typeface="Times New Roman"/>
                <a:ea typeface="DejaVu LGC Sans"/>
              </a:rPr>
              <a:t>TYP</a:t>
            </a:r>
            <a:r>
              <a:rPr b="1" lang="en-US" sz="2000">
                <a:solidFill>
                  <a:srgbClr val="0d0d0d"/>
                </a:solidFill>
                <a:latin typeface="Times New Roman"/>
                <a:ea typeface="DejaVu LGC Sans"/>
              </a:rPr>
              <a:t> (derived from BB cool-down data)</a:t>
            </a:r>
            <a:endParaRPr/>
          </a:p>
        </p:txBody>
      </p:sp>
      <p:sp>
        <p:nvSpPr>
          <p:cNvPr id="154" name="CustomShape 3"/>
          <p:cNvSpPr/>
          <p:nvPr/>
        </p:nvSpPr>
        <p:spPr>
          <a:xfrm>
            <a:off x="1776960" y="6095880"/>
            <a:ext cx="633060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262699"/>
                </a:solidFill>
                <a:latin typeface="Arial"/>
                <a:ea typeface="DejaVu LGC Sans"/>
              </a:rPr>
              <a:t>Continues to meet the sensor design requirements</a:t>
            </a:r>
            <a:endParaRPr/>
          </a:p>
        </p:txBody>
      </p:sp>
      <p:sp>
        <p:nvSpPr>
          <p:cNvPr id="155" name="TextShape 4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8EF8475-95FB-4B4B-B8E8-0E42F47B82D6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graphicFrame>
        <p:nvGraphicFramePr>
          <p:cNvPr id="156" name="Table 5"/>
          <p:cNvGraphicFramePr/>
          <p:nvPr/>
        </p:nvGraphicFramePr>
        <p:xfrm>
          <a:off x="304920" y="1512360"/>
          <a:ext cx="8564760" cy="4517640"/>
        </p:xfrm>
        <a:graphic>
          <a:graphicData uri="http://schemas.openxmlformats.org/drawingml/2006/table">
            <a:tbl>
              <a:tblPr/>
              <a:tblGrid>
                <a:gridCol w="431280"/>
                <a:gridCol w="504000"/>
                <a:gridCol w="548280"/>
                <a:gridCol w="474840"/>
                <a:gridCol w="480600"/>
                <a:gridCol w="480240"/>
                <a:gridCol w="492480"/>
                <a:gridCol w="446040"/>
                <a:gridCol w="463680"/>
                <a:gridCol w="476280"/>
                <a:gridCol w="465120"/>
                <a:gridCol w="464760"/>
                <a:gridCol w="510120"/>
                <a:gridCol w="442440"/>
                <a:gridCol w="442080"/>
                <a:gridCol w="465120"/>
                <a:gridCol w="476280"/>
                <a:gridCol w="501120"/>
              </a:tblGrid>
              <a:tr h="59940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914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  </a:t>
                      </a:r>
                      <a:r>
                        <a:rPr b="1"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T</a:t>
                      </a:r>
                      <a:r>
                        <a:rPr b="1"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TYP</a:t>
                      </a:r>
                      <a:r>
                        <a:rPr b="1"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 [K]</a:t>
                      </a:r>
                      <a:r>
                        <a:rPr b="1"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914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NEdT at T</a:t>
                      </a:r>
                      <a:r>
                        <a:rPr b="1" lang="en-US" sz="1200" baseline="-250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TYP</a:t>
                      </a:r>
                      <a:r>
                        <a:rPr b="1"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[K]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</a:tr>
              <a:tr h="930240">
                <a:tc>
                  <a:txBody>
                    <a:bodyPr lIns="0" rIns="0" tIns="9144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Requirement</a:t>
                      </a:r>
                      <a:endParaRPr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02/12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05/12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09/12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12/12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03/13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06/13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09/13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12/13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03/14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06/14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09/14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12/14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03/15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9/15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3/16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270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2.5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 </a:t>
                      </a:r>
                      <a:r>
                        <a:rPr lang="en-US" sz="1200">
                          <a:latin typeface="Times New Roman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0.4</a:t>
                      </a:r>
                      <a:endParaRPr/>
                    </a:p>
                  </a:txBody>
                  <a:tcPr/>
                </a:tc>
              </a:tr>
              <a:tr h="40608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210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0.4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0.4</a:t>
                      </a:r>
                      <a:endParaRPr/>
                    </a:p>
                  </a:txBody>
                  <a:tcPr/>
                </a:tc>
              </a:tr>
              <a:tr h="41652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270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0.396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0.11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0.12</a:t>
                      </a:r>
                      <a:endParaRPr/>
                    </a:p>
                  </a:txBody>
                  <a:tcPr/>
                </a:tc>
              </a:tr>
              <a:tr h="41652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300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0.107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0.04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0.04</a:t>
                      </a:r>
                      <a:endParaRPr/>
                    </a:p>
                  </a:txBody>
                  <a:tcPr/>
                </a:tc>
              </a:tr>
              <a:tr h="41652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M14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270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0.091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 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0.06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0.06</a:t>
                      </a:r>
                      <a:endParaRPr/>
                    </a:p>
                  </a:txBody>
                  <a:tcPr/>
                </a:tc>
              </a:tr>
              <a:tr h="41652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M15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300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0.070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0.03</a:t>
                      </a:r>
                      <a:endParaRPr/>
                    </a:p>
                  </a:txBody>
                  <a:tcPr/>
                </a:tc>
              </a:tr>
              <a:tr h="41580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M16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300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0.072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0.03</a:t>
                      </a:r>
                      <a:endParaRPr/>
                    </a:p>
                  </a:txBody>
                  <a:tcPr/>
                </a:tc>
                <a:tc>
                  <a:txBody>
                    <a:bodyPr lIns="90000" rIns="90000" tIns="46800" bIns="46800" anchor="ctr"/>
                    <a:p>
                      <a:pPr algn="ctr"/>
                      <a:r>
                        <a:rPr lang="en-US" sz="1200">
                          <a:latin typeface="Times New Roman"/>
                        </a:rPr>
                        <a:t>0.03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21960" y="1219320"/>
            <a:ext cx="3177360" cy="52959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Band-average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coefficients, as derived from the seventeen WUCD until Mar 2016, are shown</a:t>
            </a:r>
            <a:r>
              <a:rPr lang="en-US">
                <a:solidFill>
                  <a:srgbClr val="ff0000"/>
                </a:solidFill>
                <a:latin typeface="Times New Roman"/>
                <a:ea typeface="DejaVu LGC Sans"/>
              </a:rPr>
              <a:t> in red (WU data),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and </a:t>
            </a:r>
            <a:r>
              <a:rPr lang="en-US">
                <a:solidFill>
                  <a:srgbClr val="0066ff"/>
                </a:solidFill>
                <a:latin typeface="Times New Roman"/>
                <a:ea typeface="DejaVu LGC Sans"/>
              </a:rPr>
              <a:t>blue (CD data)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and compared to </a:t>
            </a:r>
            <a:r>
              <a:rPr lang="en-US">
                <a:solidFill>
                  <a:srgbClr val="00b050"/>
                </a:solidFill>
                <a:latin typeface="Times New Roman"/>
                <a:ea typeface="DejaVu LGC Sans"/>
              </a:rPr>
              <a:t>pre-launch (green)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. I5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starts to show noticeable trend, consistent with results from F-factor trending.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Band-average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coefficients derived during WUCD cycles are within 1.9% on average (at M16 CD) from pre-launch values.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An offset between WU and CD results is present through the thirteen WUCDs, most prominent for LWIR bands. </a:t>
            </a: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8396280" y="7632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55934407-3A5A-4B5F-BF82-07AC0005680E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59" name="CustomShape 3"/>
          <p:cNvSpPr/>
          <p:nvPr/>
        </p:nvSpPr>
        <p:spPr>
          <a:xfrm>
            <a:off x="914400" y="307800"/>
            <a:ext cx="7481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Calibration Coefficients – Band-average c</a:t>
            </a:r>
            <a:r>
              <a:rPr b="1" lang="en-US" sz="2400" baseline="-25000">
                <a:solidFill>
                  <a:srgbClr val="3333ff"/>
                </a:solidFill>
                <a:latin typeface="Arial"/>
                <a:ea typeface="DejaVu LGC Sans"/>
              </a:rPr>
              <a:t>1</a:t>
            </a:r>
            <a:endParaRPr/>
          </a:p>
        </p:txBody>
      </p:sp>
      <p:pic>
        <p:nvPicPr>
          <p:cNvPr id="16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474720" y="1005840"/>
            <a:ext cx="5451840" cy="5499000"/>
          </a:xfrm>
          <a:prstGeom prst="rect">
            <a:avLst/>
          </a:prstGeom>
          <a:ln>
            <a:noFill/>
          </a:ln>
        </p:spPr>
      </p:pic>
      <p:sp>
        <p:nvSpPr>
          <p:cNvPr id="161" name="CustomShape 4"/>
          <p:cNvSpPr/>
          <p:nvPr/>
        </p:nvSpPr>
        <p:spPr>
          <a:xfrm>
            <a:off x="6590160" y="5581440"/>
            <a:ext cx="2370960" cy="545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Y-range spans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1LUT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4% 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1LUT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396280" y="7632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AD502F05-8EB9-48B1-A93C-750B5A2DE1D3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914400" y="228600"/>
            <a:ext cx="7481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c</a:t>
            </a:r>
            <a:r>
              <a:rPr b="1" lang="en-US" sz="2400" baseline="-25000">
                <a:solidFill>
                  <a:srgbClr val="3333ff"/>
                </a:solidFill>
                <a:latin typeface="Arial"/>
                <a:ea typeface="DejaVu LGC Sans"/>
              </a:rPr>
              <a:t>0</a:t>
            </a: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  and c</a:t>
            </a:r>
            <a:r>
              <a:rPr b="1" lang="en-US" sz="2400" baseline="-25000">
                <a:solidFill>
                  <a:srgbClr val="3333ff"/>
                </a:solidFill>
                <a:latin typeface="Arial"/>
                <a:ea typeface="DejaVu LGC Sans"/>
              </a:rPr>
              <a:t>2</a:t>
            </a: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 Coefficients</a:t>
            </a:r>
            <a:endParaRPr/>
          </a:p>
        </p:txBody>
      </p:sp>
      <p:sp>
        <p:nvSpPr>
          <p:cNvPr id="164" name="CustomShape 3"/>
          <p:cNvSpPr/>
          <p:nvPr/>
        </p:nvSpPr>
        <p:spPr>
          <a:xfrm>
            <a:off x="1459080" y="914400"/>
            <a:ext cx="166248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 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endParaRPr/>
          </a:p>
        </p:txBody>
      </p:sp>
      <p:sp>
        <p:nvSpPr>
          <p:cNvPr id="165" name="Line 4"/>
          <p:cNvSpPr/>
          <p:nvPr/>
        </p:nvSpPr>
        <p:spPr>
          <a:xfrm>
            <a:off x="4647960" y="914400"/>
            <a:ext cx="0" cy="5715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166" name="CustomShape 5"/>
          <p:cNvSpPr/>
          <p:nvPr/>
        </p:nvSpPr>
        <p:spPr>
          <a:xfrm>
            <a:off x="5878440" y="922320"/>
            <a:ext cx="166248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 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2</a:t>
            </a:r>
            <a:endParaRPr/>
          </a:p>
        </p:txBody>
      </p:sp>
      <p:pic>
        <p:nvPicPr>
          <p:cNvPr id="16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0120" y="1321560"/>
            <a:ext cx="4331880" cy="5445000"/>
          </a:xfrm>
          <a:prstGeom prst="rect">
            <a:avLst/>
          </a:prstGeom>
          <a:ln>
            <a:noFill/>
          </a:ln>
        </p:spPr>
      </p:pic>
      <p:pic>
        <p:nvPicPr>
          <p:cNvPr id="168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54880" y="1331280"/>
            <a:ext cx="4297680" cy="5253120"/>
          </a:xfrm>
          <a:prstGeom prst="rect">
            <a:avLst/>
          </a:prstGeom>
          <a:ln>
            <a:noFill/>
          </a:ln>
        </p:spPr>
      </p:pic>
      <p:sp>
        <p:nvSpPr>
          <p:cNvPr id="169" name="CustomShape 6"/>
          <p:cNvSpPr/>
          <p:nvPr/>
        </p:nvSpPr>
        <p:spPr>
          <a:xfrm>
            <a:off x="6780600" y="5794560"/>
            <a:ext cx="2363400" cy="3319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Y-range spans: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2LUT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3 x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2LUT</a:t>
            </a:r>
            <a:endParaRPr/>
          </a:p>
        </p:txBody>
      </p:sp>
      <p:sp>
        <p:nvSpPr>
          <p:cNvPr id="170" name="CustomShape 7"/>
          <p:cNvSpPr/>
          <p:nvPr/>
        </p:nvSpPr>
        <p:spPr>
          <a:xfrm>
            <a:off x="2286000" y="5704920"/>
            <a:ext cx="2560680" cy="7182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Y-range spans: c</a:t>
            </a:r>
            <a:r>
              <a:rPr lang="en-US" sz="1200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lang="en-US" sz="12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0.002  (MWIR),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                       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lang="en-US" sz="1200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lang="en-US" sz="12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0.1      (LWIR)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28600" y="1066680"/>
            <a:ext cx="3962160" cy="626760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EV retrieved radiance uncertainty propagated using standard NIST formulation (k=1)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Some uncertainty contributors determined pre-launch by the            instrument vendor: RTA reflectance BB emissivity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Radiometric coefficient and RVS uncertainties determined from NASA pre-launch analysis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Uncertainties investigated for a range of input signal levels and scan angles</a:t>
            </a:r>
            <a:endParaRPr/>
          </a:p>
        </p:txBody>
      </p:sp>
      <p:sp>
        <p:nvSpPr>
          <p:cNvPr id="172" name="CustomShape 2"/>
          <p:cNvSpPr/>
          <p:nvPr/>
        </p:nvSpPr>
        <p:spPr>
          <a:xfrm>
            <a:off x="838080" y="76320"/>
            <a:ext cx="8229240" cy="685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Uncertainty Estimates</a:t>
            </a:r>
            <a:endParaRPr/>
          </a:p>
        </p:txBody>
      </p:sp>
      <p:sp>
        <p:nvSpPr>
          <p:cNvPr id="173" name="Line 3"/>
          <p:cNvSpPr/>
          <p:nvPr/>
        </p:nvSpPr>
        <p:spPr>
          <a:xfrm>
            <a:off x="4572000" y="1904760"/>
            <a:ext cx="0" cy="3962520"/>
          </a:xfrm>
          <a:prstGeom prst="line">
            <a:avLst/>
          </a:prstGeom>
          <a:ln w="19080">
            <a:solidFill>
              <a:srgbClr val="000000"/>
            </a:solidFill>
            <a:round/>
          </a:ln>
        </p:spPr>
      </p:sp>
      <p:sp>
        <p:nvSpPr>
          <p:cNvPr id="174" name="CustomShape 4"/>
          <p:cNvSpPr/>
          <p:nvPr/>
        </p:nvSpPr>
        <p:spPr>
          <a:xfrm>
            <a:off x="4124520" y="1523880"/>
            <a:ext cx="188352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Total Uncertainty</a:t>
            </a:r>
            <a:endParaRPr/>
          </a:p>
        </p:txBody>
      </p:sp>
      <p:sp>
        <p:nvSpPr>
          <p:cNvPr id="175" name="Line 5"/>
          <p:cNvSpPr/>
          <p:nvPr/>
        </p:nvSpPr>
        <p:spPr>
          <a:xfrm>
            <a:off x="4572000" y="5867280"/>
            <a:ext cx="99036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176" name="Line 6"/>
          <p:cNvSpPr/>
          <p:nvPr/>
        </p:nvSpPr>
        <p:spPr>
          <a:xfrm>
            <a:off x="4572000" y="5105160"/>
            <a:ext cx="99036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177" name="CustomShape 7"/>
          <p:cNvSpPr/>
          <p:nvPr/>
        </p:nvSpPr>
        <p:spPr>
          <a:xfrm>
            <a:off x="5410080" y="4800600"/>
            <a:ext cx="2285640" cy="63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Radiance (BB, SH, CAV, HAM, RTA)</a:t>
            </a:r>
            <a:endParaRPr/>
          </a:p>
        </p:txBody>
      </p:sp>
      <p:sp>
        <p:nvSpPr>
          <p:cNvPr id="178" name="CustomShape 8"/>
          <p:cNvSpPr/>
          <p:nvPr/>
        </p:nvSpPr>
        <p:spPr>
          <a:xfrm>
            <a:off x="5410080" y="5638680"/>
            <a:ext cx="312372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Reflectance factors off BB</a:t>
            </a:r>
            <a:endParaRPr/>
          </a:p>
        </p:txBody>
      </p:sp>
      <p:sp>
        <p:nvSpPr>
          <p:cNvPr id="179" name="Line 9"/>
          <p:cNvSpPr/>
          <p:nvPr/>
        </p:nvSpPr>
        <p:spPr>
          <a:xfrm>
            <a:off x="4572000" y="4495680"/>
            <a:ext cx="106668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180" name="Line 10"/>
          <p:cNvSpPr/>
          <p:nvPr/>
        </p:nvSpPr>
        <p:spPr>
          <a:xfrm>
            <a:off x="4572000" y="3962160"/>
            <a:ext cx="99036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181" name="Line 11"/>
          <p:cNvSpPr/>
          <p:nvPr/>
        </p:nvSpPr>
        <p:spPr>
          <a:xfrm>
            <a:off x="4572000" y="3429000"/>
            <a:ext cx="91440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182" name="Line 12"/>
          <p:cNvSpPr/>
          <p:nvPr/>
        </p:nvSpPr>
        <p:spPr>
          <a:xfrm>
            <a:off x="4572000" y="2895480"/>
            <a:ext cx="106668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183" name="Line 13"/>
          <p:cNvSpPr/>
          <p:nvPr/>
        </p:nvSpPr>
        <p:spPr>
          <a:xfrm>
            <a:off x="4572000" y="2361960"/>
            <a:ext cx="990360" cy="0"/>
          </a:xfrm>
          <a:prstGeom prst="line">
            <a:avLst/>
          </a:prstGeom>
          <a:ln w="15840">
            <a:solidFill>
              <a:srgbClr val="000000"/>
            </a:solidFill>
            <a:round/>
          </a:ln>
        </p:spPr>
      </p:sp>
      <p:sp>
        <p:nvSpPr>
          <p:cNvPr id="184" name="CustomShape 14"/>
          <p:cNvSpPr/>
          <p:nvPr/>
        </p:nvSpPr>
        <p:spPr>
          <a:xfrm>
            <a:off x="5424840" y="2133720"/>
            <a:ext cx="259956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Radiometric coefficients</a:t>
            </a:r>
            <a:endParaRPr/>
          </a:p>
        </p:txBody>
      </p:sp>
      <p:sp>
        <p:nvSpPr>
          <p:cNvPr id="185" name="CustomShape 15"/>
          <p:cNvSpPr/>
          <p:nvPr/>
        </p:nvSpPr>
        <p:spPr>
          <a:xfrm>
            <a:off x="5418720" y="2666880"/>
            <a:ext cx="120528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Response</a:t>
            </a:r>
            <a:endParaRPr/>
          </a:p>
        </p:txBody>
      </p:sp>
      <p:sp>
        <p:nvSpPr>
          <p:cNvPr id="186" name="CustomShape 16"/>
          <p:cNvSpPr/>
          <p:nvPr/>
        </p:nvSpPr>
        <p:spPr>
          <a:xfrm>
            <a:off x="5413680" y="3200400"/>
            <a:ext cx="64728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RVS</a:t>
            </a:r>
            <a:endParaRPr/>
          </a:p>
        </p:txBody>
      </p:sp>
      <p:sp>
        <p:nvSpPr>
          <p:cNvPr id="187" name="CustomShape 17"/>
          <p:cNvSpPr/>
          <p:nvPr/>
        </p:nvSpPr>
        <p:spPr>
          <a:xfrm>
            <a:off x="5421600" y="3733920"/>
            <a:ext cx="178128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RTA reflectance</a:t>
            </a:r>
            <a:endParaRPr/>
          </a:p>
        </p:txBody>
      </p:sp>
      <p:sp>
        <p:nvSpPr>
          <p:cNvPr id="188" name="CustomShape 18"/>
          <p:cNvSpPr/>
          <p:nvPr/>
        </p:nvSpPr>
        <p:spPr>
          <a:xfrm>
            <a:off x="5420520" y="4267080"/>
            <a:ext cx="1535760" cy="364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3333cc"/>
                </a:solidFill>
                <a:latin typeface="Arial"/>
                <a:ea typeface="DejaVu LGC Sans"/>
              </a:rPr>
              <a:t>BB emissivity</a:t>
            </a:r>
            <a:endParaRPr/>
          </a:p>
        </p:txBody>
      </p:sp>
      <p:sp>
        <p:nvSpPr>
          <p:cNvPr id="189" name="TextShape 19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DAFE35B-8483-4885-9F92-C100FD8CCDE2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" name="Table 1"/>
          <p:cNvGraphicFramePr/>
          <p:nvPr/>
        </p:nvGraphicFramePr>
        <p:xfrm>
          <a:off x="6095880" y="990720"/>
          <a:ext cx="2285640" cy="1777680"/>
        </p:xfrm>
        <a:graphic>
          <a:graphicData uri="http://schemas.openxmlformats.org/drawingml/2006/table">
            <a:tbl>
              <a:tblPr/>
              <a:tblGrid>
                <a:gridCol w="1420920"/>
                <a:gridCol w="864720"/>
              </a:tblGrid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267 K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I4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0.91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I4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0.468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I5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1.4</a:t>
                      </a:r>
                      <a:endParaRPr/>
                    </a:p>
                  </a:txBody>
                  <a:tcPr/>
                </a:tc>
              </a:tr>
              <a:tr h="356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I5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0.226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1" name="CustomShape 2"/>
          <p:cNvSpPr/>
          <p:nvPr/>
        </p:nvSpPr>
        <p:spPr>
          <a:xfrm>
            <a:off x="1523880" y="152280"/>
            <a:ext cx="6629040" cy="60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Comparison to Requirement [K]</a:t>
            </a:r>
            <a:endParaRPr/>
          </a:p>
        </p:txBody>
      </p:sp>
      <p:sp>
        <p:nvSpPr>
          <p:cNvPr id="192" name="CustomShape 3"/>
          <p:cNvSpPr/>
          <p:nvPr/>
        </p:nvSpPr>
        <p:spPr>
          <a:xfrm>
            <a:off x="380880" y="990720"/>
            <a:ext cx="5409720" cy="164988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>
              <a:lnSpc>
                <a:spcPct val="100000"/>
              </a:lnSpc>
            </a:pPr>
            <a:r>
              <a:rPr b="1" lang="en-US">
                <a:solidFill>
                  <a:srgbClr val="0000ff"/>
                </a:solidFill>
                <a:latin typeface="Arial"/>
                <a:ea typeface="DejaVu LGC Sans"/>
              </a:rPr>
              <a:t>Uncertainty specifications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  <a:ea typeface="DejaVu LGC Sans"/>
              </a:rPr>
              <a:t>Defined in terms of %, at particular uniform scene temperatures, converted to K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  <a:ea typeface="DejaVu LGC Sans"/>
              </a:rPr>
              <a:t>Estimates exceed the specification at lower scene temperatures for bands M12 and M13</a:t>
            </a:r>
            <a:endParaRPr/>
          </a:p>
        </p:txBody>
      </p:sp>
      <p:graphicFrame>
        <p:nvGraphicFramePr>
          <p:cNvPr id="193" name="Table 4"/>
          <p:cNvGraphicFramePr/>
          <p:nvPr/>
        </p:nvGraphicFramePr>
        <p:xfrm>
          <a:off x="1752480" y="3007440"/>
          <a:ext cx="6095520" cy="3850200"/>
        </p:xfrm>
        <a:graphic>
          <a:graphicData uri="http://schemas.openxmlformats.org/drawingml/2006/table">
            <a:tbl>
              <a:tblPr/>
              <a:tblGrid>
                <a:gridCol w="1600200"/>
                <a:gridCol w="838080"/>
                <a:gridCol w="838080"/>
                <a:gridCol w="914400"/>
                <a:gridCol w="888840"/>
                <a:gridCol w="1015920"/>
              </a:tblGrid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190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230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270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310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340 K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M12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0.92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0.21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M12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1.11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0.13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0.07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0.09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M13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0.85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0.23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M13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1.01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0.07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M14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2.60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0.34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M14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0.95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M15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0.56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0.34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M15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0.19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M16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0.37</a:t>
                      </a:r>
                      <a:endParaRPr/>
                    </a:p>
                  </a:txBody>
                  <a:tcPr/>
                </a:tc>
              </a:tr>
              <a:tr h="35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M16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0.19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4" name="TextShape 5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22FC140-9144-4586-BA93-F14D0D42259F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600200" y="152280"/>
            <a:ext cx="6629040" cy="60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M13 LG Calibration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533520" y="762120"/>
            <a:ext cx="8305560" cy="170028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M13 low gain: 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No scan by scan F factor correction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Prelaunch analysis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differs between Government team (Aerospace and VCST ) and sensor subcontractor – current LUT. Government team results are: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= 0.142 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-  7% higher than LUT value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1LUT 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= 0.132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;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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= 0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      -  inconsistent with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= 1.15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endParaRPr/>
          </a:p>
        </p:txBody>
      </p:sp>
      <p:pic>
        <p:nvPicPr>
          <p:cNvPr id="197" name="Picture 4" descr=""/>
          <p:cNvPicPr/>
          <p:nvPr/>
        </p:nvPicPr>
        <p:blipFill>
          <a:blip r:embed="rId1"/>
          <a:srcRect l="0" t="11699" r="0" b="8719"/>
          <a:stretch>
            <a:fillRect/>
          </a:stretch>
        </p:blipFill>
        <p:spPr>
          <a:xfrm>
            <a:off x="2743200" y="4114800"/>
            <a:ext cx="3200040" cy="2742840"/>
          </a:xfrm>
          <a:prstGeom prst="rect">
            <a:avLst/>
          </a:prstGeom>
          <a:ln>
            <a:noFill/>
          </a:ln>
        </p:spPr>
      </p:pic>
      <p:pic>
        <p:nvPicPr>
          <p:cNvPr id="198" name="Picture 5" descr=""/>
          <p:cNvPicPr/>
          <p:nvPr/>
        </p:nvPicPr>
        <p:blipFill>
          <a:blip r:embed="rId2"/>
          <a:srcRect l="0" t="12404" r="0" b="8243"/>
          <a:stretch>
            <a:fillRect/>
          </a:stretch>
        </p:blipFill>
        <p:spPr>
          <a:xfrm>
            <a:off x="6019920" y="4114800"/>
            <a:ext cx="3123720" cy="2742840"/>
          </a:xfrm>
          <a:prstGeom prst="rect">
            <a:avLst/>
          </a:prstGeom>
          <a:ln>
            <a:noFill/>
          </a:ln>
        </p:spPr>
      </p:pic>
      <p:sp>
        <p:nvSpPr>
          <p:cNvPr id="199" name="CustomShape 3"/>
          <p:cNvSpPr/>
          <p:nvPr/>
        </p:nvSpPr>
        <p:spPr>
          <a:xfrm>
            <a:off x="609480" y="2286000"/>
            <a:ext cx="777204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Proposal: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Update M13 low gain coefficients based on Government team pre-launch analysis, which is consistent with results from on-orbit calibration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0" name="CustomShape 4"/>
          <p:cNvSpPr/>
          <p:nvPr/>
        </p:nvSpPr>
        <p:spPr>
          <a:xfrm>
            <a:off x="609480" y="3352680"/>
            <a:ext cx="853416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On-orbit comparison of lunar images in M13 LG and M13 HG -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supports Government team pre-launch results:</a:t>
            </a:r>
            <a:endParaRPr/>
          </a:p>
        </p:txBody>
      </p:sp>
      <p:sp>
        <p:nvSpPr>
          <p:cNvPr id="201" name="CustomShape 5"/>
          <p:cNvSpPr/>
          <p:nvPr/>
        </p:nvSpPr>
        <p:spPr>
          <a:xfrm>
            <a:off x="-380880" y="4397400"/>
            <a:ext cx="3276360" cy="239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>
              <a:lnSpc>
                <a:spcPct val="100000"/>
              </a:lnSpc>
              <a:buFont typeface="Wingdings" charset="2"/>
              <a:buChar char=""/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= 0.142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;  7% higher than 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1LUT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-consistent with Gov. team pre-launch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"/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= 0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consistent with Gov. team pre-launch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2" name="CustomShape 6"/>
          <p:cNvSpPr/>
          <p:nvPr/>
        </p:nvSpPr>
        <p:spPr>
          <a:xfrm>
            <a:off x="3550680" y="3733920"/>
            <a:ext cx="1854360" cy="3664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Arial"/>
                <a:ea typeface="DejaVu LGC Sans"/>
              </a:rPr>
              <a:t>M13 LG c</a:t>
            </a:r>
            <a:r>
              <a:rPr lang="en-US" sz="1600" baseline="-25000">
                <a:solidFill>
                  <a:srgbClr val="ff0000"/>
                </a:solidFill>
                <a:latin typeface="Arial"/>
                <a:ea typeface="DejaVu LGC Sans"/>
              </a:rPr>
              <a:t>1LUT</a:t>
            </a:r>
            <a:r>
              <a:rPr lang="en-US" sz="1600">
                <a:solidFill>
                  <a:srgbClr val="ff0000"/>
                </a:solidFill>
                <a:latin typeface="Arial"/>
                <a:ea typeface="DejaVu LGC Sans"/>
              </a:rPr>
              <a:t>, c</a:t>
            </a:r>
            <a:r>
              <a:rPr lang="en-US" sz="1600" baseline="-25000">
                <a:solidFill>
                  <a:srgbClr val="ff0000"/>
                </a:solidFill>
                <a:latin typeface="Arial"/>
                <a:ea typeface="DejaVu LGC Sans"/>
              </a:rPr>
              <a:t>0LUT</a:t>
            </a:r>
            <a:endParaRPr/>
          </a:p>
        </p:txBody>
      </p:sp>
      <p:sp>
        <p:nvSpPr>
          <p:cNvPr id="203" name="CustomShape 7"/>
          <p:cNvSpPr/>
          <p:nvPr/>
        </p:nvSpPr>
        <p:spPr>
          <a:xfrm>
            <a:off x="6605280" y="3733920"/>
            <a:ext cx="2264400" cy="3664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Arial"/>
                <a:ea typeface="DejaVu LGC Sans"/>
              </a:rPr>
              <a:t>M13 LG c</a:t>
            </a:r>
            <a:r>
              <a:rPr lang="en-US" sz="1600" baseline="-25000">
                <a:solidFill>
                  <a:srgbClr val="ff0000"/>
                </a:solidFill>
                <a:latin typeface="Arial"/>
                <a:ea typeface="DejaVu LGC Sans"/>
              </a:rPr>
              <a:t>1</a:t>
            </a:r>
            <a:r>
              <a:rPr lang="en-US" sz="1600">
                <a:solidFill>
                  <a:srgbClr val="ff0000"/>
                </a:solidFill>
                <a:latin typeface="Arial"/>
                <a:ea typeface="DejaVu LGC Sans"/>
              </a:rPr>
              <a:t>=0.142, c</a:t>
            </a:r>
            <a:r>
              <a:rPr lang="en-US" sz="1600" baseline="-25000">
                <a:solidFill>
                  <a:srgbClr val="ff0000"/>
                </a:solidFill>
                <a:latin typeface="Arial"/>
                <a:ea typeface="DejaVu LGC Sans"/>
              </a:rPr>
              <a:t>0</a:t>
            </a:r>
            <a:r>
              <a:rPr lang="en-US" sz="1600">
                <a:solidFill>
                  <a:srgbClr val="ff0000"/>
                </a:solidFill>
                <a:latin typeface="Arial"/>
                <a:ea typeface="DejaVu LGC Sans"/>
              </a:rPr>
              <a:t>=0</a:t>
            </a:r>
            <a:endParaRPr/>
          </a:p>
        </p:txBody>
      </p:sp>
      <p:sp>
        <p:nvSpPr>
          <p:cNvPr id="204" name="TextShape 8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92CF3212-A267-4BE8-8C27-1A607D366331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609480" y="22536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Effect of F-factor Noise</a:t>
            </a:r>
            <a:endParaRPr/>
          </a:p>
        </p:txBody>
      </p:sp>
      <p:pic>
        <p:nvPicPr>
          <p:cNvPr id="206" name="Picture 2" descr=""/>
          <p:cNvPicPr/>
          <p:nvPr/>
        </p:nvPicPr>
        <p:blipFill>
          <a:blip r:embed="rId1"/>
          <a:srcRect l="30030" t="0" r="30377" b="56080"/>
          <a:stretch>
            <a:fillRect/>
          </a:stretch>
        </p:blipFill>
        <p:spPr>
          <a:xfrm>
            <a:off x="6095880" y="1303200"/>
            <a:ext cx="2819160" cy="4952520"/>
          </a:xfrm>
          <a:prstGeom prst="rect">
            <a:avLst/>
          </a:prstGeom>
          <a:ln>
            <a:noFill/>
          </a:ln>
        </p:spPr>
      </p:pic>
      <p:pic>
        <p:nvPicPr>
          <p:cNvPr id="207" name="Picture 4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54640" y="1608120"/>
            <a:ext cx="1024920" cy="52153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8" name="Line 2"/>
          <p:cNvSpPr/>
          <p:nvPr/>
        </p:nvSpPr>
        <p:spPr>
          <a:xfrm flipH="1">
            <a:off x="6172200" y="1302840"/>
            <a:ext cx="1904760" cy="33912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209" name="Line 3"/>
          <p:cNvSpPr/>
          <p:nvPr/>
        </p:nvSpPr>
        <p:spPr>
          <a:xfrm flipH="1">
            <a:off x="7162560" y="3360240"/>
            <a:ext cx="1143000" cy="3463200"/>
          </a:xfrm>
          <a:prstGeom prst="line">
            <a:avLst/>
          </a:prstGeom>
          <a:ln w="9360">
            <a:solidFill>
              <a:srgbClr val="ff0000"/>
            </a:solidFill>
            <a:round/>
          </a:ln>
        </p:spPr>
      </p:sp>
      <p:sp>
        <p:nvSpPr>
          <p:cNvPr id="210" name="CustomShape 4"/>
          <p:cNvSpPr/>
          <p:nvPr/>
        </p:nvSpPr>
        <p:spPr>
          <a:xfrm>
            <a:off x="152280" y="1049040"/>
            <a:ext cx="5180760" cy="3179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Evaluating the effect of using average F-factors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The VCST VIIRS SDR code was modified to apply average F-factors instead of per-scan F-factors for TEB calibration.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The F-factors for each band, detector, HAM are averaged over 24 scans.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Using average F-factors does not significantly impact the SDR product.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Striping on the noise level affects SST products based on M15 and M16 brightness temperatures.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1" name="CustomShape 5"/>
          <p:cNvSpPr/>
          <p:nvPr/>
        </p:nvSpPr>
        <p:spPr>
          <a:xfrm>
            <a:off x="5652000" y="992520"/>
            <a:ext cx="3381480" cy="60804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Arial"/>
                <a:ea typeface="DejaVu LGC Sans"/>
              </a:rPr>
              <a:t>T(M15)-T(M16)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SDR: d20130121_t0736504_e0742307</a:t>
            </a:r>
            <a:endParaRPr/>
          </a:p>
        </p:txBody>
      </p:sp>
      <p:sp>
        <p:nvSpPr>
          <p:cNvPr id="212" name="TextShape 6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74C4AB6-0804-46B0-8666-3182BB6A98F9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pic>
        <p:nvPicPr>
          <p:cNvPr id="213" name="Picture 5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48520" y="1608120"/>
            <a:ext cx="1024920" cy="521532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4" name="CustomShape 7"/>
          <p:cNvSpPr/>
          <p:nvPr/>
        </p:nvSpPr>
        <p:spPr>
          <a:xfrm>
            <a:off x="6462000" y="1653120"/>
            <a:ext cx="597240" cy="3337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ff0000"/>
                </a:solidFill>
                <a:latin typeface="Arial"/>
                <a:ea typeface="DejaVu LGC Sans"/>
              </a:rPr>
              <a:t>Av.F</a:t>
            </a:r>
            <a:endParaRPr/>
          </a:p>
        </p:txBody>
      </p:sp>
      <p:sp>
        <p:nvSpPr>
          <p:cNvPr id="215" name="CustomShape 8"/>
          <p:cNvSpPr/>
          <p:nvPr/>
        </p:nvSpPr>
        <p:spPr>
          <a:xfrm>
            <a:off x="5415840" y="2225520"/>
            <a:ext cx="1857240" cy="120312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ff00"/>
            </a:solidFill>
            <a:round/>
          </a:ln>
        </p:spPr>
      </p:sp>
      <p:sp>
        <p:nvSpPr>
          <p:cNvPr id="216" name="CustomShape 9"/>
          <p:cNvSpPr/>
          <p:nvPr/>
        </p:nvSpPr>
        <p:spPr>
          <a:xfrm>
            <a:off x="5646240" y="1653120"/>
            <a:ext cx="595440" cy="3337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600">
                <a:solidFill>
                  <a:srgbClr val="ff0000"/>
                </a:solidFill>
                <a:latin typeface="Arial"/>
                <a:ea typeface="DejaVu LGC Sans"/>
              </a:rPr>
              <a:t>Orig</a:t>
            </a:r>
            <a:endParaRPr/>
          </a:p>
        </p:txBody>
      </p:sp>
      <p:sp>
        <p:nvSpPr>
          <p:cNvPr id="217" name="CustomShape 10"/>
          <p:cNvSpPr/>
          <p:nvPr/>
        </p:nvSpPr>
        <p:spPr>
          <a:xfrm>
            <a:off x="5415840" y="3779640"/>
            <a:ext cx="1857240" cy="1477800"/>
          </a:xfrm>
          <a:prstGeom prst="roundRect">
            <a:avLst>
              <a:gd name="adj" fmla="val 16667"/>
            </a:avLst>
          </a:prstGeom>
          <a:noFill/>
          <a:ln w="28440">
            <a:solidFill>
              <a:srgbClr val="ff33cc"/>
            </a:solidFill>
            <a:round/>
          </a:ln>
        </p:spPr>
      </p:sp>
      <p:sp>
        <p:nvSpPr>
          <p:cNvPr id="218" name="CustomShape 11"/>
          <p:cNvSpPr/>
          <p:nvPr/>
        </p:nvSpPr>
        <p:spPr>
          <a:xfrm>
            <a:off x="5415840" y="5791320"/>
            <a:ext cx="1857240" cy="68544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ff00"/>
            </a:solidFill>
            <a:round/>
          </a:ln>
        </p:spPr>
      </p:sp>
      <p:pic>
        <p:nvPicPr>
          <p:cNvPr id="219" name="Picture 8" descr=""/>
          <p:cNvPicPr/>
          <p:nvPr/>
        </p:nvPicPr>
        <p:blipFill>
          <a:blip r:embed="rId4"/>
          <a:srcRect l="4221" t="6170" r="2834" b="5480"/>
          <a:stretch>
            <a:fillRect/>
          </a:stretch>
        </p:blipFill>
        <p:spPr>
          <a:xfrm>
            <a:off x="152280" y="4191120"/>
            <a:ext cx="5015880" cy="2534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533520" y="22536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F-factors Orbital Variation Reduction</a:t>
            </a:r>
            <a:endParaRPr/>
          </a:p>
        </p:txBody>
      </p:sp>
      <p:sp>
        <p:nvSpPr>
          <p:cNvPr id="221" name="CustomShape 2"/>
          <p:cNvSpPr/>
          <p:nvPr/>
        </p:nvSpPr>
        <p:spPr>
          <a:xfrm>
            <a:off x="5638680" y="1523880"/>
            <a:ext cx="3504960" cy="39308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F-factor orbital variations are present, on the order of 0.05-0.1 %.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Changing the BB thermistor weighting can reduce the F-factor orbital variations. Using T3 and T6 yield less variation for most bands (except M13).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Improving the background model which would also reduce the F-factor orbital variations.</a:t>
            </a:r>
            <a:endParaRPr/>
          </a:p>
        </p:txBody>
      </p:sp>
      <p:sp>
        <p:nvSpPr>
          <p:cNvPr id="222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ADDB207-128E-47C2-A4F1-96A31497ED53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76280" y="13500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262699"/>
                </a:solidFill>
                <a:latin typeface="Arial"/>
                <a:ea typeface="DejaVu LGC Sans"/>
              </a:rPr>
              <a:t>Conclusions</a:t>
            </a: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228600" y="1219320"/>
            <a:ext cx="8686440" cy="4810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S-NPP VIIRS on-orbit BB long-term (3+ yr) performance is very stable. Short-term (orbital) temperature variations are present but within the uniformity requirement of 30mK.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Detector response (F-factor) trending is stable, with I5 showing maximum band-average trend of 1,34%, followed by I4 and M12. Small orbital variations are present  (0.05-0.1%).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No change is observed for TEB detector noise characteristics. NEdT at T</a:t>
            </a:r>
            <a:r>
              <a:rPr b="1" lang="en-US" sz="2000" baseline="-25000">
                <a:solidFill>
                  <a:srgbClr val="000000"/>
                </a:solidFill>
                <a:latin typeface="Times New Roman"/>
                <a:ea typeface="DejaVu LGC Sans"/>
              </a:rPr>
              <a:t>TYP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 is in compliance with the requirements.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Uncertainty estimates: TEB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meet calibration requirements for most scene temperatures; M12 and M13 have slightly larger than specified UC at low scene temperatures; larger uncertainties in M13 low gain (above 350 K).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Improvements: updates to M13 LG offset and linear coefficients to improve calibration; modifications to  SDR code to apply average F-factor do not have significant impact.</a:t>
            </a:r>
            <a:endParaRPr/>
          </a:p>
        </p:txBody>
      </p:sp>
      <p:sp>
        <p:nvSpPr>
          <p:cNvPr id="225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7A67E72-DC09-4993-80B8-5519AB5EE933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3137400" y="2743200"/>
            <a:ext cx="2622600" cy="8215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4800">
                <a:solidFill>
                  <a:srgbClr val="8585e0"/>
                </a:solidFill>
                <a:latin typeface="Arial"/>
                <a:ea typeface="DejaVu LGC Sans"/>
              </a:rPr>
              <a:t>Back Up</a:t>
            </a:r>
            <a:endParaRPr/>
          </a:p>
        </p:txBody>
      </p:sp>
      <p:sp>
        <p:nvSpPr>
          <p:cNvPr id="227" name="TextShape 2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FDE7A14-19D2-46E6-A927-E737392FDFD6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762120" y="15228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3200">
                <a:solidFill>
                  <a:srgbClr val="3333ff"/>
                </a:solidFill>
                <a:latin typeface="Arial"/>
                <a:ea typeface="DejaVu LGC Sans"/>
              </a:rPr>
              <a:t>Outline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228600" y="1143000"/>
            <a:ext cx="8762760" cy="4666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DejaVu LGC Sans"/>
              </a:rPr>
              <a:t>TEB Calibration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DejaVu LGC Sans"/>
              </a:rPr>
              <a:t>On-orbit Performance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BB performance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Detector short-term stability and long-term response (F-factors)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Detector noise characterization (NEdT)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Trending during WUCD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DejaVu LGC Sans"/>
              </a:rPr>
              <a:t>Uncertainty Estimates and Potential Improvements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Uncertainty assessment 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Improving M13LG calibration</a:t>
            </a:r>
            <a:endParaRPr/>
          </a:p>
          <a:p>
            <a:pPr lvl="3">
              <a:lnSpc>
                <a:spcPct val="100000"/>
              </a:lnSpc>
              <a:buFont typeface="Wingdings" charset="2"/>
              <a:buChar char=""/>
            </a:pP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2200">
                <a:solidFill>
                  <a:srgbClr val="000000"/>
                </a:solidFill>
                <a:latin typeface="Times New Roman"/>
                <a:ea typeface="DejaVu LGC Sans"/>
              </a:rPr>
              <a:t>Average vs per-scan F-factor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DejaVu LGC Sans"/>
              </a:rPr>
              <a:t>Conclusions</a:t>
            </a:r>
            <a:endParaRPr/>
          </a:p>
        </p:txBody>
      </p:sp>
      <p:sp>
        <p:nvSpPr>
          <p:cNvPr id="95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06DFC7E-415E-41CB-9227-06612FA90125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2819520" y="6443280"/>
            <a:ext cx="3504960" cy="333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62699"/>
                </a:solidFill>
                <a:latin typeface="Times New Roman"/>
                <a:ea typeface="DejaVu LGC Sans"/>
              </a:rPr>
              <a:t>* For clarity the F-factors are shifted.</a:t>
            </a:r>
            <a:endParaRPr/>
          </a:p>
        </p:txBody>
      </p:sp>
      <p:sp>
        <p:nvSpPr>
          <p:cNvPr id="229" name="CustomShape 2"/>
          <p:cNvSpPr/>
          <p:nvPr/>
        </p:nvSpPr>
        <p:spPr>
          <a:xfrm>
            <a:off x="914400" y="22536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Short-term Stability- Individual Detectors</a:t>
            </a:r>
            <a:endParaRPr/>
          </a:p>
        </p:txBody>
      </p:sp>
      <p:sp>
        <p:nvSpPr>
          <p:cNvPr id="230" name="CustomShape 3"/>
          <p:cNvSpPr/>
          <p:nvPr/>
        </p:nvSpPr>
        <p:spPr>
          <a:xfrm>
            <a:off x="5181480" y="6019920"/>
            <a:ext cx="3809520" cy="57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en-US" sz="1600">
                <a:solidFill>
                  <a:srgbClr val="262699"/>
                </a:solidFill>
                <a:latin typeface="Arial"/>
                <a:ea typeface="DejaVu LGC Sans"/>
              </a:rPr>
              <a:t>M16 (not shown) similar to M15; same D16 our of family behavior</a:t>
            </a:r>
            <a:endParaRPr/>
          </a:p>
        </p:txBody>
      </p:sp>
      <p:sp>
        <p:nvSpPr>
          <p:cNvPr id="231" name="TextShape 4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E822F63-E224-4DCA-88FE-0330990415B5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32" name="CustomShape 5"/>
          <p:cNvSpPr/>
          <p:nvPr/>
        </p:nvSpPr>
        <p:spPr>
          <a:xfrm>
            <a:off x="609480" y="6019920"/>
            <a:ext cx="3809520" cy="33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262699"/>
                </a:solidFill>
                <a:latin typeface="Arial"/>
                <a:ea typeface="DejaVu LGC Sans"/>
              </a:rPr>
              <a:t>Granule average (HAM-A)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143000" y="22536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Dynamic Range Verification</a:t>
            </a:r>
            <a:endParaRPr/>
          </a:p>
        </p:txBody>
      </p:sp>
      <p:sp>
        <p:nvSpPr>
          <p:cNvPr id="234" name="CustomShape 2"/>
          <p:cNvSpPr/>
          <p:nvPr/>
        </p:nvSpPr>
        <p:spPr>
          <a:xfrm>
            <a:off x="838080" y="914400"/>
            <a:ext cx="7924320" cy="215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Dynamic range verified using scheduled Lunar observations 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All detectors of all TEB bands meet the T</a:t>
            </a:r>
            <a:r>
              <a:rPr lang="en-US" sz="2000" baseline="-25000">
                <a:solidFill>
                  <a:srgbClr val="000000"/>
                </a:solidFill>
                <a:latin typeface="Times New Roman"/>
                <a:ea typeface="DejaVu LGC Sans"/>
              </a:rPr>
              <a:t>MIN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(marginal non-compliance at I4) and T</a:t>
            </a:r>
            <a:r>
              <a:rPr lang="en-US" sz="2000" baseline="-25000">
                <a:solidFill>
                  <a:srgbClr val="000000"/>
                </a:solidFill>
                <a:latin typeface="Times New Roman"/>
                <a:ea typeface="DejaVu LGC Sans"/>
              </a:rPr>
              <a:t>MAX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requirements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For some detectors of some bands the radiance limits in the Radiance-to-Temperature LUT do not extend to the largest possible unsaturated radiance</a:t>
            </a:r>
            <a:endParaRPr/>
          </a:p>
        </p:txBody>
      </p:sp>
      <p:sp>
        <p:nvSpPr>
          <p:cNvPr id="235" name="CustomShape 3"/>
          <p:cNvSpPr/>
          <p:nvPr/>
        </p:nvSpPr>
        <p:spPr>
          <a:xfrm>
            <a:off x="8280" y="3352680"/>
            <a:ext cx="14886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Arial"/>
                <a:ea typeface="DejaVu LGC Sans"/>
              </a:rPr>
              <a:t>Requirement</a:t>
            </a:r>
            <a:endParaRPr/>
          </a:p>
        </p:txBody>
      </p:sp>
      <p:sp>
        <p:nvSpPr>
          <p:cNvPr id="236" name="CustomShape 4"/>
          <p:cNvSpPr/>
          <p:nvPr/>
        </p:nvSpPr>
        <p:spPr>
          <a:xfrm flipV="1">
            <a:off x="1429200" y="3504600"/>
            <a:ext cx="780120" cy="3204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37" name="CustomShape 5"/>
          <p:cNvSpPr/>
          <p:nvPr/>
        </p:nvSpPr>
        <p:spPr>
          <a:xfrm flipV="1">
            <a:off x="1981080" y="3123360"/>
            <a:ext cx="914040" cy="38052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ff0000"/>
            </a:solidFill>
            <a:round/>
            <a:tailEnd len="med" type="arrow" w="med"/>
          </a:ln>
        </p:spPr>
      </p:sp>
      <p:sp>
        <p:nvSpPr>
          <p:cNvPr id="238" name="CustomShape 6"/>
          <p:cNvSpPr/>
          <p:nvPr/>
        </p:nvSpPr>
        <p:spPr>
          <a:xfrm>
            <a:off x="311760" y="3733920"/>
            <a:ext cx="10771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b050"/>
                </a:solidFill>
                <a:latin typeface="Arial"/>
                <a:ea typeface="DejaVu LGC Sans"/>
              </a:rPr>
              <a:t>LUT limit</a:t>
            </a:r>
            <a:endParaRPr/>
          </a:p>
        </p:txBody>
      </p:sp>
      <p:sp>
        <p:nvSpPr>
          <p:cNvPr id="239" name="CustomShape 7"/>
          <p:cNvSpPr/>
          <p:nvPr/>
        </p:nvSpPr>
        <p:spPr>
          <a:xfrm>
            <a:off x="1395720" y="3918600"/>
            <a:ext cx="1575720" cy="19584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b050"/>
            </a:solidFill>
            <a:round/>
            <a:tailEnd len="med" type="arrow" w="med"/>
          </a:ln>
        </p:spPr>
      </p:sp>
      <p:sp>
        <p:nvSpPr>
          <p:cNvPr id="240" name="CustomShape 8"/>
          <p:cNvSpPr/>
          <p:nvPr/>
        </p:nvSpPr>
        <p:spPr>
          <a:xfrm>
            <a:off x="2364840" y="4038480"/>
            <a:ext cx="37152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I4</a:t>
            </a:r>
            <a:endParaRPr/>
          </a:p>
        </p:txBody>
      </p:sp>
      <p:sp>
        <p:nvSpPr>
          <p:cNvPr id="241" name="CustomShape 9"/>
          <p:cNvSpPr/>
          <p:nvPr/>
        </p:nvSpPr>
        <p:spPr>
          <a:xfrm>
            <a:off x="4345200" y="4038480"/>
            <a:ext cx="3729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I5</a:t>
            </a:r>
            <a:endParaRPr/>
          </a:p>
        </p:txBody>
      </p:sp>
      <p:sp>
        <p:nvSpPr>
          <p:cNvPr id="242" name="CustomShape 10"/>
          <p:cNvSpPr/>
          <p:nvPr/>
        </p:nvSpPr>
        <p:spPr>
          <a:xfrm>
            <a:off x="6176520" y="4038480"/>
            <a:ext cx="6246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M12</a:t>
            </a:r>
            <a:endParaRPr/>
          </a:p>
        </p:txBody>
      </p:sp>
      <p:sp>
        <p:nvSpPr>
          <p:cNvPr id="243" name="CustomShape 11"/>
          <p:cNvSpPr/>
          <p:nvPr/>
        </p:nvSpPr>
        <p:spPr>
          <a:xfrm>
            <a:off x="7779240" y="4038480"/>
            <a:ext cx="96588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M13HG</a:t>
            </a:r>
            <a:endParaRPr/>
          </a:p>
        </p:txBody>
      </p:sp>
      <p:sp>
        <p:nvSpPr>
          <p:cNvPr id="244" name="CustomShape 12"/>
          <p:cNvSpPr/>
          <p:nvPr/>
        </p:nvSpPr>
        <p:spPr>
          <a:xfrm>
            <a:off x="2214720" y="6095880"/>
            <a:ext cx="62316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M14</a:t>
            </a:r>
            <a:endParaRPr/>
          </a:p>
        </p:txBody>
      </p:sp>
      <p:sp>
        <p:nvSpPr>
          <p:cNvPr id="245" name="CustomShape 13"/>
          <p:cNvSpPr/>
          <p:nvPr/>
        </p:nvSpPr>
        <p:spPr>
          <a:xfrm>
            <a:off x="4195440" y="6095880"/>
            <a:ext cx="6246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M15</a:t>
            </a:r>
            <a:endParaRPr/>
          </a:p>
        </p:txBody>
      </p:sp>
      <p:sp>
        <p:nvSpPr>
          <p:cNvPr id="246" name="CustomShape 14"/>
          <p:cNvSpPr/>
          <p:nvPr/>
        </p:nvSpPr>
        <p:spPr>
          <a:xfrm>
            <a:off x="6176520" y="6095880"/>
            <a:ext cx="624600" cy="3646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M16</a:t>
            </a:r>
            <a:endParaRPr/>
          </a:p>
        </p:txBody>
      </p:sp>
      <p:sp>
        <p:nvSpPr>
          <p:cNvPr id="247" name="TextShape 15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E73174A-786B-4E3C-AF7D-EF9B636E30BA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F718475-4EDB-428E-B5CD-F9021D6913E2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49" name="CustomShape 2"/>
          <p:cNvSpPr/>
          <p:nvPr/>
        </p:nvSpPr>
        <p:spPr>
          <a:xfrm>
            <a:off x="1143000" y="228600"/>
            <a:ext cx="761976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Detector Specific NEdT</a:t>
            </a:r>
            <a:endParaRPr/>
          </a:p>
        </p:txBody>
      </p:sp>
      <p:sp>
        <p:nvSpPr>
          <p:cNvPr id="250" name="CustomShape 3"/>
          <p:cNvSpPr/>
          <p:nvPr/>
        </p:nvSpPr>
        <p:spPr>
          <a:xfrm>
            <a:off x="108000" y="1981080"/>
            <a:ext cx="3047760" cy="642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Detector specific NEdT is stable through the mission.</a:t>
            </a:r>
            <a:endParaRPr/>
          </a:p>
        </p:txBody>
      </p:sp>
      <p:pic>
        <p:nvPicPr>
          <p:cNvPr id="25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17240" y="1049760"/>
            <a:ext cx="5355360" cy="570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27" descr=""/>
          <p:cNvPicPr/>
          <p:nvPr/>
        </p:nvPicPr>
        <p:blipFill>
          <a:blip r:embed="rId1"/>
          <a:srcRect l="0" t="0" r="2854" b="49702"/>
          <a:stretch>
            <a:fillRect/>
          </a:stretch>
        </p:blipFill>
        <p:spPr>
          <a:xfrm>
            <a:off x="5901480" y="4830480"/>
            <a:ext cx="3242160" cy="1678320"/>
          </a:xfrm>
          <a:prstGeom prst="rect">
            <a:avLst/>
          </a:prstGeom>
          <a:ln>
            <a:noFill/>
          </a:ln>
        </p:spPr>
      </p:pic>
      <p:pic>
        <p:nvPicPr>
          <p:cNvPr id="253" name="Picture 24" descr=""/>
          <p:cNvPicPr/>
          <p:nvPr/>
        </p:nvPicPr>
        <p:blipFill>
          <a:blip r:embed="rId2"/>
          <a:srcRect l="0" t="0" r="2220" b="49285"/>
          <a:stretch>
            <a:fillRect/>
          </a:stretch>
        </p:blipFill>
        <p:spPr>
          <a:xfrm>
            <a:off x="2895480" y="4800600"/>
            <a:ext cx="3352320" cy="1738440"/>
          </a:xfrm>
          <a:prstGeom prst="rect">
            <a:avLst/>
          </a:prstGeom>
          <a:ln>
            <a:noFill/>
          </a:ln>
        </p:spPr>
      </p:pic>
      <p:pic>
        <p:nvPicPr>
          <p:cNvPr id="254" name="Picture 20" descr=""/>
          <p:cNvPicPr/>
          <p:nvPr/>
        </p:nvPicPr>
        <p:blipFill>
          <a:blip r:embed="rId3"/>
          <a:srcRect l="0" t="0" r="3838" b="49250"/>
          <a:stretch>
            <a:fillRect/>
          </a:stretch>
        </p:blipFill>
        <p:spPr>
          <a:xfrm>
            <a:off x="5852160" y="3124080"/>
            <a:ext cx="3291480" cy="1737000"/>
          </a:xfrm>
          <a:prstGeom prst="rect">
            <a:avLst/>
          </a:prstGeom>
          <a:ln>
            <a:noFill/>
          </a:ln>
        </p:spPr>
      </p:pic>
      <p:pic>
        <p:nvPicPr>
          <p:cNvPr id="255" name="Picture 11" descr=""/>
          <p:cNvPicPr/>
          <p:nvPr/>
        </p:nvPicPr>
        <p:blipFill>
          <a:blip r:embed="rId4"/>
          <a:srcRect l="0" t="0" r="2232" b="49049"/>
          <a:stretch>
            <a:fillRect/>
          </a:stretch>
        </p:blipFill>
        <p:spPr>
          <a:xfrm>
            <a:off x="5837040" y="1371600"/>
            <a:ext cx="3333600" cy="1737000"/>
          </a:xfrm>
          <a:prstGeom prst="rect">
            <a:avLst/>
          </a:prstGeom>
          <a:ln>
            <a:noFill/>
          </a:ln>
        </p:spPr>
      </p:pic>
      <p:pic>
        <p:nvPicPr>
          <p:cNvPr id="256" name="Picture 10" descr=""/>
          <p:cNvPicPr/>
          <p:nvPr/>
        </p:nvPicPr>
        <p:blipFill>
          <a:blip r:embed="rId5"/>
          <a:srcRect l="0" t="0" r="1745" b="49081"/>
          <a:stretch>
            <a:fillRect/>
          </a:stretch>
        </p:blipFill>
        <p:spPr>
          <a:xfrm>
            <a:off x="2865240" y="1371600"/>
            <a:ext cx="3352320" cy="1737000"/>
          </a:xfrm>
          <a:prstGeom prst="rect">
            <a:avLst/>
          </a:prstGeom>
          <a:ln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3276720" y="1676520"/>
            <a:ext cx="13993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May 22 - 25 2012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2939 – 2984;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~46 orbits.</a:t>
            </a:r>
            <a:endParaRPr/>
          </a:p>
        </p:txBody>
      </p:sp>
      <p:pic>
        <p:nvPicPr>
          <p:cNvPr id="258" name="Picture 21" descr=""/>
          <p:cNvPicPr/>
          <p:nvPr/>
        </p:nvPicPr>
        <p:blipFill>
          <a:blip r:embed="rId6"/>
          <a:srcRect l="0" t="0" r="1684" b="49051"/>
          <a:stretch>
            <a:fillRect/>
          </a:stretch>
        </p:blipFill>
        <p:spPr>
          <a:xfrm>
            <a:off x="2895480" y="3124080"/>
            <a:ext cx="3352320" cy="1737000"/>
          </a:xfrm>
          <a:prstGeom prst="rect">
            <a:avLst/>
          </a:prstGeom>
          <a:ln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8515080" y="650916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DA09679B-4B47-42A2-8951-C4991EA4E6A0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60" name="CustomShape 3"/>
          <p:cNvSpPr/>
          <p:nvPr/>
        </p:nvSpPr>
        <p:spPr>
          <a:xfrm>
            <a:off x="1219320" y="176760"/>
            <a:ext cx="67813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Warm-up Cool-down (WUCD) Cycles</a:t>
            </a:r>
            <a:endParaRPr/>
          </a:p>
        </p:txBody>
      </p:sp>
      <p:pic>
        <p:nvPicPr>
          <p:cNvPr id="261" name="Picture 9" descr=""/>
          <p:cNvPicPr/>
          <p:nvPr/>
        </p:nvPicPr>
        <p:blipFill>
          <a:blip r:embed="rId7"/>
          <a:srcRect l="2232" t="0" r="1747" b="49084"/>
          <a:stretch>
            <a:fillRect/>
          </a:stretch>
        </p:blipFill>
        <p:spPr>
          <a:xfrm>
            <a:off x="0" y="1371600"/>
            <a:ext cx="3276360" cy="1737000"/>
          </a:xfrm>
          <a:prstGeom prst="rect">
            <a:avLst/>
          </a:prstGeom>
          <a:ln>
            <a:noFill/>
          </a:ln>
        </p:spPr>
      </p:pic>
      <p:sp>
        <p:nvSpPr>
          <p:cNvPr id="262" name="CustomShape 4"/>
          <p:cNvSpPr/>
          <p:nvPr/>
        </p:nvSpPr>
        <p:spPr>
          <a:xfrm>
            <a:off x="533520" y="914400"/>
            <a:ext cx="86101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WUCD cycles performed:  Feb, May, Sep, Dec 2012; Mar, Jun, Sep, Dec 2013, Mar 2014</a:t>
            </a:r>
            <a:endParaRPr/>
          </a:p>
        </p:txBody>
      </p:sp>
      <p:sp>
        <p:nvSpPr>
          <p:cNvPr id="263" name="CustomShape 5"/>
          <p:cNvSpPr/>
          <p:nvPr/>
        </p:nvSpPr>
        <p:spPr>
          <a:xfrm>
            <a:off x="1295280" y="2209680"/>
            <a:ext cx="17521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	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Feb. 6 -10 2012;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1436 – 1494;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~59 orbits.</a:t>
            </a:r>
            <a:endParaRPr/>
          </a:p>
        </p:txBody>
      </p:sp>
      <p:sp>
        <p:nvSpPr>
          <p:cNvPr id="264" name="CustomShape 6"/>
          <p:cNvSpPr/>
          <p:nvPr/>
        </p:nvSpPr>
        <p:spPr>
          <a:xfrm>
            <a:off x="7620120" y="160020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Sept. 10-12 2012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4509 – 4536;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pic>
        <p:nvPicPr>
          <p:cNvPr id="265" name="Picture 15" descr=""/>
          <p:cNvPicPr/>
          <p:nvPr/>
        </p:nvPicPr>
        <p:blipFill>
          <a:blip r:embed="rId8"/>
          <a:srcRect l="3944" t="0" r="2539" b="49994"/>
          <a:stretch>
            <a:fillRect/>
          </a:stretch>
        </p:blipFill>
        <p:spPr>
          <a:xfrm>
            <a:off x="27360" y="3124080"/>
            <a:ext cx="3248640" cy="1737000"/>
          </a:xfrm>
          <a:prstGeom prst="rect">
            <a:avLst/>
          </a:prstGeom>
          <a:ln>
            <a:noFill/>
          </a:ln>
        </p:spPr>
      </p:pic>
      <p:sp>
        <p:nvSpPr>
          <p:cNvPr id="266" name="CustomShape 7"/>
          <p:cNvSpPr/>
          <p:nvPr/>
        </p:nvSpPr>
        <p:spPr>
          <a:xfrm>
            <a:off x="1447920" y="3429000"/>
            <a:ext cx="18313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Dec. 17-19 2012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5900 – 5928;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~29 orbits.</a:t>
            </a:r>
            <a:endParaRPr/>
          </a:p>
        </p:txBody>
      </p:sp>
      <p:sp>
        <p:nvSpPr>
          <p:cNvPr id="267" name="CustomShape 8"/>
          <p:cNvSpPr/>
          <p:nvPr/>
        </p:nvSpPr>
        <p:spPr>
          <a:xfrm>
            <a:off x="4648320" y="3429000"/>
            <a:ext cx="190476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Mar. 18-20 2013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7191 – 7219;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~29 orbits.</a:t>
            </a:r>
            <a:endParaRPr/>
          </a:p>
        </p:txBody>
      </p:sp>
      <p:sp>
        <p:nvSpPr>
          <p:cNvPr id="268" name="CustomShape 9"/>
          <p:cNvSpPr/>
          <p:nvPr/>
        </p:nvSpPr>
        <p:spPr>
          <a:xfrm>
            <a:off x="7320600" y="342900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June 17-19 2013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8482 – 8510;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pic>
        <p:nvPicPr>
          <p:cNvPr id="269" name="Picture 23" descr=""/>
          <p:cNvPicPr/>
          <p:nvPr/>
        </p:nvPicPr>
        <p:blipFill>
          <a:blip r:embed="rId9"/>
          <a:srcRect l="2220" t="0" r="2810" b="49285"/>
          <a:stretch>
            <a:fillRect/>
          </a:stretch>
        </p:blipFill>
        <p:spPr>
          <a:xfrm>
            <a:off x="0" y="4800600"/>
            <a:ext cx="3253320" cy="1737000"/>
          </a:xfrm>
          <a:prstGeom prst="rect">
            <a:avLst/>
          </a:prstGeom>
          <a:ln>
            <a:noFill/>
          </a:ln>
        </p:spPr>
      </p:pic>
      <p:sp>
        <p:nvSpPr>
          <p:cNvPr id="270" name="CustomShape 10"/>
          <p:cNvSpPr/>
          <p:nvPr/>
        </p:nvSpPr>
        <p:spPr>
          <a:xfrm>
            <a:off x="1447920" y="510552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Sept. 16-18 2012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9773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–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9801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sp>
        <p:nvSpPr>
          <p:cNvPr id="271" name="CustomShape 11"/>
          <p:cNvSpPr/>
          <p:nvPr/>
        </p:nvSpPr>
        <p:spPr>
          <a:xfrm>
            <a:off x="4495680" y="510552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Dec. 16-18 2013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11064 – 11092;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sp>
        <p:nvSpPr>
          <p:cNvPr id="272" name="CustomShape 12"/>
          <p:cNvSpPr/>
          <p:nvPr/>
        </p:nvSpPr>
        <p:spPr>
          <a:xfrm>
            <a:off x="7391520" y="503064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Mar. 16-18 2014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11064 – 11092;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8449560" y="632448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CB257C12-87FB-4CF6-A557-1C724AB0092F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74" name="CustomShape 2"/>
          <p:cNvSpPr/>
          <p:nvPr/>
        </p:nvSpPr>
        <p:spPr>
          <a:xfrm>
            <a:off x="476280" y="13500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8585e0"/>
                </a:solidFill>
                <a:latin typeface="Arial"/>
                <a:ea typeface="DejaVu LGC Sans"/>
              </a:rPr>
              <a:t>Warm-up Cool-down (WUCD) Cycles</a:t>
            </a:r>
            <a:endParaRPr/>
          </a:p>
        </p:txBody>
      </p:sp>
      <p:sp>
        <p:nvSpPr>
          <p:cNvPr id="275" name="CustomShape 3"/>
          <p:cNvSpPr/>
          <p:nvPr/>
        </p:nvSpPr>
        <p:spPr>
          <a:xfrm>
            <a:off x="182880" y="914400"/>
            <a:ext cx="8869680" cy="57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WUCD cycles performed previously: Jun - Dec 2014, Mar - Dec 2015</a:t>
            </a:r>
            <a:endParaRPr/>
          </a:p>
        </p:txBody>
      </p:sp>
      <p:pic>
        <p:nvPicPr>
          <p:cNvPr id="276" name="Picture 29" descr=""/>
          <p:cNvPicPr/>
          <p:nvPr/>
        </p:nvPicPr>
        <p:blipFill>
          <a:blip r:embed="rId1"/>
          <a:srcRect l="0" t="0" r="0" b="48741"/>
          <a:stretch>
            <a:fillRect/>
          </a:stretch>
        </p:blipFill>
        <p:spPr>
          <a:xfrm>
            <a:off x="80640" y="1257480"/>
            <a:ext cx="3258000" cy="1554480"/>
          </a:xfrm>
          <a:prstGeom prst="rect">
            <a:avLst/>
          </a:prstGeom>
          <a:ln>
            <a:noFill/>
          </a:ln>
        </p:spPr>
      </p:pic>
      <p:sp>
        <p:nvSpPr>
          <p:cNvPr id="277" name="CustomShape 4"/>
          <p:cNvSpPr/>
          <p:nvPr/>
        </p:nvSpPr>
        <p:spPr>
          <a:xfrm>
            <a:off x="1652760" y="153720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June 23-25 2014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13746 – 13774;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pic>
        <p:nvPicPr>
          <p:cNvPr id="278" name="Picture 9" descr=""/>
          <p:cNvPicPr/>
          <p:nvPr/>
        </p:nvPicPr>
        <p:blipFill>
          <a:blip r:embed="rId2"/>
          <a:srcRect l="0" t="0" r="0" b="50000"/>
          <a:stretch>
            <a:fillRect/>
          </a:stretch>
        </p:blipFill>
        <p:spPr>
          <a:xfrm>
            <a:off x="3231720" y="1280160"/>
            <a:ext cx="3010320" cy="1554480"/>
          </a:xfrm>
          <a:prstGeom prst="rect">
            <a:avLst/>
          </a:prstGeom>
          <a:ln>
            <a:noFill/>
          </a:ln>
        </p:spPr>
      </p:pic>
      <p:sp>
        <p:nvSpPr>
          <p:cNvPr id="279" name="CustomShape 5"/>
          <p:cNvSpPr/>
          <p:nvPr/>
        </p:nvSpPr>
        <p:spPr>
          <a:xfrm>
            <a:off x="4779360" y="145476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Sept 17-19 2014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14937 – 14966;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~29 orbits.</a:t>
            </a:r>
            <a:endParaRPr/>
          </a:p>
        </p:txBody>
      </p:sp>
      <p:pic>
        <p:nvPicPr>
          <p:cNvPr id="280" name="Picture 11" descr=""/>
          <p:cNvPicPr/>
          <p:nvPr/>
        </p:nvPicPr>
        <p:blipFill>
          <a:blip r:embed="rId3"/>
          <a:srcRect l="0" t="0" r="0" b="48722"/>
          <a:stretch>
            <a:fillRect/>
          </a:stretch>
        </p:blipFill>
        <p:spPr>
          <a:xfrm>
            <a:off x="6193080" y="1280160"/>
            <a:ext cx="2859480" cy="1615320"/>
          </a:xfrm>
          <a:prstGeom prst="rect">
            <a:avLst/>
          </a:prstGeom>
          <a:ln>
            <a:noFill/>
          </a:ln>
        </p:spPr>
      </p:pic>
      <p:sp>
        <p:nvSpPr>
          <p:cNvPr id="281" name="CustomShape 6"/>
          <p:cNvSpPr/>
          <p:nvPr/>
        </p:nvSpPr>
        <p:spPr>
          <a:xfrm>
            <a:off x="7406640" y="146304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Dec 15-17 2014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16228 – 16257;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~30 orbits.</a:t>
            </a:r>
            <a:endParaRPr/>
          </a:p>
        </p:txBody>
      </p:sp>
      <p:pic>
        <p:nvPicPr>
          <p:cNvPr id="282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149040" y="2880000"/>
            <a:ext cx="3200400" cy="1417680"/>
          </a:xfrm>
          <a:prstGeom prst="rect">
            <a:avLst/>
          </a:prstGeom>
          <a:ln>
            <a:noFill/>
          </a:ln>
        </p:spPr>
      </p:pic>
      <p:pic>
        <p:nvPicPr>
          <p:cNvPr id="283" name="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3317040" y="2880000"/>
            <a:ext cx="2900880" cy="1402200"/>
          </a:xfrm>
          <a:prstGeom prst="rect">
            <a:avLst/>
          </a:prstGeom>
          <a:ln>
            <a:noFill/>
          </a:ln>
        </p:spPr>
      </p:pic>
      <p:pic>
        <p:nvPicPr>
          <p:cNvPr id="284" name="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6000" y="4389120"/>
            <a:ext cx="3223080" cy="1371600"/>
          </a:xfrm>
          <a:prstGeom prst="rect">
            <a:avLst/>
          </a:prstGeom>
          <a:ln>
            <a:noFill/>
          </a:ln>
        </p:spPr>
      </p:pic>
      <p:sp>
        <p:nvSpPr>
          <p:cNvPr id="285" name="CustomShape 7"/>
          <p:cNvSpPr/>
          <p:nvPr/>
        </p:nvSpPr>
        <p:spPr>
          <a:xfrm>
            <a:off x="4602960" y="301752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June 17-19 2015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18838 – 18866;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~28 orbits.</a:t>
            </a:r>
            <a:endParaRPr/>
          </a:p>
        </p:txBody>
      </p:sp>
      <p:sp>
        <p:nvSpPr>
          <p:cNvPr id="286" name="CustomShape 8"/>
          <p:cNvSpPr/>
          <p:nvPr/>
        </p:nvSpPr>
        <p:spPr>
          <a:xfrm>
            <a:off x="1645920" y="457200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Dec 14-16 2015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21393 – 21420;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~27 orbits.</a:t>
            </a:r>
            <a:endParaRPr/>
          </a:p>
        </p:txBody>
      </p:sp>
      <p:sp>
        <p:nvSpPr>
          <p:cNvPr id="287" name="CustomShape 9"/>
          <p:cNvSpPr/>
          <p:nvPr/>
        </p:nvSpPr>
        <p:spPr>
          <a:xfrm>
            <a:off x="1737360" y="301968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Mar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16-18 2015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17519 – 17548;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~29 orbits.</a:t>
            </a:r>
            <a:endParaRPr/>
          </a:p>
        </p:txBody>
      </p:sp>
      <p:pic>
        <p:nvPicPr>
          <p:cNvPr id="288" name="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6321960" y="2986920"/>
            <a:ext cx="2730600" cy="1310760"/>
          </a:xfrm>
          <a:prstGeom prst="rect">
            <a:avLst/>
          </a:prstGeom>
          <a:ln>
            <a:noFill/>
          </a:ln>
        </p:spPr>
      </p:pic>
      <p:sp>
        <p:nvSpPr>
          <p:cNvPr id="289" name="CustomShape 10"/>
          <p:cNvSpPr/>
          <p:nvPr/>
        </p:nvSpPr>
        <p:spPr>
          <a:xfrm>
            <a:off x="7392240" y="3026880"/>
            <a:ext cx="15235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Sept 14-16 2015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orb.: 20102 – 20129; </a:t>
            </a:r>
            <a:endParaRPr/>
          </a:p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~27 orbits.</a:t>
            </a:r>
            <a:endParaRPr/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8373600" y="625608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958189EB-F063-4FED-82F5-8B79C958B3E1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91" name="CustomShape 2"/>
          <p:cNvSpPr/>
          <p:nvPr/>
        </p:nvSpPr>
        <p:spPr>
          <a:xfrm>
            <a:off x="476280" y="13500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8585e0"/>
                </a:solidFill>
                <a:latin typeface="Arial"/>
                <a:ea typeface="DejaVu LGC Sans"/>
              </a:rPr>
              <a:t>WUCD 14-16 Mar 2016 Data Selection</a:t>
            </a:r>
            <a:endParaRPr/>
          </a:p>
        </p:txBody>
      </p:sp>
      <p:sp>
        <p:nvSpPr>
          <p:cNvPr id="292" name="CustomShape 3"/>
          <p:cNvSpPr/>
          <p:nvPr/>
        </p:nvSpPr>
        <p:spPr>
          <a:xfrm>
            <a:off x="228600" y="3962520"/>
            <a:ext cx="3352320" cy="2081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>
                <a:solidFill>
                  <a:srgbClr val="0066ff"/>
                </a:solidFill>
                <a:latin typeface="Times New Roman"/>
                <a:ea typeface="DejaVu LGC Sans"/>
              </a:rPr>
              <a:t>Cool-down: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Orbits: 22693  – 22708.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range:  266.9 K to 315K;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The scans used  are shown in blue. 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     </a:t>
            </a:r>
            <a:endParaRPr/>
          </a:p>
        </p:txBody>
      </p:sp>
      <p:sp>
        <p:nvSpPr>
          <p:cNvPr id="293" name="CustomShape 4"/>
          <p:cNvSpPr/>
          <p:nvPr/>
        </p:nvSpPr>
        <p:spPr>
          <a:xfrm>
            <a:off x="152280" y="1295280"/>
            <a:ext cx="3885840" cy="2551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Times New Roman"/>
                <a:ea typeface="DejaVu LGC Sans"/>
              </a:rPr>
              <a:t>Warm-up: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Orbits: 22684 – 22693; 22708 – 22711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set to: 297.5K, 302.5K, 307.5K, 312.5K, 315.0K and 272.5K, 282.5K, 292.5K, </a:t>
            </a:r>
            <a:endParaRPr/>
          </a:p>
          <a:p>
            <a:pPr>
              <a:lnSpc>
                <a:spcPct val="100000"/>
              </a:lnSpc>
              <a:buFont typeface="Times New Roman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The scans used  are highlighted in red.</a:t>
            </a:r>
            <a:endParaRPr/>
          </a:p>
        </p:txBody>
      </p:sp>
      <p:pic>
        <p:nvPicPr>
          <p:cNvPr id="29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31920" y="1097280"/>
            <a:ext cx="4901040" cy="5120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396280" y="7632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2EF18BB8-C0FF-41C0-9DB3-009EBBD3156E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296" name="CustomShape 2"/>
          <p:cNvSpPr/>
          <p:nvPr/>
        </p:nvSpPr>
        <p:spPr>
          <a:xfrm>
            <a:off x="914400" y="228600"/>
            <a:ext cx="7481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C</a:t>
            </a:r>
            <a:r>
              <a:rPr b="1" lang="en-US" sz="2400" baseline="-25000">
                <a:solidFill>
                  <a:srgbClr val="3333ff"/>
                </a:solidFill>
                <a:latin typeface="Arial"/>
                <a:ea typeface="DejaVu LGC Sans"/>
              </a:rPr>
              <a:t>0</a:t>
            </a: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  Coefficients</a:t>
            </a:r>
            <a:endParaRPr/>
          </a:p>
        </p:txBody>
      </p:sp>
      <p:sp>
        <p:nvSpPr>
          <p:cNvPr id="297" name="CustomShape 3"/>
          <p:cNvSpPr/>
          <p:nvPr/>
        </p:nvSpPr>
        <p:spPr>
          <a:xfrm>
            <a:off x="324360" y="6119280"/>
            <a:ext cx="2965320" cy="7873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Y-range spans: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0.002  (MWIR), 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                         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0LUT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0.1      (LWIR)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8" name="CustomShape 4"/>
          <p:cNvSpPr/>
          <p:nvPr/>
        </p:nvSpPr>
        <p:spPr>
          <a:xfrm>
            <a:off x="1459080" y="914400"/>
            <a:ext cx="166248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 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endParaRPr/>
          </a:p>
        </p:txBody>
      </p:sp>
      <p:sp>
        <p:nvSpPr>
          <p:cNvPr id="299" name="CustomShape 5"/>
          <p:cNvSpPr/>
          <p:nvPr/>
        </p:nvSpPr>
        <p:spPr>
          <a:xfrm>
            <a:off x="5753160" y="914400"/>
            <a:ext cx="245916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Detector specific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/c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0LUT</a:t>
            </a:r>
            <a:endParaRPr/>
          </a:p>
        </p:txBody>
      </p:sp>
      <p:sp>
        <p:nvSpPr>
          <p:cNvPr id="300" name="Line 6"/>
          <p:cNvSpPr/>
          <p:nvPr/>
        </p:nvSpPr>
        <p:spPr>
          <a:xfrm>
            <a:off x="4647960" y="914400"/>
            <a:ext cx="0" cy="5715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pic>
        <p:nvPicPr>
          <p:cNvPr id="301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5560" y="1304280"/>
            <a:ext cx="4297680" cy="4663440"/>
          </a:xfrm>
          <a:prstGeom prst="rect">
            <a:avLst/>
          </a:prstGeom>
          <a:ln>
            <a:noFill/>
          </a:ln>
        </p:spPr>
      </p:pic>
      <p:pic>
        <p:nvPicPr>
          <p:cNvPr id="30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789440" y="1314360"/>
            <a:ext cx="4267440" cy="420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8407080" y="6626160"/>
            <a:ext cx="658440" cy="231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361D9CCE-16B4-4152-A638-E2C3864CDA60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04" name="CustomShape 2"/>
          <p:cNvSpPr/>
          <p:nvPr/>
        </p:nvSpPr>
        <p:spPr>
          <a:xfrm>
            <a:off x="476280" y="13500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8585e0"/>
                </a:solidFill>
                <a:latin typeface="Arial"/>
                <a:ea typeface="DejaVu LGC Sans"/>
              </a:rPr>
              <a:t>C2  Coefficients</a:t>
            </a:r>
            <a:endParaRPr/>
          </a:p>
        </p:txBody>
      </p:sp>
      <p:sp>
        <p:nvSpPr>
          <p:cNvPr id="305" name="Line 3"/>
          <p:cNvSpPr/>
          <p:nvPr/>
        </p:nvSpPr>
        <p:spPr>
          <a:xfrm>
            <a:off x="990360" y="714240"/>
            <a:ext cx="7239240" cy="0"/>
          </a:xfrm>
          <a:prstGeom prst="line">
            <a:avLst/>
          </a:prstGeom>
          <a:ln w="50760">
            <a:solidFill>
              <a:srgbClr val="bfbfbf"/>
            </a:solidFill>
            <a:miter/>
          </a:ln>
        </p:spPr>
      </p:sp>
      <p:sp>
        <p:nvSpPr>
          <p:cNvPr id="306" name="Line 4"/>
          <p:cNvSpPr/>
          <p:nvPr/>
        </p:nvSpPr>
        <p:spPr>
          <a:xfrm>
            <a:off x="990360" y="784080"/>
            <a:ext cx="7239240" cy="0"/>
          </a:xfrm>
          <a:prstGeom prst="line">
            <a:avLst/>
          </a:prstGeom>
          <a:ln w="25560">
            <a:solidFill>
              <a:srgbClr val="bfbfbf"/>
            </a:solidFill>
            <a:miter/>
          </a:ln>
        </p:spPr>
      </p:sp>
      <p:sp>
        <p:nvSpPr>
          <p:cNvPr id="307" name="Line 5"/>
          <p:cNvSpPr/>
          <p:nvPr/>
        </p:nvSpPr>
        <p:spPr>
          <a:xfrm>
            <a:off x="4800600" y="1143000"/>
            <a:ext cx="0" cy="57150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</p:sp>
      <p:sp>
        <p:nvSpPr>
          <p:cNvPr id="308" name="CustomShape 6"/>
          <p:cNvSpPr/>
          <p:nvPr/>
        </p:nvSpPr>
        <p:spPr>
          <a:xfrm>
            <a:off x="1459080" y="784080"/>
            <a:ext cx="166248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Band average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2</a:t>
            </a:r>
            <a:endParaRPr/>
          </a:p>
        </p:txBody>
      </p:sp>
      <p:sp>
        <p:nvSpPr>
          <p:cNvPr id="309" name="CustomShape 7"/>
          <p:cNvSpPr/>
          <p:nvPr/>
        </p:nvSpPr>
        <p:spPr>
          <a:xfrm>
            <a:off x="5772600" y="809280"/>
            <a:ext cx="245916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Detector specific 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2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/c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2LUT</a:t>
            </a:r>
            <a:endParaRPr/>
          </a:p>
        </p:txBody>
      </p:sp>
      <p:pic>
        <p:nvPicPr>
          <p:cNvPr id="310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3520" y="1234800"/>
            <a:ext cx="4385520" cy="5264280"/>
          </a:xfrm>
          <a:prstGeom prst="rect">
            <a:avLst/>
          </a:prstGeom>
          <a:ln>
            <a:noFill/>
          </a:ln>
        </p:spPr>
      </p:pic>
      <p:sp>
        <p:nvSpPr>
          <p:cNvPr id="311" name="CustomShape 8"/>
          <p:cNvSpPr/>
          <p:nvPr/>
        </p:nvSpPr>
        <p:spPr>
          <a:xfrm>
            <a:off x="2926080" y="5456160"/>
            <a:ext cx="1284480" cy="5788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Y-range spans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2LUT </a:t>
            </a:r>
            <a:r>
              <a:rPr lang="en-US" sz="1400">
                <a:solidFill>
                  <a:srgbClr val="000000"/>
                </a:solidFill>
                <a:latin typeface="Symbol"/>
                <a:ea typeface="DejaVu LGC Sans"/>
              </a:rPr>
              <a:t>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DejaVu LGC Sans"/>
              </a:rPr>
              <a:t>3 x c</a:t>
            </a:r>
            <a:r>
              <a:rPr lang="en-US" sz="1400" baseline="-25000">
                <a:solidFill>
                  <a:srgbClr val="000000"/>
                </a:solidFill>
                <a:latin typeface="Times New Roman"/>
                <a:ea typeface="DejaVu LGC Sans"/>
              </a:rPr>
              <a:t>2LUT</a:t>
            </a:r>
            <a:endParaRPr/>
          </a:p>
        </p:txBody>
      </p:sp>
      <p:pic>
        <p:nvPicPr>
          <p:cNvPr id="312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46320" y="1280160"/>
            <a:ext cx="4206240" cy="457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8364960" y="6394320"/>
            <a:ext cx="658440" cy="4633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fld id="{110EE9E0-77BF-46E3-8A30-0C0E37F10C03}" type="slidenum">
              <a:rPr b="1" lang="en-US" sz="1400">
                <a:solidFill>
                  <a:srgbClr val="000000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14" name="CustomShape 2"/>
          <p:cNvSpPr/>
          <p:nvPr/>
        </p:nvSpPr>
        <p:spPr>
          <a:xfrm>
            <a:off x="476280" y="135000"/>
            <a:ext cx="822924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8585e0"/>
                </a:solidFill>
                <a:latin typeface="Arial"/>
                <a:ea typeface="DejaVu LGC Sans"/>
              </a:rPr>
              <a:t>Calibration Coefficients – c1/LUT</a:t>
            </a:r>
            <a:endParaRPr/>
          </a:p>
        </p:txBody>
      </p:sp>
      <p:sp>
        <p:nvSpPr>
          <p:cNvPr id="315" name="Line 3"/>
          <p:cNvSpPr/>
          <p:nvPr/>
        </p:nvSpPr>
        <p:spPr>
          <a:xfrm>
            <a:off x="990360" y="595080"/>
            <a:ext cx="7239240" cy="0"/>
          </a:xfrm>
          <a:prstGeom prst="line">
            <a:avLst/>
          </a:prstGeom>
          <a:ln w="50760">
            <a:solidFill>
              <a:srgbClr val="bfbfbf"/>
            </a:solidFill>
            <a:miter/>
          </a:ln>
        </p:spPr>
      </p:sp>
      <p:sp>
        <p:nvSpPr>
          <p:cNvPr id="316" name="Line 4"/>
          <p:cNvSpPr/>
          <p:nvPr/>
        </p:nvSpPr>
        <p:spPr>
          <a:xfrm>
            <a:off x="990360" y="679320"/>
            <a:ext cx="7239240" cy="0"/>
          </a:xfrm>
          <a:prstGeom prst="line">
            <a:avLst/>
          </a:prstGeom>
          <a:ln w="25560">
            <a:solidFill>
              <a:srgbClr val="bfbfbf"/>
            </a:solidFill>
            <a:miter/>
          </a:ln>
        </p:spPr>
      </p:sp>
      <p:sp>
        <p:nvSpPr>
          <p:cNvPr id="317" name="CustomShape 5"/>
          <p:cNvSpPr/>
          <p:nvPr/>
        </p:nvSpPr>
        <p:spPr>
          <a:xfrm>
            <a:off x="76320" y="679320"/>
            <a:ext cx="4800240" cy="37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Band average:100* (c1</a:t>
            </a:r>
            <a:r>
              <a:rPr lang="en-US" sz="1600" baseline="-25000">
                <a:solidFill>
                  <a:srgbClr val="000000"/>
                </a:solidFill>
                <a:latin typeface="Times New Roman"/>
                <a:ea typeface="DejaVu LGC Sans"/>
              </a:rPr>
              <a:t>on-orbit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- c1</a:t>
            </a:r>
            <a:r>
              <a:rPr lang="en-US" sz="1600" baseline="-25000">
                <a:solidFill>
                  <a:srgbClr val="000000"/>
                </a:solidFill>
                <a:latin typeface="Times New Roman"/>
                <a:ea typeface="DejaVu LGC Sans"/>
              </a:rPr>
              <a:t>LUT 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)/c1</a:t>
            </a:r>
            <a:r>
              <a:rPr lang="en-US" sz="1600" baseline="-25000">
                <a:solidFill>
                  <a:srgbClr val="000000"/>
                </a:solidFill>
                <a:latin typeface="Times New Roman"/>
                <a:ea typeface="DejaVu LGC Sans"/>
              </a:rPr>
              <a:t>LUT</a:t>
            </a: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:</a:t>
            </a:r>
            <a:endParaRPr/>
          </a:p>
        </p:txBody>
      </p:sp>
      <p:graphicFrame>
        <p:nvGraphicFramePr>
          <p:cNvPr id="318" name="Table 6"/>
          <p:cNvGraphicFramePr/>
          <p:nvPr/>
        </p:nvGraphicFramePr>
        <p:xfrm>
          <a:off x="82440" y="1020240"/>
          <a:ext cx="4489200" cy="5808600"/>
        </p:xfrm>
        <a:graphic>
          <a:graphicData uri="http://schemas.openxmlformats.org/drawingml/2006/table">
            <a:tbl>
              <a:tblPr/>
              <a:tblGrid>
                <a:gridCol w="810000"/>
                <a:gridCol w="525600"/>
                <a:gridCol w="525600"/>
                <a:gridCol w="525600"/>
                <a:gridCol w="525600"/>
                <a:gridCol w="525600"/>
                <a:gridCol w="525600"/>
                <a:gridCol w="525600"/>
              </a:tblGrid>
              <a:tr h="37512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916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204480"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</a:tbl>
          </a:graphicData>
        </a:graphic>
      </p:graphicFrame>
      <p:pic>
        <p:nvPicPr>
          <p:cNvPr id="319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63440" y="1045080"/>
            <a:ext cx="4400280" cy="4898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0" name="Table 1"/>
          <p:cNvGraphicFramePr/>
          <p:nvPr/>
        </p:nvGraphicFramePr>
        <p:xfrm>
          <a:off x="1676520" y="2895480"/>
          <a:ext cx="6095520" cy="3850200"/>
        </p:xfrm>
        <a:graphic>
          <a:graphicData uri="http://schemas.openxmlformats.org/drawingml/2006/table">
            <a:tbl>
              <a:tblPr/>
              <a:tblGrid>
                <a:gridCol w="1600200"/>
                <a:gridCol w="838080"/>
                <a:gridCol w="838080"/>
                <a:gridCol w="914400"/>
                <a:gridCol w="888840"/>
                <a:gridCol w="1015920"/>
              </a:tblGrid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190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230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270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310 K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340 K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M12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7.00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M12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8.98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0.71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0.32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M13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5.70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0.70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M13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---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latin typeface="Arial"/>
                          <a:ea typeface="DejaVu LGC Sans"/>
                        </a:rPr>
                        <a:t>7.50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0.69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0.31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M14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12.30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2.40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0.50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M14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4.82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0.84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0.29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M15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2.10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M15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1.59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0.22</a:t>
                      </a:r>
                      <a:endParaRPr/>
                    </a:p>
                  </a:txBody>
                  <a:tcPr/>
                </a:tc>
              </a:tr>
              <a:tr h="34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M16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1.60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0.60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0.40</a:t>
                      </a:r>
                      <a:endParaRPr/>
                    </a:p>
                  </a:txBody>
                  <a:tcPr/>
                </a:tc>
              </a:tr>
              <a:tr h="35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M16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1.24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0.37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0.18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0.20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1" name="Table 2"/>
          <p:cNvGraphicFramePr/>
          <p:nvPr/>
        </p:nvGraphicFramePr>
        <p:xfrm>
          <a:off x="6095880" y="990720"/>
          <a:ext cx="2285640" cy="1777680"/>
        </p:xfrm>
        <a:graphic>
          <a:graphicData uri="http://schemas.openxmlformats.org/drawingml/2006/table">
            <a:tbl>
              <a:tblPr/>
              <a:tblGrid>
                <a:gridCol w="1420920"/>
                <a:gridCol w="864720"/>
              </a:tblGrid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600">
                          <a:solidFill>
                            <a:srgbClr val="ffffff"/>
                          </a:solidFill>
                          <a:latin typeface="Arial"/>
                          <a:ea typeface="DejaVu LGC Sans"/>
                        </a:rPr>
                        <a:t>267 K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I4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5.00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I4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2.55</a:t>
                      </a:r>
                      <a:endParaRPr/>
                    </a:p>
                  </a:txBody>
                  <a:tcPr/>
                </a:tc>
              </a:tr>
              <a:tr h="355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I5 spec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2.50</a:t>
                      </a:r>
                      <a:endParaRPr/>
                    </a:p>
                  </a:txBody>
                  <a:tcPr/>
                </a:tc>
              </a:tr>
              <a:tr h="356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I5 estimate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DejaVu LGC Sans"/>
                        </a:rPr>
                        <a:t>0.41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2" name="CustomShape 3"/>
          <p:cNvSpPr/>
          <p:nvPr/>
        </p:nvSpPr>
        <p:spPr>
          <a:xfrm>
            <a:off x="380880" y="990720"/>
            <a:ext cx="5409720" cy="164988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>
              <a:lnSpc>
                <a:spcPct val="100000"/>
              </a:lnSpc>
            </a:pPr>
            <a:r>
              <a:rPr b="1" lang="en-US">
                <a:solidFill>
                  <a:srgbClr val="0000ff"/>
                </a:solidFill>
                <a:latin typeface="Arial"/>
                <a:ea typeface="DejaVu LGC Sans"/>
              </a:rPr>
              <a:t>Uncertainty specifications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  <a:ea typeface="DejaVu LGC Sans"/>
              </a:rPr>
              <a:t>Defined in terms of %, at particular uniform scene temperatures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en-US" sz="1600">
                <a:solidFill>
                  <a:srgbClr val="000000"/>
                </a:solidFill>
                <a:latin typeface="Arial"/>
                <a:ea typeface="DejaVu LGC Sans"/>
              </a:rPr>
              <a:t>Estimates exceed the specification at lower scene temperatures for bands M12 and M13</a:t>
            </a:r>
            <a:endParaRPr/>
          </a:p>
        </p:txBody>
      </p:sp>
      <p:sp>
        <p:nvSpPr>
          <p:cNvPr id="323" name="CustomShape 4"/>
          <p:cNvSpPr/>
          <p:nvPr/>
        </p:nvSpPr>
        <p:spPr>
          <a:xfrm>
            <a:off x="1143000" y="152280"/>
            <a:ext cx="7391160" cy="60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262699"/>
                </a:solidFill>
                <a:latin typeface="Arial"/>
                <a:ea typeface="DejaVu LGC Sans"/>
              </a:rPr>
              <a:t>Comparison to Requirement [%]</a:t>
            </a:r>
            <a:endParaRPr/>
          </a:p>
        </p:txBody>
      </p:sp>
      <p:sp>
        <p:nvSpPr>
          <p:cNvPr id="324" name="TextShape 5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2BE05091-508D-4397-94BB-E134B13D409E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609480" y="5318280"/>
            <a:ext cx="7924320" cy="17704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Calibrated using an on-board blackbody (BB)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: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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Scaling factor “F-factor” is derived and applied each scan.</a:t>
            </a:r>
            <a:endParaRPr/>
          </a:p>
          <a:p>
            <a:pPr lvl="1" algn="just">
              <a:lnSpc>
                <a:spcPct val="100000"/>
              </a:lnSpc>
              <a:buFont typeface="Wingdings" charset="2"/>
              <a:buChar char=""/>
            </a:pP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Warm-up and cool-down (WUCD) cycles are performed quarterly to fully characterize TEB detector response, including offset and nonlinear terms.</a:t>
            </a:r>
            <a:endParaRPr/>
          </a:p>
        </p:txBody>
      </p:sp>
      <p:graphicFrame>
        <p:nvGraphicFramePr>
          <p:cNvPr id="97" name="Table 2"/>
          <p:cNvGraphicFramePr/>
          <p:nvPr/>
        </p:nvGraphicFramePr>
        <p:xfrm>
          <a:off x="990720" y="4206240"/>
          <a:ext cx="7086240" cy="974880"/>
        </p:xfrm>
        <a:graphic>
          <a:graphicData uri="http://schemas.openxmlformats.org/drawingml/2006/table">
            <a:tbl>
              <a:tblPr/>
              <a:tblGrid>
                <a:gridCol w="1598760"/>
                <a:gridCol w="783360"/>
                <a:gridCol w="784080"/>
                <a:gridCol w="784080"/>
                <a:gridCol w="783360"/>
                <a:gridCol w="784080"/>
                <a:gridCol w="784080"/>
                <a:gridCol w="784440"/>
              </a:tblGrid>
              <a:tr h="48744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I4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I5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M12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M13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M14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M15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M16</a:t>
                      </a:r>
                      <a:endParaRPr/>
                    </a:p>
                  </a:txBody>
                  <a:tcPr/>
                </a:tc>
              </a:tr>
              <a:tr h="48744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Wavelength [µm]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3.74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11.45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3.70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4.05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8.55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10.76</a:t>
                      </a:r>
                      <a:endParaRPr/>
                    </a:p>
                  </a:txBody>
                  <a:tcPr/>
                </a:tc>
                <a:tc>
                  <a:txBody>
                    <a:bodyPr lIns="68400" rIns="6840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TTPFCJ+ArialMT"/>
                        </a:rPr>
                        <a:t>12.01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8" name="CustomShape 3"/>
          <p:cNvSpPr/>
          <p:nvPr/>
        </p:nvSpPr>
        <p:spPr>
          <a:xfrm>
            <a:off x="1127880" y="990720"/>
            <a:ext cx="737748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5 M-bands and 2 I-bands, covering wavelengths from 3.7 to 12</a:t>
            </a:r>
            <a:r>
              <a:rPr b="1" lang="en-US" sz="2000">
                <a:solidFill>
                  <a:srgbClr val="000000"/>
                </a:solidFill>
                <a:latin typeface="Symbol"/>
                <a:ea typeface="DejaVu LGC Sans"/>
              </a:rPr>
              <a:t>m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m </a:t>
            </a:r>
            <a:endParaRPr/>
          </a:p>
        </p:txBody>
      </p:sp>
      <p:sp>
        <p:nvSpPr>
          <p:cNvPr id="99" name="CustomShape 4"/>
          <p:cNvSpPr/>
          <p:nvPr/>
        </p:nvSpPr>
        <p:spPr>
          <a:xfrm>
            <a:off x="914400" y="15228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Thermal Emissive Bands (TEB)</a:t>
            </a:r>
            <a:endParaRPr/>
          </a:p>
        </p:txBody>
      </p:sp>
      <p:pic>
        <p:nvPicPr>
          <p:cNvPr id="100" name="Picture 6" descr=""/>
          <p:cNvPicPr/>
          <p:nvPr/>
        </p:nvPicPr>
        <p:blipFill>
          <a:blip r:embed="rId1"/>
          <a:srcRect l="4753" t="7533" r="3789" b="4875"/>
          <a:stretch>
            <a:fillRect/>
          </a:stretch>
        </p:blipFill>
        <p:spPr>
          <a:xfrm>
            <a:off x="838080" y="1523880"/>
            <a:ext cx="7238520" cy="2514240"/>
          </a:xfrm>
          <a:prstGeom prst="rect">
            <a:avLst/>
          </a:prstGeom>
          <a:ln>
            <a:noFill/>
          </a:ln>
        </p:spPr>
      </p:pic>
      <p:sp>
        <p:nvSpPr>
          <p:cNvPr id="101" name="TextShape 5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D0246F9-65EB-41FB-9AC5-844C78F986A9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1523880" y="152280"/>
            <a:ext cx="6629040" cy="60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Uncertainty [K]</a:t>
            </a:r>
            <a:endParaRPr/>
          </a:p>
        </p:txBody>
      </p:sp>
      <p:sp>
        <p:nvSpPr>
          <p:cNvPr id="326" name="CustomShape 2"/>
          <p:cNvSpPr/>
          <p:nvPr/>
        </p:nvSpPr>
        <p:spPr>
          <a:xfrm>
            <a:off x="228600" y="914400"/>
            <a:ext cx="8762760" cy="234036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ff"/>
                </a:solidFill>
                <a:latin typeface="Arial"/>
                <a:ea typeface="DejaVu LGC Sans"/>
              </a:rPr>
              <a:t>Uncertainty contributors: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Dominant for MWIR bands are the relative BB radiance uncertainty and the relative EV </a:t>
            </a:r>
            <a:r>
              <a:rPr b="1" i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dn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 uncertainty (increasing rapidly with decreasing scene temperature).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The LWIR bands uncertainties are dominated by the c</a:t>
            </a:r>
            <a:r>
              <a:rPr b="1" lang="en-US" sz="2000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, RVS, and EV </a:t>
            </a:r>
            <a:r>
              <a:rPr b="1" i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dn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 relative uncertainties, which increase with decreasing scene temperatures. </a:t>
            </a:r>
            <a:endParaRPr/>
          </a:p>
        </p:txBody>
      </p:sp>
      <p:sp>
        <p:nvSpPr>
          <p:cNvPr id="327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729D69C-9F33-4665-9DCA-9F65F66E5B55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CustomShape 1"/>
          <p:cNvSpPr/>
          <p:nvPr/>
        </p:nvSpPr>
        <p:spPr>
          <a:xfrm>
            <a:off x="1523880" y="152280"/>
            <a:ext cx="6629040" cy="609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Uncertainty [K]</a:t>
            </a:r>
            <a:endParaRPr/>
          </a:p>
        </p:txBody>
      </p:sp>
      <p:sp>
        <p:nvSpPr>
          <p:cNvPr id="329" name="CustomShape 2"/>
          <p:cNvSpPr/>
          <p:nvPr/>
        </p:nvSpPr>
        <p:spPr>
          <a:xfrm>
            <a:off x="380880" y="990720"/>
            <a:ext cx="8381520" cy="1686960"/>
          </a:xfrm>
          <a:prstGeom prst="roundRect">
            <a:avLst>
              <a:gd name="adj" fmla="val 16616"/>
            </a:avLst>
          </a:prstGeom>
          <a:noFill/>
          <a:ln w="12600">
            <a:noFill/>
          </a:ln>
        </p:spPr>
        <p:txBody>
          <a:bodyPr lIns="90360" rIns="90360" tIns="44280" bIns="44280"/>
          <a:p>
            <a:pPr>
              <a:lnSpc>
                <a:spcPct val="100000"/>
              </a:lnSpc>
            </a:pPr>
            <a:r>
              <a:rPr b="1" lang="en-US">
                <a:solidFill>
                  <a:srgbClr val="0000ff"/>
                </a:solidFill>
                <a:latin typeface="Arial"/>
                <a:ea typeface="DejaVu LGC Sans"/>
              </a:rPr>
              <a:t>Uncertainty contributors: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Dominant for MWIR bands are the relative BB radiance uncertainty and the relative EV </a:t>
            </a:r>
            <a:r>
              <a:rPr b="1" i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dn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 uncertainty (increasing rapidly with decreasing scene temperature). 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b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The LWIR bands uncertainties are dominated by the c</a:t>
            </a:r>
            <a:r>
              <a:rPr b="1" lang="en-US" sz="1600" baseline="-25000">
                <a:solidFill>
                  <a:srgbClr val="000000"/>
                </a:solidFill>
                <a:latin typeface="Times New Roman"/>
                <a:ea typeface="DejaVu LGC Sans"/>
              </a:rPr>
              <a:t>0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, RVS, and EV </a:t>
            </a:r>
            <a:r>
              <a:rPr b="1" i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dn</a:t>
            </a:r>
            <a:r>
              <a:rPr b="1" lang="en-US" sz="1600">
                <a:solidFill>
                  <a:srgbClr val="000000"/>
                </a:solidFill>
                <a:latin typeface="Times New Roman"/>
                <a:ea typeface="DejaVu LGC Sans"/>
              </a:rPr>
              <a:t> relative uncertainties, which increase with decreasing scene temperature. </a:t>
            </a:r>
            <a:endParaRPr/>
          </a:p>
        </p:txBody>
      </p:sp>
      <p:sp>
        <p:nvSpPr>
          <p:cNvPr id="330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D7BE352-2214-4EE0-8CB8-FEBE9C8FF7D3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03EFE27-A689-494E-95BE-C64A700CA059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332" name="CustomShape 2"/>
          <p:cNvSpPr/>
          <p:nvPr/>
        </p:nvSpPr>
        <p:spPr>
          <a:xfrm>
            <a:off x="1401840" y="162720"/>
            <a:ext cx="6675120" cy="45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TEB Calibration when Moon in SV</a:t>
            </a:r>
            <a:endParaRPr/>
          </a:p>
        </p:txBody>
      </p:sp>
      <p:pic>
        <p:nvPicPr>
          <p:cNvPr id="333" name="Picture 10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6477120" y="1362240"/>
            <a:ext cx="2285640" cy="3652560"/>
          </a:xfrm>
          <a:prstGeom prst="rect">
            <a:avLst/>
          </a:prstGeom>
          <a:ln w="3240">
            <a:solidFill>
              <a:srgbClr val="808080"/>
            </a:solidFill>
            <a:round/>
          </a:ln>
        </p:spPr>
      </p:pic>
      <p:pic>
        <p:nvPicPr>
          <p:cNvPr id="334" name="Picture 1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962520" y="1378080"/>
            <a:ext cx="2285640" cy="3652560"/>
          </a:xfrm>
          <a:prstGeom prst="rect">
            <a:avLst/>
          </a:prstGeom>
          <a:ln w="3240">
            <a:solidFill>
              <a:srgbClr val="808080"/>
            </a:solidFill>
            <a:round/>
          </a:ln>
        </p:spPr>
      </p:pic>
      <p:sp>
        <p:nvSpPr>
          <p:cNvPr id="335" name="CustomShape 3"/>
          <p:cNvSpPr/>
          <p:nvPr/>
        </p:nvSpPr>
        <p:spPr>
          <a:xfrm>
            <a:off x="228600" y="1447920"/>
            <a:ext cx="3276360" cy="3809520"/>
          </a:xfrm>
          <a:prstGeom prst="rect">
            <a:avLst/>
          </a:prstGeom>
          <a:noFill/>
          <a:ln w="9360">
            <a:noFill/>
          </a:ln>
        </p:spPr>
        <p:txBody>
          <a:bodyPr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Currently for TEB, Fill values are assigned in EV SDR when the Moon is in the SV.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Improved algorithm computes the mean and standard deviation of a 48-frame sample each scan. Then the outlier samples (Moon intrusion) with selected rejection scheme are identified and excluded from the SV average for background subtraction.</a:t>
            </a:r>
            <a:endParaRPr/>
          </a:p>
        </p:txBody>
      </p:sp>
      <p:sp>
        <p:nvSpPr>
          <p:cNvPr id="336" name="CustomShape 4"/>
          <p:cNvSpPr/>
          <p:nvPr/>
        </p:nvSpPr>
        <p:spPr>
          <a:xfrm>
            <a:off x="2438280" y="5257800"/>
            <a:ext cx="6324120" cy="118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00ff"/>
                </a:solidFill>
                <a:latin typeface="Arial"/>
                <a:ea typeface="DejaVu LGC Sans"/>
              </a:rPr>
              <a:t>Images of calibrated radiance from 4 consecutive</a:t>
            </a:r>
            <a:r>
              <a:rPr lang="en-US">
                <a:solidFill>
                  <a:srgbClr val="000000"/>
                </a:solidFill>
                <a:latin typeface="Arial"/>
                <a:ea typeface="DejaVu LGC Sans"/>
              </a:rPr>
              <a:t> </a:t>
            </a:r>
            <a:r>
              <a:rPr lang="en-US">
                <a:solidFill>
                  <a:srgbClr val="0000ff"/>
                </a:solidFill>
                <a:latin typeface="Arial"/>
                <a:ea typeface="DejaVu LGC Sans"/>
              </a:rPr>
              <a:t>Band </a:t>
            </a:r>
            <a:r>
              <a:rPr b="1" lang="en-US">
                <a:solidFill>
                  <a:srgbClr val="0000ff"/>
                </a:solidFill>
                <a:latin typeface="Arial"/>
                <a:ea typeface="DejaVu LGC Sans"/>
              </a:rPr>
              <a:t>M12</a:t>
            </a:r>
            <a:r>
              <a:rPr lang="en-US">
                <a:solidFill>
                  <a:srgbClr val="0000ff"/>
                </a:solidFill>
                <a:latin typeface="Arial"/>
                <a:ea typeface="DejaVu LGC Sans"/>
              </a:rPr>
              <a:t> SDRs, generated with current SDR code (left) and modified (right) calibration algorithms (Data: Jan 22, 2013; Time 22:24:02). [Reference SPIE 2013, 8866-72]</a:t>
            </a:r>
            <a:endParaRPr/>
          </a:p>
        </p:txBody>
      </p:sp>
      <p:sp>
        <p:nvSpPr>
          <p:cNvPr id="337" name="CustomShape 5"/>
          <p:cNvSpPr/>
          <p:nvPr/>
        </p:nvSpPr>
        <p:spPr>
          <a:xfrm>
            <a:off x="3964320" y="1371600"/>
            <a:ext cx="90180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ff0000"/>
                </a:solidFill>
                <a:latin typeface="Times New Roman"/>
                <a:ea typeface="DejaVu LGC Sans"/>
              </a:rPr>
              <a:t>Before</a:t>
            </a:r>
            <a:endParaRPr/>
          </a:p>
        </p:txBody>
      </p:sp>
      <p:sp>
        <p:nvSpPr>
          <p:cNvPr id="338" name="CustomShape 6"/>
          <p:cNvSpPr/>
          <p:nvPr/>
        </p:nvSpPr>
        <p:spPr>
          <a:xfrm>
            <a:off x="6480000" y="1371600"/>
            <a:ext cx="76176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ff0000"/>
                </a:solidFill>
                <a:latin typeface="Times New Roman"/>
                <a:ea typeface="DejaVu LGC Sans"/>
              </a:rPr>
              <a:t>After</a:t>
            </a:r>
            <a:endParaRPr/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143000" y="15228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TEB Calibration Methodology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900360" y="2666880"/>
            <a:ext cx="7929360" cy="4014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where the </a:t>
            </a:r>
            <a:r>
              <a:rPr b="1" lang="en-US">
                <a:solidFill>
                  <a:srgbClr val="000000"/>
                </a:solidFill>
                <a:latin typeface="Symbol"/>
                <a:ea typeface="DejaVu LGC Sans"/>
              </a:rPr>
              <a:t>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DejaVu LGC Sans"/>
              </a:rPr>
              <a:t>L</a:t>
            </a:r>
            <a:r>
              <a:rPr b="1" i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bg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DejaVu LGC Sans"/>
              </a:rPr>
              <a:t>(B,</a:t>
            </a:r>
            <a:r>
              <a:rPr b="1" i="1" lang="en-US">
                <a:solidFill>
                  <a:srgbClr val="000000"/>
                </a:solidFill>
                <a:latin typeface="Symbol"/>
                <a:ea typeface="DejaVu LGC Sans"/>
              </a:rPr>
              <a:t></a:t>
            </a:r>
            <a:r>
              <a:rPr b="1" i="1" lang="en-US">
                <a:solidFill>
                  <a:srgbClr val="000000"/>
                </a:solidFill>
                <a:latin typeface="Times New Roman"/>
                <a:ea typeface="DejaVu LGC Sans"/>
              </a:rPr>
              <a:t>)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is the background difference between the EV and SV path:</a:t>
            </a:r>
            <a:endParaRPr/>
          </a:p>
        </p:txBody>
      </p:sp>
      <p:sp>
        <p:nvSpPr>
          <p:cNvPr id="104" name="CustomShape 3"/>
          <p:cNvSpPr/>
          <p:nvPr/>
        </p:nvSpPr>
        <p:spPr>
          <a:xfrm>
            <a:off x="654480" y="990720"/>
            <a:ext cx="7401960" cy="395280"/>
          </a:xfrm>
          <a:prstGeom prst="rect">
            <a:avLst/>
          </a:prstGeom>
          <a:noFill/>
          <a:ln w="324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DejaVu LGC Sans"/>
              </a:rPr>
              <a:t>VIIRS Earth View radiance is retrieved following ATBD Eq.(116)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endParaRPr/>
          </a:p>
        </p:txBody>
      </p:sp>
      <p:sp>
        <p:nvSpPr>
          <p:cNvPr id="105" name="CustomShape 4"/>
          <p:cNvSpPr/>
          <p:nvPr/>
        </p:nvSpPr>
        <p:spPr>
          <a:xfrm>
            <a:off x="1054440" y="3886200"/>
            <a:ext cx="7357680" cy="364680"/>
          </a:xfrm>
          <a:prstGeom prst="rect">
            <a:avLst/>
          </a:prstGeom>
          <a:noFill/>
          <a:ln w="324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the F-factor is derived each scan for each band, detector, and HAM-side: </a:t>
            </a:r>
            <a:endParaRPr/>
          </a:p>
        </p:txBody>
      </p:sp>
      <p:sp>
        <p:nvSpPr>
          <p:cNvPr id="106" name="CustomShape 5"/>
          <p:cNvSpPr/>
          <p:nvPr/>
        </p:nvSpPr>
        <p:spPr>
          <a:xfrm flipV="1">
            <a:off x="5029200" y="4494960"/>
            <a:ext cx="761760" cy="7596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107" name="CustomShape 6"/>
          <p:cNvSpPr/>
          <p:nvPr/>
        </p:nvSpPr>
        <p:spPr>
          <a:xfrm>
            <a:off x="5867280" y="4343400"/>
            <a:ext cx="25905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262699"/>
                </a:solidFill>
                <a:latin typeface="Arial"/>
                <a:ea typeface="DejaVu LGC Sans"/>
              </a:rPr>
              <a:t>Estimated BB radiance</a:t>
            </a:r>
            <a:endParaRPr/>
          </a:p>
        </p:txBody>
      </p:sp>
      <p:sp>
        <p:nvSpPr>
          <p:cNvPr id="108" name="CustomShape 7"/>
          <p:cNvSpPr/>
          <p:nvPr/>
        </p:nvSpPr>
        <p:spPr>
          <a:xfrm>
            <a:off x="4038480" y="5181480"/>
            <a:ext cx="1142640" cy="228240"/>
          </a:xfrm>
          <a:prstGeom prst="straightConnector1">
            <a:avLst/>
          </a:prstGeom>
          <a:noFill/>
          <a:ln w="936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109" name="CustomShape 8"/>
          <p:cNvSpPr/>
          <p:nvPr/>
        </p:nvSpPr>
        <p:spPr>
          <a:xfrm>
            <a:off x="5257800" y="5254920"/>
            <a:ext cx="25905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262699"/>
                </a:solidFill>
                <a:latin typeface="Arial"/>
                <a:ea typeface="DejaVu LGC Sans"/>
              </a:rPr>
              <a:t>Retrieved BB radiance</a:t>
            </a:r>
            <a:endParaRPr/>
          </a:p>
        </p:txBody>
      </p:sp>
      <p:sp>
        <p:nvSpPr>
          <p:cNvPr id="110" name="CustomShape 9"/>
          <p:cNvSpPr/>
          <p:nvPr/>
        </p:nvSpPr>
        <p:spPr>
          <a:xfrm>
            <a:off x="928080" y="5638680"/>
            <a:ext cx="4341600" cy="364680"/>
          </a:xfrm>
          <a:prstGeom prst="rect">
            <a:avLst/>
          </a:prstGeom>
          <a:noFill/>
          <a:ln w="3240"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and the aperture radiance from the BB is: </a:t>
            </a:r>
            <a:endParaRPr/>
          </a:p>
        </p:txBody>
      </p:sp>
      <p:sp>
        <p:nvSpPr>
          <p:cNvPr id="111" name="CustomShape 10"/>
          <p:cNvSpPr/>
          <p:nvPr/>
        </p:nvSpPr>
        <p:spPr>
          <a:xfrm>
            <a:off x="5791320" y="1600200"/>
            <a:ext cx="3352320" cy="8532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d2db9"/>
                </a:solidFill>
                <a:latin typeface="Arial"/>
                <a:ea typeface="DejaVu LGC Sans"/>
              </a:rPr>
              <a:t>dn: detector response 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2d2db9"/>
                </a:solidFill>
                <a:latin typeface="Arial"/>
                <a:ea typeface="DejaVu LGC Sans"/>
              </a:rPr>
              <a:t>c</a:t>
            </a:r>
            <a:r>
              <a:rPr lang="en-US" sz="1600" baseline="-25000">
                <a:solidFill>
                  <a:srgbClr val="2d2db9"/>
                </a:solidFill>
                <a:latin typeface="Arial"/>
                <a:ea typeface="DejaVu LGC Sans"/>
              </a:rPr>
              <a:t>i</a:t>
            </a:r>
            <a:r>
              <a:rPr lang="en-US" sz="1600">
                <a:solidFill>
                  <a:srgbClr val="2d2db9"/>
                </a:solidFill>
                <a:latin typeface="Arial"/>
                <a:ea typeface="DejaVu LGC Sans"/>
              </a:rPr>
              <a:t>: calibration coefficients</a:t>
            </a: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2d2db9"/>
                </a:solidFill>
                <a:latin typeface="Arial"/>
                <a:ea typeface="DejaVu LGC Sans"/>
              </a:rPr>
              <a:t>RVS: response versus scan-angle </a:t>
            </a:r>
            <a:endParaRPr/>
          </a:p>
        </p:txBody>
      </p:sp>
      <p:sp>
        <p:nvSpPr>
          <p:cNvPr id="112" name="TextShape 11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7E91905-29B2-46D3-826F-E357A02A14B5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pic>
        <p:nvPicPr>
          <p:cNvPr id="11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6172200"/>
            <a:ext cx="5181480" cy="38088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3048120"/>
            <a:ext cx="7302600" cy="77472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4419720"/>
            <a:ext cx="3835440" cy="9907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98400" y="1447920"/>
            <a:ext cx="4788000" cy="1066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0" y="1066680"/>
            <a:ext cx="4419360" cy="141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Long-term trend of daily-averaged T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Stable to within a few mK.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~15mK offsets were due to the use of two different T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settings.</a:t>
            </a:r>
            <a:endParaRPr/>
          </a:p>
        </p:txBody>
      </p:sp>
      <p:sp>
        <p:nvSpPr>
          <p:cNvPr id="118" name="CustomShape 2"/>
          <p:cNvSpPr/>
          <p:nvPr/>
        </p:nvSpPr>
        <p:spPr>
          <a:xfrm>
            <a:off x="990720" y="15228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BB Performance</a:t>
            </a:r>
            <a:endParaRPr/>
          </a:p>
        </p:txBody>
      </p:sp>
      <p:sp>
        <p:nvSpPr>
          <p:cNvPr id="119" name="CustomShape 3"/>
          <p:cNvSpPr/>
          <p:nvPr/>
        </p:nvSpPr>
        <p:spPr>
          <a:xfrm>
            <a:off x="0" y="3886200"/>
            <a:ext cx="4876560" cy="262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Short-term stability (scan-by-scan T</a:t>
            </a:r>
            <a:r>
              <a:rPr b="1"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):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Orbital variations of individual thermistors up to 40mK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Variations in average temperature ~ 20mK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Temperature difference between individual thermistors up to 60mK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b="1" lang="en-US">
                <a:solidFill>
                  <a:srgbClr val="3333ff"/>
                </a:solidFill>
                <a:latin typeface="Times New Roman"/>
                <a:ea typeface="DejaVu LGC Sans"/>
              </a:rPr>
              <a:t>BB uniformity meets the requirement with standard deviation less than 30mK</a:t>
            </a:r>
            <a:endParaRPr/>
          </a:p>
        </p:txBody>
      </p:sp>
      <p:sp>
        <p:nvSpPr>
          <p:cNvPr id="120" name="CustomShape 4"/>
          <p:cNvSpPr/>
          <p:nvPr/>
        </p:nvSpPr>
        <p:spPr>
          <a:xfrm flipV="1">
            <a:off x="4876920" y="5637960"/>
            <a:ext cx="761760" cy="38052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121" name="CustomShape 5"/>
          <p:cNvSpPr/>
          <p:nvPr/>
        </p:nvSpPr>
        <p:spPr>
          <a:xfrm flipV="1">
            <a:off x="4800600" y="4343400"/>
            <a:ext cx="685440" cy="60912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arrow" w="med"/>
          </a:ln>
        </p:spPr>
      </p:sp>
      <p:sp>
        <p:nvSpPr>
          <p:cNvPr id="122" name="TextShape 6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F2609E63-A552-4E78-8DBE-4457F34BB64C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23" name="CustomShape 7"/>
          <p:cNvSpPr/>
          <p:nvPr/>
        </p:nvSpPr>
        <p:spPr>
          <a:xfrm flipH="1">
            <a:off x="4480560" y="1743840"/>
            <a:ext cx="457200" cy="359280"/>
          </a:xfrm>
          <a:prstGeom prst="straightConnector1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  <a:tailEnd len="med" type="arrow" w="med"/>
          </a:ln>
        </p:spPr>
      </p:sp>
      <p:pic>
        <p:nvPicPr>
          <p:cNvPr id="124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4880" y="1160280"/>
            <a:ext cx="4405680" cy="252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2819520" y="6443280"/>
            <a:ext cx="3504960" cy="3337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62699"/>
                </a:solidFill>
                <a:latin typeface="Times New Roman"/>
                <a:ea typeface="DejaVu LGC Sans"/>
              </a:rPr>
              <a:t>* For clarity the F-factors are shifted.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914400" y="22536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Detector Short-term Stability </a:t>
            </a:r>
            <a:endParaRPr/>
          </a:p>
        </p:txBody>
      </p:sp>
      <p:sp>
        <p:nvSpPr>
          <p:cNvPr id="127" name="CustomShape 3"/>
          <p:cNvSpPr/>
          <p:nvPr/>
        </p:nvSpPr>
        <p:spPr>
          <a:xfrm>
            <a:off x="1219320" y="6095880"/>
            <a:ext cx="7467120" cy="33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262699"/>
                </a:solidFill>
                <a:latin typeface="Arial"/>
                <a:ea typeface="DejaVu LGC Sans"/>
              </a:rPr>
              <a:t>Scan-by-scan (HAM-A)</a:t>
            </a:r>
            <a:r>
              <a:rPr lang="en-US" sz="1600">
                <a:solidFill>
                  <a:srgbClr val="262699"/>
                </a:solidFill>
                <a:latin typeface="Arial"/>
                <a:ea typeface="DejaVu LGC Sans"/>
              </a:rPr>
              <a:t>	</a:t>
            </a:r>
            <a:r>
              <a:rPr lang="en-US" sz="1600">
                <a:solidFill>
                  <a:srgbClr val="262699"/>
                </a:solidFill>
                <a:latin typeface="Arial"/>
                <a:ea typeface="DejaVu LGC Sans"/>
              </a:rPr>
              <a:t>	</a:t>
            </a:r>
            <a:r>
              <a:rPr lang="en-US" sz="1600">
                <a:solidFill>
                  <a:srgbClr val="262699"/>
                </a:solidFill>
                <a:latin typeface="Arial"/>
                <a:ea typeface="DejaVu LGC Sans"/>
              </a:rPr>
              <a:t>	</a:t>
            </a:r>
            <a:r>
              <a:rPr lang="en-US" sz="1600">
                <a:solidFill>
                  <a:srgbClr val="262699"/>
                </a:solidFill>
                <a:latin typeface="Arial"/>
                <a:ea typeface="DejaVu LGC Sans"/>
              </a:rPr>
              <a:t>	</a:t>
            </a:r>
            <a:r>
              <a:rPr lang="en-US" sz="1600">
                <a:solidFill>
                  <a:srgbClr val="262699"/>
                </a:solidFill>
                <a:latin typeface="Arial"/>
                <a:ea typeface="DejaVu LGC Sans"/>
              </a:rPr>
              <a:t>	</a:t>
            </a:r>
            <a:r>
              <a:rPr lang="en-US" sz="1600">
                <a:solidFill>
                  <a:srgbClr val="262699"/>
                </a:solidFill>
                <a:latin typeface="Arial"/>
                <a:ea typeface="DejaVu LGC Sans"/>
              </a:rPr>
              <a:t>Granule average (HAM-A)</a:t>
            </a:r>
            <a:endParaRPr/>
          </a:p>
        </p:txBody>
      </p:sp>
      <p:sp>
        <p:nvSpPr>
          <p:cNvPr id="128" name="TextShape 4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6BF1F085-9DAA-4423-8280-3262F777D4EB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29" name="CustomShape 5"/>
          <p:cNvSpPr/>
          <p:nvPr/>
        </p:nvSpPr>
        <p:spPr>
          <a:xfrm>
            <a:off x="356040" y="1033200"/>
            <a:ext cx="4208400" cy="2870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Detector responses (F-factors) show small orbital variations: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±0.2% or less for scan-by-scan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±0.1% or less for granule average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>
                <a:solidFill>
                  <a:srgbClr val="3333ff"/>
                </a:solidFill>
                <a:latin typeface="Times New Roman"/>
                <a:ea typeface="DejaVu LGC Sans"/>
              </a:rPr>
              <a:t>Would using averaged F-factors improve SDR product?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F-factor orbital variations correlate with T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BB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variations and instrument temperatures variations.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914400" y="22536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Detector Long-term Response </a:t>
            </a:r>
            <a:endParaRPr/>
          </a:p>
        </p:txBody>
      </p:sp>
      <p:sp>
        <p:nvSpPr>
          <p:cNvPr id="131" name="Line 2"/>
          <p:cNvSpPr/>
          <p:nvPr/>
        </p:nvSpPr>
        <p:spPr>
          <a:xfrm>
            <a:off x="8149320" y="5257800"/>
            <a:ext cx="3960" cy="0"/>
          </a:xfrm>
          <a:prstGeom prst="line">
            <a:avLst/>
          </a:prstGeom>
          <a:ln w="9360">
            <a:solidFill>
              <a:srgbClr val="ffc000"/>
            </a:solidFill>
            <a:round/>
          </a:ln>
        </p:spPr>
      </p:sp>
      <p:graphicFrame>
        <p:nvGraphicFramePr>
          <p:cNvPr id="132" name="Table 3"/>
          <p:cNvGraphicFramePr/>
          <p:nvPr/>
        </p:nvGraphicFramePr>
        <p:xfrm>
          <a:off x="914400" y="5562720"/>
          <a:ext cx="7467120" cy="1142640"/>
        </p:xfrm>
        <a:graphic>
          <a:graphicData uri="http://schemas.openxmlformats.org/drawingml/2006/table">
            <a:tbl>
              <a:tblPr/>
              <a:tblGrid>
                <a:gridCol w="2362320"/>
                <a:gridCol w="729000"/>
                <a:gridCol w="729000"/>
                <a:gridCol w="729000"/>
                <a:gridCol w="729000"/>
                <a:gridCol w="729000"/>
                <a:gridCol w="729000"/>
                <a:gridCol w="730800"/>
              </a:tblGrid>
              <a:tr h="285480">
                <a:tc>
                  <a:txBody>
                    <a:bodyPr lIns="4572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Band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I4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I5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M12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M13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M14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M15</a:t>
                      </a:r>
                      <a:endParaRPr/>
                    </a:p>
                  </a:txBody>
                  <a:tcPr/>
                </a:tc>
                <a:tc>
                  <a:txBody>
                    <a:bodyPr lIns="4572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M16</a:t>
                      </a:r>
                      <a:endParaRPr/>
                    </a:p>
                  </a:txBody>
                  <a:tcPr/>
                </a:tc>
              </a:tr>
              <a:tr h="285480">
                <a:tc>
                  <a:txBody>
                    <a:bodyPr lIns="4572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Average  F-factor: 03 26 2012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1.0105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1.0040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1.0035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1.0070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0.9946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1.0056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1.0101</a:t>
                      </a:r>
                      <a:endParaRPr/>
                    </a:p>
                  </a:txBody>
                  <a:tcPr/>
                </a:tc>
              </a:tr>
              <a:tr h="285480">
                <a:tc>
                  <a:txBody>
                    <a:bodyPr lIns="4572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Average  F-factor: 04 30 2016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1.0153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1.0176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1.0077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1.0097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0.9955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1.0072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1.0129</a:t>
                      </a:r>
                      <a:endParaRPr/>
                    </a:p>
                  </a:txBody>
                  <a:tcPr/>
                </a:tc>
              </a:tr>
              <a:tr h="286200">
                <a:tc>
                  <a:txBody>
                    <a:bodyPr lIns="45720" rIns="4572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Trend [%]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0.47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1.34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0.42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0.27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0.09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0.16</a:t>
                      </a:r>
                      <a:endParaRPr/>
                    </a:p>
                  </a:txBody>
                  <a:tcPr/>
                </a:tc>
                <a:tc>
                  <a:txBody>
                    <a:bodyPr lIns="182880" rIns="4572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DejaVu LGC Sans"/>
                        </a:rPr>
                        <a:t>0.27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" name="TextShape 4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38C2D17-CBEA-4229-918E-837378C7EEF4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34" name="CustomShape 5"/>
          <p:cNvSpPr/>
          <p:nvPr/>
        </p:nvSpPr>
        <p:spPr>
          <a:xfrm>
            <a:off x="76320" y="1149840"/>
            <a:ext cx="3504960" cy="38336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   </a:t>
            </a:r>
            <a:r>
              <a:rPr b="1" lang="en-US">
                <a:solidFill>
                  <a:srgbClr val="000000"/>
                </a:solidFill>
                <a:latin typeface="Times New Roman"/>
                <a:ea typeface="DejaVu LGC Sans"/>
              </a:rPr>
              <a:t>Daily average F-factor trend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: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From Jan 20, 2012 (orbit 1200) to May 1, 2016 (orbit 23361)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I5 shows the most noticeable trend of 1.34%, while the rest of the bands are within 0.47% (I4, M12).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Discontinuities in the trend  are coincident anomalies during  which the cold FPA and/or instrument temperatures changed.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Times New Roman"/>
                <a:ea typeface="DejaVu LGC Sans"/>
              </a:rPr>
              <a:t>Features in LWIR bands F-trend appear to coincide with the passage of the Earth through perihelion.</a:t>
            </a:r>
            <a:endParaRPr/>
          </a:p>
        </p:txBody>
      </p:sp>
      <p:sp>
        <p:nvSpPr>
          <p:cNvPr id="135" name="CustomShape 6"/>
          <p:cNvSpPr/>
          <p:nvPr/>
        </p:nvSpPr>
        <p:spPr>
          <a:xfrm>
            <a:off x="6242040" y="4950720"/>
            <a:ext cx="1085400" cy="455400"/>
          </a:xfrm>
          <a:prstGeom prst="rect">
            <a:avLst/>
          </a:prstGeom>
          <a:noFill/>
          <a:ln w="28440">
            <a:solidFill>
              <a:srgbClr val="ffc000"/>
            </a:solidFill>
            <a:round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Petulant anomaly</a:t>
            </a:r>
            <a:endParaRPr/>
          </a:p>
        </p:txBody>
      </p:sp>
      <p:sp>
        <p:nvSpPr>
          <p:cNvPr id="136" name="CustomShape 7"/>
          <p:cNvSpPr/>
          <p:nvPr/>
        </p:nvSpPr>
        <p:spPr>
          <a:xfrm>
            <a:off x="5014440" y="4754880"/>
            <a:ext cx="837720" cy="63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DejaVu LGC Sans"/>
              </a:rPr>
              <a:t>SC anomaly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 sz="1200">
                <a:solidFill>
                  <a:srgbClr val="000000"/>
                </a:solidFill>
                <a:latin typeface="Times New Roman"/>
                <a:ea typeface="DejaVu LGC Sans"/>
              </a:rPr>
              <a:t>20120324</a:t>
            </a:r>
            <a:endParaRPr/>
          </a:p>
        </p:txBody>
      </p:sp>
      <p:pic>
        <p:nvPicPr>
          <p:cNvPr id="137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758040" y="1463040"/>
            <a:ext cx="5203080" cy="3359160"/>
          </a:xfrm>
          <a:prstGeom prst="rect">
            <a:avLst/>
          </a:prstGeom>
          <a:ln>
            <a:noFill/>
          </a:ln>
        </p:spPr>
      </p:pic>
      <p:sp>
        <p:nvSpPr>
          <p:cNvPr id="138" name="CustomShape 8"/>
          <p:cNvSpPr/>
          <p:nvPr/>
        </p:nvSpPr>
        <p:spPr>
          <a:xfrm>
            <a:off x="7631640" y="5120640"/>
            <a:ext cx="1238040" cy="182880"/>
          </a:xfrm>
          <a:prstGeom prst="rect">
            <a:avLst/>
          </a:prstGeom>
          <a:noFill/>
          <a:ln w="28440">
            <a:solidFill>
              <a:srgbClr val="47ffd1"/>
            </a:solidFill>
            <a:round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Times New Roman"/>
                <a:ea typeface="DejaVu LGC Sans"/>
              </a:rPr>
              <a:t>Earth in perihelion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914400" y="225360"/>
            <a:ext cx="756252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Instrument Temperatures Trend</a:t>
            </a:r>
            <a:endParaRPr/>
          </a:p>
        </p:txBody>
      </p:sp>
      <p:sp>
        <p:nvSpPr>
          <p:cNvPr id="140" name="Line 2"/>
          <p:cNvSpPr/>
          <p:nvPr/>
        </p:nvSpPr>
        <p:spPr>
          <a:xfrm>
            <a:off x="8073360" y="5562360"/>
            <a:ext cx="3600" cy="0"/>
          </a:xfrm>
          <a:prstGeom prst="line">
            <a:avLst/>
          </a:prstGeom>
          <a:ln w="9360">
            <a:solidFill>
              <a:srgbClr val="ffc000"/>
            </a:solidFill>
            <a:round/>
          </a:ln>
        </p:spPr>
      </p:sp>
      <p:sp>
        <p:nvSpPr>
          <p:cNvPr id="141" name="TextShape 3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BF40A618-AED3-4F49-AE06-75BC096168C3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42" name="CustomShape 4"/>
          <p:cNvSpPr/>
          <p:nvPr/>
        </p:nvSpPr>
        <p:spPr>
          <a:xfrm>
            <a:off x="228600" y="1295280"/>
            <a:ext cx="3504960" cy="4906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Discontinuities in the instrument temperatures trends coincident with discontinuities in the F-factor trends shown on previous slide.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Features in instrument temperature trends appears to coincide with the passage of the Earth through perihelion. The F-factor for LWIR bands shows features at the same time. </a:t>
            </a:r>
            <a:endParaRPr/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There is a small increasing trend of SMWIR focal plane temperature, which can explain the trend observed in MWIR bands (I4, M12, M13).</a:t>
            </a:r>
            <a:endParaRPr/>
          </a:p>
        </p:txBody>
      </p:sp>
      <p:pic>
        <p:nvPicPr>
          <p:cNvPr id="143" name="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931920" y="1097280"/>
            <a:ext cx="4937760" cy="265176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183560" y="3989520"/>
            <a:ext cx="4663440" cy="251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143000" y="225360"/>
            <a:ext cx="7619760" cy="4600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en-US" sz="2400">
                <a:solidFill>
                  <a:srgbClr val="3333ff"/>
                </a:solidFill>
                <a:latin typeface="Arial"/>
                <a:ea typeface="DejaVu LGC Sans"/>
              </a:rPr>
              <a:t>Detector Noise Characterization (NEdT)</a:t>
            </a:r>
            <a:endParaRPr/>
          </a:p>
        </p:txBody>
      </p:sp>
      <p:pic>
        <p:nvPicPr>
          <p:cNvPr id="146" name="Picture 9" descr=""/>
          <p:cNvPicPr/>
          <p:nvPr/>
        </p:nvPicPr>
        <p:blipFill>
          <a:blip r:embed="rId1"/>
          <a:srcRect l="5974" t="3277" r="2981" b="66904"/>
          <a:stretch>
            <a:fillRect/>
          </a:stretch>
        </p:blipFill>
        <p:spPr>
          <a:xfrm>
            <a:off x="152280" y="4703400"/>
            <a:ext cx="4170600" cy="2077920"/>
          </a:xfrm>
          <a:prstGeom prst="rect">
            <a:avLst/>
          </a:prstGeom>
          <a:ln>
            <a:noFill/>
          </a:ln>
        </p:spPr>
      </p:pic>
      <p:pic>
        <p:nvPicPr>
          <p:cNvPr id="147" name="Picture 10" descr=""/>
          <p:cNvPicPr/>
          <p:nvPr/>
        </p:nvPicPr>
        <p:blipFill>
          <a:blip r:embed="rId2"/>
          <a:srcRect l="5974" t="35419" r="2981" b="34420"/>
          <a:stretch>
            <a:fillRect/>
          </a:stretch>
        </p:blipFill>
        <p:spPr>
          <a:xfrm>
            <a:off x="4724280" y="4680000"/>
            <a:ext cx="4170600" cy="2101320"/>
          </a:xfrm>
          <a:prstGeom prst="rect">
            <a:avLst/>
          </a:prstGeom>
          <a:ln>
            <a:noFill/>
          </a:ln>
        </p:spPr>
      </p:pic>
      <p:sp>
        <p:nvSpPr>
          <p:cNvPr id="148" name="TextShape 2"/>
          <p:cNvSpPr txBox="1"/>
          <p:nvPr/>
        </p:nvSpPr>
        <p:spPr>
          <a:xfrm>
            <a:off x="8412120" y="6324480"/>
            <a:ext cx="655200" cy="4600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85EB18F-0A5C-40A3-AD1B-E78137521DDD}" type="slidenum">
              <a:rPr lang="en-US" sz="1200">
                <a:solidFill>
                  <a:srgbClr val="8b8b8b"/>
                </a:solidFill>
                <a:latin typeface="Arial"/>
                <a:ea typeface="DejaVu LGC Sans"/>
              </a:rPr>
              <a:t>&lt;number&gt;</a:t>
            </a:fld>
            <a:endParaRPr/>
          </a:p>
        </p:txBody>
      </p:sp>
      <p:sp>
        <p:nvSpPr>
          <p:cNvPr id="149" name="CustomShape 3"/>
          <p:cNvSpPr/>
          <p:nvPr/>
        </p:nvSpPr>
        <p:spPr>
          <a:xfrm>
            <a:off x="76320" y="1905120"/>
            <a:ext cx="4495320" cy="25538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NEdT routinely trended at 292.5K: stable since the CFPA temperatures reached ~80K (orbit 1200). Band averaged values are within 0.2 K for I bands and 0.07 K for M bands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NEdT at T</a:t>
            </a:r>
            <a:r>
              <a:rPr lang="en-US" baseline="-25000">
                <a:solidFill>
                  <a:srgbClr val="000000"/>
                </a:solidFill>
                <a:latin typeface="Times New Roman"/>
                <a:ea typeface="DejaVu LGC Sans"/>
              </a:rPr>
              <a:t>TYP</a:t>
            </a:r>
            <a:r>
              <a:rPr lang="en-US">
                <a:solidFill>
                  <a:srgbClr val="000000"/>
                </a:solidFill>
                <a:latin typeface="Times New Roman"/>
                <a:ea typeface="DejaVu LGC Sans"/>
              </a:rPr>
              <a:t> derived periodically from BB WUCD data: stable and meeting the sensor design requirements by a wide margin:</a:t>
            </a:r>
            <a:endParaRPr/>
          </a:p>
        </p:txBody>
      </p:sp>
      <p:pic>
        <p:nvPicPr>
          <p:cNvPr id="15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838080" y="1143000"/>
            <a:ext cx="2781360" cy="63504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1188720"/>
            <a:ext cx="4450320" cy="3017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