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18" r:id="rId2"/>
    <p:sldId id="319" r:id="rId3"/>
    <p:sldId id="317" r:id="rId4"/>
    <p:sldId id="320" r:id="rId5"/>
    <p:sldId id="321" r:id="rId6"/>
    <p:sldId id="333" r:id="rId7"/>
    <p:sldId id="313" r:id="rId8"/>
    <p:sldId id="347" r:id="rId9"/>
    <p:sldId id="314" r:id="rId10"/>
    <p:sldId id="339" r:id="rId11"/>
    <p:sldId id="352" r:id="rId12"/>
    <p:sldId id="367" r:id="rId13"/>
    <p:sldId id="336" r:id="rId14"/>
    <p:sldId id="376" r:id="rId15"/>
    <p:sldId id="323" r:id="rId16"/>
    <p:sldId id="327" r:id="rId17"/>
    <p:sldId id="335" r:id="rId18"/>
    <p:sldId id="337" r:id="rId19"/>
    <p:sldId id="346" r:id="rId20"/>
    <p:sldId id="354" r:id="rId21"/>
    <p:sldId id="371" r:id="rId22"/>
    <p:sldId id="359" r:id="rId23"/>
    <p:sldId id="370" r:id="rId24"/>
    <p:sldId id="369" r:id="rId25"/>
    <p:sldId id="372" r:id="rId26"/>
    <p:sldId id="373" r:id="rId27"/>
    <p:sldId id="361" r:id="rId28"/>
    <p:sldId id="375" r:id="rId29"/>
    <p:sldId id="324" r:id="rId30"/>
    <p:sldId id="326" r:id="rId31"/>
    <p:sldId id="358" r:id="rId32"/>
    <p:sldId id="349" r:id="rId33"/>
    <p:sldId id="350" r:id="rId34"/>
    <p:sldId id="344" r:id="rId35"/>
  </p:sldIdLst>
  <p:sldSz cx="9144000" cy="6858000" type="screen4x3"/>
  <p:notesSz cx="9240838" cy="695483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91">
          <p15:clr>
            <a:srgbClr val="A4A3A4"/>
          </p15:clr>
        </p15:guide>
        <p15:guide id="2" pos="29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33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1" autoAdjust="0"/>
    <p:restoredTop sz="88410" autoAdjust="0"/>
  </p:normalViewPr>
  <p:slideViewPr>
    <p:cSldViewPr>
      <p:cViewPr varScale="1">
        <p:scale>
          <a:sx n="102" d="100"/>
          <a:sy n="102" d="100"/>
        </p:scale>
        <p:origin x="1872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191"/>
        <p:guide pos="29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4363" cy="3477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4338" y="0"/>
            <a:ext cx="4004363" cy="3477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1EA67930-955A-4F2F-A209-36E6D550AB71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5889"/>
            <a:ext cx="4004363" cy="3477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4338" y="6605889"/>
            <a:ext cx="4004363" cy="3477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A2935C40-0111-4182-B116-E88C8E31E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03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9240838" cy="69548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546" tIns="46273" rIns="92546" bIns="46273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9240838" cy="69548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546" tIns="46273" rIns="92546" bIns="46273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9240838" cy="69548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546" tIns="46273" rIns="92546" bIns="46273" anchor="ctr"/>
          <a:lstStyle/>
          <a:p>
            <a:pPr>
              <a:defRPr/>
            </a:pPr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9240838" cy="69548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546" tIns="46273" rIns="92546" bIns="46273" anchor="ctr"/>
          <a:lstStyle/>
          <a:p>
            <a:pPr>
              <a:defRPr/>
            </a:pPr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9240838" cy="69548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546" tIns="46273" rIns="92546" bIns="46273" anchor="ctr"/>
          <a:lstStyle/>
          <a:p>
            <a:pPr>
              <a:defRPr/>
            </a:pPr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9240838" cy="69548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546" tIns="46273" rIns="92546" bIns="46273" anchor="ctr"/>
          <a:lstStyle/>
          <a:p>
            <a:pPr>
              <a:defRPr/>
            </a:pPr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9240838" cy="69548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546" tIns="46273" rIns="92546" bIns="46273" anchor="ctr"/>
          <a:lstStyle/>
          <a:p>
            <a:pPr>
              <a:defRPr/>
            </a:pPr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9240838" cy="69548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546" tIns="46273" rIns="92546" bIns="46273" anchor="ctr"/>
          <a:lstStyle/>
          <a:p>
            <a:pPr>
              <a:defRPr/>
            </a:pPr>
            <a:endParaRPr lang="en-U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9240838" cy="69548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546" tIns="46273" rIns="92546" bIns="46273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9240838" cy="69548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546" tIns="46273" rIns="92546" bIns="46273" anchor="ctr"/>
          <a:lstStyle/>
          <a:p>
            <a:pPr>
              <a:defRPr/>
            </a:pPr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0" y="0"/>
            <a:ext cx="3987251" cy="3501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546" tIns="46273" rIns="92546" bIns="46273" anchor="ctr"/>
          <a:lstStyle/>
          <a:p>
            <a:pPr>
              <a:defRPr/>
            </a:pPr>
            <a:endParaRPr lang="en-US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234336" y="0"/>
            <a:ext cx="3987251" cy="3501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546" tIns="46273" rIns="92546" bIns="46273" anchor="ctr"/>
          <a:lstStyle/>
          <a:p>
            <a:pPr>
              <a:defRPr/>
            </a:pPr>
            <a:endParaRPr lang="en-US"/>
          </a:p>
        </p:txBody>
      </p:sp>
      <p:sp>
        <p:nvSpPr>
          <p:cNvPr id="11278" name="Rectangle 1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8138" y="522288"/>
            <a:ext cx="3462337" cy="2595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2" name="Rectangle 14"/>
          <p:cNvSpPr>
            <a:spLocks noGrp="1" noChangeArrowheads="1"/>
          </p:cNvSpPr>
          <p:nvPr>
            <p:ph type="body"/>
          </p:nvPr>
        </p:nvSpPr>
        <p:spPr bwMode="auto">
          <a:xfrm>
            <a:off x="924085" y="3303549"/>
            <a:ext cx="7371279" cy="31176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089" tIns="47366" rIns="91089" bIns="47366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0" y="6593815"/>
            <a:ext cx="3987251" cy="3501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546" tIns="46273" rIns="92546" bIns="46273" anchor="ctr"/>
          <a:lstStyle/>
          <a:p>
            <a:pPr>
              <a:defRPr/>
            </a:pPr>
            <a:endParaRPr lang="en-US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5234337" y="6605890"/>
            <a:ext cx="3982972" cy="335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089" tIns="47366" rIns="91089" bIns="47366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  <a:defRPr sz="1200">
                <a:solidFill>
                  <a:srgbClr val="000000"/>
                </a:solidFill>
                <a:ea typeface="DejaVu LGC Sans" charset="0"/>
                <a:cs typeface="DejaVu LGC Sans" charset="0"/>
              </a:defRPr>
            </a:lvl1pPr>
          </a:lstStyle>
          <a:p>
            <a:pPr>
              <a:defRPr/>
            </a:pPr>
            <a:fld id="{6C349A36-998A-41CE-AB40-A3EE08CF35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61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A24CAB7-C7C6-4F1D-AE6B-798AB1489564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5234338" y="6605889"/>
            <a:ext cx="3985110" cy="33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9665859B-0F76-4008-951E-5A2B5B432E2C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1</a:t>
            </a:fld>
            <a:endParaRPr lang="en-GB" sz="1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5234336" y="6605889"/>
            <a:ext cx="3987251" cy="338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F73E1E02-EB71-4C6B-93AB-73DE53E3DA10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1</a:t>
            </a:fld>
            <a:endParaRPr lang="en-GB" sz="1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1540141" y="520407"/>
            <a:ext cx="6162698" cy="26092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546" tIns="46273" rIns="92546" bIns="46273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/>
          </p:nvPr>
        </p:nvSpPr>
        <p:spPr>
          <a:xfrm>
            <a:off x="924085" y="3303548"/>
            <a:ext cx="7375558" cy="319125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6804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2913D18-AEA0-40B8-9627-8D5B9EE95AE8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5234338" y="6605889"/>
            <a:ext cx="3985110" cy="33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C40F09E7-C75C-43B7-A354-E60183D46758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10</a:t>
            </a:fld>
            <a:endParaRPr lang="en-GB" sz="1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5234336" y="6605889"/>
            <a:ext cx="3987251" cy="338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62DDC5D0-38BD-4ABB-8C04-2E55CC9A9F9F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10</a:t>
            </a:fld>
            <a:endParaRPr lang="en-GB" sz="1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1540141" y="521613"/>
            <a:ext cx="6160559" cy="26080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546" tIns="46273" rIns="92546" bIns="46273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/>
          </p:nvPr>
        </p:nvSpPr>
        <p:spPr>
          <a:xfrm>
            <a:off x="924085" y="3303548"/>
            <a:ext cx="7375558" cy="319125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5484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C414A2-B0F4-4AFC-959A-C63F85EDA84C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5234336" y="6605889"/>
            <a:ext cx="3985111" cy="33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91FFDDD-43C3-4899-8D55-D8E4C5187E27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5234337" y="6605889"/>
            <a:ext cx="3987250" cy="338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D6555C9-35CC-4C5F-B453-6C38557BE1EA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540140" y="521613"/>
            <a:ext cx="6160559" cy="26080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/>
          </p:nvPr>
        </p:nvSpPr>
        <p:spPr>
          <a:xfrm>
            <a:off x="924084" y="3303548"/>
            <a:ext cx="7375558" cy="319125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2983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6B7840-6234-4C47-83C8-48125C6275CE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5234336" y="6605889"/>
            <a:ext cx="3985111" cy="33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6746E08-197E-4EAC-A8A6-29D174D865E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5234337" y="6605889"/>
            <a:ext cx="3987250" cy="338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9C4EB2E-1A1D-471B-ADD0-3DFD3F49BC2F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1540140" y="521613"/>
            <a:ext cx="6160559" cy="26080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17414" name="Rectangle 4"/>
          <p:cNvSpPr>
            <a:spLocks noGrp="1" noChangeArrowheads="1"/>
          </p:cNvSpPr>
          <p:nvPr>
            <p:ph type="body"/>
          </p:nvPr>
        </p:nvSpPr>
        <p:spPr>
          <a:xfrm>
            <a:off x="924084" y="3303548"/>
            <a:ext cx="7375558" cy="319125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3132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2913D18-AEA0-40B8-9627-8D5B9EE95AE8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5234338" y="6605889"/>
            <a:ext cx="3985110" cy="33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C40F09E7-C75C-43B7-A354-E60183D46758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14</a:t>
            </a:fld>
            <a:endParaRPr lang="en-GB" sz="1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5234336" y="6605889"/>
            <a:ext cx="3987251" cy="338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62DDC5D0-38BD-4ABB-8C04-2E55CC9A9F9F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14</a:t>
            </a:fld>
            <a:endParaRPr lang="en-GB" sz="1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1540141" y="521613"/>
            <a:ext cx="6160559" cy="26080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546" tIns="46273" rIns="92546" bIns="46273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/>
          </p:nvPr>
        </p:nvSpPr>
        <p:spPr>
          <a:xfrm>
            <a:off x="924085" y="3303548"/>
            <a:ext cx="7375558" cy="319125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8839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2913D18-AEA0-40B8-9627-8D5B9EE95AE8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5234338" y="6605889"/>
            <a:ext cx="3985110" cy="33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C40F09E7-C75C-43B7-A354-E60183D46758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15</a:t>
            </a:fld>
            <a:endParaRPr lang="en-GB" sz="1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5234336" y="6605889"/>
            <a:ext cx="3987251" cy="338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62DDC5D0-38BD-4ABB-8C04-2E55CC9A9F9F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15</a:t>
            </a:fld>
            <a:endParaRPr lang="en-GB" sz="1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1540141" y="521613"/>
            <a:ext cx="6160559" cy="26080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546" tIns="46273" rIns="92546" bIns="46273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/>
          </p:nvPr>
        </p:nvSpPr>
        <p:spPr>
          <a:xfrm>
            <a:off x="924085" y="3303548"/>
            <a:ext cx="7375558" cy="319125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0122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C349A36-998A-41CE-AB40-A3EE08CF351A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896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2913D18-AEA0-40B8-9627-8D5B9EE95AE8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5234338" y="6605889"/>
            <a:ext cx="3985110" cy="33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C40F09E7-C75C-43B7-A354-E60183D46758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19</a:t>
            </a:fld>
            <a:endParaRPr lang="en-GB" sz="1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5234336" y="6605889"/>
            <a:ext cx="3987251" cy="338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62DDC5D0-38BD-4ABB-8C04-2E55CC9A9F9F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19</a:t>
            </a:fld>
            <a:endParaRPr lang="en-GB" sz="1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1540141" y="521613"/>
            <a:ext cx="6160559" cy="26080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546" tIns="46273" rIns="92546" bIns="46273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/>
          </p:nvPr>
        </p:nvSpPr>
        <p:spPr>
          <a:xfrm>
            <a:off x="924085" y="3303548"/>
            <a:ext cx="7375558" cy="319125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5086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608AF35-7C48-4FDF-A30C-CABCB1154598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5234336" y="6605889"/>
            <a:ext cx="3985111" cy="33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391FBFC-8E3F-4D69-B290-1CEBC7A2D49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5234337" y="6605889"/>
            <a:ext cx="3987250" cy="338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3C81F81-7010-4F01-959D-93F8584C589F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1540140" y="521613"/>
            <a:ext cx="6160559" cy="26080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14342" name="Rectangle 4"/>
          <p:cNvSpPr>
            <a:spLocks noGrp="1" noChangeArrowheads="1"/>
          </p:cNvSpPr>
          <p:nvPr>
            <p:ph type="body"/>
          </p:nvPr>
        </p:nvSpPr>
        <p:spPr>
          <a:xfrm>
            <a:off x="924084" y="3303548"/>
            <a:ext cx="7375558" cy="319125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8366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tIns="47520" rIns="91080" bIns="47520" anchor="b"/>
          <a:lstStyle/>
          <a:p>
            <a:pPr algn="r">
              <a:lnSpc>
                <a:spcPct val="100000"/>
              </a:lnSpc>
            </a:pPr>
            <a:fld id="{F1975203-4233-4B92-9D89-D0CE922F5B3A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23</a:t>
            </a:fld>
            <a:endParaRPr/>
          </a:p>
        </p:txBody>
      </p:sp>
      <p:sp>
        <p:nvSpPr>
          <p:cNvPr id="417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4F7450ED-3C9A-467E-8FDA-B6A12F27DE6F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23</a:t>
            </a:fld>
            <a:endParaRPr/>
          </a:p>
        </p:txBody>
      </p:sp>
      <p:sp>
        <p:nvSpPr>
          <p:cNvPr id="418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D90FBE0F-7F51-44B0-98B7-502DE62844FD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23</a:t>
            </a:fld>
            <a:endParaRPr/>
          </a:p>
        </p:txBody>
      </p:sp>
      <p:sp>
        <p:nvSpPr>
          <p:cNvPr id="419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20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tIns="47520" rIns="91080" bIns="4752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110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tIns="47520" rIns="91080" bIns="47520" anchor="b"/>
          <a:lstStyle/>
          <a:p>
            <a:pPr algn="r">
              <a:lnSpc>
                <a:spcPct val="100000"/>
              </a:lnSpc>
            </a:pPr>
            <a:fld id="{BA4B444F-BCC9-4317-9086-840C29A58F89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24</a:t>
            </a:fld>
            <a:endParaRPr/>
          </a:p>
        </p:txBody>
      </p:sp>
      <p:sp>
        <p:nvSpPr>
          <p:cNvPr id="422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013419F1-439F-4083-89E9-6E5F6D578459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24</a:t>
            </a:fld>
            <a:endParaRPr/>
          </a:p>
        </p:txBody>
      </p:sp>
      <p:sp>
        <p:nvSpPr>
          <p:cNvPr id="423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125FF8BA-B587-4C19-8CBA-29E0A754D5E7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24</a:t>
            </a:fld>
            <a:endParaRPr/>
          </a:p>
        </p:txBody>
      </p:sp>
      <p:sp>
        <p:nvSpPr>
          <p:cNvPr id="424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25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tIns="47520" rIns="91080" bIns="4752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809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2913D18-AEA0-40B8-9627-8D5B9EE95AE8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5234338" y="6605889"/>
            <a:ext cx="3985110" cy="33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C40F09E7-C75C-43B7-A354-E60183D46758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2</a:t>
            </a:fld>
            <a:endParaRPr lang="en-GB" sz="1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5234336" y="6605889"/>
            <a:ext cx="3987251" cy="338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62DDC5D0-38BD-4ABB-8C04-2E55CC9A9F9F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2</a:t>
            </a:fld>
            <a:endParaRPr lang="en-GB" sz="1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1540141" y="521613"/>
            <a:ext cx="6160559" cy="26080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546" tIns="46273" rIns="92546" bIns="46273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/>
          </p:nvPr>
        </p:nvSpPr>
        <p:spPr>
          <a:xfrm>
            <a:off x="924085" y="3303548"/>
            <a:ext cx="7375558" cy="319125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8192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tIns="47520" rIns="91080" bIns="47520" anchor="b"/>
          <a:lstStyle/>
          <a:p>
            <a:pPr algn="r">
              <a:lnSpc>
                <a:spcPct val="100000"/>
              </a:lnSpc>
            </a:pPr>
            <a:fld id="{52569441-F4E8-4DA9-B751-BED8EBBF04BA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25</a:t>
            </a:fld>
            <a:endParaRPr/>
          </a:p>
        </p:txBody>
      </p:sp>
      <p:sp>
        <p:nvSpPr>
          <p:cNvPr id="427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2B3D8825-D6E0-4D69-A379-A316FC26D984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25</a:t>
            </a:fld>
            <a:endParaRPr/>
          </a:p>
        </p:txBody>
      </p:sp>
      <p:sp>
        <p:nvSpPr>
          <p:cNvPr id="428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A5FD913B-01FA-4C37-A3DA-71D4A8064FB6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25</a:t>
            </a:fld>
            <a:endParaRPr/>
          </a:p>
        </p:txBody>
      </p:sp>
      <p:sp>
        <p:nvSpPr>
          <p:cNvPr id="429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30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tIns="47520" rIns="91080" bIns="4752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3235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tIns="47520" rIns="91080" bIns="47520" anchor="b"/>
          <a:lstStyle/>
          <a:p>
            <a:pPr algn="r">
              <a:lnSpc>
                <a:spcPct val="100000"/>
              </a:lnSpc>
            </a:pPr>
            <a:fld id="{746A912B-196F-4AB4-A32A-CBBD475F0815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26</a:t>
            </a:fld>
            <a:endParaRPr/>
          </a:p>
        </p:txBody>
      </p:sp>
      <p:sp>
        <p:nvSpPr>
          <p:cNvPr id="432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456A5BE8-697D-424B-833C-79415C3E9470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26</a:t>
            </a:fld>
            <a:endParaRPr/>
          </a:p>
        </p:txBody>
      </p:sp>
      <p:sp>
        <p:nvSpPr>
          <p:cNvPr id="433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9FC99C5A-D2FA-407B-8EC6-AB67A88A8472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26</a:t>
            </a:fld>
            <a:endParaRPr/>
          </a:p>
        </p:txBody>
      </p:sp>
      <p:sp>
        <p:nvSpPr>
          <p:cNvPr id="434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35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tIns="47520" rIns="91080" bIns="4752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0062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C414A2-B0F4-4AFC-959A-C63F85EDA84C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5234336" y="6605889"/>
            <a:ext cx="3985111" cy="33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91FFDDD-43C3-4899-8D55-D8E4C5187E27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27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5234337" y="6605889"/>
            <a:ext cx="3987250" cy="338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D6555C9-35CC-4C5F-B453-6C38557BE1EA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27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540140" y="521613"/>
            <a:ext cx="6160559" cy="26080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/>
          </p:nvPr>
        </p:nvSpPr>
        <p:spPr>
          <a:xfrm>
            <a:off x="924084" y="3303548"/>
            <a:ext cx="7375558" cy="319125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2867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C414A2-B0F4-4AFC-959A-C63F85EDA84C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5234336" y="6605889"/>
            <a:ext cx="3985111" cy="33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91FFDDD-43C3-4899-8D55-D8E4C5187E27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28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5234337" y="6605889"/>
            <a:ext cx="3987250" cy="338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D6555C9-35CC-4C5F-B453-6C38557BE1EA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28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540140" y="521613"/>
            <a:ext cx="6160559" cy="26080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/>
          </p:nvPr>
        </p:nvSpPr>
        <p:spPr>
          <a:xfrm>
            <a:off x="924084" y="3303548"/>
            <a:ext cx="7375558" cy="319125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3289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6B7840-6234-4C47-83C8-48125C6275CE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5234338" y="6605889"/>
            <a:ext cx="3985110" cy="33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96746E08-197E-4EAC-A8A6-29D174D865E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34</a:t>
            </a:fld>
            <a:endParaRPr lang="en-GB" sz="1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5234336" y="6605889"/>
            <a:ext cx="3987251" cy="338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E9C4EB2E-1A1D-471B-ADD0-3DFD3F49BC2F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34</a:t>
            </a:fld>
            <a:endParaRPr lang="en-GB" sz="1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1540141" y="521613"/>
            <a:ext cx="6160559" cy="26080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546" tIns="46273" rIns="92546" bIns="46273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17414" name="Rectangle 4"/>
          <p:cNvSpPr>
            <a:spLocks noGrp="1" noChangeArrowheads="1"/>
          </p:cNvSpPr>
          <p:nvPr>
            <p:ph type="body"/>
          </p:nvPr>
        </p:nvSpPr>
        <p:spPr>
          <a:xfrm>
            <a:off x="924085" y="3303548"/>
            <a:ext cx="7375558" cy="319125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4254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F67911D-8F75-458F-B39C-F0944978724B}" type="slidenum">
              <a:rPr lang="en-GB" smtClean="0">
                <a:latin typeface="Arial" pitchFamily="34" charset="0"/>
                <a:ea typeface="DejaVu LGC Sans"/>
                <a:cs typeface="DejaVu LGC Sans"/>
              </a:rPr>
              <a:pPr/>
              <a:t>3</a:t>
            </a:fld>
            <a:endParaRPr lang="en-GB" smtClean="0">
              <a:latin typeface="Arial" pitchFamily="34" charset="0"/>
              <a:ea typeface="DejaVu LGC Sans"/>
              <a:cs typeface="DejaVu LGC Sans"/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5234338" y="6605889"/>
            <a:ext cx="3985110" cy="33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041C54B9-0456-4192-8EB8-F704B584B7E8}" type="slidenum">
              <a:rPr lang="en-GB" sz="1200">
                <a:solidFill>
                  <a:srgbClr val="000000"/>
                </a:solidFill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5234336" y="6605889"/>
            <a:ext cx="3987251" cy="338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4ABA511F-C67D-4D6F-BA28-71C3FC2932B5}" type="slidenum">
              <a:rPr lang="en-GB" sz="1200">
                <a:solidFill>
                  <a:srgbClr val="000000"/>
                </a:solidFill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1540141" y="521613"/>
            <a:ext cx="6160559" cy="26080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546" tIns="46273" rIns="92546" bIns="46273" anchor="ctr"/>
          <a:lstStyle/>
          <a:p>
            <a:endParaRPr lang="en-US"/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/>
          </p:nvPr>
        </p:nvSpPr>
        <p:spPr>
          <a:xfrm>
            <a:off x="924085" y="3303548"/>
            <a:ext cx="7375558" cy="3191257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54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2913D18-AEA0-40B8-9627-8D5B9EE95AE8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5234338" y="6605889"/>
            <a:ext cx="3985110" cy="33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C40F09E7-C75C-43B7-A354-E60183D46758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4</a:t>
            </a:fld>
            <a:endParaRPr lang="en-GB" sz="1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5234336" y="6605889"/>
            <a:ext cx="3987251" cy="338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62DDC5D0-38BD-4ABB-8C04-2E55CC9A9F9F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4</a:t>
            </a:fld>
            <a:endParaRPr lang="en-GB" sz="1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1540141" y="521613"/>
            <a:ext cx="6160559" cy="26080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546" tIns="46273" rIns="92546" bIns="46273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/>
          </p:nvPr>
        </p:nvSpPr>
        <p:spPr>
          <a:xfrm>
            <a:off x="924085" y="3303548"/>
            <a:ext cx="7375558" cy="319125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2165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F67911D-8F75-458F-B39C-F0944978724B}" type="slidenum">
              <a:rPr lang="en-GB" smtClean="0">
                <a:latin typeface="Arial" pitchFamily="34" charset="0"/>
                <a:ea typeface="DejaVu LGC Sans"/>
                <a:cs typeface="DejaVu LGC Sans"/>
              </a:rPr>
              <a:pPr/>
              <a:t>5</a:t>
            </a:fld>
            <a:endParaRPr lang="en-GB" smtClean="0">
              <a:latin typeface="Arial" pitchFamily="34" charset="0"/>
              <a:ea typeface="DejaVu LGC Sans"/>
              <a:cs typeface="DejaVu LGC Sans"/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5234338" y="6605889"/>
            <a:ext cx="3985110" cy="33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041C54B9-0456-4192-8EB8-F704B584B7E8}" type="slidenum">
              <a:rPr lang="en-GB" sz="1200">
                <a:solidFill>
                  <a:srgbClr val="000000"/>
                </a:solidFill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5234336" y="6605889"/>
            <a:ext cx="3987251" cy="338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4ABA511F-C67D-4D6F-BA28-71C3FC2932B5}" type="slidenum">
              <a:rPr lang="en-GB" sz="1200">
                <a:solidFill>
                  <a:srgbClr val="000000"/>
                </a:solidFill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1540141" y="521613"/>
            <a:ext cx="6160559" cy="26080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546" tIns="46273" rIns="92546" bIns="46273" anchor="ctr"/>
          <a:lstStyle/>
          <a:p>
            <a:endParaRPr lang="en-US"/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/>
          </p:nvPr>
        </p:nvSpPr>
        <p:spPr>
          <a:xfrm>
            <a:off x="924085" y="3303548"/>
            <a:ext cx="7375558" cy="3191257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76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2913D18-AEA0-40B8-9627-8D5B9EE95AE8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5234338" y="6605889"/>
            <a:ext cx="3985110" cy="33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C40F09E7-C75C-43B7-A354-E60183D46758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6</a:t>
            </a:fld>
            <a:endParaRPr lang="en-GB" sz="1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5234336" y="6605889"/>
            <a:ext cx="3987251" cy="338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62DDC5D0-38BD-4ABB-8C04-2E55CC9A9F9F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6</a:t>
            </a:fld>
            <a:endParaRPr lang="en-GB" sz="1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1540141" y="521613"/>
            <a:ext cx="6160559" cy="26080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546" tIns="46273" rIns="92546" bIns="46273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/>
          </p:nvPr>
        </p:nvSpPr>
        <p:spPr>
          <a:xfrm>
            <a:off x="924085" y="3303548"/>
            <a:ext cx="7375558" cy="319125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6708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2913D18-AEA0-40B8-9627-8D5B9EE95AE8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5234338" y="6605889"/>
            <a:ext cx="3985110" cy="33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C40F09E7-C75C-43B7-A354-E60183D46758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7</a:t>
            </a:fld>
            <a:endParaRPr lang="en-GB" sz="1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5234336" y="6605889"/>
            <a:ext cx="3987251" cy="338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62DDC5D0-38BD-4ABB-8C04-2E55CC9A9F9F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7</a:t>
            </a:fld>
            <a:endParaRPr lang="en-GB" sz="1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1540141" y="521613"/>
            <a:ext cx="6160559" cy="26080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546" tIns="46273" rIns="92546" bIns="46273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/>
          </p:nvPr>
        </p:nvSpPr>
        <p:spPr>
          <a:xfrm>
            <a:off x="924085" y="3303548"/>
            <a:ext cx="7375558" cy="319125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3309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2913D18-AEA0-40B8-9627-8D5B9EE95AE8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5234338" y="6605889"/>
            <a:ext cx="3985110" cy="33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C40F09E7-C75C-43B7-A354-E60183D46758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8</a:t>
            </a:fld>
            <a:endParaRPr lang="en-GB" sz="1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5234336" y="6605889"/>
            <a:ext cx="3987251" cy="338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62DDC5D0-38BD-4ABB-8C04-2E55CC9A9F9F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8</a:t>
            </a:fld>
            <a:endParaRPr lang="en-GB" sz="1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1540141" y="521613"/>
            <a:ext cx="6160559" cy="26080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546" tIns="46273" rIns="92546" bIns="46273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/>
          </p:nvPr>
        </p:nvSpPr>
        <p:spPr>
          <a:xfrm>
            <a:off x="924085" y="3303548"/>
            <a:ext cx="7375558" cy="319125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0488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2913D18-AEA0-40B8-9627-8D5B9EE95AE8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5234338" y="6605889"/>
            <a:ext cx="3985110" cy="33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C40F09E7-C75C-43B7-A354-E60183D46758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9</a:t>
            </a:fld>
            <a:endParaRPr lang="en-GB" sz="1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5234336" y="6605889"/>
            <a:ext cx="3987251" cy="338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>
              <a:buClrTx/>
              <a:tabLst>
                <a:tab pos="0" algn="l"/>
                <a:tab pos="462732" algn="l"/>
                <a:tab pos="925464" algn="l"/>
                <a:tab pos="1388196" algn="l"/>
                <a:tab pos="1850928" algn="l"/>
                <a:tab pos="2313661" algn="l"/>
                <a:tab pos="2776393" algn="l"/>
                <a:tab pos="3239125" algn="l"/>
                <a:tab pos="3701857" algn="l"/>
                <a:tab pos="4164589" algn="l"/>
                <a:tab pos="4627321" algn="l"/>
                <a:tab pos="5090053" algn="l"/>
                <a:tab pos="5552785" algn="l"/>
                <a:tab pos="6015518" algn="l"/>
                <a:tab pos="6478250" algn="l"/>
                <a:tab pos="6940982" algn="l"/>
                <a:tab pos="7403714" algn="l"/>
                <a:tab pos="7866446" algn="l"/>
                <a:tab pos="8329178" algn="l"/>
                <a:tab pos="8791910" algn="l"/>
                <a:tab pos="9254642" algn="l"/>
              </a:tabLst>
            </a:pPr>
            <a:fld id="{62DDC5D0-38BD-4ABB-8C04-2E55CC9A9F9F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buClrTx/>
                <a:tabLst>
                  <a:tab pos="0" algn="l"/>
                  <a:tab pos="462732" algn="l"/>
                  <a:tab pos="925464" algn="l"/>
                  <a:tab pos="1388196" algn="l"/>
                  <a:tab pos="1850928" algn="l"/>
                  <a:tab pos="2313661" algn="l"/>
                  <a:tab pos="2776393" algn="l"/>
                  <a:tab pos="3239125" algn="l"/>
                  <a:tab pos="3701857" algn="l"/>
                  <a:tab pos="4164589" algn="l"/>
                  <a:tab pos="4627321" algn="l"/>
                  <a:tab pos="5090053" algn="l"/>
                  <a:tab pos="5552785" algn="l"/>
                  <a:tab pos="6015518" algn="l"/>
                  <a:tab pos="6478250" algn="l"/>
                  <a:tab pos="6940982" algn="l"/>
                  <a:tab pos="7403714" algn="l"/>
                  <a:tab pos="7866446" algn="l"/>
                  <a:tab pos="8329178" algn="l"/>
                  <a:tab pos="8791910" algn="l"/>
                  <a:tab pos="9254642" algn="l"/>
                </a:tabLst>
              </a:pPr>
              <a:t>9</a:t>
            </a:fld>
            <a:endParaRPr lang="en-GB" sz="1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1540141" y="521613"/>
            <a:ext cx="6160559" cy="26080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546" tIns="46273" rIns="92546" bIns="46273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/>
          </p:nvPr>
        </p:nvSpPr>
        <p:spPr>
          <a:xfrm>
            <a:off x="924085" y="3303548"/>
            <a:ext cx="7375558" cy="319125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284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pp_p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 userDrawn="1"/>
        </p:nvGrpSpPr>
        <p:grpSpPr bwMode="auto">
          <a:xfrm>
            <a:off x="914400" y="838200"/>
            <a:ext cx="7498080" cy="82550"/>
            <a:chOff x="258" y="444"/>
            <a:chExt cx="5273" cy="44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258" y="444"/>
              <a:ext cx="5273" cy="0"/>
            </a:xfrm>
            <a:prstGeom prst="line">
              <a:avLst/>
            </a:prstGeom>
            <a:noFill/>
            <a:ln w="5076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58" y="488"/>
              <a:ext cx="5273" cy="0"/>
            </a:xfrm>
            <a:prstGeom prst="line">
              <a:avLst/>
            </a:prstGeom>
            <a:noFill/>
            <a:ln w="2556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2"/>
          <p:cNvSpPr>
            <a:spLocks noGrp="1"/>
          </p:cNvSpPr>
          <p:nvPr>
            <p:ph type="sldNum" idx="10"/>
          </p:nvPr>
        </p:nvSpPr>
        <p:spPr>
          <a:xfrm>
            <a:off x="8412163" y="6324600"/>
            <a:ext cx="655637" cy="4603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A684DD1-2060-4C6F-916F-C43C2951B64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8412163" y="6324600"/>
            <a:ext cx="655637" cy="4603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A684DD1-2060-4C6F-916F-C43C2951B6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1" y="6245226"/>
            <a:ext cx="21209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1" y="6245226"/>
            <a:ext cx="28829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BDF39-D1FD-4A50-B50C-490517C256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JPSS STM May 13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 dt="0"/>
  <p:txStyles>
    <p:titleStyle>
      <a:lvl1pPr algn="ctr" defTabSz="457200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LGC Sans" charset="0"/>
          <a:cs typeface="DejaVu LGC Sans" charset="0"/>
        </a:defRPr>
      </a:lvl2pPr>
      <a:lvl3pPr algn="ctr" defTabSz="457200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LGC Sans" charset="0"/>
          <a:cs typeface="DejaVu LGC Sans" charset="0"/>
        </a:defRPr>
      </a:lvl3pPr>
      <a:lvl4pPr algn="ctr" defTabSz="457200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LGC Sans" charset="0"/>
          <a:cs typeface="DejaVu LGC Sans" charset="0"/>
        </a:defRPr>
      </a:lvl4pPr>
      <a:lvl5pPr algn="ctr" defTabSz="457200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LGC Sans" charset="0"/>
          <a:cs typeface="DejaVu LGC Sans" charset="0"/>
        </a:defRPr>
      </a:lvl5pPr>
      <a:lvl6pPr marL="2514600" indent="-228600" algn="ctr" defTabSz="457200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LGC Sans" charset="0"/>
          <a:cs typeface="DejaVu LGC Sans" charset="0"/>
        </a:defRPr>
      </a:lvl6pPr>
      <a:lvl7pPr marL="2971800" indent="-228600" algn="ctr" defTabSz="457200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LGC Sans" charset="0"/>
          <a:cs typeface="DejaVu LGC Sans" charset="0"/>
        </a:defRPr>
      </a:lvl7pPr>
      <a:lvl8pPr marL="3429000" indent="-228600" algn="ctr" defTabSz="457200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LGC Sans" charset="0"/>
          <a:cs typeface="DejaVu LGC Sans" charset="0"/>
        </a:defRPr>
      </a:lvl8pPr>
      <a:lvl9pPr marL="3886200" indent="-228600" algn="ctr" defTabSz="457200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LGC Sans" charset="0"/>
          <a:cs typeface="DejaVu LGC Sans" charset="0"/>
        </a:defRPr>
      </a:lvl9pPr>
    </p:titleStyle>
    <p:bodyStyle>
      <a:lvl1pPr marL="342900" indent="-342900" algn="l" defTabSz="457200" rtl="0" eaLnBrk="0" fontAlgn="base" hangingPunct="0">
        <a:lnSpc>
          <a:spcPct val="58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58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5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1143000"/>
            <a:ext cx="8305800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 dirty="0" smtClean="0">
                <a:solidFill>
                  <a:srgbClr val="3333FF"/>
                </a:solidFill>
                <a:cs typeface="Arial" charset="0"/>
              </a:rPr>
              <a:t>S-NPP </a:t>
            </a:r>
            <a:r>
              <a:rPr lang="en-US" sz="2800" b="1" dirty="0" smtClean="0">
                <a:solidFill>
                  <a:srgbClr val="3333FF"/>
                </a:solidFill>
              </a:rPr>
              <a:t>VIIRS Thermal Emissive Bands On-Orbit Performance and Calibration</a:t>
            </a:r>
            <a:endParaRPr lang="en-GB" sz="2800" b="1" dirty="0">
              <a:solidFill>
                <a:srgbClr val="3333FF"/>
              </a:solidFill>
              <a:cs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1020763"/>
            <a:ext cx="8370888" cy="65087"/>
            <a:chOff x="240" y="643"/>
            <a:chExt cx="5273" cy="41"/>
          </a:xfrm>
        </p:grpSpPr>
        <p:sp>
          <p:nvSpPr>
            <p:cNvPr id="3083" name="Line 4"/>
            <p:cNvSpPr>
              <a:spLocks noChangeShapeType="1"/>
            </p:cNvSpPr>
            <p:nvPr/>
          </p:nvSpPr>
          <p:spPr bwMode="auto">
            <a:xfrm>
              <a:off x="240" y="643"/>
              <a:ext cx="5273" cy="0"/>
            </a:xfrm>
            <a:prstGeom prst="line">
              <a:avLst/>
            </a:prstGeom>
            <a:noFill/>
            <a:ln w="5076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5"/>
            <p:cNvSpPr>
              <a:spLocks noChangeShapeType="1"/>
            </p:cNvSpPr>
            <p:nvPr/>
          </p:nvSpPr>
          <p:spPr bwMode="auto">
            <a:xfrm>
              <a:off x="240" y="684"/>
              <a:ext cx="5273" cy="0"/>
            </a:xfrm>
            <a:prstGeom prst="line">
              <a:avLst/>
            </a:prstGeom>
            <a:noFill/>
            <a:ln w="2556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81000" y="2209800"/>
            <a:ext cx="8370888" cy="65088"/>
            <a:chOff x="240" y="1392"/>
            <a:chExt cx="5273" cy="41"/>
          </a:xfrm>
        </p:grpSpPr>
        <p:sp>
          <p:nvSpPr>
            <p:cNvPr id="3081" name="Line 7"/>
            <p:cNvSpPr>
              <a:spLocks noChangeShapeType="1"/>
            </p:cNvSpPr>
            <p:nvPr/>
          </p:nvSpPr>
          <p:spPr bwMode="auto">
            <a:xfrm>
              <a:off x="240" y="1433"/>
              <a:ext cx="5273" cy="0"/>
            </a:xfrm>
            <a:prstGeom prst="line">
              <a:avLst/>
            </a:prstGeom>
            <a:noFill/>
            <a:ln w="5076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8"/>
            <p:cNvSpPr>
              <a:spLocks noChangeShapeType="1"/>
            </p:cNvSpPr>
            <p:nvPr/>
          </p:nvSpPr>
          <p:spPr bwMode="auto">
            <a:xfrm>
              <a:off x="240" y="1392"/>
              <a:ext cx="5273" cy="0"/>
            </a:xfrm>
            <a:prstGeom prst="line">
              <a:avLst/>
            </a:prstGeom>
            <a:noFill/>
            <a:ln w="2556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8264525" y="6446838"/>
            <a:ext cx="879475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533400" y="2895600"/>
            <a:ext cx="8382000" cy="2464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b="1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b="1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Jeff McIntire, </a:t>
            </a:r>
            <a:r>
              <a:rPr lang="en-GB" sz="2200" b="1" dirty="0" err="1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Chengbo</a:t>
            </a:r>
            <a:r>
              <a:rPr lang="en-GB" sz="2200" b="1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 Sun, Sergey </a:t>
            </a:r>
            <a:r>
              <a:rPr lang="en-GB" sz="2200" b="1" dirty="0" err="1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Gusev</a:t>
            </a:r>
            <a:r>
              <a:rPr lang="en-GB" sz="2200" b="1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,</a:t>
            </a:r>
            <a:r>
              <a:rPr lang="en-GB" sz="2200" b="1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 and</a:t>
            </a:r>
            <a:r>
              <a:rPr lang="en-GB" sz="2200" b="1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 </a:t>
            </a:r>
            <a:r>
              <a:rPr lang="en-GB" sz="2200" b="1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Vincent </a:t>
            </a:r>
            <a:r>
              <a:rPr lang="en-GB" sz="2200" b="1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Chiang</a:t>
            </a:r>
            <a:endParaRPr lang="en-GB" sz="2200" b="1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b="1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 </a:t>
            </a:r>
            <a:r>
              <a:rPr lang="en-GB" sz="2000" b="1" i="1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VCST</a:t>
            </a:r>
            <a:r>
              <a:rPr lang="en-GB" sz="2000" b="1" i="1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, NASA/GSFC</a:t>
            </a: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b="1" dirty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eaLnBrk="0" hangingPunct="0"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	     Acknowledgements:	VIIRS SDR Team Members </a:t>
            </a:r>
          </a:p>
          <a:p>
            <a:pPr eaLnBrk="0" hangingPunct="0"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							VCST Members </a:t>
            </a:r>
            <a:endParaRPr lang="en-GB" sz="2000" b="1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9220" y="5943600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solidFill>
                  <a:srgbClr val="0066FF"/>
                </a:solidFill>
                <a:latin typeface="Times" pitchFamily="18" charset="0"/>
                <a:cs typeface="Arial" charset="0"/>
              </a:rPr>
              <a:t>June 6, 2016</a:t>
            </a:r>
            <a:endParaRPr lang="en-GB" b="1" dirty="0">
              <a:solidFill>
                <a:srgbClr val="0066FF"/>
              </a:solidFill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7620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 smtClean="0">
                <a:solidFill>
                  <a:srgbClr val="3333FF"/>
                </a:solidFill>
              </a:rPr>
              <a:t>Detector Noise Characterization (</a:t>
            </a:r>
            <a:r>
              <a:rPr lang="en-GB" sz="2400" b="1" dirty="0" err="1" smtClean="0">
                <a:solidFill>
                  <a:srgbClr val="3333FF"/>
                </a:solidFill>
              </a:rPr>
              <a:t>NEdT</a:t>
            </a:r>
            <a:r>
              <a:rPr lang="en-GB" sz="2400" b="1" dirty="0" smtClean="0">
                <a:solidFill>
                  <a:srgbClr val="3333FF"/>
                </a:solidFill>
              </a:rPr>
              <a:t>)</a:t>
            </a:r>
            <a:endParaRPr lang="en-GB" sz="2400" b="1" dirty="0">
              <a:solidFill>
                <a:srgbClr val="33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8418" y="5638800"/>
            <a:ext cx="6811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itchFamily="18" charset="0"/>
              </a:rPr>
              <a:t>NEdT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itchFamily="18" charset="0"/>
              </a:rPr>
              <a:t> at T</a:t>
            </a:r>
            <a:r>
              <a:rPr lang="en-US" sz="20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itchFamily="18" charset="0"/>
              </a:rPr>
              <a:t>TYP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itchFamily="18" charset="0"/>
              </a:rPr>
              <a:t> (derived from BB cool-down data)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" pitchFamily="18" charset="0"/>
            </a:endParaRP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itchFamily="18" charset="0"/>
              </a:rPr>
              <a:t>Only February / March cool-down measurements listed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" pitchFamily="18" charset="0"/>
            </a:endParaRPr>
          </a:p>
          <a:p>
            <a:r>
              <a:rPr lang="en-US" sz="2000" b="1" dirty="0" smtClean="0">
                <a:solidFill>
                  <a:srgbClr val="3333FF"/>
                </a:solidFill>
                <a:latin typeface="Times" pitchFamily="18" charset="0"/>
              </a:rPr>
              <a:t>TEB bands continue to meet the sensor design requirements</a:t>
            </a:r>
            <a:endParaRPr lang="en-US" sz="2000" b="1" dirty="0">
              <a:solidFill>
                <a:srgbClr val="3333FF"/>
              </a:solidFill>
              <a:latin typeface="Times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684DD1-2060-4C6F-916F-C43C2951B64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213849"/>
              </p:ext>
            </p:extLst>
          </p:nvPr>
        </p:nvGraphicFramePr>
        <p:xfrm>
          <a:off x="1143000" y="1066800"/>
          <a:ext cx="7162800" cy="4431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487"/>
                <a:gridCol w="854661"/>
                <a:gridCol w="929442"/>
                <a:gridCol w="929442"/>
                <a:gridCol w="929442"/>
                <a:gridCol w="929442"/>
                <a:gridCol w="929442"/>
                <a:gridCol w="929442"/>
              </a:tblGrid>
              <a:tr h="618875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Band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 marL="0" marR="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   T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TYP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  [K]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 </a:t>
                      </a:r>
                      <a:endParaRPr lang="en-US" sz="1600" baseline="-25000" dirty="0">
                        <a:latin typeface="Times" pitchFamily="18" charset="0"/>
                      </a:endParaRPr>
                    </a:p>
                  </a:txBody>
                  <a:tcPr marL="0" marR="0" marT="9144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NEdT at T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TYP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 [K]</a:t>
                      </a:r>
                    </a:p>
                    <a:p>
                      <a:pPr algn="ctr"/>
                      <a:endParaRPr lang="en-US" sz="1000" dirty="0">
                        <a:latin typeface="Times" pitchFamily="18" charset="0"/>
                      </a:endParaRPr>
                    </a:p>
                  </a:txBody>
                  <a:tcPr marL="0" marR="0" marT="9144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Times" pitchFamily="18" charset="0"/>
                      </a:endParaRPr>
                    </a:p>
                  </a:txBody>
                  <a:tcPr marL="0" marR="0" marT="9144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Times" pitchFamily="18" charset="0"/>
                      </a:endParaRPr>
                    </a:p>
                  </a:txBody>
                  <a:tcPr marL="0" marR="0" marT="9144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Times" pitchFamily="18" charset="0"/>
                      </a:endParaRPr>
                    </a:p>
                  </a:txBody>
                  <a:tcPr marL="0" marR="0" marT="9144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 smtClean="0">
                        <a:latin typeface="Times" pitchFamily="18" charset="0"/>
                      </a:endParaRPr>
                    </a:p>
                  </a:txBody>
                  <a:tcPr marL="0" marR="0" marT="9144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 smtClean="0">
                        <a:latin typeface="Times" pitchFamily="18" charset="0"/>
                      </a:endParaRPr>
                    </a:p>
                  </a:txBody>
                  <a:tcPr marL="0" marR="0" marT="9144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56904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 marL="0" marR="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aseline="-25000" dirty="0">
                        <a:latin typeface="Times" pitchFamily="18" charset="0"/>
                      </a:endParaRPr>
                    </a:p>
                  </a:txBody>
                  <a:tcPr marL="0" marR="0" marT="9144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Requirement</a:t>
                      </a:r>
                    </a:p>
                    <a:p>
                      <a:pPr algn="ctr"/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9144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02/12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03/13</a:t>
                      </a:r>
                      <a:endParaRPr lang="en-US" sz="1400" dirty="0" smtClean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03/14</a:t>
                      </a:r>
                      <a:endParaRPr lang="en-US" sz="1400" dirty="0" smtClean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03/15</a:t>
                      </a:r>
                      <a:endParaRPr lang="en-US" sz="1400" dirty="0" smtClean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03/16</a:t>
                      </a:r>
                      <a:endParaRPr lang="en-US" sz="1400" dirty="0" smtClean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45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I4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270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2.5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0.4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" pitchFamily="18" charset="0"/>
                        </a:rPr>
                        <a:t>0.4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" pitchFamily="18" charset="0"/>
                        </a:rPr>
                        <a:t>0.4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" pitchFamily="18" charset="0"/>
                        </a:rPr>
                        <a:t>0.4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" pitchFamily="18" charset="0"/>
                        </a:rPr>
                        <a:t>0.4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145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I5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210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 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1.5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0.4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0.4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0.4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0.4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0.4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52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M12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270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0.396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0.13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0.12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0.12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0.12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0.12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52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M13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300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0.107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0.04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0.04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0.04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0.04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0.04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52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M14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270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0.091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0.05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0.06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0.06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0.06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0.06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52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M15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 pitchFamily="18" charset="0"/>
                          <a:cs typeface="+mn-cs"/>
                        </a:rPr>
                        <a:t>300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 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0.070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0.03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0.03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0.03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0.03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0.03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52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M16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 pitchFamily="18" charset="0"/>
                        </a:rPr>
                        <a:t>300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0.072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0.03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0.03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0.03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0.03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0.03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394245" y="1219199"/>
            <a:ext cx="5451840" cy="5499000"/>
          </a:xfrm>
          <a:prstGeom prst="rect">
            <a:avLst/>
          </a:prstGeom>
          <a:ln>
            <a:noFill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1996" y="1219199"/>
            <a:ext cx="3177611" cy="52343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ts val="6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Band-average c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coefficients, as derived from the thirteen WUCD until March 2016, are </a:t>
            </a:r>
            <a:r>
              <a:rPr lang="en-US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shown</a:t>
            </a:r>
            <a:r>
              <a:rPr lang="en-US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in red (WU data), 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and </a:t>
            </a:r>
            <a:r>
              <a:rPr lang="en-US" dirty="0" smtClean="0">
                <a:solidFill>
                  <a:srgbClr val="0066FF"/>
                </a:solidFill>
                <a:latin typeface="Times New Roman" pitchFamily="16" charset="0"/>
                <a:cs typeface="Times New Roman" pitchFamily="16" charset="0"/>
              </a:rPr>
              <a:t>blue (CD data)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and compared to </a:t>
            </a:r>
            <a:r>
              <a:rPr lang="en-US" dirty="0" smtClean="0">
                <a:solidFill>
                  <a:srgbClr val="00B050"/>
                </a:solidFill>
                <a:latin typeface="Times New Roman" pitchFamily="16" charset="0"/>
                <a:cs typeface="Times New Roman" pitchFamily="16" charset="0"/>
              </a:rPr>
              <a:t>pre-launch (green)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 I5 c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starts to show noticeable trend, consistent with results from F-factor trending.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Band-average c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coefficients derived during WUCD cycles are within 1.9 % on average (at M16 CD) from pre-launch values.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An offset between WU and CD results is present through the thirteen WUCDs, most prominent for LWIR bands. </a:t>
            </a:r>
          </a:p>
        </p:txBody>
      </p:sp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8396289" y="76201"/>
            <a:ext cx="658812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EDA33C3-7FD7-4F3D-A5C4-AC64F859A621}" type="slidenum">
              <a:rPr lang="en-GB" sz="1400" b="1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GB" sz="1400" b="1">
              <a:solidFill>
                <a:srgbClr val="000000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914400" y="307976"/>
            <a:ext cx="748189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 smtClean="0">
                <a:solidFill>
                  <a:srgbClr val="3333FF"/>
                </a:solidFill>
              </a:rPr>
              <a:t>Calibration Coefficients – Band-average c</a:t>
            </a:r>
            <a:r>
              <a:rPr lang="en-GB" sz="2400" b="1" baseline="-25000" dirty="0" smtClean="0">
                <a:solidFill>
                  <a:srgbClr val="3333FF"/>
                </a:solidFill>
              </a:rPr>
              <a:t>1</a:t>
            </a:r>
            <a:endParaRPr lang="en-GB" sz="2400" b="1" baseline="-25000" dirty="0">
              <a:solidFill>
                <a:srgbClr val="3333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5638800"/>
            <a:ext cx="2445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Times" pitchFamily="18" charset="0"/>
              </a:rPr>
              <a:t>Y-range spans c</a:t>
            </a:r>
            <a:r>
              <a:rPr lang="en-US" sz="1400" baseline="-25000" dirty="0" smtClean="0">
                <a:solidFill>
                  <a:schemeClr val="tx1"/>
                </a:solidFill>
                <a:latin typeface="Times" pitchFamily="18" charset="0"/>
              </a:rPr>
              <a:t>1LUT </a:t>
            </a:r>
            <a:r>
              <a:rPr lang="en-US" sz="1400" dirty="0" smtClean="0">
                <a:solidFill>
                  <a:schemeClr val="tx1"/>
                </a:solidFill>
                <a:latin typeface="Times" pitchFamily="18" charset="0"/>
                <a:sym typeface="Symbol"/>
              </a:rPr>
              <a:t>4</a:t>
            </a:r>
            <a:r>
              <a:rPr lang="en-US" sz="1400" dirty="0" smtClean="0">
                <a:solidFill>
                  <a:schemeClr val="tx1"/>
                </a:solidFill>
                <a:latin typeface="Times" pitchFamily="18" charset="0"/>
              </a:rPr>
              <a:t>%  c</a:t>
            </a:r>
            <a:r>
              <a:rPr lang="en-US" sz="1400" baseline="-25000" dirty="0" smtClean="0">
                <a:solidFill>
                  <a:schemeClr val="tx1"/>
                </a:solidFill>
                <a:latin typeface="Times" pitchFamily="18" charset="0"/>
              </a:rPr>
              <a:t>1LUT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Times" pitchFamily="18" charset="0"/>
              </a:rPr>
              <a:t> </a:t>
            </a:r>
            <a:endParaRPr lang="en-US" sz="1400" dirty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893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24398" y="1292416"/>
            <a:ext cx="4331880" cy="4823289"/>
          </a:xfrm>
          <a:prstGeom prst="rect">
            <a:avLst/>
          </a:prstGeom>
          <a:ln>
            <a:noFill/>
          </a:ln>
        </p:spPr>
      </p:pic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8396289" y="76201"/>
            <a:ext cx="658812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1600E6C-6FC8-4F95-A3F8-1ECB202298F5}" type="slidenum">
              <a:rPr lang="en-GB" sz="1400" b="1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GB" sz="1400" b="1">
              <a:solidFill>
                <a:srgbClr val="000000"/>
              </a:solidFill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748189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 smtClean="0">
                <a:solidFill>
                  <a:srgbClr val="3333FF"/>
                </a:solidFill>
              </a:rPr>
              <a:t>c</a:t>
            </a:r>
            <a:r>
              <a:rPr lang="en-GB" sz="2400" b="1" baseline="-25000" dirty="0" smtClean="0">
                <a:solidFill>
                  <a:srgbClr val="3333FF"/>
                </a:solidFill>
              </a:rPr>
              <a:t>0</a:t>
            </a:r>
            <a:r>
              <a:rPr lang="en-GB" sz="2400" b="1" dirty="0" smtClean="0">
                <a:solidFill>
                  <a:srgbClr val="3333FF"/>
                </a:solidFill>
              </a:rPr>
              <a:t>  and c</a:t>
            </a:r>
            <a:r>
              <a:rPr lang="en-GB" sz="2400" b="1" baseline="-25000" dirty="0" smtClean="0">
                <a:solidFill>
                  <a:srgbClr val="3333FF"/>
                </a:solidFill>
              </a:rPr>
              <a:t>2</a:t>
            </a:r>
            <a:r>
              <a:rPr lang="en-GB" sz="2400" b="1" dirty="0" smtClean="0">
                <a:solidFill>
                  <a:srgbClr val="3333FF"/>
                </a:solidFill>
              </a:rPr>
              <a:t> Coefficients</a:t>
            </a:r>
            <a:endParaRPr lang="en-GB" sz="2400" b="1" dirty="0">
              <a:solidFill>
                <a:srgbClr val="3333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1" y="6119336"/>
            <a:ext cx="30047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Times" pitchFamily="18" charset="0"/>
              </a:rPr>
              <a:t>Y-range spans: c</a:t>
            </a:r>
            <a:r>
              <a:rPr lang="en-US" sz="1400" baseline="-25000" dirty="0" smtClean="0">
                <a:solidFill>
                  <a:schemeClr val="tx1"/>
                </a:solidFill>
                <a:latin typeface="Times" pitchFamily="18" charset="0"/>
              </a:rPr>
              <a:t>0LUT </a:t>
            </a:r>
            <a:r>
              <a:rPr lang="en-US" sz="1400" dirty="0" smtClean="0">
                <a:solidFill>
                  <a:schemeClr val="tx1"/>
                </a:solidFill>
                <a:latin typeface="Times" pitchFamily="18" charset="0"/>
                <a:sym typeface="Symbol"/>
              </a:rPr>
              <a:t>0.002  (MWIR),</a:t>
            </a:r>
            <a:r>
              <a:rPr lang="en-US" sz="1400" dirty="0" smtClean="0">
                <a:solidFill>
                  <a:schemeClr val="tx1"/>
                </a:solidFill>
                <a:latin typeface="Times" pitchFamily="18" charset="0"/>
              </a:rPr>
              <a:t>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Times" pitchFamily="18" charset="0"/>
              </a:rPr>
              <a:t>                         c</a:t>
            </a:r>
            <a:r>
              <a:rPr lang="en-US" sz="1400" baseline="-25000" dirty="0" smtClean="0">
                <a:solidFill>
                  <a:schemeClr val="tx1"/>
                </a:solidFill>
                <a:latin typeface="Times" pitchFamily="18" charset="0"/>
              </a:rPr>
              <a:t>0LUT </a:t>
            </a:r>
            <a:r>
              <a:rPr lang="en-US" sz="1400" dirty="0" smtClean="0">
                <a:solidFill>
                  <a:schemeClr val="tx1"/>
                </a:solidFill>
                <a:latin typeface="Times" pitchFamily="18" charset="0"/>
                <a:sym typeface="Symbol"/>
              </a:rPr>
              <a:t>0.1      (LWIR)</a:t>
            </a:r>
          </a:p>
          <a:p>
            <a:endParaRPr lang="en-US" sz="1400" dirty="0" smtClean="0">
              <a:solidFill>
                <a:schemeClr val="tx1"/>
              </a:solidFill>
              <a:latin typeface="Times" pitchFamily="18" charset="0"/>
              <a:sym typeface="Symbo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9144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" pitchFamily="18" charset="0"/>
              </a:rPr>
              <a:t>Band average c</a:t>
            </a:r>
            <a:r>
              <a:rPr lang="en-US" baseline="-25000" dirty="0" smtClean="0">
                <a:solidFill>
                  <a:schemeClr val="tx1"/>
                </a:solidFill>
                <a:latin typeface="Times" pitchFamily="18" charset="0"/>
              </a:rPr>
              <a:t>0</a:t>
            </a:r>
            <a:endParaRPr lang="en-US" baseline="-25000" dirty="0">
              <a:solidFill>
                <a:schemeClr val="tx1"/>
              </a:solidFill>
              <a:latin typeface="Times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648200" y="914400"/>
            <a:ext cx="0" cy="5715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867399" y="92229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" pitchFamily="18" charset="0"/>
              </a:rPr>
              <a:t>Band average c</a:t>
            </a:r>
            <a:r>
              <a:rPr lang="en-US" baseline="-25000" dirty="0" smtClean="0">
                <a:solidFill>
                  <a:schemeClr val="tx1"/>
                </a:solidFill>
                <a:latin typeface="Times" pitchFamily="18" charset="0"/>
              </a:rPr>
              <a:t>2</a:t>
            </a:r>
            <a:endParaRPr lang="en-US" baseline="-250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6115705"/>
            <a:ext cx="2435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Times" pitchFamily="18" charset="0"/>
              </a:rPr>
              <a:t>Y-range spans: c</a:t>
            </a:r>
            <a:r>
              <a:rPr lang="en-US" sz="1400" baseline="-25000" dirty="0" smtClean="0">
                <a:solidFill>
                  <a:schemeClr val="tx1"/>
                </a:solidFill>
                <a:latin typeface="Times" pitchFamily="18" charset="0"/>
              </a:rPr>
              <a:t>2LUT </a:t>
            </a:r>
            <a:r>
              <a:rPr lang="en-US" sz="1400" dirty="0" smtClean="0">
                <a:solidFill>
                  <a:schemeClr val="tx1"/>
                </a:solidFill>
                <a:latin typeface="Times" pitchFamily="18" charset="0"/>
                <a:sym typeface="Symbol"/>
              </a:rPr>
              <a:t></a:t>
            </a:r>
            <a:r>
              <a:rPr lang="en-US" sz="1400" dirty="0" smtClean="0">
                <a:solidFill>
                  <a:schemeClr val="tx1"/>
                </a:solidFill>
                <a:latin typeface="Times" pitchFamily="18" charset="0"/>
              </a:rPr>
              <a:t>3 x c</a:t>
            </a:r>
            <a:r>
              <a:rPr lang="en-US" sz="1400" baseline="-25000" dirty="0" smtClean="0">
                <a:solidFill>
                  <a:schemeClr val="tx1"/>
                </a:solidFill>
                <a:latin typeface="Times" pitchFamily="18" charset="0"/>
              </a:rPr>
              <a:t>2LUT</a:t>
            </a:r>
            <a:endParaRPr lang="en-US" sz="1400" baseline="-25000" dirty="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4754880" y="1331280"/>
            <a:ext cx="4297680" cy="4784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080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33400" y="225425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 smtClean="0">
                <a:solidFill>
                  <a:srgbClr val="3333FF"/>
                </a:solidFill>
              </a:rPr>
              <a:t>F-factors Orbital Variation Reduction</a:t>
            </a:r>
            <a:endParaRPr lang="en-GB" sz="2400" b="1" dirty="0">
              <a:solidFill>
                <a:srgbClr val="3333FF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38800" y="1600200"/>
            <a:ext cx="3505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 F-factor orbital variations are present, on the order of ±0.05 – 0.1  %.	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 Changing the BB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thermistor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weighting can reduce the F-factor orbital variations. Using T3 and T6 yield less variation for most bands (except M12 and M13).</a:t>
            </a:r>
          </a:p>
          <a:p>
            <a:endParaRPr lang="en-US" dirty="0" smtClean="0">
              <a:solidFill>
                <a:schemeClr val="tx1"/>
              </a:solidFill>
              <a:latin typeface="Times" pitchFamily="18" charset="0"/>
              <a:cs typeface="Times New Roman" pitchFamily="1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Improving the background model which would also reduce the F-factor orbital variations.</a:t>
            </a:r>
          </a:p>
          <a:p>
            <a:pPr algn="just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Times" pitchFamily="18" charset="0"/>
              <a:cs typeface="Times New Roman" pitchFamily="1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F-factor shown for orbits 22854 – 22858 for HAM side 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684DD1-2060-4C6F-916F-C43C2951B64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5410200" cy="5753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76251" y="134939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 smtClean="0">
                <a:solidFill>
                  <a:srgbClr val="0066FF"/>
                </a:solidFill>
              </a:rPr>
              <a:t>NASA L1B TEB Improvements</a:t>
            </a:r>
            <a:endParaRPr lang="en-GB" sz="2400" b="1" dirty="0">
              <a:solidFill>
                <a:srgbClr val="0066FF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600" y="1219200"/>
            <a:ext cx="8686800" cy="3993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NASA L1B TEB improvements not in IDPS</a:t>
            </a:r>
          </a:p>
          <a:p>
            <a:pPr marL="1085850" lvl="1" indent="-342900" algn="just">
              <a:spcBef>
                <a:spcPts val="3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Moon in SV update</a:t>
            </a:r>
          </a:p>
          <a:p>
            <a:pPr marL="1085850" lvl="1" indent="-342900" algn="just">
              <a:spcBef>
                <a:spcPts val="3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err="1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Unaggregated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M13 output in separate products</a:t>
            </a:r>
          </a:p>
          <a:p>
            <a:pPr marL="1085850" lvl="1" indent="-342900" algn="just">
              <a:spcBef>
                <a:spcPts val="3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All radiance now reported as scaled integer</a:t>
            </a:r>
            <a:endParaRPr lang="en-US" sz="2000" b="1" dirty="0" smtClean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NASA L1B TEB improvements in progress</a:t>
            </a:r>
          </a:p>
          <a:p>
            <a:pPr marL="1085850" lvl="1" indent="-342900" algn="just">
              <a:spcBef>
                <a:spcPts val="3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Update to M13 low gain calibration coefficients</a:t>
            </a:r>
          </a:p>
          <a:p>
            <a:pPr marL="1085850" lvl="1" indent="-342900" algn="just">
              <a:spcBef>
                <a:spcPts val="3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Update BB thermistor weighting</a:t>
            </a:r>
          </a:p>
          <a:p>
            <a:pPr marL="1085850" lvl="1" indent="-342900" algn="just">
              <a:spcBef>
                <a:spcPts val="3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Uncertainty index added to products</a:t>
            </a:r>
          </a:p>
          <a:p>
            <a:pPr marL="1085850" lvl="1" indent="-342900" algn="just">
              <a:spcBef>
                <a:spcPts val="3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Flagging of spurious fires in band I4</a:t>
            </a:r>
            <a:endParaRPr lang="en-US" sz="2000" b="1" dirty="0" smtClean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684DD1-2060-4C6F-916F-C43C2951B64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025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76251" y="134939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 smtClean="0">
                <a:solidFill>
                  <a:srgbClr val="0066FF"/>
                </a:solidFill>
              </a:rPr>
              <a:t>Conclusions</a:t>
            </a:r>
            <a:endParaRPr lang="en-GB" sz="2400" b="1" dirty="0">
              <a:solidFill>
                <a:srgbClr val="0066FF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600" y="1219200"/>
            <a:ext cx="8686800" cy="3903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S-NPP VIIRS on-orbit BB long-term (4+ years) performance is very stable. Short-term (orbital) temperature variations are present but within the uniformity requirement of 30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mK.</a:t>
            </a:r>
            <a:endParaRPr lang="en-US" sz="2000" b="1" dirty="0" smtClean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Detector response (F-factor) trending is stable, with I5 showing maximum band-average trend of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1.4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% followed by M12 and I4. Small orbital variations are present  (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±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0.0.5  – 0.1 %).</a:t>
            </a:r>
          </a:p>
          <a:p>
            <a:pPr marL="342900" indent="-342900" algn="just">
              <a:spcBef>
                <a:spcPts val="3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No change is observed for TEB detector noise characteristics. NEdT at T</a:t>
            </a:r>
            <a:r>
              <a:rPr lang="en-US" sz="2000" b="1" baseline="-250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TYP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is in compliance with the requirements.</a:t>
            </a:r>
          </a:p>
          <a:p>
            <a:pPr marL="342900" indent="-342900" algn="just">
              <a:spcBef>
                <a:spcPts val="3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Improvements: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Moon in SV, scaled integer, and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unaggregated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M13; uncertainty index, BB thermistor weighting, spurious I4 fire flagging, and M13 low gain calibration.</a:t>
            </a:r>
            <a:endParaRPr lang="en-US" sz="2000" b="1" dirty="0" smtClean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684DD1-2060-4C6F-916F-C43C2951B64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743200"/>
            <a:ext cx="2650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Back Up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684DD1-2060-4C6F-916F-C43C2951B64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00200" y="152400"/>
            <a:ext cx="6629400" cy="609600"/>
          </a:xfrm>
          <a:prstGeom prst="rect">
            <a:avLst/>
          </a:prstGeom>
        </p:spPr>
        <p:txBody>
          <a:bodyPr anchor="ctr"/>
          <a:lstStyle/>
          <a:p>
            <a:pPr algn="ctr" defTabSz="1006475">
              <a:defRPr/>
            </a:pPr>
            <a:r>
              <a:rPr lang="en-US" sz="2400" b="1" kern="0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M13 LG Calibration</a:t>
            </a:r>
            <a:endParaRPr lang="en-US" sz="2400" b="1" kern="0" dirty="0">
              <a:solidFill>
                <a:srgbClr val="3333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533400" y="762000"/>
            <a:ext cx="8305800" cy="1631273"/>
          </a:xfrm>
          <a:prstGeom prst="roundRect">
            <a:avLst>
              <a:gd name="adj" fmla="val 16616"/>
            </a:avLst>
          </a:prstGeom>
          <a:noFill/>
          <a:ln w="12600">
            <a:noFill/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dirty="0">
                <a:solidFill>
                  <a:schemeClr val="tx1"/>
                </a:solidFill>
                <a:latin typeface="Times" pitchFamily="18" charset="0"/>
              </a:rPr>
              <a:t>M13 low 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gain:  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</a:rPr>
              <a:t>No 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</a:rPr>
              <a:t>scan by scan 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</a:rPr>
              <a:t>F-factor correction</a:t>
            </a:r>
          </a:p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Prelaunch analysis 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</a:rPr>
              <a:t>differs between Government team (Aerospace and VCST) and sensor subcontractor – current LUT. Government team results are:</a:t>
            </a:r>
          </a:p>
          <a:p>
            <a:pPr lvl="1" algn="just"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latin typeface="Times" pitchFamily="18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c</a:t>
            </a:r>
            <a:r>
              <a:rPr lang="en-US" b="1" baseline="-25000" dirty="0" smtClean="0">
                <a:solidFill>
                  <a:schemeClr val="tx1"/>
                </a:solidFill>
                <a:latin typeface="Times" pitchFamily="18" charset="0"/>
              </a:rPr>
              <a:t>1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 = 0.142  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</a:rPr>
              <a:t>-  7 % higher than LUT value 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c</a:t>
            </a:r>
            <a:r>
              <a:rPr lang="en-US" b="1" baseline="-25000" dirty="0" smtClean="0">
                <a:solidFill>
                  <a:schemeClr val="tx1"/>
                </a:solidFill>
                <a:latin typeface="Times" pitchFamily="18" charset="0"/>
              </a:rPr>
              <a:t>1LUT  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= 0.132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</a:rPr>
              <a:t>;</a:t>
            </a:r>
          </a:p>
          <a:p>
            <a:pPr lvl="1" algn="just"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latin typeface="Times" pitchFamily="18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c</a:t>
            </a:r>
            <a:r>
              <a:rPr lang="en-US" b="1" baseline="-25000" dirty="0" smtClean="0">
                <a:solidFill>
                  <a:schemeClr val="tx1"/>
                </a:solidFill>
                <a:latin typeface="Times" pitchFamily="18" charset="0"/>
              </a:rPr>
              <a:t>0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 = 0 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</a:rPr>
              <a:t>        -  inconsistent with 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c</a:t>
            </a:r>
            <a:r>
              <a:rPr lang="en-US" b="1" baseline="-25000" dirty="0" smtClean="0">
                <a:solidFill>
                  <a:schemeClr val="tx1"/>
                </a:solidFill>
                <a:latin typeface="Times" pitchFamily="18" charset="0"/>
              </a:rPr>
              <a:t>0LUT 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= 1.15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5" name="Picture 4" descr="plots_fig3_residLUT.jpg"/>
          <p:cNvPicPr/>
          <p:nvPr/>
        </p:nvPicPr>
        <p:blipFill>
          <a:blip r:embed="rId3" cstate="print"/>
          <a:srcRect t="11702" b="8723"/>
          <a:stretch>
            <a:fillRect/>
          </a:stretch>
        </p:blipFill>
        <p:spPr>
          <a:xfrm>
            <a:off x="2743200" y="4114800"/>
            <a:ext cx="3200400" cy="2743200"/>
          </a:xfrm>
          <a:prstGeom prst="rect">
            <a:avLst/>
          </a:prstGeom>
        </p:spPr>
      </p:pic>
      <p:pic>
        <p:nvPicPr>
          <p:cNvPr id="6" name="Picture 5" descr="plots_fig2_resid.jpg"/>
          <p:cNvPicPr/>
          <p:nvPr/>
        </p:nvPicPr>
        <p:blipFill>
          <a:blip r:embed="rId4" cstate="print"/>
          <a:srcRect t="12405" b="8249"/>
          <a:stretch>
            <a:fillRect/>
          </a:stretch>
        </p:blipFill>
        <p:spPr>
          <a:xfrm>
            <a:off x="6019800" y="4114800"/>
            <a:ext cx="31242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2286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Proposal: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</a:rPr>
              <a:t> </a:t>
            </a:r>
          </a:p>
          <a:p>
            <a:pPr marL="342900" indent="-342900"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latin typeface="Times" pitchFamily="18" charset="0"/>
              </a:rPr>
              <a:t>Update M13 low gain coefficients based on Government team pre-launch analysis, which is consistent with results from on-orbit calibration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352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On-orbit comparison of lunar images in M13 LG and M13 HG - 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</a:rPr>
              <a:t>supports Government team pre-launch results: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81000" y="4397276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c</a:t>
            </a:r>
            <a:r>
              <a:rPr lang="en-US" b="1" baseline="-25000" dirty="0" smtClean="0">
                <a:solidFill>
                  <a:schemeClr val="tx1"/>
                </a:solidFill>
                <a:latin typeface="Times" pitchFamily="18" charset="0"/>
              </a:rPr>
              <a:t>1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 = 0.142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</a:rPr>
              <a:t>;  7 % higher than  c</a:t>
            </a:r>
            <a:r>
              <a:rPr lang="en-US" baseline="-25000" dirty="0" smtClean="0">
                <a:solidFill>
                  <a:schemeClr val="tx1"/>
                </a:solidFill>
                <a:latin typeface="Times" pitchFamily="18" charset="0"/>
              </a:rPr>
              <a:t>1LUT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</a:rPr>
              <a:t> - consistent with Gov. team pre-launch</a:t>
            </a:r>
          </a:p>
          <a:p>
            <a:pPr lvl="1"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c</a:t>
            </a:r>
            <a:r>
              <a:rPr lang="en-US" b="1" baseline="-25000" dirty="0" smtClean="0">
                <a:solidFill>
                  <a:schemeClr val="tx1"/>
                </a:solidFill>
                <a:latin typeface="Times" pitchFamily="18" charset="0"/>
              </a:rPr>
              <a:t>0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 = 0 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</a:rPr>
              <a:t>consistent with Gov. team pre-launch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3733800"/>
            <a:ext cx="1945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M13 LG c</a:t>
            </a:r>
            <a:r>
              <a:rPr lang="en-US" sz="1600" baseline="-25000" dirty="0" smtClean="0">
                <a:solidFill>
                  <a:srgbClr val="FF0000"/>
                </a:solidFill>
              </a:rPr>
              <a:t>1LUT</a:t>
            </a:r>
            <a:r>
              <a:rPr lang="en-US" sz="1600" dirty="0" smtClean="0">
                <a:solidFill>
                  <a:srgbClr val="FF0000"/>
                </a:solidFill>
              </a:rPr>
              <a:t>, c</a:t>
            </a:r>
            <a:r>
              <a:rPr lang="en-US" sz="1600" baseline="-25000" dirty="0" smtClean="0">
                <a:solidFill>
                  <a:srgbClr val="FF0000"/>
                </a:solidFill>
              </a:rPr>
              <a:t>0LUT</a:t>
            </a:r>
            <a:endParaRPr lang="en-US" sz="1600" baseline="-25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3733800"/>
            <a:ext cx="2369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M13 LG c</a:t>
            </a:r>
            <a:r>
              <a:rPr lang="en-US" sz="1600" baseline="-25000" dirty="0" smtClean="0">
                <a:solidFill>
                  <a:srgbClr val="FF0000"/>
                </a:solidFill>
              </a:rPr>
              <a:t>1</a:t>
            </a:r>
            <a:r>
              <a:rPr lang="en-US" sz="1600" dirty="0" smtClean="0">
                <a:solidFill>
                  <a:srgbClr val="FF0000"/>
                </a:solidFill>
              </a:rPr>
              <a:t>=0.142, c</a:t>
            </a:r>
            <a:r>
              <a:rPr lang="en-US" sz="1600" baseline="-25000" dirty="0" smtClean="0">
                <a:solidFill>
                  <a:srgbClr val="FF0000"/>
                </a:solidFill>
              </a:rPr>
              <a:t>0</a:t>
            </a:r>
            <a:r>
              <a:rPr lang="en-US" sz="1600" dirty="0" smtClean="0">
                <a:solidFill>
                  <a:srgbClr val="FF0000"/>
                </a:solidFill>
              </a:rPr>
              <a:t>=0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684DD1-2060-4C6F-916F-C43C2951B64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9600" y="225425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 smtClean="0">
                <a:solidFill>
                  <a:srgbClr val="3333FF"/>
                </a:solidFill>
              </a:rPr>
              <a:t>Effect of F-factor Noise</a:t>
            </a:r>
          </a:p>
        </p:txBody>
      </p:sp>
      <p:pic>
        <p:nvPicPr>
          <p:cNvPr id="3" name="Picture 2" descr="granule_view.jpg"/>
          <p:cNvPicPr>
            <a:picLocks noChangeAspect="1"/>
          </p:cNvPicPr>
          <p:nvPr/>
        </p:nvPicPr>
        <p:blipFill>
          <a:blip r:embed="rId2" cstate="print"/>
          <a:srcRect l="30033" r="30378" b="56081"/>
          <a:stretch>
            <a:fillRect/>
          </a:stretch>
        </p:blipFill>
        <p:spPr>
          <a:xfrm>
            <a:off x="6096000" y="1303176"/>
            <a:ext cx="2819400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82" y="1607976"/>
            <a:ext cx="1025236" cy="5215812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0" name="Straight Connector 9"/>
          <p:cNvCxnSpPr/>
          <p:nvPr/>
        </p:nvCxnSpPr>
        <p:spPr bwMode="auto">
          <a:xfrm flipH="1">
            <a:off x="6172200" y="1303176"/>
            <a:ext cx="1905000" cy="3390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7162800" y="3360576"/>
            <a:ext cx="1143000" cy="34632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2400" y="1048865"/>
            <a:ext cx="5181017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Evaluating the effect of using average F-factors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The VCST VIIRS SDR code was modified to apply average F-factors instead of per-scan F-factors for TEB calibration.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The F-factors for each band, detector, HAM side are averaged over 24 scans. 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Using 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average F-factors does not significantly impact the 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SDR product. </a:t>
            </a:r>
            <a:endParaRPr lang="en-US" dirty="0">
              <a:solidFill>
                <a:schemeClr val="tx1"/>
              </a:solidFill>
              <a:latin typeface="Times" pitchFamily="18" charset="0"/>
              <a:cs typeface="Times New Roman" pitchFamily="16" charset="0"/>
            </a:endParaRP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Striping on the noise level affects SST products based on M15 and M16 brightness temperatures.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Times" pitchFamily="18" charset="0"/>
              <a:cs typeface="Times New Roman" pitchFamily="1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0541" y="992422"/>
            <a:ext cx="340509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T(M15)-T(M16)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SDR: d20130121_t0736504_e0742307</a:t>
            </a:r>
            <a:endParaRPr lang="en-US" sz="16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684DD1-2060-4C6F-916F-C43C2951B64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07976"/>
            <a:ext cx="1025236" cy="521581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458114" y="1653012"/>
            <a:ext cx="605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Av.F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415891" y="2225404"/>
            <a:ext cx="1857745" cy="1203596"/>
          </a:xfrm>
          <a:prstGeom prst="round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40541" y="1653012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Orig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415891" y="3779676"/>
            <a:ext cx="1857745" cy="1478124"/>
          </a:xfrm>
          <a:prstGeom prst="roundRect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415890" y="5791200"/>
            <a:ext cx="1857745" cy="685800"/>
          </a:xfrm>
          <a:prstGeom prst="round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6177" r="2839" b="5491"/>
          <a:stretch/>
        </p:blipFill>
        <p:spPr>
          <a:xfrm>
            <a:off x="152400" y="4191000"/>
            <a:ext cx="5016381" cy="2535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" y="1159877"/>
            <a:ext cx="4554281" cy="47876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26" y="1416854"/>
            <a:ext cx="4523574" cy="4755346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19400" y="6443246"/>
            <a:ext cx="3505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" pitchFamily="18" charset="0"/>
                <a:cs typeface="Times New Roman" pitchFamily="16" charset="0"/>
              </a:rPr>
              <a:t>* For clarity the F-factors are shifted.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914400" y="225425"/>
            <a:ext cx="7562851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 smtClean="0">
                <a:solidFill>
                  <a:srgbClr val="3333FF"/>
                </a:solidFill>
              </a:rPr>
              <a:t>Short-term Stability- Individual Detectors</a:t>
            </a:r>
            <a:endParaRPr lang="en-GB" sz="2400" b="1" dirty="0">
              <a:solidFill>
                <a:srgbClr val="3333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60198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M16 (not shown) similar to M15; same D16 our of family behavior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684DD1-2060-4C6F-916F-C43C2951B649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38200" y="990600"/>
            <a:ext cx="3505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" pitchFamily="18" charset="0"/>
                <a:cs typeface="Times New Roman" pitchFamily="16" charset="0"/>
              </a:rPr>
              <a:t>Orbits: 17553, 17554, 17555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60198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Granule average (HAM A)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62000" y="152400"/>
            <a:ext cx="7562851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>
                <a:solidFill>
                  <a:srgbClr val="3333FF"/>
                </a:solidFill>
              </a:rPr>
              <a:t>Outline</a:t>
            </a:r>
            <a:endParaRPr lang="en-GB" sz="3200" b="1" dirty="0">
              <a:solidFill>
                <a:srgbClr val="3333FF"/>
              </a:solidFill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228600" y="1143000"/>
            <a:ext cx="8763000" cy="4295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vl="1">
              <a:spcBef>
                <a:spcPts val="6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TEB Calibration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On-orbit Performance</a:t>
            </a:r>
          </a:p>
          <a:p>
            <a:pPr marL="1257300" lvl="2" indent="-3429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BB performance</a:t>
            </a:r>
          </a:p>
          <a:p>
            <a:pPr marL="1257300" lvl="2" indent="-3429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Detector short-term stability and long-term response (F-factors)</a:t>
            </a:r>
          </a:p>
          <a:p>
            <a:pPr marL="1257300" lvl="2" indent="-3429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Detector noise characterization (NEdT)</a:t>
            </a:r>
          </a:p>
          <a:p>
            <a:pPr marL="1257300" lvl="2" indent="-3429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Trending during WUCD</a:t>
            </a:r>
          </a:p>
          <a:p>
            <a:pPr marL="740664" lvl="2">
              <a:spcBef>
                <a:spcPts val="6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Improvements</a:t>
            </a:r>
            <a:endParaRPr lang="en-US" sz="2400" b="1" dirty="0" smtClean="0">
              <a:solidFill>
                <a:schemeClr val="tx1"/>
              </a:solidFill>
              <a:latin typeface="Times" pitchFamily="18" charset="0"/>
              <a:cs typeface="Times New Roman" pitchFamily="16" charset="0"/>
            </a:endParaRPr>
          </a:p>
          <a:p>
            <a:pPr marL="1312164" lvl="3" indent="-3429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Improvements already implemented</a:t>
            </a:r>
          </a:p>
          <a:p>
            <a:pPr marL="1312164" lvl="3" indent="-3429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Future improvements</a:t>
            </a:r>
            <a:endParaRPr lang="en-US" sz="2200" dirty="0" smtClean="0">
              <a:solidFill>
                <a:schemeClr val="tx1"/>
              </a:solidFill>
              <a:latin typeface="Times" pitchFamily="18" charset="0"/>
              <a:cs typeface="Times New Roman" pitchFamily="16" charset="0"/>
            </a:endParaRPr>
          </a:p>
          <a:p>
            <a:pPr marL="740664" lvl="2">
              <a:spcBef>
                <a:spcPts val="6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684DD1-2060-4C6F-916F-C43C2951B64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plot_dinamic_range_te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690770"/>
            <a:ext cx="7772400" cy="4167230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42999" y="225425"/>
            <a:ext cx="7562851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 smtClean="0">
                <a:solidFill>
                  <a:srgbClr val="3333FF"/>
                </a:solidFill>
              </a:rPr>
              <a:t>Dynamic Range Verification</a:t>
            </a:r>
            <a:endParaRPr lang="en-GB" sz="2400" b="1" dirty="0">
              <a:solidFill>
                <a:srgbClr val="3333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914400"/>
            <a:ext cx="7924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Dynamic range verified using scheduled Lunar observations  </a:t>
            </a:r>
          </a:p>
          <a:p>
            <a:pPr lvl="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 detectors of all TEB bands meet the T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(marginal non-compliance at I4) and T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requirements </a:t>
            </a:r>
          </a:p>
          <a:p>
            <a:pPr lvl="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some detectors of some bands the radiance limits in the Radiance-to-Temperature LUT do not extend to the largest possible unsaturated radiance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3528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Requirement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429340" y="3505200"/>
            <a:ext cx="780460" cy="3226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981200" y="3124200"/>
            <a:ext cx="91440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04800" y="3733800"/>
            <a:ext cx="10910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LUT limit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6" name="Straight Arrow Connector 15"/>
          <p:cNvCxnSpPr>
            <a:stCxn id="12" idx="3"/>
          </p:cNvCxnSpPr>
          <p:nvPr/>
        </p:nvCxnSpPr>
        <p:spPr bwMode="auto">
          <a:xfrm>
            <a:off x="1395804" y="3918466"/>
            <a:ext cx="1575996" cy="19633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362200" y="4038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4038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40386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72400" y="40386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M13HG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9800" y="60960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1000" y="60960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200" y="60960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684DD1-2060-4C6F-916F-C43C2951B649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26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F718475-4EDB-428E-B5CD-F9021D6913E2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21</a:t>
            </a:fld>
            <a:endParaRPr/>
          </a:p>
        </p:txBody>
      </p:sp>
      <p:sp>
        <p:nvSpPr>
          <p:cNvPr id="249" name="CustomShape 2"/>
          <p:cNvSpPr/>
          <p:nvPr/>
        </p:nvSpPr>
        <p:spPr>
          <a:xfrm>
            <a:off x="1143000" y="228600"/>
            <a:ext cx="7619760" cy="4600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US" sz="2400" b="1">
                <a:solidFill>
                  <a:srgbClr val="3333FF"/>
                </a:solidFill>
                <a:latin typeface="Arial"/>
                <a:ea typeface="DejaVu LGC Sans"/>
              </a:rPr>
              <a:t>Detector Specific NEdT</a:t>
            </a:r>
            <a:endParaRPr/>
          </a:p>
        </p:txBody>
      </p:sp>
      <p:sp>
        <p:nvSpPr>
          <p:cNvPr id="250" name="CustomShape 3"/>
          <p:cNvSpPr/>
          <p:nvPr/>
        </p:nvSpPr>
        <p:spPr>
          <a:xfrm>
            <a:off x="108000" y="1981080"/>
            <a:ext cx="3047760" cy="642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DejaVu LGC Sans"/>
              </a:rPr>
              <a:t> Detector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DejaVu LGC Sans"/>
              </a:rPr>
              <a:t>specific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DejaVu LGC Sans"/>
              </a:rPr>
              <a:t>NEdT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DejaVu LGC Sans"/>
              </a:rPr>
              <a:t> is stable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DejaVu LGC Sans"/>
              </a:rPr>
              <a:t>throughout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DejaVu LGC Sans"/>
              </a:rPr>
              <a:t>the mission.</a:t>
            </a:r>
            <a:endParaRPr dirty="0"/>
          </a:p>
        </p:txBody>
      </p:sp>
      <p:pic>
        <p:nvPicPr>
          <p:cNvPr id="251" name="Picture 250"/>
          <p:cNvPicPr/>
          <p:nvPr/>
        </p:nvPicPr>
        <p:blipFill>
          <a:blip r:embed="rId2"/>
          <a:stretch>
            <a:fillRect/>
          </a:stretch>
        </p:blipFill>
        <p:spPr>
          <a:xfrm>
            <a:off x="3117240" y="1049760"/>
            <a:ext cx="5355360" cy="5704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586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elect_dat.jpg"/>
          <p:cNvPicPr>
            <a:picLocks noChangeAspect="1"/>
          </p:cNvPicPr>
          <p:nvPr/>
        </p:nvPicPr>
        <p:blipFill rotWithShape="1">
          <a:blip r:embed="rId3" cstate="print"/>
          <a:srcRect r="2857" b="49706"/>
          <a:stretch/>
        </p:blipFill>
        <p:spPr>
          <a:xfrm>
            <a:off x="5901618" y="4830585"/>
            <a:ext cx="3242382" cy="1678675"/>
          </a:xfrm>
          <a:prstGeom prst="rect">
            <a:avLst/>
          </a:prstGeom>
        </p:spPr>
      </p:pic>
      <p:pic>
        <p:nvPicPr>
          <p:cNvPr id="25" name="Picture 24" descr="select_dat.jpg"/>
          <p:cNvPicPr>
            <a:picLocks noChangeAspect="1"/>
          </p:cNvPicPr>
          <p:nvPr/>
        </p:nvPicPr>
        <p:blipFill rotWithShape="1">
          <a:blip r:embed="rId4" cstate="print"/>
          <a:srcRect r="2222" b="49296"/>
          <a:stretch/>
        </p:blipFill>
        <p:spPr>
          <a:xfrm>
            <a:off x="2895600" y="4800599"/>
            <a:ext cx="3352800" cy="1738648"/>
          </a:xfrm>
          <a:prstGeom prst="rect">
            <a:avLst/>
          </a:prstGeom>
        </p:spPr>
      </p:pic>
      <p:pic>
        <p:nvPicPr>
          <p:cNvPr id="21" name="Picture 20" descr="select_dat.jpg"/>
          <p:cNvPicPr>
            <a:picLocks noChangeAspect="1"/>
          </p:cNvPicPr>
          <p:nvPr/>
        </p:nvPicPr>
        <p:blipFill>
          <a:blip r:embed="rId5" cstate="print"/>
          <a:srcRect r="3848" b="49254"/>
          <a:stretch>
            <a:fillRect/>
          </a:stretch>
        </p:blipFill>
        <p:spPr>
          <a:xfrm>
            <a:off x="5852160" y="3124200"/>
            <a:ext cx="3291840" cy="1737360"/>
          </a:xfrm>
          <a:prstGeom prst="rect">
            <a:avLst/>
          </a:prstGeom>
        </p:spPr>
      </p:pic>
      <p:pic>
        <p:nvPicPr>
          <p:cNvPr id="12" name="Picture 11" descr="select_dat.jpg"/>
          <p:cNvPicPr>
            <a:picLocks noChangeAspect="1"/>
          </p:cNvPicPr>
          <p:nvPr/>
        </p:nvPicPr>
        <p:blipFill>
          <a:blip r:embed="rId6" cstate="print"/>
          <a:srcRect r="2234" b="49054"/>
          <a:stretch>
            <a:fillRect/>
          </a:stretch>
        </p:blipFill>
        <p:spPr>
          <a:xfrm>
            <a:off x="5836920" y="1371600"/>
            <a:ext cx="3333989" cy="1737360"/>
          </a:xfrm>
          <a:prstGeom prst="rect">
            <a:avLst/>
          </a:prstGeom>
        </p:spPr>
      </p:pic>
      <p:pic>
        <p:nvPicPr>
          <p:cNvPr id="11" name="Picture 10" descr="wucd_2nd_vincent.jpg"/>
          <p:cNvPicPr>
            <a:picLocks noChangeAspect="1"/>
          </p:cNvPicPr>
          <p:nvPr/>
        </p:nvPicPr>
        <p:blipFill>
          <a:blip r:embed="rId7" cstate="print"/>
          <a:srcRect r="1754" b="49091"/>
          <a:stretch>
            <a:fillRect/>
          </a:stretch>
        </p:blipFill>
        <p:spPr>
          <a:xfrm>
            <a:off x="2865120" y="1371600"/>
            <a:ext cx="3352800" cy="17373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76600" y="1676400"/>
            <a:ext cx="1399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</a:rPr>
              <a:t>May 22 - 25 2012</a:t>
            </a: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</a:rPr>
              <a:t>; </a:t>
            </a:r>
            <a:endParaRPr lang="en-US" sz="1200" dirty="0" smtClean="0">
              <a:solidFill>
                <a:schemeClr val="tx1"/>
              </a:solidFill>
              <a:latin typeface="Times" pitchFamily="18" charset="0"/>
              <a:cs typeface="Times New Roman" pitchFamily="16" charset="0"/>
            </a:endParaRPr>
          </a:p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orb.: 2939 – 2984;</a:t>
            </a:r>
          </a:p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~46 orbits.</a:t>
            </a:r>
          </a:p>
        </p:txBody>
      </p:sp>
      <p:pic>
        <p:nvPicPr>
          <p:cNvPr id="22" name="Picture 21" descr="select_dat.jpg"/>
          <p:cNvPicPr>
            <a:picLocks noChangeAspect="1"/>
          </p:cNvPicPr>
          <p:nvPr/>
        </p:nvPicPr>
        <p:blipFill>
          <a:blip r:embed="rId8" cstate="print"/>
          <a:srcRect r="1688" b="49057"/>
          <a:stretch>
            <a:fillRect/>
          </a:stretch>
        </p:blipFill>
        <p:spPr>
          <a:xfrm>
            <a:off x="2895600" y="3124200"/>
            <a:ext cx="3352800" cy="1737360"/>
          </a:xfrm>
          <a:prstGeom prst="rect">
            <a:avLst/>
          </a:prstGeom>
        </p:spPr>
      </p:pic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8515173" y="6509260"/>
            <a:ext cx="658812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EA4971C-32EF-487C-BF3D-8B13784E208F}" type="slidenum">
              <a:rPr lang="en-GB" sz="1400" b="1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219200" y="176613"/>
            <a:ext cx="678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 smtClean="0">
                <a:solidFill>
                  <a:srgbClr val="3333FF"/>
                </a:solidFill>
              </a:rPr>
              <a:t>Warm-up Cool-down (WUCD) Cycles</a:t>
            </a:r>
            <a:endParaRPr lang="en-GB" sz="2400" b="1" dirty="0">
              <a:solidFill>
                <a:srgbClr val="3333FF"/>
              </a:solidFill>
            </a:endParaRPr>
          </a:p>
        </p:txBody>
      </p:sp>
      <p:pic>
        <p:nvPicPr>
          <p:cNvPr id="10" name="Picture 9" descr="wucd_1st_vincent.jpg"/>
          <p:cNvPicPr>
            <a:picLocks noChangeAspect="1"/>
          </p:cNvPicPr>
          <p:nvPr/>
        </p:nvPicPr>
        <p:blipFill>
          <a:blip r:embed="rId9" cstate="print"/>
          <a:srcRect l="2233" r="1754" b="49091"/>
          <a:stretch>
            <a:fillRect/>
          </a:stretch>
        </p:blipFill>
        <p:spPr>
          <a:xfrm>
            <a:off x="0" y="1371600"/>
            <a:ext cx="3276600" cy="173736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33400" y="9144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 New Roman" pitchFamily="18" charset="0"/>
              </a:rPr>
              <a:t>WUCD cycles performed:  Feb, May, Sep, Dec 2012; Mar, Jun, Sep, Dec 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 New Roman" pitchFamily="18" charset="0"/>
              </a:rPr>
              <a:t>2013,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 New Roman" pitchFamily="18" charset="0"/>
              </a:rPr>
              <a:t>Mar 2014</a:t>
            </a:r>
            <a:endParaRPr lang="en-US" dirty="0">
              <a:solidFill>
                <a:schemeClr val="tx1"/>
              </a:solidFill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399" y="22098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	 </a:t>
            </a: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</a:rPr>
              <a:t>Feb. 6 -10 2012; </a:t>
            </a:r>
            <a:endParaRPr lang="en-US" sz="1200" dirty="0" smtClean="0">
              <a:solidFill>
                <a:schemeClr val="tx1"/>
              </a:solidFill>
              <a:latin typeface="Times" pitchFamily="18" charset="0"/>
              <a:cs typeface="Times New Roman" pitchFamily="16" charset="0"/>
            </a:endParaRPr>
          </a:p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orb.: 1436 – 1494;</a:t>
            </a:r>
          </a:p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 ~59 orbits.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19999" y="1600200"/>
            <a:ext cx="1524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</a:rPr>
              <a:t>Sept. 10-12 2012</a:t>
            </a: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</a:rPr>
              <a:t>; </a:t>
            </a:r>
            <a:endParaRPr lang="en-US" sz="1200" dirty="0" smtClean="0">
              <a:solidFill>
                <a:schemeClr val="tx1"/>
              </a:solidFill>
              <a:latin typeface="Times" pitchFamily="18" charset="0"/>
              <a:cs typeface="Times New Roman" pitchFamily="16" charset="0"/>
            </a:endParaRPr>
          </a:p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orb.: 4509 – 4536; </a:t>
            </a:r>
          </a:p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~28 orbits.</a:t>
            </a:r>
          </a:p>
        </p:txBody>
      </p:sp>
      <p:pic>
        <p:nvPicPr>
          <p:cNvPr id="16" name="Picture 15" descr="select_dat.jpg"/>
          <p:cNvPicPr>
            <a:picLocks noChangeAspect="1"/>
          </p:cNvPicPr>
          <p:nvPr/>
        </p:nvPicPr>
        <p:blipFill>
          <a:blip r:embed="rId10" cstate="print"/>
          <a:srcRect l="3947" r="2544" b="50000"/>
          <a:stretch>
            <a:fillRect/>
          </a:stretch>
        </p:blipFill>
        <p:spPr>
          <a:xfrm>
            <a:off x="27432" y="3124200"/>
            <a:ext cx="3249168" cy="173736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47800" y="3429000"/>
            <a:ext cx="1831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</a:rPr>
              <a:t>Dec. 17-19 2012</a:t>
            </a: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</a:rPr>
              <a:t>; </a:t>
            </a:r>
            <a:endParaRPr lang="en-US" sz="1200" dirty="0" smtClean="0">
              <a:solidFill>
                <a:schemeClr val="tx1"/>
              </a:solidFill>
              <a:latin typeface="Times" pitchFamily="18" charset="0"/>
              <a:cs typeface="Times New Roman" pitchFamily="16" charset="0"/>
            </a:endParaRPr>
          </a:p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orb.: 5900 – 5928; </a:t>
            </a:r>
          </a:p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~29 orbits.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48199" y="3429000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</a:rPr>
              <a:t>Mar. 18-20 2013</a:t>
            </a: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</a:rPr>
              <a:t>; </a:t>
            </a:r>
            <a:endParaRPr lang="en-US" sz="1200" dirty="0" smtClean="0">
              <a:solidFill>
                <a:schemeClr val="tx1"/>
              </a:solidFill>
              <a:latin typeface="Times" pitchFamily="18" charset="0"/>
              <a:cs typeface="Times New Roman" pitchFamily="16" charset="0"/>
            </a:endParaRPr>
          </a:p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orb.: 7191 – 7219; </a:t>
            </a:r>
          </a:p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~29 orbits.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20578" y="3429000"/>
            <a:ext cx="1524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</a:rPr>
              <a:t>June 17-19 2013</a:t>
            </a: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</a:rPr>
              <a:t>; </a:t>
            </a:r>
            <a:endParaRPr lang="en-US" sz="1200" dirty="0" smtClean="0">
              <a:solidFill>
                <a:schemeClr val="tx1"/>
              </a:solidFill>
              <a:latin typeface="Times" pitchFamily="18" charset="0"/>
              <a:cs typeface="Times New Roman" pitchFamily="16" charset="0"/>
            </a:endParaRPr>
          </a:p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orb.: 8482 – 8510; </a:t>
            </a:r>
          </a:p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~28 orbits.</a:t>
            </a:r>
          </a:p>
        </p:txBody>
      </p:sp>
      <p:pic>
        <p:nvPicPr>
          <p:cNvPr id="24" name="Picture 23" descr="select_dat.jpg"/>
          <p:cNvPicPr>
            <a:picLocks noChangeAspect="1"/>
          </p:cNvPicPr>
          <p:nvPr/>
        </p:nvPicPr>
        <p:blipFill>
          <a:blip r:embed="rId11" cstate="print"/>
          <a:srcRect l="2224" r="2817" b="49296"/>
          <a:stretch>
            <a:fillRect/>
          </a:stretch>
        </p:blipFill>
        <p:spPr>
          <a:xfrm>
            <a:off x="0" y="4800600"/>
            <a:ext cx="3253740" cy="173736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47800" y="5105400"/>
            <a:ext cx="1524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</a:rPr>
              <a:t>Sept. 16-18 2012</a:t>
            </a: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</a:rPr>
              <a:t>; </a:t>
            </a:r>
            <a:endParaRPr lang="en-US" sz="1200" dirty="0" smtClean="0">
              <a:solidFill>
                <a:schemeClr val="tx1"/>
              </a:solidFill>
              <a:latin typeface="Times" pitchFamily="18" charset="0"/>
              <a:cs typeface="Times New Roman" pitchFamily="16" charset="0"/>
            </a:endParaRPr>
          </a:p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orb.: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9773</a:t>
            </a: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–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9801</a:t>
            </a: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; </a:t>
            </a:r>
          </a:p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~28 orbits.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95800" y="5105400"/>
            <a:ext cx="1524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</a:rPr>
              <a:t>Dec. 16-18 2013</a:t>
            </a: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</a:rPr>
              <a:t>; </a:t>
            </a:r>
            <a:endParaRPr lang="en-US" sz="1200" dirty="0" smtClean="0">
              <a:solidFill>
                <a:schemeClr val="tx1"/>
              </a:solidFill>
              <a:latin typeface="Times" pitchFamily="18" charset="0"/>
              <a:cs typeface="Times New Roman" pitchFamily="16" charset="0"/>
            </a:endParaRPr>
          </a:p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orb.: 11064 – 11092; </a:t>
            </a:r>
          </a:p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~28 orbits.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391400" y="5030803"/>
            <a:ext cx="1524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</a:rPr>
              <a:t>Mar. 16-18 2014</a:t>
            </a: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</a:rPr>
              <a:t>; </a:t>
            </a:r>
            <a:endParaRPr lang="en-US" sz="1200" dirty="0" smtClean="0">
              <a:solidFill>
                <a:schemeClr val="tx1"/>
              </a:solidFill>
              <a:latin typeface="Times" pitchFamily="18" charset="0"/>
              <a:cs typeface="Times New Roman" pitchFamily="16" charset="0"/>
            </a:endParaRPr>
          </a:p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 orb.: 11064 – 11092; </a:t>
            </a:r>
          </a:p>
          <a:p>
            <a:pPr>
              <a:spcBef>
                <a:spcPts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~28 orbits.</a:t>
            </a:r>
          </a:p>
        </p:txBody>
      </p:sp>
    </p:spTree>
    <p:extLst>
      <p:ext uri="{BB962C8B-B14F-4D97-AF65-F5344CB8AC3E}">
        <p14:creationId xmlns:p14="http://schemas.microsoft.com/office/powerpoint/2010/main" val="3339352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8449560" y="6324480"/>
            <a:ext cx="658440" cy="46332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CB257C12-87FB-4CF6-A557-1C724AB0092F}" type="slidenum">
              <a:rPr lang="en-US" sz="1400" b="1">
                <a:solidFill>
                  <a:srgbClr val="000000"/>
                </a:solidFill>
                <a:latin typeface="Arial"/>
                <a:ea typeface="DejaVu LGC Sans"/>
              </a:rPr>
              <a:t>23</a:t>
            </a:fld>
            <a:endParaRPr/>
          </a:p>
        </p:txBody>
      </p:sp>
      <p:sp>
        <p:nvSpPr>
          <p:cNvPr id="274" name="CustomShape 2"/>
          <p:cNvSpPr/>
          <p:nvPr/>
        </p:nvSpPr>
        <p:spPr>
          <a:xfrm>
            <a:off x="476280" y="135000"/>
            <a:ext cx="8229240" cy="4600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US" sz="2400" b="1">
                <a:solidFill>
                  <a:srgbClr val="8585E0"/>
                </a:solidFill>
                <a:latin typeface="Arial"/>
                <a:ea typeface="DejaVu LGC Sans"/>
              </a:rPr>
              <a:t>Warm-up Cool-down (WUCD) Cycles</a:t>
            </a:r>
            <a:endParaRPr/>
          </a:p>
        </p:txBody>
      </p:sp>
      <p:sp>
        <p:nvSpPr>
          <p:cNvPr id="275" name="CustomShape 3"/>
          <p:cNvSpPr/>
          <p:nvPr/>
        </p:nvSpPr>
        <p:spPr>
          <a:xfrm>
            <a:off x="182880" y="914400"/>
            <a:ext cx="8869680" cy="576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WUCD cycles performed previously: Jun - Dec 2014, Mar - Dec 2015</a:t>
            </a:r>
            <a:endParaRPr/>
          </a:p>
        </p:txBody>
      </p:sp>
      <p:pic>
        <p:nvPicPr>
          <p:cNvPr id="276" name="Picture 29"/>
          <p:cNvPicPr/>
          <p:nvPr/>
        </p:nvPicPr>
        <p:blipFill>
          <a:blip r:embed="rId3"/>
          <a:srcRect b="48741"/>
          <a:stretch>
            <a:fillRect/>
          </a:stretch>
        </p:blipFill>
        <p:spPr>
          <a:xfrm>
            <a:off x="80640" y="1257480"/>
            <a:ext cx="3258000" cy="1554480"/>
          </a:xfrm>
          <a:prstGeom prst="rect">
            <a:avLst/>
          </a:prstGeom>
          <a:ln>
            <a:noFill/>
          </a:ln>
        </p:spPr>
      </p:pic>
      <p:sp>
        <p:nvSpPr>
          <p:cNvPr id="277" name="CustomShape 4"/>
          <p:cNvSpPr/>
          <p:nvPr/>
        </p:nvSpPr>
        <p:spPr>
          <a:xfrm>
            <a:off x="1652760" y="1537200"/>
            <a:ext cx="1523520" cy="637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June 23-25 2014 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orb.: 13746 – 13774;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~28 orbits.</a:t>
            </a:r>
            <a:endParaRPr/>
          </a:p>
        </p:txBody>
      </p:sp>
      <p:pic>
        <p:nvPicPr>
          <p:cNvPr id="278" name="Picture 9"/>
          <p:cNvPicPr/>
          <p:nvPr/>
        </p:nvPicPr>
        <p:blipFill>
          <a:blip r:embed="rId4"/>
          <a:srcRect b="50000"/>
          <a:stretch>
            <a:fillRect/>
          </a:stretch>
        </p:blipFill>
        <p:spPr>
          <a:xfrm>
            <a:off x="3231720" y="1280160"/>
            <a:ext cx="3010320" cy="1554480"/>
          </a:xfrm>
          <a:prstGeom prst="rect">
            <a:avLst/>
          </a:prstGeom>
          <a:ln>
            <a:noFill/>
          </a:ln>
        </p:spPr>
      </p:pic>
      <p:sp>
        <p:nvSpPr>
          <p:cNvPr id="279" name="CustomShape 5"/>
          <p:cNvSpPr/>
          <p:nvPr/>
        </p:nvSpPr>
        <p:spPr>
          <a:xfrm>
            <a:off x="4779360" y="1454760"/>
            <a:ext cx="1523520" cy="637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Sept 17-19 2014 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orb.: 14937 – 14966;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~29 orbits.</a:t>
            </a:r>
            <a:endParaRPr/>
          </a:p>
        </p:txBody>
      </p:sp>
      <p:pic>
        <p:nvPicPr>
          <p:cNvPr id="280" name="Picture 11"/>
          <p:cNvPicPr/>
          <p:nvPr/>
        </p:nvPicPr>
        <p:blipFill>
          <a:blip r:embed="rId5"/>
          <a:srcRect b="48722"/>
          <a:stretch>
            <a:fillRect/>
          </a:stretch>
        </p:blipFill>
        <p:spPr>
          <a:xfrm>
            <a:off x="6193080" y="1280160"/>
            <a:ext cx="2859480" cy="1615320"/>
          </a:xfrm>
          <a:prstGeom prst="rect">
            <a:avLst/>
          </a:prstGeom>
          <a:ln>
            <a:noFill/>
          </a:ln>
        </p:spPr>
      </p:pic>
      <p:sp>
        <p:nvSpPr>
          <p:cNvPr id="281" name="CustomShape 6"/>
          <p:cNvSpPr/>
          <p:nvPr/>
        </p:nvSpPr>
        <p:spPr>
          <a:xfrm>
            <a:off x="7406640" y="1463040"/>
            <a:ext cx="1523520" cy="637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Dec 15-17 2014 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orb.: 16228 – 16257;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~30 orbits.</a:t>
            </a:r>
            <a:endParaRPr/>
          </a:p>
        </p:txBody>
      </p:sp>
      <p:pic>
        <p:nvPicPr>
          <p:cNvPr id="282" name="Picture 281"/>
          <p:cNvPicPr/>
          <p:nvPr/>
        </p:nvPicPr>
        <p:blipFill>
          <a:blip r:embed="rId6"/>
          <a:stretch>
            <a:fillRect/>
          </a:stretch>
        </p:blipFill>
        <p:spPr>
          <a:xfrm>
            <a:off x="149040" y="2880000"/>
            <a:ext cx="3200400" cy="1417680"/>
          </a:xfrm>
          <a:prstGeom prst="rect">
            <a:avLst/>
          </a:prstGeom>
          <a:ln>
            <a:noFill/>
          </a:ln>
        </p:spPr>
      </p:pic>
      <p:pic>
        <p:nvPicPr>
          <p:cNvPr id="283" name="Picture 282"/>
          <p:cNvPicPr/>
          <p:nvPr/>
        </p:nvPicPr>
        <p:blipFill>
          <a:blip r:embed="rId7"/>
          <a:stretch>
            <a:fillRect/>
          </a:stretch>
        </p:blipFill>
        <p:spPr>
          <a:xfrm>
            <a:off x="3317040" y="2880000"/>
            <a:ext cx="2900880" cy="1402200"/>
          </a:xfrm>
          <a:prstGeom prst="rect">
            <a:avLst/>
          </a:prstGeom>
          <a:ln>
            <a:noFill/>
          </a:ln>
        </p:spPr>
      </p:pic>
      <p:pic>
        <p:nvPicPr>
          <p:cNvPr id="284" name="Picture 283"/>
          <p:cNvPicPr/>
          <p:nvPr/>
        </p:nvPicPr>
        <p:blipFill>
          <a:blip r:embed="rId8"/>
          <a:stretch>
            <a:fillRect/>
          </a:stretch>
        </p:blipFill>
        <p:spPr>
          <a:xfrm>
            <a:off x="126000" y="4389120"/>
            <a:ext cx="3223080" cy="1371600"/>
          </a:xfrm>
          <a:prstGeom prst="rect">
            <a:avLst/>
          </a:prstGeom>
          <a:ln>
            <a:noFill/>
          </a:ln>
        </p:spPr>
      </p:pic>
      <p:sp>
        <p:nvSpPr>
          <p:cNvPr id="285" name="CustomShape 7"/>
          <p:cNvSpPr/>
          <p:nvPr/>
        </p:nvSpPr>
        <p:spPr>
          <a:xfrm>
            <a:off x="4602960" y="3017520"/>
            <a:ext cx="1523520" cy="637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June 17-19 2015 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orb.: 18838 – 18866;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~28 orbits.</a:t>
            </a:r>
            <a:endParaRPr/>
          </a:p>
        </p:txBody>
      </p:sp>
      <p:sp>
        <p:nvSpPr>
          <p:cNvPr id="286" name="CustomShape 8"/>
          <p:cNvSpPr/>
          <p:nvPr/>
        </p:nvSpPr>
        <p:spPr>
          <a:xfrm>
            <a:off x="1645920" y="4572000"/>
            <a:ext cx="1523520" cy="637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Dec 14-16 2015 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orb.: 21393 – 21420;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~27 orbits.</a:t>
            </a:r>
            <a:endParaRPr/>
          </a:p>
        </p:txBody>
      </p:sp>
      <p:sp>
        <p:nvSpPr>
          <p:cNvPr id="287" name="CustomShape 9"/>
          <p:cNvSpPr/>
          <p:nvPr/>
        </p:nvSpPr>
        <p:spPr>
          <a:xfrm>
            <a:off x="1737360" y="3019680"/>
            <a:ext cx="1523520" cy="637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Mar 16-18 2015 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orb.: 17519 – 17548;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~29 orbits.</a:t>
            </a:r>
            <a:endParaRPr/>
          </a:p>
        </p:txBody>
      </p:sp>
      <p:pic>
        <p:nvPicPr>
          <p:cNvPr id="288" name="Picture 287"/>
          <p:cNvPicPr/>
          <p:nvPr/>
        </p:nvPicPr>
        <p:blipFill>
          <a:blip r:embed="rId9"/>
          <a:stretch>
            <a:fillRect/>
          </a:stretch>
        </p:blipFill>
        <p:spPr>
          <a:xfrm>
            <a:off x="6321960" y="2986920"/>
            <a:ext cx="2730600" cy="1310760"/>
          </a:xfrm>
          <a:prstGeom prst="rect">
            <a:avLst/>
          </a:prstGeom>
          <a:ln>
            <a:noFill/>
          </a:ln>
        </p:spPr>
      </p:pic>
      <p:sp>
        <p:nvSpPr>
          <p:cNvPr id="289" name="CustomShape 10"/>
          <p:cNvSpPr/>
          <p:nvPr/>
        </p:nvSpPr>
        <p:spPr>
          <a:xfrm>
            <a:off x="7392240" y="3026880"/>
            <a:ext cx="1523520" cy="637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Sept 14-16 2015 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orb.: 20102 – 20129;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~27 orbits.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364113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8373600" y="6256080"/>
            <a:ext cx="658440" cy="46332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958189EB-F063-4FED-82F5-8B79C958B3E1}" type="slidenum">
              <a:rPr lang="en-US" sz="1400" b="1">
                <a:solidFill>
                  <a:srgbClr val="000000"/>
                </a:solidFill>
                <a:latin typeface="Arial"/>
                <a:ea typeface="DejaVu LGC Sans"/>
              </a:rPr>
              <a:t>24</a:t>
            </a:fld>
            <a:endParaRPr/>
          </a:p>
        </p:txBody>
      </p:sp>
      <p:sp>
        <p:nvSpPr>
          <p:cNvPr id="291" name="CustomShape 2"/>
          <p:cNvSpPr/>
          <p:nvPr/>
        </p:nvSpPr>
        <p:spPr>
          <a:xfrm>
            <a:off x="476280" y="135000"/>
            <a:ext cx="8229240" cy="4600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US" sz="2400" b="1">
                <a:solidFill>
                  <a:srgbClr val="8585E0"/>
                </a:solidFill>
                <a:latin typeface="Arial"/>
                <a:ea typeface="DejaVu LGC Sans"/>
              </a:rPr>
              <a:t>WUCD 14-16 Mar 2016 Data Selection</a:t>
            </a:r>
            <a:endParaRPr/>
          </a:p>
        </p:txBody>
      </p:sp>
      <p:sp>
        <p:nvSpPr>
          <p:cNvPr id="292" name="CustomShape 3"/>
          <p:cNvSpPr/>
          <p:nvPr/>
        </p:nvSpPr>
        <p:spPr>
          <a:xfrm>
            <a:off x="228600" y="3962520"/>
            <a:ext cx="3352320" cy="20818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66FF"/>
                </a:solidFill>
                <a:latin typeface="Times New Roman"/>
                <a:ea typeface="DejaVu LGC Sans"/>
              </a:rPr>
              <a:t>Cool-down: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/>
                <a:ea typeface="DejaVu LGC Sans"/>
              </a:rPr>
              <a:t> Orbits: 22693  – 22708.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/>
                <a:ea typeface="DejaVu LGC Sans"/>
              </a:rPr>
              <a:t> T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DejaVu LGC Sans"/>
              </a:rPr>
              <a:t>BB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DejaVu LGC Sans"/>
              </a:rPr>
              <a:t> range:  266.9 K to 315K;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/>
                <a:ea typeface="DejaVu LGC Sans"/>
              </a:rPr>
              <a:t> The scans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DejaVu LGC Sans"/>
              </a:rPr>
              <a:t>used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DejaVu LGC Sans"/>
              </a:rPr>
              <a:t>are shown in blue. 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ea typeface="DejaVu LGC Sans"/>
              </a:rPr>
              <a:t>       </a:t>
            </a:r>
            <a:endParaRPr dirty="0"/>
          </a:p>
        </p:txBody>
      </p:sp>
      <p:sp>
        <p:nvSpPr>
          <p:cNvPr id="293" name="CustomShape 4"/>
          <p:cNvSpPr/>
          <p:nvPr/>
        </p:nvSpPr>
        <p:spPr>
          <a:xfrm>
            <a:off x="152280" y="1295280"/>
            <a:ext cx="3885840" cy="2551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Times New Roman"/>
                <a:ea typeface="DejaVu LGC Sans"/>
              </a:rPr>
              <a:t>Warm-up: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/>
                <a:ea typeface="DejaVu LGC Sans"/>
              </a:rPr>
              <a:t> Orbits: 22684 – 22693; 22708 – 22711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/>
                <a:ea typeface="DejaVu LGC Sans"/>
              </a:rPr>
              <a:t> T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DejaVu LGC Sans"/>
              </a:rPr>
              <a:t>BB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DejaVu LGC Sans"/>
              </a:rPr>
              <a:t> set to: 297.5K, 302.5K, 307.5K, 312.5K, 315.0K and 272.5K, 282.5K, 292.5K, </a:t>
            </a:r>
            <a:endParaRPr dirty="0"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/>
                <a:ea typeface="DejaVu LGC Sans"/>
              </a:rPr>
              <a:t> The scans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DejaVu LGC Sans"/>
              </a:rPr>
              <a:t>used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DejaVu LGC Sans"/>
              </a:rPr>
              <a:t>are highlighted in red.</a:t>
            </a:r>
            <a:endParaRPr dirty="0"/>
          </a:p>
        </p:txBody>
      </p:sp>
      <p:pic>
        <p:nvPicPr>
          <p:cNvPr id="294" name="Picture 293"/>
          <p:cNvPicPr/>
          <p:nvPr/>
        </p:nvPicPr>
        <p:blipFill>
          <a:blip r:embed="rId3"/>
          <a:stretch>
            <a:fillRect/>
          </a:stretch>
        </p:blipFill>
        <p:spPr>
          <a:xfrm>
            <a:off x="3931920" y="1097280"/>
            <a:ext cx="4901040" cy="5120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6453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8396280" y="76320"/>
            <a:ext cx="658440" cy="46332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2EF18BB8-C0FF-41C0-9DB3-009EBBD3156E}" type="slidenum">
              <a:rPr lang="en-US" sz="1400" b="1">
                <a:solidFill>
                  <a:srgbClr val="000000"/>
                </a:solidFill>
                <a:latin typeface="Arial"/>
                <a:ea typeface="DejaVu LGC Sans"/>
              </a:rPr>
              <a:t>25</a:t>
            </a:fld>
            <a:endParaRPr/>
          </a:p>
        </p:txBody>
      </p:sp>
      <p:sp>
        <p:nvSpPr>
          <p:cNvPr id="296" name="CustomShape 2"/>
          <p:cNvSpPr/>
          <p:nvPr/>
        </p:nvSpPr>
        <p:spPr>
          <a:xfrm>
            <a:off x="914400" y="228600"/>
            <a:ext cx="7481520" cy="4600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US" sz="2400" b="1">
                <a:solidFill>
                  <a:srgbClr val="3333FF"/>
                </a:solidFill>
                <a:latin typeface="Arial"/>
                <a:ea typeface="DejaVu LGC Sans"/>
              </a:rPr>
              <a:t>C</a:t>
            </a:r>
            <a:r>
              <a:rPr lang="en-US" sz="2400" b="1" baseline="-25000">
                <a:solidFill>
                  <a:srgbClr val="3333FF"/>
                </a:solidFill>
                <a:latin typeface="Arial"/>
                <a:ea typeface="DejaVu LGC Sans"/>
              </a:rPr>
              <a:t>0</a:t>
            </a:r>
            <a:r>
              <a:rPr lang="en-US" sz="2400" b="1">
                <a:solidFill>
                  <a:srgbClr val="3333FF"/>
                </a:solidFill>
                <a:latin typeface="Arial"/>
                <a:ea typeface="DejaVu LGC Sans"/>
              </a:rPr>
              <a:t>  Coefficients</a:t>
            </a:r>
            <a:endParaRPr/>
          </a:p>
        </p:txBody>
      </p:sp>
      <p:sp>
        <p:nvSpPr>
          <p:cNvPr id="297" name="CustomShape 3"/>
          <p:cNvSpPr/>
          <p:nvPr/>
        </p:nvSpPr>
        <p:spPr>
          <a:xfrm>
            <a:off x="324360" y="6119280"/>
            <a:ext cx="2965320" cy="787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Y-range spans: c</a:t>
            </a:r>
            <a:r>
              <a:rPr lang="en-US" sz="1400" baseline="-25000">
                <a:solidFill>
                  <a:srgbClr val="000000"/>
                </a:solidFill>
                <a:latin typeface="Times New Roman"/>
                <a:ea typeface="DejaVu LGC Sans"/>
              </a:rPr>
              <a:t>0LUT </a:t>
            </a:r>
            <a:r>
              <a:rPr lang="en-US" sz="1400">
                <a:solidFill>
                  <a:srgbClr val="000000"/>
                </a:solidFill>
                <a:latin typeface="Symbol"/>
                <a:ea typeface="DejaVu LGC Sans"/>
              </a:rPr>
              <a:t>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0.002  (MWIR), 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                         c</a:t>
            </a:r>
            <a:r>
              <a:rPr lang="en-US" sz="1400" baseline="-25000">
                <a:solidFill>
                  <a:srgbClr val="000000"/>
                </a:solidFill>
                <a:latin typeface="Times New Roman"/>
                <a:ea typeface="DejaVu LGC Sans"/>
              </a:rPr>
              <a:t>0LUT </a:t>
            </a:r>
            <a:r>
              <a:rPr lang="en-US" sz="1400">
                <a:solidFill>
                  <a:srgbClr val="000000"/>
                </a:solidFill>
                <a:latin typeface="Symbol"/>
                <a:ea typeface="DejaVu LGC Sans"/>
              </a:rPr>
              <a:t>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0.1      (LWIR)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98" name="CustomShape 4"/>
          <p:cNvSpPr/>
          <p:nvPr/>
        </p:nvSpPr>
        <p:spPr>
          <a:xfrm>
            <a:off x="1459080" y="914400"/>
            <a:ext cx="1662480" cy="401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Band average 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0</a:t>
            </a:r>
            <a:endParaRPr/>
          </a:p>
        </p:txBody>
      </p:sp>
      <p:sp>
        <p:nvSpPr>
          <p:cNvPr id="299" name="CustomShape 5"/>
          <p:cNvSpPr/>
          <p:nvPr/>
        </p:nvSpPr>
        <p:spPr>
          <a:xfrm>
            <a:off x="5753160" y="914400"/>
            <a:ext cx="2459160" cy="401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Detector specific 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0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/c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0LUT</a:t>
            </a:r>
            <a:endParaRPr/>
          </a:p>
        </p:txBody>
      </p:sp>
      <p:sp>
        <p:nvSpPr>
          <p:cNvPr id="300" name="Line 6"/>
          <p:cNvSpPr/>
          <p:nvPr/>
        </p:nvSpPr>
        <p:spPr>
          <a:xfrm>
            <a:off x="4647960" y="914400"/>
            <a:ext cx="0" cy="5715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pic>
        <p:nvPicPr>
          <p:cNvPr id="301" name="Picture 300"/>
          <p:cNvPicPr/>
          <p:nvPr/>
        </p:nvPicPr>
        <p:blipFill>
          <a:blip r:embed="rId3"/>
          <a:stretch>
            <a:fillRect/>
          </a:stretch>
        </p:blipFill>
        <p:spPr>
          <a:xfrm>
            <a:off x="205560" y="1304280"/>
            <a:ext cx="4297680" cy="4663440"/>
          </a:xfrm>
          <a:prstGeom prst="rect">
            <a:avLst/>
          </a:prstGeom>
          <a:ln>
            <a:noFill/>
          </a:ln>
        </p:spPr>
      </p:pic>
      <p:pic>
        <p:nvPicPr>
          <p:cNvPr id="302" name="Picture 301"/>
          <p:cNvPicPr/>
          <p:nvPr/>
        </p:nvPicPr>
        <p:blipFill>
          <a:blip r:embed="rId4"/>
          <a:stretch>
            <a:fillRect/>
          </a:stretch>
        </p:blipFill>
        <p:spPr>
          <a:xfrm>
            <a:off x="4789440" y="1314360"/>
            <a:ext cx="4267440" cy="4206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8450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8407080" y="6626160"/>
            <a:ext cx="658440" cy="2314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361D9CCE-16B4-4152-A638-E2C3864CDA60}" type="slidenum">
              <a:rPr lang="en-US" sz="1400" b="1">
                <a:solidFill>
                  <a:srgbClr val="000000"/>
                </a:solidFill>
                <a:latin typeface="Arial"/>
                <a:ea typeface="DejaVu LGC Sans"/>
              </a:rPr>
              <a:t>26</a:t>
            </a:fld>
            <a:endParaRPr/>
          </a:p>
        </p:txBody>
      </p:sp>
      <p:sp>
        <p:nvSpPr>
          <p:cNvPr id="304" name="CustomShape 2"/>
          <p:cNvSpPr/>
          <p:nvPr/>
        </p:nvSpPr>
        <p:spPr>
          <a:xfrm>
            <a:off x="476280" y="135000"/>
            <a:ext cx="8229240" cy="4600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US" sz="2400" b="1">
                <a:solidFill>
                  <a:srgbClr val="8585E0"/>
                </a:solidFill>
                <a:latin typeface="Arial"/>
                <a:ea typeface="DejaVu LGC Sans"/>
              </a:rPr>
              <a:t>C2  Coefficients</a:t>
            </a:r>
            <a:endParaRPr/>
          </a:p>
        </p:txBody>
      </p:sp>
      <p:sp>
        <p:nvSpPr>
          <p:cNvPr id="307" name="Line 5"/>
          <p:cNvSpPr/>
          <p:nvPr/>
        </p:nvSpPr>
        <p:spPr>
          <a:xfrm>
            <a:off x="4800600" y="1143000"/>
            <a:ext cx="0" cy="5715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08" name="CustomShape 6"/>
          <p:cNvSpPr/>
          <p:nvPr/>
        </p:nvSpPr>
        <p:spPr>
          <a:xfrm>
            <a:off x="1447800" y="911089"/>
            <a:ext cx="1662480" cy="401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ea typeface="DejaVu LGC Sans"/>
              </a:rPr>
              <a:t>Band average c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DejaVu LGC Sans"/>
              </a:rPr>
              <a:t>2</a:t>
            </a:r>
            <a:endParaRPr dirty="0"/>
          </a:p>
        </p:txBody>
      </p:sp>
      <p:sp>
        <p:nvSpPr>
          <p:cNvPr id="309" name="CustomShape 7"/>
          <p:cNvSpPr/>
          <p:nvPr/>
        </p:nvSpPr>
        <p:spPr>
          <a:xfrm>
            <a:off x="5719860" y="911089"/>
            <a:ext cx="2459160" cy="401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Detector specific 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2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/c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2LUT</a:t>
            </a:r>
            <a:endParaRPr/>
          </a:p>
        </p:txBody>
      </p:sp>
      <p:pic>
        <p:nvPicPr>
          <p:cNvPr id="310" name="Picture 309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20" y="1234800"/>
            <a:ext cx="4385520" cy="5264280"/>
          </a:xfrm>
          <a:prstGeom prst="rect">
            <a:avLst/>
          </a:prstGeom>
          <a:ln>
            <a:noFill/>
          </a:ln>
        </p:spPr>
      </p:pic>
      <p:sp>
        <p:nvSpPr>
          <p:cNvPr id="311" name="CustomShape 8"/>
          <p:cNvSpPr/>
          <p:nvPr/>
        </p:nvSpPr>
        <p:spPr>
          <a:xfrm>
            <a:off x="2926080" y="5456160"/>
            <a:ext cx="1284480" cy="578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Y-range spans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 c</a:t>
            </a:r>
            <a:r>
              <a:rPr lang="en-US" sz="1400" baseline="-25000">
                <a:solidFill>
                  <a:srgbClr val="000000"/>
                </a:solidFill>
                <a:latin typeface="Times New Roman"/>
                <a:ea typeface="DejaVu LGC Sans"/>
              </a:rPr>
              <a:t>2LUT </a:t>
            </a:r>
            <a:r>
              <a:rPr lang="en-US" sz="1400">
                <a:solidFill>
                  <a:srgbClr val="000000"/>
                </a:solidFill>
                <a:latin typeface="Symbol"/>
                <a:ea typeface="DejaVu LGC Sans"/>
              </a:rPr>
              <a:t>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3 x c</a:t>
            </a:r>
            <a:r>
              <a:rPr lang="en-US" sz="1400" baseline="-25000">
                <a:solidFill>
                  <a:srgbClr val="000000"/>
                </a:solidFill>
                <a:latin typeface="Times New Roman"/>
                <a:ea typeface="DejaVu LGC Sans"/>
              </a:rPr>
              <a:t>2LUT</a:t>
            </a:r>
            <a:endParaRPr/>
          </a:p>
        </p:txBody>
      </p:sp>
      <p:pic>
        <p:nvPicPr>
          <p:cNvPr id="312" name="Picture 311"/>
          <p:cNvPicPr/>
          <p:nvPr/>
        </p:nvPicPr>
        <p:blipFill>
          <a:blip r:embed="rId4"/>
          <a:stretch>
            <a:fillRect/>
          </a:stretch>
        </p:blipFill>
        <p:spPr>
          <a:xfrm>
            <a:off x="4846320" y="1280160"/>
            <a:ext cx="4206240" cy="457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3973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8364954" y="6394450"/>
            <a:ext cx="658812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EDA33C3-7FD7-4F3D-A5C4-AC64F859A621}" type="slidenum">
              <a:rPr lang="en-GB" sz="1400" b="1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27</a:t>
            </a:fld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76251" y="134939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Calibration Coefficients – c1/LUT</a:t>
            </a:r>
            <a:endParaRPr lang="en-GB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0600" y="595314"/>
            <a:ext cx="7239000" cy="84136"/>
            <a:chOff x="258" y="444"/>
            <a:chExt cx="5273" cy="44"/>
          </a:xfrm>
        </p:grpSpPr>
        <p:sp>
          <p:nvSpPr>
            <p:cNvPr id="6151" name="Line 4"/>
            <p:cNvSpPr>
              <a:spLocks noChangeShapeType="1"/>
            </p:cNvSpPr>
            <p:nvPr/>
          </p:nvSpPr>
          <p:spPr bwMode="auto">
            <a:xfrm>
              <a:off x="258" y="444"/>
              <a:ext cx="5273" cy="0"/>
            </a:xfrm>
            <a:prstGeom prst="line">
              <a:avLst/>
            </a:prstGeom>
            <a:noFill/>
            <a:ln w="5076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Line 5"/>
            <p:cNvSpPr>
              <a:spLocks noChangeShapeType="1"/>
            </p:cNvSpPr>
            <p:nvPr/>
          </p:nvSpPr>
          <p:spPr bwMode="auto">
            <a:xfrm>
              <a:off x="258" y="488"/>
              <a:ext cx="5273" cy="0"/>
            </a:xfrm>
            <a:prstGeom prst="line">
              <a:avLst/>
            </a:prstGeom>
            <a:noFill/>
            <a:ln w="2556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3323" y="1462970"/>
            <a:ext cx="48006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Band average:100* (c1</a:t>
            </a:r>
            <a:r>
              <a:rPr lang="en-US" sz="1600" baseline="-25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on-orbit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- c1</a:t>
            </a:r>
            <a:r>
              <a:rPr lang="en-US" sz="1600" baseline="-25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LUT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)/c1</a:t>
            </a:r>
            <a:r>
              <a:rPr lang="en-US" sz="1600" baseline="-25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LUT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:</a:t>
            </a:r>
            <a:endParaRPr lang="en-US" sz="16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759967"/>
              </p:ext>
            </p:extLst>
          </p:nvPr>
        </p:nvGraphicFramePr>
        <p:xfrm>
          <a:off x="111030" y="1905000"/>
          <a:ext cx="4489448" cy="3987502"/>
        </p:xfrm>
        <a:graphic>
          <a:graphicData uri="http://schemas.openxmlformats.org/drawingml/2006/table">
            <a:tbl>
              <a:tblPr/>
              <a:tblGrid>
                <a:gridCol w="810206"/>
                <a:gridCol w="525606"/>
                <a:gridCol w="525606"/>
                <a:gridCol w="525606"/>
                <a:gridCol w="525606"/>
                <a:gridCol w="525606"/>
                <a:gridCol w="525606"/>
                <a:gridCol w="525606"/>
              </a:tblGrid>
              <a:tr h="215153">
                <a:tc>
                  <a:txBody>
                    <a:bodyPr/>
                    <a:lstStyle/>
                    <a:p>
                      <a:pPr algn="ctr" rtl="0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vert="vert27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I4 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I5 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M12 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M13 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M14 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M15 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M16 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WU 02/12 [%]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1.2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-0.8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0.4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-1.1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-0.2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-0.3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WU 05/12 [%]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1.2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-0.6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0.4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0.9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-1.7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-0.6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-0.8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WU 09/12 [%]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1.3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0.2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0.6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1.2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-0.8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0.2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0.5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WU 12/12 [%]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1.3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-0.2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0.6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1.2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-1.2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0.1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0.03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WU 03/13 [%]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1.4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0.4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0.6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1.2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-1.1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0.1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0.4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WU 06/13 [%]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1.4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0.6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0.7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1.2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-0.7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0.4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0.9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WU 09/13 [%]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1.5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0.3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0.7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1.2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-1.1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0.1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0.3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WU 12/13 [%]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-0.18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-1.2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0.05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WU 03/14 [%]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-1.0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WU 06/14 [%]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-0.5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WU 09/14 [%]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-1.1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WU 12/14 [%]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-0.8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WU 03/15 [%]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-1.0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WU 06/15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latin typeface="Times"/>
                        </a:rPr>
                        <a:t>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[%]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/>
                        </a:rPr>
                        <a:t>1.6</a:t>
                      </a:r>
                      <a:endParaRPr dirty="0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/>
                        </a:rPr>
                        <a:t>1.7</a:t>
                      </a:r>
                      <a:endParaRPr dirty="0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0.8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1.3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-0.3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0.6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1.5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WU 09/15 [%]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/>
                        </a:rPr>
                        <a:t>1.6</a:t>
                      </a:r>
                      <a:endParaRPr dirty="0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/>
                        </a:rPr>
                        <a:t>1.3</a:t>
                      </a:r>
                      <a:endParaRPr dirty="0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/>
                        </a:rPr>
                        <a:t>0.8</a:t>
                      </a:r>
                      <a:endParaRPr dirty="0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/>
                        </a:rPr>
                        <a:t>1.3</a:t>
                      </a:r>
                      <a:endParaRPr dirty="0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-0.5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0.6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1.2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WU 12/15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latin typeface="Times"/>
                        </a:rPr>
                        <a:t>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[%]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/>
                        </a:rPr>
                        <a:t>1.6</a:t>
                      </a:r>
                      <a:endParaRPr dirty="0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1.4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0.8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/>
                        </a:rPr>
                        <a:t>1.3</a:t>
                      </a:r>
                      <a:endParaRPr dirty="0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/>
                        </a:rPr>
                        <a:t>-0.7</a:t>
                      </a:r>
                      <a:endParaRPr dirty="0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0.4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0.9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WU 03/16 [%]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1.6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1.5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0.8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1.3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/>
                        </a:rPr>
                        <a:t>-0.6</a:t>
                      </a:r>
                      <a:endParaRPr dirty="0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/>
                        </a:rPr>
                        <a:t>0.5</a:t>
                      </a:r>
                      <a:endParaRPr dirty="0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/>
                        </a:rPr>
                        <a:t>1.1</a:t>
                      </a:r>
                      <a:endParaRPr dirty="0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623486" y="1219200"/>
            <a:ext cx="4400280" cy="4898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9502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8364954" y="6394450"/>
            <a:ext cx="658812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EDA33C3-7FD7-4F3D-A5C4-AC64F859A621}" type="slidenum">
              <a:rPr lang="en-GB" sz="1400" b="1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28</a:t>
            </a:fld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76251" y="134939"/>
            <a:ext cx="8229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Calibration Coefficients – c1/LUT</a:t>
            </a:r>
            <a:endParaRPr lang="en-GB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0600" y="595314"/>
            <a:ext cx="7239000" cy="84136"/>
            <a:chOff x="258" y="444"/>
            <a:chExt cx="5273" cy="44"/>
          </a:xfrm>
        </p:grpSpPr>
        <p:sp>
          <p:nvSpPr>
            <p:cNvPr id="6151" name="Line 4"/>
            <p:cNvSpPr>
              <a:spLocks noChangeShapeType="1"/>
            </p:cNvSpPr>
            <p:nvPr/>
          </p:nvSpPr>
          <p:spPr bwMode="auto">
            <a:xfrm>
              <a:off x="258" y="444"/>
              <a:ext cx="5273" cy="0"/>
            </a:xfrm>
            <a:prstGeom prst="line">
              <a:avLst/>
            </a:prstGeom>
            <a:noFill/>
            <a:ln w="5076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Line 5"/>
            <p:cNvSpPr>
              <a:spLocks noChangeShapeType="1"/>
            </p:cNvSpPr>
            <p:nvPr/>
          </p:nvSpPr>
          <p:spPr bwMode="auto">
            <a:xfrm>
              <a:off x="258" y="488"/>
              <a:ext cx="5273" cy="0"/>
            </a:xfrm>
            <a:prstGeom prst="line">
              <a:avLst/>
            </a:prstGeom>
            <a:noFill/>
            <a:ln w="2556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3323" y="1462970"/>
            <a:ext cx="48006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Band average:100* (c1</a:t>
            </a:r>
            <a:r>
              <a:rPr lang="en-US" sz="1600" baseline="-25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on-orbit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- c1</a:t>
            </a:r>
            <a:r>
              <a:rPr lang="en-US" sz="1600" baseline="-25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LUT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)/c1</a:t>
            </a:r>
            <a:r>
              <a:rPr lang="en-US" sz="1600" baseline="-25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LUT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:</a:t>
            </a:r>
            <a:endParaRPr lang="en-US" sz="16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224022"/>
              </p:ext>
            </p:extLst>
          </p:nvPr>
        </p:nvGraphicFramePr>
        <p:xfrm>
          <a:off x="111030" y="1905000"/>
          <a:ext cx="4489448" cy="3987502"/>
        </p:xfrm>
        <a:graphic>
          <a:graphicData uri="http://schemas.openxmlformats.org/drawingml/2006/table">
            <a:tbl>
              <a:tblPr/>
              <a:tblGrid>
                <a:gridCol w="810206"/>
                <a:gridCol w="525606"/>
                <a:gridCol w="525606"/>
                <a:gridCol w="525606"/>
                <a:gridCol w="525606"/>
                <a:gridCol w="525606"/>
                <a:gridCol w="525606"/>
                <a:gridCol w="525606"/>
              </a:tblGrid>
              <a:tr h="215153">
                <a:tc>
                  <a:txBody>
                    <a:bodyPr/>
                    <a:lstStyle/>
                    <a:p>
                      <a:pPr algn="ctr" rtl="0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vert="vert27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I4 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I5 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M12 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M13 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M14 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M15 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M16 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CD 02/12 [%]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1.5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0.6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0.6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1.2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0.2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0.4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1.6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CD 05/12 [%]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1.6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0.5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0.7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1.3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-0.6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0.3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1.1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CD 09/12 [%]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1.6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0.8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1.7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0.3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0.9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2.2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CD 12/12 [%]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1.6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0.7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0.8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1.2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-0.2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0.3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1.6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CD 03/13 [%]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1.7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0.8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0.9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1.3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-0.1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0.6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1.8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CD 06/13 [%]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1.7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1.1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0.9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1.3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-0.01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0.5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2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CD 09/13 [%]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1.7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1.1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0.9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1.3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0.05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0.6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2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CD 12/13 [%]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2.2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CD 03/14 [%]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2.4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CD 06/14 [%]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2.3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2.8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CD 09/14 [%]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2.2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CD 12/14 [%]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2.3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2.4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CD 03/15 [%]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2.1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1.4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0.8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2.4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CD 06/15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latin typeface="Times"/>
                        </a:rPr>
                        <a:t>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[%]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/>
                        </a:rPr>
                        <a:t>1.9</a:t>
                      </a:r>
                      <a:endParaRPr dirty="0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/>
                        </a:rPr>
                        <a:t>2.4</a:t>
                      </a:r>
                      <a:endParaRPr dirty="0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/>
                        </a:rPr>
                        <a:t>1.0</a:t>
                      </a:r>
                      <a:endParaRPr dirty="0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/>
                        </a:rPr>
                        <a:t>1.3</a:t>
                      </a:r>
                      <a:endParaRPr dirty="0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0.3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0.7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2.5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CD 09/15 [%]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2.0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2.2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1.0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/>
                        </a:rPr>
                        <a:t>1.4</a:t>
                      </a:r>
                      <a:endParaRPr dirty="0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/>
                        </a:rPr>
                        <a:t>0.3</a:t>
                      </a:r>
                      <a:endParaRPr dirty="0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/>
                        </a:rPr>
                        <a:t>0.8</a:t>
                      </a:r>
                      <a:endParaRPr dirty="0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2.4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CD 12/15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latin typeface="Times"/>
                        </a:rPr>
                        <a:t>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[%]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1.9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2.8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1.1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1.4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0.2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/>
                        </a:rPr>
                        <a:t>0.6</a:t>
                      </a:r>
                      <a:endParaRPr dirty="0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2.4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CD 03/16 [%]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1.9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2.0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1.0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1.4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Times New Roman"/>
                        </a:rPr>
                        <a:t>-0.2</a:t>
                      </a:r>
                      <a:endParaRPr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/>
                        </a:rPr>
                        <a:t>0.5</a:t>
                      </a:r>
                      <a:endParaRPr dirty="0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/>
                        </a:rPr>
                        <a:t>1.9</a:t>
                      </a:r>
                      <a:endParaRPr dirty="0"/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623486" y="1219200"/>
            <a:ext cx="4400280" cy="4898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518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228600" y="1066800"/>
            <a:ext cx="3962400" cy="5353279"/>
          </a:xfrm>
          <a:prstGeom prst="roundRect">
            <a:avLst>
              <a:gd name="adj" fmla="val 16616"/>
            </a:avLst>
          </a:prstGeom>
          <a:noFill/>
          <a:ln w="12600">
            <a:noFill/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 algn="just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Times" pitchFamily="18" charset="0"/>
              </a:rPr>
              <a:t>  EV </a:t>
            </a:r>
            <a:r>
              <a:rPr lang="en-US" sz="2000" dirty="0">
                <a:solidFill>
                  <a:schemeClr val="tx1"/>
                </a:solidFill>
                <a:latin typeface="Times" pitchFamily="18" charset="0"/>
              </a:rPr>
              <a:t>retrieved radiance uncertainty propagated using standard NIST formulation (k=1)</a:t>
            </a:r>
          </a:p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chemeClr val="tx1"/>
              </a:solidFill>
              <a:latin typeface="Times" pitchFamily="18" charset="0"/>
            </a:endParaRPr>
          </a:p>
          <a:p>
            <a:pPr algn="just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Times" pitchFamily="18" charset="0"/>
              </a:rPr>
              <a:t>  Some </a:t>
            </a:r>
            <a:r>
              <a:rPr lang="en-US" sz="2000" dirty="0">
                <a:solidFill>
                  <a:schemeClr val="tx1"/>
                </a:solidFill>
                <a:latin typeface="Times" pitchFamily="18" charset="0"/>
              </a:rPr>
              <a:t>uncertainty contributors determined pre-launch by </a:t>
            </a:r>
            <a:r>
              <a:rPr lang="en-US" sz="2000" dirty="0" smtClean="0">
                <a:solidFill>
                  <a:schemeClr val="tx1"/>
                </a:solidFill>
                <a:latin typeface="Times" pitchFamily="18" charset="0"/>
              </a:rPr>
              <a:t>the            instrument vendor: RTA reflectance BB </a:t>
            </a:r>
            <a:r>
              <a:rPr lang="en-US" sz="2000" dirty="0">
                <a:solidFill>
                  <a:schemeClr val="tx1"/>
                </a:solidFill>
                <a:latin typeface="Times" pitchFamily="18" charset="0"/>
              </a:rPr>
              <a:t>emissivity</a:t>
            </a:r>
          </a:p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chemeClr val="tx1"/>
              </a:solidFill>
              <a:latin typeface="Times" pitchFamily="18" charset="0"/>
            </a:endParaRPr>
          </a:p>
          <a:p>
            <a:pPr algn="just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Times" pitchFamily="18" charset="0"/>
              </a:rPr>
              <a:t>  Radiometric coefficient </a:t>
            </a:r>
            <a:r>
              <a:rPr lang="en-US" sz="2000" dirty="0">
                <a:solidFill>
                  <a:schemeClr val="tx1"/>
                </a:solidFill>
                <a:latin typeface="Times" pitchFamily="18" charset="0"/>
              </a:rPr>
              <a:t>and RVS uncertainties determined from NASA pre-launch analysis</a:t>
            </a:r>
          </a:p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chemeClr val="tx1"/>
              </a:solidFill>
              <a:latin typeface="Times" pitchFamily="18" charset="0"/>
            </a:endParaRPr>
          </a:p>
          <a:p>
            <a:pPr algn="just"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Times" pitchFamily="18" charset="0"/>
              </a:rPr>
              <a:t>  Uncertainties </a:t>
            </a:r>
            <a:r>
              <a:rPr lang="en-US" sz="2000" dirty="0">
                <a:solidFill>
                  <a:schemeClr val="tx1"/>
                </a:solidFill>
                <a:latin typeface="Times" pitchFamily="18" charset="0"/>
              </a:rPr>
              <a:t>investigated for a range of input signal levels and scan angles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8200" y="76200"/>
            <a:ext cx="8229600" cy="685800"/>
          </a:xfrm>
          <a:prstGeom prst="rect">
            <a:avLst/>
          </a:prstGeom>
        </p:spPr>
        <p:txBody>
          <a:bodyPr anchor="ctr"/>
          <a:lstStyle/>
          <a:p>
            <a:pPr algn="ctr" defTabSz="1006475">
              <a:defRPr/>
            </a:pPr>
            <a:r>
              <a:rPr lang="en-US" sz="2400" b="1" kern="0" dirty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Uncertainty </a:t>
            </a:r>
            <a:r>
              <a:rPr lang="en-US" sz="2400" b="1" kern="0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Estimates</a:t>
            </a:r>
            <a:endParaRPr lang="en-US" sz="2400" b="1" kern="0" dirty="0">
              <a:solidFill>
                <a:srgbClr val="3333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1905000"/>
            <a:ext cx="0" cy="396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114800" y="1524000"/>
            <a:ext cx="190315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Total Uncertainty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0" y="5867400"/>
            <a:ext cx="990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0" y="5105400"/>
            <a:ext cx="990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5410200" y="4800600"/>
            <a:ext cx="22860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Radiance (BB, SH, CAV, HAM, RTA)</a:t>
            </a: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5410200" y="5638800"/>
            <a:ext cx="31242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Reflectance factors off BB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4495800"/>
            <a:ext cx="1066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3962400"/>
            <a:ext cx="990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0" y="3429000"/>
            <a:ext cx="914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0" y="2895600"/>
            <a:ext cx="1066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0" y="2362200"/>
            <a:ext cx="990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5410200" y="2133600"/>
            <a:ext cx="2629887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Radiometric coefficients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5410200" y="2667000"/>
            <a:ext cx="122341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Response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5410200" y="3200400"/>
            <a:ext cx="65498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RVS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5410200" y="3733800"/>
            <a:ext cx="180491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RTA reflectance</a:t>
            </a: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5410200" y="4267200"/>
            <a:ext cx="1556836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BB emissivity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684DD1-2060-4C6F-916F-C43C2951B649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609600" y="5318424"/>
            <a:ext cx="7924800" cy="1387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Calibrated using an on-board blackbody (BB):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Scaling factor “F-factor” is derived and applied each scan.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Warm-up and cool-down (WUCD) cycles are performed quarterly to fully characterize TEB detector response, including offset and nonlinear terms.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558847"/>
              </p:ext>
            </p:extLst>
          </p:nvPr>
        </p:nvGraphicFramePr>
        <p:xfrm>
          <a:off x="1152525" y="4122420"/>
          <a:ext cx="7086599" cy="975360"/>
        </p:xfrm>
        <a:graphic>
          <a:graphicData uri="http://schemas.openxmlformats.org/drawingml/2006/table">
            <a:tbl>
              <a:tblPr/>
              <a:tblGrid>
                <a:gridCol w="1598806"/>
                <a:gridCol w="783399"/>
                <a:gridCol w="784199"/>
                <a:gridCol w="784199"/>
                <a:gridCol w="783399"/>
                <a:gridCol w="784199"/>
                <a:gridCol w="784199"/>
                <a:gridCol w="784199"/>
              </a:tblGrid>
              <a:tr h="4876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Times New Roman"/>
                          <a:ea typeface="TTPFCJ+ArialMT"/>
                        </a:rPr>
                        <a:t>Band</a:t>
                      </a:r>
                      <a:endParaRPr lang="en-US" sz="1400" kern="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50">
                          <a:latin typeface="Times New Roman"/>
                          <a:ea typeface="TTPFCJ+ArialMT"/>
                        </a:rPr>
                        <a:t>I4</a:t>
                      </a:r>
                      <a:endParaRPr lang="en-US" sz="1400" kern="5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Times New Roman"/>
                          <a:ea typeface="TTPFCJ+ArialMT"/>
                        </a:rPr>
                        <a:t>I5</a:t>
                      </a:r>
                      <a:endParaRPr lang="en-US" sz="1400" kern="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Times New Roman"/>
                          <a:ea typeface="TTPFCJ+ArialMT"/>
                        </a:rPr>
                        <a:t>M12</a:t>
                      </a:r>
                      <a:endParaRPr lang="en-US" sz="1400" kern="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Times New Roman"/>
                          <a:ea typeface="TTPFCJ+ArialMT"/>
                        </a:rPr>
                        <a:t>M13</a:t>
                      </a:r>
                      <a:endParaRPr lang="en-US" sz="1400" kern="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50">
                          <a:latin typeface="Times New Roman"/>
                          <a:ea typeface="TTPFCJ+ArialMT"/>
                        </a:rPr>
                        <a:t>M14</a:t>
                      </a:r>
                      <a:endParaRPr lang="en-US" sz="1400" kern="5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50">
                          <a:latin typeface="Times New Roman"/>
                          <a:ea typeface="TTPFCJ+ArialMT"/>
                        </a:rPr>
                        <a:t>M15</a:t>
                      </a:r>
                      <a:endParaRPr lang="en-US" sz="1400" kern="5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Times New Roman"/>
                          <a:ea typeface="TTPFCJ+ArialMT"/>
                        </a:rPr>
                        <a:t>M16</a:t>
                      </a:r>
                      <a:endParaRPr lang="en-US" sz="1400" kern="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Times New Roman"/>
                          <a:ea typeface="TTPFCJ+ArialMT"/>
                        </a:rPr>
                        <a:t>Wavelength [µm]</a:t>
                      </a:r>
                      <a:endParaRPr lang="en-US" sz="1400" kern="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Times New Roman"/>
                          <a:ea typeface="TTPFCJ+ArialMT"/>
                        </a:rPr>
                        <a:t>3.74</a:t>
                      </a:r>
                      <a:endParaRPr lang="en-US" sz="1400" kern="5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Times New Roman"/>
                          <a:ea typeface="TTPFCJ+ArialMT"/>
                        </a:rPr>
                        <a:t>11.45</a:t>
                      </a:r>
                      <a:endParaRPr lang="en-US" sz="1400" kern="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Times New Roman"/>
                          <a:ea typeface="TTPFCJ+ArialMT"/>
                        </a:rPr>
                        <a:t>3.70</a:t>
                      </a:r>
                      <a:endParaRPr lang="en-US" sz="1400" kern="5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Times New Roman"/>
                          <a:ea typeface="TTPFCJ+ArialMT"/>
                        </a:rPr>
                        <a:t>4.05</a:t>
                      </a:r>
                      <a:endParaRPr lang="en-US" sz="1400" kern="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Times New Roman"/>
                          <a:ea typeface="TTPFCJ+ArialMT"/>
                        </a:rPr>
                        <a:t>8.55</a:t>
                      </a:r>
                      <a:endParaRPr lang="en-US" sz="1400" kern="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Times New Roman"/>
                          <a:ea typeface="TTPFCJ+ArialMT"/>
                        </a:rPr>
                        <a:t>10.76</a:t>
                      </a:r>
                      <a:endParaRPr lang="en-US" sz="1400" kern="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 smtClean="0">
                          <a:latin typeface="Times New Roman"/>
                          <a:ea typeface="TTPFCJ+ArialMT"/>
                        </a:rPr>
                        <a:t>12.01</a:t>
                      </a:r>
                      <a:endParaRPr lang="en-US" sz="1400" kern="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58167" y="987066"/>
            <a:ext cx="7475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M-bands and 2 I-bands, covering wavelengths from 3.7 to 12 </a:t>
            </a:r>
            <a:r>
              <a:rPr lang="en-US" sz="2000" b="1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endParaRPr lang="en-US" sz="2000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914400" y="152400"/>
            <a:ext cx="7562851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 smtClean="0">
                <a:solidFill>
                  <a:srgbClr val="3333FF"/>
                </a:solidFill>
              </a:rPr>
              <a:t>Thermal Emissive Bands (TEB)</a:t>
            </a:r>
            <a:endParaRPr lang="en-GB" sz="2400" b="1" dirty="0">
              <a:solidFill>
                <a:srgbClr val="3333FF"/>
              </a:solidFill>
            </a:endParaRPr>
          </a:p>
        </p:txBody>
      </p:sp>
      <p:pic>
        <p:nvPicPr>
          <p:cNvPr id="7" name="Picture 6" descr="plot_teb.jpg"/>
          <p:cNvPicPr>
            <a:picLocks noChangeAspect="1"/>
          </p:cNvPicPr>
          <p:nvPr/>
        </p:nvPicPr>
        <p:blipFill>
          <a:blip r:embed="rId3" cstate="print"/>
          <a:srcRect l="4755" t="7537" r="3793" b="4883"/>
          <a:stretch>
            <a:fillRect/>
          </a:stretch>
        </p:blipFill>
        <p:spPr>
          <a:xfrm>
            <a:off x="1076325" y="1387176"/>
            <a:ext cx="7239000" cy="25146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684DD1-2060-4C6F-916F-C43C2951B64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0" y="990600"/>
          <a:ext cx="2286000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027"/>
                <a:gridCol w="864973"/>
              </a:tblGrid>
              <a:tr h="355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267 K</a:t>
                      </a:r>
                      <a:endParaRPr lang="en-US" sz="16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I4 spec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0.91</a:t>
                      </a:r>
                      <a:endParaRPr lang="en-US" sz="16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I4 estimate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0.468</a:t>
                      </a:r>
                      <a:endParaRPr lang="en-US" sz="16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I5 spec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1.4</a:t>
                      </a:r>
                      <a:endParaRPr lang="en-US" sz="16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I5 estimate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0.226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152400"/>
            <a:ext cx="6629400" cy="609600"/>
          </a:xfrm>
          <a:prstGeom prst="rect">
            <a:avLst/>
          </a:prstGeom>
        </p:spPr>
        <p:txBody>
          <a:bodyPr anchor="ctr"/>
          <a:lstStyle/>
          <a:p>
            <a:pPr algn="ctr" defTabSz="1006475">
              <a:defRPr/>
            </a:pPr>
            <a:r>
              <a:rPr lang="en-US" sz="2400" b="1" kern="0" dirty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Comparison to Requirement [K]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81000" y="990600"/>
            <a:ext cx="5410200" cy="1665324"/>
          </a:xfrm>
          <a:prstGeom prst="roundRect">
            <a:avLst>
              <a:gd name="adj" fmla="val 16616"/>
            </a:avLst>
          </a:prstGeom>
          <a:noFill/>
          <a:ln w="12600">
            <a:noFill/>
            <a:miter lim="800000"/>
            <a:headEnd/>
            <a:tailEnd/>
          </a:ln>
        </p:spPr>
        <p:txBody>
          <a:bodyPr lIns="90360" tIns="44280" rIns="90360" bIns="44280">
            <a:spAutoFit/>
          </a:bodyPr>
          <a:lstStyle/>
          <a:p>
            <a:pPr>
              <a:spcAft>
                <a:spcPts val="6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FF"/>
                </a:solidFill>
              </a:rPr>
              <a:t>Uncertainty specifications</a:t>
            </a:r>
          </a:p>
          <a:p>
            <a:pPr algn="just">
              <a:spcAft>
                <a:spcPts val="6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Defined in terms of %, at particular uniform scene </a:t>
            </a:r>
            <a:r>
              <a:rPr lang="en-US" sz="1600" b="1" dirty="0" smtClean="0">
                <a:solidFill>
                  <a:srgbClr val="000000"/>
                </a:solidFill>
              </a:rPr>
              <a:t>temperatures, converted to K</a:t>
            </a:r>
          </a:p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Estimates </a:t>
            </a:r>
            <a:r>
              <a:rPr lang="en-US" sz="1600" b="1" dirty="0">
                <a:solidFill>
                  <a:srgbClr val="000000"/>
                </a:solidFill>
              </a:rPr>
              <a:t>exceed the specification at lower scene temperatures for bands M12 and M13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52600" y="3007362"/>
          <a:ext cx="6096000" cy="3850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838200"/>
                <a:gridCol w="838200"/>
                <a:gridCol w="914400"/>
                <a:gridCol w="889000"/>
                <a:gridCol w="1016000"/>
              </a:tblGrid>
              <a:tr h="350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190 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230 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270 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310 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340 K</a:t>
                      </a:r>
                      <a:endParaRPr lang="en-US" sz="1600" dirty="0"/>
                    </a:p>
                  </a:txBody>
                  <a:tcPr/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M12 spec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0.21</a:t>
                      </a:r>
                      <a:endParaRPr lang="en-US" sz="1600" dirty="0"/>
                    </a:p>
                  </a:txBody>
                  <a:tcPr/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M12 estimate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1.11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0.13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0.09</a:t>
                      </a:r>
                      <a:endParaRPr lang="en-US" sz="1600" dirty="0"/>
                    </a:p>
                  </a:txBody>
                  <a:tcPr/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M13</a:t>
                      </a:r>
                      <a:r>
                        <a:rPr lang="en-US" sz="1600" baseline="0" dirty="0" smtClean="0"/>
                        <a:t> spec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0.85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0.23</a:t>
                      </a:r>
                      <a:endParaRPr lang="en-US" sz="1600" dirty="0"/>
                    </a:p>
                  </a:txBody>
                  <a:tcPr/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M13 estimate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1.01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0.10</a:t>
                      </a:r>
                      <a:endParaRPr lang="en-US" sz="1600" dirty="0"/>
                    </a:p>
                  </a:txBody>
                  <a:tcPr/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M14 spec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0.34</a:t>
                      </a:r>
                      <a:endParaRPr lang="en-US" sz="1600" dirty="0"/>
                    </a:p>
                  </a:txBody>
                  <a:tcPr/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M14 estimate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0.20</a:t>
                      </a:r>
                      <a:endParaRPr lang="en-US" sz="1600" dirty="0"/>
                    </a:p>
                  </a:txBody>
                  <a:tcPr/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M15 spec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0.34</a:t>
                      </a:r>
                      <a:endParaRPr lang="en-US" sz="1600" dirty="0"/>
                    </a:p>
                  </a:txBody>
                  <a:tcPr/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M15 estimate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0.42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0.18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0.19</a:t>
                      </a:r>
                      <a:endParaRPr lang="en-US" sz="1600" dirty="0"/>
                    </a:p>
                  </a:txBody>
                  <a:tcPr/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M16 spec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0.48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0.26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0.37</a:t>
                      </a:r>
                      <a:endParaRPr lang="en-US" sz="1600" dirty="0"/>
                    </a:p>
                  </a:txBody>
                  <a:tcPr/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M16 estimate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0.35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0.16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0.19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684DD1-2060-4C6F-916F-C43C2951B649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76400" y="2895600"/>
          <a:ext cx="6096000" cy="3850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838200"/>
                <a:gridCol w="838200"/>
                <a:gridCol w="914400"/>
                <a:gridCol w="889000"/>
                <a:gridCol w="1016000"/>
              </a:tblGrid>
              <a:tr h="350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190 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230 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270 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310 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340 K</a:t>
                      </a:r>
                      <a:endParaRPr lang="en-US" sz="1600" dirty="0"/>
                    </a:p>
                  </a:txBody>
                  <a:tcPr/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M12 spec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0.70</a:t>
                      </a:r>
                      <a:endParaRPr lang="en-US" sz="1600" dirty="0"/>
                    </a:p>
                  </a:txBody>
                  <a:tcPr/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M12 estimate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8.98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0.71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0.32</a:t>
                      </a:r>
                      <a:endParaRPr lang="en-US" sz="1600" dirty="0"/>
                    </a:p>
                  </a:txBody>
                  <a:tcPr/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M13</a:t>
                      </a:r>
                      <a:r>
                        <a:rPr lang="en-US" sz="1600" baseline="0" dirty="0" smtClean="0"/>
                        <a:t> spec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0.70</a:t>
                      </a:r>
                      <a:endParaRPr lang="en-US" sz="1600" dirty="0"/>
                    </a:p>
                  </a:txBody>
                  <a:tcPr/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M13 estimate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7.50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0.31</a:t>
                      </a:r>
                      <a:endParaRPr lang="en-US" sz="1600" dirty="0"/>
                    </a:p>
                  </a:txBody>
                  <a:tcPr/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M14 spec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12.30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0.50</a:t>
                      </a:r>
                      <a:endParaRPr lang="en-US" sz="1600" dirty="0"/>
                    </a:p>
                  </a:txBody>
                  <a:tcPr/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M14 estimate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4.82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0.29</a:t>
                      </a:r>
                      <a:endParaRPr lang="en-US" sz="1600" dirty="0"/>
                    </a:p>
                  </a:txBody>
                  <a:tcPr/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M15 spec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0.40</a:t>
                      </a:r>
                      <a:endParaRPr lang="en-US" sz="1600" dirty="0"/>
                    </a:p>
                  </a:txBody>
                  <a:tcPr/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M15 estimate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1.59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0.47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0.22</a:t>
                      </a:r>
                      <a:endParaRPr lang="en-US" sz="1600" dirty="0"/>
                    </a:p>
                  </a:txBody>
                  <a:tcPr/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M16 spec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1.60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0.60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0.40</a:t>
                      </a:r>
                      <a:endParaRPr lang="en-US" sz="1600" dirty="0"/>
                    </a:p>
                  </a:txBody>
                  <a:tcPr/>
                </a:tc>
              </a:tr>
              <a:tr h="3500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M16 estimate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1.24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0.37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0" y="990600"/>
          <a:ext cx="2286000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027"/>
                <a:gridCol w="864973"/>
              </a:tblGrid>
              <a:tr h="355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267 K</a:t>
                      </a:r>
                      <a:endParaRPr lang="en-US" sz="16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I4 spec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5.00</a:t>
                      </a:r>
                      <a:endParaRPr lang="en-US" sz="16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I4 estimate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2.55</a:t>
                      </a:r>
                      <a:endParaRPr lang="en-US" sz="16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I5 spec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2.50</a:t>
                      </a:r>
                      <a:endParaRPr lang="en-US" sz="16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I5 estimate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81000" y="990600"/>
            <a:ext cx="5410200" cy="1665324"/>
          </a:xfrm>
          <a:prstGeom prst="roundRect">
            <a:avLst>
              <a:gd name="adj" fmla="val 16616"/>
            </a:avLst>
          </a:prstGeom>
          <a:noFill/>
          <a:ln w="12600">
            <a:noFill/>
            <a:miter lim="800000"/>
            <a:headEnd/>
            <a:tailEnd/>
          </a:ln>
        </p:spPr>
        <p:txBody>
          <a:bodyPr lIns="90360" tIns="44280" rIns="90360" bIns="44280">
            <a:spAutoFit/>
          </a:bodyPr>
          <a:lstStyle/>
          <a:p>
            <a:pPr>
              <a:spcAft>
                <a:spcPts val="6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FF"/>
                </a:solidFill>
              </a:rPr>
              <a:t>Uncertainty specifications</a:t>
            </a:r>
          </a:p>
          <a:p>
            <a:pPr algn="just">
              <a:spcAft>
                <a:spcPts val="6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Defined in terms of %, at particular uniform scene </a:t>
            </a:r>
            <a:r>
              <a:rPr lang="en-US" sz="1600" b="1" dirty="0" smtClean="0">
                <a:solidFill>
                  <a:srgbClr val="000000"/>
                </a:solidFill>
              </a:rPr>
              <a:t>temperatures</a:t>
            </a:r>
          </a:p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Estimates </a:t>
            </a:r>
            <a:r>
              <a:rPr lang="en-US" sz="1600" b="1" dirty="0">
                <a:solidFill>
                  <a:srgbClr val="000000"/>
                </a:solidFill>
              </a:rPr>
              <a:t>exceed the specification at lower scene temperatures for bands M12 and M13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152400"/>
            <a:ext cx="7391400" cy="609600"/>
          </a:xfrm>
          <a:prstGeom prst="rect">
            <a:avLst/>
          </a:prstGeom>
        </p:spPr>
        <p:txBody>
          <a:bodyPr anchor="ctr"/>
          <a:lstStyle/>
          <a:p>
            <a:pPr algn="ctr" defTabSz="1006475">
              <a:defRPr/>
            </a:pPr>
            <a:r>
              <a:rPr lang="en-US" sz="2400" b="1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Comparison to Requirement [%]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684DD1-2060-4C6F-916F-C43C2951B649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152400"/>
            <a:ext cx="6629400" cy="609600"/>
          </a:xfrm>
          <a:prstGeom prst="rect">
            <a:avLst/>
          </a:prstGeom>
        </p:spPr>
        <p:txBody>
          <a:bodyPr anchor="ctr"/>
          <a:lstStyle/>
          <a:p>
            <a:pPr algn="ctr" defTabSz="1006475">
              <a:defRPr/>
            </a:pPr>
            <a:r>
              <a:rPr lang="en-US" sz="2400" b="1" kern="0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Uncertainty [K</a:t>
            </a:r>
            <a:r>
              <a:rPr lang="en-US" sz="2400" b="1" kern="0" dirty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]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28600" y="914400"/>
            <a:ext cx="8763000" cy="1835584"/>
          </a:xfrm>
          <a:prstGeom prst="roundRect">
            <a:avLst>
              <a:gd name="adj" fmla="val 16616"/>
            </a:avLst>
          </a:prstGeom>
          <a:noFill/>
          <a:ln w="12600">
            <a:noFill/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spcAft>
                <a:spcPts val="6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FF"/>
                </a:solidFill>
              </a:rPr>
              <a:t>Uncertainty </a:t>
            </a:r>
            <a:r>
              <a:rPr lang="en-US" sz="2000" b="1" dirty="0" smtClean="0">
                <a:solidFill>
                  <a:srgbClr val="0000FF"/>
                </a:solidFill>
              </a:rPr>
              <a:t>contributors: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chemeClr val="tx1"/>
                </a:solidFill>
                <a:latin typeface="Times" pitchFamily="18" charset="0"/>
              </a:rPr>
              <a:t>D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ominant for </a:t>
            </a:r>
            <a:r>
              <a:rPr lang="en-US" b="1" dirty="0">
                <a:solidFill>
                  <a:schemeClr val="tx1"/>
                </a:solidFill>
                <a:latin typeface="Times" pitchFamily="18" charset="0"/>
              </a:rPr>
              <a:t>MWIR bands are the relative BB radiance 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uncertainty and </a:t>
            </a:r>
            <a:r>
              <a:rPr lang="en-US" b="1" dirty="0">
                <a:solidFill>
                  <a:schemeClr val="tx1"/>
                </a:solidFill>
                <a:latin typeface="Times" pitchFamily="18" charset="0"/>
              </a:rPr>
              <a:t>the relative EV </a:t>
            </a:r>
            <a:r>
              <a:rPr lang="en-US" b="1" i="1" dirty="0" err="1" smtClean="0">
                <a:solidFill>
                  <a:schemeClr val="tx1"/>
                </a:solidFill>
                <a:latin typeface="Times" pitchFamily="18" charset="0"/>
              </a:rPr>
              <a:t>dn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" pitchFamily="18" charset="0"/>
              </a:rPr>
              <a:t>uncertainty (increasing rapidly with decreasing scene temperature). </a:t>
            </a:r>
            <a:endParaRPr lang="en-US" b="1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The </a:t>
            </a:r>
            <a:r>
              <a:rPr lang="en-US" b="1" dirty="0">
                <a:solidFill>
                  <a:schemeClr val="tx1"/>
                </a:solidFill>
                <a:latin typeface="Times" pitchFamily="18" charset="0"/>
              </a:rPr>
              <a:t>LWIR bands uncertainties are dominated by the 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c</a:t>
            </a:r>
            <a:r>
              <a:rPr lang="en-US" b="1" baseline="-25000" dirty="0" smtClean="0">
                <a:solidFill>
                  <a:schemeClr val="tx1"/>
                </a:solidFill>
                <a:latin typeface="Times" pitchFamily="18" charset="0"/>
              </a:rPr>
              <a:t>0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, RVS</a:t>
            </a:r>
            <a:r>
              <a:rPr lang="en-US" b="1" dirty="0">
                <a:solidFill>
                  <a:schemeClr val="tx1"/>
                </a:solidFill>
                <a:latin typeface="Times" pitchFamily="18" charset="0"/>
              </a:rPr>
              <a:t>, and EV </a:t>
            </a:r>
            <a:r>
              <a:rPr lang="en-US" b="1" i="1" dirty="0" err="1" smtClean="0">
                <a:solidFill>
                  <a:schemeClr val="tx1"/>
                </a:solidFill>
                <a:latin typeface="Times" pitchFamily="18" charset="0"/>
              </a:rPr>
              <a:t>dn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" pitchFamily="18" charset="0"/>
              </a:rPr>
              <a:t>relative uncertainties, which increase with decreasing scene 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temperatures.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684DD1-2060-4C6F-916F-C43C2951B649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t="1571"/>
          <a:stretch/>
        </p:blipFill>
        <p:spPr>
          <a:xfrm>
            <a:off x="1011922" y="2743201"/>
            <a:ext cx="683667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152400"/>
            <a:ext cx="6629400" cy="609600"/>
          </a:xfrm>
          <a:prstGeom prst="rect">
            <a:avLst/>
          </a:prstGeom>
        </p:spPr>
        <p:txBody>
          <a:bodyPr anchor="ctr"/>
          <a:lstStyle/>
          <a:p>
            <a:pPr algn="ctr" defTabSz="1006475">
              <a:defRPr/>
            </a:pPr>
            <a:r>
              <a:rPr lang="en-US" sz="2400" b="1" kern="0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Uncertainty [K</a:t>
            </a:r>
            <a:r>
              <a:rPr lang="en-US" sz="2400" b="1" kern="0" dirty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]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81000" y="990600"/>
            <a:ext cx="8382000" cy="1665324"/>
          </a:xfrm>
          <a:prstGeom prst="roundRect">
            <a:avLst>
              <a:gd name="adj" fmla="val 16616"/>
            </a:avLst>
          </a:prstGeom>
          <a:noFill/>
          <a:ln w="12600">
            <a:noFill/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spcAft>
                <a:spcPts val="6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FF"/>
                </a:solidFill>
              </a:rPr>
              <a:t>Uncertainty </a:t>
            </a:r>
            <a:r>
              <a:rPr lang="en-US" b="1" dirty="0" smtClean="0">
                <a:solidFill>
                  <a:srgbClr val="0000FF"/>
                </a:solidFill>
              </a:rPr>
              <a:t>contributors: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Times" pitchFamily="18" charset="0"/>
              </a:rPr>
              <a:t>D</a:t>
            </a:r>
            <a:r>
              <a:rPr lang="en-US" sz="1600" b="1" dirty="0" smtClean="0">
                <a:solidFill>
                  <a:schemeClr val="tx1"/>
                </a:solidFill>
                <a:latin typeface="Times" pitchFamily="18" charset="0"/>
              </a:rPr>
              <a:t>ominant for </a:t>
            </a:r>
            <a:r>
              <a:rPr lang="en-US" sz="1600" b="1" dirty="0">
                <a:solidFill>
                  <a:schemeClr val="tx1"/>
                </a:solidFill>
                <a:latin typeface="Times" pitchFamily="18" charset="0"/>
              </a:rPr>
              <a:t>MWIR bands are the relative BB radiance </a:t>
            </a:r>
            <a:r>
              <a:rPr lang="en-US" sz="1600" b="1" dirty="0" smtClean="0">
                <a:solidFill>
                  <a:schemeClr val="tx1"/>
                </a:solidFill>
                <a:latin typeface="Times" pitchFamily="18" charset="0"/>
              </a:rPr>
              <a:t>uncertainty and </a:t>
            </a:r>
            <a:r>
              <a:rPr lang="en-US" sz="1600" b="1" dirty="0">
                <a:solidFill>
                  <a:schemeClr val="tx1"/>
                </a:solidFill>
                <a:latin typeface="Times" pitchFamily="18" charset="0"/>
              </a:rPr>
              <a:t>the relative EV </a:t>
            </a:r>
            <a:r>
              <a:rPr lang="en-US" sz="1600" b="1" i="1" dirty="0" err="1" smtClean="0">
                <a:solidFill>
                  <a:schemeClr val="tx1"/>
                </a:solidFill>
                <a:latin typeface="Times" pitchFamily="18" charset="0"/>
              </a:rPr>
              <a:t>dn</a:t>
            </a:r>
            <a:r>
              <a:rPr lang="en-US" sz="1600" b="1" dirty="0" smtClean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Times" pitchFamily="18" charset="0"/>
              </a:rPr>
              <a:t>uncertainty (increasing rapidly with decreasing scene temperature). </a:t>
            </a:r>
            <a:endParaRPr lang="en-US" sz="1600" b="1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Times" pitchFamily="18" charset="0"/>
              </a:rPr>
              <a:t>The </a:t>
            </a:r>
            <a:r>
              <a:rPr lang="en-US" sz="1600" b="1" dirty="0">
                <a:solidFill>
                  <a:schemeClr val="tx1"/>
                </a:solidFill>
                <a:latin typeface="Times" pitchFamily="18" charset="0"/>
              </a:rPr>
              <a:t>LWIR bands uncertainties are dominated by the </a:t>
            </a:r>
            <a:r>
              <a:rPr lang="en-US" sz="1600" b="1" dirty="0" smtClean="0">
                <a:solidFill>
                  <a:schemeClr val="tx1"/>
                </a:solidFill>
                <a:latin typeface="Times" pitchFamily="18" charset="0"/>
              </a:rPr>
              <a:t>c</a:t>
            </a:r>
            <a:r>
              <a:rPr lang="en-US" sz="1600" b="1" baseline="-25000" dirty="0" smtClean="0">
                <a:solidFill>
                  <a:schemeClr val="tx1"/>
                </a:solidFill>
                <a:latin typeface="Times" pitchFamily="18" charset="0"/>
              </a:rPr>
              <a:t>0</a:t>
            </a:r>
            <a:r>
              <a:rPr lang="en-US" sz="1600" b="1" dirty="0" smtClean="0">
                <a:solidFill>
                  <a:schemeClr val="tx1"/>
                </a:solidFill>
                <a:latin typeface="Times" pitchFamily="18" charset="0"/>
              </a:rPr>
              <a:t>, RVS</a:t>
            </a:r>
            <a:r>
              <a:rPr lang="en-US" sz="1600" b="1" dirty="0">
                <a:solidFill>
                  <a:schemeClr val="tx1"/>
                </a:solidFill>
                <a:latin typeface="Times" pitchFamily="18" charset="0"/>
              </a:rPr>
              <a:t>, and EV </a:t>
            </a:r>
            <a:r>
              <a:rPr lang="en-US" sz="1600" b="1" i="1" dirty="0" err="1" smtClean="0">
                <a:solidFill>
                  <a:schemeClr val="tx1"/>
                </a:solidFill>
                <a:latin typeface="Times" pitchFamily="18" charset="0"/>
              </a:rPr>
              <a:t>dn</a:t>
            </a:r>
            <a:r>
              <a:rPr lang="en-US" sz="1600" b="1" dirty="0" smtClean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Times" pitchFamily="18" charset="0"/>
              </a:rPr>
              <a:t>relative uncertainties, which increase with decreasing scene temperature</a:t>
            </a:r>
            <a:r>
              <a:rPr lang="en-US" sz="1600" b="1" dirty="0" smtClean="0">
                <a:solidFill>
                  <a:schemeClr val="tx1"/>
                </a:solidFill>
                <a:latin typeface="Times" pitchFamily="18" charset="0"/>
              </a:rPr>
              <a:t>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684DD1-2060-4C6F-916F-C43C2951B649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15725"/>
            <a:ext cx="6675582" cy="420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684DD1-2060-4C6F-916F-C43C2951B649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401762" y="162580"/>
            <a:ext cx="6675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3333FF"/>
                </a:solidFill>
                <a:latin typeface="+mn-lt"/>
              </a:rPr>
              <a:t>TEB Calibration when Moon </a:t>
            </a:r>
            <a:r>
              <a:rPr lang="en-US" sz="2400" b="1" dirty="0">
                <a:solidFill>
                  <a:srgbClr val="3333FF"/>
                </a:solidFill>
                <a:latin typeface="+mn-lt"/>
              </a:rPr>
              <a:t>in </a:t>
            </a:r>
            <a:r>
              <a:rPr lang="en-US" sz="2400" b="1" dirty="0" smtClean="0">
                <a:solidFill>
                  <a:srgbClr val="3333FF"/>
                </a:solidFill>
                <a:latin typeface="+mn-lt"/>
              </a:rPr>
              <a:t>SV</a:t>
            </a:r>
            <a:endParaRPr lang="en-US" sz="2400" b="1" dirty="0">
              <a:solidFill>
                <a:srgbClr val="3333FF"/>
              </a:solidFill>
              <a:latin typeface="+mn-lt"/>
            </a:endParaRPr>
          </a:p>
        </p:txBody>
      </p:sp>
      <p:pic>
        <p:nvPicPr>
          <p:cNvPr id="11" name="Picture 10" descr="d20130122_t222402_M12_after.png"/>
          <p:cNvPicPr>
            <a:picLocks noChangeAspect="1"/>
          </p:cNvPicPr>
          <p:nvPr/>
        </p:nvPicPr>
        <p:blipFill>
          <a:blip r:embed="rId3" cstate="print">
            <a:lum bright="30000" contrast="20000"/>
          </a:blip>
          <a:stretch>
            <a:fillRect/>
          </a:stretch>
        </p:blipFill>
        <p:spPr>
          <a:xfrm>
            <a:off x="6476999" y="1362074"/>
            <a:ext cx="2286000" cy="3652838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d20130122_t222402_M12_before.png"/>
          <p:cNvPicPr>
            <a:picLocks noChangeAspect="1"/>
          </p:cNvPicPr>
          <p:nvPr/>
        </p:nvPicPr>
        <p:blipFill>
          <a:blip r:embed="rId4" cstate="print">
            <a:lum bright="30000" contrast="20000"/>
          </a:blip>
          <a:stretch>
            <a:fillRect/>
          </a:stretch>
        </p:blipFill>
        <p:spPr>
          <a:xfrm>
            <a:off x="3962399" y="1378165"/>
            <a:ext cx="2286000" cy="3652838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Content Placeholder 9"/>
          <p:cNvSpPr txBox="1">
            <a:spLocks/>
          </p:cNvSpPr>
          <p:nvPr/>
        </p:nvSpPr>
        <p:spPr bwMode="auto">
          <a:xfrm>
            <a:off x="228600" y="1447800"/>
            <a:ext cx="3276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indent="-233363" algn="just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" pitchFamily="18" charset="0"/>
              </a:rPr>
              <a:t>Currently for TEB, Fill values are assigned in EV SDR when the Moon is in the SV.</a:t>
            </a:r>
          </a:p>
          <a:p>
            <a:pPr marL="233363" indent="-233363" eaLnBrk="0" hangingPunct="0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233363" indent="-233363" algn="just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" pitchFamily="18" charset="0"/>
              </a:rPr>
              <a:t>Improved algorithm computes the mean and standard deviation of a 48-frame sample each scan. Then the outlier samples (Moon intrusion) with selected rejection scheme are identified and excluded from the SV average for background subtraction.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38400" y="52578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00FF"/>
                </a:solidFill>
              </a:rPr>
              <a:t>Images of calibrated radiance from 4 consecutive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Band </a:t>
            </a:r>
            <a:r>
              <a:rPr lang="en-US" b="1" dirty="0" smtClean="0">
                <a:solidFill>
                  <a:srgbClr val="0000FF"/>
                </a:solidFill>
              </a:rPr>
              <a:t>M12</a:t>
            </a:r>
            <a:r>
              <a:rPr lang="en-US" dirty="0" smtClean="0">
                <a:solidFill>
                  <a:srgbClr val="0000FF"/>
                </a:solidFill>
              </a:rPr>
              <a:t> SDRs, generated with current SDR code (left) and modified (right) calibration algorithms (Data: Jan 22, 2013; Time 22:24:02). [Reference SPIE 2013, 8866-72]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3962400" y="1371600"/>
            <a:ext cx="9062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Before</a:t>
            </a: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6477000" y="1371600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After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143000" y="152400"/>
            <a:ext cx="7562851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 smtClean="0">
                <a:solidFill>
                  <a:srgbClr val="3333FF"/>
                </a:solidFill>
              </a:rPr>
              <a:t>TEB Calibration Methodology</a:t>
            </a:r>
            <a:endParaRPr lang="en-GB" sz="2400" b="1" dirty="0">
              <a:solidFill>
                <a:srgbClr val="3333FF"/>
              </a:solidFill>
            </a:endParaRPr>
          </a:p>
        </p:txBody>
      </p:sp>
      <p:graphicFrame>
        <p:nvGraphicFramePr>
          <p:cNvPr id="16" name="Object 16"/>
          <p:cNvGraphicFramePr>
            <a:graphicFrameLocks noChangeAspect="1"/>
          </p:cNvGraphicFramePr>
          <p:nvPr/>
        </p:nvGraphicFramePr>
        <p:xfrm>
          <a:off x="914400" y="6172200"/>
          <a:ext cx="5182741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14" name="Equation" r:id="rId4" imgW="3263760" imgH="241200" progId="Equation.3">
                  <p:embed/>
                </p:oleObj>
              </mc:Choice>
              <mc:Fallback>
                <p:oleObj name="Equation" r:id="rId4" imgW="3263760" imgH="241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172200"/>
                        <a:ext cx="5182741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914400" y="3048000"/>
          <a:ext cx="73040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15" name="Equation" r:id="rId6" imgW="4533840" imgH="482400" progId="Equation.3">
                  <p:embed/>
                </p:oleObj>
              </mc:Choice>
              <mc:Fallback>
                <p:oleObj name="Equation" r:id="rId6" imgW="453384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0"/>
                        <a:ext cx="7304087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/>
        </p:nvGraphicFramePr>
        <p:xfrm>
          <a:off x="914400" y="4419600"/>
          <a:ext cx="38369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16" name="Equation" r:id="rId8" imgW="2514600" imgH="647640" progId="Equation.3">
                  <p:embed/>
                </p:oleObj>
              </mc:Choice>
              <mc:Fallback>
                <p:oleObj name="Equation" r:id="rId8" imgW="2514600" imgH="647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19600"/>
                        <a:ext cx="3836988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/>
        </p:nvGraphicFramePr>
        <p:xfrm>
          <a:off x="704850" y="1447800"/>
          <a:ext cx="47974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17" name="Equation" r:id="rId10" imgW="2857320" imgH="634680" progId="Equation.3">
                  <p:embed/>
                </p:oleObj>
              </mc:Choice>
              <mc:Fallback>
                <p:oleObj name="Equation" r:id="rId10" imgW="2857320" imgH="634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447800"/>
                        <a:ext cx="47974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14400" y="2667000"/>
            <a:ext cx="790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where the 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  <a:sym typeface="Symbol"/>
              </a:rPr>
              <a:t></a:t>
            </a:r>
            <a:r>
              <a:rPr lang="en-US" b="1" i="1" dirty="0" err="1" smtClean="0">
                <a:solidFill>
                  <a:schemeClr val="tx1"/>
                </a:solidFill>
                <a:latin typeface="Times" pitchFamily="18" charset="0"/>
                <a:sym typeface="Symbol"/>
              </a:rPr>
              <a:t>L</a:t>
            </a:r>
            <a:r>
              <a:rPr lang="en-US" b="1" i="1" baseline="-25000" dirty="0" err="1" smtClean="0">
                <a:solidFill>
                  <a:schemeClr val="tx1"/>
                </a:solidFill>
                <a:latin typeface="Times" pitchFamily="18" charset="0"/>
                <a:sym typeface="Symbol"/>
              </a:rPr>
              <a:t>bg</a:t>
            </a:r>
            <a:r>
              <a:rPr lang="en-US" b="1" i="1" dirty="0" smtClean="0">
                <a:solidFill>
                  <a:schemeClr val="tx1"/>
                </a:solidFill>
                <a:latin typeface="Times" pitchFamily="18" charset="0"/>
                <a:sym typeface="Symbol"/>
              </a:rPr>
              <a:t>(B,)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 is the background difference between the EV and SV path:</a:t>
            </a:r>
            <a:endParaRPr lang="en-US" b="1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6646" y="990600"/>
            <a:ext cx="7397538" cy="400110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imes" pitchFamily="18" charset="0"/>
              </a:rPr>
              <a:t>VIIRS Earth View radiance is retrieved following ATBD Eq. (116)</a:t>
            </a:r>
            <a:r>
              <a:rPr lang="en-US" sz="2000" dirty="0" smtClean="0">
                <a:solidFill>
                  <a:schemeClr val="tx1"/>
                </a:solidFill>
                <a:latin typeface="Times" pitchFamily="18" charset="0"/>
              </a:rPr>
              <a:t> </a:t>
            </a:r>
            <a:endParaRPr lang="en-US" sz="2000" baseline="-250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3886200"/>
            <a:ext cx="7464864" cy="369332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" pitchFamily="18" charset="0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he F-factor is derived each scan for each band, detector, and HAM side: </a:t>
            </a:r>
            <a:endParaRPr lang="en-US" b="1" baseline="-25000" dirty="0">
              <a:solidFill>
                <a:schemeClr val="tx1"/>
              </a:solidFill>
              <a:latin typeface="Times" pitchFamily="18" charset="0"/>
            </a:endParaRPr>
          </a:p>
        </p:txBody>
      </p:sp>
      <p:cxnSp>
        <p:nvCxnSpPr>
          <p:cNvPr id="26" name="Straight Arrow Connector 21"/>
          <p:cNvCxnSpPr>
            <a:cxnSpLocks noChangeShapeType="1"/>
          </p:cNvCxnSpPr>
          <p:nvPr/>
        </p:nvCxnSpPr>
        <p:spPr bwMode="auto">
          <a:xfrm flipV="1">
            <a:off x="5029200" y="4495800"/>
            <a:ext cx="762000" cy="762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5867400" y="43434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Estimated BB radiance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1" name="Straight Arrow Connector 21"/>
          <p:cNvCxnSpPr>
            <a:cxnSpLocks noChangeShapeType="1"/>
          </p:cNvCxnSpPr>
          <p:nvPr/>
        </p:nvCxnSpPr>
        <p:spPr bwMode="auto">
          <a:xfrm>
            <a:off x="4038600" y="5181600"/>
            <a:ext cx="1143000" cy="2286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3" name="TextBox 22"/>
          <p:cNvSpPr txBox="1">
            <a:spLocks noChangeArrowheads="1"/>
          </p:cNvSpPr>
          <p:nvPr/>
        </p:nvSpPr>
        <p:spPr bwMode="auto">
          <a:xfrm>
            <a:off x="5257800" y="5254823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Retrieved BB radiance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4400" y="5638800"/>
            <a:ext cx="4369786" cy="369332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and the aperture radiance from the BB is: </a:t>
            </a:r>
            <a:endParaRPr lang="en-US" b="1" baseline="-250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5791200" y="1600200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accent6"/>
                </a:solidFill>
              </a:rPr>
              <a:t>dn</a:t>
            </a:r>
            <a:r>
              <a:rPr lang="en-US" sz="1600" dirty="0" smtClean="0">
                <a:solidFill>
                  <a:schemeClr val="accent6"/>
                </a:solidFill>
              </a:rPr>
              <a:t>: detector response </a:t>
            </a:r>
          </a:p>
          <a:p>
            <a:r>
              <a:rPr lang="en-US" sz="1600" dirty="0" err="1" smtClean="0">
                <a:solidFill>
                  <a:schemeClr val="accent6"/>
                </a:solidFill>
              </a:rPr>
              <a:t>c</a:t>
            </a:r>
            <a:r>
              <a:rPr lang="en-US" sz="1600" baseline="-25000" dirty="0" err="1" smtClean="0">
                <a:solidFill>
                  <a:schemeClr val="accent6"/>
                </a:solidFill>
              </a:rPr>
              <a:t>i</a:t>
            </a:r>
            <a:r>
              <a:rPr lang="en-US" sz="1600" dirty="0" smtClean="0">
                <a:solidFill>
                  <a:schemeClr val="accent6"/>
                </a:solidFill>
              </a:rPr>
              <a:t>: calibration coefficients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RVS: response versus scan-angle 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684DD1-2060-4C6F-916F-C43C2951B64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814" y="2421016"/>
            <a:ext cx="3761386" cy="4436983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84034" y="1176960"/>
            <a:ext cx="4405680" cy="2522880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572000" y="1066800"/>
            <a:ext cx="4419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Long-term trend of daily-averaged T</a:t>
            </a:r>
            <a:r>
              <a:rPr lang="en-US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BB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Stable to within a few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mK.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~15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mK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offsets were due to the use of two different T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settings.</a:t>
            </a:r>
            <a:endParaRPr lang="en-US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990600" y="152400"/>
            <a:ext cx="7562851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 smtClean="0">
                <a:solidFill>
                  <a:srgbClr val="3333FF"/>
                </a:solidFill>
              </a:rPr>
              <a:t>BB Performance</a:t>
            </a:r>
            <a:endParaRPr lang="en-GB" sz="2400" b="1" dirty="0">
              <a:solidFill>
                <a:srgbClr val="3333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886200"/>
            <a:ext cx="4876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Short-term stability (scan-by-scan T</a:t>
            </a:r>
            <a:r>
              <a:rPr lang="en-US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lvl="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Orbital variations of individual thermistors up to 40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mK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Variations in average temperature ~ 20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mK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Temperature difference between individual thermistors up to 60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mK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BB uniformity meets the requirement with standard deviation less than 30mK</a:t>
            </a:r>
            <a:endParaRPr lang="en-US" b="1" dirty="0">
              <a:solidFill>
                <a:srgbClr val="3333FF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4876800" y="5486400"/>
            <a:ext cx="990600" cy="533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4800600" y="4021217"/>
            <a:ext cx="990600" cy="93178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Slide Number Placeholder 1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684DD1-2060-4C6F-916F-C43C2951B64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4038601" y="1447800"/>
            <a:ext cx="990599" cy="914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914400" y="225425"/>
            <a:ext cx="7562851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 smtClean="0">
                <a:solidFill>
                  <a:srgbClr val="3333FF"/>
                </a:solidFill>
              </a:rPr>
              <a:t>Detector Short-term Stability </a:t>
            </a:r>
            <a:endParaRPr lang="en-GB" sz="2400" b="1" dirty="0">
              <a:solidFill>
                <a:srgbClr val="3333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684DD1-2060-4C6F-916F-C43C2951B64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264304" y="1153672"/>
            <a:ext cx="270749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Detector responses (F-factors) show small orbital variations: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±0.2 % or less on a per scan basis</a:t>
            </a:r>
            <a:endParaRPr lang="en-US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±0.1 % or less on a per granule basis</a:t>
            </a:r>
          </a:p>
          <a:p>
            <a:pPr algn="just"/>
            <a:r>
              <a:rPr lang="en-US" dirty="0" smtClean="0">
                <a:solidFill>
                  <a:srgbClr val="3333FF"/>
                </a:solidFill>
                <a:latin typeface="Times New Roman" pitchFamily="16" charset="0"/>
                <a:cs typeface="Times New Roman" pitchFamily="16" charset="0"/>
              </a:rPr>
              <a:t>Would using averaged F-factors improve SDR product?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F-factor orbital variations correlate with T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BB</a:t>
            </a:r>
            <a:r>
              <a:rPr lang="en-US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variations and instrument temperatures variations.</a:t>
            </a:r>
          </a:p>
          <a:p>
            <a:pPr algn="just"/>
            <a:endParaRPr lang="en-US" dirty="0" smtClean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F-factor 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shown for orbits 22854 – 22858 for HAM side A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 New Roman" pitchFamily="16" charset="0"/>
              </a:rPr>
              <a:t>.</a:t>
            </a:r>
            <a:endParaRPr lang="en-US" dirty="0">
              <a:solidFill>
                <a:schemeClr val="tx1"/>
              </a:solidFill>
              <a:latin typeface="Times" pitchFamily="18" charset="0"/>
              <a:cs typeface="Times New Roman" pitchFamily="1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066800"/>
            <a:ext cx="5867400" cy="57613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914400" y="225425"/>
            <a:ext cx="7562851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 smtClean="0">
                <a:solidFill>
                  <a:srgbClr val="3333FF"/>
                </a:solidFill>
              </a:rPr>
              <a:t>Detector Long-term Response </a:t>
            </a:r>
            <a:endParaRPr lang="en-GB" sz="2400" b="1" dirty="0">
              <a:solidFill>
                <a:srgbClr val="3333FF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8149569" y="5257800"/>
            <a:ext cx="383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429290"/>
              </p:ext>
            </p:extLst>
          </p:nvPr>
        </p:nvGraphicFramePr>
        <p:xfrm>
          <a:off x="914400" y="5562600"/>
          <a:ext cx="7467602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1"/>
                <a:gridCol w="729343"/>
                <a:gridCol w="729343"/>
                <a:gridCol w="729343"/>
                <a:gridCol w="729343"/>
                <a:gridCol w="729343"/>
                <a:gridCol w="729343"/>
                <a:gridCol w="729343"/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 pitchFamily="18" charset="0"/>
                          <a:cs typeface="Times" pitchFamily="18" charset="0"/>
                        </a:rPr>
                        <a:t>Band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I4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I5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M12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M13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M14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M15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M16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Average 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F-factor: 03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 26 2012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Times" pitchFamily="18" charset="0"/>
                        <a:cs typeface="Times New Roman" pitchFamily="16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1.0105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18288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1.0040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18288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1.0035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18288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1.0070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18288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0.9946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18288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1.0056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18288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1.0101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18288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Average 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F-factor: 03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 26 2016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Times" pitchFamily="18" charset="0"/>
                        <a:cs typeface="Times New Roman" pitchFamily="16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" pitchFamily="18" charset="0"/>
                        </a:rPr>
                        <a:t>1.0153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18288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" pitchFamily="18" charset="0"/>
                        </a:rPr>
                        <a:t>1.0177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18288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" pitchFamily="18" charset="0"/>
                        </a:rPr>
                        <a:t>1.0077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18288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" pitchFamily="18" charset="0"/>
                        </a:rPr>
                        <a:t>1.0097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18288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" pitchFamily="18" charset="0"/>
                        </a:rPr>
                        <a:t>0.9952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18288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" pitchFamily="18" charset="0"/>
                        </a:rPr>
                        <a:t>1.0070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18288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" pitchFamily="18" charset="0"/>
                        </a:rPr>
                        <a:t>1.0126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18288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Trend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Times" pitchFamily="18" charset="0"/>
                          <a:cs typeface="Times New Roman" pitchFamily="16" charset="0"/>
                        </a:rPr>
                        <a:t> [%]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Times" pitchFamily="18" charset="0"/>
                        <a:cs typeface="Times New Roman" pitchFamily="16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0.47</a:t>
                      </a:r>
                    </a:p>
                  </a:txBody>
                  <a:tcPr marL="18288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1.36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18288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0.42</a:t>
                      </a:r>
                    </a:p>
                  </a:txBody>
                  <a:tcPr marL="18288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0.26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18288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0.06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18288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" pitchFamily="18" charset="0"/>
                        </a:rPr>
                        <a:t>0.14</a:t>
                      </a:r>
                      <a:endParaRPr lang="en-US" sz="1400" dirty="0">
                        <a:latin typeface="Times" pitchFamily="18" charset="0"/>
                      </a:endParaRPr>
                    </a:p>
                  </a:txBody>
                  <a:tcPr marL="18288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" pitchFamily="18" charset="0"/>
                        </a:rPr>
                        <a:t>0.24</a:t>
                      </a:r>
                    </a:p>
                  </a:txBody>
                  <a:tcPr marL="18288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684DD1-2060-4C6F-916F-C43C2951B64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200" y="1149727"/>
            <a:ext cx="35052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  <a:latin typeface="Times" pitchFamily="18" charset="0"/>
              </a:rPr>
              <a:t>   Daily average F-factor trend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</a:rPr>
              <a:t>:</a:t>
            </a:r>
            <a:endParaRPr lang="en-US" sz="16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457200" lvl="1" algn="just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imes" pitchFamily="18" charset="0"/>
              </a:rPr>
              <a:t>From January 20, 2012 (orbit 1200) to May </a:t>
            </a:r>
            <a:r>
              <a:rPr lang="en-US" sz="1600" dirty="0">
                <a:solidFill>
                  <a:schemeClr val="tx1"/>
                </a:solidFill>
                <a:latin typeface="Times" pitchFamily="18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Times" pitchFamily="18" charset="0"/>
              </a:rPr>
              <a:t>, 2016 (orbit 23361)</a:t>
            </a:r>
          </a:p>
          <a:p>
            <a:pPr marL="457200" lvl="1" algn="just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imes" pitchFamily="18" charset="0"/>
              </a:rPr>
              <a:t>I5 shows the most noticeable trend of ~1.4 %, while the rest of the bands are within 0.47 % (I4).</a:t>
            </a:r>
          </a:p>
          <a:p>
            <a:pPr marL="457200" lvl="1" algn="just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imes" pitchFamily="18" charset="0"/>
              </a:rPr>
              <a:t>Discontinuities in the trend are coincident with anomalies during  which the cold FPA and/or instrument temperatures changed. </a:t>
            </a:r>
          </a:p>
          <a:p>
            <a:pPr marL="457200" lvl="1" algn="just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imes" pitchFamily="18" charset="0"/>
              </a:rPr>
              <a:t>Features in LWIR bands F-trend appear to coincide with the passage of the Earth through perihelion.</a:t>
            </a:r>
            <a:endParaRPr lang="en-US" sz="1600" b="1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7400" y="4796135"/>
            <a:ext cx="1085850" cy="46166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Times" pitchFamily="18" charset="0"/>
              </a:rPr>
              <a:t>Petulant anomaly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86583" y="465763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  <a:latin typeface="Times" pitchFamily="18" charset="0"/>
              </a:rPr>
              <a:t>SC anomaly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" pitchFamily="18" charset="0"/>
              </a:rPr>
              <a:t>20120324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39000" y="4860668"/>
            <a:ext cx="1238251" cy="18466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Times" pitchFamily="18" charset="0"/>
              </a:rPr>
              <a:t>Earth in perihelion</a:t>
            </a:r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808785" y="1231346"/>
            <a:ext cx="5203080" cy="3359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914400" y="225425"/>
            <a:ext cx="7562851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 smtClean="0">
                <a:solidFill>
                  <a:srgbClr val="3333FF"/>
                </a:solidFill>
              </a:rPr>
              <a:t>Instrument Temperatures Trend</a:t>
            </a:r>
            <a:endParaRPr lang="en-GB" sz="2400" b="1" dirty="0">
              <a:solidFill>
                <a:srgbClr val="3333FF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8073370" y="5562600"/>
            <a:ext cx="383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Slide Number Placeholder 1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684DD1-2060-4C6F-916F-C43C2951B64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28600" y="1295400"/>
            <a:ext cx="350520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just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" pitchFamily="18" charset="0"/>
              </a:rPr>
              <a:t>Discontinuities in the instrument temperatures trends coincident with discontinuities in the F-factor trends shown on previous slide.</a:t>
            </a:r>
          </a:p>
          <a:p>
            <a:pPr marL="457200" lvl="1" algn="just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" pitchFamily="18" charset="0"/>
              </a:rPr>
              <a:t> Features in instrument temperature trends appears to coincide with the passage of the Earth through perihelion. The F-factor for LWIR bands shows features at the same time. </a:t>
            </a:r>
          </a:p>
          <a:p>
            <a:pPr marL="457200" lvl="1" algn="just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" pitchFamily="18" charset="0"/>
              </a:rPr>
              <a:t>There is a small increasing trend of SMWIR focal plane temperature, which can explain the trend observed in MWIR bands (I4, M12, M13).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962400" y="1295400"/>
            <a:ext cx="4937760" cy="265176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3944332" y="4037405"/>
            <a:ext cx="4894868" cy="2514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143000" y="225425"/>
            <a:ext cx="7620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 smtClean="0">
                <a:solidFill>
                  <a:srgbClr val="3333FF"/>
                </a:solidFill>
              </a:rPr>
              <a:t>Detector Noise Characterization (</a:t>
            </a:r>
            <a:r>
              <a:rPr lang="en-GB" sz="2400" b="1" dirty="0" err="1" smtClean="0">
                <a:solidFill>
                  <a:srgbClr val="3333FF"/>
                </a:solidFill>
              </a:rPr>
              <a:t>NEdT</a:t>
            </a:r>
            <a:r>
              <a:rPr lang="en-GB" sz="2400" b="1" dirty="0" smtClean="0">
                <a:solidFill>
                  <a:srgbClr val="3333FF"/>
                </a:solidFill>
              </a:rPr>
              <a:t>)</a:t>
            </a:r>
            <a:endParaRPr lang="en-GB" sz="2400" b="1" dirty="0">
              <a:solidFill>
                <a:srgbClr val="3333FF"/>
              </a:solidFill>
            </a:endParaRPr>
          </a:p>
        </p:txBody>
      </p:sp>
      <p:graphicFrame>
        <p:nvGraphicFramePr>
          <p:cNvPr id="123905" name="Object 15"/>
          <p:cNvGraphicFramePr>
            <a:graphicFrameLocks noChangeAspect="1"/>
          </p:cNvGraphicFramePr>
          <p:nvPr/>
        </p:nvGraphicFramePr>
        <p:xfrm>
          <a:off x="838200" y="1143000"/>
          <a:ext cx="278288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42" name="Equation" r:id="rId4" imgW="1866600" imgH="431640" progId="Equation.3">
                  <p:embed/>
                </p:oleObj>
              </mc:Choice>
              <mc:Fallback>
                <p:oleObj name="Equation" r:id="rId4" imgW="1866600" imgH="431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43000"/>
                        <a:ext cx="2782888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lot_nedt_cl_dwn_hsA.jpg"/>
          <p:cNvPicPr>
            <a:picLocks noChangeAspect="1"/>
          </p:cNvPicPr>
          <p:nvPr/>
        </p:nvPicPr>
        <p:blipFill>
          <a:blip r:embed="rId6" cstate="print"/>
          <a:srcRect l="5986" t="3279" r="2993" b="66905"/>
          <a:stretch>
            <a:fillRect/>
          </a:stretch>
        </p:blipFill>
        <p:spPr>
          <a:xfrm>
            <a:off x="152400" y="4703559"/>
            <a:ext cx="4170938" cy="2078241"/>
          </a:xfrm>
          <a:prstGeom prst="rect">
            <a:avLst/>
          </a:prstGeom>
        </p:spPr>
      </p:pic>
      <p:pic>
        <p:nvPicPr>
          <p:cNvPr id="11" name="Picture 10" descr="plot_nedt_cl_dwn_hsA.jpg"/>
          <p:cNvPicPr>
            <a:picLocks noChangeAspect="1"/>
          </p:cNvPicPr>
          <p:nvPr/>
        </p:nvPicPr>
        <p:blipFill>
          <a:blip r:embed="rId6" cstate="print"/>
          <a:srcRect l="5986" t="35420" r="2993" b="34426"/>
          <a:stretch>
            <a:fillRect/>
          </a:stretch>
        </p:blipFill>
        <p:spPr>
          <a:xfrm>
            <a:off x="4724400" y="4679998"/>
            <a:ext cx="4170938" cy="210180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684DD1-2060-4C6F-916F-C43C2951B64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6200" y="1905000"/>
            <a:ext cx="4495800" cy="2541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 New Roman" pitchFamily="18" charset="0"/>
              </a:rPr>
              <a:t>NEdT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 New Roman" pitchFamily="18" charset="0"/>
              </a:rPr>
              <a:t> routinely trended at 292.5 K: stable since the 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 New Roman" pitchFamily="18" charset="0"/>
              </a:rPr>
              <a:t>FPA temperatures reached ~80 K (orbit 1200). Band averaged values are within 0.2 K for I bands and 0.07 K for M bands</a:t>
            </a:r>
          </a:p>
          <a:p>
            <a:pPr marL="285750" indent="-285750" algn="just">
              <a:spcBef>
                <a:spcPts val="18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 New Roman" pitchFamily="18" charset="0"/>
              </a:rPr>
              <a:t>NEdT at T</a:t>
            </a:r>
            <a:r>
              <a:rPr lang="en-US" baseline="-25000" dirty="0" smtClean="0">
                <a:solidFill>
                  <a:schemeClr val="tx1"/>
                </a:solidFill>
                <a:latin typeface="Times" pitchFamily="18" charset="0"/>
                <a:cs typeface="Times New Roman" pitchFamily="18" charset="0"/>
              </a:rPr>
              <a:t>TYP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 New Roman" pitchFamily="18" charset="0"/>
              </a:rPr>
              <a:t> derived periodically from BB WUCD data: stable and meeting the sensor design requirements by a wide margin:</a:t>
            </a:r>
          </a:p>
        </p:txBody>
      </p:sp>
      <p:pic>
        <p:nvPicPr>
          <p:cNvPr id="9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4572000" y="1188720"/>
            <a:ext cx="4450320" cy="301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pp_pre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LGC Sans"/>
        <a:cs typeface="DejaVu LGC Sans"/>
      </a:majorFont>
      <a:minorFont>
        <a:latin typeface="Arial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198180</TotalTime>
  <Words>2906</Words>
  <Application>Microsoft Office PowerPoint</Application>
  <PresentationFormat>On-screen Show (4:3)</PresentationFormat>
  <Paragraphs>919</Paragraphs>
  <Slides>34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DejaVu LGC Sans</vt:lpstr>
      <vt:lpstr>Symbol</vt:lpstr>
      <vt:lpstr>Times</vt:lpstr>
      <vt:lpstr>Times New Roman</vt:lpstr>
      <vt:lpstr>TTPFCJ+ArialMT</vt:lpstr>
      <vt:lpstr>Wingdings</vt:lpstr>
      <vt:lpstr>npp_pres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boryana</dc:creator>
  <cp:lastModifiedBy>Jeff McIntire</cp:lastModifiedBy>
  <cp:revision>9978</cp:revision>
  <cp:lastPrinted>1601-01-01T00:00:00Z</cp:lastPrinted>
  <dcterms:created xsi:type="dcterms:W3CDTF">1601-01-01T00:00:00Z</dcterms:created>
  <dcterms:modified xsi:type="dcterms:W3CDTF">2016-05-23T21:06:56Z</dcterms:modified>
</cp:coreProperties>
</file>