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8" r:id="rId2"/>
    <p:sldId id="319" r:id="rId3"/>
    <p:sldId id="317" r:id="rId4"/>
    <p:sldId id="320" r:id="rId5"/>
    <p:sldId id="321" r:id="rId6"/>
    <p:sldId id="333" r:id="rId7"/>
    <p:sldId id="313" r:id="rId8"/>
    <p:sldId id="347" r:id="rId9"/>
    <p:sldId id="314" r:id="rId10"/>
    <p:sldId id="339" r:id="rId11"/>
    <p:sldId id="352" r:id="rId12"/>
    <p:sldId id="367" r:id="rId13"/>
    <p:sldId id="324" r:id="rId14"/>
    <p:sldId id="326" r:id="rId15"/>
    <p:sldId id="335" r:id="rId16"/>
    <p:sldId id="337" r:id="rId17"/>
    <p:sldId id="336" r:id="rId18"/>
    <p:sldId id="323" r:id="rId19"/>
    <p:sldId id="327" r:id="rId20"/>
    <p:sldId id="346" r:id="rId21"/>
    <p:sldId id="354" r:id="rId22"/>
    <p:sldId id="360" r:id="rId23"/>
    <p:sldId id="359" r:id="rId24"/>
    <p:sldId id="363" r:id="rId25"/>
    <p:sldId id="364" r:id="rId26"/>
    <p:sldId id="368" r:id="rId27"/>
    <p:sldId id="366" r:id="rId28"/>
    <p:sldId id="361" r:id="rId29"/>
    <p:sldId id="358" r:id="rId30"/>
    <p:sldId id="349" r:id="rId31"/>
    <p:sldId id="350" r:id="rId32"/>
    <p:sldId id="344" r:id="rId33"/>
  </p:sldIdLst>
  <p:sldSz cx="9144000" cy="6858000" type="screen4x3"/>
  <p:notesSz cx="9240838" cy="69548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91">
          <p15:clr>
            <a:srgbClr val="A4A3A4"/>
          </p15:clr>
        </p15:guide>
        <p15:guide id="2" pos="29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1" autoAdjust="0"/>
    <p:restoredTop sz="88410" autoAdjust="0"/>
  </p:normalViewPr>
  <p:slideViewPr>
    <p:cSldViewPr>
      <p:cViewPr varScale="1">
        <p:scale>
          <a:sx n="100" d="100"/>
          <a:sy n="100" d="100"/>
        </p:scale>
        <p:origin x="-149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91"/>
        <p:guide pos="29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4338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EA67930-955A-4F2F-A209-36E6D550AB71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4338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A2935C40-0111-4182-B116-E88C8E31E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03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234336" y="0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11278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8138" y="522288"/>
            <a:ext cx="3462337" cy="25955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924085" y="3303549"/>
            <a:ext cx="7371279" cy="3117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089" tIns="47366" rIns="91089" bIns="47366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6593815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5234337" y="6605890"/>
            <a:ext cx="3982972" cy="3356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089" tIns="47366" rIns="91089" bIns="47366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  <a:defRPr sz="1200">
                <a:solidFill>
                  <a:srgbClr val="000000"/>
                </a:solidFill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fld id="{6C349A36-998A-41CE-AB40-A3EE08CF35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1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24CAB7-C7C6-4F1D-AE6B-798AB1489564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9665859B-0F76-4008-951E-5A2B5B432E2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F73E1E02-EB71-4C6B-93AB-73DE53E3DA10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0407"/>
            <a:ext cx="6162698" cy="260927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6804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548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C414A2-B0F4-4AFC-959A-C63F85EDA84C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91FFDDD-43C3-4899-8D55-D8E4C5187E2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D6555C9-35CC-4C5F-B453-6C38557BE1EA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2983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313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349A36-998A-41CE-AB40-A3EE08CF351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96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0122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5086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366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313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819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C414A2-B0F4-4AFC-959A-C63F85EDA84C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91FFDDD-43C3-4899-8D55-D8E4C5187E2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D6555C9-35CC-4C5F-B453-6C38557BE1EA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425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67911D-8F75-458F-B39C-F0944978724B}" type="slidenum">
              <a:rPr lang="en-GB" smtClean="0">
                <a:latin typeface="Arial" pitchFamily="34" charset="0"/>
                <a:ea typeface="DejaVu LGC Sans"/>
                <a:cs typeface="DejaVu LGC Sans"/>
              </a:rPr>
              <a:pPr/>
              <a:t>3</a:t>
            </a:fld>
            <a:endParaRPr lang="en-GB" smtClean="0">
              <a:latin typeface="Arial" pitchFamily="34" charset="0"/>
              <a:ea typeface="DejaVu LGC Sans"/>
              <a:cs typeface="DejaVu LGC Sans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041C54B9-0456-4192-8EB8-F704B584B7E8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4ABA511F-C67D-4D6F-BA28-71C3FC2932B5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4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4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2165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67911D-8F75-458F-B39C-F0944978724B}" type="slidenum">
              <a:rPr lang="en-GB" smtClean="0">
                <a:latin typeface="Arial" pitchFamily="34" charset="0"/>
                <a:ea typeface="DejaVu LGC Sans"/>
                <a:cs typeface="DejaVu LGC Sans"/>
              </a:rPr>
              <a:pPr/>
              <a:t>5</a:t>
            </a:fld>
            <a:endParaRPr lang="en-GB" smtClean="0">
              <a:latin typeface="Arial" pitchFamily="34" charset="0"/>
              <a:ea typeface="DejaVu LGC Sans"/>
              <a:cs typeface="DejaVu LGC Sans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041C54B9-0456-4192-8EB8-F704B584B7E8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4ABA511F-C67D-4D6F-BA28-71C3FC2932B5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7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6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6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670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7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7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330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8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284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p_p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914400" y="838200"/>
            <a:ext cx="7498080" cy="82550"/>
            <a:chOff x="258" y="444"/>
            <a:chExt cx="5273" cy="4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3" y="6324600"/>
            <a:ext cx="655637" cy="460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3" y="6324600"/>
            <a:ext cx="655637" cy="460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1" y="6245226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1" y="6245226"/>
            <a:ext cx="2882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DF39-D1FD-4A50-B50C-490517C25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JPSS STM May 13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dt="0"/>
  <p:txStyles>
    <p:titleStyle>
      <a:lvl1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2pPr>
      <a:lvl3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3pPr>
      <a:lvl4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4pPr>
      <a:lvl5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58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58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5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81000" y="1143000"/>
            <a:ext cx="8305800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dirty="0" smtClean="0">
                <a:solidFill>
                  <a:srgbClr val="3333FF"/>
                </a:solidFill>
                <a:cs typeface="Arial" charset="0"/>
              </a:rPr>
              <a:t>S-NPP </a:t>
            </a:r>
            <a:r>
              <a:rPr lang="en-US" sz="2800" b="1" dirty="0" smtClean="0">
                <a:solidFill>
                  <a:srgbClr val="3333FF"/>
                </a:solidFill>
              </a:rPr>
              <a:t>VIIRS Thermal Emissive Bands On-Orbit Performance and Calibration</a:t>
            </a:r>
            <a:endParaRPr lang="en-GB" sz="2800" b="1" dirty="0">
              <a:solidFill>
                <a:srgbClr val="3333FF"/>
              </a:solidFill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1020763"/>
            <a:ext cx="8370888" cy="65087"/>
            <a:chOff x="240" y="643"/>
            <a:chExt cx="5273" cy="41"/>
          </a:xfrm>
        </p:grpSpPr>
        <p:sp>
          <p:nvSpPr>
            <p:cNvPr id="3083" name="Line 4"/>
            <p:cNvSpPr>
              <a:spLocks noChangeShapeType="1"/>
            </p:cNvSpPr>
            <p:nvPr/>
          </p:nvSpPr>
          <p:spPr bwMode="auto">
            <a:xfrm>
              <a:off x="240" y="643"/>
              <a:ext cx="5273" cy="0"/>
            </a:xfrm>
            <a:prstGeom prst="line">
              <a:avLst/>
            </a:prstGeom>
            <a:noFill/>
            <a:ln w="507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5"/>
            <p:cNvSpPr>
              <a:spLocks noChangeShapeType="1"/>
            </p:cNvSpPr>
            <p:nvPr/>
          </p:nvSpPr>
          <p:spPr bwMode="auto">
            <a:xfrm>
              <a:off x="240" y="684"/>
              <a:ext cx="5273" cy="0"/>
            </a:xfrm>
            <a:prstGeom prst="line">
              <a:avLst/>
            </a:prstGeom>
            <a:noFill/>
            <a:ln w="255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81000" y="2209800"/>
            <a:ext cx="8370888" cy="65088"/>
            <a:chOff x="240" y="1392"/>
            <a:chExt cx="5273" cy="41"/>
          </a:xfrm>
        </p:grpSpPr>
        <p:sp>
          <p:nvSpPr>
            <p:cNvPr id="3081" name="Line 7"/>
            <p:cNvSpPr>
              <a:spLocks noChangeShapeType="1"/>
            </p:cNvSpPr>
            <p:nvPr/>
          </p:nvSpPr>
          <p:spPr bwMode="auto">
            <a:xfrm>
              <a:off x="240" y="1433"/>
              <a:ext cx="5273" cy="0"/>
            </a:xfrm>
            <a:prstGeom prst="line">
              <a:avLst/>
            </a:prstGeom>
            <a:noFill/>
            <a:ln w="507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8"/>
            <p:cNvSpPr>
              <a:spLocks noChangeShapeType="1"/>
            </p:cNvSpPr>
            <p:nvPr/>
          </p:nvSpPr>
          <p:spPr bwMode="auto">
            <a:xfrm>
              <a:off x="240" y="1392"/>
              <a:ext cx="5273" cy="0"/>
            </a:xfrm>
            <a:prstGeom prst="line">
              <a:avLst/>
            </a:prstGeom>
            <a:noFill/>
            <a:ln w="255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8264525" y="6446838"/>
            <a:ext cx="8794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533400" y="2895600"/>
            <a:ext cx="8382000" cy="2772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1" dirty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Boryana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 </a:t>
            </a: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Efremova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, Jeff McIntire, </a:t>
            </a: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Chengbo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 Sun, Sergey </a:t>
            </a: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Gusev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, Vincent Chiang, and Jack </a:t>
            </a: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Xiong</a:t>
            </a:r>
            <a:endParaRPr lang="en-GB" sz="2200" b="1" dirty="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i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VCST, NASA/GSFC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1" dirty="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	     Acknowledgements:	VIIRS SDR Team Members </a:t>
            </a:r>
          </a:p>
          <a:p>
            <a:pPr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							VCST Members </a:t>
            </a:r>
            <a:endParaRPr lang="en-GB" sz="2000" b="1" dirty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4336" y="594360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dirty="0">
                <a:solidFill>
                  <a:srgbClr val="0066FF"/>
                </a:solidFill>
                <a:latin typeface="Times" pitchFamily="18" charset="0"/>
                <a:cs typeface="Arial" charset="0"/>
              </a:rPr>
              <a:t>May </a:t>
            </a:r>
            <a:r>
              <a:rPr lang="en-GB" b="1" dirty="0" smtClean="0">
                <a:solidFill>
                  <a:srgbClr val="0066FF"/>
                </a:solidFill>
                <a:latin typeface="Times" pitchFamily="18" charset="0"/>
                <a:cs typeface="Arial" charset="0"/>
              </a:rPr>
              <a:t>18, </a:t>
            </a:r>
            <a:r>
              <a:rPr lang="en-GB" b="1" dirty="0">
                <a:solidFill>
                  <a:srgbClr val="0066FF"/>
                </a:solidFill>
                <a:latin typeface="Times" pitchFamily="18" charset="0"/>
                <a:cs typeface="Arial" charset="0"/>
              </a:rPr>
              <a:t>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Noise Characterization (</a:t>
            </a:r>
            <a:r>
              <a:rPr lang="en-GB" sz="2400" b="1" dirty="0" err="1" smtClean="0">
                <a:solidFill>
                  <a:srgbClr val="3333FF"/>
                </a:solidFill>
              </a:rPr>
              <a:t>NEdT</a:t>
            </a:r>
            <a:r>
              <a:rPr lang="en-GB" sz="2400" b="1" dirty="0" smtClean="0">
                <a:solidFill>
                  <a:srgbClr val="3333FF"/>
                </a:solidFill>
              </a:rPr>
              <a:t>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0015" y="1066800"/>
            <a:ext cx="549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NEdT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 at T</a:t>
            </a:r>
            <a:r>
              <a:rPr lang="en-US" sz="20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TYP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 (derived from BB cool-down data)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6096000"/>
            <a:ext cx="6380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Continues to meet the sensor design requirements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99624"/>
              </p:ext>
            </p:extLst>
          </p:nvPr>
        </p:nvGraphicFramePr>
        <p:xfrm>
          <a:off x="304801" y="1512333"/>
          <a:ext cx="8534395" cy="443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38"/>
                <a:gridCol w="499647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</a:tblGrid>
              <a:tr h="61887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Band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" pitchFamily="18" charset="0"/>
                      </a:endParaRPr>
                    </a:p>
                  </a:txBody>
                  <a:tcPr marL="0" marR="0" marT="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  T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TYP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 [K]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600" baseline="-25000" dirty="0">
                        <a:latin typeface="Times" pitchFamily="18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NEdT at T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TYP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[K]</a:t>
                      </a:r>
                    </a:p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56904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Times" pitchFamily="18" charset="0"/>
                      </a:endParaRPr>
                    </a:p>
                  </a:txBody>
                  <a:tcPr marL="0" marR="0" marT="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aseline="-25000" dirty="0">
                        <a:latin typeface="Times" pitchFamily="18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Requirement</a:t>
                      </a:r>
                    </a:p>
                    <a:p>
                      <a:pPr algn="ctr"/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02/12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05/12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09/12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12/12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06/13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06/14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03/15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2.5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1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210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0.396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300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0.107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0.091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0.06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  <a:cs typeface="+mn-cs"/>
                        </a:rPr>
                        <a:t>300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300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0.072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57" y="1066800"/>
            <a:ext cx="5791200" cy="57912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996" y="1219199"/>
            <a:ext cx="3177611" cy="5234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Band-average c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coefficients, as derived from the thirteen WUCD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until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Mar 2015, are </a:t>
            </a:r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shown</a:t>
            </a: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in red (WU data),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and </a:t>
            </a:r>
            <a:r>
              <a:rPr lang="en-US" dirty="0" smtClean="0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blue (CD data)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and compared to </a:t>
            </a:r>
            <a:r>
              <a:rPr lang="en-US" dirty="0" smtClean="0">
                <a:solidFill>
                  <a:srgbClr val="00B050"/>
                </a:solidFill>
                <a:latin typeface="Times New Roman" pitchFamily="16" charset="0"/>
                <a:cs typeface="Times New Roman" pitchFamily="16" charset="0"/>
              </a:rPr>
              <a:t>pre-launch (green)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I5 c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starts to show noticeable trend, consistent with results from F-factor trending.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Band-average c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coefficients derived during WUCD cycles are within 1.9% on average (at M16 CD) from pre-launch values.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An offset between WU and CD results is present through the thirteen WUCDs, most prominent for LWIR bands. </a:t>
            </a:r>
          </a:p>
        </p:txBody>
      </p:sp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8396289" y="76201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EDA33C3-7FD7-4F3D-A5C4-AC64F859A621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14400" y="307976"/>
            <a:ext cx="748189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Calibration Coefficients – Band-average c</a:t>
            </a:r>
            <a:r>
              <a:rPr lang="en-GB" sz="2400" b="1" baseline="-25000" dirty="0" smtClean="0">
                <a:solidFill>
                  <a:srgbClr val="3333FF"/>
                </a:solidFill>
              </a:rPr>
              <a:t>1</a:t>
            </a:r>
            <a:endParaRPr lang="en-GB" sz="2400" b="1" baseline="-250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638800"/>
            <a:ext cx="244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1LUT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4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% 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1LUT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endParaRPr lang="en-US" sz="14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93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396289" y="76201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600E6C-6FC8-4F95-A3F8-1ECB202298F5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48189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c</a:t>
            </a:r>
            <a:r>
              <a:rPr lang="en-GB" sz="2400" b="1" baseline="-25000" dirty="0" smtClean="0">
                <a:solidFill>
                  <a:srgbClr val="3333FF"/>
                </a:solidFill>
              </a:rPr>
              <a:t>0</a:t>
            </a:r>
            <a:r>
              <a:rPr lang="en-GB" sz="2400" b="1" dirty="0" smtClean="0">
                <a:solidFill>
                  <a:srgbClr val="3333FF"/>
                </a:solidFill>
              </a:rPr>
              <a:t>  and c</a:t>
            </a:r>
            <a:r>
              <a:rPr lang="en-GB" sz="2400" b="1" baseline="-25000" dirty="0" smtClean="0">
                <a:solidFill>
                  <a:srgbClr val="3333FF"/>
                </a:solidFill>
              </a:rPr>
              <a:t>2</a:t>
            </a:r>
            <a:r>
              <a:rPr lang="en-GB" sz="2400" b="1" dirty="0" smtClean="0">
                <a:solidFill>
                  <a:srgbClr val="3333FF"/>
                </a:solidFill>
              </a:rPr>
              <a:t> Coefficients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1" y="6119336"/>
            <a:ext cx="30047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spans: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0.002  (MWIR),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                       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0.1      (LWIR)</a:t>
            </a:r>
          </a:p>
          <a:p>
            <a:endParaRPr lang="en-US" sz="1400" dirty="0" smtClean="0">
              <a:solidFill>
                <a:schemeClr val="tx1"/>
              </a:solidFill>
              <a:latin typeface="Times" pitchFamily="18" charset="0"/>
              <a:sym typeface="Symbo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914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48200" y="914400"/>
            <a:ext cx="0" cy="5715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" y="1262368"/>
            <a:ext cx="4495800" cy="480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399" y="92229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98" y="1291630"/>
            <a:ext cx="4439602" cy="4771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6115705"/>
            <a:ext cx="2435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spans: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3 x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</a:t>
            </a:r>
            <a:endParaRPr lang="en-US" sz="1400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8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28600" y="1066800"/>
            <a:ext cx="3962400" cy="5353279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algn="just"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EV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retrieved radiance uncertainty propagated using standard NIST formulation (k=1)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Some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uncertainty contributors determined pre-launch by </a:t>
            </a: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the            instrument vendor: RTA reflectance BB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emissivity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Radiometric coefficient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and RVS uncertainties determined from NASA pre-launch analysis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Uncertainties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investigated for a range of input signal levels and scan angles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76200"/>
            <a:ext cx="8229600" cy="6858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Uncertainty </a:t>
            </a: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Estimates</a:t>
            </a:r>
            <a:endParaRPr lang="en-US" sz="2400" b="1" kern="0" dirty="0">
              <a:solidFill>
                <a:srgbClr val="3333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905000"/>
            <a:ext cx="0" cy="396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14800" y="1524000"/>
            <a:ext cx="190315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Total Uncertainty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5867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105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5410200" y="4800600"/>
            <a:ext cx="22860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Radiance (BB, SH, CAV, HAM, RTA)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5410200" y="5638800"/>
            <a:ext cx="31242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Reflectance factors off BB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4495800"/>
            <a:ext cx="106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3962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3429000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0" y="2895600"/>
            <a:ext cx="106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23622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410200" y="2133600"/>
            <a:ext cx="262988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Radiometric coefficients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410200" y="2667000"/>
            <a:ext cx="122341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Response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410200" y="3200400"/>
            <a:ext cx="65498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RVS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410200" y="3733800"/>
            <a:ext cx="180491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RTA reflectance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5410200" y="4267200"/>
            <a:ext cx="155683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BB emissivity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0" y="990600"/>
          <a:ext cx="2286000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027"/>
                <a:gridCol w="864973"/>
              </a:tblGrid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267 K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0.91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0.468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0.226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Comparison to Requirement [K]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81000" y="990600"/>
            <a:ext cx="54102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specifications</a:t>
            </a:r>
          </a:p>
          <a:p>
            <a:pPr algn="just"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Defined in terms of %, at particular uniform scene </a:t>
            </a:r>
            <a:r>
              <a:rPr lang="en-US" sz="1600" b="1" dirty="0" smtClean="0">
                <a:solidFill>
                  <a:srgbClr val="000000"/>
                </a:solidFill>
              </a:rPr>
              <a:t>temperatures, converted to K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Estimates </a:t>
            </a:r>
            <a:r>
              <a:rPr lang="en-US" sz="1600" b="1" dirty="0">
                <a:solidFill>
                  <a:srgbClr val="000000"/>
                </a:solidFill>
              </a:rPr>
              <a:t>exceed the specification at lower scene temperatures for bands M12 and M13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2600" y="3007362"/>
          <a:ext cx="6096000" cy="385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  <a:gridCol w="838200"/>
                <a:gridCol w="914400"/>
                <a:gridCol w="889000"/>
                <a:gridCol w="1016000"/>
              </a:tblGrid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340 K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1.11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</a:t>
                      </a:r>
                      <a:r>
                        <a:rPr lang="en-US" sz="1600" baseline="0" dirty="0" smtClean="0"/>
                        <a:t>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1.01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0.26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0.37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0.35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002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M13 LG Calibration</a:t>
            </a:r>
            <a:endParaRPr lang="en-US" sz="2400" b="1" kern="0" dirty="0">
              <a:solidFill>
                <a:srgbClr val="3333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33400" y="762000"/>
            <a:ext cx="8305800" cy="1631273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M13 low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gain: 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No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</a:rPr>
              <a:t>scan by scan F factor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correction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Prelaunch analysis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differs between Government team (Aerospace and VCST ) and sensor subcontractor – current LUT. Government team results are:</a:t>
            </a:r>
          </a:p>
          <a:p>
            <a:pPr lvl="1" algn="just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0.142 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-  7% higher than LUT value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1LUT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= 0.132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;</a:t>
            </a:r>
          </a:p>
          <a:p>
            <a:pPr lvl="1" algn="just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      -  inconsistent with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= 1.15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5" name="Picture 4" descr="plots_fig3_residLUT.jpg"/>
          <p:cNvPicPr/>
          <p:nvPr/>
        </p:nvPicPr>
        <p:blipFill>
          <a:blip r:embed="rId3" cstate="print"/>
          <a:srcRect t="11702" b="8723"/>
          <a:stretch>
            <a:fillRect/>
          </a:stretch>
        </p:blipFill>
        <p:spPr>
          <a:xfrm>
            <a:off x="2743200" y="4114800"/>
            <a:ext cx="3200400" cy="2743200"/>
          </a:xfrm>
          <a:prstGeom prst="rect">
            <a:avLst/>
          </a:prstGeom>
        </p:spPr>
      </p:pic>
      <p:pic>
        <p:nvPicPr>
          <p:cNvPr id="6" name="Picture 5" descr="plots_fig2_resid.jpg"/>
          <p:cNvPicPr/>
          <p:nvPr/>
        </p:nvPicPr>
        <p:blipFill>
          <a:blip r:embed="rId4" cstate="print"/>
          <a:srcRect t="12405" b="8249"/>
          <a:stretch>
            <a:fillRect/>
          </a:stretch>
        </p:blipFill>
        <p:spPr>
          <a:xfrm>
            <a:off x="6019800" y="4114800"/>
            <a:ext cx="3124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286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Proposal: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  <a:p>
            <a:pPr marL="342900" indent="-342900"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Update M13 low gain coefficients based on Government team pre-launch analysis, which is consistent with results from on-orbit calibration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3528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On-orbit comparison of lunar images in M13 LG and M13 HG -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supports Government team pre-launch results: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81000" y="4397276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0.142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;  7% higher than 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1LUT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-consistent with Gov. team pre-launch</a:t>
            </a:r>
          </a:p>
          <a:p>
            <a:pPr lvl="1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consistent with Gov. team pre-launch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733800"/>
            <a:ext cx="194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M13 LG c</a:t>
            </a:r>
            <a:r>
              <a:rPr lang="en-US" sz="1600" baseline="-25000" dirty="0" smtClean="0">
                <a:solidFill>
                  <a:srgbClr val="FF0000"/>
                </a:solidFill>
              </a:rPr>
              <a:t>1LUT</a:t>
            </a:r>
            <a:r>
              <a:rPr lang="en-US" sz="1600" dirty="0" smtClean="0">
                <a:solidFill>
                  <a:srgbClr val="FF0000"/>
                </a:solidFill>
              </a:rPr>
              <a:t>, c</a:t>
            </a:r>
            <a:r>
              <a:rPr lang="en-US" sz="1600" baseline="-25000" dirty="0" smtClean="0">
                <a:solidFill>
                  <a:srgbClr val="FF0000"/>
                </a:solidFill>
              </a:rPr>
              <a:t>0LUT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3733800"/>
            <a:ext cx="2369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M13 LG c</a:t>
            </a:r>
            <a:r>
              <a:rPr lang="en-US" sz="1600" baseline="-25000" dirty="0" smtClean="0">
                <a:solidFill>
                  <a:srgbClr val="FF0000"/>
                </a:solidFill>
              </a:rPr>
              <a:t>1</a:t>
            </a:r>
            <a:r>
              <a:rPr lang="en-US" sz="1600" dirty="0" smtClean="0">
                <a:solidFill>
                  <a:srgbClr val="FF0000"/>
                </a:solidFill>
              </a:rPr>
              <a:t>=0.142, c</a:t>
            </a:r>
            <a:r>
              <a:rPr lang="en-US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>
                <a:solidFill>
                  <a:srgbClr val="FF0000"/>
                </a:solidFill>
              </a:rPr>
              <a:t>=0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9600" y="225425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Effect of F-factor Noise</a:t>
            </a:r>
          </a:p>
        </p:txBody>
      </p:sp>
      <p:pic>
        <p:nvPicPr>
          <p:cNvPr id="3" name="Picture 2" descr="granule_view.jpg"/>
          <p:cNvPicPr>
            <a:picLocks noChangeAspect="1"/>
          </p:cNvPicPr>
          <p:nvPr/>
        </p:nvPicPr>
        <p:blipFill>
          <a:blip r:embed="rId2" cstate="print"/>
          <a:srcRect l="30033" r="30378" b="56081"/>
          <a:stretch>
            <a:fillRect/>
          </a:stretch>
        </p:blipFill>
        <p:spPr>
          <a:xfrm>
            <a:off x="6096000" y="1303176"/>
            <a:ext cx="281940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82" y="1607976"/>
            <a:ext cx="1025236" cy="521581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6172200" y="1303176"/>
            <a:ext cx="1905000" cy="3390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7162800" y="3360576"/>
            <a:ext cx="1143000" cy="34632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2400" y="1048865"/>
            <a:ext cx="5181017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Evaluating the effect of using average F-factors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The VCST VIIRS SDR code was modified to apply average F-factors instead of per-scan F-factors for TEB calibration.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The F-factors for each band, detector, HAM are averaged over 24 scans. 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Using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average F-factors does not significantly impact the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SDR product. </a:t>
            </a:r>
            <a:endParaRPr lang="en-US" dirty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Striping on the noise level affects SST products based on M15 and M16 brightness temperatures.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541" y="992422"/>
            <a:ext cx="34050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T(M15)-T(M16)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SDR: d20130121_t0736504_e0742307</a:t>
            </a:r>
            <a:endParaRPr lang="en-US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7976"/>
            <a:ext cx="1025236" cy="52158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58114" y="1653012"/>
            <a:ext cx="605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Av.F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415891" y="2225404"/>
            <a:ext cx="1857745" cy="1203596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0541" y="1653012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Orig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415891" y="3779676"/>
            <a:ext cx="1857745" cy="1478124"/>
          </a:xfrm>
          <a:prstGeom prst="roundRect">
            <a:avLst/>
          </a:prstGeom>
          <a:noFill/>
          <a:ln w="2857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415890" y="5791200"/>
            <a:ext cx="1857745" cy="685800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177" r="2839" b="5491"/>
          <a:stretch/>
        </p:blipFill>
        <p:spPr>
          <a:xfrm>
            <a:off x="152400" y="4191000"/>
            <a:ext cx="5016381" cy="253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_ffact_orbits_10853_10856_byb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5562600" cy="55626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225425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F-factors Orbital Variation Reduction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38800" y="1524000"/>
            <a:ext cx="350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F-factor orbital variations are present, on the order of 0.05-0.1 %.	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Changing the BB </a:t>
            </a:r>
            <a:r>
              <a:rPr lang="en-US" dirty="0" err="1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thermistor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weighting can reduce the F-factor orbital variations. Using T3 and T6 yield less variation for most bands (except M13).</a:t>
            </a:r>
          </a:p>
          <a:p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Improving the background model which would also reduce the F-factor orbital variations.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1600200"/>
            <a:ext cx="1525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T3 &amp; T6</a:t>
            </a:r>
          </a:p>
          <a:p>
            <a:pPr algn="r"/>
            <a:r>
              <a:rPr lang="en-US" sz="1600" dirty="0" smtClean="0">
                <a:solidFill>
                  <a:srgbClr val="00B050"/>
                </a:solidFill>
              </a:rPr>
              <a:t>T2 &amp; T5</a:t>
            </a:r>
          </a:p>
          <a:p>
            <a:pPr algn="r"/>
            <a:r>
              <a:rPr lang="en-US" sz="1600" dirty="0" smtClean="0">
                <a:solidFill>
                  <a:srgbClr val="0070C0"/>
                </a:solidFill>
              </a:rPr>
              <a:t>T1 &amp; T4</a:t>
            </a:r>
          </a:p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average T1-T6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8686800" cy="4967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S-NPP VIIRS on-orbit BB long-term (3+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yr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) performance is very stable. Short-term (orbital) temperature variations are present but within the uniformity requirement of 30mK.</a:t>
            </a:r>
          </a:p>
          <a:p>
            <a:pPr marL="342900" indent="-342900" algn="just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Detector response (F-factor) trending is stable, with I5 showing maximum band-average trend of 1% followed by M12 and I4. Small orbital variations are present  (0.05-0.1%).</a:t>
            </a:r>
          </a:p>
          <a:p>
            <a:pPr marL="342900" indent="-342900" algn="just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No change is observed for TEB detector noise characteristics. NEdT at T</a:t>
            </a:r>
            <a:r>
              <a:rPr lang="en-US" sz="2000" b="1" baseline="-25000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TYP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is in compliance with the requirements.</a:t>
            </a:r>
          </a:p>
          <a:p>
            <a:pPr marL="342900" indent="-342900" algn="just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Uncertainty estimates: TEB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</a:rPr>
              <a:t>meet calibration requirements for most scene temperatures; M12 and M13 have slightly larger than specified UC at low scene temperatures; larger uncertainties in M13 low gain (above 350 K).</a:t>
            </a:r>
          </a:p>
          <a:p>
            <a:pPr marL="342900" indent="-342900" algn="just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Improvements: updates to M13 LG offset and linear coefficients to improve calibration; </a:t>
            </a:r>
            <a:r>
              <a:rPr lang="en-US" sz="2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odifications to  SDR code to apply average F-factor do not have significant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743200"/>
            <a:ext cx="2650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Back Up</a:t>
            </a:r>
            <a:endParaRPr lang="en-US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3333FF"/>
                </a:solidFill>
              </a:rPr>
              <a:t>Outline</a:t>
            </a:r>
            <a:endParaRPr lang="en-GB" sz="3200" b="1" dirty="0">
              <a:solidFill>
                <a:srgbClr val="3333FF"/>
              </a:solidFill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8763000" cy="471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vl="1">
              <a:spcBef>
                <a:spcPts val="6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TEB Calibration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On-orbit Performance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BB performance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Detector short-term stability and long-term response (F-factors)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Detector noise characterization (NEdT)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Trending during WUCD</a:t>
            </a:r>
          </a:p>
          <a:p>
            <a:pPr marL="740664" lvl="2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Uncertainty Estimates and Potential Improvements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Uncertainty assessment 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Improving M13LG calibration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Average </a:t>
            </a:r>
            <a:r>
              <a:rPr lang="en-US" sz="2200" dirty="0" err="1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vs</a:t>
            </a: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per-scan F-factor</a:t>
            </a:r>
          </a:p>
          <a:p>
            <a:pPr marL="740664" lvl="2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" y="1159877"/>
            <a:ext cx="4554281" cy="4787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26" y="1416854"/>
            <a:ext cx="4523574" cy="4755346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19400" y="64432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* For clarity the F-factors are shifted.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Short-term Stability- Individual Detectors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6019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M16 (not shown) similar to M15; same D16 our of family behavior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200" y="990600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Orbits: 17553, 17554, 17555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60198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Granule average (HAM-A)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lot_dinamic_range_te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690770"/>
            <a:ext cx="7772400" cy="416723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42999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Dynamic Range Verification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914400"/>
            <a:ext cx="7924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Dynamic range verified using scheduled Lunar observations  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 detectors of all TEB bands meet the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(marginal non-compliance at I4) and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requirements 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some detectors of some bands the radiance limits in the Radiance-to-Temperature LUT do not extend to the largest possible unsaturated radiance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2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Requirement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429340" y="3505200"/>
            <a:ext cx="780460" cy="322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981200" y="3124200"/>
            <a:ext cx="9144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733800"/>
            <a:ext cx="10910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LUT limit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 bwMode="auto">
          <a:xfrm>
            <a:off x="1395804" y="3918466"/>
            <a:ext cx="1575996" cy="196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038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4038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4038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2400" y="4038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M13HG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10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Specific NEdT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879" y="1981200"/>
            <a:ext cx="30480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Detector specific NEdT is stable through the mission.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376253" cy="53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49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elect_dat.jpg"/>
          <p:cNvPicPr>
            <a:picLocks noChangeAspect="1"/>
          </p:cNvPicPr>
          <p:nvPr/>
        </p:nvPicPr>
        <p:blipFill rotWithShape="1">
          <a:blip r:embed="rId3" cstate="print"/>
          <a:srcRect r="2857" b="49706"/>
          <a:stretch/>
        </p:blipFill>
        <p:spPr>
          <a:xfrm>
            <a:off x="5901618" y="4830585"/>
            <a:ext cx="3242382" cy="1678675"/>
          </a:xfrm>
          <a:prstGeom prst="rect">
            <a:avLst/>
          </a:prstGeom>
        </p:spPr>
      </p:pic>
      <p:pic>
        <p:nvPicPr>
          <p:cNvPr id="25" name="Picture 24" descr="select_dat.jpg"/>
          <p:cNvPicPr>
            <a:picLocks noChangeAspect="1"/>
          </p:cNvPicPr>
          <p:nvPr/>
        </p:nvPicPr>
        <p:blipFill rotWithShape="1">
          <a:blip r:embed="rId4" cstate="print"/>
          <a:srcRect r="2222" b="49296"/>
          <a:stretch/>
        </p:blipFill>
        <p:spPr>
          <a:xfrm>
            <a:off x="2895600" y="4800599"/>
            <a:ext cx="3352800" cy="1738648"/>
          </a:xfrm>
          <a:prstGeom prst="rect">
            <a:avLst/>
          </a:prstGeom>
        </p:spPr>
      </p:pic>
      <p:pic>
        <p:nvPicPr>
          <p:cNvPr id="21" name="Picture 20" descr="select_dat.jpg"/>
          <p:cNvPicPr>
            <a:picLocks noChangeAspect="1"/>
          </p:cNvPicPr>
          <p:nvPr/>
        </p:nvPicPr>
        <p:blipFill>
          <a:blip r:embed="rId5" cstate="print"/>
          <a:srcRect r="3848" b="49254"/>
          <a:stretch>
            <a:fillRect/>
          </a:stretch>
        </p:blipFill>
        <p:spPr>
          <a:xfrm>
            <a:off x="5852160" y="3124200"/>
            <a:ext cx="3291840" cy="1737360"/>
          </a:xfrm>
          <a:prstGeom prst="rect">
            <a:avLst/>
          </a:prstGeom>
        </p:spPr>
      </p:pic>
      <p:pic>
        <p:nvPicPr>
          <p:cNvPr id="12" name="Picture 11" descr="select_dat.jpg"/>
          <p:cNvPicPr>
            <a:picLocks noChangeAspect="1"/>
          </p:cNvPicPr>
          <p:nvPr/>
        </p:nvPicPr>
        <p:blipFill>
          <a:blip r:embed="rId6" cstate="print"/>
          <a:srcRect r="2234" b="49054"/>
          <a:stretch>
            <a:fillRect/>
          </a:stretch>
        </p:blipFill>
        <p:spPr>
          <a:xfrm>
            <a:off x="5836920" y="1371600"/>
            <a:ext cx="3333989" cy="1737360"/>
          </a:xfrm>
          <a:prstGeom prst="rect">
            <a:avLst/>
          </a:prstGeom>
        </p:spPr>
      </p:pic>
      <p:pic>
        <p:nvPicPr>
          <p:cNvPr id="11" name="Picture 10" descr="wucd_2nd_vincent.jpg"/>
          <p:cNvPicPr>
            <a:picLocks noChangeAspect="1"/>
          </p:cNvPicPr>
          <p:nvPr/>
        </p:nvPicPr>
        <p:blipFill>
          <a:blip r:embed="rId7" cstate="print"/>
          <a:srcRect r="1754" b="49091"/>
          <a:stretch>
            <a:fillRect/>
          </a:stretch>
        </p:blipFill>
        <p:spPr>
          <a:xfrm>
            <a:off x="2865120" y="1371600"/>
            <a:ext cx="3352800" cy="17373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6600" y="1676400"/>
            <a:ext cx="139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May 22 - 25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2939 – 2984;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~46 orbits.</a:t>
            </a:r>
          </a:p>
        </p:txBody>
      </p:sp>
      <p:pic>
        <p:nvPicPr>
          <p:cNvPr id="22" name="Picture 21" descr="select_dat.jpg"/>
          <p:cNvPicPr>
            <a:picLocks noChangeAspect="1"/>
          </p:cNvPicPr>
          <p:nvPr/>
        </p:nvPicPr>
        <p:blipFill>
          <a:blip r:embed="rId8" cstate="print"/>
          <a:srcRect r="1688" b="49057"/>
          <a:stretch>
            <a:fillRect/>
          </a:stretch>
        </p:blipFill>
        <p:spPr>
          <a:xfrm>
            <a:off x="2895600" y="3124200"/>
            <a:ext cx="3352800" cy="1737360"/>
          </a:xfrm>
          <a:prstGeom prst="rect">
            <a:avLst/>
          </a:prstGeom>
        </p:spPr>
      </p:pic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515173" y="650926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19200" y="176613"/>
            <a:ext cx="678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Warm-up Cool-down (WUCD) Cycles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pic>
        <p:nvPicPr>
          <p:cNvPr id="10" name="Picture 9" descr="wucd_1st_vincent.jpg"/>
          <p:cNvPicPr>
            <a:picLocks noChangeAspect="1"/>
          </p:cNvPicPr>
          <p:nvPr/>
        </p:nvPicPr>
        <p:blipFill>
          <a:blip r:embed="rId9" cstate="print"/>
          <a:srcRect l="2233" r="1754" b="49091"/>
          <a:stretch>
            <a:fillRect/>
          </a:stretch>
        </p:blipFill>
        <p:spPr>
          <a:xfrm>
            <a:off x="0" y="1371600"/>
            <a:ext cx="3276600" cy="17373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9144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WUCD cycles performed:  Feb, May, Sep, Dec 2012; Mar, Jun, Sep, Dec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2013,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Mar 2014</a:t>
            </a:r>
            <a:endParaRPr lang="en-US" dirty="0">
              <a:solidFill>
                <a:schemeClr val="tx1"/>
              </a:solidFill>
              <a:latin typeface="Times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399" y="22098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	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Feb. 6 -10 2012;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1436 – 1494;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~59 orbits.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19999" y="16002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Sept. 10-12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4509 – 4536;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16" name="Picture 15" descr="select_dat.jpg"/>
          <p:cNvPicPr>
            <a:picLocks noChangeAspect="1"/>
          </p:cNvPicPr>
          <p:nvPr/>
        </p:nvPicPr>
        <p:blipFill>
          <a:blip r:embed="rId10" cstate="print"/>
          <a:srcRect l="3947" r="2544" b="50000"/>
          <a:stretch>
            <a:fillRect/>
          </a:stretch>
        </p:blipFill>
        <p:spPr>
          <a:xfrm>
            <a:off x="27432" y="3124200"/>
            <a:ext cx="3249168" cy="17373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47800" y="3429000"/>
            <a:ext cx="1831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Dec. 17-19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5900 – 5928;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8199" y="34290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Mar. 18-20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7191 – 7219;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578" y="34290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June 17-19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8482 – 8510;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24" name="Picture 23" descr="select_dat.jpg"/>
          <p:cNvPicPr>
            <a:picLocks noChangeAspect="1"/>
          </p:cNvPicPr>
          <p:nvPr/>
        </p:nvPicPr>
        <p:blipFill>
          <a:blip r:embed="rId11" cstate="print"/>
          <a:srcRect l="2224" r="2817" b="49296"/>
          <a:stretch>
            <a:fillRect/>
          </a:stretch>
        </p:blipFill>
        <p:spPr>
          <a:xfrm>
            <a:off x="0" y="4800600"/>
            <a:ext cx="3253740" cy="17373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447800" y="51054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Sept. 16-18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9773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–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9801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95800" y="51054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Dec. 16-18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11064 – 11092;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91400" y="5030803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Mar. 16-18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11064 – 11092;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</p:spTree>
    <p:extLst>
      <p:ext uri="{BB962C8B-B14F-4D97-AF65-F5344CB8AC3E}">
        <p14:creationId xmlns:p14="http://schemas.microsoft.com/office/powerpoint/2010/main" val="3339352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449700" y="632460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Warm-up Cool-down (WUCD) Cycles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9144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WUCD cycles performed previously:  Jun. 2014, Sept. 2014, Dec. 2014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>
            <a:off x="490920" y="1371601"/>
            <a:ext cx="3700079" cy="19811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344212" y="17526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June 23-25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</a:t>
            </a:r>
            <a:r>
              <a:rPr lang="en-US" sz="12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13746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– 13774;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304775" y="1371601"/>
            <a:ext cx="3768725" cy="1933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00800" y="1715869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 17-19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14937 – 14966;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7"/>
          <a:stretch/>
        </p:blipFill>
        <p:spPr>
          <a:xfrm>
            <a:off x="523875" y="3505200"/>
            <a:ext cx="3693178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0" y="3830419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 15-17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16228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– 16257;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~30 orbits.</a:t>
            </a:r>
          </a:p>
        </p:txBody>
      </p:sp>
    </p:spTree>
    <p:extLst>
      <p:ext uri="{BB962C8B-B14F-4D97-AF65-F5344CB8AC3E}">
        <p14:creationId xmlns:p14="http://schemas.microsoft.com/office/powerpoint/2010/main" val="92447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373500" y="6256235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WUCD 16-18 Mar 2015 Data Selection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28600" y="3962400"/>
            <a:ext cx="3352800" cy="2064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Cool-down: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Orbits: 17528  –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17543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BB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range:  266.9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K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to 315K;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The scans used (~48624)  are shown in blue.  </a:t>
            </a:r>
          </a:p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1295401"/>
            <a:ext cx="38862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Warm-up: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Orbits: 17519 – 17528;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17543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– 17548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BB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set to: 297.5K, 302.5K, 307.5K, 312.5K, 315.0K and 272.5K, 282.5K, 292.5K,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The scans used (~41616) are </a:t>
            </a:r>
          </a:p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highlighted in red.</a:t>
            </a:r>
            <a:endParaRPr lang="en-US" baseline="-25000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84" y="1149884"/>
            <a:ext cx="5098516" cy="50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5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396289" y="76201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600E6C-6FC8-4F95-A3F8-1ECB202298F5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48189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C</a:t>
            </a:r>
            <a:r>
              <a:rPr lang="en-GB" sz="2400" b="1" baseline="-25000" dirty="0" smtClean="0">
                <a:solidFill>
                  <a:srgbClr val="3333FF"/>
                </a:solidFill>
              </a:rPr>
              <a:t>0</a:t>
            </a:r>
            <a:r>
              <a:rPr lang="en-GB" sz="2400" b="1" dirty="0" smtClean="0">
                <a:solidFill>
                  <a:srgbClr val="3333FF"/>
                </a:solidFill>
              </a:rPr>
              <a:t>  Coefficients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1" y="6119336"/>
            <a:ext cx="30047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spans: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0.002  (MWIR),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                       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0.1      (LWIR)</a:t>
            </a:r>
          </a:p>
          <a:p>
            <a:endParaRPr lang="en-US" sz="1400" dirty="0" smtClean="0">
              <a:solidFill>
                <a:schemeClr val="tx1"/>
              </a:solidFill>
              <a:latin typeface="Times" pitchFamily="18" charset="0"/>
              <a:sym typeface="Symbo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914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91440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Detector specific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/c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0LUT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48200" y="914400"/>
            <a:ext cx="0" cy="5715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" y="1262368"/>
            <a:ext cx="44958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27" y="1283731"/>
            <a:ext cx="4165773" cy="51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99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4572000" cy="5334000"/>
          </a:xfrm>
          <a:prstGeom prst="rect">
            <a:avLst/>
          </a:prstGeom>
        </p:spPr>
      </p:pic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406971" y="6626225"/>
            <a:ext cx="658812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600E6C-6FC8-4F95-A3F8-1ECB202298F5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C2  Coefficients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714375"/>
            <a:ext cx="7239000" cy="69850"/>
            <a:chOff x="258" y="444"/>
            <a:chExt cx="5273" cy="44"/>
          </a:xfrm>
        </p:grpSpPr>
        <p:sp>
          <p:nvSpPr>
            <p:cNvPr id="7174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95002" y="5638800"/>
            <a:ext cx="1371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3 x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</a:t>
            </a:r>
            <a:endParaRPr lang="en-US" sz="1400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800600" y="1143000"/>
            <a:ext cx="0" cy="5715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447800" y="7842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809109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Detector specific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/c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2LUT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19200"/>
            <a:ext cx="42862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48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8364954" y="639445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EDA33C3-7FD7-4F3D-A5C4-AC64F859A621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Calibration Coefficients – c1/LUT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595314"/>
            <a:ext cx="7239000" cy="84136"/>
            <a:chOff x="258" y="444"/>
            <a:chExt cx="5273" cy="44"/>
          </a:xfrm>
        </p:grpSpPr>
        <p:sp>
          <p:nvSpPr>
            <p:cNvPr id="6151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200" y="679450"/>
            <a:ext cx="480060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Band average:100* (c1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on-orbit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LUT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)/c1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LUT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:</a:t>
            </a:r>
            <a:endParaRPr lang="en-US" sz="16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80585"/>
              </p:ext>
            </p:extLst>
          </p:nvPr>
        </p:nvGraphicFramePr>
        <p:xfrm>
          <a:off x="82552" y="1020185"/>
          <a:ext cx="4489448" cy="5809131"/>
        </p:xfrm>
        <a:graphic>
          <a:graphicData uri="http://schemas.openxmlformats.org/drawingml/2006/table">
            <a:tbl>
              <a:tblPr/>
              <a:tblGrid>
                <a:gridCol w="810206"/>
                <a:gridCol w="525606"/>
                <a:gridCol w="525606"/>
                <a:gridCol w="525606"/>
                <a:gridCol w="525606"/>
                <a:gridCol w="525606"/>
                <a:gridCol w="525606"/>
                <a:gridCol w="525606"/>
              </a:tblGrid>
              <a:tr h="215153">
                <a:tc>
                  <a:txBody>
                    <a:bodyPr/>
                    <a:lstStyle/>
                    <a:p>
                      <a:pPr algn="ctr" rtl="0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I4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I5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M12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M13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M14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M15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M16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05/12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05/12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0.03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06/13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06/13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-0.01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0.05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0.05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03/14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06/14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06/14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03/15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03/15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2084"/>
            <a:ext cx="4436194" cy="54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0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76400" y="2895600"/>
          <a:ext cx="6096000" cy="385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  <a:gridCol w="838200"/>
                <a:gridCol w="914400"/>
                <a:gridCol w="889000"/>
                <a:gridCol w="1016000"/>
              </a:tblGrid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340 K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8.98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0.71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</a:t>
                      </a:r>
                      <a:r>
                        <a:rPr lang="en-US" sz="1600" baseline="0" dirty="0" smtClean="0"/>
                        <a:t>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7.50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1.24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0.37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0" y="990600"/>
          <a:ext cx="2286000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027"/>
                <a:gridCol w="864973"/>
              </a:tblGrid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267 K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5.00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2.55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2.50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381000" y="990600"/>
            <a:ext cx="54102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specifications</a:t>
            </a:r>
          </a:p>
          <a:p>
            <a:pPr algn="just"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Defined in terms of %, at particular uniform scene </a:t>
            </a:r>
            <a:r>
              <a:rPr lang="en-US" sz="1600" b="1" dirty="0" smtClean="0">
                <a:solidFill>
                  <a:srgbClr val="000000"/>
                </a:solidFill>
              </a:rPr>
              <a:t>temperatures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Estimates </a:t>
            </a:r>
            <a:r>
              <a:rPr lang="en-US" sz="1600" b="1" dirty="0">
                <a:solidFill>
                  <a:srgbClr val="000000"/>
                </a:solidFill>
              </a:rPr>
              <a:t>exceed the specification at lower scene temperatures for bands M12 and M13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152400"/>
            <a:ext cx="7391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Comparison to Requirement [%]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09600" y="5318424"/>
            <a:ext cx="7924800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Calibrated using an on-board blackbody (BB)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Scaling factor “F-factor” is derived and applied each scan.</a:t>
            </a:r>
          </a:p>
          <a:p>
            <a:pPr lvl="1" algn="just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Warm-up and cool-down (WUCD) cycles are performed quarterly to fully characterize TEB detector response, including offset and nonlinear terms.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4206240"/>
          <a:ext cx="7086599" cy="975360"/>
        </p:xfrm>
        <a:graphic>
          <a:graphicData uri="http://schemas.openxmlformats.org/drawingml/2006/table">
            <a:tbl>
              <a:tblPr/>
              <a:tblGrid>
                <a:gridCol w="1598806"/>
                <a:gridCol w="783399"/>
                <a:gridCol w="784199"/>
                <a:gridCol w="784199"/>
                <a:gridCol w="783399"/>
                <a:gridCol w="784199"/>
                <a:gridCol w="784199"/>
                <a:gridCol w="784199"/>
              </a:tblGrid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Band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I4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I5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M12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M13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M14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M15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M16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Wavelength [µm]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Times New Roman"/>
                          <a:ea typeface="TTPFCJ+ArialMT"/>
                        </a:rPr>
                        <a:t>3.74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11.45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Times New Roman"/>
                          <a:ea typeface="TTPFCJ+ArialMT"/>
                        </a:rPr>
                        <a:t>3.70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4.05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8.55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10.76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latin typeface="Times New Roman"/>
                          <a:ea typeface="TTPFCJ+ArialMT"/>
                        </a:rPr>
                        <a:t>12.01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3000" y="990600"/>
            <a:ext cx="7347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M-bands and 2 I-bands, covering wavelengths from 3.7 to 12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endParaRPr lang="en-US" sz="20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Thermal Emissive Bands (TEB)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pic>
        <p:nvPicPr>
          <p:cNvPr id="7" name="Picture 6" descr="plot_teb.jpg"/>
          <p:cNvPicPr>
            <a:picLocks noChangeAspect="1"/>
          </p:cNvPicPr>
          <p:nvPr/>
        </p:nvPicPr>
        <p:blipFill>
          <a:blip r:embed="rId3" cstate="print"/>
          <a:srcRect l="4755" t="7537" r="3793" b="4883"/>
          <a:stretch>
            <a:fillRect/>
          </a:stretch>
        </p:blipFill>
        <p:spPr>
          <a:xfrm>
            <a:off x="838200" y="1524000"/>
            <a:ext cx="7239000" cy="25146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Uncertainty [K</a:t>
            </a: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28600" y="914400"/>
            <a:ext cx="8763000" cy="183558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FF"/>
                </a:solidFill>
              </a:rPr>
              <a:t>Uncertainty </a:t>
            </a:r>
            <a:r>
              <a:rPr lang="en-US" sz="2000" b="1" dirty="0" smtClean="0">
                <a:solidFill>
                  <a:srgbClr val="0000FF"/>
                </a:solidFill>
              </a:rPr>
              <a:t>contributors: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D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ominant for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MWIR bands are the relative BB radiance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uncertainty and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the relative EV 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uncertainty (increasing rapidly with decreasing scene temperature). </a:t>
            </a:r>
            <a:endParaRPr lang="en-US" b="1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LWIR bands uncertainties are dominated by the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, RVS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, and EV 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relative uncertainties, which increase with decreasing scene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temperatures.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571"/>
          <a:stretch/>
        </p:blipFill>
        <p:spPr>
          <a:xfrm>
            <a:off x="1011922" y="2743201"/>
            <a:ext cx="683667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Uncertainty [K</a:t>
            </a: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81000" y="990600"/>
            <a:ext cx="83820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</a:t>
            </a:r>
            <a:r>
              <a:rPr lang="en-US" b="1" dirty="0" smtClean="0">
                <a:solidFill>
                  <a:srgbClr val="0000FF"/>
                </a:solidFill>
              </a:rPr>
              <a:t>contributors: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D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ominant for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MWIR bands are the relative BB radiance 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uncertainty and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the relative EV </a:t>
            </a:r>
            <a:r>
              <a:rPr lang="en-US" sz="1600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uncertainty (increasing rapidly with decreasing scene temperature). </a:t>
            </a:r>
            <a:endParaRPr lang="en-US" sz="1600" b="1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LWIR bands uncertainties are dominated by the 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sz="1600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, RVS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, and EV </a:t>
            </a:r>
            <a:r>
              <a:rPr lang="en-US" sz="1600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relative uncertainties, which increase with decreasing scene temperature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15725"/>
            <a:ext cx="6675582" cy="42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01762" y="162580"/>
            <a:ext cx="6675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3333FF"/>
                </a:solidFill>
                <a:latin typeface="+mn-lt"/>
              </a:rPr>
              <a:t>TEB Calibration when Moon 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in </a:t>
            </a:r>
            <a:r>
              <a:rPr lang="en-US" sz="2400" b="1" dirty="0" smtClean="0">
                <a:solidFill>
                  <a:srgbClr val="3333FF"/>
                </a:solidFill>
                <a:latin typeface="+mn-lt"/>
              </a:rPr>
              <a:t>SV</a:t>
            </a:r>
            <a:endParaRPr lang="en-US" sz="2400" b="1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11" name="Picture 10" descr="d20130122_t222402_M12_after.png"/>
          <p:cNvPicPr>
            <a:picLocks noChangeAspect="1"/>
          </p:cNvPicPr>
          <p:nvPr/>
        </p:nvPicPr>
        <p:blipFill>
          <a:blip r:embed="rId3" cstate="print">
            <a:lum bright="30000" contrast="20000"/>
          </a:blip>
          <a:stretch>
            <a:fillRect/>
          </a:stretch>
        </p:blipFill>
        <p:spPr>
          <a:xfrm>
            <a:off x="6476999" y="1362074"/>
            <a:ext cx="2286000" cy="365283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d20130122_t222402_M12_before.png"/>
          <p:cNvPicPr>
            <a:picLocks noChangeAspect="1"/>
          </p:cNvPicPr>
          <p:nvPr/>
        </p:nvPicPr>
        <p:blipFill>
          <a:blip r:embed="rId4" cstate="print">
            <a:lum bright="30000" contrast="20000"/>
          </a:blip>
          <a:stretch>
            <a:fillRect/>
          </a:stretch>
        </p:blipFill>
        <p:spPr>
          <a:xfrm>
            <a:off x="3962399" y="1378165"/>
            <a:ext cx="2286000" cy="365283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228600" y="1447800"/>
            <a:ext cx="327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indent="-233363" algn="just" eaLnBrk="0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Currently for TEB, Fill values are assigned in EV SDR when the Moon is in the SV.</a:t>
            </a:r>
          </a:p>
          <a:p>
            <a:pPr marL="233363" indent="-233363" eaLnBrk="0" hangingPunct="0"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33363" indent="-233363" algn="just" eaLnBrk="0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Improved algorithm computes the mean and standard deviation of a 48-frame sample each scan. Then the outlier samples (Moon intrusion) with selected rejection scheme are identified and excluded from the SV average for background subtraction.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8400" y="52578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Images of calibrated radiance from 4 consecutive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Band </a:t>
            </a:r>
            <a:r>
              <a:rPr lang="en-US" b="1" dirty="0" smtClean="0">
                <a:solidFill>
                  <a:srgbClr val="0000FF"/>
                </a:solidFill>
              </a:rPr>
              <a:t>M12</a:t>
            </a:r>
            <a:r>
              <a:rPr lang="en-US" dirty="0" smtClean="0">
                <a:solidFill>
                  <a:srgbClr val="0000FF"/>
                </a:solidFill>
              </a:rPr>
              <a:t> SDRs, generated with current SDR code (left) and modified (right) calibration algorithms (Data: Jan 22, 2013; Time 22:24:02). [Reference SPIE 2013, 8866-72]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962400" y="1371600"/>
            <a:ext cx="9062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477000" y="1371600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After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TEB Calibration Methodology</a:t>
            </a:r>
            <a:endParaRPr lang="en-GB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/>
        </p:nvGraphicFramePr>
        <p:xfrm>
          <a:off x="914400" y="6172200"/>
          <a:ext cx="518274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38" name="Equation" r:id="rId4" imgW="3263760" imgH="241200" progId="Equation.3">
                  <p:embed/>
                </p:oleObj>
              </mc:Choice>
              <mc:Fallback>
                <p:oleObj name="Equation" r:id="rId4" imgW="3263760" imgH="241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172200"/>
                        <a:ext cx="5182741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914400" y="3048000"/>
          <a:ext cx="7304087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39" name="Equation" r:id="rId6" imgW="4533840" imgH="482400" progId="Equation.3">
                  <p:embed/>
                </p:oleObj>
              </mc:Choice>
              <mc:Fallback>
                <p:oleObj name="Equation" r:id="rId6" imgW="4533840" imgH="482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0"/>
                        <a:ext cx="7304087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/>
          <p:cNvGraphicFramePr>
            <a:graphicFrameLocks noChangeAspect="1"/>
          </p:cNvGraphicFramePr>
          <p:nvPr/>
        </p:nvGraphicFramePr>
        <p:xfrm>
          <a:off x="914400" y="4419600"/>
          <a:ext cx="38369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40" name="Equation" r:id="rId8" imgW="2514600" imgH="647640" progId="Equation.3">
                  <p:embed/>
                </p:oleObj>
              </mc:Choice>
              <mc:Fallback>
                <p:oleObj name="Equation" r:id="rId8" imgW="2514600" imgH="647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19600"/>
                        <a:ext cx="3836988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"/>
          <p:cNvGraphicFramePr>
            <a:graphicFrameLocks noChangeAspect="1"/>
          </p:cNvGraphicFramePr>
          <p:nvPr/>
        </p:nvGraphicFramePr>
        <p:xfrm>
          <a:off x="704850" y="1447800"/>
          <a:ext cx="47974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41" name="Equation" r:id="rId10" imgW="2857320" imgH="634680" progId="Equation.3">
                  <p:embed/>
                </p:oleObj>
              </mc:Choice>
              <mc:Fallback>
                <p:oleObj name="Equation" r:id="rId10" imgW="2857320" imgH="634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447800"/>
                        <a:ext cx="47974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14400" y="2667000"/>
            <a:ext cx="790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where the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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  <a:sym typeface="Symbol"/>
              </a:rPr>
              <a:t>L</a:t>
            </a:r>
            <a:r>
              <a:rPr lang="en-US" b="1" i="1" baseline="-25000" dirty="0" err="1" smtClean="0">
                <a:solidFill>
                  <a:schemeClr val="tx1"/>
                </a:solidFill>
                <a:latin typeface="Times" pitchFamily="18" charset="0"/>
                <a:sym typeface="Symbol"/>
              </a:rPr>
              <a:t>bg</a:t>
            </a:r>
            <a:r>
              <a:rPr lang="en-US" b="1" i="1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(B,)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is the background difference between the EV and SV path:</a:t>
            </a:r>
            <a:endParaRPr lang="en-US" b="1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6646" y="990600"/>
            <a:ext cx="7397538" cy="4001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</a:rPr>
              <a:t>VIIRS Earth View radiance is retrieved following ATBD Eq.(116)</a:t>
            </a: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endParaRPr lang="en-US" sz="2000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3886200"/>
            <a:ext cx="7637988" cy="3693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the F-factor is derived each scan for each band, detector, and HAM-side: </a:t>
            </a:r>
            <a:endParaRPr lang="en-US" b="1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26" name="Straight Arrow Connector 21"/>
          <p:cNvCxnSpPr>
            <a:cxnSpLocks noChangeShapeType="1"/>
          </p:cNvCxnSpPr>
          <p:nvPr/>
        </p:nvCxnSpPr>
        <p:spPr bwMode="auto">
          <a:xfrm flipV="1">
            <a:off x="5029200" y="4495800"/>
            <a:ext cx="7620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867400" y="43434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Estimated BB radiance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1" name="Straight Arrow Connector 21"/>
          <p:cNvCxnSpPr>
            <a:cxnSpLocks noChangeShapeType="1"/>
          </p:cNvCxnSpPr>
          <p:nvPr/>
        </p:nvCxnSpPr>
        <p:spPr bwMode="auto">
          <a:xfrm>
            <a:off x="4038600" y="5181600"/>
            <a:ext cx="11430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5257800" y="5254823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Retrieved BB radiance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5638800"/>
            <a:ext cx="4369786" cy="3693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and the aperture radiance from the BB is: </a:t>
            </a:r>
            <a:endParaRPr lang="en-US" b="1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791200" y="16002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6"/>
                </a:solidFill>
              </a:rPr>
              <a:t>dn</a:t>
            </a:r>
            <a:r>
              <a:rPr lang="en-US" sz="1600" dirty="0" smtClean="0">
                <a:solidFill>
                  <a:schemeClr val="accent6"/>
                </a:solidFill>
              </a:rPr>
              <a:t>: detector response </a:t>
            </a:r>
          </a:p>
          <a:p>
            <a:r>
              <a:rPr lang="en-US" sz="1600" dirty="0" err="1" smtClean="0">
                <a:solidFill>
                  <a:schemeClr val="accent6"/>
                </a:solidFill>
              </a:rPr>
              <a:t>c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i</a:t>
            </a:r>
            <a:r>
              <a:rPr lang="en-US" sz="1600" dirty="0" smtClean="0">
                <a:solidFill>
                  <a:schemeClr val="accent6"/>
                </a:solidFill>
              </a:rPr>
              <a:t>: calibration coefficients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RVS: response versus scan-angle 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" y="1066799"/>
            <a:ext cx="4458197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0" y="1066800"/>
            <a:ext cx="4419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Long-term trend of daily-averaged T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Stable to within a few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mK.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~15mK offsets were due to the use of two different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settings.</a:t>
            </a:r>
            <a:endParaRPr lang="en-US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BB Performance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86200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Short-term stability (scan-by-scan T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Orbital variations of individual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thermistors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up to 40mK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Variations in average temperature ~ 20mK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Temperature difference between individual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thermistors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up to 60mK</a:t>
            </a:r>
          </a:p>
          <a:p>
            <a:pPr lvl="1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BB uniformity meets the requirement with standard deviation less than 30mK</a:t>
            </a:r>
            <a:endParaRPr lang="en-US" b="1" dirty="0">
              <a:solidFill>
                <a:srgbClr val="3333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04314" y="2438400"/>
            <a:ext cx="4162723" cy="4376008"/>
            <a:chOff x="4804314" y="2438400"/>
            <a:chExt cx="4162723" cy="43760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314" y="2438400"/>
              <a:ext cx="4162723" cy="4376008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 bwMode="auto">
            <a:xfrm>
              <a:off x="5486400" y="5443954"/>
              <a:ext cx="3251971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5715000" y="5105400"/>
              <a:ext cx="2853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30mK uniformity requirement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flipV="1">
            <a:off x="4876800" y="5638800"/>
            <a:ext cx="7620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800600" y="4343400"/>
            <a:ext cx="68580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598796" y="3048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66FF"/>
                </a:solidFill>
              </a:rPr>
              <a:t>Night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4233017" y="1743908"/>
            <a:ext cx="609600" cy="457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81600" y="10330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Orbits: 17553, 17554, 17555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19400" y="64432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* For clarity the F-factors are shifted.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Short-term Stability 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609600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Scan-by-scan (HAM-A)					Granule average (HAM-A)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56215" y="1033046"/>
            <a:ext cx="420871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Detector responses (F-factors) show small orbital variations: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 ±0.2% or less for scan-by-scan 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 ±0.1% or less for granule average</a:t>
            </a:r>
          </a:p>
          <a:p>
            <a:pPr algn="just"/>
            <a:r>
              <a:rPr lang="en-US" dirty="0" smtClean="0">
                <a:solidFill>
                  <a:srgbClr val="3333FF"/>
                </a:solidFill>
                <a:latin typeface="Times New Roman" pitchFamily="16" charset="0"/>
                <a:cs typeface="Times New Roman" pitchFamily="16" charset="0"/>
              </a:rPr>
              <a:t>Would using averaged F-factors improve SDR product?</a:t>
            </a:r>
          </a:p>
          <a:p>
            <a:endParaRPr lang="en-US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F-factor orbital variations correlate with T</a:t>
            </a:r>
            <a:r>
              <a:rPr lang="en-US" baseline="-25000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BB</a:t>
            </a:r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variations and instrument temperatures variations.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2"/>
          <a:stretch/>
        </p:blipFill>
        <p:spPr>
          <a:xfrm>
            <a:off x="45464" y="3810000"/>
            <a:ext cx="4584058" cy="230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41" y="1447801"/>
            <a:ext cx="4403735" cy="46293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4704"/>
            <a:ext cx="5410200" cy="32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Long-term Response </a:t>
            </a:r>
            <a:endParaRPr lang="en-GB" sz="2400" b="1" dirty="0">
              <a:solidFill>
                <a:srgbClr val="3333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49569" y="5257800"/>
            <a:ext cx="38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13379"/>
              </p:ext>
            </p:extLst>
          </p:nvPr>
        </p:nvGraphicFramePr>
        <p:xfrm>
          <a:off x="914400" y="5562600"/>
          <a:ext cx="7467602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1"/>
                <a:gridCol w="729343"/>
                <a:gridCol w="729343"/>
                <a:gridCol w="729343"/>
                <a:gridCol w="729343"/>
                <a:gridCol w="729343"/>
                <a:gridCol w="729343"/>
                <a:gridCol w="729343"/>
              </a:tblGrid>
              <a:tr h="28575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  <a:cs typeface="Times" pitchFamily="18" charset="0"/>
                        </a:rPr>
                        <a:t>Band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pitchFamily="18" charset="0"/>
                        <a:cs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Average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F-factor: 03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26 2012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1.0105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1.0040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1.0035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0.9946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1.0056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1.0101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Average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F-factor: 03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25 2015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1.0142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1.0146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1.0072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1.0094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0.9964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1.0069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1.0124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Trend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[%]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0.36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0.37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0.24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0.19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0.22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1149727"/>
            <a:ext cx="3505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  Daily average F-factor trend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:</a:t>
            </a:r>
            <a:endParaRPr lang="en-US" sz="1600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From Jan 20, 2012 (orbit 1200) to 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May 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6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2015 (orbit 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18273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I5 shows the most noticeable trend of ~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%, while the rest of the bands are within 0.37% (M12).</a:t>
            </a: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Discontinuities in the trend  are coincident anomalies during  which the cold FPA and/or instrument temperatures changed. </a:t>
            </a: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Features in LWIR bands F-trend appear to coincide with the passage of the Earth through perihelion.</a:t>
            </a:r>
            <a:endParaRPr lang="en-US" sz="1600" b="1" dirty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5975" y="3122113"/>
            <a:ext cx="1085850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Petulant anomaly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9200" y="315817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  <a:latin typeface="Times" pitchFamily="18" charset="0"/>
              </a:rPr>
              <a:t>SC anomaly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" pitchFamily="18" charset="0"/>
              </a:rPr>
              <a:t>20120324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39000" y="3122113"/>
            <a:ext cx="1238251" cy="1846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Earth in perihelion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Instrument Temperatures Trend</a:t>
            </a:r>
            <a:endParaRPr lang="en-GB" sz="2400" b="1" dirty="0">
              <a:solidFill>
                <a:srgbClr val="3333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073370" y="5562600"/>
            <a:ext cx="38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28600" y="1295400"/>
            <a:ext cx="35052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Discontinuities in the instrument temperatures trends coincident with discontinuities in the F-factor trends shown on previous slide.</a:t>
            </a: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Features in instrument temperature trends appears to coincide with the passage of the Earth through perihelion. The F-factor for LWIR bands shows features at the same time. </a:t>
            </a:r>
          </a:p>
          <a:p>
            <a:pPr marL="457200" lvl="1" algn="just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There is a small increasing trend of SMWIR focal plane temperature, which can explain the trend observed in MWIR bands (I4, M12, M13).</a:t>
            </a: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23" y="990599"/>
            <a:ext cx="4476311" cy="295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20998"/>
            <a:ext cx="4546734" cy="2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143000" y="225425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Noise Characterization (</a:t>
            </a:r>
            <a:r>
              <a:rPr lang="en-GB" sz="2400" b="1" dirty="0" err="1" smtClean="0">
                <a:solidFill>
                  <a:srgbClr val="3333FF"/>
                </a:solidFill>
              </a:rPr>
              <a:t>NEdT</a:t>
            </a:r>
            <a:r>
              <a:rPr lang="en-GB" sz="2400" b="1" dirty="0" smtClean="0">
                <a:solidFill>
                  <a:srgbClr val="3333FF"/>
                </a:solidFill>
              </a:rPr>
              <a:t>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23905" name="Object 15"/>
          <p:cNvGraphicFramePr>
            <a:graphicFrameLocks noChangeAspect="1"/>
          </p:cNvGraphicFramePr>
          <p:nvPr/>
        </p:nvGraphicFramePr>
        <p:xfrm>
          <a:off x="838200" y="1143000"/>
          <a:ext cx="27828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98" name="Equation" r:id="rId4" imgW="1866600" imgH="431640" progId="Equation.3">
                  <p:embed/>
                </p:oleObj>
              </mc:Choice>
              <mc:Fallback>
                <p:oleObj name="Equation" r:id="rId4" imgW="1866600" imgH="431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143000"/>
                        <a:ext cx="2782888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plot_nedt_cl_dwn_hsA.jpg"/>
          <p:cNvPicPr>
            <a:picLocks noChangeAspect="1"/>
          </p:cNvPicPr>
          <p:nvPr/>
        </p:nvPicPr>
        <p:blipFill>
          <a:blip r:embed="rId6" cstate="print"/>
          <a:srcRect l="5986" t="3279" r="2993" b="66905"/>
          <a:stretch>
            <a:fillRect/>
          </a:stretch>
        </p:blipFill>
        <p:spPr>
          <a:xfrm>
            <a:off x="152400" y="4703559"/>
            <a:ext cx="4170938" cy="2078241"/>
          </a:xfrm>
          <a:prstGeom prst="rect">
            <a:avLst/>
          </a:prstGeom>
        </p:spPr>
      </p:pic>
      <p:pic>
        <p:nvPicPr>
          <p:cNvPr id="11" name="Picture 10" descr="plot_nedt_cl_dwn_hsA.jpg"/>
          <p:cNvPicPr>
            <a:picLocks noChangeAspect="1"/>
          </p:cNvPicPr>
          <p:nvPr/>
        </p:nvPicPr>
        <p:blipFill>
          <a:blip r:embed="rId6" cstate="print"/>
          <a:srcRect l="5986" t="35420" r="2993" b="34426"/>
          <a:stretch>
            <a:fillRect/>
          </a:stretch>
        </p:blipFill>
        <p:spPr>
          <a:xfrm>
            <a:off x="4724400" y="4679998"/>
            <a:ext cx="4170938" cy="210180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6200" y="1905000"/>
            <a:ext cx="4495800" cy="254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NEdT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routinely trended at 292.5K: stable since the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FPA temperatures reached ~80K (orbit 1200). Band averaged values are within 0.2 K for I bands and 0.07 K for M bands</a:t>
            </a:r>
          </a:p>
          <a:p>
            <a:pPr marL="285750" indent="-285750" algn="just">
              <a:spcBef>
                <a:spcPts val="18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NEdT at T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TYP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derived periodically from BB WUCD data: stable and meeting the sensor design requirements by a wide margin:</a:t>
            </a:r>
          </a:p>
        </p:txBody>
      </p:sp>
      <p:pic>
        <p:nvPicPr>
          <p:cNvPr id="123995" name="Picture 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57" y="1374823"/>
            <a:ext cx="4615042" cy="289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pp_pre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189133</TotalTime>
  <Words>2788</Words>
  <Application>Microsoft Office PowerPoint</Application>
  <PresentationFormat>On-screen Show (4:3)</PresentationFormat>
  <Paragraphs>889</Paragraphs>
  <Slides>32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npp_pres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boryana</dc:creator>
  <cp:lastModifiedBy>jmcintire</cp:lastModifiedBy>
  <cp:revision>9942</cp:revision>
  <cp:lastPrinted>1601-01-01T00:00:00Z</cp:lastPrinted>
  <dcterms:created xsi:type="dcterms:W3CDTF">1601-01-01T00:00:00Z</dcterms:created>
  <dcterms:modified xsi:type="dcterms:W3CDTF">2015-05-11T19:43:25Z</dcterms:modified>
</cp:coreProperties>
</file>