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326" r:id="rId4"/>
    <p:sldId id="327" r:id="rId5"/>
    <p:sldId id="324" r:id="rId6"/>
    <p:sldId id="257" r:id="rId7"/>
    <p:sldId id="328" r:id="rId8"/>
    <p:sldId id="329" r:id="rId9"/>
    <p:sldId id="338" r:id="rId10"/>
    <p:sldId id="333" r:id="rId11"/>
    <p:sldId id="354" r:id="rId12"/>
    <p:sldId id="339" r:id="rId13"/>
    <p:sldId id="349" r:id="rId14"/>
    <p:sldId id="350" r:id="rId15"/>
    <p:sldId id="355" r:id="rId16"/>
    <p:sldId id="323" r:id="rId17"/>
    <p:sldId id="283" r:id="rId18"/>
    <p:sldId id="342" r:id="rId19"/>
    <p:sldId id="345" r:id="rId20"/>
    <p:sldId id="318" r:id="rId21"/>
    <p:sldId id="351" r:id="rId22"/>
    <p:sldId id="319" r:id="rId23"/>
    <p:sldId id="343" r:id="rId24"/>
    <p:sldId id="346" r:id="rId25"/>
    <p:sldId id="320" r:id="rId26"/>
    <p:sldId id="352" r:id="rId27"/>
    <p:sldId id="321" r:id="rId28"/>
    <p:sldId id="330" r:id="rId29"/>
    <p:sldId id="336" r:id="rId30"/>
    <p:sldId id="285" r:id="rId31"/>
    <p:sldId id="335" r:id="rId32"/>
    <p:sldId id="322" r:id="rId33"/>
    <p:sldId id="353" r:id="rId34"/>
    <p:sldId id="344" r:id="rId35"/>
    <p:sldId id="332" r:id="rId36"/>
    <p:sldId id="331" r:id="rId37"/>
  </p:sldIdLst>
  <p:sldSz cx="9144000" cy="6858000" type="screen4x3"/>
  <p:notesSz cx="6934200" cy="92329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4660"/>
  </p:normalViewPr>
  <p:slideViewPr>
    <p:cSldViewPr>
      <p:cViewPr varScale="1">
        <p:scale>
          <a:sx n="111" d="100"/>
          <a:sy n="111" d="100"/>
        </p:scale>
        <p:origin x="-41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934200" cy="9232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27" tIns="47282" rIns="90927" bIns="47282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927775" y="0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27" tIns="47282" rIns="90927" bIns="472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8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2150"/>
            <a:ext cx="4600575" cy="3449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93420" y="4385627"/>
            <a:ext cx="5534519" cy="4141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27" tIns="47282" rIns="90927" bIns="4728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8769652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27" tIns="47282" rIns="90927" bIns="4728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927775" y="8769652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27" tIns="47282" rIns="90927" bIns="472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6A3CD6-9579-4585-8136-C790313D82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3D62CB-D0E5-4B33-AAF0-081BB84E99E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5700" y="690866"/>
            <a:ext cx="4624406" cy="34639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638F47-5C2D-4E1D-BA92-D8EFB15D2385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5D1537-178D-4C13-B7C4-19CC8665D01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6C950B-7915-4EAB-884E-B582235A70C0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DB1A0C-A61B-4E3A-85CB-E3775CF287C9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19F0EE-C8C1-4C8F-96AC-84003B2C902A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65AF05-4EF8-43EE-8031-BA7BBE068D52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4ABD45-32CD-4A55-B137-5C9FFC752689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C0184A-E36C-493B-9ACE-67D2376F6E52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 txBox="1">
            <a:spLocks noGrp="1" noChangeArrowheads="1"/>
          </p:cNvSpPr>
          <p:nvPr/>
        </p:nvSpPr>
        <p:spPr bwMode="auto">
          <a:xfrm>
            <a:off x="3927775" y="8769652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927" tIns="47282" rIns="90927" bIns="47282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</a:pPr>
            <a:fld id="{8E58A7AA-2375-4CD6-85A6-5038B4BEDBE8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09" algn="l"/>
                  <a:tab pos="923818" algn="l"/>
                  <a:tab pos="1385727" algn="l"/>
                  <a:tab pos="1847637" algn="l"/>
                  <a:tab pos="2309546" algn="l"/>
                  <a:tab pos="2771455" algn="l"/>
                  <a:tab pos="3233364" algn="l"/>
                  <a:tab pos="3695273" algn="l"/>
                  <a:tab pos="4157182" algn="l"/>
                  <a:tab pos="4619092" algn="l"/>
                  <a:tab pos="5081001" algn="l"/>
                  <a:tab pos="5542910" algn="l"/>
                  <a:tab pos="6004819" algn="l"/>
                  <a:tab pos="6466728" algn="l"/>
                  <a:tab pos="6928637" algn="l"/>
                  <a:tab pos="7390547" algn="l"/>
                  <a:tab pos="7852456" algn="l"/>
                  <a:tab pos="8314365" algn="l"/>
                  <a:tab pos="8776274" algn="l"/>
                  <a:tab pos="9238183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C0184A-E36C-493B-9ACE-67D2376F6E52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B97109-D661-4F90-A5D3-0000FD0BB00F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C0184A-E36C-493B-9ACE-67D2376F6E52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 txBox="1">
            <a:spLocks noGrp="1" noChangeArrowheads="1"/>
          </p:cNvSpPr>
          <p:nvPr/>
        </p:nvSpPr>
        <p:spPr bwMode="auto">
          <a:xfrm>
            <a:off x="3927775" y="8769652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927" tIns="47282" rIns="90927" bIns="47282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</a:pPr>
            <a:fld id="{8E58A7AA-2375-4CD6-85A6-5038B4BEDBE8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09" algn="l"/>
                  <a:tab pos="923818" algn="l"/>
                  <a:tab pos="1385727" algn="l"/>
                  <a:tab pos="1847637" algn="l"/>
                  <a:tab pos="2309546" algn="l"/>
                  <a:tab pos="2771455" algn="l"/>
                  <a:tab pos="3233364" algn="l"/>
                  <a:tab pos="3695273" algn="l"/>
                  <a:tab pos="4157182" algn="l"/>
                  <a:tab pos="4619092" algn="l"/>
                  <a:tab pos="5081001" algn="l"/>
                  <a:tab pos="5542910" algn="l"/>
                  <a:tab pos="6004819" algn="l"/>
                  <a:tab pos="6466728" algn="l"/>
                  <a:tab pos="6928637" algn="l"/>
                  <a:tab pos="7390547" algn="l"/>
                  <a:tab pos="7852456" algn="l"/>
                  <a:tab pos="8314365" algn="l"/>
                  <a:tab pos="8776274" algn="l"/>
                  <a:tab pos="9238183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 txBox="1">
            <a:spLocks noGrp="1" noChangeArrowheads="1"/>
          </p:cNvSpPr>
          <p:nvPr/>
        </p:nvSpPr>
        <p:spPr bwMode="auto">
          <a:xfrm>
            <a:off x="3927775" y="8769652"/>
            <a:ext cx="2991979" cy="44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927" tIns="47282" rIns="90927" bIns="47282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09" algn="l"/>
                <a:tab pos="923818" algn="l"/>
                <a:tab pos="1385727" algn="l"/>
                <a:tab pos="1847637" algn="l"/>
                <a:tab pos="2309546" algn="l"/>
                <a:tab pos="2771455" algn="l"/>
                <a:tab pos="3233364" algn="l"/>
                <a:tab pos="3695273" algn="l"/>
                <a:tab pos="4157182" algn="l"/>
                <a:tab pos="4619092" algn="l"/>
                <a:tab pos="5081001" algn="l"/>
                <a:tab pos="5542910" algn="l"/>
                <a:tab pos="6004819" algn="l"/>
                <a:tab pos="6466728" algn="l"/>
                <a:tab pos="6928637" algn="l"/>
                <a:tab pos="7390547" algn="l"/>
                <a:tab pos="7852456" algn="l"/>
                <a:tab pos="8314365" algn="l"/>
                <a:tab pos="8776274" algn="l"/>
                <a:tab pos="9238183" algn="l"/>
              </a:tabLst>
            </a:pPr>
            <a:fld id="{7EE3FC63-5384-4B21-A811-0EE5B55FEF5C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09" algn="l"/>
                  <a:tab pos="923818" algn="l"/>
                  <a:tab pos="1385727" algn="l"/>
                  <a:tab pos="1847637" algn="l"/>
                  <a:tab pos="2309546" algn="l"/>
                  <a:tab pos="2771455" algn="l"/>
                  <a:tab pos="3233364" algn="l"/>
                  <a:tab pos="3695273" algn="l"/>
                  <a:tab pos="4157182" algn="l"/>
                  <a:tab pos="4619092" algn="l"/>
                  <a:tab pos="5081001" algn="l"/>
                  <a:tab pos="5542910" algn="l"/>
                  <a:tab pos="6004819" algn="l"/>
                  <a:tab pos="6466728" algn="l"/>
                  <a:tab pos="6928637" algn="l"/>
                  <a:tab pos="7390547" algn="l"/>
                  <a:tab pos="7852456" algn="l"/>
                  <a:tab pos="8314365" algn="l"/>
                  <a:tab pos="8776274" algn="l"/>
                  <a:tab pos="9238183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685A32-E96A-416E-B7D2-3FD417C2A33E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55700" y="692467"/>
            <a:ext cx="4622800" cy="3462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382" tIns="46191" rIns="92382" bIns="46191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93420" y="4385627"/>
            <a:ext cx="5536125" cy="414358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93FF-F1AA-4DCE-A613-22F849144D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28C6-38AC-4BFD-A5AE-911B70E577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9E5B-86CA-44AB-8890-1B62ED0181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AA5E-6801-4726-A162-45615566DE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EF38-41B1-401B-B46C-7157F0ED77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E05D-C3FD-461F-8511-AD86A60F5A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2747-6712-4038-B756-AB5CEC433B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68A8-D4DD-47CD-8B5B-4E64200A2A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3C15-68F8-4406-BC79-F3B832A2AD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9F50-02DD-4F1A-8ADF-E8AE18494A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1BE2B-7106-4403-B05A-8AF623E4F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01E9-0DD2-4325-8841-5E9DD8B614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96288" y="7620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F91C75-29BE-49EF-8129-8558E3FFE3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0200" indent="-330200" algn="l" defTabSz="457200" rtl="0" eaLnBrk="0" fontAlgn="base" hangingPunct="0">
        <a:lnSpc>
          <a:spcPct val="5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57200" rtl="0" eaLnBrk="0" fontAlgn="base" hangingPunct="0">
        <a:lnSpc>
          <a:spcPct val="5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5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39777-EC2A-4FAD-8DE7-657A02472BC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62000" y="1295400"/>
            <a:ext cx="723900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600" b="1" i="1" dirty="0" smtClean="0">
                <a:solidFill>
                  <a:srgbClr val="333399"/>
                </a:solidFill>
                <a:cs typeface="Arial" charset="0"/>
              </a:rPr>
              <a:t>End-to-End </a:t>
            </a:r>
            <a:r>
              <a:rPr lang="en-GB" sz="2600" b="1" i="1" dirty="0">
                <a:solidFill>
                  <a:srgbClr val="333399"/>
                </a:solidFill>
                <a:cs typeface="Arial" charset="0"/>
              </a:rPr>
              <a:t>(E2E) </a:t>
            </a:r>
            <a:r>
              <a:rPr lang="en-GB" sz="2600" b="1" i="1" dirty="0" smtClean="0">
                <a:solidFill>
                  <a:srgbClr val="333399"/>
                </a:solidFill>
                <a:cs typeface="Arial" charset="0"/>
              </a:rPr>
              <a:t>Preliminary Results: Internal Review</a:t>
            </a:r>
            <a:endParaRPr lang="en-GB" sz="2600" b="1" i="1" dirty="0">
              <a:solidFill>
                <a:srgbClr val="333399"/>
              </a:solidFill>
              <a:cs typeface="Arial" charset="0"/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81000" y="1020763"/>
            <a:ext cx="8374063" cy="68262"/>
            <a:chOff x="240" y="643"/>
            <a:chExt cx="5275" cy="43"/>
          </a:xfrm>
        </p:grpSpPr>
        <p:sp>
          <p:nvSpPr>
            <p:cNvPr id="15371" name="Line 3"/>
            <p:cNvSpPr>
              <a:spLocks noChangeShapeType="1"/>
            </p:cNvSpPr>
            <p:nvPr/>
          </p:nvSpPr>
          <p:spPr bwMode="auto">
            <a:xfrm>
              <a:off x="240" y="643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4"/>
            <p:cNvSpPr>
              <a:spLocks noChangeShapeType="1"/>
            </p:cNvSpPr>
            <p:nvPr/>
          </p:nvSpPr>
          <p:spPr bwMode="auto">
            <a:xfrm>
              <a:off x="240" y="686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304800" y="2286000"/>
            <a:ext cx="8374063" cy="68263"/>
            <a:chOff x="242" y="1488"/>
            <a:chExt cx="5275" cy="43"/>
          </a:xfrm>
        </p:grpSpPr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>
              <a:off x="242" y="1531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>
              <a:off x="242" y="1488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8264525" y="6446838"/>
            <a:ext cx="8794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24547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750"/>
              </a:spcBef>
              <a:buClr>
                <a:srgbClr val="0099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99FF"/>
                </a:solidFill>
                <a:cs typeface="Arial" charset="0"/>
              </a:rPr>
              <a:t>This document might contain information under ITAR restrictions. Any dissemination to foreign nationals, whether in the US or abroad needs official program authorization. 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1828800" y="3352800"/>
            <a:ext cx="522763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April 19, </a:t>
            </a:r>
            <a:r>
              <a:rPr lang="en-GB" b="1" dirty="0">
                <a:solidFill>
                  <a:srgbClr val="000000"/>
                </a:solidFill>
                <a:cs typeface="Arial" charset="0"/>
              </a:rPr>
              <a:t>2010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J</a:t>
            </a:r>
            <a:r>
              <a:rPr lang="en-GB" b="1" dirty="0">
                <a:solidFill>
                  <a:srgbClr val="000000"/>
                </a:solidFill>
                <a:cs typeface="Arial" charset="0"/>
              </a:rPr>
              <a:t>. McIntire and J. </a:t>
            </a:r>
            <a:r>
              <a:rPr lang="en-GB" b="1" dirty="0" err="1" smtClean="0">
                <a:solidFill>
                  <a:srgbClr val="000000"/>
                </a:solidFill>
                <a:cs typeface="Arial" charset="0"/>
              </a:rPr>
              <a:t>Xiong</a:t>
            </a:r>
            <a:endParaRPr lang="en-GB" b="1" dirty="0" smtClean="0">
              <a:solidFill>
                <a:srgbClr val="000000"/>
              </a:solidFill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NICST/NASA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Source Monitor Output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5800" y="1066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Monitor data files provided by NIST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1) Each monitor output is measured in Volts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2) Subtract a background voltage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3) Divide by 10^(-gain) to convert signal to Amps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4) Use calibration coefficients to convert signal to radiance (or irradiance) at given wavelength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A) provided by NIST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1000" y="3581400"/>
          <a:ext cx="8391525" cy="2876550"/>
        </p:xfrm>
        <a:graphic>
          <a:graphicData uri="http://schemas.openxmlformats.org/presentationml/2006/ole">
            <p:oleObj spid="_x0000_s91139" name="Worksheet" r:id="rId4" imgW="8391620" imgH="2876502" progId="Excel.Sheet.12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Source Monitor Stability (1)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990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U3104752: M6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8006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SIS radiance monitors different by ~2% for M6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Individual monitors stable to within ~0.5%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80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Collimator irradiance monitor varies by up to ~2% for M6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71600"/>
            <a:ext cx="42560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950" y="1371600"/>
            <a:ext cx="43376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526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Monitors take a measurement about every 10 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Source Monitor Stability (2)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990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U3104751: M7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876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SIS radiance monitors different by ~0.5% for M7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Individual monitors stable to within ~0.5%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876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Collimator irradiance monitor varies by up to ~2% for M7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191000" cy="342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4224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526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Monitors take a measurement about every 10 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Source </a:t>
            </a:r>
            <a:r>
              <a:rPr lang="en-GB" sz="2400" b="1" i="1" dirty="0" err="1" smtClean="0">
                <a:solidFill>
                  <a:srgbClr val="333399"/>
                </a:solidFill>
              </a:rPr>
              <a:t>vs</a:t>
            </a:r>
            <a:r>
              <a:rPr lang="en-GB" sz="2400" b="1" i="1" dirty="0" smtClean="0">
                <a:solidFill>
                  <a:srgbClr val="333399"/>
                </a:solidFill>
              </a:rPr>
              <a:t> Response Tracking (1)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990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U3104752: M6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2476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2002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38200" y="4953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SIS radiance seems to more closely track VIIRS response than collimator irradiance over time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Source </a:t>
            </a:r>
            <a:r>
              <a:rPr lang="en-GB" sz="2400" b="1" i="1" dirty="0" err="1" smtClean="0">
                <a:solidFill>
                  <a:srgbClr val="333399"/>
                </a:solidFill>
              </a:rPr>
              <a:t>vs</a:t>
            </a:r>
            <a:r>
              <a:rPr lang="en-GB" sz="2400" b="1" i="1" dirty="0" smtClean="0">
                <a:solidFill>
                  <a:srgbClr val="333399"/>
                </a:solidFill>
              </a:rPr>
              <a:t> Response Tracking (2)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990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U3104751: M7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191000" cy="320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278" y="1371600"/>
            <a:ext cx="4363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4953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SIS radiance seems to more closely track VIIRS response than collimator irradiance over time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Gain Trending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47244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Variation in SD gain generally larger than EV gain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 that EV and SD data is from separate collects; gain ratio is the ratio of the average of each over collect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Detector 9 shown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799"/>
            <a:ext cx="4343400" cy="32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4445512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91370-468B-48A7-8779-DE59EB48AF0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87046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SD/EV Gain Ratio </a:t>
            </a:r>
            <a:r>
              <a:rPr lang="en-GB" sz="2400" b="1" i="1" dirty="0" smtClean="0">
                <a:solidFill>
                  <a:srgbClr val="333399"/>
                </a:solidFill>
              </a:rPr>
              <a:t>Methodology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87047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87050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8" name="TextBox 5"/>
          <p:cNvSpPr txBox="1">
            <a:spLocks noChangeArrowheads="1"/>
          </p:cNvSpPr>
          <p:nvPr/>
        </p:nvSpPr>
        <p:spPr bwMode="auto">
          <a:xfrm>
            <a:off x="838200" y="1219200"/>
            <a:ext cx="566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Compare measured ratio of gains from SD and Earth views.</a:t>
            </a:r>
          </a:p>
        </p:txBody>
      </p:sp>
      <p:sp>
        <p:nvSpPr>
          <p:cNvPr id="87049" name="TextBox 5"/>
          <p:cNvSpPr txBox="1">
            <a:spLocks noChangeArrowheads="1"/>
          </p:cNvSpPr>
          <p:nvPr/>
        </p:nvSpPr>
        <p:spPr bwMode="auto">
          <a:xfrm>
            <a:off x="838200" y="274320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E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SD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irradiance of collimator in SD view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L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EV</a:t>
            </a:r>
            <a:r>
              <a:rPr lang="en-US" baseline="-25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– radiance of SIS in EV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τ</a:t>
            </a:r>
            <a:r>
              <a:rPr lang="en-US" baseline="-25000" dirty="0" err="1" smtClean="0">
                <a:solidFill>
                  <a:schemeClr val="accent6"/>
                </a:solidFill>
                <a:latin typeface="Calibri" pitchFamily="34" charset="0"/>
              </a:rPr>
              <a:t>SAS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transmission of SAS screen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cos</a:t>
            </a:r>
            <a:r>
              <a:rPr lang="el-GR" dirty="0" smtClean="0">
                <a:solidFill>
                  <a:schemeClr val="accent6"/>
                </a:solidFill>
                <a:latin typeface="Calibri" pitchFamily="34" charset="0"/>
              </a:rPr>
              <a:t>θ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SD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– cosine of SD AOI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BRDF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SD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BRDF of SD at RTA AOR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RVS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EV</a:t>
            </a:r>
            <a:r>
              <a:rPr lang="en-US" baseline="-25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– EV RVS at HAM AOI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dn</a:t>
            </a:r>
            <a:r>
              <a:rPr lang="en-US" baseline="-25000" dirty="0" err="1" smtClean="0">
                <a:solidFill>
                  <a:schemeClr val="accent6"/>
                </a:solidFill>
                <a:latin typeface="Calibri" pitchFamily="34" charset="0"/>
              </a:rPr>
              <a:t>EV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in EV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dn</a:t>
            </a:r>
            <a:r>
              <a:rPr lang="en-US" baseline="-25000" dirty="0" err="1" smtClean="0">
                <a:solidFill>
                  <a:schemeClr val="accent6"/>
                </a:solidFill>
                <a:latin typeface="Calibri" pitchFamily="34" charset="0"/>
              </a:rPr>
              <a:t>SD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in SD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Irradiance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monitor used on collimator;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non-uniformity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of irradiance over SD view not yet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fully included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Two radiance monitors track the SIS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radiance (monitor 2 is used here).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87044" name="Object 2"/>
          <p:cNvGraphicFramePr>
            <a:graphicFrameLocks noChangeAspect="1"/>
          </p:cNvGraphicFramePr>
          <p:nvPr/>
        </p:nvGraphicFramePr>
        <p:xfrm>
          <a:off x="2708275" y="1905000"/>
          <a:ext cx="3246438" cy="609600"/>
        </p:xfrm>
        <a:graphic>
          <a:graphicData uri="http://schemas.openxmlformats.org/presentationml/2006/ole">
            <p:oleObj spid="_x0000_s87044" name="Equation" r:id="rId4" imgW="2298600" imgH="431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15F4F6-4B22-4E8B-A09E-F7F42E360AC0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M6 gain ratio (SD/EV)</a:t>
            </a:r>
          </a:p>
        </p:txBody>
      </p:sp>
      <p:grpSp>
        <p:nvGrpSpPr>
          <p:cNvPr id="89091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89094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6156557" cy="5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Gains are between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0.3%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3.5%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different between SD and EV.</a:t>
            </a: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6396037" cy="51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86600" y="20574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HAM sides A and B are consistent.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Increase in gain ratio over detectors (up to 1.5%)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M6 gain ratio (SD/EV): </a:t>
            </a:r>
            <a:r>
              <a:rPr lang="en-GB" sz="2400" b="1" i="1" dirty="0" smtClean="0">
                <a:solidFill>
                  <a:srgbClr val="333399"/>
                </a:solidFill>
              </a:rPr>
              <a:t>Short Term Repeatability (1)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381000" y="1600200"/>
            <a:ext cx="2667000" cy="24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Solid line – first three collects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Dashed line – second three collects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Measurements agree to within ~1% (position 3 is the worst case)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5519917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M6 gain ratio (SD/EV): </a:t>
            </a:r>
            <a:r>
              <a:rPr lang="en-GB" sz="2400" b="1" i="1" dirty="0" smtClean="0">
                <a:solidFill>
                  <a:srgbClr val="333399"/>
                </a:solidFill>
              </a:rPr>
              <a:t>Short Term Repeatability (2)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066800"/>
          <a:ext cx="58293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704850"/>
                <a:gridCol w="971550"/>
                <a:gridCol w="971550"/>
                <a:gridCol w="97155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</a:t>
                      </a:r>
                      <a:r>
                        <a:rPr lang="en-US" sz="1400" baseline="0" dirty="0" smtClean="0"/>
                        <a:t> irradiance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 </a:t>
                      </a:r>
                      <a:r>
                        <a:rPr lang="en-US" sz="1400" dirty="0" err="1" smtClean="0"/>
                        <a:t>dn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 radiance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 </a:t>
                      </a:r>
                      <a:r>
                        <a:rPr lang="en-US" sz="1400" dirty="0" err="1" smtClean="0"/>
                        <a:t>dn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 ratio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(22.4,16.5)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689.8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1.018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(13.6,16.5)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618.4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617.3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617.4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619.7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1.018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(31.1,16.5)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5.12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658.6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1.024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5.15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656.6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627.4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1.032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(22.4,16.5)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618.5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636.9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616.4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638.7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(31.1,15.0)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755.4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1.036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784.0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756.8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(13.6,15.0)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804.3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794.9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790.8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1.021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6019800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Results for detector 9, HAM A only.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5240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Consider position 3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Collimator irradiance and SD </a:t>
            </a:r>
            <a:r>
              <a:rPr lang="en-US" dirty="0" err="1" smtClean="0">
                <a:solidFill>
                  <a:schemeClr val="tx1"/>
                </a:solidFill>
              </a:rPr>
              <a:t>dn</a:t>
            </a:r>
            <a:r>
              <a:rPr lang="en-US" dirty="0" smtClean="0">
                <a:solidFill>
                  <a:schemeClr val="tx1"/>
                </a:solidFill>
              </a:rPr>
              <a:t> do not always track well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Time dependent irradiance does not alter conclusion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E1DC9-0F94-4333-A356-E22B78AD955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E2E Test Overview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17413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Content Placeholder 2"/>
          <p:cNvSpPr>
            <a:spLocks/>
          </p:cNvSpPr>
          <p:nvPr/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0200" lvl="1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Objective: validate and assess RSB on-orbit system level calibration</a:t>
            </a:r>
          </a:p>
          <a:p>
            <a:pPr marL="330200" lvl="1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SD view illuminated using</a:t>
            </a:r>
            <a:r>
              <a:rPr lang="en-US" sz="1600" dirty="0" smtClean="0">
                <a:solidFill>
                  <a:srgbClr val="FF0000"/>
                </a:solidFill>
              </a:rPr>
              <a:t> collimator </a:t>
            </a:r>
            <a:r>
              <a:rPr lang="en-US" sz="1600" dirty="0" smtClean="0">
                <a:solidFill>
                  <a:schemeClr val="tx1"/>
                </a:solidFill>
              </a:rPr>
              <a:t>and EV view illuminated using</a:t>
            </a:r>
            <a:r>
              <a:rPr lang="en-US" sz="1600" dirty="0" smtClean="0">
                <a:solidFill>
                  <a:srgbClr val="FF0000"/>
                </a:solidFill>
              </a:rPr>
              <a:t> SIS</a:t>
            </a:r>
          </a:p>
          <a:p>
            <a:pPr marL="787400" lvl="2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T-SIRCUS </a:t>
            </a:r>
            <a:r>
              <a:rPr lang="en-US" sz="1400" dirty="0">
                <a:solidFill>
                  <a:srgbClr val="000000"/>
                </a:solidFill>
              </a:rPr>
              <a:t>used to feed both the SIS and collimator </a:t>
            </a:r>
          </a:p>
          <a:p>
            <a:pPr marL="330200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Data </a:t>
            </a:r>
            <a:r>
              <a:rPr lang="en-US" sz="1600" dirty="0" smtClean="0">
                <a:solidFill>
                  <a:srgbClr val="000000"/>
                </a:solidFill>
              </a:rPr>
              <a:t>taken </a:t>
            </a:r>
            <a:r>
              <a:rPr lang="en-US" sz="1600" dirty="0">
                <a:solidFill>
                  <a:srgbClr val="000000"/>
                </a:solidFill>
              </a:rPr>
              <a:t>at </a:t>
            </a:r>
            <a:r>
              <a:rPr lang="en-US" sz="1600" dirty="0">
                <a:solidFill>
                  <a:srgbClr val="FF0000"/>
                </a:solidFill>
              </a:rPr>
              <a:t>5 different SD illumination angles </a:t>
            </a:r>
            <a:r>
              <a:rPr lang="en-US" sz="1600" dirty="0">
                <a:solidFill>
                  <a:srgbClr val="000000"/>
                </a:solidFill>
              </a:rPr>
              <a:t>for 742nm and 852nm</a:t>
            </a:r>
          </a:p>
          <a:p>
            <a:pPr marL="730250" lvl="1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3 repeats </a:t>
            </a:r>
            <a:r>
              <a:rPr lang="en-US" sz="1400" dirty="0">
                <a:solidFill>
                  <a:srgbClr val="000000"/>
                </a:solidFill>
              </a:rPr>
              <a:t>made at the center </a:t>
            </a:r>
            <a:r>
              <a:rPr lang="en-US" sz="1400" dirty="0" smtClean="0">
                <a:solidFill>
                  <a:srgbClr val="000000"/>
                </a:solidFill>
              </a:rPr>
              <a:t>configuration</a:t>
            </a:r>
          </a:p>
          <a:p>
            <a:pPr marL="730250" lvl="1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Data taken in a 3 collect sequence (</a:t>
            </a:r>
            <a:r>
              <a:rPr lang="en-US" sz="1400" dirty="0" smtClean="0">
                <a:solidFill>
                  <a:schemeClr val="accent2"/>
                </a:solidFill>
              </a:rPr>
              <a:t>SD, EV, Dark</a:t>
            </a:r>
            <a:r>
              <a:rPr lang="en-US" sz="1400" dirty="0" smtClean="0">
                <a:solidFill>
                  <a:srgbClr val="000000"/>
                </a:solidFill>
              </a:rPr>
              <a:t>) twice at each position and wavelength</a:t>
            </a:r>
          </a:p>
          <a:p>
            <a:pPr marL="730250" lvl="1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SDSM mirror was rotating during first collect in each sequence</a:t>
            </a:r>
            <a:endParaRPr lang="en-US" sz="1400" dirty="0">
              <a:solidFill>
                <a:srgbClr val="000000"/>
              </a:solidFill>
            </a:endParaRPr>
          </a:p>
          <a:p>
            <a:pPr marL="730250" lvl="1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One set of data </a:t>
            </a:r>
            <a:r>
              <a:rPr lang="en-US" sz="1400" dirty="0" smtClean="0">
                <a:solidFill>
                  <a:srgbClr val="000000"/>
                </a:solidFill>
              </a:rPr>
              <a:t>taken </a:t>
            </a:r>
            <a:r>
              <a:rPr lang="en-US" sz="1400" dirty="0">
                <a:solidFill>
                  <a:srgbClr val="000000"/>
                </a:solidFill>
              </a:rPr>
              <a:t>at 442nm (signals were too low)</a:t>
            </a:r>
          </a:p>
          <a:p>
            <a:pPr marL="330200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Relative normalization provided using NIST source </a:t>
            </a:r>
            <a:r>
              <a:rPr lang="en-US" sz="1600" dirty="0">
                <a:solidFill>
                  <a:srgbClr val="FF0000"/>
                </a:solidFill>
              </a:rPr>
              <a:t>monitors</a:t>
            </a:r>
            <a:r>
              <a:rPr lang="en-US" sz="1600" dirty="0">
                <a:solidFill>
                  <a:srgbClr val="000000"/>
                </a:solidFill>
              </a:rPr>
              <a:t> for both SIS and </a:t>
            </a:r>
            <a:r>
              <a:rPr lang="en-US" sz="1600" dirty="0" smtClean="0">
                <a:solidFill>
                  <a:srgbClr val="000000"/>
                </a:solidFill>
              </a:rPr>
              <a:t>collimator</a:t>
            </a:r>
          </a:p>
          <a:p>
            <a:pPr marL="787400" lvl="1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2 monitors on the SIS and 1 on the collimator</a:t>
            </a:r>
            <a:endParaRPr lang="en-US" sz="1400" dirty="0">
              <a:solidFill>
                <a:srgbClr val="000000"/>
              </a:solidFill>
            </a:endParaRPr>
          </a:p>
          <a:p>
            <a:pPr marL="330200" indent="-33020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Results are </a:t>
            </a:r>
            <a:r>
              <a:rPr lang="en-US" sz="1600" dirty="0">
                <a:solidFill>
                  <a:srgbClr val="FF0000"/>
                </a:solidFill>
              </a:rPr>
              <a:t>preliminary</a:t>
            </a:r>
          </a:p>
          <a:p>
            <a:pPr marL="730250" lvl="1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Additional normalization factors due to (collimator) source uniformity need to be </a:t>
            </a:r>
            <a:r>
              <a:rPr lang="en-US" sz="1400" dirty="0" smtClean="0">
                <a:solidFill>
                  <a:srgbClr val="000000"/>
                </a:solidFill>
              </a:rPr>
              <a:t>applied</a:t>
            </a:r>
          </a:p>
          <a:p>
            <a:pPr marL="1187450" lvl="2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To be provided by NGST (Jim McCarthy)</a:t>
            </a:r>
          </a:p>
          <a:p>
            <a:pPr marL="730250" lvl="1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Preliminary analysis also conducted on-site by Aerospace (David Moyer)</a:t>
            </a:r>
          </a:p>
          <a:p>
            <a:pPr marL="1187450" lvl="2" indent="-27305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Results were generally consistent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M6 gain ratio (SD/EV): Repeated </a:t>
            </a:r>
            <a:r>
              <a:rPr lang="en-GB" sz="2400" b="1" i="1" dirty="0" smtClean="0">
                <a:solidFill>
                  <a:srgbClr val="333399"/>
                </a:solidFill>
              </a:rPr>
              <a:t>Angle Measurements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91139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4719177" cy="8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Second and third repeats are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roughly consistent.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First measurement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~2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% less than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others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28800"/>
            <a:ext cx="5876925" cy="473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M6 gain ratio (SD/EV): </a:t>
            </a:r>
            <a:r>
              <a:rPr lang="en-GB" sz="2400" b="1" i="1" dirty="0" smtClean="0">
                <a:solidFill>
                  <a:srgbClr val="333399"/>
                </a:solidFill>
              </a:rPr>
              <a:t>Preliminary Collimator Correction Applied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91440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609600" y="5638800"/>
            <a:ext cx="81815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Correction factors courtesy of Jim McCarthy (preliminary)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Position 7 is inconsistent (possibly measured 852 nm) and not used here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Preliminary correction only a middle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detector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M6 gain ratio between 0.970 and 0.998  (before correction between 1.003 and 1.037) 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5329238" cy="424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524000"/>
          <a:ext cx="2133599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Collimator Correction</a:t>
                      </a:r>
                      <a:r>
                        <a:rPr lang="en-US" sz="1400" baseline="0" dirty="0" smtClean="0"/>
                        <a:t> Factor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0.967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0.966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0.964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0.958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0.959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87045-3227-49D7-AE1A-6186D55D114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M7 gain ratio (SD/EV)</a:t>
            </a:r>
          </a:p>
        </p:txBody>
      </p:sp>
      <p:grpSp>
        <p:nvGrpSpPr>
          <p:cNvPr id="93187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3190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1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6156557" cy="5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Gains are between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0.7%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5.5%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different between SD and EV.</a:t>
            </a: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6310311" cy="490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6600" y="21336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HAM sides A and B are consistent.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Increase in gain ratio over detectors (up to 1.5%)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M7 </a:t>
            </a:r>
            <a:r>
              <a:rPr lang="en-GB" sz="2400" b="1" i="1" dirty="0">
                <a:solidFill>
                  <a:srgbClr val="333399"/>
                </a:solidFill>
              </a:rPr>
              <a:t>gain ratio (SD/EV): </a:t>
            </a:r>
            <a:r>
              <a:rPr lang="en-GB" sz="2400" b="1" i="1" dirty="0" smtClean="0">
                <a:solidFill>
                  <a:srgbClr val="333399"/>
                </a:solidFill>
              </a:rPr>
              <a:t>Short Term Repeatability (1)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1000" y="1600200"/>
            <a:ext cx="2667000" cy="24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Solid line – first three collects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Dashed line – second three collects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Measurements agree to within ~2% (position 2 is the worst case)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565302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M7 </a:t>
            </a:r>
            <a:r>
              <a:rPr lang="en-GB" sz="2400" b="1" i="1" dirty="0">
                <a:solidFill>
                  <a:srgbClr val="333399"/>
                </a:solidFill>
              </a:rPr>
              <a:t>gain ratio (SD/EV): </a:t>
            </a:r>
            <a:r>
              <a:rPr lang="en-GB" sz="2400" b="1" i="1" dirty="0" smtClean="0">
                <a:solidFill>
                  <a:srgbClr val="333399"/>
                </a:solidFill>
              </a:rPr>
              <a:t>Short Term Repeatability (2)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990600"/>
          <a:ext cx="58293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704850"/>
                <a:gridCol w="971550"/>
                <a:gridCol w="971550"/>
                <a:gridCol w="97155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</a:t>
                      </a:r>
                      <a:r>
                        <a:rPr lang="en-US" sz="1400" baseline="0" dirty="0" smtClean="0"/>
                        <a:t> irradiance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 </a:t>
                      </a:r>
                      <a:r>
                        <a:rPr lang="en-US" sz="1400" dirty="0" err="1" smtClean="0"/>
                        <a:t>dn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 radiance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 </a:t>
                      </a:r>
                      <a:r>
                        <a:rPr lang="en-US" sz="1400" dirty="0" err="1" smtClean="0"/>
                        <a:t>dn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 ratio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(22.4,16.5)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297.7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1.029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297.4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1.027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(13.6,16.5)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4.72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286.2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1.042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4.76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283.7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1.062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(31.1,16.5)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1.049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287.6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1.044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(22.4,16.5)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296.7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1.046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(31.1,15.0)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354.6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358.1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(13.6,15.0)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369.1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354.4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1.017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369.9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351.9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1.016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019800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Results for detector 9, HAM A only.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6764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Consider position 2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Collimator irradiance and SD </a:t>
            </a:r>
            <a:r>
              <a:rPr lang="en-US" dirty="0" err="1" smtClean="0">
                <a:solidFill>
                  <a:schemeClr val="tx1"/>
                </a:solidFill>
              </a:rPr>
              <a:t>dn</a:t>
            </a:r>
            <a:r>
              <a:rPr lang="en-US" dirty="0" smtClean="0">
                <a:solidFill>
                  <a:schemeClr val="tx1"/>
                </a:solidFill>
              </a:rPr>
              <a:t> do not always track well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Time dependent irradiance does not alter conclusion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C6E3E-3C7B-49E8-B453-863A1ECF9B7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M7 gain ratio (SD/EV): Repeated </a:t>
            </a:r>
            <a:r>
              <a:rPr lang="en-GB" sz="2400" b="1" i="1" dirty="0" smtClean="0">
                <a:solidFill>
                  <a:srgbClr val="333399"/>
                </a:solidFill>
              </a:rPr>
              <a:t>Angle Measurements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95235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5238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4362476" cy="8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Second and third repeats are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consistent.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First measurement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~2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% less than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others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044601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01F85-925E-4CBD-B0F5-1D843669EA3D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M6 gain ratio (SD/EV): </a:t>
            </a:r>
            <a:r>
              <a:rPr lang="en-GB" sz="2400" b="1" i="1" dirty="0" smtClean="0">
                <a:solidFill>
                  <a:srgbClr val="333399"/>
                </a:solidFill>
              </a:rPr>
              <a:t>Preliminary Collimator Correction Applied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914400"/>
            <a:ext cx="8374063" cy="73025"/>
            <a:chOff x="258" y="444"/>
            <a:chExt cx="5275" cy="46"/>
          </a:xfrm>
        </p:grpSpPr>
        <p:sp>
          <p:nvSpPr>
            <p:cNvPr id="9114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609600" y="5638800"/>
            <a:ext cx="8252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Correction factors courtesy of Jim McCarthy (preliminary)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Preliminary correction only a middle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detector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M6 gain ratio between 0.942 and 0.989  (before correction between 1.007 and 1.056) 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524000"/>
          <a:ext cx="2133599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Collimator Correction</a:t>
                      </a:r>
                      <a:r>
                        <a:rPr lang="en-US" sz="1400" baseline="0" dirty="0" smtClean="0"/>
                        <a:t> Factor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0.940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0.926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5105400" cy="41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313B3-A7D5-488B-8FA6-AF362F79221B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M2 gain ratio (SD/EV)</a:t>
            </a:r>
          </a:p>
        </p:txBody>
      </p:sp>
      <p:grpSp>
        <p:nvGrpSpPr>
          <p:cNvPr id="97283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97286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4" name="TextBox 3"/>
          <p:cNvSpPr txBox="1">
            <a:spLocks noChangeArrowheads="1"/>
          </p:cNvSpPr>
          <p:nvPr/>
        </p:nvSpPr>
        <p:spPr bwMode="auto">
          <a:xfrm>
            <a:off x="533400" y="990600"/>
            <a:ext cx="5981830" cy="136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Gains are between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2%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5.5%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different between SD and EV.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Only measured at one position (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AZ~13.6 DEC~15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Signal is very low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(dn</a:t>
            </a:r>
            <a:r>
              <a:rPr lang="en-US" baseline="-25000" dirty="0">
                <a:solidFill>
                  <a:schemeClr val="tx1"/>
                </a:solidFill>
                <a:latin typeface="Calibri" pitchFamily="34" charset="0"/>
              </a:rPr>
              <a:t>SD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~6 and dn</a:t>
            </a:r>
            <a:r>
              <a:rPr lang="en-US" baseline="-25000" dirty="0">
                <a:solidFill>
                  <a:schemeClr val="tx1"/>
                </a:solidFill>
                <a:latin typeface="Calibri" pitchFamily="34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~15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M2 will not be considered further.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2187160"/>
            <a:ext cx="5638800" cy="4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Uncertainty Estimate (in %)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219200"/>
          <a:ext cx="7086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0574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(M6)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(M7)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Collimator irradiance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SIS radiance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 AOI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SAS screen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 </a:t>
                      </a:r>
                      <a:r>
                        <a:rPr lang="en-US" dirty="0" err="1" smtClean="0"/>
                        <a:t>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(RSS)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5105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Uncertainties given in percent.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**Raytheon PVR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C9EFF-E98B-4FC8-BDCE-BD6FD0F2780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615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SDSM </a:t>
            </a:r>
            <a:r>
              <a:rPr lang="en-GB" sz="2400" b="1" i="1" dirty="0" smtClean="0">
                <a:solidFill>
                  <a:srgbClr val="333399"/>
                </a:solidFill>
              </a:rPr>
              <a:t>Background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6163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5800" y="990600"/>
            <a:ext cx="7924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SDSM – </a:t>
            </a:r>
            <a:r>
              <a:rPr lang="en-US" dirty="0" err="1" smtClean="0">
                <a:solidFill>
                  <a:schemeClr val="accent6"/>
                </a:solidFill>
              </a:rPr>
              <a:t>ratioing</a:t>
            </a:r>
            <a:r>
              <a:rPr lang="en-US" dirty="0" smtClean="0">
                <a:solidFill>
                  <a:schemeClr val="accent6"/>
                </a:solidFill>
              </a:rPr>
              <a:t> radiometer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Operates on a three scan cycle (</a:t>
            </a:r>
            <a:r>
              <a:rPr lang="en-US" dirty="0" smtClean="0">
                <a:solidFill>
                  <a:schemeClr val="accent6"/>
                </a:solidFill>
              </a:rPr>
              <a:t>SD, Solar, Dark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1371600" lvl="2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SDSM position given by LRV 31003 and 31004</a:t>
            </a:r>
          </a:p>
          <a:p>
            <a:pPr marL="1828800" lvl="3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31003 indicates if the fold mirror is in home position (dark)</a:t>
            </a:r>
          </a:p>
          <a:p>
            <a:pPr marL="1828800" lvl="3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31004 indicates the position of the fold mirror (0 – dark, 28 – SD, 67 – solar)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Fold mirror directs light into an integrating sphere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</a:rPr>
              <a:t>Eight</a:t>
            </a:r>
            <a:r>
              <a:rPr lang="en-US" dirty="0" smtClean="0">
                <a:solidFill>
                  <a:schemeClr val="tx1"/>
                </a:solidFill>
              </a:rPr>
              <a:t> detectors (corresponding to M1-7 and 935 nm) inside the SIS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5 samples per detector per scan</a:t>
            </a:r>
          </a:p>
          <a:p>
            <a:pPr marL="1371600" lvl="2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LRV 11101 – 11140 extract the SDSM signal</a:t>
            </a:r>
          </a:p>
          <a:p>
            <a:pPr marL="1828800" lvl="3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11101 – 11108: sample 1 for detectors 1 – 8</a:t>
            </a:r>
          </a:p>
          <a:p>
            <a:pPr marL="1828800" lvl="3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Etc.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Comparison of the SD and Solar views allows for </a:t>
            </a:r>
            <a:r>
              <a:rPr lang="en-US" dirty="0" smtClean="0">
                <a:solidFill>
                  <a:srgbClr val="FF0000"/>
                </a:solidFill>
              </a:rPr>
              <a:t>tracking changes in the BRDF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 txBox="1">
            <a:spLocks noGrp="1"/>
          </p:cNvSpPr>
          <p:nvPr/>
        </p:nvSpPr>
        <p:spPr bwMode="auto">
          <a:xfrm>
            <a:off x="8396288" y="7620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715C66-8157-4483-8585-B13287E29768}" type="slidenum">
              <a:rPr lang="en-GB" sz="1400" b="1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E2E Test Setup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1946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90800" y="5943600"/>
            <a:ext cx="429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SIS and Collimator Placement (side view) </a:t>
            </a:r>
          </a:p>
        </p:txBody>
      </p:sp>
      <p:pic>
        <p:nvPicPr>
          <p:cNvPr id="19461" name="Picture 3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1666875"/>
            <a:ext cx="831691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C9EFF-E98B-4FC8-BDCE-BD6FD0F2780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615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SDSM Ratio </a:t>
            </a:r>
            <a:r>
              <a:rPr lang="en-GB" sz="2400" b="1" i="1" dirty="0" smtClean="0">
                <a:solidFill>
                  <a:srgbClr val="333399"/>
                </a:solidFill>
              </a:rPr>
              <a:t>Methodology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6159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6163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200" y="1219200"/>
            <a:ext cx="7204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Compare measured ratio of SD and Solar views in SDSM to calculated ratio.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Measured SDSM ratio is given by</a:t>
            </a:r>
          </a:p>
        </p:txBody>
      </p:sp>
      <p:sp>
        <p:nvSpPr>
          <p:cNvPr id="6161" name="TextBox 8"/>
          <p:cNvSpPr txBox="1">
            <a:spLocks noChangeArrowheads="1"/>
          </p:cNvSpPr>
          <p:nvPr/>
        </p:nvSpPr>
        <p:spPr bwMode="auto">
          <a:xfrm>
            <a:off x="838200" y="4038600"/>
            <a:ext cx="6139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dirty="0" smtClean="0">
                <a:solidFill>
                  <a:schemeClr val="accent6"/>
                </a:solidFill>
                <a:latin typeface="Calibri" pitchFamily="34" charset="0"/>
              </a:rPr>
              <a:t>π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sin</a:t>
            </a:r>
            <a:r>
              <a:rPr lang="en-US" baseline="30000" dirty="0" smtClean="0">
                <a:solidFill>
                  <a:schemeClr val="accent6"/>
                </a:solidFill>
                <a:latin typeface="Calibri" pitchFamily="34" charset="0"/>
              </a:rPr>
              <a:t>2</a:t>
            </a:r>
            <a:r>
              <a:rPr lang="el-GR" dirty="0" smtClean="0">
                <a:solidFill>
                  <a:schemeClr val="accent6"/>
                </a:solidFill>
                <a:latin typeface="Calibri" pitchFamily="34" charset="0"/>
              </a:rPr>
              <a:t>θ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– solid angle of SDSM as viewed from the SD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τ</a:t>
            </a:r>
            <a:r>
              <a:rPr lang="en-US" baseline="-25000" dirty="0" err="1" smtClean="0">
                <a:solidFill>
                  <a:schemeClr val="accent6"/>
                </a:solidFill>
                <a:latin typeface="Calibri" pitchFamily="34" charset="0"/>
              </a:rPr>
              <a:t>SAS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transmission of SAS screen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τ</a:t>
            </a:r>
            <a:r>
              <a:rPr lang="en-US" baseline="-25000" dirty="0" err="1" smtClean="0">
                <a:solidFill>
                  <a:schemeClr val="accent6"/>
                </a:solidFill>
                <a:latin typeface="Calibri" pitchFamily="34" charset="0"/>
              </a:rPr>
              <a:t>SDSM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transmission of SDSM screen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cos</a:t>
            </a:r>
            <a:r>
              <a:rPr lang="el-GR" dirty="0" smtClean="0">
                <a:solidFill>
                  <a:schemeClr val="accent6"/>
                </a:solidFill>
                <a:latin typeface="Calibri" pitchFamily="34" charset="0"/>
              </a:rPr>
              <a:t>θ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SD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– cosine of SD AOI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 smtClean="0">
                <a:solidFill>
                  <a:schemeClr val="accent6"/>
                </a:solidFill>
                <a:latin typeface="Calibri" pitchFamily="34" charset="0"/>
              </a:rPr>
              <a:t>cos</a:t>
            </a:r>
            <a:r>
              <a:rPr lang="el-GR" dirty="0" smtClean="0">
                <a:solidFill>
                  <a:schemeClr val="accent6"/>
                </a:solidFill>
                <a:latin typeface="Calibri" pitchFamily="34" charset="0"/>
              </a:rPr>
              <a:t>θ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SDSM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– cosine of SDSM AOI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accent6"/>
                </a:solidFill>
                <a:latin typeface="Calibri" pitchFamily="34" charset="0"/>
              </a:rPr>
              <a:t>BRDF</a:t>
            </a:r>
            <a:r>
              <a:rPr lang="en-US" baseline="-25000" dirty="0" smtClean="0">
                <a:solidFill>
                  <a:schemeClr val="accent6"/>
                </a:solidFill>
                <a:latin typeface="Calibri" pitchFamily="34" charset="0"/>
              </a:rPr>
              <a:t>SDSM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– BRDF of SD at SDSM AOR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Differences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in irradiance in Solar and SD views not yet included.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Modulation in the SDSM SIS not yet included.</a:t>
            </a:r>
          </a:p>
        </p:txBody>
      </p:sp>
      <p:graphicFrame>
        <p:nvGraphicFramePr>
          <p:cNvPr id="6155" name="Object 5"/>
          <p:cNvGraphicFramePr>
            <a:graphicFrameLocks noChangeAspect="1"/>
          </p:cNvGraphicFramePr>
          <p:nvPr/>
        </p:nvGraphicFramePr>
        <p:xfrm>
          <a:off x="2863850" y="1981200"/>
          <a:ext cx="3263900" cy="609600"/>
        </p:xfrm>
        <a:graphic>
          <a:graphicData uri="http://schemas.openxmlformats.org/presentationml/2006/ole">
            <p:oleObj spid="_x0000_s6155" name="Equation" r:id="rId4" imgW="2311200" imgH="431640" progId="Equation.3">
              <p:embed/>
            </p:oleObj>
          </a:graphicData>
        </a:graphic>
      </p:graphicFrame>
      <p:graphicFrame>
        <p:nvGraphicFramePr>
          <p:cNvPr id="6156" name="Object 4"/>
          <p:cNvGraphicFramePr>
            <a:graphicFrameLocks noChangeAspect="1"/>
          </p:cNvGraphicFramePr>
          <p:nvPr/>
        </p:nvGraphicFramePr>
        <p:xfrm>
          <a:off x="2528888" y="3276600"/>
          <a:ext cx="3910012" cy="609600"/>
        </p:xfrm>
        <a:graphic>
          <a:graphicData uri="http://schemas.openxmlformats.org/presentationml/2006/ole">
            <p:oleObj spid="_x0000_s6156" name="Equation" r:id="rId5" imgW="2768400" imgH="431640" progId="Equation.3">
              <p:embed/>
            </p:oleObj>
          </a:graphicData>
        </a:graphic>
      </p:graphicFrame>
      <p:sp>
        <p:nvSpPr>
          <p:cNvPr id="6162" name="TextBox 5"/>
          <p:cNvSpPr txBox="1">
            <a:spLocks noChangeArrowheads="1"/>
          </p:cNvSpPr>
          <p:nvPr/>
        </p:nvSpPr>
        <p:spPr bwMode="auto">
          <a:xfrm>
            <a:off x="838200" y="2743200"/>
            <a:ext cx="328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Calculated SDSM ratio is given 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SDSM Ratio Stability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" y="5181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Solid lines – collect 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Dashed lines – collect 4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Up to ~5% variation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Variation in solar view generally higher than in SD view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295400"/>
            <a:ext cx="42646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267200" cy="345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2A12E-7F8B-4050-B54D-B32857CEF295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86021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SDSM Ratio</a:t>
            </a:r>
          </a:p>
        </p:txBody>
      </p:sp>
      <p:grpSp>
        <p:nvGrpSpPr>
          <p:cNvPr id="8602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86025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3" name="TextBox 5"/>
          <p:cNvSpPr txBox="1">
            <a:spLocks noChangeArrowheads="1"/>
          </p:cNvSpPr>
          <p:nvPr/>
        </p:nvSpPr>
        <p:spPr bwMode="auto">
          <a:xfrm>
            <a:off x="990600" y="914400"/>
            <a:ext cx="716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Compare measured ratio of SD and Solar views in SDSM to calculated ratio.</a:t>
            </a:r>
          </a:p>
        </p:txBody>
      </p:sp>
      <p:sp>
        <p:nvSpPr>
          <p:cNvPr id="86024" name="TextBox 8"/>
          <p:cNvSpPr txBox="1">
            <a:spLocks noChangeArrowheads="1"/>
          </p:cNvSpPr>
          <p:nvPr/>
        </p:nvSpPr>
        <p:spPr bwMode="auto">
          <a:xfrm>
            <a:off x="1143000" y="6324600"/>
            <a:ext cx="7197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Measured and calculated results agree to within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2.5% (M6) and 6.5%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(M7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1295400"/>
          <a:ext cx="7010402" cy="245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86"/>
                <a:gridCol w="1055914"/>
                <a:gridCol w="947058"/>
                <a:gridCol w="1034142"/>
                <a:gridCol w="968830"/>
                <a:gridCol w="1001486"/>
                <a:gridCol w="1001486"/>
              </a:tblGrid>
              <a:tr h="4401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Wavelength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Azimuth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Declination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Measured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Calculated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Measured</a:t>
                      </a:r>
                      <a:r>
                        <a:rPr lang="en-US" sz="1200" baseline="0" dirty="0" smtClean="0"/>
                        <a:t> / Calculated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0.993</a:t>
                      </a:r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1.001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30.09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1.023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1.015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1.008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30.44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0.998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1.003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6800" y="3810000"/>
          <a:ext cx="7010402" cy="245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86"/>
                <a:gridCol w="1055914"/>
                <a:gridCol w="947058"/>
                <a:gridCol w="1034142"/>
                <a:gridCol w="968830"/>
                <a:gridCol w="1001486"/>
                <a:gridCol w="1001486"/>
              </a:tblGrid>
              <a:tr h="4401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Wavelength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Azimuth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Declination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Measured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Calculated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Measured</a:t>
                      </a:r>
                      <a:r>
                        <a:rPr lang="en-US" sz="1200" baseline="0" dirty="0" smtClean="0"/>
                        <a:t> / Calculated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1.064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1.033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30.09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1.039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1.023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1.049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30.44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1.045</a:t>
                      </a:r>
                      <a:endParaRPr lang="en-US" sz="1200" dirty="0"/>
                    </a:p>
                  </a:txBody>
                  <a:tcPr/>
                </a:tc>
              </a:tr>
              <a:tr h="285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1.276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1.043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SDSM Ratio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47800" y="5181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Values shown with standard deviation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Measurement 1 – collect 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Measurement 2 – collect 4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1982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4344948" cy="348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C9EFF-E98B-4FC8-BDCE-BD6FD0F2780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615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E2E Summary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6163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5800" y="990600"/>
            <a:ext cx="7924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SD / EV gain ratio is within 3.5% (M6) and 5.5% (M7) of one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Short term repeatability within 1% (M6) and 2% (M7)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Repeated positions consistent for second and third measurements and within 2% of first measurement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Preliminary collimator correction indicates ratio within 3.0% (M6) and 5.8% (M7)</a:t>
            </a:r>
            <a:endParaRPr lang="en-US" dirty="0" smtClean="0">
              <a:solidFill>
                <a:schemeClr val="accent6"/>
              </a:solidFill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SDSM measured and calculated ratios agree to within 2.5% (M6) and 6.5% (M7)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Results are preliminary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Collimator irradiance non-uniformity correction not yet fully applied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SDSM SIS modulation not yet applied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8825F-574E-4C66-9F1B-FF5EC62D3997}" type="slidenum">
              <a:rPr lang="en-US" smtClean="0"/>
              <a:pPr/>
              <a:t>35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3200400"/>
            <a:ext cx="7620000" cy="76200"/>
            <a:chOff x="576" y="1008"/>
            <a:chExt cx="4800" cy="48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576" y="1008"/>
              <a:ext cx="48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576" y="1056"/>
              <a:ext cx="4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81000" y="2286000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Backup Slides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SDSM Uncertainty Estimate (in %)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295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SDSM screen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SAS screen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 AOI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SDSM AOI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SDSM SIS modulation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 angle of SDSM view of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(RSS)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4953000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Uncertainties given in percent.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**Raytheon PVR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 txBox="1">
            <a:spLocks noGrp="1"/>
          </p:cNvSpPr>
          <p:nvPr/>
        </p:nvSpPr>
        <p:spPr bwMode="auto">
          <a:xfrm>
            <a:off x="8396288" y="7620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715C66-8157-4483-8585-B13287E29768}" type="slidenum">
              <a:rPr lang="en-GB" sz="1400" b="1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E2E Test Setup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19462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90800" y="5943600"/>
            <a:ext cx="4271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SIS and Collimator Placement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(top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view)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29600" cy="40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 txBox="1">
            <a:spLocks noGrp="1"/>
          </p:cNvSpPr>
          <p:nvPr/>
        </p:nvSpPr>
        <p:spPr bwMode="auto">
          <a:xfrm>
            <a:off x="8396288" y="7620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894A876-EACA-4B9F-8113-D0D7FE982C1D}" type="slidenum">
              <a:rPr lang="en-GB" sz="1400" b="1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333399"/>
                </a:solidFill>
              </a:rPr>
              <a:t>E2E Test Data</a:t>
            </a: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1574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4543" name="Group 95"/>
          <p:cNvGraphicFramePr>
            <a:graphicFrameLocks noGrp="1"/>
          </p:cNvGraphicFramePr>
          <p:nvPr/>
        </p:nvGraphicFramePr>
        <p:xfrm>
          <a:off x="381000" y="1295400"/>
          <a:ext cx="8534400" cy="4022727"/>
        </p:xfrm>
        <a:graphic>
          <a:graphicData uri="http://schemas.openxmlformats.org/drawingml/2006/table">
            <a:tbl>
              <a:tblPr/>
              <a:tblGrid>
                <a:gridCol w="1219200"/>
                <a:gridCol w="1371600"/>
                <a:gridCol w="1371600"/>
                <a:gridCol w="1371600"/>
                <a:gridCol w="1828800"/>
                <a:gridCol w="13716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Azimuthal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Declination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UAIDs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3/19/2010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16.31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M6, M7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4742, 4744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1-6,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3/19/2010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M7, M6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4746, 4747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1-6,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3/19/2010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M6, M7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4749, 4750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1-6,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3/19/2010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22.37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16.44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M7, M6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4751, 4752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1-6,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3/20/2010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16.52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M6, M7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4753, 4754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1-3, 1-3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3/20/2010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M7, M6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4755, 4756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1-6,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3/20/2010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M6, M7, M2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4758, 4759, 4760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1-6, 1-6,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21573" name="Text Box 96"/>
          <p:cNvSpPr txBox="1">
            <a:spLocks noChangeArrowheads="1"/>
          </p:cNvSpPr>
          <p:nvPr/>
        </p:nvSpPr>
        <p:spPr bwMode="auto">
          <a:xfrm>
            <a:off x="2133600" y="5715000"/>
            <a:ext cx="489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b="1" dirty="0">
                <a:solidFill>
                  <a:schemeClr val="accent2"/>
                </a:solidFill>
              </a:rPr>
              <a:t>3 repeats at </a:t>
            </a:r>
            <a:r>
              <a:rPr lang="en-US" b="1" dirty="0" smtClean="0">
                <a:solidFill>
                  <a:schemeClr val="accent2"/>
                </a:solidFill>
              </a:rPr>
              <a:t>AZ~22.4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DEC~16.5º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333399"/>
                </a:solidFill>
              </a:rPr>
              <a:t>Test Data </a:t>
            </a:r>
            <a:r>
              <a:rPr lang="en-GB" sz="2400" b="1" i="1" dirty="0" smtClean="0">
                <a:solidFill>
                  <a:srgbClr val="333399"/>
                </a:solidFill>
              </a:rPr>
              <a:t>Processing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685800" y="990600"/>
            <a:ext cx="7924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/>
                </a:solidFill>
              </a:rPr>
              <a:t>Data </a:t>
            </a:r>
            <a:r>
              <a:rPr lang="en-US" sz="2000" dirty="0">
                <a:solidFill>
                  <a:schemeClr val="accent6"/>
                </a:solidFill>
              </a:rPr>
              <a:t>Processing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90 M band samples used (</a:t>
            </a:r>
            <a:r>
              <a:rPr lang="en-US" sz="1600" dirty="0" smtClean="0">
                <a:solidFill>
                  <a:schemeClr val="tx1"/>
                </a:solidFill>
              </a:rPr>
              <a:t>970 - 1059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OBC </a:t>
            </a:r>
            <a:r>
              <a:rPr lang="en-US" sz="1600" dirty="0" smtClean="0">
                <a:solidFill>
                  <a:schemeClr val="tx1"/>
                </a:solidFill>
              </a:rPr>
              <a:t>BB used </a:t>
            </a:r>
            <a:r>
              <a:rPr lang="en-US" sz="1600" dirty="0">
                <a:solidFill>
                  <a:schemeClr val="tx1"/>
                </a:solidFill>
              </a:rPr>
              <a:t>as an </a:t>
            </a:r>
            <a:r>
              <a:rPr lang="en-US" sz="1600" dirty="0" smtClean="0">
                <a:solidFill>
                  <a:schemeClr val="tx1"/>
                </a:solidFill>
              </a:rPr>
              <a:t>offset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Source monitor data is matched to VIIRS data by timestamp</a:t>
            </a:r>
          </a:p>
          <a:p>
            <a:pPr marL="1371600" lvl="2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Monitor calibration method provided by NIST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SIS at HAM AOI of ~36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º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SDSM data extracted using telemetry packets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Angles and wavelengths provided by NIST / Ball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Data quality </a:t>
            </a: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sufficient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and </a:t>
            </a: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valid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 for E2E preliminary analysis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Data Quality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685800" y="990600"/>
            <a:ext cx="7924800" cy="57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E2E test data collects contain 128 scans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4 collects are </a:t>
            </a:r>
            <a:r>
              <a:rPr lang="en-US" dirty="0" smtClean="0">
                <a:solidFill>
                  <a:schemeClr val="accent6"/>
                </a:solidFill>
              </a:rPr>
              <a:t>corrupt</a:t>
            </a:r>
            <a:r>
              <a:rPr lang="en-US" dirty="0" smtClean="0">
                <a:solidFill>
                  <a:schemeClr val="tx1"/>
                </a:solidFill>
              </a:rPr>
              <a:t> (missing scans): U3104750 collects 4 – 5 and U3104754 collects 1 – 2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However, the data in scans that are available appear valid </a:t>
            </a: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U3104750 collects 4-6 </a:t>
            </a:r>
            <a:r>
              <a:rPr lang="en-US" dirty="0" smtClean="0">
                <a:solidFill>
                  <a:schemeClr val="accent6"/>
                </a:solidFill>
              </a:rPr>
              <a:t>retained</a:t>
            </a:r>
            <a:r>
              <a:rPr lang="en-US" dirty="0" smtClean="0">
                <a:solidFill>
                  <a:schemeClr val="tx1"/>
                </a:solidFill>
              </a:rPr>
              <a:t> (average over available scans)</a:t>
            </a:r>
          </a:p>
          <a:p>
            <a:pPr marL="914400" lvl="1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U3104754 collects 1-3 </a:t>
            </a:r>
            <a:r>
              <a:rPr lang="en-US" dirty="0" smtClean="0">
                <a:solidFill>
                  <a:schemeClr val="accent6"/>
                </a:solidFill>
              </a:rPr>
              <a:t>retained</a:t>
            </a:r>
            <a:r>
              <a:rPr lang="en-US" dirty="0" smtClean="0">
                <a:solidFill>
                  <a:schemeClr val="tx1"/>
                </a:solidFill>
              </a:rPr>
              <a:t> (average over available scans)</a:t>
            </a:r>
          </a:p>
          <a:p>
            <a:pPr marL="1371600" lvl="2" indent="-457200" eaLnBrk="0" hangingPunct="0">
              <a:lnSpc>
                <a:spcPct val="58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This is the third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repeat at AZ~22.4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charset="0"/>
              </a:rPr>
              <a:t>º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and DEC~16.5º for M7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36776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43803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38600" y="20574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U3104750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4958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Healthy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95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Corrupted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267200"/>
            <a:ext cx="4800600" cy="3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Data Stability (SD)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343400" cy="15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4343400" cy="164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876800"/>
            <a:ext cx="5562600" cy="3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29000" y="9144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U3104752: M6 Collect 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219200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Average over samples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2192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Average over scans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00400"/>
            <a:ext cx="4391025" cy="159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1" y="3276601"/>
            <a:ext cx="4267200" cy="15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9600" y="525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Temporal and spatial stability are generally comparable.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Difference in final </a:t>
            </a:r>
            <a:r>
              <a:rPr lang="en-US" dirty="0" err="1" smtClean="0">
                <a:solidFill>
                  <a:schemeClr val="tx1"/>
                </a:solidFill>
              </a:rPr>
              <a:t>dn</a:t>
            </a:r>
            <a:r>
              <a:rPr lang="en-US" dirty="0" smtClean="0">
                <a:solidFill>
                  <a:schemeClr val="tx1"/>
                </a:solidFill>
              </a:rPr>
              <a:t> less than 0.1.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DCAAC-7771-4541-BA06-804B69D0628E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250" y="134938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 smtClean="0">
                <a:solidFill>
                  <a:srgbClr val="333399"/>
                </a:solidFill>
              </a:rPr>
              <a:t>Data Stability (EV)</a:t>
            </a:r>
            <a:endParaRPr lang="en-GB" sz="2400" b="1" i="1" dirty="0">
              <a:solidFill>
                <a:srgbClr val="333399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704850"/>
            <a:ext cx="8374063" cy="73025"/>
            <a:chOff x="258" y="444"/>
            <a:chExt cx="5275" cy="4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258" y="444"/>
              <a:ext cx="5276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58" y="490"/>
              <a:ext cx="5276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267200" cy="153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199" y="1600200"/>
            <a:ext cx="4367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800600"/>
            <a:ext cx="5562600" cy="3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2800" y="9144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U3104752: M6 Collect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219200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Average over samples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2192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Average over scans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257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Spatial stability higher than temporal stability (average over samples first for better SNR in M6).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However, difference in final </a:t>
            </a:r>
            <a:r>
              <a:rPr lang="en-US" dirty="0" err="1" smtClean="0">
                <a:solidFill>
                  <a:schemeClr val="tx1"/>
                </a:solidFill>
              </a:rPr>
              <a:t>dn</a:t>
            </a:r>
            <a:r>
              <a:rPr lang="en-US" dirty="0" smtClean="0">
                <a:solidFill>
                  <a:schemeClr val="tx1"/>
                </a:solidFill>
              </a:rPr>
              <a:t> less than 0.1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00400"/>
            <a:ext cx="4310062" cy="152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200400"/>
            <a:ext cx="43410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2220</Words>
  <Application>Microsoft Office PowerPoint</Application>
  <PresentationFormat>On-screen Show (4:3)</PresentationFormat>
  <Paragraphs>682</Paragraphs>
  <Slides>36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Default Design</vt:lpstr>
      <vt:lpstr>Worksheet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Sigma</cp:lastModifiedBy>
  <cp:revision>280</cp:revision>
  <dcterms:modified xsi:type="dcterms:W3CDTF">2010-04-19T14:17:52Z</dcterms:modified>
</cp:coreProperties>
</file>