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4"/>
  </p:notesMasterIdLst>
  <p:sldIdLst>
    <p:sldId id="256" r:id="rId2"/>
    <p:sldId id="261" r:id="rId3"/>
    <p:sldId id="263" r:id="rId4"/>
    <p:sldId id="333" r:id="rId5"/>
    <p:sldId id="267" r:id="rId6"/>
    <p:sldId id="268" r:id="rId7"/>
    <p:sldId id="269" r:id="rId8"/>
    <p:sldId id="258" r:id="rId9"/>
    <p:sldId id="271" r:id="rId10"/>
    <p:sldId id="334" r:id="rId11"/>
    <p:sldId id="335" r:id="rId12"/>
    <p:sldId id="262" r:id="rId13"/>
    <p:sldId id="259" r:id="rId14"/>
    <p:sldId id="272" r:id="rId15"/>
    <p:sldId id="260" r:id="rId16"/>
    <p:sldId id="265" r:id="rId17"/>
    <p:sldId id="329" r:id="rId18"/>
    <p:sldId id="332" r:id="rId19"/>
    <p:sldId id="331" r:id="rId20"/>
    <p:sldId id="330" r:id="rId21"/>
    <p:sldId id="336" r:id="rId22"/>
    <p:sldId id="337" r:id="rId23"/>
    <p:sldId id="338" r:id="rId24"/>
    <p:sldId id="278" r:id="rId25"/>
    <p:sldId id="279" r:id="rId26"/>
    <p:sldId id="280" r:id="rId27"/>
    <p:sldId id="281" r:id="rId28"/>
    <p:sldId id="282" r:id="rId29"/>
    <p:sldId id="283" r:id="rId30"/>
    <p:sldId id="274" r:id="rId31"/>
    <p:sldId id="275" r:id="rId32"/>
    <p:sldId id="276" r:id="rId33"/>
    <p:sldId id="277" r:id="rId34"/>
    <p:sldId id="339" r:id="rId35"/>
    <p:sldId id="340" r:id="rId36"/>
    <p:sldId id="341" r:id="rId37"/>
    <p:sldId id="342" r:id="rId38"/>
    <p:sldId id="343" r:id="rId39"/>
    <p:sldId id="344" r:id="rId40"/>
    <p:sldId id="345" r:id="rId41"/>
    <p:sldId id="346" r:id="rId42"/>
    <p:sldId id="284" r:id="rId43"/>
    <p:sldId id="285" r:id="rId44"/>
    <p:sldId id="286" r:id="rId45"/>
    <p:sldId id="287" r:id="rId46"/>
    <p:sldId id="288" r:id="rId47"/>
    <p:sldId id="289" r:id="rId48"/>
    <p:sldId id="290"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Home\ccao\Work2010\JPSS\SNO\outfilesno100k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966348973302129"/>
          <c:y val="2.5678625730225252E-2"/>
          <c:w val="0.83045291580536462"/>
          <c:h val="0.87300018242042765"/>
        </c:manualLayout>
      </c:layout>
      <c:scatterChart>
        <c:scatterStyle val="lineMarker"/>
        <c:ser>
          <c:idx val="0"/>
          <c:order val="0"/>
          <c:spPr>
            <a:ln w="28575">
              <a:noFill/>
            </a:ln>
          </c:spPr>
          <c:yVal>
            <c:numRef>
              <c:f>outfilesno100km!$I$1:$I$1597</c:f>
              <c:numCache>
                <c:formatCode>General</c:formatCode>
                <c:ptCount val="1597"/>
                <c:pt idx="0">
                  <c:v>-32.32</c:v>
                </c:pt>
                <c:pt idx="1">
                  <c:v>-28.72</c:v>
                </c:pt>
                <c:pt idx="2">
                  <c:v>-25.12</c:v>
                </c:pt>
                <c:pt idx="3">
                  <c:v>-21.51</c:v>
                </c:pt>
                <c:pt idx="4">
                  <c:v>-17.899999999999999</c:v>
                </c:pt>
                <c:pt idx="5">
                  <c:v>-14.28</c:v>
                </c:pt>
                <c:pt idx="6">
                  <c:v>-10.66</c:v>
                </c:pt>
                <c:pt idx="7">
                  <c:v>-7.04</c:v>
                </c:pt>
                <c:pt idx="8">
                  <c:v>-3.4099999999999997</c:v>
                </c:pt>
                <c:pt idx="9">
                  <c:v>0.21000000000000021</c:v>
                </c:pt>
                <c:pt idx="10">
                  <c:v>3.84</c:v>
                </c:pt>
                <c:pt idx="11">
                  <c:v>7.46</c:v>
                </c:pt>
                <c:pt idx="12">
                  <c:v>11.09</c:v>
                </c:pt>
                <c:pt idx="13">
                  <c:v>14.709999999999999</c:v>
                </c:pt>
                <c:pt idx="14">
                  <c:v>18.329999999999988</c:v>
                </c:pt>
                <c:pt idx="15">
                  <c:v>21.95</c:v>
                </c:pt>
                <c:pt idx="16">
                  <c:v>25.57</c:v>
                </c:pt>
                <c:pt idx="17">
                  <c:v>29.18</c:v>
                </c:pt>
                <c:pt idx="18">
                  <c:v>32.78</c:v>
                </c:pt>
                <c:pt idx="19">
                  <c:v>-74.739999999999995</c:v>
                </c:pt>
                <c:pt idx="20">
                  <c:v>-77.63</c:v>
                </c:pt>
                <c:pt idx="21">
                  <c:v>-80.05</c:v>
                </c:pt>
                <c:pt idx="22">
                  <c:v>-81.58</c:v>
                </c:pt>
                <c:pt idx="23">
                  <c:v>-81.709999999999994</c:v>
                </c:pt>
                <c:pt idx="24">
                  <c:v>-80.39</c:v>
                </c:pt>
                <c:pt idx="25">
                  <c:v>-78.09</c:v>
                </c:pt>
                <c:pt idx="26">
                  <c:v>-75.260000000000005</c:v>
                </c:pt>
                <c:pt idx="27">
                  <c:v>-72.149999999999991</c:v>
                </c:pt>
                <c:pt idx="28">
                  <c:v>-68.88</c:v>
                </c:pt>
                <c:pt idx="29">
                  <c:v>-65.510000000000005</c:v>
                </c:pt>
                <c:pt idx="30">
                  <c:v>-62.09</c:v>
                </c:pt>
                <c:pt idx="31">
                  <c:v>-58.620000000000012</c:v>
                </c:pt>
                <c:pt idx="32">
                  <c:v>-55.120000000000012</c:v>
                </c:pt>
                <c:pt idx="33">
                  <c:v>-51.6</c:v>
                </c:pt>
                <c:pt idx="34">
                  <c:v>-48.06</c:v>
                </c:pt>
                <c:pt idx="35">
                  <c:v>-44.5</c:v>
                </c:pt>
                <c:pt idx="36">
                  <c:v>-40.93</c:v>
                </c:pt>
                <c:pt idx="37">
                  <c:v>-37.36</c:v>
                </c:pt>
                <c:pt idx="38">
                  <c:v>0.77000000000000079</c:v>
                </c:pt>
                <c:pt idx="39">
                  <c:v>-2.8499999999999988</c:v>
                </c:pt>
                <c:pt idx="40">
                  <c:v>-6.48</c:v>
                </c:pt>
                <c:pt idx="41">
                  <c:v>-10.1</c:v>
                </c:pt>
                <c:pt idx="42">
                  <c:v>-13.719999999999999</c:v>
                </c:pt>
                <c:pt idx="43">
                  <c:v>-17.34</c:v>
                </c:pt>
                <c:pt idx="44">
                  <c:v>-20.95</c:v>
                </c:pt>
                <c:pt idx="45">
                  <c:v>-24.56</c:v>
                </c:pt>
                <c:pt idx="46">
                  <c:v>-28.17</c:v>
                </c:pt>
                <c:pt idx="47">
                  <c:v>-31.759999999999987</c:v>
                </c:pt>
                <c:pt idx="48">
                  <c:v>-35.349999999999994</c:v>
                </c:pt>
                <c:pt idx="49">
                  <c:v>-38.94</c:v>
                </c:pt>
                <c:pt idx="50">
                  <c:v>-42.51</c:v>
                </c:pt>
                <c:pt idx="51">
                  <c:v>-46.07</c:v>
                </c:pt>
                <c:pt idx="52">
                  <c:v>-49.620000000000012</c:v>
                </c:pt>
                <c:pt idx="53">
                  <c:v>-53.15</c:v>
                </c:pt>
                <c:pt idx="54">
                  <c:v>-56.67</c:v>
                </c:pt>
                <c:pt idx="55">
                  <c:v>-60.15</c:v>
                </c:pt>
                <c:pt idx="56">
                  <c:v>-63.61</c:v>
                </c:pt>
                <c:pt idx="57">
                  <c:v>63.04</c:v>
                </c:pt>
                <c:pt idx="58">
                  <c:v>59.57</c:v>
                </c:pt>
                <c:pt idx="59">
                  <c:v>56.07</c:v>
                </c:pt>
                <c:pt idx="60">
                  <c:v>52.54</c:v>
                </c:pt>
                <c:pt idx="61">
                  <c:v>48.99</c:v>
                </c:pt>
                <c:pt idx="62">
                  <c:v>45.42</c:v>
                </c:pt>
                <c:pt idx="63">
                  <c:v>41.839999999999996</c:v>
                </c:pt>
                <c:pt idx="64">
                  <c:v>38.260000000000012</c:v>
                </c:pt>
                <c:pt idx="65">
                  <c:v>34.660000000000011</c:v>
                </c:pt>
                <c:pt idx="66">
                  <c:v>31.06</c:v>
                </c:pt>
                <c:pt idx="67">
                  <c:v>27.45</c:v>
                </c:pt>
                <c:pt idx="68">
                  <c:v>23.84</c:v>
                </c:pt>
                <c:pt idx="69">
                  <c:v>20.23</c:v>
                </c:pt>
                <c:pt idx="70">
                  <c:v>16.610000000000031</c:v>
                </c:pt>
                <c:pt idx="71">
                  <c:v>12.98</c:v>
                </c:pt>
                <c:pt idx="72">
                  <c:v>9.3600000000000048</c:v>
                </c:pt>
                <c:pt idx="73">
                  <c:v>5.73</c:v>
                </c:pt>
                <c:pt idx="74">
                  <c:v>48.47</c:v>
                </c:pt>
                <c:pt idx="75">
                  <c:v>52.02</c:v>
                </c:pt>
                <c:pt idx="76">
                  <c:v>55.55</c:v>
                </c:pt>
                <c:pt idx="77">
                  <c:v>59.06</c:v>
                </c:pt>
                <c:pt idx="78">
                  <c:v>62.54</c:v>
                </c:pt>
                <c:pt idx="79">
                  <c:v>65.98</c:v>
                </c:pt>
                <c:pt idx="80">
                  <c:v>69.34</c:v>
                </c:pt>
                <c:pt idx="81">
                  <c:v>72.61</c:v>
                </c:pt>
                <c:pt idx="82">
                  <c:v>75.7</c:v>
                </c:pt>
                <c:pt idx="83">
                  <c:v>78.489999999999995</c:v>
                </c:pt>
                <c:pt idx="84">
                  <c:v>80.679999999999978</c:v>
                </c:pt>
                <c:pt idx="85">
                  <c:v>81.8</c:v>
                </c:pt>
                <c:pt idx="86">
                  <c:v>81.400000000000006</c:v>
                </c:pt>
                <c:pt idx="87">
                  <c:v>79.669999999999987</c:v>
                </c:pt>
                <c:pt idx="88">
                  <c:v>77.14</c:v>
                </c:pt>
                <c:pt idx="89">
                  <c:v>-24.979999999999986</c:v>
                </c:pt>
                <c:pt idx="90">
                  <c:v>-21.37</c:v>
                </c:pt>
                <c:pt idx="91">
                  <c:v>-17.760000000000002</c:v>
                </c:pt>
                <c:pt idx="92">
                  <c:v>-14.139999999999999</c:v>
                </c:pt>
                <c:pt idx="93">
                  <c:v>-10.52</c:v>
                </c:pt>
                <c:pt idx="94">
                  <c:v>-6.9</c:v>
                </c:pt>
                <c:pt idx="95">
                  <c:v>-3.27</c:v>
                </c:pt>
                <c:pt idx="96">
                  <c:v>0.36000000000000032</c:v>
                </c:pt>
                <c:pt idx="97">
                  <c:v>3.98</c:v>
                </c:pt>
                <c:pt idx="98">
                  <c:v>7.6099999999999985</c:v>
                </c:pt>
                <c:pt idx="99">
                  <c:v>11.239999999999998</c:v>
                </c:pt>
                <c:pt idx="100">
                  <c:v>14.860000000000019</c:v>
                </c:pt>
                <c:pt idx="101">
                  <c:v>18.479999999999986</c:v>
                </c:pt>
                <c:pt idx="102">
                  <c:v>22.1</c:v>
                </c:pt>
                <c:pt idx="103">
                  <c:v>25.72</c:v>
                </c:pt>
                <c:pt idx="104">
                  <c:v>29.330000000000005</c:v>
                </c:pt>
                <c:pt idx="105">
                  <c:v>32.93</c:v>
                </c:pt>
                <c:pt idx="106">
                  <c:v>-75.099999999999994</c:v>
                </c:pt>
                <c:pt idx="107">
                  <c:v>-77.95</c:v>
                </c:pt>
                <c:pt idx="108">
                  <c:v>-80.290000000000006</c:v>
                </c:pt>
                <c:pt idx="109">
                  <c:v>-81.679999999999978</c:v>
                </c:pt>
                <c:pt idx="110">
                  <c:v>-81.61999999999999</c:v>
                </c:pt>
                <c:pt idx="111">
                  <c:v>-80.149999999999991</c:v>
                </c:pt>
                <c:pt idx="112">
                  <c:v>-77.77</c:v>
                </c:pt>
                <c:pt idx="113">
                  <c:v>-74.89</c:v>
                </c:pt>
                <c:pt idx="114">
                  <c:v>-71.760000000000005</c:v>
                </c:pt>
                <c:pt idx="115">
                  <c:v>-68.47</c:v>
                </c:pt>
                <c:pt idx="116">
                  <c:v>-65.099999999999994</c:v>
                </c:pt>
                <c:pt idx="117">
                  <c:v>-61.67</c:v>
                </c:pt>
                <c:pt idx="118">
                  <c:v>-58.190000000000012</c:v>
                </c:pt>
                <c:pt idx="119">
                  <c:v>-54.690000000000012</c:v>
                </c:pt>
                <c:pt idx="120">
                  <c:v>-51.160000000000011</c:v>
                </c:pt>
                <c:pt idx="121">
                  <c:v>-47.620000000000012</c:v>
                </c:pt>
                <c:pt idx="122">
                  <c:v>-44.06</c:v>
                </c:pt>
                <c:pt idx="123">
                  <c:v>-40.49</c:v>
                </c:pt>
                <c:pt idx="124">
                  <c:v>-36.910000000000004</c:v>
                </c:pt>
                <c:pt idx="125">
                  <c:v>10.89</c:v>
                </c:pt>
                <c:pt idx="126">
                  <c:v>7.2700000000000014</c:v>
                </c:pt>
                <c:pt idx="127">
                  <c:v>3.64</c:v>
                </c:pt>
                <c:pt idx="128">
                  <c:v>2.0000000000000039E-2</c:v>
                </c:pt>
                <c:pt idx="129">
                  <c:v>-3.61</c:v>
                </c:pt>
                <c:pt idx="130">
                  <c:v>-7.23</c:v>
                </c:pt>
                <c:pt idx="131">
                  <c:v>-10.850000000000019</c:v>
                </c:pt>
                <c:pt idx="132">
                  <c:v>-14.47</c:v>
                </c:pt>
                <c:pt idx="133">
                  <c:v>-18.09</c:v>
                </c:pt>
                <c:pt idx="134">
                  <c:v>-21.7</c:v>
                </c:pt>
                <c:pt idx="135">
                  <c:v>-25.310000000000031</c:v>
                </c:pt>
                <c:pt idx="136">
                  <c:v>-28.91</c:v>
                </c:pt>
                <c:pt idx="137">
                  <c:v>-32.5</c:v>
                </c:pt>
                <c:pt idx="138">
                  <c:v>-36.090000000000003</c:v>
                </c:pt>
                <c:pt idx="139">
                  <c:v>-39.67</c:v>
                </c:pt>
                <c:pt idx="140">
                  <c:v>-43.25</c:v>
                </c:pt>
                <c:pt idx="141">
                  <c:v>-46.8</c:v>
                </c:pt>
                <c:pt idx="142">
                  <c:v>-50.349999999999994</c:v>
                </c:pt>
                <c:pt idx="143">
                  <c:v>-53.879999999999995</c:v>
                </c:pt>
                <c:pt idx="144">
                  <c:v>80.400000000000006</c:v>
                </c:pt>
                <c:pt idx="145">
                  <c:v>78.09</c:v>
                </c:pt>
                <c:pt idx="146">
                  <c:v>75.25</c:v>
                </c:pt>
                <c:pt idx="147">
                  <c:v>72.11999999999999</c:v>
                </c:pt>
                <c:pt idx="148">
                  <c:v>68.84</c:v>
                </c:pt>
                <c:pt idx="149">
                  <c:v>65.459999999999994</c:v>
                </c:pt>
                <c:pt idx="150">
                  <c:v>62.02</c:v>
                </c:pt>
                <c:pt idx="151">
                  <c:v>58.53</c:v>
                </c:pt>
                <c:pt idx="152">
                  <c:v>55.02</c:v>
                </c:pt>
                <c:pt idx="153">
                  <c:v>51.49</c:v>
                </c:pt>
                <c:pt idx="154">
                  <c:v>47.93</c:v>
                </c:pt>
                <c:pt idx="155">
                  <c:v>44.36</c:v>
                </c:pt>
                <c:pt idx="156">
                  <c:v>40.790000000000013</c:v>
                </c:pt>
                <c:pt idx="157">
                  <c:v>37.200000000000003</c:v>
                </c:pt>
                <c:pt idx="158">
                  <c:v>33.6</c:v>
                </c:pt>
                <c:pt idx="159">
                  <c:v>30</c:v>
                </c:pt>
                <c:pt idx="160">
                  <c:v>26.39</c:v>
                </c:pt>
                <c:pt idx="161">
                  <c:v>17.459999999999987</c:v>
                </c:pt>
                <c:pt idx="162">
                  <c:v>21.08</c:v>
                </c:pt>
                <c:pt idx="163">
                  <c:v>24.7</c:v>
                </c:pt>
                <c:pt idx="164">
                  <c:v>28.310000000000031</c:v>
                </c:pt>
                <c:pt idx="165">
                  <c:v>31.919999999999987</c:v>
                </c:pt>
                <c:pt idx="166">
                  <c:v>35.520000000000003</c:v>
                </c:pt>
                <c:pt idx="167">
                  <c:v>39.11</c:v>
                </c:pt>
                <c:pt idx="168">
                  <c:v>42.7</c:v>
                </c:pt>
                <c:pt idx="169">
                  <c:v>46.27</c:v>
                </c:pt>
                <c:pt idx="170">
                  <c:v>49.839999999999996</c:v>
                </c:pt>
                <c:pt idx="171">
                  <c:v>53.379999999999995</c:v>
                </c:pt>
                <c:pt idx="172">
                  <c:v>56.91</c:v>
                </c:pt>
                <c:pt idx="173">
                  <c:v>60.41</c:v>
                </c:pt>
                <c:pt idx="174">
                  <c:v>63.87</c:v>
                </c:pt>
                <c:pt idx="175">
                  <c:v>67.28</c:v>
                </c:pt>
                <c:pt idx="176">
                  <c:v>-62.41</c:v>
                </c:pt>
                <c:pt idx="177">
                  <c:v>-58.949999999999996</c:v>
                </c:pt>
                <c:pt idx="178">
                  <c:v>-55.449999999999996</c:v>
                </c:pt>
                <c:pt idx="179">
                  <c:v>-51.93</c:v>
                </c:pt>
                <c:pt idx="180">
                  <c:v>-48.39</c:v>
                </c:pt>
                <c:pt idx="181">
                  <c:v>-44.83</c:v>
                </c:pt>
                <c:pt idx="182">
                  <c:v>-41.260000000000012</c:v>
                </c:pt>
                <c:pt idx="183">
                  <c:v>-37.68</c:v>
                </c:pt>
                <c:pt idx="184">
                  <c:v>-34.1</c:v>
                </c:pt>
                <c:pt idx="185">
                  <c:v>-30.5</c:v>
                </c:pt>
                <c:pt idx="186">
                  <c:v>-26.9</c:v>
                </c:pt>
                <c:pt idx="187">
                  <c:v>-23.29</c:v>
                </c:pt>
                <c:pt idx="188">
                  <c:v>-19.68</c:v>
                </c:pt>
                <c:pt idx="189">
                  <c:v>-16.059999999999999</c:v>
                </c:pt>
                <c:pt idx="190">
                  <c:v>-12.44</c:v>
                </c:pt>
                <c:pt idx="191">
                  <c:v>-8.82</c:v>
                </c:pt>
                <c:pt idx="192">
                  <c:v>-5.1899999999999995</c:v>
                </c:pt>
                <c:pt idx="193">
                  <c:v>-1.57</c:v>
                </c:pt>
                <c:pt idx="194">
                  <c:v>-28.37</c:v>
                </c:pt>
                <c:pt idx="195">
                  <c:v>-31.959999999999987</c:v>
                </c:pt>
                <c:pt idx="196">
                  <c:v>-35.550000000000004</c:v>
                </c:pt>
                <c:pt idx="197">
                  <c:v>-39.130000000000003</c:v>
                </c:pt>
                <c:pt idx="198">
                  <c:v>-42.71</c:v>
                </c:pt>
                <c:pt idx="199">
                  <c:v>-46.27</c:v>
                </c:pt>
                <c:pt idx="200">
                  <c:v>-49.82</c:v>
                </c:pt>
                <c:pt idx="201">
                  <c:v>-53.349999999999994</c:v>
                </c:pt>
                <c:pt idx="202">
                  <c:v>-56.86</c:v>
                </c:pt>
                <c:pt idx="203">
                  <c:v>-60.349999999999994</c:v>
                </c:pt>
                <c:pt idx="204">
                  <c:v>-63.8</c:v>
                </c:pt>
                <c:pt idx="205">
                  <c:v>-67.2</c:v>
                </c:pt>
                <c:pt idx="206">
                  <c:v>-70.52</c:v>
                </c:pt>
                <c:pt idx="207">
                  <c:v>-73.72</c:v>
                </c:pt>
                <c:pt idx="208">
                  <c:v>-76.709999999999994</c:v>
                </c:pt>
                <c:pt idx="209">
                  <c:v>-79.319999999999993</c:v>
                </c:pt>
                <c:pt idx="210">
                  <c:v>-81.209999999999994</c:v>
                </c:pt>
                <c:pt idx="211">
                  <c:v>-81.84</c:v>
                </c:pt>
                <c:pt idx="212">
                  <c:v>62.3</c:v>
                </c:pt>
                <c:pt idx="213">
                  <c:v>58.82</c:v>
                </c:pt>
                <c:pt idx="214">
                  <c:v>55.309999999999995</c:v>
                </c:pt>
                <c:pt idx="215">
                  <c:v>51.77</c:v>
                </c:pt>
                <c:pt idx="216">
                  <c:v>48.220000000000013</c:v>
                </c:pt>
                <c:pt idx="217">
                  <c:v>44.65</c:v>
                </c:pt>
                <c:pt idx="218">
                  <c:v>41.08</c:v>
                </c:pt>
                <c:pt idx="219">
                  <c:v>37.49</c:v>
                </c:pt>
                <c:pt idx="220">
                  <c:v>33.9</c:v>
                </c:pt>
                <c:pt idx="221">
                  <c:v>30.29</c:v>
                </c:pt>
                <c:pt idx="222">
                  <c:v>26.69</c:v>
                </c:pt>
                <c:pt idx="223">
                  <c:v>23.07</c:v>
                </c:pt>
                <c:pt idx="224">
                  <c:v>19.459999999999987</c:v>
                </c:pt>
                <c:pt idx="225">
                  <c:v>15.84</c:v>
                </c:pt>
                <c:pt idx="226">
                  <c:v>12.219999999999999</c:v>
                </c:pt>
                <c:pt idx="227">
                  <c:v>8.59</c:v>
                </c:pt>
                <c:pt idx="228">
                  <c:v>4.9700000000000024</c:v>
                </c:pt>
                <c:pt idx="229">
                  <c:v>1.34</c:v>
                </c:pt>
                <c:pt idx="230">
                  <c:v>-2.2799999999999998</c:v>
                </c:pt>
                <c:pt idx="231">
                  <c:v>31.89</c:v>
                </c:pt>
                <c:pt idx="232">
                  <c:v>35.49</c:v>
                </c:pt>
                <c:pt idx="233">
                  <c:v>39.08</c:v>
                </c:pt>
                <c:pt idx="234">
                  <c:v>42.67</c:v>
                </c:pt>
                <c:pt idx="235">
                  <c:v>46.24</c:v>
                </c:pt>
                <c:pt idx="236">
                  <c:v>49.809999999999995</c:v>
                </c:pt>
                <c:pt idx="237">
                  <c:v>53.349999999999994</c:v>
                </c:pt>
                <c:pt idx="238">
                  <c:v>56.879999999999995</c:v>
                </c:pt>
                <c:pt idx="239">
                  <c:v>60.37</c:v>
                </c:pt>
                <c:pt idx="240">
                  <c:v>63.839999999999996</c:v>
                </c:pt>
                <c:pt idx="241">
                  <c:v>67.25</c:v>
                </c:pt>
                <c:pt idx="242">
                  <c:v>70.58</c:v>
                </c:pt>
                <c:pt idx="243">
                  <c:v>73.8</c:v>
                </c:pt>
                <c:pt idx="244">
                  <c:v>76.790000000000006</c:v>
                </c:pt>
                <c:pt idx="245">
                  <c:v>79.400000000000006</c:v>
                </c:pt>
                <c:pt idx="246">
                  <c:v>81.260000000000005</c:v>
                </c:pt>
                <c:pt idx="247">
                  <c:v>-51.720000000000013</c:v>
                </c:pt>
                <c:pt idx="248">
                  <c:v>-48.17</c:v>
                </c:pt>
                <c:pt idx="249">
                  <c:v>-44.620000000000012</c:v>
                </c:pt>
                <c:pt idx="250">
                  <c:v>-41.05</c:v>
                </c:pt>
                <c:pt idx="251">
                  <c:v>-37.47</c:v>
                </c:pt>
                <c:pt idx="252">
                  <c:v>-33.879999999999995</c:v>
                </c:pt>
                <c:pt idx="253">
                  <c:v>-30.279999999999987</c:v>
                </c:pt>
                <c:pt idx="254">
                  <c:v>-26.68</c:v>
                </c:pt>
                <c:pt idx="255">
                  <c:v>-23.07</c:v>
                </c:pt>
                <c:pt idx="256">
                  <c:v>-19.459999999999987</c:v>
                </c:pt>
                <c:pt idx="257">
                  <c:v>-15.84</c:v>
                </c:pt>
                <c:pt idx="258">
                  <c:v>-12.219999999999999</c:v>
                </c:pt>
                <c:pt idx="259">
                  <c:v>-8.6</c:v>
                </c:pt>
                <c:pt idx="260">
                  <c:v>-4.9700000000000024</c:v>
                </c:pt>
                <c:pt idx="261">
                  <c:v>-1.34</c:v>
                </c:pt>
                <c:pt idx="262">
                  <c:v>2.2799999999999998</c:v>
                </c:pt>
                <c:pt idx="263">
                  <c:v>-36</c:v>
                </c:pt>
                <c:pt idx="264">
                  <c:v>-39.58</c:v>
                </c:pt>
                <c:pt idx="265">
                  <c:v>-43.15</c:v>
                </c:pt>
                <c:pt idx="266">
                  <c:v>-46.71</c:v>
                </c:pt>
                <c:pt idx="267">
                  <c:v>-50.260000000000012</c:v>
                </c:pt>
                <c:pt idx="268">
                  <c:v>-53.790000000000013</c:v>
                </c:pt>
                <c:pt idx="269">
                  <c:v>-57.3</c:v>
                </c:pt>
                <c:pt idx="270">
                  <c:v>-60.78</c:v>
                </c:pt>
                <c:pt idx="271">
                  <c:v>-64.23</c:v>
                </c:pt>
                <c:pt idx="272">
                  <c:v>-67.61999999999999</c:v>
                </c:pt>
                <c:pt idx="273">
                  <c:v>-70.930000000000007</c:v>
                </c:pt>
                <c:pt idx="274">
                  <c:v>-74.11</c:v>
                </c:pt>
                <c:pt idx="275">
                  <c:v>-77.069999999999993</c:v>
                </c:pt>
                <c:pt idx="276">
                  <c:v>-79.61</c:v>
                </c:pt>
                <c:pt idx="277">
                  <c:v>-81.36999999999999</c:v>
                </c:pt>
                <c:pt idx="278">
                  <c:v>-81.81</c:v>
                </c:pt>
                <c:pt idx="279">
                  <c:v>-80.75</c:v>
                </c:pt>
                <c:pt idx="280">
                  <c:v>65.069999999999993</c:v>
                </c:pt>
                <c:pt idx="281">
                  <c:v>61.63</c:v>
                </c:pt>
                <c:pt idx="282">
                  <c:v>58.14</c:v>
                </c:pt>
                <c:pt idx="283">
                  <c:v>54.63</c:v>
                </c:pt>
                <c:pt idx="284">
                  <c:v>51.09</c:v>
                </c:pt>
                <c:pt idx="285">
                  <c:v>47.54</c:v>
                </c:pt>
                <c:pt idx="286">
                  <c:v>43.97</c:v>
                </c:pt>
                <c:pt idx="287">
                  <c:v>40.39</c:v>
                </c:pt>
                <c:pt idx="288">
                  <c:v>36.800000000000004</c:v>
                </c:pt>
                <c:pt idx="289">
                  <c:v>33.21</c:v>
                </c:pt>
                <c:pt idx="290">
                  <c:v>29.6</c:v>
                </c:pt>
                <c:pt idx="291">
                  <c:v>25.99</c:v>
                </c:pt>
                <c:pt idx="292">
                  <c:v>22.38</c:v>
                </c:pt>
                <c:pt idx="293">
                  <c:v>18.760000000000002</c:v>
                </c:pt>
                <c:pt idx="294">
                  <c:v>15.139999999999999</c:v>
                </c:pt>
                <c:pt idx="295">
                  <c:v>11.52</c:v>
                </c:pt>
                <c:pt idx="296">
                  <c:v>7.9</c:v>
                </c:pt>
                <c:pt idx="297">
                  <c:v>4.2699999999999996</c:v>
                </c:pt>
                <c:pt idx="298">
                  <c:v>0.65000000000000147</c:v>
                </c:pt>
                <c:pt idx="299">
                  <c:v>18.39</c:v>
                </c:pt>
                <c:pt idx="300">
                  <c:v>22.01</c:v>
                </c:pt>
                <c:pt idx="301">
                  <c:v>25.630000000000031</c:v>
                </c:pt>
                <c:pt idx="302">
                  <c:v>29.24</c:v>
                </c:pt>
                <c:pt idx="303">
                  <c:v>32.839999999999996</c:v>
                </c:pt>
                <c:pt idx="304">
                  <c:v>36.44</c:v>
                </c:pt>
                <c:pt idx="305">
                  <c:v>40.03</c:v>
                </c:pt>
                <c:pt idx="306">
                  <c:v>43.61</c:v>
                </c:pt>
                <c:pt idx="307">
                  <c:v>47.18</c:v>
                </c:pt>
                <c:pt idx="308">
                  <c:v>50.74</c:v>
                </c:pt>
                <c:pt idx="309">
                  <c:v>54.28</c:v>
                </c:pt>
                <c:pt idx="310">
                  <c:v>57.8</c:v>
                </c:pt>
                <c:pt idx="311">
                  <c:v>61.290000000000013</c:v>
                </c:pt>
                <c:pt idx="312">
                  <c:v>64.739999999999995</c:v>
                </c:pt>
                <c:pt idx="313">
                  <c:v>68.13</c:v>
                </c:pt>
                <c:pt idx="314">
                  <c:v>71.440000000000026</c:v>
                </c:pt>
                <c:pt idx="315">
                  <c:v>-67.88</c:v>
                </c:pt>
                <c:pt idx="316">
                  <c:v>-64.489999999999995</c:v>
                </c:pt>
                <c:pt idx="317">
                  <c:v>-61.05</c:v>
                </c:pt>
                <c:pt idx="318">
                  <c:v>-57.57</c:v>
                </c:pt>
                <c:pt idx="319">
                  <c:v>-54.06</c:v>
                </c:pt>
                <c:pt idx="320">
                  <c:v>-50.53</c:v>
                </c:pt>
                <c:pt idx="321">
                  <c:v>-46.98</c:v>
                </c:pt>
                <c:pt idx="322">
                  <c:v>-43.42</c:v>
                </c:pt>
                <c:pt idx="323">
                  <c:v>-39.849999999999994</c:v>
                </c:pt>
                <c:pt idx="324">
                  <c:v>-36.270000000000003</c:v>
                </c:pt>
                <c:pt idx="325">
                  <c:v>-32.67</c:v>
                </c:pt>
                <c:pt idx="326">
                  <c:v>-29.08</c:v>
                </c:pt>
                <c:pt idx="327">
                  <c:v>-25.47</c:v>
                </c:pt>
                <c:pt idx="328">
                  <c:v>-21.86</c:v>
                </c:pt>
                <c:pt idx="329">
                  <c:v>-18.25</c:v>
                </c:pt>
                <c:pt idx="330">
                  <c:v>-14.629999999999999</c:v>
                </c:pt>
                <c:pt idx="331">
                  <c:v>-8.57</c:v>
                </c:pt>
                <c:pt idx="332">
                  <c:v>-12.19</c:v>
                </c:pt>
                <c:pt idx="333">
                  <c:v>-15.81</c:v>
                </c:pt>
                <c:pt idx="334">
                  <c:v>-19.43</c:v>
                </c:pt>
                <c:pt idx="335">
                  <c:v>-23.04</c:v>
                </c:pt>
                <c:pt idx="336">
                  <c:v>-26.650000000000031</c:v>
                </c:pt>
                <c:pt idx="337">
                  <c:v>-30.25</c:v>
                </c:pt>
                <c:pt idx="338">
                  <c:v>-33.839999999999996</c:v>
                </c:pt>
                <c:pt idx="339">
                  <c:v>-37.43</c:v>
                </c:pt>
                <c:pt idx="340">
                  <c:v>-41.01</c:v>
                </c:pt>
                <c:pt idx="341">
                  <c:v>-44.58</c:v>
                </c:pt>
                <c:pt idx="342">
                  <c:v>-48.14</c:v>
                </c:pt>
                <c:pt idx="343">
                  <c:v>-51.68</c:v>
                </c:pt>
                <c:pt idx="344">
                  <c:v>-55.2</c:v>
                </c:pt>
                <c:pt idx="345">
                  <c:v>-58.7</c:v>
                </c:pt>
                <c:pt idx="346">
                  <c:v>-62.17</c:v>
                </c:pt>
                <c:pt idx="347">
                  <c:v>-65.599999999999994</c:v>
                </c:pt>
                <c:pt idx="348">
                  <c:v>81.05</c:v>
                </c:pt>
                <c:pt idx="349">
                  <c:v>81.849999999999994</c:v>
                </c:pt>
                <c:pt idx="350">
                  <c:v>81.11</c:v>
                </c:pt>
                <c:pt idx="351">
                  <c:v>79.149999999999991</c:v>
                </c:pt>
                <c:pt idx="352">
                  <c:v>76.489999999999995</c:v>
                </c:pt>
                <c:pt idx="353">
                  <c:v>73.459999999999994</c:v>
                </c:pt>
                <c:pt idx="354">
                  <c:v>70.239999999999995</c:v>
                </c:pt>
                <c:pt idx="355">
                  <c:v>66.89</c:v>
                </c:pt>
                <c:pt idx="356">
                  <c:v>63.48</c:v>
                </c:pt>
                <c:pt idx="357">
                  <c:v>60.01</c:v>
                </c:pt>
                <c:pt idx="358">
                  <c:v>56.51</c:v>
                </c:pt>
                <c:pt idx="359">
                  <c:v>52.98</c:v>
                </c:pt>
                <c:pt idx="360">
                  <c:v>49.44</c:v>
                </c:pt>
                <c:pt idx="361">
                  <c:v>45.879999999999995</c:v>
                </c:pt>
                <c:pt idx="362">
                  <c:v>42.3</c:v>
                </c:pt>
                <c:pt idx="363">
                  <c:v>38.720000000000013</c:v>
                </c:pt>
                <c:pt idx="364">
                  <c:v>35.130000000000003</c:v>
                </c:pt>
                <c:pt idx="365">
                  <c:v>31.53</c:v>
                </c:pt>
                <c:pt idx="366">
                  <c:v>27.919999999999987</c:v>
                </c:pt>
                <c:pt idx="367">
                  <c:v>-19.52</c:v>
                </c:pt>
                <c:pt idx="368">
                  <c:v>-15.9</c:v>
                </c:pt>
                <c:pt idx="369">
                  <c:v>-12.28</c:v>
                </c:pt>
                <c:pt idx="370">
                  <c:v>-8.66</c:v>
                </c:pt>
                <c:pt idx="371">
                  <c:v>-5.03</c:v>
                </c:pt>
                <c:pt idx="372">
                  <c:v>-1.41</c:v>
                </c:pt>
                <c:pt idx="373">
                  <c:v>2.2200000000000002</c:v>
                </c:pt>
                <c:pt idx="374">
                  <c:v>5.85</c:v>
                </c:pt>
                <c:pt idx="375">
                  <c:v>9.4700000000000006</c:v>
                </c:pt>
                <c:pt idx="376">
                  <c:v>13.1</c:v>
                </c:pt>
                <c:pt idx="377">
                  <c:v>16.72</c:v>
                </c:pt>
                <c:pt idx="378">
                  <c:v>20.34</c:v>
                </c:pt>
                <c:pt idx="379">
                  <c:v>23.959999999999987</c:v>
                </c:pt>
                <c:pt idx="380">
                  <c:v>27.57</c:v>
                </c:pt>
                <c:pt idx="381">
                  <c:v>31.18</c:v>
                </c:pt>
                <c:pt idx="382">
                  <c:v>34.78</c:v>
                </c:pt>
                <c:pt idx="383">
                  <c:v>-67.959999999999994</c:v>
                </c:pt>
                <c:pt idx="384">
                  <c:v>-71.260000000000005</c:v>
                </c:pt>
                <c:pt idx="385">
                  <c:v>-74.430000000000007</c:v>
                </c:pt>
                <c:pt idx="386">
                  <c:v>-77.36</c:v>
                </c:pt>
                <c:pt idx="387">
                  <c:v>-79.84</c:v>
                </c:pt>
                <c:pt idx="388">
                  <c:v>-81.48</c:v>
                </c:pt>
                <c:pt idx="389">
                  <c:v>-81.77</c:v>
                </c:pt>
                <c:pt idx="390">
                  <c:v>-80.569999999999993</c:v>
                </c:pt>
                <c:pt idx="391">
                  <c:v>-78.34</c:v>
                </c:pt>
                <c:pt idx="392">
                  <c:v>-75.540000000000006</c:v>
                </c:pt>
                <c:pt idx="393">
                  <c:v>-72.45</c:v>
                </c:pt>
                <c:pt idx="394">
                  <c:v>-69.19</c:v>
                </c:pt>
                <c:pt idx="395">
                  <c:v>-65.83</c:v>
                </c:pt>
                <c:pt idx="396">
                  <c:v>-62.4</c:v>
                </c:pt>
                <c:pt idx="397">
                  <c:v>-58.94</c:v>
                </c:pt>
                <c:pt idx="398">
                  <c:v>46.78</c:v>
                </c:pt>
                <c:pt idx="399">
                  <c:v>43.21</c:v>
                </c:pt>
                <c:pt idx="400">
                  <c:v>39.620000000000012</c:v>
                </c:pt>
                <c:pt idx="401">
                  <c:v>36.03</c:v>
                </c:pt>
                <c:pt idx="402">
                  <c:v>32.43</c:v>
                </c:pt>
                <c:pt idx="403">
                  <c:v>28.830000000000005</c:v>
                </c:pt>
                <c:pt idx="404">
                  <c:v>25.22</c:v>
                </c:pt>
                <c:pt idx="405">
                  <c:v>21.6</c:v>
                </c:pt>
                <c:pt idx="406">
                  <c:v>17.989999999999952</c:v>
                </c:pt>
                <c:pt idx="407">
                  <c:v>14.360000000000019</c:v>
                </c:pt>
                <c:pt idx="408">
                  <c:v>10.739999999999998</c:v>
                </c:pt>
                <c:pt idx="409">
                  <c:v>7.1099999999999985</c:v>
                </c:pt>
                <c:pt idx="410">
                  <c:v>3.4899999999999998</c:v>
                </c:pt>
                <c:pt idx="411">
                  <c:v>-0.14000000000000001</c:v>
                </c:pt>
                <c:pt idx="412">
                  <c:v>-3.7600000000000002</c:v>
                </c:pt>
                <c:pt idx="413">
                  <c:v>-7.39</c:v>
                </c:pt>
                <c:pt idx="414">
                  <c:v>-11.01</c:v>
                </c:pt>
                <c:pt idx="415">
                  <c:v>-14.629999999999999</c:v>
                </c:pt>
                <c:pt idx="416">
                  <c:v>-18.25</c:v>
                </c:pt>
                <c:pt idx="417">
                  <c:v>23.23</c:v>
                </c:pt>
                <c:pt idx="418">
                  <c:v>26.85</c:v>
                </c:pt>
                <c:pt idx="419">
                  <c:v>30.45</c:v>
                </c:pt>
                <c:pt idx="420">
                  <c:v>34.050000000000004</c:v>
                </c:pt>
                <c:pt idx="421">
                  <c:v>37.65</c:v>
                </c:pt>
                <c:pt idx="422">
                  <c:v>41.24</c:v>
                </c:pt>
                <c:pt idx="423">
                  <c:v>44.809999999999995</c:v>
                </c:pt>
                <c:pt idx="424">
                  <c:v>48.379999999999995</c:v>
                </c:pt>
                <c:pt idx="425">
                  <c:v>51.93</c:v>
                </c:pt>
                <c:pt idx="426">
                  <c:v>55.46</c:v>
                </c:pt>
                <c:pt idx="427">
                  <c:v>58.97</c:v>
                </c:pt>
                <c:pt idx="428">
                  <c:v>62.449999999999996</c:v>
                </c:pt>
                <c:pt idx="429">
                  <c:v>65.88</c:v>
                </c:pt>
                <c:pt idx="430">
                  <c:v>69.25</c:v>
                </c:pt>
                <c:pt idx="431">
                  <c:v>72.52</c:v>
                </c:pt>
                <c:pt idx="432">
                  <c:v>75.61999999999999</c:v>
                </c:pt>
                <c:pt idx="433">
                  <c:v>78.410000000000025</c:v>
                </c:pt>
                <c:pt idx="434">
                  <c:v>-78.7</c:v>
                </c:pt>
                <c:pt idx="435">
                  <c:v>-75.97</c:v>
                </c:pt>
                <c:pt idx="436">
                  <c:v>-72.910000000000025</c:v>
                </c:pt>
                <c:pt idx="437">
                  <c:v>-69.669999999999987</c:v>
                </c:pt>
                <c:pt idx="438">
                  <c:v>-66.319999999999993</c:v>
                </c:pt>
                <c:pt idx="439">
                  <c:v>-62.91</c:v>
                </c:pt>
                <c:pt idx="440">
                  <c:v>-59.44</c:v>
                </c:pt>
                <c:pt idx="441">
                  <c:v>-55.949999999999996</c:v>
                </c:pt>
                <c:pt idx="442">
                  <c:v>-52.43</c:v>
                </c:pt>
                <c:pt idx="443">
                  <c:v>-48.89</c:v>
                </c:pt>
                <c:pt idx="444">
                  <c:v>-45.339999999999996</c:v>
                </c:pt>
                <c:pt idx="445">
                  <c:v>-41.77</c:v>
                </c:pt>
                <c:pt idx="446">
                  <c:v>-38.190000000000012</c:v>
                </c:pt>
                <c:pt idx="447">
                  <c:v>-34.61</c:v>
                </c:pt>
                <c:pt idx="448">
                  <c:v>-31.01</c:v>
                </c:pt>
                <c:pt idx="449">
                  <c:v>-27.41</c:v>
                </c:pt>
                <c:pt idx="450">
                  <c:v>-23.810000000000031</c:v>
                </c:pt>
                <c:pt idx="451">
                  <c:v>7.46</c:v>
                </c:pt>
                <c:pt idx="452">
                  <c:v>3.84</c:v>
                </c:pt>
                <c:pt idx="453">
                  <c:v>0.21000000000000021</c:v>
                </c:pt>
                <c:pt idx="454">
                  <c:v>-3.42</c:v>
                </c:pt>
                <c:pt idx="455">
                  <c:v>-7.04</c:v>
                </c:pt>
                <c:pt idx="456">
                  <c:v>-10.67</c:v>
                </c:pt>
                <c:pt idx="457">
                  <c:v>-14.29</c:v>
                </c:pt>
                <c:pt idx="458">
                  <c:v>-17.91</c:v>
                </c:pt>
                <c:pt idx="459">
                  <c:v>-21.52</c:v>
                </c:pt>
                <c:pt idx="460">
                  <c:v>-25.130000000000031</c:v>
                </c:pt>
                <c:pt idx="461">
                  <c:v>-28.74</c:v>
                </c:pt>
                <c:pt idx="462">
                  <c:v>-32.339999999999996</c:v>
                </c:pt>
                <c:pt idx="463">
                  <c:v>-35.93</c:v>
                </c:pt>
                <c:pt idx="464">
                  <c:v>-39.51</c:v>
                </c:pt>
                <c:pt idx="465">
                  <c:v>-43.09</c:v>
                </c:pt>
                <c:pt idx="466">
                  <c:v>-46.65</c:v>
                </c:pt>
                <c:pt idx="467">
                  <c:v>58.8</c:v>
                </c:pt>
                <c:pt idx="468">
                  <c:v>62.28</c:v>
                </c:pt>
                <c:pt idx="469">
                  <c:v>65.72</c:v>
                </c:pt>
                <c:pt idx="470">
                  <c:v>69.09</c:v>
                </c:pt>
                <c:pt idx="471">
                  <c:v>72.36999999999999</c:v>
                </c:pt>
                <c:pt idx="472">
                  <c:v>75.47</c:v>
                </c:pt>
                <c:pt idx="473">
                  <c:v>78.290000000000006</c:v>
                </c:pt>
                <c:pt idx="474">
                  <c:v>80.540000000000006</c:v>
                </c:pt>
                <c:pt idx="475">
                  <c:v>81.760000000000005</c:v>
                </c:pt>
                <c:pt idx="476">
                  <c:v>81.489999999999995</c:v>
                </c:pt>
                <c:pt idx="477">
                  <c:v>79.849999999999994</c:v>
                </c:pt>
                <c:pt idx="478">
                  <c:v>77.36</c:v>
                </c:pt>
                <c:pt idx="479">
                  <c:v>74.42</c:v>
                </c:pt>
                <c:pt idx="480">
                  <c:v>71.239999999999995</c:v>
                </c:pt>
                <c:pt idx="481">
                  <c:v>67.930000000000007</c:v>
                </c:pt>
                <c:pt idx="482">
                  <c:v>64.53</c:v>
                </c:pt>
                <c:pt idx="483">
                  <c:v>61.08</c:v>
                </c:pt>
                <c:pt idx="484">
                  <c:v>-62.879999999999995</c:v>
                </c:pt>
                <c:pt idx="485">
                  <c:v>-59.42</c:v>
                </c:pt>
                <c:pt idx="486">
                  <c:v>-55.93</c:v>
                </c:pt>
                <c:pt idx="487">
                  <c:v>-52.41</c:v>
                </c:pt>
                <c:pt idx="488">
                  <c:v>-48.87</c:v>
                </c:pt>
                <c:pt idx="489">
                  <c:v>-45.309999999999995</c:v>
                </c:pt>
                <c:pt idx="490">
                  <c:v>-41.75</c:v>
                </c:pt>
                <c:pt idx="491">
                  <c:v>-38.17</c:v>
                </c:pt>
                <c:pt idx="492">
                  <c:v>-34.590000000000003</c:v>
                </c:pt>
                <c:pt idx="493">
                  <c:v>-30.99</c:v>
                </c:pt>
                <c:pt idx="494">
                  <c:v>-27.39</c:v>
                </c:pt>
                <c:pt idx="495">
                  <c:v>-23.79</c:v>
                </c:pt>
                <c:pt idx="496">
                  <c:v>-20.18</c:v>
                </c:pt>
                <c:pt idx="497">
                  <c:v>-16.559999999999999</c:v>
                </c:pt>
                <c:pt idx="498">
                  <c:v>-12.94</c:v>
                </c:pt>
                <c:pt idx="499">
                  <c:v>-9.32</c:v>
                </c:pt>
                <c:pt idx="500">
                  <c:v>-5.7</c:v>
                </c:pt>
                <c:pt idx="501">
                  <c:v>-10.88</c:v>
                </c:pt>
                <c:pt idx="502">
                  <c:v>-14.5</c:v>
                </c:pt>
                <c:pt idx="503">
                  <c:v>-18.12</c:v>
                </c:pt>
                <c:pt idx="504">
                  <c:v>-21.74</c:v>
                </c:pt>
                <c:pt idx="505">
                  <c:v>-25.35</c:v>
                </c:pt>
                <c:pt idx="506">
                  <c:v>-28.95</c:v>
                </c:pt>
                <c:pt idx="507">
                  <c:v>-32.550000000000004</c:v>
                </c:pt>
                <c:pt idx="508">
                  <c:v>-36.14</c:v>
                </c:pt>
                <c:pt idx="509">
                  <c:v>-39.730000000000011</c:v>
                </c:pt>
                <c:pt idx="510">
                  <c:v>-43.3</c:v>
                </c:pt>
                <c:pt idx="511">
                  <c:v>-46.86</c:v>
                </c:pt>
                <c:pt idx="512">
                  <c:v>-50.41</c:v>
                </c:pt>
                <c:pt idx="513">
                  <c:v>-53.94</c:v>
                </c:pt>
                <c:pt idx="514">
                  <c:v>-57.449999999999996</c:v>
                </c:pt>
                <c:pt idx="515">
                  <c:v>69.45</c:v>
                </c:pt>
                <c:pt idx="516">
                  <c:v>72.709999999999994</c:v>
                </c:pt>
                <c:pt idx="517">
                  <c:v>75.790000000000006</c:v>
                </c:pt>
                <c:pt idx="518">
                  <c:v>78.56</c:v>
                </c:pt>
                <c:pt idx="519">
                  <c:v>80.73</c:v>
                </c:pt>
                <c:pt idx="520">
                  <c:v>81.81</c:v>
                </c:pt>
                <c:pt idx="521">
                  <c:v>81.36999999999999</c:v>
                </c:pt>
                <c:pt idx="522">
                  <c:v>79.61</c:v>
                </c:pt>
                <c:pt idx="523">
                  <c:v>77.06</c:v>
                </c:pt>
                <c:pt idx="524">
                  <c:v>74.09</c:v>
                </c:pt>
                <c:pt idx="525">
                  <c:v>70.89</c:v>
                </c:pt>
                <c:pt idx="526">
                  <c:v>67.569999999999993</c:v>
                </c:pt>
                <c:pt idx="527">
                  <c:v>64.16</c:v>
                </c:pt>
                <c:pt idx="528">
                  <c:v>60.7</c:v>
                </c:pt>
                <c:pt idx="529">
                  <c:v>57.21</c:v>
                </c:pt>
                <c:pt idx="530">
                  <c:v>53.68</c:v>
                </c:pt>
                <c:pt idx="531">
                  <c:v>50.14</c:v>
                </c:pt>
                <c:pt idx="532">
                  <c:v>46.58</c:v>
                </c:pt>
                <c:pt idx="533">
                  <c:v>-58.86</c:v>
                </c:pt>
                <c:pt idx="534">
                  <c:v>-55.37</c:v>
                </c:pt>
                <c:pt idx="535">
                  <c:v>-51.839999999999996</c:v>
                </c:pt>
                <c:pt idx="536">
                  <c:v>-48.3</c:v>
                </c:pt>
                <c:pt idx="537">
                  <c:v>-44.75</c:v>
                </c:pt>
                <c:pt idx="538">
                  <c:v>-41.18</c:v>
                </c:pt>
                <c:pt idx="539">
                  <c:v>-37.6</c:v>
                </c:pt>
                <c:pt idx="540">
                  <c:v>-34.020000000000003</c:v>
                </c:pt>
                <c:pt idx="541">
                  <c:v>-30.419999999999987</c:v>
                </c:pt>
                <c:pt idx="542">
                  <c:v>-26.82</c:v>
                </c:pt>
                <c:pt idx="543">
                  <c:v>-23.22</c:v>
                </c:pt>
                <c:pt idx="544">
                  <c:v>-19.600000000000001</c:v>
                </c:pt>
                <c:pt idx="545">
                  <c:v>-15.99</c:v>
                </c:pt>
                <c:pt idx="546">
                  <c:v>-12.370000000000006</c:v>
                </c:pt>
                <c:pt idx="547">
                  <c:v>-8.75</c:v>
                </c:pt>
                <c:pt idx="548">
                  <c:v>-5.13</c:v>
                </c:pt>
                <c:pt idx="549">
                  <c:v>-1.5</c:v>
                </c:pt>
                <c:pt idx="550">
                  <c:v>2.12</c:v>
                </c:pt>
                <c:pt idx="551">
                  <c:v>-11.66</c:v>
                </c:pt>
                <c:pt idx="552">
                  <c:v>-15.28</c:v>
                </c:pt>
                <c:pt idx="553">
                  <c:v>-18.899999999999999</c:v>
                </c:pt>
                <c:pt idx="554">
                  <c:v>-22.51</c:v>
                </c:pt>
                <c:pt idx="555">
                  <c:v>-26.12</c:v>
                </c:pt>
                <c:pt idx="556">
                  <c:v>-29.72</c:v>
                </c:pt>
                <c:pt idx="557">
                  <c:v>-33.32</c:v>
                </c:pt>
                <c:pt idx="558">
                  <c:v>-36.910000000000004</c:v>
                </c:pt>
                <c:pt idx="559">
                  <c:v>-40.49</c:v>
                </c:pt>
                <c:pt idx="560">
                  <c:v>-44.06</c:v>
                </c:pt>
                <c:pt idx="561">
                  <c:v>-47.620000000000012</c:v>
                </c:pt>
                <c:pt idx="562">
                  <c:v>-51.17</c:v>
                </c:pt>
                <c:pt idx="563">
                  <c:v>-54.690000000000012</c:v>
                </c:pt>
                <c:pt idx="564">
                  <c:v>-58.2</c:v>
                </c:pt>
                <c:pt idx="565">
                  <c:v>70.31</c:v>
                </c:pt>
                <c:pt idx="566">
                  <c:v>73.53</c:v>
                </c:pt>
                <c:pt idx="567">
                  <c:v>76.55</c:v>
                </c:pt>
                <c:pt idx="568">
                  <c:v>79.2</c:v>
                </c:pt>
                <c:pt idx="569">
                  <c:v>81.14</c:v>
                </c:pt>
                <c:pt idx="570">
                  <c:v>81.84</c:v>
                </c:pt>
                <c:pt idx="571">
                  <c:v>81.02</c:v>
                </c:pt>
                <c:pt idx="572">
                  <c:v>79</c:v>
                </c:pt>
                <c:pt idx="573">
                  <c:v>76.31</c:v>
                </c:pt>
                <c:pt idx="574">
                  <c:v>73.27</c:v>
                </c:pt>
                <c:pt idx="575">
                  <c:v>70.03</c:v>
                </c:pt>
                <c:pt idx="576">
                  <c:v>66.679999999999978</c:v>
                </c:pt>
                <c:pt idx="577">
                  <c:v>63.25</c:v>
                </c:pt>
                <c:pt idx="578">
                  <c:v>59.78</c:v>
                </c:pt>
                <c:pt idx="579">
                  <c:v>56.28</c:v>
                </c:pt>
                <c:pt idx="580">
                  <c:v>52.75</c:v>
                </c:pt>
                <c:pt idx="581">
                  <c:v>49.2</c:v>
                </c:pt>
                <c:pt idx="582">
                  <c:v>-64.69</c:v>
                </c:pt>
                <c:pt idx="583">
                  <c:v>-61.25</c:v>
                </c:pt>
                <c:pt idx="584">
                  <c:v>-57.77</c:v>
                </c:pt>
                <c:pt idx="585">
                  <c:v>-54.27</c:v>
                </c:pt>
                <c:pt idx="586">
                  <c:v>-50.74</c:v>
                </c:pt>
                <c:pt idx="587">
                  <c:v>-47.190000000000012</c:v>
                </c:pt>
                <c:pt idx="588">
                  <c:v>-43.64</c:v>
                </c:pt>
                <c:pt idx="589">
                  <c:v>-40.07</c:v>
                </c:pt>
                <c:pt idx="590">
                  <c:v>-36.480000000000004</c:v>
                </c:pt>
                <c:pt idx="591">
                  <c:v>-32.9</c:v>
                </c:pt>
                <c:pt idx="592">
                  <c:v>-29.3</c:v>
                </c:pt>
                <c:pt idx="593">
                  <c:v>-25.7</c:v>
                </c:pt>
                <c:pt idx="594">
                  <c:v>-22.09</c:v>
                </c:pt>
                <c:pt idx="595">
                  <c:v>-18.479999999999986</c:v>
                </c:pt>
                <c:pt idx="596">
                  <c:v>-14.860000000000019</c:v>
                </c:pt>
                <c:pt idx="597">
                  <c:v>-11.239999999999998</c:v>
                </c:pt>
                <c:pt idx="598">
                  <c:v>-7.6199999999999966</c:v>
                </c:pt>
                <c:pt idx="599">
                  <c:v>-4</c:v>
                </c:pt>
                <c:pt idx="600">
                  <c:v>5.1499999999999995</c:v>
                </c:pt>
                <c:pt idx="601">
                  <c:v>1.52</c:v>
                </c:pt>
                <c:pt idx="602">
                  <c:v>-2.11</c:v>
                </c:pt>
                <c:pt idx="603">
                  <c:v>-5.74</c:v>
                </c:pt>
                <c:pt idx="604">
                  <c:v>-9.3600000000000048</c:v>
                </c:pt>
                <c:pt idx="605">
                  <c:v>-12.99</c:v>
                </c:pt>
                <c:pt idx="606">
                  <c:v>-16.610000000000031</c:v>
                </c:pt>
                <c:pt idx="607">
                  <c:v>-20.22</c:v>
                </c:pt>
                <c:pt idx="608">
                  <c:v>-23.84</c:v>
                </c:pt>
                <c:pt idx="609">
                  <c:v>-27.439999999999987</c:v>
                </c:pt>
                <c:pt idx="610">
                  <c:v>-31.04</c:v>
                </c:pt>
                <c:pt idx="611">
                  <c:v>-34.64</c:v>
                </c:pt>
                <c:pt idx="612">
                  <c:v>-38.230000000000011</c:v>
                </c:pt>
                <c:pt idx="613">
                  <c:v>-41.8</c:v>
                </c:pt>
                <c:pt idx="614">
                  <c:v>54.52</c:v>
                </c:pt>
                <c:pt idx="615">
                  <c:v>58.04</c:v>
                </c:pt>
                <c:pt idx="616">
                  <c:v>61.53</c:v>
                </c:pt>
                <c:pt idx="617">
                  <c:v>64.98</c:v>
                </c:pt>
                <c:pt idx="618">
                  <c:v>68.36999999999999</c:v>
                </c:pt>
                <c:pt idx="619">
                  <c:v>71.669999999999987</c:v>
                </c:pt>
                <c:pt idx="620">
                  <c:v>74.819999999999993</c:v>
                </c:pt>
                <c:pt idx="621">
                  <c:v>77.72</c:v>
                </c:pt>
                <c:pt idx="622">
                  <c:v>80.11999999999999</c:v>
                </c:pt>
                <c:pt idx="623">
                  <c:v>81.61</c:v>
                </c:pt>
                <c:pt idx="624">
                  <c:v>81.679999999999978</c:v>
                </c:pt>
                <c:pt idx="625">
                  <c:v>80.290000000000006</c:v>
                </c:pt>
                <c:pt idx="626">
                  <c:v>77.940000000000026</c:v>
                </c:pt>
                <c:pt idx="627">
                  <c:v>75.069999999999993</c:v>
                </c:pt>
                <c:pt idx="628">
                  <c:v>71.930000000000007</c:v>
                </c:pt>
                <c:pt idx="629">
                  <c:v>68.64</c:v>
                </c:pt>
                <c:pt idx="630">
                  <c:v>-81.83</c:v>
                </c:pt>
                <c:pt idx="631">
                  <c:v>-80.900000000000006</c:v>
                </c:pt>
                <c:pt idx="632">
                  <c:v>-78.83</c:v>
                </c:pt>
                <c:pt idx="633">
                  <c:v>-76.11999999999999</c:v>
                </c:pt>
                <c:pt idx="634">
                  <c:v>-73.08</c:v>
                </c:pt>
                <c:pt idx="635">
                  <c:v>-69.849999999999994</c:v>
                </c:pt>
                <c:pt idx="636">
                  <c:v>-66.5</c:v>
                </c:pt>
                <c:pt idx="637">
                  <c:v>-63.09</c:v>
                </c:pt>
                <c:pt idx="638">
                  <c:v>-59.64</c:v>
                </c:pt>
                <c:pt idx="639">
                  <c:v>-56.14</c:v>
                </c:pt>
                <c:pt idx="640">
                  <c:v>-52.63</c:v>
                </c:pt>
                <c:pt idx="641">
                  <c:v>-49.09</c:v>
                </c:pt>
                <c:pt idx="642">
                  <c:v>-45.54</c:v>
                </c:pt>
                <c:pt idx="643">
                  <c:v>-41.98</c:v>
                </c:pt>
                <c:pt idx="644">
                  <c:v>-38.4</c:v>
                </c:pt>
                <c:pt idx="645">
                  <c:v>-34.82</c:v>
                </c:pt>
                <c:pt idx="646">
                  <c:v>-31.22</c:v>
                </c:pt>
                <c:pt idx="647">
                  <c:v>-27.630000000000031</c:v>
                </c:pt>
                <c:pt idx="648">
                  <c:v>35.82</c:v>
                </c:pt>
                <c:pt idx="649">
                  <c:v>32.220000000000013</c:v>
                </c:pt>
                <c:pt idx="650">
                  <c:v>28.610000000000031</c:v>
                </c:pt>
                <c:pt idx="651">
                  <c:v>25</c:v>
                </c:pt>
                <c:pt idx="652">
                  <c:v>21.38</c:v>
                </c:pt>
                <c:pt idx="653">
                  <c:v>17.760000000000002</c:v>
                </c:pt>
                <c:pt idx="654">
                  <c:v>14.139999999999999</c:v>
                </c:pt>
                <c:pt idx="655">
                  <c:v>10.51</c:v>
                </c:pt>
                <c:pt idx="656">
                  <c:v>6.88</c:v>
                </c:pt>
                <c:pt idx="657">
                  <c:v>3.2600000000000002</c:v>
                </c:pt>
                <c:pt idx="658">
                  <c:v>-0.37000000000000038</c:v>
                </c:pt>
                <c:pt idx="659">
                  <c:v>-4</c:v>
                </c:pt>
                <c:pt idx="660">
                  <c:v>-7.63</c:v>
                </c:pt>
                <c:pt idx="661">
                  <c:v>-11.25</c:v>
                </c:pt>
                <c:pt idx="662">
                  <c:v>-14.870000000000006</c:v>
                </c:pt>
                <c:pt idx="663">
                  <c:v>17.079999999999988</c:v>
                </c:pt>
                <c:pt idx="664">
                  <c:v>20.7</c:v>
                </c:pt>
                <c:pt idx="665">
                  <c:v>24.32</c:v>
                </c:pt>
                <c:pt idx="666">
                  <c:v>27.93</c:v>
                </c:pt>
                <c:pt idx="667">
                  <c:v>31.54</c:v>
                </c:pt>
                <c:pt idx="668">
                  <c:v>35.14</c:v>
                </c:pt>
                <c:pt idx="669">
                  <c:v>38.730000000000011</c:v>
                </c:pt>
                <c:pt idx="670">
                  <c:v>42.32</c:v>
                </c:pt>
                <c:pt idx="671">
                  <c:v>45.89</c:v>
                </c:pt>
                <c:pt idx="672">
                  <c:v>49.46</c:v>
                </c:pt>
                <c:pt idx="673">
                  <c:v>53</c:v>
                </c:pt>
                <c:pt idx="674">
                  <c:v>56.53</c:v>
                </c:pt>
                <c:pt idx="675">
                  <c:v>60.03</c:v>
                </c:pt>
                <c:pt idx="676">
                  <c:v>63.5</c:v>
                </c:pt>
                <c:pt idx="677">
                  <c:v>66.92</c:v>
                </c:pt>
                <c:pt idx="678">
                  <c:v>-55.65</c:v>
                </c:pt>
                <c:pt idx="679">
                  <c:v>-59.14</c:v>
                </c:pt>
                <c:pt idx="680">
                  <c:v>-62.61</c:v>
                </c:pt>
                <c:pt idx="681">
                  <c:v>-66.03</c:v>
                </c:pt>
                <c:pt idx="682">
                  <c:v>-69.38</c:v>
                </c:pt>
                <c:pt idx="683">
                  <c:v>-72.63</c:v>
                </c:pt>
                <c:pt idx="684">
                  <c:v>-75.709999999999994</c:v>
                </c:pt>
                <c:pt idx="685">
                  <c:v>-78.48</c:v>
                </c:pt>
                <c:pt idx="686">
                  <c:v>-80.669999999999987</c:v>
                </c:pt>
                <c:pt idx="687">
                  <c:v>-81.790000000000006</c:v>
                </c:pt>
                <c:pt idx="688">
                  <c:v>-81.42</c:v>
                </c:pt>
                <c:pt idx="689">
                  <c:v>-79.72</c:v>
                </c:pt>
                <c:pt idx="690">
                  <c:v>-77.209999999999994</c:v>
                </c:pt>
                <c:pt idx="691">
                  <c:v>-74.260000000000005</c:v>
                </c:pt>
                <c:pt idx="692">
                  <c:v>-71.09</c:v>
                </c:pt>
                <c:pt idx="693">
                  <c:v>-67.790000000000006</c:v>
                </c:pt>
                <c:pt idx="694">
                  <c:v>-64.400000000000006</c:v>
                </c:pt>
                <c:pt idx="695">
                  <c:v>75.09</c:v>
                </c:pt>
                <c:pt idx="696">
                  <c:v>71.95</c:v>
                </c:pt>
                <c:pt idx="697">
                  <c:v>68.66</c:v>
                </c:pt>
                <c:pt idx="698">
                  <c:v>65.27</c:v>
                </c:pt>
                <c:pt idx="699">
                  <c:v>61.83</c:v>
                </c:pt>
                <c:pt idx="700">
                  <c:v>58.339999999999996</c:v>
                </c:pt>
                <c:pt idx="701">
                  <c:v>54.83</c:v>
                </c:pt>
                <c:pt idx="702">
                  <c:v>51.290000000000013</c:v>
                </c:pt>
                <c:pt idx="703">
                  <c:v>47.730000000000011</c:v>
                </c:pt>
                <c:pt idx="704">
                  <c:v>44.160000000000011</c:v>
                </c:pt>
                <c:pt idx="705">
                  <c:v>40.58</c:v>
                </c:pt>
                <c:pt idx="706">
                  <c:v>36.99</c:v>
                </c:pt>
                <c:pt idx="707">
                  <c:v>33.39</c:v>
                </c:pt>
                <c:pt idx="708">
                  <c:v>29.779999999999987</c:v>
                </c:pt>
                <c:pt idx="709">
                  <c:v>26.17</c:v>
                </c:pt>
                <c:pt idx="710">
                  <c:v>22.56</c:v>
                </c:pt>
                <c:pt idx="711">
                  <c:v>-45.28</c:v>
                </c:pt>
                <c:pt idx="712">
                  <c:v>-41.720000000000013</c:v>
                </c:pt>
                <c:pt idx="713">
                  <c:v>-38.14</c:v>
                </c:pt>
                <c:pt idx="714">
                  <c:v>-34.56</c:v>
                </c:pt>
                <c:pt idx="715">
                  <c:v>-30.97</c:v>
                </c:pt>
                <c:pt idx="716">
                  <c:v>-27.37</c:v>
                </c:pt>
                <c:pt idx="717">
                  <c:v>-23.759999999999987</c:v>
                </c:pt>
                <c:pt idx="718">
                  <c:v>-20.149999999999999</c:v>
                </c:pt>
                <c:pt idx="719">
                  <c:v>-16.53</c:v>
                </c:pt>
                <c:pt idx="720">
                  <c:v>-12.92</c:v>
                </c:pt>
                <c:pt idx="721">
                  <c:v>-9.2900000000000009</c:v>
                </c:pt>
                <c:pt idx="722">
                  <c:v>-5.67</c:v>
                </c:pt>
                <c:pt idx="723">
                  <c:v>-2.0499999999999998</c:v>
                </c:pt>
                <c:pt idx="724">
                  <c:v>1.58</c:v>
                </c:pt>
                <c:pt idx="725">
                  <c:v>5.21</c:v>
                </c:pt>
                <c:pt idx="726">
                  <c:v>8.83</c:v>
                </c:pt>
                <c:pt idx="727">
                  <c:v>12.46</c:v>
                </c:pt>
                <c:pt idx="728">
                  <c:v>16.079999999999988</c:v>
                </c:pt>
                <c:pt idx="729">
                  <c:v>-0.96000000000000063</c:v>
                </c:pt>
                <c:pt idx="730">
                  <c:v>-4.59</c:v>
                </c:pt>
                <c:pt idx="731">
                  <c:v>-8.2200000000000024</c:v>
                </c:pt>
                <c:pt idx="732">
                  <c:v>-11.84</c:v>
                </c:pt>
                <c:pt idx="733">
                  <c:v>-15.46</c:v>
                </c:pt>
                <c:pt idx="734">
                  <c:v>-19.07</c:v>
                </c:pt>
                <c:pt idx="735">
                  <c:v>-22.69</c:v>
                </c:pt>
                <c:pt idx="736">
                  <c:v>-26.3</c:v>
                </c:pt>
                <c:pt idx="737">
                  <c:v>-29.9</c:v>
                </c:pt>
                <c:pt idx="738">
                  <c:v>-33.49</c:v>
                </c:pt>
                <c:pt idx="739">
                  <c:v>-37.08</c:v>
                </c:pt>
                <c:pt idx="740">
                  <c:v>-40.660000000000011</c:v>
                </c:pt>
                <c:pt idx="741">
                  <c:v>-44.230000000000011</c:v>
                </c:pt>
                <c:pt idx="742">
                  <c:v>50.339999999999996</c:v>
                </c:pt>
                <c:pt idx="743">
                  <c:v>53.879999999999995</c:v>
                </c:pt>
                <c:pt idx="744">
                  <c:v>57.41</c:v>
                </c:pt>
                <c:pt idx="745">
                  <c:v>60.9</c:v>
                </c:pt>
                <c:pt idx="746">
                  <c:v>64.36</c:v>
                </c:pt>
                <c:pt idx="747">
                  <c:v>67.760000000000005</c:v>
                </c:pt>
                <c:pt idx="748">
                  <c:v>71.08</c:v>
                </c:pt>
                <c:pt idx="749">
                  <c:v>74.27</c:v>
                </c:pt>
                <c:pt idx="750">
                  <c:v>77.23</c:v>
                </c:pt>
                <c:pt idx="751">
                  <c:v>79.75</c:v>
                </c:pt>
                <c:pt idx="752">
                  <c:v>81.440000000000026</c:v>
                </c:pt>
                <c:pt idx="753">
                  <c:v>81.78</c:v>
                </c:pt>
                <c:pt idx="754">
                  <c:v>80.61999999999999</c:v>
                </c:pt>
                <c:pt idx="755">
                  <c:v>78.400000000000006</c:v>
                </c:pt>
                <c:pt idx="756">
                  <c:v>-73.66</c:v>
                </c:pt>
                <c:pt idx="757">
                  <c:v>-76.66</c:v>
                </c:pt>
                <c:pt idx="758">
                  <c:v>-79.28</c:v>
                </c:pt>
                <c:pt idx="759">
                  <c:v>-81.179999999999978</c:v>
                </c:pt>
                <c:pt idx="760">
                  <c:v>-81.84</c:v>
                </c:pt>
                <c:pt idx="761">
                  <c:v>-80.989999999999995</c:v>
                </c:pt>
                <c:pt idx="762">
                  <c:v>-78.959999999999994</c:v>
                </c:pt>
                <c:pt idx="763">
                  <c:v>-76.28</c:v>
                </c:pt>
                <c:pt idx="764">
                  <c:v>-73.239999999999995</c:v>
                </c:pt>
                <c:pt idx="765">
                  <c:v>-70.02</c:v>
                </c:pt>
                <c:pt idx="766">
                  <c:v>-66.679999999999978</c:v>
                </c:pt>
                <c:pt idx="767">
                  <c:v>-63.28</c:v>
                </c:pt>
                <c:pt idx="768">
                  <c:v>-59.82</c:v>
                </c:pt>
                <c:pt idx="769">
                  <c:v>-56.33</c:v>
                </c:pt>
                <c:pt idx="770">
                  <c:v>-52.809999999999995</c:v>
                </c:pt>
                <c:pt idx="771">
                  <c:v>-49.28</c:v>
                </c:pt>
                <c:pt idx="772">
                  <c:v>-45.730000000000011</c:v>
                </c:pt>
                <c:pt idx="773">
                  <c:v>-42.160000000000011</c:v>
                </c:pt>
                <c:pt idx="774">
                  <c:v>70.58</c:v>
                </c:pt>
                <c:pt idx="775">
                  <c:v>67.239999999999995</c:v>
                </c:pt>
                <c:pt idx="776">
                  <c:v>63.83</c:v>
                </c:pt>
                <c:pt idx="777">
                  <c:v>60.37</c:v>
                </c:pt>
                <c:pt idx="778">
                  <c:v>56.87</c:v>
                </c:pt>
                <c:pt idx="779">
                  <c:v>53.339999999999996</c:v>
                </c:pt>
                <c:pt idx="780">
                  <c:v>49.790000000000013</c:v>
                </c:pt>
                <c:pt idx="781">
                  <c:v>46.230000000000011</c:v>
                </c:pt>
                <c:pt idx="782">
                  <c:v>42.660000000000011</c:v>
                </c:pt>
                <c:pt idx="783">
                  <c:v>39.07</c:v>
                </c:pt>
                <c:pt idx="784">
                  <c:v>35.480000000000004</c:v>
                </c:pt>
                <c:pt idx="785">
                  <c:v>31.88</c:v>
                </c:pt>
                <c:pt idx="786">
                  <c:v>28.27</c:v>
                </c:pt>
                <c:pt idx="787">
                  <c:v>24.66</c:v>
                </c:pt>
                <c:pt idx="788">
                  <c:v>21.04</c:v>
                </c:pt>
                <c:pt idx="789">
                  <c:v>17.420000000000002</c:v>
                </c:pt>
                <c:pt idx="790">
                  <c:v>-39.93</c:v>
                </c:pt>
                <c:pt idx="791">
                  <c:v>-36.349999999999994</c:v>
                </c:pt>
                <c:pt idx="792">
                  <c:v>-32.760000000000012</c:v>
                </c:pt>
                <c:pt idx="793">
                  <c:v>-29.16</c:v>
                </c:pt>
                <c:pt idx="794">
                  <c:v>-25.56</c:v>
                </c:pt>
                <c:pt idx="795">
                  <c:v>-21.95</c:v>
                </c:pt>
                <c:pt idx="796">
                  <c:v>-18.34</c:v>
                </c:pt>
                <c:pt idx="797">
                  <c:v>-14.719999999999999</c:v>
                </c:pt>
                <c:pt idx="798">
                  <c:v>-11.1</c:v>
                </c:pt>
                <c:pt idx="799">
                  <c:v>-7.4700000000000024</c:v>
                </c:pt>
                <c:pt idx="800">
                  <c:v>-3.8499999999999988</c:v>
                </c:pt>
                <c:pt idx="801">
                  <c:v>-0.2200000000000002</c:v>
                </c:pt>
                <c:pt idx="802">
                  <c:v>3.4099999999999997</c:v>
                </c:pt>
                <c:pt idx="803">
                  <c:v>7.03</c:v>
                </c:pt>
                <c:pt idx="804">
                  <c:v>10.66</c:v>
                </c:pt>
                <c:pt idx="805">
                  <c:v>14.29</c:v>
                </c:pt>
                <c:pt idx="806">
                  <c:v>17.91</c:v>
                </c:pt>
                <c:pt idx="807">
                  <c:v>7.79</c:v>
                </c:pt>
                <c:pt idx="808">
                  <c:v>4.1599999999999975</c:v>
                </c:pt>
                <c:pt idx="809">
                  <c:v>0.53</c:v>
                </c:pt>
                <c:pt idx="810">
                  <c:v>-3.09</c:v>
                </c:pt>
                <c:pt idx="811">
                  <c:v>-6.72</c:v>
                </c:pt>
                <c:pt idx="812">
                  <c:v>-10.34</c:v>
                </c:pt>
                <c:pt idx="813">
                  <c:v>-13.96</c:v>
                </c:pt>
                <c:pt idx="814">
                  <c:v>-17.579999999999988</c:v>
                </c:pt>
                <c:pt idx="815">
                  <c:v>-21.19</c:v>
                </c:pt>
                <c:pt idx="816">
                  <c:v>-24.8</c:v>
                </c:pt>
                <c:pt idx="817">
                  <c:v>-28.4</c:v>
                </c:pt>
                <c:pt idx="818">
                  <c:v>-32</c:v>
                </c:pt>
                <c:pt idx="819">
                  <c:v>-35.590000000000003</c:v>
                </c:pt>
                <c:pt idx="820">
                  <c:v>38.46</c:v>
                </c:pt>
                <c:pt idx="821">
                  <c:v>42.05</c:v>
                </c:pt>
                <c:pt idx="822">
                  <c:v>45.63</c:v>
                </c:pt>
                <c:pt idx="823">
                  <c:v>49.190000000000012</c:v>
                </c:pt>
                <c:pt idx="824">
                  <c:v>52.74</c:v>
                </c:pt>
                <c:pt idx="825">
                  <c:v>56.27</c:v>
                </c:pt>
                <c:pt idx="826">
                  <c:v>59.78</c:v>
                </c:pt>
                <c:pt idx="827">
                  <c:v>63.25</c:v>
                </c:pt>
                <c:pt idx="828">
                  <c:v>66.669999999999987</c:v>
                </c:pt>
                <c:pt idx="829">
                  <c:v>70.02</c:v>
                </c:pt>
                <c:pt idx="830">
                  <c:v>73.260000000000005</c:v>
                </c:pt>
                <c:pt idx="831">
                  <c:v>76.31</c:v>
                </c:pt>
                <c:pt idx="832">
                  <c:v>-59.43</c:v>
                </c:pt>
                <c:pt idx="833">
                  <c:v>-62.89</c:v>
                </c:pt>
                <c:pt idx="834">
                  <c:v>-66.31</c:v>
                </c:pt>
                <c:pt idx="835">
                  <c:v>-69.649999999999991</c:v>
                </c:pt>
                <c:pt idx="836">
                  <c:v>-72.89</c:v>
                </c:pt>
                <c:pt idx="837">
                  <c:v>-75.95</c:v>
                </c:pt>
                <c:pt idx="838">
                  <c:v>-78.69</c:v>
                </c:pt>
                <c:pt idx="839">
                  <c:v>-80.81</c:v>
                </c:pt>
                <c:pt idx="840">
                  <c:v>-81.819999999999993</c:v>
                </c:pt>
                <c:pt idx="841">
                  <c:v>-81.33</c:v>
                </c:pt>
                <c:pt idx="842">
                  <c:v>-79.540000000000006</c:v>
                </c:pt>
                <c:pt idx="843">
                  <c:v>-76.98</c:v>
                </c:pt>
                <c:pt idx="844">
                  <c:v>-74.010000000000005</c:v>
                </c:pt>
                <c:pt idx="845">
                  <c:v>-70.819999999999993</c:v>
                </c:pt>
                <c:pt idx="846">
                  <c:v>-67.510000000000005</c:v>
                </c:pt>
                <c:pt idx="847">
                  <c:v>-64.11</c:v>
                </c:pt>
                <c:pt idx="848">
                  <c:v>78.400000000000006</c:v>
                </c:pt>
                <c:pt idx="849">
                  <c:v>80.61999999999999</c:v>
                </c:pt>
                <c:pt idx="850">
                  <c:v>81.78</c:v>
                </c:pt>
                <c:pt idx="851">
                  <c:v>81.440000000000026</c:v>
                </c:pt>
                <c:pt idx="852">
                  <c:v>79.75</c:v>
                </c:pt>
                <c:pt idx="853">
                  <c:v>77.22</c:v>
                </c:pt>
                <c:pt idx="854">
                  <c:v>74.27</c:v>
                </c:pt>
                <c:pt idx="855">
                  <c:v>71.08</c:v>
                </c:pt>
                <c:pt idx="856">
                  <c:v>67.760000000000005</c:v>
                </c:pt>
                <c:pt idx="857">
                  <c:v>64.36</c:v>
                </c:pt>
                <c:pt idx="858">
                  <c:v>60.9</c:v>
                </c:pt>
                <c:pt idx="859">
                  <c:v>57.41</c:v>
                </c:pt>
                <c:pt idx="860">
                  <c:v>53.89</c:v>
                </c:pt>
                <c:pt idx="861">
                  <c:v>50.339999999999996</c:v>
                </c:pt>
                <c:pt idx="862">
                  <c:v>46.790000000000013</c:v>
                </c:pt>
                <c:pt idx="863">
                  <c:v>-74.64</c:v>
                </c:pt>
                <c:pt idx="864">
                  <c:v>-71.489999999999995</c:v>
                </c:pt>
                <c:pt idx="865">
                  <c:v>-68.2</c:v>
                </c:pt>
                <c:pt idx="866">
                  <c:v>-64.81</c:v>
                </c:pt>
                <c:pt idx="867">
                  <c:v>-61.379999999999995</c:v>
                </c:pt>
                <c:pt idx="868">
                  <c:v>-57.9</c:v>
                </c:pt>
                <c:pt idx="869">
                  <c:v>-54.39</c:v>
                </c:pt>
                <c:pt idx="870">
                  <c:v>-50.86</c:v>
                </c:pt>
                <c:pt idx="871">
                  <c:v>-47.32</c:v>
                </c:pt>
                <c:pt idx="872">
                  <c:v>-43.760000000000012</c:v>
                </c:pt>
                <c:pt idx="873">
                  <c:v>-40.190000000000012</c:v>
                </c:pt>
                <c:pt idx="874">
                  <c:v>-36.6</c:v>
                </c:pt>
                <c:pt idx="875">
                  <c:v>-33.01</c:v>
                </c:pt>
                <c:pt idx="876">
                  <c:v>-29.419999999999987</c:v>
                </c:pt>
                <c:pt idx="877">
                  <c:v>-25.810000000000031</c:v>
                </c:pt>
                <c:pt idx="878">
                  <c:v>-22.2</c:v>
                </c:pt>
                <c:pt idx="879">
                  <c:v>-18.59</c:v>
                </c:pt>
                <c:pt idx="880">
                  <c:v>61.5</c:v>
                </c:pt>
                <c:pt idx="881">
                  <c:v>58.01</c:v>
                </c:pt>
                <c:pt idx="882">
                  <c:v>54.49</c:v>
                </c:pt>
                <c:pt idx="883">
                  <c:v>50.949999999999996</c:v>
                </c:pt>
                <c:pt idx="884">
                  <c:v>47.4</c:v>
                </c:pt>
                <c:pt idx="885">
                  <c:v>43.83</c:v>
                </c:pt>
                <c:pt idx="886">
                  <c:v>40.25</c:v>
                </c:pt>
                <c:pt idx="887">
                  <c:v>36.660000000000011</c:v>
                </c:pt>
                <c:pt idx="888">
                  <c:v>33.06</c:v>
                </c:pt>
                <c:pt idx="889">
                  <c:v>29.459999999999987</c:v>
                </c:pt>
                <c:pt idx="890">
                  <c:v>25.85</c:v>
                </c:pt>
                <c:pt idx="891">
                  <c:v>22.23</c:v>
                </c:pt>
                <c:pt idx="892">
                  <c:v>18.610000000000031</c:v>
                </c:pt>
                <c:pt idx="893">
                  <c:v>14.99</c:v>
                </c:pt>
                <c:pt idx="894">
                  <c:v>11.370000000000006</c:v>
                </c:pt>
                <c:pt idx="895">
                  <c:v>7.75</c:v>
                </c:pt>
                <c:pt idx="896">
                  <c:v>-33.5</c:v>
                </c:pt>
                <c:pt idx="897">
                  <c:v>-29.91</c:v>
                </c:pt>
                <c:pt idx="898">
                  <c:v>-26.3</c:v>
                </c:pt>
                <c:pt idx="899">
                  <c:v>-22.69</c:v>
                </c:pt>
                <c:pt idx="900">
                  <c:v>-19.079999999999988</c:v>
                </c:pt>
                <c:pt idx="901">
                  <c:v>-15.46</c:v>
                </c:pt>
                <c:pt idx="902">
                  <c:v>-11.84</c:v>
                </c:pt>
                <c:pt idx="903">
                  <c:v>-8.2100000000000009</c:v>
                </c:pt>
                <c:pt idx="904">
                  <c:v>-4.59</c:v>
                </c:pt>
                <c:pt idx="905">
                  <c:v>-0.96000000000000063</c:v>
                </c:pt>
                <c:pt idx="906">
                  <c:v>2.67</c:v>
                </c:pt>
                <c:pt idx="907">
                  <c:v>6.3</c:v>
                </c:pt>
                <c:pt idx="908">
                  <c:v>9.92</c:v>
                </c:pt>
                <c:pt idx="909">
                  <c:v>13.55</c:v>
                </c:pt>
                <c:pt idx="910">
                  <c:v>18.989999999999952</c:v>
                </c:pt>
                <c:pt idx="911">
                  <c:v>15.370000000000006</c:v>
                </c:pt>
                <c:pt idx="912">
                  <c:v>11.75</c:v>
                </c:pt>
                <c:pt idx="913">
                  <c:v>8.129999999999999</c:v>
                </c:pt>
                <c:pt idx="914">
                  <c:v>4.5</c:v>
                </c:pt>
                <c:pt idx="915">
                  <c:v>0.87000000000000122</c:v>
                </c:pt>
                <c:pt idx="916">
                  <c:v>-2.75</c:v>
                </c:pt>
                <c:pt idx="917">
                  <c:v>-6.38</c:v>
                </c:pt>
                <c:pt idx="918">
                  <c:v>-10</c:v>
                </c:pt>
                <c:pt idx="919">
                  <c:v>-13.62</c:v>
                </c:pt>
                <c:pt idx="920">
                  <c:v>-17.239999999999988</c:v>
                </c:pt>
                <c:pt idx="921">
                  <c:v>-20.85</c:v>
                </c:pt>
                <c:pt idx="922">
                  <c:v>-24.459999999999987</c:v>
                </c:pt>
                <c:pt idx="923">
                  <c:v>16.93</c:v>
                </c:pt>
                <c:pt idx="924">
                  <c:v>20.55</c:v>
                </c:pt>
                <c:pt idx="925">
                  <c:v>24.17</c:v>
                </c:pt>
                <c:pt idx="926">
                  <c:v>27.779999999999987</c:v>
                </c:pt>
                <c:pt idx="927">
                  <c:v>31.39</c:v>
                </c:pt>
                <c:pt idx="928">
                  <c:v>35</c:v>
                </c:pt>
                <c:pt idx="929">
                  <c:v>38.590000000000003</c:v>
                </c:pt>
                <c:pt idx="930">
                  <c:v>42.18</c:v>
                </c:pt>
                <c:pt idx="931">
                  <c:v>-35.120000000000012</c:v>
                </c:pt>
                <c:pt idx="932">
                  <c:v>-38.71</c:v>
                </c:pt>
                <c:pt idx="933">
                  <c:v>-42.28</c:v>
                </c:pt>
                <c:pt idx="934">
                  <c:v>-45.849999999999994</c:v>
                </c:pt>
                <c:pt idx="935">
                  <c:v>-49.4</c:v>
                </c:pt>
                <c:pt idx="936">
                  <c:v>-52.94</c:v>
                </c:pt>
                <c:pt idx="937">
                  <c:v>-56.449999999999996</c:v>
                </c:pt>
                <c:pt idx="938">
                  <c:v>-59.94</c:v>
                </c:pt>
                <c:pt idx="939">
                  <c:v>-63.4</c:v>
                </c:pt>
                <c:pt idx="940">
                  <c:v>-66.8</c:v>
                </c:pt>
                <c:pt idx="941">
                  <c:v>-70.14</c:v>
                </c:pt>
                <c:pt idx="942">
                  <c:v>45.75</c:v>
                </c:pt>
                <c:pt idx="943">
                  <c:v>49.32</c:v>
                </c:pt>
                <c:pt idx="944">
                  <c:v>52.87</c:v>
                </c:pt>
                <c:pt idx="945">
                  <c:v>56.39</c:v>
                </c:pt>
                <c:pt idx="946">
                  <c:v>59.9</c:v>
                </c:pt>
                <c:pt idx="947">
                  <c:v>63.37</c:v>
                </c:pt>
                <c:pt idx="948">
                  <c:v>66.790000000000006</c:v>
                </c:pt>
                <c:pt idx="949">
                  <c:v>70.13</c:v>
                </c:pt>
                <c:pt idx="950">
                  <c:v>73.36999999999999</c:v>
                </c:pt>
                <c:pt idx="951">
                  <c:v>76.400000000000006</c:v>
                </c:pt>
                <c:pt idx="952">
                  <c:v>79.08</c:v>
                </c:pt>
                <c:pt idx="953">
                  <c:v>-60.06</c:v>
                </c:pt>
                <c:pt idx="954">
                  <c:v>-63.51</c:v>
                </c:pt>
                <c:pt idx="955">
                  <c:v>-66.92</c:v>
                </c:pt>
                <c:pt idx="956">
                  <c:v>-70.25</c:v>
                </c:pt>
                <c:pt idx="957">
                  <c:v>-73.459999999999994</c:v>
                </c:pt>
                <c:pt idx="958">
                  <c:v>-76.48</c:v>
                </c:pt>
                <c:pt idx="959">
                  <c:v>-79.13</c:v>
                </c:pt>
                <c:pt idx="960">
                  <c:v>-81.09</c:v>
                </c:pt>
                <c:pt idx="961">
                  <c:v>-81.849999999999994</c:v>
                </c:pt>
                <c:pt idx="962">
                  <c:v>-81.08</c:v>
                </c:pt>
                <c:pt idx="963">
                  <c:v>-79.11</c:v>
                </c:pt>
                <c:pt idx="964">
                  <c:v>-76.45</c:v>
                </c:pt>
                <c:pt idx="965">
                  <c:v>-73.430000000000007</c:v>
                </c:pt>
                <c:pt idx="966">
                  <c:v>-70.209999999999994</c:v>
                </c:pt>
                <c:pt idx="967">
                  <c:v>63.6</c:v>
                </c:pt>
                <c:pt idx="968">
                  <c:v>67.010000000000005</c:v>
                </c:pt>
                <c:pt idx="969">
                  <c:v>70.349999999999994</c:v>
                </c:pt>
                <c:pt idx="970">
                  <c:v>73.58</c:v>
                </c:pt>
                <c:pt idx="971">
                  <c:v>76.59</c:v>
                </c:pt>
                <c:pt idx="972">
                  <c:v>79.239999999999995</c:v>
                </c:pt>
                <c:pt idx="973">
                  <c:v>81.16</c:v>
                </c:pt>
                <c:pt idx="974">
                  <c:v>81.84</c:v>
                </c:pt>
                <c:pt idx="975">
                  <c:v>81</c:v>
                </c:pt>
                <c:pt idx="976">
                  <c:v>78.97</c:v>
                </c:pt>
                <c:pt idx="977">
                  <c:v>76.27</c:v>
                </c:pt>
                <c:pt idx="978">
                  <c:v>73.22</c:v>
                </c:pt>
                <c:pt idx="979">
                  <c:v>69.989999999999995</c:v>
                </c:pt>
                <c:pt idx="980">
                  <c:v>66.64</c:v>
                </c:pt>
                <c:pt idx="981">
                  <c:v>-73.78</c:v>
                </c:pt>
                <c:pt idx="982">
                  <c:v>-76.77</c:v>
                </c:pt>
                <c:pt idx="983">
                  <c:v>-79.36999999999999</c:v>
                </c:pt>
                <c:pt idx="984">
                  <c:v>-81.23</c:v>
                </c:pt>
                <c:pt idx="985">
                  <c:v>-81.84</c:v>
                </c:pt>
                <c:pt idx="986">
                  <c:v>-80.92</c:v>
                </c:pt>
                <c:pt idx="987">
                  <c:v>-78.86</c:v>
                </c:pt>
                <c:pt idx="988">
                  <c:v>-76.149999999999991</c:v>
                </c:pt>
                <c:pt idx="989">
                  <c:v>-73.11</c:v>
                </c:pt>
                <c:pt idx="990">
                  <c:v>-69.88</c:v>
                </c:pt>
                <c:pt idx="991">
                  <c:v>-66.53</c:v>
                </c:pt>
                <c:pt idx="992">
                  <c:v>-63.120000000000012</c:v>
                </c:pt>
                <c:pt idx="993">
                  <c:v>-59.660000000000011</c:v>
                </c:pt>
                <c:pt idx="994">
                  <c:v>-56.17</c:v>
                </c:pt>
                <c:pt idx="995">
                  <c:v>-52.65</c:v>
                </c:pt>
                <c:pt idx="996">
                  <c:v>70.8</c:v>
                </c:pt>
                <c:pt idx="997">
                  <c:v>74</c:v>
                </c:pt>
                <c:pt idx="998">
                  <c:v>76.98</c:v>
                </c:pt>
                <c:pt idx="999">
                  <c:v>79.55</c:v>
                </c:pt>
                <c:pt idx="1000">
                  <c:v>81.34</c:v>
                </c:pt>
                <c:pt idx="1001">
                  <c:v>81.819999999999993</c:v>
                </c:pt>
                <c:pt idx="1002">
                  <c:v>80.78</c:v>
                </c:pt>
                <c:pt idx="1003">
                  <c:v>78.64</c:v>
                </c:pt>
                <c:pt idx="1004">
                  <c:v>75.88</c:v>
                </c:pt>
                <c:pt idx="1005">
                  <c:v>72.8</c:v>
                </c:pt>
                <c:pt idx="1006">
                  <c:v>69.540000000000006</c:v>
                </c:pt>
                <c:pt idx="1007">
                  <c:v>66.179999999999978</c:v>
                </c:pt>
                <c:pt idx="1008">
                  <c:v>62.75</c:v>
                </c:pt>
                <c:pt idx="1009">
                  <c:v>59.28</c:v>
                </c:pt>
                <c:pt idx="1010">
                  <c:v>55.77</c:v>
                </c:pt>
                <c:pt idx="1011">
                  <c:v>52.24</c:v>
                </c:pt>
                <c:pt idx="1012">
                  <c:v>-79.75</c:v>
                </c:pt>
                <c:pt idx="1013">
                  <c:v>-81.440000000000026</c:v>
                </c:pt>
                <c:pt idx="1014">
                  <c:v>-81.78</c:v>
                </c:pt>
                <c:pt idx="1015">
                  <c:v>-80.64</c:v>
                </c:pt>
                <c:pt idx="1016">
                  <c:v>-78.430000000000007</c:v>
                </c:pt>
                <c:pt idx="1017">
                  <c:v>-75.649999999999991</c:v>
                </c:pt>
                <c:pt idx="1018">
                  <c:v>-72.569999999999993</c:v>
                </c:pt>
                <c:pt idx="1019">
                  <c:v>-69.31</c:v>
                </c:pt>
                <c:pt idx="1020">
                  <c:v>-65.959999999999994</c:v>
                </c:pt>
                <c:pt idx="1021">
                  <c:v>-62.53</c:v>
                </c:pt>
                <c:pt idx="1022">
                  <c:v>-59.07</c:v>
                </c:pt>
                <c:pt idx="1023">
                  <c:v>-55.57</c:v>
                </c:pt>
                <c:pt idx="1024">
                  <c:v>-52.04</c:v>
                </c:pt>
                <c:pt idx="1025">
                  <c:v>-48.5</c:v>
                </c:pt>
                <c:pt idx="1026">
                  <c:v>-44.949999999999996</c:v>
                </c:pt>
                <c:pt idx="1027">
                  <c:v>-41.379999999999995</c:v>
                </c:pt>
                <c:pt idx="1028">
                  <c:v>77.540000000000006</c:v>
                </c:pt>
                <c:pt idx="1029">
                  <c:v>79.989999999999995</c:v>
                </c:pt>
                <c:pt idx="1030">
                  <c:v>81.55</c:v>
                </c:pt>
                <c:pt idx="1031">
                  <c:v>81.72</c:v>
                </c:pt>
                <c:pt idx="1032">
                  <c:v>80.42</c:v>
                </c:pt>
                <c:pt idx="1033">
                  <c:v>78.11999999999999</c:v>
                </c:pt>
                <c:pt idx="1034">
                  <c:v>75.28</c:v>
                </c:pt>
                <c:pt idx="1035">
                  <c:v>72.149999999999991</c:v>
                </c:pt>
                <c:pt idx="1036">
                  <c:v>68.86999999999999</c:v>
                </c:pt>
                <c:pt idx="1037">
                  <c:v>65.489999999999995</c:v>
                </c:pt>
                <c:pt idx="1038">
                  <c:v>62.05</c:v>
                </c:pt>
                <c:pt idx="1039">
                  <c:v>58.57</c:v>
                </c:pt>
                <c:pt idx="1040">
                  <c:v>55.06</c:v>
                </c:pt>
                <c:pt idx="1041">
                  <c:v>51.52</c:v>
                </c:pt>
                <c:pt idx="1042">
                  <c:v>47.97</c:v>
                </c:pt>
                <c:pt idx="1043">
                  <c:v>44.4</c:v>
                </c:pt>
                <c:pt idx="1044">
                  <c:v>40.83</c:v>
                </c:pt>
                <c:pt idx="1045">
                  <c:v>-81.66</c:v>
                </c:pt>
                <c:pt idx="1046">
                  <c:v>-81.64</c:v>
                </c:pt>
                <c:pt idx="1047">
                  <c:v>-80.19</c:v>
                </c:pt>
                <c:pt idx="1048">
                  <c:v>-77.81</c:v>
                </c:pt>
                <c:pt idx="1049">
                  <c:v>-74.940000000000026</c:v>
                </c:pt>
                <c:pt idx="1050">
                  <c:v>-71.8</c:v>
                </c:pt>
                <c:pt idx="1051">
                  <c:v>-68.52</c:v>
                </c:pt>
                <c:pt idx="1052">
                  <c:v>-65.14</c:v>
                </c:pt>
                <c:pt idx="1053">
                  <c:v>-61.71</c:v>
                </c:pt>
                <c:pt idx="1054">
                  <c:v>-58.230000000000011</c:v>
                </c:pt>
                <c:pt idx="1055">
                  <c:v>-54.730000000000011</c:v>
                </c:pt>
                <c:pt idx="1056">
                  <c:v>-51.2</c:v>
                </c:pt>
                <c:pt idx="1057">
                  <c:v>-47.65</c:v>
                </c:pt>
                <c:pt idx="1058">
                  <c:v>-44.09</c:v>
                </c:pt>
                <c:pt idx="1059">
                  <c:v>-40.520000000000003</c:v>
                </c:pt>
                <c:pt idx="1060">
                  <c:v>-36.94</c:v>
                </c:pt>
                <c:pt idx="1061">
                  <c:v>78.260000000000005</c:v>
                </c:pt>
                <c:pt idx="1062">
                  <c:v>80.52</c:v>
                </c:pt>
                <c:pt idx="1063">
                  <c:v>81.75</c:v>
                </c:pt>
                <c:pt idx="1064">
                  <c:v>81.5</c:v>
                </c:pt>
                <c:pt idx="1065">
                  <c:v>79.86999999999999</c:v>
                </c:pt>
                <c:pt idx="1066">
                  <c:v>77.39</c:v>
                </c:pt>
                <c:pt idx="1067">
                  <c:v>74.459999999999994</c:v>
                </c:pt>
                <c:pt idx="1068">
                  <c:v>71.28</c:v>
                </c:pt>
                <c:pt idx="1069">
                  <c:v>67.97</c:v>
                </c:pt>
                <c:pt idx="1070">
                  <c:v>64.569999999999993</c:v>
                </c:pt>
                <c:pt idx="1071">
                  <c:v>61.120000000000012</c:v>
                </c:pt>
                <c:pt idx="1072">
                  <c:v>57.63</c:v>
                </c:pt>
                <c:pt idx="1073">
                  <c:v>54.11</c:v>
                </c:pt>
                <c:pt idx="1074">
                  <c:v>50.57</c:v>
                </c:pt>
                <c:pt idx="1075">
                  <c:v>47.01</c:v>
                </c:pt>
                <c:pt idx="1076">
                  <c:v>43.44</c:v>
                </c:pt>
                <c:pt idx="1077">
                  <c:v>39.86</c:v>
                </c:pt>
                <c:pt idx="1078">
                  <c:v>-80.81</c:v>
                </c:pt>
                <c:pt idx="1079">
                  <c:v>-81.819999999999993</c:v>
                </c:pt>
                <c:pt idx="1080">
                  <c:v>-81.319999999999993</c:v>
                </c:pt>
                <c:pt idx="1081">
                  <c:v>-79.53</c:v>
                </c:pt>
                <c:pt idx="1082">
                  <c:v>-76.97</c:v>
                </c:pt>
                <c:pt idx="1083">
                  <c:v>-74</c:v>
                </c:pt>
                <c:pt idx="1084">
                  <c:v>-70.81</c:v>
                </c:pt>
                <c:pt idx="1085">
                  <c:v>-67.489999999999995</c:v>
                </c:pt>
                <c:pt idx="1086">
                  <c:v>-64.09</c:v>
                </c:pt>
                <c:pt idx="1087">
                  <c:v>-60.65</c:v>
                </c:pt>
                <c:pt idx="1088">
                  <c:v>-57.160000000000011</c:v>
                </c:pt>
                <c:pt idx="1089">
                  <c:v>-53.65</c:v>
                </c:pt>
                <c:pt idx="1090">
                  <c:v>-50.11</c:v>
                </c:pt>
                <c:pt idx="1091">
                  <c:v>-46.56</c:v>
                </c:pt>
                <c:pt idx="1092">
                  <c:v>-43</c:v>
                </c:pt>
                <c:pt idx="1093">
                  <c:v>-39.43</c:v>
                </c:pt>
                <c:pt idx="1094">
                  <c:v>76.430000000000007</c:v>
                </c:pt>
                <c:pt idx="1095">
                  <c:v>79.099999999999994</c:v>
                </c:pt>
                <c:pt idx="1096">
                  <c:v>81.08</c:v>
                </c:pt>
                <c:pt idx="1097">
                  <c:v>81.849999999999994</c:v>
                </c:pt>
                <c:pt idx="1098">
                  <c:v>81.08</c:v>
                </c:pt>
                <c:pt idx="1099">
                  <c:v>79.11</c:v>
                </c:pt>
                <c:pt idx="1100">
                  <c:v>76.440000000000026</c:v>
                </c:pt>
                <c:pt idx="1101">
                  <c:v>73.400000000000006</c:v>
                </c:pt>
                <c:pt idx="1102">
                  <c:v>70.169999999999987</c:v>
                </c:pt>
                <c:pt idx="1103">
                  <c:v>66.83</c:v>
                </c:pt>
                <c:pt idx="1104">
                  <c:v>63.41</c:v>
                </c:pt>
                <c:pt idx="1105">
                  <c:v>59.94</c:v>
                </c:pt>
                <c:pt idx="1106">
                  <c:v>56.44</c:v>
                </c:pt>
                <c:pt idx="1107">
                  <c:v>52.91</c:v>
                </c:pt>
                <c:pt idx="1108">
                  <c:v>49.36</c:v>
                </c:pt>
                <c:pt idx="1109">
                  <c:v>45.8</c:v>
                </c:pt>
                <c:pt idx="1110">
                  <c:v>42.230000000000011</c:v>
                </c:pt>
                <c:pt idx="1111">
                  <c:v>-77.03</c:v>
                </c:pt>
                <c:pt idx="1112">
                  <c:v>-79.58</c:v>
                </c:pt>
                <c:pt idx="1113">
                  <c:v>-81.349999999999994</c:v>
                </c:pt>
                <c:pt idx="1114">
                  <c:v>-81.81</c:v>
                </c:pt>
                <c:pt idx="1115">
                  <c:v>-80.77</c:v>
                </c:pt>
                <c:pt idx="1116">
                  <c:v>-78.63</c:v>
                </c:pt>
                <c:pt idx="1117">
                  <c:v>-75.89</c:v>
                </c:pt>
                <c:pt idx="1118">
                  <c:v>-72.819999999999993</c:v>
                </c:pt>
                <c:pt idx="1119">
                  <c:v>-69.569999999999993</c:v>
                </c:pt>
                <c:pt idx="1120">
                  <c:v>-66.22</c:v>
                </c:pt>
                <c:pt idx="1121">
                  <c:v>-62.809999999999995</c:v>
                </c:pt>
                <c:pt idx="1122">
                  <c:v>-59.339999999999996</c:v>
                </c:pt>
                <c:pt idx="1123">
                  <c:v>-55.849999999999994</c:v>
                </c:pt>
                <c:pt idx="1124">
                  <c:v>-52.33</c:v>
                </c:pt>
                <c:pt idx="1125">
                  <c:v>-48.790000000000013</c:v>
                </c:pt>
                <c:pt idx="1126">
                  <c:v>71.5</c:v>
                </c:pt>
                <c:pt idx="1127">
                  <c:v>74.66</c:v>
                </c:pt>
                <c:pt idx="1128">
                  <c:v>77.569999999999993</c:v>
                </c:pt>
                <c:pt idx="1129">
                  <c:v>80.010000000000005</c:v>
                </c:pt>
                <c:pt idx="1130">
                  <c:v>81.569999999999993</c:v>
                </c:pt>
                <c:pt idx="1131">
                  <c:v>81.72</c:v>
                </c:pt>
                <c:pt idx="1132">
                  <c:v>80.39</c:v>
                </c:pt>
                <c:pt idx="1133">
                  <c:v>78.08</c:v>
                </c:pt>
                <c:pt idx="1134">
                  <c:v>75.239999999999995</c:v>
                </c:pt>
                <c:pt idx="1135">
                  <c:v>72.11</c:v>
                </c:pt>
                <c:pt idx="1136">
                  <c:v>68.83</c:v>
                </c:pt>
                <c:pt idx="1137">
                  <c:v>65.45</c:v>
                </c:pt>
                <c:pt idx="1138">
                  <c:v>62.01</c:v>
                </c:pt>
                <c:pt idx="1139">
                  <c:v>58.52</c:v>
                </c:pt>
                <c:pt idx="1140">
                  <c:v>55.01</c:v>
                </c:pt>
                <c:pt idx="1141">
                  <c:v>51.47</c:v>
                </c:pt>
                <c:pt idx="1142">
                  <c:v>-69.040000000000006</c:v>
                </c:pt>
                <c:pt idx="1143">
                  <c:v>-72.31</c:v>
                </c:pt>
                <c:pt idx="1144">
                  <c:v>-75.410000000000025</c:v>
                </c:pt>
                <c:pt idx="1145">
                  <c:v>-78.22</c:v>
                </c:pt>
                <c:pt idx="1146">
                  <c:v>-80.489999999999995</c:v>
                </c:pt>
                <c:pt idx="1147">
                  <c:v>-81.739999999999995</c:v>
                </c:pt>
                <c:pt idx="1148">
                  <c:v>-81.53</c:v>
                </c:pt>
                <c:pt idx="1149">
                  <c:v>-79.930000000000007</c:v>
                </c:pt>
                <c:pt idx="1150">
                  <c:v>-77.47</c:v>
                </c:pt>
                <c:pt idx="1151">
                  <c:v>-74.56</c:v>
                </c:pt>
                <c:pt idx="1152">
                  <c:v>-71.400000000000006</c:v>
                </c:pt>
                <c:pt idx="1153">
                  <c:v>-68.099999999999994</c:v>
                </c:pt>
                <c:pt idx="1154">
                  <c:v>-64.72</c:v>
                </c:pt>
                <c:pt idx="1155">
                  <c:v>-61.28</c:v>
                </c:pt>
                <c:pt idx="1156">
                  <c:v>62.99</c:v>
                </c:pt>
                <c:pt idx="1157">
                  <c:v>66.410000000000025</c:v>
                </c:pt>
                <c:pt idx="1158">
                  <c:v>69.77</c:v>
                </c:pt>
                <c:pt idx="1159">
                  <c:v>73.02</c:v>
                </c:pt>
                <c:pt idx="1160">
                  <c:v>76.08</c:v>
                </c:pt>
                <c:pt idx="1161">
                  <c:v>78.81</c:v>
                </c:pt>
                <c:pt idx="1162">
                  <c:v>80.900000000000006</c:v>
                </c:pt>
                <c:pt idx="1163">
                  <c:v>81.83</c:v>
                </c:pt>
                <c:pt idx="1164">
                  <c:v>81.25</c:v>
                </c:pt>
                <c:pt idx="1165">
                  <c:v>79.39</c:v>
                </c:pt>
                <c:pt idx="1166">
                  <c:v>76.78</c:v>
                </c:pt>
                <c:pt idx="1167">
                  <c:v>73.78</c:v>
                </c:pt>
                <c:pt idx="1168">
                  <c:v>70.569999999999993</c:v>
                </c:pt>
                <c:pt idx="1169">
                  <c:v>67.23</c:v>
                </c:pt>
                <c:pt idx="1170">
                  <c:v>-60.56</c:v>
                </c:pt>
                <c:pt idx="1171">
                  <c:v>-64.010000000000005</c:v>
                </c:pt>
                <c:pt idx="1172">
                  <c:v>-67.410000000000025</c:v>
                </c:pt>
                <c:pt idx="1173">
                  <c:v>-70.73</c:v>
                </c:pt>
                <c:pt idx="1174">
                  <c:v>-73.92</c:v>
                </c:pt>
                <c:pt idx="1175">
                  <c:v>-76.900000000000006</c:v>
                </c:pt>
                <c:pt idx="1176">
                  <c:v>-79.47</c:v>
                </c:pt>
                <c:pt idx="1177">
                  <c:v>-81.290000000000006</c:v>
                </c:pt>
                <c:pt idx="1178">
                  <c:v>-81.83</c:v>
                </c:pt>
                <c:pt idx="1179">
                  <c:v>-80.849999999999994</c:v>
                </c:pt>
                <c:pt idx="1180">
                  <c:v>-56.03</c:v>
                </c:pt>
                <c:pt idx="1181">
                  <c:v>-52.51</c:v>
                </c:pt>
                <c:pt idx="1182">
                  <c:v>-48.98</c:v>
                </c:pt>
                <c:pt idx="1183">
                  <c:v>-45.42</c:v>
                </c:pt>
                <c:pt idx="1184">
                  <c:v>-41.86</c:v>
                </c:pt>
                <c:pt idx="1185">
                  <c:v>-38.28</c:v>
                </c:pt>
                <c:pt idx="1186">
                  <c:v>-34.700000000000003</c:v>
                </c:pt>
                <c:pt idx="1187">
                  <c:v>-31.1</c:v>
                </c:pt>
                <c:pt idx="1188">
                  <c:v>-27.5</c:v>
                </c:pt>
                <c:pt idx="1189">
                  <c:v>-23.9</c:v>
                </c:pt>
                <c:pt idx="1190">
                  <c:v>-20.29</c:v>
                </c:pt>
                <c:pt idx="1191">
                  <c:v>-16.670000000000005</c:v>
                </c:pt>
                <c:pt idx="1192">
                  <c:v>-13.05</c:v>
                </c:pt>
                <c:pt idx="1193">
                  <c:v>68.489999999999995</c:v>
                </c:pt>
                <c:pt idx="1194">
                  <c:v>65.099999999999994</c:v>
                </c:pt>
                <c:pt idx="1195">
                  <c:v>61.65</c:v>
                </c:pt>
                <c:pt idx="1196">
                  <c:v>58.160000000000011</c:v>
                </c:pt>
                <c:pt idx="1197">
                  <c:v>54.65</c:v>
                </c:pt>
                <c:pt idx="1198">
                  <c:v>51.11</c:v>
                </c:pt>
                <c:pt idx="1199">
                  <c:v>47.55</c:v>
                </c:pt>
                <c:pt idx="1200">
                  <c:v>43.98</c:v>
                </c:pt>
                <c:pt idx="1201">
                  <c:v>40.39</c:v>
                </c:pt>
                <c:pt idx="1202">
                  <c:v>36.800000000000004</c:v>
                </c:pt>
                <c:pt idx="1203">
                  <c:v>33.200000000000003</c:v>
                </c:pt>
                <c:pt idx="1204">
                  <c:v>29.6</c:v>
                </c:pt>
                <c:pt idx="1205">
                  <c:v>25.979999999999986</c:v>
                </c:pt>
                <c:pt idx="1206">
                  <c:v>22.37</c:v>
                </c:pt>
                <c:pt idx="1207">
                  <c:v>18.75</c:v>
                </c:pt>
                <c:pt idx="1208">
                  <c:v>-80.930000000000007</c:v>
                </c:pt>
                <c:pt idx="1209">
                  <c:v>-81.84</c:v>
                </c:pt>
                <c:pt idx="1210">
                  <c:v>-81.23</c:v>
                </c:pt>
                <c:pt idx="1211">
                  <c:v>-79.36999999999999</c:v>
                </c:pt>
                <c:pt idx="1212">
                  <c:v>-76.760000000000005</c:v>
                </c:pt>
                <c:pt idx="1213">
                  <c:v>-73.78</c:v>
                </c:pt>
                <c:pt idx="1214">
                  <c:v>-70.58</c:v>
                </c:pt>
                <c:pt idx="1215">
                  <c:v>-67.25</c:v>
                </c:pt>
                <c:pt idx="1216">
                  <c:v>-63.86</c:v>
                </c:pt>
                <c:pt idx="1217">
                  <c:v>-60.41</c:v>
                </c:pt>
                <c:pt idx="1218">
                  <c:v>-56.92</c:v>
                </c:pt>
                <c:pt idx="1219">
                  <c:v>-53.41</c:v>
                </c:pt>
                <c:pt idx="1220">
                  <c:v>-49.879999999999995</c:v>
                </c:pt>
                <c:pt idx="1221">
                  <c:v>-46.33</c:v>
                </c:pt>
                <c:pt idx="1222">
                  <c:v>-42.760000000000012</c:v>
                </c:pt>
                <c:pt idx="1223">
                  <c:v>74.290000000000006</c:v>
                </c:pt>
                <c:pt idx="1224">
                  <c:v>77.239999999999995</c:v>
                </c:pt>
                <c:pt idx="1225">
                  <c:v>79.760000000000005</c:v>
                </c:pt>
                <c:pt idx="1226">
                  <c:v>81.45</c:v>
                </c:pt>
                <c:pt idx="1227">
                  <c:v>81.78</c:v>
                </c:pt>
                <c:pt idx="1228">
                  <c:v>80.61</c:v>
                </c:pt>
                <c:pt idx="1229">
                  <c:v>78.39</c:v>
                </c:pt>
                <c:pt idx="1230">
                  <c:v>75.59</c:v>
                </c:pt>
                <c:pt idx="1231">
                  <c:v>72.489999999999995</c:v>
                </c:pt>
                <c:pt idx="1232">
                  <c:v>69.209999999999994</c:v>
                </c:pt>
                <c:pt idx="1233">
                  <c:v>65.84</c:v>
                </c:pt>
                <c:pt idx="1234">
                  <c:v>62.4</c:v>
                </c:pt>
                <c:pt idx="1235">
                  <c:v>58.92</c:v>
                </c:pt>
                <c:pt idx="1236">
                  <c:v>55.41</c:v>
                </c:pt>
                <c:pt idx="1237">
                  <c:v>-62.51</c:v>
                </c:pt>
                <c:pt idx="1238">
                  <c:v>-65.930000000000007</c:v>
                </c:pt>
                <c:pt idx="1239">
                  <c:v>-69.28</c:v>
                </c:pt>
                <c:pt idx="1240">
                  <c:v>-72.540000000000006</c:v>
                </c:pt>
                <c:pt idx="1241">
                  <c:v>-75.61999999999999</c:v>
                </c:pt>
                <c:pt idx="1242">
                  <c:v>-78.410000000000025</c:v>
                </c:pt>
                <c:pt idx="1243">
                  <c:v>-65.27</c:v>
                </c:pt>
                <c:pt idx="1244">
                  <c:v>-61.839999999999996</c:v>
                </c:pt>
                <c:pt idx="1245">
                  <c:v>-58.37</c:v>
                </c:pt>
                <c:pt idx="1246">
                  <c:v>-54.86</c:v>
                </c:pt>
                <c:pt idx="1247">
                  <c:v>-51.339999999999996</c:v>
                </c:pt>
                <c:pt idx="1248">
                  <c:v>-47.8</c:v>
                </c:pt>
                <c:pt idx="1249">
                  <c:v>-44.24</c:v>
                </c:pt>
                <c:pt idx="1250">
                  <c:v>-40.67</c:v>
                </c:pt>
                <c:pt idx="1251">
                  <c:v>-37.090000000000003</c:v>
                </c:pt>
                <c:pt idx="1252">
                  <c:v>-33.5</c:v>
                </c:pt>
                <c:pt idx="1253">
                  <c:v>-29.91</c:v>
                </c:pt>
                <c:pt idx="1254">
                  <c:v>-26.3</c:v>
                </c:pt>
                <c:pt idx="1255">
                  <c:v>-22.7</c:v>
                </c:pt>
                <c:pt idx="1256">
                  <c:v>-19.079999999999988</c:v>
                </c:pt>
                <c:pt idx="1257">
                  <c:v>81.13</c:v>
                </c:pt>
                <c:pt idx="1258">
                  <c:v>79.19</c:v>
                </c:pt>
                <c:pt idx="1259">
                  <c:v>76.53</c:v>
                </c:pt>
                <c:pt idx="1260">
                  <c:v>73.5</c:v>
                </c:pt>
                <c:pt idx="1261">
                  <c:v>70.28</c:v>
                </c:pt>
                <c:pt idx="1262">
                  <c:v>66.930000000000007</c:v>
                </c:pt>
                <c:pt idx="1263">
                  <c:v>63.51</c:v>
                </c:pt>
                <c:pt idx="1264">
                  <c:v>60.04</c:v>
                </c:pt>
                <c:pt idx="1265">
                  <c:v>56.54</c:v>
                </c:pt>
                <c:pt idx="1266">
                  <c:v>53.01</c:v>
                </c:pt>
                <c:pt idx="1267">
                  <c:v>49.46</c:v>
                </c:pt>
                <c:pt idx="1268">
                  <c:v>45.9</c:v>
                </c:pt>
                <c:pt idx="1269">
                  <c:v>42.32</c:v>
                </c:pt>
                <c:pt idx="1270">
                  <c:v>38.730000000000011</c:v>
                </c:pt>
                <c:pt idx="1271">
                  <c:v>35.14</c:v>
                </c:pt>
                <c:pt idx="1272">
                  <c:v>-68.48</c:v>
                </c:pt>
                <c:pt idx="1273">
                  <c:v>-71.760000000000005</c:v>
                </c:pt>
                <c:pt idx="1274">
                  <c:v>-74.900000000000006</c:v>
                </c:pt>
                <c:pt idx="1275">
                  <c:v>-77.77</c:v>
                </c:pt>
                <c:pt idx="1276">
                  <c:v>-80.16</c:v>
                </c:pt>
                <c:pt idx="1277">
                  <c:v>-81.61999999999999</c:v>
                </c:pt>
                <c:pt idx="1278">
                  <c:v>-81.669999999999987</c:v>
                </c:pt>
                <c:pt idx="1279">
                  <c:v>-80.28</c:v>
                </c:pt>
                <c:pt idx="1280">
                  <c:v>-77.940000000000026</c:v>
                </c:pt>
                <c:pt idx="1281">
                  <c:v>-75.09</c:v>
                </c:pt>
                <c:pt idx="1282">
                  <c:v>-71.97</c:v>
                </c:pt>
                <c:pt idx="1283">
                  <c:v>-68.69</c:v>
                </c:pt>
                <c:pt idx="1284">
                  <c:v>-68.599999999999994</c:v>
                </c:pt>
                <c:pt idx="1285">
                  <c:v>-65.23</c:v>
                </c:pt>
                <c:pt idx="1286">
                  <c:v>-61.8</c:v>
                </c:pt>
                <c:pt idx="1287">
                  <c:v>-58.33</c:v>
                </c:pt>
                <c:pt idx="1288">
                  <c:v>-54.82</c:v>
                </c:pt>
                <c:pt idx="1289">
                  <c:v>-51.3</c:v>
                </c:pt>
                <c:pt idx="1290">
                  <c:v>-47.760000000000012</c:v>
                </c:pt>
                <c:pt idx="1291">
                  <c:v>-44.2</c:v>
                </c:pt>
                <c:pt idx="1292">
                  <c:v>-40.630000000000003</c:v>
                </c:pt>
                <c:pt idx="1293">
                  <c:v>-37.050000000000004</c:v>
                </c:pt>
                <c:pt idx="1294">
                  <c:v>-33.46</c:v>
                </c:pt>
                <c:pt idx="1295">
                  <c:v>-29.86</c:v>
                </c:pt>
                <c:pt idx="1296">
                  <c:v>-26.259999999999987</c:v>
                </c:pt>
                <c:pt idx="1297">
                  <c:v>-22.650000000000031</c:v>
                </c:pt>
                <c:pt idx="1298">
                  <c:v>79.260000000000005</c:v>
                </c:pt>
                <c:pt idx="1299">
                  <c:v>81.179999999999978</c:v>
                </c:pt>
                <c:pt idx="1300">
                  <c:v>81.84</c:v>
                </c:pt>
                <c:pt idx="1301">
                  <c:v>80.98</c:v>
                </c:pt>
                <c:pt idx="1302">
                  <c:v>78.940000000000026</c:v>
                </c:pt>
                <c:pt idx="1303">
                  <c:v>76.23</c:v>
                </c:pt>
                <c:pt idx="1304">
                  <c:v>73.179999999999978</c:v>
                </c:pt>
                <c:pt idx="1305">
                  <c:v>69.940000000000026</c:v>
                </c:pt>
                <c:pt idx="1306">
                  <c:v>66.58</c:v>
                </c:pt>
                <c:pt idx="1307">
                  <c:v>63.160000000000011</c:v>
                </c:pt>
                <c:pt idx="1308">
                  <c:v>59.68</c:v>
                </c:pt>
                <c:pt idx="1309">
                  <c:v>56.18</c:v>
                </c:pt>
                <c:pt idx="1310">
                  <c:v>52.65</c:v>
                </c:pt>
                <c:pt idx="1311">
                  <c:v>49.09</c:v>
                </c:pt>
                <c:pt idx="1312">
                  <c:v>69.16</c:v>
                </c:pt>
                <c:pt idx="1313">
                  <c:v>65.790000000000006</c:v>
                </c:pt>
                <c:pt idx="1314">
                  <c:v>62.349999999999994</c:v>
                </c:pt>
                <c:pt idx="1315">
                  <c:v>58.87</c:v>
                </c:pt>
                <c:pt idx="1316">
                  <c:v>55.36</c:v>
                </c:pt>
                <c:pt idx="1317">
                  <c:v>51.82</c:v>
                </c:pt>
                <c:pt idx="1318">
                  <c:v>48.27</c:v>
                </c:pt>
                <c:pt idx="1319">
                  <c:v>44.7</c:v>
                </c:pt>
                <c:pt idx="1320">
                  <c:v>41.120000000000012</c:v>
                </c:pt>
                <c:pt idx="1321">
                  <c:v>37.53</c:v>
                </c:pt>
                <c:pt idx="1322">
                  <c:v>33.93</c:v>
                </c:pt>
                <c:pt idx="1323">
                  <c:v>30.330000000000005</c:v>
                </c:pt>
                <c:pt idx="1324">
                  <c:v>26.72</c:v>
                </c:pt>
                <c:pt idx="1325">
                  <c:v>-73.23</c:v>
                </c:pt>
                <c:pt idx="1326">
                  <c:v>-76.27</c:v>
                </c:pt>
                <c:pt idx="1327">
                  <c:v>-78.95</c:v>
                </c:pt>
                <c:pt idx="1328">
                  <c:v>-80.98</c:v>
                </c:pt>
                <c:pt idx="1329">
                  <c:v>-81.84</c:v>
                </c:pt>
                <c:pt idx="1330">
                  <c:v>-81.19</c:v>
                </c:pt>
                <c:pt idx="1331">
                  <c:v>-79.290000000000006</c:v>
                </c:pt>
                <c:pt idx="1332">
                  <c:v>-76.669999999999987</c:v>
                </c:pt>
                <c:pt idx="1333">
                  <c:v>-73.669999999999987</c:v>
                </c:pt>
                <c:pt idx="1334">
                  <c:v>-70.459999999999994</c:v>
                </c:pt>
                <c:pt idx="1335">
                  <c:v>-67.14</c:v>
                </c:pt>
                <c:pt idx="1336">
                  <c:v>-63.74</c:v>
                </c:pt>
                <c:pt idx="1337">
                  <c:v>-60.28</c:v>
                </c:pt>
                <c:pt idx="1338">
                  <c:v>-56.8</c:v>
                </c:pt>
                <c:pt idx="1339">
                  <c:v>-53.28</c:v>
                </c:pt>
                <c:pt idx="1340">
                  <c:v>36.15</c:v>
                </c:pt>
                <c:pt idx="1341">
                  <c:v>32.550000000000004</c:v>
                </c:pt>
                <c:pt idx="1342">
                  <c:v>28.95</c:v>
                </c:pt>
                <c:pt idx="1343">
                  <c:v>-81.739999999999995</c:v>
                </c:pt>
                <c:pt idx="1344">
                  <c:v>-80.48</c:v>
                </c:pt>
                <c:pt idx="1345">
                  <c:v>-78.209999999999994</c:v>
                </c:pt>
                <c:pt idx="1346">
                  <c:v>-75.400000000000006</c:v>
                </c:pt>
                <c:pt idx="1347">
                  <c:v>-72.290000000000006</c:v>
                </c:pt>
                <c:pt idx="1348">
                  <c:v>-69.03</c:v>
                </c:pt>
                <c:pt idx="1349">
                  <c:v>-65.66</c:v>
                </c:pt>
                <c:pt idx="1350">
                  <c:v>-62.24</c:v>
                </c:pt>
                <c:pt idx="1351">
                  <c:v>-58.77</c:v>
                </c:pt>
                <c:pt idx="1352">
                  <c:v>-55.27</c:v>
                </c:pt>
                <c:pt idx="1353">
                  <c:v>-51.74</c:v>
                </c:pt>
                <c:pt idx="1354">
                  <c:v>-48.2</c:v>
                </c:pt>
                <c:pt idx="1355">
                  <c:v>-44.64</c:v>
                </c:pt>
                <c:pt idx="1356">
                  <c:v>-41.07</c:v>
                </c:pt>
                <c:pt idx="1357">
                  <c:v>-37.49</c:v>
                </c:pt>
                <c:pt idx="1358">
                  <c:v>70.430000000000007</c:v>
                </c:pt>
                <c:pt idx="1359">
                  <c:v>73.649999999999991</c:v>
                </c:pt>
                <c:pt idx="1360">
                  <c:v>76.66</c:v>
                </c:pt>
                <c:pt idx="1361">
                  <c:v>79.3</c:v>
                </c:pt>
                <c:pt idx="1362">
                  <c:v>-79.23</c:v>
                </c:pt>
                <c:pt idx="1363">
                  <c:v>-76.599999999999994</c:v>
                </c:pt>
                <c:pt idx="1364">
                  <c:v>-73.599999999999994</c:v>
                </c:pt>
                <c:pt idx="1365">
                  <c:v>-70.39</c:v>
                </c:pt>
                <c:pt idx="1366">
                  <c:v>-67.06</c:v>
                </c:pt>
                <c:pt idx="1367">
                  <c:v>-63.65</c:v>
                </c:pt>
                <c:pt idx="1368">
                  <c:v>-60.2</c:v>
                </c:pt>
                <c:pt idx="1369">
                  <c:v>-56.71</c:v>
                </c:pt>
                <c:pt idx="1370">
                  <c:v>-53.190000000000012</c:v>
                </c:pt>
                <c:pt idx="1371">
                  <c:v>-49.660000000000011</c:v>
                </c:pt>
                <c:pt idx="1372">
                  <c:v>-46.1</c:v>
                </c:pt>
                <c:pt idx="1373">
                  <c:v>-42.54</c:v>
                </c:pt>
                <c:pt idx="1374">
                  <c:v>-38.96</c:v>
                </c:pt>
                <c:pt idx="1375">
                  <c:v>-35.370000000000005</c:v>
                </c:pt>
                <c:pt idx="1376">
                  <c:v>75.61</c:v>
                </c:pt>
                <c:pt idx="1377">
                  <c:v>-81.77</c:v>
                </c:pt>
                <c:pt idx="1378">
                  <c:v>-81.47</c:v>
                </c:pt>
                <c:pt idx="1379">
                  <c:v>-79.819999999999993</c:v>
                </c:pt>
                <c:pt idx="1380">
                  <c:v>-77.33</c:v>
                </c:pt>
                <c:pt idx="1381">
                  <c:v>-74.400000000000006</c:v>
                </c:pt>
                <c:pt idx="1382">
                  <c:v>-71.23</c:v>
                </c:pt>
                <c:pt idx="1383">
                  <c:v>-67.92</c:v>
                </c:pt>
                <c:pt idx="1384">
                  <c:v>-64.540000000000006</c:v>
                </c:pt>
                <c:pt idx="1385">
                  <c:v>-61.09</c:v>
                </c:pt>
                <c:pt idx="1386">
                  <c:v>-57.61</c:v>
                </c:pt>
                <c:pt idx="1387">
                  <c:v>-54.1</c:v>
                </c:pt>
                <c:pt idx="1388">
                  <c:v>-50.57</c:v>
                </c:pt>
                <c:pt idx="1389">
                  <c:v>-47.02</c:v>
                </c:pt>
                <c:pt idx="1390">
                  <c:v>-43.449999999999996</c:v>
                </c:pt>
                <c:pt idx="1391">
                  <c:v>-39.879999999999995</c:v>
                </c:pt>
                <c:pt idx="1392">
                  <c:v>53.78</c:v>
                </c:pt>
                <c:pt idx="1393">
                  <c:v>50.24</c:v>
                </c:pt>
                <c:pt idx="1394">
                  <c:v>46.68</c:v>
                </c:pt>
                <c:pt idx="1395">
                  <c:v>43.11</c:v>
                </c:pt>
                <c:pt idx="1396">
                  <c:v>39.520000000000003</c:v>
                </c:pt>
                <c:pt idx="1397">
                  <c:v>35.93</c:v>
                </c:pt>
                <c:pt idx="1398">
                  <c:v>32.33</c:v>
                </c:pt>
                <c:pt idx="1399">
                  <c:v>-75.25</c:v>
                </c:pt>
                <c:pt idx="1400">
                  <c:v>-78.09</c:v>
                </c:pt>
                <c:pt idx="1401">
                  <c:v>-80.39</c:v>
                </c:pt>
                <c:pt idx="1402">
                  <c:v>-81.709999999999994</c:v>
                </c:pt>
                <c:pt idx="1403">
                  <c:v>-81.569999999999993</c:v>
                </c:pt>
                <c:pt idx="1404">
                  <c:v>-80.040000000000006</c:v>
                </c:pt>
                <c:pt idx="1405">
                  <c:v>-77.61</c:v>
                </c:pt>
                <c:pt idx="1406">
                  <c:v>-74.72</c:v>
                </c:pt>
                <c:pt idx="1407">
                  <c:v>-71.569999999999993</c:v>
                </c:pt>
                <c:pt idx="1408">
                  <c:v>-68.27</c:v>
                </c:pt>
                <c:pt idx="1409">
                  <c:v>-64.89</c:v>
                </c:pt>
                <c:pt idx="1410">
                  <c:v>-61.449999999999996</c:v>
                </c:pt>
                <c:pt idx="1411">
                  <c:v>-57.98</c:v>
                </c:pt>
                <c:pt idx="1412">
                  <c:v>-54.47</c:v>
                </c:pt>
                <c:pt idx="1413">
                  <c:v>81.410000000000025</c:v>
                </c:pt>
                <c:pt idx="1414">
                  <c:v>79.69</c:v>
                </c:pt>
                <c:pt idx="1415">
                  <c:v>77.16</c:v>
                </c:pt>
                <c:pt idx="1416">
                  <c:v>74.2</c:v>
                </c:pt>
                <c:pt idx="1417">
                  <c:v>71.010000000000005</c:v>
                </c:pt>
                <c:pt idx="1418">
                  <c:v>67.69</c:v>
                </c:pt>
                <c:pt idx="1419">
                  <c:v>64.28</c:v>
                </c:pt>
                <c:pt idx="1420">
                  <c:v>60.83</c:v>
                </c:pt>
                <c:pt idx="1421">
                  <c:v>57.33</c:v>
                </c:pt>
                <c:pt idx="1422">
                  <c:v>53.809999999999995</c:v>
                </c:pt>
                <c:pt idx="1423">
                  <c:v>50.27</c:v>
                </c:pt>
                <c:pt idx="1424">
                  <c:v>46.71</c:v>
                </c:pt>
                <c:pt idx="1425">
                  <c:v>43.13</c:v>
                </c:pt>
                <c:pt idx="1426">
                  <c:v>39.550000000000004</c:v>
                </c:pt>
                <c:pt idx="1427">
                  <c:v>-53.14</c:v>
                </c:pt>
                <c:pt idx="1428">
                  <c:v>-49.61</c:v>
                </c:pt>
                <c:pt idx="1429">
                  <c:v>-46.05</c:v>
                </c:pt>
                <c:pt idx="1430">
                  <c:v>-42.49</c:v>
                </c:pt>
                <c:pt idx="1431">
                  <c:v>-38.910000000000004</c:v>
                </c:pt>
                <c:pt idx="1432">
                  <c:v>-35.33</c:v>
                </c:pt>
                <c:pt idx="1433">
                  <c:v>69.8</c:v>
                </c:pt>
                <c:pt idx="1434">
                  <c:v>73.05</c:v>
                </c:pt>
                <c:pt idx="1435">
                  <c:v>76.11</c:v>
                </c:pt>
                <c:pt idx="1436">
                  <c:v>78.83</c:v>
                </c:pt>
                <c:pt idx="1437">
                  <c:v>80.910000000000025</c:v>
                </c:pt>
                <c:pt idx="1438">
                  <c:v>81.84</c:v>
                </c:pt>
                <c:pt idx="1439">
                  <c:v>81.239999999999995</c:v>
                </c:pt>
                <c:pt idx="1440">
                  <c:v>79.36999999999999</c:v>
                </c:pt>
                <c:pt idx="1441">
                  <c:v>76.75</c:v>
                </c:pt>
                <c:pt idx="1442">
                  <c:v>73.75</c:v>
                </c:pt>
                <c:pt idx="1443">
                  <c:v>-77.069999999999993</c:v>
                </c:pt>
                <c:pt idx="1444">
                  <c:v>-79.61999999999999</c:v>
                </c:pt>
                <c:pt idx="1445">
                  <c:v>-81.36999999999999</c:v>
                </c:pt>
                <c:pt idx="1446">
                  <c:v>-81.81</c:v>
                </c:pt>
                <c:pt idx="1447">
                  <c:v>-80.75</c:v>
                </c:pt>
                <c:pt idx="1448">
                  <c:v>-78.59</c:v>
                </c:pt>
                <c:pt idx="1449">
                  <c:v>-75.84</c:v>
                </c:pt>
                <c:pt idx="1450">
                  <c:v>-72.760000000000005</c:v>
                </c:pt>
                <c:pt idx="1451">
                  <c:v>-69.52</c:v>
                </c:pt>
                <c:pt idx="1452">
                  <c:v>-66.16</c:v>
                </c:pt>
                <c:pt idx="1453">
                  <c:v>-62.74</c:v>
                </c:pt>
                <c:pt idx="1454">
                  <c:v>-59.28</c:v>
                </c:pt>
                <c:pt idx="1455">
                  <c:v>-55.78</c:v>
                </c:pt>
                <c:pt idx="1456">
                  <c:v>78.09</c:v>
                </c:pt>
                <c:pt idx="1457">
                  <c:v>80.400000000000006</c:v>
                </c:pt>
                <c:pt idx="1458">
                  <c:v>81.72</c:v>
                </c:pt>
                <c:pt idx="1459">
                  <c:v>81.569999999999993</c:v>
                </c:pt>
                <c:pt idx="1460">
                  <c:v>80.010000000000005</c:v>
                </c:pt>
                <c:pt idx="1461">
                  <c:v>77.569999999999993</c:v>
                </c:pt>
                <c:pt idx="1462">
                  <c:v>74.649999999999991</c:v>
                </c:pt>
                <c:pt idx="1463">
                  <c:v>71.489999999999995</c:v>
                </c:pt>
                <c:pt idx="1464">
                  <c:v>68.179999999999978</c:v>
                </c:pt>
                <c:pt idx="1465">
                  <c:v>64.78</c:v>
                </c:pt>
                <c:pt idx="1466">
                  <c:v>61.33</c:v>
                </c:pt>
                <c:pt idx="1467">
                  <c:v>57.839999999999996</c:v>
                </c:pt>
                <c:pt idx="1468">
                  <c:v>54.32</c:v>
                </c:pt>
                <c:pt idx="1469">
                  <c:v>50.78</c:v>
                </c:pt>
                <c:pt idx="1470">
                  <c:v>-81.179999999999978</c:v>
                </c:pt>
                <c:pt idx="1471">
                  <c:v>-81.84</c:v>
                </c:pt>
                <c:pt idx="1472">
                  <c:v>-80.989999999999995</c:v>
                </c:pt>
                <c:pt idx="1473">
                  <c:v>-78.97</c:v>
                </c:pt>
                <c:pt idx="1474">
                  <c:v>-76.28</c:v>
                </c:pt>
                <c:pt idx="1475">
                  <c:v>-73.239999999999995</c:v>
                </c:pt>
                <c:pt idx="1476">
                  <c:v>-70.02</c:v>
                </c:pt>
                <c:pt idx="1477">
                  <c:v>-66.679999999999978</c:v>
                </c:pt>
                <c:pt idx="1478">
                  <c:v>-63.27</c:v>
                </c:pt>
                <c:pt idx="1479">
                  <c:v>-59.809999999999995</c:v>
                </c:pt>
                <c:pt idx="1480">
                  <c:v>-56.32</c:v>
                </c:pt>
                <c:pt idx="1481">
                  <c:v>-52.8</c:v>
                </c:pt>
                <c:pt idx="1482">
                  <c:v>-49.260000000000012</c:v>
                </c:pt>
                <c:pt idx="1483">
                  <c:v>80.36</c:v>
                </c:pt>
                <c:pt idx="1484">
                  <c:v>81.7</c:v>
                </c:pt>
                <c:pt idx="1485">
                  <c:v>81.58</c:v>
                </c:pt>
                <c:pt idx="1486">
                  <c:v>80.05</c:v>
                </c:pt>
                <c:pt idx="1487">
                  <c:v>77.61999999999999</c:v>
                </c:pt>
                <c:pt idx="1488">
                  <c:v>74.709999999999994</c:v>
                </c:pt>
                <c:pt idx="1489">
                  <c:v>71.55</c:v>
                </c:pt>
                <c:pt idx="1490">
                  <c:v>68.239999999999995</c:v>
                </c:pt>
                <c:pt idx="1491">
                  <c:v>64.849999999999994</c:v>
                </c:pt>
                <c:pt idx="1492">
                  <c:v>61.4</c:v>
                </c:pt>
                <c:pt idx="1493">
                  <c:v>57.9</c:v>
                </c:pt>
                <c:pt idx="1494">
                  <c:v>54.379999999999995</c:v>
                </c:pt>
                <c:pt idx="1495">
                  <c:v>50.839999999999996</c:v>
                </c:pt>
                <c:pt idx="1496">
                  <c:v>47.28</c:v>
                </c:pt>
                <c:pt idx="1497">
                  <c:v>-76.98</c:v>
                </c:pt>
                <c:pt idx="1498">
                  <c:v>-79.540000000000006</c:v>
                </c:pt>
                <c:pt idx="1499">
                  <c:v>-81.33</c:v>
                </c:pt>
                <c:pt idx="1500">
                  <c:v>-81.819999999999993</c:v>
                </c:pt>
                <c:pt idx="1501">
                  <c:v>-80.8</c:v>
                </c:pt>
                <c:pt idx="1502">
                  <c:v>-78.679999999999978</c:v>
                </c:pt>
                <c:pt idx="1503">
                  <c:v>-75.940000000000026</c:v>
                </c:pt>
                <c:pt idx="1504">
                  <c:v>-72.88</c:v>
                </c:pt>
                <c:pt idx="1505">
                  <c:v>-69.64</c:v>
                </c:pt>
                <c:pt idx="1506">
                  <c:v>-66.290000000000006</c:v>
                </c:pt>
                <c:pt idx="1507">
                  <c:v>-62.87</c:v>
                </c:pt>
                <c:pt idx="1508">
                  <c:v>-59.41</c:v>
                </c:pt>
                <c:pt idx="1509">
                  <c:v>-55.91</c:v>
                </c:pt>
                <c:pt idx="1510">
                  <c:v>72.849999999999994</c:v>
                </c:pt>
                <c:pt idx="1511">
                  <c:v>75.930000000000007</c:v>
                </c:pt>
                <c:pt idx="1512">
                  <c:v>78.679999999999978</c:v>
                </c:pt>
                <c:pt idx="1513">
                  <c:v>80.81</c:v>
                </c:pt>
                <c:pt idx="1514">
                  <c:v>81.819999999999993</c:v>
                </c:pt>
                <c:pt idx="1515">
                  <c:v>81.31</c:v>
                </c:pt>
                <c:pt idx="1516">
                  <c:v>79.5</c:v>
                </c:pt>
                <c:pt idx="1517">
                  <c:v>76.92</c:v>
                </c:pt>
                <c:pt idx="1518">
                  <c:v>73.930000000000007</c:v>
                </c:pt>
                <c:pt idx="1519">
                  <c:v>70.72</c:v>
                </c:pt>
                <c:pt idx="1520">
                  <c:v>67.39</c:v>
                </c:pt>
                <c:pt idx="1521">
                  <c:v>63.98</c:v>
                </c:pt>
                <c:pt idx="1522">
                  <c:v>60.51</c:v>
                </c:pt>
                <c:pt idx="1523">
                  <c:v>-76</c:v>
                </c:pt>
                <c:pt idx="1524">
                  <c:v>-72.940000000000026</c:v>
                </c:pt>
                <c:pt idx="1525">
                  <c:v>-69.7</c:v>
                </c:pt>
                <c:pt idx="1526">
                  <c:v>-66.349999999999994</c:v>
                </c:pt>
                <c:pt idx="1527">
                  <c:v>-62.94</c:v>
                </c:pt>
                <c:pt idx="1528">
                  <c:v>-59.48</c:v>
                </c:pt>
                <c:pt idx="1529">
                  <c:v>-55.99</c:v>
                </c:pt>
                <c:pt idx="1530">
                  <c:v>-52.47</c:v>
                </c:pt>
                <c:pt idx="1531">
                  <c:v>-48.93</c:v>
                </c:pt>
                <c:pt idx="1532">
                  <c:v>-45.379999999999995</c:v>
                </c:pt>
                <c:pt idx="1533">
                  <c:v>-41.809999999999995</c:v>
                </c:pt>
                <c:pt idx="1534">
                  <c:v>81.06</c:v>
                </c:pt>
                <c:pt idx="1535">
                  <c:v>81.849999999999994</c:v>
                </c:pt>
                <c:pt idx="1536">
                  <c:v>81.099999999999994</c:v>
                </c:pt>
                <c:pt idx="1537">
                  <c:v>79.14</c:v>
                </c:pt>
                <c:pt idx="1538">
                  <c:v>76.47</c:v>
                </c:pt>
                <c:pt idx="1539">
                  <c:v>73.440000000000026</c:v>
                </c:pt>
                <c:pt idx="1540">
                  <c:v>70.209999999999994</c:v>
                </c:pt>
                <c:pt idx="1541">
                  <c:v>66.86</c:v>
                </c:pt>
                <c:pt idx="1542">
                  <c:v>63.44</c:v>
                </c:pt>
                <c:pt idx="1543">
                  <c:v>59.97</c:v>
                </c:pt>
                <c:pt idx="1544">
                  <c:v>56.46</c:v>
                </c:pt>
                <c:pt idx="1545">
                  <c:v>52.93</c:v>
                </c:pt>
                <c:pt idx="1546">
                  <c:v>49.379999999999995</c:v>
                </c:pt>
                <c:pt idx="1547">
                  <c:v>-78.84</c:v>
                </c:pt>
                <c:pt idx="1548">
                  <c:v>-80.910000000000025</c:v>
                </c:pt>
                <c:pt idx="1549">
                  <c:v>-81.84</c:v>
                </c:pt>
                <c:pt idx="1550">
                  <c:v>-77.679999999999978</c:v>
                </c:pt>
                <c:pt idx="1551">
                  <c:v>-74.8</c:v>
                </c:pt>
                <c:pt idx="1552">
                  <c:v>-71.66</c:v>
                </c:pt>
                <c:pt idx="1553">
                  <c:v>-68.36999999999999</c:v>
                </c:pt>
                <c:pt idx="1554">
                  <c:v>-64.989999999999995</c:v>
                </c:pt>
                <c:pt idx="1555">
                  <c:v>-61.56</c:v>
                </c:pt>
                <c:pt idx="1556">
                  <c:v>-58.08</c:v>
                </c:pt>
                <c:pt idx="1557">
                  <c:v>-54.58</c:v>
                </c:pt>
                <c:pt idx="1558">
                  <c:v>-51.05</c:v>
                </c:pt>
                <c:pt idx="1559">
                  <c:v>-47.5</c:v>
                </c:pt>
                <c:pt idx="1560">
                  <c:v>-43.94</c:v>
                </c:pt>
                <c:pt idx="1561">
                  <c:v>75.13</c:v>
                </c:pt>
                <c:pt idx="1562">
                  <c:v>77.989999999999995</c:v>
                </c:pt>
                <c:pt idx="1563">
                  <c:v>80.33</c:v>
                </c:pt>
                <c:pt idx="1564">
                  <c:v>81.69</c:v>
                </c:pt>
                <c:pt idx="1565">
                  <c:v>81.599999999999994</c:v>
                </c:pt>
                <c:pt idx="1566">
                  <c:v>80.08</c:v>
                </c:pt>
                <c:pt idx="1567">
                  <c:v>77.649999999999991</c:v>
                </c:pt>
                <c:pt idx="1568">
                  <c:v>74.75</c:v>
                </c:pt>
                <c:pt idx="1569">
                  <c:v>71.59</c:v>
                </c:pt>
                <c:pt idx="1570">
                  <c:v>68.28</c:v>
                </c:pt>
                <c:pt idx="1571">
                  <c:v>64.89</c:v>
                </c:pt>
                <c:pt idx="1572">
                  <c:v>61.43</c:v>
                </c:pt>
                <c:pt idx="1573">
                  <c:v>58.89</c:v>
                </c:pt>
                <c:pt idx="1574">
                  <c:v>55.37</c:v>
                </c:pt>
                <c:pt idx="1575">
                  <c:v>51.839999999999996</c:v>
                </c:pt>
                <c:pt idx="1576">
                  <c:v>48.28</c:v>
                </c:pt>
                <c:pt idx="1577">
                  <c:v>-74.649999999999991</c:v>
                </c:pt>
                <c:pt idx="1578">
                  <c:v>-77.55</c:v>
                </c:pt>
                <c:pt idx="1579">
                  <c:v>-79.989999999999995</c:v>
                </c:pt>
                <c:pt idx="1580">
                  <c:v>-81.55</c:v>
                </c:pt>
                <c:pt idx="1581">
                  <c:v>-81.73</c:v>
                </c:pt>
                <c:pt idx="1582">
                  <c:v>-80.440000000000026</c:v>
                </c:pt>
                <c:pt idx="1583">
                  <c:v>-78.149999999999991</c:v>
                </c:pt>
                <c:pt idx="1584">
                  <c:v>-75.33</c:v>
                </c:pt>
                <c:pt idx="1585">
                  <c:v>-72.22</c:v>
                </c:pt>
                <c:pt idx="1586">
                  <c:v>-68.95</c:v>
                </c:pt>
                <c:pt idx="1587">
                  <c:v>-65.59</c:v>
                </c:pt>
                <c:pt idx="1588">
                  <c:v>-62.160000000000011</c:v>
                </c:pt>
                <c:pt idx="1589">
                  <c:v>-69.679999999999978</c:v>
                </c:pt>
                <c:pt idx="1590">
                  <c:v>-66.33</c:v>
                </c:pt>
                <c:pt idx="1591">
                  <c:v>-62.92</c:v>
                </c:pt>
                <c:pt idx="1592">
                  <c:v>-59.449999999999996</c:v>
                </c:pt>
                <c:pt idx="1593">
                  <c:v>-55.96</c:v>
                </c:pt>
                <c:pt idx="1594">
                  <c:v>-52.44</c:v>
                </c:pt>
                <c:pt idx="1595">
                  <c:v>-48.9</c:v>
                </c:pt>
                <c:pt idx="1596">
                  <c:v>-45.339999999999996</c:v>
                </c:pt>
              </c:numCache>
            </c:numRef>
          </c:yVal>
        </c:ser>
        <c:axId val="136952832"/>
        <c:axId val="137077888"/>
      </c:scatterChart>
      <c:valAx>
        <c:axId val="136952832"/>
        <c:scaling>
          <c:orientation val="minMax"/>
          <c:max val="1600"/>
        </c:scaling>
        <c:axPos val="b"/>
        <c:title>
          <c:tx>
            <c:rich>
              <a:bodyPr/>
              <a:lstStyle/>
              <a:p>
                <a:pPr>
                  <a:defRPr/>
                </a:pPr>
                <a:r>
                  <a:rPr lang="en-US" sz="1600"/>
                  <a:t>SNO Events </a:t>
                </a:r>
                <a:r>
                  <a:rPr lang="en-US" sz="1600" baseline="0"/>
                  <a:t> for one year (Criteria: within 100 km nadir distance )</a:t>
                </a:r>
                <a:endParaRPr lang="en-US" sz="1600"/>
              </a:p>
            </c:rich>
          </c:tx>
          <c:layout/>
        </c:title>
        <c:majorTickMark val="none"/>
        <c:tickLblPos val="nextTo"/>
        <c:txPr>
          <a:bodyPr/>
          <a:lstStyle/>
          <a:p>
            <a:pPr>
              <a:defRPr sz="1600"/>
            </a:pPr>
            <a:endParaRPr lang="en-US"/>
          </a:p>
        </c:txPr>
        <c:crossAx val="137077888"/>
        <c:crosses val="autoZero"/>
        <c:crossBetween val="midCat"/>
      </c:valAx>
      <c:valAx>
        <c:axId val="137077888"/>
        <c:scaling>
          <c:orientation val="minMax"/>
          <c:max val="90"/>
          <c:min val="-90"/>
        </c:scaling>
        <c:axPos val="l"/>
        <c:majorGridlines/>
        <c:title>
          <c:tx>
            <c:rich>
              <a:bodyPr/>
              <a:lstStyle/>
              <a:p>
                <a:pPr>
                  <a:defRPr/>
                </a:pPr>
                <a:r>
                  <a:rPr lang="en-US" sz="1600"/>
                  <a:t>Latitude</a:t>
                </a:r>
              </a:p>
            </c:rich>
          </c:tx>
          <c:layout/>
        </c:title>
        <c:numFmt formatCode="General" sourceLinked="1"/>
        <c:majorTickMark val="none"/>
        <c:tickLblPos val="nextTo"/>
        <c:txPr>
          <a:bodyPr/>
          <a:lstStyle/>
          <a:p>
            <a:pPr>
              <a:defRPr sz="1600"/>
            </a:pPr>
            <a:endParaRPr lang="en-US"/>
          </a:p>
        </c:txPr>
        <c:crossAx val="136952832"/>
        <c:crossesAt val="-90"/>
        <c:crossBetween val="midCat"/>
      </c:valAx>
      <c:spPr>
        <a:ln w="22225">
          <a:solidFill>
            <a:schemeClr val="accent1"/>
          </a:solidFill>
        </a:ln>
      </c:spPr>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2C1CBC-0C20-4008-B5DA-771EA059A5EB}" type="datetimeFigureOut">
              <a:rPr lang="en-US" smtClean="0"/>
              <a:pPr/>
              <a:t>06/01/2011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4445E-3199-4084-9CEE-9A02232CA9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04445E-3199-4084-9CEE-9A02232CA928}" type="slidenum">
              <a:rPr lang="en-US" smtClean="0"/>
              <a:pPr/>
              <a:t>11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lstStyle/>
          <a:p>
            <a:pPr eaLnBrk="1" hangingPunct="1">
              <a:spcBef>
                <a:spcPct val="0"/>
              </a:spcBef>
            </a:pPr>
            <a:r>
              <a:rPr lang="en-US" b="1" smtClean="0"/>
              <a:t>References:</a:t>
            </a:r>
            <a:endParaRPr lang="en-US" smtClean="0"/>
          </a:p>
          <a:p>
            <a:pPr eaLnBrk="1" hangingPunct="1">
              <a:spcBef>
                <a:spcPct val="0"/>
              </a:spcBef>
            </a:pPr>
            <a:r>
              <a:rPr lang="en-US" b="1" smtClean="0"/>
              <a:t> </a:t>
            </a:r>
            <a:endParaRPr lang="en-US" smtClean="0"/>
          </a:p>
          <a:p>
            <a:pPr eaLnBrk="1" hangingPunct="1">
              <a:spcBef>
                <a:spcPct val="0"/>
              </a:spcBef>
            </a:pPr>
            <a:r>
              <a:rPr lang="en-US" smtClean="0"/>
              <a:t>Taylor et al., Analysis of CrIS Flight Model 1 Radiometric Linearity and Radiometric Noise, CALCON 2008.</a:t>
            </a:r>
          </a:p>
          <a:p>
            <a:pPr eaLnBrk="1" hangingPunct="1">
              <a:spcBef>
                <a:spcPct val="0"/>
              </a:spcBef>
            </a:pPr>
            <a:r>
              <a:rPr lang="en-US" smtClean="0"/>
              <a:t> </a:t>
            </a:r>
          </a:p>
          <a:p>
            <a:pPr eaLnBrk="1" hangingPunct="1">
              <a:spcBef>
                <a:spcPct val="0"/>
              </a:spcBef>
            </a:pPr>
            <a:r>
              <a:rPr lang="en-US" smtClean="0"/>
              <a:t>Tobin, D., H. Revercomb, L. Strow, S. Hannon, H. Motteler Analysis of Cross-track Infrared Sounder (CrIS) Prelaunch Test Data: OSA Topical Meeting on Fourier Transform Spectroscopy; Alexandria, Virginia, 31 January – 3 February, 2005.</a:t>
            </a:r>
          </a:p>
          <a:p>
            <a:pPr eaLnBrk="1" hangingPunct="1">
              <a:spcBef>
                <a:spcPct val="0"/>
              </a:spcBef>
            </a:pPr>
            <a:r>
              <a:rPr lang="en-US" smtClean="0"/>
              <a:t> </a:t>
            </a:r>
          </a:p>
          <a:p>
            <a:pPr eaLnBrk="1" hangingPunct="1">
              <a:spcBef>
                <a:spcPct val="0"/>
              </a:spcBef>
            </a:pPr>
            <a:r>
              <a:rPr lang="en-US" smtClean="0"/>
              <a:t>Tobin et al., NPOESS Atmospheric Sounder Testbed - Interferometer (NAST-I) Detector Nonlinearity Characterization and Correction, February 1999 AIRS Science Team Meeting, Santa Barbara, CA.</a:t>
            </a:r>
          </a:p>
          <a:p>
            <a:pPr eaLnBrk="1" hangingPunct="1">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a:lstStyle/>
          <a:p>
            <a:fld id="{D0C945ED-B52B-4A8A-A8F8-E731EF087848}" type="slidenum">
              <a:rPr lang="en-US"/>
              <a:pPr/>
              <a:t>74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lstStyle/>
          <a:p>
            <a:pPr eaLnBrk="1" hangingPunct="1">
              <a:spcBef>
                <a:spcPct val="0"/>
              </a:spcBef>
            </a:pPr>
            <a:r>
              <a:rPr lang="en-US" b="1" smtClean="0"/>
              <a:t>References:</a:t>
            </a:r>
            <a:endParaRPr lang="en-US" smtClean="0"/>
          </a:p>
          <a:p>
            <a:pPr eaLnBrk="1" hangingPunct="1">
              <a:spcBef>
                <a:spcPct val="0"/>
              </a:spcBef>
            </a:pPr>
            <a:r>
              <a:rPr lang="en-US" b="1" smtClean="0"/>
              <a:t> </a:t>
            </a:r>
            <a:endParaRPr lang="en-US" smtClean="0"/>
          </a:p>
          <a:p>
            <a:pPr eaLnBrk="1" hangingPunct="1">
              <a:spcBef>
                <a:spcPct val="0"/>
              </a:spcBef>
            </a:pPr>
            <a:r>
              <a:rPr lang="en-US" smtClean="0"/>
              <a:t>Taylor et al., Analysis of CrIS Flight Model 1 Radiometric Linearity and Radiometric Noise, CALCON 2008.</a:t>
            </a:r>
          </a:p>
          <a:p>
            <a:pPr eaLnBrk="1" hangingPunct="1">
              <a:spcBef>
                <a:spcPct val="0"/>
              </a:spcBef>
            </a:pPr>
            <a:r>
              <a:rPr lang="en-US" smtClean="0"/>
              <a:t> </a:t>
            </a:r>
          </a:p>
          <a:p>
            <a:pPr eaLnBrk="1" hangingPunct="1">
              <a:spcBef>
                <a:spcPct val="0"/>
              </a:spcBef>
            </a:pPr>
            <a:r>
              <a:rPr lang="en-US" smtClean="0"/>
              <a:t>Tobin, D., H. Revercomb, L. Strow, S. Hannon, H. Motteler Analysis of Cross-track Infrared Sounder (CrIS) Prelaunch Test Data: OSA Topical Meeting on Fourier Transform Spectroscopy; Alexandria, Virginia, 31 January – 3 February, 2005.</a:t>
            </a:r>
          </a:p>
          <a:p>
            <a:pPr eaLnBrk="1" hangingPunct="1">
              <a:spcBef>
                <a:spcPct val="0"/>
              </a:spcBef>
            </a:pPr>
            <a:r>
              <a:rPr lang="en-US" smtClean="0"/>
              <a:t> </a:t>
            </a:r>
          </a:p>
          <a:p>
            <a:pPr eaLnBrk="1" hangingPunct="1">
              <a:spcBef>
                <a:spcPct val="0"/>
              </a:spcBef>
            </a:pPr>
            <a:r>
              <a:rPr lang="en-US" smtClean="0"/>
              <a:t>Tobin et al., NPOESS Atmospheric Sounder Testbed - Interferometer (NAST-I) Detector Nonlinearity Characterization and Correction, February 1999 AIRS Science Team Meeting, Santa Barbara, CA.</a:t>
            </a:r>
          </a:p>
          <a:p>
            <a:pPr eaLnBrk="1" hangingPunct="1">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a:lstStyle/>
          <a:p>
            <a:fld id="{D0C945ED-B52B-4A8A-A8F8-E731EF087848}" type="slidenum">
              <a:rPr lang="en-US"/>
              <a:pPr/>
              <a:t>77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lstStyle/>
          <a:p>
            <a:pPr eaLnBrk="1" hangingPunct="1">
              <a:spcBef>
                <a:spcPct val="0"/>
              </a:spcBef>
            </a:pPr>
            <a:r>
              <a:rPr lang="en-US" b="1" smtClean="0"/>
              <a:t>References:</a:t>
            </a:r>
            <a:endParaRPr lang="en-US" smtClean="0"/>
          </a:p>
          <a:p>
            <a:pPr eaLnBrk="1" hangingPunct="1">
              <a:spcBef>
                <a:spcPct val="0"/>
              </a:spcBef>
            </a:pPr>
            <a:r>
              <a:rPr lang="en-US" b="1" smtClean="0"/>
              <a:t> </a:t>
            </a:r>
            <a:endParaRPr lang="en-US" smtClean="0"/>
          </a:p>
          <a:p>
            <a:pPr eaLnBrk="1" hangingPunct="1">
              <a:spcBef>
                <a:spcPct val="0"/>
              </a:spcBef>
            </a:pPr>
            <a:r>
              <a:rPr lang="en-US" smtClean="0"/>
              <a:t>Taylor et al., Analysis of CrIS Flight Model 1 Radiometric Linearity and Radiometric Noise, CALCON 2008.</a:t>
            </a:r>
          </a:p>
          <a:p>
            <a:pPr eaLnBrk="1" hangingPunct="1">
              <a:spcBef>
                <a:spcPct val="0"/>
              </a:spcBef>
            </a:pPr>
            <a:r>
              <a:rPr lang="en-US" smtClean="0"/>
              <a:t> </a:t>
            </a:r>
          </a:p>
          <a:p>
            <a:pPr eaLnBrk="1" hangingPunct="1">
              <a:spcBef>
                <a:spcPct val="0"/>
              </a:spcBef>
            </a:pPr>
            <a:r>
              <a:rPr lang="en-US" smtClean="0"/>
              <a:t>Tobin, D., H. Revercomb, L. Strow, S. Hannon, H. Motteler Analysis of Cross-track Infrared Sounder (CrIS) Prelaunch Test Data: OSA Topical Meeting on Fourier Transform Spectroscopy; Alexandria, Virginia, 31 January – 3 February, 2005.</a:t>
            </a:r>
          </a:p>
          <a:p>
            <a:pPr eaLnBrk="1" hangingPunct="1">
              <a:spcBef>
                <a:spcPct val="0"/>
              </a:spcBef>
            </a:pPr>
            <a:r>
              <a:rPr lang="en-US" smtClean="0"/>
              <a:t> </a:t>
            </a:r>
          </a:p>
          <a:p>
            <a:pPr eaLnBrk="1" hangingPunct="1">
              <a:spcBef>
                <a:spcPct val="0"/>
              </a:spcBef>
            </a:pPr>
            <a:r>
              <a:rPr lang="en-US" smtClean="0"/>
              <a:t>Tobin et al., NPOESS Atmospheric Sounder Testbed - Interferometer (NAST-I) Detector Nonlinearity Characterization and Correction, February 1999 AIRS Science Team Meeting, Santa Barbara, CA.</a:t>
            </a:r>
          </a:p>
          <a:p>
            <a:pPr eaLnBrk="1" hangingPunct="1">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a:lstStyle/>
          <a:p>
            <a:fld id="{D0C945ED-B52B-4A8A-A8F8-E731EF087848}" type="slidenum">
              <a:rPr lang="en-US"/>
              <a:pPr/>
              <a:t>80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lstStyle/>
          <a:p>
            <a:pPr eaLnBrk="1" hangingPunct="1">
              <a:spcBef>
                <a:spcPct val="0"/>
              </a:spcBef>
            </a:pPr>
            <a:r>
              <a:rPr lang="en-US" b="1" dirty="0" smtClean="0"/>
              <a:t>References:</a:t>
            </a:r>
            <a:endParaRPr lang="en-US" dirty="0" smtClean="0"/>
          </a:p>
          <a:p>
            <a:pPr eaLnBrk="1" hangingPunct="1">
              <a:spcBef>
                <a:spcPct val="0"/>
              </a:spcBef>
            </a:pPr>
            <a:r>
              <a:rPr lang="en-US" b="1" dirty="0" smtClean="0"/>
              <a:t> </a:t>
            </a:r>
            <a:endParaRPr lang="en-US" dirty="0" smtClean="0"/>
          </a:p>
          <a:p>
            <a:pPr eaLnBrk="1" hangingPunct="1">
              <a:spcBef>
                <a:spcPct val="0"/>
              </a:spcBef>
            </a:pPr>
            <a:r>
              <a:rPr lang="en-US" dirty="0" smtClean="0"/>
              <a:t>Cao, C., X. </a:t>
            </a:r>
            <a:r>
              <a:rPr lang="en-US" dirty="0" err="1" smtClean="0"/>
              <a:t>Xiong</a:t>
            </a:r>
            <a:r>
              <a:rPr lang="en-US" dirty="0" smtClean="0"/>
              <a:t>, A. Wu, and X. Wu, 2008, Assessing the consistency of AVHRR and MODIS L1B reflectance for generating fundamental climate data records, </a:t>
            </a:r>
            <a:r>
              <a:rPr lang="en-US" i="1" dirty="0" smtClean="0"/>
              <a:t>Journal of Geophysical Research</a:t>
            </a:r>
            <a:r>
              <a:rPr lang="en-US" dirty="0" smtClean="0"/>
              <a:t>, </a:t>
            </a:r>
            <a:r>
              <a:rPr lang="en-US" b="1" dirty="0" smtClean="0"/>
              <a:t>1</a:t>
            </a:r>
            <a:r>
              <a:rPr lang="en-US" dirty="0" smtClean="0"/>
              <a:t>, 113, D09114, doi:10.1029/2007JD009363, 2008</a:t>
            </a:r>
          </a:p>
          <a:p>
            <a:pPr eaLnBrk="1" hangingPunct="1">
              <a:spcBef>
                <a:spcPct val="0"/>
              </a:spcBef>
            </a:pP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Cao, C., M. </a:t>
            </a:r>
            <a:r>
              <a:rPr lang="en-US" dirty="0" err="1" smtClean="0"/>
              <a:t>Weinreb</a:t>
            </a:r>
            <a:r>
              <a:rPr lang="en-US" dirty="0" smtClean="0"/>
              <a:t>, and H. </a:t>
            </a:r>
            <a:r>
              <a:rPr lang="en-US" dirty="0" err="1" smtClean="0"/>
              <a:t>Xu</a:t>
            </a:r>
            <a:r>
              <a:rPr lang="en-US" dirty="0" smtClean="0"/>
              <a:t>, 2004, Predicting simultaneous nadir overpasses among polar-orbiting meteorological satellites for the </a:t>
            </a:r>
            <a:r>
              <a:rPr lang="en-US" dirty="0" err="1" smtClean="0"/>
              <a:t>intersatellite</a:t>
            </a:r>
            <a:r>
              <a:rPr lang="en-US" dirty="0" smtClean="0"/>
              <a:t> calibration of radiometers. </a:t>
            </a:r>
            <a:r>
              <a:rPr lang="en-US" i="1" dirty="0" smtClean="0"/>
              <a:t>Journal of Atmospheric and Oceanic Technology</a:t>
            </a:r>
            <a:r>
              <a:rPr lang="en-US" dirty="0" smtClean="0"/>
              <a:t>, </a:t>
            </a:r>
            <a:r>
              <a:rPr lang="en-US" b="1" dirty="0" smtClean="0"/>
              <a:t>21</a:t>
            </a:r>
            <a:r>
              <a:rPr lang="en-US" dirty="0" smtClean="0"/>
              <a:t>, April 2004, pp. 537-542.</a:t>
            </a:r>
          </a:p>
          <a:p>
            <a:pPr eaLnBrk="1" hangingPunct="1">
              <a:spcBef>
                <a:spcPct val="0"/>
              </a:spcBef>
            </a:pPr>
            <a:endParaRPr lang="en-US" dirty="0" smtClean="0"/>
          </a:p>
          <a:p>
            <a:r>
              <a:rPr lang="en-US" b="0" dirty="0" smtClean="0"/>
              <a:t>Cao, C., and A. </a:t>
            </a:r>
            <a:r>
              <a:rPr lang="en-US" b="0" dirty="0" err="1" smtClean="0"/>
              <a:t>Heidinger</a:t>
            </a:r>
            <a:r>
              <a:rPr lang="en-US" b="0" dirty="0" smtClean="0"/>
              <a:t>, 2002, Inter-comparison of the </a:t>
            </a:r>
            <a:r>
              <a:rPr lang="en-US" b="0" dirty="0" err="1" smtClean="0"/>
              <a:t>longwave</a:t>
            </a:r>
            <a:r>
              <a:rPr lang="en-US" b="0" dirty="0" smtClean="0"/>
              <a:t> infrared channels of MODIS and AVHRR/NOAA-16 using simultaneous nadir observations at orbit intersections </a:t>
            </a:r>
          </a:p>
          <a:p>
            <a:r>
              <a:rPr lang="en-US" b="0" dirty="0" smtClean="0"/>
              <a:t>Proc. SPIE 4814, 306 (2002); doi:10.1117/12.451690</a:t>
            </a:r>
          </a:p>
          <a:p>
            <a:pPr eaLnBrk="1" hangingPunct="1">
              <a:spcBef>
                <a:spcPct val="0"/>
              </a:spcBef>
            </a:pPr>
            <a:endParaRPr lang="en-US" b="0" dirty="0" smtClean="0"/>
          </a:p>
        </p:txBody>
      </p:sp>
      <p:sp>
        <p:nvSpPr>
          <p:cNvPr id="6148" name="Slide Number Placeholder 3"/>
          <p:cNvSpPr>
            <a:spLocks noGrp="1"/>
          </p:cNvSpPr>
          <p:nvPr>
            <p:ph type="sldNum" sz="quarter" idx="5"/>
          </p:nvPr>
        </p:nvSpPr>
        <p:spPr bwMode="auto">
          <a:noFill/>
          <a:ln>
            <a:miter lim="800000"/>
            <a:headEnd/>
            <a:tailEnd/>
          </a:ln>
        </p:spPr>
        <p:txBody>
          <a:bodyPr/>
          <a:lstStyle/>
          <a:p>
            <a:fld id="{03DEE7C4-8B4B-4722-A700-E7437F306A07}" type="slidenum">
              <a:rPr lang="en-US"/>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78568DF-F3A8-4393-A29D-ED010D3B020E}" type="slidenum">
              <a:rPr lang="en-US" smtClean="0"/>
              <a:pPr>
                <a:defRPr/>
              </a:pPr>
              <a:t>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lstStyle/>
          <a:p>
            <a:pPr eaLnBrk="1" hangingPunct="1">
              <a:spcBef>
                <a:spcPct val="0"/>
              </a:spcBef>
            </a:pPr>
            <a:r>
              <a:rPr lang="en-US" b="1" dirty="0" smtClean="0"/>
              <a:t>References:</a:t>
            </a:r>
            <a:endParaRPr lang="en-US" dirty="0" smtClean="0"/>
          </a:p>
          <a:p>
            <a:pPr eaLnBrk="1" hangingPunct="1">
              <a:spcBef>
                <a:spcPct val="0"/>
              </a:spcBef>
            </a:pPr>
            <a:r>
              <a:rPr lang="en-US" b="1" dirty="0" smtClean="0"/>
              <a:t> </a:t>
            </a:r>
            <a:endParaRPr lang="en-US" dirty="0" smtClean="0"/>
          </a:p>
          <a:p>
            <a:pPr eaLnBrk="1" hangingPunct="1">
              <a:spcBef>
                <a:spcPct val="0"/>
              </a:spcBef>
            </a:pPr>
            <a:r>
              <a:rPr lang="en-US" dirty="0" smtClean="0"/>
              <a:t>Cao, C., X. </a:t>
            </a:r>
            <a:r>
              <a:rPr lang="en-US" dirty="0" err="1" smtClean="0"/>
              <a:t>Xiong</a:t>
            </a:r>
            <a:r>
              <a:rPr lang="en-US" dirty="0" smtClean="0"/>
              <a:t>, A. Wu, and X. Wu, 2008, Assessing the consistency of AVHRR and MODIS L1B reflectance for generating fundamental climate data records, </a:t>
            </a:r>
            <a:r>
              <a:rPr lang="en-US" i="1" dirty="0" smtClean="0"/>
              <a:t>Journal of Geophysical Research</a:t>
            </a:r>
            <a:r>
              <a:rPr lang="en-US" dirty="0" smtClean="0"/>
              <a:t>, </a:t>
            </a:r>
            <a:r>
              <a:rPr lang="en-US" b="1" dirty="0" smtClean="0"/>
              <a:t>1</a:t>
            </a:r>
            <a:r>
              <a:rPr lang="en-US" dirty="0" smtClean="0"/>
              <a:t>, 113, D09114, doi:10.1029/2007JD009363, 2008</a:t>
            </a:r>
          </a:p>
          <a:p>
            <a:pPr eaLnBrk="1" hangingPunct="1">
              <a:spcBef>
                <a:spcPct val="0"/>
              </a:spcBef>
            </a:pP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Cao, C., M. </a:t>
            </a:r>
            <a:r>
              <a:rPr lang="en-US" dirty="0" err="1" smtClean="0"/>
              <a:t>Weinreb</a:t>
            </a:r>
            <a:r>
              <a:rPr lang="en-US" dirty="0" smtClean="0"/>
              <a:t>, and H. </a:t>
            </a:r>
            <a:r>
              <a:rPr lang="en-US" dirty="0" err="1" smtClean="0"/>
              <a:t>Xu</a:t>
            </a:r>
            <a:r>
              <a:rPr lang="en-US" dirty="0" smtClean="0"/>
              <a:t>, 2004, Predicting simultaneous nadir overpasses among polar-orbiting meteorological satellites for the </a:t>
            </a:r>
            <a:r>
              <a:rPr lang="en-US" dirty="0" err="1" smtClean="0"/>
              <a:t>intersatellite</a:t>
            </a:r>
            <a:r>
              <a:rPr lang="en-US" dirty="0" smtClean="0"/>
              <a:t> calibration of radiometers. </a:t>
            </a:r>
            <a:r>
              <a:rPr lang="en-US" i="1" dirty="0" smtClean="0"/>
              <a:t>Journal of Atmospheric and Oceanic Technology</a:t>
            </a:r>
            <a:r>
              <a:rPr lang="en-US" dirty="0" smtClean="0"/>
              <a:t>, </a:t>
            </a:r>
            <a:r>
              <a:rPr lang="en-US" b="1" dirty="0" smtClean="0"/>
              <a:t>21</a:t>
            </a:r>
            <a:r>
              <a:rPr lang="en-US" dirty="0" smtClean="0"/>
              <a:t>, April 2004, pp. 537-542.</a:t>
            </a:r>
          </a:p>
          <a:p>
            <a:pPr eaLnBrk="1" hangingPunct="1">
              <a:spcBef>
                <a:spcPct val="0"/>
              </a:spcBef>
            </a:pPr>
            <a:endParaRPr lang="en-US" dirty="0" smtClean="0"/>
          </a:p>
          <a:p>
            <a:r>
              <a:rPr lang="en-US" b="0" dirty="0" smtClean="0"/>
              <a:t>Cao, C., and A. </a:t>
            </a:r>
            <a:r>
              <a:rPr lang="en-US" b="0" dirty="0" err="1" smtClean="0"/>
              <a:t>Heidinger</a:t>
            </a:r>
            <a:r>
              <a:rPr lang="en-US" b="0" dirty="0" smtClean="0"/>
              <a:t>, 2002, Inter-comparison of the </a:t>
            </a:r>
            <a:r>
              <a:rPr lang="en-US" b="0" dirty="0" err="1" smtClean="0"/>
              <a:t>longwave</a:t>
            </a:r>
            <a:r>
              <a:rPr lang="en-US" b="0" dirty="0" smtClean="0"/>
              <a:t> infrared channels of MODIS and AVHRR/NOAA-16 using simultaneous nadir observations at orbit intersections </a:t>
            </a:r>
          </a:p>
          <a:p>
            <a:r>
              <a:rPr lang="en-US" b="0" dirty="0" smtClean="0"/>
              <a:t>Proc. SPIE 4814, 306 (2002); doi:10.1117/12.451690</a:t>
            </a:r>
          </a:p>
          <a:p>
            <a:pPr eaLnBrk="1" hangingPunct="1">
              <a:spcBef>
                <a:spcPct val="0"/>
              </a:spcBef>
            </a:pPr>
            <a:endParaRPr lang="en-US" b="0" dirty="0" smtClean="0"/>
          </a:p>
        </p:txBody>
      </p:sp>
      <p:sp>
        <p:nvSpPr>
          <p:cNvPr id="6148" name="Slide Number Placeholder 3"/>
          <p:cNvSpPr>
            <a:spLocks noGrp="1"/>
          </p:cNvSpPr>
          <p:nvPr>
            <p:ph type="sldNum" sz="quarter" idx="5"/>
          </p:nvPr>
        </p:nvSpPr>
        <p:spPr bwMode="auto">
          <a:noFill/>
          <a:ln>
            <a:miter lim="800000"/>
            <a:headEnd/>
            <a:tailEnd/>
          </a:ln>
        </p:spPr>
        <p:txBody>
          <a:bodyPr/>
          <a:lstStyle/>
          <a:p>
            <a:fld id="{03DEE7C4-8B4B-4722-A700-E7437F306A07}" type="slidenum">
              <a:rPr lang="en-US"/>
              <a:pPr/>
              <a:t>30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lstStyle/>
          <a:p>
            <a:pPr eaLnBrk="1" hangingPunct="1">
              <a:spcBef>
                <a:spcPct val="0"/>
              </a:spcBef>
            </a:pPr>
            <a:r>
              <a:rPr lang="en-US" b="1" smtClean="0"/>
              <a:t>References:</a:t>
            </a:r>
            <a:endParaRPr lang="en-US" smtClean="0"/>
          </a:p>
          <a:p>
            <a:pPr eaLnBrk="1" hangingPunct="1">
              <a:spcBef>
                <a:spcPct val="0"/>
              </a:spcBef>
            </a:pPr>
            <a:r>
              <a:rPr lang="en-US" b="1" smtClean="0"/>
              <a:t> </a:t>
            </a:r>
            <a:endParaRPr lang="en-US" smtClean="0"/>
          </a:p>
          <a:p>
            <a:pPr eaLnBrk="1" hangingPunct="1">
              <a:spcBef>
                <a:spcPct val="0"/>
              </a:spcBef>
            </a:pPr>
            <a:r>
              <a:rPr lang="en-US" smtClean="0"/>
              <a:t>Taylor et al., Analysis of CrIS Flight Model 1 Radiometric Linearity and Radiometric Noise, CALCON 2008.</a:t>
            </a:r>
          </a:p>
          <a:p>
            <a:pPr eaLnBrk="1" hangingPunct="1">
              <a:spcBef>
                <a:spcPct val="0"/>
              </a:spcBef>
            </a:pPr>
            <a:r>
              <a:rPr lang="en-US" smtClean="0"/>
              <a:t> </a:t>
            </a:r>
          </a:p>
          <a:p>
            <a:pPr eaLnBrk="1" hangingPunct="1">
              <a:spcBef>
                <a:spcPct val="0"/>
              </a:spcBef>
            </a:pPr>
            <a:r>
              <a:rPr lang="en-US" smtClean="0"/>
              <a:t>Tobin, D., H. Revercomb, L. Strow, S. Hannon, H. Motteler Analysis of Cross-track Infrared Sounder (CrIS) Prelaunch Test Data: OSA Topical Meeting on Fourier Transform Spectroscopy; Alexandria, Virginia, 31 January – 3 February, 2005.</a:t>
            </a:r>
          </a:p>
          <a:p>
            <a:pPr eaLnBrk="1" hangingPunct="1">
              <a:spcBef>
                <a:spcPct val="0"/>
              </a:spcBef>
            </a:pPr>
            <a:r>
              <a:rPr lang="en-US" smtClean="0"/>
              <a:t> </a:t>
            </a:r>
          </a:p>
          <a:p>
            <a:pPr eaLnBrk="1" hangingPunct="1">
              <a:spcBef>
                <a:spcPct val="0"/>
              </a:spcBef>
            </a:pPr>
            <a:r>
              <a:rPr lang="en-US" smtClean="0"/>
              <a:t>Tobin et al., NPOESS Atmospheric Sounder Testbed - Interferometer (NAST-I) Detector Nonlinearity Characterization and Correction, February 1999 AIRS Science Team Meeting, Santa Barbara, CA.</a:t>
            </a:r>
          </a:p>
          <a:p>
            <a:pPr eaLnBrk="1" hangingPunct="1">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a:lstStyle/>
          <a:p>
            <a:fld id="{D0C945ED-B52B-4A8A-A8F8-E731EF087848}" type="slidenum">
              <a:rPr lang="en-US"/>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lstStyle/>
          <a:p>
            <a:pPr eaLnBrk="1" hangingPunct="1">
              <a:spcBef>
                <a:spcPct val="0"/>
              </a:spcBef>
            </a:pPr>
            <a:r>
              <a:rPr lang="en-US" b="1" smtClean="0"/>
              <a:t>References:</a:t>
            </a:r>
            <a:endParaRPr lang="en-US" smtClean="0"/>
          </a:p>
          <a:p>
            <a:pPr eaLnBrk="1" hangingPunct="1">
              <a:spcBef>
                <a:spcPct val="0"/>
              </a:spcBef>
            </a:pPr>
            <a:r>
              <a:rPr lang="en-US" b="1" smtClean="0"/>
              <a:t> </a:t>
            </a:r>
            <a:endParaRPr lang="en-US" smtClean="0"/>
          </a:p>
          <a:p>
            <a:pPr eaLnBrk="1" hangingPunct="1">
              <a:spcBef>
                <a:spcPct val="0"/>
              </a:spcBef>
            </a:pPr>
            <a:r>
              <a:rPr lang="en-US" smtClean="0"/>
              <a:t>Taylor et al., Analysis of CrIS Flight Model 1 Radiometric Linearity and Radiometric Noise, CALCON 2008.</a:t>
            </a:r>
          </a:p>
          <a:p>
            <a:pPr eaLnBrk="1" hangingPunct="1">
              <a:spcBef>
                <a:spcPct val="0"/>
              </a:spcBef>
            </a:pPr>
            <a:r>
              <a:rPr lang="en-US" smtClean="0"/>
              <a:t> </a:t>
            </a:r>
          </a:p>
          <a:p>
            <a:pPr eaLnBrk="1" hangingPunct="1">
              <a:spcBef>
                <a:spcPct val="0"/>
              </a:spcBef>
            </a:pPr>
            <a:r>
              <a:rPr lang="en-US" smtClean="0"/>
              <a:t>Tobin, D., H. Revercomb, L. Strow, S. Hannon, H. Motteler Analysis of Cross-track Infrared Sounder (CrIS) Prelaunch Test Data: OSA Topical Meeting on Fourier Transform Spectroscopy; Alexandria, Virginia, 31 January – 3 February, 2005.</a:t>
            </a:r>
          </a:p>
          <a:p>
            <a:pPr eaLnBrk="1" hangingPunct="1">
              <a:spcBef>
                <a:spcPct val="0"/>
              </a:spcBef>
            </a:pPr>
            <a:r>
              <a:rPr lang="en-US" smtClean="0"/>
              <a:t> </a:t>
            </a:r>
          </a:p>
          <a:p>
            <a:pPr eaLnBrk="1" hangingPunct="1">
              <a:spcBef>
                <a:spcPct val="0"/>
              </a:spcBef>
            </a:pPr>
            <a:r>
              <a:rPr lang="en-US" smtClean="0"/>
              <a:t>Tobin et al., NPOESS Atmospheric Sounder Testbed - Interferometer (NAST-I) Detector Nonlinearity Characterization and Correction, February 1999 AIRS Science Team Meeting, Santa Barbara, CA.</a:t>
            </a:r>
          </a:p>
          <a:p>
            <a:pPr eaLnBrk="1" hangingPunct="1">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a:lstStyle/>
          <a:p>
            <a:fld id="{D0C945ED-B52B-4A8A-A8F8-E731EF087848}" type="slidenum">
              <a:rPr lang="en-US"/>
              <a:pPr/>
              <a:t>62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lstStyle/>
          <a:p>
            <a:pPr eaLnBrk="1" hangingPunct="1">
              <a:spcBef>
                <a:spcPct val="0"/>
              </a:spcBef>
            </a:pPr>
            <a:r>
              <a:rPr lang="en-US" b="1" smtClean="0"/>
              <a:t>References:</a:t>
            </a:r>
            <a:endParaRPr lang="en-US" smtClean="0"/>
          </a:p>
          <a:p>
            <a:pPr eaLnBrk="1" hangingPunct="1">
              <a:spcBef>
                <a:spcPct val="0"/>
              </a:spcBef>
            </a:pPr>
            <a:r>
              <a:rPr lang="en-US" b="1" smtClean="0"/>
              <a:t> </a:t>
            </a:r>
            <a:endParaRPr lang="en-US" smtClean="0"/>
          </a:p>
          <a:p>
            <a:pPr eaLnBrk="1" hangingPunct="1">
              <a:spcBef>
                <a:spcPct val="0"/>
              </a:spcBef>
            </a:pPr>
            <a:r>
              <a:rPr lang="en-US" smtClean="0"/>
              <a:t>Taylor et al., Analysis of CrIS Flight Model 1 Radiometric Linearity and Radiometric Noise, CALCON 2008.</a:t>
            </a:r>
          </a:p>
          <a:p>
            <a:pPr eaLnBrk="1" hangingPunct="1">
              <a:spcBef>
                <a:spcPct val="0"/>
              </a:spcBef>
            </a:pPr>
            <a:r>
              <a:rPr lang="en-US" smtClean="0"/>
              <a:t> </a:t>
            </a:r>
          </a:p>
          <a:p>
            <a:pPr eaLnBrk="1" hangingPunct="1">
              <a:spcBef>
                <a:spcPct val="0"/>
              </a:spcBef>
            </a:pPr>
            <a:r>
              <a:rPr lang="en-US" smtClean="0"/>
              <a:t>Tobin, D., H. Revercomb, L. Strow, S. Hannon, H. Motteler Analysis of Cross-track Infrared Sounder (CrIS) Prelaunch Test Data: OSA Topical Meeting on Fourier Transform Spectroscopy; Alexandria, Virginia, 31 January – 3 February, 2005.</a:t>
            </a:r>
          </a:p>
          <a:p>
            <a:pPr eaLnBrk="1" hangingPunct="1">
              <a:spcBef>
                <a:spcPct val="0"/>
              </a:spcBef>
            </a:pPr>
            <a:r>
              <a:rPr lang="en-US" smtClean="0"/>
              <a:t> </a:t>
            </a:r>
          </a:p>
          <a:p>
            <a:pPr eaLnBrk="1" hangingPunct="1">
              <a:spcBef>
                <a:spcPct val="0"/>
              </a:spcBef>
            </a:pPr>
            <a:r>
              <a:rPr lang="en-US" smtClean="0"/>
              <a:t>Tobin et al., NPOESS Atmospheric Sounder Testbed - Interferometer (NAST-I) Detector Nonlinearity Characterization and Correction, February 1999 AIRS Science Team Meeting, Santa Barbara, CA.</a:t>
            </a:r>
          </a:p>
          <a:p>
            <a:pPr eaLnBrk="1" hangingPunct="1">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a:lstStyle/>
          <a:p>
            <a:fld id="{D0C945ED-B52B-4A8A-A8F8-E731EF087848}" type="slidenum">
              <a:rPr lang="en-US"/>
              <a:pPr/>
              <a:t>65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lstStyle/>
          <a:p>
            <a:pPr eaLnBrk="1" hangingPunct="1">
              <a:spcBef>
                <a:spcPct val="0"/>
              </a:spcBef>
            </a:pPr>
            <a:r>
              <a:rPr lang="en-US" b="1" smtClean="0"/>
              <a:t>References:</a:t>
            </a:r>
            <a:endParaRPr lang="en-US" smtClean="0"/>
          </a:p>
          <a:p>
            <a:pPr eaLnBrk="1" hangingPunct="1">
              <a:spcBef>
                <a:spcPct val="0"/>
              </a:spcBef>
            </a:pPr>
            <a:r>
              <a:rPr lang="en-US" b="1" smtClean="0"/>
              <a:t> </a:t>
            </a:r>
            <a:endParaRPr lang="en-US" smtClean="0"/>
          </a:p>
          <a:p>
            <a:pPr eaLnBrk="1" hangingPunct="1">
              <a:spcBef>
                <a:spcPct val="0"/>
              </a:spcBef>
            </a:pPr>
            <a:r>
              <a:rPr lang="en-US" smtClean="0"/>
              <a:t>Taylor et al., Analysis of CrIS Flight Model 1 Radiometric Linearity and Radiometric Noise, CALCON 2008.</a:t>
            </a:r>
          </a:p>
          <a:p>
            <a:pPr eaLnBrk="1" hangingPunct="1">
              <a:spcBef>
                <a:spcPct val="0"/>
              </a:spcBef>
            </a:pPr>
            <a:r>
              <a:rPr lang="en-US" smtClean="0"/>
              <a:t> </a:t>
            </a:r>
          </a:p>
          <a:p>
            <a:pPr eaLnBrk="1" hangingPunct="1">
              <a:spcBef>
                <a:spcPct val="0"/>
              </a:spcBef>
            </a:pPr>
            <a:r>
              <a:rPr lang="en-US" smtClean="0"/>
              <a:t>Tobin, D., H. Revercomb, L. Strow, S. Hannon, H. Motteler Analysis of Cross-track Infrared Sounder (CrIS) Prelaunch Test Data: OSA Topical Meeting on Fourier Transform Spectroscopy; Alexandria, Virginia, 31 January – 3 February, 2005.</a:t>
            </a:r>
          </a:p>
          <a:p>
            <a:pPr eaLnBrk="1" hangingPunct="1">
              <a:spcBef>
                <a:spcPct val="0"/>
              </a:spcBef>
            </a:pPr>
            <a:r>
              <a:rPr lang="en-US" smtClean="0"/>
              <a:t> </a:t>
            </a:r>
          </a:p>
          <a:p>
            <a:pPr eaLnBrk="1" hangingPunct="1">
              <a:spcBef>
                <a:spcPct val="0"/>
              </a:spcBef>
            </a:pPr>
            <a:r>
              <a:rPr lang="en-US" smtClean="0"/>
              <a:t>Tobin et al., NPOESS Atmospheric Sounder Testbed - Interferometer (NAST-I) Detector Nonlinearity Characterization and Correction, February 1999 AIRS Science Team Meeting, Santa Barbara, CA.</a:t>
            </a:r>
          </a:p>
          <a:p>
            <a:pPr eaLnBrk="1" hangingPunct="1">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a:lstStyle/>
          <a:p>
            <a:fld id="{D0C945ED-B52B-4A8A-A8F8-E731EF087848}" type="slidenum">
              <a:rPr lang="en-US"/>
              <a:pPr/>
              <a:t>68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lstStyle/>
          <a:p>
            <a:pPr eaLnBrk="1" hangingPunct="1">
              <a:spcBef>
                <a:spcPct val="0"/>
              </a:spcBef>
            </a:pPr>
            <a:r>
              <a:rPr lang="en-US" b="1" smtClean="0"/>
              <a:t>References:</a:t>
            </a:r>
            <a:endParaRPr lang="en-US" smtClean="0"/>
          </a:p>
          <a:p>
            <a:pPr eaLnBrk="1" hangingPunct="1">
              <a:spcBef>
                <a:spcPct val="0"/>
              </a:spcBef>
            </a:pPr>
            <a:r>
              <a:rPr lang="en-US" b="1" smtClean="0"/>
              <a:t> </a:t>
            </a:r>
            <a:endParaRPr lang="en-US" smtClean="0"/>
          </a:p>
          <a:p>
            <a:pPr eaLnBrk="1" hangingPunct="1">
              <a:spcBef>
                <a:spcPct val="0"/>
              </a:spcBef>
            </a:pPr>
            <a:r>
              <a:rPr lang="en-US" smtClean="0"/>
              <a:t>Taylor et al., Analysis of CrIS Flight Model 1 Radiometric Linearity and Radiometric Noise, CALCON 2008.</a:t>
            </a:r>
          </a:p>
          <a:p>
            <a:pPr eaLnBrk="1" hangingPunct="1">
              <a:spcBef>
                <a:spcPct val="0"/>
              </a:spcBef>
            </a:pPr>
            <a:r>
              <a:rPr lang="en-US" smtClean="0"/>
              <a:t> </a:t>
            </a:r>
          </a:p>
          <a:p>
            <a:pPr eaLnBrk="1" hangingPunct="1">
              <a:spcBef>
                <a:spcPct val="0"/>
              </a:spcBef>
            </a:pPr>
            <a:r>
              <a:rPr lang="en-US" smtClean="0"/>
              <a:t>Tobin, D., H. Revercomb, L. Strow, S. Hannon, H. Motteler Analysis of Cross-track Infrared Sounder (CrIS) Prelaunch Test Data: OSA Topical Meeting on Fourier Transform Spectroscopy; Alexandria, Virginia, 31 January – 3 February, 2005.</a:t>
            </a:r>
          </a:p>
          <a:p>
            <a:pPr eaLnBrk="1" hangingPunct="1">
              <a:spcBef>
                <a:spcPct val="0"/>
              </a:spcBef>
            </a:pPr>
            <a:r>
              <a:rPr lang="en-US" smtClean="0"/>
              <a:t> </a:t>
            </a:r>
          </a:p>
          <a:p>
            <a:pPr eaLnBrk="1" hangingPunct="1">
              <a:spcBef>
                <a:spcPct val="0"/>
              </a:spcBef>
            </a:pPr>
            <a:r>
              <a:rPr lang="en-US" smtClean="0"/>
              <a:t>Tobin et al., NPOESS Atmospheric Sounder Testbed - Interferometer (NAST-I) Detector Nonlinearity Characterization and Correction, February 1999 AIRS Science Team Meeting, Santa Barbara, CA.</a:t>
            </a:r>
          </a:p>
          <a:p>
            <a:pPr eaLnBrk="1" hangingPunct="1">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a:lstStyle/>
          <a:p>
            <a:fld id="{D0C945ED-B52B-4A8A-A8F8-E731EF087848}" type="slidenum">
              <a:rPr lang="en-US"/>
              <a:pPr/>
              <a:t>71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D5B51A-00E4-4DE9-A753-615138C02102}" type="datetime1">
              <a:rPr lang="en-US" smtClean="0"/>
              <a:pPr/>
              <a:t>06/01/2011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87437-100A-BA4B-97F8-63B41512EA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47E905-0489-43EF-90D4-FA232024D7F9}" type="datetime1">
              <a:rPr lang="en-US" smtClean="0"/>
              <a:pPr/>
              <a:t>06/01/2011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87437-100A-BA4B-97F8-63B41512EA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C4C45-D717-41BA-990A-9E79EF4465C0}" type="datetime1">
              <a:rPr lang="en-US" smtClean="0"/>
              <a:pPr/>
              <a:t>06/01/2011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87437-100A-BA4B-97F8-63B41512EAE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63"/>
            <a:ext cx="7315200" cy="457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57371545-DACB-44B4-918D-2AC96A9E191A}" type="datetime1">
              <a:rPr lang="en-US"/>
              <a:pPr/>
              <a:t>06/01/2011</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FF4B752C-9928-4DB9-A4FB-26B17413DED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0D02E2-D603-4793-8423-90D7C57C20B9}" type="datetime1">
              <a:rPr lang="en-US" smtClean="0"/>
              <a:pPr/>
              <a:t>06/01/2011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87437-100A-BA4B-97F8-63B41512EA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FC7F2B-9047-4839-A788-4134205A1A7D}" type="datetime1">
              <a:rPr lang="en-US" smtClean="0"/>
              <a:pPr/>
              <a:t>06/01/2011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87437-100A-BA4B-97F8-63B41512EA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CDACA1-DD5A-4331-B151-43B8518F6B23}" type="datetime1">
              <a:rPr lang="en-US" smtClean="0"/>
              <a:pPr/>
              <a:t>06/01/2011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87437-100A-BA4B-97F8-63B41512EA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D2D6E5-F05A-465C-AE4A-FD0B4E005506}" type="datetime1">
              <a:rPr lang="en-US" smtClean="0"/>
              <a:pPr/>
              <a:t>06/01/2011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487437-100A-BA4B-97F8-63B41512EA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154591-E645-418C-8046-A147A44703A3}" type="datetime1">
              <a:rPr lang="en-US" smtClean="0"/>
              <a:pPr/>
              <a:t>06/01/2011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487437-100A-BA4B-97F8-63B41512EA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3D482-F9AE-4658-A36E-0C1FBB3BF993}" type="datetime1">
              <a:rPr lang="en-US" smtClean="0"/>
              <a:pPr/>
              <a:t>06/01/2011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487437-100A-BA4B-97F8-63B41512EA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5B28C-68D0-4074-8A98-1212368A1C99}" type="datetime1">
              <a:rPr lang="en-US" smtClean="0"/>
              <a:pPr/>
              <a:t>06/01/2011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87437-100A-BA4B-97F8-63B41512EA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C14D2-874F-4569-84D6-87D8D28AD2A9}" type="datetime1">
              <a:rPr lang="en-US" smtClean="0"/>
              <a:pPr/>
              <a:t>06/01/2011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87437-100A-BA4B-97F8-63B41512EA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AB8AC-0819-41F1-85C4-81C1C2EE6725}" type="datetime1">
              <a:rPr lang="en-US" smtClean="0"/>
              <a:pPr/>
              <a:t>06/01/2011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87437-100A-BA4B-97F8-63B41512EA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996" y="1724629"/>
            <a:ext cx="8644030" cy="1875822"/>
          </a:xfrm>
        </p:spPr>
        <p:txBody>
          <a:bodyPr>
            <a:normAutofit fontScale="90000"/>
          </a:bodyPr>
          <a:lstStyle/>
          <a:p>
            <a:r>
              <a:rPr lang="en-US" dirty="0" smtClean="0"/>
              <a:t>Cal/Val OPSCON Walk-Through and Rehearsal Plans</a:t>
            </a:r>
            <a:br>
              <a:rPr lang="en-US" dirty="0" smtClean="0"/>
            </a:br>
            <a:r>
              <a:rPr lang="en-US" dirty="0" smtClean="0"/>
              <a:t>- VIIRS SDR Cal/Val Team -</a:t>
            </a:r>
            <a:endParaRPr lang="en-US" dirty="0"/>
          </a:p>
        </p:txBody>
      </p:sp>
      <p:sp>
        <p:nvSpPr>
          <p:cNvPr id="3" name="Subtitle 2"/>
          <p:cNvSpPr>
            <a:spLocks noGrp="1"/>
          </p:cNvSpPr>
          <p:nvPr>
            <p:ph type="subTitle" idx="1"/>
          </p:nvPr>
        </p:nvSpPr>
        <p:spPr/>
        <p:txBody>
          <a:bodyPr/>
          <a:lstStyle/>
          <a:p>
            <a:r>
              <a:rPr lang="en-US" dirty="0" err="1" smtClean="0"/>
              <a:t>Changyong</a:t>
            </a:r>
            <a:r>
              <a:rPr lang="en-US" dirty="0" smtClean="0"/>
              <a:t> Cao, Management Lead</a:t>
            </a:r>
          </a:p>
          <a:p>
            <a:r>
              <a:rPr lang="en-US" dirty="0" smtClean="0"/>
              <a:t>Frank De </a:t>
            </a:r>
            <a:r>
              <a:rPr lang="en-US" dirty="0" err="1" smtClean="0"/>
              <a:t>Luccia</a:t>
            </a:r>
            <a:r>
              <a:rPr lang="en-US" dirty="0" smtClean="0"/>
              <a:t>, Technical Lead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GRAVITE Usage</a:t>
            </a:r>
            <a:endParaRPr lang="en-US" dirty="0"/>
          </a:p>
        </p:txBody>
      </p:sp>
      <p:sp>
        <p:nvSpPr>
          <p:cNvPr id="3" name="Content Placeholder 2"/>
          <p:cNvSpPr>
            <a:spLocks noGrp="1"/>
          </p:cNvSpPr>
          <p:nvPr>
            <p:ph idx="1"/>
          </p:nvPr>
        </p:nvSpPr>
        <p:spPr>
          <a:xfrm>
            <a:off x="457200" y="1066800"/>
            <a:ext cx="8229600" cy="2361407"/>
          </a:xfrm>
        </p:spPr>
        <p:txBody>
          <a:bodyPr>
            <a:normAutofit fontScale="62500" lnSpcReduction="20000"/>
          </a:bodyPr>
          <a:lstStyle/>
          <a:p>
            <a:r>
              <a:rPr lang="en-US" dirty="0" smtClean="0"/>
              <a:t>Aerospace and NG plan to execute tasks within GRAVITE environment</a:t>
            </a:r>
          </a:p>
          <a:p>
            <a:r>
              <a:rPr lang="en-US" dirty="0" smtClean="0"/>
              <a:t>STAR, UW and MIT LL plan to use GRAVITE only as data server</a:t>
            </a:r>
          </a:p>
          <a:p>
            <a:r>
              <a:rPr lang="en-US" dirty="0" smtClean="0"/>
              <a:t>NASA plans to acquire data from SDS and execute tasks on Land PEATE resources </a:t>
            </a:r>
          </a:p>
          <a:p>
            <a:r>
              <a:rPr lang="en-US" dirty="0" smtClean="0">
                <a:solidFill>
                  <a:srgbClr val="FF0000"/>
                </a:solidFill>
              </a:rPr>
              <a:t>Issue:  Will VIIRS SDRs be available on GRAVITE for 34 day rolling window?</a:t>
            </a:r>
          </a:p>
          <a:p>
            <a:r>
              <a:rPr lang="en-US" dirty="0" smtClean="0">
                <a:solidFill>
                  <a:srgbClr val="FF0000"/>
                </a:solidFill>
              </a:rPr>
              <a:t>GRAVITE support team to perform reprocessing of SDRs on ADA with modified LUTs requested by EDR teams</a:t>
            </a:r>
          </a:p>
        </p:txBody>
      </p:sp>
      <p:sp>
        <p:nvSpPr>
          <p:cNvPr id="4" name="Slide Number Placeholder 3"/>
          <p:cNvSpPr>
            <a:spLocks noGrp="1"/>
          </p:cNvSpPr>
          <p:nvPr>
            <p:ph type="sldNum" sz="quarter" idx="12"/>
          </p:nvPr>
        </p:nvSpPr>
        <p:spPr/>
        <p:txBody>
          <a:bodyPr/>
          <a:lstStyle/>
          <a:p>
            <a:fld id="{BF487437-100A-BA4B-97F8-63B41512EAEF}" type="slidenum">
              <a:rPr lang="en-US" smtClean="0"/>
              <a:pPr/>
              <a:t>10</a:t>
            </a:fld>
            <a:endParaRPr lang="en-US"/>
          </a:p>
        </p:txBody>
      </p:sp>
      <p:pic>
        <p:nvPicPr>
          <p:cNvPr id="1026" name="Picture 2"/>
          <p:cNvPicPr>
            <a:picLocks noChangeAspect="1" noChangeArrowheads="1"/>
          </p:cNvPicPr>
          <p:nvPr/>
        </p:nvPicPr>
        <p:blipFill>
          <a:blip r:embed="rId2"/>
          <a:srcRect/>
          <a:stretch>
            <a:fillRect/>
          </a:stretch>
        </p:blipFill>
        <p:spPr bwMode="auto">
          <a:xfrm>
            <a:off x="994321" y="3428093"/>
            <a:ext cx="7078117" cy="29282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SDS Usage</a:t>
            </a:r>
            <a:endParaRPr lang="en-US" dirty="0"/>
          </a:p>
        </p:txBody>
      </p:sp>
      <p:sp>
        <p:nvSpPr>
          <p:cNvPr id="3" name="Content Placeholder 2"/>
          <p:cNvSpPr>
            <a:spLocks noGrp="1"/>
          </p:cNvSpPr>
          <p:nvPr>
            <p:ph idx="1"/>
          </p:nvPr>
        </p:nvSpPr>
        <p:spPr>
          <a:xfrm>
            <a:off x="457200" y="1236504"/>
            <a:ext cx="8229600" cy="1828006"/>
          </a:xfrm>
        </p:spPr>
        <p:txBody>
          <a:bodyPr>
            <a:normAutofit fontScale="62500" lnSpcReduction="20000"/>
          </a:bodyPr>
          <a:lstStyle/>
          <a:p>
            <a:r>
              <a:rPr lang="en-US" dirty="0" smtClean="0"/>
              <a:t>NASA plans to use data from the SDS, store data and execute tasks in the SDS NICSE and SDS VIIRS Land PEATE</a:t>
            </a:r>
          </a:p>
          <a:p>
            <a:r>
              <a:rPr lang="en-US" dirty="0" smtClean="0"/>
              <a:t>UW plans to use data from the SDS, store data and execute tasks in the SDS VIIRS Atmosphere PEATE</a:t>
            </a:r>
          </a:p>
          <a:p>
            <a:r>
              <a:rPr lang="en-US" dirty="0" smtClean="0"/>
              <a:t>SDS gets all of the RDR data from the NESDIS IDPS and all of the SDR and OBC data from NOAA CLASS (via the SDS SD3E)</a:t>
            </a:r>
          </a:p>
        </p:txBody>
      </p:sp>
      <p:sp>
        <p:nvSpPr>
          <p:cNvPr id="4" name="Slide Number Placeholder 3"/>
          <p:cNvSpPr>
            <a:spLocks noGrp="1"/>
          </p:cNvSpPr>
          <p:nvPr>
            <p:ph type="sldNum" sz="quarter" idx="12"/>
          </p:nvPr>
        </p:nvSpPr>
        <p:spPr/>
        <p:txBody>
          <a:bodyPr/>
          <a:lstStyle/>
          <a:p>
            <a:fld id="{BF487437-100A-BA4B-97F8-63B41512EAEF}" type="slidenum">
              <a:rPr lang="en-US" smtClean="0"/>
              <a:pPr/>
              <a:t>11</a:t>
            </a:fld>
            <a:endParaRPr lang="en-US"/>
          </a:p>
        </p:txBody>
      </p:sp>
      <p:graphicFrame>
        <p:nvGraphicFramePr>
          <p:cNvPr id="6" name="Table 5"/>
          <p:cNvGraphicFramePr>
            <a:graphicFrameLocks noGrp="1"/>
          </p:cNvGraphicFramePr>
          <p:nvPr/>
        </p:nvGraphicFramePr>
        <p:xfrm>
          <a:off x="1025093" y="3064510"/>
          <a:ext cx="7223759" cy="3291840"/>
        </p:xfrm>
        <a:graphic>
          <a:graphicData uri="http://schemas.openxmlformats.org/drawingml/2006/table">
            <a:tbl>
              <a:tblPr firstRow="1" bandRow="1">
                <a:tableStyleId>{5940675A-B579-460E-94D1-54222C63F5DA}</a:tableStyleId>
              </a:tblPr>
              <a:tblGrid>
                <a:gridCol w="1496726"/>
                <a:gridCol w="1260910"/>
                <a:gridCol w="1116530"/>
                <a:gridCol w="1106906"/>
                <a:gridCol w="1010652"/>
                <a:gridCol w="1232035"/>
              </a:tblGrid>
              <a:tr h="370840">
                <a:tc>
                  <a:txBody>
                    <a:bodyPr/>
                    <a:lstStyle/>
                    <a:p>
                      <a:r>
                        <a:rPr lang="en-US" sz="1600" dirty="0" smtClean="0">
                          <a:latin typeface="Times New Roman" pitchFamily="18" charset="0"/>
                          <a:cs typeface="Times New Roman" pitchFamily="18" charset="0"/>
                        </a:rPr>
                        <a:t>SDS</a:t>
                      </a:r>
                      <a:r>
                        <a:rPr lang="en-US" sz="1600" baseline="0" dirty="0" smtClean="0">
                          <a:latin typeface="Times New Roman" pitchFamily="18" charset="0"/>
                          <a:cs typeface="Times New Roman" pitchFamily="18" charset="0"/>
                        </a:rPr>
                        <a:t> Usage:</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As Data Server</a:t>
                      </a:r>
                      <a:r>
                        <a:rPr lang="en-US" sz="1600" baseline="0" dirty="0" smtClean="0">
                          <a:latin typeface="Times New Roman" pitchFamily="18" charset="0"/>
                          <a:cs typeface="Times New Roman" pitchFamily="18" charset="0"/>
                        </a:rPr>
                        <a:t> Only</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As Primary</a:t>
                      </a:r>
                      <a:r>
                        <a:rPr lang="en-US" sz="1600" baseline="0" dirty="0" smtClean="0">
                          <a:latin typeface="Times New Roman" pitchFamily="18" charset="0"/>
                          <a:cs typeface="Times New Roman" pitchFamily="18" charset="0"/>
                        </a:rPr>
                        <a:t> Site of Data Processing</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RDR</a:t>
                      </a:r>
                      <a:r>
                        <a:rPr lang="en-US" sz="1600" baseline="0" dirty="0" smtClean="0">
                          <a:latin typeface="Times New Roman" pitchFamily="18" charset="0"/>
                          <a:cs typeface="Times New Roman" pitchFamily="18" charset="0"/>
                        </a:rPr>
                        <a:t> Transfer Rate from SDS</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OBC IP Transfer Rate from SDS</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SDR Transfer</a:t>
                      </a:r>
                      <a:r>
                        <a:rPr lang="en-US" sz="1600" baseline="0" dirty="0" smtClean="0">
                          <a:latin typeface="Times New Roman" pitchFamily="18" charset="0"/>
                          <a:cs typeface="Times New Roman" pitchFamily="18" charset="0"/>
                        </a:rPr>
                        <a:t> Rate from SDS</a:t>
                      </a:r>
                      <a:endParaRPr lang="en-US" sz="1600" dirty="0">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NOAA STAR</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Aerospace</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NASA</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Yes</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UW</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Yes</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MIT</a:t>
                      </a:r>
                      <a:r>
                        <a:rPr lang="en-US" sz="1600" baseline="0" dirty="0" smtClean="0">
                          <a:latin typeface="Times New Roman" pitchFamily="18" charset="0"/>
                          <a:cs typeface="Times New Roman" pitchFamily="18" charset="0"/>
                        </a:rPr>
                        <a:t> LL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r>
              <a:tr h="370840">
                <a:tc>
                  <a:txBody>
                    <a:bodyPr/>
                    <a:lstStyle/>
                    <a:p>
                      <a:r>
                        <a:rPr lang="en-US" sz="1600" dirty="0" smtClean="0">
                          <a:latin typeface="Times New Roman" pitchFamily="18" charset="0"/>
                          <a:cs typeface="Times New Roman" pitchFamily="18" charset="0"/>
                        </a:rPr>
                        <a:t>NG</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No</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Minimal</a:t>
                      </a:r>
                      <a:endParaRPr lang="en-US" sz="16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Content Placeholder 2"/>
          <p:cNvSpPr>
            <a:spLocks noGrp="1"/>
          </p:cNvSpPr>
          <p:nvPr>
            <p:ph idx="1"/>
          </p:nvPr>
        </p:nvSpPr>
        <p:spPr>
          <a:xfrm>
            <a:off x="457200" y="1600200"/>
            <a:ext cx="8229600" cy="4756150"/>
          </a:xfrm>
        </p:spPr>
        <p:txBody>
          <a:bodyPr>
            <a:normAutofit fontScale="62500" lnSpcReduction="20000"/>
          </a:bodyPr>
          <a:lstStyle/>
          <a:p>
            <a:r>
              <a:rPr lang="en-US" dirty="0" smtClean="0"/>
              <a:t>Tools have been developed by each organization to execute their cal/</a:t>
            </a:r>
            <a:r>
              <a:rPr lang="en-US" dirty="0" err="1" smtClean="0"/>
              <a:t>val</a:t>
            </a:r>
            <a:r>
              <a:rPr lang="en-US" dirty="0" smtClean="0"/>
              <a:t> tasks</a:t>
            </a:r>
          </a:p>
          <a:p>
            <a:r>
              <a:rPr lang="en-US" dirty="0" smtClean="0"/>
              <a:t>Tool inventories are documented in the OPSCON document per organization</a:t>
            </a:r>
          </a:p>
          <a:p>
            <a:r>
              <a:rPr lang="en-US" dirty="0" smtClean="0"/>
              <a:t>Task leads and their support will run tools and maintain them</a:t>
            </a:r>
          </a:p>
          <a:p>
            <a:pPr lvl="1"/>
            <a:r>
              <a:rPr lang="en-US" dirty="0" smtClean="0"/>
              <a:t>Aerospace and NG will run tools on GRAVITE</a:t>
            </a:r>
          </a:p>
          <a:p>
            <a:pPr lvl="1"/>
            <a:r>
              <a:rPr lang="en-US" dirty="0" smtClean="0"/>
              <a:t>All other teams are running tools on their LCFs</a:t>
            </a:r>
          </a:p>
          <a:p>
            <a:r>
              <a:rPr lang="en-US" dirty="0" smtClean="0"/>
              <a:t>Tools fall into two categories</a:t>
            </a:r>
          </a:p>
          <a:p>
            <a:pPr lvl="1"/>
            <a:r>
              <a:rPr lang="en-US" dirty="0" smtClean="0"/>
              <a:t>Utilities such as RDR readers, SDR readers, OBC IP readers and LUT readers/writers</a:t>
            </a:r>
          </a:p>
          <a:p>
            <a:pPr lvl="1"/>
            <a:r>
              <a:rPr lang="en-US" dirty="0" smtClean="0"/>
              <a:t>Custom tools for performing analysis specific to each task</a:t>
            </a:r>
          </a:p>
          <a:p>
            <a:pPr lvl="2"/>
            <a:r>
              <a:rPr lang="en-US" dirty="0" smtClean="0"/>
              <a:t>Many implemented in </a:t>
            </a:r>
            <a:r>
              <a:rPr lang="en-US" dirty="0" err="1" smtClean="0"/>
              <a:t>Matlab</a:t>
            </a:r>
            <a:r>
              <a:rPr lang="en-US" dirty="0" smtClean="0"/>
              <a:t> or IDL</a:t>
            </a:r>
          </a:p>
          <a:p>
            <a:r>
              <a:rPr lang="en-US" dirty="0" smtClean="0"/>
              <a:t>Aerospace developed utilities will be made available to extended cal/</a:t>
            </a:r>
            <a:r>
              <a:rPr lang="en-US" dirty="0" err="1" smtClean="0"/>
              <a:t>val</a:t>
            </a:r>
            <a:r>
              <a:rPr lang="en-US" dirty="0" smtClean="0"/>
              <a:t> team through </a:t>
            </a:r>
            <a:r>
              <a:rPr lang="en-US" dirty="0" err="1" smtClean="0"/>
              <a:t>CasaNOSA</a:t>
            </a:r>
            <a:r>
              <a:rPr lang="en-US" dirty="0" smtClean="0"/>
              <a:t> distribution</a:t>
            </a:r>
          </a:p>
          <a:p>
            <a:r>
              <a:rPr lang="en-US" dirty="0" smtClean="0"/>
              <a:t>Rehearsals will drive improvements to existing tools and identification and development of any missing tools</a:t>
            </a:r>
          </a:p>
        </p:txBody>
      </p:sp>
      <p:sp>
        <p:nvSpPr>
          <p:cNvPr id="4" name="Slide Number Placeholder 3"/>
          <p:cNvSpPr>
            <a:spLocks noGrp="1"/>
          </p:cNvSpPr>
          <p:nvPr>
            <p:ph type="sldNum" sz="quarter" idx="12"/>
          </p:nvPr>
        </p:nvSpPr>
        <p:spPr/>
        <p:txBody>
          <a:bodyPr/>
          <a:lstStyle/>
          <a:p>
            <a:fld id="{BF487437-100A-BA4B-97F8-63B41512EAEF}"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Cross-team Interactions</a:t>
            </a:r>
            <a:endParaRPr lang="en-US" dirty="0"/>
          </a:p>
        </p:txBody>
      </p:sp>
      <p:sp>
        <p:nvSpPr>
          <p:cNvPr id="3" name="Content Placeholder 2"/>
          <p:cNvSpPr>
            <a:spLocks noGrp="1"/>
          </p:cNvSpPr>
          <p:nvPr>
            <p:ph idx="1"/>
          </p:nvPr>
        </p:nvSpPr>
        <p:spPr>
          <a:xfrm>
            <a:off x="457200" y="1417637"/>
            <a:ext cx="8229600" cy="5113791"/>
          </a:xfrm>
        </p:spPr>
        <p:txBody>
          <a:bodyPr>
            <a:normAutofit fontScale="62500" lnSpcReduction="20000"/>
          </a:bodyPr>
          <a:lstStyle/>
          <a:p>
            <a:r>
              <a:rPr lang="en-US" dirty="0" smtClean="0"/>
              <a:t>VIIRS SDR management lead and technical lead coordinate </a:t>
            </a:r>
            <a:r>
              <a:rPr lang="en-US" dirty="0" err="1" smtClean="0"/>
              <a:t>coordinate</a:t>
            </a:r>
            <a:r>
              <a:rPr lang="en-US" dirty="0" smtClean="0"/>
              <a:t> cross-team interactions with EDR team leads</a:t>
            </a:r>
          </a:p>
          <a:p>
            <a:pPr lvl="1"/>
            <a:r>
              <a:rPr lang="en-US" dirty="0" smtClean="0"/>
              <a:t>Weekly </a:t>
            </a:r>
            <a:r>
              <a:rPr lang="en-US" dirty="0" err="1" smtClean="0"/>
              <a:t>telecons</a:t>
            </a:r>
            <a:endParaRPr lang="en-US" dirty="0" smtClean="0"/>
          </a:p>
          <a:p>
            <a:pPr lvl="1"/>
            <a:r>
              <a:rPr lang="en-US" dirty="0" smtClean="0"/>
              <a:t>Sharing of cal/</a:t>
            </a:r>
            <a:r>
              <a:rPr lang="en-US" dirty="0" err="1" smtClean="0"/>
              <a:t>val</a:t>
            </a:r>
            <a:r>
              <a:rPr lang="en-US" dirty="0" smtClean="0"/>
              <a:t> data products, tools, anomalies, cal/</a:t>
            </a:r>
            <a:r>
              <a:rPr lang="en-US" dirty="0" err="1" smtClean="0"/>
              <a:t>val</a:t>
            </a:r>
            <a:r>
              <a:rPr lang="en-US" dirty="0" smtClean="0"/>
              <a:t> findings  </a:t>
            </a:r>
          </a:p>
          <a:p>
            <a:r>
              <a:rPr lang="en-US" dirty="0" smtClean="0"/>
              <a:t>VIIRS SDR - Ocean EDR team interactions</a:t>
            </a:r>
          </a:p>
          <a:p>
            <a:pPr lvl="1"/>
            <a:r>
              <a:rPr lang="en-US" dirty="0" smtClean="0"/>
              <a:t>SDR gains/offsets that provide best SST performance will be provided by Ocean team to SDR team</a:t>
            </a:r>
          </a:p>
          <a:p>
            <a:pPr lvl="2"/>
            <a:r>
              <a:rPr lang="en-US" dirty="0" smtClean="0"/>
              <a:t>Assists in evaluation of non-routine LUT changes </a:t>
            </a:r>
          </a:p>
          <a:p>
            <a:pPr lvl="1"/>
            <a:r>
              <a:rPr lang="en-US" dirty="0" smtClean="0"/>
              <a:t>IR clear sky radiance monitoring (MICROS)</a:t>
            </a:r>
          </a:p>
          <a:p>
            <a:pPr lvl="2"/>
            <a:r>
              <a:rPr lang="en-US" dirty="0" smtClean="0"/>
              <a:t>Brightness temperatures (BTs) in VIISR SST bands will be evaluated for stability and consistency with corresponding BTs from AVHRR and MODIS </a:t>
            </a:r>
          </a:p>
          <a:p>
            <a:pPr lvl="1"/>
            <a:r>
              <a:rPr lang="en-US" dirty="0" smtClean="0">
                <a:solidFill>
                  <a:srgbClr val="000000"/>
                </a:solidFill>
              </a:rPr>
              <a:t>SDR team is providing Mueller matrices for correcting VIIRS residual polarization to ocean color EDR team</a:t>
            </a:r>
          </a:p>
          <a:p>
            <a:r>
              <a:rPr lang="en-US" dirty="0" smtClean="0"/>
              <a:t>VIIRS SDR – Land EDR team interactions</a:t>
            </a:r>
          </a:p>
          <a:p>
            <a:pPr lvl="1"/>
            <a:r>
              <a:rPr lang="en-US" dirty="0" smtClean="0"/>
              <a:t>SDR team provides measured transition levels for all dual gain bands</a:t>
            </a:r>
          </a:p>
          <a:p>
            <a:pPr lvl="2"/>
            <a:r>
              <a:rPr lang="en-US" dirty="0" smtClean="0"/>
              <a:t>M13 transition level of importance to Active Fire products</a:t>
            </a:r>
          </a:p>
          <a:p>
            <a:r>
              <a:rPr lang="en-US" dirty="0" smtClean="0"/>
              <a:t>VIIRS SDR - </a:t>
            </a:r>
            <a:r>
              <a:rPr lang="en-US" dirty="0" err="1" smtClean="0"/>
              <a:t>CrIS</a:t>
            </a:r>
            <a:r>
              <a:rPr lang="en-US" dirty="0" smtClean="0"/>
              <a:t> SDR team interactions</a:t>
            </a:r>
          </a:p>
          <a:p>
            <a:pPr lvl="1"/>
            <a:r>
              <a:rPr lang="en-US" dirty="0" err="1" smtClean="0"/>
              <a:t>CrIS</a:t>
            </a:r>
            <a:r>
              <a:rPr lang="en-US" dirty="0" smtClean="0"/>
              <a:t> SDR data used for VIIRS spectral (RSR) validation (RAD-12)</a:t>
            </a:r>
          </a:p>
          <a:p>
            <a:pPr lvl="1"/>
            <a:r>
              <a:rPr lang="en-US" dirty="0" smtClean="0"/>
              <a:t>VIIRS Geolocation used by </a:t>
            </a:r>
            <a:r>
              <a:rPr lang="en-US" dirty="0" err="1" smtClean="0"/>
              <a:t>CrIS</a:t>
            </a:r>
            <a:r>
              <a:rPr lang="en-US" dirty="0" smtClean="0"/>
              <a:t> team as cross-check on </a:t>
            </a:r>
            <a:r>
              <a:rPr lang="en-US" dirty="0" err="1" smtClean="0"/>
              <a:t>CrIS</a:t>
            </a:r>
            <a:r>
              <a:rPr lang="en-US" dirty="0" smtClean="0"/>
              <a:t> Geolocation</a:t>
            </a:r>
            <a:endParaRPr lang="en-US" dirty="0"/>
          </a:p>
        </p:txBody>
      </p:sp>
      <p:sp>
        <p:nvSpPr>
          <p:cNvPr id="4" name="Slide Number Placeholder 3"/>
          <p:cNvSpPr>
            <a:spLocks noGrp="1"/>
          </p:cNvSpPr>
          <p:nvPr>
            <p:ph type="sldNum" sz="quarter" idx="12"/>
          </p:nvPr>
        </p:nvSpPr>
        <p:spPr/>
        <p:txBody>
          <a:bodyPr/>
          <a:lstStyle/>
          <a:p>
            <a:fld id="{BF487437-100A-BA4B-97F8-63B41512EAE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9" y="274638"/>
            <a:ext cx="8665028" cy="748619"/>
          </a:xfrm>
        </p:spPr>
        <p:txBody>
          <a:bodyPr>
            <a:normAutofit fontScale="90000"/>
          </a:bodyPr>
          <a:lstStyle/>
          <a:p>
            <a:r>
              <a:rPr lang="en-US" dirty="0" smtClean="0"/>
              <a:t>Cross-Team Giver-Receiver Relationships</a:t>
            </a:r>
            <a:endParaRPr lang="en-US" dirty="0"/>
          </a:p>
        </p:txBody>
      </p:sp>
      <p:sp>
        <p:nvSpPr>
          <p:cNvPr id="4" name="Slide Number Placeholder 3"/>
          <p:cNvSpPr>
            <a:spLocks noGrp="1"/>
          </p:cNvSpPr>
          <p:nvPr>
            <p:ph type="sldNum" sz="quarter" idx="12"/>
          </p:nvPr>
        </p:nvSpPr>
        <p:spPr/>
        <p:txBody>
          <a:bodyPr/>
          <a:lstStyle/>
          <a:p>
            <a:fld id="{BF487437-100A-BA4B-97F8-63B41512EAEF}" type="slidenum">
              <a:rPr lang="en-US" smtClean="0"/>
              <a:pPr/>
              <a:t>14</a:t>
            </a:fld>
            <a:endParaRPr lang="en-US"/>
          </a:p>
        </p:txBody>
      </p:sp>
      <p:graphicFrame>
        <p:nvGraphicFramePr>
          <p:cNvPr id="6" name="Table 5"/>
          <p:cNvGraphicFramePr>
            <a:graphicFrameLocks noGrp="1"/>
          </p:cNvGraphicFramePr>
          <p:nvPr/>
        </p:nvGraphicFramePr>
        <p:xfrm>
          <a:off x="598710" y="1153887"/>
          <a:ext cx="3657604" cy="5068190"/>
        </p:xfrm>
        <a:graphic>
          <a:graphicData uri="http://schemas.openxmlformats.org/drawingml/2006/table">
            <a:tbl>
              <a:tblPr firstRow="1" bandRow="1">
                <a:tableStyleId>{5C22544A-7EE6-4342-B048-85BDC9FD1C3A}</a:tableStyleId>
              </a:tblPr>
              <a:tblGrid>
                <a:gridCol w="1643747"/>
                <a:gridCol w="2013857"/>
              </a:tblGrid>
              <a:tr h="660682">
                <a:tc>
                  <a:txBody>
                    <a:bodyPr/>
                    <a:lstStyle/>
                    <a:p>
                      <a:endParaRPr lang="en-US" sz="1500" b="1" dirty="0">
                        <a:solidFill>
                          <a:schemeClr val="bg1"/>
                        </a:solidFill>
                      </a:endParaRPr>
                    </a:p>
                  </a:txBody>
                  <a:tcPr/>
                </a:tc>
                <a:tc>
                  <a:txBody>
                    <a:bodyPr/>
                    <a:lstStyle/>
                    <a:p>
                      <a:r>
                        <a:rPr lang="en-US" sz="1500" dirty="0" smtClean="0"/>
                        <a:t>VIIRS SDR Team Provides</a:t>
                      </a:r>
                      <a:endParaRPr lang="en-US" sz="1500" dirty="0"/>
                    </a:p>
                  </a:txBody>
                  <a:tcPr/>
                </a:tc>
              </a:tr>
              <a:tr h="1048374">
                <a:tc>
                  <a:txBody>
                    <a:bodyPr/>
                    <a:lstStyle/>
                    <a:p>
                      <a:r>
                        <a:rPr lang="en-US" sz="1500" b="1" dirty="0" smtClean="0">
                          <a:solidFill>
                            <a:schemeClr val="bg1"/>
                          </a:solidFill>
                        </a:rPr>
                        <a:t>General items</a:t>
                      </a:r>
                      <a:endParaRPr lang="en-US" sz="1500" b="1" dirty="0">
                        <a:solidFill>
                          <a:schemeClr val="bg1"/>
                        </a:solidFill>
                      </a:endParaRPr>
                    </a:p>
                  </a:txBody>
                  <a:tcPr>
                    <a:solidFill>
                      <a:schemeClr val="accent1"/>
                    </a:solidFill>
                  </a:tcPr>
                </a:tc>
                <a:tc>
                  <a:txBody>
                    <a:bodyPr/>
                    <a:lstStyle/>
                    <a:p>
                      <a:pPr>
                        <a:buFont typeface="Arial" pitchFamily="34" charset="0"/>
                        <a:buChar char="•"/>
                      </a:pPr>
                      <a:r>
                        <a:rPr lang="en-US" sz="1200" dirty="0" smtClean="0"/>
                        <a:t> Proposed</a:t>
                      </a:r>
                      <a:r>
                        <a:rPr lang="en-US" sz="1200" baseline="0" dirty="0" smtClean="0"/>
                        <a:t> LUT updates</a:t>
                      </a:r>
                    </a:p>
                    <a:p>
                      <a:pPr>
                        <a:buFont typeface="Arial" pitchFamily="34" charset="0"/>
                        <a:buChar char="•"/>
                      </a:pPr>
                      <a:r>
                        <a:rPr lang="en-US" sz="1200" baseline="0" dirty="0" smtClean="0"/>
                        <a:t> Modified SDRs – sampling</a:t>
                      </a:r>
                    </a:p>
                    <a:p>
                      <a:pPr>
                        <a:buFont typeface="Arial" pitchFamily="34" charset="0"/>
                        <a:buChar char="•"/>
                      </a:pPr>
                      <a:r>
                        <a:rPr lang="en-US" sz="1200" baseline="0" dirty="0" smtClean="0"/>
                        <a:t> DG band transition levels</a:t>
                      </a:r>
                    </a:p>
                    <a:p>
                      <a:pPr>
                        <a:buFont typeface="Arial" pitchFamily="34" charset="0"/>
                        <a:buChar char="•"/>
                      </a:pPr>
                      <a:r>
                        <a:rPr lang="en-US" sz="1200" baseline="0" dirty="0" smtClean="0"/>
                        <a:t> SDR quality and maturity status, RSRs, anomalies, …</a:t>
                      </a:r>
                      <a:endParaRPr lang="en-US" sz="1200" dirty="0" smtClean="0"/>
                    </a:p>
                  </a:txBody>
                  <a:tcPr/>
                </a:tc>
              </a:tr>
              <a:tr h="4136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err="1" smtClean="0">
                          <a:solidFill>
                            <a:schemeClr val="bg1"/>
                          </a:solidFill>
                        </a:rPr>
                        <a:t>CrIS</a:t>
                      </a:r>
                      <a:r>
                        <a:rPr lang="en-US" sz="1500" b="1" baseline="0" dirty="0" smtClean="0">
                          <a:solidFill>
                            <a:schemeClr val="bg1"/>
                          </a:solidFill>
                        </a:rPr>
                        <a:t> SDR Team</a:t>
                      </a:r>
                      <a:endParaRPr lang="en-US" sz="1500" b="1" dirty="0">
                        <a:solidFill>
                          <a:schemeClr val="bg1"/>
                        </a:solidFill>
                      </a:endParaRPr>
                    </a:p>
                  </a:txBody>
                  <a:tcPr>
                    <a:solidFill>
                      <a:schemeClr val="accent1"/>
                    </a:solidFill>
                  </a:tcPr>
                </a:tc>
                <a:tc>
                  <a:txBody>
                    <a:bodyPr/>
                    <a:lstStyle/>
                    <a:p>
                      <a:pPr>
                        <a:buFont typeface="Arial" pitchFamily="34" charset="0"/>
                        <a:buChar char="•"/>
                      </a:pPr>
                      <a:r>
                        <a:rPr lang="en-US" sz="1200" dirty="0" smtClean="0"/>
                        <a:t> VIIRS</a:t>
                      </a:r>
                      <a:r>
                        <a:rPr lang="en-US" sz="1200" baseline="0" dirty="0" smtClean="0"/>
                        <a:t> SDR Geolocation</a:t>
                      </a:r>
                      <a:endParaRPr lang="en-US" sz="1200" dirty="0" smtClean="0"/>
                    </a:p>
                  </a:txBody>
                  <a:tcPr/>
                </a:tc>
              </a:tr>
              <a:tr h="571636">
                <a:tc>
                  <a:txBody>
                    <a:bodyPr/>
                    <a:lstStyle/>
                    <a:p>
                      <a:r>
                        <a:rPr lang="en-US" sz="1500" b="1" dirty="0" smtClean="0">
                          <a:solidFill>
                            <a:schemeClr val="bg1"/>
                          </a:solidFill>
                        </a:rPr>
                        <a:t>Imagery EDR/VCM</a:t>
                      </a:r>
                      <a:r>
                        <a:rPr lang="en-US" sz="1500" b="1" baseline="0" dirty="0" smtClean="0">
                          <a:solidFill>
                            <a:schemeClr val="bg1"/>
                          </a:solidFill>
                        </a:rPr>
                        <a:t> Team</a:t>
                      </a:r>
                      <a:endParaRPr lang="en-US" sz="1500" b="1" dirty="0">
                        <a:solidFill>
                          <a:schemeClr val="bg1"/>
                        </a:solidFill>
                      </a:endParaRPr>
                    </a:p>
                  </a:txBody>
                  <a:tcPr>
                    <a:solidFill>
                      <a:schemeClr val="accent1"/>
                    </a:solidFill>
                  </a:tcPr>
                </a:tc>
                <a:tc>
                  <a:txBody>
                    <a:bodyPr/>
                    <a:lstStyle/>
                    <a:p>
                      <a:pPr>
                        <a:buFont typeface="Arial" pitchFamily="34" charset="0"/>
                        <a:buChar char="•"/>
                      </a:pPr>
                      <a:endParaRPr lang="en-US" sz="1200" dirty="0"/>
                    </a:p>
                  </a:txBody>
                  <a:tcPr/>
                </a:tc>
              </a:tr>
              <a:tr h="576943">
                <a:tc>
                  <a:txBody>
                    <a:bodyPr/>
                    <a:lstStyle/>
                    <a:p>
                      <a:r>
                        <a:rPr lang="en-US" sz="1500" b="1" dirty="0" smtClean="0">
                          <a:solidFill>
                            <a:schemeClr val="bg1"/>
                          </a:solidFill>
                        </a:rPr>
                        <a:t>Oceans EDR Team</a:t>
                      </a:r>
                      <a:endParaRPr lang="en-US" sz="1500" b="1" dirty="0">
                        <a:solidFill>
                          <a:schemeClr val="bg1"/>
                        </a:solidFill>
                      </a:endParaRPr>
                    </a:p>
                  </a:txBody>
                  <a:tcPr>
                    <a:solidFill>
                      <a:schemeClr val="accent1"/>
                    </a:solidFill>
                  </a:tcPr>
                </a:tc>
                <a:tc>
                  <a:txBody>
                    <a:bodyPr/>
                    <a:lstStyle/>
                    <a:p>
                      <a:pPr>
                        <a:buFont typeface="Arial" pitchFamily="34" charset="0"/>
                        <a:buChar char="•"/>
                      </a:pPr>
                      <a:r>
                        <a:rPr lang="en-US" sz="1200" baseline="0" dirty="0" smtClean="0"/>
                        <a:t> Instrument polarization                         characteristics</a:t>
                      </a:r>
                      <a:endParaRPr lang="en-US" sz="1200" dirty="0" smtClean="0"/>
                    </a:p>
                  </a:txBody>
                  <a:tcPr/>
                </a:tc>
              </a:tr>
              <a:tr h="506563">
                <a:tc>
                  <a:txBody>
                    <a:bodyPr/>
                    <a:lstStyle/>
                    <a:p>
                      <a:r>
                        <a:rPr lang="en-US" sz="1500" b="1" dirty="0" smtClean="0">
                          <a:solidFill>
                            <a:schemeClr val="bg1"/>
                          </a:solidFill>
                        </a:rPr>
                        <a:t>Land EDR Team</a:t>
                      </a:r>
                      <a:endParaRPr lang="en-US" sz="1500" b="1" dirty="0">
                        <a:solidFill>
                          <a:schemeClr val="bg1"/>
                        </a:solidFill>
                      </a:endParaRPr>
                    </a:p>
                  </a:txBody>
                  <a:tcPr>
                    <a:solidFill>
                      <a:schemeClr val="accent1"/>
                    </a:solidFill>
                  </a:tcPr>
                </a:tc>
                <a:tc>
                  <a:txBody>
                    <a:bodyPr/>
                    <a:lstStyle/>
                    <a:p>
                      <a:pPr>
                        <a:buFont typeface="Arial" pitchFamily="34" charset="0"/>
                        <a:buNone/>
                      </a:pPr>
                      <a:endParaRPr lang="en-US" sz="1200" dirty="0" smtClean="0"/>
                    </a:p>
                  </a:txBody>
                  <a:tcPr/>
                </a:tc>
              </a:tr>
              <a:tr h="643012">
                <a:tc>
                  <a:txBody>
                    <a:bodyPr/>
                    <a:lstStyle/>
                    <a:p>
                      <a:r>
                        <a:rPr lang="en-US" sz="1500" b="1" dirty="0" smtClean="0">
                          <a:solidFill>
                            <a:schemeClr val="bg1"/>
                          </a:solidFill>
                        </a:rPr>
                        <a:t>Cloud/</a:t>
                      </a:r>
                    </a:p>
                    <a:p>
                      <a:r>
                        <a:rPr lang="en-US" sz="1500" b="1" dirty="0" smtClean="0">
                          <a:solidFill>
                            <a:schemeClr val="bg1"/>
                          </a:solidFill>
                        </a:rPr>
                        <a:t>Aerosol</a:t>
                      </a:r>
                      <a:r>
                        <a:rPr lang="en-US" sz="1500" b="1" baseline="0" dirty="0" smtClean="0">
                          <a:solidFill>
                            <a:schemeClr val="bg1"/>
                          </a:solidFill>
                        </a:rPr>
                        <a:t> EDR Team</a:t>
                      </a:r>
                      <a:endParaRPr lang="en-US" sz="1500" b="1" dirty="0">
                        <a:solidFill>
                          <a:schemeClr val="bg1"/>
                        </a:solidFill>
                      </a:endParaRPr>
                    </a:p>
                  </a:txBody>
                  <a:tcPr>
                    <a:solidFill>
                      <a:schemeClr val="accent1"/>
                    </a:solidFill>
                  </a:tcPr>
                </a:tc>
                <a:tc>
                  <a:txBody>
                    <a:bodyPr/>
                    <a:lstStyle/>
                    <a:p>
                      <a:pPr>
                        <a:buFont typeface="Arial" pitchFamily="34" charset="0"/>
                        <a:buNone/>
                      </a:pPr>
                      <a:endParaRPr lang="en-US" sz="1200" dirty="0" smtClean="0"/>
                    </a:p>
                  </a:txBody>
                  <a:tcPr/>
                </a:tc>
              </a:tr>
              <a:tr h="647323">
                <a:tc>
                  <a:txBody>
                    <a:bodyPr/>
                    <a:lstStyle/>
                    <a:p>
                      <a:r>
                        <a:rPr lang="en-US" sz="1500" b="1" dirty="0" err="1" smtClean="0">
                          <a:solidFill>
                            <a:schemeClr val="bg1"/>
                          </a:solidFill>
                        </a:rPr>
                        <a:t>Cryo</a:t>
                      </a:r>
                      <a:r>
                        <a:rPr lang="en-US" sz="1500" b="1" dirty="0" smtClean="0">
                          <a:solidFill>
                            <a:schemeClr val="bg1"/>
                          </a:solidFill>
                        </a:rPr>
                        <a:t> EDR Team</a:t>
                      </a:r>
                      <a:endParaRPr lang="en-US" sz="1500" b="1" dirty="0">
                        <a:solidFill>
                          <a:schemeClr val="bg1"/>
                        </a:solidFill>
                      </a:endParaRPr>
                    </a:p>
                  </a:txBody>
                  <a:tcPr>
                    <a:solidFill>
                      <a:schemeClr val="accent1"/>
                    </a:solidFill>
                  </a:tcPr>
                </a:tc>
                <a:tc>
                  <a:txBody>
                    <a:bodyPr/>
                    <a:lstStyle/>
                    <a:p>
                      <a:pPr>
                        <a:buFont typeface="Arial" pitchFamily="34" charset="0"/>
                        <a:buNone/>
                      </a:pPr>
                      <a:endParaRPr lang="en-US" sz="1200" dirty="0" smtClean="0"/>
                    </a:p>
                  </a:txBody>
                  <a:tcPr/>
                </a:tc>
              </a:tr>
            </a:tbl>
          </a:graphicData>
        </a:graphic>
      </p:graphicFrame>
      <p:graphicFrame>
        <p:nvGraphicFramePr>
          <p:cNvPr id="9" name="Table 8"/>
          <p:cNvGraphicFramePr>
            <a:graphicFrameLocks noGrp="1"/>
          </p:cNvGraphicFramePr>
          <p:nvPr/>
        </p:nvGraphicFramePr>
        <p:xfrm>
          <a:off x="4724398" y="1153889"/>
          <a:ext cx="3657604" cy="5068188"/>
        </p:xfrm>
        <a:graphic>
          <a:graphicData uri="http://schemas.openxmlformats.org/drawingml/2006/table">
            <a:tbl>
              <a:tblPr firstRow="1" bandRow="1">
                <a:tableStyleId>{5C22544A-7EE6-4342-B048-85BDC9FD1C3A}</a:tableStyleId>
              </a:tblPr>
              <a:tblGrid>
                <a:gridCol w="1643747"/>
                <a:gridCol w="2013857"/>
              </a:tblGrid>
              <a:tr h="712595">
                <a:tc>
                  <a:txBody>
                    <a:bodyPr/>
                    <a:lstStyle/>
                    <a:p>
                      <a:endParaRPr lang="en-US" sz="1500" b="1" dirty="0">
                        <a:solidFill>
                          <a:schemeClr val="bg1"/>
                        </a:solidFill>
                      </a:endParaRPr>
                    </a:p>
                  </a:txBody>
                  <a:tcPr/>
                </a:tc>
                <a:tc>
                  <a:txBody>
                    <a:bodyPr/>
                    <a:lstStyle/>
                    <a:p>
                      <a:r>
                        <a:rPr lang="en-US" sz="1500" dirty="0" smtClean="0"/>
                        <a:t>VIIRS SDR Team Receives</a:t>
                      </a:r>
                      <a:endParaRPr lang="en-US" sz="1500" dirty="0"/>
                    </a:p>
                  </a:txBody>
                  <a:tcPr/>
                </a:tc>
              </a:tr>
              <a:tr h="609115">
                <a:tc>
                  <a:txBody>
                    <a:bodyPr/>
                    <a:lstStyle/>
                    <a:p>
                      <a:r>
                        <a:rPr lang="en-US" sz="1500" b="1" dirty="0" err="1" smtClean="0">
                          <a:solidFill>
                            <a:schemeClr val="bg1"/>
                          </a:solidFill>
                        </a:rPr>
                        <a:t>CrIS</a:t>
                      </a:r>
                      <a:r>
                        <a:rPr lang="en-US" sz="1500" b="1" baseline="0" dirty="0" smtClean="0">
                          <a:solidFill>
                            <a:schemeClr val="bg1"/>
                          </a:solidFill>
                        </a:rPr>
                        <a:t> SDR Team</a:t>
                      </a:r>
                      <a:endParaRPr lang="en-US" sz="1500" b="1" dirty="0">
                        <a:solidFill>
                          <a:schemeClr val="bg1"/>
                        </a:solidFill>
                      </a:endParaRPr>
                    </a:p>
                  </a:txBody>
                  <a:tcPr>
                    <a:solidFill>
                      <a:schemeClr val="accent1"/>
                    </a:solidFill>
                  </a:tcPr>
                </a:tc>
                <a:tc>
                  <a:txBody>
                    <a:bodyPr/>
                    <a:lstStyle/>
                    <a:p>
                      <a:r>
                        <a:rPr lang="en-US" sz="1200" dirty="0" err="1" smtClean="0"/>
                        <a:t>CrIS</a:t>
                      </a:r>
                      <a:r>
                        <a:rPr lang="en-US" sz="1200" dirty="0" smtClean="0"/>
                        <a:t> SDRs</a:t>
                      </a:r>
                      <a:endParaRPr lang="en-US" sz="1200" dirty="0"/>
                    </a:p>
                  </a:txBody>
                  <a:tcPr/>
                </a:tc>
              </a:tr>
              <a:tr h="934842">
                <a:tc>
                  <a:txBody>
                    <a:bodyPr/>
                    <a:lstStyle/>
                    <a:p>
                      <a:r>
                        <a:rPr lang="en-US" sz="1500" b="1" dirty="0" smtClean="0">
                          <a:solidFill>
                            <a:schemeClr val="bg1"/>
                          </a:solidFill>
                        </a:rPr>
                        <a:t>Imagery EDR/VCM</a:t>
                      </a:r>
                      <a:r>
                        <a:rPr lang="en-US" sz="1500" b="1" baseline="0" dirty="0" smtClean="0">
                          <a:solidFill>
                            <a:schemeClr val="bg1"/>
                          </a:solidFill>
                        </a:rPr>
                        <a:t> Team</a:t>
                      </a:r>
                      <a:endParaRPr lang="en-US" sz="1500" b="1" dirty="0">
                        <a:solidFill>
                          <a:schemeClr val="bg1"/>
                        </a:solidFill>
                      </a:endParaRPr>
                    </a:p>
                  </a:txBody>
                  <a:tcPr>
                    <a:solidFill>
                      <a:schemeClr val="accent1"/>
                    </a:solidFill>
                  </a:tcPr>
                </a:tc>
                <a:tc>
                  <a:txBody>
                    <a:bodyPr/>
                    <a:lstStyle/>
                    <a:p>
                      <a:pPr>
                        <a:buFont typeface="Arial" pitchFamily="34" charset="0"/>
                        <a:buNone/>
                      </a:pPr>
                      <a:r>
                        <a:rPr lang="en-US" sz="1200" dirty="0" smtClean="0"/>
                        <a:t>Findings pertaining to</a:t>
                      </a:r>
                    </a:p>
                    <a:p>
                      <a:pPr>
                        <a:buFont typeface="Arial" pitchFamily="34" charset="0"/>
                        <a:buChar char="•"/>
                      </a:pPr>
                      <a:r>
                        <a:rPr lang="en-US" sz="1200" baseline="0" dirty="0" smtClean="0"/>
                        <a:t> Imagery artifacts (e.g., striping, banding, …)</a:t>
                      </a:r>
                    </a:p>
                    <a:p>
                      <a:pPr>
                        <a:buFont typeface="Arial" pitchFamily="34" charset="0"/>
                        <a:buChar char="•"/>
                      </a:pPr>
                      <a:r>
                        <a:rPr lang="en-US" sz="1200" baseline="0" dirty="0" smtClean="0"/>
                        <a:t> BBR</a:t>
                      </a:r>
                    </a:p>
                  </a:txBody>
                  <a:tcPr/>
                </a:tc>
              </a:tr>
              <a:tr h="971720">
                <a:tc>
                  <a:txBody>
                    <a:bodyPr/>
                    <a:lstStyle/>
                    <a:p>
                      <a:r>
                        <a:rPr lang="en-US" sz="1500" b="1" dirty="0" smtClean="0">
                          <a:solidFill>
                            <a:schemeClr val="bg1"/>
                          </a:solidFill>
                        </a:rPr>
                        <a:t>Oceans EDR Team</a:t>
                      </a:r>
                      <a:endParaRPr lang="en-US" sz="1500" b="1" dirty="0">
                        <a:solidFill>
                          <a:schemeClr val="bg1"/>
                        </a:solidFill>
                      </a:endParaRPr>
                    </a:p>
                  </a:txBody>
                  <a:tcPr>
                    <a:solidFill>
                      <a:schemeClr val="accent1"/>
                    </a:solidFill>
                  </a:tcPr>
                </a:tc>
                <a:tc>
                  <a:txBody>
                    <a:bodyPr/>
                    <a:lstStyle/>
                    <a:p>
                      <a:pPr>
                        <a:buFont typeface="Arial" pitchFamily="34" charset="0"/>
                        <a:buChar char="•"/>
                      </a:pPr>
                      <a:r>
                        <a:rPr lang="en-US" sz="1200" dirty="0" smtClean="0"/>
                        <a:t> SST band gains/offsets</a:t>
                      </a:r>
                    </a:p>
                    <a:p>
                      <a:pPr>
                        <a:buFont typeface="Arial" pitchFamily="34" charset="0"/>
                        <a:buChar char="•"/>
                      </a:pPr>
                      <a:r>
                        <a:rPr lang="en-US" sz="1200" baseline="0" dirty="0" smtClean="0"/>
                        <a:t> SST band stability and consistency with other satellite data from MICROS</a:t>
                      </a:r>
                    </a:p>
                  </a:txBody>
                  <a:tcPr/>
                </a:tc>
              </a:tr>
              <a:tr h="609115">
                <a:tc>
                  <a:txBody>
                    <a:bodyPr/>
                    <a:lstStyle/>
                    <a:p>
                      <a:r>
                        <a:rPr lang="en-US" sz="1500" b="1" dirty="0" smtClean="0">
                          <a:solidFill>
                            <a:schemeClr val="bg1"/>
                          </a:solidFill>
                        </a:rPr>
                        <a:t>Land EDR Team</a:t>
                      </a:r>
                      <a:endParaRPr lang="en-US" sz="1500" b="1" dirty="0">
                        <a:solidFill>
                          <a:schemeClr val="bg1"/>
                        </a:solidFill>
                      </a:endParaRPr>
                    </a:p>
                  </a:txBody>
                  <a:tcPr>
                    <a:solidFill>
                      <a:schemeClr val="accent1"/>
                    </a:solidFill>
                  </a:tcPr>
                </a:tc>
                <a:tc>
                  <a:txBody>
                    <a:bodyPr/>
                    <a:lstStyle/>
                    <a:p>
                      <a:pPr>
                        <a:buFont typeface="Arial" pitchFamily="34" charset="0"/>
                        <a:buChar char="•"/>
                      </a:pPr>
                      <a:r>
                        <a:rPr lang="en-US" sz="1200" dirty="0" smtClean="0"/>
                        <a:t> Surface reflectance from selected </a:t>
                      </a:r>
                      <a:r>
                        <a:rPr lang="en-US" sz="1200" dirty="0" err="1" smtClean="0"/>
                        <a:t>Aeronet</a:t>
                      </a:r>
                      <a:r>
                        <a:rPr lang="en-US" sz="1200" baseline="0" dirty="0" smtClean="0"/>
                        <a:t> sites (?) </a:t>
                      </a:r>
                    </a:p>
                  </a:txBody>
                  <a:tcPr/>
                </a:tc>
              </a:tr>
              <a:tr h="621686">
                <a:tc>
                  <a:txBody>
                    <a:bodyPr/>
                    <a:lstStyle/>
                    <a:p>
                      <a:r>
                        <a:rPr lang="en-US" sz="1500" b="1" dirty="0" smtClean="0">
                          <a:solidFill>
                            <a:schemeClr val="bg1"/>
                          </a:solidFill>
                        </a:rPr>
                        <a:t>Cloud/</a:t>
                      </a:r>
                    </a:p>
                    <a:p>
                      <a:r>
                        <a:rPr lang="en-US" sz="1500" b="1" dirty="0" smtClean="0">
                          <a:solidFill>
                            <a:schemeClr val="bg1"/>
                          </a:solidFill>
                        </a:rPr>
                        <a:t>Aerosol</a:t>
                      </a:r>
                      <a:r>
                        <a:rPr lang="en-US" sz="1500" b="1" baseline="0" dirty="0" smtClean="0">
                          <a:solidFill>
                            <a:schemeClr val="bg1"/>
                          </a:solidFill>
                        </a:rPr>
                        <a:t> EDR Team</a:t>
                      </a:r>
                      <a:endParaRPr lang="en-US" sz="1500" b="1" dirty="0">
                        <a:solidFill>
                          <a:schemeClr val="bg1"/>
                        </a:solidFill>
                      </a:endParaRPr>
                    </a:p>
                  </a:txBody>
                  <a:tcPr>
                    <a:solidFill>
                      <a:schemeClr val="accent1"/>
                    </a:solidFill>
                  </a:tcPr>
                </a:tc>
                <a:tc>
                  <a:txBody>
                    <a:bodyPr/>
                    <a:lstStyle/>
                    <a:p>
                      <a:pPr>
                        <a:buFont typeface="Arial" pitchFamily="34" charset="0"/>
                        <a:buNone/>
                      </a:pPr>
                      <a:endParaRPr lang="en-US" sz="1200" dirty="0" smtClean="0"/>
                    </a:p>
                  </a:txBody>
                  <a:tcPr/>
                </a:tc>
              </a:tr>
              <a:tr h="609115">
                <a:tc>
                  <a:txBody>
                    <a:bodyPr/>
                    <a:lstStyle/>
                    <a:p>
                      <a:r>
                        <a:rPr lang="en-US" sz="1500" b="1" dirty="0" err="1" smtClean="0">
                          <a:solidFill>
                            <a:schemeClr val="bg1"/>
                          </a:solidFill>
                        </a:rPr>
                        <a:t>Cryo</a:t>
                      </a:r>
                      <a:r>
                        <a:rPr lang="en-US" sz="1500" b="1" dirty="0" smtClean="0">
                          <a:solidFill>
                            <a:schemeClr val="bg1"/>
                          </a:solidFill>
                        </a:rPr>
                        <a:t> EDR Team</a:t>
                      </a:r>
                      <a:endParaRPr lang="en-US" sz="1500" b="1" dirty="0">
                        <a:solidFill>
                          <a:schemeClr val="bg1"/>
                        </a:solidFill>
                      </a:endParaRPr>
                    </a:p>
                  </a:txBody>
                  <a:tcPr>
                    <a:solidFill>
                      <a:schemeClr val="accent1"/>
                    </a:solidFill>
                  </a:tcPr>
                </a:tc>
                <a:tc>
                  <a:txBody>
                    <a:bodyPr/>
                    <a:lstStyle/>
                    <a:p>
                      <a:pPr>
                        <a:buFont typeface="Arial" pitchFamily="34" charset="0"/>
                        <a:buNone/>
                      </a:pPr>
                      <a:endParaRPr lang="en-US" sz="1200" dirty="0" smtClean="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Interactions with Externals Entities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All teams will acquire IPs and SDRs from CLASS when not available on GRAVITE </a:t>
            </a:r>
          </a:p>
          <a:p>
            <a:pPr lvl="1"/>
            <a:r>
              <a:rPr lang="en-US" dirty="0" smtClean="0"/>
              <a:t>Communication and data acquisition mechanisms remain to be addressed</a:t>
            </a:r>
          </a:p>
          <a:p>
            <a:r>
              <a:rPr lang="en-US" dirty="0" smtClean="0"/>
              <a:t>NASA will acquire data from SDS</a:t>
            </a:r>
          </a:p>
          <a:p>
            <a:r>
              <a:rPr lang="en-US" dirty="0" smtClean="0"/>
              <a:t>Aerospace </a:t>
            </a:r>
            <a:r>
              <a:rPr lang="en-US" dirty="0" smtClean="0"/>
              <a:t>will execute </a:t>
            </a:r>
            <a:r>
              <a:rPr lang="en-US" dirty="0" smtClean="0"/>
              <a:t>most tasks using RDRs, IPs and SDRs available on GRAVITE during time window when available</a:t>
            </a:r>
          </a:p>
          <a:p>
            <a:pPr lvl="1"/>
            <a:r>
              <a:rPr lang="en-US" dirty="0" smtClean="0"/>
              <a:t>Need better definition of expiration period for IPs and SDRs (34 days?)</a:t>
            </a:r>
          </a:p>
          <a:p>
            <a:r>
              <a:rPr lang="en-US" dirty="0" smtClean="0"/>
              <a:t>STAR may address near-real time issues working with NDE on NSOF</a:t>
            </a:r>
            <a:endParaRPr lang="en-US" dirty="0"/>
          </a:p>
        </p:txBody>
      </p:sp>
      <p:sp>
        <p:nvSpPr>
          <p:cNvPr id="4" name="Slide Number Placeholder 3"/>
          <p:cNvSpPr>
            <a:spLocks noGrp="1"/>
          </p:cNvSpPr>
          <p:nvPr>
            <p:ph type="sldNum" sz="quarter" idx="12"/>
          </p:nvPr>
        </p:nvSpPr>
        <p:spPr/>
        <p:txBody>
          <a:bodyPr/>
          <a:lstStyle/>
          <a:p>
            <a:fld id="{BF487437-100A-BA4B-97F8-63B41512EAEF}"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5333"/>
          </a:xfrm>
        </p:spPr>
        <p:txBody>
          <a:bodyPr>
            <a:normAutofit fontScale="90000"/>
          </a:bodyPr>
          <a:lstStyle/>
          <a:p>
            <a:r>
              <a:rPr lang="en-US" dirty="0" smtClean="0"/>
              <a:t>Cal/Val Rehearsal</a:t>
            </a:r>
            <a:endParaRPr lang="en-US" dirty="0"/>
          </a:p>
        </p:txBody>
      </p:sp>
      <p:sp>
        <p:nvSpPr>
          <p:cNvPr id="3" name="Content Placeholder 2"/>
          <p:cNvSpPr>
            <a:spLocks noGrp="1"/>
          </p:cNvSpPr>
          <p:nvPr>
            <p:ph idx="1"/>
          </p:nvPr>
        </p:nvSpPr>
        <p:spPr>
          <a:xfrm>
            <a:off x="457200" y="1023257"/>
            <a:ext cx="8403771" cy="5083629"/>
          </a:xfrm>
        </p:spPr>
        <p:txBody>
          <a:bodyPr>
            <a:noAutofit/>
          </a:bodyPr>
          <a:lstStyle/>
          <a:p>
            <a:pPr marL="342900" lvl="1" indent="-342900">
              <a:buFont typeface="Arial"/>
              <a:buChar char="•"/>
            </a:pPr>
            <a:r>
              <a:rPr lang="en-US" sz="2200" dirty="0" smtClean="0"/>
              <a:t>Readiness will be verified for </a:t>
            </a:r>
            <a:r>
              <a:rPr lang="en-US" sz="2200" b="1" i="1" dirty="0" smtClean="0"/>
              <a:t>all</a:t>
            </a:r>
            <a:r>
              <a:rPr lang="en-US" sz="2200" dirty="0" smtClean="0"/>
              <a:t> VIIRS SDR cal/</a:t>
            </a:r>
            <a:r>
              <a:rPr lang="en-US" sz="2200" dirty="0" err="1" smtClean="0"/>
              <a:t>val</a:t>
            </a:r>
            <a:r>
              <a:rPr lang="en-US" sz="2200" dirty="0" smtClean="0"/>
              <a:t> tasks prior to launch in one of two ways:</a:t>
            </a:r>
          </a:p>
          <a:p>
            <a:pPr lvl="1"/>
            <a:r>
              <a:rPr lang="en-US" sz="1800" dirty="0" smtClean="0"/>
              <a:t>Demonstration:  Application of tools to proxy data sets using planned methodology to generate products of same type that will be generated on orbit</a:t>
            </a:r>
          </a:p>
          <a:p>
            <a:pPr lvl="1"/>
            <a:r>
              <a:rPr lang="en-US" sz="1800" dirty="0" smtClean="0"/>
              <a:t>Description of same or similar activity performed with same or similar tools on other programs</a:t>
            </a:r>
          </a:p>
          <a:p>
            <a:pPr marL="342900" lvl="1" indent="-342900">
              <a:buFont typeface="Arial" pitchFamily="34" charset="0"/>
              <a:buChar char="•"/>
            </a:pPr>
            <a:r>
              <a:rPr lang="en-US" sz="2600" dirty="0" smtClean="0"/>
              <a:t>Highest priority tasks targeted for demonstration in July/August rehearsals</a:t>
            </a:r>
          </a:p>
          <a:p>
            <a:pPr marL="742950" lvl="2" indent="-342900"/>
            <a:r>
              <a:rPr lang="en-US" sz="1800" dirty="0" smtClean="0"/>
              <a:t>Tasks that verify functionality and key performance characteristics:</a:t>
            </a:r>
            <a:endParaRPr lang="en-US" sz="1400" dirty="0" smtClean="0"/>
          </a:p>
          <a:p>
            <a:pPr marL="742950" lvl="2" indent="-342900"/>
            <a:r>
              <a:rPr lang="en-US" sz="1800" dirty="0" smtClean="0"/>
              <a:t>Tasks that perform routine offline calibration and LUT updates</a:t>
            </a:r>
          </a:p>
          <a:p>
            <a:pPr marL="742950" lvl="2" indent="-342900"/>
            <a:r>
              <a:rPr lang="en-US" sz="1800" dirty="0" smtClean="0"/>
              <a:t>Tasks that provide principal validation of SDR quality</a:t>
            </a:r>
          </a:p>
          <a:p>
            <a:pPr marL="342900" lvl="1" indent="-342900">
              <a:buFont typeface="Arial"/>
              <a:buChar char="•"/>
            </a:pPr>
            <a:r>
              <a:rPr lang="en-US" sz="2200" dirty="0" smtClean="0"/>
              <a:t>All other tasks that can be demonstrated will be demonstrated prior to launch</a:t>
            </a:r>
          </a:p>
          <a:p>
            <a:pPr marL="342900" lvl="1" indent="-342900">
              <a:buFont typeface="Arial"/>
              <a:buChar char="•"/>
            </a:pPr>
            <a:r>
              <a:rPr lang="en-US" sz="2200" dirty="0" smtClean="0"/>
              <a:t>Demo’s will be performed in conjunction with NCT4 and MR3 activities where feasible</a:t>
            </a:r>
          </a:p>
        </p:txBody>
      </p:sp>
      <p:sp>
        <p:nvSpPr>
          <p:cNvPr id="4" name="Slide Number Placeholder 3"/>
          <p:cNvSpPr>
            <a:spLocks noGrp="1"/>
          </p:cNvSpPr>
          <p:nvPr>
            <p:ph type="sldNum" sz="quarter" idx="12"/>
          </p:nvPr>
        </p:nvSpPr>
        <p:spPr/>
        <p:txBody>
          <a:bodyPr/>
          <a:lstStyle/>
          <a:p>
            <a:fld id="{BF487437-100A-BA4B-97F8-63B41512EAEF}"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8619"/>
          </a:xfrm>
        </p:spPr>
        <p:txBody>
          <a:bodyPr>
            <a:normAutofit fontScale="90000"/>
          </a:bodyPr>
          <a:lstStyle/>
          <a:p>
            <a:r>
              <a:rPr lang="en-US" dirty="0" smtClean="0"/>
              <a:t>Cal/Val Task Prioritization (1)</a:t>
            </a:r>
            <a:endParaRPr lang="en-US" dirty="0"/>
          </a:p>
        </p:txBody>
      </p:sp>
      <p:sp>
        <p:nvSpPr>
          <p:cNvPr id="4" name="Slide Number Placeholder 3"/>
          <p:cNvSpPr>
            <a:spLocks noGrp="1"/>
          </p:cNvSpPr>
          <p:nvPr>
            <p:ph type="sldNum" sz="quarter" idx="12"/>
          </p:nvPr>
        </p:nvSpPr>
        <p:spPr/>
        <p:txBody>
          <a:bodyPr/>
          <a:lstStyle/>
          <a:p>
            <a:fld id="{BF487437-100A-BA4B-97F8-63B41512EAEF}" type="slidenum">
              <a:rPr lang="en-US" smtClean="0"/>
              <a:pPr/>
              <a:t>17</a:t>
            </a:fld>
            <a:endParaRPr lang="en-US"/>
          </a:p>
        </p:txBody>
      </p:sp>
      <p:pic>
        <p:nvPicPr>
          <p:cNvPr id="1026" name="Picture 2"/>
          <p:cNvPicPr>
            <a:picLocks noChangeAspect="1" noChangeArrowheads="1"/>
          </p:cNvPicPr>
          <p:nvPr/>
        </p:nvPicPr>
        <p:blipFill>
          <a:blip r:embed="rId2"/>
          <a:srcRect/>
          <a:stretch>
            <a:fillRect/>
          </a:stretch>
        </p:blipFill>
        <p:spPr bwMode="auto">
          <a:xfrm>
            <a:off x="838201" y="1023257"/>
            <a:ext cx="7261452" cy="54604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8619"/>
          </a:xfrm>
        </p:spPr>
        <p:txBody>
          <a:bodyPr>
            <a:normAutofit fontScale="90000"/>
          </a:bodyPr>
          <a:lstStyle/>
          <a:p>
            <a:r>
              <a:rPr lang="en-US" dirty="0" smtClean="0"/>
              <a:t>Cal/Val Task Prioritization (2)</a:t>
            </a:r>
            <a:endParaRPr lang="en-US" dirty="0"/>
          </a:p>
        </p:txBody>
      </p:sp>
      <p:sp>
        <p:nvSpPr>
          <p:cNvPr id="4" name="Slide Number Placeholder 3"/>
          <p:cNvSpPr>
            <a:spLocks noGrp="1"/>
          </p:cNvSpPr>
          <p:nvPr>
            <p:ph type="sldNum" sz="quarter" idx="12"/>
          </p:nvPr>
        </p:nvSpPr>
        <p:spPr/>
        <p:txBody>
          <a:bodyPr/>
          <a:lstStyle/>
          <a:p>
            <a:fld id="{BF487437-100A-BA4B-97F8-63B41512EAEF}" type="slidenum">
              <a:rPr lang="en-US" smtClean="0"/>
              <a:pPr/>
              <a:t>18</a:t>
            </a:fld>
            <a:endParaRPr lang="en-US"/>
          </a:p>
        </p:txBody>
      </p:sp>
      <p:pic>
        <p:nvPicPr>
          <p:cNvPr id="2050" name="Picture 2"/>
          <p:cNvPicPr>
            <a:picLocks noChangeAspect="1" noChangeArrowheads="1"/>
          </p:cNvPicPr>
          <p:nvPr/>
        </p:nvPicPr>
        <p:blipFill>
          <a:blip r:embed="rId2"/>
          <a:srcRect/>
          <a:stretch>
            <a:fillRect/>
          </a:stretch>
        </p:blipFill>
        <p:spPr bwMode="auto">
          <a:xfrm>
            <a:off x="631371" y="1003493"/>
            <a:ext cx="7707767" cy="53528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8619"/>
          </a:xfrm>
        </p:spPr>
        <p:txBody>
          <a:bodyPr>
            <a:normAutofit fontScale="90000"/>
          </a:bodyPr>
          <a:lstStyle/>
          <a:p>
            <a:r>
              <a:rPr lang="en-US" dirty="0" smtClean="0"/>
              <a:t>Cal/Val Task Prioritization (3)</a:t>
            </a:r>
            <a:endParaRPr lang="en-US" dirty="0"/>
          </a:p>
        </p:txBody>
      </p:sp>
      <p:sp>
        <p:nvSpPr>
          <p:cNvPr id="4" name="Slide Number Placeholder 3"/>
          <p:cNvSpPr>
            <a:spLocks noGrp="1"/>
          </p:cNvSpPr>
          <p:nvPr>
            <p:ph type="sldNum" sz="quarter" idx="12"/>
          </p:nvPr>
        </p:nvSpPr>
        <p:spPr/>
        <p:txBody>
          <a:bodyPr/>
          <a:lstStyle/>
          <a:p>
            <a:fld id="{BF487437-100A-BA4B-97F8-63B41512EAEF}" type="slidenum">
              <a:rPr lang="en-US" smtClean="0"/>
              <a:pPr/>
              <a:t>19</a:t>
            </a:fld>
            <a:endParaRPr lang="en-US"/>
          </a:p>
        </p:txBody>
      </p:sp>
      <p:pic>
        <p:nvPicPr>
          <p:cNvPr id="3074" name="Picture 2"/>
          <p:cNvPicPr>
            <a:picLocks noChangeAspect="1" noChangeArrowheads="1"/>
          </p:cNvPicPr>
          <p:nvPr/>
        </p:nvPicPr>
        <p:blipFill>
          <a:blip r:embed="rId2"/>
          <a:srcRect/>
          <a:stretch>
            <a:fillRect/>
          </a:stretch>
        </p:blipFill>
        <p:spPr bwMode="auto">
          <a:xfrm>
            <a:off x="457200" y="1349829"/>
            <a:ext cx="8056109" cy="40053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Identify operational scenarios for Cal/Val</a:t>
            </a:r>
          </a:p>
          <a:p>
            <a:r>
              <a:rPr lang="en-US" dirty="0" smtClean="0"/>
              <a:t>Specify </a:t>
            </a:r>
            <a:r>
              <a:rPr lang="en-US" dirty="0"/>
              <a:t>the infrastructure support required from </a:t>
            </a:r>
            <a:r>
              <a:rPr lang="en-US" dirty="0" smtClean="0"/>
              <a:t>GRAVITE and other assets </a:t>
            </a:r>
          </a:p>
          <a:p>
            <a:r>
              <a:rPr lang="en-US" dirty="0" smtClean="0"/>
              <a:t>Identify needed Cross-team interactions with emphasis on EDR-SDR interactions</a:t>
            </a:r>
          </a:p>
          <a:p>
            <a:r>
              <a:rPr lang="en-US" dirty="0" smtClean="0"/>
              <a:t>Identify </a:t>
            </a:r>
            <a:r>
              <a:rPr lang="en-US" dirty="0"/>
              <a:t>interactions with external </a:t>
            </a:r>
            <a:r>
              <a:rPr lang="en-US" dirty="0" smtClean="0"/>
              <a:t>entities</a:t>
            </a:r>
          </a:p>
          <a:p>
            <a:r>
              <a:rPr lang="en-US" dirty="0" smtClean="0"/>
              <a:t>Identify prioritized activities for Cal/Val Rehearsal</a:t>
            </a:r>
            <a:endParaRPr lang="en-US" dirty="0"/>
          </a:p>
        </p:txBody>
      </p:sp>
      <p:sp>
        <p:nvSpPr>
          <p:cNvPr id="4" name="Slide Number Placeholder 3"/>
          <p:cNvSpPr>
            <a:spLocks noGrp="1"/>
          </p:cNvSpPr>
          <p:nvPr>
            <p:ph type="sldNum" sz="quarter" idx="12"/>
          </p:nvPr>
        </p:nvSpPr>
        <p:spPr/>
        <p:txBody>
          <a:bodyPr/>
          <a:lstStyle/>
          <a:p>
            <a:fld id="{BF487437-100A-BA4B-97F8-63B41512EAEF}"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8619"/>
          </a:xfrm>
        </p:spPr>
        <p:txBody>
          <a:bodyPr>
            <a:normAutofit fontScale="90000"/>
          </a:bodyPr>
          <a:lstStyle/>
          <a:p>
            <a:r>
              <a:rPr lang="en-US" dirty="0" smtClean="0"/>
              <a:t>Cal/Val Task Prioritization (4)</a:t>
            </a:r>
            <a:endParaRPr lang="en-US" dirty="0"/>
          </a:p>
        </p:txBody>
      </p:sp>
      <p:sp>
        <p:nvSpPr>
          <p:cNvPr id="4" name="Slide Number Placeholder 3"/>
          <p:cNvSpPr>
            <a:spLocks noGrp="1"/>
          </p:cNvSpPr>
          <p:nvPr>
            <p:ph type="sldNum" sz="quarter" idx="12"/>
          </p:nvPr>
        </p:nvSpPr>
        <p:spPr/>
        <p:txBody>
          <a:bodyPr/>
          <a:lstStyle/>
          <a:p>
            <a:fld id="{BF487437-100A-BA4B-97F8-63B41512EAEF}" type="slidenum">
              <a:rPr lang="en-US" smtClean="0"/>
              <a:pPr/>
              <a:t>20</a:t>
            </a:fld>
            <a:endParaRPr lang="en-US"/>
          </a:p>
        </p:txBody>
      </p:sp>
      <p:pic>
        <p:nvPicPr>
          <p:cNvPr id="4098" name="Picture 2"/>
          <p:cNvPicPr>
            <a:picLocks noChangeAspect="1" noChangeArrowheads="1"/>
          </p:cNvPicPr>
          <p:nvPr/>
        </p:nvPicPr>
        <p:blipFill>
          <a:blip r:embed="rId2"/>
          <a:srcRect/>
          <a:stretch>
            <a:fillRect/>
          </a:stretch>
        </p:blipFill>
        <p:spPr bwMode="auto">
          <a:xfrm>
            <a:off x="591939" y="1219200"/>
            <a:ext cx="7888714" cy="46869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0"/>
          </p:nvPr>
        </p:nvSpPr>
        <p:spPr>
          <a:noFill/>
        </p:spPr>
        <p:txBody>
          <a:bodyPr/>
          <a:lstStyle/>
          <a:p>
            <a:fld id="{C625C9BC-F96D-4075-9D7D-7A1F866E4C57}" type="slidenum">
              <a:rPr lang="en-US" smtClean="0">
                <a:latin typeface="Arial" pitchFamily="34" charset="0"/>
                <a:ea typeface="ＭＳ Ｐゴシック"/>
                <a:cs typeface="ＭＳ Ｐゴシック"/>
              </a:rPr>
              <a:pPr/>
              <a:t>21</a:t>
            </a:fld>
            <a:endParaRPr lang="en-US" smtClean="0">
              <a:latin typeface="Arial" pitchFamily="34" charset="0"/>
              <a:ea typeface="ＭＳ Ｐゴシック"/>
              <a:cs typeface="ＭＳ Ｐゴシック"/>
            </a:endParaRPr>
          </a:p>
        </p:txBody>
      </p:sp>
      <p:sp>
        <p:nvSpPr>
          <p:cNvPr id="11267" name="Rectangle 13"/>
          <p:cNvSpPr>
            <a:spLocks noGrp="1" noChangeArrowheads="1"/>
          </p:cNvSpPr>
          <p:nvPr>
            <p:ph type="title" idx="4294967295"/>
          </p:nvPr>
        </p:nvSpPr>
        <p:spPr>
          <a:xfrm>
            <a:off x="290513" y="450850"/>
            <a:ext cx="8853487" cy="492125"/>
          </a:xfrm>
        </p:spPr>
        <p:txBody>
          <a:bodyPr>
            <a:noAutofit/>
          </a:bodyPr>
          <a:lstStyle/>
          <a:p>
            <a:r>
              <a:rPr lang="en-US" sz="2800" b="1" dirty="0" smtClean="0"/>
              <a:t>RAD-15 TEB Response Characterization</a:t>
            </a:r>
          </a:p>
        </p:txBody>
      </p:sp>
      <p:sp>
        <p:nvSpPr>
          <p:cNvPr id="11268" name="Rectangle 14"/>
          <p:cNvSpPr>
            <a:spLocks noGrp="1" noChangeArrowheads="1"/>
          </p:cNvSpPr>
          <p:nvPr>
            <p:ph type="body" idx="4294967295"/>
          </p:nvPr>
        </p:nvSpPr>
        <p:spPr>
          <a:xfrm>
            <a:off x="401638" y="1089025"/>
            <a:ext cx="8169275" cy="5268913"/>
          </a:xfrm>
        </p:spPr>
        <p:txBody>
          <a:bodyPr>
            <a:normAutofit fontScale="55000" lnSpcReduction="20000"/>
          </a:bodyPr>
          <a:lstStyle/>
          <a:p>
            <a:r>
              <a:rPr lang="en-US" b="1" smtClean="0">
                <a:solidFill>
                  <a:srgbClr val="FF0000"/>
                </a:solidFill>
              </a:rPr>
              <a:t>Task Lead and Support</a:t>
            </a:r>
          </a:p>
          <a:p>
            <a:pPr lvl="1"/>
            <a:r>
              <a:rPr lang="en-US" smtClean="0"/>
              <a:t>Lead:  David Moyer, Aerospace</a:t>
            </a:r>
          </a:p>
          <a:p>
            <a:pPr lvl="1"/>
            <a:r>
              <a:rPr lang="en-US" smtClean="0"/>
              <a:t>Support:  Jeff McIntire, NICST;  Vincent Chiang, NICSE</a:t>
            </a:r>
          </a:p>
          <a:p>
            <a:r>
              <a:rPr lang="en-US" b="1" smtClean="0">
                <a:solidFill>
                  <a:srgbClr val="FF0000"/>
                </a:solidFill>
              </a:rPr>
              <a:t>Objective</a:t>
            </a:r>
          </a:p>
          <a:p>
            <a:pPr lvl="1"/>
            <a:r>
              <a:rPr lang="en-US" smtClean="0"/>
              <a:t>To characterize and update the TEB radiometric response coefficients if detector performance deviates from the prelaunch values enough to affect EDR performance</a:t>
            </a:r>
          </a:p>
          <a:p>
            <a:r>
              <a:rPr lang="en-US" b="1" smtClean="0">
                <a:solidFill>
                  <a:srgbClr val="FF0000"/>
                </a:solidFill>
              </a:rPr>
              <a:t>Description</a:t>
            </a:r>
          </a:p>
          <a:p>
            <a:pPr lvl="1"/>
            <a:r>
              <a:rPr lang="en-US" b="1" smtClean="0"/>
              <a:t>Prerequisites and Conditions</a:t>
            </a:r>
            <a:r>
              <a:rPr lang="en-US" smtClean="0"/>
              <a:t>:  SC Mode:  Nominal, VIIRS Mode:  Operational</a:t>
            </a:r>
          </a:p>
          <a:p>
            <a:pPr lvl="1"/>
            <a:r>
              <a:rPr lang="en-US" b="1" smtClean="0"/>
              <a:t>Methodology</a:t>
            </a:r>
            <a:r>
              <a:rPr lang="en-US" smtClean="0"/>
              <a:t>:  Analyze OBC BB warmup/cooldown data in the OBC BB calibration sector at multiple OBC BB set points to determine the detector’s linear and nonlinear response characteristics.</a:t>
            </a:r>
          </a:p>
          <a:p>
            <a:pPr lvl="1"/>
            <a:r>
              <a:rPr lang="en-US" b="1" smtClean="0"/>
              <a:t>Necessary Tools</a:t>
            </a:r>
            <a:r>
              <a:rPr lang="en-US" smtClean="0"/>
              <a:t>:  </a:t>
            </a:r>
          </a:p>
          <a:p>
            <a:pPr lvl="2"/>
            <a:r>
              <a:rPr lang="en-US" smtClean="0"/>
              <a:t>RDR Reader and LRV Extractor Tool</a:t>
            </a:r>
          </a:p>
          <a:p>
            <a:pPr lvl="2"/>
            <a:r>
              <a:rPr lang="en-US" smtClean="0"/>
              <a:t>Code for fitting VIIRS OBC BB radiance vs dn to determine TEB detector response.</a:t>
            </a:r>
          </a:p>
          <a:p>
            <a:pPr lvl="2"/>
            <a:r>
              <a:rPr lang="en-US" smtClean="0"/>
              <a:t>Code for updating TEB calibration coefficient LUTs using latest characterization.</a:t>
            </a:r>
          </a:p>
          <a:p>
            <a:r>
              <a:rPr lang="en-US" b="1" smtClean="0">
                <a:solidFill>
                  <a:srgbClr val="FF0000"/>
                </a:solidFill>
              </a:rPr>
              <a:t>Expected Results</a:t>
            </a:r>
          </a:p>
          <a:p>
            <a:pPr lvl="1"/>
            <a:r>
              <a:rPr lang="en-US" b="1" smtClean="0"/>
              <a:t> </a:t>
            </a:r>
            <a:r>
              <a:rPr lang="en-US" smtClean="0"/>
              <a:t>Calibration coefficients agree with the prelaunch warmup/cooldown coefficients.</a:t>
            </a:r>
          </a:p>
          <a:p>
            <a:pPr lvl="1"/>
            <a:r>
              <a:rPr lang="en-US" smtClean="0"/>
              <a:t>Updates to LUTs performed to track detector response changes.</a:t>
            </a:r>
          </a:p>
          <a:p>
            <a:r>
              <a:rPr lang="en-US" b="1" smtClean="0">
                <a:solidFill>
                  <a:srgbClr val="FF0000"/>
                </a:solidFill>
              </a:rPr>
              <a:t>Related Tasks</a:t>
            </a:r>
          </a:p>
          <a:p>
            <a:pPr lvl="1"/>
            <a:r>
              <a:rPr lang="en-US" smtClean="0"/>
              <a:t>None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0"/>
          </p:nvPr>
        </p:nvSpPr>
        <p:spPr>
          <a:noFill/>
        </p:spPr>
        <p:txBody>
          <a:bodyPr/>
          <a:lstStyle/>
          <a:p>
            <a:fld id="{C4B57B8A-D2A5-46E6-B6BA-FA952B8596D0}" type="slidenum">
              <a:rPr lang="en-US" smtClean="0">
                <a:latin typeface="Arial" pitchFamily="34" charset="0"/>
                <a:ea typeface="ＭＳ Ｐゴシック"/>
                <a:cs typeface="ＭＳ Ｐゴシック"/>
              </a:rPr>
              <a:pPr/>
              <a:t>22</a:t>
            </a:fld>
            <a:endParaRPr lang="en-US" smtClean="0">
              <a:latin typeface="Arial" pitchFamily="34" charset="0"/>
              <a:ea typeface="ＭＳ Ｐゴシック"/>
              <a:cs typeface="ＭＳ Ｐゴシック"/>
            </a:endParaRPr>
          </a:p>
        </p:txBody>
      </p:sp>
      <p:sp>
        <p:nvSpPr>
          <p:cNvPr id="12291" name="Rectangle 13"/>
          <p:cNvSpPr>
            <a:spLocks noGrp="1" noChangeArrowheads="1"/>
          </p:cNvSpPr>
          <p:nvPr>
            <p:ph type="title" idx="4294967295"/>
          </p:nvPr>
        </p:nvSpPr>
        <p:spPr>
          <a:xfrm>
            <a:off x="290513" y="450850"/>
            <a:ext cx="8853487" cy="492125"/>
          </a:xfrm>
        </p:spPr>
        <p:txBody>
          <a:bodyPr>
            <a:noAutofit/>
          </a:bodyPr>
          <a:lstStyle/>
          <a:p>
            <a:r>
              <a:rPr lang="en-US" sz="2800" b="1" dirty="0" smtClean="0"/>
              <a:t>RAD-15 TEB Response Characterization</a:t>
            </a:r>
          </a:p>
        </p:txBody>
      </p:sp>
      <p:sp>
        <p:nvSpPr>
          <p:cNvPr id="6148" name="Rectangle 14"/>
          <p:cNvSpPr>
            <a:spLocks noGrp="1" noChangeArrowheads="1"/>
          </p:cNvSpPr>
          <p:nvPr>
            <p:ph type="body" idx="4294967295"/>
          </p:nvPr>
        </p:nvSpPr>
        <p:spPr>
          <a:xfrm>
            <a:off x="401638" y="1089025"/>
            <a:ext cx="8169275" cy="5420632"/>
          </a:xfrm>
        </p:spPr>
        <p:txBody>
          <a:bodyPr>
            <a:normAutofit fontScale="62500" lnSpcReduction="20000"/>
          </a:bodyPr>
          <a:lstStyle/>
          <a:p>
            <a:pPr>
              <a:defRPr/>
            </a:pPr>
            <a:r>
              <a:rPr lang="en-US" b="1" dirty="0" smtClean="0">
                <a:solidFill>
                  <a:srgbClr val="FF0000"/>
                </a:solidFill>
              </a:rPr>
              <a:t>Rehearsal Description </a:t>
            </a:r>
            <a:r>
              <a:rPr lang="en-US" dirty="0" smtClean="0"/>
              <a:t>	</a:t>
            </a:r>
          </a:p>
          <a:p>
            <a:pPr lvl="1">
              <a:defRPr/>
            </a:pPr>
            <a:r>
              <a:rPr lang="en-US" dirty="0" smtClean="0"/>
              <a:t>Data Sets Used</a:t>
            </a:r>
          </a:p>
          <a:p>
            <a:pPr lvl="2">
              <a:defRPr/>
            </a:pPr>
            <a:r>
              <a:rPr lang="en-US" dirty="0" smtClean="0"/>
              <a:t>OBC BB warm-up data from SC TVAC data or synthesized  </a:t>
            </a:r>
          </a:p>
          <a:p>
            <a:pPr lvl="2">
              <a:defRPr/>
            </a:pPr>
            <a:r>
              <a:rPr lang="en-US" dirty="0" smtClean="0"/>
              <a:t>RDR OBC BB </a:t>
            </a:r>
            <a:r>
              <a:rPr lang="en-US" dirty="0" err="1" smtClean="0"/>
              <a:t>warmup</a:t>
            </a:r>
            <a:r>
              <a:rPr lang="en-US" dirty="0" smtClean="0"/>
              <a:t> and </a:t>
            </a:r>
            <a:r>
              <a:rPr lang="en-US" dirty="0" err="1" smtClean="0"/>
              <a:t>cooldown</a:t>
            </a:r>
            <a:r>
              <a:rPr lang="en-US" dirty="0" smtClean="0"/>
              <a:t> regions in P72 or P72+ </a:t>
            </a:r>
            <a:r>
              <a:rPr lang="en-US" dirty="0" err="1" smtClean="0"/>
              <a:t>SVview</a:t>
            </a:r>
            <a:r>
              <a:rPr lang="en-US" dirty="0" smtClean="0"/>
              <a:t> data</a:t>
            </a:r>
          </a:p>
          <a:p>
            <a:pPr lvl="2">
              <a:defRPr/>
            </a:pPr>
            <a:r>
              <a:rPr lang="en-US" dirty="0" smtClean="0"/>
              <a:t>RDR telemetry packets in P72 or P72+  data</a:t>
            </a:r>
          </a:p>
          <a:p>
            <a:pPr lvl="1">
              <a:defRPr/>
            </a:pPr>
            <a:r>
              <a:rPr lang="en-US" dirty="0" smtClean="0"/>
              <a:t>Tools Used</a:t>
            </a:r>
          </a:p>
          <a:p>
            <a:pPr lvl="3">
              <a:defRPr/>
            </a:pPr>
            <a:r>
              <a:rPr lang="en-US" dirty="0" smtClean="0"/>
              <a:t>RDR data reader and LRV data extractor</a:t>
            </a:r>
          </a:p>
          <a:p>
            <a:pPr lvl="3">
              <a:defRPr/>
            </a:pPr>
            <a:r>
              <a:rPr lang="en-US" dirty="0" smtClean="0"/>
              <a:t>IDL code to fit the OBC BB radiance </a:t>
            </a:r>
            <a:r>
              <a:rPr lang="en-US" dirty="0" err="1" smtClean="0"/>
              <a:t>vs</a:t>
            </a:r>
            <a:r>
              <a:rPr lang="en-US" dirty="0" smtClean="0"/>
              <a:t> detector </a:t>
            </a:r>
            <a:r>
              <a:rPr lang="en-US" dirty="0" err="1" smtClean="0"/>
              <a:t>dn</a:t>
            </a:r>
            <a:r>
              <a:rPr lang="en-US" dirty="0" smtClean="0"/>
              <a:t> to characterize the detector response </a:t>
            </a:r>
          </a:p>
          <a:p>
            <a:pPr lvl="3">
              <a:defRPr/>
            </a:pPr>
            <a:r>
              <a:rPr lang="en-US" dirty="0" smtClean="0"/>
              <a:t>IDL code to update TEB gain coefficient LUTs</a:t>
            </a:r>
          </a:p>
          <a:p>
            <a:pPr lvl="1">
              <a:defRPr/>
            </a:pPr>
            <a:r>
              <a:rPr lang="en-US" dirty="0" smtClean="0"/>
              <a:t>Operations Performed</a:t>
            </a:r>
          </a:p>
          <a:p>
            <a:pPr lvl="2">
              <a:defRPr/>
            </a:pPr>
            <a:r>
              <a:rPr lang="en-US" dirty="0" smtClean="0"/>
              <a:t>Fit the OBC BB radiance </a:t>
            </a:r>
            <a:r>
              <a:rPr lang="en-US" dirty="0" err="1" smtClean="0"/>
              <a:t>vs</a:t>
            </a:r>
            <a:r>
              <a:rPr lang="en-US" dirty="0" smtClean="0"/>
              <a:t> </a:t>
            </a:r>
            <a:r>
              <a:rPr lang="en-US" dirty="0" err="1" smtClean="0"/>
              <a:t>dn</a:t>
            </a:r>
            <a:r>
              <a:rPr lang="en-US" dirty="0" smtClean="0"/>
              <a:t> to see if the TEB detector response has changed since prelaunch and update the a0 and a2 terms in the 2</a:t>
            </a:r>
            <a:r>
              <a:rPr lang="en-US" baseline="30000" dirty="0" smtClean="0"/>
              <a:t>nd</a:t>
            </a:r>
            <a:r>
              <a:rPr lang="en-US" dirty="0" smtClean="0"/>
              <a:t> order fit if necessary. A look at the impact of the LUT changes in the SDR product will be performed to determine whether the new response values improve the SDR product.</a:t>
            </a:r>
          </a:p>
          <a:p>
            <a:pPr marL="228600" lvl="1">
              <a:buSzPct val="130000"/>
              <a:buFont typeface="Times" pitchFamily="18" charset="0"/>
              <a:buChar char="•"/>
              <a:defRPr/>
            </a:pPr>
            <a:r>
              <a:rPr lang="en-US" sz="3200" b="1" i="0" dirty="0" smtClean="0">
                <a:solidFill>
                  <a:srgbClr val="FF0000"/>
                </a:solidFill>
              </a:rPr>
              <a:t>Rehearsal Products</a:t>
            </a:r>
          </a:p>
          <a:p>
            <a:pPr lvl="1">
              <a:defRPr/>
            </a:pPr>
            <a:r>
              <a:rPr lang="en-US" dirty="0" smtClean="0"/>
              <a:t>Computed TEB response coefficients using </a:t>
            </a:r>
            <a:r>
              <a:rPr lang="en-US" dirty="0" err="1" smtClean="0"/>
              <a:t>warmup</a:t>
            </a:r>
            <a:r>
              <a:rPr lang="en-US" dirty="0" smtClean="0"/>
              <a:t> data (“dummy” product only) </a:t>
            </a:r>
          </a:p>
          <a:p>
            <a:pPr lvl="1">
              <a:defRPr/>
            </a:pPr>
            <a:r>
              <a:rPr lang="en-US" dirty="0" smtClean="0"/>
              <a:t>LUT update and comparison with previous values (“dummy” product only) </a:t>
            </a:r>
          </a:p>
          <a:p>
            <a:pPr>
              <a:defRPr/>
            </a:pPr>
            <a:r>
              <a:rPr lang="en-US" b="1" dirty="0" smtClean="0">
                <a:solidFill>
                  <a:srgbClr val="FF0000"/>
                </a:solidFill>
              </a:rPr>
              <a:t>Success Criteria</a:t>
            </a:r>
          </a:p>
          <a:p>
            <a:pPr lvl="1">
              <a:defRPr/>
            </a:pPr>
            <a:r>
              <a:rPr lang="en-US" dirty="0" smtClean="0"/>
              <a:t>Tools applied to data implement the task methodology as planned</a:t>
            </a:r>
          </a:p>
          <a:p>
            <a:pPr lvl="1">
              <a:defRPr/>
            </a:pPr>
            <a:r>
              <a:rPr lang="en-US" dirty="0" smtClean="0"/>
              <a:t>Rehearsal products simulate products expected from on-orbit task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lum bright="-10000" contrast="20000"/>
          </a:blip>
          <a:srcRect/>
          <a:stretch>
            <a:fillRect/>
          </a:stretch>
        </p:blipFill>
        <p:spPr bwMode="auto">
          <a:xfrm>
            <a:off x="0" y="923925"/>
            <a:ext cx="6107113" cy="5057775"/>
          </a:xfrm>
          <a:prstGeom prst="rect">
            <a:avLst/>
          </a:prstGeom>
          <a:noFill/>
          <a:ln w="9525">
            <a:noFill/>
            <a:miter lim="800000"/>
            <a:headEnd/>
            <a:tailEnd/>
          </a:ln>
        </p:spPr>
      </p:pic>
      <p:sp>
        <p:nvSpPr>
          <p:cNvPr id="13315" name="Rectangle 6"/>
          <p:cNvSpPr>
            <a:spLocks noGrp="1" noChangeArrowheads="1"/>
          </p:cNvSpPr>
          <p:nvPr>
            <p:ph type="sldNum" sz="quarter" idx="10"/>
          </p:nvPr>
        </p:nvSpPr>
        <p:spPr>
          <a:noFill/>
        </p:spPr>
        <p:txBody>
          <a:bodyPr/>
          <a:lstStyle/>
          <a:p>
            <a:fld id="{90BCE6BD-74EA-4C33-9742-2FC6BA72ECAA}" type="slidenum">
              <a:rPr lang="en-US" smtClean="0">
                <a:latin typeface="Arial" pitchFamily="34" charset="0"/>
                <a:ea typeface="ＭＳ Ｐゴシック"/>
                <a:cs typeface="ＭＳ Ｐゴシック"/>
              </a:rPr>
              <a:pPr/>
              <a:t>23</a:t>
            </a:fld>
            <a:endParaRPr lang="en-US" smtClean="0">
              <a:latin typeface="Arial" pitchFamily="34" charset="0"/>
              <a:ea typeface="ＭＳ Ｐゴシック"/>
              <a:cs typeface="ＭＳ Ｐゴシック"/>
            </a:endParaRPr>
          </a:p>
        </p:txBody>
      </p:sp>
      <p:sp>
        <p:nvSpPr>
          <p:cNvPr id="13316" name="Rectangle 13"/>
          <p:cNvSpPr>
            <a:spLocks noGrp="1" noChangeArrowheads="1"/>
          </p:cNvSpPr>
          <p:nvPr>
            <p:ph type="title" idx="4294967295"/>
          </p:nvPr>
        </p:nvSpPr>
        <p:spPr>
          <a:xfrm>
            <a:off x="290513" y="450850"/>
            <a:ext cx="8853487" cy="492125"/>
          </a:xfrm>
        </p:spPr>
        <p:txBody>
          <a:bodyPr>
            <a:noAutofit/>
          </a:bodyPr>
          <a:lstStyle/>
          <a:p>
            <a:r>
              <a:rPr lang="en-US" sz="2800" b="1" dirty="0" smtClean="0"/>
              <a:t>RAD-15 TEB Response Characterization</a:t>
            </a:r>
          </a:p>
        </p:txBody>
      </p:sp>
      <p:sp>
        <p:nvSpPr>
          <p:cNvPr id="13317" name="TextBox 5"/>
          <p:cNvSpPr txBox="1">
            <a:spLocks noChangeArrowheads="1"/>
          </p:cNvSpPr>
          <p:nvPr/>
        </p:nvSpPr>
        <p:spPr bwMode="auto">
          <a:xfrm>
            <a:off x="6567488" y="1339850"/>
            <a:ext cx="2576512" cy="3786188"/>
          </a:xfrm>
          <a:prstGeom prst="rect">
            <a:avLst/>
          </a:prstGeom>
          <a:noFill/>
          <a:ln w="9525">
            <a:noFill/>
            <a:miter lim="800000"/>
            <a:headEnd/>
            <a:tailEnd/>
          </a:ln>
        </p:spPr>
        <p:txBody>
          <a:bodyPr>
            <a:spAutoFit/>
          </a:bodyPr>
          <a:lstStyle/>
          <a:p>
            <a:r>
              <a:rPr lang="en-US"/>
              <a:t>Example of dn vs OBC BB radiance used to characterize the detector response. Band M13, HAM A, high gain and all detectors is shown here.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914400"/>
          </a:xfrm>
        </p:spPr>
        <p:txBody>
          <a:bodyPr/>
          <a:lstStyle/>
          <a:p>
            <a:pPr eaLnBrk="1" hangingPunct="1"/>
            <a:r>
              <a:rPr lang="en-US" sz="2400" b="1" dirty="0" smtClean="0"/>
              <a:t>VIIRS SDR Task RAD9: NPP/VIIRS </a:t>
            </a:r>
            <a:r>
              <a:rPr lang="en-US" sz="2400" b="1" dirty="0" err="1" smtClean="0"/>
              <a:t>Intersatellite</a:t>
            </a:r>
            <a:r>
              <a:rPr lang="en-US" sz="2400" b="1" dirty="0" smtClean="0"/>
              <a:t> Comparison with Aqua/MODIS</a:t>
            </a:r>
          </a:p>
        </p:txBody>
      </p:sp>
      <p:sp>
        <p:nvSpPr>
          <p:cNvPr id="2051" name="Rectangle 3"/>
          <p:cNvSpPr>
            <a:spLocks noGrp="1" noChangeArrowheads="1"/>
          </p:cNvSpPr>
          <p:nvPr>
            <p:ph type="body" idx="1"/>
          </p:nvPr>
        </p:nvSpPr>
        <p:spPr>
          <a:xfrm>
            <a:off x="228600" y="762000"/>
            <a:ext cx="8686800" cy="5029200"/>
          </a:xfrm>
        </p:spPr>
        <p:txBody>
          <a:bodyPr>
            <a:normAutofit lnSpcReduction="10000"/>
          </a:bodyPr>
          <a:lstStyle/>
          <a:p>
            <a:pPr marL="231775" indent="-231775" eaLnBrk="1" hangingPunct="1">
              <a:lnSpc>
                <a:spcPct val="80000"/>
              </a:lnSpc>
              <a:buFontTx/>
              <a:buNone/>
            </a:pPr>
            <a:r>
              <a:rPr lang="en-US" sz="1800" b="1" dirty="0" smtClean="0">
                <a:solidFill>
                  <a:srgbClr val="FF0000"/>
                </a:solidFill>
              </a:rPr>
              <a:t>TASK LEAD: </a:t>
            </a:r>
          </a:p>
          <a:p>
            <a:pPr marL="631825" lvl="1" indent="-231775" eaLnBrk="1" hangingPunct="1">
              <a:lnSpc>
                <a:spcPct val="80000"/>
              </a:lnSpc>
              <a:buFont typeface="Arial" charset="0"/>
              <a:buNone/>
            </a:pPr>
            <a:r>
              <a:rPr lang="en-US" sz="1800" dirty="0" err="1" smtClean="0"/>
              <a:t>Changyong</a:t>
            </a:r>
            <a:r>
              <a:rPr lang="en-US" sz="1800" dirty="0" smtClean="0"/>
              <a:t> Cao, STAR</a:t>
            </a:r>
            <a:endParaRPr lang="en-US" sz="1800" b="1" dirty="0" smtClean="0">
              <a:solidFill>
                <a:srgbClr val="FF0000"/>
              </a:solidFill>
            </a:endParaRPr>
          </a:p>
          <a:p>
            <a:pPr marL="231775" indent="-231775" eaLnBrk="1" hangingPunct="1">
              <a:lnSpc>
                <a:spcPct val="80000"/>
              </a:lnSpc>
              <a:buFontTx/>
              <a:buNone/>
            </a:pPr>
            <a:r>
              <a:rPr lang="en-US" sz="1800" b="1" dirty="0" smtClean="0">
                <a:solidFill>
                  <a:srgbClr val="FF0000"/>
                </a:solidFill>
              </a:rPr>
              <a:t>OBJECTIVE:</a:t>
            </a:r>
          </a:p>
          <a:p>
            <a:pPr marL="631825" lvl="1" indent="-231775" eaLnBrk="1" hangingPunct="1">
              <a:lnSpc>
                <a:spcPct val="80000"/>
              </a:lnSpc>
              <a:buFont typeface="Arial" charset="0"/>
              <a:buNone/>
            </a:pPr>
            <a:r>
              <a:rPr lang="en-US" sz="1800" dirty="0" smtClean="0"/>
              <a:t>To perform extended Simultaneous Nadir Overpass (SNO-x) SDR comparisons between VIIRS and MODIS bands at both high and low latitudes.</a:t>
            </a:r>
          </a:p>
          <a:p>
            <a:pPr marL="231775" indent="-231775" eaLnBrk="1" hangingPunct="1">
              <a:lnSpc>
                <a:spcPct val="80000"/>
              </a:lnSpc>
              <a:buFont typeface="Arial" charset="0"/>
              <a:buNone/>
            </a:pPr>
            <a:r>
              <a:rPr lang="en-US" sz="1800" b="1" dirty="0" smtClean="0">
                <a:solidFill>
                  <a:srgbClr val="FF0000"/>
                </a:solidFill>
              </a:rPr>
              <a:t>DESCRIPTION:</a:t>
            </a:r>
          </a:p>
          <a:p>
            <a:pPr marL="631825" lvl="1" indent="-231775" eaLnBrk="1" hangingPunct="1">
              <a:lnSpc>
                <a:spcPct val="80000"/>
              </a:lnSpc>
            </a:pPr>
            <a:r>
              <a:rPr lang="en-US" sz="1800" dirty="0" smtClean="0"/>
              <a:t>Method and tool: </a:t>
            </a:r>
          </a:p>
          <a:p>
            <a:pPr marL="631825" lvl="1" indent="-231775" eaLnBrk="1" hangingPunct="1">
              <a:lnSpc>
                <a:spcPct val="90000"/>
              </a:lnSpc>
              <a:buFont typeface="Arial" charset="0"/>
              <a:buNone/>
            </a:pPr>
            <a:r>
              <a:rPr lang="en-US" sz="1400" dirty="0" smtClean="0"/>
              <a:t>1) Predict SNO-x events using two-line elements and orbital perturbation models (SGP4 and STK).</a:t>
            </a:r>
          </a:p>
          <a:p>
            <a:pPr marL="631825" lvl="1" indent="-231775" eaLnBrk="1" hangingPunct="1">
              <a:lnSpc>
                <a:spcPct val="90000"/>
              </a:lnSpc>
              <a:buFont typeface="Arial" charset="0"/>
              <a:buNone/>
            </a:pPr>
            <a:r>
              <a:rPr lang="en-US" sz="1400" dirty="0" smtClean="0"/>
              <a:t>2) Perform pixel-by-pixel collocation between the matching bands of VIIRS and MODIS. </a:t>
            </a:r>
          </a:p>
          <a:p>
            <a:pPr marL="631825" lvl="1" indent="-231775" eaLnBrk="1" hangingPunct="1">
              <a:lnSpc>
                <a:spcPct val="90000"/>
              </a:lnSpc>
              <a:buFont typeface="Arial" charset="0"/>
              <a:buNone/>
            </a:pPr>
            <a:r>
              <a:rPr lang="en-US" sz="1400" dirty="0" smtClean="0"/>
              <a:t>3) Perform correlation analysis with uncertainty estimates. </a:t>
            </a:r>
          </a:p>
          <a:p>
            <a:pPr marL="631825" lvl="1" indent="-231775" eaLnBrk="1" hangingPunct="1">
              <a:lnSpc>
                <a:spcPct val="90000"/>
              </a:lnSpc>
            </a:pPr>
            <a:r>
              <a:rPr lang="en-US" sz="1800" dirty="0" smtClean="0"/>
              <a:t>Cal/Val phases: Sensor Checkout, ICV, and </a:t>
            </a:r>
            <a:r>
              <a:rPr lang="en-US" sz="1800" dirty="0" err="1" smtClean="0"/>
              <a:t>longterm</a:t>
            </a:r>
            <a:r>
              <a:rPr lang="en-US" sz="1800" dirty="0" smtClean="0"/>
              <a:t> monitoring</a:t>
            </a:r>
          </a:p>
          <a:p>
            <a:pPr marL="631825" lvl="1" indent="-231775" eaLnBrk="1" hangingPunct="1">
              <a:lnSpc>
                <a:spcPct val="80000"/>
              </a:lnSpc>
            </a:pPr>
            <a:r>
              <a:rPr lang="en-US" sz="1800" dirty="0" smtClean="0"/>
              <a:t>Sensor mod and data type</a:t>
            </a:r>
            <a:r>
              <a:rPr lang="en-US" sz="1400" dirty="0" smtClean="0"/>
              <a:t>: All modes, and RDRs and SDRs.</a:t>
            </a:r>
            <a:endParaRPr lang="en-US" sz="1400" b="1" dirty="0" smtClean="0">
              <a:solidFill>
                <a:srgbClr val="FF0000"/>
              </a:solidFill>
            </a:endParaRPr>
          </a:p>
          <a:p>
            <a:pPr marL="231775" indent="-231775" eaLnBrk="1" hangingPunct="1">
              <a:lnSpc>
                <a:spcPct val="80000"/>
              </a:lnSpc>
              <a:buFontTx/>
              <a:buNone/>
            </a:pPr>
            <a:r>
              <a:rPr lang="en-US" sz="1800" b="1" dirty="0" smtClean="0">
                <a:solidFill>
                  <a:srgbClr val="FF0000"/>
                </a:solidFill>
              </a:rPr>
              <a:t>Expected Results:</a:t>
            </a:r>
          </a:p>
          <a:p>
            <a:pPr marL="231775" indent="-231775" eaLnBrk="1" hangingPunct="1">
              <a:lnSpc>
                <a:spcPct val="80000"/>
              </a:lnSpc>
              <a:buFontTx/>
              <a:buNone/>
            </a:pPr>
            <a:r>
              <a:rPr lang="en-US" sz="1800" dirty="0" smtClean="0"/>
              <a:t>Radiometric consistency between VIIRS and MODIS for all matching bands within the sensor specification</a:t>
            </a:r>
          </a:p>
          <a:p>
            <a:pPr marL="231775" indent="-231775" eaLnBrk="1" hangingPunct="1">
              <a:lnSpc>
                <a:spcPct val="80000"/>
              </a:lnSpc>
              <a:buFontTx/>
              <a:buNone/>
            </a:pPr>
            <a:r>
              <a:rPr lang="en-US" sz="1800" b="1" dirty="0" smtClean="0">
                <a:solidFill>
                  <a:srgbClr val="FF0000"/>
                </a:solidFill>
              </a:rPr>
              <a:t>Related tasks:</a:t>
            </a:r>
          </a:p>
          <a:p>
            <a:pPr marL="231775" indent="-231775" eaLnBrk="1" hangingPunct="1">
              <a:lnSpc>
                <a:spcPct val="80000"/>
              </a:lnSpc>
              <a:buFontTx/>
              <a:buNone/>
            </a:pPr>
            <a:r>
              <a:rPr lang="en-US" sz="1800" dirty="0" smtClean="0">
                <a:solidFill>
                  <a:srgbClr val="FF0000"/>
                </a:solidFill>
              </a:rPr>
              <a:t>	</a:t>
            </a:r>
            <a:r>
              <a:rPr lang="en-US" sz="1800" dirty="0" smtClean="0"/>
              <a:t>RAD8, RAD10, RAD12, RAD13</a:t>
            </a:r>
          </a:p>
          <a:p>
            <a:pPr marL="231775" indent="-231775" eaLnBrk="1" hangingPunct="1">
              <a:lnSpc>
                <a:spcPct val="80000"/>
              </a:lnSpc>
              <a:buFontTx/>
              <a:buNone/>
            </a:pPr>
            <a:r>
              <a:rPr lang="en-US" sz="1800" b="1" dirty="0" smtClean="0">
                <a:solidFill>
                  <a:srgbClr val="FF0000"/>
                </a:solidFill>
              </a:rPr>
              <a:t>References:</a:t>
            </a:r>
          </a:p>
          <a:p>
            <a:pPr marL="231775" indent="-231775" eaLnBrk="1" hangingPunct="1">
              <a:lnSpc>
                <a:spcPct val="80000"/>
              </a:lnSpc>
              <a:buFontTx/>
              <a:buNone/>
            </a:pPr>
            <a:r>
              <a:rPr lang="en-US" sz="1800" b="1" dirty="0" smtClean="0">
                <a:solidFill>
                  <a:srgbClr val="FF0000"/>
                </a:solidFill>
              </a:rPr>
              <a:t>	</a:t>
            </a:r>
            <a:r>
              <a:rPr lang="en-US" sz="1800" dirty="0" smtClean="0"/>
              <a:t>see notes section</a:t>
            </a:r>
          </a:p>
          <a:p>
            <a:pPr marL="231775" indent="-231775" eaLnBrk="1" hangingPunct="1">
              <a:lnSpc>
                <a:spcPct val="80000"/>
              </a:lnSpc>
              <a:buFontTx/>
              <a:buNone/>
            </a:pPr>
            <a:endParaRPr lang="en-US" sz="1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4724400" y="2514600"/>
            <a:ext cx="3505200" cy="2625629"/>
          </a:xfrm>
          <a:prstGeom prst="rect">
            <a:avLst/>
          </a:prstGeom>
          <a:noFill/>
          <a:ln w="9525">
            <a:noFill/>
            <a:miter lim="800000"/>
            <a:headEnd/>
            <a:tailEnd/>
          </a:ln>
        </p:spPr>
      </p:pic>
      <p:sp>
        <p:nvSpPr>
          <p:cNvPr id="2" name="Title 1"/>
          <p:cNvSpPr>
            <a:spLocks noGrp="1"/>
          </p:cNvSpPr>
          <p:nvPr>
            <p:ph type="title"/>
          </p:nvPr>
        </p:nvSpPr>
        <p:spPr>
          <a:xfrm>
            <a:off x="381000" y="0"/>
            <a:ext cx="8229600" cy="1143000"/>
          </a:xfrm>
        </p:spPr>
        <p:txBody>
          <a:bodyPr/>
          <a:lstStyle/>
          <a:p>
            <a:r>
              <a:rPr lang="en-US" sz="3200" dirty="0" smtClean="0"/>
              <a:t>SNO-x between NPP and Aqua</a:t>
            </a:r>
            <a:endParaRPr lang="en-US" sz="3200" dirty="0"/>
          </a:p>
        </p:txBody>
      </p:sp>
      <p:sp>
        <p:nvSpPr>
          <p:cNvPr id="4" name="TextBox 3"/>
          <p:cNvSpPr txBox="1"/>
          <p:nvPr/>
        </p:nvSpPr>
        <p:spPr>
          <a:xfrm>
            <a:off x="0" y="1371600"/>
            <a:ext cx="4343400" cy="6555641"/>
          </a:xfrm>
          <a:prstGeom prst="rect">
            <a:avLst/>
          </a:prstGeom>
          <a:noFill/>
        </p:spPr>
        <p:txBody>
          <a:bodyPr wrap="square" rtlCol="0">
            <a:spAutoFit/>
          </a:bodyPr>
          <a:lstStyle/>
          <a:p>
            <a:pPr>
              <a:buFont typeface="Arial" pitchFamily="34" charset="0"/>
              <a:buChar char="•"/>
            </a:pPr>
            <a:r>
              <a:rPr lang="en-US" sz="2000" dirty="0" smtClean="0"/>
              <a:t>SNOs between Aqua and NPP will occur at different latitudes, every 2-3 days, </a:t>
            </a:r>
          </a:p>
          <a:p>
            <a:pPr>
              <a:buFont typeface="Arial" pitchFamily="34" charset="0"/>
              <a:buChar char="•"/>
            </a:pPr>
            <a:endParaRPr lang="en-US" sz="2000" dirty="0" smtClean="0"/>
          </a:p>
          <a:p>
            <a:pPr>
              <a:buFont typeface="Arial" pitchFamily="34" charset="0"/>
              <a:buChar char="•"/>
            </a:pPr>
            <a:r>
              <a:rPr lang="en-US" sz="2000" dirty="0" smtClean="0"/>
              <a:t>Occasionally NPP can be right above Aqua even in the low latitudes for a large part of the orbit which leads to extended SNOs (or SNO-x), providing excellent opportunities for inter-comparisons (see figure on right)</a:t>
            </a:r>
          </a:p>
          <a:p>
            <a:pPr>
              <a:buFont typeface="Arial" pitchFamily="34" charset="0"/>
              <a:buChar char="•"/>
            </a:pPr>
            <a:endParaRPr lang="en-US" sz="2000" dirty="0" smtClean="0"/>
          </a:p>
          <a:p>
            <a:pPr>
              <a:buFont typeface="Arial" pitchFamily="34" charset="0"/>
              <a:buChar char="•"/>
            </a:pPr>
            <a:r>
              <a:rPr lang="en-US" sz="2000" dirty="0" smtClean="0"/>
              <a:t>Orbital parameters are from TLEs dated 01/25/03, assuming their orbits do not change over time.  Results cross validated between STK and SGP4</a:t>
            </a: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p:txBody>
      </p:sp>
      <p:sp>
        <p:nvSpPr>
          <p:cNvPr id="6" name="TextBox 5"/>
          <p:cNvSpPr txBox="1"/>
          <p:nvPr/>
        </p:nvSpPr>
        <p:spPr>
          <a:xfrm>
            <a:off x="4419600" y="5486400"/>
            <a:ext cx="4724400" cy="923330"/>
          </a:xfrm>
          <a:prstGeom prst="rect">
            <a:avLst/>
          </a:prstGeom>
          <a:noFill/>
        </p:spPr>
        <p:txBody>
          <a:bodyPr wrap="square" rtlCol="0">
            <a:spAutoFit/>
          </a:bodyPr>
          <a:lstStyle/>
          <a:p>
            <a:r>
              <a:rPr lang="en-US" dirty="0" smtClean="0"/>
              <a:t>Example SNO-x event between NPP and Aqua</a:t>
            </a:r>
          </a:p>
          <a:p>
            <a:endParaRPr lang="en-US" dirty="0"/>
          </a:p>
        </p:txBody>
      </p:sp>
      <p:sp>
        <p:nvSpPr>
          <p:cNvPr id="9" name="TextBox 8"/>
          <p:cNvSpPr txBox="1"/>
          <p:nvPr/>
        </p:nvSpPr>
        <p:spPr>
          <a:xfrm>
            <a:off x="6096000" y="1143000"/>
            <a:ext cx="3048000" cy="646331"/>
          </a:xfrm>
          <a:prstGeom prst="rect">
            <a:avLst/>
          </a:prstGeom>
          <a:noFill/>
        </p:spPr>
        <p:txBody>
          <a:bodyPr wrap="square" rtlCol="0">
            <a:spAutoFit/>
          </a:bodyPr>
          <a:lstStyle/>
          <a:p>
            <a:r>
              <a:rPr lang="en-US" b="1" dirty="0" smtClean="0"/>
              <a:t>Excellent SNO event: NPP is right on top of AQUA</a:t>
            </a:r>
            <a:endParaRPr lang="en-US" b="1" dirty="0"/>
          </a:p>
        </p:txBody>
      </p:sp>
      <p:cxnSp>
        <p:nvCxnSpPr>
          <p:cNvPr id="11" name="Straight Arrow Connector 10"/>
          <p:cNvCxnSpPr>
            <a:stCxn id="9" idx="2"/>
          </p:cNvCxnSpPr>
          <p:nvPr/>
        </p:nvCxnSpPr>
        <p:spPr>
          <a:xfrm rot="5400000">
            <a:off x="6381066" y="2342465"/>
            <a:ext cx="1792069" cy="6858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20000" cy="838200"/>
          </a:xfrm>
        </p:spPr>
        <p:txBody>
          <a:bodyPr>
            <a:noAutofit/>
          </a:bodyPr>
          <a:lstStyle/>
          <a:p>
            <a:pPr>
              <a:defRPr/>
            </a:pPr>
            <a:r>
              <a:rPr lang="en-US" sz="2800" dirty="0" smtClean="0"/>
              <a:t>Extended Simultaneous Nadir Overpass (SNO-x) </a:t>
            </a:r>
            <a:br>
              <a:rPr lang="en-US" sz="2800" dirty="0" smtClean="0"/>
            </a:br>
            <a:r>
              <a:rPr lang="en-US" sz="2000" i="1" dirty="0" smtClean="0"/>
              <a:t>-New Opportunities for NPP Inter-calibration</a:t>
            </a:r>
            <a:endParaRPr lang="en-US" sz="2000" i="1" dirty="0"/>
          </a:p>
        </p:txBody>
      </p:sp>
      <p:sp>
        <p:nvSpPr>
          <p:cNvPr id="22536" name="Rectangle 22"/>
          <p:cNvSpPr>
            <a:spLocks noChangeArrowheads="1"/>
          </p:cNvSpPr>
          <p:nvPr/>
        </p:nvSpPr>
        <p:spPr bwMode="auto">
          <a:xfrm>
            <a:off x="228600" y="1371600"/>
            <a:ext cx="3657600" cy="4031873"/>
          </a:xfrm>
          <a:prstGeom prst="rect">
            <a:avLst/>
          </a:prstGeom>
          <a:noFill/>
          <a:ln w="9525">
            <a:noFill/>
            <a:miter lim="800000"/>
            <a:headEnd/>
            <a:tailEnd/>
          </a:ln>
        </p:spPr>
        <p:txBody>
          <a:bodyPr wrap="square">
            <a:spAutoFit/>
          </a:bodyPr>
          <a:lstStyle/>
          <a:p>
            <a:pPr marL="114300" indent="-114300"/>
            <a:endParaRPr lang="en-US" sz="1600" dirty="0" smtClean="0"/>
          </a:p>
          <a:p>
            <a:pPr marL="114300" indent="-114300">
              <a:buFont typeface="Arial" charset="0"/>
              <a:buChar char="•"/>
            </a:pPr>
            <a:r>
              <a:rPr lang="en-US" sz="1600" dirty="0" smtClean="0"/>
              <a:t>In an SNO-x event, NPP will fly on top  of the AQUA for a large range of latitudes along-track, in contrast to the polar SNOs in traditional scenarios.</a:t>
            </a:r>
          </a:p>
          <a:p>
            <a:pPr marL="114300" indent="-114300">
              <a:buFont typeface="Arial" charset="0"/>
              <a:buChar char="•"/>
            </a:pPr>
            <a:endParaRPr lang="en-US" sz="1600" dirty="0" smtClean="0"/>
          </a:p>
          <a:p>
            <a:pPr marL="114300" indent="-114300">
              <a:buFont typeface="Arial" charset="0"/>
              <a:buChar char="•"/>
            </a:pPr>
            <a:r>
              <a:rPr lang="en-US" sz="1600" dirty="0" smtClean="0"/>
              <a:t>Inter-calibration at SNO-x will greatly reduce the uncertainties due to its larger range of observing conditions, along with new inter-calibration opportunities</a:t>
            </a:r>
          </a:p>
          <a:p>
            <a:pPr marL="114300" indent="-114300">
              <a:buFont typeface="Arial" charset="0"/>
              <a:buChar char="•"/>
            </a:pPr>
            <a:endParaRPr lang="en-US" sz="1600" dirty="0" smtClean="0"/>
          </a:p>
          <a:p>
            <a:pPr marL="114300" indent="-114300">
              <a:buFont typeface="Arial" charset="0"/>
              <a:buChar char="•"/>
            </a:pPr>
            <a:r>
              <a:rPr lang="en-US" sz="1600" dirty="0" smtClean="0"/>
              <a:t>Figure shows the NPP/AQUA orbit converging and diverging dynamics, due to their velocity differences</a:t>
            </a:r>
          </a:p>
        </p:txBody>
      </p:sp>
      <p:sp>
        <p:nvSpPr>
          <p:cNvPr id="34" name="TextBox 33"/>
          <p:cNvSpPr txBox="1"/>
          <p:nvPr/>
        </p:nvSpPr>
        <p:spPr>
          <a:xfrm>
            <a:off x="4724400" y="4876800"/>
            <a:ext cx="3962400" cy="830997"/>
          </a:xfrm>
          <a:prstGeom prst="rect">
            <a:avLst/>
          </a:prstGeom>
          <a:noFill/>
        </p:spPr>
        <p:txBody>
          <a:bodyPr wrap="square" rtlCol="0">
            <a:spAutoFit/>
          </a:bodyPr>
          <a:lstStyle/>
          <a:p>
            <a:r>
              <a:rPr lang="en-US" sz="1600" dirty="0" smtClean="0"/>
              <a:t>Orbital analysis show SNO-x opportunities for enhanced inter-satellite calibration</a:t>
            </a:r>
            <a:endParaRPr lang="en-US" sz="1600" dirty="0"/>
          </a:p>
        </p:txBody>
      </p:sp>
      <p:pic>
        <p:nvPicPr>
          <p:cNvPr id="1027" name="Picture 3" descr="D:\Home\ccao\Work2010\JPSS\SNO\AfricaSAO\saoslow.gif"/>
          <p:cNvPicPr>
            <a:picLocks noChangeAspect="1" noChangeArrowheads="1" noCrop="1"/>
          </p:cNvPicPr>
          <p:nvPr/>
        </p:nvPicPr>
        <p:blipFill>
          <a:blip r:embed="rId3" cstate="print"/>
          <a:srcRect/>
          <a:stretch>
            <a:fillRect/>
          </a:stretch>
        </p:blipFill>
        <p:spPr bwMode="auto">
          <a:xfrm>
            <a:off x="4267200" y="1524000"/>
            <a:ext cx="4191000" cy="328409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sz="3600" dirty="0" smtClean="0"/>
              <a:t>SNO-x Latitude Distribution for One Year</a:t>
            </a:r>
            <a:r>
              <a:rPr lang="en-US" dirty="0" smtClean="0"/>
              <a:t/>
            </a:r>
            <a:br>
              <a:rPr lang="en-US" dirty="0" smtClean="0"/>
            </a:br>
            <a:r>
              <a:rPr lang="en-US" sz="2200" dirty="0" smtClean="0"/>
              <a:t>Criteria: within 100km nadir distance (nearly 1600 events found)</a:t>
            </a:r>
            <a:br>
              <a:rPr lang="en-US" sz="2200" dirty="0" smtClean="0"/>
            </a:br>
            <a:endParaRPr lang="en-US" sz="2200" dirty="0"/>
          </a:p>
        </p:txBody>
      </p:sp>
      <p:graphicFrame>
        <p:nvGraphicFramePr>
          <p:cNvPr id="3" name="Chart 2"/>
          <p:cNvGraphicFramePr>
            <a:graphicFrameLocks noGrp="1"/>
          </p:cNvGraphicFramePr>
          <p:nvPr/>
        </p:nvGraphicFramePr>
        <p:xfrm>
          <a:off x="609600" y="1371600"/>
          <a:ext cx="7693792" cy="482950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52400" y="6324600"/>
            <a:ext cx="8991600" cy="307777"/>
          </a:xfrm>
          <a:prstGeom prst="rect">
            <a:avLst/>
          </a:prstGeom>
          <a:noFill/>
        </p:spPr>
        <p:txBody>
          <a:bodyPr wrap="square" rtlCol="0">
            <a:spAutoFit/>
          </a:bodyPr>
          <a:lstStyle/>
          <a:p>
            <a:r>
              <a:rPr lang="en-US" sz="1400" dirty="0" smtClean="0"/>
              <a:t>Note: uncertainties exist because the actual orbit may vary and change over time for the required accuracy</a:t>
            </a:r>
            <a:endParaRPr 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rmAutofit fontScale="90000"/>
          </a:bodyPr>
          <a:lstStyle/>
          <a:p>
            <a:r>
              <a:rPr lang="en-US" sz="3200" dirty="0" smtClean="0">
                <a:latin typeface="Times New Roman" pitchFamily="18" charset="0"/>
                <a:cs typeface="Times New Roman" pitchFamily="18" charset="0"/>
              </a:rPr>
              <a:t>SNO-x Analysis Using Terra/MODIS and NOAA-17/AVHRR as Proxy (similar scenario)</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8916" y="1600201"/>
            <a:ext cx="4110684" cy="4495800"/>
          </a:xfrm>
        </p:spPr>
        <p:txBody>
          <a:bodyPr>
            <a:normAutofit/>
          </a:bodyPr>
          <a:lstStyle/>
          <a:p>
            <a:r>
              <a:rPr lang="en-US" sz="2400" dirty="0" smtClean="0">
                <a:latin typeface="Times New Roman" pitchFamily="18" charset="0"/>
                <a:cs typeface="Times New Roman" pitchFamily="18" charset="0"/>
              </a:rPr>
              <a:t>Only scenes with SNO time difference &lt;= 20 seconds and SNO latitudes &lt; 70 degrees were considered.</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nadir lines intersect within  2⁰</a:t>
            </a:r>
          </a:p>
          <a:p>
            <a:pPr>
              <a:buNone/>
            </a:pP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grpSp>
        <p:nvGrpSpPr>
          <p:cNvPr id="4" name="Group 3"/>
          <p:cNvGrpSpPr/>
          <p:nvPr/>
        </p:nvGrpSpPr>
        <p:grpSpPr>
          <a:xfrm>
            <a:off x="3352800" y="2895600"/>
            <a:ext cx="2281521" cy="2929902"/>
            <a:chOff x="4535424" y="1934071"/>
            <a:chExt cx="3602727" cy="4502047"/>
          </a:xfrm>
        </p:grpSpPr>
        <p:sp>
          <p:nvSpPr>
            <p:cNvPr id="5" name="TextBox 4"/>
            <p:cNvSpPr txBox="1"/>
            <p:nvPr/>
          </p:nvSpPr>
          <p:spPr>
            <a:xfrm>
              <a:off x="4535424" y="5702909"/>
              <a:ext cx="1295402" cy="628862"/>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Terra</a:t>
              </a:r>
              <a:endParaRPr lang="en-US" dirty="0">
                <a:solidFill>
                  <a:srgbClr val="FF0000"/>
                </a:solidFill>
                <a:latin typeface="Times New Roman" pitchFamily="18" charset="0"/>
                <a:cs typeface="Times New Roman" pitchFamily="18" charset="0"/>
              </a:endParaRPr>
            </a:p>
          </p:txBody>
        </p:sp>
        <p:sp>
          <p:nvSpPr>
            <p:cNvPr id="6" name="TextBox 5"/>
            <p:cNvSpPr txBox="1"/>
            <p:nvPr/>
          </p:nvSpPr>
          <p:spPr>
            <a:xfrm>
              <a:off x="5904557" y="5733588"/>
              <a:ext cx="1686383" cy="628862"/>
            </a:xfrm>
            <a:prstGeom prst="rect">
              <a:avLst/>
            </a:prstGeom>
            <a:noFill/>
          </p:spPr>
          <p:txBody>
            <a:bodyPr wrap="square" rtlCol="0">
              <a:spAutoFit/>
            </a:bodyPr>
            <a:lstStyle/>
            <a:p>
              <a:r>
                <a:rPr lang="en-US" dirty="0" smtClean="0">
                  <a:solidFill>
                    <a:srgbClr val="0070C0"/>
                  </a:solidFill>
                  <a:latin typeface="Times New Roman" pitchFamily="18" charset="0"/>
                  <a:cs typeface="Times New Roman" pitchFamily="18" charset="0"/>
                </a:rPr>
                <a:t>N17</a:t>
              </a:r>
              <a:endParaRPr lang="en-US" dirty="0">
                <a:solidFill>
                  <a:srgbClr val="0070C0"/>
                </a:solidFill>
                <a:latin typeface="Times New Roman" pitchFamily="18" charset="0"/>
                <a:cs typeface="Times New Roman" pitchFamily="18" charset="0"/>
              </a:endParaRPr>
            </a:p>
          </p:txBody>
        </p:sp>
        <p:sp>
          <p:nvSpPr>
            <p:cNvPr id="11" name="Rectangle 10"/>
            <p:cNvSpPr/>
            <p:nvPr/>
          </p:nvSpPr>
          <p:spPr>
            <a:xfrm rot="1283572">
              <a:off x="5804264" y="1934071"/>
              <a:ext cx="2333887" cy="3142305"/>
            </a:xfrm>
            <a:prstGeom prst="rect">
              <a:avLst/>
            </a:prstGeom>
            <a:solidFill>
              <a:schemeClr val="accent1">
                <a:alpha val="11000"/>
              </a:schemeClr>
            </a:solidFill>
            <a:ln w="0">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2" name="Rectangle 11"/>
            <p:cNvSpPr/>
            <p:nvPr/>
          </p:nvSpPr>
          <p:spPr>
            <a:xfrm rot="1629480">
              <a:off x="5645734" y="2113951"/>
              <a:ext cx="2383699" cy="3048000"/>
            </a:xfrm>
            <a:prstGeom prst="rect">
              <a:avLst/>
            </a:prstGeom>
            <a:solidFill>
              <a:srgbClr val="FF0000">
                <a:alpha val="11000"/>
              </a:srgbClr>
            </a:solidFill>
            <a:ln w="0">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cxnSp>
          <p:nvCxnSpPr>
            <p:cNvPr id="13" name="Straight Arrow Connector 12"/>
            <p:cNvCxnSpPr/>
            <p:nvPr/>
          </p:nvCxnSpPr>
          <p:spPr>
            <a:xfrm rot="5400000">
              <a:off x="4468753" y="3290324"/>
              <a:ext cx="4116550" cy="210440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507098" y="3403003"/>
              <a:ext cx="4189921" cy="1876309"/>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6423951" y="4578749"/>
              <a:ext cx="72194" cy="101047"/>
            </a:xfrm>
            <a:custGeom>
              <a:avLst/>
              <a:gdLst>
                <a:gd name="connsiteX0" fmla="*/ 0 w 347241"/>
                <a:gd name="connsiteY0" fmla="*/ 0 h 162045"/>
                <a:gd name="connsiteX1" fmla="*/ 150471 w 347241"/>
                <a:gd name="connsiteY1" fmla="*/ 138896 h 162045"/>
                <a:gd name="connsiteX2" fmla="*/ 347241 w 347241"/>
                <a:gd name="connsiteY2" fmla="*/ 138896 h 162045"/>
                <a:gd name="connsiteX3" fmla="*/ 347241 w 347241"/>
                <a:gd name="connsiteY3" fmla="*/ 138896 h 162045"/>
              </a:gdLst>
              <a:ahLst/>
              <a:cxnLst>
                <a:cxn ang="0">
                  <a:pos x="connsiteX0" y="connsiteY0"/>
                </a:cxn>
                <a:cxn ang="0">
                  <a:pos x="connsiteX1" y="connsiteY1"/>
                </a:cxn>
                <a:cxn ang="0">
                  <a:pos x="connsiteX2" y="connsiteY2"/>
                </a:cxn>
                <a:cxn ang="0">
                  <a:pos x="connsiteX3" y="connsiteY3"/>
                </a:cxn>
              </a:cxnLst>
              <a:rect l="l" t="t" r="r" b="b"/>
              <a:pathLst>
                <a:path w="347241" h="162045">
                  <a:moveTo>
                    <a:pt x="0" y="0"/>
                  </a:moveTo>
                  <a:cubicBezTo>
                    <a:pt x="46299" y="57873"/>
                    <a:pt x="92598" y="115747"/>
                    <a:pt x="150471" y="138896"/>
                  </a:cubicBezTo>
                  <a:cubicBezTo>
                    <a:pt x="208344" y="162045"/>
                    <a:pt x="347241" y="138896"/>
                    <a:pt x="347241" y="138896"/>
                  </a:cubicBezTo>
                  <a:lnTo>
                    <a:pt x="347241" y="138896"/>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grpSp>
      <p:pic>
        <p:nvPicPr>
          <p:cNvPr id="17" name="Picture 3"/>
          <p:cNvPicPr>
            <a:picLocks noChangeAspect="1" noChangeArrowheads="1"/>
          </p:cNvPicPr>
          <p:nvPr/>
        </p:nvPicPr>
        <p:blipFill>
          <a:blip r:embed="rId2" cstate="print"/>
          <a:srcRect/>
          <a:stretch>
            <a:fillRect/>
          </a:stretch>
        </p:blipFill>
        <p:spPr bwMode="auto">
          <a:xfrm>
            <a:off x="6629399" y="1219200"/>
            <a:ext cx="1829965" cy="4953000"/>
          </a:xfrm>
          <a:prstGeom prst="rect">
            <a:avLst/>
          </a:prstGeom>
          <a:noFill/>
          <a:ln w="9525">
            <a:noFill/>
            <a:miter lim="800000"/>
            <a:headEnd/>
            <a:tailEnd/>
          </a:ln>
        </p:spPr>
      </p:pic>
      <p:sp>
        <p:nvSpPr>
          <p:cNvPr id="18" name="TextBox 17"/>
          <p:cNvSpPr txBox="1"/>
          <p:nvPr/>
        </p:nvSpPr>
        <p:spPr>
          <a:xfrm>
            <a:off x="6705600" y="4267200"/>
            <a:ext cx="1363032" cy="276999"/>
          </a:xfrm>
          <a:prstGeom prst="rect">
            <a:avLst/>
          </a:prstGeom>
          <a:noFill/>
        </p:spPr>
        <p:txBody>
          <a:bodyPr wrap="square" rtlCol="0">
            <a:spAutoFit/>
          </a:bodyPr>
          <a:lstStyle/>
          <a:p>
            <a:r>
              <a:rPr lang="en-US" sz="1200" b="1" dirty="0" smtClean="0">
                <a:solidFill>
                  <a:srgbClr val="FFFF00"/>
                </a:solidFill>
              </a:rPr>
              <a:t>N17 : +/- 10 deg</a:t>
            </a:r>
            <a:endParaRPr lang="en-US" sz="1200" b="1"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200" dirty="0" smtClean="0">
                <a:latin typeface="Times New Roman" pitchFamily="18" charset="0"/>
                <a:cs typeface="Times New Roman" pitchFamily="18" charset="0"/>
              </a:rPr>
              <a:t>Sample Results from Correlation Analysis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3733800" cy="5059363"/>
          </a:xfrm>
        </p:spPr>
        <p:txBody>
          <a:bodyPr>
            <a:normAutofit fontScale="85000" lnSpcReduction="10000"/>
          </a:bodyPr>
          <a:lstStyle/>
          <a:p>
            <a:r>
              <a:rPr lang="en-US" sz="1800" dirty="0" smtClean="0">
                <a:latin typeface="Arial" pitchFamily="34" charset="0"/>
                <a:cs typeface="Arial" pitchFamily="34" charset="0"/>
              </a:rPr>
              <a:t>46 SNO scenes (SNO time difference &lt;= 20 seconds and latitude &lt;70</a:t>
            </a:r>
            <a:r>
              <a:rPr lang="en-US" sz="1800" dirty="0" smtClean="0">
                <a:latin typeface="Calibri"/>
                <a:cs typeface="Arial" pitchFamily="34" charset="0"/>
              </a:rPr>
              <a:t>⁰</a:t>
            </a:r>
            <a:r>
              <a:rPr lang="en-US" sz="1800" dirty="0" smtClean="0">
                <a:latin typeface="Arial" pitchFamily="34" charset="0"/>
                <a:cs typeface="Arial" pitchFamily="34" charset="0"/>
              </a:rPr>
              <a:t>) are used.</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NOAA17/AVHRR reflectance lower than that of MODIS at high reflectance due to AVHRR calibration traceability (Cao et al., JGR, 2008)</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Larger discrepancy (AVHRR higher) at low reflectance (&lt; 5% reflectance) only partially resolved with cloud screening.  RSR differences is also responsible.</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Uncertainty of analysis (Residual </a:t>
            </a:r>
            <a:r>
              <a:rPr lang="en-US" sz="1800" dirty="0" err="1" smtClean="0">
                <a:latin typeface="Arial" pitchFamily="34" charset="0"/>
                <a:cs typeface="Arial" pitchFamily="34" charset="0"/>
              </a:rPr>
              <a:t>stdev</a:t>
            </a:r>
            <a:r>
              <a:rPr lang="en-US" sz="1800" dirty="0" smtClean="0">
                <a:latin typeface="Arial" pitchFamily="34" charset="0"/>
                <a:cs typeface="Arial" pitchFamily="34" charset="0"/>
              </a:rPr>
              <a:t>): Before screening: 1.69%, after:  1.04%</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Sensor zenith angle and other trade studies also performed</a:t>
            </a:r>
          </a:p>
          <a:p>
            <a:endParaRPr lang="en-US" sz="1800" dirty="0" smtClean="0">
              <a:latin typeface="Arial" pitchFamily="34" charset="0"/>
              <a:cs typeface="Arial" pitchFamily="34" charset="0"/>
            </a:endParaRPr>
          </a:p>
          <a:p>
            <a:pPr lvl="1"/>
            <a:endParaRPr lang="en-US" sz="1400" dirty="0" smtClean="0">
              <a:latin typeface="Arial" pitchFamily="34" charset="0"/>
              <a:cs typeface="Arial" pitchFamily="34" charset="0"/>
            </a:endParaRPr>
          </a:p>
          <a:p>
            <a:pPr lvl="1"/>
            <a:endParaRPr lang="en-US" sz="1400" dirty="0" smtClean="0">
              <a:latin typeface="Arial" pitchFamily="34" charset="0"/>
              <a:cs typeface="Arial" pitchFamily="34" charset="0"/>
            </a:endParaRPr>
          </a:p>
          <a:p>
            <a:pPr lvl="1"/>
            <a:endParaRPr lang="en-US" sz="1400" dirty="0" smtClean="0">
              <a:latin typeface="Arial" pitchFamily="34" charset="0"/>
              <a:cs typeface="Arial" pitchFamily="34" charset="0"/>
            </a:endParaRPr>
          </a:p>
          <a:p>
            <a:endParaRPr lang="en-US" dirty="0">
              <a:latin typeface="Arial" pitchFamily="34" charset="0"/>
              <a:cs typeface="Arial" pitchFamily="34" charset="0"/>
            </a:endParaRPr>
          </a:p>
        </p:txBody>
      </p:sp>
      <p:pic>
        <p:nvPicPr>
          <p:cNvPr id="56322" name="Picture 2"/>
          <p:cNvPicPr>
            <a:picLocks noChangeAspect="1" noChangeArrowheads="1"/>
          </p:cNvPicPr>
          <p:nvPr/>
        </p:nvPicPr>
        <p:blipFill>
          <a:blip r:embed="rId2" cstate="print"/>
          <a:srcRect/>
          <a:stretch>
            <a:fillRect/>
          </a:stretch>
        </p:blipFill>
        <p:spPr bwMode="auto">
          <a:xfrm>
            <a:off x="4495800" y="4050405"/>
            <a:ext cx="4326960" cy="280759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463774" y="1116168"/>
            <a:ext cx="4412871" cy="2846232"/>
          </a:xfrm>
          <a:prstGeom prst="rect">
            <a:avLst/>
          </a:prstGeom>
          <a:noFill/>
          <a:ln w="9525">
            <a:noFill/>
            <a:miter lim="800000"/>
            <a:headEnd/>
            <a:tailEnd/>
          </a:ln>
        </p:spPr>
      </p:pic>
      <p:sp>
        <p:nvSpPr>
          <p:cNvPr id="6" name="TextBox 5"/>
          <p:cNvSpPr txBox="1"/>
          <p:nvPr/>
        </p:nvSpPr>
        <p:spPr>
          <a:xfrm>
            <a:off x="5181600" y="1295400"/>
            <a:ext cx="1371600" cy="276999"/>
          </a:xfrm>
          <a:prstGeom prst="rect">
            <a:avLst/>
          </a:prstGeom>
          <a:noFill/>
        </p:spPr>
        <p:txBody>
          <a:bodyPr wrap="square" rtlCol="0">
            <a:spAutoFit/>
          </a:bodyPr>
          <a:lstStyle/>
          <a:p>
            <a:r>
              <a:rPr lang="en-US" sz="1200" dirty="0" smtClean="0">
                <a:latin typeface="Arial" pitchFamily="34" charset="0"/>
                <a:cs typeface="Arial" pitchFamily="34" charset="0"/>
              </a:rPr>
              <a:t>11126 data points</a:t>
            </a:r>
            <a:endParaRPr lang="en-US" sz="1200" dirty="0">
              <a:latin typeface="Arial" pitchFamily="34" charset="0"/>
              <a:cs typeface="Arial" pitchFamily="34" charset="0"/>
            </a:endParaRPr>
          </a:p>
        </p:txBody>
      </p:sp>
      <p:sp>
        <p:nvSpPr>
          <p:cNvPr id="7" name="TextBox 6"/>
          <p:cNvSpPr txBox="1"/>
          <p:nvPr/>
        </p:nvSpPr>
        <p:spPr>
          <a:xfrm>
            <a:off x="6477000" y="2818326"/>
            <a:ext cx="2444835" cy="553998"/>
          </a:xfrm>
          <a:prstGeom prst="rect">
            <a:avLst/>
          </a:prstGeom>
          <a:noFill/>
        </p:spPr>
        <p:txBody>
          <a:bodyPr wrap="square" rtlCol="0">
            <a:spAutoFit/>
          </a:bodyPr>
          <a:lstStyle/>
          <a:p>
            <a:r>
              <a:rPr lang="en-US" sz="1000" dirty="0" smtClean="0">
                <a:latin typeface="Arial" pitchFamily="34" charset="0"/>
                <a:cs typeface="Arial" pitchFamily="34" charset="0"/>
              </a:rPr>
              <a:t>Blue: Low Gain (AVHRR)</a:t>
            </a:r>
          </a:p>
          <a:p>
            <a:r>
              <a:rPr lang="en-US" sz="1000" dirty="0" smtClean="0">
                <a:latin typeface="Arial" pitchFamily="34" charset="0"/>
                <a:cs typeface="Arial" pitchFamily="34" charset="0"/>
              </a:rPr>
              <a:t>Red: High Gain (AVHRR)</a:t>
            </a:r>
          </a:p>
          <a:p>
            <a:r>
              <a:rPr lang="en-US" sz="1000" dirty="0" smtClean="0">
                <a:latin typeface="Arial" pitchFamily="34" charset="0"/>
                <a:cs typeface="Arial" pitchFamily="34" charset="0"/>
              </a:rPr>
              <a:t>Black: SNO orbit passing Africa</a:t>
            </a:r>
            <a:endParaRPr lang="en-US" sz="1000" dirty="0">
              <a:latin typeface="Arial" pitchFamily="34" charset="0"/>
              <a:cs typeface="Arial" pitchFamily="34" charset="0"/>
            </a:endParaRPr>
          </a:p>
        </p:txBody>
      </p:sp>
      <p:sp>
        <p:nvSpPr>
          <p:cNvPr id="8" name="TextBox 7"/>
          <p:cNvSpPr txBox="1"/>
          <p:nvPr/>
        </p:nvSpPr>
        <p:spPr>
          <a:xfrm>
            <a:off x="5334000" y="4343400"/>
            <a:ext cx="1371600" cy="276999"/>
          </a:xfrm>
          <a:prstGeom prst="rect">
            <a:avLst/>
          </a:prstGeom>
          <a:noFill/>
        </p:spPr>
        <p:txBody>
          <a:bodyPr wrap="square" rtlCol="0">
            <a:spAutoFit/>
          </a:bodyPr>
          <a:lstStyle/>
          <a:p>
            <a:r>
              <a:rPr lang="en-US" sz="1200" dirty="0" smtClean="0">
                <a:latin typeface="Arial" pitchFamily="34" charset="0"/>
                <a:cs typeface="Arial" pitchFamily="34" charset="0"/>
              </a:rPr>
              <a:t>3303 data points</a:t>
            </a:r>
            <a:endParaRPr lang="en-US" sz="1200" dirty="0">
              <a:latin typeface="Arial" pitchFamily="34" charset="0"/>
              <a:cs typeface="Arial" pitchFamily="34" charset="0"/>
            </a:endParaRPr>
          </a:p>
        </p:txBody>
      </p:sp>
      <p:sp>
        <p:nvSpPr>
          <p:cNvPr id="9" name="TextBox 8"/>
          <p:cNvSpPr txBox="1"/>
          <p:nvPr/>
        </p:nvSpPr>
        <p:spPr>
          <a:xfrm>
            <a:off x="6324600" y="1371601"/>
            <a:ext cx="1371600" cy="523220"/>
          </a:xfrm>
          <a:prstGeom prst="rect">
            <a:avLst/>
          </a:prstGeom>
          <a:noFill/>
        </p:spPr>
        <p:txBody>
          <a:bodyPr wrap="square" rtlCol="0">
            <a:spAutoFit/>
          </a:bodyPr>
          <a:lstStyle/>
          <a:p>
            <a:r>
              <a:rPr lang="en-US" sz="1400" dirty="0" smtClean="0">
                <a:latin typeface="Arial" pitchFamily="34" charset="0"/>
                <a:cs typeface="Arial" pitchFamily="34" charset="0"/>
              </a:rPr>
              <a:t>Before cloud screening</a:t>
            </a:r>
            <a:endParaRPr lang="en-US" sz="1400" dirty="0">
              <a:latin typeface="Arial" pitchFamily="34" charset="0"/>
              <a:cs typeface="Arial" pitchFamily="34" charset="0"/>
            </a:endParaRPr>
          </a:p>
        </p:txBody>
      </p:sp>
      <p:sp>
        <p:nvSpPr>
          <p:cNvPr id="10" name="TextBox 9"/>
          <p:cNvSpPr txBox="1"/>
          <p:nvPr/>
        </p:nvSpPr>
        <p:spPr>
          <a:xfrm>
            <a:off x="6553200" y="4267200"/>
            <a:ext cx="1371600" cy="523220"/>
          </a:xfrm>
          <a:prstGeom prst="rect">
            <a:avLst/>
          </a:prstGeom>
          <a:noFill/>
        </p:spPr>
        <p:txBody>
          <a:bodyPr wrap="square" rtlCol="0">
            <a:spAutoFit/>
          </a:bodyPr>
          <a:lstStyle/>
          <a:p>
            <a:r>
              <a:rPr lang="en-US" sz="1400" dirty="0" smtClean="0">
                <a:latin typeface="Arial" pitchFamily="34" charset="0"/>
                <a:cs typeface="Arial" pitchFamily="34" charset="0"/>
              </a:rPr>
              <a:t>After  cloud screening</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Structure and Membership</a:t>
            </a:r>
            <a:endParaRPr lang="en-US" dirty="0"/>
          </a:p>
        </p:txBody>
      </p:sp>
      <p:sp>
        <p:nvSpPr>
          <p:cNvPr id="3" name="Content Placeholder 2"/>
          <p:cNvSpPr>
            <a:spLocks noGrp="1"/>
          </p:cNvSpPr>
          <p:nvPr>
            <p:ph idx="1"/>
          </p:nvPr>
        </p:nvSpPr>
        <p:spPr>
          <a:xfrm>
            <a:off x="457200" y="1417638"/>
            <a:ext cx="8229600" cy="4754562"/>
          </a:xfrm>
        </p:spPr>
        <p:txBody>
          <a:bodyPr>
            <a:normAutofit fontScale="77500" lnSpcReduction="20000"/>
          </a:bodyPr>
          <a:lstStyle/>
          <a:p>
            <a:r>
              <a:rPr lang="en-US" dirty="0" smtClean="0"/>
              <a:t>VIIRS SDR team comprised of members from six organizations</a:t>
            </a:r>
          </a:p>
          <a:p>
            <a:pPr lvl="1"/>
            <a:r>
              <a:rPr lang="en-US" dirty="0" smtClean="0"/>
              <a:t>NOAA STAR:  </a:t>
            </a:r>
            <a:r>
              <a:rPr lang="en-US" dirty="0" err="1" smtClean="0">
                <a:solidFill>
                  <a:srgbClr val="FF0000"/>
                </a:solidFill>
              </a:rPr>
              <a:t>Changyong</a:t>
            </a:r>
            <a:r>
              <a:rPr lang="en-US" dirty="0" smtClean="0">
                <a:solidFill>
                  <a:srgbClr val="FF0000"/>
                </a:solidFill>
              </a:rPr>
              <a:t> Cao</a:t>
            </a:r>
            <a:r>
              <a:rPr lang="en-US" dirty="0" smtClean="0"/>
              <a:t>, </a:t>
            </a:r>
            <a:r>
              <a:rPr lang="en-US" dirty="0" err="1" smtClean="0">
                <a:solidFill>
                  <a:srgbClr val="FF0000"/>
                </a:solidFill>
              </a:rPr>
              <a:t>Fuzhong</a:t>
            </a:r>
            <a:r>
              <a:rPr lang="en-US" dirty="0" smtClean="0">
                <a:solidFill>
                  <a:srgbClr val="FF0000"/>
                </a:solidFill>
              </a:rPr>
              <a:t> </a:t>
            </a:r>
            <a:r>
              <a:rPr lang="en-US" dirty="0" err="1" smtClean="0">
                <a:solidFill>
                  <a:srgbClr val="FF0000"/>
                </a:solidFill>
              </a:rPr>
              <a:t>Weng</a:t>
            </a:r>
            <a:r>
              <a:rPr lang="en-US" dirty="0" smtClean="0">
                <a:solidFill>
                  <a:srgbClr val="FF0000"/>
                </a:solidFill>
              </a:rPr>
              <a:t> (SDR Chair)</a:t>
            </a:r>
            <a:r>
              <a:rPr lang="en-US" dirty="0" smtClean="0"/>
              <a:t>, </a:t>
            </a:r>
            <a:r>
              <a:rPr lang="en-US" dirty="0" smtClean="0">
                <a:solidFill>
                  <a:srgbClr val="FF0000"/>
                </a:solidFill>
              </a:rPr>
              <a:t>Mark Liu</a:t>
            </a:r>
            <a:r>
              <a:rPr lang="en-US" dirty="0" smtClean="0"/>
              <a:t>, Tim Chang</a:t>
            </a:r>
          </a:p>
          <a:p>
            <a:pPr lvl="1"/>
            <a:r>
              <a:rPr lang="en-US" dirty="0" smtClean="0"/>
              <a:t>Aerospace:  </a:t>
            </a:r>
            <a:r>
              <a:rPr lang="en-US" dirty="0" smtClean="0">
                <a:solidFill>
                  <a:srgbClr val="FF0000"/>
                </a:solidFill>
              </a:rPr>
              <a:t>Frank De </a:t>
            </a:r>
            <a:r>
              <a:rPr lang="en-US" dirty="0" err="1" smtClean="0">
                <a:solidFill>
                  <a:srgbClr val="FF0000"/>
                </a:solidFill>
              </a:rPr>
              <a:t>Luccia</a:t>
            </a:r>
            <a:r>
              <a:rPr lang="en-US" dirty="0" smtClean="0">
                <a:solidFill>
                  <a:srgbClr val="FF0000"/>
                </a:solidFill>
              </a:rPr>
              <a:t>, David Moyer, Scott </a:t>
            </a:r>
            <a:r>
              <a:rPr lang="en-US" dirty="0" err="1" smtClean="0">
                <a:solidFill>
                  <a:srgbClr val="FF0000"/>
                </a:solidFill>
              </a:rPr>
              <a:t>Houchin</a:t>
            </a:r>
            <a:r>
              <a:rPr lang="en-US" dirty="0" smtClean="0">
                <a:solidFill>
                  <a:srgbClr val="FF0000"/>
                </a:solidFill>
              </a:rPr>
              <a:t>, </a:t>
            </a:r>
            <a:r>
              <a:rPr lang="en-US" dirty="0" err="1" smtClean="0">
                <a:solidFill>
                  <a:srgbClr val="FF0000"/>
                </a:solidFill>
              </a:rPr>
              <a:t>Kameron</a:t>
            </a:r>
            <a:r>
              <a:rPr lang="en-US" dirty="0" smtClean="0">
                <a:solidFill>
                  <a:srgbClr val="FF0000"/>
                </a:solidFill>
              </a:rPr>
              <a:t> Rausch, Jason </a:t>
            </a:r>
            <a:r>
              <a:rPr lang="en-US" dirty="0" err="1" smtClean="0">
                <a:solidFill>
                  <a:srgbClr val="FF0000"/>
                </a:solidFill>
              </a:rPr>
              <a:t>Cardema</a:t>
            </a:r>
            <a:r>
              <a:rPr lang="en-US" dirty="0" smtClean="0">
                <a:solidFill>
                  <a:srgbClr val="FF0000"/>
                </a:solidFill>
              </a:rPr>
              <a:t>, Evan Haas, Christopher Florio, Patrick Yuen</a:t>
            </a:r>
            <a:r>
              <a:rPr lang="en-US" dirty="0" smtClean="0"/>
              <a:t>, Jeff </a:t>
            </a:r>
            <a:r>
              <a:rPr lang="en-US" dirty="0" err="1" smtClean="0"/>
              <a:t>Lipeles</a:t>
            </a:r>
            <a:r>
              <a:rPr lang="en-US" dirty="0" smtClean="0"/>
              <a:t>, Aaron Myrick, </a:t>
            </a:r>
            <a:r>
              <a:rPr lang="en-US" dirty="0" err="1" smtClean="0"/>
              <a:t>Zaven</a:t>
            </a:r>
            <a:r>
              <a:rPr lang="en-US" dirty="0" smtClean="0"/>
              <a:t> </a:t>
            </a:r>
            <a:r>
              <a:rPr lang="en-US" dirty="0" err="1" smtClean="0"/>
              <a:t>Petrosyan</a:t>
            </a:r>
            <a:endParaRPr lang="en-US" dirty="0" smtClean="0"/>
          </a:p>
          <a:p>
            <a:pPr lvl="1"/>
            <a:r>
              <a:rPr lang="en-US" dirty="0" smtClean="0"/>
              <a:t>NASA:  </a:t>
            </a:r>
            <a:r>
              <a:rPr lang="en-US" dirty="0" smtClean="0">
                <a:solidFill>
                  <a:srgbClr val="FF0000"/>
                </a:solidFill>
              </a:rPr>
              <a:t>Jack </a:t>
            </a:r>
            <a:r>
              <a:rPr lang="en-US" dirty="0" err="1" smtClean="0">
                <a:solidFill>
                  <a:srgbClr val="FF0000"/>
                </a:solidFill>
              </a:rPr>
              <a:t>Xiong</a:t>
            </a:r>
            <a:r>
              <a:rPr lang="en-US" dirty="0" smtClean="0">
                <a:solidFill>
                  <a:srgbClr val="FF0000"/>
                </a:solidFill>
              </a:rPr>
              <a:t> (Instrument Scientist), Robert Wolfe</a:t>
            </a:r>
            <a:r>
              <a:rPr lang="en-US" dirty="0" smtClean="0"/>
              <a:t>, </a:t>
            </a:r>
            <a:r>
              <a:rPr lang="en-US" dirty="0" smtClean="0">
                <a:solidFill>
                  <a:srgbClr val="FF0000"/>
                </a:solidFill>
              </a:rPr>
              <a:t>Hassan </a:t>
            </a:r>
            <a:r>
              <a:rPr lang="en-US" dirty="0" err="1" smtClean="0">
                <a:solidFill>
                  <a:srgbClr val="FF0000"/>
                </a:solidFill>
              </a:rPr>
              <a:t>Oudrari</a:t>
            </a:r>
            <a:r>
              <a:rPr lang="en-US" dirty="0" smtClean="0"/>
              <a:t>, Jeff McIntire, Thomas </a:t>
            </a:r>
            <a:r>
              <a:rPr lang="en-US" dirty="0" err="1" smtClean="0"/>
              <a:t>Schwarting</a:t>
            </a:r>
            <a:r>
              <a:rPr lang="en-US" dirty="0" smtClean="0"/>
              <a:t>, </a:t>
            </a:r>
            <a:r>
              <a:rPr lang="en-US" dirty="0" err="1" smtClean="0"/>
              <a:t>Aisheng</a:t>
            </a:r>
            <a:r>
              <a:rPr lang="en-US" dirty="0" smtClean="0"/>
              <a:t> Wu, </a:t>
            </a:r>
            <a:r>
              <a:rPr lang="en-US" dirty="0" err="1" smtClean="0"/>
              <a:t>Shihyan</a:t>
            </a:r>
            <a:r>
              <a:rPr lang="en-US" dirty="0" smtClean="0"/>
              <a:t> Lee, </a:t>
            </a:r>
            <a:r>
              <a:rPr lang="en-US" dirty="0" err="1" smtClean="0"/>
              <a:t>Ning</a:t>
            </a:r>
            <a:r>
              <a:rPr lang="en-US" dirty="0" smtClean="0"/>
              <a:t> Lei, </a:t>
            </a:r>
            <a:r>
              <a:rPr lang="en-US" dirty="0" smtClean="0">
                <a:solidFill>
                  <a:srgbClr val="FF0000"/>
                </a:solidFill>
              </a:rPr>
              <a:t>Mash </a:t>
            </a:r>
            <a:r>
              <a:rPr lang="en-US" dirty="0" err="1" smtClean="0">
                <a:solidFill>
                  <a:srgbClr val="FF0000"/>
                </a:solidFill>
              </a:rPr>
              <a:t>Nishihama</a:t>
            </a:r>
            <a:r>
              <a:rPr lang="en-US" dirty="0" smtClean="0"/>
              <a:t>, </a:t>
            </a:r>
            <a:r>
              <a:rPr lang="en-US" dirty="0" smtClean="0">
                <a:solidFill>
                  <a:srgbClr val="FF0000"/>
                </a:solidFill>
              </a:rPr>
              <a:t>Vincent Chiang</a:t>
            </a:r>
          </a:p>
          <a:p>
            <a:pPr lvl="1"/>
            <a:r>
              <a:rPr lang="en-US" dirty="0" smtClean="0"/>
              <a:t>University of Wisconsin:  Chris Moeller</a:t>
            </a:r>
          </a:p>
          <a:p>
            <a:pPr lvl="1"/>
            <a:r>
              <a:rPr lang="en-US" dirty="0" smtClean="0"/>
              <a:t>MIT Lincoln Laboratory:  Juliette Costa, Ed Bicknell</a:t>
            </a:r>
          </a:p>
          <a:p>
            <a:pPr lvl="1"/>
            <a:r>
              <a:rPr lang="en-US" dirty="0" smtClean="0"/>
              <a:t>NG:  </a:t>
            </a:r>
            <a:r>
              <a:rPr lang="en-US" dirty="0" err="1" smtClean="0">
                <a:solidFill>
                  <a:srgbClr val="FF0000"/>
                </a:solidFill>
              </a:rPr>
              <a:t>Lushalan</a:t>
            </a:r>
            <a:r>
              <a:rPr lang="en-US" dirty="0" smtClean="0">
                <a:solidFill>
                  <a:srgbClr val="FF0000"/>
                </a:solidFill>
              </a:rPr>
              <a:t> Liao</a:t>
            </a:r>
          </a:p>
          <a:p>
            <a:r>
              <a:rPr lang="en-US" dirty="0" smtClean="0"/>
              <a:t>Expect interaction with Raytheon Post-Delivery Support Team</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F487437-100A-BA4B-97F8-63B41512EAEF}" type="slidenum">
              <a:rPr lang="en-US" smtClean="0"/>
              <a:pPr/>
              <a:t>3</a:t>
            </a:fld>
            <a:endParaRPr lang="en-US" dirty="0"/>
          </a:p>
        </p:txBody>
      </p:sp>
      <p:sp>
        <p:nvSpPr>
          <p:cNvPr id="5" name="Rectangle 4"/>
          <p:cNvSpPr/>
          <p:nvPr/>
        </p:nvSpPr>
        <p:spPr>
          <a:xfrm>
            <a:off x="1676400" y="6172200"/>
            <a:ext cx="370115" cy="23018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6" name="TextBox 5"/>
          <p:cNvSpPr txBox="1"/>
          <p:nvPr/>
        </p:nvSpPr>
        <p:spPr>
          <a:xfrm>
            <a:off x="2057400" y="6096000"/>
            <a:ext cx="2279535" cy="369332"/>
          </a:xfrm>
          <a:prstGeom prst="rect">
            <a:avLst/>
          </a:prstGeom>
          <a:noFill/>
        </p:spPr>
        <p:txBody>
          <a:bodyPr wrap="none" rtlCol="0">
            <a:spAutoFit/>
          </a:bodyPr>
          <a:lstStyle/>
          <a:p>
            <a:r>
              <a:rPr lang="en-US" dirty="0" smtClean="0"/>
              <a:t>= Present at workshop</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914400"/>
          </a:xfrm>
        </p:spPr>
        <p:txBody>
          <a:bodyPr/>
          <a:lstStyle/>
          <a:p>
            <a:pPr eaLnBrk="1" hangingPunct="1"/>
            <a:r>
              <a:rPr lang="en-US" sz="2400" b="1" dirty="0" smtClean="0"/>
              <a:t>VIIRS SDR Task PTT7: </a:t>
            </a:r>
            <a:r>
              <a:rPr lang="en-US" sz="2400" dirty="0" smtClean="0"/>
              <a:t>TELEMETRY TRENDING MONITORING</a:t>
            </a:r>
            <a:endParaRPr lang="en-US" sz="2400" b="1" dirty="0" smtClean="0"/>
          </a:p>
        </p:txBody>
      </p:sp>
      <p:sp>
        <p:nvSpPr>
          <p:cNvPr id="2051" name="Rectangle 3"/>
          <p:cNvSpPr>
            <a:spLocks noGrp="1" noChangeArrowheads="1"/>
          </p:cNvSpPr>
          <p:nvPr>
            <p:ph type="body" idx="1"/>
          </p:nvPr>
        </p:nvSpPr>
        <p:spPr>
          <a:xfrm>
            <a:off x="228600" y="762000"/>
            <a:ext cx="8686800" cy="5486400"/>
          </a:xfrm>
        </p:spPr>
        <p:txBody>
          <a:bodyPr/>
          <a:lstStyle/>
          <a:p>
            <a:pPr marL="231775" indent="-231775" eaLnBrk="1" hangingPunct="1">
              <a:lnSpc>
                <a:spcPct val="80000"/>
              </a:lnSpc>
              <a:buFontTx/>
              <a:buNone/>
            </a:pPr>
            <a:r>
              <a:rPr lang="en-US" sz="1800" b="1" dirty="0" smtClean="0">
                <a:solidFill>
                  <a:srgbClr val="FF0000"/>
                </a:solidFill>
              </a:rPr>
              <a:t>TASK LEAD: </a:t>
            </a:r>
          </a:p>
          <a:p>
            <a:pPr marL="631825" lvl="1" indent="-231775" eaLnBrk="1" hangingPunct="1">
              <a:lnSpc>
                <a:spcPct val="80000"/>
              </a:lnSpc>
              <a:buFont typeface="Arial" charset="0"/>
              <a:buNone/>
            </a:pPr>
            <a:r>
              <a:rPr lang="en-US" sz="1800" dirty="0" err="1" smtClean="0"/>
              <a:t>Fuzhong</a:t>
            </a:r>
            <a:r>
              <a:rPr lang="en-US" sz="1800" dirty="0" smtClean="0"/>
              <a:t> </a:t>
            </a:r>
            <a:r>
              <a:rPr lang="en-US" sz="1800" dirty="0" err="1" smtClean="0"/>
              <a:t>Weng</a:t>
            </a:r>
            <a:r>
              <a:rPr lang="en-US" sz="1800" dirty="0" smtClean="0"/>
              <a:t>, </a:t>
            </a:r>
            <a:r>
              <a:rPr lang="en-US" sz="1800" dirty="0" err="1" smtClean="0"/>
              <a:t>Ninghai</a:t>
            </a:r>
            <a:r>
              <a:rPr lang="en-US" sz="1800" dirty="0" smtClean="0"/>
              <a:t> Sun, and </a:t>
            </a:r>
            <a:r>
              <a:rPr lang="en-US" sz="1800" dirty="0" err="1" smtClean="0"/>
              <a:t>Changyong</a:t>
            </a:r>
            <a:r>
              <a:rPr lang="en-US" sz="1800" dirty="0" smtClean="0"/>
              <a:t> Cao, STAR</a:t>
            </a:r>
            <a:endParaRPr lang="en-US" sz="1800" b="1" dirty="0" smtClean="0">
              <a:solidFill>
                <a:srgbClr val="FF0000"/>
              </a:solidFill>
            </a:endParaRPr>
          </a:p>
          <a:p>
            <a:pPr marL="231775" indent="-231775" eaLnBrk="1" hangingPunct="1">
              <a:lnSpc>
                <a:spcPct val="80000"/>
              </a:lnSpc>
              <a:buFontTx/>
              <a:buNone/>
            </a:pPr>
            <a:endParaRPr lang="en-US" sz="1800" b="1" dirty="0" smtClean="0">
              <a:solidFill>
                <a:srgbClr val="FF0000"/>
              </a:solidFill>
            </a:endParaRPr>
          </a:p>
          <a:p>
            <a:pPr marL="231775" indent="-231775" eaLnBrk="1" hangingPunct="1">
              <a:lnSpc>
                <a:spcPct val="80000"/>
              </a:lnSpc>
              <a:buFontTx/>
              <a:buNone/>
            </a:pPr>
            <a:r>
              <a:rPr lang="en-US" sz="1800" b="1" dirty="0" smtClean="0">
                <a:solidFill>
                  <a:srgbClr val="FF0000"/>
                </a:solidFill>
              </a:rPr>
              <a:t>OBJECTIVE:</a:t>
            </a:r>
          </a:p>
          <a:p>
            <a:pPr marL="514350" indent="-514350" eaLnBrk="1" hangingPunct="1">
              <a:lnSpc>
                <a:spcPct val="90000"/>
              </a:lnSpc>
              <a:buNone/>
              <a:defRPr/>
            </a:pPr>
            <a:r>
              <a:rPr lang="en-US" sz="2400" b="1" dirty="0" smtClean="0"/>
              <a:t>	</a:t>
            </a:r>
            <a:r>
              <a:rPr lang="en-US" sz="1600" dirty="0" smtClean="0">
                <a:latin typeface="Times New Roman" pitchFamily="18" charset="0"/>
                <a:cs typeface="Times New Roman" pitchFamily="18" charset="0"/>
              </a:rPr>
              <a:t>Provide near real time instrument telemetry monitoring to support VIIRS onboard calibration</a:t>
            </a:r>
          </a:p>
          <a:p>
            <a:pPr marL="231775" indent="-231775" eaLnBrk="1" hangingPunct="1">
              <a:lnSpc>
                <a:spcPct val="80000"/>
              </a:lnSpc>
            </a:pPr>
            <a:r>
              <a:rPr lang="en-US" sz="2200" dirty="0" smtClean="0"/>
              <a:t>Method and tool: </a:t>
            </a:r>
          </a:p>
          <a:p>
            <a:pPr marL="631825" lvl="1" indent="-231775" eaLnBrk="1" hangingPunct="1">
              <a:lnSpc>
                <a:spcPct val="90000"/>
              </a:lnSpc>
              <a:buFont typeface="Arial" charset="0"/>
              <a:buNone/>
            </a:pPr>
            <a:r>
              <a:rPr lang="en-US" sz="1400" dirty="0" smtClean="0"/>
              <a:t>1) Obtain OBC and related files.</a:t>
            </a:r>
          </a:p>
          <a:p>
            <a:pPr marL="631825" lvl="1" indent="-231775" eaLnBrk="1" hangingPunct="1">
              <a:lnSpc>
                <a:spcPct val="90000"/>
              </a:lnSpc>
              <a:buFont typeface="Arial" charset="0"/>
              <a:buNone/>
            </a:pPr>
            <a:r>
              <a:rPr lang="en-US" sz="1400" dirty="0" smtClean="0"/>
              <a:t>2) Process them to extract telemetry information. </a:t>
            </a:r>
          </a:p>
          <a:p>
            <a:pPr marL="631825" lvl="1" indent="-231775" eaLnBrk="1" hangingPunct="1">
              <a:lnSpc>
                <a:spcPct val="90000"/>
              </a:lnSpc>
              <a:buFont typeface="Arial" charset="0"/>
              <a:buNone/>
            </a:pPr>
            <a:r>
              <a:rPr lang="en-US" sz="1400" dirty="0" smtClean="0"/>
              <a:t>3) Make plots to put them on the website. </a:t>
            </a:r>
          </a:p>
          <a:p>
            <a:pPr marL="631825" lvl="1" indent="-231775" eaLnBrk="1" hangingPunct="1">
              <a:lnSpc>
                <a:spcPct val="90000"/>
              </a:lnSpc>
              <a:buFont typeface="Arial" charset="0"/>
              <a:buNone/>
            </a:pPr>
            <a:endParaRPr lang="en-US" sz="1400" dirty="0" smtClean="0"/>
          </a:p>
          <a:p>
            <a:pPr marL="231775" indent="-231775" eaLnBrk="1" hangingPunct="1">
              <a:lnSpc>
                <a:spcPct val="90000"/>
              </a:lnSpc>
            </a:pPr>
            <a:r>
              <a:rPr lang="en-US" sz="2200" dirty="0" smtClean="0"/>
              <a:t>Cal/Val phases: Sensor Checkout, ICV, and </a:t>
            </a:r>
            <a:r>
              <a:rPr lang="en-US" sz="2200" dirty="0" err="1" smtClean="0"/>
              <a:t>longterm</a:t>
            </a:r>
            <a:r>
              <a:rPr lang="en-US" sz="2200" dirty="0" smtClean="0"/>
              <a:t> monitoring</a:t>
            </a:r>
          </a:p>
          <a:p>
            <a:pPr marL="231775" indent="-231775" eaLnBrk="1" hangingPunct="1">
              <a:lnSpc>
                <a:spcPct val="80000"/>
              </a:lnSpc>
            </a:pPr>
            <a:r>
              <a:rPr lang="en-US" sz="2200" dirty="0" smtClean="0"/>
              <a:t>Sensor mod and data type</a:t>
            </a:r>
            <a:r>
              <a:rPr lang="en-US" sz="1800" dirty="0" smtClean="0"/>
              <a:t>: All modes, and SDRs.</a:t>
            </a:r>
          </a:p>
          <a:p>
            <a:pPr marL="231775" indent="-231775" eaLnBrk="1" hangingPunct="1">
              <a:lnSpc>
                <a:spcPct val="80000"/>
              </a:lnSpc>
            </a:pPr>
            <a:endParaRPr lang="en-US" sz="1800" b="1" dirty="0" smtClean="0">
              <a:solidFill>
                <a:srgbClr val="FF0000"/>
              </a:solidFill>
            </a:endParaRPr>
          </a:p>
          <a:p>
            <a:pPr marL="231775" indent="-231775" eaLnBrk="1" hangingPunct="1">
              <a:lnSpc>
                <a:spcPct val="80000"/>
              </a:lnSpc>
              <a:buFontTx/>
              <a:buNone/>
            </a:pPr>
            <a:r>
              <a:rPr lang="en-US" sz="1800" b="1" dirty="0" smtClean="0">
                <a:solidFill>
                  <a:srgbClr val="FF0000"/>
                </a:solidFill>
              </a:rPr>
              <a:t>Expected Results:</a:t>
            </a:r>
          </a:p>
          <a:p>
            <a:pPr marL="231775" indent="-231775" eaLnBrk="1" hangingPunct="1">
              <a:lnSpc>
                <a:spcPct val="80000"/>
              </a:lnSpc>
              <a:buFontTx/>
              <a:buNone/>
            </a:pPr>
            <a:r>
              <a:rPr lang="en-US" sz="1800" dirty="0" smtClean="0"/>
              <a:t>	Trending plots on the website</a:t>
            </a:r>
          </a:p>
          <a:p>
            <a:pPr marL="231775" indent="-231775" eaLnBrk="1" hangingPunct="1">
              <a:lnSpc>
                <a:spcPct val="80000"/>
              </a:lnSpc>
              <a:buFontTx/>
              <a:buNone/>
            </a:pPr>
            <a:r>
              <a:rPr lang="en-US" sz="1800" b="1" dirty="0" smtClean="0">
                <a:solidFill>
                  <a:srgbClr val="FF0000"/>
                </a:solidFill>
              </a:rPr>
              <a:t>Related tasks:</a:t>
            </a:r>
          </a:p>
          <a:p>
            <a:pPr marL="231775" indent="-231775" eaLnBrk="1" hangingPunct="1">
              <a:lnSpc>
                <a:spcPct val="80000"/>
              </a:lnSpc>
              <a:buFontTx/>
              <a:buNone/>
            </a:pPr>
            <a:r>
              <a:rPr lang="en-US" sz="1800" dirty="0" smtClean="0">
                <a:solidFill>
                  <a:srgbClr val="FF0000"/>
                </a:solidFill>
              </a:rPr>
              <a:t>	</a:t>
            </a:r>
            <a:r>
              <a:rPr lang="en-US" sz="1800" dirty="0" smtClean="0"/>
              <a:t>PTT1-6</a:t>
            </a:r>
          </a:p>
          <a:p>
            <a:pPr marL="231775" indent="-231775" eaLnBrk="1" hangingPunct="1">
              <a:lnSpc>
                <a:spcPct val="80000"/>
              </a:lnSpc>
              <a:buFontTx/>
              <a:buNone/>
            </a:pPr>
            <a:r>
              <a:rPr lang="en-US" sz="1800" b="1" dirty="0" smtClean="0">
                <a:solidFill>
                  <a:srgbClr val="FF0000"/>
                </a:solidFill>
              </a:rPr>
              <a:t>References:</a:t>
            </a:r>
          </a:p>
          <a:p>
            <a:pPr marL="231775" indent="-231775" eaLnBrk="1" hangingPunct="1">
              <a:lnSpc>
                <a:spcPct val="80000"/>
              </a:lnSpc>
              <a:buFontTx/>
              <a:buNone/>
            </a:pPr>
            <a:r>
              <a:rPr lang="en-US" sz="1800" b="1" dirty="0" smtClean="0">
                <a:solidFill>
                  <a:srgbClr val="FF0000"/>
                </a:solidFill>
              </a:rPr>
              <a:t>	</a:t>
            </a:r>
            <a:endParaRPr lang="en-US" sz="1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200" dirty="0" smtClean="0"/>
              <a:t>Instrument Performance Monitoring System (IPMS) Overview</a:t>
            </a:r>
          </a:p>
        </p:txBody>
      </p:sp>
      <p:sp>
        <p:nvSpPr>
          <p:cNvPr id="3" name="Content Placeholder 2"/>
          <p:cNvSpPr>
            <a:spLocks noGrp="1"/>
          </p:cNvSpPr>
          <p:nvPr>
            <p:ph idx="1"/>
          </p:nvPr>
        </p:nvSpPr>
        <p:spPr>
          <a:xfrm>
            <a:off x="228600" y="1295400"/>
            <a:ext cx="3048000" cy="4876800"/>
          </a:xfrm>
        </p:spPr>
        <p:txBody>
          <a:bodyPr/>
          <a:lstStyle/>
          <a:p>
            <a:pPr marL="0" lvl="1" indent="0">
              <a:buFontTx/>
              <a:buNone/>
              <a:defRPr/>
            </a:pPr>
            <a:r>
              <a:rPr lang="en-US" sz="2000" b="1" dirty="0" smtClean="0"/>
              <a:t>NOAA-19, </a:t>
            </a:r>
            <a:r>
              <a:rPr lang="en-US" sz="2000" b="1" dirty="0" err="1" smtClean="0"/>
              <a:t>MetOP</a:t>
            </a:r>
            <a:r>
              <a:rPr lang="en-US" sz="2000" b="1" dirty="0" smtClean="0"/>
              <a:t>-A, NOAA-18</a:t>
            </a:r>
          </a:p>
          <a:p>
            <a:pPr marL="0" lvl="1" indent="0">
              <a:buFontTx/>
              <a:buNone/>
              <a:defRPr/>
            </a:pPr>
            <a:endParaRPr lang="en-US" sz="2000" b="1" dirty="0" smtClean="0"/>
          </a:p>
          <a:p>
            <a:pPr marL="228600" lvl="1" indent="-228600">
              <a:buFontTx/>
              <a:buAutoNum type="arabicPeriod"/>
              <a:defRPr/>
            </a:pPr>
            <a:r>
              <a:rPr lang="en-US" sz="1600" dirty="0" smtClean="0"/>
              <a:t>AMSU-A</a:t>
            </a:r>
          </a:p>
          <a:p>
            <a:pPr marL="228600" lvl="1" indent="-228600">
              <a:buFontTx/>
              <a:buAutoNum type="arabicPeriod"/>
              <a:defRPr/>
            </a:pPr>
            <a:r>
              <a:rPr lang="en-US" sz="1600" dirty="0" smtClean="0"/>
              <a:t>MHS</a:t>
            </a:r>
          </a:p>
          <a:p>
            <a:pPr marL="228600" lvl="1" indent="-228600">
              <a:buFontTx/>
              <a:buAutoNum type="arabicPeriod"/>
              <a:defRPr/>
            </a:pPr>
            <a:r>
              <a:rPr lang="en-US" sz="1600" dirty="0" smtClean="0"/>
              <a:t>AVHRR</a:t>
            </a:r>
          </a:p>
          <a:p>
            <a:pPr marL="228600" lvl="1" indent="-228600">
              <a:buFontTx/>
              <a:buAutoNum type="arabicPeriod"/>
              <a:defRPr/>
            </a:pPr>
            <a:r>
              <a:rPr lang="en-US" sz="1600" dirty="0" smtClean="0"/>
              <a:t>HIRS</a:t>
            </a:r>
          </a:p>
          <a:p>
            <a:pPr marL="228600" lvl="1" indent="-228600">
              <a:buFontTx/>
              <a:buNone/>
              <a:defRPr/>
            </a:pPr>
            <a:endParaRPr lang="en-US" sz="2000" b="1" dirty="0" smtClean="0"/>
          </a:p>
          <a:p>
            <a:pPr marL="0" lvl="1" indent="0">
              <a:buFontTx/>
              <a:buNone/>
              <a:defRPr/>
            </a:pPr>
            <a:r>
              <a:rPr lang="en-US" sz="2000" b="1" dirty="0" smtClean="0"/>
              <a:t>DMSP F-16, F-17, F-18 SSMIS</a:t>
            </a:r>
          </a:p>
          <a:p>
            <a:pPr marL="0" lvl="1" indent="0">
              <a:buFontTx/>
              <a:buNone/>
              <a:defRPr/>
            </a:pPr>
            <a:endParaRPr lang="en-US" sz="2000" b="1" dirty="0" smtClean="0"/>
          </a:p>
          <a:p>
            <a:pPr marL="0" lvl="1" indent="0">
              <a:buFontTx/>
              <a:buNone/>
              <a:defRPr/>
            </a:pPr>
            <a:r>
              <a:rPr lang="en-US" sz="2000" b="1" dirty="0" smtClean="0"/>
              <a:t>GOES 11/12/13/14/15 Sounder</a:t>
            </a:r>
          </a:p>
          <a:p>
            <a:pPr marL="914400" lvl="1" indent="-457200">
              <a:buFontTx/>
              <a:buAutoNum type="arabicPeriod"/>
              <a:defRPr/>
            </a:pPr>
            <a:endParaRPr lang="en-US" sz="2400" b="1" dirty="0" smtClean="0"/>
          </a:p>
          <a:p>
            <a:pPr>
              <a:buFontTx/>
              <a:buNone/>
              <a:defRPr/>
            </a:pPr>
            <a:endParaRPr lang="en-US" dirty="0"/>
          </a:p>
        </p:txBody>
      </p:sp>
      <p:pic>
        <p:nvPicPr>
          <p:cNvPr id="6148" name="Picture 3" descr="D:\nsun\Working\Publications\201011.Beijing.Conference\icvs.png"/>
          <p:cNvPicPr>
            <a:picLocks noChangeAspect="1" noChangeArrowheads="1"/>
          </p:cNvPicPr>
          <p:nvPr/>
        </p:nvPicPr>
        <p:blipFill>
          <a:blip r:embed="rId2" cstate="print"/>
          <a:srcRect/>
          <a:stretch>
            <a:fillRect/>
          </a:stretch>
        </p:blipFill>
        <p:spPr bwMode="auto">
          <a:xfrm>
            <a:off x="2971800" y="1285875"/>
            <a:ext cx="5681663" cy="541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IPMS Overview - Parameters</a:t>
            </a:r>
          </a:p>
        </p:txBody>
      </p:sp>
      <p:graphicFrame>
        <p:nvGraphicFramePr>
          <p:cNvPr id="4" name="Content Placeholder 3"/>
          <p:cNvGraphicFramePr>
            <a:graphicFrameLocks noGrp="1"/>
          </p:cNvGraphicFramePr>
          <p:nvPr>
            <p:ph idx="1"/>
          </p:nvPr>
        </p:nvGraphicFramePr>
        <p:xfrm>
          <a:off x="152400" y="1295400"/>
          <a:ext cx="8839203" cy="5341884"/>
        </p:xfrm>
        <a:graphic>
          <a:graphicData uri="http://schemas.openxmlformats.org/drawingml/2006/table">
            <a:tbl>
              <a:tblPr firstRow="1" bandRow="1">
                <a:tableStyleId>{21E4AEA4-8DFA-4A89-87EB-49C32662AFE0}</a:tableStyleId>
              </a:tblPr>
              <a:tblGrid>
                <a:gridCol w="2558716"/>
                <a:gridCol w="1175493"/>
                <a:gridCol w="992638"/>
                <a:gridCol w="1134444"/>
                <a:gridCol w="1039905"/>
                <a:gridCol w="945369"/>
                <a:gridCol w="992638"/>
              </a:tblGrid>
              <a:tr h="30037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smtClean="0">
                        <a:ln>
                          <a:noFill/>
                        </a:ln>
                        <a:solidFill>
                          <a:srgbClr val="FFFFFF"/>
                        </a:solidFill>
                        <a:effectLst/>
                        <a:latin typeface="+mn-lt"/>
                        <a:ea typeface="SimSun" pitchFamily="2" charset="-122"/>
                      </a:endParaRP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u="none" strike="noStrike" cap="none" normalizeH="0" baseline="0" dirty="0" smtClean="0">
                          <a:ln>
                            <a:noFill/>
                          </a:ln>
                          <a:effectLst/>
                          <a:latin typeface="+mn-lt"/>
                          <a:ea typeface="SimSun" pitchFamily="2" charset="-122"/>
                        </a:rPr>
                        <a:t>AMSU-A</a:t>
                      </a:r>
                      <a:endParaRPr kumimoji="0" lang="en-US" altLang="ja-JP" sz="1400" b="1" i="0" u="none" strike="noStrike" cap="none" normalizeH="0" baseline="0" dirty="0" smtClean="0">
                        <a:ln>
                          <a:noFill/>
                        </a:ln>
                        <a:solidFill>
                          <a:srgbClr val="FFFFFF"/>
                        </a:solidFill>
                        <a:effectLst/>
                        <a:latin typeface="+mn-lt"/>
                        <a:ea typeface="SimSun" pitchFamily="2" charset="-122"/>
                      </a:endParaRP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u="none" strike="noStrike" cap="none" normalizeH="0" baseline="0" dirty="0" smtClean="0">
                          <a:ln>
                            <a:noFill/>
                          </a:ln>
                          <a:effectLst/>
                          <a:latin typeface="+mn-lt"/>
                          <a:ea typeface="SimSun" pitchFamily="2" charset="-122"/>
                        </a:rPr>
                        <a:t>MHS</a:t>
                      </a:r>
                      <a:endParaRPr kumimoji="0" lang="en-US" sz="1400" b="0" i="0" u="none" strike="noStrike" cap="none" normalizeH="0" baseline="0" dirty="0" smtClean="0">
                        <a:ln>
                          <a:noFill/>
                        </a:ln>
                        <a:solidFill>
                          <a:srgbClr val="000000"/>
                        </a:solidFill>
                        <a:effectLst/>
                        <a:latin typeface="+mn-lt"/>
                        <a:ea typeface="SimSun" pitchFamily="2" charset="-122"/>
                      </a:endParaRP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u="none" strike="noStrike" cap="none" normalizeH="0" baseline="0" dirty="0" smtClean="0">
                          <a:ln>
                            <a:noFill/>
                          </a:ln>
                          <a:effectLst/>
                          <a:latin typeface="+mn-lt"/>
                          <a:ea typeface="SimSun" pitchFamily="2" charset="-122"/>
                        </a:rPr>
                        <a:t>HIRS</a:t>
                      </a:r>
                      <a:endParaRPr kumimoji="0" lang="en-US" sz="1400" b="0" i="0" u="none" strike="noStrike" cap="none" normalizeH="0" baseline="0" dirty="0" smtClean="0">
                        <a:ln>
                          <a:noFill/>
                        </a:ln>
                        <a:solidFill>
                          <a:srgbClr val="000000"/>
                        </a:solidFill>
                        <a:effectLst/>
                        <a:latin typeface="+mn-lt"/>
                        <a:ea typeface="SimSun" pitchFamily="2" charset="-122"/>
                      </a:endParaRP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lt1"/>
                          </a:solidFill>
                          <a:effectLst/>
                          <a:latin typeface="+mn-lt"/>
                          <a:ea typeface="SimSun" pitchFamily="2" charset="-122"/>
                        </a:rPr>
                        <a:t>AVHRR</a:t>
                      </a:r>
                      <a:endParaRPr kumimoji="0" lang="en-US" sz="1400" b="0" i="0" u="none" strike="noStrike" cap="none" normalizeH="0" baseline="0" dirty="0" smtClean="0">
                        <a:ln>
                          <a:noFill/>
                        </a:ln>
                        <a:solidFill>
                          <a:srgbClr val="000000"/>
                        </a:solidFill>
                        <a:effectLst/>
                        <a:latin typeface="+mn-lt"/>
                        <a:ea typeface="SimSun" pitchFamily="2" charset="-122"/>
                      </a:endParaRP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lt1"/>
                          </a:solidFill>
                          <a:effectLst/>
                          <a:latin typeface="+mn-lt"/>
                          <a:ea typeface="SimSun" pitchFamily="2" charset="-122"/>
                        </a:rPr>
                        <a:t>SSMIS</a:t>
                      </a:r>
                      <a:endParaRPr kumimoji="0" lang="en-US" sz="1400" b="0" i="0" u="none" strike="noStrike" cap="none" normalizeH="0" baseline="0" dirty="0" smtClean="0">
                        <a:ln>
                          <a:noFill/>
                        </a:ln>
                        <a:solidFill>
                          <a:srgbClr val="000000"/>
                        </a:solidFill>
                        <a:effectLst/>
                        <a:latin typeface="+mn-lt"/>
                        <a:ea typeface="SimSun" pitchFamily="2" charset="-122"/>
                      </a:endParaRP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lt1"/>
                          </a:solidFill>
                          <a:effectLst/>
                          <a:latin typeface="+mn-lt"/>
                          <a:ea typeface="SimSun" pitchFamily="2" charset="-122"/>
                        </a:rPr>
                        <a:t>GOES</a:t>
                      </a:r>
                      <a:endParaRPr kumimoji="0" lang="en-US" sz="1400" b="0" i="0" u="none" strike="noStrike" cap="none" normalizeH="0" baseline="0" dirty="0" smtClean="0">
                        <a:ln>
                          <a:noFill/>
                        </a:ln>
                        <a:solidFill>
                          <a:srgbClr val="000000"/>
                        </a:solidFill>
                        <a:effectLst/>
                        <a:latin typeface="+mn-lt"/>
                        <a:ea typeface="SimSun" pitchFamily="2" charset="-122"/>
                      </a:endParaRPr>
                    </a:p>
                  </a:txBody>
                  <a:tcPr marT="45083" marB="45083" anchor="ctr" anchorCtr="1" horzOverflow="overflow"/>
                </a:tc>
              </a:tr>
              <a:tr h="6661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u="none" strike="noStrike" cap="none" normalizeH="0" baseline="0" dirty="0" smtClean="0">
                          <a:ln>
                            <a:noFill/>
                          </a:ln>
                          <a:effectLst/>
                          <a:latin typeface="+mn-lt"/>
                          <a:ea typeface="SimSun" pitchFamily="2" charset="-122"/>
                        </a:rPr>
                        <a:t>Noise Equivalent Temperature Difference (NE</a:t>
                      </a:r>
                      <a:r>
                        <a:rPr lang="el-GR" sz="1200" b="1" dirty="0" smtClean="0">
                          <a:latin typeface="+mn-lt"/>
                          <a:cs typeface="Times New Roman" pitchFamily="18" charset="0"/>
                        </a:rPr>
                        <a:t>Δ</a:t>
                      </a:r>
                      <a:r>
                        <a:rPr kumimoji="0" lang="en-US" altLang="ja-JP" sz="1200" b="1" u="none" strike="noStrike" cap="none" normalizeH="0" baseline="0" dirty="0" smtClean="0">
                          <a:ln>
                            <a:noFill/>
                          </a:ln>
                          <a:effectLst/>
                          <a:latin typeface="+mn-lt"/>
                          <a:ea typeface="SimSun" pitchFamily="2" charset="-122"/>
                        </a:rPr>
                        <a:t>T)</a:t>
                      </a:r>
                      <a:endParaRPr kumimoji="0" lang="en-US" sz="1200" b="1" i="0" u="none" strike="noStrike" cap="none" normalizeH="0" baseline="0" dirty="0" smtClean="0">
                        <a:ln>
                          <a:noFill/>
                        </a:ln>
                        <a:solidFill>
                          <a:srgbClr val="000000"/>
                        </a:solidFill>
                        <a:effectLst/>
                        <a:latin typeface="+mn-lt"/>
                        <a:ea typeface="SimSun" pitchFamily="2" charset="-122"/>
                      </a:endParaRP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15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5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u="none" strike="noStrike" cap="none" normalizeH="0" baseline="0" dirty="0" smtClean="0">
                          <a:ln>
                            <a:noFill/>
                          </a:ln>
                          <a:effectLst/>
                          <a:latin typeface="+mn-lt"/>
                          <a:ea typeface="SimSun" pitchFamily="2" charset="-122"/>
                        </a:rPr>
                        <a:t>20 Channels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u="none" strike="noStrike" cap="none" normalizeH="0" baseline="0" dirty="0" smtClean="0">
                          <a:ln>
                            <a:noFill/>
                          </a:ln>
                          <a:effectLst/>
                          <a:latin typeface="+mn-lt"/>
                          <a:ea typeface="SimSun" pitchFamily="2" charset="-122"/>
                        </a:rPr>
                        <a:t>(NE</a:t>
                      </a:r>
                      <a:r>
                        <a:rPr lang="el-GR" sz="1200" dirty="0" smtClean="0">
                          <a:latin typeface="+mn-lt"/>
                          <a:cs typeface="Times New Roman" pitchFamily="18" charset="0"/>
                        </a:rPr>
                        <a:t>Δ</a:t>
                      </a:r>
                      <a:r>
                        <a:rPr kumimoji="0" lang="en-US" sz="1200" u="none" strike="noStrike" cap="none" normalizeH="0" baseline="0" dirty="0" smtClean="0">
                          <a:ln>
                            <a:noFill/>
                          </a:ln>
                          <a:effectLst/>
                          <a:latin typeface="+mn-lt"/>
                          <a:ea typeface="SimSun" pitchFamily="2" charset="-122"/>
                          <a:cs typeface="+mn-cs"/>
                        </a:rPr>
                        <a:t>N)</a:t>
                      </a:r>
                      <a:endParaRPr kumimoji="0" lang="en-US" sz="1200" b="0" i="0" u="none" strike="noStrike" cap="none" normalizeH="0" baseline="0" dirty="0" smtClean="0">
                        <a:ln>
                          <a:noFill/>
                        </a:ln>
                        <a:solidFill>
                          <a:srgbClr val="000000"/>
                        </a:solidFill>
                        <a:effectLst/>
                        <a:latin typeface="+mn-lt"/>
                        <a:ea typeface="SimSun" pitchFamily="2" charset="-122"/>
                      </a:endParaRP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3 IR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N/A</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mn-lt"/>
                          <a:ea typeface="SimSun" pitchFamily="2" charset="-122"/>
                        </a:rPr>
                        <a:t>18 </a:t>
                      </a:r>
                      <a:r>
                        <a:rPr kumimoji="0" lang="en-US" altLang="ja-JP" sz="1200" u="none" strike="noStrike" cap="none" normalizeH="0" baseline="0" dirty="0" smtClean="0">
                          <a:ln>
                            <a:noFill/>
                          </a:ln>
                          <a:effectLst/>
                          <a:latin typeface="+mn-lt"/>
                          <a:ea typeface="SimSun" pitchFamily="2" charset="-122"/>
                        </a:rPr>
                        <a:t>(NE</a:t>
                      </a:r>
                      <a:r>
                        <a:rPr lang="el-GR" sz="1200" dirty="0" smtClean="0">
                          <a:latin typeface="+mn-lt"/>
                          <a:cs typeface="Times New Roman" pitchFamily="18" charset="0"/>
                        </a:rPr>
                        <a:t>Δ</a:t>
                      </a:r>
                      <a:r>
                        <a:rPr kumimoji="0" lang="en-US" sz="1200" u="none" strike="noStrike" cap="none" normalizeH="0" baseline="0" dirty="0" smtClean="0">
                          <a:ln>
                            <a:noFill/>
                          </a:ln>
                          <a:effectLst/>
                          <a:latin typeface="+mn-lt"/>
                          <a:ea typeface="SimSun" pitchFamily="2" charset="-122"/>
                          <a:cs typeface="+mn-cs"/>
                        </a:rPr>
                        <a:t>N)</a:t>
                      </a:r>
                      <a:endParaRPr kumimoji="0" lang="en-US" sz="1200" b="0" i="0" u="none" strike="noStrike" cap="none" normalizeH="0" baseline="0" dirty="0" smtClean="0">
                        <a:ln>
                          <a:noFill/>
                        </a:ln>
                        <a:solidFill>
                          <a:srgbClr val="000000"/>
                        </a:solidFill>
                        <a:effectLst/>
                        <a:latin typeface="+mn-lt"/>
                        <a:ea typeface="SimSun"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mn-lt"/>
                          <a:ea typeface="SimSun" pitchFamily="2" charset="-122"/>
                        </a:rPr>
                        <a:t>18 (</a:t>
                      </a:r>
                      <a:r>
                        <a:rPr kumimoji="0" lang="en-US" altLang="ja-JP" sz="1200" u="none" strike="noStrike" cap="none" normalizeH="0" baseline="0" dirty="0" smtClean="0">
                          <a:ln>
                            <a:noFill/>
                          </a:ln>
                          <a:effectLst/>
                          <a:latin typeface="+mn-lt"/>
                          <a:ea typeface="SimSun" pitchFamily="2" charset="-122"/>
                        </a:rPr>
                        <a:t>NE</a:t>
                      </a:r>
                      <a:r>
                        <a:rPr lang="el-GR" sz="1200" dirty="0" smtClean="0">
                          <a:latin typeface="+mn-lt"/>
                          <a:cs typeface="Times New Roman" pitchFamily="18" charset="0"/>
                        </a:rPr>
                        <a:t>Δ</a:t>
                      </a:r>
                      <a:r>
                        <a:rPr kumimoji="0" lang="en-US" sz="1200" u="none" strike="noStrike" cap="none" normalizeH="0" baseline="0" dirty="0" smtClean="0">
                          <a:ln>
                            <a:noFill/>
                          </a:ln>
                          <a:effectLst/>
                          <a:latin typeface="+mn-lt"/>
                          <a:ea typeface="SimSun" pitchFamily="2" charset="-122"/>
                          <a:cs typeface="+mn-cs"/>
                        </a:rPr>
                        <a:t>T)</a:t>
                      </a:r>
                      <a:r>
                        <a:rPr kumimoji="0" lang="en-US" sz="1200" b="0" i="0" u="none" strike="noStrike" cap="none" normalizeH="0" baseline="0" dirty="0" smtClean="0">
                          <a:ln>
                            <a:noFill/>
                          </a:ln>
                          <a:solidFill>
                            <a:srgbClr val="000000"/>
                          </a:solidFill>
                          <a:effectLst/>
                          <a:latin typeface="+mn-lt"/>
                          <a:ea typeface="SimSun" pitchFamily="2" charset="-122"/>
                        </a:rPr>
                        <a:t> </a:t>
                      </a:r>
                    </a:p>
                  </a:txBody>
                  <a:tcPr marT="45083" marB="45083" anchor="ctr" anchorCtr="1" horzOverflow="overflow"/>
                </a:tc>
              </a:tr>
              <a:tr h="4511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1" u="none" strike="noStrike" cap="none" normalizeH="0" baseline="0" dirty="0" smtClean="0">
                          <a:ln>
                            <a:noFill/>
                          </a:ln>
                          <a:effectLst/>
                          <a:latin typeface="+mn-lt"/>
                          <a:ea typeface="SimSun" pitchFamily="2" charset="-122"/>
                        </a:rPr>
                        <a:t>Gain</a:t>
                      </a:r>
                      <a:endParaRPr kumimoji="0" lang="en-US" sz="1200" b="1" i="0" u="none" strike="noStrike" cap="none" normalizeH="0" baseline="0" dirty="0" smtClean="0">
                        <a:ln>
                          <a:noFill/>
                        </a:ln>
                        <a:solidFill>
                          <a:srgbClr val="000000"/>
                        </a:solidFill>
                        <a:effectLst/>
                        <a:latin typeface="+mn-lt"/>
                        <a:ea typeface="SimSun" pitchFamily="2" charset="-122"/>
                      </a:endParaRP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15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5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20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3 IR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24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N/A</a:t>
                      </a:r>
                    </a:p>
                  </a:txBody>
                  <a:tcPr marT="45083" marB="45083" anchor="ctr" anchorCtr="1" horzOverflow="overflow"/>
                </a:tc>
              </a:tr>
              <a:tr h="632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ea typeface="SimSun" pitchFamily="2" charset="-122"/>
                        </a:rPr>
                        <a:t>Warm Load Calibration Count</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15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5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20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3 IR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24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18 Channels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(internal)</a:t>
                      </a:r>
                    </a:p>
                  </a:txBody>
                  <a:tcPr marT="45083" marB="45083" anchor="ctr" anchorCtr="1" horzOverflow="overflow"/>
                </a:tc>
              </a:tr>
              <a:tr h="632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ea typeface="SimSun" pitchFamily="2" charset="-122"/>
                        </a:rPr>
                        <a:t>Cold Space Calibration Count</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15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5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20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5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24 Channels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18 Channels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(internal)</a:t>
                      </a:r>
                    </a:p>
                  </a:txBody>
                  <a:tcPr marT="45083" marB="45083" anchor="ctr" anchorCtr="1" horzOverflow="overflow"/>
                </a:tc>
              </a:tr>
              <a:tr h="632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ea typeface="SimSun" pitchFamily="2" charset="-122"/>
                        </a:rPr>
                        <a:t>Warm Load PRT Temperature</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3 per Unit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(A1-1/A1-2/A2)</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5 Readings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4 Warm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1 Cold</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4 Readings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3 Readings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internal</a:t>
                      </a:r>
                    </a:p>
                  </a:txBody>
                  <a:tcPr marT="45083" marB="45083" anchor="ctr" anchorCtr="1" horzOverflow="overflow"/>
                </a:tc>
              </a:tr>
              <a:tr h="4511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ea typeface="SimSun" pitchFamily="2" charset="-122"/>
                        </a:rPr>
                        <a:t>Digital Housekeeping Telemetry</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45</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24</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20</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12</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28</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internal</a:t>
                      </a:r>
                    </a:p>
                  </a:txBody>
                  <a:tcPr marT="45083" marB="45083" anchor="ctr" anchorCtr="1" horzOverflow="overflow"/>
                </a:tc>
              </a:tr>
              <a:tr h="4511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ea typeface="SimSun" pitchFamily="2" charset="-122"/>
                        </a:rPr>
                        <a:t>Analog Housekeeping Telemetry</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27</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18</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16</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22</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N/A</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internal</a:t>
                      </a:r>
                    </a:p>
                  </a:txBody>
                  <a:tcPr marT="45083" marB="45083" anchor="ctr" anchorCtr="1" horzOverflow="overflow"/>
                </a:tc>
              </a:tr>
              <a:tr h="4511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ea typeface="SimSun" pitchFamily="2" charset="-122"/>
                        </a:rPr>
                        <a:t>Orbital Status/Statistics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QC/</a:t>
                      </a:r>
                      <a:r>
                        <a:rPr kumimoji="0" lang="en-US" sz="1200" b="0" i="0" u="none" strike="noStrike" cap="none" normalizeH="0" baseline="0" dirty="0" err="1" smtClean="0">
                          <a:ln>
                            <a:noFill/>
                          </a:ln>
                          <a:solidFill>
                            <a:srgbClr val="000000"/>
                          </a:solidFill>
                          <a:effectLst/>
                          <a:latin typeface="+mn-lt"/>
                          <a:ea typeface="SimSun" pitchFamily="2" charset="-122"/>
                        </a:rPr>
                        <a:t>Calib</a:t>
                      </a:r>
                      <a:r>
                        <a:rPr kumimoji="0" lang="en-US" sz="1200" b="0" i="0" u="none" strike="noStrike" cap="none" normalizeH="0" baseline="0" dirty="0" smtClean="0">
                          <a:ln>
                            <a:noFill/>
                          </a:ln>
                          <a:solidFill>
                            <a:srgbClr val="000000"/>
                          </a:solidFill>
                          <a:effectLst/>
                          <a:latin typeface="+mn-lt"/>
                          <a:ea typeface="SimSun" pitchFamily="2" charset="-122"/>
                        </a:rPr>
                        <a:t>. Flag</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mn-lt"/>
                          <a:ea typeface="SimSun" pitchFamily="2" charset="-122"/>
                        </a:rPr>
                        <a:t>QC/</a:t>
                      </a:r>
                      <a:r>
                        <a:rPr kumimoji="0" lang="en-US" sz="1200" b="0" i="0" u="none" strike="noStrike" cap="none" normalizeH="0" baseline="0" dirty="0" err="1" smtClean="0">
                          <a:ln>
                            <a:noFill/>
                          </a:ln>
                          <a:solidFill>
                            <a:srgbClr val="000000"/>
                          </a:solidFill>
                          <a:effectLst/>
                          <a:latin typeface="+mn-lt"/>
                          <a:ea typeface="SimSun" pitchFamily="2" charset="-122"/>
                        </a:rPr>
                        <a:t>Calib</a:t>
                      </a:r>
                      <a:r>
                        <a:rPr kumimoji="0" lang="en-US" sz="1200" b="0" i="0" u="none" strike="noStrike" cap="none" normalizeH="0" baseline="0" dirty="0" smtClean="0">
                          <a:ln>
                            <a:noFill/>
                          </a:ln>
                          <a:solidFill>
                            <a:srgbClr val="000000"/>
                          </a:solidFill>
                          <a:effectLst/>
                          <a:latin typeface="+mn-lt"/>
                          <a:ea typeface="SimSun" pitchFamily="2" charset="-122"/>
                        </a:rPr>
                        <a:t>. Flag</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mn-lt"/>
                          <a:ea typeface="SimSun" pitchFamily="2" charset="-122"/>
                        </a:rPr>
                        <a:t>QC/</a:t>
                      </a:r>
                      <a:r>
                        <a:rPr kumimoji="0" lang="en-US" sz="1200" b="0" i="0" u="none" strike="noStrike" cap="none" normalizeH="0" baseline="0" dirty="0" err="1" smtClean="0">
                          <a:ln>
                            <a:noFill/>
                          </a:ln>
                          <a:solidFill>
                            <a:srgbClr val="000000"/>
                          </a:solidFill>
                          <a:effectLst/>
                          <a:latin typeface="+mn-lt"/>
                          <a:ea typeface="SimSun" pitchFamily="2" charset="-122"/>
                        </a:rPr>
                        <a:t>Calib</a:t>
                      </a:r>
                      <a:r>
                        <a:rPr kumimoji="0" lang="en-US" sz="1200" b="0" i="0" u="none" strike="noStrike" cap="none" normalizeH="0" baseline="0" dirty="0" smtClean="0">
                          <a:ln>
                            <a:noFill/>
                          </a:ln>
                          <a:solidFill>
                            <a:srgbClr val="000000"/>
                          </a:solidFill>
                          <a:effectLst/>
                          <a:latin typeface="+mn-lt"/>
                          <a:ea typeface="SimSun" pitchFamily="2" charset="-122"/>
                        </a:rPr>
                        <a:t>. Flag</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mn-lt"/>
                          <a:ea typeface="SimSun" pitchFamily="2" charset="-122"/>
                        </a:rPr>
                        <a:t>QC/</a:t>
                      </a:r>
                      <a:r>
                        <a:rPr kumimoji="0" lang="en-US" sz="1200" b="0" i="0" u="none" strike="noStrike" cap="none" normalizeH="0" baseline="0" dirty="0" err="1" smtClean="0">
                          <a:ln>
                            <a:noFill/>
                          </a:ln>
                          <a:solidFill>
                            <a:srgbClr val="000000"/>
                          </a:solidFill>
                          <a:effectLst/>
                          <a:latin typeface="+mn-lt"/>
                          <a:ea typeface="SimSun" pitchFamily="2" charset="-122"/>
                        </a:rPr>
                        <a:t>Calib</a:t>
                      </a:r>
                      <a:r>
                        <a:rPr kumimoji="0" lang="en-US" sz="1200" b="0" i="0" u="none" strike="noStrike" cap="none" normalizeH="0" baseline="0" dirty="0" smtClean="0">
                          <a:ln>
                            <a:noFill/>
                          </a:ln>
                          <a:solidFill>
                            <a:srgbClr val="000000"/>
                          </a:solidFill>
                          <a:effectLst/>
                          <a:latin typeface="+mn-lt"/>
                          <a:ea typeface="SimSun" pitchFamily="2" charset="-122"/>
                        </a:rPr>
                        <a:t>. Flag</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N/A</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N/A</a:t>
                      </a:r>
                    </a:p>
                  </a:txBody>
                  <a:tcPr marT="45083" marB="45083" anchor="ctr" anchorCtr="1" horzOverflow="overflow"/>
                </a:tc>
              </a:tr>
              <a:tr h="6661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ea typeface="SimSun" pitchFamily="2" charset="-122"/>
                        </a:rPr>
                        <a:t>Tb Bias</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12 Channels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(internal)</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mn-lt"/>
                          <a:ea typeface="SimSun" pitchFamily="2" charset="-122"/>
                        </a:rPr>
                        <a:t>5 Channels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mn-lt"/>
                          <a:ea typeface="SimSun" pitchFamily="2" charset="-122"/>
                        </a:rPr>
                        <a:t>(internal)</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mn-lt"/>
                          <a:ea typeface="SimSun" pitchFamily="2" charset="-122"/>
                        </a:rPr>
                        <a:t>N/A</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mn-lt"/>
                          <a:ea typeface="SimSun" pitchFamily="2" charset="-122"/>
                        </a:rPr>
                        <a:t>N/A</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24 Channels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(internal)</a:t>
                      </a:r>
                    </a:p>
                  </a:txBody>
                  <a:tcPr marT="45083" marB="45083"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18 Channels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SimSun" pitchFamily="2" charset="-122"/>
                        </a:rPr>
                        <a:t>(AIRS/IASI)</a:t>
                      </a:r>
                    </a:p>
                  </a:txBody>
                  <a:tcPr marT="45083" marB="45083" anchor="ctr" anchorCtr="1" horzOverflow="overflow"/>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n19_mhsx_gain_all_ch3"/>
          <p:cNvPicPr>
            <a:picLocks noChangeAspect="1" noChangeArrowheads="1"/>
          </p:cNvPicPr>
          <p:nvPr/>
        </p:nvPicPr>
        <p:blipFill>
          <a:blip r:embed="rId2" cstate="print"/>
          <a:srcRect/>
          <a:stretch>
            <a:fillRect/>
          </a:stretch>
        </p:blipFill>
        <p:spPr bwMode="auto">
          <a:xfrm>
            <a:off x="4267200" y="5046663"/>
            <a:ext cx="4876800" cy="1811337"/>
          </a:xfrm>
          <a:prstGeom prst="rect">
            <a:avLst/>
          </a:prstGeom>
          <a:noFill/>
          <a:ln w="9525">
            <a:noFill/>
            <a:miter lim="800000"/>
            <a:headEnd/>
            <a:tailEnd/>
          </a:ln>
        </p:spPr>
      </p:pic>
      <p:pic>
        <p:nvPicPr>
          <p:cNvPr id="10243" name="Picture 2" descr="CGMS-noaa19_mhs_NRL"/>
          <p:cNvPicPr>
            <a:picLocks noChangeAspect="1" noChangeArrowheads="1"/>
          </p:cNvPicPr>
          <p:nvPr/>
        </p:nvPicPr>
        <p:blipFill>
          <a:blip r:embed="rId3" cstate="print"/>
          <a:srcRect/>
          <a:stretch>
            <a:fillRect/>
          </a:stretch>
        </p:blipFill>
        <p:spPr bwMode="auto">
          <a:xfrm>
            <a:off x="4191000" y="1295400"/>
            <a:ext cx="4800600" cy="2286000"/>
          </a:xfrm>
          <a:prstGeom prst="rect">
            <a:avLst/>
          </a:prstGeom>
          <a:noFill/>
          <a:ln w="9525">
            <a:noFill/>
            <a:miter lim="800000"/>
            <a:headEnd/>
            <a:tailEnd/>
          </a:ln>
        </p:spPr>
      </p:pic>
      <p:pic>
        <p:nvPicPr>
          <p:cNvPr id="10244" name="Picture 3" descr="n19_mhsx_nedt_all_ch3"/>
          <p:cNvPicPr>
            <a:picLocks noChangeAspect="1" noChangeArrowheads="1"/>
          </p:cNvPicPr>
          <p:nvPr/>
        </p:nvPicPr>
        <p:blipFill>
          <a:blip r:embed="rId4" cstate="print"/>
          <a:srcRect/>
          <a:stretch>
            <a:fillRect/>
          </a:stretch>
        </p:blipFill>
        <p:spPr bwMode="auto">
          <a:xfrm>
            <a:off x="4267200" y="3352800"/>
            <a:ext cx="4876800" cy="1727200"/>
          </a:xfrm>
          <a:prstGeom prst="rect">
            <a:avLst/>
          </a:prstGeom>
          <a:noFill/>
          <a:ln w="9525">
            <a:noFill/>
            <a:miter lim="800000"/>
            <a:headEnd/>
            <a:tailEnd/>
          </a:ln>
        </p:spPr>
      </p:pic>
      <p:pic>
        <p:nvPicPr>
          <p:cNvPr id="10245" name="Picture 4" descr="20091006"/>
          <p:cNvPicPr>
            <a:picLocks noChangeAspect="1" noChangeArrowheads="1"/>
          </p:cNvPicPr>
          <p:nvPr/>
        </p:nvPicPr>
        <p:blipFill>
          <a:blip r:embed="rId5" cstate="print"/>
          <a:srcRect/>
          <a:stretch>
            <a:fillRect/>
          </a:stretch>
        </p:blipFill>
        <p:spPr bwMode="auto">
          <a:xfrm>
            <a:off x="0" y="1274763"/>
            <a:ext cx="4495800" cy="3473450"/>
          </a:xfrm>
          <a:prstGeom prst="rect">
            <a:avLst/>
          </a:prstGeom>
          <a:noFill/>
          <a:ln w="9525">
            <a:noFill/>
            <a:miter lim="800000"/>
            <a:headEnd/>
            <a:tailEnd/>
          </a:ln>
        </p:spPr>
      </p:pic>
      <p:pic>
        <p:nvPicPr>
          <p:cNvPr id="3" name="Picture 4" descr="20091007"/>
          <p:cNvPicPr>
            <a:picLocks noChangeAspect="1" noChangeArrowheads="1"/>
          </p:cNvPicPr>
          <p:nvPr/>
        </p:nvPicPr>
        <p:blipFill>
          <a:blip r:embed="rId6" cstate="print"/>
          <a:srcRect/>
          <a:stretch>
            <a:fillRect/>
          </a:stretch>
        </p:blipFill>
        <p:spPr bwMode="auto">
          <a:xfrm>
            <a:off x="0" y="1250950"/>
            <a:ext cx="4497388" cy="3473450"/>
          </a:xfrm>
          <a:prstGeom prst="rect">
            <a:avLst/>
          </a:prstGeom>
          <a:noFill/>
          <a:ln w="9525">
            <a:noFill/>
            <a:miter lim="800000"/>
            <a:headEnd/>
            <a:tailEnd/>
          </a:ln>
        </p:spPr>
      </p:pic>
      <p:pic>
        <p:nvPicPr>
          <p:cNvPr id="4" name="Picture 4" descr="20091008"/>
          <p:cNvPicPr>
            <a:picLocks noChangeAspect="1" noChangeArrowheads="1"/>
          </p:cNvPicPr>
          <p:nvPr/>
        </p:nvPicPr>
        <p:blipFill>
          <a:blip r:embed="rId7" cstate="print"/>
          <a:srcRect/>
          <a:stretch>
            <a:fillRect/>
          </a:stretch>
        </p:blipFill>
        <p:spPr bwMode="auto">
          <a:xfrm>
            <a:off x="0" y="1250950"/>
            <a:ext cx="4497388" cy="3473450"/>
          </a:xfrm>
          <a:prstGeom prst="rect">
            <a:avLst/>
          </a:prstGeom>
          <a:noFill/>
          <a:ln w="9525">
            <a:noFill/>
            <a:miter lim="800000"/>
            <a:headEnd/>
            <a:tailEnd/>
          </a:ln>
        </p:spPr>
      </p:pic>
      <p:sp>
        <p:nvSpPr>
          <p:cNvPr id="6" name="Title 1"/>
          <p:cNvSpPr txBox="1">
            <a:spLocks/>
          </p:cNvSpPr>
          <p:nvPr/>
        </p:nvSpPr>
        <p:spPr>
          <a:xfrm>
            <a:off x="1066800" y="76200"/>
            <a:ext cx="7086600" cy="1066800"/>
          </a:xfrm>
          <a:prstGeom prst="rect">
            <a:avLst/>
          </a:prstGeom>
        </p:spPr>
        <p:txBody>
          <a:bodyPr anchor="ctr" anchorCtr="1"/>
          <a:lstStyle/>
          <a:p>
            <a:pPr algn="ctr" eaLnBrk="0" hangingPunct="0">
              <a:lnSpc>
                <a:spcPct val="100000"/>
              </a:lnSpc>
              <a:spcBef>
                <a:spcPct val="0"/>
              </a:spcBef>
              <a:defRPr/>
            </a:pPr>
            <a:r>
              <a:rPr lang="en-US" sz="2800" b="1" kern="0" dirty="0">
                <a:solidFill>
                  <a:schemeClr val="accent2"/>
                </a:solidFill>
                <a:latin typeface="+mj-lt"/>
                <a:ea typeface="MS PGothic" pitchFamily="34" charset="-128"/>
                <a:cs typeface="+mj-cs"/>
              </a:rPr>
              <a:t>Examples</a:t>
            </a:r>
          </a:p>
        </p:txBody>
      </p:sp>
      <p:cxnSp>
        <p:nvCxnSpPr>
          <p:cNvPr id="10249" name="Straight Arrow Connector 11"/>
          <p:cNvCxnSpPr>
            <a:cxnSpLocks noChangeShapeType="1"/>
          </p:cNvCxnSpPr>
          <p:nvPr/>
        </p:nvCxnSpPr>
        <p:spPr bwMode="auto">
          <a:xfrm>
            <a:off x="1600200" y="5715000"/>
            <a:ext cx="1066800" cy="381000"/>
          </a:xfrm>
          <a:prstGeom prst="straightConnector1">
            <a:avLst/>
          </a:prstGeom>
          <a:noFill/>
          <a:ln w="9525" algn="ctr">
            <a:noFill/>
            <a:round/>
            <a:headEnd/>
            <a:tailEnd type="arrow" w="med" len="med"/>
          </a:ln>
        </p:spPr>
      </p:cxnSp>
      <p:cxnSp>
        <p:nvCxnSpPr>
          <p:cNvPr id="10250" name="Straight Arrow Connector 13"/>
          <p:cNvCxnSpPr>
            <a:cxnSpLocks noChangeShapeType="1"/>
          </p:cNvCxnSpPr>
          <p:nvPr/>
        </p:nvCxnSpPr>
        <p:spPr bwMode="auto">
          <a:xfrm>
            <a:off x="1143000" y="5638800"/>
            <a:ext cx="1676400" cy="457200"/>
          </a:xfrm>
          <a:prstGeom prst="straightConnector1">
            <a:avLst/>
          </a:prstGeom>
          <a:noFill/>
          <a:ln w="9525" algn="ctr">
            <a:noFill/>
            <a:round/>
            <a:headEnd/>
            <a:tailEnd type="arrow" w="med" len="med"/>
          </a:ln>
        </p:spPr>
      </p:cxnSp>
      <p:cxnSp>
        <p:nvCxnSpPr>
          <p:cNvPr id="16" name="Straight Arrow Connector 15"/>
          <p:cNvCxnSpPr/>
          <p:nvPr/>
        </p:nvCxnSpPr>
        <p:spPr bwMode="auto">
          <a:xfrm>
            <a:off x="4267200" y="3657600"/>
            <a:ext cx="2209800" cy="685800"/>
          </a:xfrm>
          <a:prstGeom prst="straightConnector1">
            <a:avLst/>
          </a:prstGeom>
          <a:ln w="25400">
            <a:headEnd type="none" w="med" len="med"/>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bwMode="auto">
          <a:xfrm>
            <a:off x="4267200" y="3657600"/>
            <a:ext cx="2286000" cy="1143000"/>
          </a:xfrm>
          <a:prstGeom prst="straightConnector1">
            <a:avLst/>
          </a:prstGeom>
          <a:ln w="25400">
            <a:headEnd type="none" w="med" len="med"/>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bwMode="auto">
          <a:xfrm>
            <a:off x="4267200" y="3657600"/>
            <a:ext cx="2209800" cy="914400"/>
          </a:xfrm>
          <a:prstGeom prst="straightConnector1">
            <a:avLst/>
          </a:prstGeom>
          <a:ln w="25400">
            <a:headEnd type="none" w="med" len="med"/>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bwMode="auto">
          <a:xfrm rot="5400000">
            <a:off x="5181600" y="3200400"/>
            <a:ext cx="2590800" cy="457200"/>
          </a:xfrm>
          <a:prstGeom prst="straightConnector1">
            <a:avLst/>
          </a:prstGeom>
          <a:ln w="25400">
            <a:solidFill>
              <a:srgbClr val="000099"/>
            </a:solidFill>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772400" cy="1905000"/>
          </a:xfrm>
        </p:spPr>
        <p:txBody>
          <a:bodyPr>
            <a:normAutofit/>
          </a:bodyPr>
          <a:lstStyle/>
          <a:p>
            <a:r>
              <a:rPr lang="en-US" sz="2800" b="1" dirty="0" smtClean="0"/>
              <a:t>VIIRS F1 SDR/GEO </a:t>
            </a:r>
            <a:br>
              <a:rPr lang="en-US" sz="2800" b="1" dirty="0" smtClean="0"/>
            </a:br>
            <a:r>
              <a:rPr lang="en-US" sz="2800" b="1" dirty="0" smtClean="0"/>
              <a:t>Cal/Val Rehearsal Plans for</a:t>
            </a:r>
            <a:br>
              <a:rPr lang="en-US" sz="2800" b="1" dirty="0" smtClean="0"/>
            </a:br>
            <a:r>
              <a:rPr lang="en-US" sz="2800" b="1" dirty="0" smtClean="0"/>
              <a:t>Tasks GEO-1 through GEO-7</a:t>
            </a:r>
            <a:endParaRPr lang="en-US" sz="2400" b="1" dirty="0"/>
          </a:p>
        </p:txBody>
      </p:sp>
      <p:sp>
        <p:nvSpPr>
          <p:cNvPr id="3" name="Subtitle 2"/>
          <p:cNvSpPr>
            <a:spLocks noGrp="1"/>
          </p:cNvSpPr>
          <p:nvPr>
            <p:ph type="subTitle" idx="1"/>
          </p:nvPr>
        </p:nvSpPr>
        <p:spPr>
          <a:xfrm>
            <a:off x="1295400" y="2971800"/>
            <a:ext cx="6400800" cy="2819400"/>
          </a:xfrm>
        </p:spPr>
        <p:txBody>
          <a:bodyPr>
            <a:normAutofit/>
          </a:bodyPr>
          <a:lstStyle/>
          <a:p>
            <a:r>
              <a:rPr lang="en-US" sz="1800" dirty="0" smtClean="0">
                <a:solidFill>
                  <a:schemeClr val="tx1"/>
                </a:solidFill>
              </a:rPr>
              <a:t>Mash Nishihama and Robert Wolfe</a:t>
            </a:r>
          </a:p>
          <a:p>
            <a:endParaRPr lang="en-US" sz="1800" dirty="0" smtClean="0">
              <a:solidFill>
                <a:schemeClr val="tx1"/>
              </a:solidFill>
            </a:endParaRPr>
          </a:p>
          <a:p>
            <a:r>
              <a:rPr lang="en-US" sz="1800" dirty="0" smtClean="0">
                <a:solidFill>
                  <a:schemeClr val="tx1"/>
                </a:solidFill>
              </a:rPr>
              <a:t>NASA’s</a:t>
            </a:r>
          </a:p>
          <a:p>
            <a:r>
              <a:rPr lang="en-US" sz="1800" dirty="0" smtClean="0">
                <a:solidFill>
                  <a:schemeClr val="tx1"/>
                </a:solidFill>
              </a:rPr>
              <a:t>NPP Instrument Characterization Support Team (NICST) and </a:t>
            </a:r>
          </a:p>
          <a:p>
            <a:r>
              <a:rPr lang="en-US" sz="1800" dirty="0" smtClean="0">
                <a:solidFill>
                  <a:schemeClr val="tx1"/>
                </a:solidFill>
              </a:rPr>
              <a:t>NPP Science Data Segment (SDS) </a:t>
            </a:r>
            <a:br>
              <a:rPr lang="en-US" sz="1800" dirty="0" smtClean="0">
                <a:solidFill>
                  <a:schemeClr val="tx1"/>
                </a:solidFill>
              </a:rPr>
            </a:br>
            <a:r>
              <a:rPr lang="en-US" sz="1800" dirty="0" smtClean="0">
                <a:solidFill>
                  <a:schemeClr val="tx1"/>
                </a:solidFill>
              </a:rPr>
              <a:t>NPP Instrument Characterization Support Element (NICSE)</a:t>
            </a:r>
          </a:p>
          <a:p>
            <a:endParaRPr lang="en-US" sz="1800" dirty="0" smtClean="0">
              <a:solidFill>
                <a:schemeClr val="tx1"/>
              </a:solidFill>
            </a:endParaRPr>
          </a:p>
          <a:p>
            <a:r>
              <a:rPr lang="en-US" sz="1800" dirty="0" smtClean="0">
                <a:solidFill>
                  <a:schemeClr val="tx1"/>
                </a:solidFill>
              </a:rPr>
              <a:t>May 31, 2011</a:t>
            </a:r>
            <a:endParaRPr lang="en-US" sz="180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676400"/>
            <a:ext cx="7391400" cy="4832092"/>
          </a:xfrm>
          <a:prstGeom prst="rect">
            <a:avLst/>
          </a:prstGeom>
          <a:noFill/>
        </p:spPr>
        <p:txBody>
          <a:bodyPr wrap="square" rtlCol="0">
            <a:spAutoFit/>
          </a:bodyPr>
          <a:lstStyle/>
          <a:p>
            <a:r>
              <a:rPr lang="en-US" b="1" dirty="0" smtClean="0"/>
              <a:t>Experience in </a:t>
            </a:r>
            <a:r>
              <a:rPr lang="en-US" b="1" dirty="0" err="1" smtClean="0"/>
              <a:t>Geolocation</a:t>
            </a:r>
            <a:r>
              <a:rPr lang="en-US" b="1" dirty="0" smtClean="0"/>
              <a:t> Error Analysis for NCT3 Part2</a:t>
            </a:r>
          </a:p>
          <a:p>
            <a:endParaRPr lang="en-US" dirty="0" smtClean="0"/>
          </a:p>
          <a:p>
            <a:r>
              <a:rPr lang="en-US" dirty="0" smtClean="0"/>
              <a:t>      Files received  from Land PEATE</a:t>
            </a:r>
          </a:p>
          <a:p>
            <a:r>
              <a:rPr lang="en-US" dirty="0" smtClean="0"/>
              <a:t>        	•  288  (I-band) aggregated </a:t>
            </a:r>
            <a:r>
              <a:rPr lang="en-US" dirty="0" err="1" smtClean="0"/>
              <a:t>geolocation</a:t>
            </a:r>
            <a:r>
              <a:rPr lang="en-US" dirty="0" smtClean="0"/>
              <a:t> files (hdf4),</a:t>
            </a:r>
          </a:p>
          <a:p>
            <a:r>
              <a:rPr lang="en-US" dirty="0" smtClean="0"/>
              <a:t>        	•  287  (I-band) aggregated SDR files (hdf4),</a:t>
            </a:r>
          </a:p>
          <a:p>
            <a:r>
              <a:rPr lang="en-US" dirty="0" smtClean="0"/>
              <a:t>       	•  283 (M-band)aggregated SDR files (hdf4),</a:t>
            </a:r>
          </a:p>
          <a:p>
            <a:r>
              <a:rPr lang="en-US" dirty="0" smtClean="0"/>
              <a:t>                  •  176  </a:t>
            </a:r>
            <a:r>
              <a:rPr lang="en-US" dirty="0" err="1" smtClean="0"/>
              <a:t>GeoMatch</a:t>
            </a:r>
            <a:r>
              <a:rPr lang="en-US" dirty="0" smtClean="0"/>
              <a:t> residual files (hdf5)</a:t>
            </a:r>
          </a:p>
          <a:p>
            <a:r>
              <a:rPr lang="en-US" dirty="0" smtClean="0"/>
              <a:t>          </a:t>
            </a:r>
          </a:p>
          <a:p>
            <a:r>
              <a:rPr lang="en-US" sz="1600" dirty="0" smtClean="0"/>
              <a:t>       Note:</a:t>
            </a:r>
          </a:p>
          <a:p>
            <a:pPr marL="342900" indent="-342900"/>
            <a:r>
              <a:rPr lang="en-US" sz="1600" dirty="0" smtClean="0"/>
              <a:t>             	1.  No. of scans in an aggregated file varies from 96  to 192 scans,</a:t>
            </a:r>
          </a:p>
          <a:p>
            <a:r>
              <a:rPr lang="en-US" sz="1600" dirty="0" smtClean="0"/>
              <a:t>                    2.  During the pairing process of SDR and </a:t>
            </a:r>
            <a:r>
              <a:rPr lang="en-US" sz="1600" dirty="0" err="1" smtClean="0"/>
              <a:t>geolocation</a:t>
            </a:r>
            <a:r>
              <a:rPr lang="en-US" sz="1600" dirty="0" smtClean="0"/>
              <a:t> files, quite </a:t>
            </a:r>
          </a:p>
          <a:p>
            <a:r>
              <a:rPr lang="en-US" sz="1600" dirty="0" smtClean="0"/>
              <a:t>                         a few missing granules were discovered.  Some files did nit have </a:t>
            </a:r>
          </a:p>
          <a:p>
            <a:r>
              <a:rPr lang="en-US" sz="1600" dirty="0" smtClean="0"/>
              <a:t>                         corresponding Geo or SDR filers. </a:t>
            </a:r>
          </a:p>
          <a:p>
            <a:r>
              <a:rPr lang="en-US" sz="1600" dirty="0"/>
              <a:t> </a:t>
            </a:r>
            <a:r>
              <a:rPr lang="en-US" sz="1600" dirty="0" smtClean="0"/>
              <a:t>                   3.  120 pairs of files (Geo &amp; SDR) are selected from 288 Geo and 287 </a:t>
            </a:r>
          </a:p>
          <a:p>
            <a:r>
              <a:rPr lang="en-US" sz="1600" dirty="0" smtClean="0"/>
              <a:t>                         SDR files for quick-look Geo/SDR check by generating gridded </a:t>
            </a:r>
          </a:p>
          <a:p>
            <a:r>
              <a:rPr lang="en-US" sz="1600" dirty="0"/>
              <a:t> </a:t>
            </a:r>
            <a:r>
              <a:rPr lang="en-US" sz="1600" dirty="0" smtClean="0"/>
              <a:t>                        images and found quite a few bad SDR images.         </a:t>
            </a:r>
          </a:p>
          <a:p>
            <a:endParaRPr lang="en-US" dirty="0" smtClean="0"/>
          </a:p>
          <a:p>
            <a:r>
              <a:rPr lang="en-US" dirty="0" smtClean="0"/>
              <a:t>	</a:t>
            </a:r>
            <a:endParaRPr lang="en-US" dirty="0"/>
          </a:p>
        </p:txBody>
      </p:sp>
      <p:sp>
        <p:nvSpPr>
          <p:cNvPr id="6" name="TextBox 5"/>
          <p:cNvSpPr txBox="1"/>
          <p:nvPr/>
        </p:nvSpPr>
        <p:spPr>
          <a:xfrm>
            <a:off x="685800" y="609600"/>
            <a:ext cx="6172200" cy="1200329"/>
          </a:xfrm>
          <a:prstGeom prst="rect">
            <a:avLst/>
          </a:prstGeom>
          <a:noFill/>
        </p:spPr>
        <p:txBody>
          <a:bodyPr wrap="square" rtlCol="0">
            <a:spAutoFit/>
          </a:bodyPr>
          <a:lstStyle/>
          <a:p>
            <a:r>
              <a:rPr lang="en-US" b="1" dirty="0" smtClean="0">
                <a:solidFill>
                  <a:srgbClr val="FF0000"/>
                </a:solidFill>
              </a:rPr>
              <a:t>NCSE/GEO Task Lead and Support Personnel</a:t>
            </a:r>
          </a:p>
          <a:p>
            <a:r>
              <a:rPr lang="en-US" dirty="0"/>
              <a:t>	</a:t>
            </a:r>
            <a:r>
              <a:rPr lang="en-US" dirty="0" smtClean="0"/>
              <a:t>- Lead: Robert Wolfe</a:t>
            </a:r>
          </a:p>
          <a:p>
            <a:r>
              <a:rPr lang="en-US" dirty="0"/>
              <a:t>	</a:t>
            </a:r>
            <a:r>
              <a:rPr lang="en-US" dirty="0" smtClean="0"/>
              <a:t>- Support: Mash Nishihama, Gary Lin, Sue </a:t>
            </a:r>
            <a:r>
              <a:rPr lang="en-US" dirty="0" err="1" smtClean="0"/>
              <a:t>gao</a:t>
            </a:r>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33400"/>
            <a:ext cx="7086600" cy="1200329"/>
          </a:xfrm>
          <a:prstGeom prst="rect">
            <a:avLst/>
          </a:prstGeom>
          <a:noFill/>
        </p:spPr>
        <p:txBody>
          <a:bodyPr wrap="square" rtlCol="0">
            <a:spAutoFit/>
          </a:bodyPr>
          <a:lstStyle/>
          <a:p>
            <a:r>
              <a:rPr lang="en-US" b="1" dirty="0" smtClean="0"/>
              <a:t>GEO-1:  Spacecraft Ephemeris and Attitude Data Analysis</a:t>
            </a:r>
          </a:p>
          <a:p>
            <a:pPr marL="803275" indent="-803275">
              <a:tabLst>
                <a:tab pos="803275" algn="l"/>
              </a:tabLst>
            </a:pPr>
            <a:r>
              <a:rPr lang="en-US" b="1" dirty="0"/>
              <a:t> </a:t>
            </a:r>
            <a:r>
              <a:rPr lang="en-US" b="1" dirty="0" smtClean="0"/>
              <a:t>          •	</a:t>
            </a:r>
            <a:r>
              <a:rPr lang="en-US" dirty="0" smtClean="0"/>
              <a:t>Spacecraft  position and velocity information was extract from 288 geolocation files, and latitude and height values were calculated.</a:t>
            </a:r>
          </a:p>
        </p:txBody>
      </p:sp>
      <p:pic>
        <p:nvPicPr>
          <p:cNvPr id="1026" name="Picture 2"/>
          <p:cNvPicPr>
            <a:picLocks noChangeAspect="1" noChangeArrowheads="1"/>
          </p:cNvPicPr>
          <p:nvPr/>
        </p:nvPicPr>
        <p:blipFill>
          <a:blip r:embed="rId2" cstate="print"/>
          <a:srcRect/>
          <a:stretch>
            <a:fillRect/>
          </a:stretch>
        </p:blipFill>
        <p:spPr bwMode="auto">
          <a:xfrm>
            <a:off x="1905000" y="1752600"/>
            <a:ext cx="5791200" cy="2035216"/>
          </a:xfrm>
          <a:prstGeom prst="rect">
            <a:avLst/>
          </a:prstGeom>
          <a:noFill/>
          <a:ln w="9525">
            <a:noFill/>
            <a:miter lim="800000"/>
            <a:headEnd/>
            <a:tailEnd/>
          </a:ln>
        </p:spPr>
      </p:pic>
      <p:sp>
        <p:nvSpPr>
          <p:cNvPr id="6" name="TextBox 5"/>
          <p:cNvSpPr txBox="1"/>
          <p:nvPr/>
        </p:nvSpPr>
        <p:spPr>
          <a:xfrm>
            <a:off x="838200" y="2590800"/>
            <a:ext cx="990600" cy="307777"/>
          </a:xfrm>
          <a:prstGeom prst="rect">
            <a:avLst/>
          </a:prstGeom>
          <a:noFill/>
        </p:spPr>
        <p:txBody>
          <a:bodyPr wrap="square" rtlCol="0">
            <a:spAutoFit/>
          </a:bodyPr>
          <a:lstStyle/>
          <a:p>
            <a:r>
              <a:rPr lang="en-US" sz="1400" b="1" dirty="0" smtClean="0"/>
              <a:t>Figure 1</a:t>
            </a:r>
            <a:r>
              <a:rPr lang="en-US" sz="1400" dirty="0" smtClean="0"/>
              <a:t>.</a:t>
            </a:r>
            <a:endParaRPr lang="en-US" sz="1400" dirty="0"/>
          </a:p>
        </p:txBody>
      </p:sp>
      <p:pic>
        <p:nvPicPr>
          <p:cNvPr id="1027" name="Picture 3"/>
          <p:cNvPicPr>
            <a:picLocks noChangeAspect="1" noChangeArrowheads="1"/>
          </p:cNvPicPr>
          <p:nvPr/>
        </p:nvPicPr>
        <p:blipFill>
          <a:blip r:embed="rId3" cstate="print"/>
          <a:srcRect/>
          <a:stretch>
            <a:fillRect/>
          </a:stretch>
        </p:blipFill>
        <p:spPr bwMode="auto">
          <a:xfrm>
            <a:off x="1905000" y="3886200"/>
            <a:ext cx="5791200" cy="2057400"/>
          </a:xfrm>
          <a:prstGeom prst="rect">
            <a:avLst/>
          </a:prstGeom>
          <a:noFill/>
          <a:ln w="9525">
            <a:noFill/>
            <a:miter lim="800000"/>
            <a:headEnd/>
            <a:tailEnd/>
          </a:ln>
        </p:spPr>
      </p:pic>
      <p:sp>
        <p:nvSpPr>
          <p:cNvPr id="8" name="TextBox 7"/>
          <p:cNvSpPr txBox="1"/>
          <p:nvPr/>
        </p:nvSpPr>
        <p:spPr>
          <a:xfrm>
            <a:off x="914400" y="4343400"/>
            <a:ext cx="914400" cy="307777"/>
          </a:xfrm>
          <a:prstGeom prst="rect">
            <a:avLst/>
          </a:prstGeom>
          <a:noFill/>
        </p:spPr>
        <p:txBody>
          <a:bodyPr wrap="square" rtlCol="0">
            <a:spAutoFit/>
          </a:bodyPr>
          <a:lstStyle/>
          <a:p>
            <a:r>
              <a:rPr lang="en-US" sz="1400" b="1" dirty="0" smtClean="0"/>
              <a:t>Figure 2.</a:t>
            </a:r>
            <a:endParaRPr lang="en-US" sz="1400" b="1" dirty="0"/>
          </a:p>
        </p:txBody>
      </p:sp>
      <p:sp>
        <p:nvSpPr>
          <p:cNvPr id="9" name="TextBox 8"/>
          <p:cNvSpPr txBox="1"/>
          <p:nvPr/>
        </p:nvSpPr>
        <p:spPr>
          <a:xfrm>
            <a:off x="762000" y="6096000"/>
            <a:ext cx="7696200" cy="523220"/>
          </a:xfrm>
          <a:prstGeom prst="rect">
            <a:avLst/>
          </a:prstGeom>
          <a:noFill/>
        </p:spPr>
        <p:txBody>
          <a:bodyPr wrap="square" rtlCol="0">
            <a:spAutoFit/>
          </a:bodyPr>
          <a:lstStyle/>
          <a:p>
            <a:r>
              <a:rPr lang="en-US" sz="1400" dirty="0" smtClean="0"/>
              <a:t>Note: The extraction tool for ephemeris/attitude from HK telemetry is under development and s/c</a:t>
            </a:r>
          </a:p>
          <a:p>
            <a:r>
              <a:rPr lang="en-US" sz="1400" dirty="0" smtClean="0"/>
              <a:t>            information was extracted from Geo files.</a:t>
            </a:r>
            <a:endParaRPr lang="en-US" sz="1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7086600" cy="2308324"/>
          </a:xfrm>
          <a:prstGeom prst="rect">
            <a:avLst/>
          </a:prstGeom>
          <a:noFill/>
        </p:spPr>
        <p:txBody>
          <a:bodyPr wrap="square" rtlCol="0">
            <a:spAutoFit/>
          </a:bodyPr>
          <a:lstStyle/>
          <a:p>
            <a:r>
              <a:rPr lang="en-US" b="1" dirty="0" smtClean="0"/>
              <a:t>GEO-3:</a:t>
            </a:r>
            <a:r>
              <a:rPr lang="en-US" dirty="0" smtClean="0"/>
              <a:t> </a:t>
            </a:r>
            <a:r>
              <a:rPr lang="en-US" b="1" dirty="0" smtClean="0"/>
              <a:t>Assess Geolocation/SDR</a:t>
            </a:r>
          </a:p>
          <a:p>
            <a:r>
              <a:rPr lang="en-US" dirty="0"/>
              <a:t> </a:t>
            </a:r>
            <a:r>
              <a:rPr lang="en-US" dirty="0" smtClean="0"/>
              <a:t>      •    </a:t>
            </a:r>
            <a:r>
              <a:rPr lang="en-US" b="1" dirty="0" smtClean="0">
                <a:solidFill>
                  <a:srgbClr val="FF0000"/>
                </a:solidFill>
              </a:rPr>
              <a:t>Methodology</a:t>
            </a:r>
          </a:p>
          <a:p>
            <a:r>
              <a:rPr lang="en-US" dirty="0"/>
              <a:t> </a:t>
            </a:r>
            <a:r>
              <a:rPr lang="en-US" dirty="0" smtClean="0"/>
              <a:t>           	- Use </a:t>
            </a:r>
            <a:r>
              <a:rPr lang="en-US" dirty="0" err="1" smtClean="0"/>
              <a:t>VIIRS_SwathToGrid</a:t>
            </a:r>
            <a:r>
              <a:rPr lang="en-US" dirty="0" smtClean="0"/>
              <a:t> program to generated gridded image</a:t>
            </a:r>
          </a:p>
          <a:p>
            <a:r>
              <a:rPr lang="en-US" dirty="0"/>
              <a:t> </a:t>
            </a:r>
            <a:r>
              <a:rPr lang="en-US" dirty="0" smtClean="0"/>
              <a:t>                   from Geo and SDR and to find artifacts and </a:t>
            </a:r>
            <a:r>
              <a:rPr lang="en-US" dirty="0" err="1" smtClean="0"/>
              <a:t>geolocation</a:t>
            </a:r>
            <a:r>
              <a:rPr lang="en-US" dirty="0" smtClean="0"/>
              <a:t> error</a:t>
            </a:r>
          </a:p>
          <a:p>
            <a:r>
              <a:rPr lang="en-US" dirty="0"/>
              <a:t> </a:t>
            </a:r>
            <a:r>
              <a:rPr lang="en-US" dirty="0" smtClean="0"/>
              <a:t>       •    </a:t>
            </a:r>
            <a:r>
              <a:rPr lang="en-US" b="1" dirty="0" smtClean="0">
                <a:solidFill>
                  <a:srgbClr val="FF0000"/>
                </a:solidFill>
              </a:rPr>
              <a:t>Some images and Artifacts</a:t>
            </a:r>
          </a:p>
          <a:p>
            <a:r>
              <a:rPr lang="en-US" dirty="0"/>
              <a:t>	</a:t>
            </a:r>
            <a:r>
              <a:rPr lang="en-US" dirty="0" smtClean="0"/>
              <a:t>-  Some missing scans,  repeated images  from image 1</a:t>
            </a:r>
          </a:p>
          <a:p>
            <a:r>
              <a:rPr lang="en-US" dirty="0" smtClean="0"/>
              <a:t>                     corresponds to image 80 </a:t>
            </a:r>
          </a:p>
          <a:p>
            <a:r>
              <a:rPr lang="en-US" dirty="0"/>
              <a:t>	</a:t>
            </a:r>
            <a:r>
              <a:rPr lang="en-US" dirty="0" smtClean="0"/>
              <a:t>-  Completely missing or almost dark images.</a:t>
            </a:r>
          </a:p>
        </p:txBody>
      </p:sp>
      <p:pic>
        <p:nvPicPr>
          <p:cNvPr id="2063" name="Picture 15"/>
          <p:cNvPicPr>
            <a:picLocks noChangeAspect="1" noChangeArrowheads="1"/>
          </p:cNvPicPr>
          <p:nvPr/>
        </p:nvPicPr>
        <p:blipFill>
          <a:blip r:embed="rId2" cstate="print"/>
          <a:srcRect/>
          <a:stretch>
            <a:fillRect/>
          </a:stretch>
        </p:blipFill>
        <p:spPr bwMode="auto">
          <a:xfrm>
            <a:off x="2133600" y="2743200"/>
            <a:ext cx="5181600" cy="1763454"/>
          </a:xfrm>
          <a:prstGeom prst="rect">
            <a:avLst/>
          </a:prstGeom>
          <a:noFill/>
          <a:ln w="9525">
            <a:solidFill>
              <a:srgbClr val="00B0F0"/>
            </a:solidFill>
            <a:miter lim="800000"/>
            <a:headEnd/>
            <a:tailEnd/>
          </a:ln>
        </p:spPr>
      </p:pic>
      <p:pic>
        <p:nvPicPr>
          <p:cNvPr id="2064" name="Picture 16"/>
          <p:cNvPicPr>
            <a:picLocks noChangeAspect="1" noChangeArrowheads="1"/>
          </p:cNvPicPr>
          <p:nvPr/>
        </p:nvPicPr>
        <p:blipFill>
          <a:blip r:embed="rId3" cstate="print"/>
          <a:srcRect/>
          <a:stretch>
            <a:fillRect/>
          </a:stretch>
        </p:blipFill>
        <p:spPr bwMode="auto">
          <a:xfrm>
            <a:off x="2133600" y="4724400"/>
            <a:ext cx="5188618" cy="1784321"/>
          </a:xfrm>
          <a:prstGeom prst="rect">
            <a:avLst/>
          </a:prstGeom>
          <a:noFill/>
          <a:ln w="9525">
            <a:solidFill>
              <a:srgbClr val="00B0F0"/>
            </a:solid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696200" cy="2031325"/>
          </a:xfrm>
          <a:prstGeom prst="rect">
            <a:avLst/>
          </a:prstGeom>
          <a:noFill/>
        </p:spPr>
        <p:txBody>
          <a:bodyPr wrap="square" rtlCol="0">
            <a:spAutoFit/>
          </a:bodyPr>
          <a:lstStyle/>
          <a:p>
            <a:r>
              <a:rPr lang="en-US" b="1" dirty="0" smtClean="0"/>
              <a:t>GEO-4/5/6 /7:</a:t>
            </a:r>
            <a:r>
              <a:rPr lang="en-US" dirty="0" smtClean="0"/>
              <a:t> </a:t>
            </a:r>
            <a:r>
              <a:rPr lang="en-US" b="1" dirty="0" smtClean="0"/>
              <a:t>Generate simulated image from TM chips and perform </a:t>
            </a:r>
          </a:p>
          <a:p>
            <a:r>
              <a:rPr lang="en-US" b="1" dirty="0"/>
              <a:t> </a:t>
            </a:r>
            <a:r>
              <a:rPr lang="en-US" b="1" dirty="0" smtClean="0"/>
              <a:t>            cross-correlation with subset of SDR, estimate residuals and generate</a:t>
            </a:r>
          </a:p>
          <a:p>
            <a:r>
              <a:rPr lang="en-US" b="1" dirty="0" smtClean="0"/>
              <a:t>             statistics</a:t>
            </a:r>
          </a:p>
          <a:p>
            <a:pPr marL="1085850" indent="-1085850">
              <a:tabLst>
                <a:tab pos="914400" algn="l"/>
              </a:tabLst>
            </a:pPr>
            <a:r>
              <a:rPr lang="en-US" dirty="0"/>
              <a:t>	</a:t>
            </a:r>
            <a:r>
              <a:rPr lang="en-US" dirty="0" smtClean="0"/>
              <a:t>-	176 geolocation residual files (generated by Land PEATE) were merged and along-track/scan  shifts are reported with statistics.</a:t>
            </a:r>
          </a:p>
          <a:p>
            <a:pPr marL="1085850" indent="-1085850">
              <a:tabLst>
                <a:tab pos="914400" algn="l"/>
              </a:tabLst>
            </a:pPr>
            <a:r>
              <a:rPr lang="en-US" dirty="0"/>
              <a:t>	</a:t>
            </a:r>
            <a:r>
              <a:rPr lang="en-US" dirty="0" smtClean="0"/>
              <a:t>-  Along-track/scan shifts are displayed in the figure below and in tabular form (next slide).</a:t>
            </a:r>
          </a:p>
        </p:txBody>
      </p:sp>
      <p:pic>
        <p:nvPicPr>
          <p:cNvPr id="17410" name="Picture 2"/>
          <p:cNvPicPr>
            <a:picLocks noChangeAspect="1" noChangeArrowheads="1"/>
          </p:cNvPicPr>
          <p:nvPr/>
        </p:nvPicPr>
        <p:blipFill>
          <a:blip r:embed="rId2" cstate="print"/>
          <a:srcRect/>
          <a:stretch>
            <a:fillRect/>
          </a:stretch>
        </p:blipFill>
        <p:spPr bwMode="auto">
          <a:xfrm>
            <a:off x="685800" y="2743200"/>
            <a:ext cx="8248135" cy="3429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685800"/>
            <a:ext cx="7467600" cy="6140142"/>
          </a:xfrm>
          <a:prstGeom prst="rect">
            <a:avLst/>
          </a:prstGeom>
          <a:noFill/>
        </p:spPr>
        <p:txBody>
          <a:bodyPr wrap="square" rtlCol="0">
            <a:spAutoFit/>
          </a:bodyPr>
          <a:lstStyle/>
          <a:p>
            <a:r>
              <a:rPr lang="en-US" sz="800" b="1" dirty="0" smtClean="0"/>
              <a:t>213 files </a:t>
            </a:r>
            <a:r>
              <a:rPr lang="en-US" sz="800" b="1" dirty="0" err="1" smtClean="0"/>
              <a:t>merged_for</a:t>
            </a:r>
            <a:r>
              <a:rPr lang="en-US" sz="800" b="1" dirty="0" smtClean="0"/>
              <a:t> NCT3P2   </a:t>
            </a:r>
          </a:p>
          <a:p>
            <a:r>
              <a:rPr lang="en-US" sz="800" b="1" dirty="0" smtClean="0"/>
              <a:t>Production Date: Tue Apr 12 17:15:23 2011     Begin/End Time: 557987772.058120      2010-09-07T04:35:56.748358Z      2010-09-08T20:59:53.101065Z  (UTC) </a:t>
            </a:r>
          </a:p>
          <a:p>
            <a:r>
              <a:rPr lang="en-US" sz="800" b="1" dirty="0" smtClean="0"/>
              <a:t>Start S/C </a:t>
            </a:r>
            <a:r>
              <a:rPr lang="en-US" sz="800" b="1" dirty="0" err="1" smtClean="0"/>
              <a:t>Postion</a:t>
            </a:r>
            <a:r>
              <a:rPr lang="en-US" sz="800" b="1" dirty="0" smtClean="0"/>
              <a:t>: -1014018.625000 2492926.750000 6681745.500000        End S/C position: -2624232.000000 -4618233.000000 4866102.500000 (m) </a:t>
            </a:r>
          </a:p>
          <a:p>
            <a:r>
              <a:rPr lang="en-US" sz="800" b="1" dirty="0" smtClean="0"/>
              <a:t>S/C Start/End </a:t>
            </a:r>
            <a:r>
              <a:rPr lang="en-US" sz="800" b="1" dirty="0" err="1" smtClean="0"/>
              <a:t>Postion</a:t>
            </a:r>
            <a:r>
              <a:rPr lang="en-US" sz="800" b="1" dirty="0" smtClean="0"/>
              <a:t>:  </a:t>
            </a:r>
            <a:r>
              <a:rPr lang="en-US" sz="800" b="1" dirty="0" err="1" smtClean="0"/>
              <a:t>lon</a:t>
            </a:r>
            <a:r>
              <a:rPr lang="en-US" sz="800" b="1" dirty="0" smtClean="0"/>
              <a:t>: 112.134441   lat: 68.178992  h: 843650.609378          </a:t>
            </a:r>
            <a:r>
              <a:rPr lang="en-US" sz="800" b="1" dirty="0" err="1" smtClean="0"/>
              <a:t>lon</a:t>
            </a:r>
            <a:r>
              <a:rPr lang="en-US" sz="800" b="1" dirty="0" smtClean="0"/>
              <a:t>: -119.606664  lat: 42.662354  h: 835366.254991  </a:t>
            </a:r>
          </a:p>
          <a:p>
            <a:endParaRPr lang="en-US" sz="1000" dirty="0" smtClean="0"/>
          </a:p>
          <a:p>
            <a:r>
              <a:rPr lang="en-US" sz="900" b="1" dirty="0" smtClean="0"/>
              <a:t>  No.    </a:t>
            </a:r>
            <a:r>
              <a:rPr lang="en-US" sz="900" b="1" dirty="0" err="1" smtClean="0"/>
              <a:t>ChipID</a:t>
            </a:r>
            <a:r>
              <a:rPr lang="en-US" sz="900" b="1" dirty="0" smtClean="0"/>
              <a:t>  Scan No  </a:t>
            </a:r>
            <a:r>
              <a:rPr lang="en-US" sz="900" b="1" dirty="0" err="1" smtClean="0"/>
              <a:t>M_side</a:t>
            </a:r>
            <a:r>
              <a:rPr lang="en-US" sz="900" b="1" dirty="0" smtClean="0"/>
              <a:t>               Time                  </a:t>
            </a:r>
            <a:r>
              <a:rPr lang="en-US" sz="900" b="1" dirty="0" err="1" smtClean="0"/>
              <a:t>ZoneNo</a:t>
            </a:r>
            <a:r>
              <a:rPr lang="en-US" sz="900" b="1" dirty="0" smtClean="0"/>
              <a:t>    </a:t>
            </a:r>
            <a:r>
              <a:rPr lang="en-US" sz="900" b="1" dirty="0" err="1" smtClean="0"/>
              <a:t>Corr</a:t>
            </a:r>
            <a:r>
              <a:rPr lang="en-US" sz="900" b="1" dirty="0" smtClean="0"/>
              <a:t>     </a:t>
            </a:r>
            <a:r>
              <a:rPr lang="en-US" sz="900" b="1" dirty="0" err="1" smtClean="0"/>
              <a:t>Track_shift</a:t>
            </a:r>
            <a:r>
              <a:rPr lang="en-US" sz="900" b="1" dirty="0" smtClean="0"/>
              <a:t>     </a:t>
            </a:r>
            <a:r>
              <a:rPr lang="en-US" sz="900" b="1" dirty="0" err="1" smtClean="0"/>
              <a:t>Scan_shift</a:t>
            </a:r>
            <a:r>
              <a:rPr lang="en-US" sz="900" b="1" dirty="0" smtClean="0"/>
              <a:t>     </a:t>
            </a:r>
            <a:r>
              <a:rPr lang="en-US" sz="900" b="1" dirty="0" err="1" smtClean="0"/>
              <a:t>Total_shift</a:t>
            </a:r>
            <a:r>
              <a:rPr lang="en-US" sz="900" b="1" dirty="0" smtClean="0"/>
              <a:t>        </a:t>
            </a:r>
            <a:r>
              <a:rPr lang="en-US" sz="900" b="1" dirty="0" err="1" smtClean="0"/>
              <a:t>Scan_angle</a:t>
            </a:r>
            <a:r>
              <a:rPr lang="en-US" sz="900" b="1" dirty="0" smtClean="0"/>
              <a:t>(</a:t>
            </a:r>
            <a:r>
              <a:rPr lang="en-US" sz="900" b="1" dirty="0" err="1" smtClean="0"/>
              <a:t>degs</a:t>
            </a:r>
            <a:r>
              <a:rPr lang="en-US" sz="900" b="1" dirty="0" smtClean="0"/>
              <a:t>)</a:t>
            </a:r>
          </a:p>
          <a:p>
            <a:r>
              <a:rPr lang="en-US" sz="900" b="1" dirty="0"/>
              <a:t> </a:t>
            </a:r>
            <a:r>
              <a:rPr lang="en-US" sz="900" b="1" dirty="0" smtClean="0"/>
              <a:t>    </a:t>
            </a:r>
          </a:p>
          <a:p>
            <a:r>
              <a:rPr lang="en-US" sz="900" dirty="0" smtClean="0"/>
              <a:t>     0     1059     59       255   2010-09-07T19:16:48.133787Z    1         0.4194    -873.0198      308.0962         925.7898              -54.6896</a:t>
            </a:r>
          </a:p>
          <a:p>
            <a:r>
              <a:rPr lang="en-US" sz="900" dirty="0" smtClean="0"/>
              <a:t>     1     1016     33       255   2010-09-07T19:16:01.688167Z    1         0.3757    -537.4605    -473.9741         716.5998              -54.4360</a:t>
            </a:r>
          </a:p>
          <a:p>
            <a:r>
              <a:rPr lang="en-US" sz="900" dirty="0" smtClean="0"/>
              <a:t>     2     1415     33       255   2010-09-07T19:16:01.688167Z    1         0.3194     -14.0549     -439.6263         439.8509              -54.4324</a:t>
            </a:r>
          </a:p>
          <a:p>
            <a:r>
              <a:rPr lang="en-US" sz="900" dirty="0" smtClean="0"/>
              <a:t>     3     1060     62       255   2010-09-07T19:16:53.492913Z    1         0.1300     822.1531        25.4219         822.5460              -54.2378</a:t>
            </a:r>
          </a:p>
          <a:p>
            <a:r>
              <a:rPr lang="en-US" sz="900" dirty="0" smtClean="0"/>
              <a:t>     4     1082     52       255   2010-09-07T19:16:35.629196Z    1         0.0758     822.6992        50.7858         824.2652              -53.9949</a:t>
            </a:r>
          </a:p>
          <a:p>
            <a:r>
              <a:rPr lang="en-US" sz="900" dirty="0" smtClean="0"/>
              <a:t>     5     2811     32       255   2010-09-08T12:41:32.054846Z    1         0.0295    -151.7143      -72.9641         168.3478              -53.9521</a:t>
            </a:r>
          </a:p>
          <a:p>
            <a:r>
              <a:rPr lang="en-US" sz="900" dirty="0" smtClean="0"/>
              <a:t>:                      :                                    :                              :</a:t>
            </a:r>
          </a:p>
          <a:p>
            <a:r>
              <a:rPr lang="en-US" sz="900" dirty="0" smtClean="0"/>
              <a:t>   120     3862    162    255   2010-09-07T17:50:15.186873Z    3        0.4108    -154.5511    -153.7178         217.9798    	-3.7786</a:t>
            </a:r>
          </a:p>
          <a:p>
            <a:r>
              <a:rPr lang="en-US" sz="900" dirty="0" smtClean="0"/>
              <a:t>   121     1524     53     255   2010-09-07T10:57:19.771703Z    3        0.1623       -28.6445    -463.3785         464.2630    	-3.2643</a:t>
            </a:r>
          </a:p>
          <a:p>
            <a:r>
              <a:rPr lang="en-US" sz="900" dirty="0" smtClean="0"/>
              <a:t>   122     2065     64     255   2010-09-07T10:57:39.423495Z    3        0.3010   -2335.3537     765.6947      2457.6748    	-2.8411</a:t>
            </a:r>
          </a:p>
          <a:p>
            <a:r>
              <a:rPr lang="en-US" sz="900" dirty="0" smtClean="0"/>
              <a:t>   123     1525     48     255   2010-09-07T10:57:10.845283Z    3        0.9594        -84.0152    -149.9477        171.8804   	 -2.1447</a:t>
            </a:r>
          </a:p>
          <a:p>
            <a:r>
              <a:rPr lang="en-US" sz="900" dirty="0" smtClean="0"/>
              <a:t>   124     1526     58     255   2010-09-07T10:57:28.711364Z    3        0.0942       628.8309    -660.3896         911.8897  	  -1.6947</a:t>
            </a:r>
          </a:p>
          <a:p>
            <a:r>
              <a:rPr lang="en-US" sz="900" dirty="0" smtClean="0"/>
              <a:t>   125     3332     45     255   2010-09-07T06:12:35.582650Z    3        0.4678       795.5372  -2381.6952      2511.0459    	-0.3661</a:t>
            </a:r>
          </a:p>
          <a:p>
            <a:r>
              <a:rPr lang="en-US" sz="900" dirty="0" smtClean="0"/>
              <a:t>   126     3741     57     255   2010-09-08T09:27:24.175934Z    3        0.4209       417.6488      810.6166        911.8826    	-0.0661</a:t>
            </a:r>
          </a:p>
          <a:p>
            <a:r>
              <a:rPr lang="en-US" sz="900" dirty="0" smtClean="0"/>
              <a:t>   127     3331     48     255   2010-09-07T06:12:40.945070Z    3        0.1246      -217.5737      166.1565        273.7632   	  0.4482</a:t>
            </a:r>
          </a:p>
          <a:p>
            <a:r>
              <a:rPr lang="en-US" sz="900" dirty="0" smtClean="0"/>
              <a:t>   128     3743     52     255   2010-09-08T09:27:15.251235Z    3        0.0504       295.9611       -19.9233        296.6310     	  1.3750</a:t>
            </a:r>
          </a:p>
          <a:p>
            <a:r>
              <a:rPr lang="en-US" sz="900" dirty="0" smtClean="0"/>
              <a:t>   129     3745     58     255   2010-09-08T09:27:25.975921Z    3        0.5630       195.1358    1845.4709      1855.7588     	  2.8161</a:t>
            </a:r>
          </a:p>
          <a:p>
            <a:r>
              <a:rPr lang="en-US" sz="900" dirty="0" smtClean="0"/>
              <a:t>   130     3925     29     255   2010-09-07T11:16:32.013156Z    3        0.2333     1517.5447   -543.2441        1611.8486     	  3.3732</a:t>
            </a:r>
          </a:p>
          <a:p>
            <a:r>
              <a:rPr lang="en-US" sz="900" dirty="0" smtClean="0"/>
              <a:t>   131     3924     29     255   2010-09-07T11:16:32.021100Z    3        0.1038           -1.6126     236.3646         236.3701     	  5.0340</a:t>
            </a:r>
          </a:p>
          <a:p>
            <a:r>
              <a:rPr lang="en-US" sz="900" dirty="0" smtClean="0"/>
              <a:t>                          :                       :                                    :                           :</a:t>
            </a:r>
          </a:p>
          <a:p>
            <a:r>
              <a:rPr lang="en-US" sz="900" dirty="0" smtClean="0"/>
              <a:t>   194     3275    117      255   2010-09-07T04:39:26.261705Z    1      0.1827    1062.6775      435.7197      1148.5360    	46.4592</a:t>
            </a:r>
          </a:p>
          <a:p>
            <a:r>
              <a:rPr lang="en-US" sz="900" dirty="0" smtClean="0"/>
              <a:t>   195     2115    128      255   2010-09-07T17:25:04.173172Z    1      0.1556     980.5594       289.9688      1022.5354    	47.9163</a:t>
            </a:r>
          </a:p>
          <a:p>
            <a:r>
              <a:rPr lang="en-US" sz="900" dirty="0" smtClean="0"/>
              <a:t>   196     3281    111      255   2010-09-07T04:39:15.553571Z    1      0.2529     148.5783      -316.8444        349.9512    	48.4520</a:t>
            </a:r>
          </a:p>
          <a:p>
            <a:r>
              <a:rPr lang="en-US" sz="900" dirty="0" smtClean="0"/>
              <a:t>   197     3195    114      255   2010-09-08T07:59:29.265993Z    1      0.3639     208.5267   -1026.0744       1047.0492    	48.5288</a:t>
            </a:r>
          </a:p>
          <a:p>
            <a:r>
              <a:rPr lang="en-US" sz="900" dirty="0" smtClean="0"/>
              <a:t>   198     3965     86       255   2010-09-08T19:28:34.271212Z    1      0.5227    1134.8603        65.4652       1136.7469    	49.6395</a:t>
            </a:r>
          </a:p>
          <a:p>
            <a:r>
              <a:rPr lang="en-US" sz="900" dirty="0" smtClean="0"/>
              <a:t>   199     3191    112      255   2010-09-08T07:59:25.699714Z    1      0.2551    -150.9697            2.8082         150.9958    	49.9020</a:t>
            </a:r>
          </a:p>
          <a:p>
            <a:r>
              <a:rPr lang="en-US" sz="900" dirty="0" smtClean="0"/>
              <a:t>   200     3961     90       255   2010-09-08T19:28:41.426946Z    1      0.4663    -300.5576      187.5587          354.2784    	51.7181</a:t>
            </a:r>
          </a:p>
          <a:p>
            <a:r>
              <a:rPr lang="en-US" sz="900" dirty="0" smtClean="0"/>
              <a:t>   201     2434     66       255   2010-09-07T17:23:13.450099Z    1      0.2010    1417.6730       22.8189       1417.8566    	54.3449</a:t>
            </a:r>
          </a:p>
          <a:p>
            <a:endParaRPr lang="en-US" sz="900" dirty="0" smtClean="0"/>
          </a:p>
          <a:p>
            <a:r>
              <a:rPr lang="en-US" sz="900" dirty="0" smtClean="0"/>
              <a:t>                                                		</a:t>
            </a:r>
            <a:r>
              <a:rPr lang="en-US" sz="900" b="1" dirty="0" smtClean="0"/>
              <a:t>  STATISTCS </a:t>
            </a:r>
          </a:p>
          <a:p>
            <a:pPr algn="ctr"/>
            <a:r>
              <a:rPr lang="en-US" sz="900" dirty="0" smtClean="0"/>
              <a:t>             +++++++++++++++++++++++++++++++++++++++++++++++++++++++++++++++++++++++++++++++++++++++</a:t>
            </a:r>
          </a:p>
          <a:p>
            <a:pPr algn="ctr"/>
            <a:r>
              <a:rPr lang="en-US" sz="900" dirty="0" smtClean="0"/>
              <a:t>                RMS(m)          Mean(m)       Sigma(m)        RMS(m)        Mean(m)        Sigma(m)</a:t>
            </a:r>
          </a:p>
          <a:p>
            <a:pPr algn="ctr"/>
            <a:r>
              <a:rPr lang="en-US" sz="900" dirty="0" smtClean="0"/>
              <a:t>              Track Dir          Track Dir        Track Dir         Scan Dir         Scan Dir          Scan Dir</a:t>
            </a:r>
          </a:p>
          <a:p>
            <a:pPr algn="ctr"/>
            <a:r>
              <a:rPr lang="en-US" sz="900" dirty="0" smtClean="0"/>
              <a:t>             -------------   -------------   ------------   -----------   ------------    ----------</a:t>
            </a:r>
          </a:p>
          <a:p>
            <a:pPr algn="ctr"/>
            <a:r>
              <a:rPr lang="en-US" sz="900" dirty="0" smtClean="0"/>
              <a:t>              1085.8539      -104.0350        1080.8586      1009.5666      -30.3248      1009.1110 </a:t>
            </a:r>
          </a:p>
          <a:p>
            <a:pPr algn="ctr"/>
            <a:r>
              <a:rPr lang="en-US" sz="900" dirty="0" smtClean="0"/>
              <a:t>         ================================================================================================</a:t>
            </a:r>
          </a:p>
        </p:txBody>
      </p:sp>
      <p:sp>
        <p:nvSpPr>
          <p:cNvPr id="4" name="TextBox 3"/>
          <p:cNvSpPr txBox="1"/>
          <p:nvPr/>
        </p:nvSpPr>
        <p:spPr>
          <a:xfrm>
            <a:off x="2133600" y="228600"/>
            <a:ext cx="5105400" cy="369332"/>
          </a:xfrm>
          <a:prstGeom prst="rect">
            <a:avLst/>
          </a:prstGeom>
          <a:noFill/>
        </p:spPr>
        <p:txBody>
          <a:bodyPr wrap="square" rtlCol="0">
            <a:spAutoFit/>
          </a:bodyPr>
          <a:lstStyle/>
          <a:p>
            <a:r>
              <a:rPr lang="en-US" b="1" dirty="0" smtClean="0"/>
              <a:t>Geolocation control point statistics (from NCT3P2)</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VIIRS Task Categories</a:t>
            </a:r>
            <a:endParaRPr lang="en-US" dirty="0"/>
          </a:p>
        </p:txBody>
      </p:sp>
      <p:sp>
        <p:nvSpPr>
          <p:cNvPr id="3" name="Content Placeholder 2"/>
          <p:cNvSpPr>
            <a:spLocks noGrp="1"/>
          </p:cNvSpPr>
          <p:nvPr>
            <p:ph idx="1"/>
          </p:nvPr>
        </p:nvSpPr>
        <p:spPr>
          <a:xfrm>
            <a:off x="457200" y="2195512"/>
            <a:ext cx="8229600" cy="4525963"/>
          </a:xfrm>
        </p:spPr>
        <p:txBody>
          <a:bodyPr>
            <a:normAutofit fontScale="55000" lnSpcReduction="20000"/>
          </a:bodyPr>
          <a:lstStyle/>
          <a:p>
            <a:pPr lvl="0"/>
            <a:r>
              <a:rPr lang="en-US" b="1" i="1" dirty="0" smtClean="0"/>
              <a:t>Functional Performance and Format (FPF) Evaluation</a:t>
            </a:r>
            <a:r>
              <a:rPr lang="en-US" i="1" dirty="0" smtClean="0"/>
              <a:t>:  </a:t>
            </a:r>
            <a:r>
              <a:rPr lang="en-US" dirty="0" smtClean="0"/>
              <a:t>FPF tasks involve evaluating instrument functions and verifying the correctness of data formats.  Tasks in this group are performed early in the mission, and will not be repeated unless the instrument suffers a catastrophic event.</a:t>
            </a:r>
          </a:p>
          <a:p>
            <a:pPr lvl="0"/>
            <a:r>
              <a:rPr lang="en-US" b="1" i="1" dirty="0" smtClean="0"/>
              <a:t>Calibration System Evaluation (CSE)</a:t>
            </a:r>
            <a:r>
              <a:rPr lang="en-US" i="1" dirty="0" smtClean="0"/>
              <a:t>:  </a:t>
            </a:r>
            <a:r>
              <a:rPr lang="en-US" dirty="0" smtClean="0"/>
              <a:t>CSE tasks evaluate the performance of the onboard calibration system and update the calibration algorithm databases accordingly.</a:t>
            </a:r>
          </a:p>
          <a:p>
            <a:pPr lvl="0"/>
            <a:r>
              <a:rPr lang="en-US" b="1" i="1" dirty="0" smtClean="0"/>
              <a:t>Image Quality Evaluation (IMG)</a:t>
            </a:r>
            <a:r>
              <a:rPr lang="en-US" i="1" dirty="0" smtClean="0"/>
              <a:t>:</a:t>
            </a:r>
            <a:r>
              <a:rPr lang="en-US" dirty="0" smtClean="0"/>
              <a:t>  IMG tasks evaluate the quantitative and qualitative spatial performance characteristics of the instrument. </a:t>
            </a:r>
          </a:p>
          <a:p>
            <a:pPr lvl="0"/>
            <a:r>
              <a:rPr lang="en-US" b="1" i="1" dirty="0" smtClean="0"/>
              <a:t>Radiometric Evaluation (RAD)</a:t>
            </a:r>
            <a:r>
              <a:rPr lang="en-US" i="1" dirty="0" smtClean="0"/>
              <a:t>:  </a:t>
            </a:r>
            <a:r>
              <a:rPr lang="en-US" dirty="0" smtClean="0"/>
              <a:t>RAD tasks evaluate the radiometric performance of the data product algorithm.  Radiometric evaluation will include evaluation of spectral characteristics since changes in these characteristics relative to the pre-launch baseline will mainly manifest themselves as in-band radiometric errors. </a:t>
            </a:r>
          </a:p>
          <a:p>
            <a:pPr lvl="0"/>
            <a:r>
              <a:rPr lang="en-US" b="1" i="1" dirty="0" smtClean="0"/>
              <a:t>Geolocation Evaluation (GEO)</a:t>
            </a:r>
            <a:r>
              <a:rPr lang="en-US" i="1" dirty="0" smtClean="0"/>
              <a:t>:  </a:t>
            </a:r>
            <a:r>
              <a:rPr lang="en-US" dirty="0" smtClean="0"/>
              <a:t>GEO tasks evaluate the geolocation accuracy of the data product.</a:t>
            </a:r>
          </a:p>
          <a:p>
            <a:pPr lvl="0"/>
            <a:r>
              <a:rPr lang="en-US" b="1" i="1" dirty="0" smtClean="0"/>
              <a:t>Performance and Telemetry Trending (PTT)</a:t>
            </a:r>
            <a:r>
              <a:rPr lang="en-US" i="1" dirty="0" smtClean="0"/>
              <a:t>:</a:t>
            </a:r>
            <a:r>
              <a:rPr lang="en-US" dirty="0" smtClean="0"/>
              <a:t>  PTT tasks evaluate long-term changes in the performance of both the instrument and the data product.</a:t>
            </a:r>
          </a:p>
        </p:txBody>
      </p:sp>
      <p:sp>
        <p:nvSpPr>
          <p:cNvPr id="4" name="Slide Number Placeholder 3"/>
          <p:cNvSpPr>
            <a:spLocks noGrp="1"/>
          </p:cNvSpPr>
          <p:nvPr>
            <p:ph type="sldNum" sz="quarter" idx="12"/>
          </p:nvPr>
        </p:nvSpPr>
        <p:spPr/>
        <p:txBody>
          <a:bodyPr/>
          <a:lstStyle/>
          <a:p>
            <a:fld id="{BF487437-100A-BA4B-97F8-63B41512EAEF}" type="slidenum">
              <a:rPr lang="en-US" smtClean="0"/>
              <a:pPr/>
              <a:t>4</a:t>
            </a:fld>
            <a:endParaRPr lang="en-US"/>
          </a:p>
        </p:txBody>
      </p:sp>
      <p:sp>
        <p:nvSpPr>
          <p:cNvPr id="5" name="TextBox 4"/>
          <p:cNvSpPr txBox="1"/>
          <p:nvPr/>
        </p:nvSpPr>
        <p:spPr>
          <a:xfrm>
            <a:off x="1023257" y="1417638"/>
            <a:ext cx="7300653" cy="369332"/>
          </a:xfrm>
          <a:prstGeom prst="rect">
            <a:avLst/>
          </a:prstGeom>
          <a:solidFill>
            <a:srgbClr val="0070C0"/>
          </a:solidFill>
        </p:spPr>
        <p:txBody>
          <a:bodyPr wrap="none" rtlCol="0">
            <a:spAutoFit/>
          </a:bodyPr>
          <a:lstStyle/>
          <a:p>
            <a:r>
              <a:rPr lang="en-US" dirty="0" smtClean="0">
                <a:solidFill>
                  <a:schemeClr val="bg1"/>
                </a:solidFill>
              </a:rPr>
              <a:t>VIIRS SDR cal/</a:t>
            </a:r>
            <a:r>
              <a:rPr lang="en-US" dirty="0" err="1" smtClean="0">
                <a:solidFill>
                  <a:schemeClr val="bg1"/>
                </a:solidFill>
              </a:rPr>
              <a:t>val</a:t>
            </a:r>
            <a:r>
              <a:rPr lang="en-US" dirty="0" smtClean="0">
                <a:solidFill>
                  <a:schemeClr val="bg1"/>
                </a:solidFill>
              </a:rPr>
              <a:t> team will execute 50+ tasks falling into six broad task areas:</a:t>
            </a:r>
            <a:endParaRPr lang="en-US"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543800" cy="5878532"/>
          </a:xfrm>
          <a:prstGeom prst="rect">
            <a:avLst/>
          </a:prstGeom>
          <a:noFill/>
        </p:spPr>
        <p:txBody>
          <a:bodyPr wrap="square" rtlCol="0">
            <a:spAutoFit/>
          </a:bodyPr>
          <a:lstStyle/>
          <a:p>
            <a:r>
              <a:rPr lang="en-US" b="1" dirty="0" smtClean="0"/>
              <a:t>Rehearsal Plan</a:t>
            </a:r>
          </a:p>
          <a:p>
            <a:endParaRPr lang="en-US" b="1" dirty="0"/>
          </a:p>
          <a:p>
            <a:pPr marL="1828800" indent="-914400"/>
            <a:r>
              <a:rPr lang="en-US" b="1" dirty="0" smtClean="0"/>
              <a:t>- GEO-1	</a:t>
            </a:r>
            <a:r>
              <a:rPr lang="en-US" sz="1600" dirty="0" smtClean="0"/>
              <a:t>Access Raw and/or Verified RDR and read out APID 11 (spacecraft ephemeris/attitude)  and perform analysis (if a tool  available – see note 1).</a:t>
            </a:r>
          </a:p>
          <a:p>
            <a:pPr marL="1828800" indent="-914400"/>
            <a:endParaRPr lang="en-US" dirty="0" smtClean="0"/>
          </a:p>
          <a:p>
            <a:pPr marL="1828800" indent="-914400"/>
            <a:r>
              <a:rPr lang="en-US" dirty="0" smtClean="0"/>
              <a:t>- </a:t>
            </a:r>
            <a:r>
              <a:rPr lang="en-US" b="1" dirty="0" smtClean="0"/>
              <a:t>GEO-2	</a:t>
            </a:r>
            <a:r>
              <a:rPr lang="en-US" sz="1600" dirty="0" smtClean="0"/>
              <a:t>Extract RTA/HAM encoder data  from Raw and/or Verified RDR and make analysis on scan profile and look for artifacts (if a tool  available – see note 1).</a:t>
            </a:r>
          </a:p>
          <a:p>
            <a:pPr marL="1828800" indent="-914400"/>
            <a:endParaRPr lang="en-US" dirty="0" smtClean="0"/>
          </a:p>
          <a:p>
            <a:pPr marL="1828800" indent="-914400"/>
            <a:r>
              <a:rPr lang="en-US" dirty="0" smtClean="0"/>
              <a:t>- </a:t>
            </a:r>
            <a:r>
              <a:rPr lang="en-US" b="1" dirty="0" smtClean="0"/>
              <a:t>GEO-3	</a:t>
            </a:r>
            <a:r>
              <a:rPr lang="en-US" sz="1600" dirty="0" smtClean="0"/>
              <a:t>Analysis of geolocation file by itself or with SDR. Compare internal scan geometry with </a:t>
            </a:r>
            <a:r>
              <a:rPr lang="en-US" sz="1600" dirty="0" err="1" smtClean="0"/>
              <a:t>Landsat</a:t>
            </a:r>
            <a:r>
              <a:rPr lang="en-US" sz="1600" dirty="0" smtClean="0"/>
              <a:t> scene (if tool available – see note 2).</a:t>
            </a:r>
          </a:p>
          <a:p>
            <a:pPr marL="1828800" indent="-914400"/>
            <a:endParaRPr lang="en-US" dirty="0" smtClean="0"/>
          </a:p>
          <a:p>
            <a:pPr marL="1828800" indent="-914400"/>
            <a:r>
              <a:rPr lang="en-US" dirty="0" smtClean="0"/>
              <a:t>- </a:t>
            </a:r>
            <a:r>
              <a:rPr lang="en-US" b="1" dirty="0" smtClean="0"/>
              <a:t>GEO-4/5/6/7</a:t>
            </a:r>
            <a:endParaRPr lang="en-US" dirty="0" smtClean="0"/>
          </a:p>
          <a:p>
            <a:pPr marL="1828800" indent="-914400"/>
            <a:r>
              <a:rPr lang="en-US" sz="1600" dirty="0" smtClean="0"/>
              <a:t>	Perform geolocation error analysis running  </a:t>
            </a:r>
            <a:r>
              <a:rPr lang="en-US" sz="1600" dirty="0" err="1" smtClean="0"/>
              <a:t>GeoMatch</a:t>
            </a:r>
            <a:r>
              <a:rPr lang="en-US" sz="1600" dirty="0" smtClean="0"/>
              <a:t>/Merge                                         Display programs.</a:t>
            </a:r>
          </a:p>
          <a:p>
            <a:endParaRPr lang="en-US" dirty="0" smtClean="0"/>
          </a:p>
          <a:p>
            <a:r>
              <a:rPr lang="en-US" sz="1400" dirty="0" smtClean="0"/>
              <a:t>     </a:t>
            </a:r>
          </a:p>
          <a:p>
            <a:r>
              <a:rPr lang="en-US" sz="1400" dirty="0" smtClean="0"/>
              <a:t>    Notes:</a:t>
            </a:r>
          </a:p>
          <a:p>
            <a:pPr marL="742950" indent="-742950">
              <a:tabLst>
                <a:tab pos="461963" algn="l"/>
              </a:tabLst>
            </a:pPr>
            <a:r>
              <a:rPr lang="en-US" sz="1400" dirty="0" smtClean="0"/>
              <a:t>	1.	A tool to read a raw RDR and extract RTA/HAM encoder data is under consideration.</a:t>
            </a:r>
          </a:p>
          <a:p>
            <a:pPr marL="742950" indent="-742950">
              <a:tabLst>
                <a:tab pos="461963" algn="l"/>
              </a:tabLst>
            </a:pPr>
            <a:r>
              <a:rPr lang="en-US" sz="1400" dirty="0" smtClean="0"/>
              <a:t>	2. 	A tool to insert a </a:t>
            </a:r>
            <a:r>
              <a:rPr lang="en-US" sz="1400" dirty="0" err="1" smtClean="0"/>
              <a:t>Landsat</a:t>
            </a:r>
            <a:r>
              <a:rPr lang="en-US" sz="1400" dirty="0" smtClean="0"/>
              <a:t> scene in a SDR like image using geolocation  in under developed.</a:t>
            </a:r>
          </a:p>
          <a:p>
            <a:pPr marL="742950" indent="-742950">
              <a:tabLst>
                <a:tab pos="461963" algn="l"/>
              </a:tabLst>
            </a:pPr>
            <a:r>
              <a:rPr lang="en-US" sz="1400" dirty="0" smtClean="0"/>
              <a:t>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Issues/Concerns</a:t>
            </a:r>
            <a:endParaRPr lang="en-US" dirty="0"/>
          </a:p>
        </p:txBody>
      </p:sp>
      <p:sp>
        <p:nvSpPr>
          <p:cNvPr id="3" name="Content Placeholder 2"/>
          <p:cNvSpPr>
            <a:spLocks noGrp="1"/>
          </p:cNvSpPr>
          <p:nvPr>
            <p:ph idx="1"/>
          </p:nvPr>
        </p:nvSpPr>
        <p:spPr>
          <a:xfrm>
            <a:off x="457200" y="1077686"/>
            <a:ext cx="8229600" cy="5464628"/>
          </a:xfrm>
        </p:spPr>
        <p:txBody>
          <a:bodyPr>
            <a:normAutofit fontScale="77500" lnSpcReduction="20000"/>
          </a:bodyPr>
          <a:lstStyle/>
          <a:p>
            <a:r>
              <a:rPr lang="en-US" dirty="0" smtClean="0"/>
              <a:t>Can’t demo very high priority solar cal tasks without ADL 3</a:t>
            </a:r>
          </a:p>
          <a:p>
            <a:pPr lvl="1"/>
            <a:r>
              <a:rPr lang="en-US" dirty="0" smtClean="0"/>
              <a:t>Solar cal code missing from earlier ADL versions of VSDRP</a:t>
            </a:r>
          </a:p>
          <a:p>
            <a:pPr lvl="1"/>
            <a:r>
              <a:rPr lang="en-US" dirty="0" smtClean="0"/>
              <a:t>Request beta version of ADL 3 VIIRS code</a:t>
            </a:r>
          </a:p>
          <a:p>
            <a:pPr lvl="1"/>
            <a:r>
              <a:rPr lang="en-US" dirty="0" smtClean="0"/>
              <a:t>If not available, demo of these tasks will be delayed</a:t>
            </a:r>
          </a:p>
          <a:p>
            <a:r>
              <a:rPr lang="en-US" dirty="0" smtClean="0"/>
              <a:t>EDR-SDR interactions not defined for some EDR disciplines</a:t>
            </a:r>
          </a:p>
          <a:p>
            <a:r>
              <a:rPr lang="en-US" dirty="0" smtClean="0"/>
              <a:t>Readiness of GRAVITE to host cal/</a:t>
            </a:r>
            <a:r>
              <a:rPr lang="en-US" dirty="0" err="1" smtClean="0"/>
              <a:t>val</a:t>
            </a:r>
            <a:r>
              <a:rPr lang="en-US" dirty="0" smtClean="0"/>
              <a:t> demonstrations in July</a:t>
            </a:r>
          </a:p>
          <a:p>
            <a:pPr lvl="1"/>
            <a:r>
              <a:rPr lang="en-US" dirty="0" smtClean="0"/>
              <a:t>VPN access provided early enough to allow demo of data pulls and tasks to be executed on GRAVITE</a:t>
            </a:r>
          </a:p>
          <a:p>
            <a:pPr lvl="1"/>
            <a:r>
              <a:rPr lang="en-US" dirty="0" smtClean="0"/>
              <a:t>Availability of </a:t>
            </a:r>
            <a:r>
              <a:rPr lang="en-US" dirty="0" err="1" smtClean="0"/>
              <a:t>Matlab</a:t>
            </a:r>
            <a:r>
              <a:rPr lang="en-US" dirty="0" smtClean="0"/>
              <a:t>/IDL licenses</a:t>
            </a:r>
          </a:p>
          <a:p>
            <a:pPr lvl="1"/>
            <a:r>
              <a:rPr lang="en-US" dirty="0" smtClean="0"/>
              <a:t>Uniform configuration on all machines</a:t>
            </a:r>
          </a:p>
          <a:p>
            <a:r>
              <a:rPr lang="en-US" dirty="0" smtClean="0"/>
              <a:t>Competition for limited </a:t>
            </a:r>
            <a:r>
              <a:rPr lang="en-US" dirty="0" err="1" smtClean="0"/>
              <a:t>Matlab</a:t>
            </a:r>
            <a:r>
              <a:rPr lang="en-US" dirty="0" smtClean="0"/>
              <a:t> and IDL floating licenses on GRAVITE (3 each?) may be major issue if teams other than Aerospace are using same licenses</a:t>
            </a:r>
          </a:p>
          <a:p>
            <a:pPr lvl="1"/>
            <a:r>
              <a:rPr lang="en-US" dirty="0" smtClean="0"/>
              <a:t>If Aerospace can’t perform tasks efficiently within GRAVITE environment, fallback is to use GRAVITE as data server only and perform tasks on LCF</a:t>
            </a:r>
            <a:endParaRPr lang="en-US" dirty="0"/>
          </a:p>
        </p:txBody>
      </p:sp>
      <p:sp>
        <p:nvSpPr>
          <p:cNvPr id="4" name="Slide Number Placeholder 3"/>
          <p:cNvSpPr>
            <a:spLocks noGrp="1"/>
          </p:cNvSpPr>
          <p:nvPr>
            <p:ph type="sldNum" sz="quarter" idx="12"/>
          </p:nvPr>
        </p:nvSpPr>
        <p:spPr/>
        <p:txBody>
          <a:bodyPr/>
          <a:lstStyle/>
          <a:p>
            <a:fld id="{BF487437-100A-BA4B-97F8-63B41512EAEF}"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smtClean="0"/>
              <a:t>Back-Up </a:t>
            </a:r>
            <a:endParaRPr lang="en-US" dirty="0"/>
          </a:p>
        </p:txBody>
      </p:sp>
      <p:sp>
        <p:nvSpPr>
          <p:cNvPr id="4" name="Slide Number Placeholder 3"/>
          <p:cNvSpPr>
            <a:spLocks noGrp="1"/>
          </p:cNvSpPr>
          <p:nvPr>
            <p:ph type="sldNum" sz="quarter" idx="12"/>
          </p:nvPr>
        </p:nvSpPr>
        <p:spPr/>
        <p:txBody>
          <a:bodyPr/>
          <a:lstStyle/>
          <a:p>
            <a:fld id="{BF487437-100A-BA4B-97F8-63B41512EAEF}"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0"/>
          </p:nvPr>
        </p:nvSpPr>
        <p:spPr>
          <a:noFill/>
        </p:spPr>
        <p:txBody>
          <a:bodyPr/>
          <a:lstStyle/>
          <a:p>
            <a:fld id="{3E32D739-6A80-4383-B577-6E2E8497437C}" type="slidenum">
              <a:rPr lang="en-US" smtClean="0">
                <a:latin typeface="Arial" pitchFamily="34" charset="0"/>
                <a:ea typeface="ＭＳ Ｐゴシック"/>
                <a:cs typeface="ＭＳ Ｐゴシック"/>
              </a:rPr>
              <a:pPr/>
              <a:t>43</a:t>
            </a:fld>
            <a:endParaRPr lang="en-US" smtClean="0">
              <a:latin typeface="Arial" pitchFamily="34" charset="0"/>
              <a:ea typeface="ＭＳ Ｐゴシック"/>
              <a:cs typeface="ＭＳ Ｐゴシック"/>
            </a:endParaRPr>
          </a:p>
        </p:txBody>
      </p:sp>
      <p:sp>
        <p:nvSpPr>
          <p:cNvPr id="5123" name="Rectangle 13"/>
          <p:cNvSpPr>
            <a:spLocks noGrp="1" noChangeArrowheads="1"/>
          </p:cNvSpPr>
          <p:nvPr>
            <p:ph type="title" idx="4294967295"/>
          </p:nvPr>
        </p:nvSpPr>
        <p:spPr>
          <a:xfrm>
            <a:off x="290513" y="450850"/>
            <a:ext cx="8853487" cy="492125"/>
          </a:xfrm>
        </p:spPr>
        <p:txBody>
          <a:bodyPr>
            <a:noAutofit/>
          </a:bodyPr>
          <a:lstStyle/>
          <a:p>
            <a:r>
              <a:rPr lang="en-US" sz="2800" b="1" dirty="0" smtClean="0"/>
              <a:t>CSE-2 OBC BB Temperature Uniformity</a:t>
            </a:r>
          </a:p>
        </p:txBody>
      </p:sp>
      <p:sp>
        <p:nvSpPr>
          <p:cNvPr id="5124" name="Rectangle 14"/>
          <p:cNvSpPr>
            <a:spLocks noGrp="1" noChangeArrowheads="1"/>
          </p:cNvSpPr>
          <p:nvPr>
            <p:ph type="body" idx="4294967295"/>
          </p:nvPr>
        </p:nvSpPr>
        <p:spPr>
          <a:xfrm>
            <a:off x="401638" y="1089025"/>
            <a:ext cx="8169275" cy="5268913"/>
          </a:xfrm>
        </p:spPr>
        <p:txBody>
          <a:bodyPr>
            <a:normAutofit fontScale="55000" lnSpcReduction="20000"/>
          </a:bodyPr>
          <a:lstStyle/>
          <a:p>
            <a:r>
              <a:rPr lang="en-US" sz="3600" b="1" dirty="0" smtClean="0">
                <a:solidFill>
                  <a:srgbClr val="FF0000"/>
                </a:solidFill>
              </a:rPr>
              <a:t>Task Lead and Support</a:t>
            </a:r>
          </a:p>
          <a:p>
            <a:pPr lvl="1"/>
            <a:r>
              <a:rPr lang="en-US" dirty="0" smtClean="0"/>
              <a:t>Lead:  David Moyer, Aerospace</a:t>
            </a:r>
          </a:p>
          <a:p>
            <a:pPr lvl="1"/>
            <a:r>
              <a:rPr lang="en-US" dirty="0" smtClean="0"/>
              <a:t>Support:  Jeff McIntire, NICST;  Vincent Chiang, NICSE</a:t>
            </a:r>
          </a:p>
          <a:p>
            <a:r>
              <a:rPr lang="en-US" sz="3600" b="1" dirty="0" smtClean="0">
                <a:solidFill>
                  <a:srgbClr val="FF0000"/>
                </a:solidFill>
              </a:rPr>
              <a:t>Objective</a:t>
            </a:r>
          </a:p>
          <a:p>
            <a:pPr lvl="1"/>
            <a:r>
              <a:rPr lang="en-US" dirty="0" smtClean="0"/>
              <a:t>To evaluate OBC BB performance by looking at the </a:t>
            </a:r>
            <a:r>
              <a:rPr lang="en-US" dirty="0" err="1" smtClean="0"/>
              <a:t>thermistor</a:t>
            </a:r>
            <a:r>
              <a:rPr lang="en-US" dirty="0" smtClean="0"/>
              <a:t> temperature uniformity under multiple VIIRS thermal gradients and BB temperature set points.</a:t>
            </a:r>
          </a:p>
          <a:p>
            <a:r>
              <a:rPr lang="en-US" sz="3600" b="1" dirty="0" smtClean="0">
                <a:solidFill>
                  <a:srgbClr val="FF0000"/>
                </a:solidFill>
              </a:rPr>
              <a:t>Description</a:t>
            </a:r>
          </a:p>
          <a:p>
            <a:pPr lvl="1"/>
            <a:r>
              <a:rPr lang="en-US" b="1" dirty="0" smtClean="0"/>
              <a:t>Prerequisites and Conditions</a:t>
            </a:r>
            <a:r>
              <a:rPr lang="en-US" dirty="0" smtClean="0"/>
              <a:t>:  SC Mode:  Nominal, VIIRS Mode:  Operational</a:t>
            </a:r>
          </a:p>
          <a:p>
            <a:pPr lvl="1"/>
            <a:r>
              <a:rPr lang="en-US" b="1" dirty="0" smtClean="0"/>
              <a:t>Methodology</a:t>
            </a:r>
            <a:r>
              <a:rPr lang="en-US" dirty="0" smtClean="0"/>
              <a:t>:  Trend operation day and night </a:t>
            </a:r>
            <a:r>
              <a:rPr lang="en-US" dirty="0" err="1" smtClean="0"/>
              <a:t>thermistor</a:t>
            </a:r>
            <a:r>
              <a:rPr lang="en-US" dirty="0" smtClean="0"/>
              <a:t> </a:t>
            </a:r>
            <a:r>
              <a:rPr lang="en-US" dirty="0" err="1" smtClean="0"/>
              <a:t>telemtry</a:t>
            </a:r>
            <a:r>
              <a:rPr lang="en-US" dirty="0" smtClean="0"/>
              <a:t> under different VIIRS thermal loads and OBC BB </a:t>
            </a:r>
            <a:r>
              <a:rPr lang="en-US" dirty="0" err="1" smtClean="0"/>
              <a:t>warmup</a:t>
            </a:r>
            <a:r>
              <a:rPr lang="en-US" dirty="0" smtClean="0"/>
              <a:t>/</a:t>
            </a:r>
            <a:r>
              <a:rPr lang="en-US" dirty="0" err="1" smtClean="0"/>
              <a:t>cooldown</a:t>
            </a:r>
            <a:r>
              <a:rPr lang="en-US" dirty="0" smtClean="0"/>
              <a:t> data to investigate </a:t>
            </a:r>
            <a:r>
              <a:rPr lang="en-US" dirty="0" err="1" smtClean="0"/>
              <a:t>thermistor</a:t>
            </a:r>
            <a:r>
              <a:rPr lang="en-US" dirty="0" smtClean="0"/>
              <a:t> uniformity.</a:t>
            </a:r>
          </a:p>
          <a:p>
            <a:pPr lvl="1"/>
            <a:r>
              <a:rPr lang="en-US" b="1" dirty="0" smtClean="0"/>
              <a:t>Necessary Tools</a:t>
            </a:r>
            <a:r>
              <a:rPr lang="en-US" dirty="0" smtClean="0"/>
              <a:t>:  </a:t>
            </a:r>
          </a:p>
          <a:p>
            <a:pPr lvl="2"/>
            <a:r>
              <a:rPr lang="en-US" dirty="0" smtClean="0"/>
              <a:t>LRV Data Extractor</a:t>
            </a:r>
          </a:p>
          <a:p>
            <a:pPr lvl="2"/>
            <a:r>
              <a:rPr lang="en-US" dirty="0" smtClean="0"/>
              <a:t>Code for plotting </a:t>
            </a:r>
            <a:r>
              <a:rPr lang="en-US" dirty="0" err="1" smtClean="0"/>
              <a:t>thermistor</a:t>
            </a:r>
            <a:r>
              <a:rPr lang="en-US" dirty="0" smtClean="0"/>
              <a:t> temperatures </a:t>
            </a:r>
            <a:r>
              <a:rPr lang="en-US" dirty="0" err="1" smtClean="0"/>
              <a:t>vs</a:t>
            </a:r>
            <a:r>
              <a:rPr lang="en-US" dirty="0" smtClean="0"/>
              <a:t> time</a:t>
            </a:r>
          </a:p>
          <a:p>
            <a:r>
              <a:rPr lang="en-US" sz="3600" b="1" dirty="0" smtClean="0">
                <a:solidFill>
                  <a:srgbClr val="FF0000"/>
                </a:solidFill>
              </a:rPr>
              <a:t>Expected Results</a:t>
            </a:r>
          </a:p>
          <a:p>
            <a:pPr lvl="1"/>
            <a:r>
              <a:rPr lang="en-US" b="1" dirty="0" smtClean="0"/>
              <a:t> </a:t>
            </a:r>
            <a:r>
              <a:rPr lang="en-US" dirty="0" smtClean="0"/>
              <a:t>Uniformity agrees with prelaunch TVAC data where thermal loading was </a:t>
            </a:r>
            <a:r>
              <a:rPr lang="en-US" dirty="0" err="1" smtClean="0"/>
              <a:t>simlar</a:t>
            </a:r>
            <a:r>
              <a:rPr lang="en-US" dirty="0" smtClean="0"/>
              <a:t>.</a:t>
            </a:r>
          </a:p>
          <a:p>
            <a:pPr lvl="1"/>
            <a:r>
              <a:rPr lang="en-US" dirty="0" smtClean="0"/>
              <a:t>Unexpected </a:t>
            </a:r>
            <a:r>
              <a:rPr lang="en-US" dirty="0" err="1" smtClean="0"/>
              <a:t>thermistor</a:t>
            </a:r>
            <a:r>
              <a:rPr lang="en-US" dirty="0" smtClean="0"/>
              <a:t> gradients indicating OBC BB temperature </a:t>
            </a:r>
            <a:r>
              <a:rPr lang="en-US" dirty="0" err="1" smtClean="0"/>
              <a:t>nonuniformity</a:t>
            </a:r>
            <a:r>
              <a:rPr lang="en-US" dirty="0" smtClean="0"/>
              <a:t> due to </a:t>
            </a:r>
            <a:r>
              <a:rPr lang="en-US" dirty="0" err="1" smtClean="0"/>
              <a:t>thermistor</a:t>
            </a:r>
            <a:r>
              <a:rPr lang="en-US" dirty="0" smtClean="0"/>
              <a:t> failure or unexpected thermal loading of the OBC cavity.</a:t>
            </a:r>
          </a:p>
          <a:p>
            <a:r>
              <a:rPr lang="en-US" sz="3600" b="1" dirty="0" smtClean="0">
                <a:solidFill>
                  <a:srgbClr val="FF0000"/>
                </a:solidFill>
              </a:rPr>
              <a:t>Related Tasks</a:t>
            </a:r>
          </a:p>
          <a:p>
            <a:pPr lvl="1"/>
            <a:r>
              <a:rPr lang="en-US" dirty="0" smtClean="0"/>
              <a:t>RAD-15 TEB Radiometric Calibration</a:t>
            </a:r>
          </a:p>
          <a:p>
            <a:pPr lvl="1">
              <a:buFontTx/>
              <a:buNone/>
            </a:pPr>
            <a:endParaRPr lang="en-US"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0"/>
          </p:nvPr>
        </p:nvSpPr>
        <p:spPr>
          <a:noFill/>
        </p:spPr>
        <p:txBody>
          <a:bodyPr/>
          <a:lstStyle/>
          <a:p>
            <a:fld id="{33D4DA7E-4607-4230-A644-AE53B0C40D8B}" type="slidenum">
              <a:rPr lang="en-US" smtClean="0">
                <a:latin typeface="Arial" pitchFamily="34" charset="0"/>
                <a:ea typeface="ＭＳ Ｐゴシック"/>
                <a:cs typeface="ＭＳ Ｐゴシック"/>
              </a:rPr>
              <a:pPr/>
              <a:t>44</a:t>
            </a:fld>
            <a:endParaRPr lang="en-US" smtClean="0">
              <a:latin typeface="Arial" pitchFamily="34" charset="0"/>
              <a:ea typeface="ＭＳ Ｐゴシック"/>
              <a:cs typeface="ＭＳ Ｐゴシック"/>
            </a:endParaRPr>
          </a:p>
        </p:txBody>
      </p:sp>
      <p:sp>
        <p:nvSpPr>
          <p:cNvPr id="6147" name="Rectangle 13"/>
          <p:cNvSpPr>
            <a:spLocks noGrp="1" noChangeArrowheads="1"/>
          </p:cNvSpPr>
          <p:nvPr>
            <p:ph type="title" idx="4294967295"/>
          </p:nvPr>
        </p:nvSpPr>
        <p:spPr>
          <a:xfrm>
            <a:off x="290513" y="450850"/>
            <a:ext cx="8853487" cy="492125"/>
          </a:xfrm>
        </p:spPr>
        <p:txBody>
          <a:bodyPr>
            <a:noAutofit/>
          </a:bodyPr>
          <a:lstStyle/>
          <a:p>
            <a:r>
              <a:rPr lang="en-US" sz="2800" b="1" dirty="0" smtClean="0"/>
              <a:t>CSE-2 OBC BB Temperature Uniformity</a:t>
            </a:r>
          </a:p>
        </p:txBody>
      </p:sp>
      <p:sp>
        <p:nvSpPr>
          <p:cNvPr id="6148" name="Rectangle 14"/>
          <p:cNvSpPr>
            <a:spLocks noGrp="1" noChangeArrowheads="1"/>
          </p:cNvSpPr>
          <p:nvPr>
            <p:ph type="body" idx="4294967295"/>
          </p:nvPr>
        </p:nvSpPr>
        <p:spPr>
          <a:xfrm>
            <a:off x="401638" y="1089024"/>
            <a:ext cx="8169275" cy="5267325"/>
          </a:xfrm>
        </p:spPr>
        <p:txBody>
          <a:bodyPr>
            <a:normAutofit fontScale="62500" lnSpcReduction="20000"/>
          </a:bodyPr>
          <a:lstStyle/>
          <a:p>
            <a:pPr>
              <a:defRPr/>
            </a:pPr>
            <a:r>
              <a:rPr lang="en-US" b="1" dirty="0" smtClean="0">
                <a:solidFill>
                  <a:srgbClr val="FF0000"/>
                </a:solidFill>
              </a:rPr>
              <a:t>Rehearsal Description </a:t>
            </a:r>
            <a:r>
              <a:rPr lang="en-US" dirty="0" smtClean="0"/>
              <a:t>	</a:t>
            </a:r>
          </a:p>
          <a:p>
            <a:pPr lvl="1">
              <a:defRPr/>
            </a:pPr>
            <a:r>
              <a:rPr lang="en-US" dirty="0" smtClean="0"/>
              <a:t>Data Sets Used</a:t>
            </a:r>
          </a:p>
          <a:p>
            <a:pPr lvl="2">
              <a:defRPr/>
            </a:pPr>
            <a:r>
              <a:rPr lang="en-US" dirty="0" smtClean="0"/>
              <a:t>RDR telemetry values in P72 engineering packets</a:t>
            </a:r>
          </a:p>
          <a:p>
            <a:pPr lvl="3">
              <a:defRPr/>
            </a:pPr>
            <a:r>
              <a:rPr lang="en-US" dirty="0" smtClean="0"/>
              <a:t>Operational day for larger VIIRS thermal gradients</a:t>
            </a:r>
          </a:p>
          <a:p>
            <a:pPr lvl="3">
              <a:defRPr/>
            </a:pPr>
            <a:r>
              <a:rPr lang="en-US" dirty="0" smtClean="0"/>
              <a:t>Operational night for low VIIRS thermal gradients</a:t>
            </a:r>
          </a:p>
          <a:p>
            <a:pPr lvl="3">
              <a:defRPr/>
            </a:pPr>
            <a:r>
              <a:rPr lang="en-US" dirty="0" smtClean="0">
                <a:sym typeface="Wingdings" pitchFamily="2" charset="2"/>
              </a:rPr>
              <a:t>Operation night for </a:t>
            </a:r>
            <a:r>
              <a:rPr lang="en-US" dirty="0" err="1" smtClean="0">
                <a:sym typeface="Wingdings" pitchFamily="2" charset="2"/>
              </a:rPr>
              <a:t>warmup</a:t>
            </a:r>
            <a:r>
              <a:rPr lang="en-US" dirty="0" smtClean="0">
                <a:sym typeface="Wingdings" pitchFamily="2" charset="2"/>
              </a:rPr>
              <a:t>/</a:t>
            </a:r>
            <a:r>
              <a:rPr lang="en-US" dirty="0" err="1" smtClean="0">
                <a:sym typeface="Wingdings" pitchFamily="2" charset="2"/>
              </a:rPr>
              <a:t>cooldown</a:t>
            </a:r>
            <a:r>
              <a:rPr lang="en-US" dirty="0" smtClean="0">
                <a:sym typeface="Wingdings" pitchFamily="2" charset="2"/>
              </a:rPr>
              <a:t> data for different OBC BB set temperatures</a:t>
            </a:r>
          </a:p>
          <a:p>
            <a:pPr lvl="1">
              <a:defRPr/>
            </a:pPr>
            <a:r>
              <a:rPr lang="en-US" dirty="0" smtClean="0"/>
              <a:t>Tools Used</a:t>
            </a:r>
          </a:p>
          <a:p>
            <a:pPr lvl="3">
              <a:defRPr/>
            </a:pPr>
            <a:r>
              <a:rPr lang="en-US" dirty="0" smtClean="0"/>
              <a:t>LRV data reader</a:t>
            </a:r>
          </a:p>
          <a:p>
            <a:pPr lvl="3">
              <a:defRPr/>
            </a:pPr>
            <a:r>
              <a:rPr lang="en-US" dirty="0" smtClean="0"/>
              <a:t>IDL code to plot the </a:t>
            </a:r>
            <a:r>
              <a:rPr lang="en-US" dirty="0" err="1" smtClean="0"/>
              <a:t>thermistor</a:t>
            </a:r>
            <a:r>
              <a:rPr lang="en-US" dirty="0" smtClean="0"/>
              <a:t> temperatures </a:t>
            </a:r>
            <a:r>
              <a:rPr lang="en-US" dirty="0" err="1" smtClean="0"/>
              <a:t>vs</a:t>
            </a:r>
            <a:r>
              <a:rPr lang="en-US" dirty="0" smtClean="0"/>
              <a:t> time to evaluate uniformity (not available yet)</a:t>
            </a:r>
          </a:p>
          <a:p>
            <a:pPr lvl="1">
              <a:defRPr/>
            </a:pPr>
            <a:r>
              <a:rPr lang="en-US" dirty="0" smtClean="0"/>
              <a:t>Operations Performed</a:t>
            </a:r>
          </a:p>
          <a:p>
            <a:pPr lvl="2">
              <a:defRPr/>
            </a:pPr>
            <a:r>
              <a:rPr lang="en-US" dirty="0" smtClean="0"/>
              <a:t>Look at OBC BB temperature values over time to see if the control of the BB is stable and the thermal loading from the OBC BB cavity does not affect the radiometric performance of the BB</a:t>
            </a:r>
          </a:p>
          <a:p>
            <a:pPr marL="228600" lvl="1">
              <a:buSzPct val="130000"/>
              <a:buFont typeface="Times" pitchFamily="18" charset="0"/>
              <a:buChar char="•"/>
              <a:defRPr/>
            </a:pPr>
            <a:r>
              <a:rPr lang="en-US" sz="3200" b="1" i="0" dirty="0" smtClean="0">
                <a:solidFill>
                  <a:srgbClr val="FF0000"/>
                </a:solidFill>
              </a:rPr>
              <a:t>Rehearsal Products</a:t>
            </a:r>
          </a:p>
          <a:p>
            <a:pPr lvl="1">
              <a:defRPr/>
            </a:pPr>
            <a:r>
              <a:rPr lang="en-US" dirty="0" smtClean="0"/>
              <a:t>Trending of the OBC BB </a:t>
            </a:r>
            <a:r>
              <a:rPr lang="en-US" dirty="0" err="1" smtClean="0"/>
              <a:t>thermistor</a:t>
            </a:r>
            <a:r>
              <a:rPr lang="en-US" dirty="0" smtClean="0"/>
              <a:t> data over time showing thermal </a:t>
            </a:r>
            <a:r>
              <a:rPr lang="en-US" dirty="0" err="1" smtClean="0"/>
              <a:t>variablility</a:t>
            </a:r>
            <a:r>
              <a:rPr lang="en-US" dirty="0" smtClean="0"/>
              <a:t> of the OBC BB</a:t>
            </a:r>
          </a:p>
          <a:p>
            <a:pPr lvl="1">
              <a:defRPr/>
            </a:pPr>
            <a:r>
              <a:rPr lang="en-US" dirty="0" smtClean="0"/>
              <a:t>Trending of the OBC BB </a:t>
            </a:r>
            <a:r>
              <a:rPr lang="en-US" dirty="0" err="1" smtClean="0"/>
              <a:t>thermistor</a:t>
            </a:r>
            <a:r>
              <a:rPr lang="en-US" dirty="0" smtClean="0"/>
              <a:t> data during the OBC BB </a:t>
            </a:r>
            <a:r>
              <a:rPr lang="en-US" dirty="0" err="1" smtClean="0"/>
              <a:t>warmup</a:t>
            </a:r>
            <a:r>
              <a:rPr lang="en-US" dirty="0" smtClean="0"/>
              <a:t>/</a:t>
            </a:r>
            <a:r>
              <a:rPr lang="en-US" dirty="0" err="1" smtClean="0"/>
              <a:t>cooldown</a:t>
            </a:r>
            <a:r>
              <a:rPr lang="en-US" dirty="0" smtClean="0"/>
              <a:t> to see uniformity over OBC BB at multiple set points.</a:t>
            </a:r>
          </a:p>
          <a:p>
            <a:pPr>
              <a:defRPr/>
            </a:pPr>
            <a:r>
              <a:rPr lang="en-US" b="1" dirty="0" smtClean="0">
                <a:solidFill>
                  <a:srgbClr val="FF0000"/>
                </a:solidFill>
              </a:rPr>
              <a:t>Success Criteria</a:t>
            </a:r>
          </a:p>
          <a:p>
            <a:pPr lvl="1">
              <a:defRPr/>
            </a:pPr>
            <a:r>
              <a:rPr lang="en-US" dirty="0" smtClean="0"/>
              <a:t>Tools applied to data implement the task methodology as planned</a:t>
            </a:r>
          </a:p>
          <a:p>
            <a:pPr lvl="1">
              <a:defRPr/>
            </a:pPr>
            <a:r>
              <a:rPr lang="en-US" dirty="0" smtClean="0"/>
              <a:t>Rehearsal products simulate products expected from on-orbit task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5400" y="842963"/>
            <a:ext cx="7123113" cy="5030787"/>
          </a:xfrm>
          <a:prstGeom prst="rect">
            <a:avLst/>
          </a:prstGeom>
          <a:noFill/>
          <a:ln w="9525">
            <a:noFill/>
            <a:miter lim="800000"/>
            <a:headEnd/>
            <a:tailEnd/>
          </a:ln>
        </p:spPr>
      </p:pic>
      <p:sp>
        <p:nvSpPr>
          <p:cNvPr id="7171" name="Rectangle 6"/>
          <p:cNvSpPr>
            <a:spLocks noGrp="1" noChangeArrowheads="1"/>
          </p:cNvSpPr>
          <p:nvPr>
            <p:ph type="sldNum" sz="quarter" idx="10"/>
          </p:nvPr>
        </p:nvSpPr>
        <p:spPr>
          <a:noFill/>
        </p:spPr>
        <p:txBody>
          <a:bodyPr/>
          <a:lstStyle/>
          <a:p>
            <a:fld id="{092F2A22-F0D7-4CD8-AE13-50366F74BFF0}" type="slidenum">
              <a:rPr lang="en-US" smtClean="0">
                <a:latin typeface="Arial" pitchFamily="34" charset="0"/>
                <a:ea typeface="ＭＳ Ｐゴシック"/>
                <a:cs typeface="ＭＳ Ｐゴシック"/>
              </a:rPr>
              <a:pPr/>
              <a:t>45</a:t>
            </a:fld>
            <a:endParaRPr lang="en-US" smtClean="0">
              <a:latin typeface="Arial" pitchFamily="34" charset="0"/>
              <a:ea typeface="ＭＳ Ｐゴシック"/>
              <a:cs typeface="ＭＳ Ｐゴシック"/>
            </a:endParaRPr>
          </a:p>
        </p:txBody>
      </p:sp>
      <p:sp>
        <p:nvSpPr>
          <p:cNvPr id="7172" name="Rectangle 13"/>
          <p:cNvSpPr>
            <a:spLocks noGrp="1" noChangeArrowheads="1"/>
          </p:cNvSpPr>
          <p:nvPr>
            <p:ph type="title" idx="4294967295"/>
          </p:nvPr>
        </p:nvSpPr>
        <p:spPr>
          <a:xfrm>
            <a:off x="290513" y="450850"/>
            <a:ext cx="8853487" cy="492125"/>
          </a:xfrm>
        </p:spPr>
        <p:txBody>
          <a:bodyPr>
            <a:noAutofit/>
          </a:bodyPr>
          <a:lstStyle/>
          <a:p>
            <a:r>
              <a:rPr lang="en-US" sz="2800" b="1" dirty="0" smtClean="0"/>
              <a:t>CSE-2 OBC BB Temperature Uniformity</a:t>
            </a:r>
          </a:p>
        </p:txBody>
      </p:sp>
      <p:sp>
        <p:nvSpPr>
          <p:cNvPr id="7173" name="TextBox 5"/>
          <p:cNvSpPr txBox="1">
            <a:spLocks noChangeArrowheads="1"/>
          </p:cNvSpPr>
          <p:nvPr/>
        </p:nvSpPr>
        <p:spPr bwMode="auto">
          <a:xfrm>
            <a:off x="6697663" y="1339850"/>
            <a:ext cx="2446337" cy="3416300"/>
          </a:xfrm>
          <a:prstGeom prst="rect">
            <a:avLst/>
          </a:prstGeom>
          <a:noFill/>
          <a:ln w="9525">
            <a:noFill/>
            <a:miter lim="800000"/>
            <a:headEnd/>
            <a:tailEnd/>
          </a:ln>
        </p:spPr>
        <p:txBody>
          <a:bodyPr>
            <a:spAutoFit/>
          </a:bodyPr>
          <a:lstStyle/>
          <a:p>
            <a:r>
              <a:rPr lang="en-US"/>
              <a:t>Time trend of OBC BB thermistor data with uncertainty bars containing the scan averaged variations.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0"/>
          </p:nvPr>
        </p:nvSpPr>
        <p:spPr>
          <a:noFill/>
        </p:spPr>
        <p:txBody>
          <a:bodyPr/>
          <a:lstStyle/>
          <a:p>
            <a:fld id="{F68C39C7-6C9F-41FA-8080-DC419180FB6A}" type="slidenum">
              <a:rPr lang="en-US" smtClean="0">
                <a:latin typeface="Arial" pitchFamily="34" charset="0"/>
                <a:ea typeface="ＭＳ Ｐゴシック"/>
                <a:cs typeface="ＭＳ Ｐゴシック"/>
              </a:rPr>
              <a:pPr/>
              <a:t>46</a:t>
            </a:fld>
            <a:endParaRPr lang="en-US" smtClean="0">
              <a:latin typeface="Arial" pitchFamily="34" charset="0"/>
              <a:ea typeface="ＭＳ Ｐゴシック"/>
              <a:cs typeface="ＭＳ Ｐゴシック"/>
            </a:endParaRPr>
          </a:p>
        </p:txBody>
      </p:sp>
      <p:sp>
        <p:nvSpPr>
          <p:cNvPr id="8195" name="Rectangle 13"/>
          <p:cNvSpPr>
            <a:spLocks noGrp="1" noChangeArrowheads="1"/>
          </p:cNvSpPr>
          <p:nvPr>
            <p:ph type="title" idx="4294967295"/>
          </p:nvPr>
        </p:nvSpPr>
        <p:spPr>
          <a:xfrm>
            <a:off x="290513" y="450850"/>
            <a:ext cx="8853487" cy="492125"/>
          </a:xfrm>
        </p:spPr>
        <p:txBody>
          <a:bodyPr>
            <a:noAutofit/>
          </a:bodyPr>
          <a:lstStyle/>
          <a:p>
            <a:r>
              <a:rPr lang="en-US" sz="2800" b="1" dirty="0" smtClean="0"/>
              <a:t>CSE-2 OBC BB Temperature Uniformity</a:t>
            </a:r>
          </a:p>
        </p:txBody>
      </p:sp>
      <p:pic>
        <p:nvPicPr>
          <p:cNvPr id="8196" name="Picture 2"/>
          <p:cNvPicPr>
            <a:picLocks noChangeAspect="1" noChangeArrowheads="1"/>
          </p:cNvPicPr>
          <p:nvPr/>
        </p:nvPicPr>
        <p:blipFill>
          <a:blip r:embed="rId2"/>
          <a:srcRect/>
          <a:stretch>
            <a:fillRect/>
          </a:stretch>
        </p:blipFill>
        <p:spPr bwMode="auto">
          <a:xfrm>
            <a:off x="0" y="938213"/>
            <a:ext cx="7018338" cy="4956175"/>
          </a:xfrm>
          <a:prstGeom prst="rect">
            <a:avLst/>
          </a:prstGeom>
          <a:noFill/>
          <a:ln w="9525">
            <a:noFill/>
            <a:miter lim="800000"/>
            <a:headEnd/>
            <a:tailEnd/>
          </a:ln>
        </p:spPr>
      </p:pic>
      <p:sp>
        <p:nvSpPr>
          <p:cNvPr id="8197" name="TextBox 5"/>
          <p:cNvSpPr txBox="1">
            <a:spLocks noChangeArrowheads="1"/>
          </p:cNvSpPr>
          <p:nvPr/>
        </p:nvSpPr>
        <p:spPr bwMode="auto">
          <a:xfrm>
            <a:off x="6567488" y="1339850"/>
            <a:ext cx="2576512" cy="3784600"/>
          </a:xfrm>
          <a:prstGeom prst="rect">
            <a:avLst/>
          </a:prstGeom>
          <a:noFill/>
          <a:ln w="9525">
            <a:noFill/>
            <a:miter lim="800000"/>
            <a:headEnd/>
            <a:tailEnd/>
          </a:ln>
        </p:spPr>
        <p:txBody>
          <a:bodyPr>
            <a:spAutoFit/>
          </a:bodyPr>
          <a:lstStyle/>
          <a:p>
            <a:r>
              <a:rPr lang="en-US"/>
              <a:t>Time trend of OBC BB warmup cooldown thermistor data with uncertainty bars containing the scan averaged variations.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0"/>
          </p:nvPr>
        </p:nvSpPr>
        <p:spPr>
          <a:noFill/>
        </p:spPr>
        <p:txBody>
          <a:bodyPr/>
          <a:lstStyle/>
          <a:p>
            <a:fld id="{035EB31E-A939-4C95-9CDC-2064EA29C9F7}" type="slidenum">
              <a:rPr lang="en-US" smtClean="0">
                <a:latin typeface="Arial" pitchFamily="34" charset="0"/>
                <a:ea typeface="ＭＳ Ｐゴシック"/>
                <a:cs typeface="ＭＳ Ｐゴシック"/>
              </a:rPr>
              <a:pPr/>
              <a:t>47</a:t>
            </a:fld>
            <a:endParaRPr lang="en-US" smtClean="0">
              <a:latin typeface="Arial" pitchFamily="34" charset="0"/>
              <a:ea typeface="ＭＳ Ｐゴシック"/>
              <a:cs typeface="ＭＳ Ｐゴシック"/>
            </a:endParaRPr>
          </a:p>
        </p:txBody>
      </p:sp>
      <p:sp>
        <p:nvSpPr>
          <p:cNvPr id="9219" name="Rectangle 13"/>
          <p:cNvSpPr>
            <a:spLocks noGrp="1" noChangeArrowheads="1"/>
          </p:cNvSpPr>
          <p:nvPr>
            <p:ph type="title" idx="4294967295"/>
          </p:nvPr>
        </p:nvSpPr>
        <p:spPr>
          <a:xfrm>
            <a:off x="290513" y="450850"/>
            <a:ext cx="8853487" cy="492125"/>
          </a:xfrm>
        </p:spPr>
        <p:txBody>
          <a:bodyPr>
            <a:noAutofit/>
          </a:bodyPr>
          <a:lstStyle/>
          <a:p>
            <a:r>
              <a:rPr lang="en-US" sz="2800" b="1" dirty="0" smtClean="0"/>
              <a:t>IMG-1 Crosstalk, Ghosting and Echo Investigation</a:t>
            </a:r>
          </a:p>
        </p:txBody>
      </p:sp>
      <p:sp>
        <p:nvSpPr>
          <p:cNvPr id="9220" name="Rectangle 14"/>
          <p:cNvSpPr>
            <a:spLocks noGrp="1" noChangeArrowheads="1"/>
          </p:cNvSpPr>
          <p:nvPr>
            <p:ph type="body" idx="4294967295"/>
          </p:nvPr>
        </p:nvSpPr>
        <p:spPr>
          <a:xfrm>
            <a:off x="401638" y="1089025"/>
            <a:ext cx="8169275" cy="5743575"/>
          </a:xfrm>
        </p:spPr>
        <p:txBody>
          <a:bodyPr>
            <a:normAutofit fontScale="55000" lnSpcReduction="20000"/>
          </a:bodyPr>
          <a:lstStyle/>
          <a:p>
            <a:r>
              <a:rPr lang="en-US" b="1" dirty="0" smtClean="0">
                <a:solidFill>
                  <a:srgbClr val="FF0000"/>
                </a:solidFill>
              </a:rPr>
              <a:t>Task Lead and Support</a:t>
            </a:r>
          </a:p>
          <a:p>
            <a:pPr lvl="1"/>
            <a:r>
              <a:rPr lang="en-US" dirty="0" smtClean="0"/>
              <a:t>Lead:  David Moyer, Aerospace</a:t>
            </a:r>
          </a:p>
          <a:p>
            <a:pPr lvl="1"/>
            <a:r>
              <a:rPr lang="en-US" dirty="0" smtClean="0"/>
              <a:t>Support:  Gary Lin, NICSE;  Thomas </a:t>
            </a:r>
            <a:r>
              <a:rPr lang="en-US" dirty="0" err="1" smtClean="0"/>
              <a:t>Schwarting</a:t>
            </a:r>
            <a:r>
              <a:rPr lang="en-US" dirty="0" smtClean="0"/>
              <a:t>, NICST;  </a:t>
            </a:r>
            <a:r>
              <a:rPr lang="en-US" dirty="0" err="1" smtClean="0"/>
              <a:t>Shihyan</a:t>
            </a:r>
            <a:r>
              <a:rPr lang="en-US" dirty="0" smtClean="0"/>
              <a:t> Lee, NICST</a:t>
            </a:r>
          </a:p>
          <a:p>
            <a:r>
              <a:rPr lang="en-US" b="1" dirty="0" smtClean="0">
                <a:solidFill>
                  <a:srgbClr val="FF0000"/>
                </a:solidFill>
              </a:rPr>
              <a:t>Objective</a:t>
            </a:r>
          </a:p>
          <a:p>
            <a:pPr lvl="1"/>
            <a:r>
              <a:rPr lang="en-US" dirty="0" smtClean="0"/>
              <a:t>To search for evidence of crosstalk, echoes, and ghosts in high-contrast scenes, and to characterize artifacts to the extent feasible</a:t>
            </a:r>
          </a:p>
          <a:p>
            <a:r>
              <a:rPr lang="en-US" b="1" dirty="0" smtClean="0">
                <a:solidFill>
                  <a:srgbClr val="FF0000"/>
                </a:solidFill>
              </a:rPr>
              <a:t>Description</a:t>
            </a:r>
          </a:p>
          <a:p>
            <a:pPr lvl="1"/>
            <a:r>
              <a:rPr lang="en-US" b="1" dirty="0" smtClean="0"/>
              <a:t>Prerequisites and Conditions</a:t>
            </a:r>
            <a:r>
              <a:rPr lang="en-US" dirty="0" smtClean="0"/>
              <a:t>:  SC Mode:  Nominal, VIIRS Mode:  Operational</a:t>
            </a:r>
          </a:p>
          <a:p>
            <a:pPr lvl="1"/>
            <a:r>
              <a:rPr lang="en-US" b="1" dirty="0" smtClean="0"/>
              <a:t>Methodology</a:t>
            </a:r>
            <a:r>
              <a:rPr lang="en-US" dirty="0" smtClean="0"/>
              <a:t>:  Analyze scenes containing sharp edges in the track or scan directions to identify and characterize crosstalk, echoes, or ghosts.  Compare findings with artifacts identified in pre-launch testing.</a:t>
            </a:r>
          </a:p>
          <a:p>
            <a:pPr lvl="1"/>
            <a:r>
              <a:rPr lang="en-US" b="1" dirty="0" smtClean="0"/>
              <a:t>Necessary Tools</a:t>
            </a:r>
            <a:r>
              <a:rPr lang="en-US" dirty="0" smtClean="0"/>
              <a:t>:  </a:t>
            </a:r>
          </a:p>
          <a:p>
            <a:pPr lvl="2"/>
            <a:r>
              <a:rPr lang="en-US" dirty="0" smtClean="0"/>
              <a:t>SDR Reader with Visualization</a:t>
            </a:r>
          </a:p>
          <a:p>
            <a:pPr lvl="2"/>
            <a:r>
              <a:rPr lang="en-US" dirty="0" smtClean="0"/>
              <a:t>Code for plotting radiance </a:t>
            </a:r>
            <a:r>
              <a:rPr lang="en-US" dirty="0" err="1" smtClean="0"/>
              <a:t>vs</a:t>
            </a:r>
            <a:r>
              <a:rPr lang="en-US" dirty="0" smtClean="0"/>
              <a:t> sample number</a:t>
            </a:r>
          </a:p>
          <a:p>
            <a:r>
              <a:rPr lang="en-US" b="1" dirty="0" smtClean="0">
                <a:solidFill>
                  <a:srgbClr val="FF0000"/>
                </a:solidFill>
              </a:rPr>
              <a:t>Expected Results</a:t>
            </a:r>
          </a:p>
          <a:p>
            <a:pPr lvl="1"/>
            <a:r>
              <a:rPr lang="en-US" b="1" dirty="0" smtClean="0"/>
              <a:t> </a:t>
            </a:r>
            <a:r>
              <a:rPr lang="en-US" dirty="0" smtClean="0"/>
              <a:t>Anomalous features associated with known effects (e.g., crosstalk) correlate to pre-launch observations</a:t>
            </a:r>
          </a:p>
          <a:p>
            <a:pPr lvl="1"/>
            <a:r>
              <a:rPr lang="en-US" dirty="0" smtClean="0"/>
              <a:t>Unexpected anomalous features characterized and possible mechanisms identified</a:t>
            </a:r>
          </a:p>
          <a:p>
            <a:r>
              <a:rPr lang="en-US" b="1" dirty="0" smtClean="0">
                <a:solidFill>
                  <a:srgbClr val="FF0000"/>
                </a:solidFill>
              </a:rPr>
              <a:t>Related Tasks</a:t>
            </a:r>
          </a:p>
          <a:p>
            <a:pPr lvl="1"/>
            <a:r>
              <a:rPr lang="en-US" dirty="0" smtClean="0"/>
              <a:t>RAD-2 Crosstalk from Emissive Bands to Reflective Bands</a:t>
            </a:r>
          </a:p>
          <a:p>
            <a:pPr lvl="1"/>
            <a:r>
              <a:rPr lang="en-US" dirty="0" smtClean="0"/>
              <a:t>IMG-3 Moon Echo and Ghost Check</a:t>
            </a:r>
          </a:p>
          <a:p>
            <a:pPr lvl="1"/>
            <a:endParaRPr lang="en-US" dirty="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67EB7746-90BE-49F2-BB61-7F0EAFC85824}" type="slidenum">
              <a:rPr lang="en-US" smtClean="0">
                <a:latin typeface="Arial" pitchFamily="34" charset="0"/>
                <a:ea typeface="ＭＳ Ｐゴシック"/>
                <a:cs typeface="ＭＳ Ｐゴシック"/>
              </a:rPr>
              <a:pPr/>
              <a:t>48</a:t>
            </a:fld>
            <a:endParaRPr lang="en-US" smtClean="0">
              <a:latin typeface="Arial" pitchFamily="34" charset="0"/>
              <a:ea typeface="ＭＳ Ｐゴシック"/>
              <a:cs typeface="ＭＳ Ｐゴシック"/>
            </a:endParaRPr>
          </a:p>
        </p:txBody>
      </p:sp>
      <p:sp>
        <p:nvSpPr>
          <p:cNvPr id="10243" name="Rectangle 13"/>
          <p:cNvSpPr>
            <a:spLocks noGrp="1" noChangeArrowheads="1"/>
          </p:cNvSpPr>
          <p:nvPr>
            <p:ph type="title" idx="4294967295"/>
          </p:nvPr>
        </p:nvSpPr>
        <p:spPr>
          <a:xfrm>
            <a:off x="290513" y="450850"/>
            <a:ext cx="8853487" cy="492125"/>
          </a:xfrm>
        </p:spPr>
        <p:txBody>
          <a:bodyPr>
            <a:noAutofit/>
          </a:bodyPr>
          <a:lstStyle/>
          <a:p>
            <a:r>
              <a:rPr lang="en-US" sz="2800" b="1" dirty="0" smtClean="0"/>
              <a:t>IMG-1 Crosstalk, Ghosting and Echo Investigation</a:t>
            </a:r>
          </a:p>
        </p:txBody>
      </p:sp>
      <p:sp>
        <p:nvSpPr>
          <p:cNvPr id="6148" name="Rectangle 14"/>
          <p:cNvSpPr>
            <a:spLocks noGrp="1" noChangeArrowheads="1"/>
          </p:cNvSpPr>
          <p:nvPr>
            <p:ph type="body" idx="4294967295"/>
          </p:nvPr>
        </p:nvSpPr>
        <p:spPr>
          <a:xfrm>
            <a:off x="401638" y="1089025"/>
            <a:ext cx="8169275" cy="4721225"/>
          </a:xfrm>
        </p:spPr>
        <p:txBody>
          <a:bodyPr>
            <a:normAutofit fontScale="62500" lnSpcReduction="20000"/>
          </a:bodyPr>
          <a:lstStyle/>
          <a:p>
            <a:pPr>
              <a:defRPr/>
            </a:pPr>
            <a:r>
              <a:rPr lang="en-US" b="1" dirty="0" smtClean="0">
                <a:solidFill>
                  <a:srgbClr val="FF0000"/>
                </a:solidFill>
              </a:rPr>
              <a:t>Rehearsal Description </a:t>
            </a:r>
            <a:r>
              <a:rPr lang="en-US" dirty="0" smtClean="0"/>
              <a:t>	</a:t>
            </a:r>
          </a:p>
          <a:p>
            <a:pPr lvl="1">
              <a:defRPr/>
            </a:pPr>
            <a:r>
              <a:rPr lang="en-US" dirty="0" smtClean="0"/>
              <a:t>Data Sets Used</a:t>
            </a:r>
          </a:p>
          <a:p>
            <a:pPr lvl="2">
              <a:defRPr/>
            </a:pPr>
            <a:r>
              <a:rPr lang="en-US" dirty="0" smtClean="0"/>
              <a:t>SDR coastal and island regions in P72 earth view data</a:t>
            </a:r>
          </a:p>
          <a:p>
            <a:pPr lvl="3">
              <a:defRPr/>
            </a:pPr>
            <a:r>
              <a:rPr lang="en-US" dirty="0" smtClean="0"/>
              <a:t>Operational day for the RSBs and TEBs to investigate  detector-to-detector effects</a:t>
            </a:r>
          </a:p>
          <a:p>
            <a:pPr lvl="3">
              <a:defRPr/>
            </a:pPr>
            <a:r>
              <a:rPr lang="en-US" dirty="0" smtClean="0"/>
              <a:t>Operational night for TEB </a:t>
            </a:r>
            <a:r>
              <a:rPr lang="en-US" dirty="0" smtClean="0">
                <a:sym typeface="Wingdings" pitchFamily="2" charset="2"/>
              </a:rPr>
              <a:t> RSB and TEB  TEB effects </a:t>
            </a:r>
          </a:p>
          <a:p>
            <a:pPr lvl="1">
              <a:defRPr/>
            </a:pPr>
            <a:r>
              <a:rPr lang="en-US" dirty="0" smtClean="0"/>
              <a:t>Tools Used</a:t>
            </a:r>
          </a:p>
          <a:p>
            <a:pPr lvl="3">
              <a:defRPr/>
            </a:pPr>
            <a:r>
              <a:rPr lang="en-US" dirty="0" smtClean="0"/>
              <a:t>SDR data reader</a:t>
            </a:r>
          </a:p>
          <a:p>
            <a:pPr lvl="3">
              <a:defRPr/>
            </a:pPr>
            <a:r>
              <a:rPr lang="en-US" dirty="0" smtClean="0"/>
              <a:t>IDL code to plot the detector radiance </a:t>
            </a:r>
            <a:r>
              <a:rPr lang="en-US" dirty="0" err="1" smtClean="0"/>
              <a:t>vs</a:t>
            </a:r>
            <a:r>
              <a:rPr lang="en-US" dirty="0" smtClean="0"/>
              <a:t> sample to look for anomalous responses (not available yet)</a:t>
            </a:r>
          </a:p>
          <a:p>
            <a:pPr lvl="1">
              <a:defRPr/>
            </a:pPr>
            <a:r>
              <a:rPr lang="en-US" dirty="0" smtClean="0"/>
              <a:t>Operations Performed</a:t>
            </a:r>
          </a:p>
          <a:p>
            <a:pPr lvl="2">
              <a:defRPr/>
            </a:pPr>
            <a:r>
              <a:rPr lang="en-US" dirty="0" smtClean="0"/>
              <a:t>Look for features in low radiance regions that are viewed simultaneously with bright radiance regions (exploit band-to-band timing delays)</a:t>
            </a:r>
          </a:p>
          <a:p>
            <a:pPr marL="228600" lvl="1">
              <a:buSzPct val="130000"/>
              <a:buFont typeface="Times" pitchFamily="18" charset="0"/>
              <a:buChar char="•"/>
              <a:defRPr/>
            </a:pPr>
            <a:r>
              <a:rPr lang="en-US" sz="3200" b="1" i="0" dirty="0" smtClean="0">
                <a:solidFill>
                  <a:srgbClr val="FF0000"/>
                </a:solidFill>
              </a:rPr>
              <a:t>Rehearsal Products</a:t>
            </a:r>
          </a:p>
          <a:p>
            <a:pPr lvl="1">
              <a:defRPr/>
            </a:pPr>
            <a:r>
              <a:rPr lang="en-US" dirty="0" smtClean="0"/>
              <a:t>Identification of anomalous features in images  (“dummy” product only) </a:t>
            </a:r>
          </a:p>
          <a:p>
            <a:pPr lvl="1">
              <a:defRPr/>
            </a:pPr>
            <a:r>
              <a:rPr lang="en-US" dirty="0" smtClean="0"/>
              <a:t>Quantification of crosstalk magnitude and correlation with pre-launch crosstalk images  (“dummy” product only) </a:t>
            </a:r>
          </a:p>
          <a:p>
            <a:pPr>
              <a:defRPr/>
            </a:pPr>
            <a:r>
              <a:rPr lang="en-US" b="1" dirty="0" smtClean="0">
                <a:solidFill>
                  <a:srgbClr val="FF0000"/>
                </a:solidFill>
              </a:rPr>
              <a:t>Success Criteria</a:t>
            </a:r>
          </a:p>
          <a:p>
            <a:pPr lvl="1">
              <a:defRPr/>
            </a:pPr>
            <a:r>
              <a:rPr lang="en-US" dirty="0" smtClean="0"/>
              <a:t>Tools applied to data implement the task methodology as planned</a:t>
            </a:r>
          </a:p>
          <a:p>
            <a:pPr lvl="1">
              <a:defRPr/>
            </a:pPr>
            <a:r>
              <a:rPr lang="en-US" dirty="0" smtClean="0"/>
              <a:t>Rehearsal products simulate products expected from on-orbit task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0"/>
          </p:nvPr>
        </p:nvSpPr>
        <p:spPr>
          <a:noFill/>
        </p:spPr>
        <p:txBody>
          <a:bodyPr/>
          <a:lstStyle/>
          <a:p>
            <a:fld id="{8E2B8D93-9A1C-4E0E-8AC6-9E8E99604FCE}" type="slidenum">
              <a:rPr lang="en-US" smtClean="0">
                <a:latin typeface="Arial" pitchFamily="34" charset="0"/>
                <a:ea typeface="ＭＳ Ｐゴシック"/>
                <a:cs typeface="ＭＳ Ｐゴシック"/>
              </a:rPr>
              <a:pPr/>
              <a:t>49</a:t>
            </a:fld>
            <a:endParaRPr lang="en-US" smtClean="0">
              <a:latin typeface="Arial" pitchFamily="34" charset="0"/>
              <a:ea typeface="ＭＳ Ｐゴシック"/>
              <a:cs typeface="ＭＳ Ｐゴシック"/>
            </a:endParaRPr>
          </a:p>
        </p:txBody>
      </p:sp>
      <p:sp>
        <p:nvSpPr>
          <p:cNvPr id="5123" name="Rectangle 13"/>
          <p:cNvSpPr>
            <a:spLocks noGrp="1" noChangeArrowheads="1"/>
          </p:cNvSpPr>
          <p:nvPr>
            <p:ph type="title" idx="4294967295"/>
          </p:nvPr>
        </p:nvSpPr>
        <p:spPr>
          <a:xfrm>
            <a:off x="290513" y="171450"/>
            <a:ext cx="8853487" cy="492125"/>
          </a:xfrm>
        </p:spPr>
        <p:txBody>
          <a:bodyPr>
            <a:noAutofit/>
          </a:bodyPr>
          <a:lstStyle/>
          <a:p>
            <a:r>
              <a:rPr lang="en-US" sz="2800" b="1" dirty="0" smtClean="0"/>
              <a:t>FPF-4 Dual Gain Band and DNB Transition Verification</a:t>
            </a:r>
          </a:p>
        </p:txBody>
      </p:sp>
      <p:sp>
        <p:nvSpPr>
          <p:cNvPr id="5124" name="Rectangle 14"/>
          <p:cNvSpPr>
            <a:spLocks noGrp="1" noChangeArrowheads="1"/>
          </p:cNvSpPr>
          <p:nvPr>
            <p:ph type="body" idx="4294967295"/>
          </p:nvPr>
        </p:nvSpPr>
        <p:spPr>
          <a:xfrm>
            <a:off x="401638" y="1089025"/>
            <a:ext cx="8169275" cy="5792788"/>
          </a:xfrm>
        </p:spPr>
        <p:txBody>
          <a:bodyPr>
            <a:normAutofit fontScale="55000" lnSpcReduction="20000"/>
          </a:bodyPr>
          <a:lstStyle/>
          <a:p>
            <a:r>
              <a:rPr lang="en-US" b="1" smtClean="0">
                <a:solidFill>
                  <a:srgbClr val="FF0000"/>
                </a:solidFill>
              </a:rPr>
              <a:t>Task Lead and Support</a:t>
            </a:r>
          </a:p>
          <a:p>
            <a:pPr lvl="1"/>
            <a:r>
              <a:rPr lang="en-US" smtClean="0"/>
              <a:t>Lead:  Kameron Rausch, Aerospace</a:t>
            </a:r>
          </a:p>
          <a:p>
            <a:pPr lvl="1"/>
            <a:r>
              <a:rPr lang="en-US" smtClean="0"/>
              <a:t>Support:  Dave Moyer and Christopher Florio , Aerospace;  Ning Lei, NASA NICST</a:t>
            </a:r>
          </a:p>
          <a:p>
            <a:r>
              <a:rPr lang="en-US" b="1" smtClean="0">
                <a:solidFill>
                  <a:srgbClr val="FF0000"/>
                </a:solidFill>
              </a:rPr>
              <a:t>Objective</a:t>
            </a:r>
          </a:p>
          <a:p>
            <a:pPr lvl="1"/>
            <a:r>
              <a:rPr lang="en-US" smtClean="0"/>
              <a:t>Determine radiance levels at which transitions occur on a per detector basis</a:t>
            </a:r>
          </a:p>
          <a:p>
            <a:pPr lvl="1"/>
            <a:r>
              <a:rPr lang="en-US" smtClean="0"/>
              <a:t>Verify that the transitions are within the Sensor Spec required ranges</a:t>
            </a:r>
          </a:p>
          <a:p>
            <a:pPr lvl="1"/>
            <a:r>
              <a:rPr lang="en-US" smtClean="0"/>
              <a:t>Verify continuity of retrieved radiance across the gain transition</a:t>
            </a:r>
          </a:p>
          <a:p>
            <a:pPr lvl="2"/>
            <a:r>
              <a:rPr lang="en-US" smtClean="0"/>
              <a:t>Quantify and report any discontinuities</a:t>
            </a:r>
          </a:p>
          <a:p>
            <a:r>
              <a:rPr lang="en-US" b="1" smtClean="0">
                <a:solidFill>
                  <a:srgbClr val="FF0000"/>
                </a:solidFill>
              </a:rPr>
              <a:t>Description</a:t>
            </a:r>
          </a:p>
          <a:p>
            <a:pPr lvl="1"/>
            <a:r>
              <a:rPr lang="en-US" b="1" smtClean="0"/>
              <a:t>Prerequisites and Conditions</a:t>
            </a:r>
            <a:r>
              <a:rPr lang="en-US" smtClean="0"/>
              <a:t>:  SC Mode:  Nominal, VIIRS Mode:  Operational</a:t>
            </a:r>
          </a:p>
          <a:p>
            <a:pPr lvl="1"/>
            <a:r>
              <a:rPr lang="en-US" b="1" smtClean="0"/>
              <a:t>Methodology</a:t>
            </a:r>
            <a:r>
              <a:rPr lang="en-US" smtClean="0"/>
              <a:t>: Generate gain state map from gain bits and correlate with retrieved radiances</a:t>
            </a:r>
          </a:p>
          <a:p>
            <a:pPr lvl="1"/>
            <a:r>
              <a:rPr lang="en-US" b="1" smtClean="0"/>
              <a:t>Necessary Tools</a:t>
            </a:r>
            <a:r>
              <a:rPr lang="en-US" smtClean="0"/>
              <a:t>:  </a:t>
            </a:r>
          </a:p>
          <a:p>
            <a:pPr lvl="2"/>
            <a:r>
              <a:rPr lang="en-US" smtClean="0"/>
              <a:t>SDR Reader</a:t>
            </a:r>
          </a:p>
          <a:p>
            <a:pPr lvl="2"/>
            <a:r>
              <a:rPr lang="en-US" smtClean="0"/>
              <a:t>Code to generate gain bit vs scene radiance plots</a:t>
            </a:r>
          </a:p>
          <a:p>
            <a:r>
              <a:rPr lang="en-US" b="1" smtClean="0">
                <a:solidFill>
                  <a:srgbClr val="FF0000"/>
                </a:solidFill>
              </a:rPr>
              <a:t>Expected Results</a:t>
            </a:r>
          </a:p>
          <a:p>
            <a:pPr lvl="1"/>
            <a:r>
              <a:rPr lang="en-US" b="1" smtClean="0"/>
              <a:t> </a:t>
            </a:r>
            <a:r>
              <a:rPr lang="en-US" smtClean="0"/>
              <a:t>A table giving the radiances where the gain transition from high-to-low and also from low-to-high occur, including compliance/non-compliance flag</a:t>
            </a:r>
          </a:p>
          <a:p>
            <a:pPr lvl="1"/>
            <a:r>
              <a:rPr lang="en-US" smtClean="0"/>
              <a:t>A table giving the observed discontinuities in radiance across gain transitions or upper bounds on any discontinuity</a:t>
            </a:r>
          </a:p>
          <a:p>
            <a:r>
              <a:rPr lang="en-US" b="1" smtClean="0">
                <a:solidFill>
                  <a:srgbClr val="FF0000"/>
                </a:solidFill>
              </a:rPr>
              <a:t>Related Tasks</a:t>
            </a:r>
          </a:p>
          <a:p>
            <a:pPr lvl="1"/>
            <a:r>
              <a:rPr lang="en-US" smtClean="0"/>
              <a:t>RAD-25</a:t>
            </a:r>
          </a:p>
          <a:p>
            <a:pPr lvl="1">
              <a:buFontTx/>
              <a:buNone/>
            </a:pPr>
            <a:endParaRPr lang="en-US"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8739"/>
          </a:xfrm>
        </p:spPr>
        <p:txBody>
          <a:bodyPr>
            <a:normAutofit fontScale="90000"/>
          </a:bodyPr>
          <a:lstStyle/>
          <a:p>
            <a:r>
              <a:rPr lang="en-US" dirty="0" smtClean="0"/>
              <a:t>Team Member Task Assignments (1)</a:t>
            </a:r>
            <a:endParaRPr lang="en-US" dirty="0"/>
          </a:p>
        </p:txBody>
      </p:sp>
      <p:sp>
        <p:nvSpPr>
          <p:cNvPr id="4" name="Slide Number Placeholder 3"/>
          <p:cNvSpPr>
            <a:spLocks noGrp="1"/>
          </p:cNvSpPr>
          <p:nvPr>
            <p:ph type="sldNum" sz="quarter" idx="12"/>
          </p:nvPr>
        </p:nvSpPr>
        <p:spPr/>
        <p:txBody>
          <a:bodyPr/>
          <a:lstStyle/>
          <a:p>
            <a:fld id="{BF487437-100A-BA4B-97F8-63B41512EAEF}" type="slidenum">
              <a:rPr lang="en-US" smtClean="0"/>
              <a:pPr/>
              <a:t>5</a:t>
            </a:fld>
            <a:endParaRPr lang="en-US"/>
          </a:p>
        </p:txBody>
      </p:sp>
      <p:pic>
        <p:nvPicPr>
          <p:cNvPr id="1028" name="Picture 4"/>
          <p:cNvPicPr>
            <a:picLocks noChangeAspect="1" noChangeArrowheads="1"/>
          </p:cNvPicPr>
          <p:nvPr/>
        </p:nvPicPr>
        <p:blipFill>
          <a:blip r:embed="rId2"/>
          <a:srcRect/>
          <a:stretch>
            <a:fillRect/>
          </a:stretch>
        </p:blipFill>
        <p:spPr bwMode="auto">
          <a:xfrm>
            <a:off x="1249877" y="833377"/>
            <a:ext cx="6412142" cy="55229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0"/>
          </p:nvPr>
        </p:nvSpPr>
        <p:spPr>
          <a:noFill/>
        </p:spPr>
        <p:txBody>
          <a:bodyPr/>
          <a:lstStyle/>
          <a:p>
            <a:fld id="{242F3F56-DBC9-4E8E-953F-62D03A3EC77C}" type="slidenum">
              <a:rPr lang="en-US" smtClean="0">
                <a:latin typeface="Arial" pitchFamily="34" charset="0"/>
                <a:ea typeface="ＭＳ Ｐゴシック"/>
                <a:cs typeface="ＭＳ Ｐゴシック"/>
              </a:rPr>
              <a:pPr/>
              <a:t>50</a:t>
            </a:fld>
            <a:endParaRPr lang="en-US" smtClean="0">
              <a:latin typeface="Arial" pitchFamily="34" charset="0"/>
              <a:ea typeface="ＭＳ Ｐゴシック"/>
              <a:cs typeface="ＭＳ Ｐゴシック"/>
            </a:endParaRPr>
          </a:p>
        </p:txBody>
      </p:sp>
      <p:sp>
        <p:nvSpPr>
          <p:cNvPr id="6148" name="Rectangle 14"/>
          <p:cNvSpPr>
            <a:spLocks noGrp="1" noChangeArrowheads="1"/>
          </p:cNvSpPr>
          <p:nvPr>
            <p:ph type="body" idx="4294967295"/>
          </p:nvPr>
        </p:nvSpPr>
        <p:spPr>
          <a:xfrm>
            <a:off x="401638" y="1089025"/>
            <a:ext cx="8169275" cy="4610100"/>
          </a:xfrm>
        </p:spPr>
        <p:txBody>
          <a:bodyPr>
            <a:normAutofit fontScale="62500" lnSpcReduction="20000"/>
          </a:bodyPr>
          <a:lstStyle/>
          <a:p>
            <a:pPr>
              <a:defRPr/>
            </a:pPr>
            <a:r>
              <a:rPr lang="en-US" b="1" dirty="0" smtClean="0">
                <a:solidFill>
                  <a:srgbClr val="FF0000"/>
                </a:solidFill>
              </a:rPr>
              <a:t>Rehearsal Description </a:t>
            </a:r>
            <a:r>
              <a:rPr lang="en-US" dirty="0" smtClean="0"/>
              <a:t>	</a:t>
            </a:r>
          </a:p>
          <a:p>
            <a:pPr lvl="1">
              <a:defRPr/>
            </a:pPr>
            <a:r>
              <a:rPr lang="en-US" dirty="0" smtClean="0"/>
              <a:t>Data Sets Used</a:t>
            </a:r>
          </a:p>
          <a:p>
            <a:pPr lvl="2">
              <a:defRPr/>
            </a:pPr>
            <a:r>
              <a:rPr lang="en-US" dirty="0" smtClean="0"/>
              <a:t>SDR values in P72 data</a:t>
            </a:r>
          </a:p>
          <a:p>
            <a:pPr lvl="3">
              <a:defRPr/>
            </a:pPr>
            <a:r>
              <a:rPr lang="en-US" dirty="0" smtClean="0"/>
              <a:t>Large sets of contiguous data which hopefully will have many radiance levels near the gain transition. </a:t>
            </a:r>
          </a:p>
          <a:p>
            <a:pPr lvl="1">
              <a:defRPr/>
            </a:pPr>
            <a:r>
              <a:rPr lang="en-US" dirty="0" smtClean="0"/>
              <a:t>Tools Used</a:t>
            </a:r>
          </a:p>
          <a:p>
            <a:pPr lvl="2">
              <a:defRPr/>
            </a:pPr>
            <a:r>
              <a:rPr lang="en-US" dirty="0" smtClean="0"/>
              <a:t>SDR reader</a:t>
            </a:r>
          </a:p>
          <a:p>
            <a:pPr lvl="2">
              <a:defRPr/>
            </a:pPr>
            <a:r>
              <a:rPr lang="en-US" dirty="0" err="1" smtClean="0"/>
              <a:t>Matlab</a:t>
            </a:r>
            <a:r>
              <a:rPr lang="en-US" dirty="0" smtClean="0"/>
              <a:t> code to plot gain bit vs. scene radiance</a:t>
            </a:r>
          </a:p>
          <a:p>
            <a:pPr lvl="1">
              <a:defRPr/>
            </a:pPr>
            <a:r>
              <a:rPr lang="en-US" dirty="0" smtClean="0"/>
              <a:t>Operations Performed</a:t>
            </a:r>
          </a:p>
          <a:p>
            <a:pPr lvl="2">
              <a:defRPr/>
            </a:pPr>
            <a:r>
              <a:rPr lang="en-US" dirty="0" smtClean="0"/>
              <a:t>Determine the radiance at which transitions occur</a:t>
            </a:r>
          </a:p>
          <a:p>
            <a:pPr marL="228600" lvl="1">
              <a:buSzPct val="130000"/>
              <a:buFont typeface="Times" pitchFamily="18" charset="0"/>
              <a:buChar char="•"/>
              <a:defRPr/>
            </a:pPr>
            <a:r>
              <a:rPr lang="en-US" sz="3200" b="1" i="0" dirty="0" smtClean="0">
                <a:solidFill>
                  <a:srgbClr val="FF0000"/>
                </a:solidFill>
              </a:rPr>
              <a:t>Rehearsal Products</a:t>
            </a:r>
          </a:p>
          <a:p>
            <a:pPr lvl="1">
              <a:defRPr/>
            </a:pPr>
            <a:r>
              <a:rPr lang="en-US" dirty="0" smtClean="0"/>
              <a:t>A table giving the radiances where the gain transition from high-to-low and also from low-to-high occur, including compliance/non-compliance flag</a:t>
            </a:r>
          </a:p>
          <a:p>
            <a:pPr lvl="1">
              <a:defRPr/>
            </a:pPr>
            <a:r>
              <a:rPr lang="en-US" dirty="0" smtClean="0"/>
              <a:t>A table giving the observed discontinuities in radiance across gain transitions or upper bounds on any discontinuity</a:t>
            </a:r>
          </a:p>
          <a:p>
            <a:pPr>
              <a:defRPr/>
            </a:pPr>
            <a:r>
              <a:rPr lang="en-US" b="1" dirty="0" smtClean="0">
                <a:solidFill>
                  <a:srgbClr val="FF0000"/>
                </a:solidFill>
              </a:rPr>
              <a:t>Success Criteria</a:t>
            </a:r>
          </a:p>
          <a:p>
            <a:pPr lvl="1">
              <a:defRPr/>
            </a:pPr>
            <a:r>
              <a:rPr lang="en-US" dirty="0" smtClean="0"/>
              <a:t>Tools applied to data implement the task methodology as planned</a:t>
            </a:r>
          </a:p>
          <a:p>
            <a:pPr lvl="1">
              <a:defRPr/>
            </a:pPr>
            <a:r>
              <a:rPr lang="en-US" dirty="0" smtClean="0"/>
              <a:t>Rehearsal products simulate products expected from on-orbit task </a:t>
            </a:r>
          </a:p>
        </p:txBody>
      </p:sp>
      <p:sp>
        <p:nvSpPr>
          <p:cNvPr id="5" name="Rectangle 13"/>
          <p:cNvSpPr txBox="1">
            <a:spLocks noChangeArrowheads="1"/>
          </p:cNvSpPr>
          <p:nvPr/>
        </p:nvSpPr>
        <p:spPr bwMode="auto">
          <a:xfrm>
            <a:off x="290513" y="200025"/>
            <a:ext cx="8853487" cy="492125"/>
          </a:xfrm>
          <a:prstGeom prst="rect">
            <a:avLst/>
          </a:prstGeom>
          <a:noFill/>
          <a:ln w="9525">
            <a:noFill/>
            <a:miter lim="800000"/>
            <a:headEnd/>
            <a:tailEnd/>
          </a:ln>
        </p:spPr>
        <p:txBody>
          <a:bodyPr>
            <a:spAutoFit/>
          </a:bodyPr>
          <a:lstStyle/>
          <a:p>
            <a:pPr eaLnBrk="0" hangingPunct="0">
              <a:defRPr/>
            </a:pPr>
            <a:r>
              <a:rPr lang="en-US" sz="2600" b="0" kern="0">
                <a:solidFill>
                  <a:schemeClr val="tx2"/>
                </a:solidFill>
                <a:latin typeface="+mj-lt"/>
                <a:ea typeface="+mj-ea"/>
              </a:rPr>
              <a:t>FPF-4 Dual Gain Band and DNB Transition Verification</a:t>
            </a:r>
            <a:endParaRPr lang="en-US" sz="2600" b="0" kern="0" dirty="0">
              <a:solidFill>
                <a:schemeClr val="tx2"/>
              </a:solidFill>
              <a:latin typeface="+mj-lt"/>
              <a:ea typeface="+mj-ea"/>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0"/>
          </p:nvPr>
        </p:nvSpPr>
        <p:spPr>
          <a:noFill/>
        </p:spPr>
        <p:txBody>
          <a:bodyPr/>
          <a:lstStyle/>
          <a:p>
            <a:fld id="{D2B30BED-A573-4DB6-AF1F-905DA9EF77ED}" type="slidenum">
              <a:rPr lang="en-US" smtClean="0">
                <a:latin typeface="Arial" pitchFamily="34" charset="0"/>
                <a:ea typeface="ＭＳ Ｐゴシック"/>
                <a:cs typeface="ＭＳ Ｐゴシック"/>
              </a:rPr>
              <a:pPr/>
              <a:t>51</a:t>
            </a:fld>
            <a:endParaRPr lang="en-US" smtClean="0">
              <a:latin typeface="Arial" pitchFamily="34" charset="0"/>
              <a:ea typeface="ＭＳ Ｐゴシック"/>
              <a:cs typeface="ＭＳ Ｐゴシック"/>
            </a:endParaRPr>
          </a:p>
        </p:txBody>
      </p:sp>
      <p:sp>
        <p:nvSpPr>
          <p:cNvPr id="7171" name="TextBox 5"/>
          <p:cNvSpPr txBox="1">
            <a:spLocks noChangeArrowheads="1"/>
          </p:cNvSpPr>
          <p:nvPr/>
        </p:nvSpPr>
        <p:spPr bwMode="auto">
          <a:xfrm>
            <a:off x="6043613" y="1714500"/>
            <a:ext cx="2446337" cy="3416300"/>
          </a:xfrm>
          <a:prstGeom prst="rect">
            <a:avLst/>
          </a:prstGeom>
          <a:noFill/>
          <a:ln w="9525">
            <a:noFill/>
            <a:miter lim="800000"/>
            <a:headEnd/>
            <a:tailEnd/>
          </a:ln>
        </p:spPr>
        <p:txBody>
          <a:bodyPr>
            <a:spAutoFit/>
          </a:bodyPr>
          <a:lstStyle/>
          <a:p>
            <a:r>
              <a:rPr lang="en-US" b="0"/>
              <a:t>Plot gain bit vs. retrieved scene radiance to determine the radiances where bands transition from  one gain mode to another.</a:t>
            </a:r>
          </a:p>
        </p:txBody>
      </p:sp>
      <p:sp>
        <p:nvSpPr>
          <p:cNvPr id="6" name="Rectangle 13"/>
          <p:cNvSpPr txBox="1">
            <a:spLocks noChangeArrowheads="1"/>
          </p:cNvSpPr>
          <p:nvPr/>
        </p:nvSpPr>
        <p:spPr bwMode="auto">
          <a:xfrm>
            <a:off x="290513" y="249238"/>
            <a:ext cx="8853487" cy="492125"/>
          </a:xfrm>
          <a:prstGeom prst="rect">
            <a:avLst/>
          </a:prstGeom>
          <a:noFill/>
          <a:ln w="9525">
            <a:noFill/>
            <a:miter lim="800000"/>
            <a:headEnd/>
            <a:tailEnd/>
          </a:ln>
        </p:spPr>
        <p:txBody>
          <a:bodyPr>
            <a:spAutoFit/>
          </a:bodyPr>
          <a:lstStyle/>
          <a:p>
            <a:pPr eaLnBrk="0" hangingPunct="0">
              <a:defRPr/>
            </a:pPr>
            <a:r>
              <a:rPr lang="en-US" sz="2600" b="0" kern="0">
                <a:solidFill>
                  <a:schemeClr val="tx2"/>
                </a:solidFill>
                <a:latin typeface="+mj-lt"/>
                <a:ea typeface="+mj-ea"/>
              </a:rPr>
              <a:t>FPF-4 Dual Gain Band and DNB Transition Verification</a:t>
            </a:r>
            <a:endParaRPr lang="en-US" sz="2600" b="0" kern="0" dirty="0">
              <a:solidFill>
                <a:schemeClr val="tx2"/>
              </a:solidFill>
              <a:latin typeface="+mj-lt"/>
              <a:ea typeface="+mj-ea"/>
            </a:endParaRPr>
          </a:p>
        </p:txBody>
      </p:sp>
      <p:pic>
        <p:nvPicPr>
          <p:cNvPr id="7173" name="Picture 6"/>
          <p:cNvPicPr>
            <a:picLocks noChangeAspect="1" noChangeArrowheads="1"/>
          </p:cNvPicPr>
          <p:nvPr/>
        </p:nvPicPr>
        <p:blipFill>
          <a:blip r:embed="rId2"/>
          <a:srcRect/>
          <a:stretch>
            <a:fillRect/>
          </a:stretch>
        </p:blipFill>
        <p:spPr bwMode="auto">
          <a:xfrm>
            <a:off x="903288" y="1257300"/>
            <a:ext cx="5334000" cy="4000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0"/>
          </p:nvPr>
        </p:nvSpPr>
        <p:spPr>
          <a:noFill/>
        </p:spPr>
        <p:txBody>
          <a:bodyPr/>
          <a:lstStyle/>
          <a:p>
            <a:fld id="{BFF8F970-BF27-4DD9-860A-4AB717358270}" type="slidenum">
              <a:rPr lang="en-US" smtClean="0">
                <a:latin typeface="Arial" pitchFamily="34" charset="0"/>
                <a:ea typeface="ＭＳ Ｐゴシック"/>
                <a:cs typeface="ＭＳ Ｐゴシック"/>
              </a:rPr>
              <a:pPr/>
              <a:t>52</a:t>
            </a:fld>
            <a:endParaRPr lang="en-US" smtClean="0">
              <a:latin typeface="Arial" pitchFamily="34" charset="0"/>
              <a:ea typeface="ＭＳ Ｐゴシック"/>
              <a:cs typeface="ＭＳ Ｐゴシック"/>
            </a:endParaRPr>
          </a:p>
        </p:txBody>
      </p:sp>
      <p:sp>
        <p:nvSpPr>
          <p:cNvPr id="8195" name="TextBox 5"/>
          <p:cNvSpPr txBox="1">
            <a:spLocks noChangeArrowheads="1"/>
          </p:cNvSpPr>
          <p:nvPr/>
        </p:nvSpPr>
        <p:spPr bwMode="auto">
          <a:xfrm>
            <a:off x="3232150" y="1349375"/>
            <a:ext cx="2235200" cy="461963"/>
          </a:xfrm>
          <a:prstGeom prst="rect">
            <a:avLst/>
          </a:prstGeom>
          <a:noFill/>
          <a:ln w="9525">
            <a:noFill/>
            <a:miter lim="800000"/>
            <a:headEnd/>
            <a:tailEnd/>
          </a:ln>
        </p:spPr>
        <p:txBody>
          <a:bodyPr>
            <a:spAutoFit/>
          </a:bodyPr>
          <a:lstStyle/>
          <a:p>
            <a:r>
              <a:rPr lang="en-US"/>
              <a:t>Final Product</a:t>
            </a:r>
          </a:p>
        </p:txBody>
      </p:sp>
      <p:sp>
        <p:nvSpPr>
          <p:cNvPr id="6" name="Rectangle 13"/>
          <p:cNvSpPr txBox="1">
            <a:spLocks noChangeArrowheads="1"/>
          </p:cNvSpPr>
          <p:nvPr/>
        </p:nvSpPr>
        <p:spPr bwMode="auto">
          <a:xfrm>
            <a:off x="290513" y="249238"/>
            <a:ext cx="8853487" cy="492125"/>
          </a:xfrm>
          <a:prstGeom prst="rect">
            <a:avLst/>
          </a:prstGeom>
          <a:noFill/>
          <a:ln w="9525">
            <a:noFill/>
            <a:miter lim="800000"/>
            <a:headEnd/>
            <a:tailEnd/>
          </a:ln>
        </p:spPr>
        <p:txBody>
          <a:bodyPr>
            <a:spAutoFit/>
          </a:bodyPr>
          <a:lstStyle/>
          <a:p>
            <a:pPr eaLnBrk="0" hangingPunct="0">
              <a:defRPr/>
            </a:pPr>
            <a:r>
              <a:rPr lang="en-US" sz="2600" b="0" kern="0">
                <a:solidFill>
                  <a:schemeClr val="tx2"/>
                </a:solidFill>
                <a:latin typeface="+mj-lt"/>
                <a:ea typeface="+mj-ea"/>
              </a:rPr>
              <a:t>FPF-4 Dual Gain Band and DNB Transition Verification</a:t>
            </a:r>
            <a:endParaRPr lang="en-US" sz="2600" b="0" kern="0" dirty="0">
              <a:solidFill>
                <a:schemeClr val="tx2"/>
              </a:solidFill>
              <a:latin typeface="+mj-lt"/>
              <a:ea typeface="+mj-ea"/>
            </a:endParaRPr>
          </a:p>
        </p:txBody>
      </p:sp>
      <p:pic>
        <p:nvPicPr>
          <p:cNvPr id="8197" name="Picture 2"/>
          <p:cNvPicPr>
            <a:picLocks noChangeAspect="1" noChangeArrowheads="1"/>
          </p:cNvPicPr>
          <p:nvPr/>
        </p:nvPicPr>
        <p:blipFill>
          <a:blip r:embed="rId2"/>
          <a:srcRect/>
          <a:stretch>
            <a:fillRect/>
          </a:stretch>
        </p:blipFill>
        <p:spPr bwMode="auto">
          <a:xfrm>
            <a:off x="584200" y="2705100"/>
            <a:ext cx="7715250" cy="1533525"/>
          </a:xfrm>
          <a:prstGeom prst="rect">
            <a:avLst/>
          </a:prstGeom>
          <a:noFill/>
          <a:ln w="9525">
            <a:noFill/>
            <a:miter lim="800000"/>
            <a:headEnd/>
            <a:tailEnd/>
          </a:ln>
        </p:spPr>
      </p:pic>
      <p:sp>
        <p:nvSpPr>
          <p:cNvPr id="8198" name="TextBox 6"/>
          <p:cNvSpPr txBox="1">
            <a:spLocks noChangeArrowheads="1"/>
          </p:cNvSpPr>
          <p:nvPr/>
        </p:nvSpPr>
        <p:spPr bwMode="auto">
          <a:xfrm>
            <a:off x="1155700" y="1876425"/>
            <a:ext cx="6445250" cy="338138"/>
          </a:xfrm>
          <a:prstGeom prst="rect">
            <a:avLst/>
          </a:prstGeom>
          <a:noFill/>
          <a:ln w="9525">
            <a:noFill/>
            <a:miter lim="800000"/>
            <a:headEnd/>
            <a:tailEnd/>
          </a:ln>
        </p:spPr>
        <p:txBody>
          <a:bodyPr wrap="none">
            <a:spAutoFit/>
          </a:bodyPr>
          <a:lstStyle/>
          <a:p>
            <a:r>
              <a:rPr lang="en-US" sz="1600" b="0"/>
              <a:t>Table listing transition radiances for all dual gain bands (per detector)</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0"/>
          </p:nvPr>
        </p:nvSpPr>
        <p:spPr>
          <a:noFill/>
        </p:spPr>
        <p:txBody>
          <a:bodyPr/>
          <a:lstStyle/>
          <a:p>
            <a:fld id="{7B943DA6-B032-40F3-A038-F6773D3A05D5}" type="slidenum">
              <a:rPr lang="en-US" smtClean="0">
                <a:latin typeface="Arial" pitchFamily="34" charset="0"/>
                <a:ea typeface="ＭＳ Ｐゴシック"/>
                <a:cs typeface="ＭＳ Ｐゴシック"/>
              </a:rPr>
              <a:pPr/>
              <a:t>53</a:t>
            </a:fld>
            <a:endParaRPr lang="en-US" smtClean="0">
              <a:latin typeface="Arial" pitchFamily="34" charset="0"/>
              <a:ea typeface="ＭＳ Ｐゴシック"/>
              <a:cs typeface="ＭＳ Ｐゴシック"/>
            </a:endParaRPr>
          </a:p>
        </p:txBody>
      </p:sp>
      <p:sp>
        <p:nvSpPr>
          <p:cNvPr id="9219" name="Rectangle 14"/>
          <p:cNvSpPr>
            <a:spLocks noGrp="1" noChangeArrowheads="1"/>
          </p:cNvSpPr>
          <p:nvPr>
            <p:ph type="body" idx="4294967295"/>
          </p:nvPr>
        </p:nvSpPr>
        <p:spPr>
          <a:xfrm>
            <a:off x="390525" y="1076325"/>
            <a:ext cx="8350250" cy="5022850"/>
          </a:xfrm>
        </p:spPr>
        <p:txBody>
          <a:bodyPr>
            <a:normAutofit fontScale="55000" lnSpcReduction="20000"/>
          </a:bodyPr>
          <a:lstStyle/>
          <a:p>
            <a:r>
              <a:rPr lang="en-US" b="1" smtClean="0">
                <a:solidFill>
                  <a:srgbClr val="FF0000"/>
                </a:solidFill>
              </a:rPr>
              <a:t>Task Lead and Support</a:t>
            </a:r>
          </a:p>
          <a:p>
            <a:pPr lvl="1"/>
            <a:r>
              <a:rPr lang="en-US" smtClean="0"/>
              <a:t>Lead:  Kameron Rausch, Aerospace</a:t>
            </a:r>
          </a:p>
          <a:p>
            <a:pPr lvl="1"/>
            <a:r>
              <a:rPr lang="en-US" smtClean="0"/>
              <a:t>Support: Jack Xiong, Junqiang Sun, Ning Lei, NASA NICST</a:t>
            </a:r>
          </a:p>
          <a:p>
            <a:r>
              <a:rPr lang="en-US" b="1" smtClean="0">
                <a:solidFill>
                  <a:srgbClr val="FF0000"/>
                </a:solidFill>
              </a:rPr>
              <a:t>Objective</a:t>
            </a:r>
          </a:p>
          <a:p>
            <a:pPr lvl="1"/>
            <a:r>
              <a:rPr lang="en-US" smtClean="0"/>
              <a:t>Analyze solar calibration data as a function of time to determine the optimal averaging period for solar diffuser data to support reflective band calibration</a:t>
            </a:r>
          </a:p>
          <a:p>
            <a:pPr lvl="1"/>
            <a:r>
              <a:rPr lang="en-US" smtClean="0"/>
              <a:t>Determine the optimal averaging period throughout the year</a:t>
            </a:r>
          </a:p>
          <a:p>
            <a:r>
              <a:rPr lang="en-US" b="1" smtClean="0">
                <a:solidFill>
                  <a:srgbClr val="FF0000"/>
                </a:solidFill>
              </a:rPr>
              <a:t>Description</a:t>
            </a:r>
          </a:p>
          <a:p>
            <a:pPr lvl="1"/>
            <a:r>
              <a:rPr lang="en-US" b="1" smtClean="0"/>
              <a:t>Prerequisites and Conditions</a:t>
            </a:r>
            <a:r>
              <a:rPr lang="en-US" smtClean="0"/>
              <a:t>:  SC Mode:  Nominal, VIIRS Mode:  Operational</a:t>
            </a:r>
          </a:p>
          <a:p>
            <a:pPr lvl="1"/>
            <a:r>
              <a:rPr lang="en-US" b="1" smtClean="0"/>
              <a:t>Methodology</a:t>
            </a:r>
            <a:r>
              <a:rPr lang="en-US" smtClean="0"/>
              <a:t>:  Generate time series of SD signal and calibration scale factors from the SDR Calibration IP. Verify that scale factors calculated by IDPS and output in Solar Diffuser files are correct.  Use different filtering and data smoothing approaches to generate tentative calibration gain updates for reflective bands. Apply the tentative scale updates to select uniform scenes to find the approach that generates the best SDR product. The best SDR product is defined as the product that does not have unphysical variation in the overlap region from orbit to orbit and has best agreement with available ground truth</a:t>
            </a:r>
          </a:p>
          <a:p>
            <a:pPr lvl="1"/>
            <a:r>
              <a:rPr lang="en-US" b="1" smtClean="0"/>
              <a:t>Necessary Tools</a:t>
            </a:r>
            <a:r>
              <a:rPr lang="en-US" smtClean="0"/>
              <a:t>:  </a:t>
            </a:r>
          </a:p>
          <a:p>
            <a:pPr lvl="2"/>
            <a:r>
              <a:rPr lang="en-US" smtClean="0"/>
              <a:t>SDR Reader with Visualization</a:t>
            </a:r>
          </a:p>
          <a:p>
            <a:pPr lvl="2"/>
            <a:r>
              <a:rPr lang="en-US" smtClean="0"/>
              <a:t>LUT reader and writer</a:t>
            </a:r>
          </a:p>
          <a:p>
            <a:pPr lvl="2"/>
            <a:r>
              <a:rPr lang="en-US" smtClean="0"/>
              <a:t>Matlab code for trending data</a:t>
            </a:r>
          </a:p>
        </p:txBody>
      </p:sp>
      <p:sp>
        <p:nvSpPr>
          <p:cNvPr id="5" name="Rectangle 13"/>
          <p:cNvSpPr txBox="1">
            <a:spLocks noChangeArrowheads="1"/>
          </p:cNvSpPr>
          <p:nvPr/>
        </p:nvSpPr>
        <p:spPr bwMode="auto">
          <a:xfrm>
            <a:off x="66675" y="190500"/>
            <a:ext cx="8980488" cy="492125"/>
          </a:xfrm>
          <a:prstGeom prst="rect">
            <a:avLst/>
          </a:prstGeom>
          <a:noFill/>
          <a:ln w="9525">
            <a:noFill/>
            <a:miter lim="800000"/>
            <a:headEnd/>
            <a:tailEnd/>
          </a:ln>
        </p:spPr>
        <p:txBody>
          <a:bodyPr>
            <a:spAutoFit/>
          </a:bodyPr>
          <a:lstStyle/>
          <a:p>
            <a:pPr eaLnBrk="0" hangingPunct="0">
              <a:defRPr/>
            </a:pPr>
            <a:r>
              <a:rPr lang="en-US" sz="2600" b="0" kern="0" dirty="0">
                <a:solidFill>
                  <a:schemeClr val="tx2"/>
                </a:solidFill>
                <a:latin typeface="+mj-lt"/>
                <a:ea typeface="+mj-ea"/>
              </a:rPr>
              <a:t>CSE-4 , Temporal Analysis of SD Signal Over Polar Region</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B88755FC-79BC-45A0-BAB1-134846460F5E}" type="slidenum">
              <a:rPr lang="en-US" smtClean="0">
                <a:latin typeface="Arial" pitchFamily="34" charset="0"/>
                <a:ea typeface="ＭＳ Ｐゴシック"/>
                <a:cs typeface="ＭＳ Ｐゴシック"/>
              </a:rPr>
              <a:pPr/>
              <a:t>54</a:t>
            </a:fld>
            <a:endParaRPr lang="en-US" smtClean="0">
              <a:latin typeface="Arial" pitchFamily="34" charset="0"/>
              <a:ea typeface="ＭＳ Ｐゴシック"/>
              <a:cs typeface="ＭＳ Ｐゴシック"/>
            </a:endParaRPr>
          </a:p>
        </p:txBody>
      </p:sp>
      <p:sp>
        <p:nvSpPr>
          <p:cNvPr id="10243" name="Rectangle 14"/>
          <p:cNvSpPr>
            <a:spLocks noGrp="1" noChangeArrowheads="1"/>
          </p:cNvSpPr>
          <p:nvPr>
            <p:ph type="body" idx="4294967295"/>
          </p:nvPr>
        </p:nvSpPr>
        <p:spPr>
          <a:xfrm>
            <a:off x="368300" y="1304925"/>
            <a:ext cx="8351838" cy="1839913"/>
          </a:xfrm>
        </p:spPr>
        <p:txBody>
          <a:bodyPr>
            <a:normAutofit fontScale="55000" lnSpcReduction="20000"/>
          </a:bodyPr>
          <a:lstStyle/>
          <a:p>
            <a:r>
              <a:rPr lang="en-US" b="1" smtClean="0">
                <a:solidFill>
                  <a:srgbClr val="FF0000"/>
                </a:solidFill>
              </a:rPr>
              <a:t>Expected Results</a:t>
            </a:r>
          </a:p>
          <a:p>
            <a:pPr lvl="1"/>
            <a:r>
              <a:rPr lang="en-US" smtClean="0"/>
              <a:t>Report documenting the analysis approach and optimal time averaging approach for use of SD data</a:t>
            </a:r>
          </a:p>
          <a:p>
            <a:pPr lvl="1"/>
            <a:r>
              <a:rPr lang="en-US" smtClean="0"/>
              <a:t>Periodic recommended scale factor (F-factor) LUT updates to be provided to the formal algorithm Change Process (fast track)</a:t>
            </a:r>
          </a:p>
          <a:p>
            <a:r>
              <a:rPr lang="en-US" b="1" smtClean="0">
                <a:solidFill>
                  <a:srgbClr val="FF0000"/>
                </a:solidFill>
              </a:rPr>
              <a:t>Related Tasks</a:t>
            </a:r>
          </a:p>
          <a:p>
            <a:pPr lvl="1"/>
            <a:r>
              <a:rPr lang="en-US" smtClean="0"/>
              <a:t>CSE-5 Temporal Analysis of SDSM Data</a:t>
            </a:r>
          </a:p>
        </p:txBody>
      </p:sp>
      <p:sp>
        <p:nvSpPr>
          <p:cNvPr id="5" name="Rectangle 13"/>
          <p:cNvSpPr txBox="1">
            <a:spLocks noChangeArrowheads="1"/>
          </p:cNvSpPr>
          <p:nvPr/>
        </p:nvSpPr>
        <p:spPr bwMode="auto">
          <a:xfrm>
            <a:off x="66675" y="190500"/>
            <a:ext cx="8980488" cy="892175"/>
          </a:xfrm>
          <a:prstGeom prst="rect">
            <a:avLst/>
          </a:prstGeom>
          <a:noFill/>
          <a:ln w="9525">
            <a:noFill/>
            <a:miter lim="800000"/>
            <a:headEnd/>
            <a:tailEnd/>
          </a:ln>
        </p:spPr>
        <p:txBody>
          <a:bodyPr>
            <a:spAutoFit/>
          </a:bodyPr>
          <a:lstStyle/>
          <a:p>
            <a:pPr eaLnBrk="0" hangingPunct="0">
              <a:defRPr/>
            </a:pPr>
            <a:r>
              <a:rPr lang="en-US" sz="2600" b="0" kern="0" dirty="0">
                <a:solidFill>
                  <a:schemeClr val="tx2"/>
                </a:solidFill>
                <a:latin typeface="+mj-lt"/>
                <a:ea typeface="+mj-ea"/>
              </a:rPr>
              <a:t>CSE-4 , Temporal Analysis of SD Signal Over Polar Region</a:t>
            </a:r>
          </a:p>
          <a:p>
            <a:pPr eaLnBrk="0" hangingPunct="0">
              <a:defRPr/>
            </a:pPr>
            <a:r>
              <a:rPr lang="en-US" sz="2600" b="0" kern="0" dirty="0">
                <a:solidFill>
                  <a:schemeClr val="tx2"/>
                </a:solidFill>
                <a:latin typeface="+mj-lt"/>
                <a:ea typeface="+mj-ea"/>
              </a:rPr>
              <a:t>(cont.)</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0"/>
          </p:nvPr>
        </p:nvSpPr>
        <p:spPr>
          <a:noFill/>
        </p:spPr>
        <p:txBody>
          <a:bodyPr/>
          <a:lstStyle/>
          <a:p>
            <a:fld id="{7C6D2A28-4383-4C70-8FA0-5EE3635581A6}" type="slidenum">
              <a:rPr lang="en-US" smtClean="0">
                <a:latin typeface="Arial" pitchFamily="34" charset="0"/>
                <a:ea typeface="ＭＳ Ｐゴシック"/>
                <a:cs typeface="ＭＳ Ｐゴシック"/>
              </a:rPr>
              <a:pPr/>
              <a:t>55</a:t>
            </a:fld>
            <a:endParaRPr lang="en-US" smtClean="0">
              <a:latin typeface="Arial" pitchFamily="34" charset="0"/>
              <a:ea typeface="ＭＳ Ｐゴシック"/>
              <a:cs typeface="ＭＳ Ｐゴシック"/>
            </a:endParaRPr>
          </a:p>
        </p:txBody>
      </p:sp>
      <p:sp>
        <p:nvSpPr>
          <p:cNvPr id="6148" name="Rectangle 14"/>
          <p:cNvSpPr>
            <a:spLocks noGrp="1" noChangeArrowheads="1"/>
          </p:cNvSpPr>
          <p:nvPr>
            <p:ph type="body" idx="4294967295"/>
          </p:nvPr>
        </p:nvSpPr>
        <p:spPr>
          <a:xfrm>
            <a:off x="401638" y="1089025"/>
            <a:ext cx="8169275" cy="4582432"/>
          </a:xfrm>
        </p:spPr>
        <p:txBody>
          <a:bodyPr>
            <a:normAutofit fontScale="62500" lnSpcReduction="20000"/>
          </a:bodyPr>
          <a:lstStyle/>
          <a:p>
            <a:pPr>
              <a:defRPr/>
            </a:pPr>
            <a:r>
              <a:rPr lang="en-US" b="1" dirty="0" smtClean="0">
                <a:solidFill>
                  <a:srgbClr val="FF0000"/>
                </a:solidFill>
              </a:rPr>
              <a:t>Rehearsal Description </a:t>
            </a:r>
            <a:r>
              <a:rPr lang="en-US" dirty="0" smtClean="0"/>
              <a:t>	</a:t>
            </a:r>
          </a:p>
          <a:p>
            <a:pPr lvl="1">
              <a:defRPr/>
            </a:pPr>
            <a:r>
              <a:rPr lang="en-US" dirty="0" smtClean="0"/>
              <a:t>Data Sets Used</a:t>
            </a:r>
          </a:p>
          <a:p>
            <a:pPr lvl="2">
              <a:defRPr/>
            </a:pPr>
            <a:r>
              <a:rPr lang="en-US" dirty="0" smtClean="0"/>
              <a:t>Solar Calibration End-to-end test performed at SC level in early 2010</a:t>
            </a:r>
          </a:p>
          <a:p>
            <a:pPr lvl="3">
              <a:defRPr/>
            </a:pPr>
            <a:r>
              <a:rPr lang="en-US" dirty="0" smtClean="0">
                <a:sym typeface="Wingdings" pitchFamily="2" charset="2"/>
              </a:rPr>
              <a:t>Solar port illuminated in this testing</a:t>
            </a:r>
          </a:p>
          <a:p>
            <a:pPr lvl="1">
              <a:defRPr/>
            </a:pPr>
            <a:r>
              <a:rPr lang="en-US" dirty="0" smtClean="0"/>
              <a:t>Tools Used</a:t>
            </a:r>
          </a:p>
          <a:p>
            <a:pPr lvl="2">
              <a:defRPr/>
            </a:pPr>
            <a:r>
              <a:rPr lang="en-US" dirty="0" err="1" smtClean="0"/>
              <a:t>Vdext</a:t>
            </a:r>
            <a:endParaRPr lang="en-US" dirty="0" smtClean="0"/>
          </a:p>
          <a:p>
            <a:pPr lvl="2">
              <a:defRPr/>
            </a:pPr>
            <a:r>
              <a:rPr lang="en-US" dirty="0" err="1" smtClean="0"/>
              <a:t>lrvextractor</a:t>
            </a:r>
            <a:endParaRPr lang="en-US" dirty="0" smtClean="0"/>
          </a:p>
          <a:p>
            <a:pPr lvl="1">
              <a:defRPr/>
            </a:pPr>
            <a:r>
              <a:rPr lang="en-US" dirty="0" smtClean="0"/>
              <a:t>Extract SD data, calculate scale factors (F-factors) and trend F-factors. Apply artificial slope to data if needed to simulate temporal change</a:t>
            </a:r>
          </a:p>
          <a:p>
            <a:pPr marL="228600" lvl="1">
              <a:buSzPct val="130000"/>
              <a:buFont typeface="Times" pitchFamily="18" charset="0"/>
              <a:buChar char="•"/>
              <a:defRPr/>
            </a:pPr>
            <a:r>
              <a:rPr lang="en-US" sz="3200" b="1" i="0" dirty="0" smtClean="0">
                <a:solidFill>
                  <a:srgbClr val="FF0000"/>
                </a:solidFill>
              </a:rPr>
              <a:t>Rehearsal Products</a:t>
            </a:r>
          </a:p>
          <a:p>
            <a:pPr lvl="1">
              <a:defRPr/>
            </a:pPr>
            <a:r>
              <a:rPr lang="en-US" dirty="0" smtClean="0"/>
              <a:t>Low order polynomial fit of SD scale factor (F-factor) versus time.</a:t>
            </a:r>
          </a:p>
          <a:p>
            <a:pPr lvl="1">
              <a:defRPr/>
            </a:pPr>
            <a:r>
              <a:rPr lang="en-US" dirty="0" smtClean="0"/>
              <a:t>Candidate F-factor LUT updates generated and handed over to Change Process receiver</a:t>
            </a:r>
          </a:p>
          <a:p>
            <a:pPr>
              <a:defRPr/>
            </a:pPr>
            <a:r>
              <a:rPr lang="en-US" b="1" dirty="0" smtClean="0">
                <a:solidFill>
                  <a:srgbClr val="FF0000"/>
                </a:solidFill>
              </a:rPr>
              <a:t>Success Criteria</a:t>
            </a:r>
          </a:p>
          <a:p>
            <a:pPr lvl="1">
              <a:defRPr/>
            </a:pPr>
            <a:r>
              <a:rPr lang="en-US" dirty="0" smtClean="0"/>
              <a:t>Tools applied to data implement the task methodology as planned</a:t>
            </a:r>
          </a:p>
          <a:p>
            <a:pPr lvl="1">
              <a:defRPr/>
            </a:pPr>
            <a:r>
              <a:rPr lang="en-US" dirty="0" smtClean="0"/>
              <a:t>Rehearsal products simulate products expected from on-orbit task </a:t>
            </a:r>
          </a:p>
        </p:txBody>
      </p:sp>
      <p:sp>
        <p:nvSpPr>
          <p:cNvPr id="5" name="Rectangle 13"/>
          <p:cNvSpPr txBox="1">
            <a:spLocks noChangeArrowheads="1"/>
          </p:cNvSpPr>
          <p:nvPr/>
        </p:nvSpPr>
        <p:spPr bwMode="auto">
          <a:xfrm>
            <a:off x="66675" y="190500"/>
            <a:ext cx="8980488" cy="492125"/>
          </a:xfrm>
          <a:prstGeom prst="rect">
            <a:avLst/>
          </a:prstGeom>
          <a:noFill/>
          <a:ln w="9525">
            <a:noFill/>
            <a:miter lim="800000"/>
            <a:headEnd/>
            <a:tailEnd/>
          </a:ln>
        </p:spPr>
        <p:txBody>
          <a:bodyPr>
            <a:spAutoFit/>
          </a:bodyPr>
          <a:lstStyle/>
          <a:p>
            <a:pPr eaLnBrk="0" hangingPunct="0">
              <a:defRPr/>
            </a:pPr>
            <a:r>
              <a:rPr lang="en-US" sz="2600" b="0" kern="0" dirty="0">
                <a:solidFill>
                  <a:schemeClr val="tx2"/>
                </a:solidFill>
                <a:latin typeface="+mj-lt"/>
                <a:ea typeface="+mj-ea"/>
              </a:rPr>
              <a:t>CSE-4 , Temporal Analysis of SD Signal Over Polar Region</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0"/>
          </p:nvPr>
        </p:nvSpPr>
        <p:spPr>
          <a:noFill/>
        </p:spPr>
        <p:txBody>
          <a:bodyPr/>
          <a:lstStyle/>
          <a:p>
            <a:fld id="{52504D74-923A-4B8A-9EFA-B314A0CB411C}" type="slidenum">
              <a:rPr lang="en-US" smtClean="0">
                <a:latin typeface="Arial" pitchFamily="34" charset="0"/>
                <a:ea typeface="ＭＳ Ｐゴシック"/>
                <a:cs typeface="ＭＳ Ｐゴシック"/>
              </a:rPr>
              <a:pPr/>
              <a:t>56</a:t>
            </a:fld>
            <a:endParaRPr lang="en-US" smtClean="0">
              <a:latin typeface="Arial" pitchFamily="34" charset="0"/>
              <a:ea typeface="ＭＳ Ｐゴシック"/>
              <a:cs typeface="ＭＳ Ｐゴシック"/>
            </a:endParaRPr>
          </a:p>
        </p:txBody>
      </p:sp>
      <p:sp>
        <p:nvSpPr>
          <p:cNvPr id="12291" name="TextBox 5"/>
          <p:cNvSpPr txBox="1">
            <a:spLocks noChangeArrowheads="1"/>
          </p:cNvSpPr>
          <p:nvPr/>
        </p:nvSpPr>
        <p:spPr bwMode="auto">
          <a:xfrm>
            <a:off x="5611813" y="1993900"/>
            <a:ext cx="2849562" cy="2586038"/>
          </a:xfrm>
          <a:prstGeom prst="rect">
            <a:avLst/>
          </a:prstGeom>
          <a:noFill/>
          <a:ln w="9525">
            <a:noFill/>
            <a:miter lim="800000"/>
            <a:headEnd/>
            <a:tailEnd/>
          </a:ln>
        </p:spPr>
        <p:txBody>
          <a:bodyPr>
            <a:spAutoFit/>
          </a:bodyPr>
          <a:lstStyle/>
          <a:p>
            <a:r>
              <a:rPr lang="en-US" sz="1800" b="0"/>
              <a:t>Simulated plot of calculated F-parameters along with the trend. If calculated F-parameter deviates from the current LUT value by more than established threshold, then F-parameters in LUT are updated.</a:t>
            </a:r>
          </a:p>
        </p:txBody>
      </p:sp>
      <p:sp>
        <p:nvSpPr>
          <p:cNvPr id="7" name="Rectangle 13"/>
          <p:cNvSpPr txBox="1">
            <a:spLocks noChangeArrowheads="1"/>
          </p:cNvSpPr>
          <p:nvPr/>
        </p:nvSpPr>
        <p:spPr bwMode="auto">
          <a:xfrm>
            <a:off x="66675" y="190500"/>
            <a:ext cx="8980488" cy="492125"/>
          </a:xfrm>
          <a:prstGeom prst="rect">
            <a:avLst/>
          </a:prstGeom>
          <a:noFill/>
          <a:ln w="9525">
            <a:noFill/>
            <a:miter lim="800000"/>
            <a:headEnd/>
            <a:tailEnd/>
          </a:ln>
        </p:spPr>
        <p:txBody>
          <a:bodyPr>
            <a:spAutoFit/>
          </a:bodyPr>
          <a:lstStyle/>
          <a:p>
            <a:pPr eaLnBrk="0" hangingPunct="0">
              <a:defRPr/>
            </a:pPr>
            <a:r>
              <a:rPr lang="en-US" sz="2600" b="0" kern="0" dirty="0">
                <a:solidFill>
                  <a:schemeClr val="tx2"/>
                </a:solidFill>
                <a:latin typeface="+mj-lt"/>
                <a:ea typeface="+mj-ea"/>
              </a:rPr>
              <a:t>CSE-4 , Temporal Analysis of SD Signal Over Polar Region</a:t>
            </a:r>
          </a:p>
        </p:txBody>
      </p:sp>
      <p:pic>
        <p:nvPicPr>
          <p:cNvPr id="12293" name="Picture 4"/>
          <p:cNvPicPr>
            <a:picLocks noChangeAspect="1" noChangeArrowheads="1"/>
          </p:cNvPicPr>
          <p:nvPr/>
        </p:nvPicPr>
        <p:blipFill>
          <a:blip r:embed="rId2"/>
          <a:srcRect/>
          <a:stretch>
            <a:fillRect/>
          </a:stretch>
        </p:blipFill>
        <p:spPr bwMode="auto">
          <a:xfrm>
            <a:off x="450850" y="1411288"/>
            <a:ext cx="5334000" cy="4000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0"/>
          </p:nvPr>
        </p:nvSpPr>
        <p:spPr>
          <a:noFill/>
        </p:spPr>
        <p:txBody>
          <a:bodyPr/>
          <a:lstStyle/>
          <a:p>
            <a:fld id="{DD9B3C79-3102-409D-89E2-0B3518C5E01B}" type="slidenum">
              <a:rPr lang="en-US" smtClean="0">
                <a:latin typeface="Arial" pitchFamily="34" charset="0"/>
                <a:ea typeface="ＭＳ Ｐゴシック"/>
                <a:cs typeface="ＭＳ Ｐゴシック"/>
              </a:rPr>
              <a:pPr/>
              <a:t>57</a:t>
            </a:fld>
            <a:endParaRPr lang="en-US" smtClean="0">
              <a:latin typeface="Arial" pitchFamily="34" charset="0"/>
              <a:ea typeface="ＭＳ Ｐゴシック"/>
              <a:cs typeface="ＭＳ Ｐゴシック"/>
            </a:endParaRPr>
          </a:p>
        </p:txBody>
      </p:sp>
      <p:sp>
        <p:nvSpPr>
          <p:cNvPr id="13315" name="Rectangle 13"/>
          <p:cNvSpPr>
            <a:spLocks noGrp="1" noChangeArrowheads="1"/>
          </p:cNvSpPr>
          <p:nvPr>
            <p:ph type="title" idx="4294967295"/>
          </p:nvPr>
        </p:nvSpPr>
        <p:spPr>
          <a:xfrm>
            <a:off x="290513" y="190500"/>
            <a:ext cx="8853487" cy="492125"/>
          </a:xfrm>
        </p:spPr>
        <p:txBody>
          <a:bodyPr>
            <a:noAutofit/>
          </a:bodyPr>
          <a:lstStyle/>
          <a:p>
            <a:r>
              <a:rPr lang="en-US" sz="2800" b="1" dirty="0" smtClean="0"/>
              <a:t>RAD-25 , Dual Gain Anomaly (DGA) Flagging Verification</a:t>
            </a:r>
          </a:p>
        </p:txBody>
      </p:sp>
      <p:sp>
        <p:nvSpPr>
          <p:cNvPr id="13316" name="Rectangle 14"/>
          <p:cNvSpPr>
            <a:spLocks noGrp="1" noChangeArrowheads="1"/>
          </p:cNvSpPr>
          <p:nvPr>
            <p:ph type="body" idx="4294967295"/>
          </p:nvPr>
        </p:nvSpPr>
        <p:spPr>
          <a:xfrm>
            <a:off x="401638" y="684213"/>
            <a:ext cx="8169275" cy="5268912"/>
          </a:xfrm>
        </p:spPr>
        <p:txBody>
          <a:bodyPr>
            <a:normAutofit fontScale="55000" lnSpcReduction="20000"/>
          </a:bodyPr>
          <a:lstStyle/>
          <a:p>
            <a:r>
              <a:rPr lang="en-US" b="1" smtClean="0">
                <a:solidFill>
                  <a:srgbClr val="FF0000"/>
                </a:solidFill>
              </a:rPr>
              <a:t>Task Lead and Support</a:t>
            </a:r>
          </a:p>
          <a:p>
            <a:pPr lvl="1"/>
            <a:r>
              <a:rPr lang="en-US" smtClean="0"/>
              <a:t>Lead:  Kameron Rausch, Aerospace</a:t>
            </a:r>
          </a:p>
          <a:p>
            <a:pPr lvl="1"/>
            <a:r>
              <a:rPr lang="en-US" smtClean="0"/>
              <a:t>Support: Shihyan Lee, NASA NICST</a:t>
            </a:r>
          </a:p>
          <a:p>
            <a:r>
              <a:rPr lang="en-US" b="1" smtClean="0">
                <a:solidFill>
                  <a:srgbClr val="FF0000"/>
                </a:solidFill>
              </a:rPr>
              <a:t>Objective</a:t>
            </a:r>
          </a:p>
          <a:p>
            <a:pPr lvl="1"/>
            <a:r>
              <a:rPr lang="en-US" smtClean="0"/>
              <a:t>Search for evidence of increased DN noise and response non-linearity which occurs near 10% of the gain transition. </a:t>
            </a:r>
          </a:p>
          <a:p>
            <a:r>
              <a:rPr lang="en-US" b="1" smtClean="0">
                <a:solidFill>
                  <a:srgbClr val="FF0000"/>
                </a:solidFill>
              </a:rPr>
              <a:t>Description</a:t>
            </a:r>
          </a:p>
          <a:p>
            <a:pPr lvl="1"/>
            <a:r>
              <a:rPr lang="en-US" b="1" smtClean="0"/>
              <a:t>Prerequisites and Conditions</a:t>
            </a:r>
            <a:r>
              <a:rPr lang="en-US" smtClean="0"/>
              <a:t>:  SC Mode:  Nominal, VIIRS Mode:  Operational</a:t>
            </a:r>
          </a:p>
          <a:p>
            <a:pPr lvl="1"/>
            <a:r>
              <a:rPr lang="en-US" b="1" smtClean="0"/>
              <a:t>Methodology</a:t>
            </a:r>
            <a:r>
              <a:rPr lang="en-US" smtClean="0"/>
              <a:t>:  Analysis of scene data with radiances in expected DGA region and/or application of NG proposed histogram method</a:t>
            </a:r>
          </a:p>
          <a:p>
            <a:pPr lvl="1"/>
            <a:r>
              <a:rPr lang="en-US" b="1" smtClean="0"/>
              <a:t>Necessary Tools</a:t>
            </a:r>
            <a:r>
              <a:rPr lang="en-US" smtClean="0"/>
              <a:t>:  </a:t>
            </a:r>
          </a:p>
          <a:p>
            <a:pPr lvl="2"/>
            <a:r>
              <a:rPr lang="en-US" smtClean="0"/>
              <a:t>RDR Reader with Visualization</a:t>
            </a:r>
          </a:p>
          <a:p>
            <a:pPr lvl="2"/>
            <a:r>
              <a:rPr lang="en-US" smtClean="0"/>
              <a:t>TBD Matlab code</a:t>
            </a:r>
          </a:p>
          <a:p>
            <a:r>
              <a:rPr lang="en-US" b="1" smtClean="0">
                <a:solidFill>
                  <a:srgbClr val="FF0000"/>
                </a:solidFill>
              </a:rPr>
              <a:t>Expected Results</a:t>
            </a:r>
          </a:p>
          <a:p>
            <a:pPr lvl="1"/>
            <a:r>
              <a:rPr lang="en-US" b="1" smtClean="0"/>
              <a:t> </a:t>
            </a:r>
            <a:r>
              <a:rPr lang="en-US" smtClean="0"/>
              <a:t>Anomalous features associated with known effects (e.g., crosstalk) correlate to pre-launch observations</a:t>
            </a:r>
          </a:p>
          <a:p>
            <a:pPr lvl="1"/>
            <a:r>
              <a:rPr lang="en-US" smtClean="0"/>
              <a:t>Unexpected anomalous features characterized and possible mechanisms identified</a:t>
            </a:r>
          </a:p>
          <a:p>
            <a:pPr lvl="1"/>
            <a:r>
              <a:rPr lang="en-US" smtClean="0"/>
              <a:t>New  DGA limits proposed for LUT updates, as needed</a:t>
            </a:r>
          </a:p>
          <a:p>
            <a:r>
              <a:rPr lang="en-US" b="1" smtClean="0">
                <a:solidFill>
                  <a:srgbClr val="FF0000"/>
                </a:solidFill>
              </a:rPr>
              <a:t>Related Tasks</a:t>
            </a:r>
          </a:p>
          <a:p>
            <a:pPr lvl="1"/>
            <a:r>
              <a:rPr lang="en-US" smtClean="0"/>
              <a:t>N/A</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0"/>
          </p:nvPr>
        </p:nvSpPr>
        <p:spPr>
          <a:noFill/>
        </p:spPr>
        <p:txBody>
          <a:bodyPr/>
          <a:lstStyle/>
          <a:p>
            <a:fld id="{116A5C97-A770-448F-9401-FE18000040D9}" type="slidenum">
              <a:rPr lang="en-US" smtClean="0">
                <a:latin typeface="Arial" pitchFamily="34" charset="0"/>
                <a:ea typeface="ＭＳ Ｐゴシック"/>
                <a:cs typeface="ＭＳ Ｐゴシック"/>
              </a:rPr>
              <a:pPr/>
              <a:t>58</a:t>
            </a:fld>
            <a:endParaRPr lang="en-US" smtClean="0">
              <a:latin typeface="Arial" pitchFamily="34" charset="0"/>
              <a:ea typeface="ＭＳ Ｐゴシック"/>
              <a:cs typeface="ＭＳ Ｐゴシック"/>
            </a:endParaRPr>
          </a:p>
        </p:txBody>
      </p:sp>
      <p:sp>
        <p:nvSpPr>
          <p:cNvPr id="6148" name="Rectangle 14"/>
          <p:cNvSpPr>
            <a:spLocks noGrp="1" noChangeArrowheads="1"/>
          </p:cNvSpPr>
          <p:nvPr>
            <p:ph type="body" idx="4294967295"/>
          </p:nvPr>
        </p:nvSpPr>
        <p:spPr>
          <a:xfrm>
            <a:off x="401638" y="1089025"/>
            <a:ext cx="8169275" cy="3232604"/>
          </a:xfrm>
        </p:spPr>
        <p:txBody>
          <a:bodyPr>
            <a:normAutofit fontScale="62500" lnSpcReduction="20000"/>
          </a:bodyPr>
          <a:lstStyle/>
          <a:p>
            <a:pPr>
              <a:defRPr/>
            </a:pPr>
            <a:r>
              <a:rPr lang="en-US" b="1" dirty="0" smtClean="0">
                <a:solidFill>
                  <a:srgbClr val="FF0000"/>
                </a:solidFill>
              </a:rPr>
              <a:t>Rehearsal Description </a:t>
            </a:r>
            <a:r>
              <a:rPr lang="en-US" dirty="0" smtClean="0"/>
              <a:t>	</a:t>
            </a:r>
          </a:p>
          <a:p>
            <a:pPr lvl="1">
              <a:defRPr/>
            </a:pPr>
            <a:r>
              <a:rPr lang="en-US" dirty="0" smtClean="0"/>
              <a:t>Data Sets Used</a:t>
            </a:r>
          </a:p>
          <a:p>
            <a:pPr lvl="1">
              <a:defRPr/>
            </a:pPr>
            <a:r>
              <a:rPr lang="en-US" dirty="0" smtClean="0"/>
              <a:t>Tools Used</a:t>
            </a:r>
          </a:p>
          <a:p>
            <a:pPr lvl="2">
              <a:defRPr/>
            </a:pPr>
            <a:r>
              <a:rPr lang="en-US" dirty="0" smtClean="0"/>
              <a:t>RDR data reader</a:t>
            </a:r>
          </a:p>
          <a:p>
            <a:pPr lvl="2">
              <a:defRPr/>
            </a:pPr>
            <a:r>
              <a:rPr lang="en-US" dirty="0" err="1" smtClean="0"/>
              <a:t>Matlab</a:t>
            </a:r>
            <a:endParaRPr lang="en-US" dirty="0" smtClean="0"/>
          </a:p>
          <a:p>
            <a:pPr lvl="1">
              <a:defRPr/>
            </a:pPr>
            <a:r>
              <a:rPr lang="en-US" dirty="0" smtClean="0"/>
              <a:t>Operations Performed</a:t>
            </a:r>
          </a:p>
          <a:p>
            <a:pPr lvl="2">
              <a:defRPr/>
            </a:pPr>
            <a:r>
              <a:rPr lang="en-US" dirty="0" smtClean="0"/>
              <a:t>TBD</a:t>
            </a:r>
          </a:p>
          <a:p>
            <a:pPr marL="228600" lvl="1">
              <a:buSzPct val="130000"/>
              <a:buFont typeface="Times" pitchFamily="18" charset="0"/>
              <a:buChar char="•"/>
              <a:defRPr/>
            </a:pPr>
            <a:r>
              <a:rPr lang="en-US" sz="3200" b="1" i="0" dirty="0" smtClean="0">
                <a:solidFill>
                  <a:srgbClr val="FF0000"/>
                </a:solidFill>
              </a:rPr>
              <a:t>Rehearsal Products</a:t>
            </a:r>
          </a:p>
          <a:p>
            <a:pPr lvl="1">
              <a:defRPr/>
            </a:pPr>
            <a:r>
              <a:rPr lang="en-US" dirty="0" smtClean="0"/>
              <a:t>TBD</a:t>
            </a:r>
          </a:p>
          <a:p>
            <a:pPr>
              <a:defRPr/>
            </a:pPr>
            <a:r>
              <a:rPr lang="en-US" b="1" dirty="0" smtClean="0">
                <a:solidFill>
                  <a:srgbClr val="FF0000"/>
                </a:solidFill>
              </a:rPr>
              <a:t>Success Criteria</a:t>
            </a:r>
          </a:p>
          <a:p>
            <a:pPr lvl="1">
              <a:defRPr/>
            </a:pPr>
            <a:r>
              <a:rPr lang="en-US" dirty="0" smtClean="0"/>
              <a:t>TBD</a:t>
            </a:r>
          </a:p>
        </p:txBody>
      </p:sp>
      <p:sp>
        <p:nvSpPr>
          <p:cNvPr id="5" name="Rectangle 13"/>
          <p:cNvSpPr txBox="1">
            <a:spLocks noChangeArrowheads="1"/>
          </p:cNvSpPr>
          <p:nvPr/>
        </p:nvSpPr>
        <p:spPr bwMode="auto">
          <a:xfrm>
            <a:off x="290513" y="190500"/>
            <a:ext cx="8853487" cy="492125"/>
          </a:xfrm>
          <a:prstGeom prst="rect">
            <a:avLst/>
          </a:prstGeom>
          <a:noFill/>
          <a:ln w="9525">
            <a:noFill/>
            <a:miter lim="800000"/>
            <a:headEnd/>
            <a:tailEnd/>
          </a:ln>
        </p:spPr>
        <p:txBody>
          <a:bodyPr>
            <a:spAutoFit/>
          </a:bodyPr>
          <a:lstStyle/>
          <a:p>
            <a:pPr eaLnBrk="0" hangingPunct="0">
              <a:defRPr/>
            </a:pPr>
            <a:r>
              <a:rPr lang="en-US" sz="2600" b="0" kern="0" dirty="0">
                <a:solidFill>
                  <a:schemeClr val="tx2"/>
                </a:solidFill>
                <a:latin typeface="+mj-lt"/>
                <a:ea typeface="+mj-ea"/>
              </a:rPr>
              <a:t>CSE-4 , </a:t>
            </a:r>
            <a:r>
              <a:rPr lang="en-US" sz="2600" b="0" dirty="0">
                <a:ea typeface="ＭＳ Ｐゴシック" pitchFamily="34" charset="-128"/>
                <a:cs typeface="+mn-cs"/>
              </a:rPr>
              <a:t>Dual Gain Anomaly Flagging Verification</a:t>
            </a:r>
            <a:endParaRPr lang="en-US" sz="2600" b="0" kern="0" dirty="0">
              <a:solidFill>
                <a:schemeClr val="tx2"/>
              </a:solidFill>
              <a:latin typeface="+mj-lt"/>
              <a:ea typeface="+mj-ea"/>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914400"/>
          </a:xfrm>
        </p:spPr>
        <p:txBody>
          <a:bodyPr/>
          <a:lstStyle/>
          <a:p>
            <a:pPr eaLnBrk="1" hangingPunct="1"/>
            <a:r>
              <a:rPr lang="en-US" sz="2400" b="1" dirty="0" smtClean="0">
                <a:solidFill>
                  <a:srgbClr val="0000FF"/>
                </a:solidFill>
                <a:latin typeface="Times New Roman" pitchFamily="18" charset="0"/>
                <a:cs typeface="Times New Roman" pitchFamily="18" charset="0"/>
              </a:rPr>
              <a:t>VIIRS FPF-1: Noise Measurement Prior to RTA Scanning</a:t>
            </a:r>
          </a:p>
        </p:txBody>
      </p:sp>
      <p:sp>
        <p:nvSpPr>
          <p:cNvPr id="2051" name="Rectangle 3"/>
          <p:cNvSpPr>
            <a:spLocks noGrp="1" noChangeArrowheads="1"/>
          </p:cNvSpPr>
          <p:nvPr>
            <p:ph type="body" idx="1"/>
          </p:nvPr>
        </p:nvSpPr>
        <p:spPr>
          <a:xfrm>
            <a:off x="228600" y="762000"/>
            <a:ext cx="8686800" cy="5943600"/>
          </a:xfrm>
        </p:spPr>
        <p:txBody>
          <a:bodyPr>
            <a:normAutofit/>
          </a:bodyPr>
          <a:lstStyle/>
          <a:p>
            <a:pPr marL="231775" indent="-231775" eaLnBrk="1" hangingPunct="1">
              <a:lnSpc>
                <a:spcPct val="80000"/>
              </a:lnSpc>
              <a:buFontTx/>
              <a:buNone/>
            </a:pPr>
            <a:r>
              <a:rPr lang="en-US" sz="1600" b="1" dirty="0" smtClean="0">
                <a:latin typeface="Times New Roman" pitchFamily="18" charset="0"/>
                <a:cs typeface="Times New Roman" pitchFamily="18" charset="0"/>
              </a:rPr>
              <a:t>TASK LEAD: </a:t>
            </a:r>
          </a:p>
          <a:p>
            <a:pPr marL="631825" lvl="1" indent="-231775" eaLnBrk="1" hangingPunct="1">
              <a:lnSpc>
                <a:spcPct val="80000"/>
              </a:lnSpc>
              <a:buFont typeface="Arial" charset="0"/>
              <a:buNone/>
            </a:pPr>
            <a:r>
              <a:rPr lang="en-US" sz="1600" dirty="0" smtClean="0">
                <a:latin typeface="Times New Roman" pitchFamily="18" charset="0"/>
                <a:cs typeface="Times New Roman" pitchFamily="18" charset="0"/>
              </a:rPr>
              <a:t>Aerospace [Christopher Florio]</a:t>
            </a:r>
          </a:p>
          <a:p>
            <a:pPr marL="631825" lvl="1" indent="-231775" eaLnBrk="1" hangingPunct="1">
              <a:lnSpc>
                <a:spcPct val="80000"/>
              </a:lnSpc>
              <a:buFont typeface="Arial" charset="0"/>
              <a:buNone/>
            </a:pPr>
            <a:endParaRPr lang="en-US" sz="1600" b="1" dirty="0" smtClean="0">
              <a:latin typeface="Times New Roman" pitchFamily="18" charset="0"/>
              <a:cs typeface="Times New Roman" pitchFamily="18" charset="0"/>
            </a:endParaRPr>
          </a:p>
          <a:p>
            <a:pPr marL="231775" indent="-231775" eaLnBrk="1" hangingPunct="1">
              <a:lnSpc>
                <a:spcPct val="80000"/>
              </a:lnSpc>
              <a:buFontTx/>
              <a:buNone/>
            </a:pPr>
            <a:r>
              <a:rPr lang="en-US" sz="1600" b="1" dirty="0" smtClean="0">
                <a:latin typeface="Times New Roman" pitchFamily="18" charset="0"/>
                <a:cs typeface="Times New Roman" pitchFamily="18" charset="0"/>
              </a:rPr>
              <a:t>OBJECTIVE:</a:t>
            </a:r>
          </a:p>
          <a:p>
            <a:pPr marL="631825" lvl="1" indent="-231775">
              <a:lnSpc>
                <a:spcPct val="80000"/>
              </a:lnSpc>
              <a:buNone/>
            </a:pPr>
            <a:r>
              <a:rPr lang="en-US" sz="1600" dirty="0" smtClean="0">
                <a:latin typeface="Times New Roman" pitchFamily="18" charset="0"/>
                <a:cs typeface="Times New Roman" pitchFamily="18" charset="0"/>
              </a:rPr>
              <a:t>To </a:t>
            </a:r>
            <a:r>
              <a:rPr lang="en-US" sz="1600" dirty="0">
                <a:latin typeface="Times New Roman" pitchFamily="18" charset="0"/>
                <a:cs typeface="Times New Roman" pitchFamily="18" charset="0"/>
              </a:rPr>
              <a:t>measure detector noise for all detectors in all bands and gain states under dark conditions before initiation of RTA rotation.</a:t>
            </a:r>
            <a:endParaRPr lang="en-US" sz="1600" dirty="0" smtClean="0">
              <a:latin typeface="Times New Roman" pitchFamily="18" charset="0"/>
              <a:cs typeface="Times New Roman" pitchFamily="18" charset="0"/>
            </a:endParaRPr>
          </a:p>
          <a:p>
            <a:pPr marL="631825" lvl="1" indent="-231775" eaLnBrk="1" hangingPunct="1">
              <a:lnSpc>
                <a:spcPct val="80000"/>
              </a:lnSpc>
              <a:buFont typeface="Arial" charset="0"/>
              <a:buNone/>
            </a:pPr>
            <a:endParaRPr lang="en-US" sz="1600" b="1" dirty="0" smtClean="0">
              <a:latin typeface="Times New Roman" pitchFamily="18" charset="0"/>
              <a:cs typeface="Times New Roman" pitchFamily="18" charset="0"/>
            </a:endParaRPr>
          </a:p>
          <a:p>
            <a:pPr marL="231775" indent="-231775" eaLnBrk="1" hangingPunct="1">
              <a:lnSpc>
                <a:spcPct val="80000"/>
              </a:lnSpc>
              <a:buFontTx/>
              <a:buNone/>
            </a:pPr>
            <a:r>
              <a:rPr lang="en-US" sz="1600" b="1" dirty="0" smtClean="0">
                <a:latin typeface="Times New Roman" pitchFamily="18" charset="0"/>
                <a:cs typeface="Times New Roman" pitchFamily="18" charset="0"/>
              </a:rPr>
              <a:t>DESCRIPTION:</a:t>
            </a:r>
          </a:p>
          <a:p>
            <a:pPr lvl="0">
              <a:buNone/>
            </a:pPr>
            <a:r>
              <a:rPr lang="en-US" sz="1600" b="1" dirty="0" smtClean="0">
                <a:latin typeface="Times New Roman" pitchFamily="18" charset="0"/>
                <a:cs typeface="Times New Roman" pitchFamily="18" charset="0"/>
              </a:rPr>
              <a:t>	Methodology</a:t>
            </a:r>
            <a:r>
              <a:rPr lang="en-US" sz="1600" dirty="0">
                <a:latin typeface="Times New Roman" pitchFamily="18" charset="0"/>
                <a:cs typeface="Times New Roman" pitchFamily="18" charset="0"/>
              </a:rPr>
              <a:t>:  Calculate standard deviation of dark counts prior to starting RTA rotation.  Compare results with pre-launch measurement as well as on-orbit noise measurements with the RTA scanning.</a:t>
            </a:r>
          </a:p>
          <a:p>
            <a:pPr lvl="0">
              <a:buNone/>
            </a:pPr>
            <a:r>
              <a:rPr lang="en-US" sz="1600" b="1" dirty="0" smtClean="0">
                <a:latin typeface="Times New Roman" pitchFamily="18" charset="0"/>
                <a:cs typeface="Times New Roman" pitchFamily="18" charset="0"/>
              </a:rPr>
              <a:t>	Necessary </a:t>
            </a:r>
            <a:r>
              <a:rPr lang="en-US" sz="1600" b="1" dirty="0">
                <a:latin typeface="Times New Roman" pitchFamily="18" charset="0"/>
                <a:cs typeface="Times New Roman" pitchFamily="18" charset="0"/>
              </a:rPr>
              <a:t>Tools</a:t>
            </a:r>
            <a:r>
              <a:rPr lang="en-US" sz="1600" dirty="0">
                <a:latin typeface="Times New Roman" pitchFamily="18" charset="0"/>
                <a:cs typeface="Times New Roman" pitchFamily="18" charset="0"/>
              </a:rPr>
              <a:t>:  </a:t>
            </a:r>
          </a:p>
          <a:p>
            <a:pPr lvl="1"/>
            <a:r>
              <a:rPr lang="en-US" sz="1200" dirty="0">
                <a:latin typeface="Times New Roman" pitchFamily="18" charset="0"/>
                <a:cs typeface="Times New Roman" pitchFamily="18" charset="0"/>
              </a:rPr>
              <a:t>RDR extractor</a:t>
            </a:r>
          </a:p>
          <a:p>
            <a:pPr lvl="1"/>
            <a:r>
              <a:rPr lang="en-US" sz="1200" dirty="0">
                <a:latin typeface="Times New Roman" pitchFamily="18" charset="0"/>
                <a:cs typeface="Times New Roman" pitchFamily="18" charset="0"/>
              </a:rPr>
              <a:t>Calibrator View Visualization and Analysis</a:t>
            </a:r>
          </a:p>
          <a:p>
            <a:pPr lvl="1"/>
            <a:r>
              <a:rPr lang="en-US" sz="1200" dirty="0">
                <a:latin typeface="Times New Roman" pitchFamily="18" charset="0"/>
                <a:cs typeface="Times New Roman" pitchFamily="18" charset="0"/>
              </a:rPr>
              <a:t>EV RDR Visualization and Analysis</a:t>
            </a:r>
          </a:p>
          <a:p>
            <a:pPr marL="631825" lvl="1" indent="-231775" eaLnBrk="1" hangingPunct="1">
              <a:lnSpc>
                <a:spcPct val="80000"/>
              </a:lnSpc>
            </a:pPr>
            <a:endParaRPr lang="en-US" sz="1600" b="1" dirty="0" smtClean="0">
              <a:latin typeface="Times New Roman" pitchFamily="18" charset="0"/>
              <a:cs typeface="Times New Roman" pitchFamily="18" charset="0"/>
            </a:endParaRPr>
          </a:p>
          <a:p>
            <a:pPr marL="231775" indent="-231775" eaLnBrk="1" hangingPunct="1">
              <a:lnSpc>
                <a:spcPct val="80000"/>
              </a:lnSpc>
              <a:buFontTx/>
              <a:buNone/>
            </a:pPr>
            <a:r>
              <a:rPr lang="en-US" sz="1600" b="1" dirty="0" smtClean="0">
                <a:latin typeface="Times New Roman" pitchFamily="18" charset="0"/>
                <a:cs typeface="Times New Roman" pitchFamily="18" charset="0"/>
              </a:rPr>
              <a:t>EXPECTED RESULTS:</a:t>
            </a:r>
          </a:p>
          <a:p>
            <a:pPr marL="231775" lvl="0" indent="-231775">
              <a:lnSpc>
                <a:spcPct val="80000"/>
              </a:lnSpc>
              <a:buNone/>
            </a:pPr>
            <a:r>
              <a:rPr lang="en-US" sz="1600" dirty="0" smtClean="0">
                <a:latin typeface="Times New Roman" pitchFamily="18" charset="0"/>
                <a:cs typeface="Times New Roman" pitchFamily="18" charset="0"/>
              </a:rPr>
              <a:t>	Dark </a:t>
            </a:r>
            <a:r>
              <a:rPr lang="en-US" sz="1600" dirty="0">
                <a:latin typeface="Times New Roman" pitchFamily="18" charset="0"/>
                <a:cs typeface="Times New Roman" pitchFamily="18" charset="0"/>
              </a:rPr>
              <a:t>noise measurement reported and compared to pre-launch fixed RTA measurements and subsequent on-orbit measurements with RTA scanning</a:t>
            </a:r>
            <a:r>
              <a:rPr lang="en-US" sz="1600" dirty="0" smtClean="0">
                <a:latin typeface="Times New Roman" pitchFamily="18" charset="0"/>
                <a:cs typeface="Times New Roman" pitchFamily="18" charset="0"/>
              </a:rPr>
              <a:t>.</a:t>
            </a:r>
          </a:p>
          <a:p>
            <a:pPr marL="231775" lvl="0" indent="-231775">
              <a:lnSpc>
                <a:spcPct val="80000"/>
              </a:lnSpc>
              <a:buNone/>
            </a:pPr>
            <a:endParaRPr lang="en-US" sz="1600" dirty="0">
              <a:latin typeface="Times New Roman" pitchFamily="18" charset="0"/>
              <a:cs typeface="Times New Roman" pitchFamily="18" charset="0"/>
            </a:endParaRPr>
          </a:p>
          <a:p>
            <a:pPr marL="231775" indent="-231775">
              <a:lnSpc>
                <a:spcPct val="80000"/>
              </a:lnSpc>
              <a:buNone/>
            </a:pPr>
            <a:r>
              <a:rPr lang="fr-FR" sz="1600" b="1" dirty="0" smtClean="0">
                <a:latin typeface="Times New Roman" pitchFamily="18" charset="0"/>
                <a:cs typeface="Times New Roman" pitchFamily="18" charset="0"/>
              </a:rPr>
              <a:t>PREREQUISITES &amp; CONDITIONS</a:t>
            </a:r>
            <a:r>
              <a:rPr lang="fr-FR" sz="1600" dirty="0" smtClean="0">
                <a:latin typeface="Times New Roman" pitchFamily="18" charset="0"/>
                <a:cs typeface="Times New Roman" pitchFamily="18" charset="0"/>
              </a:rPr>
              <a:t>:  </a:t>
            </a:r>
          </a:p>
          <a:p>
            <a:pPr marL="231775" indent="-231775">
              <a:lnSpc>
                <a:spcPct val="80000"/>
              </a:lnSpc>
              <a:buNone/>
            </a:pPr>
            <a:r>
              <a:rPr lang="fr-FR" sz="1600" dirty="0">
                <a:latin typeface="Times New Roman" pitchFamily="18" charset="0"/>
                <a:cs typeface="Times New Roman" pitchFamily="18" charset="0"/>
              </a:rPr>
              <a:t>	</a:t>
            </a:r>
            <a:r>
              <a:rPr lang="fr-FR" sz="1600" dirty="0" smtClean="0">
                <a:latin typeface="Times New Roman" pitchFamily="18" charset="0"/>
                <a:cs typeface="Times New Roman" pitchFamily="18" charset="0"/>
              </a:rPr>
              <a:t>SC </a:t>
            </a:r>
            <a:r>
              <a:rPr lang="fr-FR" sz="1600" dirty="0">
                <a:latin typeface="Times New Roman" pitchFamily="18" charset="0"/>
                <a:cs typeface="Times New Roman" pitchFamily="18" charset="0"/>
              </a:rPr>
              <a:t>Mode:  Nominal.  </a:t>
            </a:r>
            <a:r>
              <a:rPr lang="en-US" sz="1600" dirty="0">
                <a:latin typeface="Times New Roman" pitchFamily="18" charset="0"/>
                <a:cs typeface="Times New Roman" pitchFamily="18" charset="0"/>
              </a:rPr>
              <a:t>VIIRS Mode:  Diagnostic, RTA rotation not initiated, nadir door closed.</a:t>
            </a:r>
          </a:p>
          <a:p>
            <a:pPr marL="231775" lvl="0" indent="-231775">
              <a:lnSpc>
                <a:spcPct val="80000"/>
              </a:lnSpc>
              <a:buNone/>
            </a:pP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4486"/>
          </a:xfrm>
        </p:spPr>
        <p:txBody>
          <a:bodyPr>
            <a:normAutofit fontScale="90000"/>
          </a:bodyPr>
          <a:lstStyle/>
          <a:p>
            <a:r>
              <a:rPr lang="en-US" dirty="0" smtClean="0"/>
              <a:t>Team Member Task Assignments (2)</a:t>
            </a:r>
            <a:endParaRPr lang="en-US" dirty="0"/>
          </a:p>
        </p:txBody>
      </p:sp>
      <p:sp>
        <p:nvSpPr>
          <p:cNvPr id="4" name="Slide Number Placeholder 3"/>
          <p:cNvSpPr>
            <a:spLocks noGrp="1"/>
          </p:cNvSpPr>
          <p:nvPr>
            <p:ph type="sldNum" sz="quarter" idx="12"/>
          </p:nvPr>
        </p:nvSpPr>
        <p:spPr/>
        <p:txBody>
          <a:bodyPr/>
          <a:lstStyle/>
          <a:p>
            <a:fld id="{BF487437-100A-BA4B-97F8-63B41512EAEF}" type="slidenum">
              <a:rPr lang="en-US" smtClean="0"/>
              <a:pPr/>
              <a:t>6</a:t>
            </a:fld>
            <a:endParaRPr lang="en-US"/>
          </a:p>
        </p:txBody>
      </p:sp>
      <p:pic>
        <p:nvPicPr>
          <p:cNvPr id="2051" name="Picture 3"/>
          <p:cNvPicPr>
            <a:picLocks noChangeAspect="1" noChangeArrowheads="1"/>
          </p:cNvPicPr>
          <p:nvPr/>
        </p:nvPicPr>
        <p:blipFill>
          <a:blip r:embed="rId2"/>
          <a:srcRect/>
          <a:stretch>
            <a:fillRect/>
          </a:stretch>
        </p:blipFill>
        <p:spPr bwMode="auto">
          <a:xfrm>
            <a:off x="717630" y="1130703"/>
            <a:ext cx="7604146" cy="51780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4294967295"/>
          </p:nvPr>
        </p:nvSpPr>
        <p:spPr>
          <a:xfrm>
            <a:off x="401638" y="1089025"/>
            <a:ext cx="8169275" cy="5422900"/>
          </a:xfrm>
        </p:spPr>
        <p:txBody>
          <a:bodyPr>
            <a:normAutofit/>
          </a:bodyPr>
          <a:lstStyle/>
          <a:p>
            <a:pPr>
              <a:buNone/>
            </a:pPr>
            <a:r>
              <a:rPr lang="en-US" sz="1600" b="1" dirty="0" smtClean="0">
                <a:latin typeface="Times New Roman" pitchFamily="18" charset="0"/>
                <a:cs typeface="Times New Roman" pitchFamily="18" charset="0"/>
              </a:rPr>
              <a:t>REHEARSAL DESCRIPTION:</a:t>
            </a:r>
            <a:r>
              <a:rPr lang="en-US" sz="1600" dirty="0" smtClean="0">
                <a:latin typeface="Times New Roman" pitchFamily="18" charset="0"/>
                <a:cs typeface="Times New Roman" pitchFamily="18" charset="0"/>
              </a:rPr>
              <a:t>	</a:t>
            </a:r>
          </a:p>
          <a:p>
            <a:pPr lvl="1"/>
            <a:r>
              <a:rPr lang="en-US" sz="1600" dirty="0" smtClean="0">
                <a:latin typeface="Times New Roman" pitchFamily="18" charset="0"/>
                <a:cs typeface="Times New Roman" pitchFamily="18" charset="0"/>
              </a:rPr>
              <a:t>Data Sets Used</a:t>
            </a:r>
          </a:p>
          <a:p>
            <a:pPr lvl="2"/>
            <a:r>
              <a:rPr lang="en-US" sz="1600" dirty="0" smtClean="0">
                <a:latin typeface="Times New Roman" pitchFamily="18" charset="0"/>
                <a:cs typeface="Times New Roman" pitchFamily="18" charset="0"/>
              </a:rPr>
              <a:t>RDR in P72 Earth sector Diagnostic data used prior to the initiation of the RTA, with the nadir door closed.</a:t>
            </a:r>
          </a:p>
          <a:p>
            <a:pPr lvl="2"/>
            <a:r>
              <a:rPr lang="en-US" sz="1600" dirty="0" smtClean="0">
                <a:latin typeface="Times New Roman" pitchFamily="18" charset="0"/>
                <a:cs typeface="Times New Roman" pitchFamily="18" charset="0"/>
              </a:rPr>
              <a:t>RDR in P72 calibration sector Diagnostic data used prior to the initiation of the RTA, with the nadir door closed.</a:t>
            </a:r>
          </a:p>
          <a:p>
            <a:pPr lvl="1"/>
            <a:r>
              <a:rPr lang="en-US" sz="1600" dirty="0" smtClean="0">
                <a:latin typeface="Times New Roman" pitchFamily="18" charset="0"/>
                <a:cs typeface="Times New Roman" pitchFamily="18" charset="0"/>
              </a:rPr>
              <a:t>Operations Performed</a:t>
            </a:r>
          </a:p>
          <a:p>
            <a:pPr lvl="2"/>
            <a:r>
              <a:rPr lang="en-US" sz="1600" dirty="0" smtClean="0">
                <a:latin typeface="Times New Roman" pitchFamily="18" charset="0"/>
                <a:cs typeface="Times New Roman" pitchFamily="18" charset="0"/>
              </a:rPr>
              <a:t>Calculate noise [</a:t>
            </a:r>
            <a:r>
              <a:rPr lang="en-US" sz="1600" dirty="0" err="1" smtClean="0">
                <a:latin typeface="Times New Roman" pitchFamily="18" charset="0"/>
                <a:cs typeface="Times New Roman" pitchFamily="18" charset="0"/>
              </a:rPr>
              <a:t>dn</a:t>
            </a:r>
            <a:r>
              <a:rPr lang="en-US" sz="1600" dirty="0" smtClean="0">
                <a:latin typeface="Times New Roman" pitchFamily="18" charset="0"/>
                <a:cs typeface="Times New Roman" pitchFamily="18" charset="0"/>
              </a:rPr>
              <a:t>] measurements (</a:t>
            </a:r>
            <a:r>
              <a:rPr lang="en-US" sz="1600" i="1" dirty="0" smtClean="0">
                <a:latin typeface="Times New Roman" pitchFamily="18" charset="0"/>
                <a:cs typeface="Times New Roman" pitchFamily="18" charset="0"/>
              </a:rPr>
              <a:t>prior to RTA scanning &amp; w/ nadir door closed</a:t>
            </a:r>
            <a:r>
              <a:rPr lang="en-US" sz="1600" dirty="0" smtClean="0">
                <a:latin typeface="Times New Roman" pitchFamily="18" charset="0"/>
                <a:cs typeface="Times New Roman" pitchFamily="18" charset="0"/>
              </a:rPr>
              <a:t>) across all dimensions (detector, bands, gain states) </a:t>
            </a:r>
          </a:p>
          <a:p>
            <a:pPr lvl="1"/>
            <a:r>
              <a:rPr lang="en-US" sz="1600" dirty="0" smtClean="0">
                <a:latin typeface="Times New Roman" pitchFamily="18" charset="0"/>
                <a:cs typeface="Times New Roman" pitchFamily="18" charset="0"/>
              </a:rPr>
              <a:t>Tools Used</a:t>
            </a:r>
          </a:p>
          <a:p>
            <a:pPr lvl="2">
              <a:buFont typeface="Wingdings 3" pitchFamily="18" charset="2"/>
              <a:buChar char=""/>
            </a:pPr>
            <a:r>
              <a:rPr lang="en-US" sz="1400" dirty="0" smtClean="0">
                <a:latin typeface="Times New Roman" pitchFamily="18" charset="0"/>
                <a:cs typeface="Times New Roman" pitchFamily="18" charset="0"/>
              </a:rPr>
              <a:t>RDR data extractor (not available yet)</a:t>
            </a:r>
          </a:p>
          <a:p>
            <a:pPr lvl="3">
              <a:buFont typeface="Wingdings 3" pitchFamily="18" charset="2"/>
              <a:buChar char="9"/>
            </a:pPr>
            <a:r>
              <a:rPr lang="en-US" sz="1400" dirty="0" smtClean="0">
                <a:latin typeface="Times New Roman" pitchFamily="18" charset="0"/>
                <a:cs typeface="Times New Roman" pitchFamily="18" charset="0"/>
              </a:rPr>
              <a:t>noise.pro (IDL Code)</a:t>
            </a:r>
            <a:r>
              <a:rPr lang="en-US" sz="1400" dirty="0" smtClean="0"/>
              <a:t> </a:t>
            </a:r>
            <a:r>
              <a:rPr lang="en-US" sz="1400" dirty="0" smtClean="0">
                <a:latin typeface="Times New Roman" pitchFamily="18" charset="0"/>
                <a:cs typeface="Times New Roman" pitchFamily="18" charset="0"/>
                <a:sym typeface="Wingdings"/>
              </a:rPr>
              <a:t></a:t>
            </a:r>
            <a:r>
              <a:rPr lang="en-US" sz="1400" dirty="0" smtClean="0">
                <a:latin typeface="Times New Roman" pitchFamily="18" charset="0"/>
                <a:cs typeface="Times New Roman" pitchFamily="18" charset="0"/>
              </a:rPr>
              <a:t> auxiliary_noise.pro</a:t>
            </a:r>
          </a:p>
          <a:p>
            <a:pPr>
              <a:buNone/>
            </a:pPr>
            <a:r>
              <a:rPr lang="en-US" sz="1600" b="1" dirty="0" smtClean="0">
                <a:latin typeface="Times New Roman" pitchFamily="18" charset="0"/>
                <a:cs typeface="Times New Roman" pitchFamily="18" charset="0"/>
              </a:rPr>
              <a:t>SUCCESS CRITERIA:</a:t>
            </a:r>
          </a:p>
          <a:p>
            <a:pPr lvl="1"/>
            <a:r>
              <a:rPr lang="en-US" sz="1600" dirty="0" smtClean="0">
                <a:latin typeface="Times New Roman" pitchFamily="18" charset="0"/>
                <a:cs typeface="Times New Roman" pitchFamily="18" charset="0"/>
              </a:rPr>
              <a:t>Successful if the on-orbit noise levels appears to be unchanged, relative to the pre-launch measurements. </a:t>
            </a:r>
          </a:p>
          <a:p>
            <a:pPr lvl="1"/>
            <a:r>
              <a:rPr lang="en-US" sz="1600" dirty="0" smtClean="0">
                <a:latin typeface="Times New Roman" pitchFamily="18" charset="0"/>
                <a:cs typeface="Times New Roman" pitchFamily="18" charset="0"/>
              </a:rPr>
              <a:t>Unsuccessful if variations from pre-launch measurements are significant enough to affect the EDR product performance</a:t>
            </a:r>
          </a:p>
        </p:txBody>
      </p:sp>
      <p:sp>
        <p:nvSpPr>
          <p:cNvPr id="5" name="Rectangle 2"/>
          <p:cNvSpPr txBox="1">
            <a:spLocks noChangeArrowheads="1"/>
          </p:cNvSpPr>
          <p:nvPr/>
        </p:nvSpPr>
        <p:spPr>
          <a:xfrm>
            <a:off x="0" y="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Times New Roman" pitchFamily="18" charset="0"/>
              </a:rPr>
              <a:t>VIIRS FPF-1: Noise Measurement Prior to RTA Scanning</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4294967295"/>
          </p:nvPr>
        </p:nvSpPr>
        <p:spPr>
          <a:xfrm>
            <a:off x="401638" y="1089025"/>
            <a:ext cx="8169275" cy="5422900"/>
          </a:xfrm>
        </p:spPr>
        <p:txBody>
          <a:bodyPr>
            <a:normAutofit/>
          </a:bodyPr>
          <a:lstStyle/>
          <a:p>
            <a:pPr>
              <a:buNone/>
            </a:pPr>
            <a:r>
              <a:rPr lang="en-US" sz="1700" b="1" dirty="0" smtClean="0">
                <a:latin typeface="Times New Roman" pitchFamily="18" charset="0"/>
                <a:cs typeface="Times New Roman" pitchFamily="18" charset="0"/>
              </a:rPr>
              <a:t>REHEARSAL PRODUCTS:</a:t>
            </a:r>
          </a:p>
          <a:p>
            <a:r>
              <a:rPr lang="en-US" sz="1800" dirty="0" smtClean="0">
                <a:latin typeface="Times New Roman" pitchFamily="18" charset="0"/>
                <a:cs typeface="Times New Roman" pitchFamily="18" charset="0"/>
              </a:rPr>
              <a:t>Tables/Plots of Noise Measurements [</a:t>
            </a:r>
            <a:r>
              <a:rPr lang="en-US" sz="1800" dirty="0" err="1" smtClean="0">
                <a:latin typeface="Times New Roman" pitchFamily="18" charset="0"/>
                <a:cs typeface="Times New Roman" pitchFamily="18" charset="0"/>
              </a:rPr>
              <a:t>dn</a:t>
            </a:r>
            <a:r>
              <a:rPr lang="en-US" sz="1800" dirty="0" smtClean="0">
                <a:latin typeface="Times New Roman" pitchFamily="18" charset="0"/>
                <a:cs typeface="Times New Roman" pitchFamily="18" charset="0"/>
              </a:rPr>
              <a:t>], Spanning Parameter Spaces</a:t>
            </a:r>
            <a:endParaRPr lang="en-US" sz="1800" b="1" dirty="0" smtClean="0">
              <a:solidFill>
                <a:srgbClr val="FF0000"/>
              </a:solidFill>
              <a:latin typeface="Times New Roman" pitchFamily="18" charset="0"/>
              <a:cs typeface="Times New Roman" pitchFamily="18" charset="0"/>
            </a:endParaRPr>
          </a:p>
          <a:p>
            <a:pPr>
              <a:buNone/>
            </a:pPr>
            <a:endParaRPr lang="en-US" sz="1700" b="1" dirty="0" smtClean="0">
              <a:solidFill>
                <a:srgbClr val="FF0000"/>
              </a:solidFill>
              <a:latin typeface="Times New Roman" pitchFamily="18" charset="0"/>
              <a:cs typeface="Times New Roman" pitchFamily="18" charset="0"/>
            </a:endParaRPr>
          </a:p>
        </p:txBody>
      </p:sp>
      <p:sp>
        <p:nvSpPr>
          <p:cNvPr id="5" name="Rectangle 2"/>
          <p:cNvSpPr txBox="1">
            <a:spLocks noChangeArrowheads="1"/>
          </p:cNvSpPr>
          <p:nvPr/>
        </p:nvSpPr>
        <p:spPr>
          <a:xfrm>
            <a:off x="0" y="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rgbClr val="0000FF"/>
                </a:solidFill>
                <a:effectLst/>
                <a:uLnTx/>
                <a:uFillTx/>
                <a:latin typeface="Times New Roman" pitchFamily="18" charset="0"/>
                <a:ea typeface="+mj-ea"/>
                <a:cs typeface="Times New Roman" pitchFamily="18" charset="0"/>
              </a:rPr>
              <a:t>VIIRS FPF-1: Noise Measurement Prior to RTA Scanning</a:t>
            </a:r>
            <a:endPar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Times New Roman" pitchFamily="18" charset="0"/>
            </a:endParaRPr>
          </a:p>
        </p:txBody>
      </p:sp>
      <p:pic>
        <p:nvPicPr>
          <p:cNvPr id="7" name="Picture 3"/>
          <p:cNvPicPr>
            <a:picLocks noChangeAspect="1" noChangeArrowheads="1"/>
          </p:cNvPicPr>
          <p:nvPr/>
        </p:nvPicPr>
        <p:blipFill>
          <a:blip r:embed="rId2" cstate="print"/>
          <a:srcRect/>
          <a:stretch>
            <a:fillRect/>
          </a:stretch>
        </p:blipFill>
        <p:spPr bwMode="auto">
          <a:xfrm>
            <a:off x="1307714" y="1886542"/>
            <a:ext cx="6528572" cy="474285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914400"/>
          </a:xfrm>
        </p:spPr>
        <p:txBody>
          <a:bodyPr>
            <a:normAutofit/>
          </a:bodyPr>
          <a:lstStyle/>
          <a:p>
            <a:r>
              <a:rPr lang="en-US" sz="2200" b="1" dirty="0" smtClean="0">
                <a:solidFill>
                  <a:srgbClr val="0000FF"/>
                </a:solidFill>
                <a:latin typeface="Times New Roman" pitchFamily="18" charset="0"/>
                <a:cs typeface="Times New Roman" pitchFamily="18" charset="0"/>
              </a:rPr>
              <a:t>VIIRS FPF-2: </a:t>
            </a:r>
            <a:r>
              <a:rPr lang="en-US" sz="2200" b="1" dirty="0">
                <a:solidFill>
                  <a:srgbClr val="0000FF"/>
                </a:solidFill>
                <a:latin typeface="Times New Roman" pitchFamily="18" charset="0"/>
                <a:cs typeface="Times New Roman" pitchFamily="18" charset="0"/>
              </a:rPr>
              <a:t>Operability, Noise, SNR Verification </a:t>
            </a:r>
            <a:r>
              <a:rPr lang="en-US" sz="2200" b="1" dirty="0" smtClean="0">
                <a:solidFill>
                  <a:srgbClr val="0000FF"/>
                </a:solidFill>
                <a:latin typeface="Times New Roman" pitchFamily="18" charset="0"/>
                <a:cs typeface="Times New Roman" pitchFamily="18" charset="0"/>
              </a:rPr>
              <a:t>w/ </a:t>
            </a:r>
            <a:r>
              <a:rPr lang="en-US" sz="2200" b="1" dirty="0">
                <a:solidFill>
                  <a:srgbClr val="0000FF"/>
                </a:solidFill>
                <a:latin typeface="Times New Roman" pitchFamily="18" charset="0"/>
                <a:cs typeface="Times New Roman" pitchFamily="18" charset="0"/>
              </a:rPr>
              <a:t>Nadir Door Closed</a:t>
            </a:r>
            <a:endParaRPr lang="en-US" sz="2200" b="1" dirty="0" smtClean="0">
              <a:solidFill>
                <a:srgbClr val="0000FF"/>
              </a:solidFill>
              <a:latin typeface="Times New Roman" pitchFamily="18" charset="0"/>
              <a:cs typeface="Times New Roman" pitchFamily="18" charset="0"/>
            </a:endParaRPr>
          </a:p>
        </p:txBody>
      </p:sp>
      <p:sp>
        <p:nvSpPr>
          <p:cNvPr id="2051" name="Rectangle 3"/>
          <p:cNvSpPr>
            <a:spLocks noGrp="1" noChangeArrowheads="1"/>
          </p:cNvSpPr>
          <p:nvPr>
            <p:ph type="body" idx="1"/>
          </p:nvPr>
        </p:nvSpPr>
        <p:spPr>
          <a:xfrm>
            <a:off x="228600" y="762000"/>
            <a:ext cx="8686800" cy="5943600"/>
          </a:xfrm>
        </p:spPr>
        <p:txBody>
          <a:bodyPr>
            <a:normAutofit/>
          </a:bodyPr>
          <a:lstStyle/>
          <a:p>
            <a:pPr marL="231775" indent="-231775" eaLnBrk="1" hangingPunct="1">
              <a:lnSpc>
                <a:spcPct val="80000"/>
              </a:lnSpc>
              <a:buFontTx/>
              <a:buNone/>
            </a:pPr>
            <a:r>
              <a:rPr lang="en-US" sz="1600" b="1" dirty="0" smtClean="0">
                <a:latin typeface="Times New Roman" pitchFamily="18" charset="0"/>
                <a:cs typeface="Times New Roman" pitchFamily="18" charset="0"/>
              </a:rPr>
              <a:t>TASK LEAD: </a:t>
            </a:r>
          </a:p>
          <a:p>
            <a:pPr marL="631825" lvl="1" indent="-231775" eaLnBrk="1" hangingPunct="1">
              <a:lnSpc>
                <a:spcPct val="80000"/>
              </a:lnSpc>
              <a:buFont typeface="Arial" charset="0"/>
              <a:buNone/>
            </a:pPr>
            <a:r>
              <a:rPr lang="en-US" sz="1600" dirty="0" smtClean="0">
                <a:latin typeface="Times New Roman" pitchFamily="18" charset="0"/>
                <a:cs typeface="Times New Roman" pitchFamily="18" charset="0"/>
              </a:rPr>
              <a:t>Aerospace [Christopher Florio]</a:t>
            </a:r>
          </a:p>
          <a:p>
            <a:pPr marL="631825" lvl="1" indent="-231775" eaLnBrk="1" hangingPunct="1">
              <a:lnSpc>
                <a:spcPct val="80000"/>
              </a:lnSpc>
              <a:buFont typeface="Arial" charset="0"/>
              <a:buNone/>
            </a:pPr>
            <a:endParaRPr lang="en-US" sz="1600" b="1" dirty="0" smtClean="0">
              <a:latin typeface="Times New Roman" pitchFamily="18" charset="0"/>
              <a:cs typeface="Times New Roman" pitchFamily="18" charset="0"/>
            </a:endParaRPr>
          </a:p>
          <a:p>
            <a:pPr marL="231775" indent="-231775" eaLnBrk="1" hangingPunct="1">
              <a:lnSpc>
                <a:spcPct val="80000"/>
              </a:lnSpc>
              <a:buFontTx/>
              <a:buNone/>
            </a:pPr>
            <a:r>
              <a:rPr lang="en-US" sz="1600" b="1" dirty="0" smtClean="0">
                <a:latin typeface="Times New Roman" pitchFamily="18" charset="0"/>
                <a:cs typeface="Times New Roman" pitchFamily="18" charset="0"/>
              </a:rPr>
              <a:t>OBJECTIVE:</a:t>
            </a:r>
          </a:p>
          <a:p>
            <a:pPr lvl="0">
              <a:buNone/>
            </a:pPr>
            <a:r>
              <a:rPr lang="en-US" sz="1600" dirty="0" smtClean="0">
                <a:latin typeface="Times New Roman" pitchFamily="18" charset="0"/>
                <a:cs typeface="Times New Roman" pitchFamily="18" charset="0"/>
              </a:rPr>
              <a:t>	To </a:t>
            </a:r>
            <a:r>
              <a:rPr lang="en-US" sz="1600" dirty="0">
                <a:latin typeface="Times New Roman" pitchFamily="18" charset="0"/>
                <a:cs typeface="Times New Roman" pitchFamily="18" charset="0"/>
              </a:rPr>
              <a:t>verify detector operability, noise, and SNR of all detectors in all bands and gain states with telescope scanning and nadir door closed.</a:t>
            </a:r>
          </a:p>
          <a:p>
            <a:pPr marL="631825" lvl="1" indent="-231775" eaLnBrk="1" hangingPunct="1">
              <a:lnSpc>
                <a:spcPct val="80000"/>
              </a:lnSpc>
              <a:buFont typeface="Arial" charset="0"/>
              <a:buNone/>
            </a:pPr>
            <a:endParaRPr lang="en-US" sz="1600" b="1" dirty="0" smtClean="0">
              <a:latin typeface="Times New Roman" pitchFamily="18" charset="0"/>
              <a:cs typeface="Times New Roman" pitchFamily="18" charset="0"/>
            </a:endParaRPr>
          </a:p>
          <a:p>
            <a:pPr marL="231775" indent="-231775" eaLnBrk="1" hangingPunct="1">
              <a:lnSpc>
                <a:spcPct val="80000"/>
              </a:lnSpc>
              <a:buFontTx/>
              <a:buNone/>
            </a:pPr>
            <a:r>
              <a:rPr lang="en-US" sz="1600" b="1" dirty="0" smtClean="0">
                <a:latin typeface="Times New Roman" pitchFamily="18" charset="0"/>
                <a:cs typeface="Times New Roman" pitchFamily="18" charset="0"/>
              </a:rPr>
              <a:t>DESCRIPTION:</a:t>
            </a:r>
          </a:p>
          <a:p>
            <a:pPr lvl="0">
              <a:buNone/>
            </a:pPr>
            <a:r>
              <a:rPr lang="en-US"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Methodology</a:t>
            </a:r>
            <a:r>
              <a:rPr lang="en-US" sz="1600" dirty="0">
                <a:latin typeface="Times New Roman" pitchFamily="18" charset="0"/>
                <a:cs typeface="Times New Roman" pitchFamily="18" charset="0"/>
              </a:rPr>
              <a:t>:  Perform all elements of ICV-1 (see below) but with the nadir door closed.  Correlation of SD signals with EV </a:t>
            </a:r>
            <a:r>
              <a:rPr lang="en-US" sz="1600" dirty="0" err="1">
                <a:latin typeface="Times New Roman" pitchFamily="18" charset="0"/>
                <a:cs typeface="Times New Roman" pitchFamily="18" charset="0"/>
              </a:rPr>
              <a:t>albedo</a:t>
            </a:r>
            <a:r>
              <a:rPr lang="en-US" sz="1600" dirty="0">
                <a:latin typeface="Times New Roman" pitchFamily="18" charset="0"/>
                <a:cs typeface="Times New Roman" pitchFamily="18" charset="0"/>
              </a:rPr>
              <a:t> is excluded. </a:t>
            </a:r>
          </a:p>
          <a:p>
            <a:pPr lvl="0">
              <a:buNone/>
            </a:pPr>
            <a:r>
              <a:rPr lang="en-US" sz="1600" b="1" dirty="0" smtClean="0">
                <a:latin typeface="Times New Roman" pitchFamily="18" charset="0"/>
                <a:cs typeface="Times New Roman" pitchFamily="18" charset="0"/>
              </a:rPr>
              <a:t>	Necessary </a:t>
            </a:r>
            <a:r>
              <a:rPr lang="en-US" sz="1600" b="1" dirty="0">
                <a:latin typeface="Times New Roman" pitchFamily="18" charset="0"/>
                <a:cs typeface="Times New Roman" pitchFamily="18" charset="0"/>
              </a:rPr>
              <a:t>Tools</a:t>
            </a:r>
            <a:r>
              <a:rPr lang="en-US" sz="1600" dirty="0">
                <a:latin typeface="Times New Roman" pitchFamily="18" charset="0"/>
                <a:cs typeface="Times New Roman" pitchFamily="18" charset="0"/>
              </a:rPr>
              <a:t>:  </a:t>
            </a:r>
          </a:p>
          <a:p>
            <a:pPr lvl="1"/>
            <a:r>
              <a:rPr lang="en-US" sz="1200" dirty="0">
                <a:latin typeface="Times New Roman" pitchFamily="18" charset="0"/>
                <a:cs typeface="Times New Roman" pitchFamily="18" charset="0"/>
              </a:rPr>
              <a:t>RDR extractor</a:t>
            </a:r>
          </a:p>
          <a:p>
            <a:pPr lvl="1"/>
            <a:r>
              <a:rPr lang="en-US" sz="1200" dirty="0">
                <a:latin typeface="Times New Roman" pitchFamily="18" charset="0"/>
                <a:cs typeface="Times New Roman" pitchFamily="18" charset="0"/>
              </a:rPr>
              <a:t>Calibrator View Visualization and Analysis</a:t>
            </a:r>
          </a:p>
          <a:p>
            <a:pPr lvl="1"/>
            <a:r>
              <a:rPr lang="en-US" sz="1200" dirty="0">
                <a:latin typeface="Times New Roman" pitchFamily="18" charset="0"/>
                <a:cs typeface="Times New Roman" pitchFamily="18" charset="0"/>
              </a:rPr>
              <a:t>EV RDR Visualization and Analysis</a:t>
            </a:r>
          </a:p>
          <a:p>
            <a:pPr marL="631825" lvl="1" indent="-231775" eaLnBrk="1" hangingPunct="1">
              <a:lnSpc>
                <a:spcPct val="80000"/>
              </a:lnSpc>
            </a:pPr>
            <a:endParaRPr lang="en-US" sz="1600" b="1" dirty="0" smtClean="0">
              <a:latin typeface="Times New Roman" pitchFamily="18" charset="0"/>
              <a:cs typeface="Times New Roman" pitchFamily="18" charset="0"/>
            </a:endParaRPr>
          </a:p>
          <a:p>
            <a:pPr marL="231775" indent="-231775" eaLnBrk="1" hangingPunct="1">
              <a:lnSpc>
                <a:spcPct val="80000"/>
              </a:lnSpc>
              <a:buFontTx/>
              <a:buNone/>
            </a:pPr>
            <a:r>
              <a:rPr lang="en-US" sz="1600" b="1" dirty="0" smtClean="0">
                <a:latin typeface="Times New Roman" pitchFamily="18" charset="0"/>
                <a:cs typeface="Times New Roman" pitchFamily="18" charset="0"/>
              </a:rPr>
              <a:t>EXPECTED RESULTS:</a:t>
            </a:r>
          </a:p>
          <a:p>
            <a:pPr lvl="0">
              <a:buNone/>
            </a:pPr>
            <a:r>
              <a:rPr lang="en-US" sz="1600" dirty="0" smtClean="0">
                <a:latin typeface="Times New Roman" pitchFamily="18" charset="0"/>
                <a:cs typeface="Times New Roman" pitchFamily="18" charset="0"/>
              </a:rPr>
              <a:t>	Data </a:t>
            </a:r>
            <a:r>
              <a:rPr lang="en-US" sz="1600" dirty="0">
                <a:latin typeface="Times New Roman" pitchFamily="18" charset="0"/>
                <a:cs typeface="Times New Roman" pitchFamily="18" charset="0"/>
              </a:rPr>
              <a:t>products generated for all detectors, all bands, and all gain states.  Dead/inoperable detector maps and metadata updated, if necessary.</a:t>
            </a:r>
          </a:p>
          <a:p>
            <a:pPr marL="231775" lvl="0" indent="-231775">
              <a:lnSpc>
                <a:spcPct val="80000"/>
              </a:lnSpc>
              <a:buNone/>
            </a:pPr>
            <a:endParaRPr lang="en-US" sz="1600" dirty="0">
              <a:latin typeface="Times New Roman" pitchFamily="18" charset="0"/>
              <a:cs typeface="Times New Roman" pitchFamily="18" charset="0"/>
            </a:endParaRPr>
          </a:p>
          <a:p>
            <a:pPr marL="231775" indent="-231775">
              <a:lnSpc>
                <a:spcPct val="80000"/>
              </a:lnSpc>
              <a:buNone/>
            </a:pPr>
            <a:r>
              <a:rPr lang="fr-FR" sz="1600" b="1" dirty="0" smtClean="0">
                <a:latin typeface="Times New Roman" pitchFamily="18" charset="0"/>
                <a:cs typeface="Times New Roman" pitchFamily="18" charset="0"/>
              </a:rPr>
              <a:t>PREREQUISITES &amp; CONDITIONS</a:t>
            </a:r>
            <a:r>
              <a:rPr lang="fr-FR" sz="1600" dirty="0" smtClean="0">
                <a:latin typeface="Times New Roman" pitchFamily="18" charset="0"/>
                <a:cs typeface="Times New Roman" pitchFamily="18" charset="0"/>
              </a:rPr>
              <a:t>:  </a:t>
            </a:r>
          </a:p>
          <a:p>
            <a:pPr lvl="0">
              <a:buNone/>
            </a:pPr>
            <a:r>
              <a:rPr lang="fr-FR" sz="1600" dirty="0" smtClean="0">
                <a:latin typeface="Times New Roman" pitchFamily="18" charset="0"/>
                <a:cs typeface="Times New Roman" pitchFamily="18" charset="0"/>
              </a:rPr>
              <a:t>	SC </a:t>
            </a:r>
            <a:r>
              <a:rPr lang="fr-FR" sz="1600" dirty="0">
                <a:latin typeface="Times New Roman" pitchFamily="18" charset="0"/>
                <a:cs typeface="Times New Roman" pitchFamily="18" charset="0"/>
              </a:rPr>
              <a:t>Mode:  Nominal.  </a:t>
            </a:r>
            <a:r>
              <a:rPr lang="en-US" sz="1600" dirty="0">
                <a:latin typeface="Times New Roman" pitchFamily="18" charset="0"/>
                <a:cs typeface="Times New Roman" pitchFamily="18" charset="0"/>
              </a:rPr>
              <a:t>VIIRS Mode:  Diagnostic, RTA rotating, nadir door closed.</a:t>
            </a:r>
          </a:p>
          <a:p>
            <a:pPr marL="231775" lvl="0" indent="-231775">
              <a:lnSpc>
                <a:spcPct val="80000"/>
              </a:lnSpc>
              <a:buNone/>
            </a:pP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4294967295"/>
          </p:nvPr>
        </p:nvSpPr>
        <p:spPr>
          <a:xfrm>
            <a:off x="401638" y="1089025"/>
            <a:ext cx="8169275" cy="5422900"/>
          </a:xfrm>
        </p:spPr>
        <p:txBody>
          <a:bodyPr>
            <a:normAutofit/>
          </a:bodyPr>
          <a:lstStyle/>
          <a:p>
            <a:pPr>
              <a:buNone/>
            </a:pPr>
            <a:r>
              <a:rPr lang="en-US" sz="1600" b="1" dirty="0" smtClean="0">
                <a:latin typeface="Times New Roman" pitchFamily="18" charset="0"/>
                <a:cs typeface="Times New Roman" pitchFamily="18" charset="0"/>
              </a:rPr>
              <a:t>REHEARSAL DESCRIPTION:</a:t>
            </a:r>
            <a:r>
              <a:rPr lang="en-US" sz="1600" dirty="0" smtClean="0">
                <a:latin typeface="Times New Roman" pitchFamily="18" charset="0"/>
                <a:cs typeface="Times New Roman" pitchFamily="18" charset="0"/>
              </a:rPr>
              <a:t>	</a:t>
            </a:r>
          </a:p>
          <a:p>
            <a:pPr lvl="1"/>
            <a:r>
              <a:rPr lang="en-US" sz="1600" dirty="0" smtClean="0">
                <a:latin typeface="Times New Roman" pitchFamily="18" charset="0"/>
                <a:cs typeface="Times New Roman" pitchFamily="18" charset="0"/>
              </a:rPr>
              <a:t>Data Sets Used</a:t>
            </a:r>
          </a:p>
          <a:p>
            <a:pPr lvl="2"/>
            <a:r>
              <a:rPr lang="en-US" sz="1600" dirty="0" smtClean="0">
                <a:latin typeface="Times New Roman" pitchFamily="18" charset="0"/>
                <a:cs typeface="Times New Roman" pitchFamily="18" charset="0"/>
              </a:rPr>
              <a:t>RDR in P72 Earth sector Diagnostic data used following the initiation of the RTA, with the nadir door closed.</a:t>
            </a:r>
          </a:p>
          <a:p>
            <a:pPr lvl="2"/>
            <a:r>
              <a:rPr lang="en-US" sz="1600" dirty="0" smtClean="0">
                <a:latin typeface="Times New Roman" pitchFamily="18" charset="0"/>
                <a:cs typeface="Times New Roman" pitchFamily="18" charset="0"/>
              </a:rPr>
              <a:t>RDR in P72 calibration sector Diagnostic data used following the initiation of the RTA, with the nadir door closed.</a:t>
            </a:r>
          </a:p>
          <a:p>
            <a:pPr lvl="1"/>
            <a:r>
              <a:rPr lang="en-US" sz="1600" dirty="0" smtClean="0">
                <a:latin typeface="Times New Roman" pitchFamily="18" charset="0"/>
                <a:cs typeface="Times New Roman" pitchFamily="18" charset="0"/>
              </a:rPr>
              <a:t>Operations Performed</a:t>
            </a:r>
          </a:p>
          <a:p>
            <a:pPr lvl="2"/>
            <a:r>
              <a:rPr lang="en-US" sz="1600" dirty="0" smtClean="0">
                <a:latin typeface="Times New Roman" pitchFamily="18" charset="0"/>
                <a:cs typeface="Times New Roman" pitchFamily="18" charset="0"/>
              </a:rPr>
              <a:t>Generate noise &amp; mean signal [</a:t>
            </a:r>
            <a:r>
              <a:rPr lang="en-US" sz="1600" dirty="0" err="1" smtClean="0">
                <a:latin typeface="Times New Roman" pitchFamily="18" charset="0"/>
                <a:cs typeface="Times New Roman" pitchFamily="18" charset="0"/>
              </a:rPr>
              <a:t>dn</a:t>
            </a:r>
            <a:r>
              <a:rPr lang="en-US" sz="1600" dirty="0" smtClean="0">
                <a:latin typeface="Times New Roman" pitchFamily="18" charset="0"/>
                <a:cs typeface="Times New Roman" pitchFamily="18" charset="0"/>
              </a:rPr>
              <a:t>] measurements (</a:t>
            </a:r>
            <a:r>
              <a:rPr lang="en-US" sz="1600" i="1" dirty="0" smtClean="0">
                <a:latin typeface="Times New Roman" pitchFamily="18" charset="0"/>
                <a:cs typeface="Times New Roman" pitchFamily="18" charset="0"/>
              </a:rPr>
              <a:t>w/ nadir door closed</a:t>
            </a:r>
            <a:r>
              <a:rPr lang="en-US" sz="1600" dirty="0" smtClean="0">
                <a:latin typeface="Times New Roman" pitchFamily="18" charset="0"/>
                <a:cs typeface="Times New Roman" pitchFamily="18" charset="0"/>
              </a:rPr>
              <a:t>) for across all dimensions (detector, bands, gain states) </a:t>
            </a:r>
          </a:p>
          <a:p>
            <a:pPr lvl="2"/>
            <a:r>
              <a:rPr lang="en-US" sz="1600" dirty="0" smtClean="0">
                <a:latin typeface="Times New Roman" pitchFamily="18" charset="0"/>
                <a:cs typeface="Times New Roman" pitchFamily="18" charset="0"/>
              </a:rPr>
              <a:t>Look at scan imagery of multiple views to ensure operability to locate dead pixels</a:t>
            </a:r>
          </a:p>
          <a:p>
            <a:pPr lvl="1"/>
            <a:r>
              <a:rPr lang="en-US" sz="1600" dirty="0" smtClean="0">
                <a:latin typeface="Times New Roman" pitchFamily="18" charset="0"/>
                <a:cs typeface="Times New Roman" pitchFamily="18" charset="0"/>
              </a:rPr>
              <a:t>Tools Used</a:t>
            </a:r>
          </a:p>
          <a:p>
            <a:pPr lvl="2">
              <a:buFont typeface="Wingdings 3" pitchFamily="18" charset="2"/>
              <a:buChar char=""/>
            </a:pPr>
            <a:r>
              <a:rPr lang="en-US" sz="1400" dirty="0" smtClean="0">
                <a:latin typeface="Times New Roman" pitchFamily="18" charset="0"/>
                <a:cs typeface="Times New Roman" pitchFamily="18" charset="0"/>
              </a:rPr>
              <a:t>RDR data extractor (not available yet)</a:t>
            </a:r>
          </a:p>
          <a:p>
            <a:pPr lvl="3">
              <a:buFont typeface="Wingdings 3" pitchFamily="18" charset="2"/>
              <a:buChar char="9"/>
            </a:pPr>
            <a:r>
              <a:rPr lang="en-US" sz="1400" dirty="0" smtClean="0">
                <a:latin typeface="Times New Roman" pitchFamily="18" charset="0"/>
                <a:cs typeface="Times New Roman" pitchFamily="18" charset="0"/>
              </a:rPr>
              <a:t>noise.pro &amp; signal.pro</a:t>
            </a:r>
            <a:r>
              <a:rPr lang="en-US" sz="1400" dirty="0" smtClean="0"/>
              <a:t> </a:t>
            </a:r>
            <a:r>
              <a:rPr lang="en-US" sz="1400" dirty="0" smtClean="0">
                <a:latin typeface="Times New Roman" pitchFamily="18" charset="0"/>
                <a:cs typeface="Times New Roman" pitchFamily="18" charset="0"/>
                <a:sym typeface="Wingdings"/>
              </a:rPr>
              <a:t></a:t>
            </a:r>
            <a:r>
              <a:rPr lang="en-US" sz="1400" dirty="0" smtClean="0">
                <a:latin typeface="Times New Roman" pitchFamily="18" charset="0"/>
                <a:cs typeface="Times New Roman" pitchFamily="18" charset="0"/>
              </a:rPr>
              <a:t> auxiliary_noise.pro</a:t>
            </a:r>
          </a:p>
          <a:p>
            <a:pPr lvl="3">
              <a:buFont typeface="Wingdings 3" pitchFamily="18" charset="2"/>
              <a:buChar char="9"/>
            </a:pPr>
            <a:r>
              <a:rPr lang="en-US" sz="1400" dirty="0" smtClean="0">
                <a:latin typeface="Times New Roman" pitchFamily="18" charset="0"/>
                <a:cs typeface="Times New Roman" pitchFamily="18" charset="0"/>
              </a:rPr>
              <a:t>scanning_visualization.pro</a:t>
            </a:r>
          </a:p>
          <a:p>
            <a:pPr>
              <a:buNone/>
            </a:pPr>
            <a:r>
              <a:rPr lang="en-US" sz="1600" b="1" dirty="0" smtClean="0">
                <a:latin typeface="Times New Roman" pitchFamily="18" charset="0"/>
                <a:cs typeface="Times New Roman" pitchFamily="18" charset="0"/>
              </a:rPr>
              <a:t>SUCCESS CRITERIA:</a:t>
            </a:r>
          </a:p>
          <a:p>
            <a:pPr lvl="1"/>
            <a:r>
              <a:rPr lang="en-US" sz="1600" dirty="0" smtClean="0">
                <a:latin typeface="Times New Roman" pitchFamily="18" charset="0"/>
                <a:cs typeface="Times New Roman" pitchFamily="18" charset="0"/>
              </a:rPr>
              <a:t>Successful if the sensor is functioning such that noise and signal-to-noise calculations can be generated for each component of the instrument.</a:t>
            </a:r>
          </a:p>
          <a:p>
            <a:pPr lvl="1"/>
            <a:r>
              <a:rPr lang="en-US" sz="1600" dirty="0" smtClean="0">
                <a:latin typeface="Times New Roman" pitchFamily="18" charset="0"/>
                <a:cs typeface="Times New Roman" pitchFamily="18" charset="0"/>
              </a:rPr>
              <a:t>Unsuccessful if noise metrics for a particular detector/band/gain-state cannot be determined, given all possible sensor data. </a:t>
            </a:r>
          </a:p>
        </p:txBody>
      </p:sp>
      <p:sp>
        <p:nvSpPr>
          <p:cNvPr id="5" name="Rectangle 2"/>
          <p:cNvSpPr txBox="1">
            <a:spLocks noChangeArrowheads="1"/>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lang="en-US" sz="2200" b="1" dirty="0" smtClean="0">
                <a:solidFill>
                  <a:srgbClr val="0000FF"/>
                </a:solidFill>
                <a:latin typeface="Times New Roman" pitchFamily="18" charset="0"/>
                <a:cs typeface="Times New Roman" pitchFamily="18" charset="0"/>
              </a:rPr>
              <a:t>VIIRS FPF-2: Operability, Noise, SNR Verification w/ Nadir Door Closed</a:t>
            </a:r>
            <a:endParaRPr kumimoji="0" lang="en-US" sz="2200" b="1" i="0" u="none" strike="noStrike" kern="1200" cap="none" spc="0" normalizeH="0" baseline="0" noProof="0" dirty="0" smtClean="0">
              <a:ln>
                <a:noFill/>
              </a:ln>
              <a:solidFill>
                <a:srgbClr val="0000FF"/>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4294967295"/>
          </p:nvPr>
        </p:nvSpPr>
        <p:spPr>
          <a:xfrm>
            <a:off x="401638" y="1089025"/>
            <a:ext cx="8169275" cy="5422900"/>
          </a:xfrm>
        </p:spPr>
        <p:txBody>
          <a:bodyPr>
            <a:normAutofit/>
          </a:bodyPr>
          <a:lstStyle/>
          <a:p>
            <a:pPr>
              <a:buNone/>
            </a:pPr>
            <a:r>
              <a:rPr lang="en-US" sz="1700" b="1" dirty="0" smtClean="0">
                <a:latin typeface="Times New Roman" pitchFamily="18" charset="0"/>
                <a:cs typeface="Times New Roman" pitchFamily="18" charset="0"/>
              </a:rPr>
              <a:t>REHEARSAL PRODUCTS:</a:t>
            </a:r>
          </a:p>
          <a:p>
            <a:r>
              <a:rPr lang="en-US" sz="1700" b="1" i="1" dirty="0" smtClean="0">
                <a:latin typeface="Times New Roman" pitchFamily="18" charset="0"/>
                <a:cs typeface="Times New Roman" pitchFamily="18" charset="0"/>
              </a:rPr>
              <a:t>See FPF-1</a:t>
            </a:r>
          </a:p>
        </p:txBody>
      </p:sp>
      <p:sp>
        <p:nvSpPr>
          <p:cNvPr id="5" name="Rectangle 2"/>
          <p:cNvSpPr txBox="1">
            <a:spLocks noChangeArrowheads="1"/>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lang="en-US" sz="2200" b="1" dirty="0" smtClean="0">
                <a:solidFill>
                  <a:srgbClr val="0000FF"/>
                </a:solidFill>
                <a:latin typeface="Times New Roman" pitchFamily="18" charset="0"/>
                <a:cs typeface="Times New Roman" pitchFamily="18" charset="0"/>
              </a:rPr>
              <a:t>VIIRS FPF-2: Operability, Noise, SNR Verification w/ Nadir Door Closed</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914400"/>
          </a:xfrm>
        </p:spPr>
        <p:txBody>
          <a:bodyPr/>
          <a:lstStyle/>
          <a:p>
            <a:r>
              <a:rPr lang="en-US" sz="2400" b="1" dirty="0" smtClean="0">
                <a:solidFill>
                  <a:srgbClr val="0000FF"/>
                </a:solidFill>
                <a:latin typeface="Times New Roman" pitchFamily="18" charset="0"/>
                <a:cs typeface="Times New Roman" pitchFamily="18" charset="0"/>
              </a:rPr>
              <a:t>VIIRS FPF-7: </a:t>
            </a:r>
            <a:r>
              <a:rPr lang="en-US" sz="2400" b="1" dirty="0">
                <a:solidFill>
                  <a:srgbClr val="0000FF"/>
                </a:solidFill>
                <a:latin typeface="Times New Roman" pitchFamily="18" charset="0"/>
                <a:cs typeface="Times New Roman" pitchFamily="18" charset="0"/>
              </a:rPr>
              <a:t>Calibrator Visual Inspection </a:t>
            </a:r>
            <a:endParaRPr lang="en-US" sz="2400" b="1" dirty="0" smtClean="0">
              <a:solidFill>
                <a:srgbClr val="0000FF"/>
              </a:solidFill>
              <a:latin typeface="Times New Roman" pitchFamily="18" charset="0"/>
              <a:cs typeface="Times New Roman" pitchFamily="18" charset="0"/>
            </a:endParaRPr>
          </a:p>
        </p:txBody>
      </p:sp>
      <p:sp>
        <p:nvSpPr>
          <p:cNvPr id="2051" name="Rectangle 3"/>
          <p:cNvSpPr>
            <a:spLocks noGrp="1" noChangeArrowheads="1"/>
          </p:cNvSpPr>
          <p:nvPr>
            <p:ph type="body" idx="1"/>
          </p:nvPr>
        </p:nvSpPr>
        <p:spPr>
          <a:xfrm>
            <a:off x="228600" y="762000"/>
            <a:ext cx="8686800" cy="5943600"/>
          </a:xfrm>
        </p:spPr>
        <p:txBody>
          <a:bodyPr>
            <a:normAutofit/>
          </a:bodyPr>
          <a:lstStyle/>
          <a:p>
            <a:pPr marL="231775" indent="-231775" eaLnBrk="1" hangingPunct="1">
              <a:lnSpc>
                <a:spcPct val="80000"/>
              </a:lnSpc>
              <a:buFontTx/>
              <a:buNone/>
            </a:pPr>
            <a:r>
              <a:rPr lang="en-US" sz="1600" b="1" dirty="0" smtClean="0">
                <a:latin typeface="Times New Roman" pitchFamily="18" charset="0"/>
                <a:cs typeface="Times New Roman" pitchFamily="18" charset="0"/>
              </a:rPr>
              <a:t>TASK LEAD: </a:t>
            </a:r>
          </a:p>
          <a:p>
            <a:pPr marL="631825" lvl="1" indent="-231775" eaLnBrk="1" hangingPunct="1">
              <a:lnSpc>
                <a:spcPct val="80000"/>
              </a:lnSpc>
              <a:buFont typeface="Arial" charset="0"/>
              <a:buNone/>
            </a:pPr>
            <a:r>
              <a:rPr lang="en-US" sz="1600" dirty="0" smtClean="0">
                <a:latin typeface="Times New Roman" pitchFamily="18" charset="0"/>
                <a:cs typeface="Times New Roman" pitchFamily="18" charset="0"/>
              </a:rPr>
              <a:t>Aerospace [Christopher Florio]</a:t>
            </a:r>
          </a:p>
          <a:p>
            <a:pPr marL="631825" lvl="1" indent="-231775" eaLnBrk="1" hangingPunct="1">
              <a:lnSpc>
                <a:spcPct val="80000"/>
              </a:lnSpc>
              <a:buFont typeface="Arial" charset="0"/>
              <a:buNone/>
            </a:pPr>
            <a:endParaRPr lang="en-US" sz="1600" b="1" dirty="0" smtClean="0">
              <a:latin typeface="Times New Roman" pitchFamily="18" charset="0"/>
              <a:cs typeface="Times New Roman" pitchFamily="18" charset="0"/>
            </a:endParaRPr>
          </a:p>
          <a:p>
            <a:pPr marL="231775" indent="-231775" eaLnBrk="1" hangingPunct="1">
              <a:lnSpc>
                <a:spcPct val="80000"/>
              </a:lnSpc>
              <a:buFontTx/>
              <a:buNone/>
            </a:pPr>
            <a:r>
              <a:rPr lang="en-US" sz="1600" b="1" dirty="0" smtClean="0">
                <a:latin typeface="Times New Roman" pitchFamily="18" charset="0"/>
                <a:cs typeface="Times New Roman" pitchFamily="18" charset="0"/>
              </a:rPr>
              <a:t>OBJECTIVE:</a:t>
            </a:r>
          </a:p>
          <a:p>
            <a:pPr marL="631825" lvl="1" indent="-231775">
              <a:lnSpc>
                <a:spcPct val="80000"/>
              </a:lnSpc>
              <a:buNone/>
            </a:pPr>
            <a:r>
              <a:rPr lang="en-US" sz="1600" dirty="0">
                <a:latin typeface="Times New Roman" pitchFamily="18" charset="0"/>
                <a:cs typeface="Times New Roman" pitchFamily="18" charset="0"/>
              </a:rPr>
              <a:t>To qualitatively verify correct operation of the on-board calibrating </a:t>
            </a:r>
            <a:r>
              <a:rPr lang="en-US" sz="1600" dirty="0" smtClean="0">
                <a:latin typeface="Times New Roman" pitchFamily="18" charset="0"/>
                <a:cs typeface="Times New Roman" pitchFamily="18" charset="0"/>
              </a:rPr>
              <a:t>system</a:t>
            </a:r>
          </a:p>
          <a:p>
            <a:pPr marL="631825" lvl="1" indent="-231775">
              <a:lnSpc>
                <a:spcPct val="80000"/>
              </a:lnSpc>
              <a:buNone/>
            </a:pPr>
            <a:endParaRPr lang="en-US" sz="1600" b="1" dirty="0" smtClean="0">
              <a:latin typeface="Times New Roman" pitchFamily="18" charset="0"/>
              <a:cs typeface="Times New Roman" pitchFamily="18" charset="0"/>
            </a:endParaRPr>
          </a:p>
          <a:p>
            <a:pPr marL="231775" indent="-231775" eaLnBrk="1" hangingPunct="1">
              <a:lnSpc>
                <a:spcPct val="80000"/>
              </a:lnSpc>
              <a:buFontTx/>
              <a:buNone/>
            </a:pPr>
            <a:r>
              <a:rPr lang="en-US" sz="1600" b="1" dirty="0" smtClean="0">
                <a:latin typeface="Times New Roman" pitchFamily="18" charset="0"/>
                <a:cs typeface="Times New Roman" pitchFamily="18" charset="0"/>
              </a:rPr>
              <a:t>DESCRIPTION:</a:t>
            </a:r>
          </a:p>
          <a:p>
            <a:pPr lvl="0">
              <a:buNone/>
            </a:pPr>
            <a:r>
              <a:rPr lang="en-US" sz="1600" b="1" dirty="0" smtClean="0">
                <a:latin typeface="Times New Roman" pitchFamily="18" charset="0"/>
                <a:cs typeface="Times New Roman" pitchFamily="18" charset="0"/>
              </a:rPr>
              <a:t>	Methodology</a:t>
            </a:r>
            <a:r>
              <a:rPr lang="en-US" sz="1600" dirty="0">
                <a:latin typeface="Times New Roman" pitchFamily="18" charset="0"/>
                <a:cs typeface="Times New Roman" pitchFamily="18" charset="0"/>
              </a:rPr>
              <a:t>:  Generate and visually inspect images from all calibrator views and report any anomalous patterns, </a:t>
            </a:r>
            <a:r>
              <a:rPr lang="en-US" sz="1600" i="1" dirty="0">
                <a:latin typeface="Times New Roman" pitchFamily="18" charset="0"/>
                <a:cs typeface="Times New Roman" pitchFamily="18" charset="0"/>
              </a:rPr>
              <a:t>e.g.</a:t>
            </a:r>
            <a:r>
              <a:rPr lang="en-US" sz="1600" dirty="0">
                <a:latin typeface="Times New Roman" pitchFamily="18" charset="0"/>
                <a:cs typeface="Times New Roman" pitchFamily="18" charset="0"/>
              </a:rPr>
              <a:t>, striping or other artifacts. Verify that the signal levels at the OBCBB and SD views are as expected.</a:t>
            </a:r>
          </a:p>
          <a:p>
            <a:pPr lvl="0">
              <a:buNone/>
            </a:pPr>
            <a:r>
              <a:rPr lang="en-US" sz="1600" b="1" dirty="0" smtClean="0">
                <a:latin typeface="Times New Roman" pitchFamily="18" charset="0"/>
                <a:cs typeface="Times New Roman" pitchFamily="18" charset="0"/>
              </a:rPr>
              <a:t>	Necessary </a:t>
            </a:r>
            <a:r>
              <a:rPr lang="en-US" sz="1600" b="1" dirty="0">
                <a:latin typeface="Times New Roman" pitchFamily="18" charset="0"/>
                <a:cs typeface="Times New Roman" pitchFamily="18" charset="0"/>
              </a:rPr>
              <a:t>Tools</a:t>
            </a:r>
            <a:r>
              <a:rPr lang="en-US" sz="1600" dirty="0">
                <a:latin typeface="Times New Roman" pitchFamily="18" charset="0"/>
                <a:cs typeface="Times New Roman" pitchFamily="18" charset="0"/>
              </a:rPr>
              <a:t>:  </a:t>
            </a:r>
          </a:p>
          <a:p>
            <a:pPr lvl="1"/>
            <a:r>
              <a:rPr lang="en-US" sz="1200" dirty="0">
                <a:latin typeface="Times New Roman" pitchFamily="18" charset="0"/>
                <a:cs typeface="Times New Roman" pitchFamily="18" charset="0"/>
              </a:rPr>
              <a:t>RDR extractor</a:t>
            </a:r>
          </a:p>
          <a:p>
            <a:pPr lvl="1"/>
            <a:r>
              <a:rPr lang="en-US" sz="1200" dirty="0">
                <a:latin typeface="Times New Roman" pitchFamily="18" charset="0"/>
                <a:cs typeface="Times New Roman" pitchFamily="18" charset="0"/>
              </a:rPr>
              <a:t>Calibrator View Visualization and Analysis</a:t>
            </a:r>
          </a:p>
          <a:p>
            <a:pPr lvl="1"/>
            <a:r>
              <a:rPr lang="en-US" sz="1200" dirty="0">
                <a:latin typeface="Times New Roman" pitchFamily="18" charset="0"/>
                <a:cs typeface="Times New Roman" pitchFamily="18" charset="0"/>
              </a:rPr>
              <a:t>Telemetry Probes-Encoder, Temperatures, SDSM </a:t>
            </a:r>
          </a:p>
          <a:p>
            <a:pPr marL="631825" lvl="1" indent="-231775" eaLnBrk="1" hangingPunct="1">
              <a:lnSpc>
                <a:spcPct val="80000"/>
              </a:lnSpc>
            </a:pPr>
            <a:endParaRPr lang="en-US" sz="1600" b="1" dirty="0" smtClean="0">
              <a:latin typeface="Times New Roman" pitchFamily="18" charset="0"/>
              <a:cs typeface="Times New Roman" pitchFamily="18" charset="0"/>
            </a:endParaRPr>
          </a:p>
          <a:p>
            <a:pPr marL="231775" indent="-231775" eaLnBrk="1" hangingPunct="1">
              <a:lnSpc>
                <a:spcPct val="80000"/>
              </a:lnSpc>
              <a:buFontTx/>
              <a:buNone/>
            </a:pPr>
            <a:r>
              <a:rPr lang="en-US" sz="1600" b="1" dirty="0" smtClean="0">
                <a:latin typeface="Times New Roman" pitchFamily="18" charset="0"/>
                <a:cs typeface="Times New Roman" pitchFamily="18" charset="0"/>
              </a:rPr>
              <a:t>EXPECTED RESULTS:</a:t>
            </a:r>
          </a:p>
          <a:p>
            <a:pPr marL="231775" lvl="0" indent="-231775">
              <a:lnSpc>
                <a:spcPct val="80000"/>
              </a:lnSpc>
              <a:buNone/>
            </a:pP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Methodology and results documented</a:t>
            </a:r>
            <a:r>
              <a:rPr lang="en-US" sz="1600" dirty="0" smtClean="0">
                <a:latin typeface="Times New Roman" pitchFamily="18" charset="0"/>
                <a:cs typeface="Times New Roman" pitchFamily="18" charset="0"/>
              </a:rPr>
              <a:t>.</a:t>
            </a:r>
          </a:p>
          <a:p>
            <a:pPr marL="231775" lvl="0" indent="-231775">
              <a:lnSpc>
                <a:spcPct val="80000"/>
              </a:lnSpc>
              <a:buNone/>
            </a:pPr>
            <a:endParaRPr lang="en-US" sz="1600" dirty="0">
              <a:latin typeface="Times New Roman" pitchFamily="18" charset="0"/>
              <a:cs typeface="Times New Roman" pitchFamily="18" charset="0"/>
            </a:endParaRPr>
          </a:p>
          <a:p>
            <a:pPr marL="231775" indent="-231775">
              <a:lnSpc>
                <a:spcPct val="80000"/>
              </a:lnSpc>
              <a:buNone/>
            </a:pPr>
            <a:r>
              <a:rPr lang="fr-FR" sz="1600" b="1" dirty="0" smtClean="0">
                <a:latin typeface="Times New Roman" pitchFamily="18" charset="0"/>
                <a:cs typeface="Times New Roman" pitchFamily="18" charset="0"/>
              </a:rPr>
              <a:t>PREREQUISITES &amp; CONDITIONS</a:t>
            </a:r>
            <a:r>
              <a:rPr lang="fr-FR" sz="1600" dirty="0" smtClean="0">
                <a:latin typeface="Times New Roman" pitchFamily="18" charset="0"/>
                <a:cs typeface="Times New Roman" pitchFamily="18" charset="0"/>
              </a:rPr>
              <a:t>:  </a:t>
            </a:r>
          </a:p>
          <a:p>
            <a:pPr lvl="0">
              <a:buNone/>
            </a:pPr>
            <a:r>
              <a:rPr lang="fr-FR"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SC </a:t>
            </a:r>
            <a:r>
              <a:rPr lang="en-US" sz="1600" dirty="0">
                <a:latin typeface="Times New Roman" pitchFamily="18" charset="0"/>
                <a:cs typeface="Times New Roman" pitchFamily="18" charset="0"/>
              </a:rPr>
              <a:t>Mode:  Nominal, VIIRS Mode:  Operational</a:t>
            </a:r>
          </a:p>
          <a:p>
            <a:pPr marL="231775" lvl="0" indent="-231775">
              <a:lnSpc>
                <a:spcPct val="80000"/>
              </a:lnSpc>
              <a:buNone/>
            </a:pP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4294967295"/>
          </p:nvPr>
        </p:nvSpPr>
        <p:spPr>
          <a:xfrm>
            <a:off x="401638" y="1089025"/>
            <a:ext cx="8169275" cy="5422900"/>
          </a:xfrm>
        </p:spPr>
        <p:txBody>
          <a:bodyPr>
            <a:normAutofit/>
          </a:bodyPr>
          <a:lstStyle/>
          <a:p>
            <a:pPr>
              <a:buNone/>
            </a:pPr>
            <a:r>
              <a:rPr lang="en-US" sz="1600" b="1" dirty="0" smtClean="0">
                <a:latin typeface="Times New Roman" pitchFamily="18" charset="0"/>
                <a:cs typeface="Times New Roman" pitchFamily="18" charset="0"/>
              </a:rPr>
              <a:t>REHEARSAL DESCRIPTION:</a:t>
            </a:r>
            <a:r>
              <a:rPr lang="en-US" sz="1600" dirty="0" smtClean="0">
                <a:latin typeface="Times New Roman" pitchFamily="18" charset="0"/>
                <a:cs typeface="Times New Roman" pitchFamily="18" charset="0"/>
              </a:rPr>
              <a:t>	</a:t>
            </a:r>
          </a:p>
          <a:p>
            <a:pPr lvl="1"/>
            <a:r>
              <a:rPr lang="en-US" sz="1600" dirty="0" smtClean="0">
                <a:latin typeface="Times New Roman" pitchFamily="18" charset="0"/>
                <a:cs typeface="Times New Roman" pitchFamily="18" charset="0"/>
              </a:rPr>
              <a:t>Data Sets Used</a:t>
            </a:r>
          </a:p>
          <a:p>
            <a:pPr lvl="2"/>
            <a:r>
              <a:rPr lang="en-US" sz="1600" dirty="0" smtClean="0">
                <a:latin typeface="Times New Roman" pitchFamily="18" charset="0"/>
                <a:cs typeface="Times New Roman" pitchFamily="18" charset="0"/>
              </a:rPr>
              <a:t>RDR in P72 calibration sector OBC BB Operational Day data</a:t>
            </a:r>
          </a:p>
          <a:p>
            <a:pPr lvl="2"/>
            <a:r>
              <a:rPr lang="en-US" sz="1600" dirty="0" smtClean="0">
                <a:latin typeface="Times New Roman" pitchFamily="18" charset="0"/>
                <a:cs typeface="Times New Roman" pitchFamily="18" charset="0"/>
              </a:rPr>
              <a:t>RDR in P72 calibration sector OBC BB Operational Night data</a:t>
            </a:r>
          </a:p>
          <a:p>
            <a:pPr lvl="2"/>
            <a:r>
              <a:rPr lang="en-US" sz="1600" dirty="0" smtClean="0">
                <a:latin typeface="Times New Roman" pitchFamily="18" charset="0"/>
                <a:cs typeface="Times New Roman" pitchFamily="18" charset="0"/>
              </a:rPr>
              <a:t>RDR in P72 calibration sector SDSM Operational Day data</a:t>
            </a:r>
          </a:p>
          <a:p>
            <a:pPr lvl="2"/>
            <a:r>
              <a:rPr lang="en-US" sz="1600" dirty="0" smtClean="0">
                <a:latin typeface="Times New Roman" pitchFamily="18" charset="0"/>
                <a:cs typeface="Times New Roman" pitchFamily="18" charset="0"/>
              </a:rPr>
              <a:t>RDR in P72 calibration sector SDSM Operational Night data</a:t>
            </a:r>
          </a:p>
          <a:p>
            <a:pPr lvl="1"/>
            <a:r>
              <a:rPr lang="en-US" sz="1600" dirty="0" smtClean="0">
                <a:latin typeface="Times New Roman" pitchFamily="18" charset="0"/>
                <a:cs typeface="Times New Roman" pitchFamily="18" charset="0"/>
              </a:rPr>
              <a:t>Operations Performed</a:t>
            </a:r>
          </a:p>
          <a:p>
            <a:pPr lvl="2"/>
            <a:r>
              <a:rPr lang="en-US" sz="1600" dirty="0" smtClean="0">
                <a:latin typeface="Times New Roman" pitchFamily="18" charset="0"/>
                <a:cs typeface="Times New Roman" pitchFamily="18" charset="0"/>
              </a:rPr>
              <a:t>Look at scan imagery of OBC and SDSM views, in an attempt to visualize any anomalous behavior and assess expected signal levels.</a:t>
            </a:r>
          </a:p>
          <a:p>
            <a:pPr lvl="1"/>
            <a:r>
              <a:rPr lang="en-US" sz="1600" dirty="0" smtClean="0">
                <a:latin typeface="Times New Roman" pitchFamily="18" charset="0"/>
                <a:cs typeface="Times New Roman" pitchFamily="18" charset="0"/>
              </a:rPr>
              <a:t>Tools Used</a:t>
            </a:r>
          </a:p>
          <a:p>
            <a:pPr lvl="2">
              <a:buFont typeface="Wingdings 3" pitchFamily="18" charset="2"/>
              <a:buChar char=""/>
            </a:pPr>
            <a:r>
              <a:rPr lang="en-US" sz="1400" dirty="0" smtClean="0">
                <a:latin typeface="Times New Roman" pitchFamily="18" charset="0"/>
                <a:cs typeface="Times New Roman" pitchFamily="18" charset="0"/>
              </a:rPr>
              <a:t>RDR data extractor (not available yet)</a:t>
            </a:r>
          </a:p>
          <a:p>
            <a:pPr lvl="3">
              <a:buFont typeface="Wingdings 3" pitchFamily="18" charset="2"/>
              <a:buChar char="9"/>
            </a:pPr>
            <a:r>
              <a:rPr lang="en-US" sz="1400" dirty="0" smtClean="0">
                <a:latin typeface="Times New Roman" pitchFamily="18" charset="0"/>
                <a:cs typeface="Times New Roman" pitchFamily="18" charset="0"/>
              </a:rPr>
              <a:t>scanning_visualization.pro</a:t>
            </a:r>
          </a:p>
          <a:p>
            <a:pPr>
              <a:buNone/>
            </a:pPr>
            <a:r>
              <a:rPr lang="en-US" sz="1600" b="1" dirty="0" smtClean="0">
                <a:latin typeface="Times New Roman" pitchFamily="18" charset="0"/>
                <a:cs typeface="Times New Roman" pitchFamily="18" charset="0"/>
              </a:rPr>
              <a:t>SUCCESS CRITERIA:</a:t>
            </a:r>
          </a:p>
          <a:p>
            <a:pPr lvl="1"/>
            <a:r>
              <a:rPr lang="en-US" sz="1600" dirty="0" smtClean="0">
                <a:latin typeface="Times New Roman" pitchFamily="18" charset="0"/>
                <a:cs typeface="Times New Roman" pitchFamily="18" charset="0"/>
              </a:rPr>
              <a:t>Successful if image captures, of the sensor calibration views, show no anomalies which are significant enough to affect performance.</a:t>
            </a:r>
          </a:p>
          <a:p>
            <a:pPr lvl="1"/>
            <a:r>
              <a:rPr lang="en-US" sz="1600" dirty="0" smtClean="0">
                <a:latin typeface="Times New Roman" pitchFamily="18" charset="0"/>
                <a:cs typeface="Times New Roman" pitchFamily="18" charset="0"/>
              </a:rPr>
              <a:t>Unsuccessful if, during a visual inspection of the OBC or SDSM view scan collections, unexpected artifacts appear.</a:t>
            </a:r>
          </a:p>
        </p:txBody>
      </p:sp>
      <p:sp>
        <p:nvSpPr>
          <p:cNvPr id="5" name="Rectangle 2"/>
          <p:cNvSpPr txBox="1">
            <a:spLocks noChangeArrowheads="1"/>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lang="en-US" sz="2400" b="1" dirty="0" smtClean="0">
                <a:solidFill>
                  <a:srgbClr val="0000FF"/>
                </a:solidFill>
                <a:latin typeface="Times New Roman" pitchFamily="18" charset="0"/>
                <a:cs typeface="Times New Roman" pitchFamily="18" charset="0"/>
              </a:rPr>
              <a:t>VIIRS FPF-7: Calibrator Visual Inspection </a:t>
            </a:r>
            <a:endPar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4294967295"/>
          </p:nvPr>
        </p:nvSpPr>
        <p:spPr>
          <a:xfrm>
            <a:off x="401638" y="1089025"/>
            <a:ext cx="8169275" cy="5422900"/>
          </a:xfrm>
        </p:spPr>
        <p:txBody>
          <a:bodyPr>
            <a:normAutofit/>
          </a:bodyPr>
          <a:lstStyle/>
          <a:p>
            <a:pPr>
              <a:buNone/>
            </a:pPr>
            <a:r>
              <a:rPr lang="en-US" sz="1700" b="1" dirty="0" smtClean="0">
                <a:latin typeface="Times New Roman" pitchFamily="18" charset="0"/>
                <a:cs typeface="Times New Roman" pitchFamily="18" charset="0"/>
              </a:rPr>
              <a:t>REHEARSAL PRODUCTS:</a:t>
            </a:r>
          </a:p>
          <a:p>
            <a:r>
              <a:rPr lang="en-US" sz="1600" dirty="0" smtClean="0">
                <a:latin typeface="Times New Roman" pitchFamily="18" charset="0"/>
                <a:cs typeface="Times New Roman" pitchFamily="18" charset="0"/>
              </a:rPr>
              <a:t>Calibration Sector OBC &amp; SDSM Visualization Imagery</a:t>
            </a:r>
            <a:endParaRPr lang="en-US" sz="1600" b="1" dirty="0" smtClean="0">
              <a:solidFill>
                <a:srgbClr val="FF0000"/>
              </a:solidFill>
              <a:latin typeface="Times New Roman" pitchFamily="18" charset="0"/>
              <a:cs typeface="Times New Roman" pitchFamily="18" charset="0"/>
            </a:endParaRPr>
          </a:p>
          <a:p>
            <a:pPr>
              <a:buNone/>
            </a:pPr>
            <a:endParaRPr lang="en-US" sz="1700" b="1" dirty="0" smtClean="0">
              <a:solidFill>
                <a:srgbClr val="FF0000"/>
              </a:solidFill>
              <a:latin typeface="Times New Roman" pitchFamily="18" charset="0"/>
              <a:cs typeface="Times New Roman" pitchFamily="18" charset="0"/>
            </a:endParaRPr>
          </a:p>
        </p:txBody>
      </p:sp>
      <p:sp>
        <p:nvSpPr>
          <p:cNvPr id="5" name="Rectangle 2"/>
          <p:cNvSpPr txBox="1">
            <a:spLocks noChangeArrowheads="1"/>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lang="en-US" sz="2400" b="1" dirty="0" smtClean="0">
                <a:solidFill>
                  <a:srgbClr val="0000FF"/>
                </a:solidFill>
                <a:latin typeface="Times New Roman" pitchFamily="18" charset="0"/>
                <a:cs typeface="Times New Roman" pitchFamily="18" charset="0"/>
              </a:rPr>
              <a:t>VIIRS FPF-7: Calibrator Visual Inspection </a:t>
            </a:r>
            <a:endPar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Times New Roman" pitchFamily="18" charset="0"/>
            </a:endParaRPr>
          </a:p>
        </p:txBody>
      </p:sp>
      <p:pic>
        <p:nvPicPr>
          <p:cNvPr id="4" name="Picture 3" descr="SMD_110414_214015_VC16_F002_C001-DNB-SOLAR.jpg"/>
          <p:cNvPicPr>
            <a:picLocks noChangeAspect="1"/>
          </p:cNvPicPr>
          <p:nvPr/>
        </p:nvPicPr>
        <p:blipFill>
          <a:blip r:embed="rId2" cstate="print"/>
          <a:stretch>
            <a:fillRect/>
          </a:stretch>
        </p:blipFill>
        <p:spPr>
          <a:xfrm>
            <a:off x="4953000" y="1828800"/>
            <a:ext cx="3529965" cy="4614863"/>
          </a:xfrm>
          <a:prstGeom prst="rect">
            <a:avLst/>
          </a:prstGeom>
        </p:spPr>
      </p:pic>
      <p:pic>
        <p:nvPicPr>
          <p:cNvPr id="6" name="Picture 5" descr="SMD_110414_214015_VC16_F002_C001-DNB-OBC.jpg"/>
          <p:cNvPicPr>
            <a:picLocks noChangeAspect="1"/>
          </p:cNvPicPr>
          <p:nvPr/>
        </p:nvPicPr>
        <p:blipFill>
          <a:blip r:embed="rId3" cstate="print"/>
          <a:stretch>
            <a:fillRect/>
          </a:stretch>
        </p:blipFill>
        <p:spPr>
          <a:xfrm>
            <a:off x="685800" y="1862137"/>
            <a:ext cx="3529965" cy="4614863"/>
          </a:xfrm>
          <a:prstGeom prst="rect">
            <a:avLst/>
          </a:prstGeom>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914400"/>
          </a:xfrm>
        </p:spPr>
        <p:txBody>
          <a:bodyPr/>
          <a:lstStyle/>
          <a:p>
            <a:r>
              <a:rPr lang="en-US" sz="2400" b="1" dirty="0" smtClean="0">
                <a:solidFill>
                  <a:srgbClr val="0000FF"/>
                </a:solidFill>
                <a:latin typeface="Times New Roman" pitchFamily="18" charset="0"/>
                <a:cs typeface="Times New Roman" pitchFamily="18" charset="0"/>
              </a:rPr>
              <a:t>VIIRS PTT-1: </a:t>
            </a:r>
            <a:r>
              <a:rPr lang="en-US" sz="2400" b="1" dirty="0">
                <a:solidFill>
                  <a:srgbClr val="0000FF"/>
                </a:solidFill>
                <a:latin typeface="Times New Roman" pitchFamily="18" charset="0"/>
                <a:cs typeface="Times New Roman" pitchFamily="18" charset="0"/>
              </a:rPr>
              <a:t>Operability, Noise, SNR Verification </a:t>
            </a:r>
            <a:endParaRPr lang="en-US" sz="2400" b="1" dirty="0" smtClean="0">
              <a:solidFill>
                <a:srgbClr val="0000FF"/>
              </a:solidFill>
              <a:latin typeface="Times New Roman" pitchFamily="18" charset="0"/>
              <a:cs typeface="Times New Roman" pitchFamily="18" charset="0"/>
            </a:endParaRPr>
          </a:p>
        </p:txBody>
      </p:sp>
      <p:sp>
        <p:nvSpPr>
          <p:cNvPr id="2051" name="Rectangle 3"/>
          <p:cNvSpPr>
            <a:spLocks noGrp="1" noChangeArrowheads="1"/>
          </p:cNvSpPr>
          <p:nvPr>
            <p:ph type="body" idx="1"/>
          </p:nvPr>
        </p:nvSpPr>
        <p:spPr>
          <a:xfrm>
            <a:off x="228600" y="762000"/>
            <a:ext cx="8686800" cy="5943600"/>
          </a:xfrm>
        </p:spPr>
        <p:txBody>
          <a:bodyPr>
            <a:noAutofit/>
          </a:bodyPr>
          <a:lstStyle/>
          <a:p>
            <a:pPr marL="231775" indent="-231775" eaLnBrk="1" hangingPunct="1">
              <a:lnSpc>
                <a:spcPct val="80000"/>
              </a:lnSpc>
              <a:buFontTx/>
              <a:buNone/>
            </a:pPr>
            <a:r>
              <a:rPr lang="en-US" sz="1450" b="1" dirty="0" smtClean="0">
                <a:latin typeface="Times New Roman" pitchFamily="18" charset="0"/>
                <a:cs typeface="Times New Roman" pitchFamily="18" charset="0"/>
              </a:rPr>
              <a:t>TASK LEAD: </a:t>
            </a:r>
          </a:p>
          <a:p>
            <a:pPr marL="631825" lvl="1" indent="-231775" eaLnBrk="1" hangingPunct="1">
              <a:lnSpc>
                <a:spcPct val="80000"/>
              </a:lnSpc>
              <a:buFont typeface="Arial" charset="0"/>
              <a:buNone/>
            </a:pPr>
            <a:r>
              <a:rPr lang="en-US" sz="1450" dirty="0" smtClean="0">
                <a:latin typeface="Times New Roman" pitchFamily="18" charset="0"/>
                <a:cs typeface="Times New Roman" pitchFamily="18" charset="0"/>
              </a:rPr>
              <a:t>Aerospace [Christopher Florio]</a:t>
            </a:r>
          </a:p>
          <a:p>
            <a:pPr marL="631825" lvl="1" indent="-231775" eaLnBrk="1" hangingPunct="1">
              <a:lnSpc>
                <a:spcPct val="80000"/>
              </a:lnSpc>
              <a:buFont typeface="Arial" charset="0"/>
              <a:buNone/>
            </a:pPr>
            <a:endParaRPr lang="en-US" sz="1450" b="1" dirty="0" smtClean="0">
              <a:latin typeface="Times New Roman" pitchFamily="18" charset="0"/>
              <a:cs typeface="Times New Roman" pitchFamily="18" charset="0"/>
            </a:endParaRPr>
          </a:p>
          <a:p>
            <a:pPr marL="231775" indent="-231775" eaLnBrk="1" hangingPunct="1">
              <a:lnSpc>
                <a:spcPct val="80000"/>
              </a:lnSpc>
              <a:buFontTx/>
              <a:buNone/>
            </a:pPr>
            <a:r>
              <a:rPr lang="en-US" sz="1450" b="1" dirty="0" smtClean="0">
                <a:latin typeface="Times New Roman" pitchFamily="18" charset="0"/>
                <a:cs typeface="Times New Roman" pitchFamily="18" charset="0"/>
              </a:rPr>
              <a:t>OBJECTIVE:</a:t>
            </a:r>
          </a:p>
          <a:p>
            <a:pPr marL="631825" lvl="1" indent="-231775">
              <a:lnSpc>
                <a:spcPct val="80000"/>
              </a:lnSpc>
              <a:buNone/>
            </a:pPr>
            <a:r>
              <a:rPr lang="en-US" sz="1450" dirty="0">
                <a:latin typeface="Times New Roman" pitchFamily="18" charset="0"/>
                <a:cs typeface="Times New Roman" pitchFamily="18" charset="0"/>
              </a:rPr>
              <a:t>To verify detector operability, noise, and SNR of all detectors in all bands and gain states; to verify the absence of artifacts in calibration view data. Task repeated through the life of the sensor to monitor performance</a:t>
            </a:r>
            <a:r>
              <a:rPr lang="en-US" sz="1450" dirty="0" smtClean="0">
                <a:latin typeface="Times New Roman" pitchFamily="18" charset="0"/>
                <a:cs typeface="Times New Roman" pitchFamily="18" charset="0"/>
              </a:rPr>
              <a:t>.</a:t>
            </a:r>
          </a:p>
          <a:p>
            <a:pPr marL="631825" lvl="1" indent="-231775">
              <a:lnSpc>
                <a:spcPct val="80000"/>
              </a:lnSpc>
              <a:buNone/>
            </a:pPr>
            <a:endParaRPr lang="en-US" sz="1450" b="1" dirty="0" smtClean="0">
              <a:latin typeface="Times New Roman" pitchFamily="18" charset="0"/>
              <a:cs typeface="Times New Roman" pitchFamily="18" charset="0"/>
            </a:endParaRPr>
          </a:p>
          <a:p>
            <a:pPr marL="231775" indent="-231775" eaLnBrk="1" hangingPunct="1">
              <a:lnSpc>
                <a:spcPct val="80000"/>
              </a:lnSpc>
              <a:buFontTx/>
              <a:buNone/>
            </a:pPr>
            <a:r>
              <a:rPr lang="en-US" sz="1450" b="1" dirty="0" smtClean="0">
                <a:latin typeface="Times New Roman" pitchFamily="18" charset="0"/>
                <a:cs typeface="Times New Roman" pitchFamily="18" charset="0"/>
              </a:rPr>
              <a:t>DESCRIPTION:</a:t>
            </a:r>
          </a:p>
          <a:p>
            <a:pPr lvl="0">
              <a:buNone/>
            </a:pPr>
            <a:r>
              <a:rPr lang="en-US" sz="1450" b="1" dirty="0" smtClean="0">
                <a:latin typeface="Times New Roman" pitchFamily="18" charset="0"/>
                <a:cs typeface="Times New Roman" pitchFamily="18" charset="0"/>
              </a:rPr>
              <a:t>	Methodology</a:t>
            </a:r>
            <a:r>
              <a:rPr lang="en-US" sz="1450" dirty="0">
                <a:latin typeface="Times New Roman" pitchFamily="18" charset="0"/>
                <a:cs typeface="Times New Roman" pitchFamily="18" charset="0"/>
              </a:rPr>
              <a:t>:  Calculate mean and noise for raw counts (expressed as the DN) for all calibration views (OBCBB, SD, SV) and mean and noise for offset corrected counts for OBCBB and illuminated SD views; compare results with pre-launch measurements; update dead/inoperable detector map and associated metadata or quality flags, if necessary; calculate SNR for OBCBB and SD data, the latter when SD is illuminated by the Sun; generate and evaluate histograms of calibration view data, reporting any anomalous patterns, </a:t>
            </a:r>
            <a:r>
              <a:rPr lang="en-US" sz="1450" i="1" dirty="0">
                <a:latin typeface="Times New Roman" pitchFamily="18" charset="0"/>
                <a:cs typeface="Times New Roman" pitchFamily="18" charset="0"/>
              </a:rPr>
              <a:t>e.g.</a:t>
            </a:r>
            <a:r>
              <a:rPr lang="en-US" sz="1450" dirty="0">
                <a:latin typeface="Times New Roman" pitchFamily="18" charset="0"/>
                <a:cs typeface="Times New Roman" pitchFamily="18" charset="0"/>
              </a:rPr>
              <a:t>,</a:t>
            </a:r>
            <a:r>
              <a:rPr lang="en-US" sz="1450" i="1" dirty="0">
                <a:latin typeface="Times New Roman" pitchFamily="18" charset="0"/>
                <a:cs typeface="Times New Roman" pitchFamily="18" charset="0"/>
              </a:rPr>
              <a:t> </a:t>
            </a:r>
            <a:r>
              <a:rPr lang="en-US" sz="1450" dirty="0">
                <a:latin typeface="Times New Roman" pitchFamily="18" charset="0"/>
                <a:cs typeface="Times New Roman" pitchFamily="18" charset="0"/>
              </a:rPr>
              <a:t>bifurcation; generate the autocorrelation function for calibration view samples to identify any correlated noise effects.</a:t>
            </a:r>
          </a:p>
          <a:p>
            <a:pPr lvl="0">
              <a:buNone/>
            </a:pPr>
            <a:r>
              <a:rPr lang="en-US" sz="1450" b="1" dirty="0" smtClean="0">
                <a:latin typeface="Times New Roman" pitchFamily="18" charset="0"/>
                <a:cs typeface="Times New Roman" pitchFamily="18" charset="0"/>
              </a:rPr>
              <a:t>	Necessary </a:t>
            </a:r>
            <a:r>
              <a:rPr lang="en-US" sz="1450" b="1" dirty="0">
                <a:latin typeface="Times New Roman" pitchFamily="18" charset="0"/>
                <a:cs typeface="Times New Roman" pitchFamily="18" charset="0"/>
              </a:rPr>
              <a:t>Tools</a:t>
            </a:r>
            <a:r>
              <a:rPr lang="en-US" sz="1450" dirty="0">
                <a:latin typeface="Times New Roman" pitchFamily="18" charset="0"/>
                <a:cs typeface="Times New Roman" pitchFamily="18" charset="0"/>
              </a:rPr>
              <a:t>:  </a:t>
            </a:r>
          </a:p>
          <a:p>
            <a:pPr lvl="1"/>
            <a:r>
              <a:rPr lang="en-US" sz="1050" dirty="0">
                <a:latin typeface="Times New Roman" pitchFamily="18" charset="0"/>
                <a:cs typeface="Times New Roman" pitchFamily="18" charset="0"/>
              </a:rPr>
              <a:t>RDR extractor</a:t>
            </a:r>
          </a:p>
          <a:p>
            <a:pPr lvl="1"/>
            <a:r>
              <a:rPr lang="en-US" sz="1050" dirty="0">
                <a:latin typeface="Times New Roman" pitchFamily="18" charset="0"/>
                <a:cs typeface="Times New Roman" pitchFamily="18" charset="0"/>
              </a:rPr>
              <a:t>Calibrator View Visualization and Analysis</a:t>
            </a:r>
          </a:p>
          <a:p>
            <a:pPr marL="631825" lvl="1" indent="-231775" eaLnBrk="1" hangingPunct="1">
              <a:lnSpc>
                <a:spcPct val="80000"/>
              </a:lnSpc>
            </a:pPr>
            <a:endParaRPr lang="en-US" sz="1450" b="1" dirty="0" smtClean="0">
              <a:latin typeface="Times New Roman" pitchFamily="18" charset="0"/>
              <a:cs typeface="Times New Roman" pitchFamily="18" charset="0"/>
            </a:endParaRPr>
          </a:p>
          <a:p>
            <a:pPr marL="231775" indent="-231775" eaLnBrk="1" hangingPunct="1">
              <a:lnSpc>
                <a:spcPct val="80000"/>
              </a:lnSpc>
              <a:buFontTx/>
              <a:buNone/>
            </a:pPr>
            <a:r>
              <a:rPr lang="en-US" sz="1450" b="1" dirty="0" smtClean="0">
                <a:latin typeface="Times New Roman" pitchFamily="18" charset="0"/>
                <a:cs typeface="Times New Roman" pitchFamily="18" charset="0"/>
              </a:rPr>
              <a:t>EXPECTED RESULTS:</a:t>
            </a:r>
          </a:p>
          <a:p>
            <a:pPr marL="231775" indent="-231775">
              <a:lnSpc>
                <a:spcPct val="80000"/>
              </a:lnSpc>
              <a:buNone/>
            </a:pPr>
            <a:r>
              <a:rPr lang="en-US" sz="1450" dirty="0" smtClean="0">
                <a:latin typeface="Times New Roman" pitchFamily="18" charset="0"/>
                <a:cs typeface="Times New Roman" pitchFamily="18" charset="0"/>
              </a:rPr>
              <a:t>	</a:t>
            </a:r>
            <a:r>
              <a:rPr lang="en-US" sz="1450" dirty="0">
                <a:latin typeface="Times New Roman" pitchFamily="18" charset="0"/>
                <a:cs typeface="Times New Roman" pitchFamily="18" charset="0"/>
              </a:rPr>
              <a:t> Data products generated for all detectors, all bands, and all gain states; dead/inoperable detector maps and metadata updated, if necessary.</a:t>
            </a:r>
          </a:p>
          <a:p>
            <a:pPr marL="231775" lvl="0" indent="-231775">
              <a:lnSpc>
                <a:spcPct val="80000"/>
              </a:lnSpc>
              <a:buNone/>
            </a:pPr>
            <a:endParaRPr lang="en-US" sz="1450" dirty="0">
              <a:latin typeface="Times New Roman" pitchFamily="18" charset="0"/>
              <a:cs typeface="Times New Roman" pitchFamily="18" charset="0"/>
            </a:endParaRPr>
          </a:p>
          <a:p>
            <a:pPr marL="231775" indent="-231775">
              <a:lnSpc>
                <a:spcPct val="80000"/>
              </a:lnSpc>
              <a:buNone/>
            </a:pPr>
            <a:r>
              <a:rPr lang="fr-FR" sz="1450" b="1" dirty="0" smtClean="0">
                <a:latin typeface="Times New Roman" pitchFamily="18" charset="0"/>
                <a:cs typeface="Times New Roman" pitchFamily="18" charset="0"/>
              </a:rPr>
              <a:t>PREREQUISITES &amp; CONDITIONS</a:t>
            </a:r>
            <a:r>
              <a:rPr lang="fr-FR" sz="1450" dirty="0" smtClean="0">
                <a:latin typeface="Times New Roman" pitchFamily="18" charset="0"/>
                <a:cs typeface="Times New Roman" pitchFamily="18" charset="0"/>
              </a:rPr>
              <a:t>:  </a:t>
            </a:r>
          </a:p>
          <a:p>
            <a:pPr lvl="0">
              <a:buNone/>
            </a:pPr>
            <a:r>
              <a:rPr lang="fr-FR" sz="1450" dirty="0" smtClean="0">
                <a:latin typeface="Times New Roman" pitchFamily="18" charset="0"/>
                <a:cs typeface="Times New Roman" pitchFamily="18" charset="0"/>
              </a:rPr>
              <a:t>	</a:t>
            </a:r>
            <a:r>
              <a:rPr lang="en-US" sz="1450" dirty="0" smtClean="0">
                <a:latin typeface="Times New Roman" pitchFamily="18" charset="0"/>
                <a:cs typeface="Times New Roman" pitchFamily="18" charset="0"/>
              </a:rPr>
              <a:t>SC </a:t>
            </a:r>
            <a:r>
              <a:rPr lang="en-US" sz="1450" dirty="0">
                <a:latin typeface="Times New Roman" pitchFamily="18" charset="0"/>
                <a:cs typeface="Times New Roman" pitchFamily="18" charset="0"/>
              </a:rPr>
              <a:t>Mode:  Nominal, VIIRS Mode:  Operational</a:t>
            </a:r>
          </a:p>
          <a:p>
            <a:pPr marL="231775" lvl="0" indent="-231775">
              <a:lnSpc>
                <a:spcPct val="80000"/>
              </a:lnSpc>
              <a:buNone/>
            </a:pPr>
            <a:endParaRPr lang="en-US" sz="145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4294967295"/>
          </p:nvPr>
        </p:nvSpPr>
        <p:spPr>
          <a:xfrm>
            <a:off x="401638" y="1089025"/>
            <a:ext cx="8169275" cy="5422900"/>
          </a:xfrm>
        </p:spPr>
        <p:txBody>
          <a:bodyPr>
            <a:normAutofit fontScale="92500" lnSpcReduction="20000"/>
          </a:bodyPr>
          <a:lstStyle/>
          <a:p>
            <a:pPr>
              <a:buNone/>
            </a:pPr>
            <a:r>
              <a:rPr lang="en-US" sz="1600" b="1" dirty="0" smtClean="0">
                <a:latin typeface="Times New Roman" pitchFamily="18" charset="0"/>
                <a:cs typeface="Times New Roman" pitchFamily="18" charset="0"/>
              </a:rPr>
              <a:t>REHEARSAL DESCRIPTION:</a:t>
            </a:r>
            <a:r>
              <a:rPr lang="en-US" sz="1600" dirty="0" smtClean="0">
                <a:latin typeface="Times New Roman" pitchFamily="18" charset="0"/>
                <a:cs typeface="Times New Roman" pitchFamily="18" charset="0"/>
              </a:rPr>
              <a:t>	</a:t>
            </a:r>
          </a:p>
          <a:p>
            <a:pPr lvl="1"/>
            <a:r>
              <a:rPr lang="en-US" sz="1600" dirty="0" smtClean="0">
                <a:latin typeface="Times New Roman" pitchFamily="18" charset="0"/>
                <a:cs typeface="Times New Roman" pitchFamily="18" charset="0"/>
              </a:rPr>
              <a:t>Data Sets Used</a:t>
            </a:r>
          </a:p>
          <a:p>
            <a:pPr lvl="2"/>
            <a:r>
              <a:rPr lang="en-US" sz="1600" dirty="0" smtClean="0">
                <a:latin typeface="Times New Roman" pitchFamily="18" charset="0"/>
                <a:cs typeface="Times New Roman" pitchFamily="18" charset="0"/>
              </a:rPr>
              <a:t>RDR in P72 calibration sector OBC BB Operational Day data</a:t>
            </a:r>
          </a:p>
          <a:p>
            <a:pPr lvl="2"/>
            <a:r>
              <a:rPr lang="en-US" sz="1600" dirty="0" smtClean="0">
                <a:latin typeface="Times New Roman" pitchFamily="18" charset="0"/>
                <a:cs typeface="Times New Roman" pitchFamily="18" charset="0"/>
              </a:rPr>
              <a:t>RDR in P72 calibration sector OBC BB Operational Night data</a:t>
            </a:r>
          </a:p>
          <a:p>
            <a:pPr lvl="2"/>
            <a:r>
              <a:rPr lang="en-US" sz="1600" dirty="0" smtClean="0">
                <a:latin typeface="Times New Roman" pitchFamily="18" charset="0"/>
                <a:cs typeface="Times New Roman" pitchFamily="18" charset="0"/>
              </a:rPr>
              <a:t>RDR in P72 calibration sector SDSM Operational Day data</a:t>
            </a:r>
          </a:p>
          <a:p>
            <a:pPr lvl="2"/>
            <a:r>
              <a:rPr lang="en-US" sz="1600" dirty="0" smtClean="0">
                <a:latin typeface="Times New Roman" pitchFamily="18" charset="0"/>
                <a:cs typeface="Times New Roman" pitchFamily="18" charset="0"/>
              </a:rPr>
              <a:t>RDR in P72 calibration sector SDSM Operational Night data</a:t>
            </a:r>
          </a:p>
          <a:p>
            <a:pPr lvl="2"/>
            <a:r>
              <a:rPr lang="en-US" sz="1600" dirty="0" smtClean="0">
                <a:latin typeface="Times New Roman" pitchFamily="18" charset="0"/>
                <a:cs typeface="Times New Roman" pitchFamily="18" charset="0"/>
              </a:rPr>
              <a:t>RDR in P72 calibration sector SV Operational Day data</a:t>
            </a:r>
          </a:p>
          <a:p>
            <a:pPr lvl="2"/>
            <a:r>
              <a:rPr lang="en-US" sz="1600" dirty="0" smtClean="0">
                <a:latin typeface="Times New Roman" pitchFamily="18" charset="0"/>
                <a:cs typeface="Times New Roman" pitchFamily="18" charset="0"/>
              </a:rPr>
              <a:t>RDR in P72 calibration sector SV Operational Night data</a:t>
            </a:r>
          </a:p>
          <a:p>
            <a:pPr lvl="1"/>
            <a:r>
              <a:rPr lang="en-US" sz="1600" dirty="0" smtClean="0">
                <a:latin typeface="Times New Roman" pitchFamily="18" charset="0"/>
                <a:cs typeface="Times New Roman" pitchFamily="18" charset="0"/>
              </a:rPr>
              <a:t>Operations Performed</a:t>
            </a:r>
          </a:p>
          <a:p>
            <a:pPr lvl="2"/>
            <a:r>
              <a:rPr lang="en-US" sz="1600" dirty="0" smtClean="0">
                <a:latin typeface="Times New Roman" pitchFamily="18" charset="0"/>
                <a:cs typeface="Times New Roman" pitchFamily="18" charset="0"/>
              </a:rPr>
              <a:t>Perform offset correction on all (detector, bands, gain states) calibration sectors.</a:t>
            </a:r>
          </a:p>
          <a:p>
            <a:pPr lvl="2"/>
            <a:r>
              <a:rPr lang="en-US" sz="1600" dirty="0" smtClean="0">
                <a:latin typeface="Times New Roman" pitchFamily="18" charset="0"/>
                <a:cs typeface="Times New Roman" pitchFamily="18" charset="0"/>
              </a:rPr>
              <a:t>Generate noise &amp; mean signal [</a:t>
            </a:r>
            <a:r>
              <a:rPr lang="en-US" sz="1600" dirty="0" err="1" smtClean="0">
                <a:latin typeface="Times New Roman" pitchFamily="18" charset="0"/>
                <a:cs typeface="Times New Roman" pitchFamily="18" charset="0"/>
              </a:rPr>
              <a:t>dn</a:t>
            </a:r>
            <a:r>
              <a:rPr lang="en-US" sz="1600" dirty="0" smtClean="0">
                <a:latin typeface="Times New Roman" pitchFamily="18" charset="0"/>
                <a:cs typeface="Times New Roman" pitchFamily="18" charset="0"/>
              </a:rPr>
              <a:t>] measurements for offset-corrected and non-offset-corrected data.</a:t>
            </a:r>
          </a:p>
          <a:p>
            <a:pPr lvl="2"/>
            <a:r>
              <a:rPr lang="en-US" sz="1600" dirty="0" smtClean="0">
                <a:latin typeface="Times New Roman" pitchFamily="18" charset="0"/>
                <a:cs typeface="Times New Roman" pitchFamily="18" charset="0"/>
              </a:rPr>
              <a:t>Compare results with pre-launch calculations.</a:t>
            </a:r>
          </a:p>
          <a:p>
            <a:pPr lvl="2"/>
            <a:r>
              <a:rPr lang="en-US" sz="1600" dirty="0" smtClean="0">
                <a:latin typeface="Times New Roman" pitchFamily="18" charset="0"/>
                <a:cs typeface="Times New Roman" pitchFamily="18" charset="0"/>
              </a:rPr>
              <a:t>Look at scan imagery of cal views to ensure operability to locate dead pixels.</a:t>
            </a:r>
          </a:p>
          <a:p>
            <a:pPr lvl="2"/>
            <a:r>
              <a:rPr lang="en-US" sz="1600" dirty="0" smtClean="0">
                <a:latin typeface="Times New Roman" pitchFamily="18" charset="0"/>
                <a:cs typeface="Times New Roman" pitchFamily="18" charset="0"/>
              </a:rPr>
              <a:t>Determine autocorrelation function between calibration view samples.</a:t>
            </a:r>
          </a:p>
          <a:p>
            <a:pPr lvl="1"/>
            <a:r>
              <a:rPr lang="en-US" sz="1600" dirty="0" smtClean="0">
                <a:latin typeface="Times New Roman" pitchFamily="18" charset="0"/>
                <a:cs typeface="Times New Roman" pitchFamily="18" charset="0"/>
              </a:rPr>
              <a:t>Tools Used</a:t>
            </a:r>
          </a:p>
          <a:p>
            <a:pPr lvl="2">
              <a:buFont typeface="Wingdings 3" pitchFamily="18" charset="2"/>
              <a:buChar char=""/>
            </a:pPr>
            <a:r>
              <a:rPr lang="en-US" sz="1400" dirty="0" smtClean="0">
                <a:latin typeface="Times New Roman" pitchFamily="18" charset="0"/>
                <a:cs typeface="Times New Roman" pitchFamily="18" charset="0"/>
              </a:rPr>
              <a:t>RDR data extractor (not available yet)</a:t>
            </a:r>
          </a:p>
          <a:p>
            <a:pPr lvl="3">
              <a:buFont typeface="Wingdings 3" pitchFamily="18" charset="2"/>
              <a:buChar char="9"/>
            </a:pPr>
            <a:r>
              <a:rPr lang="en-US" sz="1400" dirty="0" smtClean="0">
                <a:latin typeface="Times New Roman" pitchFamily="18" charset="0"/>
                <a:cs typeface="Times New Roman" pitchFamily="18" charset="0"/>
              </a:rPr>
              <a:t>noise.pro &amp; signal.pro</a:t>
            </a:r>
            <a:r>
              <a:rPr lang="en-US" sz="1400" dirty="0" smtClean="0"/>
              <a:t> </a:t>
            </a:r>
            <a:r>
              <a:rPr lang="en-US" sz="1400" dirty="0" smtClean="0">
                <a:latin typeface="Times New Roman" pitchFamily="18" charset="0"/>
                <a:cs typeface="Times New Roman" pitchFamily="18" charset="0"/>
                <a:sym typeface="Wingdings"/>
              </a:rPr>
              <a:t></a:t>
            </a:r>
            <a:r>
              <a:rPr lang="en-US" sz="1400" dirty="0" smtClean="0">
                <a:latin typeface="Times New Roman" pitchFamily="18" charset="0"/>
                <a:cs typeface="Times New Roman" pitchFamily="18" charset="0"/>
              </a:rPr>
              <a:t> auxiliary_noise.pro</a:t>
            </a:r>
          </a:p>
          <a:p>
            <a:pPr lvl="3">
              <a:buFont typeface="Wingdings 3" pitchFamily="18" charset="2"/>
              <a:buChar char="9"/>
            </a:pPr>
            <a:r>
              <a:rPr lang="en-US" sz="1400" dirty="0" smtClean="0">
                <a:latin typeface="Times New Roman" pitchFamily="18" charset="0"/>
                <a:cs typeface="Times New Roman" pitchFamily="18" charset="0"/>
              </a:rPr>
              <a:t>scanning_visualization.pro</a:t>
            </a:r>
          </a:p>
          <a:p>
            <a:pPr>
              <a:buNone/>
            </a:pPr>
            <a:r>
              <a:rPr lang="en-US" sz="1600" b="1" dirty="0" smtClean="0">
                <a:latin typeface="Times New Roman" pitchFamily="18" charset="0"/>
                <a:cs typeface="Times New Roman" pitchFamily="18" charset="0"/>
              </a:rPr>
              <a:t>SUCCESS CRITERIA:</a:t>
            </a:r>
          </a:p>
          <a:p>
            <a:pPr lvl="1"/>
            <a:r>
              <a:rPr lang="en-US" sz="1600" dirty="0" smtClean="0">
                <a:latin typeface="Times New Roman" pitchFamily="18" charset="0"/>
                <a:cs typeface="Times New Roman" pitchFamily="18" charset="0"/>
              </a:rPr>
              <a:t>Successful if the sensor is functioning such that noise and signal-to-noise calculations can be generated for each component of the instrument, throughout its lifetime.</a:t>
            </a:r>
          </a:p>
          <a:p>
            <a:pPr lvl="1"/>
            <a:r>
              <a:rPr lang="en-US" sz="1600" dirty="0" smtClean="0">
                <a:latin typeface="Times New Roman" pitchFamily="18" charset="0"/>
                <a:cs typeface="Times New Roman" pitchFamily="18" charset="0"/>
              </a:rPr>
              <a:t>Unsuccessful if noise metrics for a particular detector/band/gain-state/cal-view cannot be determined, given all possible sensor data. </a:t>
            </a:r>
          </a:p>
        </p:txBody>
      </p:sp>
      <p:sp>
        <p:nvSpPr>
          <p:cNvPr id="5" name="Rectangle 2"/>
          <p:cNvSpPr txBox="1">
            <a:spLocks noChangeArrowheads="1"/>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lang="en-US" sz="2400" b="1" dirty="0" smtClean="0">
                <a:solidFill>
                  <a:srgbClr val="0000FF"/>
                </a:solidFill>
                <a:latin typeface="Times New Roman" pitchFamily="18" charset="0"/>
                <a:cs typeface="Times New Roman" pitchFamily="18" charset="0"/>
              </a:rPr>
              <a:t>VIIRS PTT-1: Operability, Noise, SNR Verification </a:t>
            </a:r>
            <a:endPar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3463"/>
          </a:xfrm>
        </p:spPr>
        <p:txBody>
          <a:bodyPr>
            <a:normAutofit fontScale="90000"/>
          </a:bodyPr>
          <a:lstStyle/>
          <a:p>
            <a:r>
              <a:rPr lang="en-US" dirty="0" smtClean="0"/>
              <a:t>Team Member Task Assignments (3)</a:t>
            </a:r>
            <a:endParaRPr lang="en-US" dirty="0"/>
          </a:p>
        </p:txBody>
      </p:sp>
      <p:sp>
        <p:nvSpPr>
          <p:cNvPr id="3" name="Slide Number Placeholder 2"/>
          <p:cNvSpPr>
            <a:spLocks noGrp="1"/>
          </p:cNvSpPr>
          <p:nvPr>
            <p:ph type="sldNum" sz="quarter" idx="12"/>
          </p:nvPr>
        </p:nvSpPr>
        <p:spPr/>
        <p:txBody>
          <a:bodyPr/>
          <a:lstStyle/>
          <a:p>
            <a:fld id="{BF487437-100A-BA4B-97F8-63B41512EAEF}" type="slidenum">
              <a:rPr lang="en-US" smtClean="0"/>
              <a:pPr/>
              <a:t>7</a:t>
            </a:fld>
            <a:endParaRPr lang="en-US"/>
          </a:p>
        </p:txBody>
      </p:sp>
      <p:pic>
        <p:nvPicPr>
          <p:cNvPr id="3075" name="Picture 3"/>
          <p:cNvPicPr>
            <a:picLocks noChangeAspect="1" noChangeArrowheads="1"/>
          </p:cNvPicPr>
          <p:nvPr/>
        </p:nvPicPr>
        <p:blipFill>
          <a:blip r:embed="rId2"/>
          <a:srcRect/>
          <a:stretch>
            <a:fillRect/>
          </a:stretch>
        </p:blipFill>
        <p:spPr bwMode="auto">
          <a:xfrm>
            <a:off x="1482400" y="868101"/>
            <a:ext cx="6118550" cy="57391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4294967295"/>
          </p:nvPr>
        </p:nvSpPr>
        <p:spPr>
          <a:xfrm>
            <a:off x="401638" y="1089025"/>
            <a:ext cx="8169275" cy="5422900"/>
          </a:xfrm>
        </p:spPr>
        <p:txBody>
          <a:bodyPr>
            <a:normAutofit/>
          </a:bodyPr>
          <a:lstStyle/>
          <a:p>
            <a:pPr>
              <a:buNone/>
            </a:pPr>
            <a:r>
              <a:rPr lang="en-US" sz="1700" b="1" dirty="0" smtClean="0">
                <a:latin typeface="Times New Roman" pitchFamily="18" charset="0"/>
                <a:cs typeface="Times New Roman" pitchFamily="18" charset="0"/>
              </a:rPr>
              <a:t>REHEARSAL PRODUCTS:</a:t>
            </a:r>
          </a:p>
          <a:p>
            <a:r>
              <a:rPr lang="en-US" sz="1700" b="1" i="1" dirty="0" smtClean="0">
                <a:latin typeface="Times New Roman" pitchFamily="18" charset="0"/>
                <a:cs typeface="Times New Roman" pitchFamily="18" charset="0"/>
              </a:rPr>
              <a:t>See FPF-1</a:t>
            </a:r>
          </a:p>
        </p:txBody>
      </p:sp>
      <p:sp>
        <p:nvSpPr>
          <p:cNvPr id="5" name="Rectangle 2"/>
          <p:cNvSpPr txBox="1">
            <a:spLocks noChangeArrowheads="1"/>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lang="en-US" sz="2400" b="1" dirty="0" smtClean="0">
                <a:solidFill>
                  <a:srgbClr val="0000FF"/>
                </a:solidFill>
                <a:latin typeface="Times New Roman" pitchFamily="18" charset="0"/>
                <a:cs typeface="Times New Roman" pitchFamily="18" charset="0"/>
              </a:rPr>
              <a:t>VIIRS PTT-1: Operability, Noise, SNR Verification </a:t>
            </a:r>
            <a:endPar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914400"/>
          </a:xfrm>
        </p:spPr>
        <p:txBody>
          <a:bodyPr/>
          <a:lstStyle/>
          <a:p>
            <a:r>
              <a:rPr lang="en-US" sz="2400" b="1" dirty="0" smtClean="0">
                <a:solidFill>
                  <a:srgbClr val="0000FF"/>
                </a:solidFill>
                <a:latin typeface="Times New Roman" pitchFamily="18" charset="0"/>
                <a:cs typeface="Times New Roman" pitchFamily="18" charset="0"/>
              </a:rPr>
              <a:t>VIIRS PTT-2: </a:t>
            </a:r>
            <a:r>
              <a:rPr lang="de-DE" sz="2400" b="1" dirty="0">
                <a:solidFill>
                  <a:srgbClr val="0000FF"/>
                </a:solidFill>
                <a:latin typeface="Times New Roman" pitchFamily="18" charset="0"/>
                <a:cs typeface="Times New Roman" pitchFamily="18" charset="0"/>
              </a:rPr>
              <a:t>RDR Histogram Analysis </a:t>
            </a:r>
            <a:endParaRPr lang="en-US" sz="2400" b="1" dirty="0" smtClean="0">
              <a:solidFill>
                <a:srgbClr val="0000FF"/>
              </a:solidFill>
              <a:latin typeface="Times New Roman" pitchFamily="18" charset="0"/>
              <a:cs typeface="Times New Roman" pitchFamily="18" charset="0"/>
            </a:endParaRPr>
          </a:p>
        </p:txBody>
      </p:sp>
      <p:sp>
        <p:nvSpPr>
          <p:cNvPr id="2051" name="Rectangle 3"/>
          <p:cNvSpPr>
            <a:spLocks noGrp="1" noChangeArrowheads="1"/>
          </p:cNvSpPr>
          <p:nvPr>
            <p:ph type="body" idx="1"/>
          </p:nvPr>
        </p:nvSpPr>
        <p:spPr>
          <a:xfrm>
            <a:off x="228600" y="762000"/>
            <a:ext cx="8686800" cy="5943600"/>
          </a:xfrm>
        </p:spPr>
        <p:txBody>
          <a:bodyPr>
            <a:noAutofit/>
          </a:bodyPr>
          <a:lstStyle/>
          <a:p>
            <a:pPr marL="231775" indent="-231775" eaLnBrk="1" hangingPunct="1">
              <a:lnSpc>
                <a:spcPct val="80000"/>
              </a:lnSpc>
              <a:buFontTx/>
              <a:buNone/>
            </a:pPr>
            <a:r>
              <a:rPr lang="en-US" sz="1500" b="1" dirty="0" smtClean="0">
                <a:latin typeface="Times New Roman" pitchFamily="18" charset="0"/>
                <a:cs typeface="Times New Roman" pitchFamily="18" charset="0"/>
              </a:rPr>
              <a:t>TASK LEAD: </a:t>
            </a:r>
          </a:p>
          <a:p>
            <a:pPr marL="631825" lvl="1" indent="-231775" eaLnBrk="1" hangingPunct="1">
              <a:lnSpc>
                <a:spcPct val="80000"/>
              </a:lnSpc>
              <a:buFont typeface="Arial" charset="0"/>
              <a:buNone/>
            </a:pPr>
            <a:r>
              <a:rPr lang="en-US" sz="1500" dirty="0" smtClean="0">
                <a:latin typeface="Times New Roman" pitchFamily="18" charset="0"/>
                <a:cs typeface="Times New Roman" pitchFamily="18" charset="0"/>
              </a:rPr>
              <a:t>Aerospace [Christopher Florio]</a:t>
            </a:r>
          </a:p>
          <a:p>
            <a:pPr marL="631825" lvl="1" indent="-231775" eaLnBrk="1" hangingPunct="1">
              <a:lnSpc>
                <a:spcPct val="80000"/>
              </a:lnSpc>
              <a:buFont typeface="Arial" charset="0"/>
              <a:buNone/>
            </a:pPr>
            <a:endParaRPr lang="en-US" sz="1500" b="1" dirty="0" smtClean="0">
              <a:latin typeface="Times New Roman" pitchFamily="18" charset="0"/>
              <a:cs typeface="Times New Roman" pitchFamily="18" charset="0"/>
            </a:endParaRPr>
          </a:p>
          <a:p>
            <a:pPr marL="231775" indent="-231775" eaLnBrk="1" hangingPunct="1">
              <a:lnSpc>
                <a:spcPct val="80000"/>
              </a:lnSpc>
              <a:buFontTx/>
              <a:buNone/>
            </a:pPr>
            <a:r>
              <a:rPr lang="en-US" sz="1500" b="1" dirty="0" smtClean="0">
                <a:latin typeface="Times New Roman" pitchFamily="18" charset="0"/>
                <a:cs typeface="Times New Roman" pitchFamily="18" charset="0"/>
              </a:rPr>
              <a:t>OBJECTIVE:</a:t>
            </a:r>
          </a:p>
          <a:p>
            <a:pPr marL="631825" lvl="1" indent="-231775">
              <a:lnSpc>
                <a:spcPct val="80000"/>
              </a:lnSpc>
              <a:buNone/>
            </a:pPr>
            <a:r>
              <a:rPr lang="en-US" sz="1500" dirty="0">
                <a:latin typeface="Times New Roman" pitchFamily="18" charset="0"/>
                <a:cs typeface="Times New Roman" pitchFamily="18" charset="0"/>
              </a:rPr>
              <a:t>To verify normal digitization performance</a:t>
            </a:r>
            <a:r>
              <a:rPr lang="en-US" sz="1500" dirty="0" smtClean="0">
                <a:latin typeface="Times New Roman" pitchFamily="18" charset="0"/>
                <a:cs typeface="Times New Roman" pitchFamily="18" charset="0"/>
              </a:rPr>
              <a:t>.</a:t>
            </a:r>
          </a:p>
          <a:p>
            <a:pPr marL="631825" lvl="1" indent="-231775">
              <a:lnSpc>
                <a:spcPct val="80000"/>
              </a:lnSpc>
              <a:buNone/>
            </a:pPr>
            <a:endParaRPr lang="en-US" sz="1500" b="1" dirty="0" smtClean="0">
              <a:latin typeface="Times New Roman" pitchFamily="18" charset="0"/>
              <a:cs typeface="Times New Roman" pitchFamily="18" charset="0"/>
            </a:endParaRPr>
          </a:p>
          <a:p>
            <a:pPr marL="231775" indent="-231775" eaLnBrk="1" hangingPunct="1">
              <a:lnSpc>
                <a:spcPct val="80000"/>
              </a:lnSpc>
              <a:buFontTx/>
              <a:buNone/>
            </a:pPr>
            <a:r>
              <a:rPr lang="en-US" sz="1500" b="1" dirty="0" smtClean="0">
                <a:latin typeface="Times New Roman" pitchFamily="18" charset="0"/>
                <a:cs typeface="Times New Roman" pitchFamily="18" charset="0"/>
              </a:rPr>
              <a:t>DESCRIPTION:</a:t>
            </a:r>
          </a:p>
          <a:p>
            <a:pPr lvl="0">
              <a:buNone/>
            </a:pPr>
            <a:r>
              <a:rPr lang="en-US" sz="1500" b="1" dirty="0">
                <a:latin typeface="Times New Roman" pitchFamily="18" charset="0"/>
                <a:cs typeface="Times New Roman" pitchFamily="18" charset="0"/>
              </a:rPr>
              <a:t>	</a:t>
            </a:r>
            <a:r>
              <a:rPr lang="en-US" sz="1500" b="1" dirty="0" smtClean="0">
                <a:latin typeface="Times New Roman" pitchFamily="18" charset="0"/>
                <a:cs typeface="Times New Roman" pitchFamily="18" charset="0"/>
              </a:rPr>
              <a:t>Methodology</a:t>
            </a:r>
            <a:r>
              <a:rPr lang="en-US" sz="1500" dirty="0">
                <a:latin typeface="Times New Roman" pitchFamily="18" charset="0"/>
                <a:cs typeface="Times New Roman" pitchFamily="18" charset="0"/>
              </a:rPr>
              <a:t>:  Accumulate data over multiple orbits to generate histograms in raw count (digital number; DN) space and then look for </a:t>
            </a:r>
            <a:r>
              <a:rPr lang="en-US" sz="1500" dirty="0" err="1">
                <a:latin typeface="Times New Roman" pitchFamily="18" charset="0"/>
                <a:cs typeface="Times New Roman" pitchFamily="18" charset="0"/>
              </a:rPr>
              <a:t>underfilled</a:t>
            </a:r>
            <a:r>
              <a:rPr lang="en-US" sz="1500" dirty="0">
                <a:latin typeface="Times New Roman" pitchFamily="18" charset="0"/>
                <a:cs typeface="Times New Roman" pitchFamily="18" charset="0"/>
              </a:rPr>
              <a:t> and overfilled DN bins.  The </a:t>
            </a:r>
            <a:r>
              <a:rPr lang="en-US" sz="1500" dirty="0" err="1">
                <a:latin typeface="Times New Roman" pitchFamily="18" charset="0"/>
                <a:cs typeface="Times New Roman" pitchFamily="18" charset="0"/>
              </a:rPr>
              <a:t>underfilled</a:t>
            </a:r>
            <a:r>
              <a:rPr lang="en-US" sz="1500" dirty="0">
                <a:latin typeface="Times New Roman" pitchFamily="18" charset="0"/>
                <a:cs typeface="Times New Roman" pitchFamily="18" charset="0"/>
              </a:rPr>
              <a:t> bins will manifest as downward “dip” deviation from the continuous histogram curve.  The overfilled bins will manifest as upward “spike” deviations from the continuous histogram curve.  In image analysis, a histogram showing such anomalous features is referred to as “hairy” histogram and is often an indication of an analog/digital (A/D) problem.  The analysis can be enhanced by calculating the expected mean expected DN range based on model predictions and calibration coefficients and comparing the expected range to the observed DN range.</a:t>
            </a:r>
          </a:p>
          <a:p>
            <a:pPr lvl="0">
              <a:buNone/>
            </a:pPr>
            <a:r>
              <a:rPr lang="en-US" sz="1500" b="1" dirty="0" smtClean="0">
                <a:latin typeface="Times New Roman" pitchFamily="18" charset="0"/>
                <a:cs typeface="Times New Roman" pitchFamily="18" charset="0"/>
              </a:rPr>
              <a:t>	Necessary </a:t>
            </a:r>
            <a:r>
              <a:rPr lang="en-US" sz="1500" b="1" dirty="0">
                <a:latin typeface="Times New Roman" pitchFamily="18" charset="0"/>
                <a:cs typeface="Times New Roman" pitchFamily="18" charset="0"/>
              </a:rPr>
              <a:t>Tools</a:t>
            </a:r>
            <a:r>
              <a:rPr lang="en-US" sz="1500" dirty="0">
                <a:latin typeface="Times New Roman" pitchFamily="18" charset="0"/>
                <a:cs typeface="Times New Roman" pitchFamily="18" charset="0"/>
              </a:rPr>
              <a:t>:  </a:t>
            </a:r>
          </a:p>
          <a:p>
            <a:pPr lvl="1"/>
            <a:r>
              <a:rPr lang="en-US" sz="1100" dirty="0">
                <a:latin typeface="Times New Roman" pitchFamily="18" charset="0"/>
                <a:cs typeface="Times New Roman" pitchFamily="18" charset="0"/>
              </a:rPr>
              <a:t>RDR extractor</a:t>
            </a:r>
          </a:p>
          <a:p>
            <a:pPr lvl="1"/>
            <a:r>
              <a:rPr lang="en-US" sz="1100" dirty="0">
                <a:latin typeface="Times New Roman" pitchFamily="18" charset="0"/>
                <a:cs typeface="Times New Roman" pitchFamily="18" charset="0"/>
              </a:rPr>
              <a:t>RDR EV Visualization and Analysis</a:t>
            </a:r>
          </a:p>
          <a:p>
            <a:pPr marL="631825" lvl="1" indent="-231775" eaLnBrk="1" hangingPunct="1">
              <a:lnSpc>
                <a:spcPct val="80000"/>
              </a:lnSpc>
            </a:pPr>
            <a:endParaRPr lang="en-US" sz="1500" b="1" dirty="0" smtClean="0">
              <a:latin typeface="Times New Roman" pitchFamily="18" charset="0"/>
              <a:cs typeface="Times New Roman" pitchFamily="18" charset="0"/>
            </a:endParaRPr>
          </a:p>
          <a:p>
            <a:pPr marL="231775" indent="-231775" eaLnBrk="1" hangingPunct="1">
              <a:lnSpc>
                <a:spcPct val="80000"/>
              </a:lnSpc>
              <a:buFontTx/>
              <a:buNone/>
            </a:pPr>
            <a:r>
              <a:rPr lang="en-US" sz="1500" b="1" dirty="0" smtClean="0">
                <a:latin typeface="Times New Roman" pitchFamily="18" charset="0"/>
                <a:cs typeface="Times New Roman" pitchFamily="18" charset="0"/>
              </a:rPr>
              <a:t>EXPECTED RESULTS:</a:t>
            </a:r>
          </a:p>
          <a:p>
            <a:pPr lvl="0">
              <a:buNone/>
            </a:pPr>
            <a:r>
              <a:rPr lang="en-US" sz="1500" dirty="0">
                <a:latin typeface="Times New Roman" pitchFamily="18" charset="0"/>
                <a:cs typeface="Times New Roman" pitchFamily="18" charset="0"/>
              </a:rPr>
              <a:t>	</a:t>
            </a:r>
            <a:r>
              <a:rPr lang="en-US" sz="1500" dirty="0" smtClean="0">
                <a:latin typeface="Times New Roman" pitchFamily="18" charset="0"/>
                <a:cs typeface="Times New Roman" pitchFamily="18" charset="0"/>
              </a:rPr>
              <a:t>Report </a:t>
            </a:r>
            <a:r>
              <a:rPr lang="en-US" sz="1500" dirty="0">
                <a:latin typeface="Times New Roman" pitchFamily="18" charset="0"/>
                <a:cs typeface="Times New Roman" pitchFamily="18" charset="0"/>
              </a:rPr>
              <a:t>documenting either absence or presence of digitization error.</a:t>
            </a:r>
          </a:p>
          <a:p>
            <a:pPr marL="231775" lvl="0" indent="-231775">
              <a:lnSpc>
                <a:spcPct val="80000"/>
              </a:lnSpc>
              <a:buNone/>
            </a:pPr>
            <a:endParaRPr lang="en-US" sz="1500" dirty="0">
              <a:latin typeface="Times New Roman" pitchFamily="18" charset="0"/>
              <a:cs typeface="Times New Roman" pitchFamily="18" charset="0"/>
            </a:endParaRPr>
          </a:p>
          <a:p>
            <a:pPr marL="231775" indent="-231775">
              <a:lnSpc>
                <a:spcPct val="80000"/>
              </a:lnSpc>
              <a:buNone/>
            </a:pPr>
            <a:r>
              <a:rPr lang="fr-FR" sz="1500" b="1" dirty="0" smtClean="0">
                <a:latin typeface="Times New Roman" pitchFamily="18" charset="0"/>
                <a:cs typeface="Times New Roman" pitchFamily="18" charset="0"/>
              </a:rPr>
              <a:t>PREREQUISITES &amp; CONDITIONS</a:t>
            </a:r>
            <a:r>
              <a:rPr lang="fr-FR" sz="1500" dirty="0" smtClean="0">
                <a:latin typeface="Times New Roman" pitchFamily="18" charset="0"/>
                <a:cs typeface="Times New Roman" pitchFamily="18" charset="0"/>
              </a:rPr>
              <a:t>:  </a:t>
            </a:r>
          </a:p>
          <a:p>
            <a:pPr marL="231775" lvl="0" indent="-231775">
              <a:lnSpc>
                <a:spcPct val="80000"/>
              </a:lnSpc>
              <a:buNone/>
            </a:pPr>
            <a:r>
              <a:rPr lang="fr-FR" sz="1500" dirty="0">
                <a:latin typeface="Times New Roman" pitchFamily="18" charset="0"/>
                <a:cs typeface="Times New Roman" pitchFamily="18" charset="0"/>
              </a:rPr>
              <a:t>	</a:t>
            </a:r>
            <a:r>
              <a:rPr lang="en-US" sz="1500" dirty="0">
                <a:latin typeface="Times New Roman" pitchFamily="18" charset="0"/>
                <a:cs typeface="Times New Roman" pitchFamily="18" charset="0"/>
              </a:rPr>
              <a:t> SC Mode:  Nominal, VIIRS Mode:  </a:t>
            </a:r>
            <a:r>
              <a:rPr lang="en-US" sz="1500" dirty="0" smtClean="0">
                <a:latin typeface="Times New Roman" pitchFamily="18" charset="0"/>
                <a:cs typeface="Times New Roman" pitchFamily="18" charset="0"/>
              </a:rPr>
              <a:t>Operational</a:t>
            </a:r>
            <a:endParaRPr lang="en-US" sz="1500" dirty="0">
              <a:latin typeface="Times New Roman" pitchFamily="18" charset="0"/>
              <a:cs typeface="Times New Roman" pitchFamily="18" charset="0"/>
            </a:endParaRPr>
          </a:p>
          <a:p>
            <a:pPr marL="231775" lvl="0" indent="-231775">
              <a:lnSpc>
                <a:spcPct val="80000"/>
              </a:lnSpc>
              <a:buNone/>
            </a:pPr>
            <a:endParaRPr lang="en-US" sz="1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4294967295"/>
          </p:nvPr>
        </p:nvSpPr>
        <p:spPr>
          <a:xfrm>
            <a:off x="401638" y="1089025"/>
            <a:ext cx="8169275" cy="5422900"/>
          </a:xfrm>
        </p:spPr>
        <p:txBody>
          <a:bodyPr>
            <a:normAutofit/>
          </a:bodyPr>
          <a:lstStyle/>
          <a:p>
            <a:pPr>
              <a:buNone/>
            </a:pPr>
            <a:r>
              <a:rPr lang="en-US" sz="1600" b="1" dirty="0" smtClean="0">
                <a:latin typeface="Times New Roman" pitchFamily="18" charset="0"/>
                <a:cs typeface="Times New Roman" pitchFamily="18" charset="0"/>
              </a:rPr>
              <a:t>REHEARSAL DESCRIPTION:</a:t>
            </a:r>
            <a:r>
              <a:rPr lang="en-US" sz="1600" dirty="0" smtClean="0">
                <a:latin typeface="Times New Roman" pitchFamily="18" charset="0"/>
                <a:cs typeface="Times New Roman" pitchFamily="18" charset="0"/>
              </a:rPr>
              <a:t>	</a:t>
            </a:r>
          </a:p>
          <a:p>
            <a:pPr lvl="1"/>
            <a:r>
              <a:rPr lang="en-US" sz="1600" dirty="0" smtClean="0">
                <a:latin typeface="Times New Roman" pitchFamily="18" charset="0"/>
                <a:cs typeface="Times New Roman" pitchFamily="18" charset="0"/>
              </a:rPr>
              <a:t>Data Sets Used</a:t>
            </a:r>
          </a:p>
          <a:p>
            <a:pPr lvl="2"/>
            <a:r>
              <a:rPr lang="en-US" sz="1600" dirty="0" smtClean="0">
                <a:latin typeface="Times New Roman" pitchFamily="18" charset="0"/>
                <a:cs typeface="Times New Roman" pitchFamily="18" charset="0"/>
              </a:rPr>
              <a:t>RDR in P72 Earth sector Operational Day data over several orbits</a:t>
            </a:r>
          </a:p>
          <a:p>
            <a:pPr lvl="2"/>
            <a:r>
              <a:rPr lang="en-US" sz="1600" dirty="0" smtClean="0">
                <a:latin typeface="Times New Roman" pitchFamily="18" charset="0"/>
                <a:cs typeface="Times New Roman" pitchFamily="18" charset="0"/>
              </a:rPr>
              <a:t>RDR in P72 Earth sector Operational Night data over several orbits</a:t>
            </a:r>
          </a:p>
          <a:p>
            <a:pPr lvl="1"/>
            <a:r>
              <a:rPr lang="en-US" sz="1600" dirty="0" smtClean="0">
                <a:latin typeface="Times New Roman" pitchFamily="18" charset="0"/>
                <a:cs typeface="Times New Roman" pitchFamily="18" charset="0"/>
              </a:rPr>
              <a:t>Operations Performed</a:t>
            </a:r>
          </a:p>
          <a:p>
            <a:pPr lvl="2"/>
            <a:r>
              <a:rPr lang="en-US" sz="1600" dirty="0" smtClean="0">
                <a:latin typeface="Times New Roman" pitchFamily="18" charset="0"/>
                <a:cs typeface="Times New Roman" pitchFamily="18" charset="0"/>
              </a:rPr>
              <a:t>Gather raw digital number (DN) values from multiple data sets, of varying signal levels.</a:t>
            </a:r>
          </a:p>
          <a:p>
            <a:pPr lvl="2"/>
            <a:r>
              <a:rPr lang="en-US" sz="1600" dirty="0" smtClean="0">
                <a:latin typeface="Times New Roman" pitchFamily="18" charset="0"/>
                <a:cs typeface="Times New Roman" pitchFamily="18" charset="0"/>
              </a:rPr>
              <a:t>Generate histograms for all data to examine the distribution of the sensor’s EV data, amongst the bins of potential output values.</a:t>
            </a:r>
          </a:p>
          <a:p>
            <a:pPr lvl="1"/>
            <a:r>
              <a:rPr lang="en-US" sz="1600" dirty="0" smtClean="0">
                <a:latin typeface="Times New Roman" pitchFamily="18" charset="0"/>
                <a:cs typeface="Times New Roman" pitchFamily="18" charset="0"/>
              </a:rPr>
              <a:t>Tools Used</a:t>
            </a:r>
          </a:p>
          <a:p>
            <a:pPr lvl="2">
              <a:buFont typeface="Wingdings 3" pitchFamily="18" charset="2"/>
              <a:buChar char=""/>
            </a:pPr>
            <a:r>
              <a:rPr lang="en-US" sz="1400" dirty="0" smtClean="0">
                <a:latin typeface="Times New Roman" pitchFamily="18" charset="0"/>
                <a:cs typeface="Times New Roman" pitchFamily="18" charset="0"/>
              </a:rPr>
              <a:t>RDR data extractor (not available yet)</a:t>
            </a:r>
          </a:p>
          <a:p>
            <a:pPr lvl="3">
              <a:buFont typeface="Wingdings 3" pitchFamily="18" charset="2"/>
              <a:buChar char="9"/>
            </a:pPr>
            <a:r>
              <a:rPr lang="en-US" sz="1400" dirty="0" smtClean="0">
                <a:latin typeface="Times New Roman" pitchFamily="18" charset="0"/>
                <a:cs typeface="Times New Roman" pitchFamily="18" charset="0"/>
              </a:rPr>
              <a:t>histogram_ev.pro</a:t>
            </a:r>
          </a:p>
          <a:p>
            <a:pPr>
              <a:buNone/>
            </a:pPr>
            <a:r>
              <a:rPr lang="en-US" sz="1600" b="1" dirty="0" smtClean="0">
                <a:latin typeface="Times New Roman" pitchFamily="18" charset="0"/>
                <a:cs typeface="Times New Roman" pitchFamily="18" charset="0"/>
              </a:rPr>
              <a:t>SUCCESS CRITERIA:</a:t>
            </a:r>
          </a:p>
          <a:p>
            <a:pPr lvl="1"/>
            <a:r>
              <a:rPr lang="en-US" sz="1600" dirty="0" smtClean="0">
                <a:latin typeface="Times New Roman" pitchFamily="18" charset="0"/>
                <a:cs typeface="Times New Roman" pitchFamily="18" charset="0"/>
              </a:rPr>
              <a:t>Successful if the allocation of digital numbers (DN) appears to follow a particular distribution, depending on the nature of the data collected.</a:t>
            </a:r>
          </a:p>
          <a:p>
            <a:pPr lvl="1"/>
            <a:r>
              <a:rPr lang="en-US" sz="1600" dirty="0" smtClean="0">
                <a:latin typeface="Times New Roman" pitchFamily="18" charset="0"/>
                <a:cs typeface="Times New Roman" pitchFamily="18" charset="0"/>
              </a:rPr>
              <a:t>Unsuccessful if a histogram of the digitization shows numbers or bins (multiple numbers) which are </a:t>
            </a:r>
            <a:r>
              <a:rPr lang="en-US" sz="1600" dirty="0" err="1" smtClean="0">
                <a:latin typeface="Times New Roman" pitchFamily="18" charset="0"/>
                <a:cs typeface="Times New Roman" pitchFamily="18" charset="0"/>
              </a:rPr>
              <a:t>underfilled</a:t>
            </a:r>
            <a:r>
              <a:rPr lang="en-US" sz="1600" dirty="0" smtClean="0">
                <a:latin typeface="Times New Roman" pitchFamily="18" charset="0"/>
                <a:cs typeface="Times New Roman" pitchFamily="18" charset="0"/>
              </a:rPr>
              <a:t>/overfilled, indicating A/D anomalies.</a:t>
            </a:r>
          </a:p>
        </p:txBody>
      </p:sp>
      <p:sp>
        <p:nvSpPr>
          <p:cNvPr id="5" name="Rectangle 2"/>
          <p:cNvSpPr txBox="1">
            <a:spLocks noChangeArrowheads="1"/>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lang="en-US" sz="2400" b="1" dirty="0" smtClean="0">
                <a:solidFill>
                  <a:srgbClr val="0000FF"/>
                </a:solidFill>
                <a:latin typeface="Times New Roman" pitchFamily="18" charset="0"/>
                <a:cs typeface="Times New Roman" pitchFamily="18" charset="0"/>
              </a:rPr>
              <a:t>VIIRS PTT-2: </a:t>
            </a:r>
            <a:r>
              <a:rPr lang="de-DE" sz="2400" b="1" dirty="0" smtClean="0">
                <a:solidFill>
                  <a:srgbClr val="0000FF"/>
                </a:solidFill>
                <a:latin typeface="Times New Roman" pitchFamily="18" charset="0"/>
                <a:cs typeface="Times New Roman" pitchFamily="18" charset="0"/>
              </a:rPr>
              <a:t>RDR Histogram Analysis </a:t>
            </a:r>
            <a:endPar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4294967295"/>
          </p:nvPr>
        </p:nvSpPr>
        <p:spPr>
          <a:xfrm>
            <a:off x="401638" y="1089025"/>
            <a:ext cx="8169275" cy="5422900"/>
          </a:xfrm>
        </p:spPr>
        <p:txBody>
          <a:bodyPr>
            <a:normAutofit/>
          </a:bodyPr>
          <a:lstStyle/>
          <a:p>
            <a:pPr>
              <a:buNone/>
            </a:pPr>
            <a:r>
              <a:rPr lang="en-US" sz="1700" b="1" dirty="0" smtClean="0">
                <a:latin typeface="Times New Roman" pitchFamily="18" charset="0"/>
                <a:cs typeface="Times New Roman" pitchFamily="18" charset="0"/>
              </a:rPr>
              <a:t>REHEARSAL PRODUCTS:</a:t>
            </a:r>
          </a:p>
          <a:p>
            <a:r>
              <a:rPr lang="en-US" sz="1800" dirty="0" smtClean="0">
                <a:latin typeface="Times New Roman" pitchFamily="18" charset="0"/>
                <a:cs typeface="Times New Roman" pitchFamily="18" charset="0"/>
              </a:rPr>
              <a:t>Plotted Histograms of Generated Digital Numbers</a:t>
            </a:r>
            <a:endParaRPr lang="en-US" sz="1800" b="1" dirty="0" smtClean="0">
              <a:solidFill>
                <a:srgbClr val="FF0000"/>
              </a:solidFill>
              <a:latin typeface="Times New Roman" pitchFamily="18" charset="0"/>
              <a:cs typeface="Times New Roman" pitchFamily="18" charset="0"/>
            </a:endParaRPr>
          </a:p>
          <a:p>
            <a:pPr>
              <a:buNone/>
            </a:pPr>
            <a:endParaRPr lang="en-US" sz="1700" b="1" dirty="0" smtClean="0">
              <a:solidFill>
                <a:srgbClr val="FF0000"/>
              </a:solidFill>
              <a:latin typeface="Times New Roman" pitchFamily="18" charset="0"/>
              <a:cs typeface="Times New Roman" pitchFamily="18" charset="0"/>
            </a:endParaRPr>
          </a:p>
        </p:txBody>
      </p:sp>
      <p:sp>
        <p:nvSpPr>
          <p:cNvPr id="5" name="Rectangle 2"/>
          <p:cNvSpPr txBox="1">
            <a:spLocks noChangeArrowheads="1"/>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lang="en-US" sz="2400" b="1" dirty="0" smtClean="0">
                <a:solidFill>
                  <a:srgbClr val="0000FF"/>
                </a:solidFill>
                <a:latin typeface="Times New Roman" pitchFamily="18" charset="0"/>
                <a:cs typeface="Times New Roman" pitchFamily="18" charset="0"/>
              </a:rPr>
              <a:t>VIIRS PTT-2: </a:t>
            </a:r>
            <a:r>
              <a:rPr lang="de-DE" sz="2400" b="1" dirty="0" smtClean="0">
                <a:solidFill>
                  <a:srgbClr val="0000FF"/>
                </a:solidFill>
                <a:latin typeface="Times New Roman" pitchFamily="18" charset="0"/>
                <a:cs typeface="Times New Roman" pitchFamily="18" charset="0"/>
              </a:rPr>
              <a:t>RDR Histogram Analysis </a:t>
            </a:r>
            <a:endPar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Times New Roman" pitchFamily="18" charset="0"/>
            </a:endParaRPr>
          </a:p>
        </p:txBody>
      </p:sp>
      <p:pic>
        <p:nvPicPr>
          <p:cNvPr id="7" name="Picture 6" descr="Histogram_BAND_DNB_VIEW_EARTH_H2.jpg"/>
          <p:cNvPicPr>
            <a:picLocks noChangeAspect="1"/>
          </p:cNvPicPr>
          <p:nvPr/>
        </p:nvPicPr>
        <p:blipFill>
          <a:blip r:embed="rId2" cstate="print"/>
          <a:stretch>
            <a:fillRect/>
          </a:stretch>
        </p:blipFill>
        <p:spPr>
          <a:xfrm>
            <a:off x="4572000" y="3200400"/>
            <a:ext cx="4267200" cy="3413760"/>
          </a:xfrm>
          <a:prstGeom prst="rect">
            <a:avLst/>
          </a:prstGeom>
        </p:spPr>
      </p:pic>
      <p:pic>
        <p:nvPicPr>
          <p:cNvPr id="6" name="Picture 5" descr="Histogram_BAND_DNB_VIEW_EARTH_H1.jpg"/>
          <p:cNvPicPr>
            <a:picLocks noChangeAspect="1"/>
          </p:cNvPicPr>
          <p:nvPr/>
        </p:nvPicPr>
        <p:blipFill>
          <a:blip r:embed="rId3" cstate="print"/>
          <a:stretch>
            <a:fillRect/>
          </a:stretch>
        </p:blipFill>
        <p:spPr>
          <a:xfrm>
            <a:off x="304800" y="1920240"/>
            <a:ext cx="4267200" cy="3413760"/>
          </a:xfrm>
          <a:prstGeom prst="rect">
            <a:avLst/>
          </a:prstGeom>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914400"/>
          </a:xfrm>
        </p:spPr>
        <p:txBody>
          <a:bodyPr/>
          <a:lstStyle/>
          <a:p>
            <a:r>
              <a:rPr lang="en-US" sz="2400" b="1" dirty="0" smtClean="0">
                <a:solidFill>
                  <a:srgbClr val="0000FF"/>
                </a:solidFill>
                <a:latin typeface="Times New Roman" pitchFamily="18" charset="0"/>
                <a:cs typeface="Times New Roman" pitchFamily="18" charset="0"/>
              </a:rPr>
              <a:t>VIIRS PTT-3: </a:t>
            </a:r>
            <a:r>
              <a:rPr lang="en-US" sz="2400" b="1" dirty="0">
                <a:solidFill>
                  <a:srgbClr val="0000FF"/>
                </a:solidFill>
                <a:latin typeface="Times New Roman" pitchFamily="18" charset="0"/>
                <a:cs typeface="Times New Roman" pitchFamily="18" charset="0"/>
              </a:rPr>
              <a:t>Noise and SNR for Uniform EV Scenes </a:t>
            </a:r>
            <a:endParaRPr lang="en-US" sz="2400" b="1" dirty="0" smtClean="0">
              <a:solidFill>
                <a:srgbClr val="0000FF"/>
              </a:solidFill>
              <a:latin typeface="Times New Roman" pitchFamily="18" charset="0"/>
              <a:cs typeface="Times New Roman" pitchFamily="18" charset="0"/>
            </a:endParaRPr>
          </a:p>
        </p:txBody>
      </p:sp>
      <p:sp>
        <p:nvSpPr>
          <p:cNvPr id="2051" name="Rectangle 3"/>
          <p:cNvSpPr>
            <a:spLocks noGrp="1" noChangeArrowheads="1"/>
          </p:cNvSpPr>
          <p:nvPr>
            <p:ph type="body" idx="1"/>
          </p:nvPr>
        </p:nvSpPr>
        <p:spPr>
          <a:xfrm>
            <a:off x="228600" y="762000"/>
            <a:ext cx="8686800" cy="5943600"/>
          </a:xfrm>
        </p:spPr>
        <p:txBody>
          <a:bodyPr>
            <a:normAutofit/>
          </a:bodyPr>
          <a:lstStyle/>
          <a:p>
            <a:pPr marL="231775" indent="-231775" eaLnBrk="1" hangingPunct="1">
              <a:lnSpc>
                <a:spcPct val="80000"/>
              </a:lnSpc>
              <a:buFontTx/>
              <a:buNone/>
            </a:pPr>
            <a:r>
              <a:rPr lang="en-US" sz="1600" b="1" dirty="0" smtClean="0">
                <a:latin typeface="Times New Roman" pitchFamily="18" charset="0"/>
                <a:cs typeface="Times New Roman" pitchFamily="18" charset="0"/>
              </a:rPr>
              <a:t>TASK LEAD: </a:t>
            </a:r>
          </a:p>
          <a:p>
            <a:pPr marL="631825" lvl="1" indent="-231775" eaLnBrk="1" hangingPunct="1">
              <a:lnSpc>
                <a:spcPct val="80000"/>
              </a:lnSpc>
              <a:buFont typeface="Arial" charset="0"/>
              <a:buNone/>
            </a:pPr>
            <a:r>
              <a:rPr lang="en-US" sz="1600" dirty="0" smtClean="0">
                <a:latin typeface="Times New Roman" pitchFamily="18" charset="0"/>
                <a:cs typeface="Times New Roman" pitchFamily="18" charset="0"/>
              </a:rPr>
              <a:t>Aerospace [Christopher Florio]</a:t>
            </a:r>
          </a:p>
          <a:p>
            <a:pPr marL="631825" lvl="1" indent="-231775" eaLnBrk="1" hangingPunct="1">
              <a:lnSpc>
                <a:spcPct val="80000"/>
              </a:lnSpc>
              <a:buFont typeface="Arial" charset="0"/>
              <a:buNone/>
            </a:pPr>
            <a:endParaRPr lang="en-US" sz="1600" b="1" dirty="0" smtClean="0">
              <a:latin typeface="Times New Roman" pitchFamily="18" charset="0"/>
              <a:cs typeface="Times New Roman" pitchFamily="18" charset="0"/>
            </a:endParaRPr>
          </a:p>
          <a:p>
            <a:pPr marL="231775" indent="-231775" eaLnBrk="1" hangingPunct="1">
              <a:lnSpc>
                <a:spcPct val="80000"/>
              </a:lnSpc>
              <a:buFontTx/>
              <a:buNone/>
            </a:pPr>
            <a:r>
              <a:rPr lang="en-US" sz="1600" b="1" dirty="0" smtClean="0">
                <a:latin typeface="Times New Roman" pitchFamily="18" charset="0"/>
                <a:cs typeface="Times New Roman" pitchFamily="18" charset="0"/>
              </a:rPr>
              <a:t>OBJECTIVE:</a:t>
            </a:r>
          </a:p>
          <a:p>
            <a:pPr lvl="0">
              <a:buNone/>
            </a:pPr>
            <a:r>
              <a:rPr lang="en-US" sz="1600" dirty="0" smtClean="0">
                <a:latin typeface="Times New Roman" pitchFamily="18" charset="0"/>
                <a:cs typeface="Times New Roman" pitchFamily="18" charset="0"/>
              </a:rPr>
              <a:t>	To </a:t>
            </a:r>
            <a:r>
              <a:rPr lang="en-US" sz="1600" dirty="0">
                <a:latin typeface="Times New Roman" pitchFamily="18" charset="0"/>
                <a:cs typeface="Times New Roman" pitchFamily="18" charset="0"/>
              </a:rPr>
              <a:t>calculate signal standard deviation from uniform Earth view (EV) scenes; to evaluate the signal-to-noise ratio (SNR); and to calculate noise/SNR for calibrator views and at various radiance levels.</a:t>
            </a:r>
          </a:p>
          <a:p>
            <a:pPr marL="631825" lvl="1" indent="-231775" eaLnBrk="1" hangingPunct="1">
              <a:lnSpc>
                <a:spcPct val="80000"/>
              </a:lnSpc>
              <a:buFont typeface="Arial" charset="0"/>
              <a:buNone/>
            </a:pPr>
            <a:endParaRPr lang="en-US" sz="1600" b="1" dirty="0" smtClean="0">
              <a:latin typeface="Times New Roman" pitchFamily="18" charset="0"/>
              <a:cs typeface="Times New Roman" pitchFamily="18" charset="0"/>
            </a:endParaRPr>
          </a:p>
          <a:p>
            <a:pPr marL="231775" indent="-231775" eaLnBrk="1" hangingPunct="1">
              <a:lnSpc>
                <a:spcPct val="80000"/>
              </a:lnSpc>
              <a:buFontTx/>
              <a:buNone/>
            </a:pPr>
            <a:r>
              <a:rPr lang="en-US" sz="1600" b="1" dirty="0" smtClean="0">
                <a:latin typeface="Times New Roman" pitchFamily="18" charset="0"/>
                <a:cs typeface="Times New Roman" pitchFamily="18" charset="0"/>
              </a:rPr>
              <a:t>DESCRIPTION:</a:t>
            </a:r>
          </a:p>
          <a:p>
            <a:pPr lvl="0">
              <a:buNone/>
            </a:pPr>
            <a:r>
              <a:rPr lang="en-US"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Methodology</a:t>
            </a:r>
            <a:r>
              <a:rPr lang="en-US" sz="1600" dirty="0">
                <a:latin typeface="Times New Roman" pitchFamily="18" charset="0"/>
                <a:cs typeface="Times New Roman" pitchFamily="18" charset="0"/>
              </a:rPr>
              <a:t>:  Determine noise by calculating the standard deviation of the signal observed while viewing a uniform scene.  Earth scenes must be selected taking into account inherent noise, which underestimates SNR.  A radiance level can be obtained with a solar diffuser (SD) view, removing ripple from the data to avoid contributions to noise calculations.  Space view (SV) data can be replaced by nighttime EV reflective band data for additional samples for statistical calculation of dark noise.  This approach must be used infrequently because diagnostic mode data must be collected, or the VIIRS day/night transition table must be changed.</a:t>
            </a:r>
          </a:p>
          <a:p>
            <a:pPr lvl="0">
              <a:buNone/>
            </a:pPr>
            <a:r>
              <a:rPr lang="en-US" sz="1600" b="1" dirty="0" smtClean="0">
                <a:latin typeface="Times New Roman" pitchFamily="18" charset="0"/>
                <a:cs typeface="Times New Roman" pitchFamily="18" charset="0"/>
              </a:rPr>
              <a:t>	Necessary </a:t>
            </a:r>
            <a:r>
              <a:rPr lang="en-US" sz="1600" b="1" dirty="0">
                <a:latin typeface="Times New Roman" pitchFamily="18" charset="0"/>
                <a:cs typeface="Times New Roman" pitchFamily="18" charset="0"/>
              </a:rPr>
              <a:t>Tools</a:t>
            </a:r>
            <a:r>
              <a:rPr lang="en-US" sz="1600" dirty="0">
                <a:latin typeface="Times New Roman" pitchFamily="18" charset="0"/>
                <a:cs typeface="Times New Roman" pitchFamily="18" charset="0"/>
              </a:rPr>
              <a:t>:  </a:t>
            </a:r>
          </a:p>
          <a:p>
            <a:pPr lvl="1"/>
            <a:r>
              <a:rPr lang="en-US" sz="1200" dirty="0">
                <a:latin typeface="Times New Roman" pitchFamily="18" charset="0"/>
                <a:cs typeface="Times New Roman" pitchFamily="18" charset="0"/>
              </a:rPr>
              <a:t>SDR Visualization and Analysis </a:t>
            </a:r>
          </a:p>
          <a:p>
            <a:pPr marL="631825" lvl="1" indent="-231775" eaLnBrk="1" hangingPunct="1">
              <a:lnSpc>
                <a:spcPct val="80000"/>
              </a:lnSpc>
            </a:pPr>
            <a:endParaRPr lang="en-US" sz="1600" b="1" dirty="0" smtClean="0">
              <a:latin typeface="Times New Roman" pitchFamily="18" charset="0"/>
              <a:cs typeface="Times New Roman" pitchFamily="18" charset="0"/>
            </a:endParaRPr>
          </a:p>
          <a:p>
            <a:pPr marL="231775" indent="-231775" eaLnBrk="1" hangingPunct="1">
              <a:lnSpc>
                <a:spcPct val="80000"/>
              </a:lnSpc>
              <a:buFontTx/>
              <a:buNone/>
            </a:pPr>
            <a:r>
              <a:rPr lang="en-US" sz="1600" b="1" dirty="0" smtClean="0">
                <a:latin typeface="Times New Roman" pitchFamily="18" charset="0"/>
                <a:cs typeface="Times New Roman" pitchFamily="18" charset="0"/>
              </a:rPr>
              <a:t>EXPECTED RESULTS:</a:t>
            </a:r>
          </a:p>
          <a:p>
            <a:pPr marL="231775" lvl="0" indent="-231775">
              <a:lnSpc>
                <a:spcPct val="80000"/>
              </a:lnSpc>
              <a:buNone/>
            </a:pP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Accumulated data set of noise and SNR values.</a:t>
            </a:r>
            <a:endParaRPr lang="en-US" sz="1600" dirty="0" smtClean="0">
              <a:latin typeface="Times New Roman" pitchFamily="18" charset="0"/>
              <a:cs typeface="Times New Roman" pitchFamily="18" charset="0"/>
            </a:endParaRPr>
          </a:p>
          <a:p>
            <a:pPr marL="231775" lvl="0" indent="-231775">
              <a:lnSpc>
                <a:spcPct val="80000"/>
              </a:lnSpc>
              <a:buNone/>
            </a:pPr>
            <a:endParaRPr lang="en-US" sz="1600" dirty="0">
              <a:latin typeface="Times New Roman" pitchFamily="18" charset="0"/>
              <a:cs typeface="Times New Roman" pitchFamily="18" charset="0"/>
            </a:endParaRPr>
          </a:p>
          <a:p>
            <a:pPr marL="231775" indent="-231775">
              <a:lnSpc>
                <a:spcPct val="80000"/>
              </a:lnSpc>
              <a:buNone/>
            </a:pPr>
            <a:r>
              <a:rPr lang="fr-FR" sz="1600" b="1" dirty="0" smtClean="0">
                <a:latin typeface="Times New Roman" pitchFamily="18" charset="0"/>
                <a:cs typeface="Times New Roman" pitchFamily="18" charset="0"/>
              </a:rPr>
              <a:t>PREREQUISITES &amp; CONDITIONS</a:t>
            </a:r>
            <a:r>
              <a:rPr lang="fr-FR" sz="1600" dirty="0" smtClean="0">
                <a:latin typeface="Times New Roman" pitchFamily="18" charset="0"/>
                <a:cs typeface="Times New Roman" pitchFamily="18" charset="0"/>
              </a:rPr>
              <a:t>:  </a:t>
            </a:r>
          </a:p>
          <a:p>
            <a:pPr marL="231775" lvl="0" indent="-231775">
              <a:lnSpc>
                <a:spcPct val="80000"/>
              </a:lnSpc>
              <a:buNone/>
            </a:pPr>
            <a:r>
              <a:rPr lang="fr-FR" sz="1600" dirty="0">
                <a:latin typeface="Times New Roman" pitchFamily="18" charset="0"/>
                <a:cs typeface="Times New Roman" pitchFamily="18" charset="0"/>
              </a:rPr>
              <a:t>	</a:t>
            </a:r>
            <a:r>
              <a:rPr lang="en-US" sz="1600" dirty="0">
                <a:latin typeface="Times New Roman" pitchFamily="18" charset="0"/>
                <a:cs typeface="Times New Roman" pitchFamily="18" charset="0"/>
              </a:rPr>
              <a:t> SC Mode:  Nominal, VIIRS Mode:  Operational</a:t>
            </a:r>
          </a:p>
          <a:p>
            <a:pPr marL="231775" indent="-231775">
              <a:lnSpc>
                <a:spcPct val="80000"/>
              </a:lnSpc>
              <a:buNone/>
            </a:pPr>
            <a:endParaRPr lang="en-US" sz="1600" dirty="0">
              <a:latin typeface="Times New Roman" pitchFamily="18" charset="0"/>
              <a:cs typeface="Times New Roman" pitchFamily="18" charset="0"/>
            </a:endParaRPr>
          </a:p>
          <a:p>
            <a:pPr marL="231775" lvl="0" indent="-231775">
              <a:lnSpc>
                <a:spcPct val="80000"/>
              </a:lnSpc>
              <a:buNone/>
            </a:pP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4294967295"/>
          </p:nvPr>
        </p:nvSpPr>
        <p:spPr>
          <a:xfrm>
            <a:off x="401638" y="1089025"/>
            <a:ext cx="8169275" cy="5422900"/>
          </a:xfrm>
        </p:spPr>
        <p:txBody>
          <a:bodyPr>
            <a:normAutofit fontScale="92500" lnSpcReduction="20000"/>
          </a:bodyPr>
          <a:lstStyle/>
          <a:p>
            <a:pPr>
              <a:buNone/>
            </a:pPr>
            <a:r>
              <a:rPr lang="en-US" sz="1600" b="1" dirty="0" smtClean="0">
                <a:latin typeface="Times New Roman" pitchFamily="18" charset="0"/>
                <a:cs typeface="Times New Roman" pitchFamily="18" charset="0"/>
              </a:rPr>
              <a:t>REHEARSAL DESCRIPTION:</a:t>
            </a:r>
            <a:r>
              <a:rPr lang="en-US" sz="1600" dirty="0" smtClean="0">
                <a:latin typeface="Times New Roman" pitchFamily="18" charset="0"/>
                <a:cs typeface="Times New Roman" pitchFamily="18" charset="0"/>
              </a:rPr>
              <a:t>	</a:t>
            </a:r>
          </a:p>
          <a:p>
            <a:pPr lvl="1"/>
            <a:r>
              <a:rPr lang="en-US" sz="1600" dirty="0" smtClean="0">
                <a:latin typeface="Times New Roman" pitchFamily="18" charset="0"/>
                <a:cs typeface="Times New Roman" pitchFamily="18" charset="0"/>
              </a:rPr>
              <a:t>Data Sets Used</a:t>
            </a:r>
          </a:p>
          <a:p>
            <a:pPr lvl="2"/>
            <a:r>
              <a:rPr lang="en-US" sz="1600" dirty="0" smtClean="0">
                <a:latin typeface="Times New Roman" pitchFamily="18" charset="0"/>
                <a:cs typeface="Times New Roman" pitchFamily="18" charset="0"/>
              </a:rPr>
              <a:t>SDR in P72 Earth sector Operational Day data for multiple scenes of uniform radiance</a:t>
            </a:r>
          </a:p>
          <a:p>
            <a:pPr lvl="2"/>
            <a:r>
              <a:rPr lang="en-US" sz="1600" dirty="0" smtClean="0">
                <a:latin typeface="Times New Roman" pitchFamily="18" charset="0"/>
                <a:cs typeface="Times New Roman" pitchFamily="18" charset="0"/>
              </a:rPr>
              <a:t>SDR in P72 Earth sector Operational Night data for multiple scenes of uniform radiance</a:t>
            </a:r>
          </a:p>
          <a:p>
            <a:pPr lvl="2"/>
            <a:r>
              <a:rPr lang="en-US" sz="1600" dirty="0" smtClean="0">
                <a:latin typeface="Times New Roman" pitchFamily="18" charset="0"/>
                <a:cs typeface="Times New Roman" pitchFamily="18" charset="0"/>
              </a:rPr>
              <a:t>SDR in P72 calibration sector SDSM Operational Day data for multiple scenes of uniform radiance</a:t>
            </a:r>
          </a:p>
          <a:p>
            <a:pPr lvl="2"/>
            <a:r>
              <a:rPr lang="en-US" sz="1600" dirty="0" smtClean="0">
                <a:latin typeface="Times New Roman" pitchFamily="18" charset="0"/>
                <a:cs typeface="Times New Roman" pitchFamily="18" charset="0"/>
              </a:rPr>
              <a:t>SDR in P72 calibration sector SDSM Operational Night data for multiple scenes of uniform radiance</a:t>
            </a:r>
          </a:p>
          <a:p>
            <a:pPr lvl="2"/>
            <a:r>
              <a:rPr lang="en-US" sz="1600" dirty="0" smtClean="0">
                <a:latin typeface="Times New Roman" pitchFamily="18" charset="0"/>
                <a:cs typeface="Times New Roman" pitchFamily="18" charset="0"/>
              </a:rPr>
              <a:t>SDR in P72 calibration sector SV Operational Day data for multiple scenes of uniform radiance</a:t>
            </a:r>
          </a:p>
          <a:p>
            <a:pPr lvl="2"/>
            <a:r>
              <a:rPr lang="en-US" sz="1600" dirty="0" smtClean="0">
                <a:latin typeface="Times New Roman" pitchFamily="18" charset="0"/>
                <a:cs typeface="Times New Roman" pitchFamily="18" charset="0"/>
              </a:rPr>
              <a:t>SDR in P72 calibration sector SV Operational Night data for multiple scenes of uniform radiance</a:t>
            </a:r>
          </a:p>
          <a:p>
            <a:pPr lvl="1"/>
            <a:r>
              <a:rPr lang="en-US" sz="1600" dirty="0" smtClean="0">
                <a:latin typeface="Times New Roman" pitchFamily="18" charset="0"/>
                <a:cs typeface="Times New Roman" pitchFamily="18" charset="0"/>
              </a:rPr>
              <a:t>Operations Performed</a:t>
            </a:r>
          </a:p>
          <a:p>
            <a:pPr lvl="2"/>
            <a:r>
              <a:rPr lang="en-US" sz="1600" dirty="0" smtClean="0">
                <a:latin typeface="Times New Roman" pitchFamily="18" charset="0"/>
                <a:cs typeface="Times New Roman" pitchFamily="18" charset="0"/>
              </a:rPr>
              <a:t>Determine raw radiance levels from SDSM view and dark noise levels from SV.</a:t>
            </a:r>
          </a:p>
          <a:p>
            <a:pPr lvl="2"/>
            <a:r>
              <a:rPr lang="en-US" sz="1600" dirty="0" smtClean="0">
                <a:latin typeface="Times New Roman" pitchFamily="18" charset="0"/>
                <a:cs typeface="Times New Roman" pitchFamily="18" charset="0"/>
              </a:rPr>
              <a:t>Utilize calibrated signal and noise values to generate noise and SNR measurements, across a series of EV scenes, with uniform radiance levels. </a:t>
            </a:r>
          </a:p>
          <a:p>
            <a:pPr lvl="1"/>
            <a:r>
              <a:rPr lang="en-US" sz="2000" dirty="0" smtClean="0">
                <a:latin typeface="Times New Roman" pitchFamily="18" charset="0"/>
                <a:cs typeface="Times New Roman" pitchFamily="18" charset="0"/>
              </a:rPr>
              <a:t>Tools Used</a:t>
            </a:r>
          </a:p>
          <a:p>
            <a:pPr lvl="2">
              <a:buFont typeface="Wingdings 3" pitchFamily="18" charset="2"/>
              <a:buChar char=""/>
            </a:pPr>
            <a:r>
              <a:rPr lang="en-US" sz="1400" dirty="0" smtClean="0">
                <a:latin typeface="Times New Roman" pitchFamily="18" charset="0"/>
                <a:cs typeface="Times New Roman" pitchFamily="18" charset="0"/>
              </a:rPr>
              <a:t>SDR data extractor (not available yet)</a:t>
            </a:r>
          </a:p>
          <a:p>
            <a:pPr lvl="3">
              <a:buFont typeface="Wingdings 3" pitchFamily="18" charset="2"/>
              <a:buChar char="9"/>
            </a:pPr>
            <a:r>
              <a:rPr lang="en-US" sz="1400" dirty="0" smtClean="0">
                <a:latin typeface="Times New Roman" pitchFamily="18" charset="0"/>
                <a:cs typeface="Times New Roman" pitchFamily="18" charset="0"/>
              </a:rPr>
              <a:t>noise.pro &amp; signal.pro</a:t>
            </a:r>
            <a:r>
              <a:rPr lang="en-US" sz="1400" dirty="0" smtClean="0"/>
              <a:t> </a:t>
            </a:r>
            <a:r>
              <a:rPr lang="en-US" sz="1400" dirty="0" smtClean="0">
                <a:latin typeface="Times New Roman" pitchFamily="18" charset="0"/>
                <a:cs typeface="Times New Roman" pitchFamily="18" charset="0"/>
                <a:sym typeface="Wingdings"/>
              </a:rPr>
              <a:t></a:t>
            </a:r>
            <a:r>
              <a:rPr lang="en-US" sz="1400" dirty="0" smtClean="0">
                <a:latin typeface="Times New Roman" pitchFamily="18" charset="0"/>
                <a:cs typeface="Times New Roman" pitchFamily="18" charset="0"/>
              </a:rPr>
              <a:t> auxiliary_noise.pro</a:t>
            </a:r>
          </a:p>
          <a:p>
            <a:pPr lvl="4">
              <a:buFont typeface="Wingdings 3" pitchFamily="18" charset="2"/>
              <a:buChar char="9"/>
            </a:pPr>
            <a:r>
              <a:rPr lang="en-US" sz="1400" dirty="0" smtClean="0">
                <a:latin typeface="Times New Roman" pitchFamily="18" charset="0"/>
                <a:cs typeface="Times New Roman" pitchFamily="18" charset="0"/>
              </a:rPr>
              <a:t>Noise [</a:t>
            </a:r>
            <a:r>
              <a:rPr lang="en-US" sz="1400" dirty="0" err="1" smtClean="0">
                <a:latin typeface="Times New Roman" pitchFamily="18" charset="0"/>
                <a:cs typeface="Times New Roman" pitchFamily="18" charset="0"/>
              </a:rPr>
              <a:t>dn</a:t>
            </a:r>
            <a:r>
              <a:rPr lang="en-US" sz="1400" dirty="0" smtClean="0">
                <a:latin typeface="Times New Roman" pitchFamily="18" charset="0"/>
                <a:cs typeface="Times New Roman" pitchFamily="18" charset="0"/>
              </a:rPr>
              <a:t>] &amp; SNR Measurements (</a:t>
            </a:r>
            <a:r>
              <a:rPr lang="en-US" sz="1400" i="1" dirty="0" smtClean="0">
                <a:latin typeface="Times New Roman" pitchFamily="18" charset="0"/>
                <a:cs typeface="Times New Roman" pitchFamily="18" charset="0"/>
              </a:rPr>
              <a:t>multiple scenes of uniform radiance</a:t>
            </a:r>
            <a:r>
              <a:rPr lang="en-US" sz="1400" dirty="0" smtClean="0">
                <a:latin typeface="Times New Roman" pitchFamily="18" charset="0"/>
                <a:cs typeface="Times New Roman" pitchFamily="18" charset="0"/>
              </a:rPr>
              <a:t>) </a:t>
            </a:r>
          </a:p>
          <a:p>
            <a:pPr>
              <a:buNone/>
            </a:pPr>
            <a:r>
              <a:rPr lang="en-US" sz="1600" b="1" dirty="0" smtClean="0">
                <a:latin typeface="Times New Roman" pitchFamily="18" charset="0"/>
                <a:cs typeface="Times New Roman" pitchFamily="18" charset="0"/>
              </a:rPr>
              <a:t>SUCCESS CRITERIA:</a:t>
            </a:r>
          </a:p>
          <a:p>
            <a:pPr lvl="1"/>
            <a:r>
              <a:rPr lang="en-US" sz="1600" dirty="0" smtClean="0">
                <a:latin typeface="Times New Roman" pitchFamily="18" charset="0"/>
                <a:cs typeface="Times New Roman" pitchFamily="18" charset="0"/>
              </a:rPr>
              <a:t>Successful if noise and signal-to-noise (SNR) measurements can be generated, using the appropriate data sets, for a series of scenes of uniform radiance.</a:t>
            </a:r>
          </a:p>
          <a:p>
            <a:pPr lvl="1"/>
            <a:r>
              <a:rPr lang="en-US" sz="1600" dirty="0" smtClean="0">
                <a:latin typeface="Times New Roman" pitchFamily="18" charset="0"/>
                <a:cs typeface="Times New Roman" pitchFamily="18" charset="0"/>
              </a:rPr>
              <a:t>Unsuccessful if for any Earth-View (EV) scene of uniform radiance, the noise or SNR cannot be calculated, given all available EV and calibration view data.</a:t>
            </a:r>
          </a:p>
        </p:txBody>
      </p:sp>
      <p:sp>
        <p:nvSpPr>
          <p:cNvPr id="5" name="Rectangle 2"/>
          <p:cNvSpPr txBox="1">
            <a:spLocks noChangeArrowheads="1"/>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lang="en-US" sz="2400" b="1" dirty="0" smtClean="0">
                <a:solidFill>
                  <a:srgbClr val="0000FF"/>
                </a:solidFill>
                <a:latin typeface="Times New Roman" pitchFamily="18" charset="0"/>
                <a:cs typeface="Times New Roman" pitchFamily="18" charset="0"/>
              </a:rPr>
              <a:t>VIIRS PTT-3: Noise and SNR for Uniform EV Scenes </a:t>
            </a:r>
            <a:endPar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4294967295"/>
          </p:nvPr>
        </p:nvSpPr>
        <p:spPr>
          <a:xfrm>
            <a:off x="401638" y="1089025"/>
            <a:ext cx="8169275" cy="5422900"/>
          </a:xfrm>
        </p:spPr>
        <p:txBody>
          <a:bodyPr>
            <a:normAutofit/>
          </a:bodyPr>
          <a:lstStyle/>
          <a:p>
            <a:pPr>
              <a:buNone/>
            </a:pPr>
            <a:r>
              <a:rPr lang="en-US" sz="1700" b="1" dirty="0" smtClean="0">
                <a:latin typeface="Times New Roman" pitchFamily="18" charset="0"/>
                <a:cs typeface="Times New Roman" pitchFamily="18" charset="0"/>
              </a:rPr>
              <a:t>REHEARSAL PRODUCTS:</a:t>
            </a:r>
          </a:p>
          <a:p>
            <a:r>
              <a:rPr lang="en-US" sz="1700" b="1" i="1" dirty="0" smtClean="0">
                <a:latin typeface="Times New Roman" pitchFamily="18" charset="0"/>
                <a:cs typeface="Times New Roman" pitchFamily="18" charset="0"/>
              </a:rPr>
              <a:t>See FPF-1</a:t>
            </a:r>
          </a:p>
        </p:txBody>
      </p:sp>
      <p:sp>
        <p:nvSpPr>
          <p:cNvPr id="5" name="Rectangle 2"/>
          <p:cNvSpPr txBox="1">
            <a:spLocks noChangeArrowheads="1"/>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lang="en-US" sz="2400" b="1" dirty="0" smtClean="0">
                <a:solidFill>
                  <a:srgbClr val="0000FF"/>
                </a:solidFill>
                <a:latin typeface="Times New Roman" pitchFamily="18" charset="0"/>
                <a:cs typeface="Times New Roman" pitchFamily="18" charset="0"/>
              </a:rPr>
              <a:t>VIIRS PTT-3: Noise and SNR for Uniform EV Scenes </a:t>
            </a:r>
            <a:endPar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914400"/>
          </a:xfrm>
        </p:spPr>
        <p:txBody>
          <a:bodyPr/>
          <a:lstStyle/>
          <a:p>
            <a:r>
              <a:rPr lang="en-US" sz="2400" b="1" dirty="0" smtClean="0">
                <a:solidFill>
                  <a:srgbClr val="0000FF"/>
                </a:solidFill>
                <a:latin typeface="Times New Roman" pitchFamily="18" charset="0"/>
                <a:cs typeface="Times New Roman" pitchFamily="18" charset="0"/>
              </a:rPr>
              <a:t>VIIRS PTT-4: </a:t>
            </a:r>
            <a:r>
              <a:rPr lang="en-US" sz="2400" b="1" dirty="0">
                <a:solidFill>
                  <a:srgbClr val="0000FF"/>
                </a:solidFill>
                <a:latin typeface="Times New Roman" pitchFamily="18" charset="0"/>
                <a:cs typeface="Times New Roman" pitchFamily="18" charset="0"/>
              </a:rPr>
              <a:t>DNB Offset Verification </a:t>
            </a:r>
            <a:endParaRPr lang="en-US" sz="2400" b="1" dirty="0" smtClean="0">
              <a:solidFill>
                <a:srgbClr val="0000FF"/>
              </a:solidFill>
              <a:latin typeface="Times New Roman" pitchFamily="18" charset="0"/>
              <a:cs typeface="Times New Roman" pitchFamily="18" charset="0"/>
            </a:endParaRPr>
          </a:p>
        </p:txBody>
      </p:sp>
      <p:sp>
        <p:nvSpPr>
          <p:cNvPr id="2051" name="Rectangle 3"/>
          <p:cNvSpPr>
            <a:spLocks noGrp="1" noChangeArrowheads="1"/>
          </p:cNvSpPr>
          <p:nvPr>
            <p:ph type="body" idx="1"/>
          </p:nvPr>
        </p:nvSpPr>
        <p:spPr>
          <a:xfrm>
            <a:off x="228600" y="762000"/>
            <a:ext cx="8686800" cy="5943600"/>
          </a:xfrm>
        </p:spPr>
        <p:txBody>
          <a:bodyPr>
            <a:noAutofit/>
          </a:bodyPr>
          <a:lstStyle/>
          <a:p>
            <a:pPr marL="231775" indent="-231775" eaLnBrk="1" hangingPunct="1">
              <a:lnSpc>
                <a:spcPct val="80000"/>
              </a:lnSpc>
              <a:buFontTx/>
              <a:buNone/>
            </a:pPr>
            <a:r>
              <a:rPr lang="en-US" sz="1450" b="1" dirty="0" smtClean="0">
                <a:latin typeface="Times New Roman" pitchFamily="18" charset="0"/>
                <a:cs typeface="Times New Roman" pitchFamily="18" charset="0"/>
              </a:rPr>
              <a:t>TASK LEAD: </a:t>
            </a:r>
          </a:p>
          <a:p>
            <a:pPr marL="631825" lvl="1" indent="-231775" eaLnBrk="1" hangingPunct="1">
              <a:lnSpc>
                <a:spcPct val="80000"/>
              </a:lnSpc>
              <a:buFont typeface="Arial" charset="0"/>
              <a:buNone/>
            </a:pPr>
            <a:r>
              <a:rPr lang="en-US" sz="1450" dirty="0" smtClean="0">
                <a:latin typeface="Times New Roman" pitchFamily="18" charset="0"/>
                <a:cs typeface="Times New Roman" pitchFamily="18" charset="0"/>
              </a:rPr>
              <a:t>Aerospace [Christopher Florio]</a:t>
            </a:r>
          </a:p>
          <a:p>
            <a:pPr marL="631825" lvl="1" indent="-231775" eaLnBrk="1" hangingPunct="1">
              <a:lnSpc>
                <a:spcPct val="80000"/>
              </a:lnSpc>
              <a:buFont typeface="Arial" charset="0"/>
              <a:buNone/>
            </a:pPr>
            <a:endParaRPr lang="en-US" sz="1450" b="1" dirty="0" smtClean="0">
              <a:latin typeface="Times New Roman" pitchFamily="18" charset="0"/>
              <a:cs typeface="Times New Roman" pitchFamily="18" charset="0"/>
            </a:endParaRPr>
          </a:p>
          <a:p>
            <a:pPr marL="231775" indent="-231775" eaLnBrk="1" hangingPunct="1">
              <a:lnSpc>
                <a:spcPct val="80000"/>
              </a:lnSpc>
              <a:buFontTx/>
              <a:buNone/>
            </a:pPr>
            <a:r>
              <a:rPr lang="en-US" sz="1450" b="1" dirty="0" smtClean="0">
                <a:latin typeface="Times New Roman" pitchFamily="18" charset="0"/>
                <a:cs typeface="Times New Roman" pitchFamily="18" charset="0"/>
              </a:rPr>
              <a:t>OBJECTIVE:</a:t>
            </a:r>
          </a:p>
          <a:p>
            <a:pPr marL="631825" lvl="1" indent="-231775">
              <a:lnSpc>
                <a:spcPct val="80000"/>
              </a:lnSpc>
              <a:buNone/>
            </a:pPr>
            <a:r>
              <a:rPr lang="en-US" sz="1450" dirty="0">
                <a:latin typeface="Times New Roman" pitchFamily="18" charset="0"/>
                <a:cs typeface="Times New Roman" pitchFamily="18" charset="0"/>
              </a:rPr>
              <a:t>Verify that DNB offset Algorithm Support Function (ASF)</a:t>
            </a:r>
            <a:r>
              <a:rPr lang="en-US" sz="1450" b="1" dirty="0">
                <a:latin typeface="Times New Roman" pitchFamily="18" charset="0"/>
                <a:cs typeface="Times New Roman" pitchFamily="18" charset="0"/>
              </a:rPr>
              <a:t> </a:t>
            </a:r>
            <a:r>
              <a:rPr lang="en-US" sz="1450" dirty="0">
                <a:latin typeface="Times New Roman" pitchFamily="18" charset="0"/>
                <a:cs typeface="Times New Roman" pitchFamily="18" charset="0"/>
              </a:rPr>
              <a:t>performs properly</a:t>
            </a:r>
            <a:r>
              <a:rPr lang="en-US" sz="1450" dirty="0" smtClean="0">
                <a:latin typeface="Times New Roman" pitchFamily="18" charset="0"/>
                <a:cs typeface="Times New Roman" pitchFamily="18" charset="0"/>
              </a:rPr>
              <a:t>.</a:t>
            </a:r>
          </a:p>
          <a:p>
            <a:pPr marL="631825" lvl="1" indent="-231775">
              <a:lnSpc>
                <a:spcPct val="80000"/>
              </a:lnSpc>
              <a:buNone/>
            </a:pPr>
            <a:endParaRPr lang="en-US" sz="1450" b="1" dirty="0" smtClean="0">
              <a:latin typeface="Times New Roman" pitchFamily="18" charset="0"/>
              <a:cs typeface="Times New Roman" pitchFamily="18" charset="0"/>
            </a:endParaRPr>
          </a:p>
          <a:p>
            <a:pPr marL="231775" indent="-231775" eaLnBrk="1" hangingPunct="1">
              <a:lnSpc>
                <a:spcPct val="80000"/>
              </a:lnSpc>
              <a:buFontTx/>
              <a:buNone/>
            </a:pPr>
            <a:r>
              <a:rPr lang="en-US" sz="1450" b="1" dirty="0" smtClean="0">
                <a:latin typeface="Times New Roman" pitchFamily="18" charset="0"/>
                <a:cs typeface="Times New Roman" pitchFamily="18" charset="0"/>
              </a:rPr>
              <a:t>DESCRIPTION:</a:t>
            </a:r>
          </a:p>
          <a:p>
            <a:pPr lvl="0">
              <a:buNone/>
            </a:pPr>
            <a:r>
              <a:rPr lang="en-US" sz="1450" b="1" dirty="0">
                <a:latin typeface="Times New Roman" pitchFamily="18" charset="0"/>
                <a:cs typeface="Times New Roman" pitchFamily="18" charset="0"/>
              </a:rPr>
              <a:t>	</a:t>
            </a:r>
            <a:r>
              <a:rPr lang="en-US" sz="1450" b="1" dirty="0" smtClean="0">
                <a:latin typeface="Times New Roman" pitchFamily="18" charset="0"/>
                <a:cs typeface="Times New Roman" pitchFamily="18" charset="0"/>
              </a:rPr>
              <a:t>Methodology</a:t>
            </a:r>
            <a:r>
              <a:rPr lang="en-US" sz="1450" dirty="0">
                <a:latin typeface="Times New Roman" pitchFamily="18" charset="0"/>
                <a:cs typeface="Times New Roman" pitchFamily="18" charset="0"/>
              </a:rPr>
              <a:t>:  The DNB HGS stage nominally sends down the average output of the HGA and HGB  CCD arrays.  However, it will send down either HGA or HGB if a radiation effect is detected in one of the arrays.  DNB calibration data always sends down separate data for HGA and HGB; </a:t>
            </a:r>
            <a:r>
              <a:rPr lang="en-US" sz="1450" dirty="0" smtClean="0">
                <a:latin typeface="Times New Roman" pitchFamily="18" charset="0"/>
                <a:cs typeface="Times New Roman" pitchFamily="18" charset="0"/>
              </a:rPr>
              <a:t>however, the </a:t>
            </a:r>
            <a:r>
              <a:rPr lang="en-US" sz="1450" dirty="0">
                <a:latin typeface="Times New Roman" pitchFamily="18" charset="0"/>
                <a:cs typeface="Times New Roman" pitchFamily="18" charset="0"/>
              </a:rPr>
              <a:t>EV data are always the combined HGS data.  The current plan is to provide a single HGS calibration by averaging the gain computed independently for HGA and HGB from the SD and SV data, but using a single HGS offset computed from the merged HGS data over dark scenes. The ASF </a:t>
            </a:r>
            <a:r>
              <a:rPr lang="en-US" sz="1450" dirty="0" smtClean="0">
                <a:latin typeface="Times New Roman" pitchFamily="18" charset="0"/>
                <a:cs typeface="Times New Roman" pitchFamily="18" charset="0"/>
              </a:rPr>
              <a:t>function </a:t>
            </a:r>
            <a:r>
              <a:rPr lang="en-US" sz="1450" dirty="0">
                <a:latin typeface="Times New Roman" pitchFamily="18" charset="0"/>
                <a:cs typeface="Times New Roman" pitchFamily="18" charset="0"/>
              </a:rPr>
              <a:t>will compute the HGS offset from the merged HGS data on a regular basis.  This task will execute this ASF function during the EOC mission phase in both the forced HGA and HGB mode to verify any differences between the two, and to verify that there is no performance degradation from computing a single, combined offset.  This task will also provide a verification of the HGA/HGB on-board offset tables that were computed during thermal vacuum testing. This task requires a forced VIIRS downlink of either HGA or HGB data instead of the average of HGA and HGB.</a:t>
            </a:r>
          </a:p>
          <a:p>
            <a:pPr lvl="0">
              <a:buNone/>
            </a:pPr>
            <a:r>
              <a:rPr lang="en-US" sz="1450" b="1" dirty="0" smtClean="0">
                <a:latin typeface="Times New Roman" pitchFamily="18" charset="0"/>
                <a:cs typeface="Times New Roman" pitchFamily="18" charset="0"/>
              </a:rPr>
              <a:t>	Necessary </a:t>
            </a:r>
            <a:r>
              <a:rPr lang="en-US" sz="1450" b="1" dirty="0">
                <a:latin typeface="Times New Roman" pitchFamily="18" charset="0"/>
                <a:cs typeface="Times New Roman" pitchFamily="18" charset="0"/>
              </a:rPr>
              <a:t>Tools</a:t>
            </a:r>
            <a:r>
              <a:rPr lang="en-US" sz="1450" dirty="0">
                <a:latin typeface="Times New Roman" pitchFamily="18" charset="0"/>
                <a:cs typeface="Times New Roman" pitchFamily="18" charset="0"/>
              </a:rPr>
              <a:t>:  </a:t>
            </a:r>
            <a:r>
              <a:rPr lang="en-US" sz="1450" b="1" dirty="0">
                <a:latin typeface="Times New Roman" pitchFamily="18" charset="0"/>
                <a:cs typeface="Times New Roman" pitchFamily="18" charset="0"/>
              </a:rPr>
              <a:t>[TBD]</a:t>
            </a:r>
            <a:endParaRPr lang="en-US" sz="1450" dirty="0">
              <a:latin typeface="Times New Roman" pitchFamily="18" charset="0"/>
              <a:cs typeface="Times New Roman" pitchFamily="18" charset="0"/>
            </a:endParaRPr>
          </a:p>
          <a:p>
            <a:pPr marL="631825" lvl="1" indent="-231775" eaLnBrk="1" hangingPunct="1">
              <a:lnSpc>
                <a:spcPct val="80000"/>
              </a:lnSpc>
            </a:pPr>
            <a:endParaRPr lang="en-US" sz="1450" b="1" dirty="0" smtClean="0">
              <a:latin typeface="Times New Roman" pitchFamily="18" charset="0"/>
              <a:cs typeface="Times New Roman" pitchFamily="18" charset="0"/>
            </a:endParaRPr>
          </a:p>
          <a:p>
            <a:pPr marL="231775" indent="-231775" eaLnBrk="1" hangingPunct="1">
              <a:lnSpc>
                <a:spcPct val="80000"/>
              </a:lnSpc>
              <a:buFontTx/>
              <a:buNone/>
            </a:pPr>
            <a:r>
              <a:rPr lang="en-US" sz="1450" b="1" dirty="0" smtClean="0">
                <a:latin typeface="Times New Roman" pitchFamily="18" charset="0"/>
                <a:cs typeface="Times New Roman" pitchFamily="18" charset="0"/>
              </a:rPr>
              <a:t>EXPECTED RESULTS:</a:t>
            </a:r>
          </a:p>
          <a:p>
            <a:pPr marL="231775" indent="-231775">
              <a:lnSpc>
                <a:spcPct val="80000"/>
              </a:lnSpc>
              <a:buNone/>
            </a:pPr>
            <a:r>
              <a:rPr lang="en-US" sz="1450" dirty="0" smtClean="0">
                <a:latin typeface="Times New Roman" pitchFamily="18" charset="0"/>
                <a:cs typeface="Times New Roman" pitchFamily="18" charset="0"/>
              </a:rPr>
              <a:t>	</a:t>
            </a:r>
            <a:r>
              <a:rPr lang="en-US" sz="1450" b="1" dirty="0">
                <a:latin typeface="Times New Roman" pitchFamily="18" charset="0"/>
                <a:cs typeface="Times New Roman" pitchFamily="18" charset="0"/>
              </a:rPr>
              <a:t> [TBD]</a:t>
            </a:r>
            <a:endParaRPr lang="en-US" sz="1450" dirty="0">
              <a:latin typeface="Times New Roman" pitchFamily="18" charset="0"/>
              <a:cs typeface="Times New Roman" pitchFamily="18" charset="0"/>
            </a:endParaRPr>
          </a:p>
          <a:p>
            <a:pPr marL="231775" lvl="0" indent="-231775">
              <a:lnSpc>
                <a:spcPct val="80000"/>
              </a:lnSpc>
              <a:buNone/>
            </a:pPr>
            <a:r>
              <a:rPr lang="en-US" sz="1450" dirty="0" smtClean="0">
                <a:latin typeface="Times New Roman" pitchFamily="18" charset="0"/>
                <a:cs typeface="Times New Roman" pitchFamily="18" charset="0"/>
              </a:rPr>
              <a:t>.</a:t>
            </a:r>
            <a:endParaRPr lang="en-US" sz="1450" dirty="0">
              <a:latin typeface="Times New Roman" pitchFamily="18" charset="0"/>
              <a:cs typeface="Times New Roman" pitchFamily="18" charset="0"/>
            </a:endParaRPr>
          </a:p>
          <a:p>
            <a:pPr marL="231775" indent="-231775">
              <a:lnSpc>
                <a:spcPct val="80000"/>
              </a:lnSpc>
              <a:buNone/>
            </a:pPr>
            <a:r>
              <a:rPr lang="fr-FR" sz="1450" b="1" dirty="0" smtClean="0">
                <a:latin typeface="Times New Roman" pitchFamily="18" charset="0"/>
                <a:cs typeface="Times New Roman" pitchFamily="18" charset="0"/>
              </a:rPr>
              <a:t>PREREQUISITES &amp; CONDITIONS</a:t>
            </a:r>
            <a:r>
              <a:rPr lang="fr-FR" sz="1450" dirty="0" smtClean="0">
                <a:latin typeface="Times New Roman" pitchFamily="18" charset="0"/>
                <a:cs typeface="Times New Roman" pitchFamily="18" charset="0"/>
              </a:rPr>
              <a:t>:  </a:t>
            </a:r>
          </a:p>
          <a:p>
            <a:pPr marL="231775" lvl="0" indent="-231775">
              <a:lnSpc>
                <a:spcPct val="80000"/>
              </a:lnSpc>
              <a:buNone/>
            </a:pPr>
            <a:r>
              <a:rPr lang="fr-FR" sz="1450" dirty="0">
                <a:latin typeface="Times New Roman" pitchFamily="18" charset="0"/>
                <a:cs typeface="Times New Roman" pitchFamily="18" charset="0"/>
              </a:rPr>
              <a:t>	</a:t>
            </a:r>
            <a:r>
              <a:rPr lang="en-US" sz="1450" dirty="0">
                <a:latin typeface="Times New Roman" pitchFamily="18" charset="0"/>
                <a:cs typeface="Times New Roman" pitchFamily="18" charset="0"/>
              </a:rPr>
              <a:t> SC Mode:  Nominal, VIIRS Mode:  Operational</a:t>
            </a:r>
          </a:p>
          <a:p>
            <a:pPr marL="231775" indent="-231775">
              <a:lnSpc>
                <a:spcPct val="80000"/>
              </a:lnSpc>
              <a:buNone/>
            </a:pPr>
            <a:endParaRPr lang="en-US" sz="1450" dirty="0">
              <a:latin typeface="Times New Roman" pitchFamily="18" charset="0"/>
              <a:cs typeface="Times New Roman" pitchFamily="18" charset="0"/>
            </a:endParaRPr>
          </a:p>
          <a:p>
            <a:pPr marL="231775" lvl="0" indent="-231775">
              <a:lnSpc>
                <a:spcPct val="80000"/>
              </a:lnSpc>
              <a:buNone/>
            </a:pPr>
            <a:endParaRPr lang="en-US" sz="145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4294967295"/>
          </p:nvPr>
        </p:nvSpPr>
        <p:spPr>
          <a:xfrm>
            <a:off x="401638" y="1089025"/>
            <a:ext cx="8169275" cy="5422900"/>
          </a:xfrm>
        </p:spPr>
        <p:txBody>
          <a:bodyPr>
            <a:normAutofit/>
          </a:bodyPr>
          <a:lstStyle/>
          <a:p>
            <a:pPr>
              <a:buNone/>
            </a:pPr>
            <a:r>
              <a:rPr lang="en-US" sz="1600" b="1" dirty="0" smtClean="0">
                <a:latin typeface="Times New Roman" pitchFamily="18" charset="0"/>
                <a:cs typeface="Times New Roman" pitchFamily="18" charset="0"/>
              </a:rPr>
              <a:t>REHEARSAL DESCRIPTION:</a:t>
            </a:r>
            <a:r>
              <a:rPr lang="en-US" sz="1600" dirty="0" smtClean="0">
                <a:latin typeface="Times New Roman" pitchFamily="18" charset="0"/>
                <a:cs typeface="Times New Roman" pitchFamily="18" charset="0"/>
              </a:rPr>
              <a:t>	</a:t>
            </a:r>
          </a:p>
          <a:p>
            <a:pPr lvl="1"/>
            <a:r>
              <a:rPr lang="en-US" sz="1600" dirty="0" smtClean="0">
                <a:latin typeface="Times New Roman" pitchFamily="18" charset="0"/>
                <a:cs typeface="Times New Roman" pitchFamily="18" charset="0"/>
              </a:rPr>
              <a:t>Data Sets Used</a:t>
            </a:r>
          </a:p>
          <a:p>
            <a:pPr lvl="2"/>
            <a:r>
              <a:rPr lang="en-US" sz="1600" dirty="0" smtClean="0">
                <a:latin typeface="Times New Roman" pitchFamily="18" charset="0"/>
                <a:cs typeface="Times New Roman" pitchFamily="18" charset="0"/>
              </a:rPr>
              <a:t>RDR in P72 Earth sector Operational Day data used by the ASF to compute a single HGS from the merged HGS data over dark scenes.</a:t>
            </a:r>
          </a:p>
          <a:p>
            <a:pPr lvl="2"/>
            <a:r>
              <a:rPr lang="en-US" sz="1600" dirty="0" smtClean="0">
                <a:latin typeface="Times New Roman" pitchFamily="18" charset="0"/>
                <a:cs typeface="Times New Roman" pitchFamily="18" charset="0"/>
              </a:rPr>
              <a:t>RDR in P72 calibration sector SDSM Operational Day data used by the ASF to compute a single HGS from the merged HGS data over dark scenes.</a:t>
            </a:r>
          </a:p>
          <a:p>
            <a:pPr lvl="2"/>
            <a:r>
              <a:rPr lang="en-US" sz="1600" dirty="0" smtClean="0">
                <a:latin typeface="Times New Roman" pitchFamily="18" charset="0"/>
                <a:cs typeface="Times New Roman" pitchFamily="18" charset="0"/>
              </a:rPr>
              <a:t>RDR in P72 calibration sector SV Operational Day data  used by the ASF to compute a single HGS from the merged HGS data over dark scenes.</a:t>
            </a:r>
          </a:p>
          <a:p>
            <a:pPr lvl="1"/>
            <a:r>
              <a:rPr lang="en-US" sz="1600" dirty="0" smtClean="0">
                <a:latin typeface="Times New Roman" pitchFamily="18" charset="0"/>
                <a:cs typeface="Times New Roman" pitchFamily="18" charset="0"/>
              </a:rPr>
              <a:t>Operations Performed</a:t>
            </a:r>
          </a:p>
          <a:p>
            <a:pPr lvl="2"/>
            <a:r>
              <a:rPr lang="en-US" sz="1600" dirty="0" smtClean="0">
                <a:latin typeface="Times New Roman" pitchFamily="18" charset="0"/>
                <a:cs typeface="Times New Roman" pitchFamily="18" charset="0"/>
              </a:rPr>
              <a:t>Inspect both visual (scan imagery) and tabular generations of Day-Night Band (DNB) offset high gain data.</a:t>
            </a:r>
          </a:p>
          <a:p>
            <a:pPr lvl="1"/>
            <a:r>
              <a:rPr lang="en-US" sz="1600" dirty="0" smtClean="0">
                <a:latin typeface="Times New Roman" pitchFamily="18" charset="0"/>
                <a:cs typeface="Times New Roman" pitchFamily="18" charset="0"/>
              </a:rPr>
              <a:t>Tools Used</a:t>
            </a:r>
          </a:p>
          <a:p>
            <a:pPr lvl="2">
              <a:buFont typeface="Wingdings 3" pitchFamily="18" charset="2"/>
              <a:buChar char=""/>
            </a:pPr>
            <a:r>
              <a:rPr lang="en-US" sz="1400" dirty="0" smtClean="0">
                <a:latin typeface="Times New Roman" pitchFamily="18" charset="0"/>
                <a:cs typeface="Times New Roman" pitchFamily="18" charset="0"/>
              </a:rPr>
              <a:t>RDR data extractor (not available yet)</a:t>
            </a:r>
          </a:p>
          <a:p>
            <a:pPr lvl="3">
              <a:buFont typeface="Wingdings 3" pitchFamily="18" charset="2"/>
              <a:buChar char="9"/>
            </a:pPr>
            <a:r>
              <a:rPr lang="en-US" sz="1400" dirty="0" smtClean="0">
                <a:latin typeface="Times New Roman" pitchFamily="18" charset="0"/>
                <a:cs typeface="Times New Roman" pitchFamily="18" charset="0"/>
              </a:rPr>
              <a:t>scanning_visualization.pro</a:t>
            </a:r>
          </a:p>
          <a:p>
            <a:pPr>
              <a:buNone/>
            </a:pPr>
            <a:r>
              <a:rPr lang="en-US" sz="1600" b="1" dirty="0" smtClean="0">
                <a:latin typeface="Times New Roman" pitchFamily="18" charset="0"/>
                <a:cs typeface="Times New Roman" pitchFamily="18" charset="0"/>
              </a:rPr>
              <a:t>SUCCESS CRITERIA:</a:t>
            </a:r>
          </a:p>
          <a:p>
            <a:pPr lvl="1"/>
            <a:r>
              <a:rPr lang="en-US" sz="1600" dirty="0" smtClean="0">
                <a:latin typeface="Times New Roman" pitchFamily="18" charset="0"/>
                <a:cs typeface="Times New Roman" pitchFamily="18" charset="0"/>
              </a:rPr>
              <a:t>Successful if it is found that the Algorithm Support Function (ASF) can properly verify differences in HGA &amp; HGB DNB data and compute an average offset.</a:t>
            </a:r>
          </a:p>
          <a:p>
            <a:pPr lvl="1"/>
            <a:r>
              <a:rPr lang="en-US" sz="1600" dirty="0" smtClean="0">
                <a:latin typeface="Times New Roman" pitchFamily="18" charset="0"/>
                <a:cs typeface="Times New Roman" pitchFamily="18" charset="0"/>
              </a:rPr>
              <a:t>Unsuccessful if the ASF is unable to properly generate a combined DNB HGS offset, from the necessary EV and cal view data.</a:t>
            </a:r>
          </a:p>
        </p:txBody>
      </p:sp>
      <p:sp>
        <p:nvSpPr>
          <p:cNvPr id="5" name="Rectangle 2"/>
          <p:cNvSpPr txBox="1">
            <a:spLocks noChangeArrowheads="1"/>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lang="en-US" sz="2400" b="1" dirty="0" smtClean="0">
                <a:solidFill>
                  <a:srgbClr val="0000FF"/>
                </a:solidFill>
                <a:latin typeface="Times New Roman" pitchFamily="18" charset="0"/>
                <a:cs typeface="Times New Roman" pitchFamily="18" charset="0"/>
              </a:rPr>
              <a:t>VIIRS PTT-4: DNB Offset Verification </a:t>
            </a:r>
            <a:endPar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4294967295"/>
          </p:nvPr>
        </p:nvSpPr>
        <p:spPr>
          <a:xfrm>
            <a:off x="401638" y="1089025"/>
            <a:ext cx="8169275" cy="5422900"/>
          </a:xfrm>
        </p:spPr>
        <p:txBody>
          <a:bodyPr>
            <a:normAutofit/>
          </a:bodyPr>
          <a:lstStyle/>
          <a:p>
            <a:pPr>
              <a:buNone/>
            </a:pPr>
            <a:r>
              <a:rPr lang="en-US" sz="1700" b="1" dirty="0" smtClean="0">
                <a:latin typeface="Times New Roman" pitchFamily="18" charset="0"/>
                <a:cs typeface="Times New Roman" pitchFamily="18" charset="0"/>
              </a:rPr>
              <a:t>REHEARSAL PRODUCTS:</a:t>
            </a:r>
          </a:p>
          <a:p>
            <a:r>
              <a:rPr lang="en-US" sz="1800" dirty="0" smtClean="0">
                <a:latin typeface="Times New Roman" pitchFamily="18" charset="0"/>
                <a:cs typeface="Times New Roman" pitchFamily="18" charset="0"/>
              </a:rPr>
              <a:t>DNB Offset Visualization Imagery</a:t>
            </a:r>
            <a:endParaRPr lang="en-US" sz="1700" b="1" dirty="0" smtClean="0">
              <a:solidFill>
                <a:srgbClr val="FF0000"/>
              </a:solidFill>
              <a:latin typeface="Times New Roman" pitchFamily="18" charset="0"/>
              <a:cs typeface="Times New Roman" pitchFamily="18" charset="0"/>
            </a:endParaRPr>
          </a:p>
        </p:txBody>
      </p:sp>
      <p:sp>
        <p:nvSpPr>
          <p:cNvPr id="5" name="Rectangle 2"/>
          <p:cNvSpPr txBox="1">
            <a:spLocks noChangeArrowheads="1"/>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lang="en-US" sz="2400" b="1" dirty="0" smtClean="0">
                <a:solidFill>
                  <a:srgbClr val="0000FF"/>
                </a:solidFill>
                <a:latin typeface="Times New Roman" pitchFamily="18" charset="0"/>
                <a:cs typeface="Times New Roman" pitchFamily="18" charset="0"/>
              </a:rPr>
              <a:t>VIIRS PTT-4: DNB Offset Verification </a:t>
            </a:r>
          </a:p>
        </p:txBody>
      </p:sp>
      <p:pic>
        <p:nvPicPr>
          <p:cNvPr id="4" name="Picture 3" descr="SMD_110421_183339_VC16_F005_C001-DNB-EARTH.jpg"/>
          <p:cNvPicPr>
            <a:picLocks/>
          </p:cNvPicPr>
          <p:nvPr/>
        </p:nvPicPr>
        <p:blipFill>
          <a:blip r:embed="rId2" cstate="print"/>
          <a:stretch>
            <a:fillRect/>
          </a:stretch>
        </p:blipFill>
        <p:spPr>
          <a:xfrm>
            <a:off x="423672" y="1981200"/>
            <a:ext cx="8339328" cy="4451985"/>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Scenarios	</a:t>
            </a:r>
            <a:endParaRPr lang="en-US" dirty="0"/>
          </a:p>
        </p:txBody>
      </p:sp>
      <p:sp>
        <p:nvSpPr>
          <p:cNvPr id="3" name="Content Placeholder 2"/>
          <p:cNvSpPr>
            <a:spLocks noGrp="1"/>
          </p:cNvSpPr>
          <p:nvPr>
            <p:ph idx="1"/>
          </p:nvPr>
        </p:nvSpPr>
        <p:spPr>
          <a:xfrm>
            <a:off x="457200" y="1417638"/>
            <a:ext cx="8229600" cy="5124676"/>
          </a:xfrm>
        </p:spPr>
        <p:txBody>
          <a:bodyPr>
            <a:normAutofit fontScale="70000" lnSpcReduction="20000"/>
          </a:bodyPr>
          <a:lstStyle/>
          <a:p>
            <a:r>
              <a:rPr lang="en-US" dirty="0" smtClean="0"/>
              <a:t>VIIRS SDR cal/</a:t>
            </a:r>
            <a:r>
              <a:rPr lang="en-US" dirty="0" err="1" smtClean="0"/>
              <a:t>val</a:t>
            </a:r>
            <a:r>
              <a:rPr lang="en-US" dirty="0" smtClean="0"/>
              <a:t> activities are planned and executed as 50+ discrete tasks documented in VIIRS SDR Cal/Val Plan and appendix of OPSCON document</a:t>
            </a:r>
          </a:p>
          <a:p>
            <a:r>
              <a:rPr lang="en-US" dirty="0" smtClean="0"/>
              <a:t>Operational scenario descriptions in the body of the OPSCON document describe cal/</a:t>
            </a:r>
            <a:r>
              <a:rPr lang="en-US" dirty="0" err="1" smtClean="0"/>
              <a:t>val</a:t>
            </a:r>
            <a:r>
              <a:rPr lang="en-US" dirty="0" smtClean="0"/>
              <a:t> activities in general terms per phase</a:t>
            </a:r>
          </a:p>
          <a:p>
            <a:pPr lvl="1"/>
            <a:r>
              <a:rPr lang="en-US" dirty="0" smtClean="0"/>
              <a:t>Pre-Launch preparation</a:t>
            </a:r>
          </a:p>
          <a:p>
            <a:pPr lvl="1"/>
            <a:r>
              <a:rPr lang="en-US" dirty="0" smtClean="0"/>
              <a:t>Early Orbit Checkout (EOC)</a:t>
            </a:r>
          </a:p>
          <a:p>
            <a:pPr lvl="1"/>
            <a:r>
              <a:rPr lang="en-US" dirty="0" smtClean="0"/>
              <a:t>Intensive Cal/Val (ICV)</a:t>
            </a:r>
          </a:p>
          <a:p>
            <a:pPr lvl="1"/>
            <a:r>
              <a:rPr lang="en-US" dirty="0" smtClean="0"/>
              <a:t>Long-Term Monitoring (LTM)</a:t>
            </a:r>
          </a:p>
          <a:p>
            <a:r>
              <a:rPr lang="en-US" dirty="0" smtClean="0"/>
              <a:t>Tasks also fall into two distinct data flow scenarios, depending upon whether task is executed within GRAVITE environment or on Local Computing Facility of task lead</a:t>
            </a:r>
          </a:p>
          <a:p>
            <a:r>
              <a:rPr lang="en-US" dirty="0" smtClean="0"/>
              <a:t>Tasks that generate LUT updates trigger two distinct scenarios for </a:t>
            </a:r>
            <a:r>
              <a:rPr lang="en-US" dirty="0" err="1" smtClean="0"/>
              <a:t>operationalization</a:t>
            </a:r>
            <a:r>
              <a:rPr lang="en-US" dirty="0" smtClean="0"/>
              <a:t> that should be rehearsed</a:t>
            </a:r>
          </a:p>
          <a:p>
            <a:pPr lvl="1"/>
            <a:r>
              <a:rPr lang="en-US" dirty="0" smtClean="0"/>
              <a:t>Fast track LUT changes supporting RSB calibration</a:t>
            </a:r>
          </a:p>
          <a:p>
            <a:pPr lvl="1"/>
            <a:r>
              <a:rPr lang="en-US" dirty="0" smtClean="0"/>
              <a:t>Non-routine LUT changes that require EDR impact evaluation</a:t>
            </a:r>
          </a:p>
        </p:txBody>
      </p:sp>
      <p:sp>
        <p:nvSpPr>
          <p:cNvPr id="4" name="Slide Number Placeholder 3"/>
          <p:cNvSpPr>
            <a:spLocks noGrp="1"/>
          </p:cNvSpPr>
          <p:nvPr>
            <p:ph type="sldNum" sz="quarter" idx="12"/>
          </p:nvPr>
        </p:nvSpPr>
        <p:spPr/>
        <p:txBody>
          <a:bodyPr/>
          <a:lstStyle/>
          <a:p>
            <a:fld id="{BF487437-100A-BA4B-97F8-63B41512EAEF}"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914400"/>
          </a:xfrm>
        </p:spPr>
        <p:txBody>
          <a:bodyPr/>
          <a:lstStyle/>
          <a:p>
            <a:r>
              <a:rPr lang="en-US" sz="2400" b="1" dirty="0" smtClean="0">
                <a:solidFill>
                  <a:srgbClr val="0000FF"/>
                </a:solidFill>
                <a:latin typeface="Times New Roman" pitchFamily="18" charset="0"/>
                <a:cs typeface="Times New Roman" pitchFamily="18" charset="0"/>
              </a:rPr>
              <a:t>VIIRS PTT-5: </a:t>
            </a:r>
            <a:r>
              <a:rPr lang="en-US" sz="2400" b="1" dirty="0">
                <a:solidFill>
                  <a:srgbClr val="0000FF"/>
                </a:solidFill>
                <a:latin typeface="Times New Roman" pitchFamily="18" charset="0"/>
                <a:cs typeface="Times New Roman" pitchFamily="18" charset="0"/>
              </a:rPr>
              <a:t>Electronic Gain Measurement </a:t>
            </a:r>
            <a:endParaRPr lang="en-US" sz="2400" b="1" dirty="0" smtClean="0">
              <a:solidFill>
                <a:srgbClr val="0000FF"/>
              </a:solidFill>
              <a:latin typeface="Times New Roman" pitchFamily="18" charset="0"/>
              <a:cs typeface="Times New Roman" pitchFamily="18" charset="0"/>
            </a:endParaRPr>
          </a:p>
        </p:txBody>
      </p:sp>
      <p:sp>
        <p:nvSpPr>
          <p:cNvPr id="2051" name="Rectangle 3"/>
          <p:cNvSpPr>
            <a:spLocks noGrp="1" noChangeArrowheads="1"/>
          </p:cNvSpPr>
          <p:nvPr>
            <p:ph type="body" idx="1"/>
          </p:nvPr>
        </p:nvSpPr>
        <p:spPr>
          <a:xfrm>
            <a:off x="228600" y="762000"/>
            <a:ext cx="8686800" cy="5943600"/>
          </a:xfrm>
        </p:spPr>
        <p:txBody>
          <a:bodyPr>
            <a:normAutofit/>
          </a:bodyPr>
          <a:lstStyle/>
          <a:p>
            <a:pPr marL="231775" indent="-231775" eaLnBrk="1" hangingPunct="1">
              <a:lnSpc>
                <a:spcPct val="80000"/>
              </a:lnSpc>
              <a:buFontTx/>
              <a:buNone/>
            </a:pPr>
            <a:r>
              <a:rPr lang="en-US" sz="1600" b="1" dirty="0" smtClean="0">
                <a:latin typeface="Times New Roman" pitchFamily="18" charset="0"/>
                <a:cs typeface="Times New Roman" pitchFamily="18" charset="0"/>
              </a:rPr>
              <a:t>TASK LEAD: </a:t>
            </a:r>
          </a:p>
          <a:p>
            <a:pPr marL="631825" lvl="1" indent="-231775" eaLnBrk="1" hangingPunct="1">
              <a:lnSpc>
                <a:spcPct val="80000"/>
              </a:lnSpc>
              <a:buFont typeface="Arial" charset="0"/>
              <a:buNone/>
            </a:pPr>
            <a:r>
              <a:rPr lang="en-US" sz="1600" dirty="0" smtClean="0">
                <a:latin typeface="Times New Roman" pitchFamily="18" charset="0"/>
                <a:cs typeface="Times New Roman" pitchFamily="18" charset="0"/>
              </a:rPr>
              <a:t>Aerospace [Christopher Florio]</a:t>
            </a:r>
          </a:p>
          <a:p>
            <a:pPr marL="631825" lvl="1" indent="-231775" eaLnBrk="1" hangingPunct="1">
              <a:lnSpc>
                <a:spcPct val="80000"/>
              </a:lnSpc>
              <a:buFont typeface="Arial" charset="0"/>
              <a:buNone/>
            </a:pPr>
            <a:endParaRPr lang="en-US" sz="1600" b="1" dirty="0" smtClean="0">
              <a:latin typeface="Times New Roman" pitchFamily="18" charset="0"/>
              <a:cs typeface="Times New Roman" pitchFamily="18" charset="0"/>
            </a:endParaRPr>
          </a:p>
          <a:p>
            <a:pPr marL="231775" indent="-231775" eaLnBrk="1" hangingPunct="1">
              <a:lnSpc>
                <a:spcPct val="80000"/>
              </a:lnSpc>
              <a:buFontTx/>
              <a:buNone/>
            </a:pPr>
            <a:r>
              <a:rPr lang="en-US" sz="1600" b="1" dirty="0" smtClean="0">
                <a:latin typeface="Times New Roman" pitchFamily="18" charset="0"/>
                <a:cs typeface="Times New Roman" pitchFamily="18" charset="0"/>
              </a:rPr>
              <a:t>OBJECTIVE:</a:t>
            </a:r>
          </a:p>
          <a:p>
            <a:pPr lvl="0">
              <a:buNone/>
            </a:pPr>
            <a:r>
              <a:rPr lang="en-US" sz="1600" dirty="0" smtClean="0">
                <a:latin typeface="Times New Roman" pitchFamily="18" charset="0"/>
                <a:cs typeface="Times New Roman" pitchFamily="18" charset="0"/>
              </a:rPr>
              <a:t>	To </a:t>
            </a:r>
            <a:r>
              <a:rPr lang="en-US" sz="1600" dirty="0">
                <a:latin typeface="Times New Roman" pitchFamily="18" charset="0"/>
                <a:cs typeface="Times New Roman" pitchFamily="18" charset="0"/>
              </a:rPr>
              <a:t>determine the sensitivity of the electronic gain to variations in sensor electronic and thermal state.</a:t>
            </a:r>
          </a:p>
          <a:p>
            <a:pPr marL="631825" lvl="1" indent="-231775" eaLnBrk="1" hangingPunct="1">
              <a:lnSpc>
                <a:spcPct val="80000"/>
              </a:lnSpc>
              <a:buFont typeface="Arial" charset="0"/>
              <a:buNone/>
            </a:pPr>
            <a:endParaRPr lang="en-US" sz="1600" b="1" dirty="0" smtClean="0">
              <a:latin typeface="Times New Roman" pitchFamily="18" charset="0"/>
              <a:cs typeface="Times New Roman" pitchFamily="18" charset="0"/>
            </a:endParaRPr>
          </a:p>
          <a:p>
            <a:pPr marL="231775" indent="-231775" eaLnBrk="1" hangingPunct="1">
              <a:lnSpc>
                <a:spcPct val="80000"/>
              </a:lnSpc>
              <a:buFontTx/>
              <a:buNone/>
            </a:pPr>
            <a:r>
              <a:rPr lang="en-US" sz="1600" b="1" dirty="0" smtClean="0">
                <a:latin typeface="Times New Roman" pitchFamily="18" charset="0"/>
                <a:cs typeface="Times New Roman" pitchFamily="18" charset="0"/>
              </a:rPr>
              <a:t>DESCRIPTION:</a:t>
            </a:r>
          </a:p>
          <a:p>
            <a:pPr lvl="0">
              <a:buNone/>
            </a:pPr>
            <a:r>
              <a:rPr lang="en-US" sz="1600" b="1" dirty="0" smtClean="0">
                <a:latin typeface="Times New Roman" pitchFamily="18" charset="0"/>
                <a:cs typeface="Times New Roman" pitchFamily="18" charset="0"/>
              </a:rPr>
              <a:t>	Methodology</a:t>
            </a:r>
            <a:r>
              <a:rPr lang="en-US" sz="1600" dirty="0">
                <a:latin typeface="Times New Roman" pitchFamily="18" charset="0"/>
                <a:cs typeface="Times New Roman" pitchFamily="18" charset="0"/>
              </a:rPr>
              <a:t>:  Run the pre-launch test SI-5 in “add mode”.  In this mode, the detectors are disconnected from the readout integrated circuit (ROIC), and a ramped test signal is injected into the ROIC.  Gain is inferred from sensor response to the known ramped signal.</a:t>
            </a:r>
          </a:p>
          <a:p>
            <a:pPr lvl="0">
              <a:buNone/>
            </a:pPr>
            <a:r>
              <a:rPr lang="en-US" sz="1600" b="1" dirty="0" smtClean="0">
                <a:latin typeface="Times New Roman" pitchFamily="18" charset="0"/>
                <a:cs typeface="Times New Roman" pitchFamily="18" charset="0"/>
              </a:rPr>
              <a:t>	Necessary </a:t>
            </a:r>
            <a:r>
              <a:rPr lang="en-US" sz="1600" b="1" dirty="0">
                <a:latin typeface="Times New Roman" pitchFamily="18" charset="0"/>
                <a:cs typeface="Times New Roman" pitchFamily="18" charset="0"/>
              </a:rPr>
              <a:t>Tools</a:t>
            </a:r>
            <a:r>
              <a:rPr lang="en-US" sz="1600" dirty="0">
                <a:latin typeface="Times New Roman" pitchFamily="18" charset="0"/>
                <a:cs typeface="Times New Roman" pitchFamily="18" charset="0"/>
              </a:rPr>
              <a:t>:  </a:t>
            </a:r>
          </a:p>
          <a:p>
            <a:pPr lvl="1"/>
            <a:r>
              <a:rPr lang="en-US" sz="1600" dirty="0">
                <a:latin typeface="Times New Roman" pitchFamily="18" charset="0"/>
                <a:cs typeface="Times New Roman" pitchFamily="18" charset="0"/>
              </a:rPr>
              <a:t>RDR extractor</a:t>
            </a:r>
          </a:p>
          <a:p>
            <a:pPr lvl="1"/>
            <a:r>
              <a:rPr lang="en-US" sz="1600" dirty="0">
                <a:latin typeface="Times New Roman" pitchFamily="18" charset="0"/>
                <a:cs typeface="Times New Roman" pitchFamily="18" charset="0"/>
              </a:rPr>
              <a:t>Calibrator View Visualization and Analysis</a:t>
            </a:r>
          </a:p>
          <a:p>
            <a:pPr marL="631825" lvl="1" indent="-231775" eaLnBrk="1" hangingPunct="1">
              <a:lnSpc>
                <a:spcPct val="80000"/>
              </a:lnSpc>
            </a:pPr>
            <a:endParaRPr lang="en-US" sz="1600" b="1" dirty="0" smtClean="0">
              <a:latin typeface="Times New Roman" pitchFamily="18" charset="0"/>
              <a:cs typeface="Times New Roman" pitchFamily="18" charset="0"/>
            </a:endParaRPr>
          </a:p>
          <a:p>
            <a:pPr marL="231775" indent="-231775" eaLnBrk="1" hangingPunct="1">
              <a:lnSpc>
                <a:spcPct val="80000"/>
              </a:lnSpc>
              <a:buFontTx/>
              <a:buNone/>
            </a:pPr>
            <a:r>
              <a:rPr lang="en-US" sz="1600" b="1" dirty="0" smtClean="0">
                <a:latin typeface="Times New Roman" pitchFamily="18" charset="0"/>
                <a:cs typeface="Times New Roman" pitchFamily="18" charset="0"/>
              </a:rPr>
              <a:t>EXPECTED RESULTS:</a:t>
            </a:r>
          </a:p>
          <a:p>
            <a:pPr marL="231775" indent="-231775">
              <a:lnSpc>
                <a:spcPct val="80000"/>
              </a:lnSpc>
              <a:buNone/>
            </a:pP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Gain measurements and test conditions documented.</a:t>
            </a:r>
          </a:p>
          <a:p>
            <a:pPr marL="231775" lvl="0" indent="-231775">
              <a:lnSpc>
                <a:spcPct val="80000"/>
              </a:lnSpc>
              <a:buNone/>
            </a:pPr>
            <a:endParaRPr lang="en-US" sz="1600" dirty="0">
              <a:latin typeface="Times New Roman" pitchFamily="18" charset="0"/>
              <a:cs typeface="Times New Roman" pitchFamily="18" charset="0"/>
            </a:endParaRPr>
          </a:p>
          <a:p>
            <a:pPr marL="231775" indent="-231775">
              <a:lnSpc>
                <a:spcPct val="80000"/>
              </a:lnSpc>
              <a:buNone/>
            </a:pPr>
            <a:r>
              <a:rPr lang="fr-FR" sz="1600" b="1" dirty="0" smtClean="0">
                <a:latin typeface="Times New Roman" pitchFamily="18" charset="0"/>
                <a:cs typeface="Times New Roman" pitchFamily="18" charset="0"/>
              </a:rPr>
              <a:t>PREREQUISITES &amp; CONDITIONS</a:t>
            </a:r>
            <a:r>
              <a:rPr lang="fr-FR" sz="1600" dirty="0" smtClean="0">
                <a:latin typeface="Times New Roman" pitchFamily="18" charset="0"/>
                <a:cs typeface="Times New Roman" pitchFamily="18" charset="0"/>
              </a:rPr>
              <a:t>:  </a:t>
            </a:r>
          </a:p>
          <a:p>
            <a:pPr marL="231775" indent="-231775">
              <a:lnSpc>
                <a:spcPct val="80000"/>
              </a:lnSpc>
              <a:buNone/>
            </a:pPr>
            <a:r>
              <a:rPr lang="fr-FR" sz="1600" dirty="0">
                <a:latin typeface="Times New Roman" pitchFamily="18" charset="0"/>
                <a:cs typeface="Times New Roman" pitchFamily="18" charset="0"/>
              </a:rPr>
              <a:t>	 </a:t>
            </a:r>
            <a:r>
              <a:rPr lang="fr-FR" sz="1600" dirty="0" smtClean="0">
                <a:latin typeface="Times New Roman" pitchFamily="18" charset="0"/>
                <a:cs typeface="Times New Roman" pitchFamily="18" charset="0"/>
              </a:rPr>
              <a:t>SC Mode</a:t>
            </a:r>
            <a:r>
              <a:rPr lang="fr-FR" sz="1600" dirty="0">
                <a:latin typeface="Times New Roman" pitchFamily="18" charset="0"/>
                <a:cs typeface="Times New Roman" pitchFamily="18" charset="0"/>
              </a:rPr>
              <a:t>:  Nominal, VIIRS Mode:  Diagnostic (?)</a:t>
            </a:r>
            <a:endParaRPr lang="en-US" sz="1600" dirty="0">
              <a:latin typeface="Times New Roman" pitchFamily="18" charset="0"/>
              <a:cs typeface="Times New Roman" pitchFamily="18" charset="0"/>
            </a:endParaRPr>
          </a:p>
          <a:p>
            <a:pPr marL="231775" lvl="0" indent="-231775">
              <a:lnSpc>
                <a:spcPct val="80000"/>
              </a:lnSpc>
              <a:buNone/>
            </a:pP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4294967295"/>
          </p:nvPr>
        </p:nvSpPr>
        <p:spPr>
          <a:xfrm>
            <a:off x="401638" y="1089025"/>
            <a:ext cx="8169275" cy="5422900"/>
          </a:xfrm>
        </p:spPr>
        <p:txBody>
          <a:bodyPr>
            <a:normAutofit/>
          </a:bodyPr>
          <a:lstStyle/>
          <a:p>
            <a:pPr>
              <a:buNone/>
            </a:pPr>
            <a:r>
              <a:rPr lang="en-US" sz="1600" b="1" dirty="0" smtClean="0">
                <a:latin typeface="Times New Roman" pitchFamily="18" charset="0"/>
                <a:cs typeface="Times New Roman" pitchFamily="18" charset="0"/>
              </a:rPr>
              <a:t>REHEARSAL DESCRIPTION:</a:t>
            </a:r>
            <a:r>
              <a:rPr lang="en-US" sz="1600" dirty="0" smtClean="0">
                <a:latin typeface="Times New Roman" pitchFamily="18" charset="0"/>
                <a:cs typeface="Times New Roman" pitchFamily="18" charset="0"/>
              </a:rPr>
              <a:t>	</a:t>
            </a:r>
          </a:p>
          <a:p>
            <a:pPr lvl="1"/>
            <a:r>
              <a:rPr lang="en-US" sz="1600" dirty="0" smtClean="0">
                <a:latin typeface="Times New Roman" pitchFamily="18" charset="0"/>
                <a:cs typeface="Times New Roman" pitchFamily="18" charset="0"/>
              </a:rPr>
              <a:t>Data Sets Used</a:t>
            </a:r>
          </a:p>
          <a:p>
            <a:pPr lvl="2"/>
            <a:r>
              <a:rPr lang="en-US" sz="1600" dirty="0" smtClean="0">
                <a:latin typeface="Times New Roman" pitchFamily="18" charset="0"/>
                <a:cs typeface="Times New Roman" pitchFamily="18" charset="0"/>
              </a:rPr>
              <a:t>Instrument-level wideband data files from VIIRS </a:t>
            </a:r>
            <a:r>
              <a:rPr lang="en-US" sz="1600" smtClean="0">
                <a:latin typeface="Times New Roman" pitchFamily="18" charset="0"/>
                <a:cs typeface="Times New Roman" pitchFamily="18" charset="0"/>
              </a:rPr>
              <a:t>SI-5 calibration </a:t>
            </a:r>
            <a:r>
              <a:rPr lang="en-US" sz="1600" dirty="0" smtClean="0">
                <a:latin typeface="Times New Roman" pitchFamily="18" charset="0"/>
                <a:cs typeface="Times New Roman" pitchFamily="18" charset="0"/>
              </a:rPr>
              <a:t>sector Diagnostic data used in the measurement of the sensor’s response to a ROIC injection of a ramped test signal.</a:t>
            </a:r>
          </a:p>
          <a:p>
            <a:pPr lvl="1"/>
            <a:r>
              <a:rPr lang="en-US" sz="1600" dirty="0" smtClean="0">
                <a:latin typeface="Times New Roman" pitchFamily="18" charset="0"/>
                <a:cs typeface="Times New Roman" pitchFamily="18" charset="0"/>
              </a:rPr>
              <a:t>Operations Performed</a:t>
            </a:r>
          </a:p>
          <a:p>
            <a:pPr lvl="2"/>
            <a:r>
              <a:rPr lang="en-US" sz="1600" dirty="0" smtClean="0">
                <a:latin typeface="Times New Roman" pitchFamily="18" charset="0"/>
                <a:cs typeface="Times New Roman" pitchFamily="18" charset="0"/>
              </a:rPr>
              <a:t>Plot sensor response to a ramped signal injected into the ROIC, for all non-DNB bands.</a:t>
            </a:r>
          </a:p>
          <a:p>
            <a:pPr lvl="2"/>
            <a:r>
              <a:rPr lang="en-US" sz="1600" dirty="0" smtClean="0">
                <a:latin typeface="Times New Roman" pitchFamily="18" charset="0"/>
                <a:cs typeface="Times New Roman" pitchFamily="18" charset="0"/>
              </a:rPr>
              <a:t>Compare with results received during instrument-level testing.</a:t>
            </a:r>
          </a:p>
          <a:p>
            <a:pPr lvl="1"/>
            <a:r>
              <a:rPr lang="en-US" sz="1600" dirty="0" smtClean="0">
                <a:latin typeface="Times New Roman" pitchFamily="18" charset="0"/>
                <a:cs typeface="Times New Roman" pitchFamily="18" charset="0"/>
              </a:rPr>
              <a:t>Tools Used</a:t>
            </a:r>
          </a:p>
          <a:p>
            <a:pPr lvl="2">
              <a:buFont typeface="Wingdings 3" pitchFamily="18" charset="2"/>
              <a:buChar char=""/>
            </a:pPr>
            <a:r>
              <a:rPr lang="en-US" sz="1400" dirty="0" smtClean="0">
                <a:latin typeface="Times New Roman" pitchFamily="18" charset="0"/>
                <a:cs typeface="Times New Roman" pitchFamily="18" charset="0"/>
              </a:rPr>
              <a:t>VIIRS data extractor</a:t>
            </a:r>
          </a:p>
          <a:p>
            <a:pPr lvl="3">
              <a:buFont typeface="Wingdings 3" pitchFamily="18" charset="2"/>
              <a:buChar char="9"/>
            </a:pPr>
            <a:r>
              <a:rPr lang="en-US" sz="1400" dirty="0" smtClean="0">
                <a:latin typeface="Times New Roman" pitchFamily="18" charset="0"/>
                <a:cs typeface="Times New Roman" pitchFamily="18" charset="0"/>
              </a:rPr>
              <a:t>si_5_explorer.pro</a:t>
            </a:r>
            <a:r>
              <a:rPr lang="en-US" sz="1400" dirty="0" smtClean="0"/>
              <a:t> </a:t>
            </a:r>
          </a:p>
          <a:p>
            <a:pPr>
              <a:buNone/>
            </a:pPr>
            <a:r>
              <a:rPr lang="en-US" sz="1600" b="1" dirty="0" smtClean="0">
                <a:latin typeface="Times New Roman" pitchFamily="18" charset="0"/>
                <a:cs typeface="Times New Roman" pitchFamily="18" charset="0"/>
              </a:rPr>
              <a:t>SUCCESS CRITERIA:</a:t>
            </a:r>
          </a:p>
          <a:p>
            <a:pPr lvl="1"/>
            <a:r>
              <a:rPr lang="en-US" sz="1600" dirty="0" smtClean="0">
                <a:latin typeface="Times New Roman" pitchFamily="18" charset="0"/>
                <a:cs typeface="Times New Roman" pitchFamily="18" charset="0"/>
              </a:rPr>
              <a:t>Successful if the electronics gain can be inferred from the sensor’s response to a ramped test signal, both on-orbit and pre-launch.</a:t>
            </a:r>
          </a:p>
          <a:p>
            <a:pPr lvl="1"/>
            <a:r>
              <a:rPr lang="en-US" sz="1600" dirty="0" smtClean="0">
                <a:latin typeface="Times New Roman" pitchFamily="18" charset="0"/>
                <a:cs typeface="Times New Roman" pitchFamily="18" charset="0"/>
              </a:rPr>
              <a:t>Unsuccessful if the sensor’s response to the signal injected into the ROIC significantly differs from previous data sets, such that the gain cannot be inferred. </a:t>
            </a:r>
          </a:p>
        </p:txBody>
      </p:sp>
      <p:sp>
        <p:nvSpPr>
          <p:cNvPr id="5" name="Rectangle 2"/>
          <p:cNvSpPr txBox="1">
            <a:spLocks noChangeArrowheads="1"/>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lang="en-US" sz="2400" b="1" dirty="0" smtClean="0">
                <a:solidFill>
                  <a:srgbClr val="0000FF"/>
                </a:solidFill>
                <a:latin typeface="Times New Roman" pitchFamily="18" charset="0"/>
                <a:cs typeface="Times New Roman" pitchFamily="18" charset="0"/>
              </a:rPr>
              <a:t>VIIRS PTT-5: Electronic Gain Measurement </a:t>
            </a:r>
            <a:endPar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4"/>
          <p:cNvSpPr>
            <a:spLocks noGrp="1" noChangeArrowheads="1"/>
          </p:cNvSpPr>
          <p:nvPr>
            <p:ph type="body" idx="4294967295"/>
          </p:nvPr>
        </p:nvSpPr>
        <p:spPr>
          <a:xfrm>
            <a:off x="401638" y="1089025"/>
            <a:ext cx="8169275" cy="5422900"/>
          </a:xfrm>
        </p:spPr>
        <p:txBody>
          <a:bodyPr>
            <a:normAutofit/>
          </a:bodyPr>
          <a:lstStyle/>
          <a:p>
            <a:pPr>
              <a:buNone/>
            </a:pPr>
            <a:r>
              <a:rPr lang="en-US" sz="1700" b="1" dirty="0" smtClean="0">
                <a:latin typeface="Times New Roman" pitchFamily="18" charset="0"/>
                <a:cs typeface="Times New Roman" pitchFamily="18" charset="0"/>
              </a:rPr>
              <a:t>REHEARSAL PRODUCTS:</a:t>
            </a:r>
          </a:p>
          <a:p>
            <a:r>
              <a:rPr lang="en-US" sz="1800" dirty="0" smtClean="0">
                <a:latin typeface="Times New Roman" pitchFamily="18" charset="0"/>
                <a:cs typeface="Times New Roman" pitchFamily="18" charset="0"/>
              </a:rPr>
              <a:t>Sensor Response Plots, for a ROIC injection of a Ramped Test Signal.</a:t>
            </a:r>
            <a:endParaRPr lang="en-US" sz="1700" b="1" dirty="0" smtClean="0">
              <a:solidFill>
                <a:srgbClr val="FF0000"/>
              </a:solidFill>
              <a:latin typeface="Times New Roman" pitchFamily="18" charset="0"/>
              <a:cs typeface="Times New Roman" pitchFamily="18" charset="0"/>
            </a:endParaRPr>
          </a:p>
        </p:txBody>
      </p:sp>
      <p:sp>
        <p:nvSpPr>
          <p:cNvPr id="5" name="Rectangle 2"/>
          <p:cNvSpPr txBox="1">
            <a:spLocks noChangeArrowheads="1"/>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defRPr/>
            </a:pPr>
            <a:r>
              <a:rPr lang="en-US" sz="2400" b="1" dirty="0" smtClean="0">
                <a:solidFill>
                  <a:srgbClr val="0000FF"/>
                </a:solidFill>
                <a:latin typeface="Times New Roman" pitchFamily="18" charset="0"/>
                <a:cs typeface="Times New Roman" pitchFamily="18" charset="0"/>
              </a:rPr>
              <a:t>VIIRS PTT-5: Electronic Gain Measurement </a:t>
            </a:r>
          </a:p>
        </p:txBody>
      </p:sp>
      <p:pic>
        <p:nvPicPr>
          <p:cNvPr id="4" name="Picture 9" descr="Example"/>
          <p:cNvPicPr>
            <a:picLocks noChangeAspect="1" noChangeArrowheads="1"/>
          </p:cNvPicPr>
          <p:nvPr/>
        </p:nvPicPr>
        <p:blipFill>
          <a:blip r:embed="rId2" cstate="print"/>
          <a:srcRect/>
          <a:stretch>
            <a:fillRect/>
          </a:stretch>
        </p:blipFill>
        <p:spPr bwMode="auto">
          <a:xfrm>
            <a:off x="837407" y="1865312"/>
            <a:ext cx="7469187" cy="4840288"/>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8187"/>
          </a:xfrm>
        </p:spPr>
        <p:txBody>
          <a:bodyPr>
            <a:normAutofit fontScale="90000"/>
          </a:bodyPr>
          <a:lstStyle/>
          <a:p>
            <a:r>
              <a:rPr lang="en-US" dirty="0" smtClean="0"/>
              <a:t>Data Flows</a:t>
            </a:r>
            <a:endParaRPr lang="en-US" dirty="0"/>
          </a:p>
        </p:txBody>
      </p:sp>
      <p:sp>
        <p:nvSpPr>
          <p:cNvPr id="3" name="Slide Number Placeholder 2"/>
          <p:cNvSpPr>
            <a:spLocks noGrp="1"/>
          </p:cNvSpPr>
          <p:nvPr>
            <p:ph type="sldNum" sz="quarter" idx="12"/>
          </p:nvPr>
        </p:nvSpPr>
        <p:spPr/>
        <p:txBody>
          <a:bodyPr/>
          <a:lstStyle/>
          <a:p>
            <a:fld id="{BF487437-100A-BA4B-97F8-63B41512EAEF}" type="slidenum">
              <a:rPr lang="en-US" smtClean="0"/>
              <a:pPr/>
              <a:t>9</a:t>
            </a:fld>
            <a:endParaRPr lang="en-US"/>
          </a:p>
        </p:txBody>
      </p:sp>
      <p:pic>
        <p:nvPicPr>
          <p:cNvPr id="4098" name="Picture 2"/>
          <p:cNvPicPr>
            <a:picLocks noChangeAspect="1" noChangeArrowheads="1"/>
          </p:cNvPicPr>
          <p:nvPr/>
        </p:nvPicPr>
        <p:blipFill>
          <a:blip r:embed="rId2"/>
          <a:srcRect/>
          <a:stretch>
            <a:fillRect/>
          </a:stretch>
        </p:blipFill>
        <p:spPr bwMode="auto">
          <a:xfrm>
            <a:off x="1796005" y="2060294"/>
            <a:ext cx="4757195" cy="3304054"/>
          </a:xfrm>
          <a:prstGeom prst="rect">
            <a:avLst/>
          </a:prstGeom>
          <a:noFill/>
          <a:ln w="9525">
            <a:noFill/>
            <a:miter lim="800000"/>
            <a:headEnd/>
            <a:tailEnd/>
          </a:ln>
          <a:effectLst/>
        </p:spPr>
      </p:pic>
      <p:sp>
        <p:nvSpPr>
          <p:cNvPr id="5" name="Content Placeholder 2"/>
          <p:cNvSpPr txBox="1">
            <a:spLocks/>
          </p:cNvSpPr>
          <p:nvPr/>
        </p:nvSpPr>
        <p:spPr>
          <a:xfrm>
            <a:off x="457200" y="1041722"/>
            <a:ext cx="8229600" cy="833376"/>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600" dirty="0" smtClean="0"/>
              <a:t>Data flows vary by organization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600" dirty="0" smtClean="0"/>
              <a:t>STAR data flows are driven by significant pulls of RDRs, OBC IPs  and SDRs from GRAVITE and CLASS and large volumes of data from other satellites for inter-satellite comparisons</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7200" y="5364349"/>
            <a:ext cx="8229600" cy="1188850"/>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600" dirty="0" smtClean="0"/>
              <a:t>Aerospace and NG will execute tasks entirely within GRAVITE, minimizing large volume data flows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600" dirty="0" smtClean="0"/>
              <a:t>NASA will access data through the SDS and Land PEATE RDRs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600" dirty="0" smtClean="0"/>
              <a:t>UW and MIT LL will use GRAVITE as server and execute tasks at their LCFs</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4114</TotalTime>
  <Words>4421</Words>
  <Application>Microsoft Office PowerPoint</Application>
  <PresentationFormat>On-screen Show (4:3)</PresentationFormat>
  <Paragraphs>1117</Paragraphs>
  <Slides>82</Slides>
  <Notes>12</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Cal/Val OPSCON Walk-Through and Rehearsal Plans - VIIRS SDR Cal/Val Team -</vt:lpstr>
      <vt:lpstr>Objectives</vt:lpstr>
      <vt:lpstr>Team Structure and Membership</vt:lpstr>
      <vt:lpstr>VIIRS Task Categories</vt:lpstr>
      <vt:lpstr>Team Member Task Assignments (1)</vt:lpstr>
      <vt:lpstr>Team Member Task Assignments (2)</vt:lpstr>
      <vt:lpstr>Team Member Task Assignments (3)</vt:lpstr>
      <vt:lpstr>Operational Scenarios </vt:lpstr>
      <vt:lpstr>Data Flows</vt:lpstr>
      <vt:lpstr>GRAVITE Usage</vt:lpstr>
      <vt:lpstr>SDS Usage</vt:lpstr>
      <vt:lpstr>Tools</vt:lpstr>
      <vt:lpstr>Cross-team Interactions</vt:lpstr>
      <vt:lpstr>Cross-Team Giver-Receiver Relationships</vt:lpstr>
      <vt:lpstr>Interactions with Externals Entities</vt:lpstr>
      <vt:lpstr>Cal/Val Rehearsal</vt:lpstr>
      <vt:lpstr>Cal/Val Task Prioritization (1)</vt:lpstr>
      <vt:lpstr>Cal/Val Task Prioritization (2)</vt:lpstr>
      <vt:lpstr>Cal/Val Task Prioritization (3)</vt:lpstr>
      <vt:lpstr>Cal/Val Task Prioritization (4)</vt:lpstr>
      <vt:lpstr>RAD-15 TEB Response Characterization</vt:lpstr>
      <vt:lpstr>RAD-15 TEB Response Characterization</vt:lpstr>
      <vt:lpstr>RAD-15 TEB Response Characterization</vt:lpstr>
      <vt:lpstr>VIIRS SDR Task RAD9: NPP/VIIRS Intersatellite Comparison with Aqua/MODIS</vt:lpstr>
      <vt:lpstr>SNO-x between NPP and Aqua</vt:lpstr>
      <vt:lpstr>Extended Simultaneous Nadir Overpass (SNO-x)  -New Opportunities for NPP Inter-calibration</vt:lpstr>
      <vt:lpstr>SNO-x Latitude Distribution for One Year Criteria: within 100km nadir distance (nearly 1600 events found) </vt:lpstr>
      <vt:lpstr>SNO-x Analysis Using Terra/MODIS and NOAA-17/AVHRR as Proxy (similar scenario) </vt:lpstr>
      <vt:lpstr>Sample Results from Correlation Analysis</vt:lpstr>
      <vt:lpstr>VIIRS SDR Task PTT7: TELEMETRY TRENDING MONITORING</vt:lpstr>
      <vt:lpstr>Instrument Performance Monitoring System (IPMS) Overview</vt:lpstr>
      <vt:lpstr>IPMS Overview - Parameters</vt:lpstr>
      <vt:lpstr>Slide 33</vt:lpstr>
      <vt:lpstr>VIIRS F1 SDR/GEO  Cal/Val Rehearsal Plans for Tasks GEO-1 through GEO-7</vt:lpstr>
      <vt:lpstr>Slide 35</vt:lpstr>
      <vt:lpstr>Slide 36</vt:lpstr>
      <vt:lpstr>Slide 37</vt:lpstr>
      <vt:lpstr>Slide 38</vt:lpstr>
      <vt:lpstr>Slide 39</vt:lpstr>
      <vt:lpstr>Slide 40</vt:lpstr>
      <vt:lpstr>Issues/Concerns</vt:lpstr>
      <vt:lpstr>Back-Up </vt:lpstr>
      <vt:lpstr>CSE-2 OBC BB Temperature Uniformity</vt:lpstr>
      <vt:lpstr>CSE-2 OBC BB Temperature Uniformity</vt:lpstr>
      <vt:lpstr>CSE-2 OBC BB Temperature Uniformity</vt:lpstr>
      <vt:lpstr>CSE-2 OBC BB Temperature Uniformity</vt:lpstr>
      <vt:lpstr>IMG-1 Crosstalk, Ghosting and Echo Investigation</vt:lpstr>
      <vt:lpstr>IMG-1 Crosstalk, Ghosting and Echo Investigation</vt:lpstr>
      <vt:lpstr>FPF-4 Dual Gain Band and DNB Transition Verification</vt:lpstr>
      <vt:lpstr>Slide 50</vt:lpstr>
      <vt:lpstr>Slide 51</vt:lpstr>
      <vt:lpstr>Slide 52</vt:lpstr>
      <vt:lpstr>Slide 53</vt:lpstr>
      <vt:lpstr>Slide 54</vt:lpstr>
      <vt:lpstr>Slide 55</vt:lpstr>
      <vt:lpstr>Slide 56</vt:lpstr>
      <vt:lpstr>RAD-25 , Dual Gain Anomaly (DGA) Flagging Verification</vt:lpstr>
      <vt:lpstr>Slide 58</vt:lpstr>
      <vt:lpstr>VIIRS FPF-1: Noise Measurement Prior to RTA Scanning</vt:lpstr>
      <vt:lpstr>Slide 60</vt:lpstr>
      <vt:lpstr>Slide 61</vt:lpstr>
      <vt:lpstr>VIIRS FPF-2: Operability, Noise, SNR Verification w/ Nadir Door Closed</vt:lpstr>
      <vt:lpstr>Slide 63</vt:lpstr>
      <vt:lpstr>Slide 64</vt:lpstr>
      <vt:lpstr>VIIRS FPF-7: Calibrator Visual Inspection </vt:lpstr>
      <vt:lpstr>Slide 66</vt:lpstr>
      <vt:lpstr>Slide 67</vt:lpstr>
      <vt:lpstr>VIIRS PTT-1: Operability, Noise, SNR Verification </vt:lpstr>
      <vt:lpstr>Slide 69</vt:lpstr>
      <vt:lpstr>Slide 70</vt:lpstr>
      <vt:lpstr>VIIRS PTT-2: RDR Histogram Analysis </vt:lpstr>
      <vt:lpstr>Slide 72</vt:lpstr>
      <vt:lpstr>Slide 73</vt:lpstr>
      <vt:lpstr>VIIRS PTT-3: Noise and SNR for Uniform EV Scenes </vt:lpstr>
      <vt:lpstr>Slide 75</vt:lpstr>
      <vt:lpstr>Slide 76</vt:lpstr>
      <vt:lpstr>VIIRS PTT-4: DNB Offset Verification </vt:lpstr>
      <vt:lpstr>Slide 78</vt:lpstr>
      <vt:lpstr>Slide 79</vt:lpstr>
      <vt:lpstr>VIIRS PTT-5: Electronic Gain Measurement </vt:lpstr>
      <vt:lpstr>Slide 81</vt:lpstr>
      <vt:lpstr>Slide 82</vt:lpstr>
    </vt:vector>
  </TitlesOfParts>
  <Company>Lockheed Martin IS&amp;GS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Cal/Val OPSCON Walk-Through and Rehearsal Prep</dc:title>
  <dc:creator>ODIN</dc:creator>
  <cp:lastModifiedBy>The Aerospace Corporation</cp:lastModifiedBy>
  <cp:revision>83</cp:revision>
  <dcterms:created xsi:type="dcterms:W3CDTF">2011-05-24T13:23:34Z</dcterms:created>
  <dcterms:modified xsi:type="dcterms:W3CDTF">2011-06-02T01:02:58Z</dcterms:modified>
</cp:coreProperties>
</file>