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ODIN" initials="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06" d="100"/>
          <a:sy n="106" d="100"/>
        </p:scale>
        <p:origin x="-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FB0CF-5528-C744-A119-58E52B5EA66C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B2DB1-9050-F54C-8252-2890C3B058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Check with Neal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B2DB1-9050-F54C-8252-2890C3B0585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07" y="2322018"/>
            <a:ext cx="7799387" cy="1237130"/>
          </a:xfrm>
        </p:spPr>
        <p:txBody>
          <a:bodyPr tIns="45720" bIns="45720" anchor="b" anchorCtr="0"/>
          <a:lstStyle>
            <a:lvl1pPr algn="r">
              <a:lnSpc>
                <a:spcPts val="5000"/>
              </a:lnSpc>
              <a:defRPr sz="4600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07" y="3752878"/>
            <a:ext cx="7799387" cy="1809722"/>
          </a:xfrm>
          <a:prstGeom prst="rect">
            <a:avLst/>
          </a:prstGeom>
        </p:spPr>
        <p:txBody>
          <a:bodyPr tIns="45720" bIns="45720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320040" y="320040"/>
            <a:ext cx="8503920" cy="6172835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457200" y="2057400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22"/>
          <p:cNvGrpSpPr/>
          <p:nvPr/>
        </p:nvGrpSpPr>
        <p:grpSpPr>
          <a:xfrm>
            <a:off x="3105944" y="476250"/>
            <a:ext cx="2932113" cy="1352550"/>
            <a:chOff x="3863975" y="236538"/>
            <a:chExt cx="2932113" cy="1352550"/>
          </a:xfrm>
        </p:grpSpPr>
        <p:pic>
          <p:nvPicPr>
            <p:cNvPr id="14" name="Picture 18" descr="NASABall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91100" y="236538"/>
              <a:ext cx="1804988" cy="1352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21" descr="noaa_ball.pn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3863975" y="320040"/>
              <a:ext cx="1225296" cy="1225296"/>
            </a:xfrm>
            <a:prstGeom prst="rect">
              <a:avLst/>
            </a:prstGeom>
          </p:spPr>
        </p:pic>
      </p:grpSp>
      <p:sp>
        <p:nvSpPr>
          <p:cNvPr id="12" name="TextBox 11"/>
          <p:cNvSpPr txBox="1"/>
          <p:nvPr/>
        </p:nvSpPr>
        <p:spPr>
          <a:xfrm>
            <a:off x="3119172" y="6112175"/>
            <a:ext cx="2994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accent1"/>
                </a:solidFill>
              </a:rPr>
              <a:t>J P S S</a:t>
            </a:r>
            <a:r>
              <a:rPr lang="en-US" sz="1200" b="1" baseline="0" dirty="0" smtClean="0">
                <a:solidFill>
                  <a:schemeClr val="accent1"/>
                </a:solidFill>
              </a:rPr>
              <a:t>  </a:t>
            </a:r>
            <a:r>
              <a:rPr lang="en-US" sz="1200" b="1" baseline="0" dirty="0" err="1" smtClean="0">
                <a:solidFill>
                  <a:schemeClr val="accent1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sz="1200" b="1" baseline="0" dirty="0" smtClean="0">
                <a:solidFill>
                  <a:schemeClr val="accent1"/>
                </a:solidFill>
              </a:rPr>
              <a:t>  G R O U N D   P R O J E C T</a:t>
            </a:r>
            <a:endParaRPr lang="en-US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/>
          <p:cNvSpPr/>
          <p:nvPr/>
        </p:nvSpPr>
        <p:spPr>
          <a:xfrm>
            <a:off x="355600" y="566057"/>
            <a:ext cx="8396514" cy="25980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320040" y="320040"/>
            <a:ext cx="8503920" cy="6172835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457200" y="457200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2" name="Group 19"/>
          <p:cNvGrpSpPr/>
          <p:nvPr/>
        </p:nvGrpSpPr>
        <p:grpSpPr>
          <a:xfrm>
            <a:off x="45719" y="98425"/>
            <a:ext cx="1554481" cy="640080"/>
            <a:chOff x="45719" y="98425"/>
            <a:chExt cx="1554481" cy="640080"/>
          </a:xfrm>
        </p:grpSpPr>
        <p:sp>
          <p:nvSpPr>
            <p:cNvPr id="17" name="Rectangle 16"/>
            <p:cNvSpPr/>
            <p:nvPr userDrawn="1"/>
          </p:nvSpPr>
          <p:spPr>
            <a:xfrm>
              <a:off x="45719" y="98425"/>
              <a:ext cx="640081" cy="6400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8" name="Picture 11" descr="NASABall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55354" y="98425"/>
              <a:ext cx="844846" cy="622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18" descr="noaa_ball.pn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7315" y="135255"/>
              <a:ext cx="559346" cy="548640"/>
            </a:xfrm>
            <a:prstGeom prst="rect">
              <a:avLst/>
            </a:prstGeom>
          </p:spPr>
        </p:pic>
      </p:grpSp>
      <p:sp>
        <p:nvSpPr>
          <p:cNvPr id="20" name="TextBox 19"/>
          <p:cNvSpPr txBox="1"/>
          <p:nvPr/>
        </p:nvSpPr>
        <p:spPr>
          <a:xfrm>
            <a:off x="0" y="1387475"/>
            <a:ext cx="339281" cy="5029200"/>
          </a:xfrm>
          <a:prstGeom prst="rect">
            <a:avLst/>
          </a:prstGeom>
          <a:noFill/>
        </p:spPr>
        <p:txBody>
          <a:bodyPr vert="wordArtVert" wrap="square" rtlCol="0">
            <a:normAutofit fontScale="92500" lnSpcReduction="10000"/>
          </a:bodyPr>
          <a:lstStyle/>
          <a:p>
            <a:r>
              <a:rPr lang="en-US" sz="1200" b="1" dirty="0" smtClean="0">
                <a:solidFill>
                  <a:schemeClr val="accent1"/>
                </a:solidFill>
              </a:rPr>
              <a:t>J P S S</a:t>
            </a:r>
            <a:r>
              <a:rPr lang="en-US" sz="1200" b="1" baseline="0" dirty="0" smtClean="0">
                <a:solidFill>
                  <a:schemeClr val="accent1"/>
                </a:solidFill>
              </a:rPr>
              <a:t>  </a:t>
            </a:r>
            <a:r>
              <a:rPr lang="en-US" sz="1200" b="1" baseline="0" dirty="0" err="1" smtClean="0">
                <a:solidFill>
                  <a:schemeClr val="accent1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sz="1200" b="1" baseline="0" dirty="0" smtClean="0">
                <a:solidFill>
                  <a:schemeClr val="accent1"/>
                </a:solidFill>
              </a:rPr>
              <a:t>  G R O U N D   P R O J E C T</a:t>
            </a:r>
            <a:endParaRPr lang="en-US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20040" y="320040"/>
            <a:ext cx="8503920" cy="6172835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457200" y="997599"/>
            <a:ext cx="4038600" cy="144806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4114800" cy="1098332"/>
          </a:xfrm>
        </p:spPr>
        <p:txBody>
          <a:bodyPr tIns="45720" bIns="45720" anchor="ctr"/>
          <a:lstStyle>
            <a:lvl1pPr algn="l">
              <a:defRPr sz="24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0" y="609600"/>
            <a:ext cx="4114800" cy="5791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00"/>
              </a:spcBef>
              <a:defRPr sz="2400"/>
            </a:lvl1pPr>
            <a:lvl2pPr>
              <a:spcBef>
                <a:spcPts val="300"/>
              </a:spcBef>
              <a:defRPr sz="2000"/>
            </a:lvl2pPr>
            <a:lvl3pPr>
              <a:spcBef>
                <a:spcPts val="300"/>
              </a:spcBef>
              <a:defRPr sz="2000"/>
            </a:lvl3pPr>
            <a:lvl4pPr>
              <a:spcBef>
                <a:spcPts val="300"/>
              </a:spcBef>
              <a:defRPr sz="2000"/>
            </a:lvl4pPr>
            <a:lvl5pPr>
              <a:spcBef>
                <a:spcPts val="300"/>
              </a:spcBef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86000"/>
            <a:ext cx="4114800" cy="4114800"/>
          </a:xfrm>
          <a:prstGeom prst="rect">
            <a:avLst/>
          </a:prstGeom>
        </p:spPr>
        <p:txBody>
          <a:bodyPr tIns="45720" bIns="4572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19"/>
          <p:cNvGrpSpPr/>
          <p:nvPr/>
        </p:nvGrpSpPr>
        <p:grpSpPr>
          <a:xfrm>
            <a:off x="85403" y="601165"/>
            <a:ext cx="1554481" cy="640080"/>
            <a:chOff x="45719" y="98425"/>
            <a:chExt cx="1554481" cy="640080"/>
          </a:xfrm>
        </p:grpSpPr>
        <p:sp>
          <p:nvSpPr>
            <p:cNvPr id="24" name="Rectangle 23"/>
            <p:cNvSpPr/>
            <p:nvPr userDrawn="1"/>
          </p:nvSpPr>
          <p:spPr>
            <a:xfrm>
              <a:off x="45719" y="98425"/>
              <a:ext cx="640081" cy="6400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5" name="Picture 11" descr="NASABall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55354" y="98425"/>
              <a:ext cx="844846" cy="622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25" descr="noaa_ball.pn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07315" y="135255"/>
              <a:ext cx="559346" cy="548640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/>
        </p:nvSpPr>
        <p:spPr>
          <a:xfrm>
            <a:off x="0" y="1387475"/>
            <a:ext cx="339281" cy="5029200"/>
          </a:xfrm>
          <a:prstGeom prst="rect">
            <a:avLst/>
          </a:prstGeom>
          <a:noFill/>
        </p:spPr>
        <p:txBody>
          <a:bodyPr vert="wordArtVert" wrap="square" rtlCol="0">
            <a:normAutofit fontScale="92500" lnSpcReduction="10000"/>
          </a:bodyPr>
          <a:lstStyle/>
          <a:p>
            <a:r>
              <a:rPr lang="en-US" sz="1200" b="1" dirty="0" smtClean="0">
                <a:solidFill>
                  <a:schemeClr val="accent1"/>
                </a:solidFill>
              </a:rPr>
              <a:t>J P S S</a:t>
            </a:r>
            <a:r>
              <a:rPr lang="en-US" sz="1200" b="1" baseline="0" dirty="0" smtClean="0">
                <a:solidFill>
                  <a:schemeClr val="accent1"/>
                </a:solidFill>
              </a:rPr>
              <a:t>  </a:t>
            </a:r>
            <a:r>
              <a:rPr lang="en-US" sz="1200" b="1" baseline="0" dirty="0" err="1" smtClean="0">
                <a:solidFill>
                  <a:schemeClr val="accent1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sz="1200" b="1" baseline="0" dirty="0" smtClean="0">
                <a:solidFill>
                  <a:schemeClr val="accent1"/>
                </a:solidFill>
              </a:rPr>
              <a:t>  G R O U N D   P R O J E C T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5400000">
            <a:off x="5862307" y="3439145"/>
            <a:ext cx="5804708" cy="145621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0"/>
            <a:ext cx="8229600" cy="4572000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spcBef>
                <a:spcPts val="300"/>
              </a:spcBef>
              <a:defRPr sz="2800"/>
            </a:lvl1pPr>
            <a:lvl2pPr>
              <a:spcBef>
                <a:spcPts val="300"/>
              </a:spcBef>
              <a:defRPr sz="2400"/>
            </a:lvl2pPr>
            <a:lvl3pPr>
              <a:spcBef>
                <a:spcPts val="300"/>
              </a:spcBef>
              <a:defRPr sz="2400"/>
            </a:lvl3pPr>
            <a:lvl4pPr>
              <a:spcBef>
                <a:spcPts val="300"/>
              </a:spcBef>
              <a:defRPr sz="2400"/>
            </a:lvl4pPr>
            <a:lvl5pPr>
              <a:spcBef>
                <a:spcPts val="300"/>
              </a:spcBef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5400000">
            <a:off x="4074414" y="3369564"/>
            <a:ext cx="5943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5782" y="693737"/>
            <a:ext cx="1491018" cy="5486400"/>
          </a:xfrm>
        </p:spPr>
        <p:txBody>
          <a:bodyPr vert="eaVert" tIns="45720" bIns="4572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693737"/>
            <a:ext cx="6529578" cy="5486400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spcBef>
                <a:spcPts val="300"/>
              </a:spcBef>
              <a:defRPr sz="3200"/>
            </a:lvl1pPr>
            <a:lvl2pPr>
              <a:spcBef>
                <a:spcPts val="300"/>
              </a:spcBef>
              <a:defRPr sz="2400"/>
            </a:lvl2pPr>
            <a:lvl3pPr>
              <a:spcBef>
                <a:spcPts val="300"/>
              </a:spcBef>
              <a:defRPr sz="2400"/>
            </a:lvl3pPr>
            <a:lvl4pPr>
              <a:spcBef>
                <a:spcPts val="300"/>
              </a:spcBef>
              <a:defRPr sz="2400"/>
            </a:lvl4pPr>
            <a:lvl5pPr>
              <a:spcBef>
                <a:spcPts val="300"/>
              </a:spcBef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Rectangle 6"/>
          <p:cNvSpPr/>
          <p:nvPr/>
        </p:nvSpPr>
        <p:spPr>
          <a:xfrm>
            <a:off x="320040" y="320040"/>
            <a:ext cx="8503920" cy="6172835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00"/>
              </a:spcBef>
              <a:defRPr sz="2800"/>
            </a:lvl1pPr>
            <a:lvl2pPr>
              <a:spcBef>
                <a:spcPts val="300"/>
              </a:spcBef>
              <a:defRPr sz="2400"/>
            </a:lvl2pPr>
            <a:lvl3pPr>
              <a:spcBef>
                <a:spcPts val="300"/>
              </a:spcBef>
              <a:defRPr sz="2400"/>
            </a:lvl3pPr>
            <a:lvl4pPr>
              <a:spcBef>
                <a:spcPts val="300"/>
              </a:spcBef>
              <a:defRPr sz="2400"/>
            </a:lvl4pPr>
            <a:lvl5pPr>
              <a:spcBef>
                <a:spcPts val="300"/>
              </a:spcBef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8041" y="1936133"/>
            <a:ext cx="5396671" cy="1340467"/>
          </a:xfrm>
        </p:spPr>
        <p:txBody>
          <a:bodyPr tIns="0" bIns="0" anchor="b" anchorCtr="0"/>
          <a:lstStyle>
            <a:lvl1pPr algn="r">
              <a:defRPr sz="4600" b="0" cap="none" baseline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041" y="3429000"/>
            <a:ext cx="5396671" cy="2362201"/>
          </a:xfrm>
          <a:prstGeom prst="rect">
            <a:avLst/>
          </a:prstGeom>
        </p:spPr>
        <p:txBody>
          <a:bodyPr tIns="0" bIns="0"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320040" y="320040"/>
            <a:ext cx="8503920" cy="6172835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 rot="5400000">
            <a:off x="-222366" y="3369564"/>
            <a:ext cx="5943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3098041" y="3351212"/>
            <a:ext cx="5396671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22"/>
          <p:cNvGrpSpPr/>
          <p:nvPr/>
        </p:nvGrpSpPr>
        <p:grpSpPr>
          <a:xfrm>
            <a:off x="593518" y="608057"/>
            <a:ext cx="1804988" cy="2891790"/>
            <a:chOff x="3597116" y="320040"/>
            <a:chExt cx="1804988" cy="2891790"/>
          </a:xfrm>
        </p:grpSpPr>
        <p:pic>
          <p:nvPicPr>
            <p:cNvPr id="14" name="Picture 18" descr="NASABall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97116" y="1859280"/>
              <a:ext cx="1804988" cy="1352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4" descr="noaa_ball.pn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3863975" y="320040"/>
              <a:ext cx="1225296" cy="1225296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372843" y="4032250"/>
            <a:ext cx="2273738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sz="1200" b="1" dirty="0" smtClean="0">
                <a:solidFill>
                  <a:schemeClr val="accent1"/>
                </a:solidFill>
              </a:rPr>
              <a:t>J P S S</a:t>
            </a:r>
            <a:r>
              <a:rPr lang="en-US" sz="1200" b="1" baseline="0" dirty="0" smtClean="0">
                <a:solidFill>
                  <a:schemeClr val="accent1"/>
                </a:solidFill>
              </a:rPr>
              <a:t> </a:t>
            </a:r>
          </a:p>
          <a:p>
            <a:pPr algn="ctr">
              <a:spcBef>
                <a:spcPts val="300"/>
              </a:spcBef>
            </a:pPr>
            <a:r>
              <a:rPr lang="en-US" sz="1200" b="1" baseline="0" dirty="0" smtClean="0">
                <a:solidFill>
                  <a:schemeClr val="accent1"/>
                </a:solidFill>
              </a:rPr>
              <a:t>G R O U N D   P R O J E C T</a:t>
            </a:r>
            <a:endParaRPr lang="en-US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120"/>
            <a:ext cx="4114800" cy="5029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00"/>
              </a:spcBef>
              <a:defRPr sz="2000"/>
            </a:lvl1pPr>
            <a:lvl2pPr>
              <a:spcBef>
                <a:spcPts val="300"/>
              </a:spcBef>
              <a:defRPr sz="2000"/>
            </a:lvl2pPr>
            <a:lvl3pPr>
              <a:spcBef>
                <a:spcPts val="300"/>
              </a:spcBef>
              <a:defRPr sz="2000"/>
            </a:lvl3pPr>
            <a:lvl4pPr>
              <a:spcBef>
                <a:spcPts val="300"/>
              </a:spcBef>
              <a:defRPr sz="2000"/>
            </a:lvl4pPr>
            <a:lvl5pPr>
              <a:spcBef>
                <a:spcPts val="30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120"/>
            <a:ext cx="4114800" cy="5029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00"/>
              </a:spcBef>
              <a:defRPr sz="2000"/>
            </a:lvl1pPr>
            <a:lvl2pPr>
              <a:spcBef>
                <a:spcPts val="300"/>
              </a:spcBef>
              <a:defRPr sz="2000"/>
            </a:lvl2pPr>
            <a:lvl3pPr>
              <a:spcBef>
                <a:spcPts val="300"/>
              </a:spcBef>
              <a:defRPr sz="2000"/>
            </a:lvl3pPr>
            <a:lvl4pPr>
              <a:spcBef>
                <a:spcPts val="300"/>
              </a:spcBef>
              <a:defRPr sz="2000"/>
            </a:lvl4pPr>
            <a:lvl5pPr>
              <a:spcBef>
                <a:spcPts val="30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tIns="45720" bIns="4572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71600"/>
            <a:ext cx="4114800" cy="730415"/>
          </a:xfrm>
          <a:prstGeom prst="rect">
            <a:avLst/>
          </a:prstGeom>
        </p:spPr>
        <p:txBody>
          <a:bodyPr tIns="45720" bIns="45720" anchor="ctr" anchorCtr="0">
            <a:normAutofit/>
          </a:bodyPr>
          <a:lstStyle>
            <a:lvl1pPr marL="0" indent="0" algn="ctr">
              <a:lnSpc>
                <a:spcPts val="3000"/>
              </a:lnSpc>
              <a:spcBef>
                <a:spcPts val="30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209799"/>
            <a:ext cx="4114800" cy="4283075"/>
          </a:xfrm>
          <a:prstGeom prst="rect">
            <a:avLst/>
          </a:prstGeom>
        </p:spPr>
        <p:txBody>
          <a:bodyPr tIns="45720" bIns="45720">
            <a:normAutofit/>
          </a:bodyPr>
          <a:lstStyle>
            <a:lvl1pPr>
              <a:spcBef>
                <a:spcPts val="300"/>
              </a:spcBef>
              <a:defRPr sz="2000"/>
            </a:lvl1pPr>
            <a:lvl2pPr>
              <a:spcBef>
                <a:spcPts val="300"/>
              </a:spcBef>
              <a:defRPr sz="2000"/>
            </a:lvl2pPr>
            <a:lvl3pPr>
              <a:spcBef>
                <a:spcPts val="300"/>
              </a:spcBef>
              <a:defRPr sz="2000"/>
            </a:lvl3pPr>
            <a:lvl4pPr>
              <a:spcBef>
                <a:spcPts val="300"/>
              </a:spcBef>
              <a:defRPr sz="2000"/>
            </a:lvl4pPr>
            <a:lvl5pPr>
              <a:spcBef>
                <a:spcPts val="300"/>
              </a:spcBef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371600"/>
            <a:ext cx="4114800" cy="730415"/>
          </a:xfrm>
          <a:prstGeom prst="rect">
            <a:avLst/>
          </a:prstGeom>
        </p:spPr>
        <p:txBody>
          <a:bodyPr tIns="45720" bIns="45720" anchor="ctr" anchorCtr="0">
            <a:normAutofit/>
          </a:bodyPr>
          <a:lstStyle>
            <a:lvl1pPr marL="0" indent="0" algn="ctr">
              <a:lnSpc>
                <a:spcPts val="3000"/>
              </a:lnSpc>
              <a:spcBef>
                <a:spcPts val="30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209799"/>
            <a:ext cx="4114800" cy="4283075"/>
          </a:xfrm>
          <a:prstGeom prst="rect">
            <a:avLst/>
          </a:prstGeom>
        </p:spPr>
        <p:txBody>
          <a:bodyPr tIns="45720" bIns="45720">
            <a:normAutofit/>
          </a:bodyPr>
          <a:lstStyle>
            <a:lvl1pPr>
              <a:spcBef>
                <a:spcPts val="300"/>
              </a:spcBef>
              <a:defRPr sz="2000"/>
            </a:lvl1pPr>
            <a:lvl2pPr>
              <a:spcBef>
                <a:spcPts val="300"/>
              </a:spcBef>
              <a:defRPr sz="2000"/>
            </a:lvl2pPr>
            <a:lvl3pPr>
              <a:spcBef>
                <a:spcPts val="300"/>
              </a:spcBef>
              <a:defRPr sz="2000"/>
            </a:lvl3pPr>
            <a:lvl4pPr>
              <a:spcBef>
                <a:spcPts val="300"/>
              </a:spcBef>
              <a:defRPr sz="2000"/>
            </a:lvl4pPr>
            <a:lvl5pPr>
              <a:spcBef>
                <a:spcPts val="300"/>
              </a:spcBef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8077200" y="6537960"/>
            <a:ext cx="914400" cy="365125"/>
          </a:xfrm>
        </p:spPr>
        <p:txBody>
          <a:bodyPr/>
          <a:lstStyle/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9224"/>
            <a:ext cx="8229600" cy="256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00"/>
              </a:spcBef>
              <a:defRPr sz="2000"/>
            </a:lvl1pPr>
            <a:lvl2pPr>
              <a:spcBef>
                <a:spcPts val="300"/>
              </a:spcBef>
              <a:defRPr sz="2000"/>
            </a:lvl2pPr>
            <a:lvl3pPr>
              <a:spcBef>
                <a:spcPts val="300"/>
              </a:spcBef>
              <a:defRPr sz="2000"/>
            </a:lvl3pPr>
            <a:lvl4pPr>
              <a:spcBef>
                <a:spcPts val="300"/>
              </a:spcBef>
              <a:defRPr sz="2000"/>
            </a:lvl4pPr>
            <a:lvl5pPr>
              <a:spcBef>
                <a:spcPts val="30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33164"/>
            <a:ext cx="8229600" cy="256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00"/>
              </a:spcBef>
              <a:defRPr sz="2000"/>
            </a:lvl1pPr>
            <a:lvl2pPr>
              <a:spcBef>
                <a:spcPts val="300"/>
              </a:spcBef>
              <a:defRPr sz="2000"/>
            </a:lvl2pPr>
            <a:lvl3pPr>
              <a:spcBef>
                <a:spcPts val="300"/>
              </a:spcBef>
              <a:defRPr sz="2000"/>
            </a:lvl3pPr>
            <a:lvl4pPr>
              <a:spcBef>
                <a:spcPts val="300"/>
              </a:spcBef>
              <a:defRPr sz="2000"/>
            </a:lvl4pPr>
            <a:lvl5pPr>
              <a:spcBef>
                <a:spcPts val="30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0" y="1371600"/>
            <a:ext cx="4114800" cy="2450592"/>
          </a:xfrm>
          <a:prstGeom prst="rect">
            <a:avLst/>
          </a:prstGeom>
        </p:spPr>
        <p:txBody>
          <a:bodyPr>
            <a:normAutofit/>
          </a:bodyPr>
          <a:lstStyle>
            <a:lvl1pPr marL="282575" marR="0" indent="-282575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4F81BD"/>
              </a:buClr>
              <a:buSzPct val="75000"/>
              <a:buFont typeface="Wingdings" pitchFamily="2" charset="2"/>
              <a:buChar char="n"/>
              <a:tabLst/>
              <a:defRPr sz="2000"/>
            </a:lvl1pPr>
            <a:lvl2pPr marL="577850" marR="0" indent="-2952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F81BD"/>
              </a:buClr>
              <a:buSzPct val="75000"/>
              <a:buFont typeface="Wingdings" pitchFamily="2" charset="2"/>
              <a:buChar char="n"/>
              <a:tabLst/>
              <a:defRPr lang="en-US" sz="2400" kern="120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60425" marR="0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F81BD"/>
              </a:buClr>
              <a:buSzPct val="75000"/>
              <a:buFont typeface="Wingdings" pitchFamily="2" charset="2"/>
              <a:buChar char="n"/>
              <a:tabLst/>
              <a:defRPr sz="2000"/>
            </a:lvl3pPr>
            <a:lvl4pPr marL="1143000" marR="0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F81BD"/>
              </a:buClr>
              <a:buSzPct val="75000"/>
              <a:buFont typeface="Wingdings" pitchFamily="2" charset="2"/>
              <a:buChar char="n"/>
              <a:tabLst/>
              <a:defRPr sz="2000"/>
            </a:lvl4pPr>
            <a:lvl5pPr marL="1425575" marR="0" indent="-2825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F81BD"/>
              </a:buClr>
              <a:buSzPct val="75000"/>
              <a:buFont typeface="Wingdings" pitchFamily="2" charset="2"/>
              <a:buChar char="n"/>
              <a:tabLst/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82575" marR="0" lvl="0" indent="-282575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4F81BD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282575" marR="0" lvl="1" indent="-282575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4F81BD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282575" marR="0" lvl="2" indent="-282575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4F81BD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282575" marR="0" lvl="3" indent="-282575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4F81BD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82575" marR="0" lvl="4" indent="-282575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4F81BD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3898392"/>
            <a:ext cx="4114800" cy="24505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00"/>
              </a:spcBef>
              <a:defRPr sz="2000"/>
            </a:lvl1pPr>
            <a:lvl2pPr>
              <a:spcBef>
                <a:spcPts val="300"/>
              </a:spcBef>
              <a:defRPr sz="2000"/>
            </a:lvl2pPr>
            <a:lvl3pPr>
              <a:spcBef>
                <a:spcPts val="300"/>
              </a:spcBef>
              <a:defRPr sz="2000"/>
            </a:lvl3pPr>
            <a:lvl4pPr>
              <a:spcBef>
                <a:spcPts val="300"/>
              </a:spcBef>
              <a:defRPr sz="2000"/>
            </a:lvl4pPr>
            <a:lvl5pPr>
              <a:spcBef>
                <a:spcPts val="30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381000" y="1371600"/>
            <a:ext cx="4114800" cy="49773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00"/>
              </a:spcBef>
              <a:defRPr sz="2400"/>
            </a:lvl1pPr>
            <a:lvl2pPr>
              <a:spcBef>
                <a:spcPts val="300"/>
              </a:spcBef>
              <a:defRPr sz="2400"/>
            </a:lvl2pPr>
            <a:lvl3pPr>
              <a:spcBef>
                <a:spcPts val="300"/>
              </a:spcBef>
              <a:defRPr sz="2400"/>
            </a:lvl3pPr>
            <a:lvl4pPr>
              <a:spcBef>
                <a:spcPts val="300"/>
              </a:spcBef>
              <a:defRPr sz="2400"/>
            </a:lvl4pPr>
            <a:lvl5pPr>
              <a:spcBef>
                <a:spcPts val="300"/>
              </a:spcBef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 2 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0" y="1371600"/>
            <a:ext cx="4114800" cy="24505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0"/>
              </a:spcBef>
              <a:defRPr sz="2000"/>
            </a:lvl1pPr>
            <a:lvl2pPr>
              <a:spcBef>
                <a:spcPts val="0"/>
              </a:spcBef>
              <a:defRPr sz="20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2000"/>
            </a:lvl4pPr>
            <a:lvl5pPr>
              <a:spcBef>
                <a:spcPts val="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381000" y="1371600"/>
            <a:ext cx="4114800" cy="24505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0"/>
              </a:spcBef>
              <a:defRPr sz="2000"/>
            </a:lvl1pPr>
            <a:lvl2pPr>
              <a:spcBef>
                <a:spcPts val="0"/>
              </a:spcBef>
              <a:defRPr sz="20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2000"/>
            </a:lvl4pPr>
            <a:lvl5pPr>
              <a:spcBef>
                <a:spcPts val="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381000" y="3950208"/>
            <a:ext cx="8382000" cy="24505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0"/>
              </a:spcBef>
              <a:defRPr sz="2000"/>
            </a:lvl1pPr>
            <a:lvl2pPr>
              <a:spcBef>
                <a:spcPts val="0"/>
              </a:spcBef>
              <a:defRPr sz="20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2000"/>
            </a:lvl4pPr>
            <a:lvl5pPr>
              <a:spcBef>
                <a:spcPts val="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304800" y="3880423"/>
            <a:ext cx="851915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3317192" y="2626408"/>
            <a:ext cx="2509617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0" y="1371600"/>
            <a:ext cx="4114800" cy="24505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0"/>
              </a:spcBef>
              <a:defRPr sz="2000"/>
            </a:lvl1pPr>
            <a:lvl2pPr>
              <a:spcBef>
                <a:spcPts val="0"/>
              </a:spcBef>
              <a:defRPr sz="20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2000"/>
            </a:lvl4pPr>
            <a:lvl5pPr>
              <a:spcBef>
                <a:spcPts val="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3950208"/>
            <a:ext cx="4114800" cy="24505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0"/>
              </a:spcBef>
              <a:defRPr sz="2000"/>
            </a:lvl1pPr>
            <a:lvl2pPr>
              <a:spcBef>
                <a:spcPts val="0"/>
              </a:spcBef>
              <a:defRPr sz="20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2000"/>
            </a:lvl4pPr>
            <a:lvl5pPr>
              <a:spcBef>
                <a:spcPts val="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381000" y="1371600"/>
            <a:ext cx="4114800" cy="24505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0"/>
              </a:spcBef>
              <a:defRPr sz="2000"/>
            </a:lvl1pPr>
            <a:lvl2pPr>
              <a:spcBef>
                <a:spcPts val="0"/>
              </a:spcBef>
              <a:defRPr sz="20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2000"/>
            </a:lvl4pPr>
            <a:lvl5pPr>
              <a:spcBef>
                <a:spcPts val="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381000" y="3950208"/>
            <a:ext cx="4114800" cy="245059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0"/>
              </a:spcBef>
              <a:defRPr sz="2000"/>
            </a:lvl1pPr>
            <a:lvl2pPr>
              <a:spcBef>
                <a:spcPts val="0"/>
              </a:spcBef>
              <a:defRPr sz="20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2000"/>
            </a:lvl4pPr>
            <a:lvl5pPr>
              <a:spcBef>
                <a:spcPts val="0"/>
              </a:spcBef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304800" y="3880423"/>
            <a:ext cx="851915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057400" y="3886200"/>
            <a:ext cx="5029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0040" y="320040"/>
            <a:ext cx="8503920" cy="6172835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3" name="Group 19"/>
          <p:cNvGrpSpPr/>
          <p:nvPr/>
        </p:nvGrpSpPr>
        <p:grpSpPr>
          <a:xfrm>
            <a:off x="45719" y="98425"/>
            <a:ext cx="1554481" cy="640080"/>
            <a:chOff x="45719" y="98425"/>
            <a:chExt cx="1554481" cy="640080"/>
          </a:xfrm>
        </p:grpSpPr>
        <p:sp>
          <p:nvSpPr>
            <p:cNvPr id="17" name="Rectangle 16"/>
            <p:cNvSpPr/>
            <p:nvPr userDrawn="1"/>
          </p:nvSpPr>
          <p:spPr>
            <a:xfrm>
              <a:off x="45719" y="98425"/>
              <a:ext cx="640081" cy="6400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Picture 11" descr="NASABall.png"/>
            <p:cNvPicPr>
              <a:picLocks noChangeAspect="1"/>
            </p:cNvPicPr>
            <p:nvPr/>
          </p:nvPicPr>
          <p:blipFill>
            <a:blip r:embed="rId16"/>
            <a:srcRect/>
            <a:stretch>
              <a:fillRect/>
            </a:stretch>
          </p:blipFill>
          <p:spPr bwMode="auto">
            <a:xfrm>
              <a:off x="755354" y="98425"/>
              <a:ext cx="844846" cy="622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7" descr="noaa_ball.png"/>
            <p:cNvPicPr>
              <a:picLocks noChangeAspect="1"/>
            </p:cNvPicPr>
            <p:nvPr userDrawn="1"/>
          </p:nvPicPr>
          <p:blipFill>
            <a:blip r:embed="rId17"/>
            <a:stretch>
              <a:fillRect/>
            </a:stretch>
          </p:blipFill>
          <p:spPr>
            <a:xfrm>
              <a:off x="107315" y="135255"/>
              <a:ext cx="559346" cy="548640"/>
            </a:xfrm>
            <a:prstGeom prst="rect">
              <a:avLst/>
            </a:prstGeom>
          </p:spPr>
        </p:pic>
      </p:grp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0040" y="6492875"/>
            <a:ext cx="914400" cy="365125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>
            <a:lvl1pPr algn="l">
              <a:defRPr sz="1400" b="1">
                <a:solidFill>
                  <a:schemeClr val="bg1">
                    <a:lumMod val="65000"/>
                  </a:schemeClr>
                </a:solidFill>
                <a:latin typeface="Calibri" pitchFamily="34" charset="0"/>
              </a:defRPr>
            </a:lvl1pPr>
          </a:lstStyle>
          <a:p>
            <a:fld id="{DB9FBFD5-AE89-A046-9BA7-9B46A0299449}" type="datetimeFigureOut">
              <a:rPr lang="en-US" smtClean="0"/>
              <a:pPr/>
              <a:t>5/24/11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09712" y="6492875"/>
            <a:ext cx="6124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9559" y="6492875"/>
            <a:ext cx="914400" cy="365125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>
            <a:lvl1pPr algn="l">
              <a:defRPr sz="1400" b="0">
                <a:solidFill>
                  <a:schemeClr val="accent1"/>
                </a:solidFill>
                <a:latin typeface="Calibri" pitchFamily="34" charset="0"/>
              </a:defRPr>
            </a:lvl1pPr>
          </a:lstStyle>
          <a:p>
            <a:fld id="{96E36F11-A39A-294D-A59D-6180D50ED2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1157067"/>
            <a:ext cx="8229601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4465" y="316683"/>
            <a:ext cx="7252335" cy="675636"/>
          </a:xfrm>
          <a:prstGeom prst="rect">
            <a:avLst/>
          </a:prstGeom>
          <a:effectLst/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1387475"/>
            <a:ext cx="339281" cy="5029200"/>
          </a:xfrm>
          <a:prstGeom prst="rect">
            <a:avLst/>
          </a:prstGeom>
          <a:noFill/>
        </p:spPr>
        <p:txBody>
          <a:bodyPr vert="wordArtVert" wrap="square" rtlCol="0">
            <a:normAutofit fontScale="92500" lnSpcReduction="10000"/>
          </a:bodyPr>
          <a:lstStyle/>
          <a:p>
            <a:r>
              <a:rPr lang="en-US" sz="1200" b="1" dirty="0" smtClean="0">
                <a:solidFill>
                  <a:schemeClr val="accent1"/>
                </a:solidFill>
              </a:rPr>
              <a:t>J P S S</a:t>
            </a:r>
            <a:r>
              <a:rPr lang="en-US" sz="1200" b="1" baseline="0" dirty="0" smtClean="0">
                <a:solidFill>
                  <a:schemeClr val="accent1"/>
                </a:solidFill>
              </a:rPr>
              <a:t>  </a:t>
            </a:r>
            <a:r>
              <a:rPr lang="en-US" sz="1200" b="1" baseline="0" dirty="0" err="1" smtClean="0">
                <a:solidFill>
                  <a:schemeClr val="accent1"/>
                </a:solidFill>
                <a:latin typeface="Wingdings"/>
                <a:ea typeface="Wingdings"/>
                <a:cs typeface="Wingdings"/>
              </a:rPr>
              <a:t></a:t>
            </a:r>
            <a:r>
              <a:rPr lang="en-US" sz="1200" b="1" baseline="0" dirty="0" smtClean="0">
                <a:solidFill>
                  <a:schemeClr val="accent1"/>
                </a:solidFill>
              </a:rPr>
              <a:t>  G R O U N D   P R O J E C T</a:t>
            </a:r>
            <a:endParaRPr lang="en-US" sz="1200" b="1" dirty="0">
              <a:solidFill>
                <a:schemeClr val="accent1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r" defTabSz="914400" rtl="0" eaLnBrk="1" latinLnBrk="0" hangingPunct="1">
        <a:lnSpc>
          <a:spcPts val="5400"/>
        </a:lnSpc>
        <a:spcBef>
          <a:spcPct val="0"/>
        </a:spcBef>
        <a:buNone/>
        <a:defRPr sz="4000" kern="1200">
          <a:solidFill>
            <a:srgbClr val="1F497D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300"/>
        </a:spcBef>
        <a:buClr>
          <a:schemeClr val="accent1"/>
        </a:buClr>
        <a:buSzPct val="75000"/>
        <a:buFont typeface="Wingdings" pitchFamily="2" charset="2"/>
        <a:buChar char="n"/>
        <a:defRPr sz="3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300"/>
        </a:spcBef>
        <a:buClr>
          <a:schemeClr val="accent1"/>
        </a:buClr>
        <a:buSzPct val="75000"/>
        <a:buFont typeface="Wingdings" pitchFamily="2" charset="2"/>
        <a:buChar char="n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300"/>
        </a:spcBef>
        <a:buClr>
          <a:schemeClr val="accent1"/>
        </a:buClr>
        <a:buSzPct val="75000"/>
        <a:buFont typeface="Wingdings" pitchFamily="2" charset="2"/>
        <a:buChar char="n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300"/>
        </a:spcBef>
        <a:buClr>
          <a:schemeClr val="accent1"/>
        </a:buClr>
        <a:buSzPct val="75000"/>
        <a:buFont typeface="Wingdings" pitchFamily="2" charset="2"/>
        <a:buChar char="n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300"/>
        </a:spcBef>
        <a:buClr>
          <a:schemeClr val="accent1"/>
        </a:buClr>
        <a:buSzPct val="75000"/>
        <a:buFont typeface="Wingdings" pitchFamily="2" charset="2"/>
        <a:buChar char="n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Cal/Val Rehearsal F2F</a:t>
            </a:r>
          </a:p>
          <a:p>
            <a:r>
              <a:rPr lang="en-US" dirty="0" smtClean="0"/>
              <a:t>June 1&amp;2, 2011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528284-F2A3-B940-B494-F664B5106C5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GRAVITE Workshop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Morning Day 1, Wed June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528284-F2A3-B940-B494-F664B5106C5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GRAVITE Workshop</a:t>
            </a:r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5659"/>
                <a:gridCol w="4803792"/>
                <a:gridCol w="23001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Presenter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8:</a:t>
                      </a:r>
                      <a:r>
                        <a:rPr lang="en-US" sz="1600" b="0" i="0" u="none" strike="noStrike" dirty="0">
                          <a:latin typeface="+mn-lt"/>
                        </a:rPr>
                        <a:t>00</a:t>
                      </a:r>
                      <a:r>
                        <a:rPr lang="en-US" sz="1600" b="0" i="0" u="none" strike="noStrike" dirty="0" smtClean="0">
                          <a:latin typeface="+mn-lt"/>
                        </a:rPr>
                        <a:t> AM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Coffee &amp; Light Snacks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latin typeface="+mn-lt"/>
                        </a:rPr>
                        <a:t>8:30 AM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+mn-lt"/>
                        </a:rPr>
                        <a:t>Workshop </a:t>
                      </a:r>
                      <a:r>
                        <a:rPr lang="en-US" sz="1600" b="0" i="0" u="none" strike="noStrike" dirty="0" smtClean="0">
                          <a:latin typeface="+mn-lt"/>
                        </a:rPr>
                        <a:t>Objectives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latin typeface="+mn-lt"/>
                        </a:rPr>
                        <a:t>Kilcoyne/Ullman</a:t>
                      </a:r>
                      <a:r>
                        <a:rPr lang="en-US" sz="1600" b="0" i="0" u="none" strike="noStrike" dirty="0" smtClean="0">
                          <a:latin typeface="+mn-lt"/>
                        </a:rPr>
                        <a:t>  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8:45 AM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ICF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Status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Henson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8:55 AM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GRAVITE ADA Status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Bowser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9:05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latin typeface="+mn-lt"/>
                        </a:rPr>
                        <a:t>AM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NSIPS/PGE Status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Bowser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+mn-lt"/>
                        </a:rPr>
                        <a:t>9</a:t>
                      </a:r>
                      <a:r>
                        <a:rPr lang="en-US" sz="1600" b="0" i="0" u="none" strike="noStrike" dirty="0" smtClean="0">
                          <a:latin typeface="+mn-lt"/>
                        </a:rPr>
                        <a:t>:15 </a:t>
                      </a:r>
                      <a:r>
                        <a:rPr lang="en-US" sz="1600" b="0" i="0" u="none" strike="noStrike" dirty="0">
                          <a:latin typeface="+mn-lt"/>
                        </a:rPr>
                        <a:t>AM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ADL Status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Meade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9:30 AM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Science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Team Interactions with Flight Ops 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Gentry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+mn-lt"/>
                        </a:rPr>
                        <a:t>10</a:t>
                      </a:r>
                      <a:r>
                        <a:rPr lang="en-US" sz="1600" b="0" i="0" u="none" strike="noStrike" dirty="0" smtClean="0">
                          <a:latin typeface="+mn-lt"/>
                        </a:rPr>
                        <a:t>:15 </a:t>
                      </a:r>
                      <a:r>
                        <a:rPr lang="en-US" sz="1600" b="0" i="0" u="none" strike="noStrike" dirty="0">
                          <a:latin typeface="+mn-lt"/>
                        </a:rPr>
                        <a:t>AM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+mn-lt"/>
                        </a:rPr>
                        <a:t>BREAK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+mn-lt"/>
                        </a:rPr>
                        <a:t>10</a:t>
                      </a:r>
                      <a:r>
                        <a:rPr lang="en-US" sz="1600" b="0" i="0" u="none" strike="noStrike" dirty="0" smtClean="0">
                          <a:latin typeface="+mn-lt"/>
                        </a:rPr>
                        <a:t>:30 </a:t>
                      </a:r>
                      <a:r>
                        <a:rPr lang="en-US" sz="1600" b="0" i="0" u="none" strike="noStrike" dirty="0">
                          <a:latin typeface="+mn-lt"/>
                        </a:rPr>
                        <a:t>AM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 smtClean="0">
                          <a:latin typeface="+mn-lt"/>
                        </a:rPr>
                        <a:t>NCT4 Plans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Phillips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+mn-lt"/>
                        </a:rPr>
                        <a:t>11</a:t>
                      </a:r>
                      <a:r>
                        <a:rPr lang="en-US" sz="1600" b="0" i="0" u="none" strike="noStrike" dirty="0" smtClean="0">
                          <a:latin typeface="+mn-lt"/>
                        </a:rPr>
                        <a:t>:00 </a:t>
                      </a:r>
                      <a:r>
                        <a:rPr lang="en-US" sz="1600" b="0" i="0" u="none" strike="noStrike" dirty="0">
                          <a:latin typeface="+mn-lt"/>
                        </a:rPr>
                        <a:t>AM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NCT4 Dataset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latin typeface="+mn-lt"/>
                        </a:rPr>
                        <a:t>Jeltema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+mn-lt"/>
                        </a:rPr>
                        <a:t>11</a:t>
                      </a:r>
                      <a:r>
                        <a:rPr lang="en-US" sz="1600" b="0" i="0" u="none" strike="noStrike" dirty="0" smtClean="0">
                          <a:latin typeface="+mn-lt"/>
                        </a:rPr>
                        <a:t>:15 </a:t>
                      </a:r>
                      <a:r>
                        <a:rPr lang="en-US" sz="1600" b="0" i="0" u="none" strike="noStrike" dirty="0">
                          <a:latin typeface="+mn-lt"/>
                        </a:rPr>
                        <a:t>AM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latin typeface="+mn-lt"/>
                        </a:rPr>
                        <a:t>Common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CM Status</a:t>
                      </a:r>
                      <a:endParaRPr lang="en-US" sz="1600" b="0" i="0" u="none" strike="noStrike" dirty="0" smtClean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latin typeface="+mn-lt"/>
                        </a:rPr>
                        <a:t>Kasheta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baseline="0" dirty="0" smtClean="0">
                          <a:latin typeface="+mn-lt"/>
                        </a:rPr>
                        <a:t>11:30 AM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Lunch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Afternoon Day 1, Wed June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3/22/11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528284-F2A3-B940-B494-F664B5106C5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GRAVITE Workshop</a:t>
            </a:r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1" cy="4825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501"/>
                <a:gridCol w="5215017"/>
                <a:gridCol w="2070083"/>
              </a:tblGrid>
              <a:tr h="37772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Presenter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1:00 PM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        Walk Through GRAVITE OPSCON,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latin typeface="+mn-lt"/>
                        </a:rPr>
                        <a:t>Fesenger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2:00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PM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Program Rehearsal Plans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latin typeface="+mn-lt"/>
                        </a:rPr>
                        <a:t>Kilcoyne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smtClean="0">
                          <a:latin typeface="+mn-lt"/>
                        </a:rPr>
                        <a:t>2:30 </a:t>
                      </a:r>
                      <a:r>
                        <a:rPr lang="en-US" sz="1600" b="0" i="0" u="none" strike="noStrike" dirty="0" smtClean="0">
                          <a:latin typeface="+mn-lt"/>
                        </a:rPr>
                        <a:t>PM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Individual Teams Discussion of OPSCON and Rehearsal Plans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(30 </a:t>
                      </a:r>
                      <a:r>
                        <a:rPr lang="en-US" sz="1600" dirty="0" err="1" smtClean="0"/>
                        <a:t>mins</a:t>
                      </a:r>
                      <a:r>
                        <a:rPr lang="en-US" sz="1600" dirty="0" smtClean="0"/>
                        <a:t> each)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CrIS</a:t>
                      </a:r>
                      <a:r>
                        <a:rPr lang="en-US" sz="1600" baseline="0" dirty="0" smtClean="0"/>
                        <a:t> SDR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ATMS SDR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Leads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</a:tr>
              <a:tr h="331104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baseline="0" dirty="0" smtClean="0">
                          <a:latin typeface="+mn-lt"/>
                        </a:rPr>
                        <a:t>3:30 PM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Break</a:t>
                      </a: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 smtClean="0">
                        <a:latin typeface="+mn-lt"/>
                      </a:endParaRPr>
                    </a:p>
                    <a:p>
                      <a:pPr algn="l" fontAlgn="b"/>
                      <a:endParaRPr lang="en-US" sz="1600" b="0" i="0" u="none" strike="noStrike" dirty="0" smtClean="0">
                        <a:latin typeface="+mn-lt"/>
                      </a:endParaRPr>
                    </a:p>
                    <a:p>
                      <a:pPr algn="l" fontAlgn="b"/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3:45 PM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Resume Individual Teams Discussion of OPSCON and Rehearsal Plans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(30 </a:t>
                      </a:r>
                      <a:r>
                        <a:rPr lang="en-US" sz="1600" dirty="0" err="1" smtClean="0"/>
                        <a:t>mins</a:t>
                      </a:r>
                      <a:r>
                        <a:rPr lang="en-US" sz="1600" dirty="0" smtClean="0"/>
                        <a:t> each)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/>
                        <a:t>CrIMSS</a:t>
                      </a:r>
                      <a:endParaRPr lang="en-US" sz="1600" baseline="0" dirty="0" smtClean="0"/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OMPS SDR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OMPS EDR</a:t>
                      </a:r>
                      <a:endParaRPr lang="en-US" sz="1600" dirty="0" smtClean="0"/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Leads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5:15 PM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First Day</a:t>
                      </a:r>
                      <a:r>
                        <a:rPr lang="en-US" sz="1600" baseline="0" dirty="0" smtClean="0"/>
                        <a:t> Wrap Up</a:t>
                      </a:r>
                      <a:endParaRPr lang="en-US" sz="1600" dirty="0" smtClean="0"/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latin typeface="+mn-lt"/>
                        </a:rPr>
                        <a:t>Kilcoyne/Ullman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5:30 PM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         Adjourn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Morning Day 2, Thurs June 2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198" y="1393374"/>
          <a:ext cx="8366761" cy="4908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912"/>
                <a:gridCol w="5099046"/>
                <a:gridCol w="2057803"/>
              </a:tblGrid>
              <a:tr h="49886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Presenter</a:t>
                      </a:r>
                      <a:endParaRPr lang="en-US" sz="1800" dirty="0"/>
                    </a:p>
                  </a:txBody>
                  <a:tcPr/>
                </a:tc>
              </a:tr>
              <a:tr h="34989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+mn-lt"/>
                        </a:rPr>
                        <a:t>8:00 AM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+mn-lt"/>
                        </a:rPr>
                        <a:t>Coffee &amp; Light Snacks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2012784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+mn-lt"/>
                        </a:rPr>
                        <a:t>8:30 AM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dirty="0" smtClean="0"/>
                        <a:t>Resume Individual Teams Discussion of OPSCON and Rehearsal Plans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(30 </a:t>
                      </a:r>
                      <a:r>
                        <a:rPr lang="en-US" sz="1600" b="0" i="0" u="none" strike="noStrike" baseline="0" dirty="0" err="1" smtClean="0">
                          <a:latin typeface="+mn-lt"/>
                        </a:rPr>
                        <a:t>mins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each)</a:t>
                      </a:r>
                    </a:p>
                    <a:p>
                      <a:pPr algn="l" fontAlgn="b"/>
                      <a:endParaRPr lang="en-US" sz="1600" b="0" i="0" u="none" strike="noStrike" baseline="0" dirty="0" smtClean="0">
                        <a:latin typeface="+mn-lt"/>
                      </a:endParaRP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VIIRS SDR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VCM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Imagery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Ocean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Leads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34989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10:30 AM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Break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134763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10:45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AM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Resume Individual Teams Discussion of OPSCON and Rehearsal Plans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(30 </a:t>
                      </a:r>
                      <a:r>
                        <a:rPr lang="en-US" sz="1600" b="0" i="0" u="none" strike="noStrike" baseline="0" dirty="0" err="1" smtClean="0">
                          <a:latin typeface="+mn-lt"/>
                        </a:rPr>
                        <a:t>mins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each)</a:t>
                      </a:r>
                      <a:endParaRPr lang="en-US" sz="1600" b="0" i="0" u="none" strike="noStrike" dirty="0" smtClean="0">
                        <a:latin typeface="+mn-lt"/>
                      </a:endParaRP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Aerosol</a:t>
                      </a: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Cloud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Leads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34989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11:45 PM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Lunch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528284-F2A3-B940-B494-F664B5106C5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1" y="1371599"/>
          <a:ext cx="8229599" cy="4477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077"/>
                <a:gridCol w="5015454"/>
                <a:gridCol w="2024068"/>
              </a:tblGrid>
              <a:tr h="58065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Presenter</a:t>
                      </a:r>
                      <a:endParaRPr lang="en-US" sz="1800" dirty="0"/>
                    </a:p>
                  </a:txBody>
                  <a:tcPr/>
                </a:tc>
              </a:tr>
              <a:tr h="1115046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01:15 PM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Resume Individual Teams Discussion of OPSCON and Rehearsal Plans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(30 </a:t>
                      </a:r>
                      <a:r>
                        <a:rPr lang="en-US" sz="1600" b="0" i="0" u="none" strike="noStrike" baseline="0" dirty="0" err="1" smtClean="0">
                          <a:latin typeface="+mn-lt"/>
                        </a:rPr>
                        <a:t>mins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each)</a:t>
                      </a:r>
                      <a:endParaRPr lang="en-US" sz="1600" b="0" i="0" u="none" strike="noStrike" dirty="0" smtClean="0">
                        <a:latin typeface="+mn-lt"/>
                      </a:endParaRPr>
                    </a:p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Land</a:t>
                      </a:r>
                    </a:p>
                    <a:p>
                      <a:pPr algn="l" fontAlgn="b"/>
                      <a:r>
                        <a:rPr lang="en-US" sz="1600" b="0" i="0" u="none" strike="noStrike" dirty="0" err="1" smtClean="0">
                          <a:latin typeface="+mn-lt"/>
                        </a:rPr>
                        <a:t>Cryo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58629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02:15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PM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1600" dirty="0" smtClean="0"/>
                        <a:t>General Discussion;</a:t>
                      </a:r>
                      <a:r>
                        <a:rPr lang="en-US" sz="1600" baseline="0" dirty="0" smtClean="0"/>
                        <a:t> Charge to Break-out Sessions</a:t>
                      </a:r>
                      <a:endParaRPr lang="en-US" sz="1600" dirty="0" smtClean="0"/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latin typeface="+mn-lt"/>
                        </a:rPr>
                        <a:t>Kilcoyne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</a:tr>
              <a:tr h="794374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02:45 PM 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latin typeface="+mn-lt"/>
                        </a:rPr>
                        <a:t>Break out sessions – SDR-EDR Teams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discuss </a:t>
                      </a:r>
                      <a:r>
                        <a:rPr lang="en-US" sz="1600" b="0" i="0" u="none" strike="noStrike" baseline="0" dirty="0" err="1" smtClean="0">
                          <a:latin typeface="+mn-lt"/>
                        </a:rPr>
                        <a:t>OPSCONs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and Cal/Val Rehearsal Plans</a:t>
                      </a:r>
                      <a:endParaRPr lang="en-US" sz="1600" b="0" i="0" u="none" strike="noStrike" dirty="0" smtClean="0">
                        <a:latin typeface="+mn-lt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/>
                </a:tc>
              </a:tr>
              <a:tr h="40726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04:30 PM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 Report Back from Break-out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Sessions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+mn-lt"/>
                        </a:rPr>
                        <a:t>Session Facilitators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58629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+mn-lt"/>
                        </a:rPr>
                        <a:t>5:00 </a:t>
                      </a:r>
                      <a:r>
                        <a:rPr lang="en-US" sz="1600" b="0" i="0" u="none" strike="noStrike" dirty="0">
                          <a:latin typeface="+mn-lt"/>
                        </a:rPr>
                        <a:t>PM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+mn-lt"/>
                        </a:rPr>
                        <a:t>Wrap Up/Action Item </a:t>
                      </a:r>
                      <a:r>
                        <a:rPr lang="en-US" sz="1600" b="0" i="0" u="none" strike="noStrike" dirty="0" smtClean="0">
                          <a:latin typeface="+mn-lt"/>
                        </a:rPr>
                        <a:t>Review;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smtClean="0">
                          <a:latin typeface="+mn-lt"/>
                        </a:rPr>
                        <a:t>Schedule</a:t>
                      </a:r>
                      <a:r>
                        <a:rPr lang="en-US" sz="1600" b="0" i="0" u="none" strike="noStrike" baseline="0" dirty="0" smtClean="0">
                          <a:latin typeface="+mn-lt"/>
                        </a:rPr>
                        <a:t> to Rehearsal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latin typeface="+mn-lt"/>
                        </a:rPr>
                        <a:t>Kilcoyne/Ullman</a:t>
                      </a:r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40726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+mn-lt"/>
                        </a:rPr>
                        <a:t>5</a:t>
                      </a:r>
                      <a:r>
                        <a:rPr lang="en-US" sz="1600" b="0" i="0" u="none" strike="noStrike" dirty="0" smtClean="0">
                          <a:latin typeface="+mn-lt"/>
                        </a:rPr>
                        <a:t>:30 </a:t>
                      </a:r>
                      <a:r>
                        <a:rPr lang="en-US" sz="1600" b="0" i="0" u="none" strike="noStrike" dirty="0">
                          <a:latin typeface="+mn-lt"/>
                        </a:rPr>
                        <a:t>PM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+mn-lt"/>
                        </a:rPr>
                        <a:t>Adjourn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Afternoon Day 2, Thurs June 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DP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dex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odex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alpha val="90000"/>
                <a:satMod val="115000"/>
              </a:schemeClr>
            </a:gs>
            <a:gs pos="100000">
              <a:schemeClr val="phClr">
                <a:shade val="94000"/>
                <a:alpha val="90000"/>
                <a:satMod val="135000"/>
              </a:schemeClr>
            </a:gs>
          </a:gsLst>
          <a:lin ang="5400000" scaled="1"/>
        </a:gradFill>
      </a:fillStyleLst>
      <a:lnStyleLst>
        <a:ln w="158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12700" dir="5400000" rotWithShape="0">
              <a:srgbClr val="525252">
                <a:alpha val="85000"/>
              </a:srgbClr>
            </a:outerShdw>
          </a:effectLst>
          <a:scene3d>
            <a:camera prst="orthographicFront">
              <a:rot lat="0" lon="0" rev="0"/>
            </a:camera>
            <a:lightRig rig="sunrise" dir="t">
              <a:rot lat="0" lon="0" rev="6000000"/>
            </a:lightRig>
          </a:scene3d>
          <a:sp3d prstMaterial="matte">
            <a:bevelT w="50800" h="4445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NOAA_NASA.potx</Template>
  <TotalTime>307</TotalTime>
  <Words>412</Words>
  <Application>Microsoft Macintosh PowerPoint</Application>
  <PresentationFormat>On-screen Show (4:3)</PresentationFormat>
  <Paragraphs>125</Paragraphs>
  <Slides>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NDPD</vt:lpstr>
      <vt:lpstr>Agenda</vt:lpstr>
      <vt:lpstr>Morning Day 1, Wed June 1</vt:lpstr>
      <vt:lpstr>Afternoon Day 1, Wed June 1</vt:lpstr>
      <vt:lpstr>Morning Day 2, Thurs June 2</vt:lpstr>
      <vt:lpstr>Afternoon Day 2, Thurs June 2</vt:lpstr>
    </vt:vector>
  </TitlesOfParts>
  <Company>Lockheed Martin IS&amp;GS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Richard Ullman</dc:creator>
  <cp:lastModifiedBy>ODIN</cp:lastModifiedBy>
  <cp:revision>24</cp:revision>
  <dcterms:created xsi:type="dcterms:W3CDTF">2011-05-24T21:33:18Z</dcterms:created>
  <dcterms:modified xsi:type="dcterms:W3CDTF">2011-05-24T21:34:41Z</dcterms:modified>
</cp:coreProperties>
</file>