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60" r:id="rId2"/>
    <p:sldId id="257" r:id="rId3"/>
    <p:sldId id="261" r:id="rId4"/>
    <p:sldId id="265" r:id="rId5"/>
    <p:sldId id="262" r:id="rId6"/>
    <p:sldId id="266" r:id="rId7"/>
    <p:sldId id="263" r:id="rId8"/>
    <p:sldId id="264" r:id="rId9"/>
    <p:sldId id="258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E4E"/>
    <a:srgbClr val="85FFF3"/>
    <a:srgbClr val="8C4703"/>
    <a:srgbClr val="F2EDE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12" autoAdjust="0"/>
    <p:restoredTop sz="94626" autoAdjust="0"/>
  </p:normalViewPr>
  <p:slideViewPr>
    <p:cSldViewPr>
      <p:cViewPr varScale="1">
        <p:scale>
          <a:sx n="77" d="100"/>
          <a:sy n="77" d="100"/>
        </p:scale>
        <p:origin x="114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D14DA-CD84-DC49-9698-4D641DBFC28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32100-30B1-6440-9C09-447CA767D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7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3A8D208-5154-C45D-7217-6E66036C4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55373" y="4566496"/>
            <a:ext cx="5342830" cy="53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AD361E-9988-0AD4-EF0D-3CD5E26AF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D5C45643-4211-FF00-9A0E-6EEF1825E658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A802E8BA-82B6-ABDF-7478-44CC656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CD540146-4F5A-0DD2-6B69-ECEC3882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9E87F9D1-3B74-830B-4D3A-09F4A77E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BA448B15-F162-F1BA-7950-AAF41AD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-scm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da-forge.org/download/" TargetMode="External"/><Relationship Id="rId2" Type="http://schemas.openxmlformats.org/officeDocument/2006/relationships/hyperlink" Target="https://www.anaconda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github.com/nasa/HyperCP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sa/HyperCP" TargetMode="External"/><Relationship Id="rId2" Type="http://schemas.openxmlformats.org/officeDocument/2006/relationships/hyperlink" Target="https://github.com/nasa/HyperCP.g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ithub.com/nasa/HyperCP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4B6E-6C8F-A0D1-2B9C-DCBC4437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HyperCP Setup Instructions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62A1-89CF-D43D-61B0-E7B232028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Dirk Aurin</a:t>
            </a:r>
          </a:p>
          <a:p>
            <a:r>
              <a:rPr lang="en-US" dirty="0"/>
              <a:t>NASA/GSFC</a:t>
            </a:r>
          </a:p>
        </p:txBody>
      </p:sp>
    </p:spTree>
    <p:extLst>
      <p:ext uri="{BB962C8B-B14F-4D97-AF65-F5344CB8AC3E}">
        <p14:creationId xmlns:p14="http://schemas.microsoft.com/office/powerpoint/2010/main" val="401590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Git is an open-source software revision control system that allows developers to coordinate on projects and end users to stay up to date with the latest revisions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GitHub is a browser-based staging area for git-managed software (referred to as </a:t>
            </a:r>
            <a:r>
              <a:rPr lang="en-US" sz="3600" u="sng" dirty="0">
                <a:solidFill>
                  <a:schemeClr val="bg1"/>
                </a:solidFill>
              </a:rPr>
              <a:t>repositories</a:t>
            </a:r>
            <a:r>
              <a:rPr lang="en-US" sz="3600" dirty="0">
                <a:solidFill>
                  <a:schemeClr val="bg1"/>
                </a:solidFill>
              </a:rPr>
              <a:t> in git). Using git, repositories can be cloned to your local computer.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Command line git comes installed on Linux and macOS but needs to be installed on Windows (downloads available at </a:t>
            </a:r>
            <a:r>
              <a:rPr lang="en-US" sz="3600" dirty="0">
                <a:solidFill>
                  <a:schemeClr val="bg1"/>
                </a:solidFill>
                <a:hlinkClick r:id="rId2"/>
              </a:rPr>
              <a:t>https://git-scm.com/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When using git, software is easily kept up to date using the “pull” command.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If git cannot be installed or used for any reason, the software repository can be downloaded (rather than cloned) from GitHub with all code (open source) or as a bundled package release with an executable file and environment.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</a:t>
            </a:r>
          </a:p>
        </p:txBody>
      </p:sp>
    </p:spTree>
    <p:extLst>
      <p:ext uri="{BB962C8B-B14F-4D97-AF65-F5344CB8AC3E}">
        <p14:creationId xmlns:p14="http://schemas.microsoft.com/office/powerpoint/2010/main" val="408109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476500"/>
            <a:ext cx="15773400" cy="66913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Python is an open-source programming language that has rapidly grown in popularity in recent years thanks to its clarity, accessibility, and flexibility. It supports object-oriented computing (HyperCP is object-oriented)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HyperCP is written in Python so you will need it installed. Linux and macOS come with Python installed by default, but Windows will require you install it.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There are many ways to install Python but we recommend using a package manager. Anaconda (</a:t>
            </a:r>
            <a:r>
              <a:rPr lang="en-US" sz="3600" dirty="0">
                <a:solidFill>
                  <a:schemeClr val="bg1"/>
                </a:solidFill>
                <a:hlinkClick r:id="rId2"/>
              </a:rPr>
              <a:t>https://www.anaconda.com/</a:t>
            </a:r>
            <a:r>
              <a:rPr lang="en-US" sz="3600" dirty="0">
                <a:solidFill>
                  <a:schemeClr val="bg1"/>
                </a:solidFill>
              </a:rPr>
              <a:t>) is now license-based, but </a:t>
            </a:r>
            <a:r>
              <a:rPr lang="en-US" sz="3600" dirty="0" err="1">
                <a:solidFill>
                  <a:schemeClr val="bg1"/>
                </a:solidFill>
              </a:rPr>
              <a:t>conda</a:t>
            </a:r>
            <a:r>
              <a:rPr lang="en-US" sz="3600" dirty="0">
                <a:solidFill>
                  <a:schemeClr val="bg1"/>
                </a:solidFill>
              </a:rPr>
              <a:t>-forge (</a:t>
            </a:r>
            <a:r>
              <a:rPr lang="en-US" sz="3600" dirty="0">
                <a:solidFill>
                  <a:schemeClr val="bg1"/>
                </a:solidFill>
                <a:hlinkClick r:id="rId3"/>
              </a:rPr>
              <a:t>https://conda-forge.org/download/</a:t>
            </a:r>
            <a:r>
              <a:rPr lang="en-US" sz="3600" dirty="0">
                <a:solidFill>
                  <a:schemeClr val="bg1"/>
                </a:solidFill>
              </a:rPr>
              <a:t>) is not.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Configuring your Python environment to run HyperCP will be difficult without a </a:t>
            </a:r>
            <a:r>
              <a:rPr lang="en-US" sz="3200" dirty="0" err="1">
                <a:solidFill>
                  <a:schemeClr val="bg1"/>
                </a:solidFill>
              </a:rPr>
              <a:t>conda</a:t>
            </a:r>
            <a:r>
              <a:rPr lang="en-US" sz="3200" dirty="0">
                <a:solidFill>
                  <a:schemeClr val="bg1"/>
                </a:solidFill>
              </a:rPr>
              <a:t>. The bundled release package is a possible fallback.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and </a:t>
            </a:r>
            <a:r>
              <a:rPr lang="en-US" dirty="0" err="1"/>
              <a:t>Conda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A456F-E33D-78AB-7637-59B13388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E94976-0062-DC77-1944-E5FD517F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Cloning, download, or package release</a:t>
            </a:r>
          </a:p>
        </p:txBody>
      </p:sp>
      <p:pic>
        <p:nvPicPr>
          <p:cNvPr id="6" name="Screen Recording 2025-06-23 at 12.09.59 PM">
            <a:hlinkClick r:id="" action="ppaction://media"/>
            <a:extLst>
              <a:ext uri="{FF2B5EF4-FFF2-40B4-BE49-F238E27FC236}">
                <a16:creationId xmlns:a16="http://schemas.microsoft.com/office/drawing/2014/main" id="{3C0C7CC6-C726-7C18-E7B1-AEA59D3A2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1791" y="1829197"/>
            <a:ext cx="10260610" cy="834866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A5C36B4-EC2A-2699-538D-70CA885DF3FB}"/>
              </a:ext>
            </a:extLst>
          </p:cNvPr>
          <p:cNvCxnSpPr>
            <a:cxnSpLocks/>
          </p:cNvCxnSpPr>
          <p:nvPr/>
        </p:nvCxnSpPr>
        <p:spPr>
          <a:xfrm flipH="1">
            <a:off x="11887200" y="3619500"/>
            <a:ext cx="34290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11E7E5-3C18-E3D5-CB0B-813DEBA22FB1}"/>
              </a:ext>
            </a:extLst>
          </p:cNvPr>
          <p:cNvSpPr txBox="1"/>
          <p:nvPr/>
        </p:nvSpPr>
        <p:spPr>
          <a:xfrm>
            <a:off x="15468601" y="31623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Cloning link or full download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9A5786-9033-3295-95B0-0F772B8AE997}"/>
              </a:ext>
            </a:extLst>
          </p:cNvPr>
          <p:cNvCxnSpPr>
            <a:cxnSpLocks/>
          </p:cNvCxnSpPr>
          <p:nvPr/>
        </p:nvCxnSpPr>
        <p:spPr>
          <a:xfrm flipH="1">
            <a:off x="13601700" y="7188538"/>
            <a:ext cx="1562099" cy="6981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338D09-8D0F-B6C0-615C-A426CB1E53FB}"/>
              </a:ext>
            </a:extLst>
          </p:cNvPr>
          <p:cNvSpPr txBox="1"/>
          <p:nvPr/>
        </p:nvSpPr>
        <p:spPr>
          <a:xfrm>
            <a:off x="15496310" y="6414234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Bundled release packages for Win, Linux, MacOS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5CF5C-E2BB-5F4C-6F69-F0712A3DDAFF}"/>
              </a:ext>
            </a:extLst>
          </p:cNvPr>
          <p:cNvSpPr txBox="1"/>
          <p:nvPr/>
        </p:nvSpPr>
        <p:spPr>
          <a:xfrm>
            <a:off x="2209800" y="8856762"/>
            <a:ext cx="304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[Embedded video]</a:t>
            </a:r>
          </a:p>
        </p:txBody>
      </p:sp>
      <p:pic>
        <p:nvPicPr>
          <p:cNvPr id="11" name="Google Shape;102;p1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DC787C66-D7F3-122F-16DD-97057D614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2236930"/>
            <a:ext cx="3048000" cy="28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1;p1">
            <a:extLst>
              <a:ext uri="{FF2B5EF4-FFF2-40B4-BE49-F238E27FC236}">
                <a16:creationId xmlns:a16="http://schemas.microsoft.com/office/drawing/2014/main" id="{421283B0-74AA-C0B7-95B7-3EB117F091DE}"/>
              </a:ext>
            </a:extLst>
          </p:cNvPr>
          <p:cNvSpPr txBox="1">
            <a:spLocks/>
          </p:cNvSpPr>
          <p:nvPr/>
        </p:nvSpPr>
        <p:spPr>
          <a:xfrm>
            <a:off x="80390" y="1439243"/>
            <a:ext cx="5048563" cy="8772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https://github.com/nasa/HyperCP</a:t>
            </a:r>
            <a:endParaRPr lang="en-US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4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476500"/>
            <a:ext cx="15773400" cy="669131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Once you have git and Python set up, you are ready to clone HyperCP and then initialize a dedicated environment in which to run it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From a directory where you want HyperCP installed (it will create a subdirectory of that name) type:</a:t>
            </a:r>
          </a:p>
          <a:p>
            <a:pPr lvl="1"/>
            <a:r>
              <a:rPr lang="en-US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git clone --depth 1 </a:t>
            </a:r>
            <a:r>
              <a:rPr lang="en-US" sz="2400" i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https://github.com/nasa/HyperCP.git</a:t>
            </a:r>
            <a:endParaRPr lang="en-US" sz="24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the remote repository is thereby established and named “origin” by default (see 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git remote –v </a:t>
            </a:r>
            <a:r>
              <a:rPr lang="en-US" dirty="0">
                <a:solidFill>
                  <a:schemeClr val="bg1"/>
                </a:solidFill>
              </a:rPr>
              <a:t>for details)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Without git, you can download a Zip file from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https://github.com/nasa/HyperCP</a:t>
            </a:r>
            <a:r>
              <a:rPr lang="en-US" dirty="0">
                <a:solidFill>
                  <a:schemeClr val="bg1"/>
                </a:solidFill>
              </a:rPr>
              <a:t> under the Code button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Without git or </a:t>
            </a:r>
            <a:r>
              <a:rPr lang="en-US" dirty="0" err="1">
                <a:solidFill>
                  <a:schemeClr val="bg1"/>
                </a:solidFill>
              </a:rPr>
              <a:t>conda</a:t>
            </a:r>
            <a:r>
              <a:rPr lang="en-US" dirty="0">
                <a:solidFill>
                  <a:schemeClr val="bg1"/>
                </a:solidFill>
              </a:rPr>
              <a:t>, the bundled release will work.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HyperCP will now consist of a directory structure: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You will be prompted for additional data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downloads as described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HyperCP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BFC79-F4A0-183A-5B79-E5C270D20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200" y="6446156"/>
            <a:ext cx="6261100" cy="38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0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AC121D-BBF7-C0BC-C6D1-A0AB0A88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“Remotes” are repositories on servers (in contrast to local repos on your machine) such as GitHub or GitLab. Each remote has a name and address.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“Branches” are copies of the repository used to aid in development. The most stable recent branch is typically called “master” or “main”. Branches such as “dev” are used in development.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By default, your new local repository should have a remote (“origin”) and and one branch (“master”)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make your life easier when pulling updates from the NASA repository on GitHub, you can assign the default remote and branch to use with 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pull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push</a:t>
            </a:r>
            <a:r>
              <a:rPr lang="en-US" dirty="0">
                <a:solidFill>
                  <a:schemeClr val="bg1"/>
                </a:solidFill>
              </a:rPr>
              <a:t> commands:</a:t>
            </a:r>
          </a:p>
          <a:p>
            <a:pPr lvl="1"/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git push --set-upstream [</a:t>
            </a:r>
            <a:r>
              <a:rPr lang="en-US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remote_name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] [</a:t>
            </a:r>
            <a:r>
              <a:rPr lang="en-US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branch_name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…after which you can simply type 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“git pull”</a:t>
            </a:r>
            <a:r>
              <a:rPr lang="en-US" dirty="0">
                <a:solidFill>
                  <a:schemeClr val="bg1"/>
                </a:solidFill>
              </a:rPr>
              <a:t> to get updates before using HyperCP each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529920-5D9A-8BB9-463E-7A422516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Remotes and Branches</a:t>
            </a:r>
          </a:p>
        </p:txBody>
      </p:sp>
    </p:spTree>
    <p:extLst>
      <p:ext uri="{BB962C8B-B14F-4D97-AF65-F5344CB8AC3E}">
        <p14:creationId xmlns:p14="http://schemas.microsoft.com/office/powerpoint/2010/main" val="42153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476500"/>
            <a:ext cx="15773400" cy="669131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 initialize a </a:t>
            </a:r>
            <a:r>
              <a:rPr lang="en-US" sz="3600" dirty="0" err="1">
                <a:solidFill>
                  <a:schemeClr val="bg1"/>
                </a:solidFill>
              </a:rPr>
              <a:t>conda</a:t>
            </a:r>
            <a:r>
              <a:rPr lang="en-US" sz="3600" dirty="0">
                <a:solidFill>
                  <a:schemeClr val="bg1"/>
                </a:solidFill>
              </a:rPr>
              <a:t> environment for HyperCP (a place where all necessary software dependencies are sourced), from the terminal type:</a:t>
            </a:r>
          </a:p>
          <a:p>
            <a:pPr lvl="1"/>
            <a:r>
              <a:rPr lang="en-US" sz="3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conda</a:t>
            </a: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env create -f </a:t>
            </a:r>
            <a:r>
              <a:rPr lang="en-US" sz="3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environment.yml</a:t>
            </a:r>
            <a:endParaRPr lang="en-US" sz="32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Follow the prompts. </a:t>
            </a:r>
            <a:r>
              <a:rPr lang="en-US" sz="3200" u="sng" dirty="0">
                <a:solidFill>
                  <a:schemeClr val="bg1"/>
                </a:solidFill>
              </a:rPr>
              <a:t>This could take several minutes.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This will automatically activate the new environment, but you will need to activate it again later when opening a new terminal before launching HyperCP. Type:</a:t>
            </a:r>
          </a:p>
          <a:p>
            <a:pPr lvl="1"/>
            <a:r>
              <a:rPr lang="en-US" sz="3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conda</a:t>
            </a: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activate </a:t>
            </a:r>
            <a:r>
              <a:rPr lang="en-US" sz="32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hypercp</a:t>
            </a:r>
            <a:endParaRPr lang="en-US" sz="32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To update HyperCP with the latest version in the master branch (recommended before each use), type:</a:t>
            </a:r>
          </a:p>
          <a:p>
            <a:pPr lvl="1"/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git pull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HyperCP</a:t>
            </a:r>
          </a:p>
        </p:txBody>
      </p:sp>
    </p:spTree>
    <p:extLst>
      <p:ext uri="{BB962C8B-B14F-4D97-AF65-F5344CB8AC3E}">
        <p14:creationId xmlns:p14="http://schemas.microsoft.com/office/powerpoint/2010/main" val="168575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476500"/>
            <a:ext cx="11353800" cy="66913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final step to initialize HyperCP after installation is the download of additional databases and look-up-tables (LUTs) totally ~3.2 GB. (If these are provided to you locally, you can copy them to the HyperCP/Data directory. Otherwise, the first time HyperCP is launched, they will download automatically.)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To launch HyperCP, navigate to the HyperCP directory and type:</a:t>
            </a:r>
          </a:p>
          <a:p>
            <a:pPr lvl="1"/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python </a:t>
            </a:r>
            <a:r>
              <a:rPr lang="en-US" sz="28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Main.py</a:t>
            </a:r>
            <a:endParaRPr lang="en-US" sz="28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HyperCP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63CBD-7417-A077-B780-8984D207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4300" y="2621755"/>
            <a:ext cx="5245100" cy="7449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D6174-BAE9-7A81-79C6-73746DCE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833360"/>
            <a:ext cx="7772400" cy="20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HyperCP Setup</a:t>
            </a:r>
          </a:p>
        </p:txBody>
      </p:sp>
      <p:sp>
        <p:nvSpPr>
          <p:cNvPr id="13" name="Google Shape;101;p1">
            <a:extLst>
              <a:ext uri="{FF2B5EF4-FFF2-40B4-BE49-F238E27FC236}">
                <a16:creationId xmlns:a16="http://schemas.microsoft.com/office/drawing/2014/main" id="{3B019234-2E04-0C66-5234-146B91FDDF17}"/>
              </a:ext>
            </a:extLst>
          </p:cNvPr>
          <p:cNvSpPr txBox="1">
            <a:spLocks/>
          </p:cNvSpPr>
          <p:nvPr/>
        </p:nvSpPr>
        <p:spPr>
          <a:xfrm>
            <a:off x="2286000" y="1790700"/>
            <a:ext cx="4648200" cy="17545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instructions are available for later reference in the </a:t>
            </a:r>
            <a:r>
              <a:rPr lang="en-US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README.md</a:t>
            </a:r>
            <a:r>
              <a:rPr lang="en-US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https://github.com/nasa/HyperCP</a:t>
            </a:r>
            <a:endParaRPr lang="en-US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02;p1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A0FDBA04-B010-98F8-BB39-57D2251EE0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53" y="1790701"/>
            <a:ext cx="1860078" cy="186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993F79-5779-E8AE-BA70-F1DCE818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1790700"/>
            <a:ext cx="7772400" cy="8036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CF7D8-65B5-A522-46C5-C7108354C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286500"/>
            <a:ext cx="7772400" cy="3095468"/>
          </a:xfrm>
          <a:prstGeom prst="rect">
            <a:avLst/>
          </a:prstGeom>
        </p:spPr>
      </p:pic>
      <p:sp>
        <p:nvSpPr>
          <p:cNvPr id="17" name="Google Shape;101;p1">
            <a:extLst>
              <a:ext uri="{FF2B5EF4-FFF2-40B4-BE49-F238E27FC236}">
                <a16:creationId xmlns:a16="http://schemas.microsoft.com/office/drawing/2014/main" id="{AB436606-9B53-7D08-0931-C4AF54C18A4C}"/>
              </a:ext>
            </a:extLst>
          </p:cNvPr>
          <p:cNvSpPr txBox="1">
            <a:spLocks/>
          </p:cNvSpPr>
          <p:nvPr/>
        </p:nvSpPr>
        <p:spPr>
          <a:xfrm>
            <a:off x="381000" y="4625362"/>
            <a:ext cx="7772400" cy="13954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support, please reach out on GitHub in the Discussions tab, or, for bugs, the Issues tab.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FD8500-952B-3A06-D37F-83554E75DFCA}"/>
              </a:ext>
            </a:extLst>
          </p:cNvPr>
          <p:cNvCxnSpPr>
            <a:stCxn id="13" idx="3"/>
          </p:cNvCxnSpPr>
          <p:nvPr/>
        </p:nvCxnSpPr>
        <p:spPr>
          <a:xfrm>
            <a:off x="6934200" y="2667984"/>
            <a:ext cx="2286000" cy="2323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C508F2-C8E4-1479-FA88-852F130C10B0}"/>
              </a:ext>
            </a:extLst>
          </p:cNvPr>
          <p:cNvCxnSpPr>
            <a:cxnSpLocks/>
          </p:cNvCxnSpPr>
          <p:nvPr/>
        </p:nvCxnSpPr>
        <p:spPr>
          <a:xfrm flipH="1">
            <a:off x="1752600" y="6020783"/>
            <a:ext cx="1371600" cy="11039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9905EF-4FFB-857F-C042-52EC940FFE64}"/>
              </a:ext>
            </a:extLst>
          </p:cNvPr>
          <p:cNvCxnSpPr>
            <a:cxnSpLocks/>
          </p:cNvCxnSpPr>
          <p:nvPr/>
        </p:nvCxnSpPr>
        <p:spPr>
          <a:xfrm>
            <a:off x="3124200" y="6020783"/>
            <a:ext cx="381000" cy="11039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842</Words>
  <Application>Microsoft Macintosh PowerPoint</Application>
  <PresentationFormat>Custom</PresentationFormat>
  <Paragraphs>66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Aptos</vt:lpstr>
      <vt:lpstr>Times New Roman</vt:lpstr>
      <vt:lpstr>Custom Design</vt:lpstr>
      <vt:lpstr>HyperCP Setup Instructions</vt:lpstr>
      <vt:lpstr>Git</vt:lpstr>
      <vt:lpstr>Python and Conda</vt:lpstr>
      <vt:lpstr>Cloning, download, or package release</vt:lpstr>
      <vt:lpstr>Setting Up HyperCP</vt:lpstr>
      <vt:lpstr>Git Remotes and Branches</vt:lpstr>
      <vt:lpstr>Setting Up HyperCP</vt:lpstr>
      <vt:lpstr>Setting Up HyperCP</vt:lpstr>
      <vt:lpstr>End HyperCP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Aurin, Dirk A. (GSFC-616.0)[MORGAN STATE UNIV.]</cp:lastModifiedBy>
  <cp:revision>13</cp:revision>
  <dcterms:created xsi:type="dcterms:W3CDTF">2006-08-16T00:00:00Z</dcterms:created>
  <dcterms:modified xsi:type="dcterms:W3CDTF">2025-12-01T21:33:02Z</dcterms:modified>
  <dc:identifier>DAF4U0ThXf8</dc:identifier>
</cp:coreProperties>
</file>