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3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224AC-E7B7-4212-B34E-519742429D77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E83EF-497A-4FF6-BD90-BEA335AE0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4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r>
              <a:rPr lang="en-US" baseline="0" dirty="0" smtClean="0"/>
              <a:t> elements of this proposed study are: 1) natural variability of VSFs, with new instrument capability and recent measurements in coastal and oceanic waters</a:t>
            </a:r>
          </a:p>
          <a:p>
            <a:r>
              <a:rPr lang="en-US" baseline="0" dirty="0" smtClean="0"/>
              <a:t>2) New ways to understand this natural variability</a:t>
            </a:r>
          </a:p>
          <a:p>
            <a:r>
              <a:rPr lang="en-US" baseline="0" dirty="0" smtClean="0"/>
              <a:t>3) Impart new understanding to biogeochemical retrieval from ocean 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4E7B-8E0D-4A4E-AB9F-A3CE7CE199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3B31-435D-47BA-B3E1-41082FDF9D8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526C-6A87-44AB-86F8-7D2E439E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4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3B31-435D-47BA-B3E1-41082FDF9D8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526C-6A87-44AB-86F8-7D2E439E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3B31-435D-47BA-B3E1-41082FDF9D8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526C-6A87-44AB-86F8-7D2E439E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3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3B31-435D-47BA-B3E1-41082FDF9D8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526C-6A87-44AB-86F8-7D2E439E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4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3B31-435D-47BA-B3E1-41082FDF9D8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526C-6A87-44AB-86F8-7D2E439E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1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3B31-435D-47BA-B3E1-41082FDF9D8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526C-6A87-44AB-86F8-7D2E439E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8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3B31-435D-47BA-B3E1-41082FDF9D8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526C-6A87-44AB-86F8-7D2E439E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4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3B31-435D-47BA-B3E1-41082FDF9D8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526C-6A87-44AB-86F8-7D2E439E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7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3B31-435D-47BA-B3E1-41082FDF9D8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526C-6A87-44AB-86F8-7D2E439E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5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3B31-435D-47BA-B3E1-41082FDF9D8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526C-6A87-44AB-86F8-7D2E439E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1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3B31-435D-47BA-B3E1-41082FDF9D8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526C-6A87-44AB-86F8-7D2E439E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3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A3B31-435D-47BA-B3E1-41082FDF9D8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E526C-6A87-44AB-86F8-7D2E439E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8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tif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487" y="1777042"/>
            <a:ext cx="10386204" cy="135434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Understanding Natural Variability of VSFs and Its Impact on Biogeochemical Retrieval from Ocean Color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Xiaodong Zhang: University of North Dakota</a:t>
            </a:r>
          </a:p>
          <a:p>
            <a:r>
              <a:rPr lang="en-US" dirty="0" smtClean="0"/>
              <a:t>Deric Gray: Naval Research Lab</a:t>
            </a:r>
          </a:p>
          <a:p>
            <a:r>
              <a:rPr lang="en-US" dirty="0" smtClean="0"/>
              <a:t> Wayne Slade: Sequoia Scientific,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1310"/>
            <a:ext cx="10515600" cy="1325563"/>
          </a:xfrm>
        </p:spPr>
        <p:txBody>
          <a:bodyPr/>
          <a:lstStyle/>
          <a:p>
            <a:r>
              <a:rPr lang="en-US" dirty="0" smtClean="0"/>
              <a:t>An unexpected challenge in using measured VSFs with </a:t>
            </a:r>
            <a:r>
              <a:rPr lang="en-US" dirty="0" err="1" smtClean="0"/>
              <a:t>HydroLight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5264"/>
            <a:ext cx="10515600" cy="3181273"/>
          </a:xfrm>
        </p:spPr>
        <p:txBody>
          <a:bodyPr/>
          <a:lstStyle/>
          <a:p>
            <a:r>
              <a:rPr lang="en-US" dirty="0" smtClean="0"/>
              <a:t>To ingest measured VSFs, HL does this things</a:t>
            </a:r>
          </a:p>
          <a:p>
            <a:pPr lvl="1"/>
            <a:r>
              <a:rPr lang="en-US" dirty="0" smtClean="0"/>
              <a:t>Estimate VSFs at 0.1:0.1:180 through interpolation or extrapolation with a user provided function</a:t>
            </a:r>
          </a:p>
          <a:p>
            <a:pPr lvl="1"/>
            <a:r>
              <a:rPr lang="en-US" dirty="0" smtClean="0"/>
              <a:t>Estimate VSF slope at smaller angles using the measurements at 0.1 and 0.2 </a:t>
            </a:r>
            <a:r>
              <a:rPr lang="en-US" dirty="0" err="1" smtClean="0"/>
              <a:t>deg</a:t>
            </a:r>
            <a:r>
              <a:rPr lang="en-US" dirty="0"/>
              <a:t> </a:t>
            </a:r>
            <a:r>
              <a:rPr lang="en-US" dirty="0" smtClean="0"/>
              <a:t>assuming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Analytically integrate VSF between 0 and 0.1 </a:t>
            </a:r>
            <a:r>
              <a:rPr lang="en-US" dirty="0" smtClean="0"/>
              <a:t>using the above equation and between 0.1 and 180 numerically.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698764"/>
              </p:ext>
            </p:extLst>
          </p:nvPr>
        </p:nvGraphicFramePr>
        <p:xfrm>
          <a:off x="3589454" y="3323412"/>
          <a:ext cx="2996732" cy="612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1117440" imgH="228600" progId="Equation.DSMT4">
                  <p:embed/>
                </p:oleObj>
              </mc:Choice>
              <mc:Fallback>
                <p:oleObj name="Equation" r:id="rId3" imgW="1117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9454" y="3323412"/>
                        <a:ext cx="2996732" cy="612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8214" y="5018048"/>
            <a:ext cx="10158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This only works if m &lt; 2; otherwise you get negative  integration value between 0 and 0.1, which in turn lowers the estimate b, increases bb ratio.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0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9"/>
            <a:ext cx="10515600" cy="856057"/>
          </a:xfrm>
        </p:spPr>
        <p:txBody>
          <a:bodyPr/>
          <a:lstStyle/>
          <a:p>
            <a:r>
              <a:rPr lang="en-US" dirty="0" smtClean="0"/>
              <a:t>1. Spatial and temporal variability of VSFs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0" y="965447"/>
            <a:ext cx="5698067" cy="3562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8" r="15609"/>
          <a:stretch/>
        </p:blipFill>
        <p:spPr>
          <a:xfrm>
            <a:off x="5966603" y="707772"/>
            <a:ext cx="5917720" cy="440465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15279" r="15816" b="5307"/>
          <a:stretch/>
        </p:blipFill>
        <p:spPr bwMode="auto">
          <a:xfrm>
            <a:off x="178280" y="4579314"/>
            <a:ext cx="1526157" cy="227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04437" y="4579314"/>
            <a:ext cx="52625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LISST, 532 nm, 32 angles 0.07 – 13.9°</a:t>
            </a:r>
          </a:p>
          <a:p>
            <a:r>
              <a:rPr lang="en-US" sz="2400" dirty="0" smtClean="0"/>
              <a:t>VSM, 532 nm, 0.6:0.3:177.3°</a:t>
            </a:r>
          </a:p>
          <a:p>
            <a:r>
              <a:rPr lang="en-US" sz="2400" dirty="0" smtClean="0"/>
              <a:t>MVSM, 8 wavelengths, </a:t>
            </a:r>
            <a:r>
              <a:rPr lang="en-US" sz="2400" strike="sngStrike" dirty="0" smtClean="0"/>
              <a:t>0.5</a:t>
            </a:r>
            <a:r>
              <a:rPr lang="en-US" sz="2400" dirty="0" smtClean="0"/>
              <a:t>(10):0.25:179°</a:t>
            </a:r>
          </a:p>
          <a:p>
            <a:r>
              <a:rPr lang="en-US" sz="2400" dirty="0" smtClean="0"/>
              <a:t>ECO-VSF, 3 wavelengths, 100, 125, 150°</a:t>
            </a:r>
          </a:p>
          <a:p>
            <a:r>
              <a:rPr lang="en-US" sz="2400" dirty="0" err="1" smtClean="0"/>
              <a:t>HydroScat</a:t>
            </a:r>
            <a:r>
              <a:rPr lang="en-US" sz="2400" dirty="0" smtClean="0"/>
              <a:t>, 6 wavelengths, 140°</a:t>
            </a:r>
          </a:p>
          <a:p>
            <a:r>
              <a:rPr lang="en-US" sz="2400" dirty="0" smtClean="0"/>
              <a:t>Ac-9 or ac-s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895424" y="5126649"/>
            <a:ext cx="4296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LISST+MVSM: 532 nm, complete VSFs 0.07 – 179°</a:t>
            </a:r>
          </a:p>
          <a:p>
            <a:r>
              <a:rPr lang="en-US" sz="2400" dirty="0" smtClean="0"/>
              <a:t>MVSM, ECO, HS6: Spectral b</a:t>
            </a:r>
            <a:r>
              <a:rPr lang="en-US" sz="2400" baseline="-25000" dirty="0" smtClean="0"/>
              <a:t>b</a:t>
            </a:r>
          </a:p>
          <a:p>
            <a:r>
              <a:rPr lang="en-US" sz="2400" dirty="0" smtClean="0"/>
              <a:t>ac meters: Spectral c</a:t>
            </a:r>
            <a:r>
              <a:rPr lang="en-US" sz="2400" dirty="0"/>
              <a:t> </a:t>
            </a:r>
            <a:r>
              <a:rPr lang="en-US" sz="2400" dirty="0" smtClean="0"/>
              <a:t>and a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966968" y="5547804"/>
            <a:ext cx="814058" cy="358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77" y="138023"/>
            <a:ext cx="4030904" cy="32656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41" y="3505671"/>
            <a:ext cx="4079839" cy="3241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" y="1457371"/>
            <a:ext cx="5601185" cy="4320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51780" y="2549104"/>
            <a:ext cx="2103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IOP agreement between different instruments:</a:t>
            </a:r>
          </a:p>
          <a:p>
            <a:endParaRPr lang="en-US" dirty="0" smtClean="0"/>
          </a:p>
          <a:p>
            <a:r>
              <a:rPr lang="en-US" sz="2800" dirty="0" smtClean="0"/>
              <a:t>R &gt; 0.96</a:t>
            </a:r>
          </a:p>
          <a:p>
            <a:r>
              <a:rPr lang="en-US" sz="2800" dirty="0" smtClean="0"/>
              <a:t>RMSD &lt; 10%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762503"/>
              </p:ext>
            </p:extLst>
          </p:nvPr>
        </p:nvGraphicFramePr>
        <p:xfrm>
          <a:off x="8510092" y="1261636"/>
          <a:ext cx="3681908" cy="101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6" imgW="1193760" imgH="330120" progId="Equation.DSMT4">
                  <p:embed/>
                </p:oleObj>
              </mc:Choice>
              <mc:Fallback>
                <p:oleObj name="Equation" r:id="rId6" imgW="11937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10092" y="1261636"/>
                        <a:ext cx="3681908" cy="101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814403"/>
              </p:ext>
            </p:extLst>
          </p:nvPr>
        </p:nvGraphicFramePr>
        <p:xfrm>
          <a:off x="8189023" y="5292412"/>
          <a:ext cx="1545992" cy="650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8" imgW="482400" imgH="203040" progId="Equation.DSMT4">
                  <p:embed/>
                </p:oleObj>
              </mc:Choice>
              <mc:Fallback>
                <p:oleObj name="Equation" r:id="rId8" imgW="482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89023" y="5292412"/>
                        <a:ext cx="1545992" cy="650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4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79" y="25136"/>
            <a:ext cx="11593902" cy="112724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2. Biogeochemical sources of b</a:t>
            </a:r>
            <a:r>
              <a:rPr lang="en-US" sz="3600" baseline="-25000" dirty="0" smtClean="0"/>
              <a:t>b</a:t>
            </a:r>
            <a:r>
              <a:rPr lang="en-US" sz="3600" dirty="0" smtClean="0"/>
              <a:t>: A combination of inverse- and forward-modeling approach by analyzing measured VSFs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81"/>
          <a:stretch/>
        </p:blipFill>
        <p:spPr>
          <a:xfrm>
            <a:off x="708145" y="1898023"/>
            <a:ext cx="2612282" cy="2943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214" y="1256254"/>
            <a:ext cx="3381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VSF-Inverse modeling at 532 nm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1" r="33606"/>
          <a:stretch/>
        </p:blipFill>
        <p:spPr>
          <a:xfrm>
            <a:off x="4303119" y="1850577"/>
            <a:ext cx="2746842" cy="303843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534328" y="3091125"/>
            <a:ext cx="793630" cy="38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22099" y="1267440"/>
            <a:ext cx="3287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Particle size distributions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304913" y="3194441"/>
            <a:ext cx="909601" cy="38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28645" y="1945341"/>
            <a:ext cx="1444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Forward modeling at other wavelength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1" r="37303"/>
          <a:stretch/>
        </p:blipFill>
        <p:spPr bwMode="auto">
          <a:xfrm>
            <a:off x="7284440" y="3693089"/>
            <a:ext cx="1150558" cy="73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58" y="1078302"/>
            <a:ext cx="3301150" cy="2455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152" y="3693089"/>
            <a:ext cx="3209819" cy="24856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-584345" y="5371897"/>
            <a:ext cx="167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</a:t>
            </a:r>
            <a:r>
              <a:rPr lang="en-US" sz="2000" dirty="0" smtClean="0">
                <a:solidFill>
                  <a:srgbClr val="FF0000"/>
                </a:solidFill>
              </a:rPr>
              <a:t>ssumptions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195" y="5049320"/>
            <a:ext cx="33462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Oceanic particles comprise of sub-populations, each follows log-normal distribution and of the same composition (refract. Index) Zhang et al. (2011)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88619" y="5105252"/>
            <a:ext cx="33462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Sub-populations represent different biogeochemical stocks. Zhang et al. (2012; 2013; 2014), </a:t>
            </a:r>
            <a:r>
              <a:rPr lang="en-US" dirty="0" err="1" smtClean="0"/>
              <a:t>Czerski</a:t>
            </a:r>
            <a:r>
              <a:rPr lang="en-US" dirty="0" smtClean="0"/>
              <a:t> et al. (2011), Twardowski et al. (2012).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53958" y="783847"/>
            <a:ext cx="3055588" cy="3252214"/>
            <a:chOff x="481708" y="3229708"/>
            <a:chExt cx="3055588" cy="325221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0119" t="67741"/>
            <a:stretch/>
          </p:blipFill>
          <p:spPr bwMode="auto">
            <a:xfrm>
              <a:off x="481708" y="3483745"/>
              <a:ext cx="3055588" cy="29981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170673" y="4156453"/>
              <a:ext cx="2206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Balch et al. (2005)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13201" y="3229708"/>
              <a:ext cx="1521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US" sz="2800" baseline="-25000" dirty="0" smtClean="0"/>
                <a:t>b</a:t>
              </a:r>
              <a:r>
                <a:rPr lang="en-US" sz="2800" dirty="0" smtClean="0"/>
                <a:t> vs. PIC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80485" y="877390"/>
            <a:ext cx="3854335" cy="3333358"/>
            <a:chOff x="3580485" y="877390"/>
            <a:chExt cx="3854335" cy="33333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0485" y="1364481"/>
              <a:ext cx="3854335" cy="284626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507652" y="2876304"/>
              <a:ext cx="18056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Stramski</a:t>
              </a:r>
              <a:r>
                <a:rPr lang="en-US" sz="2000" dirty="0" smtClean="0"/>
                <a:t> et al. (2008)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04409" y="877390"/>
              <a:ext cx="16690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US" sz="2800" baseline="-25000" dirty="0" smtClean="0"/>
                <a:t>b</a:t>
              </a:r>
              <a:r>
                <a:rPr lang="en-US" sz="2800" dirty="0" smtClean="0"/>
                <a:t> vs. POC</a:t>
              </a:r>
              <a:endParaRPr lang="en-US" sz="28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976698" y="794057"/>
            <a:ext cx="4396128" cy="3575676"/>
            <a:chOff x="7976698" y="794057"/>
            <a:chExt cx="4396128" cy="3575676"/>
          </a:xfrm>
        </p:grpSpPr>
        <p:grpSp>
          <p:nvGrpSpPr>
            <p:cNvPr id="24" name="Group 23"/>
            <p:cNvGrpSpPr/>
            <p:nvPr/>
          </p:nvGrpSpPr>
          <p:grpSpPr>
            <a:xfrm>
              <a:off x="7976698" y="794057"/>
              <a:ext cx="4396128" cy="3575676"/>
              <a:chOff x="7976698" y="794057"/>
              <a:chExt cx="4396128" cy="357567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76698" y="1330803"/>
                <a:ext cx="3247293" cy="303893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8138974" y="794057"/>
                <a:ext cx="3482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b</a:t>
                </a:r>
                <a:r>
                  <a:rPr lang="en-US" sz="2800" baseline="-25000" dirty="0" smtClean="0"/>
                  <a:t>b</a:t>
                </a:r>
                <a:r>
                  <a:rPr lang="en-US" sz="2800" dirty="0" smtClean="0"/>
                  <a:t> vs. Phytoplankton-C</a:t>
                </a:r>
                <a:endParaRPr lang="en-US" sz="28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701021" y="1770678"/>
                <a:ext cx="180565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Martinez-Vincente et al. (2013)</a:t>
                </a:r>
                <a:endParaRPr lang="en-US" sz="2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567174" y="2835195"/>
                <a:ext cx="18056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/>
                  <a:t>Behrenfeld</a:t>
                </a:r>
                <a:r>
                  <a:rPr lang="en-US" sz="2000" dirty="0" smtClean="0"/>
                  <a:t> et al. (2005)</a:t>
                </a:r>
                <a:endParaRPr lang="en-US" sz="2000" dirty="0"/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9521026" y="2748919"/>
              <a:ext cx="519789" cy="328389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10193215" y="2996119"/>
              <a:ext cx="478028" cy="233589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481708" y="260627"/>
            <a:ext cx="10975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</a:rPr>
              <a:t>b</a:t>
            </a:r>
            <a:r>
              <a:rPr lang="en-US" sz="2800" dirty="0" smtClean="0">
                <a:solidFill>
                  <a:srgbClr val="FF0000"/>
                </a:solidFill>
              </a:rPr>
              <a:t> has been empirically  related to many things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81708" y="4210748"/>
            <a:ext cx="4406446" cy="2460165"/>
            <a:chOff x="3915914" y="4397835"/>
            <a:chExt cx="4406446" cy="2460165"/>
          </a:xfrm>
        </p:grpSpPr>
        <p:grpSp>
          <p:nvGrpSpPr>
            <p:cNvPr id="26" name="Group 25"/>
            <p:cNvGrpSpPr/>
            <p:nvPr/>
          </p:nvGrpSpPr>
          <p:grpSpPr>
            <a:xfrm>
              <a:off x="3915914" y="4397835"/>
              <a:ext cx="4406446" cy="2460165"/>
              <a:chOff x="3915914" y="4397835"/>
              <a:chExt cx="4406446" cy="246016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15914" y="4397835"/>
                <a:ext cx="4406446" cy="2460165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613887" y="4569063"/>
                <a:ext cx="17139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b</a:t>
                </a:r>
                <a:r>
                  <a:rPr lang="en-US" sz="2800" baseline="-25000" dirty="0" smtClean="0"/>
                  <a:t>b</a:t>
                </a:r>
                <a:r>
                  <a:rPr lang="en-US" sz="2800" dirty="0" smtClean="0"/>
                  <a:t> vs. SPM</a:t>
                </a:r>
                <a:endParaRPr lang="en-US" sz="2800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4584037" y="5263511"/>
              <a:ext cx="21807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Lorthiois</a:t>
              </a:r>
              <a:r>
                <a:rPr lang="en-US" dirty="0"/>
                <a:t> et al. (2012)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02572" y="4149937"/>
            <a:ext cx="6011997" cy="2666703"/>
            <a:chOff x="5302572" y="4149937"/>
            <a:chExt cx="6011997" cy="266670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02572" y="4149937"/>
              <a:ext cx="3630945" cy="266670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886118" y="4654426"/>
              <a:ext cx="34284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US" sz="2800" baseline="-25000" dirty="0" smtClean="0"/>
                <a:t>b</a:t>
              </a:r>
              <a:r>
                <a:rPr lang="en-US" sz="2800" dirty="0" smtClean="0"/>
                <a:t> slope vs. PSD slope</a:t>
              </a:r>
              <a:endParaRPr lang="en-US" sz="28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64255" y="6058329"/>
              <a:ext cx="2338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Kostadinov</a:t>
              </a:r>
              <a:r>
                <a:rPr lang="en-US" dirty="0" smtClean="0"/>
                <a:t> et al (2012)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26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89" y="172434"/>
            <a:ext cx="7685454" cy="11129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Question: what contribute to b</a:t>
            </a:r>
            <a:r>
              <a:rPr lang="en-US" baseline="-25000" dirty="0" smtClean="0"/>
              <a:t>b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Dissolved vs. </a:t>
            </a:r>
            <a:r>
              <a:rPr lang="en-US" dirty="0"/>
              <a:t>P</a:t>
            </a:r>
            <a:r>
              <a:rPr lang="en-US" dirty="0" smtClean="0"/>
              <a:t>articulate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507528"/>
              </p:ext>
            </p:extLst>
          </p:nvPr>
        </p:nvGraphicFramePr>
        <p:xfrm>
          <a:off x="8296233" y="0"/>
          <a:ext cx="3067825" cy="955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774360" imgH="241200" progId="Equation.DSMT4">
                  <p:embed/>
                </p:oleObj>
              </mc:Choice>
              <mc:Fallback>
                <p:oleObj name="Equation" r:id="rId3" imgW="774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96233" y="0"/>
                        <a:ext cx="3067825" cy="955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7743971" y="694333"/>
            <a:ext cx="3832965" cy="1217162"/>
            <a:chOff x="6740" y="2754923"/>
            <a:chExt cx="3832965" cy="1217162"/>
          </a:xfrm>
        </p:grpSpPr>
        <p:sp>
          <p:nvSpPr>
            <p:cNvPr id="5" name="Left-Right Arrow 4"/>
            <p:cNvSpPr/>
            <p:nvPr/>
          </p:nvSpPr>
          <p:spPr>
            <a:xfrm>
              <a:off x="1401305" y="2878138"/>
              <a:ext cx="2438400" cy="550984"/>
            </a:xfrm>
            <a:prstGeom prst="leftRigh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620505" y="2754923"/>
              <a:ext cx="0" cy="76200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740" y="2892020"/>
              <a:ext cx="14888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Particles</a:t>
              </a:r>
              <a:endParaRPr lang="en-US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16814" y="3448865"/>
              <a:ext cx="12073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0.2 µm</a:t>
              </a:r>
              <a:endParaRPr lang="en-US" sz="2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64652" y="2069338"/>
            <a:ext cx="6478152" cy="4113315"/>
            <a:chOff x="5564652" y="2069338"/>
            <a:chExt cx="6478152" cy="411331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652" y="2069338"/>
              <a:ext cx="6478152" cy="357322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296233" y="5813321"/>
              <a:ext cx="1988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Zhang et al. (2014)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9995" y="1911495"/>
            <a:ext cx="5173980" cy="4244853"/>
            <a:chOff x="249995" y="1911495"/>
            <a:chExt cx="5173980" cy="424485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95" y="1911495"/>
              <a:ext cx="5173980" cy="37719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478560" y="5787016"/>
              <a:ext cx="2309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Zhang and Gray (2015)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0018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8070" y="171694"/>
            <a:ext cx="11412416" cy="17010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coastal waters, “dissolved” portion of particles scatter light much greater than pure seawater and contribute 30-80% of total b</a:t>
            </a:r>
            <a:r>
              <a:rPr lang="en-US" baseline="-25000" dirty="0" smtClean="0"/>
              <a:t>b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3" y="2108102"/>
            <a:ext cx="4853524" cy="365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09" y="2108102"/>
            <a:ext cx="4759117" cy="36596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9084" y="6003093"/>
            <a:ext cx="6346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D09: Dall’Olmo et al. (2009) equatorial Pacific ocean</a:t>
            </a:r>
          </a:p>
          <a:p>
            <a:r>
              <a:rPr lang="en-US" dirty="0" smtClean="0"/>
              <a:t>SW05: </a:t>
            </a:r>
            <a:r>
              <a:rPr lang="en-US" dirty="0" err="1" smtClean="0"/>
              <a:t>Stramski</a:t>
            </a:r>
            <a:r>
              <a:rPr lang="en-US" dirty="0" smtClean="0"/>
              <a:t> and Wozniak (2005) simulated colloidal scattering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83316" y="6064648"/>
            <a:ext cx="494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Next step: Analyzing SABOR data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8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4735" y="-66196"/>
            <a:ext cx="11204275" cy="1325563"/>
          </a:xfrm>
        </p:spPr>
        <p:txBody>
          <a:bodyPr/>
          <a:lstStyle/>
          <a:p>
            <a:r>
              <a:rPr lang="en-US" dirty="0" smtClean="0"/>
              <a:t>Simulated vs. measured spectral b</a:t>
            </a:r>
            <a:r>
              <a:rPr lang="en-US" baseline="-25000" dirty="0" smtClean="0"/>
              <a:t>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9" y="1745679"/>
            <a:ext cx="4572000" cy="3429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61" y="3251162"/>
            <a:ext cx="4663440" cy="3497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85" y="984734"/>
            <a:ext cx="45720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4876" y="5788324"/>
            <a:ext cx="214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Dinoflagellate bloom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87939" y="2329902"/>
            <a:ext cx="1987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cases like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51" y="941609"/>
            <a:ext cx="5212532" cy="58374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4735" y="-66196"/>
            <a:ext cx="11204275" cy="1007805"/>
          </a:xfrm>
        </p:spPr>
        <p:txBody>
          <a:bodyPr/>
          <a:lstStyle/>
          <a:p>
            <a:r>
              <a:rPr lang="en-US" dirty="0" smtClean="0"/>
              <a:t>Simulated vs. measured spectral b, b</a:t>
            </a:r>
            <a:r>
              <a:rPr lang="en-US" baseline="-25000" dirty="0" smtClean="0"/>
              <a:t>b</a:t>
            </a:r>
            <a:r>
              <a:rPr lang="en-US" dirty="0" smtClean="0"/>
              <a:t>, b</a:t>
            </a:r>
            <a:r>
              <a:rPr lang="en-US" baseline="-25000" dirty="0" smtClean="0"/>
              <a:t>b</a:t>
            </a:r>
            <a:r>
              <a:rPr lang="en-US" dirty="0" smtClean="0"/>
              <a:t> ratio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65036" y="1371600"/>
            <a:ext cx="50119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In general, simulation overestimate spectral slopes of b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b</a:t>
            </a:r>
            <a:r>
              <a:rPr lang="en-US" sz="2000" dirty="0" smtClean="0">
                <a:solidFill>
                  <a:schemeClr val="accent2"/>
                </a:solidFill>
              </a:rPr>
              <a:t>, slight overestimation in spectral slopes for b and bb ratio</a:t>
            </a:r>
          </a:p>
          <a:p>
            <a:endParaRPr lang="en-US" sz="2000" dirty="0" smtClean="0"/>
          </a:p>
          <a:p>
            <a:r>
              <a:rPr lang="en-US" sz="2000" dirty="0" smtClean="0"/>
              <a:t>In forward modeling, I assumed</a:t>
            </a:r>
          </a:p>
          <a:p>
            <a:r>
              <a:rPr lang="en-US" sz="2000" dirty="0" smtClean="0"/>
              <a:t>Refractive index does not change with wavelength. While this is ok for real part of the index, it is NOT ok for imaginary part of the index. 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Next step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To account for absorption, i.e., change in imaginary part of the refractive index, in forward modelling for phytoplankton-type and very small (dissolved) particles.</a:t>
            </a:r>
          </a:p>
        </p:txBody>
      </p:sp>
    </p:spTree>
    <p:extLst>
      <p:ext uri="{BB962C8B-B14F-4D97-AF65-F5344CB8AC3E}">
        <p14:creationId xmlns:p14="http://schemas.microsoft.com/office/powerpoint/2010/main" val="37091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622</Words>
  <Application>Microsoft Office PowerPoint</Application>
  <PresentationFormat>Custom</PresentationFormat>
  <Paragraphs>68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Equation</vt:lpstr>
      <vt:lpstr>MathType 6.0 Equation</vt:lpstr>
      <vt:lpstr>Understanding Natural Variability of VSFs and Its Impact on Biogeochemical Retrieval from Ocean Color</vt:lpstr>
      <vt:lpstr>1. Spatial and temporal variability of VSFs</vt:lpstr>
      <vt:lpstr>PowerPoint Presentation</vt:lpstr>
      <vt:lpstr>2. Biogeochemical sources of bb: A combination of inverse- and forward-modeling approach by analyzing measured VSFs</vt:lpstr>
      <vt:lpstr>PowerPoint Presentation</vt:lpstr>
      <vt:lpstr>Question: what contribute to bb? Dissolved vs. Particulate</vt:lpstr>
      <vt:lpstr>In coastal waters, “dissolved” portion of particles scatter light much greater than pure seawater and contribute 30-80% of total bb</vt:lpstr>
      <vt:lpstr>Simulated vs. measured spectral bb</vt:lpstr>
      <vt:lpstr>Simulated vs. measured spectral b, bb, bb ratio</vt:lpstr>
      <vt:lpstr>An unexpected challenge in using measured VSFs with HydroLight: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Natural Variability of VSFs and Its Impact on Biogeochemical Retrieval from Ocean Color</dc:title>
  <dc:creator>Xiaodong Zhang</dc:creator>
  <cp:lastModifiedBy>zhang</cp:lastModifiedBy>
  <cp:revision>41</cp:revision>
  <dcterms:created xsi:type="dcterms:W3CDTF">2016-01-12T15:27:48Z</dcterms:created>
  <dcterms:modified xsi:type="dcterms:W3CDTF">2016-01-20T21:38:48Z</dcterms:modified>
</cp:coreProperties>
</file>