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 id="2147483685" r:id="rId2"/>
  </p:sldMasterIdLst>
  <p:notesMasterIdLst>
    <p:notesMasterId r:id="rId22"/>
  </p:notesMasterIdLst>
  <p:handoutMasterIdLst>
    <p:handoutMasterId r:id="rId23"/>
  </p:handoutMasterIdLst>
  <p:sldIdLst>
    <p:sldId id="257" r:id="rId3"/>
    <p:sldId id="320" r:id="rId4"/>
    <p:sldId id="270" r:id="rId5"/>
    <p:sldId id="310" r:id="rId6"/>
    <p:sldId id="315" r:id="rId7"/>
    <p:sldId id="316" r:id="rId8"/>
    <p:sldId id="321" r:id="rId9"/>
    <p:sldId id="311" r:id="rId10"/>
    <p:sldId id="312" r:id="rId11"/>
    <p:sldId id="313" r:id="rId12"/>
    <p:sldId id="314" r:id="rId13"/>
    <p:sldId id="306" r:id="rId14"/>
    <p:sldId id="308" r:id="rId15"/>
    <p:sldId id="309" r:id="rId16"/>
    <p:sldId id="274" r:id="rId17"/>
    <p:sldId id="275" r:id="rId18"/>
    <p:sldId id="317" r:id="rId19"/>
    <p:sldId id="318" r:id="rId20"/>
    <p:sldId id="31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46" autoAdjust="0"/>
    <p:restoredTop sz="98765" autoAdjust="0"/>
  </p:normalViewPr>
  <p:slideViewPr>
    <p:cSldViewPr snapToGrid="0" snapToObjects="1">
      <p:cViewPr varScale="1">
        <p:scale>
          <a:sx n="109" d="100"/>
          <a:sy n="109" d="100"/>
        </p:scale>
        <p:origin x="-1896"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22F7D2-5399-3346-8A8F-1BF49EA3C2AA}" type="datetimeFigureOut">
              <a:rPr lang="en-US" smtClean="0"/>
              <a:t>1/20/16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E0CAE9-C59A-424F-8F93-D0E95A6D2CF6}" type="slidenum">
              <a:rPr lang="en-US" smtClean="0"/>
              <a:t>‹#›</a:t>
            </a:fld>
            <a:endParaRPr lang="en-US" dirty="0"/>
          </a:p>
        </p:txBody>
      </p:sp>
    </p:spTree>
    <p:extLst>
      <p:ext uri="{BB962C8B-B14F-4D97-AF65-F5344CB8AC3E}">
        <p14:creationId xmlns:p14="http://schemas.microsoft.com/office/powerpoint/2010/main" val="2590423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61CF20-702C-494D-8DC2-D34DBD0D3318}" type="datetimeFigureOut">
              <a:rPr lang="en-US" smtClean="0"/>
              <a:t>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F78B35-ACE8-2848-8CFB-D03ED6E3926F}" type="slidenum">
              <a:rPr lang="en-US" smtClean="0"/>
              <a:t>‹#›</a:t>
            </a:fld>
            <a:endParaRPr lang="en-US" dirty="0"/>
          </a:p>
        </p:txBody>
      </p:sp>
    </p:spTree>
    <p:extLst>
      <p:ext uri="{BB962C8B-B14F-4D97-AF65-F5344CB8AC3E}">
        <p14:creationId xmlns:p14="http://schemas.microsoft.com/office/powerpoint/2010/main" val="8247889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xfrm>
            <a:off x="1144588" y="685800"/>
            <a:ext cx="4572000" cy="3429000"/>
          </a:xfrm>
        </p:spPr>
      </p:sp>
      <p:sp>
        <p:nvSpPr>
          <p:cNvPr id="28674" name="Rectangle 3"/>
          <p:cNvSpPr>
            <a:spLocks noGrp="1" noChangeArrowheads="1"/>
          </p:cNvSpPr>
          <p:nvPr>
            <p:ph type="body" idx="1"/>
          </p:nvPr>
        </p:nvSpPr>
        <p:spPr bwMode="auto">
          <a:xfrm>
            <a:off x="686421" y="4344025"/>
            <a:ext cx="5485158" cy="4114488"/>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182" tIns="45092" rIns="90182" bIns="45092"/>
          <a:lstStyle/>
          <a:p>
            <a:endParaRPr lang="en-US" dirty="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xfrm>
            <a:off x="1144588" y="685800"/>
            <a:ext cx="4572000" cy="3429000"/>
          </a:xfrm>
        </p:spPr>
      </p:sp>
      <p:sp>
        <p:nvSpPr>
          <p:cNvPr id="32770" name="Rectangle 3"/>
          <p:cNvSpPr>
            <a:spLocks noGrp="1" noChangeArrowheads="1"/>
          </p:cNvSpPr>
          <p:nvPr>
            <p:ph type="body" idx="1"/>
          </p:nvPr>
        </p:nvSpPr>
        <p:spPr bwMode="auto">
          <a:xfrm>
            <a:off x="686421" y="4344025"/>
            <a:ext cx="5485158" cy="4114488"/>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182" tIns="45092" rIns="90182" bIns="45092"/>
          <a:lstStyle/>
          <a:p>
            <a:endParaRPr lang="en-US" dirty="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xfrm>
            <a:off x="1144588" y="685800"/>
            <a:ext cx="4572000" cy="3429000"/>
          </a:xfrm>
        </p:spPr>
      </p:sp>
      <p:sp>
        <p:nvSpPr>
          <p:cNvPr id="34818" name="Rectangle 3"/>
          <p:cNvSpPr>
            <a:spLocks noGrp="1" noChangeArrowheads="1"/>
          </p:cNvSpPr>
          <p:nvPr>
            <p:ph type="body" idx="1"/>
          </p:nvPr>
        </p:nvSpPr>
        <p:spPr bwMode="auto">
          <a:xfrm>
            <a:off x="686421" y="4344025"/>
            <a:ext cx="5485158" cy="4114488"/>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182" tIns="45092" rIns="90182" bIns="45092"/>
          <a:lstStyle/>
          <a:p>
            <a:endParaRPr lang="en-US" dirty="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3916639" y="0"/>
            <a:ext cx="2935149"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18" name="Rectangle 3"/>
          <p:cNvSpPr>
            <a:spLocks noChangeArrowheads="1"/>
          </p:cNvSpPr>
          <p:nvPr/>
        </p:nvSpPr>
        <p:spPr bwMode="auto">
          <a:xfrm>
            <a:off x="3916639" y="8666189"/>
            <a:ext cx="2935149"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73" tIns="45221" rIns="93673" bIns="45221" anchor="b"/>
          <a:lstStyle/>
          <a:p>
            <a:pPr algn="r" defTabSz="944563"/>
            <a:r>
              <a:rPr lang="en-US" dirty="0"/>
              <a:t>17</a:t>
            </a:r>
          </a:p>
        </p:txBody>
      </p:sp>
      <p:sp>
        <p:nvSpPr>
          <p:cNvPr id="34819" name="Rectangle 4"/>
          <p:cNvSpPr>
            <a:spLocks noChangeArrowheads="1"/>
          </p:cNvSpPr>
          <p:nvPr/>
        </p:nvSpPr>
        <p:spPr bwMode="auto">
          <a:xfrm>
            <a:off x="0" y="8666189"/>
            <a:ext cx="2932044" cy="46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0" name="Rectangle 5"/>
          <p:cNvSpPr>
            <a:spLocks noChangeArrowheads="1"/>
          </p:cNvSpPr>
          <p:nvPr/>
        </p:nvSpPr>
        <p:spPr bwMode="auto">
          <a:xfrm>
            <a:off x="0" y="0"/>
            <a:ext cx="2932044" cy="46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650" tIns="45825" rIns="91650" bIns="45825" anchor="ctr"/>
          <a:lstStyle/>
          <a:p>
            <a:endParaRPr lang="en-US" dirty="0"/>
          </a:p>
        </p:txBody>
      </p:sp>
      <p:sp>
        <p:nvSpPr>
          <p:cNvPr id="34821" name="Rectangle 6"/>
          <p:cNvSpPr>
            <a:spLocks noGrp="1" noRot="1" noChangeAspect="1" noChangeArrowheads="1" noTextEdit="1"/>
          </p:cNvSpPr>
          <p:nvPr>
            <p:ph type="sldImg"/>
          </p:nvPr>
        </p:nvSpPr>
        <p:spPr>
          <a:solidFill>
            <a:srgbClr val="FFFFFF"/>
          </a:solidFill>
          <a:ln cap="flat"/>
        </p:spPr>
      </p:sp>
      <p:sp>
        <p:nvSpPr>
          <p:cNvPr id="3482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3673" tIns="45221" rIns="93673" bIns="45221"/>
          <a:lstStyle/>
          <a:p>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6" name="Footer Placeholder 5"/>
          <p:cNvSpPr>
            <a:spLocks noGrp="1"/>
          </p:cNvSpPr>
          <p:nvPr>
            <p:ph type="ftr" sz="quarter" idx="11"/>
          </p:nvPr>
        </p:nvSpPr>
        <p:spPr/>
        <p:txBody>
          <a:bodyPr/>
          <a:lstStyle/>
          <a:p>
            <a:r>
              <a:rPr lang="en-US" dirty="0" smtClean="0"/>
              <a:t>PACE Kick-off   13 Jan 2015</a:t>
            </a:r>
            <a:endParaRPr lang="en-US" dirty="0"/>
          </a:p>
        </p:txBody>
      </p:sp>
      <p:sp>
        <p:nvSpPr>
          <p:cNvPr id="7" name="Slide Number Placeholder 6"/>
          <p:cNvSpPr>
            <a:spLocks noGrp="1"/>
          </p:cNvSpPr>
          <p:nvPr>
            <p:ph type="sldNum" sz="quarter" idx="12"/>
          </p:nvPr>
        </p:nvSpPr>
        <p:spPr/>
        <p:txBody>
          <a:bodyPr/>
          <a:lstStyle/>
          <a:p>
            <a:fld id="{62D5B71B-7C00-2245-8CE7-708BEFB0F10E}" type="slidenum">
              <a:rPr lang="en-US" smtClean="0"/>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42249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45351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0985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9495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9565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4308997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279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78361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91454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450782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08294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330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5" name="Footer Placeholder 4"/>
          <p:cNvSpPr>
            <a:spLocks noGrp="1"/>
          </p:cNvSpPr>
          <p:nvPr>
            <p:ph type="ftr" sz="quarter" idx="11"/>
          </p:nvPr>
        </p:nvSpPr>
        <p:spPr/>
        <p:txBody>
          <a:bodyPr/>
          <a:lstStyle/>
          <a:p>
            <a:r>
              <a:rPr lang="en-US" dirty="0" smtClean="0"/>
              <a:t>PACE Kick-off   13 Jan 2015</a:t>
            </a:r>
            <a:endParaRPr lang="en-US" dirty="0"/>
          </a:p>
        </p:txBody>
      </p:sp>
      <p:sp>
        <p:nvSpPr>
          <p:cNvPr id="6" name="Slide Number Placeholder 5"/>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42920" y="107576"/>
            <a:ext cx="7348631" cy="1336956"/>
          </a:xfrm>
        </p:spPr>
        <p:txBody>
          <a:bodyPr/>
          <a:lstStyle/>
          <a:p>
            <a:r>
              <a:rPr lang="en-US" dirty="0" smtClean="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6" name="Footer Placeholder 5"/>
          <p:cNvSpPr>
            <a:spLocks noGrp="1"/>
          </p:cNvSpPr>
          <p:nvPr>
            <p:ph type="ftr" sz="quarter" idx="11"/>
          </p:nvPr>
        </p:nvSpPr>
        <p:spPr/>
        <p:txBody>
          <a:bodyPr/>
          <a:lstStyle/>
          <a:p>
            <a:r>
              <a:rPr lang="en-US" dirty="0" smtClean="0"/>
              <a:t>PACE Kick-off   13 Jan 2015</a:t>
            </a:r>
            <a:endParaRPr lang="en-US" dirty="0"/>
          </a:p>
        </p:txBody>
      </p:sp>
      <p:sp>
        <p:nvSpPr>
          <p:cNvPr id="7" name="Slide Number Placeholder 6"/>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42918" y="116268"/>
            <a:ext cx="7348632"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8" name="Footer Placeholder 7"/>
          <p:cNvSpPr>
            <a:spLocks noGrp="1"/>
          </p:cNvSpPr>
          <p:nvPr>
            <p:ph type="ftr" sz="quarter" idx="11"/>
          </p:nvPr>
        </p:nvSpPr>
        <p:spPr/>
        <p:txBody>
          <a:bodyPr/>
          <a:lstStyle/>
          <a:p>
            <a:r>
              <a:rPr lang="en-US" dirty="0" smtClean="0"/>
              <a:t>PACE Kick-off   13 Jan 2015</a:t>
            </a:r>
            <a:endParaRPr lang="en-US" dirty="0"/>
          </a:p>
        </p:txBody>
      </p:sp>
      <p:sp>
        <p:nvSpPr>
          <p:cNvPr id="9" name="Slide Number Placeholder 8"/>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4" name="Footer Placeholder 3"/>
          <p:cNvSpPr>
            <a:spLocks noGrp="1"/>
          </p:cNvSpPr>
          <p:nvPr>
            <p:ph type="ftr" sz="quarter" idx="11"/>
          </p:nvPr>
        </p:nvSpPr>
        <p:spPr/>
        <p:txBody>
          <a:bodyPr/>
          <a:lstStyle/>
          <a:p>
            <a:r>
              <a:rPr lang="en-US" dirty="0" smtClean="0"/>
              <a:t>PACE Kick-off   13 Jan 2015</a:t>
            </a:r>
            <a:endParaRPr lang="en-US" dirty="0"/>
          </a:p>
        </p:txBody>
      </p:sp>
      <p:sp>
        <p:nvSpPr>
          <p:cNvPr id="5" name="Slide Number Placeholder 4"/>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3" name="Footer Placeholder 2"/>
          <p:cNvSpPr>
            <a:spLocks noGrp="1"/>
          </p:cNvSpPr>
          <p:nvPr>
            <p:ph type="ftr" sz="quarter" idx="11"/>
          </p:nvPr>
        </p:nvSpPr>
        <p:spPr/>
        <p:txBody>
          <a:bodyPr/>
          <a:lstStyle/>
          <a:p>
            <a:r>
              <a:rPr lang="en-US" dirty="0" smtClean="0"/>
              <a:t>PACE Kick-off   13 Jan 2015</a:t>
            </a:r>
            <a:endParaRPr lang="en-US" dirty="0"/>
          </a:p>
        </p:txBody>
      </p:sp>
      <p:sp>
        <p:nvSpPr>
          <p:cNvPr id="4" name="Slide Number Placeholder 3"/>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629835" y="6275668"/>
            <a:ext cx="2133600" cy="365125"/>
          </a:xfrm>
          <a:prstGeom prst="rect">
            <a:avLst/>
          </a:prstGeom>
        </p:spPr>
        <p:txBody>
          <a:bodyPr/>
          <a:lstStyle/>
          <a:p>
            <a:r>
              <a:rPr lang="en-US" dirty="0" smtClean="0"/>
              <a:t>13 January 2015</a:t>
            </a:r>
            <a:endParaRPr lang="en-US" dirty="0"/>
          </a:p>
        </p:txBody>
      </p:sp>
      <p:sp>
        <p:nvSpPr>
          <p:cNvPr id="6" name="Footer Placeholder 5"/>
          <p:cNvSpPr>
            <a:spLocks noGrp="1"/>
          </p:cNvSpPr>
          <p:nvPr>
            <p:ph type="ftr" sz="quarter" idx="11"/>
          </p:nvPr>
        </p:nvSpPr>
        <p:spPr/>
        <p:txBody>
          <a:bodyPr/>
          <a:lstStyle/>
          <a:p>
            <a:r>
              <a:rPr lang="en-US" dirty="0" smtClean="0"/>
              <a:t>PACE Kick-off   13 Jan 2015</a:t>
            </a:r>
            <a:endParaRPr lang="en-US" dirty="0"/>
          </a:p>
        </p:txBody>
      </p:sp>
      <p:sp>
        <p:nvSpPr>
          <p:cNvPr id="7" name="Slide Number Placeholder 6"/>
          <p:cNvSpPr>
            <a:spLocks noGrp="1"/>
          </p:cNvSpPr>
          <p:nvPr>
            <p:ph type="sldNum" sz="quarter" idx="12"/>
          </p:nvPr>
        </p:nvSpPr>
        <p:spPr/>
        <p:txBody>
          <a:bodyPr/>
          <a:lstStyle/>
          <a:p>
            <a:fld id="{62D5B71B-7C00-2245-8CE7-708BEFB0F10E}"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3.jpeg"/><Relationship Id="rId15" Type="http://schemas.openxmlformats.org/officeDocument/2006/relationships/image" Target="../media/image4.wmf"/><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4515" y="107576"/>
            <a:ext cx="7348631" cy="1336956"/>
          </a:xfrm>
          <a:prstGeom prst="rect">
            <a:avLst/>
          </a:prstGeom>
        </p:spPr>
        <p:txBody>
          <a:bodyPr vert="horz" lIns="91440" tIns="45720" rIns="91440" bIns="45720" rtlCol="0" anchor="b"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smtClean="0"/>
              <a:t>PACE Kick-off   13 Jan 2015</a:t>
            </a: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1600">
                <a:solidFill>
                  <a:schemeClr val="bg1"/>
                </a:solidFill>
              </a:defRPr>
            </a:lvl1pPr>
          </a:lstStyle>
          <a:p>
            <a:fld id="{62D5B71B-7C00-2245-8CE7-708BEFB0F10E}" type="slidenum">
              <a:rPr lang="en-US" smtClean="0"/>
              <a:pPr/>
              <a:t>‹#›</a:t>
            </a:fld>
            <a:endParaRPr lang="en-US" dirty="0"/>
          </a:p>
        </p:txBody>
      </p:sp>
      <p:pic>
        <p:nvPicPr>
          <p:cNvPr id="7" name="Picture 2"/>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42884" y="221926"/>
            <a:ext cx="1057275" cy="88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2838450" y="6045200"/>
            <a:ext cx="3467100" cy="1129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gn="ctr" defTabSz="914400" eaLnBrk="0" fontAlgn="base" hangingPunct="0">
              <a:lnSpc>
                <a:spcPct val="999000"/>
              </a:lnSpc>
              <a:spcBef>
                <a:spcPct val="0"/>
              </a:spcBef>
              <a:spcAft>
                <a:spcPct val="999000"/>
              </a:spcAft>
            </a:pPr>
            <a:endParaRPr lang="en-US" b="1" dirty="0" smtClean="0">
              <a:solidFill>
                <a:srgbClr val="000000"/>
              </a:solidFill>
              <a:latin typeface="Helvetica" charset="0"/>
              <a:ea typeface="ＭＳ Ｐゴシック" charset="0"/>
              <a:cs typeface="ＭＳ Ｐゴシック" charset="0"/>
            </a:endParaRPr>
          </a:p>
          <a:p>
            <a:pPr algn="ctr" defTabSz="914400" eaLnBrk="0" fontAlgn="base" hangingPunct="0">
              <a:lnSpc>
                <a:spcPct val="999000"/>
              </a:lnSpc>
              <a:spcBef>
                <a:spcPct val="0"/>
              </a:spcBef>
              <a:spcAft>
                <a:spcPct val="999000"/>
              </a:spcAft>
            </a:pPr>
            <a:r>
              <a:rPr lang="en-US" b="1" dirty="0" smtClean="0">
                <a:solidFill>
                  <a:srgbClr val="000000"/>
                </a:solidFill>
                <a:latin typeface="Helvetica" charset="0"/>
                <a:ea typeface="ＭＳ Ｐゴシック" charset="0"/>
                <a:cs typeface="ＭＳ Ｐゴシック" charset="0"/>
              </a:rPr>
              <a:t>Patterned Border Template  </a:t>
            </a:r>
            <a:fld id="{28FD125A-9E3B-BA46-A781-950978B5240E}" type="slidenum">
              <a:rPr lang="en-US" b="1" smtClean="0">
                <a:solidFill>
                  <a:srgbClr val="000000"/>
                </a:solidFill>
                <a:latin typeface="Helvetica" charset="0"/>
                <a:ea typeface="ＭＳ Ｐゴシック" charset="0"/>
                <a:cs typeface="ＭＳ Ｐゴシック" charset="0"/>
              </a:rPr>
              <a:pPr algn="ctr" defTabSz="914400" eaLnBrk="0" fontAlgn="base" hangingPunct="0">
                <a:lnSpc>
                  <a:spcPct val="999000"/>
                </a:lnSpc>
                <a:spcBef>
                  <a:spcPct val="0"/>
                </a:spcBef>
                <a:spcAft>
                  <a:spcPct val="999000"/>
                </a:spcAft>
              </a:pPr>
              <a:t>‹#›</a:t>
            </a:fld>
            <a:endParaRPr lang="en-US" b="1" dirty="0" smtClean="0">
              <a:solidFill>
                <a:srgbClr val="000000"/>
              </a:solidFill>
              <a:latin typeface="Helvetica" charset="0"/>
              <a:ea typeface="ＭＳ Ｐゴシック" charset="0"/>
              <a:cs typeface="ＭＳ Ｐゴシック" charset="0"/>
            </a:endParaRPr>
          </a:p>
          <a:p>
            <a:pPr algn="ctr" defTabSz="914400" eaLnBrk="0" fontAlgn="base" hangingPunct="0">
              <a:spcBef>
                <a:spcPct val="0"/>
              </a:spcBef>
              <a:spcAft>
                <a:spcPct val="0"/>
              </a:spcAft>
            </a:pPr>
            <a:endParaRPr lang="en-US" b="1" dirty="0" smtClean="0">
              <a:solidFill>
                <a:srgbClr val="000000"/>
              </a:solidFill>
              <a:latin typeface="Helvetica" charset="0"/>
              <a:ea typeface="ＭＳ Ｐゴシック" charset="0"/>
              <a:cs typeface="ＭＳ Ｐゴシック" charset="0"/>
            </a:endParaRPr>
          </a:p>
        </p:txBody>
      </p:sp>
      <p:pic>
        <p:nvPicPr>
          <p:cNvPr id="1027"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534400" y="76200"/>
            <a:ext cx="5064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7"/>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73977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lnSpc>
          <a:spcPct val="999000"/>
        </a:lnSpc>
        <a:spcBef>
          <a:spcPct val="0"/>
        </a:spcBef>
        <a:spcAft>
          <a:spcPct val="999000"/>
        </a:spcAft>
        <a:defRPr b="1">
          <a:solidFill>
            <a:schemeClr val="tx2"/>
          </a:solidFill>
          <a:latin typeface="+mj-lt"/>
          <a:ea typeface="ＭＳ Ｐゴシック" charset="0"/>
          <a:cs typeface="ＭＳ Ｐゴシック" charset="0"/>
        </a:defRPr>
      </a:lvl1pPr>
      <a:lvl2pPr algn="ctr" rtl="0" eaLnBrk="0" fontAlgn="base" hangingPunct="0">
        <a:lnSpc>
          <a:spcPct val="999000"/>
        </a:lnSpc>
        <a:spcBef>
          <a:spcPct val="0"/>
        </a:spcBef>
        <a:spcAft>
          <a:spcPct val="999000"/>
        </a:spcAft>
        <a:defRPr b="1">
          <a:solidFill>
            <a:schemeClr val="tx2"/>
          </a:solidFill>
          <a:latin typeface="Helvetica" pitchFamily="34" charset="0"/>
          <a:ea typeface="ＭＳ Ｐゴシック" charset="0"/>
          <a:cs typeface="ＭＳ Ｐゴシック" charset="0"/>
        </a:defRPr>
      </a:lvl2pPr>
      <a:lvl3pPr algn="ctr" rtl="0" eaLnBrk="0" fontAlgn="base" hangingPunct="0">
        <a:lnSpc>
          <a:spcPct val="999000"/>
        </a:lnSpc>
        <a:spcBef>
          <a:spcPct val="0"/>
        </a:spcBef>
        <a:spcAft>
          <a:spcPct val="999000"/>
        </a:spcAft>
        <a:defRPr b="1">
          <a:solidFill>
            <a:schemeClr val="tx2"/>
          </a:solidFill>
          <a:latin typeface="Helvetica" pitchFamily="34" charset="0"/>
          <a:ea typeface="ＭＳ Ｐゴシック" charset="0"/>
          <a:cs typeface="ＭＳ Ｐゴシック" charset="0"/>
        </a:defRPr>
      </a:lvl3pPr>
      <a:lvl4pPr algn="ctr" rtl="0" eaLnBrk="0" fontAlgn="base" hangingPunct="0">
        <a:lnSpc>
          <a:spcPct val="999000"/>
        </a:lnSpc>
        <a:spcBef>
          <a:spcPct val="0"/>
        </a:spcBef>
        <a:spcAft>
          <a:spcPct val="999000"/>
        </a:spcAft>
        <a:defRPr b="1">
          <a:solidFill>
            <a:schemeClr val="tx2"/>
          </a:solidFill>
          <a:latin typeface="Helvetica" pitchFamily="34" charset="0"/>
          <a:ea typeface="ＭＳ Ｐゴシック" charset="0"/>
          <a:cs typeface="ＭＳ Ｐゴシック" charset="0"/>
        </a:defRPr>
      </a:lvl4pPr>
      <a:lvl5pPr algn="ctr" rtl="0" eaLnBrk="0" fontAlgn="base" hangingPunct="0">
        <a:lnSpc>
          <a:spcPct val="999000"/>
        </a:lnSpc>
        <a:spcBef>
          <a:spcPct val="0"/>
        </a:spcBef>
        <a:spcAft>
          <a:spcPct val="999000"/>
        </a:spcAft>
        <a:defRPr b="1">
          <a:solidFill>
            <a:schemeClr val="tx2"/>
          </a:solidFill>
          <a:latin typeface="Helvetica" pitchFamily="34" charset="0"/>
          <a:ea typeface="ＭＳ Ｐゴシック" charset="0"/>
          <a:cs typeface="ＭＳ Ｐゴシック" charset="0"/>
        </a:defRPr>
      </a:lvl5pPr>
      <a:lvl6pPr marL="457200" algn="ctr" rtl="0" eaLnBrk="0" fontAlgn="base" hangingPunct="0">
        <a:lnSpc>
          <a:spcPct val="999000"/>
        </a:lnSpc>
        <a:spcBef>
          <a:spcPct val="0"/>
        </a:spcBef>
        <a:spcAft>
          <a:spcPct val="999000"/>
        </a:spcAft>
        <a:defRPr b="1">
          <a:solidFill>
            <a:schemeClr val="tx2"/>
          </a:solidFill>
          <a:latin typeface="Helvetica" pitchFamily="34" charset="0"/>
        </a:defRPr>
      </a:lvl6pPr>
      <a:lvl7pPr marL="914400" algn="ctr" rtl="0" eaLnBrk="0" fontAlgn="base" hangingPunct="0">
        <a:lnSpc>
          <a:spcPct val="999000"/>
        </a:lnSpc>
        <a:spcBef>
          <a:spcPct val="0"/>
        </a:spcBef>
        <a:spcAft>
          <a:spcPct val="999000"/>
        </a:spcAft>
        <a:defRPr b="1">
          <a:solidFill>
            <a:schemeClr val="tx2"/>
          </a:solidFill>
          <a:latin typeface="Helvetica" pitchFamily="34" charset="0"/>
        </a:defRPr>
      </a:lvl7pPr>
      <a:lvl8pPr marL="1371600" algn="ctr" rtl="0" eaLnBrk="0" fontAlgn="base" hangingPunct="0">
        <a:lnSpc>
          <a:spcPct val="999000"/>
        </a:lnSpc>
        <a:spcBef>
          <a:spcPct val="0"/>
        </a:spcBef>
        <a:spcAft>
          <a:spcPct val="999000"/>
        </a:spcAft>
        <a:defRPr b="1">
          <a:solidFill>
            <a:schemeClr val="tx2"/>
          </a:solidFill>
          <a:latin typeface="Helvetica" pitchFamily="34" charset="0"/>
        </a:defRPr>
      </a:lvl8pPr>
      <a:lvl9pPr marL="1828800" algn="ctr" rtl="0" eaLnBrk="0" fontAlgn="base" hangingPunct="0">
        <a:lnSpc>
          <a:spcPct val="999000"/>
        </a:lnSpc>
        <a:spcBef>
          <a:spcPct val="0"/>
        </a:spcBef>
        <a:spcAft>
          <a:spcPct val="999000"/>
        </a:spcAft>
        <a:defRPr b="1">
          <a:solidFill>
            <a:schemeClr val="tx2"/>
          </a:solidFill>
          <a:latin typeface="Helvetica" pitchFamily="34"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SzPct val="100000"/>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SzPct val="100000"/>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SzPct val="100000"/>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SzPct val="100000"/>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16921"/>
            <a:ext cx="7772400" cy="2167132"/>
          </a:xfrm>
        </p:spPr>
        <p:txBody>
          <a:bodyPr>
            <a:normAutofit fontScale="90000"/>
          </a:bodyPr>
          <a:lstStyle/>
          <a:p>
            <a:r>
              <a:rPr lang="en-US" dirty="0" smtClean="0"/>
              <a:t>Pre-Aerosol, Clouds, and ocean Ecosystem (PACE) </a:t>
            </a:r>
            <a:br>
              <a:rPr lang="en-US" dirty="0" smtClean="0"/>
            </a:br>
            <a:r>
              <a:rPr lang="en-US" dirty="0" smtClean="0"/>
              <a:t>Science Team Meeting</a:t>
            </a:r>
            <a:endParaRPr lang="en-US" dirty="0"/>
          </a:p>
        </p:txBody>
      </p:sp>
      <p:sp>
        <p:nvSpPr>
          <p:cNvPr id="5" name="Subtitle 4"/>
          <p:cNvSpPr>
            <a:spLocks noGrp="1"/>
          </p:cNvSpPr>
          <p:nvPr>
            <p:ph type="subTitle" idx="1"/>
          </p:nvPr>
        </p:nvSpPr>
        <p:spPr>
          <a:xfrm>
            <a:off x="1371600" y="4755372"/>
            <a:ext cx="6400800" cy="883428"/>
          </a:xfrm>
        </p:spPr>
        <p:txBody>
          <a:bodyPr/>
          <a:lstStyle/>
          <a:p>
            <a:r>
              <a:rPr lang="en-US" dirty="0" smtClean="0"/>
              <a:t>20-22 January 2016</a:t>
            </a:r>
          </a:p>
          <a:p>
            <a:r>
              <a:rPr lang="en-US" dirty="0" smtClean="0"/>
              <a:t>Beckman Institute, Cal Tech</a:t>
            </a:r>
            <a:endParaRPr lang="en-US" dirty="0"/>
          </a:p>
        </p:txBody>
      </p:sp>
    </p:spTree>
    <p:extLst>
      <p:ext uri="{BB962C8B-B14F-4D97-AF65-F5344CB8AC3E}">
        <p14:creationId xmlns:p14="http://schemas.microsoft.com/office/powerpoint/2010/main" val="2562632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a:t>
            </a:r>
            <a:r>
              <a:rPr lang="en-US" sz="2800" b="1" dirty="0" smtClean="0">
                <a:latin typeface="Arial"/>
                <a:cs typeface="Arial"/>
              </a:rPr>
              <a:t>Mission Science Team – Trade Studies</a:t>
            </a:r>
            <a:endParaRPr lang="en-US" sz="2800" b="1" dirty="0">
              <a:latin typeface="Arial"/>
              <a:cs typeface="Arial"/>
            </a:endParaRPr>
          </a:p>
        </p:txBody>
      </p:sp>
      <p:sp>
        <p:nvSpPr>
          <p:cNvPr id="33821" name="Rectangle 13"/>
          <p:cNvSpPr>
            <a:spLocks noChangeArrowheads="1"/>
          </p:cNvSpPr>
          <p:nvPr/>
        </p:nvSpPr>
        <p:spPr bwMode="auto">
          <a:xfrm>
            <a:off x="0" y="1171076"/>
            <a:ext cx="9144000" cy="27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600" b="1" dirty="0" smtClean="0">
                <a:latin typeface="Arial"/>
                <a:cs typeface="Arial"/>
              </a:rPr>
              <a:t>3. Atmosphere/Ocean Polarimeter</a:t>
            </a:r>
          </a:p>
          <a:p>
            <a:pPr marL="742950" lvl="1" indent="-285750">
              <a:lnSpc>
                <a:spcPct val="90000"/>
              </a:lnSpc>
              <a:spcBef>
                <a:spcPct val="20000"/>
              </a:spcBef>
              <a:buFont typeface="Arial"/>
              <a:buChar char="•"/>
              <a:tabLst>
                <a:tab pos="1270000" algn="l"/>
              </a:tabLst>
            </a:pPr>
            <a:r>
              <a:rPr lang="en-US" sz="1600" dirty="0">
                <a:solidFill>
                  <a:srgbClr val="FF0000"/>
                </a:solidFill>
                <a:latin typeface="Arial"/>
                <a:cs typeface="Arial"/>
              </a:rPr>
              <a:t>Recommended Cost Trade </a:t>
            </a:r>
            <a:r>
              <a:rPr lang="en-US" sz="1600" dirty="0" smtClean="0">
                <a:solidFill>
                  <a:srgbClr val="FF0000"/>
                </a:solidFill>
                <a:latin typeface="Arial"/>
                <a:cs typeface="Arial"/>
              </a:rPr>
              <a:t>Studies</a:t>
            </a:r>
            <a:endParaRPr lang="en-US" sz="1600" dirty="0">
              <a:solidFill>
                <a:srgbClr val="FF0000"/>
              </a:solidFill>
              <a:latin typeface="Arial"/>
              <a:cs typeface="Arial"/>
            </a:endParaRPr>
          </a:p>
          <a:p>
            <a:pPr lvl="1">
              <a:lnSpc>
                <a:spcPct val="90000"/>
              </a:lnSpc>
              <a:spcBef>
                <a:spcPct val="20000"/>
              </a:spcBef>
              <a:tabLst>
                <a:tab pos="1270000" algn="l"/>
              </a:tabLst>
            </a:pPr>
            <a:r>
              <a:rPr lang="en-US" sz="1600" dirty="0">
                <a:latin typeface="Arial"/>
                <a:cs typeface="Arial"/>
              </a:rPr>
              <a:t>(1</a:t>
            </a:r>
            <a:r>
              <a:rPr lang="en-US" sz="1600" dirty="0" smtClean="0">
                <a:latin typeface="Arial"/>
                <a:cs typeface="Arial"/>
              </a:rPr>
              <a:t>) Inclusion </a:t>
            </a:r>
            <a:r>
              <a:rPr lang="en-US" sz="1600" dirty="0">
                <a:latin typeface="Arial"/>
                <a:cs typeface="Arial"/>
              </a:rPr>
              <a:t>/ Addition of bands at 940, 1378, 2250 for cloud property measurements</a:t>
            </a:r>
          </a:p>
          <a:p>
            <a:pPr lvl="1">
              <a:lnSpc>
                <a:spcPct val="90000"/>
              </a:lnSpc>
              <a:spcBef>
                <a:spcPct val="20000"/>
              </a:spcBef>
              <a:tabLst>
                <a:tab pos="1270000" algn="l"/>
              </a:tabLst>
            </a:pPr>
            <a:r>
              <a:rPr lang="en-US" sz="1600" dirty="0">
                <a:latin typeface="Arial"/>
                <a:cs typeface="Arial"/>
              </a:rPr>
              <a:t>(2</a:t>
            </a:r>
            <a:r>
              <a:rPr lang="en-US" sz="1600" dirty="0" smtClean="0">
                <a:latin typeface="Arial"/>
                <a:cs typeface="Arial"/>
              </a:rPr>
              <a:t>) Reduction </a:t>
            </a:r>
            <a:r>
              <a:rPr lang="en-US" sz="1600" dirty="0">
                <a:latin typeface="Arial"/>
                <a:cs typeface="Arial"/>
              </a:rPr>
              <a:t>of the uncertainty in DOLP to 0.5%</a:t>
            </a:r>
          </a:p>
          <a:p>
            <a:pPr lvl="1">
              <a:lnSpc>
                <a:spcPct val="90000"/>
              </a:lnSpc>
              <a:spcBef>
                <a:spcPct val="20000"/>
              </a:spcBef>
              <a:tabLst>
                <a:tab pos="1270000" algn="l"/>
              </a:tabLst>
            </a:pPr>
            <a:r>
              <a:rPr lang="en-US" sz="1600" dirty="0">
                <a:latin typeface="Arial"/>
                <a:cs typeface="Arial"/>
              </a:rPr>
              <a:t>(3</a:t>
            </a:r>
            <a:r>
              <a:rPr lang="en-US" sz="1600" dirty="0" smtClean="0">
                <a:latin typeface="Arial"/>
                <a:cs typeface="Arial"/>
              </a:rPr>
              <a:t>) Increase </a:t>
            </a:r>
            <a:r>
              <a:rPr lang="en-US" sz="1600" dirty="0">
                <a:latin typeface="Arial"/>
                <a:cs typeface="Arial"/>
              </a:rPr>
              <a:t>swath width to ±30° and ±45°</a:t>
            </a:r>
          </a:p>
          <a:p>
            <a:pPr lvl="1">
              <a:lnSpc>
                <a:spcPct val="90000"/>
              </a:lnSpc>
              <a:spcBef>
                <a:spcPct val="20000"/>
              </a:spcBef>
              <a:tabLst>
                <a:tab pos="1270000" algn="l"/>
              </a:tabLst>
            </a:pPr>
            <a:r>
              <a:rPr lang="en-US" sz="1600" dirty="0">
                <a:latin typeface="Arial"/>
                <a:cs typeface="Arial"/>
              </a:rPr>
              <a:t>(4</a:t>
            </a:r>
            <a:r>
              <a:rPr lang="en-US" sz="1600" dirty="0" smtClean="0">
                <a:latin typeface="Arial"/>
                <a:cs typeface="Arial"/>
              </a:rPr>
              <a:t>) Increase </a:t>
            </a:r>
            <a:r>
              <a:rPr lang="en-US" sz="1600" dirty="0">
                <a:latin typeface="Arial"/>
                <a:cs typeface="Arial"/>
              </a:rPr>
              <a:t>the number of measurement angles to 50 and 100</a:t>
            </a:r>
          </a:p>
          <a:p>
            <a:pPr lvl="1">
              <a:lnSpc>
                <a:spcPct val="90000"/>
              </a:lnSpc>
              <a:spcBef>
                <a:spcPct val="20000"/>
              </a:spcBef>
              <a:tabLst>
                <a:tab pos="1270000" algn="l"/>
              </a:tabLst>
            </a:pPr>
            <a:r>
              <a:rPr lang="en-US" sz="1600" dirty="0">
                <a:latin typeface="Arial"/>
                <a:cs typeface="Arial"/>
              </a:rPr>
              <a:t>(5</a:t>
            </a:r>
            <a:r>
              <a:rPr lang="en-US" sz="1600" dirty="0" smtClean="0">
                <a:latin typeface="Arial"/>
                <a:cs typeface="Arial"/>
              </a:rPr>
              <a:t>) Increase </a:t>
            </a:r>
            <a:r>
              <a:rPr lang="en-US" sz="1600" dirty="0">
                <a:latin typeface="Arial"/>
                <a:cs typeface="Arial"/>
              </a:rPr>
              <a:t>in angular range to ±70°</a:t>
            </a:r>
          </a:p>
          <a:p>
            <a:pPr lvl="1">
              <a:lnSpc>
                <a:spcPct val="90000"/>
              </a:lnSpc>
              <a:spcBef>
                <a:spcPct val="20000"/>
              </a:spcBef>
              <a:tabLst>
                <a:tab pos="1270000" algn="l"/>
              </a:tabLst>
            </a:pPr>
            <a:r>
              <a:rPr lang="en-US" sz="1600" dirty="0">
                <a:latin typeface="Arial"/>
                <a:cs typeface="Arial"/>
              </a:rPr>
              <a:t>(6</a:t>
            </a:r>
            <a:r>
              <a:rPr lang="en-US" sz="1600" dirty="0" smtClean="0">
                <a:latin typeface="Arial"/>
                <a:cs typeface="Arial"/>
              </a:rPr>
              <a:t>) Reduce </a:t>
            </a:r>
            <a:r>
              <a:rPr lang="en-US" sz="1600" dirty="0">
                <a:latin typeface="Arial"/>
                <a:cs typeface="Arial"/>
              </a:rPr>
              <a:t>pixel size to 1 km and 500 m</a:t>
            </a:r>
          </a:p>
          <a:p>
            <a:pPr lvl="1">
              <a:lnSpc>
                <a:spcPct val="90000"/>
              </a:lnSpc>
              <a:spcBef>
                <a:spcPct val="20000"/>
              </a:spcBef>
              <a:tabLst>
                <a:tab pos="1270000" algn="l"/>
              </a:tabLst>
            </a:pPr>
            <a:r>
              <a:rPr lang="en-US" sz="1600" dirty="0">
                <a:latin typeface="Arial"/>
                <a:cs typeface="Arial"/>
              </a:rPr>
              <a:t>(7</a:t>
            </a:r>
            <a:r>
              <a:rPr lang="en-US" sz="1600" dirty="0" smtClean="0">
                <a:latin typeface="Arial"/>
                <a:cs typeface="Arial"/>
              </a:rPr>
              <a:t>) Improve </a:t>
            </a:r>
            <a:r>
              <a:rPr lang="en-US" sz="1600" dirty="0">
                <a:latin typeface="Arial"/>
                <a:cs typeface="Arial"/>
              </a:rPr>
              <a:t>radiometric accuracy to 3%</a:t>
            </a:r>
          </a:p>
          <a:p>
            <a:pPr lvl="1">
              <a:lnSpc>
                <a:spcPct val="90000"/>
              </a:lnSpc>
              <a:spcBef>
                <a:spcPct val="20000"/>
              </a:spcBef>
              <a:tabLst>
                <a:tab pos="1270000" algn="l"/>
              </a:tabLst>
            </a:pPr>
            <a:endParaRPr lang="en-US" sz="1600" dirty="0" smtClean="0">
              <a:latin typeface="Arial"/>
              <a:cs typeface="Arial"/>
            </a:endParaRPr>
          </a:p>
        </p:txBody>
      </p:sp>
    </p:spTree>
    <p:extLst>
      <p:ext uri="{BB962C8B-B14F-4D97-AF65-F5344CB8AC3E}">
        <p14:creationId xmlns:p14="http://schemas.microsoft.com/office/powerpoint/2010/main" val="7975102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a:t>
            </a:r>
            <a:r>
              <a:rPr lang="en-US" sz="2800" b="1" dirty="0" smtClean="0">
                <a:latin typeface="Arial"/>
                <a:cs typeface="Arial"/>
              </a:rPr>
              <a:t>Mission Science Team – Trade Studies</a:t>
            </a:r>
            <a:endParaRPr lang="en-US" sz="2800" b="1" dirty="0">
              <a:latin typeface="Arial"/>
              <a:cs typeface="Arial"/>
            </a:endParaRPr>
          </a:p>
        </p:txBody>
      </p:sp>
      <p:sp>
        <p:nvSpPr>
          <p:cNvPr id="33821" name="Rectangle 13"/>
          <p:cNvSpPr>
            <a:spLocks noChangeArrowheads="1"/>
          </p:cNvSpPr>
          <p:nvPr/>
        </p:nvSpPr>
        <p:spPr bwMode="auto">
          <a:xfrm>
            <a:off x="0" y="1144731"/>
            <a:ext cx="9144000" cy="455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600" b="1" dirty="0">
                <a:latin typeface="Arial"/>
                <a:cs typeface="Arial"/>
              </a:rPr>
              <a:t>4</a:t>
            </a:r>
            <a:r>
              <a:rPr lang="en-US" sz="1600" b="1" dirty="0" smtClean="0">
                <a:latin typeface="Arial"/>
                <a:cs typeface="Arial"/>
              </a:rPr>
              <a:t>. Additional Trade/Feasibility Studies – SWIR Bands</a:t>
            </a:r>
          </a:p>
          <a:p>
            <a:pPr marL="742950" lvl="1" indent="-285750">
              <a:lnSpc>
                <a:spcPct val="90000"/>
              </a:lnSpc>
              <a:spcBef>
                <a:spcPct val="20000"/>
              </a:spcBef>
              <a:buFont typeface="Arial"/>
              <a:buChar char="•"/>
              <a:tabLst>
                <a:tab pos="1270000" algn="l"/>
              </a:tabLst>
            </a:pPr>
            <a:r>
              <a:rPr lang="en-US" sz="1600" dirty="0" smtClean="0">
                <a:solidFill>
                  <a:srgbClr val="FF0000"/>
                </a:solidFill>
                <a:latin typeface="Arial"/>
                <a:cs typeface="Arial"/>
              </a:rPr>
              <a:t>Design </a:t>
            </a:r>
            <a:r>
              <a:rPr lang="en-US" sz="1600" dirty="0">
                <a:solidFill>
                  <a:srgbClr val="FF0000"/>
                </a:solidFill>
                <a:latin typeface="Arial"/>
                <a:cs typeface="Arial"/>
              </a:rPr>
              <a:t>drivers – </a:t>
            </a:r>
            <a:r>
              <a:rPr lang="en-US" sz="1600" dirty="0">
                <a:solidFill>
                  <a:srgbClr val="000000"/>
                </a:solidFill>
                <a:latin typeface="Arial"/>
                <a:cs typeface="Arial"/>
              </a:rPr>
              <a:t>Threshold and baseline SWIR measurements with bandwidths, band centers, and SNR requirements as defined by the mission SDT</a:t>
            </a:r>
            <a:r>
              <a:rPr lang="en-US" sz="1600" dirty="0" smtClean="0">
                <a:solidFill>
                  <a:srgbClr val="000000"/>
                </a:solidFill>
                <a:latin typeface="Arial"/>
                <a:cs typeface="Arial"/>
              </a:rPr>
              <a:t>.</a:t>
            </a:r>
            <a:endParaRPr lang="en-US" sz="1600" dirty="0">
              <a:solidFill>
                <a:srgbClr val="FF0000"/>
              </a:solidFill>
              <a:latin typeface="Arial"/>
              <a:cs typeface="Arial"/>
            </a:endParaRPr>
          </a:p>
          <a:p>
            <a:pPr marL="742950" lvl="1" indent="-285750">
              <a:lnSpc>
                <a:spcPct val="90000"/>
              </a:lnSpc>
              <a:spcBef>
                <a:spcPct val="20000"/>
              </a:spcBef>
              <a:buFont typeface="Arial"/>
              <a:buChar char="•"/>
              <a:tabLst>
                <a:tab pos="1270000" algn="l"/>
              </a:tabLst>
            </a:pPr>
            <a:r>
              <a:rPr lang="en-US" sz="1600" dirty="0">
                <a:solidFill>
                  <a:srgbClr val="FF0000"/>
                </a:solidFill>
                <a:latin typeface="Arial"/>
                <a:cs typeface="Arial"/>
              </a:rPr>
              <a:t>Trade/feasibility Recommendations </a:t>
            </a:r>
            <a:r>
              <a:rPr lang="en-US" sz="1600" dirty="0" smtClean="0">
                <a:solidFill>
                  <a:srgbClr val="FF0000"/>
                </a:solidFill>
                <a:latin typeface="Arial"/>
                <a:cs typeface="Arial"/>
              </a:rPr>
              <a:t>–</a:t>
            </a:r>
          </a:p>
          <a:p>
            <a:pPr marL="800100" lvl="1" indent="-342900">
              <a:lnSpc>
                <a:spcPct val="90000"/>
              </a:lnSpc>
              <a:spcBef>
                <a:spcPct val="20000"/>
              </a:spcBef>
              <a:buAutoNum type="arabicParenBoth"/>
              <a:tabLst>
                <a:tab pos="1270000" algn="l"/>
              </a:tabLst>
            </a:pPr>
            <a:r>
              <a:rPr lang="en-US" sz="1600" dirty="0" smtClean="0">
                <a:solidFill>
                  <a:srgbClr val="000000"/>
                </a:solidFill>
                <a:latin typeface="Arial"/>
                <a:cs typeface="Arial"/>
              </a:rPr>
              <a:t>Evaluate </a:t>
            </a:r>
            <a:r>
              <a:rPr lang="en-US" sz="1600" dirty="0">
                <a:solidFill>
                  <a:srgbClr val="000000"/>
                </a:solidFill>
                <a:latin typeface="Arial"/>
                <a:cs typeface="Arial"/>
              </a:rPr>
              <a:t>instrument designs modifications necessary to include the threshold and </a:t>
            </a:r>
            <a:r>
              <a:rPr lang="en-US" sz="1600" dirty="0" smtClean="0">
                <a:solidFill>
                  <a:srgbClr val="000000"/>
                </a:solidFill>
                <a:latin typeface="Arial"/>
                <a:cs typeface="Arial"/>
              </a:rPr>
              <a:t>baseline SWIR measurement requirements into the COCS module.  This evaluation needs to consider (a) low-risk instrument design options to achieve requirements, (b) changes in mission risk due to addition of the SWIR measurement capability, and (c) changes in cost due to increased data download/handling, design &amp; construction, mass, etc.</a:t>
            </a:r>
          </a:p>
          <a:p>
            <a:pPr marL="800100" lvl="1" indent="-342900">
              <a:lnSpc>
                <a:spcPct val="90000"/>
              </a:lnSpc>
              <a:spcBef>
                <a:spcPct val="20000"/>
              </a:spcBef>
              <a:buAutoNum type="arabicParenBoth"/>
              <a:tabLst>
                <a:tab pos="1270000" algn="l"/>
              </a:tabLst>
            </a:pPr>
            <a:r>
              <a:rPr lang="en-US" sz="1600" dirty="0" smtClean="0">
                <a:solidFill>
                  <a:srgbClr val="000000"/>
                </a:solidFill>
                <a:latin typeface="Arial"/>
                <a:cs typeface="Arial"/>
              </a:rPr>
              <a:t>Evaluate instrument designs modifications necessary to include the threshold and baseline SWIR measurement requirements into the GOCS module.  This evaluation needs to consider (a) low-risk instrument design options to achieve requirements, (b) changes in mission risk due to addition of the SWIR measurement capability, and (c) changes in cost due to increased data download/handling, design &amp; construction, mass, etc.</a:t>
            </a:r>
          </a:p>
          <a:p>
            <a:pPr marL="800100" lvl="1" indent="-342900">
              <a:lnSpc>
                <a:spcPct val="90000"/>
              </a:lnSpc>
              <a:spcBef>
                <a:spcPct val="20000"/>
              </a:spcBef>
              <a:buAutoNum type="arabicParenBoth"/>
              <a:tabLst>
                <a:tab pos="1270000" algn="l"/>
              </a:tabLst>
            </a:pPr>
            <a:r>
              <a:rPr lang="en-US" sz="1600" dirty="0" smtClean="0">
                <a:solidFill>
                  <a:srgbClr val="000000"/>
                </a:solidFill>
                <a:latin typeface="Arial"/>
                <a:cs typeface="Arial"/>
              </a:rPr>
              <a:t>Evaluate instrument design modifications necessary to include the threshold and baseline SWIR measurement requirements into the AOP module.  This evaluation needs to consider (a) low-risk instrument design options to achieve requirements, (b) changes in mission risk due to addition of the SWIR measurement capability, and (c) changes in cost due to increased data download/handling, design &amp; construction, mass, etc.</a:t>
            </a:r>
            <a:endParaRPr lang="en-US" sz="1600" dirty="0">
              <a:solidFill>
                <a:srgbClr val="000000"/>
              </a:solidFill>
              <a:latin typeface="Arial"/>
              <a:cs typeface="Arial"/>
            </a:endParaRPr>
          </a:p>
        </p:txBody>
      </p:sp>
    </p:spTree>
    <p:extLst>
      <p:ext uri="{BB962C8B-B14F-4D97-AF65-F5344CB8AC3E}">
        <p14:creationId xmlns:p14="http://schemas.microsoft.com/office/powerpoint/2010/main" val="28594625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body" idx="1"/>
          </p:nvPr>
        </p:nvSpPr>
        <p:spPr bwMode="auto">
          <a:xfrm>
            <a:off x="0" y="609600"/>
            <a:ext cx="9144000" cy="5086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000" dirty="0">
                <a:solidFill>
                  <a:srgbClr val="008000"/>
                </a:solidFill>
                <a:latin typeface="Times New Roman" charset="0"/>
              </a:rPr>
              <a:t>T</a:t>
            </a:r>
            <a:r>
              <a:rPr lang="en-US" sz="2000" dirty="0" smtClean="0">
                <a:solidFill>
                  <a:srgbClr val="008000"/>
                </a:solidFill>
                <a:latin typeface="Times New Roman" charset="0"/>
              </a:rPr>
              <a:t>hree</a:t>
            </a:r>
            <a:r>
              <a:rPr lang="en-US" sz="2000" dirty="0">
                <a:solidFill>
                  <a:srgbClr val="008000"/>
                </a:solidFill>
                <a:latin typeface="Times New Roman" charset="0"/>
              </a:rPr>
              <a:t>-year </a:t>
            </a:r>
            <a:r>
              <a:rPr lang="en-US" sz="2000" dirty="0" smtClean="0">
                <a:solidFill>
                  <a:srgbClr val="008000"/>
                </a:solidFill>
                <a:latin typeface="Times New Roman" charset="0"/>
              </a:rPr>
              <a:t>Science Team period (2014-2017)</a:t>
            </a:r>
            <a:endParaRPr lang="en-US" sz="2000" dirty="0">
              <a:latin typeface="Times New Roman" charset="0"/>
            </a:endParaRPr>
          </a:p>
          <a:p>
            <a:r>
              <a:rPr lang="en-US" sz="2000" dirty="0">
                <a:solidFill>
                  <a:srgbClr val="008000"/>
                </a:solidFill>
                <a:latin typeface="Times New Roman" charset="0"/>
              </a:rPr>
              <a:t>T</a:t>
            </a:r>
            <a:r>
              <a:rPr lang="en-US" sz="2000" dirty="0" smtClean="0">
                <a:solidFill>
                  <a:srgbClr val="008000"/>
                </a:solidFill>
                <a:latin typeface="Times New Roman" charset="0"/>
              </a:rPr>
              <a:t>heoretical </a:t>
            </a:r>
            <a:r>
              <a:rPr lang="en-US" sz="2000" dirty="0">
                <a:solidFill>
                  <a:srgbClr val="008000"/>
                </a:solidFill>
                <a:latin typeface="Times New Roman" charset="0"/>
              </a:rPr>
              <a:t>and analytical studies </a:t>
            </a:r>
            <a:r>
              <a:rPr lang="en-US" sz="2000" dirty="0">
                <a:latin typeface="Times New Roman" charset="0"/>
              </a:rPr>
              <a:t>associated with one of two sets of measurements, one for </a:t>
            </a:r>
            <a:r>
              <a:rPr lang="en-US" sz="2000" dirty="0">
                <a:solidFill>
                  <a:srgbClr val="008000"/>
                </a:solidFill>
                <a:latin typeface="Times New Roman" charset="0"/>
              </a:rPr>
              <a:t>Inherent Optical Properties </a:t>
            </a:r>
            <a:r>
              <a:rPr lang="en-US" sz="2000" dirty="0">
                <a:latin typeface="Times New Roman" charset="0"/>
              </a:rPr>
              <a:t>and the other for </a:t>
            </a:r>
            <a:r>
              <a:rPr lang="en-US" sz="2000" dirty="0">
                <a:solidFill>
                  <a:srgbClr val="008000"/>
                </a:solidFill>
                <a:latin typeface="Times New Roman" charset="0"/>
              </a:rPr>
              <a:t>Atmospheric Correction</a:t>
            </a:r>
            <a:r>
              <a:rPr lang="en-US" sz="2000" dirty="0">
                <a:latin typeface="Times New Roman" charset="0"/>
              </a:rPr>
              <a:t>. </a:t>
            </a:r>
          </a:p>
          <a:p>
            <a:r>
              <a:rPr lang="en-US" sz="2000" dirty="0">
                <a:latin typeface="Times New Roman" charset="0"/>
              </a:rPr>
              <a:t>R</a:t>
            </a:r>
            <a:r>
              <a:rPr lang="en-US" sz="2000" dirty="0" smtClean="0">
                <a:latin typeface="Times New Roman" charset="0"/>
              </a:rPr>
              <a:t>isk </a:t>
            </a:r>
            <a:r>
              <a:rPr lang="en-US" sz="2000" dirty="0">
                <a:latin typeface="Times New Roman" charset="0"/>
              </a:rPr>
              <a:t>reduction and further clarify measurement requirements for future collaborative atmosphere and ocean science and applications on the PACE mission are: (1) </a:t>
            </a:r>
            <a:r>
              <a:rPr lang="en-US" sz="2000" dirty="0">
                <a:solidFill>
                  <a:srgbClr val="008000"/>
                </a:solidFill>
                <a:latin typeface="Times New Roman" charset="0"/>
              </a:rPr>
              <a:t>Inherent Optical Properties (IOPs) of the ocean, specifically the spectral absorption and scattering properties of phytoplankton, nonalgal particles, dissolved organic matter, and seawater itself, and the relationship of these properties to biogeochemical stocks</a:t>
            </a:r>
            <a:r>
              <a:rPr lang="en-US" sz="2000" dirty="0">
                <a:latin typeface="Times New Roman" charset="0"/>
              </a:rPr>
              <a:t>; and (2) </a:t>
            </a:r>
            <a:r>
              <a:rPr lang="en-US" sz="2000" dirty="0">
                <a:solidFill>
                  <a:srgbClr val="0000FF"/>
                </a:solidFill>
                <a:latin typeface="Times New Roman" charset="0"/>
              </a:rPr>
              <a:t>Atmospheric Correction of ocean color radiometry, including but not limited to hyperspectral methods, modeling of bidirectional effects and non-negligible radiances in the near-infrared, absorbing aerosols detection, and studies that focus on aerosol and cloud retrievals. </a:t>
            </a:r>
          </a:p>
        </p:txBody>
      </p:sp>
      <p:sp>
        <p:nvSpPr>
          <p:cNvPr id="27650" name="Rectangle 5"/>
          <p:cNvSpPr>
            <a:spLocks noChangeArrowheads="1"/>
          </p:cNvSpPr>
          <p:nvPr/>
        </p:nvSpPr>
        <p:spPr bwMode="auto">
          <a:xfrm>
            <a:off x="838200" y="0"/>
            <a:ext cx="746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pPr algn="ctr" defTabSz="914400" eaLnBrk="0" fontAlgn="base" hangingPunct="0">
              <a:spcBef>
                <a:spcPct val="0"/>
              </a:spcBef>
              <a:spcAft>
                <a:spcPct val="0"/>
              </a:spcAft>
            </a:pPr>
            <a:r>
              <a:rPr lang="en-US" sz="2400" b="1" dirty="0" smtClean="0">
                <a:solidFill>
                  <a:srgbClr val="006699"/>
                </a:solidFill>
                <a:latin typeface="Times New Roman" charset="0"/>
                <a:ea typeface="ＭＳ Ｐゴシック" charset="0"/>
                <a:cs typeface="ＭＳ Ｐゴシック" charset="0"/>
              </a:rPr>
              <a:t>ROSES 2013 A.25:  The PACE Science Team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body" idx="1"/>
          </p:nvPr>
        </p:nvSpPr>
        <p:spPr bwMode="auto">
          <a:xfrm>
            <a:off x="0" y="609600"/>
            <a:ext cx="9144000" cy="5086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800" dirty="0">
                <a:latin typeface="Times New Roman" charset="0"/>
              </a:rPr>
              <a:t>Each "team" (IOPs and Atmospheric Correction) will be expected to </a:t>
            </a:r>
            <a:r>
              <a:rPr lang="en-US" sz="1800" dirty="0">
                <a:solidFill>
                  <a:srgbClr val="008000"/>
                </a:solidFill>
                <a:latin typeface="Times New Roman" charset="0"/>
              </a:rPr>
              <a:t>collaboratively produce a final report</a:t>
            </a:r>
            <a:r>
              <a:rPr lang="en-US" sz="1800" dirty="0">
                <a:latin typeface="Times New Roman" charset="0"/>
              </a:rPr>
              <a:t> that details recommended approaches for PACE for their respective measurement suite. </a:t>
            </a:r>
          </a:p>
          <a:p>
            <a:r>
              <a:rPr lang="en-US" sz="1800" dirty="0">
                <a:solidFill>
                  <a:srgbClr val="008000"/>
                </a:solidFill>
                <a:latin typeface="Times New Roman" charset="0"/>
              </a:rPr>
              <a:t>The ultimate goal for each of the two measurement suite teams is to achieve </a:t>
            </a:r>
            <a:r>
              <a:rPr lang="en-US" sz="1800" i="1" dirty="0">
                <a:solidFill>
                  <a:srgbClr val="008000"/>
                </a:solidFill>
                <a:latin typeface="Times New Roman" charset="0"/>
              </a:rPr>
              <a:t>consensus </a:t>
            </a:r>
            <a:r>
              <a:rPr lang="en-US" sz="1800" dirty="0">
                <a:solidFill>
                  <a:srgbClr val="008000"/>
                </a:solidFill>
                <a:latin typeface="Times New Roman" charset="0"/>
              </a:rPr>
              <a:t>and develop community-endorsed paths forward for the PACE sensor(s) for the full spectrum of components within the measurement suite. </a:t>
            </a:r>
            <a:r>
              <a:rPr lang="en-US" sz="1800" dirty="0">
                <a:latin typeface="Times New Roman" charset="0"/>
              </a:rPr>
              <a:t>The goal is to replace individual ST member recommendations for measurement, algorithm, and retrieval approaches (historically based on the individual expertise and interests of ST members) with consensus recommendations toward common goals. </a:t>
            </a:r>
          </a:p>
          <a:p>
            <a:r>
              <a:rPr lang="en-US" sz="1800" dirty="0" smtClean="0">
                <a:latin typeface="Times New Roman" charset="0"/>
              </a:rPr>
              <a:t>All proposers were asked to </a:t>
            </a:r>
            <a:r>
              <a:rPr lang="en-US" sz="1800" dirty="0" smtClean="0">
                <a:solidFill>
                  <a:srgbClr val="008000"/>
                </a:solidFill>
                <a:latin typeface="Times New Roman" charset="0"/>
              </a:rPr>
              <a:t>outline </a:t>
            </a:r>
            <a:r>
              <a:rPr lang="en-US" sz="1800" dirty="0">
                <a:solidFill>
                  <a:srgbClr val="008000"/>
                </a:solidFill>
                <a:latin typeface="Times New Roman" charset="0"/>
              </a:rPr>
              <a:t>methods for implementing their proposed work (as appropriate) into the standard data processing capabilities of the NASA Ocean Biology Processing Group at Goddard Space Flight Center</a:t>
            </a:r>
            <a:r>
              <a:rPr lang="en-US" sz="1800" dirty="0">
                <a:latin typeface="Times New Roman" charset="0"/>
              </a:rPr>
              <a:t>. </a:t>
            </a:r>
            <a:endParaRPr lang="en-US" sz="1800" dirty="0" smtClean="0">
              <a:latin typeface="Times New Roman" charset="0"/>
            </a:endParaRPr>
          </a:p>
          <a:p>
            <a:r>
              <a:rPr lang="en-US" sz="1800" dirty="0" smtClean="0">
                <a:latin typeface="Times New Roman" charset="0"/>
              </a:rPr>
              <a:t>The </a:t>
            </a:r>
            <a:r>
              <a:rPr lang="en-US" sz="1800" dirty="0" smtClean="0">
                <a:solidFill>
                  <a:srgbClr val="0000FF"/>
                </a:solidFill>
                <a:latin typeface="Times New Roman" charset="0"/>
              </a:rPr>
              <a:t>two Science Team leads will need to think about the methods or approaches by which they anticipate bringing the measurement suite groups of the Science Team to consensus. </a:t>
            </a:r>
          </a:p>
          <a:p>
            <a:endParaRPr lang="en-US" sz="1800" dirty="0" smtClean="0">
              <a:latin typeface="Times New Roman" charset="0"/>
            </a:endParaRPr>
          </a:p>
        </p:txBody>
      </p:sp>
      <p:sp>
        <p:nvSpPr>
          <p:cNvPr id="31746" name="Rectangle 5"/>
          <p:cNvSpPr>
            <a:spLocks noChangeArrowheads="1"/>
          </p:cNvSpPr>
          <p:nvPr/>
        </p:nvSpPr>
        <p:spPr bwMode="auto">
          <a:xfrm>
            <a:off x="838200" y="0"/>
            <a:ext cx="746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pPr algn="ctr" defTabSz="914400" eaLnBrk="0" fontAlgn="base" hangingPunct="0">
              <a:spcBef>
                <a:spcPct val="0"/>
              </a:spcBef>
              <a:spcAft>
                <a:spcPct val="0"/>
              </a:spcAft>
            </a:pPr>
            <a:r>
              <a:rPr lang="en-US" sz="2400" b="1" dirty="0" smtClean="0">
                <a:solidFill>
                  <a:srgbClr val="006699"/>
                </a:solidFill>
                <a:latin typeface="Times New Roman" charset="0"/>
                <a:ea typeface="ＭＳ Ｐゴシック" charset="0"/>
                <a:cs typeface="ＭＳ Ｐゴシック" charset="0"/>
              </a:rPr>
              <a:t>ROSES 2013 A.25:  The PACE Science Team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bwMode="auto">
          <a:xfrm>
            <a:off x="0" y="464843"/>
            <a:ext cx="9144000" cy="5086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800" dirty="0">
                <a:solidFill>
                  <a:srgbClr val="008000"/>
                </a:solidFill>
                <a:latin typeface="Times New Roman" charset="0"/>
              </a:rPr>
              <a:t>T</a:t>
            </a:r>
            <a:r>
              <a:rPr lang="en-US" sz="1800" dirty="0" smtClean="0">
                <a:solidFill>
                  <a:srgbClr val="008000"/>
                </a:solidFill>
                <a:latin typeface="Times New Roman" charset="0"/>
              </a:rPr>
              <a:t>wo </a:t>
            </a:r>
            <a:r>
              <a:rPr lang="en-US" sz="1800" dirty="0">
                <a:solidFill>
                  <a:srgbClr val="008000"/>
                </a:solidFill>
                <a:latin typeface="Times New Roman" charset="0"/>
              </a:rPr>
              <a:t>staff members from NASA’s Goddard Space Flight Center’s Ocean Biology Processing Group and one staff member from NASA’s Langley Research Center</a:t>
            </a:r>
            <a:r>
              <a:rPr lang="en-US" sz="1800" dirty="0">
                <a:latin typeface="Times New Roman" charset="0"/>
              </a:rPr>
              <a:t> designated by the cognizant NASA Headquarters PACE program staff as points of contact for the PACE Science Team activities. T</a:t>
            </a:r>
            <a:r>
              <a:rPr lang="en-US" sz="1800" dirty="0" smtClean="0">
                <a:latin typeface="Times New Roman" charset="0"/>
              </a:rPr>
              <a:t>hese </a:t>
            </a:r>
            <a:r>
              <a:rPr lang="en-US" sz="1800" dirty="0">
                <a:latin typeface="Times New Roman" charset="0"/>
              </a:rPr>
              <a:t>are noncompeted positions, the </a:t>
            </a:r>
            <a:r>
              <a:rPr lang="en-US" sz="1800" dirty="0" smtClean="0">
                <a:latin typeface="Times New Roman" charset="0"/>
              </a:rPr>
              <a:t>three</a:t>
            </a:r>
            <a:r>
              <a:rPr lang="en-US" sz="1800" dirty="0">
                <a:solidFill>
                  <a:srgbClr val="FF6600"/>
                </a:solidFill>
                <a:latin typeface="Times New Roman" charset="0"/>
              </a:rPr>
              <a:t> </a:t>
            </a:r>
            <a:r>
              <a:rPr lang="en-US" sz="1800" dirty="0" smtClean="0">
                <a:solidFill>
                  <a:srgbClr val="FF6600"/>
                </a:solidFill>
                <a:latin typeface="Times New Roman" charset="0"/>
              </a:rPr>
              <a:t>(really two) </a:t>
            </a:r>
            <a:r>
              <a:rPr lang="en-US" sz="1800" dirty="0">
                <a:latin typeface="Times New Roman" charset="0"/>
              </a:rPr>
              <a:t>designated people will be </a:t>
            </a:r>
            <a:r>
              <a:rPr lang="en-US" sz="1800" dirty="0">
                <a:solidFill>
                  <a:srgbClr val="008000"/>
                </a:solidFill>
                <a:latin typeface="Times New Roman" charset="0"/>
              </a:rPr>
              <a:t>full members of the ST, </a:t>
            </a:r>
            <a:r>
              <a:rPr lang="en-US" sz="1800" dirty="0">
                <a:solidFill>
                  <a:schemeClr val="bg2"/>
                </a:solidFill>
                <a:latin typeface="Times New Roman" charset="0"/>
              </a:rPr>
              <a:t>charged to function as the liaison between the ST and the NASA centers that currently handle the data processing and data distribution for aerosol, cloud, and ocean color missions at NASA, respectively. These </a:t>
            </a:r>
            <a:r>
              <a:rPr lang="en-US" sz="1800" dirty="0" smtClean="0">
                <a:latin typeface="Times New Roman" charset="0"/>
              </a:rPr>
              <a:t>two designees </a:t>
            </a:r>
            <a:r>
              <a:rPr lang="en-US" sz="1800" dirty="0">
                <a:latin typeface="Times New Roman" charset="0"/>
              </a:rPr>
              <a:t>will participate in all ST activities, including scientific discussions, measurement discussions, algorithm development and retrieval activities, and associated algorithm/retrieval testing and implementation activities (as appropriate). This will be done as a prototyping activity to examine one potential mission data processing approach.</a:t>
            </a:r>
          </a:p>
          <a:p>
            <a:r>
              <a:rPr lang="en-US" sz="1800" dirty="0" smtClean="0">
                <a:solidFill>
                  <a:srgbClr val="008000"/>
                </a:solidFill>
                <a:latin typeface="Times New Roman" charset="0"/>
              </a:rPr>
              <a:t>Jeremy Werdell (IOP) and Bryan Franz (Atm Correction); no LaRC rep (yet?)</a:t>
            </a:r>
          </a:p>
          <a:p>
            <a:r>
              <a:rPr lang="en-US" sz="1800" dirty="0" smtClean="0">
                <a:solidFill>
                  <a:srgbClr val="008000"/>
                </a:solidFill>
                <a:latin typeface="Times New Roman" charset="0"/>
              </a:rPr>
              <a:t>CCNY</a:t>
            </a:r>
            <a:r>
              <a:rPr lang="en-US" sz="1800" dirty="0">
                <a:solidFill>
                  <a:srgbClr val="008000"/>
                </a:solidFill>
                <a:latin typeface="Times New Roman" charset="0"/>
              </a:rPr>
              <a:t>/Maria Tzortziou (IOPs and ocean color) and LaRC/Ali Omar (Atmospheric Correction and polarimetry) participate on the ST as applications members.  Their goal is to build the applications component of PACE, with support from Mission Applications Rep/Woody </a:t>
            </a:r>
            <a:r>
              <a:rPr lang="en-US" sz="1800" dirty="0" smtClean="0">
                <a:solidFill>
                  <a:srgbClr val="008000"/>
                </a:solidFill>
                <a:latin typeface="Times New Roman" charset="0"/>
              </a:rPr>
              <a:t>Turner - </a:t>
            </a:r>
            <a:r>
              <a:rPr lang="en-US" sz="1800" dirty="0" smtClean="0">
                <a:latin typeface="Times New Roman" charset="0"/>
              </a:rPr>
              <a:t>improve </a:t>
            </a:r>
            <a:r>
              <a:rPr lang="en-US" sz="1800" dirty="0">
                <a:latin typeface="Times New Roman" charset="0"/>
              </a:rPr>
              <a:t>fisheries </a:t>
            </a:r>
            <a:r>
              <a:rPr lang="en-US" sz="1800" dirty="0" smtClean="0">
                <a:latin typeface="Times New Roman" charset="0"/>
              </a:rPr>
              <a:t>management; monitoring </a:t>
            </a:r>
            <a:r>
              <a:rPr lang="en-US" sz="1800" dirty="0">
                <a:latin typeface="Times New Roman" charset="0"/>
              </a:rPr>
              <a:t>of coastal habitats and </a:t>
            </a:r>
            <a:r>
              <a:rPr lang="en-US" sz="1800" dirty="0" smtClean="0">
                <a:latin typeface="Times New Roman" charset="0"/>
              </a:rPr>
              <a:t>HABs; </a:t>
            </a:r>
            <a:r>
              <a:rPr lang="en-US" sz="1800" dirty="0">
                <a:latin typeface="Times New Roman" charset="0"/>
              </a:rPr>
              <a:t>enhance air quality </a:t>
            </a:r>
            <a:r>
              <a:rPr lang="en-US" sz="1800" dirty="0" smtClean="0">
                <a:latin typeface="Times New Roman" charset="0"/>
              </a:rPr>
              <a:t>management, tracking smoke</a:t>
            </a:r>
            <a:r>
              <a:rPr lang="en-US" sz="1800" dirty="0">
                <a:latin typeface="Times New Roman" charset="0"/>
              </a:rPr>
              <a:t>, fires, volcanic ash, </a:t>
            </a:r>
            <a:r>
              <a:rPr lang="en-US" sz="1800" dirty="0" smtClean="0">
                <a:latin typeface="Times New Roman" charset="0"/>
              </a:rPr>
              <a:t>other </a:t>
            </a:r>
            <a:r>
              <a:rPr lang="en-US" sz="1800" dirty="0">
                <a:latin typeface="Times New Roman" charset="0"/>
              </a:rPr>
              <a:t>airborne plumes; enable carbon </a:t>
            </a:r>
            <a:r>
              <a:rPr lang="en-US" sz="1800" dirty="0" smtClean="0">
                <a:latin typeface="Times New Roman" charset="0"/>
              </a:rPr>
              <a:t>monitoring/management</a:t>
            </a:r>
            <a:r>
              <a:rPr lang="en-US" sz="1800" dirty="0">
                <a:latin typeface="Times New Roman" charset="0"/>
              </a:rPr>
              <a:t>; improve weather </a:t>
            </a:r>
            <a:r>
              <a:rPr lang="en-US" sz="1800" dirty="0" smtClean="0">
                <a:latin typeface="Times New Roman" charset="0"/>
              </a:rPr>
              <a:t>forecasts; delineate impacts </a:t>
            </a:r>
            <a:r>
              <a:rPr lang="en-US" sz="1800" dirty="0">
                <a:latin typeface="Times New Roman" charset="0"/>
              </a:rPr>
              <a:t>of weather events on coastal ecosystems </a:t>
            </a:r>
            <a:r>
              <a:rPr lang="en-US" sz="1800" dirty="0" smtClean="0">
                <a:latin typeface="Times New Roman" charset="0"/>
              </a:rPr>
              <a:t>(</a:t>
            </a:r>
            <a:r>
              <a:rPr lang="en-US" sz="1800" dirty="0" smtClean="0">
                <a:solidFill>
                  <a:srgbClr val="000000"/>
                </a:solidFill>
                <a:latin typeface="Times New Roman" charset="0"/>
              </a:rPr>
              <a:t>resource management)</a:t>
            </a:r>
          </a:p>
          <a:p>
            <a:endParaRPr lang="en-US" sz="800" dirty="0">
              <a:solidFill>
                <a:srgbClr val="FF6600"/>
              </a:solidFill>
              <a:latin typeface="Times New Roman" charset="0"/>
            </a:endParaRPr>
          </a:p>
          <a:p>
            <a:r>
              <a:rPr lang="en-US" sz="1800" dirty="0" smtClean="0">
                <a:solidFill>
                  <a:srgbClr val="000090"/>
                </a:solidFill>
                <a:latin typeface="Times New Roman" charset="0"/>
              </a:rPr>
              <a:t>Incidentally NASA GSFC management have selected Jeremy Werdell as PACE Project Scientist; Bryan Franz has been designated PACE OBPG lead (likely to handle some level of ocean color, aerosol, cloud data from the Ocean Color Instrument)</a:t>
            </a:r>
          </a:p>
          <a:p>
            <a:endParaRPr lang="en-US" sz="1800" dirty="0">
              <a:latin typeface="Times New Roman" charset="0"/>
            </a:endParaRPr>
          </a:p>
        </p:txBody>
      </p:sp>
      <p:sp>
        <p:nvSpPr>
          <p:cNvPr id="33794" name="Rectangle 5"/>
          <p:cNvSpPr>
            <a:spLocks noChangeArrowheads="1"/>
          </p:cNvSpPr>
          <p:nvPr/>
        </p:nvSpPr>
        <p:spPr bwMode="auto">
          <a:xfrm>
            <a:off x="838200" y="0"/>
            <a:ext cx="746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pPr algn="ctr" defTabSz="914400" eaLnBrk="0" fontAlgn="base" hangingPunct="0">
              <a:spcBef>
                <a:spcPct val="0"/>
              </a:spcBef>
              <a:spcAft>
                <a:spcPct val="0"/>
              </a:spcAft>
            </a:pPr>
            <a:r>
              <a:rPr lang="en-US" sz="2400" b="1" dirty="0" smtClean="0">
                <a:solidFill>
                  <a:srgbClr val="006699"/>
                </a:solidFill>
                <a:latin typeface="Times New Roman" charset="0"/>
                <a:ea typeface="ＭＳ Ｐゴシック" charset="0"/>
                <a:cs typeface="ＭＳ Ｐゴシック" charset="0"/>
              </a:rPr>
              <a:t>ROSES 2013 A.25:  The PACE Science Team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515" y="200783"/>
            <a:ext cx="7348631" cy="867128"/>
          </a:xfrm>
        </p:spPr>
        <p:txBody>
          <a:bodyPr/>
          <a:lstStyle/>
          <a:p>
            <a:r>
              <a:rPr lang="en-US" sz="3200" dirty="0" smtClean="0"/>
              <a:t>Vicarious </a:t>
            </a:r>
            <a:r>
              <a:rPr lang="en-US" sz="3200" dirty="0" smtClean="0"/>
              <a:t>Calibration &amp; Data Validation</a:t>
            </a:r>
            <a:endParaRPr lang="en-US" sz="3200" dirty="0"/>
          </a:p>
        </p:txBody>
      </p:sp>
      <p:sp>
        <p:nvSpPr>
          <p:cNvPr id="3" name="Content Placeholder 2"/>
          <p:cNvSpPr>
            <a:spLocks noGrp="1"/>
          </p:cNvSpPr>
          <p:nvPr>
            <p:ph idx="1"/>
          </p:nvPr>
        </p:nvSpPr>
        <p:spPr>
          <a:xfrm>
            <a:off x="428220" y="1255300"/>
            <a:ext cx="8460285" cy="5020368"/>
          </a:xfrm>
        </p:spPr>
        <p:txBody>
          <a:bodyPr>
            <a:normAutofit fontScale="92500" lnSpcReduction="20000"/>
          </a:bodyPr>
          <a:lstStyle/>
          <a:p>
            <a:r>
              <a:rPr lang="en-US" dirty="0" smtClean="0"/>
              <a:t>Vicarious Calibration and Data Validation (</a:t>
            </a:r>
            <a:r>
              <a:rPr lang="en-US" i="1" dirty="0" smtClean="0"/>
              <a:t>in situ</a:t>
            </a:r>
            <a:r>
              <a:rPr lang="en-US" dirty="0" smtClean="0"/>
              <a:t>)</a:t>
            </a:r>
          </a:p>
          <a:p>
            <a:pPr lvl="1"/>
            <a:r>
              <a:rPr lang="en-US" dirty="0" smtClean="0"/>
              <a:t>FY15 – 17: ROSES 2014 A.3***  (update useful?)</a:t>
            </a:r>
          </a:p>
          <a:p>
            <a:pPr lvl="2"/>
            <a:r>
              <a:rPr lang="en-US" dirty="0" smtClean="0"/>
              <a:t>Issued jointly between OBB and ESTO</a:t>
            </a:r>
          </a:p>
          <a:p>
            <a:pPr lvl="2"/>
            <a:r>
              <a:rPr lang="en-US" dirty="0" smtClean="0"/>
              <a:t>Allows lead time for concepts to mature prior to launch</a:t>
            </a:r>
          </a:p>
          <a:p>
            <a:pPr lvl="2"/>
            <a:r>
              <a:rPr lang="en-US" dirty="0" smtClean="0"/>
              <a:t>Identifies technical development needs/risks for the approaches selected</a:t>
            </a:r>
          </a:p>
          <a:p>
            <a:pPr lvl="1"/>
            <a:r>
              <a:rPr lang="en-US" dirty="0" smtClean="0"/>
              <a:t>FY18 – 21: ROSES 2017 (4 years)</a:t>
            </a:r>
          </a:p>
          <a:p>
            <a:pPr lvl="2"/>
            <a:r>
              <a:rPr lang="en-US" dirty="0" smtClean="0"/>
              <a:t>Selects best approach and hardware (pre-launch) or further risk reduction on instrumentation, if needed, for:</a:t>
            </a:r>
          </a:p>
          <a:p>
            <a:pPr lvl="3"/>
            <a:r>
              <a:rPr lang="en-US" dirty="0" smtClean="0"/>
              <a:t>Vicarious calibration of ocean color data products</a:t>
            </a:r>
          </a:p>
          <a:p>
            <a:pPr lvl="3"/>
            <a:r>
              <a:rPr lang="en-US" dirty="0" smtClean="0"/>
              <a:t>Validation of all data products – </a:t>
            </a:r>
            <a:r>
              <a:rPr lang="en-US" i="1" dirty="0" smtClean="0"/>
              <a:t>in situ</a:t>
            </a:r>
          </a:p>
          <a:p>
            <a:pPr lvl="3"/>
            <a:r>
              <a:rPr lang="en-US" dirty="0" smtClean="0"/>
              <a:t>Calibration/validation of polarimetry data products (TBD)</a:t>
            </a:r>
          </a:p>
          <a:p>
            <a:pPr lvl="1"/>
            <a:r>
              <a:rPr lang="en-US" dirty="0" smtClean="0"/>
              <a:t>FY22 – 25: ROSES 2021 (4 years)</a:t>
            </a:r>
          </a:p>
          <a:p>
            <a:pPr lvl="2"/>
            <a:r>
              <a:rPr lang="en-US" dirty="0" smtClean="0"/>
              <a:t>Perform cal/val during mission operations</a:t>
            </a:r>
          </a:p>
          <a:p>
            <a:pPr lvl="2"/>
            <a:r>
              <a:rPr lang="en-US" dirty="0" smtClean="0"/>
              <a:t>Includes airborne and </a:t>
            </a:r>
            <a:r>
              <a:rPr lang="en-US" i="1" dirty="0" smtClean="0"/>
              <a:t>in situ </a:t>
            </a:r>
            <a:r>
              <a:rPr lang="en-US" dirty="0" smtClean="0"/>
              <a:t>measurements</a:t>
            </a:r>
          </a:p>
          <a:p>
            <a:pPr lvl="2"/>
            <a:r>
              <a:rPr lang="en-US" dirty="0" smtClean="0"/>
              <a:t>Continue every year during mission extensions</a:t>
            </a:r>
          </a:p>
        </p:txBody>
      </p:sp>
      <p:sp>
        <p:nvSpPr>
          <p:cNvPr id="5" name="Slide Number Placeholder 4"/>
          <p:cNvSpPr>
            <a:spLocks noGrp="1"/>
          </p:cNvSpPr>
          <p:nvPr>
            <p:ph type="sldNum" sz="quarter" idx="12"/>
          </p:nvPr>
        </p:nvSpPr>
        <p:spPr/>
        <p:txBody>
          <a:bodyPr/>
          <a:lstStyle/>
          <a:p>
            <a:fld id="{62D5B71B-7C00-2245-8CE7-708BEFB0F10E}" type="slidenum">
              <a:rPr lang="en-US" smtClean="0"/>
              <a:t>15</a:t>
            </a:fld>
            <a:endParaRPr lang="en-US" dirty="0"/>
          </a:p>
        </p:txBody>
      </p:sp>
    </p:spTree>
    <p:extLst>
      <p:ext uri="{BB962C8B-B14F-4D97-AF65-F5344CB8AC3E}">
        <p14:creationId xmlns:p14="http://schemas.microsoft.com/office/powerpoint/2010/main" val="42140727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Science Teams</a:t>
            </a:r>
            <a:br>
              <a:rPr lang="en-US" sz="4000" dirty="0" smtClean="0"/>
            </a:br>
            <a:r>
              <a:rPr lang="en-US" sz="4000" dirty="0" smtClean="0"/>
              <a:t>Pre-launch and Post-launch</a:t>
            </a:r>
            <a:endParaRPr lang="en-US" sz="4000" dirty="0"/>
          </a:p>
        </p:txBody>
      </p:sp>
      <p:sp>
        <p:nvSpPr>
          <p:cNvPr id="3" name="Content Placeholder 2"/>
          <p:cNvSpPr>
            <a:spLocks noGrp="1"/>
          </p:cNvSpPr>
          <p:nvPr>
            <p:ph idx="1"/>
          </p:nvPr>
        </p:nvSpPr>
        <p:spPr>
          <a:xfrm>
            <a:off x="139798" y="1522290"/>
            <a:ext cx="8624048" cy="4838751"/>
          </a:xfrm>
        </p:spPr>
        <p:txBody>
          <a:bodyPr>
            <a:normAutofit fontScale="62500" lnSpcReduction="20000"/>
          </a:bodyPr>
          <a:lstStyle/>
          <a:p>
            <a:r>
              <a:rPr lang="en-US" dirty="0" smtClean="0">
                <a:solidFill>
                  <a:srgbClr val="000090"/>
                </a:solidFill>
              </a:rPr>
              <a:t>Pre-launch Science Teams</a:t>
            </a:r>
          </a:p>
          <a:p>
            <a:pPr lvl="1"/>
            <a:r>
              <a:rPr lang="en-US" dirty="0" smtClean="0">
                <a:solidFill>
                  <a:schemeClr val="tx1"/>
                </a:solidFill>
              </a:rPr>
              <a:t>FY15 – 17: ROSES 2013 A.25</a:t>
            </a:r>
          </a:p>
          <a:p>
            <a:pPr lvl="2"/>
            <a:r>
              <a:rPr lang="en-US" dirty="0" smtClean="0">
                <a:solidFill>
                  <a:schemeClr val="tx1"/>
                </a:solidFill>
              </a:rPr>
              <a:t>Covers IOPs and Atmospheric Correction</a:t>
            </a:r>
          </a:p>
          <a:p>
            <a:pPr lvl="2"/>
            <a:r>
              <a:rPr lang="en-US" dirty="0" smtClean="0">
                <a:solidFill>
                  <a:schemeClr val="tx1"/>
                </a:solidFill>
              </a:rPr>
              <a:t>Achieves consensus and develops community-endorsed paths forward for the sensor retrievals for the full spectrum of components within a given measurement suite</a:t>
            </a:r>
          </a:p>
          <a:p>
            <a:pPr lvl="1"/>
            <a:r>
              <a:rPr lang="en-US" dirty="0" smtClean="0">
                <a:solidFill>
                  <a:schemeClr val="tx1"/>
                </a:solidFill>
              </a:rPr>
              <a:t>FY18 – 21: ROSES 2017 (4 years)</a:t>
            </a:r>
          </a:p>
          <a:p>
            <a:pPr lvl="2"/>
            <a:r>
              <a:rPr lang="en-US" dirty="0" smtClean="0">
                <a:solidFill>
                  <a:schemeClr val="tx1"/>
                </a:solidFill>
              </a:rPr>
              <a:t>Allows lead time for scientific algorithm development prior to launch</a:t>
            </a:r>
          </a:p>
          <a:p>
            <a:pPr lvl="2"/>
            <a:r>
              <a:rPr lang="en-US" dirty="0" smtClean="0">
                <a:solidFill>
                  <a:schemeClr val="tx1"/>
                </a:solidFill>
              </a:rPr>
              <a:t>Initiates interface between instrument developers and OBPG; OBPG and algorithm developers</a:t>
            </a:r>
          </a:p>
          <a:p>
            <a:pPr lvl="2"/>
            <a:r>
              <a:rPr lang="en-US" dirty="0" smtClean="0">
                <a:solidFill>
                  <a:schemeClr val="tx1"/>
                </a:solidFill>
              </a:rPr>
              <a:t>Supports applications research along with research activities</a:t>
            </a:r>
          </a:p>
          <a:p>
            <a:pPr lvl="1"/>
            <a:r>
              <a:rPr lang="en-US" dirty="0" smtClean="0">
                <a:solidFill>
                  <a:schemeClr val="tx1"/>
                </a:solidFill>
              </a:rPr>
              <a:t>FY22 – 25: ROSES 2021 (4 years)</a:t>
            </a:r>
          </a:p>
          <a:p>
            <a:pPr lvl="2"/>
            <a:r>
              <a:rPr lang="en-US" dirty="0" smtClean="0">
                <a:solidFill>
                  <a:schemeClr val="tx1"/>
                </a:solidFill>
              </a:rPr>
              <a:t>Pre-launch algorithms and post-launch competed science/applications for ocean color instrument’s aerosol, cloud, ocean science, plus aerosol and clouds from polarimeter (TBD)</a:t>
            </a:r>
          </a:p>
          <a:p>
            <a:r>
              <a:rPr lang="en-US" dirty="0" smtClean="0">
                <a:solidFill>
                  <a:srgbClr val="000090"/>
                </a:solidFill>
              </a:rPr>
              <a:t>Post-launch Competed Science - options</a:t>
            </a:r>
          </a:p>
          <a:p>
            <a:pPr lvl="1"/>
            <a:r>
              <a:rPr lang="en-US" dirty="0" smtClean="0">
                <a:solidFill>
                  <a:schemeClr val="tx1"/>
                </a:solidFill>
              </a:rPr>
              <a:t>Competed through ROSES 2025</a:t>
            </a:r>
          </a:p>
          <a:p>
            <a:pPr lvl="1"/>
            <a:r>
              <a:rPr lang="en-US" dirty="0" smtClean="0">
                <a:solidFill>
                  <a:schemeClr val="tx1"/>
                </a:solidFill>
              </a:rPr>
              <a:t>After launch, joint </a:t>
            </a:r>
            <a:r>
              <a:rPr lang="en-US" dirty="0" smtClean="0">
                <a:solidFill>
                  <a:schemeClr val="tx1"/>
                </a:solidFill>
              </a:rPr>
              <a:t>funding between EOS project, R&amp;A, and PACE mission budget, exploring additional funding from Applied Sciences</a:t>
            </a:r>
          </a:p>
          <a:p>
            <a:pPr lvl="1"/>
            <a:r>
              <a:rPr lang="en-US" dirty="0" smtClean="0">
                <a:solidFill>
                  <a:schemeClr val="tx1"/>
                </a:solidFill>
              </a:rPr>
              <a:t>Mission contribution TBD (many bogies)</a:t>
            </a:r>
          </a:p>
          <a:p>
            <a:pPr lvl="1"/>
            <a:r>
              <a:rPr lang="en-US" dirty="0">
                <a:solidFill>
                  <a:schemeClr val="tx1"/>
                </a:solidFill>
              </a:rPr>
              <a:t>C</a:t>
            </a:r>
            <a:r>
              <a:rPr lang="en-US" dirty="0" smtClean="0">
                <a:solidFill>
                  <a:schemeClr val="tx1"/>
                </a:solidFill>
              </a:rPr>
              <a:t>ontinue </a:t>
            </a:r>
            <a:r>
              <a:rPr lang="en-US" dirty="0" smtClean="0">
                <a:solidFill>
                  <a:schemeClr val="tx1"/>
                </a:solidFill>
              </a:rPr>
              <a:t>during </a:t>
            </a:r>
            <a:r>
              <a:rPr lang="en-US" dirty="0" smtClean="0">
                <a:solidFill>
                  <a:schemeClr val="tx1"/>
                </a:solidFill>
              </a:rPr>
              <a:t>mission extensions</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62D5B71B-7C00-2245-8CE7-708BEFB0F10E}" type="slidenum">
              <a:rPr lang="en-US" smtClean="0"/>
              <a:t>16</a:t>
            </a:fld>
            <a:endParaRPr lang="en-US" dirty="0"/>
          </a:p>
        </p:txBody>
      </p:sp>
    </p:spTree>
    <p:extLst>
      <p:ext uri="{BB962C8B-B14F-4D97-AF65-F5344CB8AC3E}">
        <p14:creationId xmlns:p14="http://schemas.microsoft.com/office/powerpoint/2010/main" val="297698798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798" y="34019"/>
            <a:ext cx="7348631" cy="734427"/>
          </a:xfrm>
        </p:spPr>
        <p:txBody>
          <a:bodyPr/>
          <a:lstStyle/>
          <a:p>
            <a:r>
              <a:rPr lang="en-US" sz="4000" dirty="0" smtClean="0"/>
              <a:t>PACE Applications</a:t>
            </a:r>
            <a:endParaRPr lang="en-US" sz="4000" dirty="0"/>
          </a:p>
        </p:txBody>
      </p:sp>
      <p:sp>
        <p:nvSpPr>
          <p:cNvPr id="3" name="Content Placeholder 2"/>
          <p:cNvSpPr>
            <a:spLocks noGrp="1"/>
          </p:cNvSpPr>
          <p:nvPr>
            <p:ph idx="1"/>
          </p:nvPr>
        </p:nvSpPr>
        <p:spPr>
          <a:xfrm>
            <a:off x="412936" y="1248654"/>
            <a:ext cx="8475570" cy="5107823"/>
          </a:xfrm>
        </p:spPr>
        <p:txBody>
          <a:bodyPr>
            <a:normAutofit fontScale="92500" lnSpcReduction="10000"/>
          </a:bodyPr>
          <a:lstStyle/>
          <a:p>
            <a:r>
              <a:rPr lang="en-US" sz="1700" dirty="0" smtClean="0"/>
              <a:t>NASA ESD completing guidance document for all project applications programs</a:t>
            </a:r>
          </a:p>
          <a:p>
            <a:pPr lvl="1"/>
            <a:r>
              <a:rPr lang="en-US" sz="1500" dirty="0" smtClean="0"/>
              <a:t>Spells out expectations for missions from Pre-Phase A through Phase F </a:t>
            </a:r>
          </a:p>
          <a:p>
            <a:pPr lvl="1"/>
            <a:r>
              <a:rPr lang="en-US" sz="1500" dirty="0" smtClean="0"/>
              <a:t>Should be completed in several weeks</a:t>
            </a:r>
          </a:p>
          <a:p>
            <a:r>
              <a:rPr lang="en-US" sz="1700" dirty="0" smtClean="0"/>
              <a:t>All missions generate applications plans as per the SMAP Mission Applications Plan</a:t>
            </a:r>
          </a:p>
          <a:p>
            <a:pPr lvl="1"/>
            <a:r>
              <a:rPr lang="en-US" sz="1500" dirty="0" smtClean="0"/>
              <a:t>A Phase A activity</a:t>
            </a:r>
          </a:p>
          <a:p>
            <a:r>
              <a:rPr lang="en-US" sz="1700" dirty="0" smtClean="0"/>
              <a:t>Other Phase A applications efforts include: Applications Traceability Matrix (ATM), workshops/reports to inform and build user community, contact list, use cases/case studies</a:t>
            </a:r>
          </a:p>
          <a:p>
            <a:r>
              <a:rPr lang="en-US" sz="1700" dirty="0" smtClean="0"/>
              <a:t>Phase B: launch mission Early Adopters (EA) Program, articulate DAAC support for applied users, updates of Phase A activities</a:t>
            </a:r>
          </a:p>
          <a:p>
            <a:r>
              <a:rPr lang="en-US" sz="1700" dirty="0" smtClean="0"/>
              <a:t>Phases C/D: update applications plan/ATM, EA telecons and case studies, data workshops/short courses, Phase D – baseline report for Senior Review</a:t>
            </a:r>
          </a:p>
          <a:p>
            <a:r>
              <a:rPr lang="en-US" sz="1700" dirty="0" smtClean="0"/>
              <a:t>Phase E: in addition to above – socioeconomic analyses and reports, Senior Review info </a:t>
            </a:r>
          </a:p>
          <a:p>
            <a:endParaRPr lang="en-US" sz="1700" dirty="0" smtClean="0"/>
          </a:p>
          <a:p>
            <a:endParaRPr lang="en-US" sz="1700" dirty="0"/>
          </a:p>
        </p:txBody>
      </p:sp>
      <p:sp>
        <p:nvSpPr>
          <p:cNvPr id="4" name="Slide Number Placeholder 3"/>
          <p:cNvSpPr>
            <a:spLocks noGrp="1"/>
          </p:cNvSpPr>
          <p:nvPr>
            <p:ph type="sldNum" sz="quarter" idx="12"/>
          </p:nvPr>
        </p:nvSpPr>
        <p:spPr/>
        <p:txBody>
          <a:bodyPr/>
          <a:lstStyle/>
          <a:p>
            <a:fld id="{62D5B71B-7C00-2245-8CE7-708BEFB0F10E}" type="slidenum">
              <a:rPr lang="en-US" smtClean="0"/>
              <a:t>17</a:t>
            </a:fld>
            <a:endParaRPr lang="en-US" dirty="0"/>
          </a:p>
        </p:txBody>
      </p:sp>
    </p:spTree>
    <p:extLst>
      <p:ext uri="{BB962C8B-B14F-4D97-AF65-F5344CB8AC3E}">
        <p14:creationId xmlns:p14="http://schemas.microsoft.com/office/powerpoint/2010/main" val="30331528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515" y="22681"/>
            <a:ext cx="7348631" cy="714602"/>
          </a:xfrm>
        </p:spPr>
        <p:txBody>
          <a:bodyPr/>
          <a:lstStyle/>
          <a:p>
            <a:r>
              <a:rPr lang="en-US" sz="4000" dirty="0" smtClean="0"/>
              <a:t>PACE Early Adopters</a:t>
            </a:r>
            <a:endParaRPr lang="en-US" sz="4000" dirty="0"/>
          </a:p>
        </p:txBody>
      </p:sp>
      <p:sp>
        <p:nvSpPr>
          <p:cNvPr id="3" name="Content Placeholder 2"/>
          <p:cNvSpPr>
            <a:spLocks noGrp="1"/>
          </p:cNvSpPr>
          <p:nvPr>
            <p:ph idx="1"/>
          </p:nvPr>
        </p:nvSpPr>
        <p:spPr>
          <a:xfrm>
            <a:off x="549274" y="1179156"/>
            <a:ext cx="8161337" cy="4866303"/>
          </a:xfrm>
        </p:spPr>
        <p:txBody>
          <a:bodyPr>
            <a:normAutofit lnSpcReduction="10000"/>
          </a:bodyPr>
          <a:lstStyle/>
          <a:p>
            <a:r>
              <a:rPr lang="en-US" sz="1700" dirty="0"/>
              <a:t>A subset of </a:t>
            </a:r>
            <a:r>
              <a:rPr lang="en-US" sz="1700" dirty="0" smtClean="0"/>
              <a:t>external users </a:t>
            </a:r>
            <a:r>
              <a:rPr lang="en-US" sz="1700" dirty="0"/>
              <a:t>who have a direct or clearly defined need for new mission data, and who are planning to apply </a:t>
            </a:r>
            <a:r>
              <a:rPr lang="en-US" sz="1700" i="1" dirty="0"/>
              <a:t>their own resources </a:t>
            </a:r>
            <a:r>
              <a:rPr lang="en-US" sz="1700" dirty="0"/>
              <a:t>(funding, personnel, facilities, etc.) to demonstrate the utility of mission data for their particular system or model. </a:t>
            </a:r>
          </a:p>
          <a:p>
            <a:r>
              <a:rPr lang="en-US" sz="1700" dirty="0" smtClean="0"/>
              <a:t>Goal: </a:t>
            </a:r>
            <a:r>
              <a:rPr lang="en-US" sz="1700" dirty="0"/>
              <a:t>Facilitate feedback on mission products </a:t>
            </a:r>
            <a:r>
              <a:rPr lang="en-US" sz="1700" i="1" dirty="0"/>
              <a:t>pre-</a:t>
            </a:r>
            <a:r>
              <a:rPr lang="en-US" sz="1700" i="1" dirty="0" smtClean="0"/>
              <a:t>launch </a:t>
            </a:r>
            <a:r>
              <a:rPr lang="en-US" sz="1700" dirty="0" smtClean="0"/>
              <a:t>and accelerate </a:t>
            </a:r>
            <a:r>
              <a:rPr lang="en-US" sz="1700" dirty="0"/>
              <a:t>the use of mission products </a:t>
            </a:r>
            <a:r>
              <a:rPr lang="en-US" sz="1700" i="1" dirty="0"/>
              <a:t>post-launch</a:t>
            </a:r>
            <a:r>
              <a:rPr lang="en-US" sz="1700" dirty="0"/>
              <a:t> by providing specific and continuous support to Early Adopters who commit to engage in pre-launch applied research. </a:t>
            </a:r>
            <a:endParaRPr lang="en-US" sz="1700" dirty="0" smtClean="0"/>
          </a:p>
          <a:p>
            <a:pPr marL="349250" lvl="1" indent="-349250">
              <a:spcBef>
                <a:spcPts val="2000"/>
              </a:spcBef>
              <a:buClr>
                <a:schemeClr val="accent1">
                  <a:lumMod val="60000"/>
                  <a:lumOff val="40000"/>
                </a:schemeClr>
              </a:buClr>
            </a:pPr>
            <a:r>
              <a:rPr lang="en-US" sz="1700" dirty="0" smtClean="0"/>
              <a:t>The mission will </a:t>
            </a:r>
            <a:r>
              <a:rPr lang="en-US" sz="1700" dirty="0" smtClean="0">
                <a:ea typeface="Calibri" pitchFamily="1" charset="0"/>
                <a:cs typeface="Calibri" pitchFamily="1" charset="0"/>
              </a:rPr>
              <a:t>provide </a:t>
            </a:r>
            <a:r>
              <a:rPr lang="en-US" sz="1700" dirty="0">
                <a:ea typeface="Calibri" pitchFamily="1" charset="0"/>
                <a:cs typeface="Calibri" pitchFamily="1" charset="0"/>
              </a:rPr>
              <a:t>Early Adopters with simulated pre-launch data </a:t>
            </a:r>
            <a:r>
              <a:rPr lang="en-US" sz="1700" dirty="0" smtClean="0">
                <a:ea typeface="Calibri" pitchFamily="1" charset="0"/>
                <a:cs typeface="Calibri" pitchFamily="1" charset="0"/>
              </a:rPr>
              <a:t>products </a:t>
            </a:r>
            <a:r>
              <a:rPr lang="en-US" sz="1700" dirty="0">
                <a:ea typeface="Calibri" pitchFamily="1" charset="0"/>
                <a:cs typeface="Calibri" pitchFamily="1" charset="0"/>
              </a:rPr>
              <a:t>and/or with planned pre-launch calibration and validation (cal/val) data from mission field campaigns, modeling, and synergistic </a:t>
            </a:r>
            <a:r>
              <a:rPr lang="en-US" sz="1700" dirty="0" smtClean="0">
                <a:ea typeface="Calibri" pitchFamily="1" charset="0"/>
                <a:cs typeface="Calibri" pitchFamily="1" charset="0"/>
              </a:rPr>
              <a:t>studies for pre-launch research and provision of quantitative metrics.</a:t>
            </a:r>
          </a:p>
          <a:p>
            <a:pPr marL="349250" lvl="1" indent="-349250">
              <a:spcBef>
                <a:spcPts val="2000"/>
              </a:spcBef>
              <a:buClr>
                <a:schemeClr val="accent1">
                  <a:lumMod val="60000"/>
                  <a:lumOff val="40000"/>
                </a:schemeClr>
              </a:buClr>
            </a:pPr>
            <a:r>
              <a:rPr lang="en-US" sz="1700" dirty="0" smtClean="0">
                <a:ea typeface="Arial Narrow" pitchFamily="1" charset="0"/>
                <a:cs typeface="Arial Narrow" pitchFamily="1" charset="0"/>
              </a:rPr>
              <a:t>Begin with applications workshops</a:t>
            </a:r>
          </a:p>
          <a:p>
            <a:pPr marL="349250" lvl="1" indent="-349250">
              <a:spcBef>
                <a:spcPts val="2000"/>
              </a:spcBef>
              <a:buClr>
                <a:schemeClr val="accent1">
                  <a:lumMod val="60000"/>
                  <a:lumOff val="40000"/>
                </a:schemeClr>
              </a:buClr>
            </a:pPr>
            <a:r>
              <a:rPr lang="en-US" sz="1700" dirty="0" smtClean="0">
                <a:ea typeface="Arial Narrow" pitchFamily="1" charset="0"/>
                <a:cs typeface="Arial Narrow" pitchFamily="1" charset="0"/>
              </a:rPr>
              <a:t>Associate each EA with a ST member</a:t>
            </a:r>
          </a:p>
          <a:p>
            <a:pPr marL="349250" lvl="1" indent="-349250">
              <a:spcBef>
                <a:spcPts val="2000"/>
              </a:spcBef>
              <a:buClr>
                <a:schemeClr val="accent1">
                  <a:lumMod val="60000"/>
                  <a:lumOff val="40000"/>
                </a:schemeClr>
              </a:buClr>
            </a:pPr>
            <a:r>
              <a:rPr lang="en-US" sz="1700" dirty="0" smtClean="0">
                <a:ea typeface="Arial Narrow" pitchFamily="1" charset="0"/>
                <a:cs typeface="Arial Narrow" pitchFamily="1" charset="0"/>
              </a:rPr>
              <a:t>Start applications early!</a:t>
            </a:r>
          </a:p>
          <a:p>
            <a:pPr marL="349250" lvl="1" indent="-349250">
              <a:spcBef>
                <a:spcPts val="2000"/>
              </a:spcBef>
              <a:buClr>
                <a:schemeClr val="accent1">
                  <a:lumMod val="60000"/>
                  <a:lumOff val="40000"/>
                </a:schemeClr>
              </a:buClr>
            </a:pPr>
            <a:endParaRPr lang="en-US" sz="1700" dirty="0">
              <a:ea typeface="Arial Narrow" pitchFamily="1" charset="0"/>
              <a:cs typeface="Arial Narrow" pitchFamily="1" charset="0"/>
            </a:endParaRPr>
          </a:p>
          <a:p>
            <a:endParaRPr lang="en-US" sz="1700" dirty="0" smtClean="0"/>
          </a:p>
          <a:p>
            <a:endParaRPr lang="en-US" sz="1800" dirty="0"/>
          </a:p>
          <a:p>
            <a:endParaRPr lang="en-US" sz="1700" dirty="0"/>
          </a:p>
        </p:txBody>
      </p:sp>
      <p:sp>
        <p:nvSpPr>
          <p:cNvPr id="4" name="Slide Number Placeholder 3"/>
          <p:cNvSpPr>
            <a:spLocks noGrp="1"/>
          </p:cNvSpPr>
          <p:nvPr>
            <p:ph type="sldNum" sz="quarter" idx="12"/>
          </p:nvPr>
        </p:nvSpPr>
        <p:spPr/>
        <p:txBody>
          <a:bodyPr/>
          <a:lstStyle/>
          <a:p>
            <a:fld id="{62D5B71B-7C00-2245-8CE7-708BEFB0F10E}" type="slidenum">
              <a:rPr lang="en-US" smtClean="0"/>
              <a:t>18</a:t>
            </a:fld>
            <a:endParaRPr lang="en-US" dirty="0"/>
          </a:p>
        </p:txBody>
      </p:sp>
    </p:spTree>
    <p:extLst>
      <p:ext uri="{BB962C8B-B14F-4D97-AF65-F5344CB8AC3E}">
        <p14:creationId xmlns:p14="http://schemas.microsoft.com/office/powerpoint/2010/main" val="26110721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920" y="22679"/>
            <a:ext cx="7348631" cy="715295"/>
          </a:xfrm>
        </p:spPr>
        <p:txBody>
          <a:bodyPr/>
          <a:lstStyle/>
          <a:p>
            <a:r>
              <a:rPr lang="en-US" sz="4000" dirty="0" smtClean="0"/>
              <a:t>PACE Applications Issues</a:t>
            </a:r>
            <a:endParaRPr lang="en-US" sz="4000" dirty="0"/>
          </a:p>
        </p:txBody>
      </p:sp>
      <p:sp>
        <p:nvSpPr>
          <p:cNvPr id="3" name="Content Placeholder 2"/>
          <p:cNvSpPr>
            <a:spLocks noGrp="1"/>
          </p:cNvSpPr>
          <p:nvPr>
            <p:ph idx="1"/>
          </p:nvPr>
        </p:nvSpPr>
        <p:spPr>
          <a:xfrm>
            <a:off x="549275" y="1180612"/>
            <a:ext cx="8042276" cy="4343400"/>
          </a:xfrm>
        </p:spPr>
        <p:txBody>
          <a:bodyPr>
            <a:normAutofit/>
          </a:bodyPr>
          <a:lstStyle/>
          <a:p>
            <a:r>
              <a:rPr lang="en-US" sz="1700" dirty="0" smtClean="0"/>
              <a:t>Need regular calls (biweekly?) between PACE Project Science and PACE Applications personnel</a:t>
            </a:r>
          </a:p>
          <a:p>
            <a:r>
              <a:rPr lang="en-US" sz="1700" dirty="0" smtClean="0"/>
              <a:t>Key Issues for Applications to Address this Week</a:t>
            </a:r>
          </a:p>
          <a:p>
            <a:pPr lvl="1"/>
            <a:r>
              <a:rPr lang="en-US" sz="1500" dirty="0" smtClean="0"/>
              <a:t>Coastal Camera Instrument status</a:t>
            </a:r>
          </a:p>
          <a:p>
            <a:pPr lvl="1"/>
            <a:r>
              <a:rPr lang="en-US" sz="1500" dirty="0" smtClean="0"/>
              <a:t>Need for Direct Broadcast? </a:t>
            </a:r>
            <a:endParaRPr lang="en-US" sz="1500" dirty="0"/>
          </a:p>
        </p:txBody>
      </p:sp>
      <p:sp>
        <p:nvSpPr>
          <p:cNvPr id="4" name="Slide Number Placeholder 3"/>
          <p:cNvSpPr>
            <a:spLocks noGrp="1"/>
          </p:cNvSpPr>
          <p:nvPr>
            <p:ph type="sldNum" sz="quarter" idx="12"/>
          </p:nvPr>
        </p:nvSpPr>
        <p:spPr/>
        <p:txBody>
          <a:bodyPr/>
          <a:lstStyle/>
          <a:p>
            <a:fld id="{62D5B71B-7C00-2245-8CE7-708BEFB0F10E}" type="slidenum">
              <a:rPr lang="en-US" smtClean="0"/>
              <a:t>19</a:t>
            </a:fld>
            <a:endParaRPr lang="en-US" dirty="0"/>
          </a:p>
        </p:txBody>
      </p:sp>
    </p:spTree>
    <p:extLst>
      <p:ext uri="{BB962C8B-B14F-4D97-AF65-F5344CB8AC3E}">
        <p14:creationId xmlns:p14="http://schemas.microsoft.com/office/powerpoint/2010/main" val="2644902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358082"/>
            <a:ext cx="6400800" cy="2525971"/>
          </a:xfrm>
        </p:spPr>
        <p:txBody>
          <a:bodyPr>
            <a:normAutofit fontScale="90000"/>
          </a:bodyPr>
          <a:lstStyle/>
          <a:p>
            <a:r>
              <a:rPr lang="en-US" dirty="0" smtClean="0"/>
              <a:t>Plankton, Aerosols, Clouds, and ocean Ecosystem (PACE) </a:t>
            </a:r>
            <a:br>
              <a:rPr lang="en-US" dirty="0" smtClean="0"/>
            </a:br>
            <a:r>
              <a:rPr lang="en-US" dirty="0" smtClean="0"/>
              <a:t>Science Team Meeting</a:t>
            </a:r>
            <a:endParaRPr lang="en-US" dirty="0"/>
          </a:p>
        </p:txBody>
      </p:sp>
      <p:sp>
        <p:nvSpPr>
          <p:cNvPr id="5" name="Subtitle 4"/>
          <p:cNvSpPr>
            <a:spLocks noGrp="1"/>
          </p:cNvSpPr>
          <p:nvPr>
            <p:ph type="subTitle" idx="1"/>
          </p:nvPr>
        </p:nvSpPr>
        <p:spPr>
          <a:xfrm>
            <a:off x="1371600" y="4755372"/>
            <a:ext cx="6400800" cy="883428"/>
          </a:xfrm>
        </p:spPr>
        <p:txBody>
          <a:bodyPr/>
          <a:lstStyle/>
          <a:p>
            <a:r>
              <a:rPr lang="en-US" dirty="0" smtClean="0"/>
              <a:t>20-22 January 2016</a:t>
            </a:r>
          </a:p>
          <a:p>
            <a:r>
              <a:rPr lang="en-US" dirty="0" smtClean="0"/>
              <a:t>Beckman Institute, Cal Tech</a:t>
            </a:r>
            <a:endParaRPr lang="en-US" dirty="0"/>
          </a:p>
        </p:txBody>
      </p:sp>
    </p:spTree>
    <p:extLst>
      <p:ext uri="{BB962C8B-B14F-4D97-AF65-F5344CB8AC3E}">
        <p14:creationId xmlns:p14="http://schemas.microsoft.com/office/powerpoint/2010/main" val="27882596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Mission </a:t>
            </a:r>
          </a:p>
        </p:txBody>
      </p:sp>
      <p:graphicFrame>
        <p:nvGraphicFramePr>
          <p:cNvPr id="10" name="Group 36"/>
          <p:cNvGraphicFramePr>
            <a:graphicFrameLocks noGrp="1"/>
          </p:cNvGraphicFramePr>
          <p:nvPr>
            <p:extLst>
              <p:ext uri="{D42A27DB-BD31-4B8C-83A1-F6EECF244321}">
                <p14:modId xmlns:p14="http://schemas.microsoft.com/office/powerpoint/2010/main" val="879613806"/>
              </p:ext>
            </p:extLst>
          </p:nvPr>
        </p:nvGraphicFramePr>
        <p:xfrm>
          <a:off x="880295" y="4634837"/>
          <a:ext cx="7497380" cy="2233440"/>
        </p:xfrm>
        <a:graphic>
          <a:graphicData uri="http://schemas.openxmlformats.org/drawingml/2006/table">
            <a:tbl>
              <a:tblPr/>
              <a:tblGrid>
                <a:gridCol w="1325623"/>
                <a:gridCol w="6171757"/>
              </a:tblGrid>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Risk</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0" i="0" u="none" strike="noStrike" cap="none" normalizeH="0" baseline="0" dirty="0">
                          <a:ln>
                            <a:noFill/>
                          </a:ln>
                          <a:solidFill>
                            <a:schemeClr val="tx1"/>
                          </a:solidFill>
                          <a:effectLst/>
                          <a:latin typeface="Arial"/>
                          <a:ea typeface="ヒラギノ角ゴ Pro W3" charset="0"/>
                          <a:cs typeface="Arial"/>
                        </a:rPr>
                        <a:t>8705.4 Payload Risk Class C</a:t>
                      </a: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r>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Launch</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0" i="0" u="none" strike="noStrike" cap="none" normalizeH="0" baseline="0" dirty="0" smtClean="0">
                          <a:ln>
                            <a:noFill/>
                          </a:ln>
                          <a:solidFill>
                            <a:schemeClr val="tx1"/>
                          </a:solidFill>
                          <a:effectLst/>
                          <a:latin typeface="Arial"/>
                          <a:ea typeface="ヒラギノ角ゴ Pro W3" charset="0"/>
                          <a:cs typeface="Arial"/>
                        </a:rPr>
                        <a:t>2022/2023, budget and profile driven</a:t>
                      </a:r>
                      <a:endParaRPr kumimoji="0" lang="en-US" sz="1800" b="0" i="0" u="none" strike="noStrike" cap="none" normalizeH="0" baseline="0" dirty="0">
                        <a:ln>
                          <a:noFill/>
                        </a:ln>
                        <a:solidFill>
                          <a:schemeClr val="tx1"/>
                        </a:solidFill>
                        <a:effectLst/>
                        <a:latin typeface="Arial"/>
                        <a:ea typeface="ヒラギノ角ゴ Pro W3" charset="0"/>
                        <a:cs typeface="Arial"/>
                      </a:endParaRP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r>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Orbit</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0" i="0" u="none" strike="noStrike" cap="none" normalizeH="0" baseline="0" dirty="0" smtClean="0">
                          <a:ln>
                            <a:noFill/>
                          </a:ln>
                          <a:solidFill>
                            <a:schemeClr val="tx1"/>
                          </a:solidFill>
                          <a:effectLst/>
                          <a:latin typeface="Arial"/>
                          <a:ea typeface="ヒラギノ角ゴ Pro W3" charset="0"/>
                          <a:cs typeface="Arial"/>
                        </a:rPr>
                        <a:t>97° </a:t>
                      </a:r>
                      <a:r>
                        <a:rPr kumimoji="0" lang="en-US" sz="1800" b="0" i="0" u="none" strike="noStrike" cap="none" normalizeH="0" baseline="0" dirty="0">
                          <a:ln>
                            <a:noFill/>
                          </a:ln>
                          <a:solidFill>
                            <a:schemeClr val="tx1"/>
                          </a:solidFill>
                          <a:effectLst/>
                          <a:latin typeface="Arial"/>
                          <a:ea typeface="ヒラギノ角ゴ Pro W3" charset="0"/>
                          <a:cs typeface="Arial"/>
                        </a:rPr>
                        <a:t>inclination; </a:t>
                      </a:r>
                      <a:r>
                        <a:rPr kumimoji="0" lang="en-US" sz="1800" b="0" i="0" u="none" strike="noStrike" cap="none" normalizeH="0" baseline="0" dirty="0" smtClean="0">
                          <a:ln>
                            <a:noFill/>
                          </a:ln>
                          <a:solidFill>
                            <a:schemeClr val="tx1"/>
                          </a:solidFill>
                          <a:effectLst/>
                          <a:latin typeface="Arial"/>
                          <a:ea typeface="ヒラギノ角ゴ Pro W3" charset="0"/>
                          <a:cs typeface="Arial"/>
                        </a:rPr>
                        <a:t>~650 </a:t>
                      </a:r>
                      <a:r>
                        <a:rPr kumimoji="0" lang="en-US" sz="1800" b="0" i="0" u="none" strike="noStrike" cap="none" normalizeH="0" baseline="0" dirty="0">
                          <a:ln>
                            <a:noFill/>
                          </a:ln>
                          <a:solidFill>
                            <a:schemeClr val="tx1"/>
                          </a:solidFill>
                          <a:effectLst/>
                          <a:latin typeface="Arial"/>
                          <a:ea typeface="ヒラギノ角ゴ Pro W3" charset="0"/>
                          <a:cs typeface="Arial"/>
                        </a:rPr>
                        <a:t>km altitude; sun synchronous</a:t>
                      </a: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r>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Duration</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0" i="0" u="none" strike="noStrike" cap="none" normalizeH="0" baseline="0" dirty="0">
                          <a:ln>
                            <a:noFill/>
                          </a:ln>
                          <a:solidFill>
                            <a:schemeClr val="tx1"/>
                          </a:solidFill>
                          <a:effectLst/>
                          <a:latin typeface="Arial"/>
                          <a:ea typeface="ヒラギノ角ゴ Pro W3" charset="0"/>
                          <a:cs typeface="Arial"/>
                        </a:rPr>
                        <a:t>3 </a:t>
                      </a:r>
                      <a:r>
                        <a:rPr kumimoji="0" lang="en-US" sz="1800" b="0" i="0" u="none" strike="noStrike" cap="none" normalizeH="0" baseline="0" dirty="0" smtClean="0">
                          <a:ln>
                            <a:noFill/>
                          </a:ln>
                          <a:solidFill>
                            <a:schemeClr val="tx1"/>
                          </a:solidFill>
                          <a:effectLst/>
                          <a:latin typeface="Arial"/>
                          <a:ea typeface="ヒラギノ角ゴ Pro W3" charset="0"/>
                          <a:cs typeface="Arial"/>
                        </a:rPr>
                        <a:t>years</a:t>
                      </a:r>
                      <a:endParaRPr kumimoji="0" lang="en-US" sz="1800" b="0" i="0" u="none" strike="noStrike" cap="none" normalizeH="0" baseline="0" dirty="0">
                        <a:ln>
                          <a:noFill/>
                        </a:ln>
                        <a:solidFill>
                          <a:schemeClr val="tx1"/>
                        </a:solidFill>
                        <a:effectLst/>
                        <a:latin typeface="Arial"/>
                        <a:ea typeface="ヒラギノ角ゴ Pro W3" charset="0"/>
                        <a:cs typeface="Arial"/>
                      </a:endParaRP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r>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Payload</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0" i="0" u="none" strike="noStrike" cap="none" normalizeH="0" baseline="0" dirty="0" smtClean="0">
                          <a:ln>
                            <a:noFill/>
                          </a:ln>
                          <a:solidFill>
                            <a:schemeClr val="tx1"/>
                          </a:solidFill>
                          <a:effectLst/>
                          <a:latin typeface="Arial"/>
                          <a:ea typeface="ヒラギノ角ゴ Pro W3" charset="0"/>
                          <a:cs typeface="Arial"/>
                        </a:rPr>
                        <a:t>Ocean </a:t>
                      </a:r>
                      <a:r>
                        <a:rPr kumimoji="0" lang="en-US" sz="1800" b="0" i="0" u="none" strike="noStrike" cap="none" normalizeH="0" baseline="0" dirty="0">
                          <a:ln>
                            <a:noFill/>
                          </a:ln>
                          <a:solidFill>
                            <a:schemeClr val="tx1"/>
                          </a:solidFill>
                          <a:effectLst/>
                          <a:latin typeface="Arial"/>
                          <a:ea typeface="ヒラギノ角ゴ Pro W3" charset="0"/>
                          <a:cs typeface="Arial"/>
                        </a:rPr>
                        <a:t>color instrument; potential for a polarimeter</a:t>
                      </a:r>
                      <a:endParaRPr kumimoji="0" lang="en-US" sz="1800" b="0" i="0" u="none" strike="noStrike" cap="none" normalizeH="0" baseline="0" dirty="0">
                        <a:ln>
                          <a:noFill/>
                        </a:ln>
                        <a:solidFill>
                          <a:srgbClr val="FF0000"/>
                        </a:solidFill>
                        <a:effectLst/>
                        <a:latin typeface="Arial"/>
                        <a:ea typeface="ヒラギノ角ゴ Pro W3" charset="0"/>
                        <a:cs typeface="Arial"/>
                      </a:endParaRP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4C8"/>
                    </a:solidFill>
                  </a:tcPr>
                </a:tc>
              </a:tr>
              <a:tr h="3274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ヒラギノ角ゴ Pro W3" charset="0"/>
                          <a:cs typeface="Arial"/>
                        </a:rPr>
                        <a:t>LCC</a:t>
                      </a:r>
                    </a:p>
                  </a:txBody>
                  <a:tcPr marL="96251" marR="96251" marT="48960" marB="489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4C8"/>
                    </a:solidFill>
                  </a:tcPr>
                </a:tc>
                <a:tc>
                  <a:txBody>
                    <a:bodyPr/>
                    <a:lstStyle/>
                    <a:p>
                      <a:pPr marL="285750" marR="0" lvl="0" indent="-285750" algn="l" defTabSz="914400" rtl="0" eaLnBrk="0" fontAlgn="base" latinLnBrk="0" hangingPunct="0">
                        <a:lnSpc>
                          <a:spcPct val="90000"/>
                        </a:lnSpc>
                        <a:spcBef>
                          <a:spcPct val="0"/>
                        </a:spcBef>
                        <a:spcAft>
                          <a:spcPct val="0"/>
                        </a:spcAft>
                        <a:buClrTx/>
                        <a:buSzTx/>
                        <a:buFont typeface="Arial" charset="0"/>
                        <a:buChar char="•"/>
                        <a:tabLst/>
                      </a:pPr>
                      <a:r>
                        <a:rPr kumimoji="0" lang="en-US" sz="1800" b="1" i="0" u="none" strike="noStrike" cap="none" normalizeH="0" baseline="0" dirty="0" smtClean="0">
                          <a:ln>
                            <a:noFill/>
                          </a:ln>
                          <a:solidFill>
                            <a:schemeClr val="tx1"/>
                          </a:solidFill>
                          <a:effectLst/>
                          <a:latin typeface="Arial"/>
                          <a:ea typeface="ヒラギノ角ゴ Pro W3" charset="0"/>
                          <a:cs typeface="Arial"/>
                        </a:rPr>
                        <a:t>$805M Cost Cap</a:t>
                      </a:r>
                      <a:endParaRPr kumimoji="0" lang="en-US" sz="1800" b="1" i="0" u="none" strike="noStrike" cap="none" normalizeH="0" baseline="0" dirty="0">
                        <a:ln>
                          <a:noFill/>
                        </a:ln>
                        <a:solidFill>
                          <a:schemeClr val="tx1"/>
                        </a:solidFill>
                        <a:effectLst/>
                        <a:latin typeface="Arial"/>
                        <a:ea typeface="ヒラギノ角ゴ Pro W3" charset="0"/>
                        <a:cs typeface="Arial"/>
                      </a:endParaRPr>
                    </a:p>
                  </a:txBody>
                  <a:tcPr marL="96251" marR="96251" marT="48960" marB="489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4C8"/>
                    </a:solidFill>
                  </a:tcPr>
                </a:tc>
              </a:tr>
            </a:tbl>
          </a:graphicData>
        </a:graphic>
      </p:graphicFrame>
      <p:sp>
        <p:nvSpPr>
          <p:cNvPr id="33821" name="Rectangle 13"/>
          <p:cNvSpPr>
            <a:spLocks noChangeArrowheads="1"/>
          </p:cNvSpPr>
          <p:nvPr/>
        </p:nvSpPr>
        <p:spPr bwMode="auto">
          <a:xfrm>
            <a:off x="0" y="2047079"/>
            <a:ext cx="9144000" cy="2616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marL="241300" indent="-241300">
              <a:lnSpc>
                <a:spcPct val="90000"/>
              </a:lnSpc>
              <a:spcBef>
                <a:spcPct val="20000"/>
              </a:spcBef>
              <a:tabLst>
                <a:tab pos="1270000" algn="l"/>
              </a:tabLst>
            </a:pPr>
            <a:r>
              <a:rPr lang="en-US" sz="1600" b="1" dirty="0" smtClean="0">
                <a:latin typeface="Arial"/>
                <a:cs typeface="Arial"/>
              </a:rPr>
              <a:t>Science </a:t>
            </a:r>
            <a:r>
              <a:rPr lang="en-US" sz="1600" b="1" dirty="0">
                <a:latin typeface="Arial"/>
                <a:cs typeface="Arial"/>
              </a:rPr>
              <a:t>Objectives</a:t>
            </a:r>
          </a:p>
          <a:p>
            <a:pPr marL="241300" indent="-241300">
              <a:lnSpc>
                <a:spcPct val="90000"/>
              </a:lnSpc>
              <a:buFont typeface="Arial" charset="0"/>
              <a:buChar char="•"/>
              <a:tabLst>
                <a:tab pos="1270000" algn="l"/>
              </a:tabLst>
            </a:pPr>
            <a:r>
              <a:rPr lang="en-US" sz="1600" b="1" dirty="0" smtClean="0">
                <a:solidFill>
                  <a:srgbClr val="FF0000"/>
                </a:solidFill>
                <a:latin typeface="Arial"/>
                <a:cs typeface="Arial"/>
              </a:rPr>
              <a:t>Primary:  </a:t>
            </a:r>
            <a:r>
              <a:rPr lang="en-US" sz="1600" dirty="0" smtClean="0">
                <a:latin typeface="Arial"/>
                <a:cs typeface="Arial"/>
              </a:rPr>
              <a:t>Understand &amp; quantify </a:t>
            </a:r>
            <a:r>
              <a:rPr lang="en-US" sz="1600" dirty="0">
                <a:latin typeface="Arial"/>
                <a:cs typeface="Arial"/>
              </a:rPr>
              <a:t>global </a:t>
            </a:r>
            <a:r>
              <a:rPr lang="en-US" sz="1600" dirty="0" smtClean="0">
                <a:latin typeface="Arial"/>
                <a:cs typeface="Arial"/>
              </a:rPr>
              <a:t>aerosol &amp; cloud dynamics, aerosol-ocean interactions, ocean biogeochemical cycling, and ecosystem function</a:t>
            </a:r>
            <a:r>
              <a:rPr lang="en-US" sz="1600" dirty="0">
                <a:latin typeface="Arial"/>
                <a:cs typeface="Arial"/>
              </a:rPr>
              <a:t> </a:t>
            </a:r>
            <a:r>
              <a:rPr lang="en-US" sz="1600" dirty="0" smtClean="0">
                <a:latin typeface="Arial"/>
                <a:cs typeface="Arial"/>
              </a:rPr>
              <a:t>due to natural &amp; anthropogenic forcings from environmental/climate </a:t>
            </a:r>
            <a:r>
              <a:rPr lang="en-US" sz="1600" dirty="0">
                <a:latin typeface="Arial"/>
                <a:cs typeface="Arial"/>
              </a:rPr>
              <a:t>variability and </a:t>
            </a:r>
            <a:r>
              <a:rPr lang="en-US" sz="1600" dirty="0" smtClean="0">
                <a:latin typeface="Arial"/>
                <a:cs typeface="Arial"/>
              </a:rPr>
              <a:t>change: </a:t>
            </a:r>
            <a:r>
              <a:rPr lang="en-US" sz="1600" b="1" dirty="0" smtClean="0">
                <a:solidFill>
                  <a:srgbClr val="FF0000"/>
                </a:solidFill>
                <a:latin typeface="Arial"/>
                <a:cs typeface="Arial"/>
              </a:rPr>
              <a:t>OCI (expanded</a:t>
            </a:r>
            <a:r>
              <a:rPr lang="en-US" sz="1600" dirty="0" smtClean="0">
                <a:solidFill>
                  <a:srgbClr val="FF0000"/>
                </a:solidFill>
                <a:latin typeface="Arial"/>
                <a:cs typeface="Arial"/>
              </a:rPr>
              <a:t> </a:t>
            </a:r>
            <a:r>
              <a:rPr lang="en-US" sz="1600" b="1" dirty="0" smtClean="0">
                <a:solidFill>
                  <a:srgbClr val="FF0000"/>
                </a:solidFill>
                <a:latin typeface="Arial"/>
                <a:cs typeface="Arial"/>
              </a:rPr>
              <a:t>SeaWiFS, MODIS heritage)</a:t>
            </a:r>
            <a:endParaRPr lang="en-US" sz="1600" dirty="0">
              <a:latin typeface="Arial"/>
              <a:cs typeface="Arial"/>
            </a:endParaRPr>
          </a:p>
          <a:p>
            <a:pPr marL="241300" indent="-241300">
              <a:lnSpc>
                <a:spcPct val="90000"/>
              </a:lnSpc>
              <a:spcBef>
                <a:spcPts val="600"/>
              </a:spcBef>
              <a:buFont typeface="Arial" charset="0"/>
              <a:buChar char="•"/>
              <a:tabLst>
                <a:tab pos="1270000" algn="l"/>
              </a:tabLst>
            </a:pPr>
            <a:r>
              <a:rPr lang="en-US" sz="1600" b="1" dirty="0">
                <a:solidFill>
                  <a:srgbClr val="FF0000"/>
                </a:solidFill>
                <a:latin typeface="Arial"/>
                <a:cs typeface="Arial"/>
              </a:rPr>
              <a:t>Primary</a:t>
            </a:r>
            <a:r>
              <a:rPr lang="en-US" sz="1600" b="1" dirty="0" smtClean="0">
                <a:solidFill>
                  <a:srgbClr val="FF0000"/>
                </a:solidFill>
                <a:latin typeface="Arial"/>
                <a:cs typeface="Arial"/>
              </a:rPr>
              <a:t>:  </a:t>
            </a:r>
            <a:r>
              <a:rPr lang="en-US" sz="1600" dirty="0" smtClean="0">
                <a:latin typeface="Arial"/>
                <a:cs typeface="Arial"/>
              </a:rPr>
              <a:t>Extend key Earth system data records on global ocean ecology, ocean biogeochemistry, clouds, and aerosols </a:t>
            </a:r>
            <a:r>
              <a:rPr lang="en-US" sz="1600" b="1" dirty="0" smtClean="0">
                <a:solidFill>
                  <a:srgbClr val="FF0000"/>
                </a:solidFill>
                <a:latin typeface="Arial"/>
                <a:cs typeface="Arial"/>
              </a:rPr>
              <a:t>(SeaWiFS, MODIS heritage)</a:t>
            </a:r>
          </a:p>
          <a:p>
            <a:pPr marL="241300" indent="-241300">
              <a:lnSpc>
                <a:spcPct val="90000"/>
              </a:lnSpc>
              <a:buFont typeface="Arial" charset="0"/>
              <a:buChar char="•"/>
              <a:tabLst>
                <a:tab pos="1270000" algn="l"/>
              </a:tabLst>
            </a:pPr>
            <a:r>
              <a:rPr lang="en-US" sz="1600" b="1" dirty="0" smtClean="0">
                <a:solidFill>
                  <a:srgbClr val="FF0000"/>
                </a:solidFill>
                <a:latin typeface="Arial"/>
                <a:cs typeface="Arial"/>
              </a:rPr>
              <a:t>Secondary: </a:t>
            </a:r>
            <a:r>
              <a:rPr lang="en-US" sz="1600" dirty="0" smtClean="0">
                <a:solidFill>
                  <a:srgbClr val="FF0000"/>
                </a:solidFill>
                <a:latin typeface="Arial"/>
                <a:cs typeface="Arial"/>
              </a:rPr>
              <a:t> </a:t>
            </a:r>
            <a:r>
              <a:rPr lang="en-US" sz="1600" dirty="0" smtClean="0">
                <a:latin typeface="Arial"/>
                <a:cs typeface="Arial"/>
              </a:rPr>
              <a:t>Understand and resolve/quantify </a:t>
            </a:r>
            <a:r>
              <a:rPr lang="en-US" sz="1600" dirty="0">
                <a:latin typeface="Arial"/>
                <a:cs typeface="Arial"/>
              </a:rPr>
              <a:t>the role of aerosols and clouds in physical climate (the largest uncertainty</a:t>
            </a:r>
            <a:r>
              <a:rPr lang="en-US" sz="1600" dirty="0" smtClean="0">
                <a:latin typeface="Arial"/>
                <a:cs typeface="Arial"/>
              </a:rPr>
              <a:t>): </a:t>
            </a:r>
            <a:r>
              <a:rPr lang="en-US" sz="1600" b="1" dirty="0" smtClean="0">
                <a:solidFill>
                  <a:srgbClr val="FF0000"/>
                </a:solidFill>
                <a:latin typeface="Arial"/>
                <a:cs typeface="Arial"/>
              </a:rPr>
              <a:t>polarimeter (MISR heritage)</a:t>
            </a:r>
          </a:p>
          <a:p>
            <a:pPr marL="241300" indent="-241300">
              <a:lnSpc>
                <a:spcPct val="90000"/>
              </a:lnSpc>
              <a:buFont typeface="Arial" charset="0"/>
              <a:buChar char="•"/>
              <a:tabLst>
                <a:tab pos="1270000" algn="l"/>
              </a:tabLst>
            </a:pPr>
            <a:r>
              <a:rPr lang="en-US" sz="1600" b="1" dirty="0" smtClean="0">
                <a:solidFill>
                  <a:srgbClr val="FF0000"/>
                </a:solidFill>
                <a:latin typeface="Arial"/>
                <a:cs typeface="Arial"/>
              </a:rPr>
              <a:t>Applied Sciences</a:t>
            </a:r>
            <a:r>
              <a:rPr lang="en-US" sz="1600" b="1" dirty="0">
                <a:solidFill>
                  <a:srgbClr val="FF0000"/>
                </a:solidFill>
                <a:latin typeface="Arial"/>
                <a:cs typeface="Arial"/>
              </a:rPr>
              <a:t>:  </a:t>
            </a:r>
            <a:r>
              <a:rPr lang="en-US" sz="1600" dirty="0" smtClean="0">
                <a:solidFill>
                  <a:srgbClr val="000000"/>
                </a:solidFill>
                <a:latin typeface="Arial"/>
                <a:cs typeface="Arial"/>
              </a:rPr>
              <a:t>enable </a:t>
            </a:r>
            <a:r>
              <a:rPr lang="en-US" sz="1600" dirty="0">
                <a:solidFill>
                  <a:srgbClr val="000000"/>
                </a:solidFill>
                <a:latin typeface="Arial"/>
                <a:cs typeface="Arial"/>
              </a:rPr>
              <a:t>carbon monitoring and management, </a:t>
            </a:r>
            <a:r>
              <a:rPr lang="en-US" sz="1600" dirty="0" smtClean="0">
                <a:solidFill>
                  <a:srgbClr val="000000"/>
                </a:solidFill>
                <a:latin typeface="Arial"/>
                <a:cs typeface="Arial"/>
              </a:rPr>
              <a:t>contribute to </a:t>
            </a:r>
            <a:r>
              <a:rPr lang="en-US" sz="1600" dirty="0">
                <a:solidFill>
                  <a:srgbClr val="000000"/>
                </a:solidFill>
                <a:latin typeface="Arial"/>
                <a:cs typeface="Arial"/>
              </a:rPr>
              <a:t>better weather forecasting, and delineate the impacts of weather events on coastal ecosystems to </a:t>
            </a:r>
            <a:r>
              <a:rPr lang="en-US" sz="1600" dirty="0" smtClean="0">
                <a:solidFill>
                  <a:srgbClr val="000000"/>
                </a:solidFill>
                <a:latin typeface="Arial"/>
                <a:cs typeface="Arial"/>
              </a:rPr>
              <a:t>enable resource management (</a:t>
            </a:r>
            <a:r>
              <a:rPr lang="en-US" sz="1600" b="1" dirty="0" smtClean="0">
                <a:solidFill>
                  <a:srgbClr val="FF0000"/>
                </a:solidFill>
                <a:latin typeface="Arial"/>
                <a:cs typeface="Arial"/>
              </a:rPr>
              <a:t>early returns for ACE mission</a:t>
            </a:r>
            <a:r>
              <a:rPr lang="en-US" sz="1600" dirty="0" smtClean="0">
                <a:solidFill>
                  <a:srgbClr val="000000"/>
                </a:solidFill>
                <a:latin typeface="Arial"/>
                <a:cs typeface="Arial"/>
              </a:rPr>
              <a:t>) </a:t>
            </a:r>
            <a:endParaRPr lang="en-US" sz="1600" dirty="0">
              <a:solidFill>
                <a:srgbClr val="000000"/>
              </a:solidFill>
              <a:latin typeface="Arial"/>
              <a:cs typeface="Arial"/>
            </a:endParaRPr>
          </a:p>
        </p:txBody>
      </p:sp>
      <p:sp>
        <p:nvSpPr>
          <p:cNvPr id="33822" name="Rectangle 14"/>
          <p:cNvSpPr>
            <a:spLocks noChangeArrowheads="1"/>
          </p:cNvSpPr>
          <p:nvPr/>
        </p:nvSpPr>
        <p:spPr bwMode="auto">
          <a:xfrm>
            <a:off x="473075" y="954088"/>
            <a:ext cx="8297863" cy="1082814"/>
          </a:xfrm>
          <a:prstGeom prst="rect">
            <a:avLst/>
          </a:prstGeom>
          <a:solidFill>
            <a:srgbClr val="CCFFCC"/>
          </a:solidFill>
          <a:ln w="12700">
            <a:solidFill>
              <a:schemeClr val="tx1"/>
            </a:solidFill>
            <a:miter lim="800000"/>
            <a:headEnd/>
            <a:tailEnd/>
          </a:ln>
        </p:spPr>
        <p:txBody>
          <a:bodyPr lIns="96981" tIns="48491" rIns="96981" bIns="48491">
            <a:spAutoFit/>
          </a:bodyPr>
          <a:lstStyle/>
          <a:p>
            <a:r>
              <a:rPr lang="en-US" sz="1600" dirty="0">
                <a:latin typeface="Arial"/>
                <a:cs typeface="Arial"/>
              </a:rPr>
              <a:t>Pre-Aerosol, Cloud, and ocean Ecosystem (PACE) is an ocean color, </a:t>
            </a:r>
            <a:r>
              <a:rPr lang="en-US" sz="1600" dirty="0" smtClean="0">
                <a:latin typeface="Arial"/>
                <a:cs typeface="Arial"/>
              </a:rPr>
              <a:t>aerosol</a:t>
            </a:r>
            <a:r>
              <a:rPr lang="en-US" sz="1600" dirty="0">
                <a:latin typeface="Arial"/>
                <a:cs typeface="Arial"/>
              </a:rPr>
              <a:t>, and cloud mission </a:t>
            </a:r>
            <a:r>
              <a:rPr lang="en-US" sz="1600" dirty="0" smtClean="0">
                <a:latin typeface="Arial"/>
                <a:cs typeface="Arial"/>
              </a:rPr>
              <a:t>identified in </a:t>
            </a:r>
            <a:r>
              <a:rPr lang="en-US" sz="1600" dirty="0">
                <a:latin typeface="Arial"/>
                <a:cs typeface="Arial"/>
              </a:rPr>
              <a:t>the 2010 report </a:t>
            </a:r>
            <a:r>
              <a:rPr lang="ja-JP" altLang="en-US" sz="1600" dirty="0" smtClean="0">
                <a:latin typeface="Arial"/>
                <a:cs typeface="Arial"/>
              </a:rPr>
              <a:t>“</a:t>
            </a:r>
            <a:r>
              <a:rPr lang="en-US" altLang="ja-JP" sz="1600" dirty="0">
                <a:latin typeface="Arial"/>
                <a:cs typeface="Arial"/>
              </a:rPr>
              <a:t>Responding to the Challenge of Climate and Environmental Change:  NASA</a:t>
            </a:r>
            <a:r>
              <a:rPr lang="ja-JP" altLang="en-US" sz="1600" dirty="0">
                <a:latin typeface="Arial"/>
                <a:cs typeface="Arial"/>
              </a:rPr>
              <a:t>’</a:t>
            </a:r>
            <a:r>
              <a:rPr lang="en-US" altLang="ja-JP" sz="1600" dirty="0">
                <a:latin typeface="Arial"/>
                <a:cs typeface="Arial"/>
              </a:rPr>
              <a:t>s Plan for a Climate-Centric Architecture for Earth Observations and Applications from Space Science</a:t>
            </a:r>
            <a:r>
              <a:rPr lang="ja-JP" altLang="en-US" sz="1600" dirty="0">
                <a:latin typeface="Arial"/>
                <a:cs typeface="Arial"/>
              </a:rPr>
              <a:t>”</a:t>
            </a:r>
            <a:r>
              <a:rPr lang="en-US" altLang="ja-JP" sz="1600" dirty="0">
                <a:latin typeface="Arial"/>
                <a:cs typeface="Arial"/>
              </a:rPr>
              <a:t>. </a:t>
            </a:r>
            <a:endParaRPr lang="en-US" sz="1600" strike="sngStrike" dirty="0">
              <a:latin typeface="Arial"/>
              <a:cs typeface="Arial"/>
            </a:endParaRPr>
          </a:p>
        </p:txBody>
      </p:sp>
      <p:sp>
        <p:nvSpPr>
          <p:cNvPr id="2" name="Slide Number Placeholder 1"/>
          <p:cNvSpPr>
            <a:spLocks noGrp="1"/>
          </p:cNvSpPr>
          <p:nvPr>
            <p:ph type="sldNum" sz="quarter" idx="10"/>
          </p:nvPr>
        </p:nvSpPr>
        <p:spPr>
          <a:xfrm>
            <a:off x="7700806" y="6301715"/>
            <a:ext cx="1177406" cy="365125"/>
          </a:xfrm>
        </p:spPr>
        <p:txBody>
          <a:bodyPr/>
          <a:lstStyle/>
          <a:p>
            <a:pPr algn="r"/>
            <a:fld id="{0DDB8164-E554-C044-8083-F69D68ED513A}" type="slidenum">
              <a:rPr lang="en-US" sz="1600" smtClean="0">
                <a:solidFill>
                  <a:schemeClr val="bg1"/>
                </a:solidFill>
              </a:rPr>
              <a:pPr algn="r"/>
              <a:t>3</a:t>
            </a:fld>
            <a:endParaRPr lang="en-US" sz="1600" dirty="0">
              <a:solidFill>
                <a:schemeClr val="bg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138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a:t>
            </a:r>
            <a:r>
              <a:rPr lang="en-US" sz="2800" b="1" dirty="0" smtClean="0">
                <a:latin typeface="Arial"/>
                <a:cs typeface="Arial"/>
              </a:rPr>
              <a:t>Mission Science Team - Timeline and Events </a:t>
            </a:r>
            <a:endParaRPr lang="en-US" sz="2800" b="1" dirty="0">
              <a:latin typeface="Arial"/>
              <a:cs typeface="Arial"/>
            </a:endParaRPr>
          </a:p>
        </p:txBody>
      </p:sp>
      <p:sp>
        <p:nvSpPr>
          <p:cNvPr id="33821" name="Rectangle 13"/>
          <p:cNvSpPr>
            <a:spLocks noChangeArrowheads="1"/>
          </p:cNvSpPr>
          <p:nvPr/>
        </p:nvSpPr>
        <p:spPr bwMode="auto">
          <a:xfrm>
            <a:off x="0" y="1238935"/>
            <a:ext cx="9144000" cy="5592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marL="241300" indent="-241300">
              <a:lnSpc>
                <a:spcPct val="90000"/>
              </a:lnSpc>
              <a:spcBef>
                <a:spcPct val="20000"/>
              </a:spcBef>
              <a:tabLst>
                <a:tab pos="1270000" algn="l"/>
              </a:tabLst>
            </a:pPr>
            <a:r>
              <a:rPr lang="en-US" sz="1600" b="1" dirty="0" smtClean="0">
                <a:latin typeface="Arial"/>
                <a:cs typeface="Arial"/>
              </a:rPr>
              <a:t>Timeline:</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July 2013:</a:t>
            </a:r>
            <a:r>
              <a:rPr lang="en-US" sz="1600" b="1" dirty="0" smtClean="0">
                <a:latin typeface="Arial"/>
                <a:cs typeface="Arial"/>
              </a:rPr>
              <a:t>  </a:t>
            </a:r>
            <a:r>
              <a:rPr lang="en-US" sz="1600" dirty="0" smtClean="0">
                <a:latin typeface="Arial"/>
                <a:cs typeface="Arial"/>
              </a:rPr>
              <a:t>ESD Flight Program identifies PACE Science Team Objectives </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10 January 2014: </a:t>
            </a:r>
            <a:r>
              <a:rPr lang="en-US" sz="1600" dirty="0" smtClean="0">
                <a:latin typeface="Arial"/>
                <a:cs typeface="Arial"/>
              </a:rPr>
              <a:t>Release of Competition for PACE Science Team (ROSES 2013)</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10 </a:t>
            </a:r>
            <a:r>
              <a:rPr lang="en-US" sz="1600" b="1" dirty="0">
                <a:solidFill>
                  <a:srgbClr val="FF0000"/>
                </a:solidFill>
                <a:latin typeface="Arial"/>
                <a:cs typeface="Arial"/>
              </a:rPr>
              <a:t>December 2014:  </a:t>
            </a:r>
            <a:r>
              <a:rPr lang="en-US" sz="1600" dirty="0">
                <a:latin typeface="Arial"/>
                <a:cs typeface="Arial"/>
              </a:rPr>
              <a:t>PACE Direction </a:t>
            </a:r>
            <a:r>
              <a:rPr lang="en-US" sz="1600" dirty="0" smtClean="0">
                <a:latin typeface="Arial"/>
                <a:cs typeface="Arial"/>
              </a:rPr>
              <a:t>Letter</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13 January 2015</a:t>
            </a:r>
            <a:r>
              <a:rPr lang="en-US" sz="1600" dirty="0" smtClean="0">
                <a:latin typeface="Arial"/>
                <a:cs typeface="Arial"/>
              </a:rPr>
              <a:t>: PACE Kick-off Meeting (NASA Headquarters)</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14-16 January 2015</a:t>
            </a:r>
            <a:r>
              <a:rPr lang="en-US" sz="1600" dirty="0" smtClean="0">
                <a:latin typeface="Arial"/>
                <a:cs typeface="Arial"/>
              </a:rPr>
              <a:t>: First PACE Science Team Meeting (UMD Marriott)</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21-23 January 2016</a:t>
            </a:r>
            <a:r>
              <a:rPr lang="en-US" sz="1600" dirty="0" smtClean="0">
                <a:latin typeface="Arial"/>
                <a:cs typeface="Arial"/>
              </a:rPr>
              <a:t>:  Second PACE Science Team Meeting (Cal Tech)</a:t>
            </a:r>
          </a:p>
          <a:p>
            <a:pPr marL="285750"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January 2017</a:t>
            </a:r>
            <a:r>
              <a:rPr lang="en-US" sz="1600" dirty="0" smtClean="0">
                <a:latin typeface="Arial"/>
                <a:cs typeface="Arial"/>
              </a:rPr>
              <a:t>:  Third (and final) PACE Science Team Meeting (TBD)</a:t>
            </a:r>
          </a:p>
          <a:p>
            <a:pPr marL="285750" indent="-285750">
              <a:lnSpc>
                <a:spcPct val="90000"/>
              </a:lnSpc>
              <a:spcBef>
                <a:spcPct val="20000"/>
              </a:spcBef>
              <a:buFont typeface="Arial"/>
              <a:buChar char="•"/>
              <a:tabLst>
                <a:tab pos="1270000" algn="l"/>
              </a:tabLst>
            </a:pPr>
            <a:endParaRPr lang="en-US" sz="1600" dirty="0">
              <a:latin typeface="Arial"/>
              <a:cs typeface="Arial"/>
            </a:endParaRPr>
          </a:p>
          <a:p>
            <a:pPr marL="285750" indent="-285750">
              <a:lnSpc>
                <a:spcPct val="90000"/>
              </a:lnSpc>
              <a:spcBef>
                <a:spcPct val="20000"/>
              </a:spcBef>
              <a:buFont typeface="Arial"/>
              <a:buChar char="•"/>
              <a:tabLst>
                <a:tab pos="1270000" algn="l"/>
              </a:tabLst>
            </a:pPr>
            <a:r>
              <a:rPr lang="en-US" sz="1600" b="1" dirty="0" smtClean="0">
                <a:latin typeface="Arial"/>
                <a:cs typeface="Arial"/>
              </a:rPr>
              <a:t>Threshold Requirements:  </a:t>
            </a:r>
          </a:p>
          <a:p>
            <a:pPr marL="742950" lvl="1" indent="-285750">
              <a:lnSpc>
                <a:spcPct val="90000"/>
              </a:lnSpc>
              <a:spcBef>
                <a:spcPct val="20000"/>
              </a:spcBef>
              <a:buFont typeface="Arial"/>
              <a:buChar char="•"/>
              <a:tabLst>
                <a:tab pos="1270000" algn="l"/>
              </a:tabLst>
            </a:pPr>
            <a:r>
              <a:rPr lang="en-US" sz="1600" dirty="0" smtClean="0">
                <a:latin typeface="Arial"/>
                <a:cs typeface="Arial"/>
              </a:rPr>
              <a:t>June 2015 - Original due date for PACE Threshold Requirements, conveyed to project in </a:t>
            </a:r>
            <a:r>
              <a:rPr lang="en-US" sz="1600" b="1" dirty="0" smtClean="0">
                <a:solidFill>
                  <a:srgbClr val="FF0000"/>
                </a:solidFill>
                <a:latin typeface="Arial"/>
                <a:cs typeface="Arial"/>
              </a:rPr>
              <a:t>March 2015 – </a:t>
            </a:r>
            <a:r>
              <a:rPr lang="en-US" sz="1600" dirty="0" smtClean="0">
                <a:latin typeface="Arial"/>
                <a:cs typeface="Arial"/>
              </a:rPr>
              <a:t>based on SDT report (but backed off SDT report in several areas at project request)</a:t>
            </a:r>
          </a:p>
          <a:p>
            <a:pPr marL="285750" indent="-285750">
              <a:lnSpc>
                <a:spcPct val="90000"/>
              </a:lnSpc>
              <a:spcBef>
                <a:spcPct val="20000"/>
              </a:spcBef>
              <a:buFont typeface="Arial"/>
              <a:buChar char="•"/>
              <a:tabLst>
                <a:tab pos="1270000" algn="l"/>
              </a:tabLst>
            </a:pPr>
            <a:r>
              <a:rPr lang="en-US" sz="1600" b="1" dirty="0" smtClean="0">
                <a:latin typeface="Arial"/>
                <a:cs typeface="Arial"/>
              </a:rPr>
              <a:t>Trade Studies:</a:t>
            </a:r>
          </a:p>
          <a:p>
            <a:pPr marL="742950" lvl="1" indent="-285750">
              <a:lnSpc>
                <a:spcPct val="90000"/>
              </a:lnSpc>
              <a:spcBef>
                <a:spcPct val="20000"/>
              </a:spcBef>
              <a:buFont typeface="Arial"/>
              <a:buChar char="•"/>
              <a:tabLst>
                <a:tab pos="1270000" algn="l"/>
              </a:tabLst>
            </a:pPr>
            <a:r>
              <a:rPr lang="en-US" sz="1600" b="1" dirty="0" smtClean="0">
                <a:solidFill>
                  <a:srgbClr val="FF0000"/>
                </a:solidFill>
                <a:latin typeface="Arial"/>
                <a:cs typeface="Arial"/>
              </a:rPr>
              <a:t>May 2015 </a:t>
            </a:r>
            <a:r>
              <a:rPr lang="en-US" sz="1600" dirty="0" smtClean="0">
                <a:latin typeface="Arial"/>
                <a:cs typeface="Arial"/>
              </a:rPr>
              <a:t>– Trade Studies Document conveyed from PACE HQ Program Staff to Project </a:t>
            </a:r>
          </a:p>
          <a:p>
            <a:pPr marL="1200150" lvl="2" indent="-285750">
              <a:lnSpc>
                <a:spcPct val="90000"/>
              </a:lnSpc>
              <a:spcBef>
                <a:spcPct val="20000"/>
              </a:spcBef>
              <a:buFont typeface="Arial"/>
              <a:buChar char="•"/>
              <a:tabLst>
                <a:tab pos="1270000" algn="l"/>
              </a:tabLst>
            </a:pPr>
            <a:r>
              <a:rPr lang="en-US" sz="1600" b="1" dirty="0" smtClean="0">
                <a:solidFill>
                  <a:srgbClr val="008000"/>
                </a:solidFill>
                <a:latin typeface="Arial"/>
                <a:cs typeface="Arial"/>
              </a:rPr>
              <a:t>Global Ocean Color Sensor </a:t>
            </a:r>
            <a:r>
              <a:rPr lang="en-US" sz="1600" b="1" dirty="0" smtClean="0">
                <a:latin typeface="Arial"/>
                <a:cs typeface="Arial"/>
              </a:rPr>
              <a:t>– “Ocean Color Instrument”</a:t>
            </a:r>
            <a:endParaRPr lang="en-US" sz="1600" b="1" dirty="0" smtClean="0">
              <a:solidFill>
                <a:srgbClr val="008000"/>
              </a:solidFill>
              <a:latin typeface="Arial"/>
              <a:cs typeface="Arial"/>
            </a:endParaRPr>
          </a:p>
          <a:p>
            <a:pPr marL="1200150" lvl="2" indent="-285750">
              <a:lnSpc>
                <a:spcPct val="90000"/>
              </a:lnSpc>
              <a:spcBef>
                <a:spcPct val="20000"/>
              </a:spcBef>
              <a:buFont typeface="Arial"/>
              <a:buChar char="•"/>
              <a:tabLst>
                <a:tab pos="1270000" algn="l"/>
              </a:tabLst>
            </a:pPr>
            <a:r>
              <a:rPr lang="en-US" sz="1600" b="1" dirty="0" smtClean="0">
                <a:solidFill>
                  <a:srgbClr val="008000"/>
                </a:solidFill>
                <a:latin typeface="Arial"/>
                <a:cs typeface="Arial"/>
              </a:rPr>
              <a:t>Coastal Ocean Color Sensor </a:t>
            </a:r>
            <a:r>
              <a:rPr lang="en-US" sz="1600" b="1" dirty="0" smtClean="0">
                <a:solidFill>
                  <a:srgbClr val="000000"/>
                </a:solidFill>
                <a:latin typeface="Arial"/>
                <a:cs typeface="Arial"/>
              </a:rPr>
              <a:t>– “Coastal Camera”</a:t>
            </a:r>
            <a:endParaRPr lang="en-US" sz="1600" b="1" dirty="0" smtClean="0">
              <a:solidFill>
                <a:srgbClr val="008000"/>
              </a:solidFill>
              <a:latin typeface="Arial"/>
              <a:cs typeface="Arial"/>
            </a:endParaRPr>
          </a:p>
          <a:p>
            <a:pPr marL="1200150" lvl="2" indent="-285750">
              <a:lnSpc>
                <a:spcPct val="90000"/>
              </a:lnSpc>
              <a:spcBef>
                <a:spcPct val="20000"/>
              </a:spcBef>
              <a:buFont typeface="Arial"/>
              <a:buChar char="•"/>
              <a:tabLst>
                <a:tab pos="1270000" algn="l"/>
              </a:tabLst>
            </a:pPr>
            <a:r>
              <a:rPr lang="en-US" sz="1600" b="1" dirty="0" smtClean="0">
                <a:solidFill>
                  <a:srgbClr val="008000"/>
                </a:solidFill>
                <a:latin typeface="Arial"/>
                <a:cs typeface="Arial"/>
              </a:rPr>
              <a:t>Atmosphere/Ocean Polarimeter</a:t>
            </a:r>
            <a:r>
              <a:rPr lang="en-US" sz="1600" b="1" dirty="0" smtClean="0">
                <a:solidFill>
                  <a:srgbClr val="000000"/>
                </a:solidFill>
                <a:latin typeface="Arial"/>
                <a:cs typeface="Arial"/>
              </a:rPr>
              <a:t> – “Polarimeter”</a:t>
            </a:r>
            <a:endParaRPr lang="en-US" sz="1600" b="1" dirty="0" smtClean="0">
              <a:solidFill>
                <a:srgbClr val="008000"/>
              </a:solidFill>
              <a:latin typeface="Arial"/>
              <a:cs typeface="Arial"/>
            </a:endParaRPr>
          </a:p>
          <a:p>
            <a:pPr marL="742950" lvl="1" indent="-285750">
              <a:lnSpc>
                <a:spcPct val="90000"/>
              </a:lnSpc>
              <a:spcBef>
                <a:spcPct val="20000"/>
              </a:spcBef>
              <a:buFont typeface="Arial"/>
              <a:buChar char="•"/>
              <a:tabLst>
                <a:tab pos="1270000" algn="l"/>
              </a:tabLst>
            </a:pPr>
            <a:endParaRPr lang="en-US" sz="1600" b="1" dirty="0" smtClean="0">
              <a:solidFill>
                <a:srgbClr val="FF0000"/>
              </a:solidFill>
              <a:latin typeface="Arial"/>
              <a:cs typeface="Arial"/>
            </a:endParaRPr>
          </a:p>
          <a:p>
            <a:pPr>
              <a:lnSpc>
                <a:spcPct val="90000"/>
              </a:lnSpc>
              <a:spcBef>
                <a:spcPct val="20000"/>
              </a:spcBef>
              <a:tabLst>
                <a:tab pos="1270000" algn="l"/>
              </a:tabLst>
            </a:pPr>
            <a:endParaRPr lang="en-US" sz="1600" dirty="0">
              <a:latin typeface="Arial"/>
              <a:cs typeface="Arial"/>
            </a:endParaRPr>
          </a:p>
          <a:p>
            <a:pPr marL="241300" indent="-241300">
              <a:lnSpc>
                <a:spcPct val="90000"/>
              </a:lnSpc>
              <a:spcBef>
                <a:spcPct val="20000"/>
              </a:spcBef>
              <a:tabLst>
                <a:tab pos="1270000" algn="l"/>
              </a:tabLst>
            </a:pPr>
            <a:endParaRPr lang="en-US" sz="1600" b="1" dirty="0">
              <a:latin typeface="Arial"/>
              <a:cs typeface="Arial"/>
            </a:endParaRPr>
          </a:p>
        </p:txBody>
      </p:sp>
      <p:sp>
        <p:nvSpPr>
          <p:cNvPr id="2" name="Slide Number Placeholder 1"/>
          <p:cNvSpPr>
            <a:spLocks noGrp="1"/>
          </p:cNvSpPr>
          <p:nvPr>
            <p:ph type="sldNum" sz="quarter" idx="10"/>
          </p:nvPr>
        </p:nvSpPr>
        <p:spPr>
          <a:xfrm>
            <a:off x="7700806" y="6301715"/>
            <a:ext cx="1177406" cy="365125"/>
          </a:xfrm>
        </p:spPr>
        <p:txBody>
          <a:bodyPr/>
          <a:lstStyle/>
          <a:p>
            <a:pPr algn="r"/>
            <a:fld id="{0DDB8164-E554-C044-8083-F69D68ED513A}" type="slidenum">
              <a:rPr lang="en-US" sz="1600" smtClean="0">
                <a:solidFill>
                  <a:schemeClr val="bg1"/>
                </a:solidFill>
              </a:rPr>
              <a:pPr algn="r"/>
              <a:t>4</a:t>
            </a:fld>
            <a:endParaRPr lang="en-US" sz="1600" dirty="0">
              <a:solidFill>
                <a:schemeClr val="bg1"/>
              </a:solidFill>
            </a:endParaRPr>
          </a:p>
        </p:txBody>
      </p:sp>
    </p:spTree>
    <p:extLst>
      <p:ext uri="{BB962C8B-B14F-4D97-AF65-F5344CB8AC3E}">
        <p14:creationId xmlns:p14="http://schemas.microsoft.com/office/powerpoint/2010/main" val="25450246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a:t>
            </a:r>
            <a:r>
              <a:rPr lang="en-US" sz="2800" b="1" dirty="0" smtClean="0">
                <a:latin typeface="Arial"/>
                <a:cs typeface="Arial"/>
              </a:rPr>
              <a:t>) – Threshold Requirements (Signed)</a:t>
            </a:r>
          </a:p>
        </p:txBody>
      </p:sp>
      <p:sp>
        <p:nvSpPr>
          <p:cNvPr id="33821" name="Rectangle 13"/>
          <p:cNvSpPr>
            <a:spLocks noChangeArrowheads="1"/>
          </p:cNvSpPr>
          <p:nvPr/>
        </p:nvSpPr>
        <p:spPr bwMode="auto">
          <a:xfrm>
            <a:off x="0" y="1002478"/>
            <a:ext cx="9144000" cy="5945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550" b="1" dirty="0" smtClean="0">
                <a:latin typeface="Arial"/>
                <a:cs typeface="Arial"/>
              </a:rPr>
              <a:t>Ocean </a:t>
            </a:r>
            <a:r>
              <a:rPr lang="en-US" sz="1550" b="1" dirty="0">
                <a:latin typeface="Arial"/>
                <a:cs typeface="Arial"/>
              </a:rPr>
              <a:t>Color Radiometry </a:t>
            </a:r>
            <a:r>
              <a:rPr lang="en-US" sz="1550" dirty="0">
                <a:latin typeface="Arial"/>
                <a:cs typeface="Arial"/>
              </a:rPr>
              <a:t>- </a:t>
            </a:r>
            <a:r>
              <a:rPr lang="en-US" sz="1550" dirty="0" smtClean="0">
                <a:latin typeface="Arial"/>
                <a:cs typeface="Arial"/>
              </a:rPr>
              <a:t>ongoing </a:t>
            </a:r>
            <a:r>
              <a:rPr lang="en-US" sz="1550" dirty="0">
                <a:latin typeface="Arial"/>
                <a:cs typeface="Arial"/>
              </a:rPr>
              <a:t>and advanced biological oceanography, ocean ecological, and ocean biogeochemical property estimates from space; </a:t>
            </a:r>
            <a:r>
              <a:rPr lang="en-US" sz="1550" dirty="0" smtClean="0">
                <a:latin typeface="Arial"/>
                <a:cs typeface="Arial"/>
              </a:rPr>
              <a:t>coincident </a:t>
            </a:r>
            <a:r>
              <a:rPr lang="en-US" sz="1550" dirty="0">
                <a:latin typeface="Arial"/>
                <a:cs typeface="Arial"/>
              </a:rPr>
              <a:t>observations of aerosols and </a:t>
            </a:r>
            <a:r>
              <a:rPr lang="en-US" sz="1550" dirty="0" smtClean="0">
                <a:latin typeface="Arial"/>
                <a:cs typeface="Arial"/>
              </a:rPr>
              <a:t>clouds:</a:t>
            </a: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Earth </a:t>
            </a:r>
            <a:r>
              <a:rPr lang="en-US" sz="1550" dirty="0">
                <a:solidFill>
                  <a:srgbClr val="000000"/>
                </a:solidFill>
                <a:latin typeface="Arial"/>
                <a:cs typeface="Arial"/>
              </a:rPr>
              <a:t>surface spatial resolution at nadir of 1 km</a:t>
            </a:r>
            <a:r>
              <a:rPr lang="en-US" sz="1550" baseline="30000" dirty="0">
                <a:solidFill>
                  <a:srgbClr val="000000"/>
                </a:solidFill>
                <a:latin typeface="Arial"/>
                <a:cs typeface="Arial"/>
              </a:rPr>
              <a:t>2</a:t>
            </a:r>
            <a:r>
              <a:rPr lang="en-US" sz="1550" dirty="0">
                <a:solidFill>
                  <a:srgbClr val="000000"/>
                </a:solidFill>
                <a:latin typeface="Arial"/>
                <a:cs typeface="Arial"/>
              </a:rPr>
              <a:t> (pixel dimensions of 1 km x 1 km ±0.1 km along-track) for all bands.</a:t>
            </a: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Spacecraft </a:t>
            </a:r>
            <a:r>
              <a:rPr lang="en-US" sz="1550" dirty="0">
                <a:solidFill>
                  <a:srgbClr val="000000"/>
                </a:solidFill>
                <a:latin typeface="Arial"/>
                <a:cs typeface="Arial"/>
              </a:rPr>
              <a:t>orbit with an equatorial crossing time at or near local noon (1100-1300 window) that is sun-synchronous and polar. Orbit maintenance of ±10 minutes over the lifetime of the </a:t>
            </a:r>
            <a:r>
              <a:rPr lang="en-US" sz="1550" dirty="0" smtClean="0">
                <a:solidFill>
                  <a:srgbClr val="000000"/>
                </a:solidFill>
                <a:latin typeface="Arial"/>
                <a:cs typeface="Arial"/>
              </a:rPr>
              <a:t>mission.</a:t>
            </a: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Two</a:t>
            </a:r>
            <a:r>
              <a:rPr lang="en-US" sz="1550" dirty="0">
                <a:solidFill>
                  <a:srgbClr val="000000"/>
                </a:solidFill>
                <a:latin typeface="Arial"/>
                <a:cs typeface="Arial"/>
              </a:rPr>
              <a:t>-day global coverage of science measurements to solar zenith angle of 75 </a:t>
            </a:r>
            <a:r>
              <a:rPr lang="en-US" sz="1550" dirty="0" smtClean="0">
                <a:solidFill>
                  <a:srgbClr val="000000"/>
                </a:solidFill>
                <a:latin typeface="Arial"/>
                <a:cs typeface="Arial"/>
              </a:rPr>
              <a:t>degrees and </a:t>
            </a:r>
            <a:r>
              <a:rPr lang="en-US" sz="1550" dirty="0">
                <a:solidFill>
                  <a:srgbClr val="000000"/>
                </a:solidFill>
                <a:latin typeface="Arial"/>
                <a:cs typeface="Arial"/>
              </a:rPr>
              <a:t>sensor view zenith angles not exceeding 60 degrees, with mitigation of Sun glint. </a:t>
            </a:r>
            <a:endParaRPr lang="en-US" sz="1550" dirty="0" smtClean="0">
              <a:solidFill>
                <a:srgbClr val="000000"/>
              </a:solidFill>
              <a:latin typeface="Arial"/>
              <a:cs typeface="Arial"/>
            </a:endParaRP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Retrieval </a:t>
            </a:r>
            <a:r>
              <a:rPr lang="en-US" sz="1550" dirty="0">
                <a:solidFill>
                  <a:srgbClr val="000000"/>
                </a:solidFill>
                <a:latin typeface="Arial"/>
                <a:cs typeface="Arial"/>
              </a:rPr>
              <a:t>of normalized water-leaving reflectance for open-ocean, clear-water conditions and standard marine atmospheres over the wavelength range 350 – 800 nm with 5nm </a:t>
            </a:r>
            <a:r>
              <a:rPr lang="en-US" sz="1550" dirty="0" smtClean="0">
                <a:solidFill>
                  <a:srgbClr val="000000"/>
                </a:solidFill>
                <a:latin typeface="Arial"/>
                <a:cs typeface="Arial"/>
              </a:rPr>
              <a:t>resolution</a:t>
            </a:r>
            <a:endParaRPr lang="en-US" sz="1550" dirty="0">
              <a:solidFill>
                <a:srgbClr val="000000"/>
              </a:solidFill>
              <a:latin typeface="Arial"/>
              <a:cs typeface="Arial"/>
            </a:endParaRP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Normalized </a:t>
            </a:r>
            <a:r>
              <a:rPr lang="en-US" sz="1550" dirty="0">
                <a:solidFill>
                  <a:srgbClr val="000000"/>
                </a:solidFill>
                <a:latin typeface="Arial"/>
                <a:cs typeface="Arial"/>
              </a:rPr>
              <a:t>water-leaving reflectance retrievals with accuracies of (1) the maximum of either 20% or 0.004 over the wavelength ranges 350 – 395 nm, (2) the maximum of either 5% or 0.001 over the wavelength range 400 – 600 nm, and (3) 10% or 0.002 over the wavelength range 600 – 900 nm.  </a:t>
            </a: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Inclusion </a:t>
            </a:r>
            <a:r>
              <a:rPr lang="en-US" sz="1550" dirty="0">
                <a:solidFill>
                  <a:srgbClr val="000000"/>
                </a:solidFill>
                <a:latin typeface="Arial"/>
                <a:cs typeface="Arial"/>
              </a:rPr>
              <a:t>of at least two NIR atmospheric correction measurement bands (one of which should be centered at 865 nm), one NUV measurement band centered near 350 nm, at least four short-wave infrared bands to do cloud measurements, and a measurement band centered at 940 nm. </a:t>
            </a: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Downlink </a:t>
            </a:r>
            <a:r>
              <a:rPr lang="en-US" sz="1550" dirty="0">
                <a:solidFill>
                  <a:srgbClr val="000000"/>
                </a:solidFill>
                <a:latin typeface="Arial"/>
                <a:cs typeface="Arial"/>
              </a:rPr>
              <a:t>of complete </a:t>
            </a:r>
            <a:r>
              <a:rPr lang="en-US" sz="1550" dirty="0" smtClean="0">
                <a:solidFill>
                  <a:srgbClr val="000000"/>
                </a:solidFill>
                <a:latin typeface="Arial"/>
                <a:cs typeface="Arial"/>
              </a:rPr>
              <a:t>5nm </a:t>
            </a:r>
            <a:r>
              <a:rPr lang="en-US" sz="1550" dirty="0">
                <a:solidFill>
                  <a:srgbClr val="000000"/>
                </a:solidFill>
                <a:latin typeface="Arial"/>
                <a:cs typeface="Arial"/>
              </a:rPr>
              <a:t>resolution data from spacecraft to ground and archival of full data </a:t>
            </a:r>
            <a:r>
              <a:rPr lang="en-US" sz="1550" dirty="0" smtClean="0">
                <a:solidFill>
                  <a:srgbClr val="000000"/>
                </a:solidFill>
                <a:latin typeface="Arial"/>
                <a:cs typeface="Arial"/>
              </a:rPr>
              <a:t>set</a:t>
            </a:r>
            <a:endParaRPr lang="en-US" sz="1550" dirty="0">
              <a:solidFill>
                <a:srgbClr val="000000"/>
              </a:solidFill>
              <a:latin typeface="Arial"/>
              <a:cs typeface="Arial"/>
            </a:endParaRPr>
          </a:p>
          <a:p>
            <a:pPr marL="285750" indent="-285750">
              <a:lnSpc>
                <a:spcPct val="90000"/>
              </a:lnSpc>
              <a:spcBef>
                <a:spcPct val="20000"/>
              </a:spcBef>
              <a:buFont typeface="Arial"/>
              <a:buChar char="•"/>
              <a:tabLst>
                <a:tab pos="1270000" algn="l"/>
              </a:tabLst>
            </a:pPr>
            <a:r>
              <a:rPr lang="en-US" sz="1550" dirty="0" smtClean="0">
                <a:solidFill>
                  <a:srgbClr val="000000"/>
                </a:solidFill>
                <a:latin typeface="Arial"/>
                <a:cs typeface="Arial"/>
              </a:rPr>
              <a:t>Monthly </a:t>
            </a:r>
            <a:r>
              <a:rPr lang="en-US" sz="1550" dirty="0">
                <a:solidFill>
                  <a:srgbClr val="000000"/>
                </a:solidFill>
                <a:latin typeface="Arial"/>
                <a:cs typeface="Arial"/>
              </a:rPr>
              <a:t>characterization of instrument detector and optical component changes using lunar observations through the earth viewing port that illuminate all detector elements.  </a:t>
            </a:r>
          </a:p>
          <a:p>
            <a:pPr algn="ctr">
              <a:lnSpc>
                <a:spcPct val="90000"/>
              </a:lnSpc>
              <a:spcBef>
                <a:spcPct val="20000"/>
              </a:spcBef>
              <a:tabLst>
                <a:tab pos="1270000" algn="l"/>
              </a:tabLst>
            </a:pPr>
            <a:r>
              <a:rPr lang="en-US" sz="1550" dirty="0">
                <a:solidFill>
                  <a:srgbClr val="000000"/>
                </a:solidFill>
                <a:latin typeface="Arial"/>
                <a:cs typeface="Arial"/>
              </a:rPr>
              <a:t>Image striping artifacts, which result from uncharacterized differences in detector responsivity, that are &lt;0.5% and correctable to noise levels (see PACE SDT report for further discussion)</a:t>
            </a:r>
            <a:r>
              <a:rPr lang="en-US" sz="1550" dirty="0" smtClean="0">
                <a:solidFill>
                  <a:srgbClr val="000000"/>
                </a:solidFill>
                <a:latin typeface="Arial"/>
                <a:cs typeface="Arial"/>
              </a:rPr>
              <a:t>.</a:t>
            </a:r>
          </a:p>
          <a:p>
            <a:pPr algn="ctr">
              <a:lnSpc>
                <a:spcPct val="90000"/>
              </a:lnSpc>
              <a:spcBef>
                <a:spcPct val="20000"/>
              </a:spcBef>
              <a:tabLst>
                <a:tab pos="1270000" algn="l"/>
              </a:tabLst>
            </a:pPr>
            <a:r>
              <a:rPr lang="en-US" sz="1550" dirty="0" smtClean="0">
                <a:solidFill>
                  <a:srgbClr val="000000"/>
                </a:solidFill>
                <a:latin typeface="Arial"/>
                <a:cs typeface="Arial"/>
              </a:rPr>
              <a:t>The </a:t>
            </a:r>
            <a:r>
              <a:rPr lang="en-US" sz="1550" dirty="0">
                <a:solidFill>
                  <a:srgbClr val="000000"/>
                </a:solidFill>
                <a:latin typeface="Arial"/>
                <a:cs typeface="Arial"/>
              </a:rPr>
              <a:t>threshold PACE mission shall have a science phase duration of at least 18 months, with orbit maintenance capability up to 10 years.  This includes a twelve-month validation period, which runs concurrently with the science phase. </a:t>
            </a:r>
            <a:endParaRPr lang="en-US" sz="1550" dirty="0" smtClean="0">
              <a:solidFill>
                <a:srgbClr val="000000"/>
              </a:solidFill>
              <a:latin typeface="Arial"/>
              <a:cs typeface="Arial"/>
            </a:endParaRPr>
          </a:p>
        </p:txBody>
      </p:sp>
    </p:spTree>
    <p:extLst>
      <p:ext uri="{BB962C8B-B14F-4D97-AF65-F5344CB8AC3E}">
        <p14:creationId xmlns:p14="http://schemas.microsoft.com/office/powerpoint/2010/main" val="25198528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a:t>
            </a:r>
            <a:r>
              <a:rPr lang="en-US" sz="2800" b="1" dirty="0" smtClean="0">
                <a:latin typeface="Arial"/>
                <a:cs typeface="Arial"/>
              </a:rPr>
              <a:t>)– Threshold Requirements (Signed)</a:t>
            </a:r>
          </a:p>
        </p:txBody>
      </p:sp>
      <p:sp>
        <p:nvSpPr>
          <p:cNvPr id="33821" name="Rectangle 13"/>
          <p:cNvSpPr>
            <a:spLocks noChangeArrowheads="1"/>
          </p:cNvSpPr>
          <p:nvPr/>
        </p:nvSpPr>
        <p:spPr bwMode="auto">
          <a:xfrm>
            <a:off x="0" y="1002478"/>
            <a:ext cx="9144000" cy="6911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475" dirty="0">
                <a:latin typeface="Arial"/>
                <a:cs typeface="Arial"/>
              </a:rPr>
              <a:t>A</a:t>
            </a:r>
            <a:r>
              <a:rPr lang="en-US" sz="1475" dirty="0" smtClean="0">
                <a:latin typeface="Arial"/>
                <a:cs typeface="Arial"/>
              </a:rPr>
              <a:t>erosol &amp; cloud </a:t>
            </a:r>
            <a:r>
              <a:rPr lang="en-US" sz="1475" dirty="0">
                <a:latin typeface="Arial"/>
                <a:cs typeface="Arial"/>
              </a:rPr>
              <a:t>observations </a:t>
            </a:r>
            <a:r>
              <a:rPr lang="en-US" sz="1475" dirty="0" smtClean="0">
                <a:latin typeface="Arial"/>
                <a:cs typeface="Arial"/>
              </a:rPr>
              <a:t>made by </a:t>
            </a:r>
            <a:r>
              <a:rPr lang="en-US" sz="1475" dirty="0">
                <a:latin typeface="Arial"/>
                <a:cs typeface="Arial"/>
              </a:rPr>
              <a:t>the </a:t>
            </a:r>
            <a:r>
              <a:rPr lang="en-US" sz="1475" dirty="0" smtClean="0">
                <a:latin typeface="Arial"/>
                <a:cs typeface="Arial"/>
              </a:rPr>
              <a:t>OCI, </a:t>
            </a:r>
            <a:r>
              <a:rPr lang="en-US" sz="1475" dirty="0">
                <a:latin typeface="Arial"/>
                <a:cs typeface="Arial"/>
              </a:rPr>
              <a:t>assuming </a:t>
            </a:r>
            <a:r>
              <a:rPr lang="en-US" sz="1475" dirty="0" smtClean="0">
                <a:latin typeface="Arial"/>
                <a:cs typeface="Arial"/>
              </a:rPr>
              <a:t>addition </a:t>
            </a:r>
            <a:r>
              <a:rPr lang="en-US" sz="1475" dirty="0">
                <a:latin typeface="Arial"/>
                <a:cs typeface="Arial"/>
              </a:rPr>
              <a:t>of wavelength bands at 940, 1378, 2130, and 2250 nm specifically for cloud measurements </a:t>
            </a:r>
            <a:r>
              <a:rPr lang="en-US" sz="1475" dirty="0" smtClean="0">
                <a:latin typeface="Arial"/>
                <a:cs typeface="Arial"/>
              </a:rPr>
              <a:t>to enable </a:t>
            </a:r>
            <a:r>
              <a:rPr lang="en-US" sz="1475" dirty="0">
                <a:latin typeface="Arial"/>
                <a:cs typeface="Arial"/>
              </a:rPr>
              <a:t>continuity of some </a:t>
            </a:r>
            <a:r>
              <a:rPr lang="en-US" sz="1475" dirty="0" smtClean="0">
                <a:latin typeface="Arial"/>
                <a:cs typeface="Arial"/>
              </a:rPr>
              <a:t>OMI, MODIS, MISR obs:</a:t>
            </a:r>
            <a:endParaRPr lang="en-US" sz="1475" b="1" dirty="0">
              <a:latin typeface="Arial"/>
              <a:cs typeface="Arial"/>
            </a:endParaRPr>
          </a:p>
          <a:p>
            <a:pPr>
              <a:lnSpc>
                <a:spcPct val="90000"/>
              </a:lnSpc>
              <a:spcBef>
                <a:spcPct val="20000"/>
              </a:spcBef>
              <a:tabLst>
                <a:tab pos="1270000" algn="l"/>
              </a:tabLst>
            </a:pPr>
            <a:r>
              <a:rPr lang="en-US" sz="1475" b="1" dirty="0">
                <a:latin typeface="Arial"/>
                <a:cs typeface="Arial"/>
              </a:rPr>
              <a:t>Atmospheric Aerosol </a:t>
            </a:r>
            <a:r>
              <a:rPr lang="en-US" sz="1475" b="1" dirty="0" smtClean="0">
                <a:latin typeface="Arial"/>
                <a:cs typeface="Arial"/>
              </a:rPr>
              <a:t>Measurements</a:t>
            </a:r>
            <a:endParaRPr lang="en-US" sz="1475" b="1" dirty="0">
              <a:latin typeface="Arial"/>
              <a:cs typeface="Arial"/>
            </a:endParaRPr>
          </a:p>
          <a:p>
            <a:pPr marL="342900" indent="-342900">
              <a:lnSpc>
                <a:spcPct val="90000"/>
              </a:lnSpc>
              <a:spcBef>
                <a:spcPct val="20000"/>
              </a:spcBef>
              <a:buAutoNum type="alphaLcParenR"/>
              <a:tabLst>
                <a:tab pos="1270000" algn="l"/>
              </a:tabLst>
            </a:pPr>
            <a:r>
              <a:rPr lang="en-US" sz="1475" dirty="0" smtClean="0">
                <a:latin typeface="Arial"/>
                <a:cs typeface="Arial"/>
              </a:rPr>
              <a:t>Aerosol </a:t>
            </a:r>
            <a:r>
              <a:rPr lang="en-US" sz="1475" dirty="0">
                <a:latin typeface="Arial"/>
                <a:cs typeface="Arial"/>
              </a:rPr>
              <a:t>Optical Depth</a:t>
            </a:r>
          </a:p>
          <a:p>
            <a:pPr>
              <a:lnSpc>
                <a:spcPct val="90000"/>
              </a:lnSpc>
              <a:spcBef>
                <a:spcPct val="20000"/>
              </a:spcBef>
              <a:tabLst>
                <a:tab pos="1270000" algn="l"/>
              </a:tabLst>
            </a:pPr>
            <a:r>
              <a:rPr lang="en-US" sz="1475" b="1" dirty="0">
                <a:latin typeface="Arial"/>
                <a:cs typeface="Arial"/>
              </a:rPr>
              <a:t>	</a:t>
            </a:r>
            <a:r>
              <a:rPr lang="en-US" sz="1475" dirty="0">
                <a:latin typeface="Arial"/>
                <a:cs typeface="Arial"/>
              </a:rPr>
              <a:t>UV at 0.05 or 30% (total)</a:t>
            </a:r>
          </a:p>
          <a:p>
            <a:pPr>
              <a:lnSpc>
                <a:spcPct val="90000"/>
              </a:lnSpc>
              <a:spcBef>
                <a:spcPct val="20000"/>
              </a:spcBef>
              <a:tabLst>
                <a:tab pos="1270000" algn="l"/>
              </a:tabLst>
            </a:pPr>
            <a:r>
              <a:rPr lang="en-US" sz="1475" dirty="0">
                <a:latin typeface="Arial"/>
                <a:cs typeface="Arial"/>
              </a:rPr>
              <a:t>	VIS at 0.05 or 15% (total) over land</a:t>
            </a:r>
          </a:p>
          <a:p>
            <a:pPr>
              <a:lnSpc>
                <a:spcPct val="90000"/>
              </a:lnSpc>
              <a:spcBef>
                <a:spcPct val="20000"/>
              </a:spcBef>
              <a:tabLst>
                <a:tab pos="1270000" algn="l"/>
              </a:tabLst>
            </a:pPr>
            <a:r>
              <a:rPr lang="en-US" sz="1475" dirty="0">
                <a:latin typeface="Arial"/>
                <a:cs typeface="Arial"/>
              </a:rPr>
              <a:t>	VIS at 0.03 or 10% (total) over ocean</a:t>
            </a:r>
          </a:p>
          <a:p>
            <a:pPr>
              <a:lnSpc>
                <a:spcPct val="90000"/>
              </a:lnSpc>
              <a:spcBef>
                <a:spcPct val="20000"/>
              </a:spcBef>
              <a:tabLst>
                <a:tab pos="1270000" algn="l"/>
              </a:tabLst>
            </a:pPr>
            <a:r>
              <a:rPr lang="en-US" sz="1475" dirty="0">
                <a:latin typeface="Arial"/>
                <a:cs typeface="Arial"/>
              </a:rPr>
              <a:t>b</a:t>
            </a:r>
            <a:r>
              <a:rPr lang="en-US" sz="1475" dirty="0" smtClean="0">
                <a:latin typeface="Arial"/>
                <a:cs typeface="Arial"/>
              </a:rPr>
              <a:t>) Fraction </a:t>
            </a:r>
            <a:r>
              <a:rPr lang="en-US" sz="1475" dirty="0">
                <a:latin typeface="Arial"/>
                <a:cs typeface="Arial"/>
              </a:rPr>
              <a:t>of Total Visible Optical Depth contributed by </a:t>
            </a:r>
            <a:r>
              <a:rPr lang="en-US" sz="1475" dirty="0" smtClean="0">
                <a:latin typeface="Arial"/>
                <a:cs typeface="Arial"/>
              </a:rPr>
              <a:t>fine </a:t>
            </a:r>
            <a:r>
              <a:rPr lang="en-US" sz="1475" dirty="0">
                <a:latin typeface="Arial"/>
                <a:cs typeface="Arial"/>
              </a:rPr>
              <a:t>mode aerosol over dark water to ±0.25</a:t>
            </a:r>
            <a:r>
              <a:rPr lang="en-US" sz="1475" dirty="0" smtClean="0">
                <a:latin typeface="Arial"/>
                <a:cs typeface="Arial"/>
              </a:rPr>
              <a:t>.</a:t>
            </a:r>
            <a:endParaRPr lang="en-US" sz="1475" b="1" dirty="0">
              <a:latin typeface="Arial"/>
              <a:cs typeface="Arial"/>
            </a:endParaRPr>
          </a:p>
          <a:p>
            <a:pPr>
              <a:lnSpc>
                <a:spcPct val="90000"/>
              </a:lnSpc>
              <a:spcBef>
                <a:spcPct val="20000"/>
              </a:spcBef>
              <a:tabLst>
                <a:tab pos="1270000" algn="l"/>
              </a:tabLst>
            </a:pPr>
            <a:r>
              <a:rPr lang="en-US" sz="1475" b="1" dirty="0">
                <a:latin typeface="Arial"/>
                <a:cs typeface="Arial"/>
              </a:rPr>
              <a:t>Cloud </a:t>
            </a:r>
            <a:r>
              <a:rPr lang="en-US" sz="1475" b="1" dirty="0" smtClean="0">
                <a:latin typeface="Arial"/>
                <a:cs typeface="Arial"/>
              </a:rPr>
              <a:t>Measurements</a:t>
            </a:r>
            <a:endParaRPr lang="en-US" sz="1475" b="1" dirty="0">
              <a:latin typeface="Arial"/>
              <a:cs typeface="Arial"/>
            </a:endParaRPr>
          </a:p>
          <a:p>
            <a:pPr>
              <a:lnSpc>
                <a:spcPct val="90000"/>
              </a:lnSpc>
              <a:spcBef>
                <a:spcPct val="20000"/>
              </a:spcBef>
              <a:tabLst>
                <a:tab pos="1270000" algn="l"/>
              </a:tabLst>
            </a:pPr>
            <a:r>
              <a:rPr lang="en-US" sz="1475" dirty="0">
                <a:latin typeface="Arial"/>
                <a:cs typeface="Arial"/>
              </a:rPr>
              <a:t>Cloud Layer Detection of 5-10% at a cloud optical depth of ~0.3 with dependence on surface type as a partial continuation of MODIS and VIIRS</a:t>
            </a:r>
          </a:p>
          <a:p>
            <a:pPr>
              <a:lnSpc>
                <a:spcPct val="90000"/>
              </a:lnSpc>
              <a:spcBef>
                <a:spcPct val="20000"/>
              </a:spcBef>
              <a:tabLst>
                <a:tab pos="1270000" algn="l"/>
              </a:tabLst>
            </a:pPr>
            <a:r>
              <a:rPr lang="en-US" sz="1475" b="1" dirty="0" smtClean="0">
                <a:latin typeface="Arial"/>
                <a:cs typeface="Arial"/>
              </a:rPr>
              <a:t>a) Cloud </a:t>
            </a:r>
            <a:r>
              <a:rPr lang="en-US" sz="1475" b="1" dirty="0">
                <a:latin typeface="Arial"/>
                <a:cs typeface="Arial"/>
              </a:rPr>
              <a:t>Top Pressure</a:t>
            </a:r>
          </a:p>
          <a:p>
            <a:pPr>
              <a:lnSpc>
                <a:spcPct val="90000"/>
              </a:lnSpc>
              <a:spcBef>
                <a:spcPct val="20000"/>
              </a:spcBef>
              <a:tabLst>
                <a:tab pos="1270000" algn="l"/>
              </a:tabLst>
            </a:pPr>
            <a:r>
              <a:rPr lang="en-US" sz="1475" b="1" dirty="0" smtClean="0">
                <a:latin typeface="Arial"/>
                <a:cs typeface="Arial"/>
              </a:rPr>
              <a:t>	</a:t>
            </a:r>
            <a:r>
              <a:rPr lang="en-US" sz="1475" dirty="0" smtClean="0">
                <a:latin typeface="Arial"/>
                <a:cs typeface="Arial"/>
              </a:rPr>
              <a:t>Low </a:t>
            </a:r>
            <a:r>
              <a:rPr lang="en-US" sz="1475" dirty="0">
                <a:latin typeface="Arial"/>
                <a:cs typeface="Arial"/>
              </a:rPr>
              <a:t>cloud when optically thick and/or over dark surface at ≤50 hPa</a:t>
            </a:r>
          </a:p>
          <a:p>
            <a:pPr>
              <a:lnSpc>
                <a:spcPct val="90000"/>
              </a:lnSpc>
              <a:spcBef>
                <a:spcPct val="20000"/>
              </a:spcBef>
              <a:tabLst>
                <a:tab pos="1270000" algn="l"/>
              </a:tabLst>
            </a:pPr>
            <a:r>
              <a:rPr lang="en-US" sz="1475" dirty="0" smtClean="0">
                <a:latin typeface="Arial"/>
                <a:cs typeface="Arial"/>
              </a:rPr>
              <a:t>	High </a:t>
            </a:r>
            <a:r>
              <a:rPr lang="en-US" sz="1475" dirty="0">
                <a:latin typeface="Arial"/>
                <a:cs typeface="Arial"/>
              </a:rPr>
              <a:t>cloud at &gt;50 hPa.</a:t>
            </a:r>
          </a:p>
          <a:p>
            <a:pPr>
              <a:lnSpc>
                <a:spcPct val="90000"/>
              </a:lnSpc>
              <a:spcBef>
                <a:spcPct val="20000"/>
              </a:spcBef>
              <a:tabLst>
                <a:tab pos="1270000" algn="l"/>
              </a:tabLst>
            </a:pPr>
            <a:r>
              <a:rPr lang="en-US" sz="1475" b="1" dirty="0">
                <a:latin typeface="Arial"/>
                <a:cs typeface="Arial"/>
              </a:rPr>
              <a:t>b</a:t>
            </a:r>
            <a:r>
              <a:rPr lang="en-US" sz="1475" b="1" dirty="0" smtClean="0">
                <a:latin typeface="Arial"/>
                <a:cs typeface="Arial"/>
              </a:rPr>
              <a:t>) Cloud </a:t>
            </a:r>
            <a:r>
              <a:rPr lang="en-US" sz="1475" b="1" dirty="0">
                <a:latin typeface="Arial"/>
                <a:cs typeface="Arial"/>
              </a:rPr>
              <a:t>Water Path as a function of optical depth, effective radius and surface</a:t>
            </a:r>
          </a:p>
          <a:p>
            <a:pPr>
              <a:lnSpc>
                <a:spcPct val="90000"/>
              </a:lnSpc>
              <a:spcBef>
                <a:spcPct val="20000"/>
              </a:spcBef>
              <a:tabLst>
                <a:tab pos="1270000" algn="l"/>
              </a:tabLst>
            </a:pPr>
            <a:r>
              <a:rPr lang="en-US" sz="1475" b="1" dirty="0" smtClean="0">
                <a:latin typeface="Arial"/>
                <a:cs typeface="Arial"/>
              </a:rPr>
              <a:t>	</a:t>
            </a:r>
            <a:r>
              <a:rPr lang="en-US" sz="1475" dirty="0" smtClean="0">
                <a:latin typeface="Arial"/>
                <a:cs typeface="Arial"/>
              </a:rPr>
              <a:t>~</a:t>
            </a:r>
            <a:r>
              <a:rPr lang="en-US" sz="1475" dirty="0">
                <a:latin typeface="Arial"/>
                <a:cs typeface="Arial"/>
              </a:rPr>
              <a:t>30% for liquid clouds</a:t>
            </a:r>
          </a:p>
          <a:p>
            <a:pPr>
              <a:lnSpc>
                <a:spcPct val="90000"/>
              </a:lnSpc>
              <a:spcBef>
                <a:spcPct val="20000"/>
              </a:spcBef>
              <a:tabLst>
                <a:tab pos="1270000" algn="l"/>
              </a:tabLst>
            </a:pPr>
            <a:r>
              <a:rPr lang="en-US" sz="1475" dirty="0" smtClean="0">
                <a:latin typeface="Arial"/>
                <a:cs typeface="Arial"/>
              </a:rPr>
              <a:t>	~</a:t>
            </a:r>
            <a:r>
              <a:rPr lang="en-US" sz="1475" dirty="0">
                <a:latin typeface="Arial"/>
                <a:cs typeface="Arial"/>
              </a:rPr>
              <a:t>50% for ice clouds</a:t>
            </a:r>
          </a:p>
          <a:p>
            <a:pPr>
              <a:lnSpc>
                <a:spcPct val="90000"/>
              </a:lnSpc>
              <a:spcBef>
                <a:spcPct val="20000"/>
              </a:spcBef>
              <a:tabLst>
                <a:tab pos="1270000" algn="l"/>
              </a:tabLst>
            </a:pPr>
            <a:r>
              <a:rPr lang="en-US" sz="1475" b="1" dirty="0">
                <a:latin typeface="Arial"/>
                <a:cs typeface="Arial"/>
              </a:rPr>
              <a:t>c</a:t>
            </a:r>
            <a:r>
              <a:rPr lang="en-US" sz="1475" b="1" dirty="0" smtClean="0">
                <a:latin typeface="Arial"/>
                <a:cs typeface="Arial"/>
              </a:rPr>
              <a:t>) Optical </a:t>
            </a:r>
            <a:r>
              <a:rPr lang="en-US" sz="1475" b="1" dirty="0">
                <a:latin typeface="Arial"/>
                <a:cs typeface="Arial"/>
              </a:rPr>
              <a:t>Thickness as a function of optical depth, effective radius, wavelength and surface</a:t>
            </a:r>
          </a:p>
          <a:p>
            <a:pPr>
              <a:lnSpc>
                <a:spcPct val="90000"/>
              </a:lnSpc>
              <a:spcBef>
                <a:spcPct val="20000"/>
              </a:spcBef>
              <a:tabLst>
                <a:tab pos="1270000" algn="l"/>
              </a:tabLst>
            </a:pPr>
            <a:r>
              <a:rPr lang="en-US" sz="1475" b="1" dirty="0">
                <a:latin typeface="Arial"/>
                <a:cs typeface="Arial"/>
              </a:rPr>
              <a:t>	</a:t>
            </a:r>
            <a:r>
              <a:rPr lang="en-US" sz="1475" dirty="0" smtClean="0">
                <a:latin typeface="Arial"/>
                <a:cs typeface="Arial"/>
              </a:rPr>
              <a:t>~</a:t>
            </a:r>
            <a:r>
              <a:rPr lang="en-US" sz="1475" dirty="0">
                <a:latin typeface="Arial"/>
                <a:cs typeface="Arial"/>
              </a:rPr>
              <a:t>20% for liquid clouds with small sub-pixel heterogeneity</a:t>
            </a:r>
          </a:p>
          <a:p>
            <a:pPr>
              <a:lnSpc>
                <a:spcPct val="90000"/>
              </a:lnSpc>
              <a:spcBef>
                <a:spcPct val="20000"/>
              </a:spcBef>
              <a:tabLst>
                <a:tab pos="1270000" algn="l"/>
              </a:tabLst>
            </a:pPr>
            <a:r>
              <a:rPr lang="en-US" sz="1475" dirty="0" smtClean="0">
                <a:latin typeface="Arial"/>
                <a:cs typeface="Arial"/>
              </a:rPr>
              <a:t>	~</a:t>
            </a:r>
            <a:r>
              <a:rPr lang="en-US" sz="1475" dirty="0">
                <a:latin typeface="Arial"/>
                <a:cs typeface="Arial"/>
              </a:rPr>
              <a:t>30% for ice clouds</a:t>
            </a:r>
          </a:p>
          <a:p>
            <a:pPr>
              <a:lnSpc>
                <a:spcPct val="90000"/>
              </a:lnSpc>
              <a:spcBef>
                <a:spcPct val="20000"/>
              </a:spcBef>
              <a:tabLst>
                <a:tab pos="1270000" algn="l"/>
              </a:tabLst>
            </a:pPr>
            <a:r>
              <a:rPr lang="en-US" sz="1475" b="1" dirty="0">
                <a:latin typeface="Arial"/>
                <a:cs typeface="Arial"/>
              </a:rPr>
              <a:t>d</a:t>
            </a:r>
            <a:r>
              <a:rPr lang="en-US" sz="1475" b="1" dirty="0" smtClean="0">
                <a:latin typeface="Arial"/>
                <a:cs typeface="Arial"/>
              </a:rPr>
              <a:t>) Effective </a:t>
            </a:r>
            <a:r>
              <a:rPr lang="en-US" sz="1475" b="1" dirty="0">
                <a:latin typeface="Arial"/>
                <a:cs typeface="Arial"/>
              </a:rPr>
              <a:t>Radius with upper layer weighting</a:t>
            </a:r>
          </a:p>
          <a:p>
            <a:pPr>
              <a:lnSpc>
                <a:spcPct val="90000"/>
              </a:lnSpc>
              <a:spcBef>
                <a:spcPct val="20000"/>
              </a:spcBef>
              <a:tabLst>
                <a:tab pos="1270000" algn="l"/>
              </a:tabLst>
            </a:pPr>
            <a:r>
              <a:rPr lang="en-US" sz="1475" b="1" dirty="0">
                <a:latin typeface="Arial"/>
                <a:cs typeface="Arial"/>
              </a:rPr>
              <a:t>	</a:t>
            </a:r>
            <a:r>
              <a:rPr lang="en-US" sz="1475" dirty="0" smtClean="0">
                <a:latin typeface="Arial"/>
                <a:cs typeface="Arial"/>
              </a:rPr>
              <a:t>~</a:t>
            </a:r>
            <a:r>
              <a:rPr lang="en-US" sz="1475" dirty="0">
                <a:latin typeface="Arial"/>
                <a:cs typeface="Arial"/>
              </a:rPr>
              <a:t>20% for liquid clouds with small sub-pixel heterogeneity</a:t>
            </a:r>
          </a:p>
          <a:p>
            <a:pPr>
              <a:lnSpc>
                <a:spcPct val="90000"/>
              </a:lnSpc>
              <a:spcBef>
                <a:spcPct val="20000"/>
              </a:spcBef>
              <a:tabLst>
                <a:tab pos="1270000" algn="l"/>
              </a:tabLst>
            </a:pPr>
            <a:r>
              <a:rPr lang="en-US" sz="1475" dirty="0" smtClean="0">
                <a:latin typeface="Arial"/>
                <a:cs typeface="Arial"/>
              </a:rPr>
              <a:t>	~</a:t>
            </a:r>
            <a:r>
              <a:rPr lang="en-US" sz="1475" dirty="0">
                <a:latin typeface="Arial"/>
                <a:cs typeface="Arial"/>
              </a:rPr>
              <a:t>30% for ice clouds</a:t>
            </a:r>
          </a:p>
          <a:p>
            <a:pPr>
              <a:lnSpc>
                <a:spcPct val="90000"/>
              </a:lnSpc>
              <a:spcBef>
                <a:spcPct val="20000"/>
              </a:spcBef>
              <a:tabLst>
                <a:tab pos="1270000" algn="l"/>
              </a:tabLst>
            </a:pPr>
            <a:r>
              <a:rPr lang="en-US" sz="1475" b="1" dirty="0">
                <a:latin typeface="Arial"/>
                <a:cs typeface="Arial"/>
              </a:rPr>
              <a:t>Shortwave Radiative Effect at ~10 Wm-2 TOA</a:t>
            </a:r>
          </a:p>
          <a:p>
            <a:pPr>
              <a:lnSpc>
                <a:spcPct val="90000"/>
              </a:lnSpc>
              <a:spcBef>
                <a:spcPct val="20000"/>
              </a:spcBef>
              <a:tabLst>
                <a:tab pos="1270000" algn="l"/>
              </a:tabLst>
            </a:pPr>
            <a:endParaRPr lang="en-US" sz="1475" b="1" dirty="0">
              <a:latin typeface="Arial"/>
              <a:cs typeface="Arial"/>
            </a:endParaRPr>
          </a:p>
          <a:p>
            <a:pPr>
              <a:lnSpc>
                <a:spcPct val="90000"/>
              </a:lnSpc>
              <a:spcBef>
                <a:spcPct val="20000"/>
              </a:spcBef>
              <a:tabLst>
                <a:tab pos="1270000" algn="l"/>
              </a:tabLst>
            </a:pPr>
            <a:endParaRPr lang="en-US" sz="1475" b="1" dirty="0">
              <a:latin typeface="Arial"/>
              <a:cs typeface="Arial"/>
            </a:endParaRPr>
          </a:p>
          <a:p>
            <a:pPr>
              <a:lnSpc>
                <a:spcPct val="90000"/>
              </a:lnSpc>
              <a:spcBef>
                <a:spcPct val="20000"/>
              </a:spcBef>
              <a:tabLst>
                <a:tab pos="1270000" algn="l"/>
              </a:tabLst>
            </a:pPr>
            <a:endParaRPr lang="en-US" sz="1475" b="1" dirty="0">
              <a:latin typeface="Arial"/>
              <a:cs typeface="Arial"/>
            </a:endParaRPr>
          </a:p>
        </p:txBody>
      </p:sp>
    </p:spTree>
    <p:extLst>
      <p:ext uri="{BB962C8B-B14F-4D97-AF65-F5344CB8AC3E}">
        <p14:creationId xmlns:p14="http://schemas.microsoft.com/office/powerpoint/2010/main" val="42722852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a:t>
            </a:r>
            <a:r>
              <a:rPr lang="en-US" sz="2800" b="1" dirty="0" smtClean="0">
                <a:latin typeface="Arial"/>
                <a:cs typeface="Arial"/>
              </a:rPr>
              <a:t>)– Minimum Capabilities for Polarimeter</a:t>
            </a:r>
          </a:p>
        </p:txBody>
      </p:sp>
      <p:sp>
        <p:nvSpPr>
          <p:cNvPr id="33821" name="Rectangle 13"/>
          <p:cNvSpPr>
            <a:spLocks noChangeArrowheads="1"/>
          </p:cNvSpPr>
          <p:nvPr/>
        </p:nvSpPr>
        <p:spPr bwMode="auto">
          <a:xfrm>
            <a:off x="0" y="953580"/>
            <a:ext cx="9144000" cy="30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475" dirty="0">
                <a:latin typeface="Arial"/>
                <a:cs typeface="Arial"/>
              </a:rPr>
              <a:t>M</a:t>
            </a:r>
            <a:r>
              <a:rPr lang="en-US" sz="1475" dirty="0" smtClean="0">
                <a:latin typeface="Arial"/>
                <a:cs typeface="Arial"/>
              </a:rPr>
              <a:t>inimum </a:t>
            </a:r>
            <a:r>
              <a:rPr lang="en-US" sz="1475" dirty="0">
                <a:latin typeface="Arial"/>
                <a:cs typeface="Arial"/>
              </a:rPr>
              <a:t>performance requirements </a:t>
            </a:r>
            <a:r>
              <a:rPr lang="en-US" sz="1475" dirty="0" smtClean="0">
                <a:latin typeface="Arial"/>
                <a:cs typeface="Arial"/>
              </a:rPr>
              <a:t>- ongoing </a:t>
            </a:r>
            <a:r>
              <a:rPr lang="en-US" sz="1475" dirty="0">
                <a:latin typeface="Arial"/>
                <a:cs typeface="Arial"/>
              </a:rPr>
              <a:t>and improved observations of </a:t>
            </a:r>
            <a:r>
              <a:rPr lang="en-US" sz="1475" dirty="0" smtClean="0">
                <a:latin typeface="Arial"/>
                <a:cs typeface="Arial"/>
              </a:rPr>
              <a:t>aerosols, clouds, atm corr OC </a:t>
            </a:r>
            <a:endParaRPr lang="en-US" sz="1475" b="1" dirty="0" smtClean="0">
              <a:latin typeface="Arial"/>
              <a:cs typeface="Arial"/>
            </a:endParaRPr>
          </a:p>
        </p:txBody>
      </p:sp>
      <p:sp>
        <p:nvSpPr>
          <p:cNvPr id="3" name="Rectangle 2"/>
          <p:cNvSpPr/>
          <p:nvPr/>
        </p:nvSpPr>
        <p:spPr>
          <a:xfrm>
            <a:off x="1" y="1299399"/>
            <a:ext cx="9143999" cy="5755421"/>
          </a:xfrm>
          <a:prstGeom prst="rect">
            <a:avLst/>
          </a:prstGeom>
        </p:spPr>
        <p:txBody>
          <a:bodyPr wrap="square">
            <a:spAutoFit/>
          </a:bodyPr>
          <a:lstStyle/>
          <a:p>
            <a:r>
              <a:rPr lang="en-US" altLang="ja-JP" sz="1400" b="1" dirty="0" smtClean="0">
                <a:latin typeface="Arial"/>
                <a:cs typeface="Arial"/>
              </a:rPr>
              <a:t>Spectral </a:t>
            </a:r>
            <a:r>
              <a:rPr lang="en-US" altLang="ja-JP" sz="1400" b="1" dirty="0">
                <a:latin typeface="Arial"/>
                <a:cs typeface="Arial"/>
              </a:rPr>
              <a:t>Channels</a:t>
            </a:r>
            <a:r>
              <a:rPr lang="en-US" altLang="ja-JP" sz="1400" dirty="0">
                <a:latin typeface="Arial"/>
                <a:cs typeface="Arial"/>
              </a:rPr>
              <a:t> (with and without polarization</a:t>
            </a:r>
            <a:r>
              <a:rPr lang="en-US" altLang="ja-JP" sz="1400" dirty="0" smtClean="0">
                <a:latin typeface="Arial"/>
                <a:cs typeface="Arial"/>
              </a:rPr>
              <a:t>)</a:t>
            </a:r>
            <a:endParaRPr lang="en-US" altLang="ja-JP" sz="800" dirty="0">
              <a:latin typeface="Arial"/>
              <a:cs typeface="Arial"/>
            </a:endParaRPr>
          </a:p>
          <a:p>
            <a:r>
              <a:rPr lang="en-US" altLang="ja-JP" sz="1400" u="sng" dirty="0" smtClean="0">
                <a:latin typeface="Arial"/>
                <a:cs typeface="Arial"/>
              </a:rPr>
              <a:t>Aerosol </a:t>
            </a:r>
            <a:r>
              <a:rPr lang="en-US" altLang="ja-JP" sz="1400" u="sng" dirty="0">
                <a:latin typeface="Arial"/>
                <a:cs typeface="Arial"/>
              </a:rPr>
              <a:t>and Cloud </a:t>
            </a:r>
            <a:r>
              <a:rPr lang="en-US" altLang="ja-JP" sz="1400" u="sng" dirty="0" smtClean="0">
                <a:latin typeface="Arial"/>
                <a:cs typeface="Arial"/>
              </a:rPr>
              <a:t>Measurements:</a:t>
            </a:r>
            <a:r>
              <a:rPr lang="en-US" altLang="ja-JP" sz="1400" dirty="0" smtClean="0">
                <a:latin typeface="Arial"/>
                <a:cs typeface="Arial"/>
              </a:rPr>
              <a:t> Four </a:t>
            </a:r>
            <a:r>
              <a:rPr lang="en-US" altLang="ja-JP" sz="1400" dirty="0">
                <a:latin typeface="Arial"/>
                <a:cs typeface="Arial"/>
              </a:rPr>
              <a:t>spectral bands covering the range 400-1600 nm if dense angular sampling is available.  Additional band in the 2200 nm window desired if only sparse angular sampling available</a:t>
            </a:r>
            <a:r>
              <a:rPr lang="en-US" altLang="ja-JP" sz="1400" dirty="0" smtClean="0">
                <a:latin typeface="Arial"/>
                <a:cs typeface="Arial"/>
              </a:rPr>
              <a:t>.</a:t>
            </a:r>
            <a:endParaRPr lang="en-US" altLang="ja-JP" sz="1400" dirty="0">
              <a:latin typeface="Arial"/>
              <a:cs typeface="Arial"/>
            </a:endParaRPr>
          </a:p>
          <a:p>
            <a:r>
              <a:rPr lang="en-US" altLang="ja-JP" sz="1400" u="sng" dirty="0" smtClean="0">
                <a:latin typeface="Arial"/>
                <a:cs typeface="Arial"/>
              </a:rPr>
              <a:t>Atmospheric Correction</a:t>
            </a:r>
            <a:r>
              <a:rPr lang="en-US" altLang="ja-JP" sz="1400" dirty="0" smtClean="0">
                <a:latin typeface="Arial"/>
                <a:cs typeface="Arial"/>
              </a:rPr>
              <a:t>: Four </a:t>
            </a:r>
            <a:r>
              <a:rPr lang="en-US" altLang="ja-JP" sz="1400" dirty="0">
                <a:latin typeface="Arial"/>
                <a:cs typeface="Arial"/>
              </a:rPr>
              <a:t>spectral bands covering the range 400-1600 nm. </a:t>
            </a:r>
          </a:p>
          <a:p>
            <a:endParaRPr lang="en-US" altLang="ja-JP" sz="800" dirty="0">
              <a:latin typeface="Arial"/>
              <a:cs typeface="Arial"/>
            </a:endParaRPr>
          </a:p>
          <a:p>
            <a:r>
              <a:rPr lang="en-US" altLang="ja-JP" sz="1400" b="1" dirty="0" smtClean="0">
                <a:latin typeface="Arial"/>
                <a:cs typeface="Arial"/>
              </a:rPr>
              <a:t>Uncertainty </a:t>
            </a:r>
            <a:r>
              <a:rPr lang="en-US" altLang="ja-JP" sz="1400" b="1" dirty="0">
                <a:latin typeface="Arial"/>
                <a:cs typeface="Arial"/>
              </a:rPr>
              <a:t>in Degree of Linear Polarization</a:t>
            </a:r>
          </a:p>
          <a:p>
            <a:r>
              <a:rPr lang="en-US" altLang="ja-JP" sz="1400" u="sng" dirty="0" smtClean="0">
                <a:latin typeface="Arial"/>
                <a:cs typeface="Arial"/>
              </a:rPr>
              <a:t>Aerosol </a:t>
            </a:r>
            <a:r>
              <a:rPr lang="en-US" altLang="ja-JP" sz="1400" u="sng" dirty="0">
                <a:latin typeface="Arial"/>
                <a:cs typeface="Arial"/>
              </a:rPr>
              <a:t>and Cloud </a:t>
            </a:r>
            <a:r>
              <a:rPr lang="en-US" altLang="ja-JP" sz="1400" u="sng" dirty="0" smtClean="0">
                <a:latin typeface="Arial"/>
                <a:cs typeface="Arial"/>
              </a:rPr>
              <a:t>Measurements</a:t>
            </a:r>
            <a:r>
              <a:rPr lang="en-US" altLang="ja-JP" sz="1400" dirty="0" smtClean="0">
                <a:latin typeface="Arial"/>
                <a:cs typeface="Arial"/>
              </a:rPr>
              <a:t>:  Less </a:t>
            </a:r>
            <a:r>
              <a:rPr lang="en-US" altLang="ja-JP" sz="1400" dirty="0">
                <a:latin typeface="Arial"/>
                <a:cs typeface="Arial"/>
              </a:rPr>
              <a:t>than 1% </a:t>
            </a:r>
            <a:endParaRPr lang="en-US" altLang="ja-JP" sz="1400" dirty="0" smtClean="0">
              <a:latin typeface="Arial"/>
              <a:cs typeface="Arial"/>
            </a:endParaRPr>
          </a:p>
          <a:p>
            <a:r>
              <a:rPr lang="en-US" altLang="ja-JP" sz="1400" dirty="0" smtClean="0">
                <a:latin typeface="Arial"/>
                <a:cs typeface="Arial"/>
              </a:rPr>
              <a:t>uncertainty.</a:t>
            </a:r>
            <a:endParaRPr lang="en-US" altLang="ja-JP" sz="1400" dirty="0">
              <a:latin typeface="Arial"/>
              <a:cs typeface="Arial"/>
            </a:endParaRPr>
          </a:p>
          <a:p>
            <a:r>
              <a:rPr lang="en-US" altLang="ja-JP" sz="1400" u="sng" dirty="0" smtClean="0">
                <a:latin typeface="Arial"/>
                <a:cs typeface="Arial"/>
              </a:rPr>
              <a:t>Atmospheric Correction</a:t>
            </a:r>
            <a:r>
              <a:rPr lang="en-US" altLang="ja-JP" sz="1400" dirty="0" smtClean="0">
                <a:latin typeface="Arial"/>
                <a:cs typeface="Arial"/>
              </a:rPr>
              <a:t>:  Less </a:t>
            </a:r>
            <a:r>
              <a:rPr lang="en-US" altLang="ja-JP" sz="1400" dirty="0">
                <a:latin typeface="Arial"/>
                <a:cs typeface="Arial"/>
              </a:rPr>
              <a:t>than 1% </a:t>
            </a:r>
            <a:r>
              <a:rPr lang="en-US" altLang="ja-JP" sz="1400" dirty="0" smtClean="0">
                <a:latin typeface="Arial"/>
                <a:cs typeface="Arial"/>
              </a:rPr>
              <a:t>uncertainty. </a:t>
            </a:r>
            <a:endParaRPr lang="en-US" altLang="ja-JP" sz="1400" dirty="0">
              <a:latin typeface="Arial"/>
              <a:cs typeface="Arial"/>
            </a:endParaRPr>
          </a:p>
          <a:p>
            <a:endParaRPr lang="en-US" altLang="ja-JP" sz="800" dirty="0">
              <a:latin typeface="Arial"/>
              <a:cs typeface="Arial"/>
            </a:endParaRPr>
          </a:p>
          <a:p>
            <a:r>
              <a:rPr lang="en-US" altLang="ja-JP" sz="1400" b="1" dirty="0" smtClean="0">
                <a:latin typeface="Arial"/>
                <a:cs typeface="Arial"/>
              </a:rPr>
              <a:t>Swath </a:t>
            </a:r>
            <a:r>
              <a:rPr lang="en-US" altLang="ja-JP" sz="1400" b="1" dirty="0">
                <a:latin typeface="Arial"/>
                <a:cs typeface="Arial"/>
              </a:rPr>
              <a:t>Width</a:t>
            </a:r>
          </a:p>
          <a:p>
            <a:r>
              <a:rPr lang="en-US" altLang="ja-JP" sz="1400" u="sng" dirty="0" smtClean="0">
                <a:latin typeface="Arial"/>
                <a:cs typeface="Arial"/>
              </a:rPr>
              <a:t>Aerosol </a:t>
            </a:r>
            <a:r>
              <a:rPr lang="en-US" altLang="ja-JP" sz="1400" u="sng" dirty="0">
                <a:latin typeface="Arial"/>
                <a:cs typeface="Arial"/>
              </a:rPr>
              <a:t>and Cloud Measurements</a:t>
            </a:r>
            <a:r>
              <a:rPr lang="en-US" altLang="ja-JP" sz="1400" dirty="0" smtClean="0">
                <a:latin typeface="Arial"/>
                <a:cs typeface="Arial"/>
              </a:rPr>
              <a:t>:  ±</a:t>
            </a:r>
            <a:r>
              <a:rPr lang="en-US" altLang="ja-JP" sz="1400" dirty="0">
                <a:latin typeface="Arial"/>
                <a:cs typeface="Arial"/>
              </a:rPr>
              <a:t>15</a:t>
            </a:r>
            <a:r>
              <a:rPr lang="en-US" altLang="ja-JP" sz="1400" dirty="0" smtClean="0">
                <a:latin typeface="Arial"/>
                <a:cs typeface="Arial"/>
              </a:rPr>
              <a:t>°</a:t>
            </a:r>
            <a:endParaRPr lang="en-US" altLang="ja-JP" sz="1400" dirty="0">
              <a:latin typeface="Arial"/>
              <a:cs typeface="Arial"/>
            </a:endParaRPr>
          </a:p>
          <a:p>
            <a:r>
              <a:rPr lang="en-US" altLang="ja-JP" sz="1400" u="sng" dirty="0" smtClean="0">
                <a:latin typeface="Arial"/>
                <a:cs typeface="Arial"/>
              </a:rPr>
              <a:t>Atmospheric </a:t>
            </a:r>
            <a:r>
              <a:rPr lang="en-US" altLang="ja-JP" sz="1400" u="sng" dirty="0">
                <a:latin typeface="Arial"/>
                <a:cs typeface="Arial"/>
              </a:rPr>
              <a:t>Correction</a:t>
            </a:r>
            <a:r>
              <a:rPr lang="en-US" altLang="ja-JP" sz="1400" dirty="0" smtClean="0">
                <a:latin typeface="Arial"/>
                <a:cs typeface="Arial"/>
              </a:rPr>
              <a:t>:  ±</a:t>
            </a:r>
            <a:r>
              <a:rPr lang="en-US" altLang="ja-JP" sz="1400" dirty="0">
                <a:latin typeface="Arial"/>
                <a:cs typeface="Arial"/>
              </a:rPr>
              <a:t>25</a:t>
            </a:r>
            <a:r>
              <a:rPr lang="en-US" altLang="ja-JP" sz="1400" dirty="0" smtClean="0">
                <a:latin typeface="Arial"/>
                <a:cs typeface="Arial"/>
              </a:rPr>
              <a:t>°</a:t>
            </a:r>
            <a:endParaRPr lang="en-US" altLang="ja-JP" sz="1400" dirty="0">
              <a:latin typeface="Arial"/>
              <a:cs typeface="Arial"/>
            </a:endParaRPr>
          </a:p>
          <a:p>
            <a:r>
              <a:rPr lang="en-US" altLang="ja-JP" sz="1400" dirty="0" smtClean="0">
                <a:latin typeface="Arial"/>
                <a:cs typeface="Arial"/>
              </a:rPr>
              <a:t>Note</a:t>
            </a:r>
            <a:r>
              <a:rPr lang="en-US" altLang="ja-JP" sz="1400" dirty="0">
                <a:latin typeface="Arial"/>
                <a:cs typeface="Arial"/>
              </a:rPr>
              <a:t>: </a:t>
            </a:r>
            <a:r>
              <a:rPr lang="en-US" altLang="ja-JP" sz="1400" dirty="0" smtClean="0">
                <a:latin typeface="Arial"/>
                <a:cs typeface="Arial"/>
              </a:rPr>
              <a:t>may be </a:t>
            </a:r>
            <a:r>
              <a:rPr lang="en-US" altLang="ja-JP" sz="1400" dirty="0">
                <a:latin typeface="Arial"/>
                <a:cs typeface="Arial"/>
              </a:rPr>
              <a:t>a function of wavelength </a:t>
            </a:r>
            <a:r>
              <a:rPr lang="en-US" altLang="ja-JP" sz="1400" dirty="0" smtClean="0">
                <a:latin typeface="Arial"/>
                <a:cs typeface="Arial"/>
              </a:rPr>
              <a:t>(e.g., a </a:t>
            </a:r>
            <a:r>
              <a:rPr lang="en-US" altLang="ja-JP" sz="1400" dirty="0">
                <a:latin typeface="Arial"/>
                <a:cs typeface="Arial"/>
              </a:rPr>
              <a:t>narrower </a:t>
            </a:r>
            <a:endParaRPr lang="en-US" altLang="ja-JP" sz="1400" dirty="0" smtClean="0">
              <a:latin typeface="Arial"/>
              <a:cs typeface="Arial"/>
            </a:endParaRPr>
          </a:p>
          <a:p>
            <a:r>
              <a:rPr lang="en-US" altLang="ja-JP" sz="1400" dirty="0" smtClean="0">
                <a:latin typeface="Arial"/>
                <a:cs typeface="Arial"/>
              </a:rPr>
              <a:t>Swath width </a:t>
            </a:r>
            <a:r>
              <a:rPr lang="en-US" altLang="ja-JP" sz="1400" dirty="0">
                <a:latin typeface="Arial"/>
                <a:cs typeface="Arial"/>
              </a:rPr>
              <a:t>for UV wavelengths due to high optical depths </a:t>
            </a:r>
            <a:endParaRPr lang="en-US" altLang="ja-JP" sz="1400" dirty="0" smtClean="0">
              <a:latin typeface="Arial"/>
              <a:cs typeface="Arial"/>
            </a:endParaRPr>
          </a:p>
          <a:p>
            <a:r>
              <a:rPr lang="en-US" altLang="ja-JP" sz="1400" dirty="0" smtClean="0">
                <a:latin typeface="Arial"/>
                <a:cs typeface="Arial"/>
              </a:rPr>
              <a:t>at </a:t>
            </a:r>
            <a:r>
              <a:rPr lang="en-US" altLang="ja-JP" sz="1400" dirty="0">
                <a:latin typeface="Arial"/>
                <a:cs typeface="Arial"/>
              </a:rPr>
              <a:t>certain higher angle slant paths)</a:t>
            </a:r>
          </a:p>
          <a:p>
            <a:endParaRPr lang="en-US" altLang="ja-JP" sz="800" dirty="0">
              <a:latin typeface="Arial"/>
              <a:cs typeface="Arial"/>
            </a:endParaRPr>
          </a:p>
          <a:p>
            <a:r>
              <a:rPr lang="en-US" altLang="ja-JP" sz="1400" b="1" dirty="0">
                <a:latin typeface="Arial"/>
                <a:cs typeface="Arial"/>
              </a:rPr>
              <a:t>Number of Angles</a:t>
            </a:r>
          </a:p>
          <a:p>
            <a:r>
              <a:rPr lang="en-US" altLang="ja-JP" sz="1400" u="sng" dirty="0" smtClean="0">
                <a:latin typeface="Arial"/>
                <a:cs typeface="Arial"/>
              </a:rPr>
              <a:t>Aerosol </a:t>
            </a:r>
            <a:r>
              <a:rPr lang="en-US" altLang="ja-JP" sz="1400" u="sng" dirty="0">
                <a:latin typeface="Arial"/>
                <a:cs typeface="Arial"/>
              </a:rPr>
              <a:t>Measurements</a:t>
            </a:r>
            <a:r>
              <a:rPr lang="en-US" altLang="ja-JP" sz="1400" dirty="0" smtClean="0">
                <a:latin typeface="Arial"/>
                <a:cs typeface="Arial"/>
              </a:rPr>
              <a:t>:  4 </a:t>
            </a:r>
            <a:r>
              <a:rPr lang="en-US" altLang="ja-JP" sz="1400" dirty="0">
                <a:latin typeface="Arial"/>
                <a:cs typeface="Arial"/>
              </a:rPr>
              <a:t>view angles selected to </a:t>
            </a:r>
            <a:endParaRPr lang="en-US" altLang="ja-JP" sz="1400" dirty="0" smtClean="0">
              <a:latin typeface="Arial"/>
              <a:cs typeface="Arial"/>
            </a:endParaRPr>
          </a:p>
          <a:p>
            <a:r>
              <a:rPr lang="en-US" altLang="ja-JP" sz="1400" dirty="0" smtClean="0">
                <a:latin typeface="Arial"/>
                <a:cs typeface="Arial"/>
              </a:rPr>
              <a:t>minimize </a:t>
            </a:r>
            <a:r>
              <a:rPr lang="en-US" altLang="ja-JP" sz="1400" dirty="0">
                <a:latin typeface="Arial"/>
                <a:cs typeface="Arial"/>
              </a:rPr>
              <a:t>glint contamination</a:t>
            </a:r>
            <a:r>
              <a:rPr lang="en-US" altLang="ja-JP" sz="1400" dirty="0" smtClean="0">
                <a:latin typeface="Arial"/>
                <a:cs typeface="Arial"/>
              </a:rPr>
              <a:t>.</a:t>
            </a:r>
            <a:endParaRPr lang="en-US" altLang="ja-JP" sz="1400" dirty="0">
              <a:latin typeface="Arial"/>
              <a:cs typeface="Arial"/>
            </a:endParaRPr>
          </a:p>
          <a:p>
            <a:r>
              <a:rPr lang="en-US" altLang="ja-JP" sz="1400" u="sng" dirty="0" smtClean="0">
                <a:latin typeface="Arial"/>
                <a:cs typeface="Arial"/>
              </a:rPr>
              <a:t>Ice </a:t>
            </a:r>
            <a:r>
              <a:rPr lang="en-US" altLang="ja-JP" sz="1400" u="sng" dirty="0">
                <a:latin typeface="Arial"/>
                <a:cs typeface="Arial"/>
              </a:rPr>
              <a:t>Cloud Measurements</a:t>
            </a:r>
            <a:r>
              <a:rPr lang="en-US" altLang="ja-JP" sz="1400" dirty="0" smtClean="0">
                <a:latin typeface="Arial"/>
                <a:cs typeface="Arial"/>
              </a:rPr>
              <a:t>:  5</a:t>
            </a:r>
            <a:r>
              <a:rPr lang="en-US" altLang="ja-JP" sz="1400" dirty="0">
                <a:latin typeface="Arial"/>
                <a:cs typeface="Arial"/>
              </a:rPr>
              <a:t>-6 view angles over the required </a:t>
            </a:r>
            <a:endParaRPr lang="en-US" altLang="ja-JP" sz="1400" dirty="0" smtClean="0">
              <a:latin typeface="Arial"/>
              <a:cs typeface="Arial"/>
            </a:endParaRPr>
          </a:p>
          <a:p>
            <a:r>
              <a:rPr lang="en-US" altLang="ja-JP" sz="1400" dirty="0" smtClean="0">
                <a:latin typeface="Arial"/>
                <a:cs typeface="Arial"/>
              </a:rPr>
              <a:t>angular </a:t>
            </a:r>
            <a:r>
              <a:rPr lang="en-US" altLang="ja-JP" sz="1400" dirty="0">
                <a:latin typeface="Arial"/>
                <a:cs typeface="Arial"/>
              </a:rPr>
              <a:t>range in at least a single spectral band</a:t>
            </a:r>
            <a:r>
              <a:rPr lang="en-US" altLang="ja-JP" sz="1400" dirty="0" smtClean="0">
                <a:latin typeface="Arial"/>
                <a:cs typeface="Arial"/>
              </a:rPr>
              <a:t>.</a:t>
            </a:r>
            <a:endParaRPr lang="en-US" altLang="ja-JP" sz="1400" dirty="0">
              <a:latin typeface="Arial"/>
              <a:cs typeface="Arial"/>
            </a:endParaRPr>
          </a:p>
          <a:p>
            <a:r>
              <a:rPr lang="en-US" altLang="ja-JP" sz="1400" u="sng" dirty="0" smtClean="0">
                <a:latin typeface="Arial"/>
                <a:cs typeface="Arial"/>
              </a:rPr>
              <a:t>Liquid </a:t>
            </a:r>
            <a:r>
              <a:rPr lang="en-US" altLang="ja-JP" sz="1400" u="sng" dirty="0">
                <a:latin typeface="Arial"/>
                <a:cs typeface="Arial"/>
              </a:rPr>
              <a:t>Water Cloud Measurements</a:t>
            </a:r>
            <a:r>
              <a:rPr lang="en-US" altLang="ja-JP" sz="1400" dirty="0" smtClean="0">
                <a:latin typeface="Arial"/>
                <a:cs typeface="Arial"/>
              </a:rPr>
              <a:t>:  ~</a:t>
            </a:r>
            <a:r>
              <a:rPr lang="en-US" altLang="ja-JP" sz="1400" dirty="0">
                <a:latin typeface="Arial"/>
                <a:cs typeface="Arial"/>
              </a:rPr>
              <a:t>50 for cloud bow </a:t>
            </a:r>
            <a:endParaRPr lang="en-US" altLang="ja-JP" sz="1400" dirty="0" smtClean="0">
              <a:latin typeface="Arial"/>
              <a:cs typeface="Arial"/>
            </a:endParaRPr>
          </a:p>
          <a:p>
            <a:r>
              <a:rPr lang="en-US" altLang="ja-JP" sz="1400" dirty="0" smtClean="0">
                <a:latin typeface="Arial"/>
                <a:cs typeface="Arial"/>
              </a:rPr>
              <a:t>Retrievals of </a:t>
            </a:r>
            <a:r>
              <a:rPr lang="en-US" altLang="ja-JP" sz="1400" dirty="0">
                <a:latin typeface="Arial"/>
                <a:cs typeface="Arial"/>
              </a:rPr>
              <a:t>droplet size in at least a single spectral band. </a:t>
            </a:r>
            <a:endParaRPr lang="en-US" altLang="ja-JP" sz="1400" dirty="0" smtClean="0">
              <a:latin typeface="Arial"/>
              <a:cs typeface="Arial"/>
            </a:endParaRPr>
          </a:p>
          <a:p>
            <a:r>
              <a:rPr lang="en-US" altLang="ja-JP" sz="1400" u="sng" dirty="0" smtClean="0">
                <a:latin typeface="Arial"/>
                <a:cs typeface="Arial"/>
              </a:rPr>
              <a:t>Atmospheric </a:t>
            </a:r>
            <a:r>
              <a:rPr lang="en-US" altLang="ja-JP" sz="1400" u="sng" dirty="0">
                <a:latin typeface="Arial"/>
                <a:cs typeface="Arial"/>
              </a:rPr>
              <a:t>Correction</a:t>
            </a:r>
            <a:r>
              <a:rPr lang="en-US" altLang="ja-JP" sz="1400" dirty="0" smtClean="0">
                <a:latin typeface="Arial"/>
                <a:cs typeface="Arial"/>
              </a:rPr>
              <a:t>:  4 </a:t>
            </a:r>
            <a:r>
              <a:rPr lang="en-US" altLang="ja-JP" sz="1400" dirty="0">
                <a:latin typeface="Arial"/>
                <a:cs typeface="Arial"/>
              </a:rPr>
              <a:t>view angles selected to minimize </a:t>
            </a:r>
            <a:endParaRPr lang="en-US" altLang="ja-JP" sz="1400" dirty="0" smtClean="0">
              <a:latin typeface="Arial"/>
              <a:cs typeface="Arial"/>
            </a:endParaRPr>
          </a:p>
          <a:p>
            <a:r>
              <a:rPr lang="en-US" altLang="ja-JP" sz="1400" dirty="0" smtClean="0">
                <a:latin typeface="Arial"/>
                <a:cs typeface="Arial"/>
              </a:rPr>
              <a:t>glint </a:t>
            </a:r>
            <a:r>
              <a:rPr lang="en-US" altLang="ja-JP" sz="1400" dirty="0">
                <a:latin typeface="Arial"/>
                <a:cs typeface="Arial"/>
              </a:rPr>
              <a:t>contamination and match ocean color observational </a:t>
            </a:r>
            <a:endParaRPr lang="en-US" altLang="ja-JP" sz="1400" dirty="0" smtClean="0">
              <a:latin typeface="Arial"/>
              <a:cs typeface="Arial"/>
            </a:endParaRPr>
          </a:p>
          <a:p>
            <a:r>
              <a:rPr lang="en-US" altLang="ja-JP" sz="1400" dirty="0" smtClean="0">
                <a:latin typeface="Arial"/>
                <a:cs typeface="Arial"/>
              </a:rPr>
              <a:t>geometries</a:t>
            </a:r>
            <a:r>
              <a:rPr lang="en-US" altLang="ja-JP" sz="1400" dirty="0">
                <a:latin typeface="Arial"/>
                <a:cs typeface="Arial"/>
              </a:rPr>
              <a:t>.</a:t>
            </a:r>
            <a:r>
              <a:rPr lang="en-US" altLang="ja-JP" sz="1400" baseline="30000" dirty="0">
                <a:latin typeface="Arial"/>
                <a:cs typeface="Arial"/>
              </a:rPr>
              <a:t> </a:t>
            </a:r>
            <a:endParaRPr lang="en-US" altLang="ja-JP" sz="1400" dirty="0">
              <a:latin typeface="Arial"/>
              <a:cs typeface="Arial"/>
            </a:endParaRPr>
          </a:p>
        </p:txBody>
      </p:sp>
      <p:sp>
        <p:nvSpPr>
          <p:cNvPr id="4" name="TextBox 3"/>
          <p:cNvSpPr txBox="1"/>
          <p:nvPr/>
        </p:nvSpPr>
        <p:spPr>
          <a:xfrm>
            <a:off x="5067077" y="2540117"/>
            <a:ext cx="4076923" cy="3754874"/>
          </a:xfrm>
          <a:prstGeom prst="rect">
            <a:avLst/>
          </a:prstGeom>
          <a:noFill/>
        </p:spPr>
        <p:txBody>
          <a:bodyPr wrap="square" rtlCol="0">
            <a:spAutoFit/>
          </a:bodyPr>
          <a:lstStyle/>
          <a:p>
            <a:r>
              <a:rPr lang="en-US" altLang="ja-JP" sz="1400" b="1" dirty="0">
                <a:latin typeface="Arial"/>
                <a:cs typeface="Arial"/>
              </a:rPr>
              <a:t>Angular Range</a:t>
            </a:r>
            <a:r>
              <a:rPr lang="en-US" altLang="ja-JP" sz="1400" dirty="0">
                <a:latin typeface="Arial"/>
                <a:cs typeface="Arial"/>
              </a:rPr>
              <a:t> (at nadir and swath edge)</a:t>
            </a:r>
          </a:p>
          <a:p>
            <a:r>
              <a:rPr lang="en-US" altLang="ja-JP" sz="1400" u="sng" dirty="0">
                <a:latin typeface="Arial"/>
                <a:cs typeface="Arial"/>
              </a:rPr>
              <a:t>Aerosol and Cloud Measurements</a:t>
            </a:r>
            <a:r>
              <a:rPr lang="en-US" altLang="ja-JP" sz="1400" dirty="0">
                <a:latin typeface="Arial"/>
                <a:cs typeface="Arial"/>
              </a:rPr>
              <a:t>:  ±50° view angle range from </a:t>
            </a:r>
            <a:r>
              <a:rPr lang="en-US" altLang="ja-JP" sz="1400" dirty="0" smtClean="0">
                <a:latin typeface="Arial"/>
                <a:cs typeface="Arial"/>
              </a:rPr>
              <a:t>nadir </a:t>
            </a:r>
            <a:r>
              <a:rPr lang="en-US" altLang="ja-JP" sz="1400" dirty="0">
                <a:latin typeface="Arial"/>
                <a:cs typeface="Arial"/>
              </a:rPr>
              <a:t>as measured at the satellite for spectral bands between 400 and 1000 nm.</a:t>
            </a:r>
          </a:p>
          <a:p>
            <a:r>
              <a:rPr lang="en-US" altLang="ja-JP" sz="1400" u="sng" dirty="0">
                <a:latin typeface="Arial"/>
                <a:cs typeface="Arial"/>
              </a:rPr>
              <a:t>Atmospheric Correction</a:t>
            </a:r>
            <a:r>
              <a:rPr lang="en-US" altLang="ja-JP" sz="1400" dirty="0">
                <a:latin typeface="Arial"/>
                <a:cs typeface="Arial"/>
              </a:rPr>
              <a:t>:  ±50° view angle range from nadir as </a:t>
            </a:r>
            <a:r>
              <a:rPr lang="en-US" altLang="ja-JP" sz="1400" dirty="0" smtClean="0">
                <a:latin typeface="Arial"/>
                <a:cs typeface="Arial"/>
              </a:rPr>
              <a:t>measured </a:t>
            </a:r>
            <a:r>
              <a:rPr lang="en-US" altLang="ja-JP" sz="1400" dirty="0">
                <a:latin typeface="Arial"/>
                <a:cs typeface="Arial"/>
              </a:rPr>
              <a:t>at the satellite for spectral bands between 400 and 1000 nm</a:t>
            </a:r>
          </a:p>
          <a:p>
            <a:endParaRPr lang="en-US" altLang="ja-JP" sz="1400" dirty="0">
              <a:latin typeface="Arial"/>
              <a:cs typeface="Arial"/>
            </a:endParaRPr>
          </a:p>
          <a:p>
            <a:r>
              <a:rPr lang="en-US" altLang="ja-JP" sz="1400" b="1" dirty="0">
                <a:latin typeface="Arial"/>
                <a:cs typeface="Arial"/>
              </a:rPr>
              <a:t>Pixel Size</a:t>
            </a:r>
          </a:p>
          <a:p>
            <a:r>
              <a:rPr lang="en-US" altLang="ja-JP" sz="1400" u="sng" dirty="0">
                <a:latin typeface="Arial"/>
                <a:cs typeface="Arial"/>
              </a:rPr>
              <a:t>Aerosol and Cloud Measurements</a:t>
            </a:r>
            <a:r>
              <a:rPr lang="en-US" altLang="ja-JP" sz="1400" dirty="0">
                <a:latin typeface="Arial"/>
                <a:cs typeface="Arial"/>
              </a:rPr>
              <a:t>:  5 km</a:t>
            </a:r>
          </a:p>
          <a:p>
            <a:r>
              <a:rPr lang="en-US" altLang="ja-JP" sz="1400" u="sng" dirty="0">
                <a:latin typeface="Arial"/>
                <a:cs typeface="Arial"/>
              </a:rPr>
              <a:t>Atmospheric Correction</a:t>
            </a:r>
            <a:r>
              <a:rPr lang="en-US" altLang="ja-JP" sz="1400" dirty="0">
                <a:latin typeface="Arial"/>
                <a:cs typeface="Arial"/>
              </a:rPr>
              <a:t>:  5 km</a:t>
            </a:r>
          </a:p>
          <a:p>
            <a:endParaRPr lang="en-US" altLang="ja-JP" sz="1400" dirty="0">
              <a:latin typeface="Arial"/>
              <a:cs typeface="Arial"/>
            </a:endParaRPr>
          </a:p>
          <a:p>
            <a:r>
              <a:rPr lang="en-US" altLang="ja-JP" sz="1400" b="1" dirty="0">
                <a:latin typeface="Arial"/>
                <a:cs typeface="Arial"/>
              </a:rPr>
              <a:t>Radiometric Accuracy</a:t>
            </a:r>
          </a:p>
          <a:p>
            <a:r>
              <a:rPr lang="en-US" altLang="ja-JP" sz="1400" u="sng" dirty="0">
                <a:latin typeface="Arial"/>
                <a:cs typeface="Arial"/>
              </a:rPr>
              <a:t>Aerosol and Cloud Measurements</a:t>
            </a:r>
            <a:r>
              <a:rPr lang="en-US" altLang="ja-JP" sz="1400" dirty="0">
                <a:latin typeface="Arial"/>
                <a:cs typeface="Arial"/>
              </a:rPr>
              <a:t>:  5%</a:t>
            </a:r>
          </a:p>
          <a:p>
            <a:r>
              <a:rPr lang="en-US" altLang="ja-JP" sz="1400" u="sng" dirty="0">
                <a:latin typeface="Arial"/>
                <a:cs typeface="Arial"/>
              </a:rPr>
              <a:t>Atmospheric Correction</a:t>
            </a:r>
            <a:r>
              <a:rPr lang="en-US" altLang="ja-JP" sz="1400" dirty="0">
                <a:latin typeface="Arial"/>
                <a:cs typeface="Arial"/>
              </a:rPr>
              <a:t>:  5%</a:t>
            </a:r>
          </a:p>
          <a:p>
            <a:endParaRPr lang="en-US" sz="1400" dirty="0"/>
          </a:p>
        </p:txBody>
      </p:sp>
    </p:spTree>
    <p:extLst>
      <p:ext uri="{BB962C8B-B14F-4D97-AF65-F5344CB8AC3E}">
        <p14:creationId xmlns:p14="http://schemas.microsoft.com/office/powerpoint/2010/main" val="29323516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a:t>
            </a:r>
            <a:r>
              <a:rPr lang="en-US" sz="2800" b="1" dirty="0" smtClean="0">
                <a:latin typeface="Arial"/>
                <a:cs typeface="Arial"/>
              </a:rPr>
              <a:t>Mission Science Team – Trade Studies</a:t>
            </a:r>
            <a:endParaRPr lang="en-US" sz="2800" b="1" dirty="0">
              <a:latin typeface="Arial"/>
              <a:cs typeface="Arial"/>
            </a:endParaRPr>
          </a:p>
        </p:txBody>
      </p:sp>
      <p:sp>
        <p:nvSpPr>
          <p:cNvPr id="33821" name="Rectangle 13"/>
          <p:cNvSpPr>
            <a:spLocks noChangeArrowheads="1"/>
          </p:cNvSpPr>
          <p:nvPr/>
        </p:nvSpPr>
        <p:spPr bwMode="auto">
          <a:xfrm>
            <a:off x="0" y="1166745"/>
            <a:ext cx="9144000" cy="591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marL="342900" indent="-342900">
              <a:lnSpc>
                <a:spcPct val="90000"/>
              </a:lnSpc>
              <a:spcBef>
                <a:spcPct val="20000"/>
              </a:spcBef>
              <a:buAutoNum type="arabicPeriod"/>
              <a:tabLst>
                <a:tab pos="1270000" algn="l"/>
              </a:tabLst>
            </a:pPr>
            <a:r>
              <a:rPr lang="en-US" sz="1600" b="1" dirty="0" smtClean="0">
                <a:latin typeface="Arial"/>
                <a:cs typeface="Arial"/>
              </a:rPr>
              <a:t>Global Ocean Color Sensor </a:t>
            </a:r>
          </a:p>
          <a:p>
            <a:pPr marL="742950" lvl="1" indent="-285750">
              <a:lnSpc>
                <a:spcPct val="90000"/>
              </a:lnSpc>
              <a:spcBef>
                <a:spcPct val="20000"/>
              </a:spcBef>
              <a:buFont typeface="Arial"/>
              <a:buChar char="•"/>
              <a:tabLst>
                <a:tab pos="1270000" algn="l"/>
              </a:tabLst>
            </a:pPr>
            <a:r>
              <a:rPr lang="en-US" sz="1600" dirty="0">
                <a:solidFill>
                  <a:srgbClr val="FF0000"/>
                </a:solidFill>
                <a:latin typeface="Arial"/>
                <a:cs typeface="Arial"/>
              </a:rPr>
              <a:t>Design drivers </a:t>
            </a:r>
          </a:p>
          <a:p>
            <a:pPr lvl="1">
              <a:lnSpc>
                <a:spcPct val="90000"/>
              </a:lnSpc>
              <a:spcBef>
                <a:spcPct val="20000"/>
              </a:spcBef>
              <a:tabLst>
                <a:tab pos="1270000" algn="l"/>
              </a:tabLst>
            </a:pPr>
            <a:r>
              <a:rPr lang="en-US" sz="1600" dirty="0" smtClean="0">
                <a:latin typeface="Arial"/>
                <a:cs typeface="Arial"/>
              </a:rPr>
              <a:t>(1) Lunar </a:t>
            </a:r>
            <a:r>
              <a:rPr lang="en-US" sz="1600" dirty="0">
                <a:latin typeface="Arial"/>
                <a:cs typeface="Arial"/>
              </a:rPr>
              <a:t>calibration through Earth viewing port that illuminates all detectors at the same time, (2) Spectral system degradation tracking involving the minimum number of ‘detector elements’ possible to minimize striping, cross-talk, and other artifacts in instrument level </a:t>
            </a:r>
            <a:r>
              <a:rPr lang="en-US" sz="1600" dirty="0" smtClean="0">
                <a:latin typeface="Arial"/>
                <a:cs typeface="Arial"/>
              </a:rPr>
              <a:t>data</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(3) </a:t>
            </a:r>
            <a:r>
              <a:rPr lang="en-US" sz="1600" dirty="0">
                <a:latin typeface="Arial"/>
                <a:cs typeface="Arial"/>
              </a:rPr>
              <a:t>hyperspectral (5 nm) UV-VIS-NIR </a:t>
            </a:r>
            <a:r>
              <a:rPr lang="en-US" sz="1600" dirty="0" smtClean="0">
                <a:latin typeface="Arial"/>
                <a:cs typeface="Arial"/>
              </a:rPr>
              <a:t>resolution</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4) SNR’s consistent with SDT </a:t>
            </a:r>
            <a:r>
              <a:rPr lang="en-US" sz="1600" dirty="0" smtClean="0">
                <a:latin typeface="Arial"/>
                <a:cs typeface="Arial"/>
              </a:rPr>
              <a:t>document</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5) 2-day global </a:t>
            </a:r>
            <a:r>
              <a:rPr lang="en-US" sz="1600" dirty="0" smtClean="0">
                <a:latin typeface="Arial"/>
                <a:cs typeface="Arial"/>
              </a:rPr>
              <a:t>coverage</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6) spectral subsampling at ~1-2 nm resolution from 655 to 710 nm (to enable refined characterization of the chlorophyll fluorescence spectrum)</a:t>
            </a:r>
            <a:r>
              <a:rPr lang="en-US" sz="1600" dirty="0" smtClean="0">
                <a:latin typeface="Arial"/>
                <a:cs typeface="Arial"/>
              </a:rPr>
              <a:t>.</a:t>
            </a:r>
          </a:p>
          <a:p>
            <a:pPr marL="742950" lvl="1" indent="-285750">
              <a:lnSpc>
                <a:spcPct val="90000"/>
              </a:lnSpc>
              <a:spcBef>
                <a:spcPct val="20000"/>
              </a:spcBef>
              <a:buFont typeface="Arial"/>
              <a:buChar char="•"/>
              <a:tabLst>
                <a:tab pos="1270000" algn="l"/>
              </a:tabLst>
            </a:pPr>
            <a:r>
              <a:rPr lang="en-US" sz="1600" dirty="0" smtClean="0">
                <a:solidFill>
                  <a:srgbClr val="FF0000"/>
                </a:solidFill>
                <a:latin typeface="Arial"/>
                <a:cs typeface="Arial"/>
              </a:rPr>
              <a:t>Trade/Feasibility Recommendations</a:t>
            </a:r>
            <a:r>
              <a:rPr lang="en-US" sz="1600" dirty="0" smtClean="0">
                <a:latin typeface="Arial"/>
                <a:cs typeface="Arial"/>
              </a:rPr>
              <a:t>: </a:t>
            </a: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1) If the baseline ground resolution for GOCS is 1 km at nadir, evaluate what the highest achievable resolution is that still meets SNR (and other) requirements.  This evaluation needs to consider (a) modifications to the baseline design, such as increasing detector-detector integration to increase SNR, (b) changes in mission risk due to higher resolution (e.g., sensor lifetime, increased complexity/optical or electrical components), and (c) changes in cost due to increased data download/handling, design and construction, mass, etc</a:t>
            </a:r>
            <a:r>
              <a:rPr lang="en-US" sz="1600" dirty="0" smtClean="0">
                <a:latin typeface="Arial"/>
                <a:cs typeface="Arial"/>
              </a:rPr>
              <a:t>.</a:t>
            </a: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2) For a given design for the spatial resolution identified in (1) above, evaluate what design options/approaches are available to achieve this resolution at all scan angles. This evaluation needs to consider changes in design, risk, and cost (as above), </a:t>
            </a: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3) If the baseline UV-VIS-NIR resolution for GOCS is 5 nm from 350 – 800 nm, evaluate design modifications, risks, and costs for (a) expanding this range below 350 nm or to 900 nm and (b) improving resolution to &lt; 5 nm at either all </a:t>
            </a:r>
            <a:r>
              <a:rPr lang="en-US" sz="1600" dirty="0" smtClean="0">
                <a:latin typeface="Arial"/>
                <a:cs typeface="Arial"/>
              </a:rPr>
              <a:t>wavelengths </a:t>
            </a:r>
            <a:r>
              <a:rPr lang="en-US" sz="1600" dirty="0">
                <a:latin typeface="Arial"/>
                <a:cs typeface="Arial"/>
              </a:rPr>
              <a:t>or for specific spectral regions</a:t>
            </a:r>
            <a:r>
              <a:rPr lang="en-US" sz="1600" dirty="0" smtClean="0">
                <a:latin typeface="Arial"/>
                <a:cs typeface="Arial"/>
              </a:rPr>
              <a:t>.</a:t>
            </a:r>
            <a:endParaRPr lang="en-US" sz="1600" dirty="0">
              <a:latin typeface="Arial"/>
              <a:cs typeface="Arial"/>
            </a:endParaRPr>
          </a:p>
        </p:txBody>
      </p:sp>
    </p:spTree>
    <p:extLst>
      <p:ext uri="{BB962C8B-B14F-4D97-AF65-F5344CB8AC3E}">
        <p14:creationId xmlns:p14="http://schemas.microsoft.com/office/powerpoint/2010/main" val="28670567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812800" y="0"/>
            <a:ext cx="8331200" cy="9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920" tIns="45459" rIns="90920" bIns="45459">
            <a:spAutoFit/>
          </a:bodyPr>
          <a:lstStyle/>
          <a:p>
            <a:pPr algn="ctr" defTabSz="912813"/>
            <a:r>
              <a:rPr lang="en-US" sz="2800" b="1" dirty="0">
                <a:latin typeface="Arial"/>
                <a:cs typeface="Arial"/>
              </a:rPr>
              <a:t>Pre-Aerosol, Cloud, and ocean Ecosystem (PACE) </a:t>
            </a:r>
            <a:r>
              <a:rPr lang="en-US" sz="2800" b="1" dirty="0" smtClean="0">
                <a:latin typeface="Arial"/>
                <a:cs typeface="Arial"/>
              </a:rPr>
              <a:t>Mission Science Team – Trade Studies</a:t>
            </a:r>
            <a:endParaRPr lang="en-US" sz="2800" b="1" dirty="0">
              <a:latin typeface="Arial"/>
              <a:cs typeface="Arial"/>
            </a:endParaRPr>
          </a:p>
        </p:txBody>
      </p:sp>
      <p:sp>
        <p:nvSpPr>
          <p:cNvPr id="33821" name="Rectangle 13"/>
          <p:cNvSpPr>
            <a:spLocks noChangeArrowheads="1"/>
          </p:cNvSpPr>
          <p:nvPr/>
        </p:nvSpPr>
        <p:spPr bwMode="auto">
          <a:xfrm>
            <a:off x="0" y="978661"/>
            <a:ext cx="9144000" cy="519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981" tIns="48491" rIns="96981" bIns="48491">
            <a:spAutoFit/>
          </a:bodyPr>
          <a:lstStyle/>
          <a:p>
            <a:pPr>
              <a:lnSpc>
                <a:spcPct val="90000"/>
              </a:lnSpc>
              <a:spcBef>
                <a:spcPct val="20000"/>
              </a:spcBef>
              <a:tabLst>
                <a:tab pos="1270000" algn="l"/>
              </a:tabLst>
            </a:pPr>
            <a:r>
              <a:rPr lang="en-US" sz="1600" b="1" dirty="0" smtClean="0">
                <a:latin typeface="Arial"/>
                <a:cs typeface="Arial"/>
              </a:rPr>
              <a:t>2. Coastal Ocean Color Sensor</a:t>
            </a:r>
          </a:p>
          <a:p>
            <a:pPr marL="742950" lvl="1" indent="-285750">
              <a:lnSpc>
                <a:spcPct val="90000"/>
              </a:lnSpc>
              <a:spcBef>
                <a:spcPct val="20000"/>
              </a:spcBef>
              <a:buFont typeface="Arial"/>
              <a:buChar char="•"/>
              <a:tabLst>
                <a:tab pos="1270000" algn="l"/>
              </a:tabLst>
            </a:pPr>
            <a:r>
              <a:rPr lang="en-US" sz="1600" dirty="0">
                <a:solidFill>
                  <a:srgbClr val="FF0000"/>
                </a:solidFill>
                <a:latin typeface="Arial"/>
                <a:cs typeface="Arial"/>
              </a:rPr>
              <a:t>Design drivers </a:t>
            </a:r>
            <a:endParaRPr lang="en-US" sz="1600" dirty="0" smtClean="0">
              <a:solidFill>
                <a:srgbClr val="FF0000"/>
              </a:solidFill>
              <a:latin typeface="Arial"/>
              <a:cs typeface="Arial"/>
            </a:endParaRPr>
          </a:p>
          <a:p>
            <a:pPr marL="800100" lvl="1" indent="-342900">
              <a:lnSpc>
                <a:spcPct val="90000"/>
              </a:lnSpc>
              <a:spcBef>
                <a:spcPct val="20000"/>
              </a:spcBef>
              <a:buAutoNum type="arabicParenBoth"/>
              <a:tabLst>
                <a:tab pos="1270000" algn="l"/>
              </a:tabLst>
            </a:pPr>
            <a:r>
              <a:rPr lang="en-US" sz="1600" dirty="0" smtClean="0">
                <a:latin typeface="Arial"/>
                <a:cs typeface="Arial"/>
              </a:rPr>
              <a:t>Ocean </a:t>
            </a:r>
            <a:r>
              <a:rPr lang="en-US" sz="1600" dirty="0">
                <a:latin typeface="Arial"/>
                <a:cs typeface="Arial"/>
              </a:rPr>
              <a:t>color measurements near land-ocean interfaces and for specific events (e.g., oil spills, cruise support) at 50 – 100 meter </a:t>
            </a:r>
            <a:r>
              <a:rPr lang="en-US" sz="1600" dirty="0" smtClean="0">
                <a:latin typeface="Arial"/>
                <a:cs typeface="Arial"/>
              </a:rPr>
              <a:t>resolution</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2) Sensor degradation tracking comparable to MODIS </a:t>
            </a:r>
            <a:r>
              <a:rPr lang="en-US" sz="1600" dirty="0" smtClean="0">
                <a:latin typeface="Arial"/>
                <a:cs typeface="Arial"/>
              </a:rPr>
              <a:t>Aqua</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3) ≤20 nm bandwidth spectral measurement bands with center wavelengths at 360 and 380 </a:t>
            </a:r>
            <a:r>
              <a:rPr lang="en-US" sz="1600" dirty="0" smtClean="0">
                <a:latin typeface="Arial"/>
                <a:cs typeface="Arial"/>
              </a:rPr>
              <a:t>nm </a:t>
            </a:r>
            <a:r>
              <a:rPr lang="en-US" sz="1600" dirty="0">
                <a:latin typeface="Arial"/>
                <a:cs typeface="Arial"/>
              </a:rPr>
              <a:t>and additional bands consistent with the SeaWiFS at visible and NIR </a:t>
            </a:r>
            <a:r>
              <a:rPr lang="en-US" sz="1600" dirty="0" smtClean="0">
                <a:latin typeface="Arial"/>
                <a:cs typeface="Arial"/>
              </a:rPr>
              <a:t>wavelengths</a:t>
            </a:r>
            <a:endParaRPr lang="en-US" sz="1600" dirty="0">
              <a:latin typeface="Arial"/>
              <a:cs typeface="Arial"/>
            </a:endParaRPr>
          </a:p>
          <a:p>
            <a:pPr lvl="1">
              <a:lnSpc>
                <a:spcPct val="90000"/>
              </a:lnSpc>
              <a:spcBef>
                <a:spcPct val="20000"/>
              </a:spcBef>
              <a:tabLst>
                <a:tab pos="1270000" algn="l"/>
              </a:tabLst>
            </a:pPr>
            <a:r>
              <a:rPr lang="en-US" sz="1600" dirty="0" smtClean="0">
                <a:latin typeface="Arial"/>
                <a:cs typeface="Arial"/>
              </a:rPr>
              <a:t>(</a:t>
            </a:r>
            <a:r>
              <a:rPr lang="en-US" sz="1600" dirty="0">
                <a:latin typeface="Arial"/>
                <a:cs typeface="Arial"/>
              </a:rPr>
              <a:t>4) SNR’s and spatial coverage comparable to OLI on Landsat-8 or HICO. </a:t>
            </a:r>
            <a:endParaRPr lang="en-US" sz="1600" dirty="0" smtClean="0">
              <a:latin typeface="Arial"/>
              <a:cs typeface="Arial"/>
            </a:endParaRPr>
          </a:p>
          <a:p>
            <a:pPr lvl="1">
              <a:lnSpc>
                <a:spcPct val="90000"/>
              </a:lnSpc>
              <a:spcBef>
                <a:spcPct val="20000"/>
              </a:spcBef>
              <a:tabLst>
                <a:tab pos="1270000" algn="l"/>
              </a:tabLst>
            </a:pPr>
            <a:endParaRPr lang="en-US" sz="1600" dirty="0">
              <a:solidFill>
                <a:srgbClr val="FF0000"/>
              </a:solidFill>
              <a:latin typeface="Arial"/>
              <a:cs typeface="Arial"/>
            </a:endParaRPr>
          </a:p>
          <a:p>
            <a:pPr marL="742950" lvl="1" indent="-285750">
              <a:lnSpc>
                <a:spcPct val="90000"/>
              </a:lnSpc>
              <a:spcBef>
                <a:spcPct val="20000"/>
              </a:spcBef>
              <a:buFont typeface="Arial"/>
              <a:buChar char="•"/>
              <a:tabLst>
                <a:tab pos="1270000" algn="l"/>
              </a:tabLst>
            </a:pPr>
            <a:r>
              <a:rPr lang="en-US" sz="1600" dirty="0" smtClean="0">
                <a:solidFill>
                  <a:srgbClr val="FF0000"/>
                </a:solidFill>
                <a:latin typeface="Arial"/>
                <a:cs typeface="Arial"/>
              </a:rPr>
              <a:t>Trade/Feasibility Recommendations</a:t>
            </a:r>
            <a:r>
              <a:rPr lang="en-US" sz="1600" dirty="0" smtClean="0">
                <a:latin typeface="Arial"/>
                <a:cs typeface="Arial"/>
              </a:rPr>
              <a:t>: </a:t>
            </a:r>
          </a:p>
          <a:p>
            <a:pPr lvl="1">
              <a:lnSpc>
                <a:spcPct val="90000"/>
              </a:lnSpc>
              <a:spcBef>
                <a:spcPct val="20000"/>
              </a:spcBef>
              <a:tabLst>
                <a:tab pos="1270000" algn="l"/>
              </a:tabLst>
            </a:pPr>
            <a:r>
              <a:rPr lang="en-US" sz="1600" dirty="0">
                <a:latin typeface="Arial"/>
                <a:cs typeface="Arial"/>
              </a:rPr>
              <a:t>(1) Evaluate existing sensor designs (space or aircraft heritage) that can achieve instrument/science requirements for COCS.  This evaluation needs to consider (a) simplifications to heritage designs that reduce cost or complexity while achieving threshold requirements, (b) changes in mission risk associated with Module 2 and its addition to the mission payload, and (c) changes in cost due to increased data download/handling, design &amp; construction, mass, etc</a:t>
            </a:r>
            <a:r>
              <a:rPr lang="en-US" sz="1600" dirty="0" smtClean="0">
                <a:latin typeface="Arial"/>
                <a:cs typeface="Arial"/>
              </a:rPr>
              <a:t>.</a:t>
            </a:r>
            <a:endParaRPr lang="en-US" sz="1600" dirty="0">
              <a:latin typeface="Arial"/>
              <a:cs typeface="Arial"/>
            </a:endParaRPr>
          </a:p>
          <a:p>
            <a:pPr lvl="1">
              <a:lnSpc>
                <a:spcPct val="90000"/>
              </a:lnSpc>
              <a:spcBef>
                <a:spcPct val="20000"/>
              </a:spcBef>
              <a:tabLst>
                <a:tab pos="1270000" algn="l"/>
              </a:tabLst>
            </a:pPr>
            <a:r>
              <a:rPr lang="en-US" sz="1600" dirty="0">
                <a:latin typeface="Arial"/>
                <a:cs typeface="Arial"/>
              </a:rPr>
              <a:t>(2) Evaluate alternative sensor designs (i.e., different than heritage sensors) that can achieve instrument/science requirements for COCS.  This evaluation needs to consider (a) minimum sensor design requirements to achieve science threshold requirements, (b) changes in mission risk due to addition of the instrument to the mission payload and TRL, and (c) changes in cost due to increased data download/handling, design &amp; construction, mass, etc.</a:t>
            </a:r>
          </a:p>
        </p:txBody>
      </p:sp>
    </p:spTree>
    <p:extLst>
      <p:ext uri="{BB962C8B-B14F-4D97-AF65-F5344CB8AC3E}">
        <p14:creationId xmlns:p14="http://schemas.microsoft.com/office/powerpoint/2010/main" val="4647972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icrosoft Office 98">
  <a:themeElements>
    <a:clrScheme name="">
      <a:dk1>
        <a:srgbClr val="000000"/>
      </a:dk1>
      <a:lt1>
        <a:srgbClr val="FFFFFF"/>
      </a:lt1>
      <a:dk2>
        <a:srgbClr val="000000"/>
      </a:dk2>
      <a:lt2>
        <a:srgbClr val="000000"/>
      </a:lt2>
      <a:accent1>
        <a:srgbClr val="000000"/>
      </a:accent1>
      <a:accent2>
        <a:srgbClr val="000000"/>
      </a:accent2>
      <a:accent3>
        <a:srgbClr val="FFFFFF"/>
      </a:accent3>
      <a:accent4>
        <a:srgbClr val="000000"/>
      </a:accent4>
      <a:accent5>
        <a:srgbClr val="AAAAAA"/>
      </a:accent5>
      <a:accent6>
        <a:srgbClr val="000000"/>
      </a:accent6>
      <a:hlink>
        <a:srgbClr val="000000"/>
      </a:hlink>
      <a:folHlink>
        <a:srgbClr val="000000"/>
      </a:folHlink>
    </a:clrScheme>
    <a:fontScheme name="Microsoft Office 98">
      <a:majorFont>
        <a:latin typeface="Helvetic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7890</TotalTime>
  <Words>3689</Words>
  <Application>Microsoft Macintosh PowerPoint</Application>
  <PresentationFormat>On-screen Show (4:3)</PresentationFormat>
  <Paragraphs>244</Paragraphs>
  <Slides>19</Slides>
  <Notes>12</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Breeze</vt:lpstr>
      <vt:lpstr>Microsoft Office 98</vt:lpstr>
      <vt:lpstr>Pre-Aerosol, Clouds, and ocean Ecosystem (PACE)  Science Team Meeting</vt:lpstr>
      <vt:lpstr>Plankton, Aerosols, Clouds, and ocean Ecosystem (PACE)  Science Team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Vicarious Calibration &amp; Data Validation</vt:lpstr>
      <vt:lpstr>Science Teams Pre-launch and Post-launch</vt:lpstr>
      <vt:lpstr>PACE Applications</vt:lpstr>
      <vt:lpstr>PACE Early Adopters</vt:lpstr>
      <vt:lpstr>PACE Applications Issues</vt:lpstr>
    </vt:vector>
  </TitlesOfParts>
  <Company>NASA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Betsy Edwards</dc:creator>
  <cp:lastModifiedBy>ODIN</cp:lastModifiedBy>
  <cp:revision>199</cp:revision>
  <cp:lastPrinted>2014-12-23T14:10:20Z</cp:lastPrinted>
  <dcterms:created xsi:type="dcterms:W3CDTF">2014-12-23T13:37:17Z</dcterms:created>
  <dcterms:modified xsi:type="dcterms:W3CDTF">2016-01-20T14:28:09Z</dcterms:modified>
</cp:coreProperties>
</file>