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77" r:id="rId7"/>
    <p:sldId id="278"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firstRow>
  </a:tblStyle>
  <a:tblStyle styleId="{EEE7283C-3CF3-47DC-8721-378D4A62B228}"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chemeClr val="accent3">
              <a:hueOff val="-1022246"/>
              <a:satOff val="34289"/>
              <a:lumOff val="-18384"/>
            </a:scheme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chemeClr val="accent5">
              <a:hueOff val="96663"/>
              <a:satOff val="-16428"/>
              <a:lumOff val="3004"/>
            </a:schemeClr>
          </a:solidFill>
        </a:fill>
      </a:tcStyle>
    </a:firstRow>
  </a:tblStyle>
  <a:tblStyle styleId="{33BA23B1-9221-436E-865A-0063620EA4FD}"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a:tcStyle>
        <a:tcBdr/>
        <a:fill>
          <a:solidFill>
            <a:srgbClr val="696969"/>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74"/>
  </p:normalViewPr>
  <p:slideViewPr>
    <p:cSldViewPr snapToGrid="0" snapToObjects="1">
      <p:cViewPr varScale="1">
        <p:scale>
          <a:sx n="63" d="100"/>
          <a:sy n="63" d="100"/>
        </p:scale>
        <p:origin x="632"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58598146"/>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pPr>
              <a:defRPr sz="1200">
                <a:latin typeface="Avenir Book Oblique"/>
                <a:ea typeface="Avenir Book Oblique"/>
                <a:cs typeface="Avenir Book Oblique"/>
                <a:sym typeface="Avenir Book Oblique"/>
              </a:defRPr>
            </a:pPr>
            <a:r>
              <a:t>Budget note</a:t>
            </a:r>
          </a:p>
          <a:p>
            <a:pPr>
              <a:defRPr sz="1200"/>
            </a:pPr>
            <a:r>
              <a:t>No support for GSFC PI &amp; co-I</a:t>
            </a:r>
          </a:p>
          <a:p>
            <a:pPr>
              <a:defRPr sz="1200"/>
            </a:pPr>
            <a:r>
              <a:t>Reduced support for U. Wisconsin</a:t>
            </a:r>
          </a:p>
        </p:txBody>
      </p:sp>
    </p:spTree>
    <p:extLst>
      <p:ext uri="{BB962C8B-B14F-4D97-AF65-F5344CB8AC3E}">
        <p14:creationId xmlns:p14="http://schemas.microsoft.com/office/powerpoint/2010/main" val="353513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lvl1pPr>
              <a:defRPr sz="1200"/>
            </a:lvl1pPr>
          </a:lstStyle>
          <a:p>
            <a:r>
              <a:t>1.38µm: OCI+</a:t>
            </a:r>
          </a:p>
        </p:txBody>
      </p:sp>
    </p:spTree>
    <p:extLst>
      <p:ext uri="{BB962C8B-B14F-4D97-AF65-F5344CB8AC3E}">
        <p14:creationId xmlns:p14="http://schemas.microsoft.com/office/powerpoint/2010/main" val="206769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prstGeom prst="rect">
            <a:avLst/>
          </a:prstGeom>
        </p:spPr>
        <p:txBody>
          <a:bodyPr/>
          <a:lstStyle/>
          <a:p>
            <a:endParaRPr/>
          </a:p>
        </p:txBody>
      </p:sp>
      <p:sp>
        <p:nvSpPr>
          <p:cNvPr id="215" name="Shape 215"/>
          <p:cNvSpPr>
            <a:spLocks noGrp="1"/>
          </p:cNvSpPr>
          <p:nvPr>
            <p:ph type="body" sz="quarter" idx="1"/>
          </p:nvPr>
        </p:nvSpPr>
        <p:spPr>
          <a:prstGeom prst="rect">
            <a:avLst/>
          </a:prstGeom>
        </p:spPr>
        <p:txBody>
          <a:bodyPr/>
          <a:lstStyle>
            <a:lvl1pPr>
              <a:defRPr sz="1200"/>
            </a:lvl1pPr>
          </a:lstStyle>
          <a:p>
            <a:r>
              <a:t>1.38µm: OCI+</a:t>
            </a:r>
          </a:p>
        </p:txBody>
      </p:sp>
    </p:spTree>
    <p:extLst>
      <p:ext uri="{BB962C8B-B14F-4D97-AF65-F5344CB8AC3E}">
        <p14:creationId xmlns:p14="http://schemas.microsoft.com/office/powerpoint/2010/main" val="108911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lvl1pPr>
              <a:defRPr sz="1200"/>
            </a:lvl1pPr>
          </a:lstStyle>
          <a:p>
            <a:r>
              <a:t>1.38µm: OCI+</a:t>
            </a:r>
          </a:p>
        </p:txBody>
      </p:sp>
    </p:spTree>
    <p:extLst>
      <p:ext uri="{BB962C8B-B14F-4D97-AF65-F5344CB8AC3E}">
        <p14:creationId xmlns:p14="http://schemas.microsoft.com/office/powerpoint/2010/main" val="180599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pPr>
              <a:defRPr sz="1200"/>
            </a:pPr>
            <a:r>
              <a:t>horizontal photon transport can be important at high resolutions</a:t>
            </a:r>
          </a:p>
          <a:p>
            <a:pPr>
              <a:defRPr sz="1200"/>
            </a:pPr>
            <a:r>
              <a:t>PP bias (non-linearities of PP retrievals) important at low/moderate resolutions</a:t>
            </a:r>
          </a:p>
        </p:txBody>
      </p:sp>
    </p:spTree>
    <p:extLst>
      <p:ext uri="{BB962C8B-B14F-4D97-AF65-F5344CB8AC3E}">
        <p14:creationId xmlns:p14="http://schemas.microsoft.com/office/powerpoint/2010/main" val="797593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prstGeom prst="rect">
            <a:avLst/>
          </a:prstGeom>
        </p:spPr>
        <p:txBody>
          <a:bodyPr/>
          <a:lstStyle/>
          <a:p>
            <a:endParaRPr/>
          </a:p>
        </p:txBody>
      </p:sp>
      <p:sp>
        <p:nvSpPr>
          <p:cNvPr id="245" name="Shape 245"/>
          <p:cNvSpPr>
            <a:spLocks noGrp="1"/>
          </p:cNvSpPr>
          <p:nvPr>
            <p:ph type="body" sz="quarter" idx="1"/>
          </p:nvPr>
        </p:nvSpPr>
        <p:spPr>
          <a:prstGeom prst="rect">
            <a:avLst/>
          </a:prstGeom>
        </p:spPr>
        <p:txBody>
          <a:bodyPr/>
          <a:lstStyle>
            <a:lvl1pPr>
              <a:defRPr sz="1200"/>
            </a:lvl1pPr>
          </a:lstStyle>
          <a:p>
            <a:r>
              <a:t>1.38µm: OCI+</a:t>
            </a:r>
          </a:p>
        </p:txBody>
      </p:sp>
    </p:spTree>
    <p:extLst>
      <p:ext uri="{BB962C8B-B14F-4D97-AF65-F5344CB8AC3E}">
        <p14:creationId xmlns:p14="http://schemas.microsoft.com/office/powerpoint/2010/main" val="563769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a:defRPr sz="1200"/>
            </a:pPr>
            <a:r>
              <a:t>OCI/A in the SDT report is what Carlos called TWE but w/out polarimeter.</a:t>
            </a:r>
          </a:p>
          <a:p>
            <a:pPr>
              <a:defRPr sz="1200"/>
            </a:pPr>
            <a:endParaRPr/>
          </a:p>
          <a:p>
            <a:pPr>
              <a:defRPr sz="1200"/>
            </a:pPr>
            <a:r>
              <a:t>Should mention lack of IR but should consider constellation flying</a:t>
            </a:r>
          </a:p>
        </p:txBody>
      </p:sp>
    </p:spTree>
    <p:extLst>
      <p:ext uri="{BB962C8B-B14F-4D97-AF65-F5344CB8AC3E}">
        <p14:creationId xmlns:p14="http://schemas.microsoft.com/office/powerpoint/2010/main" val="575581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lvl1pPr>
              <a:defRPr sz="1200"/>
            </a:lvl1pPr>
          </a:lstStyle>
          <a:p>
            <a:r>
              <a:t>CDR: Ability to generate CDRs w/MODIS (Terra &amp; Aqua) to the level needed to detect likely cloud property trends is yet to be demonstrated. The same is true of VIIRS (“demonstrated”).</a:t>
            </a:r>
          </a:p>
        </p:txBody>
      </p:sp>
    </p:spTree>
    <p:extLst>
      <p:ext uri="{BB962C8B-B14F-4D97-AF65-F5344CB8AC3E}">
        <p14:creationId xmlns:p14="http://schemas.microsoft.com/office/powerpoint/2010/main" val="152864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a:defRPr sz="1200"/>
            </a:pPr>
            <a:r>
              <a:t>key word: </a:t>
            </a:r>
            <a:r>
              <a:rPr>
                <a:latin typeface="Avenir Book Oblique"/>
                <a:ea typeface="Avenir Book Oblique"/>
                <a:cs typeface="Avenir Book Oblique"/>
                <a:sym typeface="Avenir Book Oblique"/>
              </a:rPr>
              <a:t>budgeted</a:t>
            </a:r>
          </a:p>
          <a:p>
            <a:pPr>
              <a:defRPr sz="1200"/>
            </a:pPr>
            <a:endParaRPr>
              <a:latin typeface="Avenir Book Oblique"/>
              <a:ea typeface="Avenir Book Oblique"/>
              <a:cs typeface="Avenir Book Oblique"/>
              <a:sym typeface="Avenir Book Oblique"/>
            </a:endParaRPr>
          </a:p>
        </p:txBody>
      </p:sp>
    </p:spTree>
    <p:extLst>
      <p:ext uri="{BB962C8B-B14F-4D97-AF65-F5344CB8AC3E}">
        <p14:creationId xmlns:p14="http://schemas.microsoft.com/office/powerpoint/2010/main" val="1624049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pPr>
              <a:defRPr sz="1200"/>
            </a:pPr>
            <a:r>
              <a:t>ERA climatologies from Wind et al. (2010). 60 levels Within each latitude belt, profiles are chosen from regions that had cloud fraction (CF) &gt; 0.85 to match the conditions of interest. Profiles were separated further by land and ocean using the ECMWF land fraction flag with threshold set at 0.5. Starting with these averaged profiles, we set relative humidity to 100% for the specific levels that contained clouds in our simulations. </a:t>
            </a:r>
          </a:p>
          <a:p>
            <a:pPr>
              <a:defRPr sz="1200"/>
            </a:pPr>
            <a:endParaRPr/>
          </a:p>
        </p:txBody>
      </p:sp>
    </p:spTree>
    <p:extLst>
      <p:ext uri="{BB962C8B-B14F-4D97-AF65-F5344CB8AC3E}">
        <p14:creationId xmlns:p14="http://schemas.microsoft.com/office/powerpoint/2010/main" val="88897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pPr>
              <a:defRPr sz="1200"/>
            </a:pPr>
            <a:r>
              <a:t>CU: information content and retrievals using their GENRA code, a Bayesian/Shannon IC approach. </a:t>
            </a:r>
          </a:p>
          <a:p>
            <a:pPr>
              <a:defRPr sz="1200"/>
            </a:pPr>
            <a:r>
              <a:t>“GEneralized Nonlinear Retrieval Analysis” </a:t>
            </a:r>
          </a:p>
          <a:p>
            <a:pPr>
              <a:defRPr sz="1200"/>
            </a:pPr>
            <a:endParaRPr/>
          </a:p>
          <a:p>
            <a:pPr>
              <a:defRPr sz="1200"/>
            </a:pPr>
            <a:r>
              <a:t>Should mention lack of IR but should consider constellation flying</a:t>
            </a:r>
          </a:p>
          <a:p>
            <a:pPr>
              <a:defRPr sz="1200"/>
            </a:pPr>
            <a:endParaRPr/>
          </a:p>
          <a:p>
            <a:pPr>
              <a:defRPr sz="1200"/>
            </a:pPr>
            <a:r>
              <a:t>Proposed a combination of empirical (eMAS, ASTER [~20m]) and theoretical studies. Zhibo already has new LES files from Andy Ackerman, and has been talking with him to see if we can get mixed-phase Arctic clouds runs. Frank Werner (arriving to UMBC in late January) can work on empirical analysis.</a:t>
            </a:r>
          </a:p>
          <a:p>
            <a:pPr>
              <a:defRPr sz="1200"/>
            </a:pPr>
            <a:endParaRPr/>
          </a:p>
          <a:p>
            <a:pPr>
              <a:defRPr sz="1200"/>
            </a:pPr>
            <a:r>
              <a:t>Whether we have any leverage on the ocean color imager instrument specs will ultimately depend on cost-capped realities. But we can play in the OCI+/A academic sandbox regardless. What we learn in this study can always be used for future instrument concepts. </a:t>
            </a:r>
          </a:p>
        </p:txBody>
      </p:sp>
    </p:spTree>
    <p:extLst>
      <p:ext uri="{BB962C8B-B14F-4D97-AF65-F5344CB8AC3E}">
        <p14:creationId xmlns:p14="http://schemas.microsoft.com/office/powerpoint/2010/main" val="156525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lvl1pPr>
              <a:defRPr sz="1200"/>
            </a:lvl1pPr>
          </a:lstStyle>
          <a:p>
            <a:r>
              <a:t>cloud test flags (&lt; 50% confidence of clear sky = “cloudy”). Values from collocated CALIOP/MODIS data so there is no sun-glint present. </a:t>
            </a:r>
          </a:p>
        </p:txBody>
      </p:sp>
    </p:spTree>
    <p:extLst>
      <p:ext uri="{BB962C8B-B14F-4D97-AF65-F5344CB8AC3E}">
        <p14:creationId xmlns:p14="http://schemas.microsoft.com/office/powerpoint/2010/main" val="60325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prstGeom prst="rect">
            <a:avLst/>
          </a:prstGeom>
        </p:spPr>
        <p:txBody>
          <a:bodyPr/>
          <a:lstStyle/>
          <a:p>
            <a:endParaRPr/>
          </a:p>
        </p:txBody>
      </p:sp>
      <p:sp>
        <p:nvSpPr>
          <p:cNvPr id="162" name="Shape 162"/>
          <p:cNvSpPr>
            <a:spLocks noGrp="1"/>
          </p:cNvSpPr>
          <p:nvPr>
            <p:ph type="body" sz="quarter" idx="1"/>
          </p:nvPr>
        </p:nvSpPr>
        <p:spPr>
          <a:prstGeom prst="rect">
            <a:avLst/>
          </a:prstGeom>
        </p:spPr>
        <p:txBody>
          <a:bodyPr/>
          <a:lstStyle>
            <a:lvl1pPr>
              <a:defRPr sz="1200"/>
            </a:lvl1pPr>
          </a:lstStyle>
          <a:p>
            <a:r>
              <a:t>1.38µm: OCI+</a:t>
            </a:r>
          </a:p>
        </p:txBody>
      </p:sp>
    </p:spTree>
    <p:extLst>
      <p:ext uri="{BB962C8B-B14F-4D97-AF65-F5344CB8AC3E}">
        <p14:creationId xmlns:p14="http://schemas.microsoft.com/office/powerpoint/2010/main" val="59816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a:defRPr sz="1200"/>
            </a:pPr>
            <a:r>
              <a:t>940nm and 1.38µm: OCI+</a:t>
            </a:r>
          </a:p>
          <a:p>
            <a:pPr>
              <a:defRPr sz="1200"/>
            </a:pPr>
            <a:r>
              <a:t>IDL-based OE code</a:t>
            </a:r>
          </a:p>
        </p:txBody>
      </p:sp>
    </p:spTree>
    <p:extLst>
      <p:ext uri="{BB962C8B-B14F-4D97-AF65-F5344CB8AC3E}">
        <p14:creationId xmlns:p14="http://schemas.microsoft.com/office/powerpoint/2010/main" val="1031111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prstGeom prst="rect">
            <a:avLst/>
          </a:prstGeom>
        </p:spPr>
        <p:txBody>
          <a:bodyPr/>
          <a:lstStyle/>
          <a:p>
            <a:endParaRPr/>
          </a:p>
        </p:txBody>
      </p:sp>
      <p:sp>
        <p:nvSpPr>
          <p:cNvPr id="182" name="Shape 182"/>
          <p:cNvSpPr>
            <a:spLocks noGrp="1"/>
          </p:cNvSpPr>
          <p:nvPr>
            <p:ph type="body" sz="quarter" idx="1"/>
          </p:nvPr>
        </p:nvSpPr>
        <p:spPr>
          <a:prstGeom prst="rect">
            <a:avLst/>
          </a:prstGeom>
        </p:spPr>
        <p:txBody>
          <a:bodyPr/>
          <a:lstStyle/>
          <a:p>
            <a:pPr>
              <a:defRPr sz="1200"/>
            </a:pPr>
            <a:r>
              <a:t>940nm and 1.38µm: OCI+</a:t>
            </a:r>
          </a:p>
          <a:p>
            <a:pPr>
              <a:defRPr sz="1200"/>
            </a:pPr>
            <a:r>
              <a:t>IDL-based OE code</a:t>
            </a:r>
          </a:p>
        </p:txBody>
      </p:sp>
    </p:spTree>
    <p:extLst>
      <p:ext uri="{BB962C8B-B14F-4D97-AF65-F5344CB8AC3E}">
        <p14:creationId xmlns:p14="http://schemas.microsoft.com/office/powerpoint/2010/main" val="184818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lvl1pPr>
              <a:defRPr sz="1200"/>
            </a:lvl1pPr>
          </a:lstStyle>
          <a:p>
            <a:r>
              <a:t>sep took out: “Using a finer resolution O2 A-band (1 or 2nm) improved results but not significantly and this being studied further.”</a:t>
            </a:r>
          </a:p>
        </p:txBody>
      </p:sp>
    </p:spTree>
    <p:extLst>
      <p:ext uri="{BB962C8B-B14F-4D97-AF65-F5344CB8AC3E}">
        <p14:creationId xmlns:p14="http://schemas.microsoft.com/office/powerpoint/2010/main" val="20567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lvl1pPr>
              <a:defRPr sz="1200"/>
            </a:lvl1pPr>
          </a:lstStyle>
          <a:p>
            <a:r>
              <a:t>1.38µm: OCI+</a:t>
            </a:r>
          </a:p>
        </p:txBody>
      </p:sp>
    </p:spTree>
    <p:extLst>
      <p:ext uri="{BB962C8B-B14F-4D97-AF65-F5344CB8AC3E}">
        <p14:creationId xmlns:p14="http://schemas.microsoft.com/office/powerpoint/2010/main" val="154921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lvl1pPr>
              <a:defRPr sz="1200"/>
            </a:lvl1pPr>
          </a:lstStyle>
          <a:p>
            <a:r>
              <a:t>1.38µm: OCI+</a:t>
            </a:r>
          </a:p>
        </p:txBody>
      </p:sp>
    </p:spTree>
    <p:extLst>
      <p:ext uri="{BB962C8B-B14F-4D97-AF65-F5344CB8AC3E}">
        <p14:creationId xmlns:p14="http://schemas.microsoft.com/office/powerpoint/2010/main" val="148765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762000" y="2463800"/>
            <a:ext cx="11480800" cy="2540000"/>
          </a:xfrm>
          <a:prstGeom prst="rect">
            <a:avLst/>
          </a:prstGeom>
        </p:spPr>
        <p:txBody>
          <a:bodyPr anchor="b"/>
          <a:lstStyle>
            <a:lvl1pPr algn="ctr">
              <a:defRPr sz="6400"/>
            </a:lvl1pPr>
          </a:lstStyle>
          <a:p>
            <a:r>
              <a:t>Title Text</a:t>
            </a:r>
          </a:p>
        </p:txBody>
      </p:sp>
      <p:sp>
        <p:nvSpPr>
          <p:cNvPr id="12" name="Shape 12"/>
          <p:cNvSpPr>
            <a:spLocks noGrp="1"/>
          </p:cNvSpPr>
          <p:nvPr>
            <p:ph type="body" sz="quarter"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5" name="Shape 95"/>
          <p:cNvSpPr>
            <a:spLocks noGrp="1"/>
          </p:cNvSpPr>
          <p:nvPr>
            <p:ph type="body" sz="quarter" idx="13"/>
          </p:nvPr>
        </p:nvSpPr>
        <p:spPr>
          <a:xfrm>
            <a:off x="1270000" y="6362700"/>
            <a:ext cx="10464800" cy="461059"/>
          </a:xfrm>
          <a:prstGeom prst="rect">
            <a:avLst/>
          </a:prstGeom>
        </p:spPr>
        <p:txBody>
          <a:bodyPr anchor="t">
            <a:spAutoFit/>
          </a:bodyPr>
          <a:lstStyle>
            <a:lvl1pPr marL="0" indent="0" algn="ctr">
              <a:lnSpc>
                <a:spcPct val="110000"/>
              </a:lnSpc>
              <a:spcBef>
                <a:spcPts val="0"/>
              </a:spcBef>
              <a:buSzTx/>
              <a:buNone/>
              <a:defRPr sz="2400" b="1" i="1">
                <a:solidFill>
                  <a:srgbClr val="FFFFFF"/>
                </a:solidFill>
                <a:latin typeface="+mn-lt"/>
                <a:ea typeface="+mn-ea"/>
                <a:cs typeface="+mn-cs"/>
                <a:sym typeface="Helvetica Neue"/>
              </a:defRPr>
            </a:lvl1pPr>
          </a:lstStyle>
          <a:p>
            <a:r>
              <a:t>–Johnny Appleseed</a:t>
            </a:r>
          </a:p>
        </p:txBody>
      </p:sp>
      <p:sp>
        <p:nvSpPr>
          <p:cNvPr id="96" name="Shape 96"/>
          <p:cNvSpPr>
            <a:spLocks noGrp="1"/>
          </p:cNvSpPr>
          <p:nvPr>
            <p:ph type="body" sz="quarter" idx="14"/>
          </p:nvPr>
        </p:nvSpPr>
        <p:spPr>
          <a:xfrm>
            <a:off x="1270000" y="4305300"/>
            <a:ext cx="10464800" cy="647700"/>
          </a:xfrm>
          <a:prstGeom prst="rect">
            <a:avLst/>
          </a:prstGeom>
        </p:spPr>
        <p:txBody>
          <a:bodyPr>
            <a:spAutoFit/>
          </a:bodyPr>
          <a:lstStyle>
            <a:lvl1pPr marL="0" indent="0" algn="ctr">
              <a:lnSpc>
                <a:spcPct val="110000"/>
              </a:lnSpc>
              <a:spcBef>
                <a:spcPts val="0"/>
              </a:spcBef>
              <a:buSzTx/>
              <a:buNone/>
              <a:defRPr sz="3600" b="1">
                <a:solidFill>
                  <a:srgbClr val="FFFFFF"/>
                </a:solidFill>
                <a:effectLst>
                  <a:outerShdw blurRad="50800" dist="25400" dir="5400000" rotWithShape="0">
                    <a:srgbClr val="020202"/>
                  </a:outerShdw>
                </a:effectLst>
                <a:latin typeface="+mn-lt"/>
                <a:ea typeface="+mn-ea"/>
                <a:cs typeface="+mn-cs"/>
                <a:sym typeface="Helvetica Neue"/>
              </a:defRPr>
            </a:lvl1pPr>
          </a:lstStyle>
          <a:p>
            <a:r>
              <a:t>“Type a quote here.” </a:t>
            </a:r>
          </a:p>
        </p:txBody>
      </p:sp>
      <p:sp>
        <p:nvSpPr>
          <p:cNvPr id="97" name="Shape 97"/>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4" name="Shape 104"/>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5" name="Shape 105"/>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2" name="Shape 112"/>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lvl1pPr algn="ctr">
              <a:defRPr sz="4000" b="0">
                <a:solidFill>
                  <a:srgbClr val="3B3B3B"/>
                </a:solidFill>
                <a:effectLst>
                  <a:outerShdw blurRad="12700" dist="12700" dir="5400000" rotWithShape="0">
                    <a:srgbClr val="FFFFFF">
                      <a:alpha val="25000"/>
                    </a:srgbClr>
                  </a:outerShdw>
                </a:effectLst>
                <a:latin typeface="Helvetica Neue Medium"/>
                <a:ea typeface="Helvetica Neue Medium"/>
                <a:cs typeface="Helvetica Neue Medium"/>
                <a:sym typeface="Helvetica Neue Medium"/>
              </a:defRPr>
            </a:lvl1pPr>
          </a:lstStyle>
          <a:p>
            <a:r>
              <a:t>Title Text</a:t>
            </a:r>
          </a:p>
        </p:txBody>
      </p:sp>
      <p:sp>
        <p:nvSpPr>
          <p:cNvPr id="120" name="Shape 120"/>
          <p:cNvSpPr>
            <a:spLocks noGrp="1"/>
          </p:cNvSpPr>
          <p:nvPr>
            <p:ph type="body" idx="1"/>
          </p:nvPr>
        </p:nvSpPr>
        <p:spPr>
          <a:xfrm>
            <a:off x="762000" y="1714500"/>
            <a:ext cx="11480800" cy="6604000"/>
          </a:xfrm>
          <a:prstGeom prst="rect">
            <a:avLst/>
          </a:prstGeom>
        </p:spPr>
        <p:txBody>
          <a:bodyPr anchor="t"/>
          <a:lstStyle>
            <a:lvl1pPr marL="620058" indent="-239058">
              <a:spcBef>
                <a:spcPts val="0"/>
              </a:spcBef>
              <a:defRPr sz="3000">
                <a:solidFill>
                  <a:srgbClr val="3B3B3B"/>
                </a:solidFill>
                <a:effectLst>
                  <a:outerShdw blurRad="12700" dist="12700" dir="5400000" rotWithShape="0">
                    <a:srgbClr val="FFFFFF">
                      <a:alpha val="25000"/>
                    </a:srgbClr>
                  </a:outerShdw>
                </a:effectLst>
              </a:defRPr>
            </a:lvl1pPr>
            <a:lvl2pPr marL="863600" indent="-406399">
              <a:spcBef>
                <a:spcPts val="0"/>
              </a:spcBef>
              <a:buChar char="-"/>
              <a:defRPr sz="3000">
                <a:solidFill>
                  <a:srgbClr val="3B3B3B"/>
                </a:solidFill>
                <a:effectLst>
                  <a:outerShdw blurRad="12700" dist="12700" dir="5400000" rotWithShape="0">
                    <a:srgbClr val="FFFFFF">
                      <a:alpha val="25000"/>
                    </a:srgbClr>
                  </a:outerShdw>
                </a:effectLst>
              </a:defRPr>
            </a:lvl2pPr>
            <a:lvl3pPr marL="1248228" indent="-435428">
              <a:spcBef>
                <a:spcPts val="0"/>
              </a:spcBef>
              <a:buChar char="‣"/>
              <a:defRPr sz="3000">
                <a:solidFill>
                  <a:srgbClr val="3B3B3B"/>
                </a:solidFill>
                <a:effectLst>
                  <a:outerShdw blurRad="12700" dist="12700" dir="5400000" rotWithShape="0">
                    <a:srgbClr val="FFFFFF">
                      <a:alpha val="25000"/>
                    </a:srgbClr>
                  </a:outerShdw>
                </a:effectLst>
              </a:defRPr>
            </a:lvl3pPr>
            <a:lvl4pPr marL="1654628" indent="-435428">
              <a:spcBef>
                <a:spcPts val="0"/>
              </a:spcBef>
              <a:buChar char="-"/>
              <a:defRPr sz="3000">
                <a:solidFill>
                  <a:srgbClr val="3B3B3B"/>
                </a:solidFill>
                <a:effectLst>
                  <a:outerShdw blurRad="12700" dist="12700" dir="5400000" rotWithShape="0">
                    <a:srgbClr val="FFFFFF">
                      <a:alpha val="25000"/>
                    </a:srgbClr>
                  </a:outerShdw>
                </a:effectLst>
              </a:defRPr>
            </a:lvl4pPr>
            <a:lvl5pPr marL="2061028" indent="-435428">
              <a:spcBef>
                <a:spcPts val="0"/>
              </a:spcBef>
              <a:buChar char="‣"/>
              <a:defRPr sz="3000">
                <a:solidFill>
                  <a:srgbClr val="3B3B3B"/>
                </a:solidFill>
                <a:effectLst>
                  <a:outerShdw blurRad="12700" dist="12700" dir="5400000" rotWithShape="0">
                    <a:srgbClr val="FFFFFF">
                      <a:alpha val="25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xfrm>
            <a:off x="12161139" y="9258300"/>
            <a:ext cx="368505" cy="374600"/>
          </a:xfrm>
          <a:prstGeom prst="rect">
            <a:avLst/>
          </a:prstGeom>
        </p:spPr>
        <p:txBody>
          <a:bodyPr/>
          <a:lstStyle>
            <a:lvl1pPr>
              <a:defRPr>
                <a:solidFill>
                  <a:srgbClr val="000000"/>
                </a:solidFill>
              </a:defRPr>
            </a:lvl1pPr>
          </a:lstStyle>
          <a:p>
            <a:pPr>
              <a:defRPr>
                <a:effectLst/>
              </a:defRPr>
            </a:pPr>
            <a:fld id="{86CB4B4D-7CA3-9044-876B-883B54F8677D}" type="slidenum">
              <a:t>‹#›</a:t>
            </a:fld>
            <a:endParaRPr/>
          </a:p>
        </p:txBody>
      </p:sp>
      <p:sp>
        <p:nvSpPr>
          <p:cNvPr id="122" name="Shape 122"/>
          <p:cNvSpPr/>
          <p:nvPr/>
        </p:nvSpPr>
        <p:spPr>
          <a:xfrm>
            <a:off x="4459497" y="9239733"/>
            <a:ext cx="3832099" cy="411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3B3B3B"/>
                </a:solidFill>
                <a:effectLst>
                  <a:outerShdw blurRad="12700" dist="12700" dir="5400000" rotWithShape="0">
                    <a:srgbClr val="FFFFFF">
                      <a:alpha val="25000"/>
                    </a:srgbClr>
                  </a:outerShdw>
                </a:effectLst>
              </a:defRPr>
            </a:lvl1pPr>
          </a:lstStyle>
          <a:p>
            <a:r>
              <a:t>PACE STM 20-22 January 2016 </a:t>
            </a:r>
          </a:p>
        </p:txBody>
      </p:sp>
      <p:sp>
        <p:nvSpPr>
          <p:cNvPr id="123" name="Shape 123"/>
          <p:cNvSpPr/>
          <p:nvPr/>
        </p:nvSpPr>
        <p:spPr>
          <a:xfrm>
            <a:off x="346921" y="9239733"/>
            <a:ext cx="1445769" cy="411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3B3B3B"/>
                </a:solidFill>
                <a:effectLst>
                  <a:outerShdw blurRad="12700" dist="12700" dir="5400000" rotWithShape="0">
                    <a:srgbClr val="FFFFFF">
                      <a:alpha val="25000"/>
                    </a:srgbClr>
                  </a:outerShdw>
                </a:effectLst>
              </a:defRPr>
            </a:lvl1pPr>
          </a:lstStyle>
          <a:p>
            <a:r>
              <a:t>Coud Team</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0240" y="9040143"/>
            <a:ext cx="3034453" cy="519289"/>
          </a:xfrm>
          <a:prstGeom prst="rect">
            <a:avLst/>
          </a:prstGeom>
        </p:spPr>
        <p:txBody>
          <a:bodyPr/>
          <a:lstStyle/>
          <a:p>
            <a:fld id="{375B24F5-6105-4889-92B4-9980BC9F1131}" type="datetimeFigureOut">
              <a:rPr lang="en-US" smtClean="0"/>
              <a:t>1/20/16</a:t>
            </a:fld>
            <a:endParaRPr lang="en-US"/>
          </a:p>
        </p:txBody>
      </p:sp>
      <p:sp>
        <p:nvSpPr>
          <p:cNvPr id="4" name="Footer Placeholder 3"/>
          <p:cNvSpPr>
            <a:spLocks noGrp="1"/>
          </p:cNvSpPr>
          <p:nvPr>
            <p:ph type="ftr" sz="quarter" idx="11"/>
          </p:nvPr>
        </p:nvSpPr>
        <p:spPr>
          <a:xfrm>
            <a:off x="4443307" y="9040143"/>
            <a:ext cx="4118187" cy="519289"/>
          </a:xfrm>
          <a:prstGeom prst="rect">
            <a:avLst/>
          </a:prstGeom>
        </p:spPr>
        <p:txBody>
          <a:bodyPr/>
          <a:lstStyle/>
          <a:p>
            <a:endParaRPr lang="en-US"/>
          </a:p>
        </p:txBody>
      </p:sp>
      <p:sp>
        <p:nvSpPr>
          <p:cNvPr id="5" name="Slide Number Placeholder 4"/>
          <p:cNvSpPr>
            <a:spLocks noGrp="1"/>
          </p:cNvSpPr>
          <p:nvPr>
            <p:ph type="sldNum" sz="quarter" idx="12"/>
          </p:nvPr>
        </p:nvSpPr>
        <p:spPr>
          <a:xfrm>
            <a:off x="6321322" y="9258300"/>
            <a:ext cx="349455" cy="379591"/>
          </a:xfrm>
        </p:spPr>
        <p:txBody>
          <a:bodyPr/>
          <a:lstStyle/>
          <a:p>
            <a:fld id="{A201D361-BC58-424E-8CA7-87C560A99B12}" type="slidenum">
              <a:rPr lang="en-US" smtClean="0"/>
              <a:t>‹#›</a:t>
            </a:fld>
            <a:endParaRPr lang="en-US"/>
          </a:p>
        </p:txBody>
      </p:sp>
    </p:spTree>
    <p:extLst>
      <p:ext uri="{BB962C8B-B14F-4D97-AF65-F5344CB8AC3E}">
        <p14:creationId xmlns:p14="http://schemas.microsoft.com/office/powerpoint/2010/main" val="135164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04900" y="758938"/>
            <a:ext cx="10795000" cy="5943601"/>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21" name="Shape 21"/>
          <p:cNvSpPr>
            <a:spLocks noGrp="1"/>
          </p:cNvSpPr>
          <p:nvPr>
            <p:ph type="title"/>
          </p:nvPr>
        </p:nvSpPr>
        <p:spPr>
          <a:xfrm>
            <a:off x="762000" y="6883400"/>
            <a:ext cx="11480800" cy="1079500"/>
          </a:xfrm>
          <a:prstGeom prst="rect">
            <a:avLst/>
          </a:prstGeom>
        </p:spPr>
        <p:txBody>
          <a:bodyPr anchor="b"/>
          <a:lstStyle>
            <a:lvl1pPr algn="ctr">
              <a:defRPr sz="6400"/>
            </a:lvl1pPr>
          </a:lstStyle>
          <a:p>
            <a:r>
              <a:t>Title Text</a:t>
            </a:r>
          </a:p>
        </p:txBody>
      </p:sp>
      <p:sp>
        <p:nvSpPr>
          <p:cNvPr id="22" name="Shape 22"/>
          <p:cNvSpPr>
            <a:spLocks noGrp="1"/>
          </p:cNvSpPr>
          <p:nvPr>
            <p:ph type="body" sz="quarter"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762000" y="3517900"/>
            <a:ext cx="11480800" cy="2717800"/>
          </a:xfrm>
          <a:prstGeom prst="rect">
            <a:avLst/>
          </a:prstGeom>
        </p:spPr>
        <p:txBody>
          <a:bodyPr anchor="ctr"/>
          <a:lstStyle>
            <a:lvl1pPr algn="ctr">
              <a:defRPr sz="6400"/>
            </a:lvl1pPr>
          </a:lstStyle>
          <a:p>
            <a:r>
              <a:t>Title Text</a:t>
            </a:r>
          </a:p>
        </p:txBody>
      </p:sp>
      <p:sp>
        <p:nvSpPr>
          <p:cNvPr id="31" name="Shape 31"/>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6548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39" name="Shape 39"/>
          <p:cNvSpPr>
            <a:spLocks noGrp="1"/>
          </p:cNvSpPr>
          <p:nvPr>
            <p:ph type="title"/>
          </p:nvPr>
        </p:nvSpPr>
        <p:spPr>
          <a:xfrm>
            <a:off x="762000" y="419100"/>
            <a:ext cx="5384800" cy="4597400"/>
          </a:xfrm>
          <a:prstGeom prst="rect">
            <a:avLst/>
          </a:prstGeom>
        </p:spPr>
        <p:txBody>
          <a:bodyPr anchor="b"/>
          <a:lstStyle>
            <a:lvl1pPr algn="ctr">
              <a:defRPr sz="5200"/>
            </a:lvl1pPr>
          </a:lstStyle>
          <a:p>
            <a:r>
              <a:t>Title Text</a:t>
            </a:r>
          </a:p>
        </p:txBody>
      </p:sp>
      <p:sp>
        <p:nvSpPr>
          <p:cNvPr id="40" name="Shape 40"/>
          <p:cNvSpPr>
            <a:spLocks noGrp="1"/>
          </p:cNvSpPr>
          <p:nvPr>
            <p:ph type="body" sz="quarter"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xfrm>
            <a:off x="6311798" y="9251950"/>
            <a:ext cx="368504" cy="374600"/>
          </a:xfrm>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lvl1pPr algn="ctr">
              <a:defRPr sz="4000" b="0">
                <a:solidFill>
                  <a:srgbClr val="3B3B3B"/>
                </a:solidFill>
                <a:effectLst>
                  <a:outerShdw blurRad="12700" dist="12700" dir="5400000" rotWithShape="0">
                    <a:srgbClr val="FFFFFF">
                      <a:alpha val="25000"/>
                    </a:srgbClr>
                  </a:outerShdw>
                </a:effectLst>
                <a:latin typeface="Helvetica Neue Medium"/>
                <a:ea typeface="Helvetica Neue Medium"/>
                <a:cs typeface="Helvetica Neue Medium"/>
                <a:sym typeface="Helvetica Neue Medium"/>
              </a:defRPr>
            </a:lvl1pPr>
          </a:lstStyle>
          <a:p>
            <a:r>
              <a:t>Title Text</a:t>
            </a:r>
          </a:p>
        </p:txBody>
      </p:sp>
      <p:sp>
        <p:nvSpPr>
          <p:cNvPr id="57" name="Shape 57"/>
          <p:cNvSpPr>
            <a:spLocks noGrp="1"/>
          </p:cNvSpPr>
          <p:nvPr>
            <p:ph type="body" idx="1"/>
          </p:nvPr>
        </p:nvSpPr>
        <p:spPr>
          <a:xfrm>
            <a:off x="762000" y="1714500"/>
            <a:ext cx="11480800" cy="6604000"/>
          </a:xfrm>
          <a:prstGeom prst="rect">
            <a:avLst/>
          </a:prstGeom>
        </p:spPr>
        <p:txBody>
          <a:bodyPr anchor="t"/>
          <a:lstStyle>
            <a:lvl1pPr marL="620058" indent="-239058">
              <a:spcBef>
                <a:spcPts val="0"/>
              </a:spcBef>
              <a:defRPr sz="3000">
                <a:solidFill>
                  <a:srgbClr val="3B3B3B"/>
                </a:solidFill>
                <a:effectLst>
                  <a:outerShdw blurRad="12700" dist="12700" dir="5400000" rotWithShape="0">
                    <a:srgbClr val="FFFFFF">
                      <a:alpha val="25000"/>
                    </a:srgbClr>
                  </a:outerShdw>
                </a:effectLst>
              </a:defRPr>
            </a:lvl1pPr>
            <a:lvl2pPr marL="863600" indent="-406399">
              <a:spcBef>
                <a:spcPts val="0"/>
              </a:spcBef>
              <a:buChar char="-"/>
              <a:defRPr sz="3000">
                <a:solidFill>
                  <a:srgbClr val="3B3B3B"/>
                </a:solidFill>
                <a:effectLst>
                  <a:outerShdw blurRad="12700" dist="12700" dir="5400000" rotWithShape="0">
                    <a:srgbClr val="FFFFFF">
                      <a:alpha val="25000"/>
                    </a:srgbClr>
                  </a:outerShdw>
                </a:effectLst>
              </a:defRPr>
            </a:lvl2pPr>
            <a:lvl3pPr marL="1248228" indent="-435428">
              <a:spcBef>
                <a:spcPts val="0"/>
              </a:spcBef>
              <a:buChar char="‣"/>
              <a:defRPr sz="3000">
                <a:solidFill>
                  <a:srgbClr val="3B3B3B"/>
                </a:solidFill>
                <a:effectLst>
                  <a:outerShdw blurRad="12700" dist="12700" dir="5400000" rotWithShape="0">
                    <a:srgbClr val="FFFFFF">
                      <a:alpha val="25000"/>
                    </a:srgbClr>
                  </a:outerShdw>
                </a:effectLst>
              </a:defRPr>
            </a:lvl3pPr>
            <a:lvl4pPr marL="1654628" indent="-435428">
              <a:spcBef>
                <a:spcPts val="0"/>
              </a:spcBef>
              <a:buChar char="-"/>
              <a:defRPr sz="3000">
                <a:solidFill>
                  <a:srgbClr val="3B3B3B"/>
                </a:solidFill>
                <a:effectLst>
                  <a:outerShdw blurRad="12700" dist="12700" dir="5400000" rotWithShape="0">
                    <a:srgbClr val="FFFFFF">
                      <a:alpha val="25000"/>
                    </a:srgbClr>
                  </a:outerShdw>
                </a:effectLst>
              </a:defRPr>
            </a:lvl4pPr>
            <a:lvl5pPr marL="2061028" indent="-435428">
              <a:spcBef>
                <a:spcPts val="0"/>
              </a:spcBef>
              <a:buChar char="‣"/>
              <a:defRPr sz="3000">
                <a:solidFill>
                  <a:srgbClr val="3B3B3B"/>
                </a:solidFill>
                <a:effectLst>
                  <a:outerShdw blurRad="12700" dist="12700" dir="5400000" rotWithShape="0">
                    <a:srgbClr val="FFFFFF">
                      <a:alpha val="25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12161139" y="9258300"/>
            <a:ext cx="368505" cy="374600"/>
          </a:xfrm>
          <a:prstGeom prst="rect">
            <a:avLst/>
          </a:prstGeom>
        </p:spPr>
        <p:txBody>
          <a:bodyPr/>
          <a:lstStyle>
            <a:lvl1pPr>
              <a:defRPr>
                <a:solidFill>
                  <a:srgbClr val="000000"/>
                </a:solidFill>
              </a:defRPr>
            </a:lvl1pPr>
          </a:lstStyle>
          <a:p>
            <a:pPr>
              <a:defRPr>
                <a:effectLst/>
              </a:defRPr>
            </a:pPr>
            <a:fld id="{86CB4B4D-7CA3-9044-876B-883B54F8677D}" type="slidenum">
              <a:t>‹#›</a:t>
            </a:fld>
            <a:endParaRPr/>
          </a:p>
        </p:txBody>
      </p:sp>
      <p:sp>
        <p:nvSpPr>
          <p:cNvPr id="59" name="Shape 59"/>
          <p:cNvSpPr/>
          <p:nvPr/>
        </p:nvSpPr>
        <p:spPr>
          <a:xfrm>
            <a:off x="4459497" y="9239733"/>
            <a:ext cx="3832099" cy="411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3B3B3B"/>
                </a:solidFill>
                <a:effectLst>
                  <a:outerShdw blurRad="12700" dist="12700" dir="5400000" rotWithShape="0">
                    <a:srgbClr val="FFFFFF">
                      <a:alpha val="25000"/>
                    </a:srgbClr>
                  </a:outerShdw>
                </a:effectLst>
              </a:defRPr>
            </a:lvl1pPr>
          </a:lstStyle>
          <a:p>
            <a:r>
              <a:t>PACE STM 20-22 January 2016 </a:t>
            </a:r>
          </a:p>
        </p:txBody>
      </p:sp>
      <p:sp>
        <p:nvSpPr>
          <p:cNvPr id="60" name="Shape 60"/>
          <p:cNvSpPr/>
          <p:nvPr/>
        </p:nvSpPr>
        <p:spPr>
          <a:xfrm>
            <a:off x="346921" y="9239733"/>
            <a:ext cx="1445769" cy="411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3B3B3B"/>
                </a:solidFill>
                <a:effectLst>
                  <a:outerShdw blurRad="12700" dist="12700" dir="5400000" rotWithShape="0">
                    <a:srgbClr val="FFFFFF">
                      <a:alpha val="25000"/>
                    </a:srgbClr>
                  </a:outerShdw>
                </a:effectLst>
              </a:defRPr>
            </a:lvl1pPr>
          </a:lstStyle>
          <a:p>
            <a:r>
              <a:t>Coud Team</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7" name="Shape 67"/>
          <p:cNvSpPr>
            <a:spLocks noGrp="1"/>
          </p:cNvSpPr>
          <p:nvPr>
            <p:ph type="pic" sz="half" idx="13"/>
          </p:nvPr>
        </p:nvSpPr>
        <p:spPr>
          <a:xfrm>
            <a:off x="6654800" y="2374900"/>
            <a:ext cx="5588000" cy="68072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68" name="Shape 68"/>
          <p:cNvSpPr>
            <a:spLocks noGrp="1"/>
          </p:cNvSpPr>
          <p:nvPr>
            <p:ph type="title"/>
          </p:nvPr>
        </p:nvSpPr>
        <p:spPr>
          <a:xfrm>
            <a:off x="762000" y="203200"/>
            <a:ext cx="11480800" cy="2146300"/>
          </a:xfrm>
          <a:prstGeom prst="rect">
            <a:avLst/>
          </a:prstGeom>
        </p:spPr>
        <p:txBody>
          <a:bodyPr anchor="ctr"/>
          <a:lstStyle>
            <a:lvl1pPr algn="ctr">
              <a:defRPr sz="6400"/>
            </a:lvl1pPr>
          </a:lstStyle>
          <a:p>
            <a:r>
              <a:t>Title Text</a:t>
            </a:r>
          </a:p>
        </p:txBody>
      </p:sp>
      <p:sp>
        <p:nvSpPr>
          <p:cNvPr id="69" name="Shape 69"/>
          <p:cNvSpPr>
            <a:spLocks noGrp="1"/>
          </p:cNvSpPr>
          <p:nvPr>
            <p:ph type="body" sz="half"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7" name="Shape 77"/>
          <p:cNvSpPr>
            <a:spLocks noGrp="1"/>
          </p:cNvSpPr>
          <p:nvPr>
            <p:ph type="body" idx="1"/>
          </p:nvPr>
        </p:nvSpPr>
        <p:spPr>
          <a:xfrm>
            <a:off x="762000" y="965200"/>
            <a:ext cx="11480800" cy="7823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hape 78"/>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5" name="Shape 85"/>
          <p:cNvSpPr>
            <a:spLocks noGrp="1"/>
          </p:cNvSpPr>
          <p:nvPr>
            <p:ph type="pic" sz="quarter" idx="13"/>
          </p:nvPr>
        </p:nvSpPr>
        <p:spPr>
          <a:xfrm>
            <a:off x="6680200" y="5626100"/>
            <a:ext cx="5588000" cy="3441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6" name="Shape 86"/>
          <p:cNvSpPr>
            <a:spLocks noGrp="1"/>
          </p:cNvSpPr>
          <p:nvPr>
            <p:ph type="pic" sz="half" idx="14"/>
          </p:nvPr>
        </p:nvSpPr>
        <p:spPr>
          <a:xfrm>
            <a:off x="6680200" y="419100"/>
            <a:ext cx="5588000" cy="49149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7" name="Shape 87"/>
          <p:cNvSpPr>
            <a:spLocks noGrp="1"/>
          </p:cNvSpPr>
          <p:nvPr>
            <p:ph type="pic" sz="half" idx="15"/>
          </p:nvPr>
        </p:nvSpPr>
        <p:spPr>
          <a:xfrm>
            <a:off x="7620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8" name="Shape 88"/>
          <p:cNvSpPr>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62000" y="241300"/>
            <a:ext cx="114808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p>
            <a:r>
              <a:t>Title Text</a:t>
            </a:r>
          </a:p>
        </p:txBody>
      </p:sp>
      <p:sp>
        <p:nvSpPr>
          <p:cNvPr id="3" name="Shape 3"/>
          <p:cNvSpPr>
            <a:spLocks noGrp="1"/>
          </p:cNvSpPr>
          <p:nvPr>
            <p:ph type="body" idx="1"/>
          </p:nvPr>
        </p:nvSpPr>
        <p:spPr>
          <a:xfrm>
            <a:off x="762000" y="2413000"/>
            <a:ext cx="11480800" cy="6362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8300"/>
            <a:ext cx="368504" cy="374600"/>
          </a:xfrm>
          <a:prstGeom prst="rect">
            <a:avLst/>
          </a:prstGeom>
          <a:ln w="12700">
            <a:miter lim="400000"/>
          </a:ln>
        </p:spPr>
        <p:txBody>
          <a:bodyPr wrap="none" lIns="50800" tIns="50800" rIns="50800" bIns="50800">
            <a:spAutoFit/>
          </a:bodyPr>
          <a:lstStyle>
            <a:lvl1pPr>
              <a:defRPr sz="1800">
                <a:latin typeface="+mn-lt"/>
                <a:ea typeface="+mn-ea"/>
                <a:cs typeface="+mn-cs"/>
                <a:sym typeface="Helvetica Neue"/>
              </a:defRPr>
            </a:lvl1pPr>
          </a:lstStyle>
          <a:p>
            <a:pPr>
              <a:defRPr>
                <a:effectLst/>
              </a:defRPr>
            </a:pPr>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584200" latinLnBrk="0">
        <a:lnSpc>
          <a:spcPct val="100000"/>
        </a:lnSpc>
        <a:spcBef>
          <a:spcPts val="0"/>
        </a:spcBef>
        <a:spcAft>
          <a:spcPts val="0"/>
        </a:spcAft>
        <a:buClrTx/>
        <a:buSzTx/>
        <a:buFontTx/>
        <a:buNone/>
        <a:tabLst/>
        <a:defRPr sz="46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1pPr>
      <a:lvl2pPr marL="0" marR="0" indent="228600" algn="l" defTabSz="584200" latinLnBrk="0">
        <a:lnSpc>
          <a:spcPct val="100000"/>
        </a:lnSpc>
        <a:spcBef>
          <a:spcPts val="0"/>
        </a:spcBef>
        <a:spcAft>
          <a:spcPts val="0"/>
        </a:spcAft>
        <a:buClrTx/>
        <a:buSzTx/>
        <a:buFontTx/>
        <a:buNone/>
        <a:tabLst/>
        <a:defRPr sz="46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2pPr>
      <a:lvl3pPr marL="0" marR="0" indent="457200" algn="l" defTabSz="584200" latinLnBrk="0">
        <a:lnSpc>
          <a:spcPct val="100000"/>
        </a:lnSpc>
        <a:spcBef>
          <a:spcPts val="0"/>
        </a:spcBef>
        <a:spcAft>
          <a:spcPts val="0"/>
        </a:spcAft>
        <a:buClrTx/>
        <a:buSzTx/>
        <a:buFontTx/>
        <a:buNone/>
        <a:tabLst/>
        <a:defRPr sz="46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3pPr>
      <a:lvl4pPr marL="0" marR="0" indent="685800" algn="l" defTabSz="584200" latinLnBrk="0">
        <a:lnSpc>
          <a:spcPct val="100000"/>
        </a:lnSpc>
        <a:spcBef>
          <a:spcPts val="0"/>
        </a:spcBef>
        <a:spcAft>
          <a:spcPts val="0"/>
        </a:spcAft>
        <a:buClrTx/>
        <a:buSzTx/>
        <a:buFontTx/>
        <a:buNone/>
        <a:tabLst/>
        <a:defRPr sz="46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4pPr>
      <a:lvl5pPr marL="0" marR="0" indent="914400" algn="l" defTabSz="584200" latinLnBrk="0">
        <a:lnSpc>
          <a:spcPct val="100000"/>
        </a:lnSpc>
        <a:spcBef>
          <a:spcPts val="0"/>
        </a:spcBef>
        <a:spcAft>
          <a:spcPts val="0"/>
        </a:spcAft>
        <a:buClrTx/>
        <a:buSzTx/>
        <a:buFontTx/>
        <a:buNone/>
        <a:tabLst/>
        <a:defRPr sz="46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5pPr>
      <a:lvl6pPr marL="0" marR="0" indent="1143000" algn="l" defTabSz="584200" latinLnBrk="0">
        <a:lnSpc>
          <a:spcPct val="100000"/>
        </a:lnSpc>
        <a:spcBef>
          <a:spcPts val="0"/>
        </a:spcBef>
        <a:spcAft>
          <a:spcPts val="0"/>
        </a:spcAft>
        <a:buClrTx/>
        <a:buSzTx/>
        <a:buFontTx/>
        <a:buNone/>
        <a:tabLst/>
        <a:defRPr sz="46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6pPr>
      <a:lvl7pPr marL="0" marR="0" indent="1371600" algn="l" defTabSz="584200" latinLnBrk="0">
        <a:lnSpc>
          <a:spcPct val="100000"/>
        </a:lnSpc>
        <a:spcBef>
          <a:spcPts val="0"/>
        </a:spcBef>
        <a:spcAft>
          <a:spcPts val="0"/>
        </a:spcAft>
        <a:buClrTx/>
        <a:buSzTx/>
        <a:buFontTx/>
        <a:buNone/>
        <a:tabLst/>
        <a:defRPr sz="46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7pPr>
      <a:lvl8pPr marL="0" marR="0" indent="1600200" algn="l" defTabSz="584200" latinLnBrk="0">
        <a:lnSpc>
          <a:spcPct val="100000"/>
        </a:lnSpc>
        <a:spcBef>
          <a:spcPts val="0"/>
        </a:spcBef>
        <a:spcAft>
          <a:spcPts val="0"/>
        </a:spcAft>
        <a:buClrTx/>
        <a:buSzTx/>
        <a:buFontTx/>
        <a:buNone/>
        <a:tabLst/>
        <a:defRPr sz="46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8pPr>
      <a:lvl9pPr marL="0" marR="0" indent="1828800" algn="l" defTabSz="584200" latinLnBrk="0">
        <a:lnSpc>
          <a:spcPct val="100000"/>
        </a:lnSpc>
        <a:spcBef>
          <a:spcPts val="0"/>
        </a:spcBef>
        <a:spcAft>
          <a:spcPts val="0"/>
        </a:spcAft>
        <a:buClrTx/>
        <a:buSzTx/>
        <a:buFontTx/>
        <a:buNone/>
        <a:tabLst/>
        <a:defRPr sz="46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9pPr>
    </p:titleStyle>
    <p:bodyStyle>
      <a:lvl1pPr marL="270933" marR="0" indent="-270933"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677333" marR="0" indent="-270933"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1219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1625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20320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2438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2844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3251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3657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762000" y="1100371"/>
            <a:ext cx="11480800" cy="1270001"/>
          </a:xfrm>
          <a:prstGeom prst="rect">
            <a:avLst/>
          </a:prstGeom>
        </p:spPr>
        <p:txBody>
          <a:bodyPr/>
          <a:lstStyle>
            <a:lvl1pPr>
              <a:defRPr>
                <a:solidFill>
                  <a:srgbClr val="0433FF"/>
                </a:solidFill>
              </a:defRPr>
            </a:lvl1pPr>
          </a:lstStyle>
          <a:p>
            <a:r>
              <a:t>PACE Cloud Team Investigators</a:t>
            </a:r>
          </a:p>
        </p:txBody>
      </p:sp>
      <p:sp>
        <p:nvSpPr>
          <p:cNvPr id="133" name="Shape 133"/>
          <p:cNvSpPr>
            <a:spLocks noGrp="1"/>
          </p:cNvSpPr>
          <p:nvPr>
            <p:ph type="body" sz="half" idx="1"/>
          </p:nvPr>
        </p:nvSpPr>
        <p:spPr>
          <a:xfrm>
            <a:off x="482600" y="2733019"/>
            <a:ext cx="6185487" cy="4287562"/>
          </a:xfrm>
          <a:prstGeom prst="rect">
            <a:avLst/>
          </a:prstGeom>
          <a:gradFill>
            <a:gsLst>
              <a:gs pos="0">
                <a:srgbClr val="FBFBFB">
                  <a:alpha val="80000"/>
                </a:srgbClr>
              </a:gs>
              <a:gs pos="100000">
                <a:srgbClr val="BEBEBE">
                  <a:alpha val="80000"/>
                </a:srgbClr>
              </a:gs>
            </a:gsLst>
            <a:lin ang="5400000"/>
          </a:gradFill>
          <a:ln>
            <a:solidFill>
              <a:srgbClr val="000000"/>
            </a:solidFill>
          </a:ln>
          <a:effectLst>
            <a:outerShdw blurRad="50800" dist="25400" dir="5400000" rotWithShape="0">
              <a:srgbClr val="000000">
                <a:alpha val="50000"/>
              </a:srgbClr>
            </a:outerShdw>
          </a:effectLst>
        </p:spPr>
        <p:txBody>
          <a:bodyPr/>
          <a:lstStyle/>
          <a:p>
            <a:pPr marL="739588" indent="-358588">
              <a:spcBef>
                <a:spcPts val="600"/>
              </a:spcBef>
              <a:defRPr sz="3400" i="1"/>
            </a:pPr>
            <a:r>
              <a:t>GSFC</a:t>
            </a:r>
          </a:p>
          <a:p>
            <a:pPr marL="1193800" lvl="1">
              <a:spcBef>
                <a:spcPts val="300"/>
              </a:spcBef>
            </a:pPr>
            <a:r>
              <a:t>Steve Platnick</a:t>
            </a:r>
            <a:r>
              <a:rPr sz="3500">
                <a:solidFill>
                  <a:srgbClr val="008F00"/>
                </a:solidFill>
              </a:rPr>
              <a:t>*</a:t>
            </a:r>
            <a:r>
              <a:t> (PI)</a:t>
            </a:r>
          </a:p>
          <a:p>
            <a:pPr marL="1193800" lvl="1">
              <a:spcBef>
                <a:spcPts val="1600"/>
              </a:spcBef>
            </a:pPr>
            <a:r>
              <a:t>Kerry Meyer [USRA]</a:t>
            </a:r>
          </a:p>
          <a:p>
            <a:pPr marL="739588" indent="-358588">
              <a:spcBef>
                <a:spcPts val="600"/>
              </a:spcBef>
              <a:defRPr sz="3400" i="1"/>
            </a:pPr>
            <a:r>
              <a:t>U. Wisconsin/CIMSS</a:t>
            </a:r>
          </a:p>
          <a:p>
            <a:pPr marL="1193800" lvl="1">
              <a:spcBef>
                <a:spcPts val="300"/>
              </a:spcBef>
            </a:pPr>
            <a:r>
              <a:t>Steve Ackerman/Rich Frey</a:t>
            </a:r>
            <a:r>
              <a:rPr sz="3500">
                <a:solidFill>
                  <a:srgbClr val="008F00"/>
                </a:solidFill>
              </a:rPr>
              <a:t>*</a:t>
            </a:r>
          </a:p>
          <a:p>
            <a:pPr marL="1193800" lvl="1">
              <a:spcBef>
                <a:spcPts val="1600"/>
              </a:spcBef>
            </a:pPr>
            <a:r>
              <a:t>Andy Heidinger [NOAA], Andi Walther</a:t>
            </a:r>
          </a:p>
        </p:txBody>
      </p:sp>
      <p:sp>
        <p:nvSpPr>
          <p:cNvPr id="134" name="Shape 134"/>
          <p:cNvSpPr>
            <a:spLocks noGrp="1"/>
          </p:cNvSpPr>
          <p:nvPr>
            <p:ph type="sldNum" sz="quarter" idx="2"/>
          </p:nvPr>
        </p:nvSpPr>
        <p:spPr>
          <a:xfrm>
            <a:off x="12224690" y="9258300"/>
            <a:ext cx="241403"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1</a:t>
            </a:fld>
            <a:endParaRPr/>
          </a:p>
        </p:txBody>
      </p:sp>
      <p:sp>
        <p:nvSpPr>
          <p:cNvPr id="135" name="Shape 135"/>
          <p:cNvSpPr/>
          <p:nvPr/>
        </p:nvSpPr>
        <p:spPr>
          <a:xfrm>
            <a:off x="7160515" y="2733019"/>
            <a:ext cx="5279909" cy="4287562"/>
          </a:xfrm>
          <a:prstGeom prst="rect">
            <a:avLst/>
          </a:prstGeom>
          <a:gradFill>
            <a:gsLst>
              <a:gs pos="0">
                <a:srgbClr val="FBFBFB">
                  <a:alpha val="80000"/>
                </a:srgbClr>
              </a:gs>
              <a:gs pos="100000">
                <a:srgbClr val="BEBEBE">
                  <a:alpha val="80000"/>
                </a:srgbClr>
              </a:gs>
            </a:gsLst>
            <a:lin ang="5400000"/>
          </a:gradFill>
          <a:ln w="12700">
            <a:solidFill>
              <a:srgbClr val="000000"/>
            </a:solidFill>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ormAutofit/>
          </a:bodyPr>
          <a:lstStyle/>
          <a:p>
            <a:pPr marL="739588" indent="-358588" algn="l">
              <a:spcBef>
                <a:spcPts val="600"/>
              </a:spcBef>
              <a:buSzPct val="75000"/>
              <a:buChar char="•"/>
              <a:defRPr sz="3400" i="1">
                <a:solidFill>
                  <a:srgbClr val="3B3B3B"/>
                </a:solidFill>
                <a:effectLst>
                  <a:outerShdw blurRad="12700" dist="12700" dir="5400000" rotWithShape="0">
                    <a:srgbClr val="FFFFFF">
                      <a:alpha val="25000"/>
                    </a:srgbClr>
                  </a:outerShdw>
                </a:effectLst>
              </a:defRPr>
            </a:pPr>
            <a:r>
              <a:t>U. Colorado/LASP</a:t>
            </a:r>
          </a:p>
          <a:p>
            <a:pPr marL="1193800" lvl="1" indent="-406399" algn="l">
              <a:spcBef>
                <a:spcPts val="600"/>
              </a:spcBef>
              <a:buSzPct val="75000"/>
              <a:buChar char="-"/>
              <a:defRPr sz="3000">
                <a:solidFill>
                  <a:srgbClr val="3B3B3B"/>
                </a:solidFill>
                <a:effectLst>
                  <a:outerShdw blurRad="12700" dist="12700" dir="5400000" rotWithShape="0">
                    <a:srgbClr val="FFFFFF">
                      <a:alpha val="25000"/>
                    </a:srgbClr>
                  </a:outerShdw>
                </a:effectLst>
              </a:defRPr>
            </a:pPr>
            <a:r>
              <a:t>Odele Coddington</a:t>
            </a:r>
            <a:r>
              <a:rPr sz="3500">
                <a:solidFill>
                  <a:srgbClr val="008F00"/>
                </a:solidFill>
              </a:rPr>
              <a:t>*</a:t>
            </a:r>
          </a:p>
          <a:p>
            <a:pPr marL="1193800" lvl="1" indent="-406399" algn="l">
              <a:spcBef>
                <a:spcPts val="300"/>
              </a:spcBef>
              <a:buSzPct val="75000"/>
              <a:buChar char="-"/>
              <a:defRPr sz="3000">
                <a:solidFill>
                  <a:srgbClr val="3B3B3B"/>
                </a:solidFill>
                <a:effectLst>
                  <a:outerShdw blurRad="12700" dist="12700" dir="5400000" rotWithShape="0">
                    <a:srgbClr val="FFFFFF">
                      <a:alpha val="25000"/>
                    </a:srgbClr>
                  </a:outerShdw>
                </a:effectLst>
              </a:defRPr>
            </a:pPr>
            <a:r>
              <a:t>Peter Pilewskie</a:t>
            </a:r>
          </a:p>
          <a:p>
            <a:pPr marL="1193800" lvl="1" indent="-406399" algn="l">
              <a:spcBef>
                <a:spcPts val="1600"/>
              </a:spcBef>
              <a:buSzPct val="75000"/>
              <a:buChar char="-"/>
              <a:defRPr sz="3000">
                <a:solidFill>
                  <a:srgbClr val="3B3B3B"/>
                </a:solidFill>
                <a:effectLst>
                  <a:outerShdw blurRad="12700" dist="12700" dir="5400000" rotWithShape="0">
                    <a:srgbClr val="FFFFFF">
                      <a:alpha val="25000"/>
                    </a:srgbClr>
                  </a:outerShdw>
                </a:effectLst>
              </a:defRPr>
            </a:pPr>
            <a:r>
              <a:t>Sebastian Schmidt</a:t>
            </a:r>
          </a:p>
          <a:p>
            <a:pPr marL="739588" indent="-358588" algn="l">
              <a:spcBef>
                <a:spcPts val="600"/>
              </a:spcBef>
              <a:buSzPct val="75000"/>
              <a:buChar char="•"/>
              <a:defRPr sz="3400" i="1">
                <a:solidFill>
                  <a:srgbClr val="3B3B3B"/>
                </a:solidFill>
                <a:effectLst>
                  <a:outerShdw blurRad="12700" dist="12700" dir="5400000" rotWithShape="0">
                    <a:srgbClr val="FFFFFF">
                      <a:alpha val="25000"/>
                    </a:srgbClr>
                  </a:outerShdw>
                </a:effectLst>
              </a:defRPr>
            </a:pPr>
            <a:r>
              <a:t>UMBC</a:t>
            </a:r>
          </a:p>
          <a:p>
            <a:pPr marL="1193800" lvl="1" indent="-406399" algn="l">
              <a:spcBef>
                <a:spcPts val="300"/>
              </a:spcBef>
              <a:buSzPct val="75000"/>
              <a:buChar char="-"/>
              <a:defRPr sz="3000">
                <a:solidFill>
                  <a:srgbClr val="3B3B3B"/>
                </a:solidFill>
                <a:effectLst>
                  <a:outerShdw blurRad="12700" dist="12700" dir="5400000" rotWithShape="0">
                    <a:srgbClr val="FFFFFF">
                      <a:alpha val="25000"/>
                    </a:srgbClr>
                  </a:outerShdw>
                </a:effectLst>
              </a:defRPr>
            </a:pPr>
            <a:r>
              <a:t>Zhibo Zhang, Frank Werner, Dan Miller</a:t>
            </a:r>
          </a:p>
        </p:txBody>
      </p:sp>
      <p:sp>
        <p:nvSpPr>
          <p:cNvPr id="136" name="Shape 136"/>
          <p:cNvSpPr/>
          <p:nvPr/>
        </p:nvSpPr>
        <p:spPr>
          <a:xfrm>
            <a:off x="5097589" y="7815928"/>
            <a:ext cx="2784222" cy="634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solidFill>
                  <a:srgbClr val="008F00"/>
                </a:solidFill>
                <a:effectLst>
                  <a:outerShdw blurRad="12700" dist="12700" dir="5400000" rotWithShape="0">
                    <a:srgbClr val="FFFFFF">
                      <a:alpha val="25000"/>
                    </a:srgbClr>
                  </a:outerShdw>
                </a:effectLst>
              </a:defRPr>
            </a:pPr>
            <a:r>
              <a:rPr sz="3500"/>
              <a:t>*</a:t>
            </a:r>
            <a:r>
              <a:t> </a:t>
            </a:r>
            <a:r>
              <a:rPr i="1"/>
              <a:t>in attendance</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sldNum" sz="quarter" idx="2"/>
          </p:nvPr>
        </p:nvSpPr>
        <p:spPr>
          <a:xfrm>
            <a:off x="12224690" y="9258300"/>
            <a:ext cx="241403"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10</a:t>
            </a:fld>
            <a:endParaRPr/>
          </a:p>
        </p:txBody>
      </p:sp>
      <p:sp>
        <p:nvSpPr>
          <p:cNvPr id="192" name="Shape 192"/>
          <p:cNvSpPr>
            <a:spLocks noGrp="1"/>
          </p:cNvSpPr>
          <p:nvPr>
            <p:ph type="title"/>
          </p:nvPr>
        </p:nvSpPr>
        <p:spPr>
          <a:xfrm>
            <a:off x="762000" y="431101"/>
            <a:ext cx="11480800" cy="1270001"/>
          </a:xfrm>
          <a:prstGeom prst="rect">
            <a:avLst/>
          </a:prstGeom>
        </p:spPr>
        <p:txBody>
          <a:bodyPr/>
          <a:lstStyle>
            <a:lvl1pPr>
              <a:defRPr>
                <a:solidFill>
                  <a:srgbClr val="0433FF"/>
                </a:solidFill>
              </a:defRPr>
            </a:lvl1pPr>
          </a:lstStyle>
          <a:p>
            <a:r>
              <a:t>Cloud Retrieval Information Content Study</a:t>
            </a:r>
          </a:p>
        </p:txBody>
      </p:sp>
      <p:sp>
        <p:nvSpPr>
          <p:cNvPr id="193" name="Shape 193"/>
          <p:cNvSpPr/>
          <p:nvPr/>
        </p:nvSpPr>
        <p:spPr>
          <a:xfrm>
            <a:off x="691837" y="1584073"/>
            <a:ext cx="5651070" cy="713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42900" indent="-342900" algn="l" defTabSz="457200">
              <a:spcBef>
                <a:spcPts val="1200"/>
              </a:spcBef>
              <a:defRPr sz="3000" b="1">
                <a:solidFill>
                  <a:srgbClr val="000000"/>
                </a:solidFill>
                <a:effectLst/>
                <a:latin typeface="Calibri"/>
                <a:ea typeface="Calibri"/>
                <a:cs typeface="Calibri"/>
                <a:sym typeface="Calibri"/>
              </a:defRPr>
            </a:pPr>
            <a:r>
              <a:t>Year 1 Accomplishments</a:t>
            </a:r>
          </a:p>
          <a:p>
            <a:pPr marL="239058" indent="-239058" algn="l" defTabSz="457200">
              <a:spcBef>
                <a:spcPts val="1200"/>
              </a:spcBef>
              <a:buSzPct val="75000"/>
              <a:buChar char="•"/>
              <a:defRPr sz="3000">
                <a:solidFill>
                  <a:srgbClr val="000000"/>
                </a:solidFill>
                <a:effectLst/>
                <a:latin typeface="Calibri"/>
                <a:ea typeface="Calibri"/>
                <a:cs typeface="Calibri"/>
                <a:sym typeface="Calibri"/>
              </a:defRPr>
            </a:pPr>
            <a:r>
              <a:t>Derive cloud retrieval information content for a broad range in: cloud optical thickness (0.5 to 160), effective particle radius (2-30 μm for liquid cloud and 5-60 μm ice cloud).</a:t>
            </a:r>
          </a:p>
          <a:p>
            <a:pPr marL="239058" indent="-239058" algn="l" defTabSz="457200">
              <a:spcBef>
                <a:spcPts val="1200"/>
              </a:spcBef>
              <a:buSzPct val="75000"/>
              <a:buChar char="•"/>
              <a:defRPr sz="3000">
                <a:solidFill>
                  <a:srgbClr val="000000"/>
                </a:solidFill>
                <a:effectLst/>
                <a:latin typeface="Calibri"/>
                <a:ea typeface="Calibri"/>
                <a:cs typeface="Calibri"/>
                <a:sym typeface="Calibri"/>
              </a:defRPr>
            </a:pPr>
            <a:r>
              <a:t>Analysis performed for an ocean surface and different OCI/OCI+ spectral combinations.</a:t>
            </a:r>
          </a:p>
          <a:p>
            <a:pPr marL="342900" indent="-342900" algn="l" defTabSz="457200">
              <a:spcBef>
                <a:spcPts val="1200"/>
              </a:spcBef>
              <a:defRPr sz="3000">
                <a:solidFill>
                  <a:srgbClr val="000000"/>
                </a:solidFill>
                <a:effectLst/>
                <a:latin typeface="Calibri"/>
                <a:ea typeface="Calibri"/>
                <a:cs typeface="Calibri"/>
                <a:sym typeface="Calibri"/>
              </a:defRPr>
            </a:pPr>
            <a:r>
              <a:rPr b="1">
                <a:solidFill>
                  <a:srgbClr val="FF2600"/>
                </a:solidFill>
              </a:rPr>
              <a:t>Findings</a:t>
            </a:r>
            <a:r>
              <a:t>: The 2.25 μm in addition to the 2.13 μm channel always improves probability of cloud phase discrimination. </a:t>
            </a:r>
          </a:p>
        </p:txBody>
      </p:sp>
      <p:sp>
        <p:nvSpPr>
          <p:cNvPr id="194" name="Shape 194"/>
          <p:cNvSpPr/>
          <p:nvPr/>
        </p:nvSpPr>
        <p:spPr>
          <a:xfrm>
            <a:off x="6800775" y="1319913"/>
            <a:ext cx="5461758" cy="525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42900" indent="-342900" algn="l" defTabSz="457200">
              <a:spcBef>
                <a:spcPts val="1200"/>
              </a:spcBef>
              <a:defRPr sz="3000" b="1">
                <a:solidFill>
                  <a:srgbClr val="000000"/>
                </a:solidFill>
                <a:effectLst/>
                <a:latin typeface="Calibri"/>
                <a:ea typeface="Calibri"/>
                <a:cs typeface="Calibri"/>
                <a:sym typeface="Calibri"/>
              </a:defRPr>
            </a:pPr>
            <a:r>
              <a:t>Year 2 Activities</a:t>
            </a:r>
          </a:p>
          <a:p>
            <a:pPr marL="239058" indent="-239058" algn="l" defTabSz="457200">
              <a:spcBef>
                <a:spcPts val="1200"/>
              </a:spcBef>
              <a:buSzPct val="75000"/>
              <a:buChar char="•"/>
              <a:defRPr sz="3000">
                <a:solidFill>
                  <a:srgbClr val="000000"/>
                </a:solidFill>
                <a:effectLst/>
                <a:latin typeface="Calibri"/>
                <a:ea typeface="Calibri"/>
                <a:cs typeface="Calibri"/>
                <a:sym typeface="Calibri"/>
              </a:defRPr>
            </a:pPr>
            <a:r>
              <a:t>Paper in preparation. Will include new metrics of information content as applied to cloud retrievals.</a:t>
            </a:r>
          </a:p>
          <a:p>
            <a:pPr marL="239058" indent="-239058" algn="l" defTabSz="457200">
              <a:spcBef>
                <a:spcPts val="1200"/>
              </a:spcBef>
              <a:buSzPct val="75000"/>
              <a:buChar char="•"/>
              <a:defRPr sz="3000">
                <a:solidFill>
                  <a:srgbClr val="000000"/>
                </a:solidFill>
                <a:effectLst/>
                <a:latin typeface="Calibri"/>
                <a:ea typeface="Calibri"/>
                <a:cs typeface="Calibri"/>
                <a:sym typeface="Calibri"/>
              </a:defRPr>
            </a:pPr>
            <a:r>
              <a:t>Extend information content analysis to: different land surfaces, range in solar zenith and imager viewing angles.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sldNum" sz="quarter" idx="2"/>
          </p:nvPr>
        </p:nvSpPr>
        <p:spPr>
          <a:xfrm>
            <a:off x="12224690" y="9258300"/>
            <a:ext cx="241403"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11</a:t>
            </a:fld>
            <a:endParaRPr/>
          </a:p>
        </p:txBody>
      </p:sp>
      <p:sp>
        <p:nvSpPr>
          <p:cNvPr id="199" name="Shape 199"/>
          <p:cNvSpPr>
            <a:spLocks noGrp="1"/>
          </p:cNvSpPr>
          <p:nvPr>
            <p:ph type="title"/>
          </p:nvPr>
        </p:nvSpPr>
        <p:spPr>
          <a:xfrm>
            <a:off x="762000" y="431101"/>
            <a:ext cx="11480800" cy="1270001"/>
          </a:xfrm>
          <a:prstGeom prst="rect">
            <a:avLst/>
          </a:prstGeom>
        </p:spPr>
        <p:txBody>
          <a:bodyPr/>
          <a:lstStyle>
            <a:lvl1pPr>
              <a:defRPr>
                <a:solidFill>
                  <a:srgbClr val="0433FF"/>
                </a:solidFill>
              </a:defRPr>
            </a:lvl1pPr>
          </a:lstStyle>
          <a:p>
            <a:r>
              <a:t>Cloud Phase Information Content Study</a:t>
            </a:r>
          </a:p>
        </p:txBody>
      </p:sp>
      <p:pic>
        <p:nvPicPr>
          <p:cNvPr id="200" name="pasted-image.pdf"/>
          <p:cNvPicPr>
            <a:picLocks noChangeAspect="1"/>
          </p:cNvPicPr>
          <p:nvPr/>
        </p:nvPicPr>
        <p:blipFill>
          <a:blip r:embed="rId3">
            <a:extLst/>
          </a:blip>
          <a:stretch>
            <a:fillRect/>
          </a:stretch>
        </p:blipFill>
        <p:spPr>
          <a:xfrm>
            <a:off x="2798488" y="1308311"/>
            <a:ext cx="9814712" cy="7662362"/>
          </a:xfrm>
          <a:prstGeom prst="rect">
            <a:avLst/>
          </a:prstGeom>
          <a:ln w="12700">
            <a:miter lim="400000"/>
          </a:ln>
        </p:spPr>
      </p:pic>
      <p:sp>
        <p:nvSpPr>
          <p:cNvPr id="201" name="Shape 201"/>
          <p:cNvSpPr/>
          <p:nvPr/>
        </p:nvSpPr>
        <p:spPr>
          <a:xfrm>
            <a:off x="330684" y="2597881"/>
            <a:ext cx="2190693" cy="4191001"/>
          </a:xfrm>
          <a:prstGeom prst="rect">
            <a:avLst/>
          </a:prstGeom>
          <a:gradFill>
            <a:gsLst>
              <a:gs pos="0">
                <a:srgbClr val="C9C9C9"/>
              </a:gs>
              <a:gs pos="100000">
                <a:srgbClr val="EBEBEB"/>
              </a:gs>
            </a:gsLst>
            <a:lin ang="5400000"/>
          </a:gradFill>
          <a:ln w="127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2400" i="1">
                <a:solidFill>
                  <a:srgbClr val="000000"/>
                </a:solidFill>
                <a:effectLst/>
                <a:latin typeface="Calibri"/>
                <a:ea typeface="Calibri"/>
                <a:cs typeface="Calibri"/>
                <a:sym typeface="Calibri"/>
              </a:defRPr>
            </a:pPr>
            <a:r>
              <a:rPr i="0"/>
              <a:t>Adding OCI+ 2.25 </a:t>
            </a:r>
            <a:r>
              <a:rPr i="0">
                <a:latin typeface="Symbol"/>
                <a:ea typeface="Symbol"/>
                <a:cs typeface="Symbol"/>
                <a:sym typeface="Symbol"/>
              </a:rPr>
              <a:t>μ</a:t>
            </a:r>
            <a:r>
              <a:rPr i="0"/>
              <a:t>m channel (right panels)  </a:t>
            </a:r>
            <a:r>
              <a:t>always improves probability of phase discrimination  </a:t>
            </a:r>
            <a:r>
              <a:rPr i="0"/>
              <a:t>for both liquid (top) and ice clouds (bottom).</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 name="Shape 205"/>
          <p:cNvSpPr>
            <a:spLocks noGrp="1"/>
          </p:cNvSpPr>
          <p:nvPr>
            <p:ph type="sldNum" sz="quarter" idx="2"/>
          </p:nvPr>
        </p:nvSpPr>
        <p:spPr>
          <a:xfrm>
            <a:off x="12218404" y="9258300"/>
            <a:ext cx="253975"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12</a:t>
            </a:fld>
            <a:endParaRPr/>
          </a:p>
        </p:txBody>
      </p:sp>
      <p:sp>
        <p:nvSpPr>
          <p:cNvPr id="206" name="Shape 206"/>
          <p:cNvSpPr>
            <a:spLocks noGrp="1"/>
          </p:cNvSpPr>
          <p:nvPr>
            <p:ph type="title"/>
          </p:nvPr>
        </p:nvSpPr>
        <p:spPr>
          <a:xfrm>
            <a:off x="762000" y="431101"/>
            <a:ext cx="11480800" cy="1270001"/>
          </a:xfrm>
          <a:prstGeom prst="rect">
            <a:avLst/>
          </a:prstGeom>
        </p:spPr>
        <p:txBody>
          <a:bodyPr/>
          <a:lstStyle>
            <a:lvl1pPr>
              <a:defRPr>
                <a:solidFill>
                  <a:srgbClr val="0433FF"/>
                </a:solidFill>
              </a:defRPr>
            </a:lvl1pPr>
          </a:lstStyle>
          <a:p>
            <a:r>
              <a:t>Cloud Phase Information - Backup 1</a:t>
            </a:r>
          </a:p>
        </p:txBody>
      </p:sp>
      <p:pic>
        <p:nvPicPr>
          <p:cNvPr id="207" name="pasted-image.pdf"/>
          <p:cNvPicPr>
            <a:picLocks noChangeAspect="1"/>
          </p:cNvPicPr>
          <p:nvPr/>
        </p:nvPicPr>
        <p:blipFill>
          <a:blip r:embed="rId3">
            <a:extLst/>
          </a:blip>
          <a:stretch>
            <a:fillRect/>
          </a:stretch>
        </p:blipFill>
        <p:spPr>
          <a:xfrm>
            <a:off x="457200" y="1581150"/>
            <a:ext cx="12090400" cy="6591300"/>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12218404" y="9258300"/>
            <a:ext cx="253975"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13</a:t>
            </a:fld>
            <a:endParaRPr/>
          </a:p>
        </p:txBody>
      </p:sp>
      <p:sp>
        <p:nvSpPr>
          <p:cNvPr id="212" name="Shape 212"/>
          <p:cNvSpPr>
            <a:spLocks noGrp="1"/>
          </p:cNvSpPr>
          <p:nvPr>
            <p:ph type="title"/>
          </p:nvPr>
        </p:nvSpPr>
        <p:spPr>
          <a:xfrm>
            <a:off x="762000" y="431101"/>
            <a:ext cx="11480800" cy="1270001"/>
          </a:xfrm>
          <a:prstGeom prst="rect">
            <a:avLst/>
          </a:prstGeom>
        </p:spPr>
        <p:txBody>
          <a:bodyPr/>
          <a:lstStyle>
            <a:lvl1pPr>
              <a:defRPr>
                <a:solidFill>
                  <a:srgbClr val="0433FF"/>
                </a:solidFill>
              </a:defRPr>
            </a:lvl1pPr>
          </a:lstStyle>
          <a:p>
            <a:r>
              <a:t>Cloud Phase Information - Backup 2</a:t>
            </a:r>
          </a:p>
        </p:txBody>
      </p:sp>
      <p:pic>
        <p:nvPicPr>
          <p:cNvPr id="213" name="pasted-image.pdf"/>
          <p:cNvPicPr>
            <a:picLocks noChangeAspect="1"/>
          </p:cNvPicPr>
          <p:nvPr/>
        </p:nvPicPr>
        <p:blipFill>
          <a:blip r:embed="rId3">
            <a:extLst/>
          </a:blip>
          <a:stretch>
            <a:fillRect/>
          </a:stretch>
        </p:blipFill>
        <p:spPr>
          <a:xfrm>
            <a:off x="501650" y="1555750"/>
            <a:ext cx="12001500" cy="6642100"/>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7" name="Shape 217"/>
          <p:cNvSpPr>
            <a:spLocks noGrp="1"/>
          </p:cNvSpPr>
          <p:nvPr>
            <p:ph type="sldNum" sz="quarter" idx="2"/>
          </p:nvPr>
        </p:nvSpPr>
        <p:spPr>
          <a:xfrm>
            <a:off x="12218404" y="9258300"/>
            <a:ext cx="253975"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14</a:t>
            </a:fld>
            <a:endParaRPr/>
          </a:p>
        </p:txBody>
      </p:sp>
      <p:sp>
        <p:nvSpPr>
          <p:cNvPr id="218" name="Shape 218"/>
          <p:cNvSpPr>
            <a:spLocks noGrp="1"/>
          </p:cNvSpPr>
          <p:nvPr>
            <p:ph type="title"/>
          </p:nvPr>
        </p:nvSpPr>
        <p:spPr>
          <a:xfrm>
            <a:off x="762000" y="431101"/>
            <a:ext cx="11480800" cy="1270001"/>
          </a:xfrm>
          <a:prstGeom prst="rect">
            <a:avLst/>
          </a:prstGeom>
        </p:spPr>
        <p:txBody>
          <a:bodyPr/>
          <a:lstStyle>
            <a:lvl1pPr>
              <a:defRPr>
                <a:solidFill>
                  <a:srgbClr val="0433FF"/>
                </a:solidFill>
              </a:defRPr>
            </a:lvl1pPr>
          </a:lstStyle>
          <a:p>
            <a:r>
              <a:t>Cloud Phase Information - Backup 3</a:t>
            </a:r>
          </a:p>
        </p:txBody>
      </p:sp>
      <p:pic>
        <p:nvPicPr>
          <p:cNvPr id="219" name="pasted-image.pdf"/>
          <p:cNvPicPr>
            <a:picLocks noChangeAspect="1"/>
          </p:cNvPicPr>
          <p:nvPr/>
        </p:nvPicPr>
        <p:blipFill>
          <a:blip r:embed="rId3">
            <a:extLst/>
          </a:blip>
          <a:stretch>
            <a:fillRect/>
          </a:stretch>
        </p:blipFill>
        <p:spPr>
          <a:xfrm>
            <a:off x="800100" y="1485900"/>
            <a:ext cx="11404600" cy="6781800"/>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p:cNvSpPr>
          <p:nvPr>
            <p:ph type="sldNum" sz="quarter" idx="2"/>
          </p:nvPr>
        </p:nvSpPr>
        <p:spPr>
          <a:xfrm>
            <a:off x="12224690" y="9258300"/>
            <a:ext cx="241403"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15</a:t>
            </a:fld>
            <a:endParaRPr/>
          </a:p>
        </p:txBody>
      </p:sp>
      <p:sp>
        <p:nvSpPr>
          <p:cNvPr id="224" name="Shape 224"/>
          <p:cNvSpPr>
            <a:spLocks noGrp="1"/>
          </p:cNvSpPr>
          <p:nvPr>
            <p:ph type="title"/>
          </p:nvPr>
        </p:nvSpPr>
        <p:spPr>
          <a:xfrm>
            <a:off x="157189" y="513923"/>
            <a:ext cx="12690421" cy="727412"/>
          </a:xfrm>
          <a:prstGeom prst="rect">
            <a:avLst/>
          </a:prstGeom>
        </p:spPr>
        <p:txBody>
          <a:bodyPr/>
          <a:lstStyle>
            <a:lvl1pPr defTabSz="566674">
              <a:defRPr sz="3880">
                <a:solidFill>
                  <a:srgbClr val="0433FF"/>
                </a:solidFill>
                <a:effectLst>
                  <a:outerShdw blurRad="12319" dist="12319" dir="5400000" rotWithShape="0">
                    <a:srgbClr val="FFFFFF">
                      <a:alpha val="25000"/>
                    </a:srgbClr>
                  </a:outerShdw>
                </a:effectLst>
              </a:defRPr>
            </a:lvl1pPr>
          </a:lstStyle>
          <a:p>
            <a:r>
              <a:t>Spatial Resolution Sensitivities for Liquid Water Clouds</a:t>
            </a:r>
          </a:p>
        </p:txBody>
      </p:sp>
      <p:sp>
        <p:nvSpPr>
          <p:cNvPr id="225" name="Shape 225"/>
          <p:cNvSpPr/>
          <p:nvPr/>
        </p:nvSpPr>
        <p:spPr>
          <a:xfrm>
            <a:off x="8454364" y="8759352"/>
            <a:ext cx="4157219" cy="4363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solidFill>
                  <a:srgbClr val="3B3B3B"/>
                </a:solidFill>
                <a:effectLst>
                  <a:outerShdw blurRad="12700" dist="12700" dir="5400000" rotWithShape="0">
                    <a:srgbClr val="FFFFFF">
                      <a:alpha val="25000"/>
                    </a:srgbClr>
                  </a:outerShdw>
                </a:effectLst>
              </a:defRPr>
            </a:lvl1pPr>
          </a:lstStyle>
          <a:p>
            <a:r>
              <a:t>from F. Werner et al., AGU 2015</a:t>
            </a:r>
          </a:p>
        </p:txBody>
      </p:sp>
      <p:sp>
        <p:nvSpPr>
          <p:cNvPr id="226" name="Shape 226"/>
          <p:cNvSpPr/>
          <p:nvPr/>
        </p:nvSpPr>
        <p:spPr>
          <a:xfrm>
            <a:off x="520136" y="1333988"/>
            <a:ext cx="11964822" cy="213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9058" indent="-239058" algn="l" defTabSz="457200">
              <a:spcBef>
                <a:spcPts val="1200"/>
              </a:spcBef>
              <a:buSzPct val="75000"/>
              <a:buChar char="•"/>
              <a:defRPr sz="3000">
                <a:solidFill>
                  <a:srgbClr val="000000"/>
                </a:solidFill>
                <a:effectLst/>
                <a:latin typeface="Calibri"/>
                <a:ea typeface="Calibri"/>
                <a:cs typeface="Calibri"/>
                <a:sym typeface="Calibri"/>
              </a:defRPr>
            </a:pPr>
            <a:r>
              <a:t>Cloud detection and retrievals of COT and CER are influenced by sensor spatial resolution due to sub-pixel heterogeneities</a:t>
            </a:r>
          </a:p>
          <a:p>
            <a:pPr marL="239058" indent="-239058" algn="l" defTabSz="457200">
              <a:spcBef>
                <a:spcPts val="1200"/>
              </a:spcBef>
              <a:buSzPct val="75000"/>
              <a:buChar char="•"/>
              <a:defRPr sz="3000">
                <a:solidFill>
                  <a:srgbClr val="000000"/>
                </a:solidFill>
                <a:effectLst/>
                <a:latin typeface="Calibri"/>
                <a:ea typeface="Calibri"/>
                <a:cs typeface="Calibri"/>
                <a:sym typeface="Calibri"/>
              </a:defRPr>
            </a:pPr>
            <a:r>
              <a:t>Approach: ASTER observations vs. MODIS (new), large eddy simulation (LES) stratocumulus simulations (ongoing)</a:t>
            </a:r>
          </a:p>
        </p:txBody>
      </p:sp>
      <p:grpSp>
        <p:nvGrpSpPr>
          <p:cNvPr id="230" name="Group 230"/>
          <p:cNvGrpSpPr/>
          <p:nvPr/>
        </p:nvGrpSpPr>
        <p:grpSpPr>
          <a:xfrm>
            <a:off x="338326" y="3671484"/>
            <a:ext cx="12223353" cy="4998642"/>
            <a:chOff x="0" y="0"/>
            <a:chExt cx="12223352" cy="4998640"/>
          </a:xfrm>
        </p:grpSpPr>
        <p:pic>
          <p:nvPicPr>
            <p:cNvPr id="227" name="pasted-image.pdf"/>
            <p:cNvPicPr>
              <a:picLocks noChangeAspect="1"/>
            </p:cNvPicPr>
            <p:nvPr/>
          </p:nvPicPr>
          <p:blipFill>
            <a:blip r:embed="rId3">
              <a:extLst/>
            </a:blip>
            <a:srcRect l="33366"/>
            <a:stretch>
              <a:fillRect/>
            </a:stretch>
          </p:blipFill>
          <p:spPr>
            <a:xfrm>
              <a:off x="4538979" y="0"/>
              <a:ext cx="7631773" cy="4998491"/>
            </a:xfrm>
            <a:prstGeom prst="rect">
              <a:avLst/>
            </a:prstGeom>
            <a:ln w="12700" cap="flat">
              <a:noFill/>
              <a:miter lim="400000"/>
            </a:ln>
            <a:effectLst/>
          </p:spPr>
        </p:pic>
        <p:sp>
          <p:nvSpPr>
            <p:cNvPr id="228" name="Shape 228"/>
            <p:cNvSpPr/>
            <p:nvPr/>
          </p:nvSpPr>
          <p:spPr>
            <a:xfrm>
              <a:off x="89746" y="1139126"/>
              <a:ext cx="4180431" cy="317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defTabSz="457200">
                <a:defRPr sz="1800" b="1" i="1">
                  <a:solidFill>
                    <a:srgbClr val="000000"/>
                  </a:solidFill>
                  <a:latin typeface="Calibri"/>
                  <a:ea typeface="Calibri"/>
                  <a:cs typeface="Calibri"/>
                  <a:sym typeface="Calibri"/>
                </a:defRPr>
              </a:lvl1pPr>
            </a:lstStyle>
            <a:p>
              <a:pPr>
                <a:defRPr>
                  <a:effectLst/>
                </a:defRPr>
              </a:pPr>
              <a:r>
                <a:t>Fig. 1:	(a) Single channel RGB composite of atmospherically corrected VNIR reflectances sampled by ASTER on 05/13/2003 off the coast of California. (b) Same as (a) but sampled on 06/10/2005. (c) Same as (a) but sampled on 12/03/2005. (d)-(f) Same as (a)-(c) but from VNIR reflectances sampled by MODIS. Selected Scenes show varying degrees of cloud inhomogeneity. </a:t>
              </a:r>
            </a:p>
          </p:txBody>
        </p:sp>
        <p:sp>
          <p:nvSpPr>
            <p:cNvPr id="229" name="Shape 229"/>
            <p:cNvSpPr/>
            <p:nvPr/>
          </p:nvSpPr>
          <p:spPr>
            <a:xfrm>
              <a:off x="0" y="0"/>
              <a:ext cx="12223353" cy="4998641"/>
            </a:xfrm>
            <a:prstGeom prst="rect">
              <a:avLst/>
            </a:prstGeom>
            <a:noFill/>
            <a:ln w="25400" cap="flat">
              <a:solidFill>
                <a:srgbClr val="0096FF"/>
              </a:solidFill>
              <a:prstDash val="solid"/>
              <a:miter lim="400000"/>
            </a:ln>
            <a:effectLst/>
          </p:spPr>
          <p:txBody>
            <a:bodyPr wrap="square" lIns="50800" tIns="50800" rIns="50800" bIns="50800" numCol="1" anchor="ctr">
              <a:noAutofit/>
            </a:bodyPr>
            <a:lstStyle/>
            <a:p>
              <a:pPr>
                <a:defRPr sz="3000">
                  <a:solidFill>
                    <a:srgbClr val="FFFFFF"/>
                  </a:solidFill>
                  <a:effectLst>
                    <a:outerShdw blurRad="38100" dist="12700" dir="5400000" rotWithShape="0">
                      <a:srgbClr val="000000">
                        <a:alpha val="80000"/>
                      </a:srgbClr>
                    </a:outerShdw>
                  </a:effectLst>
                </a:defRPr>
              </a:pPr>
              <a:endParaRPr/>
            </a:p>
          </p:txBody>
        </p:sp>
      </p:gr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16</a:t>
            </a:fld>
            <a:endParaRPr/>
          </a:p>
        </p:txBody>
      </p:sp>
      <p:sp>
        <p:nvSpPr>
          <p:cNvPr id="235" name="Shape 235"/>
          <p:cNvSpPr>
            <a:spLocks noGrp="1"/>
          </p:cNvSpPr>
          <p:nvPr>
            <p:ph type="title"/>
          </p:nvPr>
        </p:nvSpPr>
        <p:spPr>
          <a:xfrm>
            <a:off x="762000" y="431101"/>
            <a:ext cx="11480800" cy="1270001"/>
          </a:xfrm>
          <a:prstGeom prst="rect">
            <a:avLst/>
          </a:prstGeom>
        </p:spPr>
        <p:txBody>
          <a:bodyPr/>
          <a:lstStyle>
            <a:lvl1pPr>
              <a:defRPr>
                <a:solidFill>
                  <a:srgbClr val="0433FF"/>
                </a:solidFill>
              </a:defRPr>
            </a:lvl1pPr>
          </a:lstStyle>
          <a:p>
            <a:r>
              <a:t>Imager Spatial Resolution Studies</a:t>
            </a:r>
          </a:p>
        </p:txBody>
      </p:sp>
      <p:sp>
        <p:nvSpPr>
          <p:cNvPr id="236" name="Shape 236"/>
          <p:cNvSpPr/>
          <p:nvPr/>
        </p:nvSpPr>
        <p:spPr>
          <a:xfrm>
            <a:off x="4957436" y="1657548"/>
            <a:ext cx="6490412"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b="1">
                <a:solidFill>
                  <a:srgbClr val="3B3B3B"/>
                </a:solidFill>
                <a:effectLst>
                  <a:outerShdw blurRad="12700" dist="12700" dir="5400000" rotWithShape="0">
                    <a:srgbClr val="FFFFFF">
                      <a:alpha val="25000"/>
                    </a:srgbClr>
                  </a:outerShdw>
                </a:effectLst>
                <a:latin typeface="+mn-lt"/>
                <a:ea typeface="+mn-ea"/>
                <a:cs typeface="+mn-cs"/>
                <a:sym typeface="Helvetica Neue"/>
              </a:defRPr>
            </a:pPr>
            <a:r>
              <a:t>ASTER vs. MODIS </a:t>
            </a:r>
          </a:p>
          <a:p>
            <a:pPr>
              <a:defRPr sz="2400">
                <a:solidFill>
                  <a:srgbClr val="3B3B3B"/>
                </a:solidFill>
                <a:effectLst>
                  <a:outerShdw blurRad="12700" dist="12700" dir="5400000" rotWithShape="0">
                    <a:srgbClr val="FFFFFF">
                      <a:alpha val="25000"/>
                    </a:srgbClr>
                  </a:outerShdw>
                </a:effectLst>
              </a:defRPr>
            </a:pPr>
            <a:r>
              <a:t>COT retrievals: 0-30 scale      Cloud detection</a:t>
            </a:r>
          </a:p>
        </p:txBody>
      </p:sp>
      <p:grpSp>
        <p:nvGrpSpPr>
          <p:cNvPr id="239" name="Group 239"/>
          <p:cNvGrpSpPr/>
          <p:nvPr/>
        </p:nvGrpSpPr>
        <p:grpSpPr>
          <a:xfrm>
            <a:off x="25400" y="2875154"/>
            <a:ext cx="13004800" cy="4485892"/>
            <a:chOff x="0" y="0"/>
            <a:chExt cx="13004800" cy="4485890"/>
          </a:xfrm>
        </p:grpSpPr>
        <p:pic>
          <p:nvPicPr>
            <p:cNvPr id="237" name="pasted-image.pdf"/>
            <p:cNvPicPr>
              <a:picLocks noChangeAspect="1"/>
            </p:cNvPicPr>
            <p:nvPr/>
          </p:nvPicPr>
          <p:blipFill>
            <a:blip r:embed="rId3">
              <a:extLst/>
            </a:blip>
            <a:stretch>
              <a:fillRect/>
            </a:stretch>
          </p:blipFill>
          <p:spPr>
            <a:xfrm>
              <a:off x="0" y="0"/>
              <a:ext cx="13004800" cy="4485891"/>
            </a:xfrm>
            <a:prstGeom prst="rect">
              <a:avLst/>
            </a:prstGeom>
            <a:ln w="12700" cap="flat">
              <a:noFill/>
              <a:miter lim="400000"/>
            </a:ln>
            <a:effectLst/>
          </p:spPr>
        </p:pic>
        <p:sp>
          <p:nvSpPr>
            <p:cNvPr id="238" name="Shape 238"/>
            <p:cNvSpPr/>
            <p:nvPr/>
          </p:nvSpPr>
          <p:spPr>
            <a:xfrm>
              <a:off x="16205" y="21629"/>
              <a:ext cx="12921590" cy="4428092"/>
            </a:xfrm>
            <a:prstGeom prst="rect">
              <a:avLst/>
            </a:prstGeom>
            <a:noFill/>
            <a:ln w="25400" cap="flat">
              <a:solidFill>
                <a:srgbClr val="0096FF"/>
              </a:solidFill>
              <a:prstDash val="solid"/>
              <a:miter lim="400000"/>
            </a:ln>
            <a:effectLst/>
          </p:spPr>
          <p:txBody>
            <a:bodyPr wrap="square" lIns="50800" tIns="50800" rIns="50800" bIns="50800" numCol="1" anchor="ctr">
              <a:noAutofit/>
            </a:bodyPr>
            <a:lstStyle/>
            <a:p>
              <a:pPr>
                <a:defRPr sz="3000">
                  <a:solidFill>
                    <a:srgbClr val="FFFFFF"/>
                  </a:solidFill>
                  <a:effectLst>
                    <a:outerShdw blurRad="38100" dist="12700" dir="5400000" rotWithShape="0">
                      <a:srgbClr val="000000">
                        <a:alpha val="80000"/>
                      </a:srgbClr>
                    </a:outerShdw>
                  </a:effectLst>
                </a:defRPr>
              </a:pPr>
              <a:endParaRPr/>
            </a:p>
          </p:txBody>
        </p:sp>
      </p:grpSp>
      <p:sp>
        <p:nvSpPr>
          <p:cNvPr id="240" name="Shape 240"/>
          <p:cNvSpPr/>
          <p:nvPr/>
        </p:nvSpPr>
        <p:spPr>
          <a:xfrm>
            <a:off x="8596308" y="7444601"/>
            <a:ext cx="4157219" cy="4363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solidFill>
                  <a:srgbClr val="3B3B3B"/>
                </a:solidFill>
                <a:effectLst>
                  <a:outerShdw blurRad="12700" dist="12700" dir="5400000" rotWithShape="0">
                    <a:srgbClr val="FFFFFF">
                      <a:alpha val="25000"/>
                    </a:srgbClr>
                  </a:outerShdw>
                </a:effectLst>
              </a:defRPr>
            </a:lvl1pPr>
          </a:lstStyle>
          <a:p>
            <a:r>
              <a:t>from F. Werner et al., AGU 2015</a:t>
            </a:r>
          </a:p>
        </p:txBody>
      </p:sp>
      <p:sp>
        <p:nvSpPr>
          <p:cNvPr id="241" name="Shape 241"/>
          <p:cNvSpPr/>
          <p:nvPr/>
        </p:nvSpPr>
        <p:spPr>
          <a:xfrm flipH="1">
            <a:off x="6062483" y="2542957"/>
            <a:ext cx="924075" cy="425521"/>
          </a:xfrm>
          <a:prstGeom prst="line">
            <a:avLst/>
          </a:prstGeom>
          <a:ln w="25400">
            <a:solidFill>
              <a:srgbClr val="000000"/>
            </a:solidFill>
            <a:miter lim="400000"/>
            <a:tailEnd type="triangle"/>
          </a:ln>
        </p:spPr>
        <p:txBody>
          <a:bodyPr lIns="50800" tIns="50800" rIns="50800" bIns="50800"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242" name="Shape 242"/>
          <p:cNvSpPr/>
          <p:nvPr/>
        </p:nvSpPr>
        <p:spPr>
          <a:xfrm>
            <a:off x="7126257" y="2542956"/>
            <a:ext cx="976966" cy="423140"/>
          </a:xfrm>
          <a:prstGeom prst="line">
            <a:avLst/>
          </a:prstGeom>
          <a:ln w="25400">
            <a:solidFill>
              <a:srgbClr val="000000"/>
            </a:solidFill>
            <a:miter lim="400000"/>
            <a:tailEnd type="triangle"/>
          </a:ln>
        </p:spPr>
        <p:txBody>
          <a:bodyPr lIns="50800" tIns="50800" rIns="50800" bIns="50800" anchor="ctr"/>
          <a:lstStyle/>
          <a:p>
            <a:pPr>
              <a:defRPr sz="3000">
                <a:solidFill>
                  <a:srgbClr val="FFFFFF"/>
                </a:solidFill>
                <a:effectLst>
                  <a:outerShdw blurRad="38100" dist="12700" dir="5400000" rotWithShape="0">
                    <a:srgbClr val="000000">
                      <a:alpha val="80000"/>
                    </a:srgbClr>
                  </a:outerShdw>
                </a:effectLst>
              </a:defRPr>
            </a:pPr>
            <a:endParaRPr/>
          </a:p>
        </p:txBody>
      </p:sp>
      <p:sp>
        <p:nvSpPr>
          <p:cNvPr id="243" name="Shape 243"/>
          <p:cNvSpPr/>
          <p:nvPr/>
        </p:nvSpPr>
        <p:spPr>
          <a:xfrm>
            <a:off x="10366758" y="2512525"/>
            <a:ext cx="1" cy="479225"/>
          </a:xfrm>
          <a:prstGeom prst="line">
            <a:avLst/>
          </a:prstGeom>
          <a:ln w="25400">
            <a:solidFill>
              <a:srgbClr val="000000"/>
            </a:solidFill>
            <a:miter lim="400000"/>
            <a:tailEnd type="triangle"/>
          </a:ln>
        </p:spPr>
        <p:txBody>
          <a:bodyPr lIns="50800" tIns="50800" rIns="50800" bIns="50800" anchor="ctr"/>
          <a:lstStyle/>
          <a:p>
            <a:pPr>
              <a:defRPr sz="3000">
                <a:solidFill>
                  <a:srgbClr val="FFFFFF"/>
                </a:solidFill>
                <a:effectLst>
                  <a:outerShdw blurRad="38100" dist="12700" dir="5400000" rotWithShape="0">
                    <a:srgbClr val="000000">
                      <a:alpha val="80000"/>
                    </a:srgbClr>
                  </a:outerShdw>
                </a:effectLst>
              </a:defRPr>
            </a:pPr>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p:cNvSpPr>
          <p:nvPr>
            <p:ph type="title"/>
          </p:nvPr>
        </p:nvSpPr>
        <p:spPr>
          <a:xfrm>
            <a:off x="762000" y="3463852"/>
            <a:ext cx="11480800" cy="1270001"/>
          </a:xfrm>
          <a:prstGeom prst="rect">
            <a:avLst/>
          </a:prstGeom>
        </p:spPr>
        <p:txBody>
          <a:bodyPr/>
          <a:lstStyle>
            <a:lvl1pPr>
              <a:defRPr>
                <a:solidFill>
                  <a:srgbClr val="797979"/>
                </a:solidFill>
              </a:defRPr>
            </a:lvl1pPr>
          </a:lstStyle>
          <a:p>
            <a:r>
              <a:t>Backup Slides</a:t>
            </a:r>
          </a:p>
        </p:txBody>
      </p:sp>
      <p:sp>
        <p:nvSpPr>
          <p:cNvPr id="248" name="Shape 24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17</a:t>
            </a:fld>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title"/>
          </p:nvPr>
        </p:nvSpPr>
        <p:spPr>
          <a:xfrm>
            <a:off x="762000" y="1167459"/>
            <a:ext cx="11480800" cy="1270001"/>
          </a:xfrm>
          <a:prstGeom prst="rect">
            <a:avLst/>
          </a:prstGeom>
        </p:spPr>
        <p:txBody>
          <a:bodyPr/>
          <a:lstStyle>
            <a:lvl1pPr>
              <a:defRPr>
                <a:solidFill>
                  <a:srgbClr val="0433FF"/>
                </a:solidFill>
              </a:defRPr>
            </a:lvl1pPr>
          </a:lstStyle>
          <a:p>
            <a:r>
              <a:t>Assumed Viable OCI Imager Options</a:t>
            </a:r>
          </a:p>
        </p:txBody>
      </p:sp>
      <p:sp>
        <p:nvSpPr>
          <p:cNvPr id="251" name="Shape 25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18</a:t>
            </a:fld>
            <a:endParaRPr/>
          </a:p>
        </p:txBody>
      </p:sp>
      <p:pic>
        <p:nvPicPr>
          <p:cNvPr id="252" name="table 1.tiff.pdf"/>
          <p:cNvPicPr>
            <a:picLocks noChangeAspect="1"/>
          </p:cNvPicPr>
          <p:nvPr/>
        </p:nvPicPr>
        <p:blipFill>
          <a:blip r:embed="rId3">
            <a:extLst/>
          </a:blip>
          <a:srcRect l="20400" r="23467"/>
          <a:stretch>
            <a:fillRect/>
          </a:stretch>
        </p:blipFill>
        <p:spPr>
          <a:xfrm rot="5400000">
            <a:off x="3814450" y="-1320011"/>
            <a:ext cx="5375783" cy="12393732"/>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title"/>
          </p:nvPr>
        </p:nvSpPr>
        <p:spPr>
          <a:xfrm>
            <a:off x="762000" y="721924"/>
            <a:ext cx="11480800" cy="1270001"/>
          </a:xfrm>
          <a:prstGeom prst="rect">
            <a:avLst/>
          </a:prstGeom>
        </p:spPr>
        <p:txBody>
          <a:bodyPr/>
          <a:lstStyle>
            <a:lvl1pPr>
              <a:defRPr>
                <a:solidFill>
                  <a:srgbClr val="0433FF"/>
                </a:solidFill>
              </a:defRPr>
            </a:lvl1pPr>
          </a:lstStyle>
          <a:p>
            <a:r>
              <a:t>Rationale</a:t>
            </a:r>
          </a:p>
        </p:txBody>
      </p:sp>
      <p:sp>
        <p:nvSpPr>
          <p:cNvPr id="257" name="Shape 257"/>
          <p:cNvSpPr>
            <a:spLocks noGrp="1"/>
          </p:cNvSpPr>
          <p:nvPr>
            <p:ph type="body" idx="1"/>
          </p:nvPr>
        </p:nvSpPr>
        <p:spPr>
          <a:xfrm>
            <a:off x="508294" y="1768041"/>
            <a:ext cx="11734506" cy="6604001"/>
          </a:xfrm>
          <a:prstGeom prst="rect">
            <a:avLst/>
          </a:prstGeom>
        </p:spPr>
        <p:txBody>
          <a:bodyPr/>
          <a:lstStyle/>
          <a:p>
            <a:pPr marL="739588" indent="-358588">
              <a:spcBef>
                <a:spcPts val="2000"/>
              </a:spcBef>
              <a:defRPr sz="3300"/>
            </a:pPr>
            <a:r>
              <a:t>Understanding the extent to which the PACE imager can be used to produce relevant and stable cloud products is of </a:t>
            </a:r>
            <a:r>
              <a:rPr i="1"/>
              <a:t>strategic importance to NASA ESD</a:t>
            </a:r>
            <a:r>
              <a:t>. </a:t>
            </a:r>
          </a:p>
          <a:p>
            <a:pPr marL="1171388" lvl="2" indent="-358588">
              <a:spcBef>
                <a:spcPts val="2000"/>
              </a:spcBef>
              <a:buChar char="-"/>
            </a:pPr>
            <a:r>
              <a:t>Satellite cloud climate data record generation from solar spectral channels is challenging due to the need for exacting reflectance stability over multiple decades.</a:t>
            </a:r>
          </a:p>
          <a:p>
            <a:pPr marL="1171388" lvl="2" indent="-358588">
              <a:spcBef>
                <a:spcPts val="2000"/>
              </a:spcBef>
              <a:buChar char="-"/>
            </a:pPr>
            <a:r>
              <a:t>Imager stability requirements for ocean color applications demonstrated to sub-percent level for SeaWiFS using lunar observations. Similar capabilities for OCI defined in the PACE SDT report, in addition to stringent requirements for other radiometric/spectral specifications essential for establishing climate records. </a:t>
            </a:r>
          </a:p>
        </p:txBody>
      </p:sp>
      <p:sp>
        <p:nvSpPr>
          <p:cNvPr id="258" name="Shape 25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19</a:t>
            </a:fld>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762000" y="532701"/>
            <a:ext cx="11480800" cy="1270001"/>
          </a:xfrm>
          <a:prstGeom prst="rect">
            <a:avLst/>
          </a:prstGeom>
        </p:spPr>
        <p:txBody>
          <a:bodyPr/>
          <a:lstStyle>
            <a:lvl1pPr>
              <a:defRPr>
                <a:solidFill>
                  <a:srgbClr val="0433FF"/>
                </a:solidFill>
              </a:defRPr>
            </a:lvl1pPr>
          </a:lstStyle>
          <a:p>
            <a:r>
              <a:t>Proposal Overview</a:t>
            </a:r>
          </a:p>
        </p:txBody>
      </p:sp>
      <p:sp>
        <p:nvSpPr>
          <p:cNvPr id="141" name="Shape 141"/>
          <p:cNvSpPr>
            <a:spLocks noGrp="1"/>
          </p:cNvSpPr>
          <p:nvPr>
            <p:ph type="body" idx="1"/>
          </p:nvPr>
        </p:nvSpPr>
        <p:spPr>
          <a:xfrm>
            <a:off x="714899" y="1418690"/>
            <a:ext cx="10977723" cy="7490582"/>
          </a:xfrm>
          <a:prstGeom prst="rect">
            <a:avLst/>
          </a:prstGeom>
        </p:spPr>
        <p:txBody>
          <a:bodyPr/>
          <a:lstStyle/>
          <a:p>
            <a:pPr marL="554691" indent="-268941" defTabSz="438150">
              <a:spcBef>
                <a:spcPts val="1500"/>
              </a:spcBef>
              <a:defRPr sz="2550">
                <a:effectLst>
                  <a:outerShdw blurRad="9525" dist="9525" dir="5400000" rotWithShape="0">
                    <a:srgbClr val="FFFFFF">
                      <a:alpha val="25000"/>
                    </a:srgbClr>
                  </a:outerShdw>
                </a:effectLst>
              </a:defRPr>
            </a:pPr>
            <a:r>
              <a:t>Understand OCI/A cloud product information content and retrieval uncertainty vs. VIIRS/MODIS products. Make use of VIIRS/MODIS MODAWG algorithms and NPP Atmosphere SIPS infrastructure.</a:t>
            </a:r>
          </a:p>
          <a:p>
            <a:pPr marL="878541" lvl="2" indent="-268941" defTabSz="438150">
              <a:spcBef>
                <a:spcPts val="1500"/>
              </a:spcBef>
              <a:buChar char="-"/>
              <a:defRPr sz="2400">
                <a:effectLst>
                  <a:outerShdw blurRad="9525" dist="9525" dir="5400000" rotWithShape="0">
                    <a:srgbClr val="FFFFFF">
                      <a:alpha val="25000"/>
                    </a:srgbClr>
                  </a:outerShdw>
                </a:effectLst>
              </a:defRPr>
            </a:pPr>
            <a:r>
              <a:t>Cloud mask/detection [Leads: </a:t>
            </a:r>
            <a:r>
              <a:rPr i="1"/>
              <a:t>Ackerman, Frey</a:t>
            </a:r>
            <a:r>
              <a:t>]</a:t>
            </a:r>
          </a:p>
          <a:p>
            <a:pPr marL="878541" lvl="2" indent="-268941" defTabSz="438150">
              <a:spcBef>
                <a:spcPts val="1500"/>
              </a:spcBef>
              <a:buChar char="-"/>
              <a:defRPr sz="2400">
                <a:effectLst>
                  <a:outerShdw blurRad="9525" dist="9525" dir="5400000" rotWithShape="0">
                    <a:srgbClr val="FFFFFF">
                      <a:alpha val="25000"/>
                    </a:srgbClr>
                  </a:outerShdw>
                </a:effectLst>
              </a:defRPr>
            </a:pPr>
            <a:r>
              <a:t>Cloud-top retrievals w/A-band and 940/1380 nm (OCI+) water vapor bands [Leads: </a:t>
            </a:r>
            <a:r>
              <a:rPr i="1"/>
              <a:t>Heidinger, Meyer</a:t>
            </a:r>
            <a:r>
              <a:t>]</a:t>
            </a:r>
          </a:p>
          <a:p>
            <a:pPr marL="878541" lvl="2" indent="-268941" defTabSz="438150">
              <a:spcBef>
                <a:spcPts val="1500"/>
              </a:spcBef>
              <a:buChar char="-"/>
              <a:defRPr sz="2400">
                <a:effectLst>
                  <a:outerShdw blurRad="9525" dist="9525" dir="5400000" rotWithShape="0">
                    <a:srgbClr val="FFFFFF">
                      <a:alpha val="25000"/>
                    </a:srgbClr>
                  </a:outerShdw>
                </a:effectLst>
              </a:defRPr>
            </a:pPr>
            <a:r>
              <a:t>Cloud thermodynamic phase discrimination information content [Leads: </a:t>
            </a:r>
            <a:r>
              <a:rPr i="1"/>
              <a:t>Coddington, Schmidt, Pilewskie</a:t>
            </a:r>
            <a:r>
              <a:t>]</a:t>
            </a:r>
          </a:p>
          <a:p>
            <a:pPr marL="878541" lvl="2" indent="-268941" defTabSz="438150">
              <a:spcBef>
                <a:spcPts val="1500"/>
              </a:spcBef>
              <a:buChar char="-"/>
              <a:defRPr sz="2400">
                <a:effectLst>
                  <a:outerShdw blurRad="9525" dist="9525" dir="5400000" rotWithShape="0">
                    <a:srgbClr val="FFFFFF">
                      <a:alpha val="25000"/>
                    </a:srgbClr>
                  </a:outerShdw>
                </a:effectLst>
              </a:defRPr>
            </a:pPr>
            <a:r>
              <a:t>Cloud optical thickness and effective particle radius [Leads: </a:t>
            </a:r>
            <a:r>
              <a:rPr i="1"/>
              <a:t>Platnick, Coddington</a:t>
            </a:r>
            <a:r>
              <a:t>]</a:t>
            </a:r>
            <a:endParaRPr i="1"/>
          </a:p>
          <a:p>
            <a:pPr marL="878541" lvl="2" indent="-268941" defTabSz="438150">
              <a:spcBef>
                <a:spcPts val="1500"/>
              </a:spcBef>
              <a:buChar char="-"/>
              <a:defRPr sz="2400">
                <a:effectLst>
                  <a:outerShdw blurRad="9525" dist="9525" dir="5400000" rotWithShape="0">
                    <a:srgbClr val="FFFFFF">
                      <a:alpha val="25000"/>
                    </a:srgbClr>
                  </a:outerShdw>
                </a:effectLst>
              </a:defRPr>
            </a:pPr>
            <a:r>
              <a:t>Liquid water cloud optical retrieval sensitivity to spatial resolution using obs (eMAS, ASTER) and model (LES) data</a:t>
            </a:r>
            <a:r>
              <a:rPr i="1"/>
              <a:t> </a:t>
            </a:r>
            <a:r>
              <a:t>[Leads:</a:t>
            </a:r>
            <a:r>
              <a:rPr i="1"/>
              <a:t> Zhang, Meyer</a:t>
            </a:r>
            <a:r>
              <a:t>]</a:t>
            </a:r>
          </a:p>
          <a:p>
            <a:pPr marL="554691" indent="-268941" defTabSz="438150">
              <a:spcBef>
                <a:spcPts val="1500"/>
              </a:spcBef>
              <a:defRPr sz="2550">
                <a:effectLst>
                  <a:outerShdw blurRad="9525" dist="9525" dir="5400000" rotWithShape="0">
                    <a:srgbClr val="FFFFFF">
                      <a:alpha val="25000"/>
                    </a:srgbClr>
                  </a:outerShdw>
                </a:effectLst>
              </a:defRPr>
            </a:pPr>
            <a:r>
              <a:t>Participate with the Project/ST on instrument specs, trade studies, etc. as they pertain to cloud retrievals and information content from OCI(/A) [Lead: </a:t>
            </a:r>
            <a:r>
              <a:rPr i="1"/>
              <a:t>Platnick</a:t>
            </a:r>
            <a:r>
              <a:t>]</a:t>
            </a:r>
          </a:p>
        </p:txBody>
      </p:sp>
      <p:sp>
        <p:nvSpPr>
          <p:cNvPr id="142" name="Shape 142"/>
          <p:cNvSpPr>
            <a:spLocks noGrp="1"/>
          </p:cNvSpPr>
          <p:nvPr>
            <p:ph type="sldNum" sz="quarter" idx="2"/>
          </p:nvPr>
        </p:nvSpPr>
        <p:spPr>
          <a:xfrm>
            <a:off x="12224690" y="9258300"/>
            <a:ext cx="241403"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2</a:t>
            </a:fld>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title"/>
          </p:nvPr>
        </p:nvSpPr>
        <p:spPr>
          <a:xfrm>
            <a:off x="762000" y="1187563"/>
            <a:ext cx="11480800" cy="1270001"/>
          </a:xfrm>
          <a:prstGeom prst="rect">
            <a:avLst/>
          </a:prstGeom>
        </p:spPr>
        <p:txBody>
          <a:bodyPr/>
          <a:lstStyle>
            <a:lvl1pPr>
              <a:defRPr>
                <a:solidFill>
                  <a:srgbClr val="0433FF"/>
                </a:solidFill>
              </a:defRPr>
            </a:lvl1pPr>
          </a:lstStyle>
          <a:p>
            <a:r>
              <a:t>Key Assumption and Scope</a:t>
            </a:r>
          </a:p>
        </p:txBody>
      </p:sp>
      <p:sp>
        <p:nvSpPr>
          <p:cNvPr id="263" name="Shape 263"/>
          <p:cNvSpPr>
            <a:spLocks noGrp="1"/>
          </p:cNvSpPr>
          <p:nvPr>
            <p:ph type="body" sz="quarter" idx="1"/>
          </p:nvPr>
        </p:nvSpPr>
        <p:spPr>
          <a:xfrm>
            <a:off x="955422" y="2247765"/>
            <a:ext cx="11093955" cy="2027364"/>
          </a:xfrm>
          <a:prstGeom prst="rect">
            <a:avLst/>
          </a:prstGeom>
        </p:spPr>
        <p:txBody>
          <a:bodyPr/>
          <a:lstStyle/>
          <a:p>
            <a:pPr marL="685800" indent="-228600">
              <a:spcBef>
                <a:spcPts val="4000"/>
              </a:spcBef>
              <a:buSzPct val="100000"/>
              <a:buAutoNum type="arabicPeriod"/>
            </a:pPr>
            <a:r>
              <a:t> OCI imager options for cloud/aerosol work that were presented in the PACE SDT report are viable</a:t>
            </a:r>
          </a:p>
          <a:p>
            <a:pPr marL="685800" indent="-228600">
              <a:buSzPct val="100000"/>
              <a:buAutoNum type="arabicPeriod"/>
            </a:pPr>
            <a:r>
              <a:t> No 3MI polarimeter studies</a:t>
            </a:r>
          </a:p>
        </p:txBody>
      </p:sp>
      <p:sp>
        <p:nvSpPr>
          <p:cNvPr id="264" name="Shape 26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20</a:t>
            </a:fld>
            <a:endParaRPr/>
          </a:p>
        </p:txBody>
      </p:sp>
      <p:sp>
        <p:nvSpPr>
          <p:cNvPr id="265" name="Shape 265"/>
          <p:cNvSpPr/>
          <p:nvPr/>
        </p:nvSpPr>
        <p:spPr>
          <a:xfrm>
            <a:off x="1132819" y="4481115"/>
            <a:ext cx="10739161" cy="19639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3" algn="l" defTabSz="457200">
              <a:spcBef>
                <a:spcPts val="1200"/>
              </a:spcBef>
              <a:defRPr sz="3200">
                <a:solidFill>
                  <a:srgbClr val="000000"/>
                </a:solidFill>
                <a:effectLst/>
                <a:latin typeface="Times New Roman"/>
                <a:ea typeface="Times New Roman"/>
                <a:cs typeface="Times New Roman"/>
                <a:sym typeface="Times New Roman"/>
              </a:defRPr>
            </a:pPr>
            <a:r>
              <a:t>“Though our team [</a:t>
            </a:r>
            <a:r>
              <a:rPr i="1"/>
              <a:t>Z. Zhang</a:t>
            </a:r>
            <a:r>
              <a:t>] has theoretical and practical experience with polarimetric cloud retrievals, we have not explicitly budgeted for additional studies due to continued uncertainty regarding a PACE polarimeter.”</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a:spLocks noGrp="1"/>
          </p:cNvSpPr>
          <p:nvPr>
            <p:ph type="title"/>
          </p:nvPr>
        </p:nvSpPr>
        <p:spPr>
          <a:xfrm>
            <a:off x="762000" y="611787"/>
            <a:ext cx="11480800" cy="1270001"/>
          </a:xfrm>
          <a:prstGeom prst="rect">
            <a:avLst/>
          </a:prstGeom>
        </p:spPr>
        <p:txBody>
          <a:bodyPr/>
          <a:lstStyle>
            <a:lvl1pPr>
              <a:defRPr>
                <a:solidFill>
                  <a:srgbClr val="0433FF"/>
                </a:solidFill>
              </a:defRPr>
            </a:lvl1pPr>
          </a:lstStyle>
          <a:p>
            <a:r>
              <a:t>Potential ST Collaborations</a:t>
            </a:r>
          </a:p>
        </p:txBody>
      </p:sp>
      <p:sp>
        <p:nvSpPr>
          <p:cNvPr id="270" name="Shape 270"/>
          <p:cNvSpPr>
            <a:spLocks noGrp="1"/>
          </p:cNvSpPr>
          <p:nvPr>
            <p:ph type="body" idx="1"/>
          </p:nvPr>
        </p:nvSpPr>
        <p:spPr>
          <a:xfrm>
            <a:off x="635146" y="1505967"/>
            <a:ext cx="11480801" cy="7635846"/>
          </a:xfrm>
          <a:prstGeom prst="rect">
            <a:avLst/>
          </a:prstGeom>
        </p:spPr>
        <p:txBody>
          <a:bodyPr/>
          <a:lstStyle/>
          <a:p>
            <a:pPr marL="628650" indent="-304800" defTabSz="496570">
              <a:spcBef>
                <a:spcPts val="1700"/>
              </a:spcBef>
              <a:defRPr sz="2890">
                <a:effectLst>
                  <a:outerShdw blurRad="10795" dist="10795" dir="5400000" rotWithShape="0">
                    <a:srgbClr val="FFFFFF">
                      <a:alpha val="25000"/>
                    </a:srgbClr>
                  </a:outerShdw>
                </a:effectLst>
              </a:defRPr>
            </a:pPr>
            <a:r>
              <a:t>Detection and impact of thin cirrus on ocean color and aerosol retrievals [Cloud Team Liaisons: </a:t>
            </a:r>
            <a:r>
              <a:rPr i="1"/>
              <a:t>Ackerman, Platnick,</a:t>
            </a:r>
            <a:r>
              <a:t> </a:t>
            </a:r>
            <a:r>
              <a:rPr i="1"/>
              <a:t>Meyer</a:t>
            </a:r>
            <a:r>
              <a:t>]</a:t>
            </a:r>
          </a:p>
          <a:p>
            <a:pPr marL="628650" indent="-304800" defTabSz="496570">
              <a:spcBef>
                <a:spcPts val="1700"/>
              </a:spcBef>
              <a:defRPr sz="2890">
                <a:effectLst>
                  <a:outerShdw blurRad="10795" dist="10795" dir="5400000" rotWithShape="0">
                    <a:srgbClr val="FFFFFF">
                      <a:alpha val="25000"/>
                    </a:srgbClr>
                  </a:outerShdw>
                </a:effectLst>
              </a:defRPr>
            </a:pPr>
            <a:r>
              <a:t>O</a:t>
            </a:r>
            <a:r>
              <a:rPr baseline="-5999"/>
              <a:t>2</a:t>
            </a:r>
            <a:r>
              <a:t> A-band studies [Cloud Lead: </a:t>
            </a:r>
            <a:r>
              <a:rPr i="1"/>
              <a:t>Heidinger</a:t>
            </a:r>
            <a:r>
              <a:t>]</a:t>
            </a:r>
          </a:p>
          <a:p>
            <a:pPr marL="628650" indent="-304800" defTabSz="496570">
              <a:spcBef>
                <a:spcPts val="1700"/>
              </a:spcBef>
              <a:defRPr sz="2890">
                <a:effectLst>
                  <a:outerShdw blurRad="10795" dist="10795" dir="5400000" rotWithShape="0">
                    <a:srgbClr val="FFFFFF">
                      <a:alpha val="25000"/>
                    </a:srgbClr>
                  </a:outerShdw>
                </a:effectLst>
              </a:defRPr>
            </a:pPr>
            <a:r>
              <a:t>Project/ST OCI trade studies w.r.t. cloud products</a:t>
            </a:r>
          </a:p>
          <a:p>
            <a:pPr marL="628650" indent="-304800" defTabSz="496570">
              <a:spcBef>
                <a:spcPts val="500"/>
              </a:spcBef>
              <a:defRPr sz="2890">
                <a:effectLst>
                  <a:outerShdw blurRad="10795" dist="10795" dir="5400000" rotWithShape="0">
                    <a:srgbClr val="FFFFFF">
                      <a:alpha val="25000"/>
                    </a:srgbClr>
                  </a:outerShdw>
                </a:effectLst>
              </a:defRPr>
            </a:pPr>
            <a:r>
              <a:t>Sub-group participation</a:t>
            </a:r>
          </a:p>
          <a:p>
            <a:pPr marL="1014730" lvl="1" indent="-345439" defTabSz="496570">
              <a:spcBef>
                <a:spcPts val="200"/>
              </a:spcBef>
              <a:defRPr sz="2550">
                <a:effectLst>
                  <a:outerShdw blurRad="10795" dist="10795" dir="5400000" rotWithShape="0">
                    <a:srgbClr val="FFFFFF">
                      <a:alpha val="25000"/>
                    </a:srgbClr>
                  </a:outerShdw>
                </a:effectLst>
              </a:defRPr>
            </a:pPr>
            <a:r>
              <a:t>RT/simulations [</a:t>
            </a:r>
            <a:r>
              <a:rPr i="1"/>
              <a:t>Coddington, Heidinger, Platnick</a:t>
            </a:r>
            <a:r>
              <a:t>].</a:t>
            </a:r>
          </a:p>
          <a:p>
            <a:pPr marL="1341664" lvl="2" indent="-370114" defTabSz="496570">
              <a:spcBef>
                <a:spcPts val="200"/>
              </a:spcBef>
              <a:defRPr sz="2550">
                <a:effectLst>
                  <a:outerShdw blurRad="10795" dist="10795" dir="5400000" rotWithShape="0">
                    <a:srgbClr val="FFFFFF">
                      <a:alpha val="25000"/>
                    </a:srgbClr>
                  </a:outerShdw>
                </a:effectLst>
              </a:defRPr>
            </a:pPr>
            <a:r>
              <a:t>Cloud team plans include:</a:t>
            </a:r>
          </a:p>
          <a:p>
            <a:pPr marL="1687104" lvl="3" indent="-370114" defTabSz="496570">
              <a:spcBef>
                <a:spcPts val="200"/>
              </a:spcBef>
              <a:defRPr sz="2550">
                <a:effectLst>
                  <a:outerShdw blurRad="10795" dist="10795" dir="5400000" rotWithShape="0">
                    <a:srgbClr val="FFFFFF">
                      <a:alpha val="25000"/>
                    </a:srgbClr>
                  </a:outerShdw>
                </a:effectLst>
              </a:defRPr>
            </a:pPr>
            <a:r>
              <a:t>State variables: previously developed ECMWF ERA-40 land/ocean, latitude zone climatologies for cloudy profiles</a:t>
            </a:r>
          </a:p>
          <a:p>
            <a:pPr marL="1687104" lvl="3" indent="-370114" defTabSz="496570">
              <a:spcBef>
                <a:spcPts val="200"/>
              </a:spcBef>
              <a:defRPr sz="2550">
                <a:effectLst>
                  <a:outerShdw blurRad="10795" dist="10795" dir="5400000" rotWithShape="0">
                    <a:srgbClr val="FFFFFF">
                      <a:alpha val="25000"/>
                    </a:srgbClr>
                  </a:outerShdw>
                </a:effectLst>
              </a:defRPr>
            </a:pPr>
            <a:r>
              <a:t>A-band: Jurgen Fischer code used for MERIS A-band studies, also LBLRTM</a:t>
            </a:r>
          </a:p>
          <a:p>
            <a:pPr marL="1014730" lvl="1" indent="-345439" defTabSz="496570">
              <a:spcBef>
                <a:spcPts val="200"/>
              </a:spcBef>
              <a:defRPr sz="2550">
                <a:effectLst>
                  <a:outerShdw blurRad="10795" dist="10795" dir="5400000" rotWithShape="0">
                    <a:srgbClr val="FFFFFF">
                      <a:alpha val="25000"/>
                    </a:srgbClr>
                  </a:outerShdw>
                </a:effectLst>
              </a:defRPr>
            </a:pPr>
            <a:r>
              <a:t>Observations (needs to include cloud scenes!)</a:t>
            </a:r>
          </a:p>
          <a:p>
            <a:pPr marL="1341664" lvl="2" indent="-370114" defTabSz="496570">
              <a:spcBef>
                <a:spcPts val="200"/>
              </a:spcBef>
              <a:defRPr sz="2550">
                <a:effectLst>
                  <a:outerShdw blurRad="10795" dist="10795" dir="5400000" rotWithShape="0">
                    <a:srgbClr val="FFFFFF">
                      <a:alpha val="25000"/>
                    </a:srgbClr>
                  </a:outerShdw>
                </a:effectLst>
              </a:defRPr>
            </a:pPr>
            <a:r>
              <a:t>PICARD cloud/aerosol hyperspectral pushbroom imager data from ER-2 in late spring 2015 [Lead: </a:t>
            </a:r>
            <a:r>
              <a:rPr i="1"/>
              <a:t>Platnick</a:t>
            </a:r>
            <a:r>
              <a:t>]</a:t>
            </a:r>
          </a:p>
          <a:p>
            <a:pPr marL="1341664" lvl="2" indent="-370114" defTabSz="496570">
              <a:spcBef>
                <a:spcPts val="200"/>
              </a:spcBef>
              <a:defRPr sz="2550">
                <a:effectLst>
                  <a:outerShdw blurRad="10795" dist="10795" dir="5400000" rotWithShape="0">
                    <a:srgbClr val="FFFFFF">
                      <a:alpha val="25000"/>
                    </a:srgbClr>
                  </a:outerShdw>
                </a:effectLst>
              </a:defRPr>
            </a:pPr>
            <a:r>
              <a:t>OCO-2 for A-band obs [Lead: </a:t>
            </a:r>
            <a:r>
              <a:rPr i="1"/>
              <a:t>Heidinger</a:t>
            </a:r>
            <a:r>
              <a:t>]</a:t>
            </a:r>
          </a:p>
        </p:txBody>
      </p:sp>
      <p:sp>
        <p:nvSpPr>
          <p:cNvPr id="271" name="Shape 27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21</a:t>
            </a:fld>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22</a:t>
            </a:fld>
            <a:endParaRPr/>
          </a:p>
        </p:txBody>
      </p:sp>
      <p:pic>
        <p:nvPicPr>
          <p:cNvPr id="276" name="table 2.tiff.pdf"/>
          <p:cNvPicPr>
            <a:picLocks noChangeAspect="1"/>
          </p:cNvPicPr>
          <p:nvPr/>
        </p:nvPicPr>
        <p:blipFill>
          <a:blip r:embed="rId2">
            <a:extLst/>
          </a:blip>
          <a:srcRect l="14146" r="15712"/>
          <a:stretch>
            <a:fillRect/>
          </a:stretch>
        </p:blipFill>
        <p:spPr>
          <a:xfrm rot="5400000">
            <a:off x="3135226" y="-1615359"/>
            <a:ext cx="6734298" cy="12425017"/>
          </a:xfrm>
          <a:prstGeom prst="rect">
            <a:avLst/>
          </a:prstGeom>
          <a:ln w="12700">
            <a:miter lim="400000"/>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23</a:t>
            </a:fld>
            <a:endParaRPr/>
          </a:p>
        </p:txBody>
      </p:sp>
      <p:pic>
        <p:nvPicPr>
          <p:cNvPr id="279" name="Untitled.tiff.pdf"/>
          <p:cNvPicPr>
            <a:picLocks noChangeAspect="1"/>
          </p:cNvPicPr>
          <p:nvPr/>
        </p:nvPicPr>
        <p:blipFill>
          <a:blip r:embed="rId2">
            <a:extLst/>
          </a:blip>
          <a:srcRect t="7390" b="7390"/>
          <a:stretch>
            <a:fillRect/>
          </a:stretch>
        </p:blipFill>
        <p:spPr>
          <a:xfrm>
            <a:off x="2567979" y="406131"/>
            <a:ext cx="7868748" cy="8677848"/>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sldNum" sz="quarter" idx="2"/>
          </p:nvPr>
        </p:nvSpPr>
        <p:spPr>
          <a:xfrm>
            <a:off x="12224690" y="9258300"/>
            <a:ext cx="241403"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3</a:t>
            </a:fld>
            <a:endParaRPr/>
          </a:p>
        </p:txBody>
      </p:sp>
      <p:pic>
        <p:nvPicPr>
          <p:cNvPr id="147" name="pasted-image.pdf"/>
          <p:cNvPicPr>
            <a:picLocks noChangeAspect="1"/>
          </p:cNvPicPr>
          <p:nvPr/>
        </p:nvPicPr>
        <p:blipFill>
          <a:blip r:embed="rId3">
            <a:extLst/>
          </a:blip>
          <a:srcRect t="4810" r="4276" b="1041"/>
          <a:stretch>
            <a:fillRect/>
          </a:stretch>
        </p:blipFill>
        <p:spPr>
          <a:xfrm>
            <a:off x="3963508" y="1161561"/>
            <a:ext cx="8752941" cy="4591408"/>
          </a:xfrm>
          <a:prstGeom prst="rect">
            <a:avLst/>
          </a:prstGeom>
          <a:ln w="12700">
            <a:miter lim="400000"/>
          </a:ln>
        </p:spPr>
      </p:pic>
      <p:pic>
        <p:nvPicPr>
          <p:cNvPr id="148" name="pasted-image.pdf"/>
          <p:cNvPicPr>
            <a:picLocks noChangeAspect="1"/>
          </p:cNvPicPr>
          <p:nvPr/>
        </p:nvPicPr>
        <p:blipFill>
          <a:blip r:embed="rId4">
            <a:extLst/>
          </a:blip>
          <a:srcRect t="7313" r="4514" b="11324"/>
          <a:stretch>
            <a:fillRect/>
          </a:stretch>
        </p:blipFill>
        <p:spPr>
          <a:xfrm>
            <a:off x="3963508" y="5274090"/>
            <a:ext cx="8731159" cy="3967867"/>
          </a:xfrm>
          <a:prstGeom prst="rect">
            <a:avLst/>
          </a:prstGeom>
          <a:ln w="12700">
            <a:miter lim="400000"/>
          </a:ln>
        </p:spPr>
      </p:pic>
      <p:sp>
        <p:nvSpPr>
          <p:cNvPr id="149" name="Shape 149"/>
          <p:cNvSpPr/>
          <p:nvPr/>
        </p:nvSpPr>
        <p:spPr>
          <a:xfrm>
            <a:off x="594368" y="2738968"/>
            <a:ext cx="3163520" cy="5851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94" indent="-294" algn="l">
              <a:spcBef>
                <a:spcPts val="2000"/>
              </a:spcBef>
              <a:defRPr sz="3200">
                <a:solidFill>
                  <a:srgbClr val="3B3B3B"/>
                </a:solidFill>
                <a:effectLst>
                  <a:outerShdw blurRad="12700" dist="12700" dir="5400000" rotWithShape="0">
                    <a:srgbClr val="FFFFFF">
                      <a:alpha val="25000"/>
                    </a:srgbClr>
                  </a:outerShdw>
                </a:effectLst>
              </a:defRPr>
            </a:lvl1pPr>
          </a:lstStyle>
          <a:p>
            <a:r>
              <a:t>MYD06: all tests</a:t>
            </a:r>
          </a:p>
        </p:txBody>
      </p:sp>
      <p:sp>
        <p:nvSpPr>
          <p:cNvPr id="150" name="Shape 150"/>
          <p:cNvSpPr/>
          <p:nvPr/>
        </p:nvSpPr>
        <p:spPr>
          <a:xfrm>
            <a:off x="594368" y="5667308"/>
            <a:ext cx="3589132" cy="25663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94" indent="-294" algn="l">
              <a:defRPr sz="3200">
                <a:solidFill>
                  <a:srgbClr val="3B3B3B"/>
                </a:solidFill>
                <a:effectLst>
                  <a:outerShdw blurRad="12700" dist="12700" dir="5400000" rotWithShape="0">
                    <a:srgbClr val="FFFFFF">
                      <a:alpha val="25000"/>
                    </a:srgbClr>
                  </a:outerShdw>
                </a:effectLst>
              </a:defRPr>
            </a:pPr>
            <a:r>
              <a:t>MYD06: VNIR tests only – </a:t>
            </a:r>
          </a:p>
          <a:p>
            <a:pPr marL="294" indent="-294" algn="l">
              <a:defRPr sz="3200">
                <a:solidFill>
                  <a:srgbClr val="3B3B3B"/>
                </a:solidFill>
                <a:effectLst>
                  <a:outerShdw blurRad="12700" dist="12700" dir="5400000" rotWithShape="0">
                    <a:srgbClr val="FFFFFF">
                      <a:alpha val="25000"/>
                    </a:srgbClr>
                  </a:outerShdw>
                </a:effectLst>
              </a:defRPr>
            </a:pPr>
            <a:r>
              <a:t>1.38, 0.86 (ocean), 0.65 (land), &amp; 0.86/0.65</a:t>
            </a:r>
          </a:p>
        </p:txBody>
      </p:sp>
      <p:sp>
        <p:nvSpPr>
          <p:cNvPr id="151" name="Shape 151"/>
          <p:cNvSpPr>
            <a:spLocks noGrp="1"/>
          </p:cNvSpPr>
          <p:nvPr>
            <p:ph type="title"/>
          </p:nvPr>
        </p:nvSpPr>
        <p:spPr>
          <a:xfrm>
            <a:off x="762000" y="431101"/>
            <a:ext cx="11480800" cy="1270001"/>
          </a:xfrm>
          <a:prstGeom prst="rect">
            <a:avLst/>
          </a:prstGeom>
        </p:spPr>
        <p:txBody>
          <a:bodyPr/>
          <a:lstStyle>
            <a:lvl1pPr>
              <a:defRPr>
                <a:solidFill>
                  <a:srgbClr val="0433FF"/>
                </a:solidFill>
              </a:defRPr>
            </a:lvl1pPr>
          </a:lstStyle>
          <a:p>
            <a:r>
              <a:t>OCI Cloud Detection Study: Glint Obs. Removed</a:t>
            </a:r>
          </a:p>
        </p:txBody>
      </p:sp>
      <p:grpSp>
        <p:nvGrpSpPr>
          <p:cNvPr id="154" name="Group 154"/>
          <p:cNvGrpSpPr/>
          <p:nvPr/>
        </p:nvGrpSpPr>
        <p:grpSpPr>
          <a:xfrm>
            <a:off x="3978453" y="5229369"/>
            <a:ext cx="8801418" cy="4017056"/>
            <a:chOff x="0" y="0"/>
            <a:chExt cx="8801417" cy="4017055"/>
          </a:xfrm>
        </p:grpSpPr>
        <p:pic>
          <p:nvPicPr>
            <p:cNvPr id="152" name="pasted-image.pdf"/>
            <p:cNvPicPr>
              <a:picLocks noChangeAspect="1"/>
            </p:cNvPicPr>
            <p:nvPr/>
          </p:nvPicPr>
          <p:blipFill>
            <a:blip r:embed="rId5">
              <a:extLst/>
            </a:blip>
            <a:srcRect t="6578" r="3746" b="11051"/>
            <a:stretch>
              <a:fillRect/>
            </a:stretch>
          </p:blipFill>
          <p:spPr>
            <a:xfrm>
              <a:off x="0" y="0"/>
              <a:ext cx="8801418" cy="4017056"/>
            </a:xfrm>
            <a:prstGeom prst="rect">
              <a:avLst/>
            </a:prstGeom>
            <a:ln w="12700" cap="flat">
              <a:noFill/>
              <a:miter lim="400000"/>
            </a:ln>
            <a:effectLst/>
          </p:spPr>
        </p:pic>
        <p:sp>
          <p:nvSpPr>
            <p:cNvPr id="153" name="Shape 153"/>
            <p:cNvSpPr/>
            <p:nvPr/>
          </p:nvSpPr>
          <p:spPr>
            <a:xfrm>
              <a:off x="2726674" y="2671026"/>
              <a:ext cx="4717594" cy="585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marL="294" indent="-294" algn="l">
                <a:spcBef>
                  <a:spcPts val="2000"/>
                </a:spcBef>
                <a:defRPr sz="3200">
                  <a:solidFill>
                    <a:srgbClr val="3B3B3B"/>
                  </a:solidFill>
                  <a:effectLst>
                    <a:outerShdw blurRad="12700" dist="12700" dir="5400000" rotWithShape="0">
                      <a:srgbClr val="FFFFFF">
                        <a:alpha val="25000"/>
                      </a:srgbClr>
                    </a:outerShdw>
                  </a:effectLst>
                </a:defRPr>
              </a:lvl1pPr>
            </a:lstStyle>
            <a:p>
              <a:r>
                <a:t>MYD06 all - VNIR (±0.30)</a:t>
              </a:r>
            </a:p>
          </p:txBody>
        </p:sp>
      </p:gr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54"/>
                                        </p:tgtEl>
                                        <p:attrNameLst>
                                          <p:attrName>style.visibility</p:attrName>
                                        </p:attrNameLst>
                                      </p:cBhvr>
                                      <p:to>
                                        <p:strVal val="visible"/>
                                      </p:to>
                                    </p:set>
                                    <p:animEffect transition="in" filter="wipe(left)">
                                      <p:cBhvr>
                                        <p:cTn id="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sldNum" sz="quarter" idx="2"/>
          </p:nvPr>
        </p:nvSpPr>
        <p:spPr>
          <a:xfrm>
            <a:off x="12224690" y="9258300"/>
            <a:ext cx="241403"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4</a:t>
            </a:fld>
            <a:endParaRPr/>
          </a:p>
        </p:txBody>
      </p:sp>
      <p:sp>
        <p:nvSpPr>
          <p:cNvPr id="159" name="Shape 159"/>
          <p:cNvSpPr>
            <a:spLocks noGrp="1"/>
          </p:cNvSpPr>
          <p:nvPr>
            <p:ph type="title"/>
          </p:nvPr>
        </p:nvSpPr>
        <p:spPr>
          <a:xfrm>
            <a:off x="762000" y="431101"/>
            <a:ext cx="11480800" cy="1270001"/>
          </a:xfrm>
          <a:prstGeom prst="rect">
            <a:avLst/>
          </a:prstGeom>
        </p:spPr>
        <p:txBody>
          <a:bodyPr/>
          <a:lstStyle>
            <a:lvl1pPr>
              <a:defRPr>
                <a:solidFill>
                  <a:srgbClr val="0433FF"/>
                </a:solidFill>
              </a:defRPr>
            </a:lvl1pPr>
          </a:lstStyle>
          <a:p>
            <a:r>
              <a:t>OCI Cloud Detection Study</a:t>
            </a:r>
          </a:p>
        </p:txBody>
      </p:sp>
      <p:pic>
        <p:nvPicPr>
          <p:cNvPr id="160" name="pasted-image.pdf"/>
          <p:cNvPicPr>
            <a:picLocks noChangeAspect="1"/>
          </p:cNvPicPr>
          <p:nvPr/>
        </p:nvPicPr>
        <p:blipFill>
          <a:blip r:embed="rId3">
            <a:extLst/>
          </a:blip>
          <a:stretch>
            <a:fillRect/>
          </a:stretch>
        </p:blipFill>
        <p:spPr>
          <a:xfrm>
            <a:off x="1475595" y="1305855"/>
            <a:ext cx="10053610" cy="7540208"/>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sldNum" sz="quarter" idx="2"/>
          </p:nvPr>
        </p:nvSpPr>
        <p:spPr>
          <a:xfrm>
            <a:off x="12224690" y="9258300"/>
            <a:ext cx="241403"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5</a:t>
            </a:fld>
            <a:endParaRPr/>
          </a:p>
        </p:txBody>
      </p:sp>
      <p:sp>
        <p:nvSpPr>
          <p:cNvPr id="165" name="Shape 165"/>
          <p:cNvSpPr>
            <a:spLocks noGrp="1"/>
          </p:cNvSpPr>
          <p:nvPr>
            <p:ph type="title"/>
          </p:nvPr>
        </p:nvSpPr>
        <p:spPr>
          <a:xfrm>
            <a:off x="762000" y="354901"/>
            <a:ext cx="11480800" cy="1270001"/>
          </a:xfrm>
          <a:prstGeom prst="rect">
            <a:avLst/>
          </a:prstGeom>
        </p:spPr>
        <p:txBody>
          <a:bodyPr/>
          <a:lstStyle>
            <a:lvl1pPr>
              <a:defRPr>
                <a:solidFill>
                  <a:srgbClr val="0433FF"/>
                </a:solidFill>
              </a:defRPr>
            </a:lvl1pPr>
          </a:lstStyle>
          <a:p>
            <a:r>
              <a:t>A-Band Cloud Height Study</a:t>
            </a:r>
          </a:p>
        </p:txBody>
      </p:sp>
      <p:sp>
        <p:nvSpPr>
          <p:cNvPr id="166" name="Shape 166"/>
          <p:cNvSpPr/>
          <p:nvPr/>
        </p:nvSpPr>
        <p:spPr>
          <a:xfrm>
            <a:off x="330047" y="1165528"/>
            <a:ext cx="5619541" cy="779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62964" indent="-262964" algn="l" defTabSz="457200">
              <a:spcBef>
                <a:spcPts val="200"/>
              </a:spcBef>
              <a:buSzPct val="75000"/>
              <a:buChar char="•"/>
              <a:defRPr sz="2500">
                <a:solidFill>
                  <a:srgbClr val="000000"/>
                </a:solidFill>
                <a:effectLst/>
                <a:latin typeface="Calibri"/>
                <a:ea typeface="Calibri"/>
                <a:cs typeface="Calibri"/>
                <a:sym typeface="Calibri"/>
              </a:defRPr>
            </a:pPr>
            <a:r>
              <a:t>OCI/</a:t>
            </a:r>
            <a:r>
              <a:rPr>
                <a:solidFill>
                  <a:srgbClr val="945200"/>
                </a:solidFill>
              </a:rPr>
              <a:t>OCI+</a:t>
            </a:r>
            <a:r>
              <a:t> includes 3 channels with atmospheric absorption:</a:t>
            </a:r>
          </a:p>
          <a:p>
            <a:pPr marL="720164" indent="-262964" algn="l" defTabSz="457200">
              <a:spcBef>
                <a:spcPts val="200"/>
              </a:spcBef>
              <a:buSzPct val="75000"/>
              <a:buChar char="•"/>
              <a:defRPr sz="2500">
                <a:solidFill>
                  <a:srgbClr val="000000"/>
                </a:solidFill>
                <a:effectLst/>
                <a:latin typeface="Calibri"/>
                <a:ea typeface="Calibri"/>
                <a:cs typeface="Calibri"/>
                <a:sym typeface="Calibri"/>
              </a:defRPr>
            </a:pPr>
            <a:r>
              <a:t>0.76 </a:t>
            </a:r>
            <a:r>
              <a:rPr>
                <a:latin typeface="Symbol"/>
                <a:ea typeface="Symbol"/>
                <a:cs typeface="Symbol"/>
                <a:sym typeface="Symbol"/>
              </a:rPr>
              <a:t>μ</a:t>
            </a:r>
            <a:r>
              <a:t>m (O</a:t>
            </a:r>
            <a:r>
              <a:rPr baseline="-5999"/>
              <a:t>2  </a:t>
            </a:r>
            <a:r>
              <a:t>A-Band, 5nm bandwidth)</a:t>
            </a:r>
          </a:p>
          <a:p>
            <a:pPr marL="720164" indent="-262964" algn="l" defTabSz="457200">
              <a:spcBef>
                <a:spcPts val="200"/>
              </a:spcBef>
              <a:buSzPct val="75000"/>
              <a:buChar char="•"/>
              <a:defRPr sz="2500">
                <a:solidFill>
                  <a:srgbClr val="000000"/>
                </a:solidFill>
                <a:effectLst/>
                <a:latin typeface="Calibri"/>
                <a:ea typeface="Calibri"/>
                <a:cs typeface="Calibri"/>
                <a:sym typeface="Calibri"/>
              </a:defRPr>
            </a:pPr>
            <a:r>
              <a:rPr>
                <a:solidFill>
                  <a:srgbClr val="945200"/>
                </a:solidFill>
              </a:rPr>
              <a:t>0.94 </a:t>
            </a:r>
            <a:r>
              <a:rPr>
                <a:solidFill>
                  <a:srgbClr val="945200"/>
                </a:solidFill>
                <a:latin typeface="Symbol"/>
                <a:ea typeface="Symbol"/>
                <a:cs typeface="Symbol"/>
                <a:sym typeface="Symbol"/>
              </a:rPr>
              <a:t>μ</a:t>
            </a:r>
            <a:r>
              <a:rPr>
                <a:solidFill>
                  <a:srgbClr val="945200"/>
                </a:solidFill>
              </a:rPr>
              <a:t>m</a:t>
            </a:r>
            <a:r>
              <a:t> (weak H</a:t>
            </a:r>
            <a:r>
              <a:rPr baseline="-5999"/>
              <a:t>2</a:t>
            </a:r>
            <a:r>
              <a:t>O)</a:t>
            </a:r>
          </a:p>
          <a:p>
            <a:pPr marL="720164" indent="-262964" algn="l" defTabSz="457200">
              <a:spcBef>
                <a:spcPts val="200"/>
              </a:spcBef>
              <a:buSzPct val="75000"/>
              <a:buChar char="•"/>
              <a:defRPr sz="2500">
                <a:solidFill>
                  <a:srgbClr val="000000"/>
                </a:solidFill>
                <a:effectLst/>
                <a:latin typeface="Calibri"/>
                <a:ea typeface="Calibri"/>
                <a:cs typeface="Calibri"/>
                <a:sym typeface="Calibri"/>
              </a:defRPr>
            </a:pPr>
            <a:r>
              <a:rPr>
                <a:solidFill>
                  <a:srgbClr val="945200"/>
                </a:solidFill>
              </a:rPr>
              <a:t>1.38 </a:t>
            </a:r>
            <a:r>
              <a:rPr>
                <a:solidFill>
                  <a:srgbClr val="945200"/>
                </a:solidFill>
                <a:latin typeface="Symbol"/>
                <a:ea typeface="Symbol"/>
                <a:cs typeface="Symbol"/>
                <a:sym typeface="Symbol"/>
              </a:rPr>
              <a:t>μ</a:t>
            </a:r>
            <a:r>
              <a:rPr>
                <a:solidFill>
                  <a:srgbClr val="945200"/>
                </a:solidFill>
              </a:rPr>
              <a:t>m</a:t>
            </a:r>
            <a:r>
              <a:t> (strong H</a:t>
            </a:r>
            <a:r>
              <a:rPr baseline="-5999"/>
              <a:t>2</a:t>
            </a:r>
            <a:r>
              <a:t>O)</a:t>
            </a:r>
          </a:p>
          <a:p>
            <a:pPr marL="262964" indent="-262964" algn="l" defTabSz="457200">
              <a:spcBef>
                <a:spcPts val="200"/>
              </a:spcBef>
              <a:buSzPct val="75000"/>
              <a:buChar char="•"/>
              <a:defRPr sz="2500">
                <a:solidFill>
                  <a:srgbClr val="000000"/>
                </a:solidFill>
                <a:effectLst/>
                <a:latin typeface="Calibri"/>
                <a:ea typeface="Calibri"/>
                <a:cs typeface="Calibri"/>
                <a:sym typeface="Calibri"/>
              </a:defRPr>
            </a:pPr>
            <a:r>
              <a:t>Retrievals use reflectance ratio involving these and nearby window channels.</a:t>
            </a:r>
          </a:p>
          <a:p>
            <a:pPr marL="262964" indent="-262964" algn="l" defTabSz="457200">
              <a:spcBef>
                <a:spcPts val="200"/>
              </a:spcBef>
              <a:buSzPct val="75000"/>
              <a:buChar char="•"/>
              <a:defRPr sz="2500">
                <a:solidFill>
                  <a:srgbClr val="000000"/>
                </a:solidFill>
                <a:effectLst/>
                <a:latin typeface="Calibri"/>
                <a:ea typeface="Calibri"/>
                <a:cs typeface="Calibri"/>
                <a:sym typeface="Calibri"/>
              </a:defRPr>
            </a:pPr>
            <a:r>
              <a:t>O</a:t>
            </a:r>
            <a:r>
              <a:rPr baseline="-5999"/>
              <a:t>2 </a:t>
            </a:r>
            <a:r>
              <a:t>A-band likely greatest information content due to low forward model uncertainty (well mixed absorber in contrast to H</a:t>
            </a:r>
            <a:r>
              <a:rPr baseline="-5999"/>
              <a:t>2</a:t>
            </a:r>
            <a:r>
              <a:t>O)</a:t>
            </a:r>
          </a:p>
          <a:p>
            <a:pPr marL="262964" indent="-262964" algn="l" defTabSz="457200">
              <a:spcBef>
                <a:spcPts val="200"/>
              </a:spcBef>
              <a:buSzPct val="75000"/>
              <a:buChar char="•"/>
              <a:defRPr sz="2500">
                <a:solidFill>
                  <a:srgbClr val="000000"/>
                </a:solidFill>
                <a:effectLst/>
                <a:latin typeface="Calibri"/>
                <a:ea typeface="Calibri"/>
                <a:cs typeface="Calibri"/>
                <a:sym typeface="Calibri"/>
              </a:defRPr>
            </a:pPr>
            <a:r>
              <a:t>Channels are also sensitive to the geometrical thickness of the cloud and to the presence of multiple layers.</a:t>
            </a:r>
          </a:p>
          <a:p>
            <a:pPr marL="262964" indent="-262964" algn="l" defTabSz="457200">
              <a:spcBef>
                <a:spcPts val="200"/>
              </a:spcBef>
              <a:buSzPct val="75000"/>
              <a:buChar char="•"/>
              <a:defRPr sz="2500">
                <a:solidFill>
                  <a:srgbClr val="000000"/>
                </a:solidFill>
                <a:effectLst/>
                <a:latin typeface="Calibri"/>
                <a:ea typeface="Calibri"/>
                <a:cs typeface="Calibri"/>
                <a:sym typeface="Calibri"/>
              </a:defRPr>
            </a:pPr>
            <a:r>
              <a:t>Optimal Estimation (OE) retrieval using the three ratios shown in the figure used to retrieve Cloud Pressure and Cloud Pressure Thickness.</a:t>
            </a:r>
          </a:p>
        </p:txBody>
      </p:sp>
      <p:grpSp>
        <p:nvGrpSpPr>
          <p:cNvPr id="170" name="Group 170"/>
          <p:cNvGrpSpPr/>
          <p:nvPr/>
        </p:nvGrpSpPr>
        <p:grpSpPr>
          <a:xfrm>
            <a:off x="5891530" y="1027445"/>
            <a:ext cx="6681904" cy="8073967"/>
            <a:chOff x="0" y="0"/>
            <a:chExt cx="6681902" cy="8073966"/>
          </a:xfrm>
        </p:grpSpPr>
        <p:pic>
          <p:nvPicPr>
            <p:cNvPr id="167" name="pasted-image.pdf"/>
            <p:cNvPicPr>
              <a:picLocks noChangeAspect="1"/>
            </p:cNvPicPr>
            <p:nvPr/>
          </p:nvPicPr>
          <p:blipFill>
            <a:blip r:embed="rId3">
              <a:extLst/>
            </a:blip>
            <a:stretch>
              <a:fillRect/>
            </a:stretch>
          </p:blipFill>
          <p:spPr>
            <a:xfrm>
              <a:off x="0" y="0"/>
              <a:ext cx="6681903" cy="8073967"/>
            </a:xfrm>
            <a:prstGeom prst="rect">
              <a:avLst/>
            </a:prstGeom>
            <a:ln w="12700" cap="flat">
              <a:noFill/>
              <a:miter lim="400000"/>
            </a:ln>
            <a:effectLst/>
          </p:spPr>
        </p:pic>
        <p:sp>
          <p:nvSpPr>
            <p:cNvPr id="168" name="Shape 168"/>
            <p:cNvSpPr/>
            <p:nvPr/>
          </p:nvSpPr>
          <p:spPr>
            <a:xfrm>
              <a:off x="4117320" y="3177524"/>
              <a:ext cx="1887972" cy="20736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defTabSz="457200">
                <a:defRPr sz="2200">
                  <a:solidFill>
                    <a:srgbClr val="000000"/>
                  </a:solidFill>
                  <a:effectLst/>
                  <a:latin typeface="Arial"/>
                  <a:ea typeface="Arial"/>
                  <a:cs typeface="Arial"/>
                  <a:sym typeface="Arial"/>
                </a:defRPr>
              </a:pPr>
              <a:r>
                <a:t>COT = 10</a:t>
              </a:r>
            </a:p>
            <a:p>
              <a:pPr algn="l" defTabSz="457200">
                <a:defRPr sz="2200">
                  <a:solidFill>
                    <a:srgbClr val="000000"/>
                  </a:solidFill>
                  <a:effectLst/>
                  <a:latin typeface="Arial"/>
                  <a:ea typeface="Arial"/>
                  <a:cs typeface="Arial"/>
                  <a:sym typeface="Arial"/>
                </a:defRPr>
              </a:pPr>
              <a:r>
                <a:t>CER = 20 μm</a:t>
              </a:r>
            </a:p>
            <a:p>
              <a:pPr algn="l" defTabSz="457200">
                <a:defRPr sz="2200">
                  <a:solidFill>
                    <a:srgbClr val="000000"/>
                  </a:solidFill>
                  <a:effectLst/>
                  <a:latin typeface="Arial"/>
                  <a:ea typeface="Arial"/>
                  <a:cs typeface="Arial"/>
                  <a:sym typeface="Arial"/>
                </a:defRPr>
              </a:pPr>
              <a:r>
                <a:t>dP = 100 hPa</a:t>
              </a:r>
            </a:p>
            <a:p>
              <a:pPr algn="l" defTabSz="457200">
                <a:defRPr sz="2200">
                  <a:solidFill>
                    <a:srgbClr val="000000"/>
                  </a:solidFill>
                  <a:effectLst/>
                  <a:latin typeface="Arial"/>
                  <a:ea typeface="Arial"/>
                  <a:cs typeface="Arial"/>
                  <a:sym typeface="Arial"/>
                </a:defRPr>
              </a:pPr>
              <a:r>
                <a:rPr i="1"/>
                <a:t>μ</a:t>
              </a:r>
              <a:r>
                <a:t> = 1.0</a:t>
              </a:r>
            </a:p>
            <a:p>
              <a:pPr algn="l" defTabSz="457200">
                <a:defRPr sz="2200">
                  <a:solidFill>
                    <a:srgbClr val="000000"/>
                  </a:solidFill>
                  <a:effectLst/>
                  <a:latin typeface="Arial"/>
                  <a:ea typeface="Arial"/>
                  <a:cs typeface="Arial"/>
                  <a:sym typeface="Arial"/>
                </a:defRPr>
              </a:pPr>
              <a:r>
                <a:rPr i="1"/>
                <a:t>μ</a:t>
              </a:r>
              <a:r>
                <a:rPr baseline="-5999"/>
                <a:t>o</a:t>
              </a:r>
              <a:r>
                <a:t> = 0.8</a:t>
              </a:r>
            </a:p>
          </p:txBody>
        </p:sp>
        <p:sp>
          <p:nvSpPr>
            <p:cNvPr id="169" name="Shape 169"/>
            <p:cNvSpPr/>
            <p:nvPr/>
          </p:nvSpPr>
          <p:spPr>
            <a:xfrm>
              <a:off x="2809083" y="812774"/>
              <a:ext cx="3283771" cy="1206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marL="285750" indent="-285750" defTabSz="457200">
                <a:spcBef>
                  <a:spcPts val="200"/>
                </a:spcBef>
                <a:defRPr sz="2400">
                  <a:solidFill>
                    <a:srgbClr val="000000"/>
                  </a:solidFill>
                  <a:latin typeface="Calibri"/>
                  <a:ea typeface="Calibri"/>
                  <a:cs typeface="Calibri"/>
                  <a:sym typeface="Calibri"/>
                </a:defRPr>
              </a:lvl1pPr>
            </a:lstStyle>
            <a:p>
              <a:pPr>
                <a:defRPr>
                  <a:effectLst/>
                </a:defRPr>
              </a:pPr>
              <a:r>
                <a:t>Cloud pressure weighting functions span the Troposphere</a:t>
              </a:r>
            </a:p>
          </p:txBody>
        </p:sp>
      </p:gr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2384213" y="1733973"/>
            <a:ext cx="8128000" cy="5418667"/>
          </a:xfrm>
          <a:prstGeom prst="rect">
            <a:avLst/>
          </a:prstGeom>
        </p:spPr>
      </p:pic>
      <p:sp>
        <p:nvSpPr>
          <p:cNvPr id="6" name="Rectangle 5"/>
          <p:cNvSpPr/>
          <p:nvPr/>
        </p:nvSpPr>
        <p:spPr>
          <a:xfrm>
            <a:off x="0" y="664719"/>
            <a:ext cx="13004800" cy="705129"/>
          </a:xfrm>
          <a:prstGeom prst="rect">
            <a:avLst/>
          </a:prstGeom>
        </p:spPr>
        <p:txBody>
          <a:bodyPr wrap="square">
            <a:spAutoFit/>
          </a:bodyPr>
          <a:lstStyle/>
          <a:p>
            <a:pPr algn="ctr"/>
            <a:r>
              <a:rPr lang="en-US" sz="3982" dirty="0">
                <a:solidFill>
                  <a:srgbClr val="0000FF"/>
                </a:solidFill>
                <a:latin typeface="HelveticaNeue-Medium" charset="0"/>
              </a:rPr>
              <a:t>A-Band Cloud Height </a:t>
            </a:r>
            <a:r>
              <a:rPr lang="en-US" sz="3982" dirty="0">
                <a:solidFill>
                  <a:srgbClr val="0000FF"/>
                </a:solidFill>
                <a:latin typeface="HelveticaNeue-Medium" charset="0"/>
              </a:rPr>
              <a:t>– Example Synthetic Retrieval</a:t>
            </a:r>
            <a:endParaRPr lang="en-US" sz="3982" dirty="0"/>
          </a:p>
        </p:txBody>
      </p:sp>
      <p:sp>
        <p:nvSpPr>
          <p:cNvPr id="8" name="Rectangle 7"/>
          <p:cNvSpPr/>
          <p:nvPr/>
        </p:nvSpPr>
        <p:spPr>
          <a:xfrm>
            <a:off x="3467947" y="7098453"/>
            <a:ext cx="6502400" cy="1667957"/>
          </a:xfrm>
          <a:prstGeom prst="rect">
            <a:avLst/>
          </a:prstGeom>
        </p:spPr>
        <p:txBody>
          <a:bodyPr>
            <a:spAutoFit/>
          </a:bodyPr>
          <a:lstStyle/>
          <a:p>
            <a:r>
              <a:rPr lang="en-US" sz="3413" b="1" dirty="0">
                <a:solidFill>
                  <a:srgbClr val="000000"/>
                </a:solidFill>
                <a:latin typeface="Calibri-Bold" charset="0"/>
              </a:rPr>
              <a:t>Single </a:t>
            </a:r>
            <a:r>
              <a:rPr lang="en-US" sz="3413" b="1" dirty="0">
                <a:solidFill>
                  <a:srgbClr val="000000"/>
                </a:solidFill>
                <a:latin typeface="Calibri-Bold" charset="0"/>
              </a:rPr>
              <a:t>layer cloud example</a:t>
            </a:r>
          </a:p>
          <a:p>
            <a:r>
              <a:rPr lang="en-US" sz="3413" dirty="0">
                <a:solidFill>
                  <a:srgbClr val="000000"/>
                </a:solidFill>
                <a:latin typeface="Calibri" charset="0"/>
              </a:rPr>
              <a:t>  truth</a:t>
            </a:r>
            <a:r>
              <a:rPr lang="en-US" sz="3413" dirty="0">
                <a:solidFill>
                  <a:srgbClr val="000000"/>
                </a:solidFill>
                <a:latin typeface="Calibri" charset="0"/>
              </a:rPr>
              <a:t>: COT=6, </a:t>
            </a:r>
            <a:r>
              <a:rPr lang="en-US" sz="3413" dirty="0">
                <a:solidFill>
                  <a:srgbClr val="000000"/>
                </a:solidFill>
                <a:latin typeface="Calibri" charset="0"/>
              </a:rPr>
              <a:t>p=200-300 </a:t>
            </a:r>
            <a:r>
              <a:rPr lang="en-US" sz="3413" dirty="0" err="1">
                <a:solidFill>
                  <a:srgbClr val="000000"/>
                </a:solidFill>
                <a:latin typeface="Calibri" charset="0"/>
              </a:rPr>
              <a:t>hPa</a:t>
            </a:r>
            <a:endParaRPr lang="en-US" sz="3413" dirty="0">
              <a:solidFill>
                <a:srgbClr val="000000"/>
              </a:solidFill>
              <a:latin typeface="Calibri" charset="0"/>
            </a:endParaRPr>
          </a:p>
          <a:p>
            <a:r>
              <a:rPr lang="en-US" sz="3413" dirty="0">
                <a:solidFill>
                  <a:srgbClr val="000000"/>
                </a:solidFill>
                <a:latin typeface="Calibri" charset="0"/>
              </a:rPr>
              <a:t>  retrieved </a:t>
            </a:r>
            <a:r>
              <a:rPr lang="en-US" sz="3413" dirty="0">
                <a:solidFill>
                  <a:srgbClr val="000000"/>
                </a:solidFill>
                <a:latin typeface="Calibri" charset="0"/>
              </a:rPr>
              <a:t>p: 265-296 </a:t>
            </a:r>
            <a:r>
              <a:rPr lang="en-US" sz="3413" dirty="0" err="1">
                <a:solidFill>
                  <a:srgbClr val="000000"/>
                </a:solidFill>
                <a:latin typeface="Calibri" charset="0"/>
              </a:rPr>
              <a:t>hPa</a:t>
            </a:r>
            <a:endParaRPr lang="en-US" sz="3413" dirty="0"/>
          </a:p>
        </p:txBody>
      </p:sp>
    </p:spTree>
    <p:extLst>
      <p:ext uri="{BB962C8B-B14F-4D97-AF65-F5344CB8AC3E}">
        <p14:creationId xmlns:p14="http://schemas.microsoft.com/office/powerpoint/2010/main" val="1048808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tretch>
            <a:fillRect/>
          </a:stretch>
        </p:blipFill>
        <p:spPr>
          <a:xfrm>
            <a:off x="2384213" y="1733973"/>
            <a:ext cx="8128000" cy="5418667"/>
          </a:xfrm>
          <a:prstGeom prst="rect">
            <a:avLst/>
          </a:prstGeom>
        </p:spPr>
      </p:pic>
      <p:sp>
        <p:nvSpPr>
          <p:cNvPr id="8" name="Rectangle 7"/>
          <p:cNvSpPr/>
          <p:nvPr/>
        </p:nvSpPr>
        <p:spPr>
          <a:xfrm>
            <a:off x="1605280" y="6935894"/>
            <a:ext cx="10315787" cy="2193164"/>
          </a:xfrm>
          <a:prstGeom prst="rect">
            <a:avLst/>
          </a:prstGeom>
          <a:effectLst/>
        </p:spPr>
        <p:txBody>
          <a:bodyPr wrap="square">
            <a:spAutoFit/>
          </a:bodyPr>
          <a:lstStyle/>
          <a:p>
            <a:r>
              <a:rPr lang="en-US" sz="3413" dirty="0">
                <a:solidFill>
                  <a:schemeClr val="bg2"/>
                </a:solidFill>
                <a:latin typeface="Calibri-Bold" charset="0"/>
              </a:rPr>
              <a:t>Multiple layer </a:t>
            </a:r>
            <a:r>
              <a:rPr lang="en-US" sz="3413" dirty="0">
                <a:solidFill>
                  <a:schemeClr val="bg2"/>
                </a:solidFill>
                <a:latin typeface="Calibri-Bold" charset="0"/>
              </a:rPr>
              <a:t>cloud example</a:t>
            </a:r>
          </a:p>
          <a:p>
            <a:r>
              <a:rPr lang="en-US" sz="3413" dirty="0">
                <a:solidFill>
                  <a:schemeClr val="bg2"/>
                </a:solidFill>
                <a:latin typeface="Calibri" charset="0"/>
              </a:rPr>
              <a:t>  </a:t>
            </a:r>
            <a:r>
              <a:rPr lang="en-US" sz="3413" dirty="0">
                <a:solidFill>
                  <a:schemeClr val="bg2"/>
                </a:solidFill>
              </a:rPr>
              <a:t>upper cloud: COT=2, </a:t>
            </a:r>
            <a:r>
              <a:rPr lang="en-US" sz="3413" dirty="0">
                <a:solidFill>
                  <a:schemeClr val="bg2"/>
                </a:solidFill>
              </a:rPr>
              <a:t>p=200-300 </a:t>
            </a:r>
            <a:r>
              <a:rPr lang="en-US" sz="3413" dirty="0" err="1">
                <a:solidFill>
                  <a:schemeClr val="bg2"/>
                </a:solidFill>
              </a:rPr>
              <a:t>hPa</a:t>
            </a:r>
            <a:endParaRPr lang="en-US" sz="3413" dirty="0">
              <a:solidFill>
                <a:schemeClr val="bg2"/>
              </a:solidFill>
            </a:endParaRPr>
          </a:p>
          <a:p>
            <a:r>
              <a:rPr lang="en-US" sz="3413" dirty="0">
                <a:solidFill>
                  <a:schemeClr val="bg2"/>
                </a:solidFill>
              </a:rPr>
              <a:t>  lower </a:t>
            </a:r>
            <a:r>
              <a:rPr lang="en-US" sz="3413" dirty="0">
                <a:solidFill>
                  <a:schemeClr val="bg2"/>
                </a:solidFill>
              </a:rPr>
              <a:t>cloud: COT=2, p=850-900 </a:t>
            </a:r>
            <a:r>
              <a:rPr lang="en-US" sz="3413" dirty="0" err="1">
                <a:solidFill>
                  <a:schemeClr val="bg2"/>
                </a:solidFill>
              </a:rPr>
              <a:t>hPa</a:t>
            </a:r>
            <a:endParaRPr lang="en-US" sz="3413" dirty="0">
              <a:solidFill>
                <a:schemeClr val="bg2"/>
              </a:solidFill>
            </a:endParaRPr>
          </a:p>
          <a:p>
            <a:r>
              <a:rPr lang="en-US" sz="3413" dirty="0">
                <a:solidFill>
                  <a:schemeClr val="bg2"/>
                </a:solidFill>
              </a:rPr>
              <a:t>  retrieved </a:t>
            </a:r>
            <a:r>
              <a:rPr lang="en-US" sz="3413" dirty="0">
                <a:solidFill>
                  <a:schemeClr val="bg2"/>
                </a:solidFill>
              </a:rPr>
              <a:t>p (assuming single layer): 410-472 </a:t>
            </a:r>
            <a:r>
              <a:rPr lang="en-US" sz="3413" dirty="0" err="1">
                <a:solidFill>
                  <a:schemeClr val="bg2"/>
                </a:solidFill>
              </a:rPr>
              <a:t>hPa</a:t>
            </a:r>
            <a:endParaRPr lang="en-US" sz="3413" dirty="0">
              <a:solidFill>
                <a:schemeClr val="bg2"/>
              </a:solidFill>
            </a:endParaRPr>
          </a:p>
        </p:txBody>
      </p:sp>
      <p:sp>
        <p:nvSpPr>
          <p:cNvPr id="9" name="Rectangle 8"/>
          <p:cNvSpPr/>
          <p:nvPr/>
        </p:nvSpPr>
        <p:spPr>
          <a:xfrm>
            <a:off x="0" y="664719"/>
            <a:ext cx="13004800" cy="705129"/>
          </a:xfrm>
          <a:prstGeom prst="rect">
            <a:avLst/>
          </a:prstGeom>
        </p:spPr>
        <p:txBody>
          <a:bodyPr wrap="square">
            <a:spAutoFit/>
          </a:bodyPr>
          <a:lstStyle/>
          <a:p>
            <a:pPr algn="ctr"/>
            <a:r>
              <a:rPr lang="en-US" sz="3982" dirty="0">
                <a:solidFill>
                  <a:srgbClr val="0000FF"/>
                </a:solidFill>
                <a:latin typeface="HelveticaNeue-Medium" charset="0"/>
              </a:rPr>
              <a:t>A-Band Cloud Height </a:t>
            </a:r>
            <a:r>
              <a:rPr lang="en-US" sz="3982" dirty="0">
                <a:solidFill>
                  <a:srgbClr val="0000FF"/>
                </a:solidFill>
                <a:latin typeface="HelveticaNeue-Medium" charset="0"/>
              </a:rPr>
              <a:t>– Example Synthetic Retrieval</a:t>
            </a:r>
            <a:endParaRPr lang="en-US" sz="3982" dirty="0"/>
          </a:p>
        </p:txBody>
      </p:sp>
    </p:spTree>
    <p:extLst>
      <p:ext uri="{BB962C8B-B14F-4D97-AF65-F5344CB8AC3E}">
        <p14:creationId xmlns:p14="http://schemas.microsoft.com/office/powerpoint/2010/main" val="778819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 name="Shape 174"/>
          <p:cNvSpPr>
            <a:spLocks noGrp="1"/>
          </p:cNvSpPr>
          <p:nvPr>
            <p:ph type="sldNum" sz="quarter" idx="2"/>
          </p:nvPr>
        </p:nvSpPr>
        <p:spPr>
          <a:xfrm>
            <a:off x="12218404" y="9258300"/>
            <a:ext cx="253975"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8</a:t>
            </a:fld>
            <a:endParaRPr/>
          </a:p>
        </p:txBody>
      </p:sp>
      <p:sp>
        <p:nvSpPr>
          <p:cNvPr id="175" name="Shape 175"/>
          <p:cNvSpPr>
            <a:spLocks noGrp="1"/>
          </p:cNvSpPr>
          <p:nvPr>
            <p:ph type="title"/>
          </p:nvPr>
        </p:nvSpPr>
        <p:spPr>
          <a:xfrm>
            <a:off x="762000" y="354901"/>
            <a:ext cx="11480800" cy="1270001"/>
          </a:xfrm>
          <a:prstGeom prst="rect">
            <a:avLst/>
          </a:prstGeom>
        </p:spPr>
        <p:txBody>
          <a:bodyPr/>
          <a:lstStyle>
            <a:lvl1pPr>
              <a:defRPr>
                <a:solidFill>
                  <a:srgbClr val="0433FF"/>
                </a:solidFill>
              </a:defRPr>
            </a:lvl1pPr>
          </a:lstStyle>
          <a:p>
            <a:r>
              <a:t>A-Band Cloud Height - Example Retrievals</a:t>
            </a:r>
          </a:p>
        </p:txBody>
      </p:sp>
      <p:pic>
        <p:nvPicPr>
          <p:cNvPr id="176" name="pasted-image.pdf"/>
          <p:cNvPicPr>
            <a:picLocks noChangeAspect="1"/>
          </p:cNvPicPr>
          <p:nvPr/>
        </p:nvPicPr>
        <p:blipFill>
          <a:blip r:embed="rId3">
            <a:extLst/>
          </a:blip>
          <a:srcRect b="7725"/>
          <a:stretch>
            <a:fillRect/>
          </a:stretch>
        </p:blipFill>
        <p:spPr>
          <a:xfrm>
            <a:off x="5843841" y="1086945"/>
            <a:ext cx="6630702" cy="4078962"/>
          </a:xfrm>
          <a:prstGeom prst="rect">
            <a:avLst/>
          </a:prstGeom>
          <a:ln w="12700">
            <a:miter lim="400000"/>
          </a:ln>
        </p:spPr>
      </p:pic>
      <p:pic>
        <p:nvPicPr>
          <p:cNvPr id="177" name="pasted-image.pdf"/>
          <p:cNvPicPr>
            <a:picLocks noChangeAspect="1"/>
          </p:cNvPicPr>
          <p:nvPr/>
        </p:nvPicPr>
        <p:blipFill>
          <a:blip r:embed="rId4">
            <a:extLst/>
          </a:blip>
          <a:srcRect b="7261"/>
          <a:stretch>
            <a:fillRect/>
          </a:stretch>
        </p:blipFill>
        <p:spPr>
          <a:xfrm>
            <a:off x="5843981" y="5105663"/>
            <a:ext cx="6630562" cy="4099370"/>
          </a:xfrm>
          <a:prstGeom prst="rect">
            <a:avLst/>
          </a:prstGeom>
          <a:ln w="12700">
            <a:miter lim="400000"/>
          </a:ln>
        </p:spPr>
      </p:pic>
      <p:sp>
        <p:nvSpPr>
          <p:cNvPr id="178" name="Shape 178"/>
          <p:cNvSpPr/>
          <p:nvPr/>
        </p:nvSpPr>
        <p:spPr>
          <a:xfrm>
            <a:off x="522416" y="2668359"/>
            <a:ext cx="5280191" cy="156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85750" indent="-285750" algn="l" defTabSz="457200">
              <a:spcBef>
                <a:spcPts val="200"/>
              </a:spcBef>
              <a:defRPr sz="3000" b="1">
                <a:solidFill>
                  <a:srgbClr val="000000"/>
                </a:solidFill>
                <a:effectLst/>
                <a:latin typeface="Calibri"/>
                <a:ea typeface="Calibri"/>
                <a:cs typeface="Calibri"/>
                <a:sym typeface="Calibri"/>
              </a:defRPr>
            </a:pPr>
            <a:r>
              <a:t>single layer cloud example</a:t>
            </a:r>
          </a:p>
          <a:p>
            <a:pPr marL="645458" lvl="1" indent="-239058" algn="l" defTabSz="457200">
              <a:spcBef>
                <a:spcPts val="200"/>
              </a:spcBef>
              <a:buSzPct val="75000"/>
              <a:buChar char="•"/>
              <a:defRPr sz="3000">
                <a:solidFill>
                  <a:srgbClr val="000000"/>
                </a:solidFill>
                <a:effectLst/>
                <a:latin typeface="Calibri"/>
                <a:ea typeface="Calibri"/>
                <a:cs typeface="Calibri"/>
                <a:sym typeface="Calibri"/>
              </a:defRPr>
            </a:pPr>
            <a:r>
              <a:t>truth: COT=6, p=200-250 hPa</a:t>
            </a:r>
          </a:p>
          <a:p>
            <a:pPr marL="645458" lvl="1" indent="-239058" algn="l" defTabSz="457200">
              <a:spcBef>
                <a:spcPts val="200"/>
              </a:spcBef>
              <a:buSzPct val="75000"/>
              <a:buChar char="•"/>
              <a:defRPr sz="3000">
                <a:solidFill>
                  <a:srgbClr val="000000"/>
                </a:solidFill>
                <a:effectLst/>
                <a:latin typeface="Calibri"/>
                <a:ea typeface="Calibri"/>
                <a:cs typeface="Calibri"/>
                <a:sym typeface="Calibri"/>
              </a:defRPr>
            </a:pPr>
            <a:r>
              <a:t>retrieved p: 265-296 hPa</a:t>
            </a:r>
          </a:p>
        </p:txBody>
      </p:sp>
      <p:sp>
        <p:nvSpPr>
          <p:cNvPr id="179" name="Shape 179"/>
          <p:cNvSpPr/>
          <p:nvPr/>
        </p:nvSpPr>
        <p:spPr>
          <a:xfrm>
            <a:off x="508343" y="5380508"/>
            <a:ext cx="4655462" cy="346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85750" indent="-285750" algn="l" defTabSz="457200">
              <a:spcBef>
                <a:spcPts val="200"/>
              </a:spcBef>
              <a:defRPr sz="3000">
                <a:solidFill>
                  <a:srgbClr val="000000"/>
                </a:solidFill>
                <a:effectLst/>
                <a:latin typeface="Calibri"/>
                <a:ea typeface="Calibri"/>
                <a:cs typeface="Calibri"/>
                <a:sym typeface="Calibri"/>
              </a:defRPr>
            </a:pPr>
            <a:r>
              <a:rPr b="1"/>
              <a:t>multilayer cloud example</a:t>
            </a:r>
          </a:p>
          <a:p>
            <a:pPr marL="239058" indent="-239058" algn="l" defTabSz="457200">
              <a:spcBef>
                <a:spcPts val="200"/>
              </a:spcBef>
              <a:buSzPct val="75000"/>
              <a:buChar char="•"/>
              <a:defRPr sz="3000">
                <a:solidFill>
                  <a:srgbClr val="000000"/>
                </a:solidFill>
                <a:effectLst/>
                <a:latin typeface="Calibri"/>
                <a:ea typeface="Calibri"/>
                <a:cs typeface="Calibri"/>
                <a:sym typeface="Calibri"/>
              </a:defRPr>
            </a:pPr>
            <a:r>
              <a:t>upper cloud: COT=2, p=200-250 hPa</a:t>
            </a:r>
          </a:p>
          <a:p>
            <a:pPr marL="239058" indent="-239058" algn="l" defTabSz="457200">
              <a:spcBef>
                <a:spcPts val="200"/>
              </a:spcBef>
              <a:buSzPct val="75000"/>
              <a:buChar char="•"/>
              <a:defRPr sz="3000">
                <a:solidFill>
                  <a:srgbClr val="000000"/>
                </a:solidFill>
                <a:effectLst/>
                <a:latin typeface="Calibri"/>
                <a:ea typeface="Calibri"/>
                <a:cs typeface="Calibri"/>
                <a:sym typeface="Calibri"/>
              </a:defRPr>
            </a:pPr>
            <a:r>
              <a:t>lower cloud: COT=2, p=850-900 hPa</a:t>
            </a:r>
          </a:p>
          <a:p>
            <a:pPr marL="239058" indent="-239058" algn="l" defTabSz="457200">
              <a:spcBef>
                <a:spcPts val="200"/>
              </a:spcBef>
              <a:buSzPct val="75000"/>
              <a:buChar char="•"/>
              <a:defRPr sz="3000">
                <a:solidFill>
                  <a:srgbClr val="000000"/>
                </a:solidFill>
                <a:effectLst/>
                <a:latin typeface="Calibri"/>
                <a:ea typeface="Calibri"/>
                <a:cs typeface="Calibri"/>
                <a:sym typeface="Calibri"/>
              </a:defRPr>
            </a:pPr>
            <a:r>
              <a:t>retrieved p (assuming single layer): 410-472 hPa</a:t>
            </a:r>
          </a:p>
        </p:txBody>
      </p:sp>
      <p:sp>
        <p:nvSpPr>
          <p:cNvPr id="180" name="Shape 180"/>
          <p:cNvSpPr/>
          <p:nvPr/>
        </p:nvSpPr>
        <p:spPr>
          <a:xfrm>
            <a:off x="5865220" y="4796932"/>
            <a:ext cx="7113931" cy="6718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defRPr>
            </a:lvl1pPr>
          </a:lstStyle>
          <a:p>
            <a:r>
              <a:t>*** gif ANIMATION not active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sldNum" sz="quarter" idx="2"/>
          </p:nvPr>
        </p:nvSpPr>
        <p:spPr>
          <a:xfrm>
            <a:off x="12224690" y="9258300"/>
            <a:ext cx="241403" cy="374600"/>
          </a:xfrm>
          <a:prstGeom prst="rect">
            <a:avLst/>
          </a:prstGeom>
          <a:extLst>
            <a:ext uri="{C572A759-6A51-4108-AA02-DFA0A04FC94B}">
              <ma14:wrappingTextBoxFlag xmlns:ma14="http://schemas.microsoft.com/office/mac/drawingml/2011/main" val="1"/>
            </a:ext>
          </a:extLst>
        </p:spPr>
        <p:txBody>
          <a:bodyPr/>
          <a:lstStyle/>
          <a:p>
            <a:pPr>
              <a:defRPr>
                <a:effectLst/>
              </a:defRPr>
            </a:pPr>
            <a:fld id="{86CB4B4D-7CA3-9044-876B-883B54F8677D}" type="slidenum">
              <a:t>9</a:t>
            </a:fld>
            <a:endParaRPr/>
          </a:p>
        </p:txBody>
      </p:sp>
      <p:sp>
        <p:nvSpPr>
          <p:cNvPr id="185" name="Shape 185"/>
          <p:cNvSpPr/>
          <p:nvPr/>
        </p:nvSpPr>
        <p:spPr>
          <a:xfrm>
            <a:off x="691837" y="1613922"/>
            <a:ext cx="11621126" cy="681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39058" indent="-239058" algn="l" defTabSz="457200">
              <a:spcBef>
                <a:spcPts val="1200"/>
              </a:spcBef>
              <a:buSzPct val="75000"/>
              <a:buChar char="•"/>
              <a:defRPr sz="3000">
                <a:solidFill>
                  <a:srgbClr val="000000"/>
                </a:solidFill>
                <a:effectLst/>
                <a:latin typeface="Calibri"/>
                <a:ea typeface="Calibri"/>
                <a:cs typeface="Calibri"/>
                <a:sym typeface="Calibri"/>
              </a:defRPr>
            </a:pPr>
            <a:r>
              <a:t>Preliminary OE synthetic retrieval code developed using SCRAD (Heidinger) fast radiative transfer code for OCI A-band and H</a:t>
            </a:r>
            <a:r>
              <a:rPr baseline="-5999"/>
              <a:t>2</a:t>
            </a:r>
            <a:r>
              <a:t>O channels.</a:t>
            </a:r>
          </a:p>
          <a:p>
            <a:pPr marL="239058" indent="-239058" algn="l" defTabSz="457200">
              <a:spcBef>
                <a:spcPts val="1200"/>
              </a:spcBef>
              <a:buSzPct val="75000"/>
              <a:buChar char="•"/>
              <a:defRPr sz="3000">
                <a:solidFill>
                  <a:srgbClr val="000000"/>
                </a:solidFill>
                <a:effectLst/>
                <a:latin typeface="Calibri"/>
                <a:ea typeface="Calibri"/>
                <a:cs typeface="Calibri"/>
                <a:sym typeface="Calibri"/>
              </a:defRPr>
            </a:pPr>
            <a:r>
              <a:t>Spectral information may be insufficient to uniquely separate effects of cloud top pressure and cloud pressure thickness.</a:t>
            </a:r>
          </a:p>
          <a:p>
            <a:pPr marL="645458" lvl="1" indent="-239058" algn="l" defTabSz="457200">
              <a:spcBef>
                <a:spcPts val="1200"/>
              </a:spcBef>
              <a:buSzPct val="75000"/>
              <a:buChar char="-"/>
              <a:defRPr sz="3000">
                <a:solidFill>
                  <a:srgbClr val="000000"/>
                </a:solidFill>
                <a:effectLst/>
                <a:latin typeface="Calibri"/>
                <a:ea typeface="Calibri"/>
                <a:cs typeface="Calibri"/>
                <a:sym typeface="Calibri"/>
              </a:defRPr>
            </a:pPr>
            <a:r>
              <a:t>Forward model parameters (</a:t>
            </a:r>
            <a:r>
              <a:rPr i="1"/>
              <a:t>B</a:t>
            </a:r>
            <a:r>
              <a:t>) have following estimated impact (++ = very high –&gt; o= low): Cloud optical thickness (+), Cloud effective radius (o), Water vapor profile (++), Surface (o)</a:t>
            </a:r>
          </a:p>
          <a:p>
            <a:pPr marL="645458" lvl="1" indent="-239058" algn="l" defTabSz="457200">
              <a:spcBef>
                <a:spcPts val="1200"/>
              </a:spcBef>
              <a:buSzPct val="75000"/>
              <a:buChar char="-"/>
              <a:defRPr sz="3000">
                <a:solidFill>
                  <a:srgbClr val="000000"/>
                </a:solidFill>
                <a:effectLst/>
                <a:latin typeface="Calibri"/>
                <a:ea typeface="Calibri"/>
                <a:cs typeface="Calibri"/>
                <a:sym typeface="Calibri"/>
              </a:defRPr>
            </a:pPr>
            <a:r>
              <a:t>Forward model uncertainty can be added to observation error covariance:</a:t>
            </a:r>
          </a:p>
          <a:p>
            <a:pPr marL="239058" indent="-239058" algn="l" defTabSz="457200">
              <a:spcBef>
                <a:spcPts val="1200"/>
              </a:spcBef>
              <a:buSzPct val="75000"/>
              <a:buChar char="•"/>
              <a:defRPr sz="3000">
                <a:solidFill>
                  <a:srgbClr val="000000"/>
                </a:solidFill>
                <a:effectLst/>
                <a:latin typeface="Calibri"/>
                <a:ea typeface="Calibri"/>
                <a:cs typeface="Calibri"/>
                <a:sym typeface="Calibri"/>
              </a:defRPr>
            </a:pPr>
            <a:r>
              <a:t>In PACE era, 10-min full-disk multispectral geostationary observations will be available and we are considering exploring the synergy of geostationary IR observations.</a:t>
            </a:r>
          </a:p>
        </p:txBody>
      </p:sp>
      <p:sp>
        <p:nvSpPr>
          <p:cNvPr id="186" name="Shape 186"/>
          <p:cNvSpPr>
            <a:spLocks noGrp="1"/>
          </p:cNvSpPr>
          <p:nvPr>
            <p:ph type="title"/>
          </p:nvPr>
        </p:nvSpPr>
        <p:spPr>
          <a:xfrm>
            <a:off x="762000" y="679345"/>
            <a:ext cx="11480800" cy="774701"/>
          </a:xfrm>
          <a:prstGeom prst="rect">
            <a:avLst/>
          </a:prstGeom>
        </p:spPr>
        <p:txBody>
          <a:bodyPr/>
          <a:lstStyle>
            <a:lvl1pPr>
              <a:defRPr>
                <a:solidFill>
                  <a:srgbClr val="0433FF"/>
                </a:solidFill>
              </a:defRPr>
            </a:lvl1pPr>
          </a:lstStyle>
          <a:p>
            <a:r>
              <a:t>A-Band Cloud Height - Summary</a:t>
            </a:r>
          </a:p>
        </p:txBody>
      </p:sp>
      <p:pic>
        <p:nvPicPr>
          <p:cNvPr id="187" name="pasted-image.pdf"/>
          <p:cNvPicPr>
            <a:picLocks noChangeAspect="1"/>
          </p:cNvPicPr>
          <p:nvPr/>
        </p:nvPicPr>
        <p:blipFill>
          <a:blip r:embed="rId3">
            <a:extLst/>
          </a:blip>
          <a:srcRect l="18383" t="20694" r="14198" b="20694"/>
          <a:stretch>
            <a:fillRect/>
          </a:stretch>
        </p:blipFill>
        <p:spPr>
          <a:xfrm>
            <a:off x="3734605" y="6368186"/>
            <a:ext cx="2988364" cy="621475"/>
          </a:xfrm>
          <a:prstGeom prst="rect">
            <a:avLst/>
          </a:prstGeom>
          <a:ln w="12700">
            <a:miter lim="400000"/>
          </a:ln>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1576</Words>
  <Application>Microsoft Macintosh PowerPoint</Application>
  <PresentationFormat>Custom</PresentationFormat>
  <Paragraphs>164</Paragraphs>
  <Slides>23</Slides>
  <Notes>18</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Avenir Book Oblique</vt:lpstr>
      <vt:lpstr>Avenir Roman</vt:lpstr>
      <vt:lpstr>Calibri</vt:lpstr>
      <vt:lpstr>Calibri-Bold</vt:lpstr>
      <vt:lpstr>Helvetica Neue</vt:lpstr>
      <vt:lpstr>Helvetica Neue Medium</vt:lpstr>
      <vt:lpstr>HelveticaNeue-Medium</vt:lpstr>
      <vt:lpstr>Symbol</vt:lpstr>
      <vt:lpstr>Times New Roman</vt:lpstr>
      <vt:lpstr>Arial</vt:lpstr>
      <vt:lpstr>New_Template2</vt:lpstr>
      <vt:lpstr>PACE Cloud Team Investigators</vt:lpstr>
      <vt:lpstr>Proposal Overview</vt:lpstr>
      <vt:lpstr>OCI Cloud Detection Study: Glint Obs. Removed</vt:lpstr>
      <vt:lpstr>OCI Cloud Detection Study</vt:lpstr>
      <vt:lpstr>A-Band Cloud Height Study</vt:lpstr>
      <vt:lpstr>PowerPoint Presentation</vt:lpstr>
      <vt:lpstr>PowerPoint Presentation</vt:lpstr>
      <vt:lpstr>A-Band Cloud Height - Example Retrievals</vt:lpstr>
      <vt:lpstr>A-Band Cloud Height - Summary</vt:lpstr>
      <vt:lpstr>Cloud Retrieval Information Content Study</vt:lpstr>
      <vt:lpstr>Cloud Phase Information Content Study</vt:lpstr>
      <vt:lpstr>Cloud Phase Information - Backup 1</vt:lpstr>
      <vt:lpstr>Cloud Phase Information - Backup 2</vt:lpstr>
      <vt:lpstr>Cloud Phase Information - Backup 3</vt:lpstr>
      <vt:lpstr>Spatial Resolution Sensitivities for Liquid Water Clouds</vt:lpstr>
      <vt:lpstr>Imager Spatial Resolution Studies</vt:lpstr>
      <vt:lpstr>Backup Slides</vt:lpstr>
      <vt:lpstr>Assumed Viable OCI Imager Options</vt:lpstr>
      <vt:lpstr>Rationale</vt:lpstr>
      <vt:lpstr>Key Assumption and Scope</vt:lpstr>
      <vt:lpstr>Potential ST Collaborations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PACE Cloud Team Investigators</dc:title>
  <cp:lastModifiedBy>Steven Platnick</cp:lastModifiedBy>
  <cp:revision>4</cp:revision>
  <dcterms:modified xsi:type="dcterms:W3CDTF">2016-01-20T19:17:59Z</dcterms:modified>
</cp:coreProperties>
</file>