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9" r:id="rId2"/>
    <p:sldId id="290" r:id="rId3"/>
    <p:sldId id="302" r:id="rId4"/>
    <p:sldId id="303" r:id="rId5"/>
    <p:sldId id="324" r:id="rId6"/>
    <p:sldId id="326" r:id="rId7"/>
    <p:sldId id="327" r:id="rId8"/>
    <p:sldId id="329" r:id="rId9"/>
    <p:sldId id="304" r:id="rId10"/>
    <p:sldId id="305" r:id="rId11"/>
    <p:sldId id="306" r:id="rId12"/>
    <p:sldId id="295" r:id="rId13"/>
    <p:sldId id="309" r:id="rId14"/>
    <p:sldId id="300" r:id="rId15"/>
    <p:sldId id="307" r:id="rId16"/>
    <p:sldId id="308"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00"/>
    <a:srgbClr val="0000FF"/>
    <a:srgbClr val="FFFFFF"/>
    <a:srgbClr val="6666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030" autoAdjust="0"/>
    <p:restoredTop sz="98375" autoAdjust="0"/>
  </p:normalViewPr>
  <p:slideViewPr>
    <p:cSldViewPr>
      <p:cViewPr varScale="1">
        <p:scale>
          <a:sx n="111" d="100"/>
          <a:sy n="111" d="100"/>
        </p:scale>
        <p:origin x="-225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D6169-A25A-46B6-87EB-216D13206785}" type="datetimeFigureOut">
              <a:rPr lang="en-US" smtClean="0"/>
              <a:pPr/>
              <a:t>1/16/2015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6D36AE-D164-44A7-A4C9-B129AB76836A}" type="slidenum">
              <a:rPr lang="en-US" smtClean="0"/>
              <a:pPr/>
              <a:t>‹#›</a:t>
            </a:fld>
            <a:endParaRPr lang="en-US"/>
          </a:p>
        </p:txBody>
      </p:sp>
    </p:spTree>
    <p:extLst>
      <p:ext uri="{BB962C8B-B14F-4D97-AF65-F5344CB8AC3E}">
        <p14:creationId xmlns="" xmlns:p14="http://schemas.microsoft.com/office/powerpoint/2010/main" val="243706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11">
              <a:defRPr sz="2400">
                <a:solidFill>
                  <a:schemeClr val="tx1"/>
                </a:solidFill>
                <a:latin typeface="Times" panose="02020603050405020304" pitchFamily="18" charset="0"/>
              </a:defRPr>
            </a:lvl1pPr>
            <a:lvl2pPr marL="742909" indent="-285734" defTabSz="931811">
              <a:defRPr sz="2400">
                <a:solidFill>
                  <a:schemeClr val="tx1"/>
                </a:solidFill>
                <a:latin typeface="Times" panose="02020603050405020304" pitchFamily="18" charset="0"/>
              </a:defRPr>
            </a:lvl2pPr>
            <a:lvl3pPr marL="1142937" indent="-228587" defTabSz="931811">
              <a:defRPr sz="2400">
                <a:solidFill>
                  <a:schemeClr val="tx1"/>
                </a:solidFill>
                <a:latin typeface="Times" panose="02020603050405020304" pitchFamily="18" charset="0"/>
              </a:defRPr>
            </a:lvl3pPr>
            <a:lvl4pPr marL="1600112" indent="-228587" defTabSz="931811">
              <a:defRPr sz="2400">
                <a:solidFill>
                  <a:schemeClr val="tx1"/>
                </a:solidFill>
                <a:latin typeface="Times" panose="02020603050405020304" pitchFamily="18" charset="0"/>
              </a:defRPr>
            </a:lvl4pPr>
            <a:lvl5pPr marL="2057287" indent="-228587" defTabSz="931811">
              <a:defRPr sz="2400">
                <a:solidFill>
                  <a:schemeClr val="tx1"/>
                </a:solidFill>
                <a:latin typeface="Times" panose="02020603050405020304" pitchFamily="18" charset="0"/>
              </a:defRPr>
            </a:lvl5pPr>
            <a:lvl6pPr marL="2514461" indent="-228587" defTabSz="931811" eaLnBrk="0" fontAlgn="base" hangingPunct="0">
              <a:spcBef>
                <a:spcPct val="0"/>
              </a:spcBef>
              <a:spcAft>
                <a:spcPct val="0"/>
              </a:spcAft>
              <a:defRPr sz="2400">
                <a:solidFill>
                  <a:schemeClr val="tx1"/>
                </a:solidFill>
                <a:latin typeface="Times" panose="02020603050405020304" pitchFamily="18" charset="0"/>
              </a:defRPr>
            </a:lvl6pPr>
            <a:lvl7pPr marL="2971635" indent="-228587" defTabSz="931811" eaLnBrk="0" fontAlgn="base" hangingPunct="0">
              <a:spcBef>
                <a:spcPct val="0"/>
              </a:spcBef>
              <a:spcAft>
                <a:spcPct val="0"/>
              </a:spcAft>
              <a:defRPr sz="2400">
                <a:solidFill>
                  <a:schemeClr val="tx1"/>
                </a:solidFill>
                <a:latin typeface="Times" panose="02020603050405020304" pitchFamily="18" charset="0"/>
              </a:defRPr>
            </a:lvl7pPr>
            <a:lvl8pPr marL="3428810" indent="-228587" defTabSz="931811" eaLnBrk="0" fontAlgn="base" hangingPunct="0">
              <a:spcBef>
                <a:spcPct val="0"/>
              </a:spcBef>
              <a:spcAft>
                <a:spcPct val="0"/>
              </a:spcAft>
              <a:defRPr sz="2400">
                <a:solidFill>
                  <a:schemeClr val="tx1"/>
                </a:solidFill>
                <a:latin typeface="Times" panose="02020603050405020304" pitchFamily="18" charset="0"/>
              </a:defRPr>
            </a:lvl8pPr>
            <a:lvl9pPr marL="3885985" indent="-228587" defTabSz="931811" eaLnBrk="0" fontAlgn="base" hangingPunct="0">
              <a:spcBef>
                <a:spcPct val="0"/>
              </a:spcBef>
              <a:spcAft>
                <a:spcPct val="0"/>
              </a:spcAft>
              <a:defRPr sz="2400">
                <a:solidFill>
                  <a:schemeClr val="tx1"/>
                </a:solidFill>
                <a:latin typeface="Times" panose="02020603050405020304" pitchFamily="18" charset="0"/>
              </a:defRPr>
            </a:lvl9pPr>
          </a:lstStyle>
          <a:p>
            <a:fld id="{EA6BAAE5-2F1B-4E41-A7DD-6A7FA21ACC28}" type="slidenum">
              <a:rPr lang="en-US" altLang="en-US" sz="1200"/>
              <a:pPr/>
              <a:t>5</a:t>
            </a:fld>
            <a:endParaRPr lang="en-US" altLang="en-US" sz="1200" dirty="0"/>
          </a:p>
        </p:txBody>
      </p:sp>
      <p:sp>
        <p:nvSpPr>
          <p:cNvPr id="136195" name="Rectangle 2"/>
          <p:cNvSpPr>
            <a:spLocks noGrp="1" noRot="1" noChangeAspect="1" noChangeArrowheads="1" noTextEdit="1"/>
          </p:cNvSpPr>
          <p:nvPr>
            <p:ph type="sldImg"/>
          </p:nvPr>
        </p:nvSpPr>
        <p:spPr>
          <a:xfrm>
            <a:off x="1182688" y="696913"/>
            <a:ext cx="4648200" cy="3487737"/>
          </a:xfrm>
          <a:ln/>
        </p:spPr>
      </p:sp>
      <p:sp>
        <p:nvSpPr>
          <p:cNvPr id="1361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 xmlns:p14="http://schemas.microsoft.com/office/powerpoint/2010/main" val="3080582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Column</a:t>
            </a:r>
            <a:r>
              <a:rPr lang="en-US" baseline="0" dirty="0" smtClean="0"/>
              <a:t>: If we estimated the concentration of particulate material (PM) from ground monitors (the small dots on the far left figure) the area of coverage would be limited only to the areas shaded green. The MODIS Satellite coverage, shown by the blue areas, helps to fill most of the gaps (but not all) –nearly half of the uncovered population (18.1 million) now have AQ information. Some of the white areas are because the surface albedo is so high that the MODIS retrievals are saddled with large uncertainties.</a:t>
            </a:r>
          </a:p>
          <a:p>
            <a:r>
              <a:rPr lang="en-US" baseline="0" dirty="0" smtClean="0"/>
              <a:t>Second and Third Column: A case study showing the problem (the fire image) , the solution (PM2.5 from ground based data), and NASA’s contribution (PM2.5 from Ground + Satellite Data). </a:t>
            </a:r>
            <a:r>
              <a:rPr lang="en-US" dirty="0">
                <a:latin typeface="Times New Roman" charset="0"/>
                <a:ea typeface="ＭＳ Ｐゴシック" pitchFamily="-106" charset="-128"/>
                <a:cs typeface="ＭＳ Ｐゴシック" pitchFamily="-106" charset="-128"/>
              </a:rPr>
              <a:t>In the nominal solution because the ground monitors in this region are very few,  the interpolated PM2.5 data shows relatively good Air Quality (AQI  of 0 – 4). The addition of satellite data shows that the Air Quality as a result of the</a:t>
            </a:r>
          </a:p>
          <a:p>
            <a:r>
              <a:rPr lang="en-US" dirty="0">
                <a:latin typeface="Times New Roman" charset="0"/>
                <a:ea typeface="ＭＳ Ｐゴシック" pitchFamily="-106" charset="-128"/>
                <a:cs typeface="ＭＳ Ｐゴシック" pitchFamily="-106" charset="-128"/>
              </a:rPr>
              <a:t>Fires is poorer at AQI = 4-8.0;  This shows a case where the satellite data has real value in producing an Air Quality Index that actually protects the public from harm by allowing them make decisions</a:t>
            </a:r>
          </a:p>
          <a:p>
            <a:r>
              <a:rPr lang="en-US" dirty="0">
                <a:latin typeface="Times New Roman" charset="0"/>
                <a:ea typeface="ＭＳ Ｐゴシック" pitchFamily="-106" charset="-128"/>
                <a:cs typeface="ＭＳ Ｐゴシック" pitchFamily="-106" charset="-128"/>
              </a:rPr>
              <a:t>that protect their health and wellbeing. If the satellite data were not there, the would be no indication of this poorer air quality.</a:t>
            </a:r>
          </a:p>
          <a:p>
            <a:r>
              <a:rPr lang="en-US" dirty="0">
                <a:latin typeface="Times New Roman" charset="0"/>
                <a:ea typeface="ＭＳ Ｐゴシック" pitchFamily="-106" charset="-128"/>
                <a:cs typeface="ＭＳ Ｐゴシック" pitchFamily="-106" charset="-128"/>
              </a:rPr>
              <a:t>Yellow box : Testimonial from a user at the Minnesota pollution Control Agency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DB0143-848B-43E0-B365-DFA3F0B93F2E}" type="slidenum">
              <a:rPr lang="en-US" smtClean="0"/>
              <a:pPr/>
              <a:t>6</a:t>
            </a:fld>
            <a:endParaRPr lang="en-US" dirty="0"/>
          </a:p>
        </p:txBody>
      </p:sp>
    </p:spTree>
    <p:extLst>
      <p:ext uri="{BB962C8B-B14F-4D97-AF65-F5344CB8AC3E}">
        <p14:creationId xmlns="" xmlns:p14="http://schemas.microsoft.com/office/powerpoint/2010/main" val="1350490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5C30E1-AF35-465B-974C-E5AAEB46DA93}" type="datetimeFigureOut">
              <a:rPr lang="en-US" smtClean="0"/>
              <a:pPr/>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0D101-3AEA-45AF-84A2-60FCE5F6D5A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5C30E1-AF35-465B-974C-E5AAEB46DA93}" type="datetimeFigureOut">
              <a:rPr lang="en-US" smtClean="0"/>
              <a:pPr/>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0D101-3AEA-45AF-84A2-60FCE5F6D5A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49" y="366713"/>
            <a:ext cx="1543051"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2" y="366713"/>
            <a:ext cx="4476751"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5C30E1-AF35-465B-974C-E5AAEB46DA93}" type="datetimeFigureOut">
              <a:rPr lang="en-US" smtClean="0"/>
              <a:pPr/>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0D101-3AEA-45AF-84A2-60FCE5F6D5A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5C30E1-AF35-465B-974C-E5AAEB46DA93}" type="datetimeFigureOut">
              <a:rPr lang="en-US" smtClean="0"/>
              <a:pPr/>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0D101-3AEA-45AF-84A2-60FCE5F6D5A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5C30E1-AF35-465B-974C-E5AAEB46DA93}" type="datetimeFigureOut">
              <a:rPr lang="en-US" smtClean="0"/>
              <a:pPr/>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0D101-3AEA-45AF-84A2-60FCE5F6D5A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6" y="2133602"/>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6" y="2133602"/>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5C30E1-AF35-465B-974C-E5AAEB46DA93}" type="datetimeFigureOut">
              <a:rPr lang="en-US" smtClean="0"/>
              <a:pPr/>
              <a:t>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80D101-3AEA-45AF-84A2-60FCE5F6D5A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5C30E1-AF35-465B-974C-E5AAEB46DA93}" type="datetimeFigureOut">
              <a:rPr lang="en-US" smtClean="0"/>
              <a:pPr/>
              <a:t>1/16/2015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80D101-3AEA-45AF-84A2-60FCE5F6D5A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5C30E1-AF35-465B-974C-E5AAEB46DA93}" type="datetimeFigureOut">
              <a:rPr lang="en-US" smtClean="0"/>
              <a:pPr/>
              <a:t>1/16/2015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80D101-3AEA-45AF-84A2-60FCE5F6D5A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5C30E1-AF35-465B-974C-E5AAEB46DA93}" type="datetimeFigureOut">
              <a:rPr lang="en-US" smtClean="0"/>
              <a:pPr/>
              <a:t>1/16/2015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80D101-3AEA-45AF-84A2-60FCE5F6D5A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5"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5C30E1-AF35-465B-974C-E5AAEB46DA93}" type="datetimeFigureOut">
              <a:rPr lang="en-US" smtClean="0"/>
              <a:pPr/>
              <a:t>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80D101-3AEA-45AF-84A2-60FCE5F6D5A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5C30E1-AF35-465B-974C-E5AAEB46DA93}" type="datetimeFigureOut">
              <a:rPr lang="en-US" smtClean="0"/>
              <a:pPr/>
              <a:t>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80D101-3AEA-45AF-84A2-60FCE5F6D5A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5C30E1-AF35-465B-974C-E5AAEB46DA93}" type="datetimeFigureOut">
              <a:rPr lang="en-US" smtClean="0"/>
              <a:pPr/>
              <a:t>1/16/2015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0D101-3AEA-45AF-84A2-60FCE5F6D5A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image" Target="../media/image9.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hyperlink" Target="http://www.google.com/url?sa=i&amp;rct=j&amp;q=&amp;esrc=s&amp;frm=1&amp;source=images&amp;cd=&amp;cad=rja&amp;docid=rmpr6tAAvtmqWM&amp;tbnid=UKSHDCKPRGqwTM:&amp;ved=0CAUQjRw&amp;url=http://www.oceanchampions.org/action-harmful-algal-blooms.html&amp;ei=pf7yUpjqJ9HNsQTbrYHIDg&amp;bvm=bv.60799247,d.eW0&amp;psig=AFQjCNEZWbhaYAPvLY60fsA4dGzs_m37hA&amp;ust=1391742977101903" TargetMode="External"/><Relationship Id="rId11" Type="http://schemas.openxmlformats.org/officeDocument/2006/relationships/hyperlink" Target="http://1.bp.blogspot.com/-peXY6Y553z4/Tm4ppK0w3YI/AAAAAAAAAPk/HBuMRxaforM/s1600/Ganges+Delta,+Bangladesh.jpg" TargetMode="External"/><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image" Target="../media/image3.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3.bp.blogspot.com/-mJZq71m1GeQ/TjgBbFec2YI/AAAAAAAAAGs/oWqmrTTlgtQ/s1600/Arctic+Bloom.jpg" TargetMode="External"/><Relationship Id="rId3" Type="http://schemas.openxmlformats.org/officeDocument/2006/relationships/hyperlink" Target="http://2.bp.blogspot.com/-urHKFQIWiHI/Tm4rTgyHAnI/AAAAAAAAAPs/hYuRKpnQW-Y/s1600/Bohai+Bay,+China.jpg" TargetMode="External"/><Relationship Id="rId7" Type="http://schemas.openxmlformats.org/officeDocument/2006/relationships/hyperlink" Target="http://2.bp.blogspot.com/-Onr6Tj2EUY4/TmTVHrc5MAI/AAAAAAAAAOY/Y3bwS9rYnts/s1600/Korean+Peninsula.jpg" TargetMode="External"/><Relationship Id="rId12" Type="http://schemas.openxmlformats.org/officeDocument/2006/relationships/image" Target="../media/image14.jpeg"/><Relationship Id="rId2" Type="http://schemas.openxmlformats.org/officeDocument/2006/relationships/image" Target="../media/image10.png"/><Relationship Id="rId16"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hyperlink" Target="http://3.bp.blogspot.com/-mA1j1ZMBYdM/TjwYNeqLWzI/AAAAAAAAAHo/ZcXBWQ0X61E/s1600/The+southern+Caspian+Sea.jpg" TargetMode="External"/><Relationship Id="rId5" Type="http://schemas.openxmlformats.org/officeDocument/2006/relationships/hyperlink" Target="http://1.bp.blogspot.com/-peXY6Y553z4/Tm4ppK0w3YI/AAAAAAAAAPk/HBuMRxaforM/s1600/Ganges+Delta,+Bangladesh.jpg" TargetMode="External"/><Relationship Id="rId15" Type="http://schemas.openxmlformats.org/officeDocument/2006/relationships/hyperlink" Target="http://3.bp.blogspot.com/-DHX711Z2zZo/Tjk0wkBBgUI/AAAAAAAAAG8/jDxTIPrYwmI/s1600/The+Great+Barrier+Reef.jpg" TargetMode="External"/><Relationship Id="rId10" Type="http://schemas.openxmlformats.org/officeDocument/2006/relationships/image" Target="../media/image13.jpeg"/><Relationship Id="rId4" Type="http://schemas.openxmlformats.org/officeDocument/2006/relationships/image" Target="../media/image11.jpeg"/><Relationship Id="rId9" Type="http://schemas.openxmlformats.org/officeDocument/2006/relationships/hyperlink" Target="http://4.bp.blogspot.com/-Ja9u2pjMBfE/TkV9VrlOB0I/AAAAAAAAAJM/E6O019m9K-A/s1600/Lake+Malawi.jpg" TargetMode="External"/><Relationship Id="rId1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3.bp.blogspot.com/-mJZq71m1GeQ/TjgBbFec2YI/AAAAAAAAAGs/oWqmrTTlgtQ/s1600/Arctic+Bloom.jpg" TargetMode="External"/><Relationship Id="rId3" Type="http://schemas.openxmlformats.org/officeDocument/2006/relationships/hyperlink" Target="http://2.bp.blogspot.com/-urHKFQIWiHI/Tm4rTgyHAnI/AAAAAAAAAPs/hYuRKpnQW-Y/s1600/Bohai+Bay,+China.jpg" TargetMode="External"/><Relationship Id="rId7" Type="http://schemas.openxmlformats.org/officeDocument/2006/relationships/hyperlink" Target="http://2.bp.blogspot.com/-Onr6Tj2EUY4/TmTVHrc5MAI/AAAAAAAAAOY/Y3bwS9rYnts/s1600/Korean+Peninsula.jpg" TargetMode="External"/><Relationship Id="rId12" Type="http://schemas.openxmlformats.org/officeDocument/2006/relationships/image" Target="../media/image14.jpeg"/><Relationship Id="rId2" Type="http://schemas.openxmlformats.org/officeDocument/2006/relationships/image" Target="../media/image10.png"/><Relationship Id="rId16"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hyperlink" Target="http://3.bp.blogspot.com/-mA1j1ZMBYdM/TjwYNeqLWzI/AAAAAAAAAHo/ZcXBWQ0X61E/s1600/The+southern+Caspian+Sea.jpg" TargetMode="External"/><Relationship Id="rId5" Type="http://schemas.openxmlformats.org/officeDocument/2006/relationships/hyperlink" Target="http://1.bp.blogspot.com/-peXY6Y553z4/Tm4ppK0w3YI/AAAAAAAAAPk/HBuMRxaforM/s1600/Ganges+Delta,+Bangladesh.jpg" TargetMode="External"/><Relationship Id="rId15" Type="http://schemas.openxmlformats.org/officeDocument/2006/relationships/hyperlink" Target="http://3.bp.blogspot.com/-DHX711Z2zZo/Tjk0wkBBgUI/AAAAAAAAAG8/jDxTIPrYwmI/s1600/The+Great+Barrier+Reef.jpg" TargetMode="External"/><Relationship Id="rId10" Type="http://schemas.openxmlformats.org/officeDocument/2006/relationships/image" Target="../media/image13.jpeg"/><Relationship Id="rId4" Type="http://schemas.openxmlformats.org/officeDocument/2006/relationships/image" Target="../media/image11.jpeg"/><Relationship Id="rId9" Type="http://schemas.openxmlformats.org/officeDocument/2006/relationships/hyperlink" Target="http://4.bp.blogspot.com/-Ja9u2pjMBfE/TkV9VrlOB0I/AAAAAAAAAJM/E6O019m9K-A/s1600/Lake+Malawi.jpg" TargetMode="External"/><Relationship Id="rId1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jpeg"/><Relationship Id="rId18" Type="http://schemas.openxmlformats.org/officeDocument/2006/relationships/image" Target="../media/image4.png"/><Relationship Id="rId26" Type="http://schemas.openxmlformats.org/officeDocument/2006/relationships/hyperlink" Target="http://www.nasa.gov/applied-sciences/climate.html" TargetMode="External"/><Relationship Id="rId39" Type="http://schemas.openxmlformats.org/officeDocument/2006/relationships/slide" Target="slide27.xml"/><Relationship Id="rId3" Type="http://schemas.openxmlformats.org/officeDocument/2006/relationships/slide" Target="slide5.xml"/><Relationship Id="rId21" Type="http://schemas.openxmlformats.org/officeDocument/2006/relationships/image" Target="../media/image56.jpeg"/><Relationship Id="rId34" Type="http://schemas.openxmlformats.org/officeDocument/2006/relationships/slide" Target="slide22.xml"/><Relationship Id="rId7" Type="http://schemas.openxmlformats.org/officeDocument/2006/relationships/slide" Target="slide12.xml"/><Relationship Id="rId12" Type="http://schemas.openxmlformats.org/officeDocument/2006/relationships/image" Target="../media/image51.png"/><Relationship Id="rId17" Type="http://schemas.openxmlformats.org/officeDocument/2006/relationships/image" Target="../media/image55.png"/><Relationship Id="rId25" Type="http://schemas.openxmlformats.org/officeDocument/2006/relationships/image" Target="../media/image60.jpeg"/><Relationship Id="rId33" Type="http://schemas.openxmlformats.org/officeDocument/2006/relationships/slide" Target="slide21.xml"/><Relationship Id="rId38" Type="http://schemas.openxmlformats.org/officeDocument/2006/relationships/slide" Target="slide26.xml"/><Relationship Id="rId2" Type="http://schemas.openxmlformats.org/officeDocument/2006/relationships/slide" Target="slide6.xml"/><Relationship Id="rId16" Type="http://schemas.openxmlformats.org/officeDocument/2006/relationships/image" Target="../media/image54.png"/><Relationship Id="rId20" Type="http://schemas.openxmlformats.org/officeDocument/2006/relationships/image" Target="../media/image7.jpeg"/><Relationship Id="rId29" Type="http://schemas.openxmlformats.org/officeDocument/2006/relationships/hyperlink" Target="http://www.nasa.gov/applied-sciences/disasters.html" TargetMode="Externa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png"/><Relationship Id="rId24" Type="http://schemas.openxmlformats.org/officeDocument/2006/relationships/image" Target="../media/image59.jpeg"/><Relationship Id="rId32" Type="http://schemas.openxmlformats.org/officeDocument/2006/relationships/slide" Target="slide18.xml"/><Relationship Id="rId37" Type="http://schemas.openxmlformats.org/officeDocument/2006/relationships/slide" Target="slide25.xml"/><Relationship Id="rId40" Type="http://schemas.openxmlformats.org/officeDocument/2006/relationships/hyperlink" Target="http://appliedsciences.nasa.gov/" TargetMode="External"/><Relationship Id="rId5" Type="http://schemas.openxmlformats.org/officeDocument/2006/relationships/slide" Target="slide3.xml"/><Relationship Id="rId15" Type="http://schemas.openxmlformats.org/officeDocument/2006/relationships/image" Target="../media/image53.png"/><Relationship Id="rId23" Type="http://schemas.openxmlformats.org/officeDocument/2006/relationships/image" Target="../media/image58.jpeg"/><Relationship Id="rId28" Type="http://schemas.openxmlformats.org/officeDocument/2006/relationships/hyperlink" Target="http://www.nasa.gov/applied-sciences/eco-forecasting.html" TargetMode="External"/><Relationship Id="rId36" Type="http://schemas.openxmlformats.org/officeDocument/2006/relationships/slide" Target="slide24.xml"/><Relationship Id="rId10" Type="http://schemas.openxmlformats.org/officeDocument/2006/relationships/image" Target="../media/image50.png"/><Relationship Id="rId19" Type="http://schemas.openxmlformats.org/officeDocument/2006/relationships/image" Target="../media/image10.png"/><Relationship Id="rId31" Type="http://schemas.openxmlformats.org/officeDocument/2006/relationships/hyperlink" Target="http://www.nasa.gov/applied-sciences/health-air.html" TargetMode="External"/><Relationship Id="rId4" Type="http://schemas.openxmlformats.org/officeDocument/2006/relationships/slide" Target="slide4.xml"/><Relationship Id="rId9" Type="http://schemas.openxmlformats.org/officeDocument/2006/relationships/image" Target="../media/image49.png"/><Relationship Id="rId14" Type="http://schemas.openxmlformats.org/officeDocument/2006/relationships/image" Target="../media/image52.png"/><Relationship Id="rId22" Type="http://schemas.openxmlformats.org/officeDocument/2006/relationships/image" Target="../media/image57.jpeg"/><Relationship Id="rId27" Type="http://schemas.openxmlformats.org/officeDocument/2006/relationships/hyperlink" Target="http://www.nasa.gov/applied-sciences/water-resources.html" TargetMode="External"/><Relationship Id="rId30" Type="http://schemas.openxmlformats.org/officeDocument/2006/relationships/hyperlink" Target="http://www.nasa.gov/applied-sciences/oceans.html" TargetMode="External"/><Relationship Id="rId35" Type="http://schemas.openxmlformats.org/officeDocument/2006/relationships/slide" Target="slide23.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5.xml"/><Relationship Id="rId18" Type="http://schemas.openxmlformats.org/officeDocument/2006/relationships/image" Target="../media/image63.jpeg"/><Relationship Id="rId26" Type="http://schemas.openxmlformats.org/officeDocument/2006/relationships/slide" Target="slide9.xml"/><Relationship Id="rId3" Type="http://schemas.openxmlformats.org/officeDocument/2006/relationships/image" Target="../media/image49.png"/><Relationship Id="rId21" Type="http://schemas.openxmlformats.org/officeDocument/2006/relationships/slide" Target="slide1.xml"/><Relationship Id="rId7" Type="http://schemas.openxmlformats.org/officeDocument/2006/relationships/image" Target="../media/image3.jpeg"/><Relationship Id="rId12" Type="http://schemas.openxmlformats.org/officeDocument/2006/relationships/image" Target="../media/image4.png"/><Relationship Id="rId17" Type="http://schemas.openxmlformats.org/officeDocument/2006/relationships/image" Target="../media/image62.png"/><Relationship Id="rId25" Type="http://schemas.openxmlformats.org/officeDocument/2006/relationships/slide" Target="slide8.xml"/><Relationship Id="rId2" Type="http://schemas.openxmlformats.org/officeDocument/2006/relationships/image" Target="../media/image48.png"/><Relationship Id="rId16" Type="http://schemas.openxmlformats.org/officeDocument/2006/relationships/image" Target="../media/image61.png"/><Relationship Id="rId20" Type="http://schemas.openxmlformats.org/officeDocument/2006/relationships/slide" Target="slide19.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5.png"/><Relationship Id="rId24" Type="http://schemas.openxmlformats.org/officeDocument/2006/relationships/slide" Target="slide7.xml"/><Relationship Id="rId5" Type="http://schemas.openxmlformats.org/officeDocument/2006/relationships/image" Target="../media/image2.png"/><Relationship Id="rId15" Type="http://schemas.openxmlformats.org/officeDocument/2006/relationships/slide" Target="slide13.xml"/><Relationship Id="rId23" Type="http://schemas.openxmlformats.org/officeDocument/2006/relationships/slide" Target="slide6.xml"/><Relationship Id="rId10" Type="http://schemas.openxmlformats.org/officeDocument/2006/relationships/image" Target="../media/image54.png"/><Relationship Id="rId19" Type="http://schemas.openxmlformats.org/officeDocument/2006/relationships/slide" Target="slide18.xm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slide" Target="slide20.xml"/><Relationship Id="rId27" Type="http://schemas.openxmlformats.org/officeDocument/2006/relationships/slide" Target="slide10.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5.xml"/><Relationship Id="rId18" Type="http://schemas.openxmlformats.org/officeDocument/2006/relationships/slide" Target="slide13.xml"/><Relationship Id="rId26" Type="http://schemas.openxmlformats.org/officeDocument/2006/relationships/slide" Target="slide9.xml"/><Relationship Id="rId3" Type="http://schemas.openxmlformats.org/officeDocument/2006/relationships/image" Target="../media/image49.png"/><Relationship Id="rId21" Type="http://schemas.openxmlformats.org/officeDocument/2006/relationships/slide" Target="slide1.xml"/><Relationship Id="rId7" Type="http://schemas.openxmlformats.org/officeDocument/2006/relationships/image" Target="../media/image3.jpeg"/><Relationship Id="rId12" Type="http://schemas.openxmlformats.org/officeDocument/2006/relationships/image" Target="../media/image4.png"/><Relationship Id="rId17" Type="http://schemas.openxmlformats.org/officeDocument/2006/relationships/image" Target="../media/image66.jpeg"/><Relationship Id="rId25" Type="http://schemas.openxmlformats.org/officeDocument/2006/relationships/slide" Target="slide8.xml"/><Relationship Id="rId2" Type="http://schemas.openxmlformats.org/officeDocument/2006/relationships/image" Target="../media/image48.png"/><Relationship Id="rId16" Type="http://schemas.openxmlformats.org/officeDocument/2006/relationships/image" Target="../media/image65.jpeg"/><Relationship Id="rId20"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5.png"/><Relationship Id="rId24" Type="http://schemas.openxmlformats.org/officeDocument/2006/relationships/slide" Target="slide7.xml"/><Relationship Id="rId5" Type="http://schemas.openxmlformats.org/officeDocument/2006/relationships/image" Target="../media/image2.png"/><Relationship Id="rId15" Type="http://schemas.openxmlformats.org/officeDocument/2006/relationships/image" Target="../media/image64.jpeg"/><Relationship Id="rId23" Type="http://schemas.openxmlformats.org/officeDocument/2006/relationships/slide" Target="slide6.xml"/><Relationship Id="rId10" Type="http://schemas.openxmlformats.org/officeDocument/2006/relationships/image" Target="../media/image54.png"/><Relationship Id="rId19" Type="http://schemas.openxmlformats.org/officeDocument/2006/relationships/slide" Target="slide2.xm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slide" Target="slide4.xml"/><Relationship Id="rId27" Type="http://schemas.openxmlformats.org/officeDocument/2006/relationships/slide" Target="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3.bp.blogspot.com/-mJZq71m1GeQ/TjgBbFec2YI/AAAAAAAAAGs/oWqmrTTlgtQ/s1600/Arctic+Bloom.jpg" TargetMode="External"/><Relationship Id="rId3" Type="http://schemas.openxmlformats.org/officeDocument/2006/relationships/hyperlink" Target="http://2.bp.blogspot.com/-urHKFQIWiHI/Tm4rTgyHAnI/AAAAAAAAAPs/hYuRKpnQW-Y/s1600/Bohai+Bay,+China.jpg" TargetMode="External"/><Relationship Id="rId7" Type="http://schemas.openxmlformats.org/officeDocument/2006/relationships/hyperlink" Target="http://2.bp.blogspot.com/-Onr6Tj2EUY4/TmTVHrc5MAI/AAAAAAAAAOY/Y3bwS9rYnts/s1600/Korean+Peninsula.jpg" TargetMode="External"/><Relationship Id="rId12" Type="http://schemas.openxmlformats.org/officeDocument/2006/relationships/image" Target="../media/image14.jpeg"/><Relationship Id="rId2" Type="http://schemas.openxmlformats.org/officeDocument/2006/relationships/image" Target="../media/image10.png"/><Relationship Id="rId16"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hyperlink" Target="http://3.bp.blogspot.com/-mA1j1ZMBYdM/TjwYNeqLWzI/AAAAAAAAAHo/ZcXBWQ0X61E/s1600/The+southern+Caspian+Sea.jpg" TargetMode="External"/><Relationship Id="rId5" Type="http://schemas.openxmlformats.org/officeDocument/2006/relationships/hyperlink" Target="http://1.bp.blogspot.com/-peXY6Y553z4/Tm4ppK0w3YI/AAAAAAAAAPk/HBuMRxaforM/s1600/Ganges+Delta,+Bangladesh.jpg" TargetMode="External"/><Relationship Id="rId15" Type="http://schemas.openxmlformats.org/officeDocument/2006/relationships/hyperlink" Target="http://3.bp.blogspot.com/-DHX711Z2zZo/Tjk0wkBBgUI/AAAAAAAAAG8/jDxTIPrYwmI/s1600/The+Great+Barrier+Reef.jpg" TargetMode="External"/><Relationship Id="rId10" Type="http://schemas.openxmlformats.org/officeDocument/2006/relationships/image" Target="../media/image13.jpeg"/><Relationship Id="rId4" Type="http://schemas.openxmlformats.org/officeDocument/2006/relationships/image" Target="../media/image11.jpeg"/><Relationship Id="rId9" Type="http://schemas.openxmlformats.org/officeDocument/2006/relationships/hyperlink" Target="http://4.bp.blogspot.com/-Ja9u2pjMBfE/TkV9VrlOB0I/AAAAAAAAAJM/E6O019m9K-A/s1600/Lake+Malawi.jpg" TargetMode="External"/><Relationship Id="rId14" Type="http://schemas.openxmlformats.org/officeDocument/2006/relationships/image" Target="../media/image15.jpe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5.xml"/><Relationship Id="rId18" Type="http://schemas.openxmlformats.org/officeDocument/2006/relationships/slide" Target="slide3.xml"/><Relationship Id="rId26" Type="http://schemas.openxmlformats.org/officeDocument/2006/relationships/image" Target="../media/image68.png"/><Relationship Id="rId3" Type="http://schemas.openxmlformats.org/officeDocument/2006/relationships/image" Target="../media/image49.png"/><Relationship Id="rId21" Type="http://schemas.openxmlformats.org/officeDocument/2006/relationships/slide" Target="slide6.xml"/><Relationship Id="rId7" Type="http://schemas.openxmlformats.org/officeDocument/2006/relationships/image" Target="../media/image3.jpeg"/><Relationship Id="rId12" Type="http://schemas.openxmlformats.org/officeDocument/2006/relationships/image" Target="../media/image4.png"/><Relationship Id="rId17" Type="http://schemas.openxmlformats.org/officeDocument/2006/relationships/slide" Target="slide2.xml"/><Relationship Id="rId25" Type="http://schemas.openxmlformats.org/officeDocument/2006/relationships/image" Target="../media/image67.png"/><Relationship Id="rId2" Type="http://schemas.openxmlformats.org/officeDocument/2006/relationships/image" Target="../media/image48.png"/><Relationship Id="rId16" Type="http://schemas.openxmlformats.org/officeDocument/2006/relationships/slide" Target="slide11.xml"/><Relationship Id="rId20"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5.png"/><Relationship Id="rId24" Type="http://schemas.openxmlformats.org/officeDocument/2006/relationships/slide" Target="slide10.xml"/><Relationship Id="rId5" Type="http://schemas.openxmlformats.org/officeDocument/2006/relationships/image" Target="../media/image2.png"/><Relationship Id="rId15" Type="http://schemas.openxmlformats.org/officeDocument/2006/relationships/slide" Target="slide9.xml"/><Relationship Id="rId23" Type="http://schemas.openxmlformats.org/officeDocument/2006/relationships/slide" Target="slide8.xml"/><Relationship Id="rId10" Type="http://schemas.openxmlformats.org/officeDocument/2006/relationships/image" Target="../media/image54.png"/><Relationship Id="rId19" Type="http://schemas.openxmlformats.org/officeDocument/2006/relationships/slide" Target="slide1.xm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slide" Target="slide7.xml"/></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5.xml"/><Relationship Id="rId18" Type="http://schemas.openxmlformats.org/officeDocument/2006/relationships/slide" Target="slide4.xml"/><Relationship Id="rId3" Type="http://schemas.openxmlformats.org/officeDocument/2006/relationships/image" Target="../media/image49.png"/><Relationship Id="rId21" Type="http://schemas.openxmlformats.org/officeDocument/2006/relationships/slide" Target="slide8.xml"/><Relationship Id="rId7" Type="http://schemas.openxmlformats.org/officeDocument/2006/relationships/image" Target="../media/image3.jpeg"/><Relationship Id="rId12" Type="http://schemas.openxmlformats.org/officeDocument/2006/relationships/image" Target="../media/image4.png"/><Relationship Id="rId17" Type="http://schemas.openxmlformats.org/officeDocument/2006/relationships/slide" Target="slide1.xml"/><Relationship Id="rId2" Type="http://schemas.openxmlformats.org/officeDocument/2006/relationships/image" Target="../media/image48.png"/><Relationship Id="rId16" Type="http://schemas.openxmlformats.org/officeDocument/2006/relationships/slide" Target="slide3.xml"/><Relationship Id="rId20"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2.png"/><Relationship Id="rId15" Type="http://schemas.openxmlformats.org/officeDocument/2006/relationships/slide" Target="slide2.xml"/><Relationship Id="rId23" Type="http://schemas.openxmlformats.org/officeDocument/2006/relationships/slide" Target="slide10.xml"/><Relationship Id="rId10" Type="http://schemas.openxmlformats.org/officeDocument/2006/relationships/image" Target="../media/image54.png"/><Relationship Id="rId19" Type="http://schemas.openxmlformats.org/officeDocument/2006/relationships/slide" Target="slide6.xm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slide" Target="slide9.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5.xml"/><Relationship Id="rId18" Type="http://schemas.openxmlformats.org/officeDocument/2006/relationships/slide" Target="slide2.xml"/><Relationship Id="rId3" Type="http://schemas.openxmlformats.org/officeDocument/2006/relationships/image" Target="../media/image49.png"/><Relationship Id="rId21" Type="http://schemas.openxmlformats.org/officeDocument/2006/relationships/slide" Target="slide4.xml"/><Relationship Id="rId7" Type="http://schemas.openxmlformats.org/officeDocument/2006/relationships/image" Target="../media/image3.jpeg"/><Relationship Id="rId12" Type="http://schemas.openxmlformats.org/officeDocument/2006/relationships/image" Target="../media/image4.png"/><Relationship Id="rId17" Type="http://schemas.openxmlformats.org/officeDocument/2006/relationships/hyperlink" Target="http://appliedsciences.nasa.gov/" TargetMode="External"/><Relationship Id="rId2" Type="http://schemas.openxmlformats.org/officeDocument/2006/relationships/image" Target="../media/image48.png"/><Relationship Id="rId16" Type="http://schemas.openxmlformats.org/officeDocument/2006/relationships/slide" Target="slide7.xml"/><Relationship Id="rId20"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5.png"/><Relationship Id="rId24" Type="http://schemas.openxmlformats.org/officeDocument/2006/relationships/slide" Target="slide10.xml"/><Relationship Id="rId5" Type="http://schemas.openxmlformats.org/officeDocument/2006/relationships/image" Target="../media/image2.png"/><Relationship Id="rId15" Type="http://schemas.openxmlformats.org/officeDocument/2006/relationships/slide" Target="slide9.xml"/><Relationship Id="rId23" Type="http://schemas.openxmlformats.org/officeDocument/2006/relationships/slide" Target="slide8.xml"/><Relationship Id="rId10" Type="http://schemas.openxmlformats.org/officeDocument/2006/relationships/image" Target="../media/image54.png"/><Relationship Id="rId19" Type="http://schemas.openxmlformats.org/officeDocument/2006/relationships/slide" Target="slide3.xm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slide" Target="slide6.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5.xml"/><Relationship Id="rId18" Type="http://schemas.openxmlformats.org/officeDocument/2006/relationships/slide" Target="slide4.xml"/><Relationship Id="rId3" Type="http://schemas.openxmlformats.org/officeDocument/2006/relationships/image" Target="../media/image49.png"/><Relationship Id="rId21" Type="http://schemas.openxmlformats.org/officeDocument/2006/relationships/slide" Target="slide8.xml"/><Relationship Id="rId7" Type="http://schemas.openxmlformats.org/officeDocument/2006/relationships/image" Target="../media/image3.jpeg"/><Relationship Id="rId12" Type="http://schemas.openxmlformats.org/officeDocument/2006/relationships/image" Target="../media/image4.png"/><Relationship Id="rId17" Type="http://schemas.openxmlformats.org/officeDocument/2006/relationships/slide" Target="slide1.xml"/><Relationship Id="rId25" Type="http://schemas.openxmlformats.org/officeDocument/2006/relationships/image" Target="../media/image69.png"/><Relationship Id="rId2" Type="http://schemas.openxmlformats.org/officeDocument/2006/relationships/image" Target="../media/image48.png"/><Relationship Id="rId16" Type="http://schemas.openxmlformats.org/officeDocument/2006/relationships/slide" Target="slide3.xml"/><Relationship Id="rId20"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5.png"/><Relationship Id="rId24" Type="http://schemas.openxmlformats.org/officeDocument/2006/relationships/slide" Target="slide11.xml"/><Relationship Id="rId5" Type="http://schemas.openxmlformats.org/officeDocument/2006/relationships/image" Target="../media/image2.png"/><Relationship Id="rId15" Type="http://schemas.openxmlformats.org/officeDocument/2006/relationships/slide" Target="slide2.xml"/><Relationship Id="rId23" Type="http://schemas.openxmlformats.org/officeDocument/2006/relationships/slide" Target="slide10.xml"/><Relationship Id="rId10" Type="http://schemas.openxmlformats.org/officeDocument/2006/relationships/image" Target="../media/image54.png"/><Relationship Id="rId19" Type="http://schemas.openxmlformats.org/officeDocument/2006/relationships/slide" Target="slide6.xm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slide" Target="slide9.xml"/></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5.xml"/><Relationship Id="rId18" Type="http://schemas.openxmlformats.org/officeDocument/2006/relationships/slide" Target="slide4.xml"/><Relationship Id="rId3" Type="http://schemas.openxmlformats.org/officeDocument/2006/relationships/image" Target="../media/image49.png"/><Relationship Id="rId21" Type="http://schemas.openxmlformats.org/officeDocument/2006/relationships/slide" Target="slide8.xml"/><Relationship Id="rId7" Type="http://schemas.openxmlformats.org/officeDocument/2006/relationships/image" Target="../media/image3.jpeg"/><Relationship Id="rId12" Type="http://schemas.openxmlformats.org/officeDocument/2006/relationships/image" Target="../media/image4.png"/><Relationship Id="rId17" Type="http://schemas.openxmlformats.org/officeDocument/2006/relationships/slide" Target="slide1.xml"/><Relationship Id="rId2" Type="http://schemas.openxmlformats.org/officeDocument/2006/relationships/image" Target="../media/image48.png"/><Relationship Id="rId16" Type="http://schemas.openxmlformats.org/officeDocument/2006/relationships/slide" Target="slide3.xml"/><Relationship Id="rId20"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2.png"/><Relationship Id="rId15" Type="http://schemas.openxmlformats.org/officeDocument/2006/relationships/slide" Target="slide2.xml"/><Relationship Id="rId23" Type="http://schemas.openxmlformats.org/officeDocument/2006/relationships/slide" Target="slide10.xml"/><Relationship Id="rId10" Type="http://schemas.openxmlformats.org/officeDocument/2006/relationships/image" Target="../media/image54.png"/><Relationship Id="rId19" Type="http://schemas.openxmlformats.org/officeDocument/2006/relationships/slide" Target="slide6.xm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slide" Target="slide9.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5.xml"/><Relationship Id="rId18" Type="http://schemas.openxmlformats.org/officeDocument/2006/relationships/slide" Target="slide4.xml"/><Relationship Id="rId3" Type="http://schemas.openxmlformats.org/officeDocument/2006/relationships/image" Target="../media/image49.png"/><Relationship Id="rId21" Type="http://schemas.openxmlformats.org/officeDocument/2006/relationships/slide" Target="slide8.xml"/><Relationship Id="rId7" Type="http://schemas.openxmlformats.org/officeDocument/2006/relationships/image" Target="../media/image3.jpeg"/><Relationship Id="rId12" Type="http://schemas.openxmlformats.org/officeDocument/2006/relationships/image" Target="../media/image4.png"/><Relationship Id="rId17" Type="http://schemas.openxmlformats.org/officeDocument/2006/relationships/slide" Target="slide1.xml"/><Relationship Id="rId25" Type="http://schemas.openxmlformats.org/officeDocument/2006/relationships/hyperlink" Target="http://dsm.gsfc.nasa.gov/PACEmtg2_Mar2012.html" TargetMode="External"/><Relationship Id="rId2" Type="http://schemas.openxmlformats.org/officeDocument/2006/relationships/image" Target="../media/image48.png"/><Relationship Id="rId16" Type="http://schemas.openxmlformats.org/officeDocument/2006/relationships/slide" Target="slide3.xml"/><Relationship Id="rId20"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5.png"/><Relationship Id="rId24" Type="http://schemas.openxmlformats.org/officeDocument/2006/relationships/hyperlink" Target="http://dsm.gsfc.nasa.gov/pace_documentation/PACE_SDT_Report_final.pdf" TargetMode="External"/><Relationship Id="rId5" Type="http://schemas.openxmlformats.org/officeDocument/2006/relationships/image" Target="../media/image2.png"/><Relationship Id="rId15" Type="http://schemas.openxmlformats.org/officeDocument/2006/relationships/slide" Target="slide2.xml"/><Relationship Id="rId23" Type="http://schemas.openxmlformats.org/officeDocument/2006/relationships/slide" Target="slide10.xml"/><Relationship Id="rId10" Type="http://schemas.openxmlformats.org/officeDocument/2006/relationships/image" Target="../media/image54.png"/><Relationship Id="rId19" Type="http://schemas.openxmlformats.org/officeDocument/2006/relationships/slide" Target="slide6.xm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slide" Target="slide9.xml"/></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image" Target="../media/image49.png"/><Relationship Id="rId21" Type="http://schemas.openxmlformats.org/officeDocument/2006/relationships/slide" Target="slide3.xml"/><Relationship Id="rId7" Type="http://schemas.openxmlformats.org/officeDocument/2006/relationships/image" Target="../media/image3.jpeg"/><Relationship Id="rId12" Type="http://schemas.openxmlformats.org/officeDocument/2006/relationships/image" Target="../media/image4.png"/><Relationship Id="rId17" Type="http://schemas.openxmlformats.org/officeDocument/2006/relationships/slide" Target="slide6.xml"/><Relationship Id="rId2" Type="http://schemas.openxmlformats.org/officeDocument/2006/relationships/image" Target="../media/image48.png"/><Relationship Id="rId16" Type="http://schemas.openxmlformats.org/officeDocument/2006/relationships/slide" Target="slide4.xml"/><Relationship Id="rId20"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slide" Target="slide9.xml"/><Relationship Id="rId10" Type="http://schemas.openxmlformats.org/officeDocument/2006/relationships/image" Target="../media/image54.png"/><Relationship Id="rId19" Type="http://schemas.openxmlformats.org/officeDocument/2006/relationships/slide" Target="slide10.xm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slide" Target="slide8.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5.xml"/><Relationship Id="rId18" Type="http://schemas.openxmlformats.org/officeDocument/2006/relationships/hyperlink" Target="http://geo-cape.larc.nasa.gov/applications.html" TargetMode="External"/><Relationship Id="rId26" Type="http://schemas.openxmlformats.org/officeDocument/2006/relationships/hyperlink" Target="http://science.nasa.gov/missions/" TargetMode="External"/><Relationship Id="rId39" Type="http://schemas.openxmlformats.org/officeDocument/2006/relationships/slide" Target="slide10.xml"/><Relationship Id="rId3" Type="http://schemas.openxmlformats.org/officeDocument/2006/relationships/image" Target="../media/image49.png"/><Relationship Id="rId21" Type="http://schemas.openxmlformats.org/officeDocument/2006/relationships/hyperlink" Target="http://dsm.gsfc.nasa.gov/ACE.html" TargetMode="External"/><Relationship Id="rId34" Type="http://schemas.openxmlformats.org/officeDocument/2006/relationships/slide" Target="slide4.xml"/><Relationship Id="rId7" Type="http://schemas.openxmlformats.org/officeDocument/2006/relationships/image" Target="../media/image3.jpeg"/><Relationship Id="rId12" Type="http://schemas.openxmlformats.org/officeDocument/2006/relationships/image" Target="../media/image4.png"/><Relationship Id="rId17" Type="http://schemas.openxmlformats.org/officeDocument/2006/relationships/hyperlink" Target="http://smap.jpl.nasa.gov/applications/" TargetMode="External"/><Relationship Id="rId25" Type="http://schemas.openxmlformats.org/officeDocument/2006/relationships/hyperlink" Target="http://science.nasa.gov/" TargetMode="External"/><Relationship Id="rId33" Type="http://schemas.openxmlformats.org/officeDocument/2006/relationships/slide" Target="slide1.xml"/><Relationship Id="rId38" Type="http://schemas.openxmlformats.org/officeDocument/2006/relationships/slide" Target="slide9.xml"/><Relationship Id="rId2" Type="http://schemas.openxmlformats.org/officeDocument/2006/relationships/image" Target="../media/image48.png"/><Relationship Id="rId16" Type="http://schemas.openxmlformats.org/officeDocument/2006/relationships/hyperlink" Target="http://icesat.gsfc.nasa.gov/icesat2/apps-ov.php" TargetMode="External"/><Relationship Id="rId20" Type="http://schemas.openxmlformats.org/officeDocument/2006/relationships/hyperlink" Target="http://dsm.gsfc.nasa.gov/PACE.html" TargetMode="External"/><Relationship Id="rId29" Type="http://schemas.openxmlformats.org/officeDocument/2006/relationships/hyperlink" Target="https://www.servirglobal.net/default.aspx" TargetMode="Externa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5.png"/><Relationship Id="rId24" Type="http://schemas.openxmlformats.org/officeDocument/2006/relationships/hyperlink" Target="http://dsm.gsfc.nasa.gov/ICESat2.html" TargetMode="External"/><Relationship Id="rId32" Type="http://schemas.openxmlformats.org/officeDocument/2006/relationships/slide" Target="slide3.xml"/><Relationship Id="rId37" Type="http://schemas.openxmlformats.org/officeDocument/2006/relationships/slide" Target="slide8.xml"/><Relationship Id="rId5" Type="http://schemas.openxmlformats.org/officeDocument/2006/relationships/image" Target="../media/image2.png"/><Relationship Id="rId15" Type="http://schemas.openxmlformats.org/officeDocument/2006/relationships/hyperlink" Target="http://appliedsciences.nasa.gov/" TargetMode="External"/><Relationship Id="rId23" Type="http://schemas.openxmlformats.org/officeDocument/2006/relationships/hyperlink" Target="http://dsm.gsfc.nasa.gov/HyspIRI.html" TargetMode="External"/><Relationship Id="rId28" Type="http://schemas.openxmlformats.org/officeDocument/2006/relationships/hyperlink" Target="http://www.ioccg.org/" TargetMode="External"/><Relationship Id="rId36" Type="http://schemas.openxmlformats.org/officeDocument/2006/relationships/slide" Target="slide7.xml"/><Relationship Id="rId10" Type="http://schemas.openxmlformats.org/officeDocument/2006/relationships/image" Target="../media/image54.png"/><Relationship Id="rId19" Type="http://schemas.openxmlformats.org/officeDocument/2006/relationships/hyperlink" Target="http://dsm.gsfc.nasa.gov/index.html" TargetMode="External"/><Relationship Id="rId31" Type="http://schemas.openxmlformats.org/officeDocument/2006/relationships/slide" Target="slide2.xm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hyperlink" Target="http://geo-cape.larc.nasa.gov/" TargetMode="External"/><Relationship Id="rId27" Type="http://schemas.openxmlformats.org/officeDocument/2006/relationships/hyperlink" Target="http://cce.nasa.gov/cce/index.htm" TargetMode="External"/><Relationship Id="rId30" Type="http://schemas.openxmlformats.org/officeDocument/2006/relationships/hyperlink" Target="http://develop.larc.nasa.gov/" TargetMode="External"/><Relationship Id="rId35" Type="http://schemas.openxmlformats.org/officeDocument/2006/relationships/slide" Target="slide6.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5.xml"/><Relationship Id="rId18" Type="http://schemas.openxmlformats.org/officeDocument/2006/relationships/slide" Target="slide4.xml"/><Relationship Id="rId3" Type="http://schemas.openxmlformats.org/officeDocument/2006/relationships/image" Target="../media/image49.png"/><Relationship Id="rId21" Type="http://schemas.openxmlformats.org/officeDocument/2006/relationships/slide" Target="slide8.xml"/><Relationship Id="rId7" Type="http://schemas.openxmlformats.org/officeDocument/2006/relationships/image" Target="../media/image3.jpeg"/><Relationship Id="rId12" Type="http://schemas.openxmlformats.org/officeDocument/2006/relationships/image" Target="../media/image4.png"/><Relationship Id="rId17" Type="http://schemas.openxmlformats.org/officeDocument/2006/relationships/slide" Target="slide1.xml"/><Relationship Id="rId25" Type="http://schemas.openxmlformats.org/officeDocument/2006/relationships/image" Target="../media/image68.png"/><Relationship Id="rId2" Type="http://schemas.openxmlformats.org/officeDocument/2006/relationships/image" Target="../media/image48.png"/><Relationship Id="rId16" Type="http://schemas.openxmlformats.org/officeDocument/2006/relationships/slide" Target="slide3.xml"/><Relationship Id="rId20"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5.png"/><Relationship Id="rId24" Type="http://schemas.openxmlformats.org/officeDocument/2006/relationships/image" Target="../media/image70.png"/><Relationship Id="rId5" Type="http://schemas.openxmlformats.org/officeDocument/2006/relationships/image" Target="../media/image2.png"/><Relationship Id="rId15" Type="http://schemas.openxmlformats.org/officeDocument/2006/relationships/slide" Target="slide2.xml"/><Relationship Id="rId23" Type="http://schemas.openxmlformats.org/officeDocument/2006/relationships/slide" Target="slide10.xml"/><Relationship Id="rId10" Type="http://schemas.openxmlformats.org/officeDocument/2006/relationships/image" Target="../media/image54.png"/><Relationship Id="rId19" Type="http://schemas.openxmlformats.org/officeDocument/2006/relationships/slide" Target="slide6.xm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slide" Target="slide9.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5.xml"/><Relationship Id="rId18" Type="http://schemas.openxmlformats.org/officeDocument/2006/relationships/slide" Target="slide4.xml"/><Relationship Id="rId3" Type="http://schemas.openxmlformats.org/officeDocument/2006/relationships/image" Target="../media/image49.png"/><Relationship Id="rId21" Type="http://schemas.openxmlformats.org/officeDocument/2006/relationships/slide" Target="slide8.xml"/><Relationship Id="rId7" Type="http://schemas.openxmlformats.org/officeDocument/2006/relationships/image" Target="../media/image3.jpeg"/><Relationship Id="rId12" Type="http://schemas.openxmlformats.org/officeDocument/2006/relationships/image" Target="../media/image4.png"/><Relationship Id="rId17" Type="http://schemas.openxmlformats.org/officeDocument/2006/relationships/slide" Target="slide1.xml"/><Relationship Id="rId2" Type="http://schemas.openxmlformats.org/officeDocument/2006/relationships/image" Target="../media/image48.png"/><Relationship Id="rId16" Type="http://schemas.openxmlformats.org/officeDocument/2006/relationships/slide" Target="slide3.xml"/><Relationship Id="rId20"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5.png"/><Relationship Id="rId24" Type="http://schemas.openxmlformats.org/officeDocument/2006/relationships/image" Target="../media/image71.png"/><Relationship Id="rId5" Type="http://schemas.openxmlformats.org/officeDocument/2006/relationships/image" Target="../media/image2.png"/><Relationship Id="rId15" Type="http://schemas.openxmlformats.org/officeDocument/2006/relationships/slide" Target="slide2.xml"/><Relationship Id="rId23" Type="http://schemas.openxmlformats.org/officeDocument/2006/relationships/slide" Target="slide10.xml"/><Relationship Id="rId10" Type="http://schemas.openxmlformats.org/officeDocument/2006/relationships/image" Target="../media/image54.png"/><Relationship Id="rId19" Type="http://schemas.openxmlformats.org/officeDocument/2006/relationships/slide" Target="slide6.xm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5.xml"/><Relationship Id="rId18" Type="http://schemas.openxmlformats.org/officeDocument/2006/relationships/slide" Target="slide4.xml"/><Relationship Id="rId3" Type="http://schemas.openxmlformats.org/officeDocument/2006/relationships/image" Target="../media/image49.png"/><Relationship Id="rId21" Type="http://schemas.openxmlformats.org/officeDocument/2006/relationships/slide" Target="slide8.xml"/><Relationship Id="rId7" Type="http://schemas.openxmlformats.org/officeDocument/2006/relationships/image" Target="../media/image3.jpeg"/><Relationship Id="rId12" Type="http://schemas.openxmlformats.org/officeDocument/2006/relationships/image" Target="../media/image4.png"/><Relationship Id="rId17" Type="http://schemas.openxmlformats.org/officeDocument/2006/relationships/slide" Target="slide1.xml"/><Relationship Id="rId2" Type="http://schemas.openxmlformats.org/officeDocument/2006/relationships/image" Target="../media/image48.png"/><Relationship Id="rId16" Type="http://schemas.openxmlformats.org/officeDocument/2006/relationships/slide" Target="slide3.xml"/><Relationship Id="rId20"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2.png"/><Relationship Id="rId15" Type="http://schemas.openxmlformats.org/officeDocument/2006/relationships/slide" Target="slide2.xml"/><Relationship Id="rId23" Type="http://schemas.openxmlformats.org/officeDocument/2006/relationships/slide" Target="slide10.xml"/><Relationship Id="rId10" Type="http://schemas.openxmlformats.org/officeDocument/2006/relationships/image" Target="../media/image54.png"/><Relationship Id="rId19" Type="http://schemas.openxmlformats.org/officeDocument/2006/relationships/slide" Target="slide6.xm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10.png"/><Relationship Id="rId22" Type="http://schemas.openxmlformats.org/officeDocument/2006/relationships/slide" Target="slide9.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www.youtube.com/watch?v=ycYp2-Xtox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3.bp.blogspot.com/-mJZq71m1GeQ/TjgBbFec2YI/AAAAAAAAAGs/oWqmrTTlgtQ/s1600/Arctic+Bloom.jpg" TargetMode="External"/><Relationship Id="rId3" Type="http://schemas.openxmlformats.org/officeDocument/2006/relationships/hyperlink" Target="http://2.bp.blogspot.com/-urHKFQIWiHI/Tm4rTgyHAnI/AAAAAAAAAPs/hYuRKpnQW-Y/s1600/Bohai+Bay,+China.jpg" TargetMode="External"/><Relationship Id="rId7" Type="http://schemas.openxmlformats.org/officeDocument/2006/relationships/hyperlink" Target="http://2.bp.blogspot.com/-Onr6Tj2EUY4/TmTVHrc5MAI/AAAAAAAAAOY/Y3bwS9rYnts/s1600/Korean+Peninsula.jpg" TargetMode="External"/><Relationship Id="rId12" Type="http://schemas.openxmlformats.org/officeDocument/2006/relationships/image" Target="../media/image14.jpeg"/><Relationship Id="rId2" Type="http://schemas.openxmlformats.org/officeDocument/2006/relationships/image" Target="../media/image10.png"/><Relationship Id="rId16"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hyperlink" Target="http://3.bp.blogspot.com/-mA1j1ZMBYdM/TjwYNeqLWzI/AAAAAAAAAHo/ZcXBWQ0X61E/s1600/The+southern+Caspian+Sea.jpg" TargetMode="External"/><Relationship Id="rId5" Type="http://schemas.openxmlformats.org/officeDocument/2006/relationships/hyperlink" Target="http://1.bp.blogspot.com/-peXY6Y553z4/Tm4ppK0w3YI/AAAAAAAAAPk/HBuMRxaforM/s1600/Ganges+Delta,+Bangladesh.jpg" TargetMode="External"/><Relationship Id="rId15" Type="http://schemas.openxmlformats.org/officeDocument/2006/relationships/hyperlink" Target="http://3.bp.blogspot.com/-DHX711Z2zZo/Tjk0wkBBgUI/AAAAAAAAAG8/jDxTIPrYwmI/s1600/The+Great+Barrier+Reef.jpg" TargetMode="External"/><Relationship Id="rId10" Type="http://schemas.openxmlformats.org/officeDocument/2006/relationships/image" Target="../media/image13.jpeg"/><Relationship Id="rId4" Type="http://schemas.openxmlformats.org/officeDocument/2006/relationships/image" Target="../media/image11.jpeg"/><Relationship Id="rId9" Type="http://schemas.openxmlformats.org/officeDocument/2006/relationships/hyperlink" Target="http://4.bp.blogspot.com/-Ja9u2pjMBfE/TkV9VrlOB0I/AAAAAAAAAJM/E6O019m9K-A/s1600/Lake+Malawi.jpg" TargetMode="External"/><Relationship Id="rId1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www-das.uwyo.edu/~geerts/cwx/notes/chap11/jul_sep_chlor_global.gif"/>
          <p:cNvPicPr>
            <a:picLocks noChangeAspect="1" noChangeArrowheads="1"/>
          </p:cNvPicPr>
          <p:nvPr/>
        </p:nvPicPr>
        <p:blipFill>
          <a:blip r:embed="rId2" cstate="print"/>
          <a:srcRect/>
          <a:stretch>
            <a:fillRect/>
          </a:stretch>
        </p:blipFill>
        <p:spPr bwMode="auto">
          <a:xfrm>
            <a:off x="0" y="228600"/>
            <a:ext cx="9144000" cy="5791200"/>
          </a:xfrm>
          <a:prstGeom prst="rect">
            <a:avLst/>
          </a:prstGeom>
          <a:noFill/>
        </p:spPr>
      </p:pic>
      <p:sp>
        <p:nvSpPr>
          <p:cNvPr id="19" name="Rectangle 18"/>
          <p:cNvSpPr/>
          <p:nvPr/>
        </p:nvSpPr>
        <p:spPr>
          <a:xfrm>
            <a:off x="0" y="5029200"/>
            <a:ext cx="9144000" cy="167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5029200"/>
            <a:ext cx="9144000" cy="27432"/>
          </a:xfrm>
          <a:prstGeom prst="rect">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343511" y="4724400"/>
            <a:ext cx="1142813" cy="630942"/>
          </a:xfrm>
          <a:prstGeom prst="rect">
            <a:avLst/>
          </a:prstGeom>
          <a:effectLst>
            <a:outerShdw blurRad="50800" dist="50800" dir="5400000" algn="ctr" rotWithShape="0">
              <a:schemeClr val="tx1"/>
            </a:outerShdw>
          </a:effectLst>
        </p:spPr>
        <p:txBody>
          <a:bodyPr wrap="none">
            <a:spAutoFit/>
          </a:bodyPr>
          <a:lstStyle/>
          <a:p>
            <a:r>
              <a:rPr lang="en-US" sz="3500" b="1" spc="50" dirty="0" smtClean="0">
                <a:ln w="13500">
                  <a:solidFill>
                    <a:schemeClr val="tx1">
                      <a:alpha val="6500"/>
                    </a:schemeClr>
                  </a:solidFill>
                  <a:prstDash val="solid"/>
                </a:ln>
                <a:solidFill>
                  <a:schemeClr val="bg1"/>
                </a:solidFill>
                <a:effectLst>
                  <a:glow rad="101600">
                    <a:schemeClr val="tx1">
                      <a:alpha val="60000"/>
                    </a:schemeClr>
                  </a:glow>
                  <a:outerShdw blurRad="38100" dist="38100" dir="2700000" algn="tl">
                    <a:schemeClr val="tx1">
                      <a:alpha val="43000"/>
                    </a:schemeClr>
                  </a:outerShdw>
                </a:effectLst>
                <a:cs typeface="Aharoni" pitchFamily="2" charset="-79"/>
              </a:rPr>
              <a:t>PACE</a:t>
            </a:r>
          </a:p>
        </p:txBody>
      </p:sp>
      <p:pic>
        <p:nvPicPr>
          <p:cNvPr id="22" name="Picture 4"/>
          <p:cNvPicPr>
            <a:picLocks noChangeAspect="1" noChangeArrowheads="1"/>
          </p:cNvPicPr>
          <p:nvPr/>
        </p:nvPicPr>
        <p:blipFill>
          <a:blip r:embed="rId3" cstate="print"/>
          <a:srcRect/>
          <a:stretch>
            <a:fillRect/>
          </a:stretch>
        </p:blipFill>
        <p:spPr bwMode="auto">
          <a:xfrm>
            <a:off x="5220789" y="5867400"/>
            <a:ext cx="570411" cy="756695"/>
          </a:xfrm>
          <a:prstGeom prst="rect">
            <a:avLst/>
          </a:prstGeom>
          <a:noFill/>
          <a:ln w="38100">
            <a:solidFill>
              <a:schemeClr val="tx1"/>
            </a:solidFill>
            <a:miter lim="800000"/>
            <a:headEnd/>
            <a:tailEnd/>
          </a:ln>
        </p:spPr>
      </p:pic>
      <p:pic>
        <p:nvPicPr>
          <p:cNvPr id="23" name="Picture 9"/>
          <p:cNvPicPr>
            <a:picLocks noChangeAspect="1" noChangeArrowheads="1"/>
          </p:cNvPicPr>
          <p:nvPr/>
        </p:nvPicPr>
        <p:blipFill>
          <a:blip r:embed="rId4" cstate="print"/>
          <a:srcRect/>
          <a:stretch>
            <a:fillRect/>
          </a:stretch>
        </p:blipFill>
        <p:spPr bwMode="auto">
          <a:xfrm>
            <a:off x="6476999" y="5943600"/>
            <a:ext cx="646612" cy="681368"/>
          </a:xfrm>
          <a:prstGeom prst="rect">
            <a:avLst/>
          </a:prstGeom>
          <a:noFill/>
          <a:ln w="38100">
            <a:solidFill>
              <a:schemeClr val="tx1"/>
            </a:solidFill>
            <a:miter lim="800000"/>
            <a:headEnd/>
            <a:tailEnd/>
          </a:ln>
        </p:spPr>
      </p:pic>
      <p:pic>
        <p:nvPicPr>
          <p:cNvPr id="24" name="Picture 14"/>
          <p:cNvPicPr>
            <a:picLocks noChangeAspect="1" noChangeArrowheads="1"/>
          </p:cNvPicPr>
          <p:nvPr/>
        </p:nvPicPr>
        <p:blipFill>
          <a:blip r:embed="rId5" cstate="print"/>
          <a:srcRect/>
          <a:stretch>
            <a:fillRect/>
          </a:stretch>
        </p:blipFill>
        <p:spPr bwMode="auto">
          <a:xfrm>
            <a:off x="7924800" y="5638800"/>
            <a:ext cx="1162922" cy="1019175"/>
          </a:xfrm>
          <a:prstGeom prst="rect">
            <a:avLst/>
          </a:prstGeom>
          <a:noFill/>
          <a:ln w="38100">
            <a:solidFill>
              <a:schemeClr val="tx1"/>
            </a:solidFill>
            <a:miter lim="800000"/>
            <a:headEnd/>
            <a:tailEnd/>
          </a:ln>
        </p:spPr>
      </p:pic>
      <p:pic>
        <p:nvPicPr>
          <p:cNvPr id="25" name="Picture 2" descr="http://www.oceanchampions.org/images/slides/algea.jpg">
            <a:hlinkClick r:id="rId6"/>
          </p:cNvPr>
          <p:cNvPicPr>
            <a:picLocks noChangeAspect="1" noChangeArrowheads="1"/>
          </p:cNvPicPr>
          <p:nvPr/>
        </p:nvPicPr>
        <p:blipFill>
          <a:blip r:embed="rId7" cstate="print"/>
          <a:srcRect/>
          <a:stretch>
            <a:fillRect/>
          </a:stretch>
        </p:blipFill>
        <p:spPr bwMode="auto">
          <a:xfrm>
            <a:off x="4191000" y="6117906"/>
            <a:ext cx="990600" cy="500849"/>
          </a:xfrm>
          <a:prstGeom prst="rect">
            <a:avLst/>
          </a:prstGeom>
          <a:noFill/>
          <a:ln w="38100">
            <a:solidFill>
              <a:schemeClr val="tx1"/>
            </a:solidFill>
          </a:ln>
        </p:spPr>
      </p:pic>
      <p:pic>
        <p:nvPicPr>
          <p:cNvPr id="26" name="Picture 8" descr="modis instrument on terra satellite collecting swaths of data over the Earth"/>
          <p:cNvPicPr>
            <a:picLocks noChangeAspect="1" noChangeArrowheads="1"/>
          </p:cNvPicPr>
          <p:nvPr/>
        </p:nvPicPr>
        <p:blipFill>
          <a:blip r:embed="rId8" cstate="print"/>
          <a:srcRect/>
          <a:stretch>
            <a:fillRect/>
          </a:stretch>
        </p:blipFill>
        <p:spPr bwMode="auto">
          <a:xfrm>
            <a:off x="2438400" y="5686425"/>
            <a:ext cx="1066800" cy="959225"/>
          </a:xfrm>
          <a:prstGeom prst="rect">
            <a:avLst/>
          </a:prstGeom>
          <a:noFill/>
          <a:ln>
            <a:solidFill>
              <a:schemeClr val="tx1"/>
            </a:solidFill>
          </a:ln>
        </p:spPr>
      </p:pic>
      <p:pic>
        <p:nvPicPr>
          <p:cNvPr id="27" name="Picture 2" descr="http://en.es-static.us/upl/2011/09/arctic_ice_300.jpeg"/>
          <p:cNvPicPr preferRelativeResize="0">
            <a:picLocks noChangeArrowheads="1"/>
          </p:cNvPicPr>
          <p:nvPr/>
        </p:nvPicPr>
        <p:blipFill>
          <a:blip r:embed="rId9" cstate="print"/>
          <a:srcRect/>
          <a:stretch>
            <a:fillRect/>
          </a:stretch>
        </p:blipFill>
        <p:spPr bwMode="auto">
          <a:xfrm>
            <a:off x="7194175" y="5867400"/>
            <a:ext cx="838200" cy="742390"/>
          </a:xfrm>
          <a:prstGeom prst="rect">
            <a:avLst/>
          </a:prstGeom>
          <a:noFill/>
          <a:ln w="38100">
            <a:solidFill>
              <a:schemeClr val="tx1"/>
            </a:solidFill>
          </a:ln>
        </p:spPr>
      </p:pic>
      <p:pic>
        <p:nvPicPr>
          <p:cNvPr id="28" name="Picture 4" descr="Wetlands."/>
          <p:cNvPicPr>
            <a:picLocks noChangeAspect="1" noChangeArrowheads="1"/>
          </p:cNvPicPr>
          <p:nvPr/>
        </p:nvPicPr>
        <p:blipFill>
          <a:blip r:embed="rId10" cstate="print"/>
          <a:srcRect/>
          <a:stretch>
            <a:fillRect/>
          </a:stretch>
        </p:blipFill>
        <p:spPr bwMode="auto">
          <a:xfrm>
            <a:off x="3561021" y="6048375"/>
            <a:ext cx="629979" cy="564356"/>
          </a:xfrm>
          <a:prstGeom prst="rect">
            <a:avLst/>
          </a:prstGeom>
          <a:noFill/>
          <a:ln w="38100">
            <a:solidFill>
              <a:schemeClr val="tx1"/>
            </a:solidFill>
          </a:ln>
        </p:spPr>
      </p:pic>
      <p:sp>
        <p:nvSpPr>
          <p:cNvPr id="29" name="Rectangle 28">
            <a:hlinkClick r:id="" action="ppaction://noaction"/>
          </p:cNvPr>
          <p:cNvSpPr/>
          <p:nvPr/>
        </p:nvSpPr>
        <p:spPr>
          <a:xfrm>
            <a:off x="0" y="5048250"/>
            <a:ext cx="9144000" cy="1246495"/>
          </a:xfrm>
          <a:prstGeom prst="rect">
            <a:avLst/>
          </a:prstGeom>
        </p:spPr>
        <p:txBody>
          <a:bodyPr wrap="square">
            <a:spAutoFit/>
          </a:bodyPr>
          <a:lstStyle/>
          <a:p>
            <a:pPr algn="ctr"/>
            <a:r>
              <a:rPr lang="en-US" sz="25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How can we do our Science </a:t>
            </a:r>
          </a:p>
          <a:p>
            <a:pPr algn="ctr"/>
            <a:r>
              <a:rPr lang="en-US" sz="25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in a way that will maximize its utility</a:t>
            </a:r>
          </a:p>
          <a:p>
            <a:endParaRPr lang="en-US" sz="25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endParaRPr>
          </a:p>
        </p:txBody>
      </p:sp>
      <p:sp>
        <p:nvSpPr>
          <p:cNvPr id="30" name="Rectangle 29">
            <a:hlinkClick r:id="" action="ppaction://noaction"/>
          </p:cNvPr>
          <p:cNvSpPr/>
          <p:nvPr/>
        </p:nvSpPr>
        <p:spPr>
          <a:xfrm>
            <a:off x="0" y="6013103"/>
            <a:ext cx="3048000" cy="692497"/>
          </a:xfrm>
          <a:prstGeom prst="rect">
            <a:avLst/>
          </a:prstGeom>
        </p:spPr>
        <p:txBody>
          <a:bodyPr wrap="square">
            <a:spAutoFit/>
          </a:bodyPr>
          <a:lstStyle/>
          <a:p>
            <a:pPr>
              <a:spcBef>
                <a:spcPts val="600"/>
              </a:spcBef>
            </a:pPr>
            <a:r>
              <a:rPr lang="en-US" sz="17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Ali Omar (NASA LARC)</a:t>
            </a:r>
          </a:p>
          <a:p>
            <a:pPr>
              <a:spcBef>
                <a:spcPts val="600"/>
              </a:spcBef>
            </a:pPr>
            <a:r>
              <a:rPr lang="en-US" sz="17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Maria Tzortziou (CCNY/GSFC)</a:t>
            </a:r>
          </a:p>
        </p:txBody>
      </p:sp>
      <p:sp>
        <p:nvSpPr>
          <p:cNvPr id="31" name="Rectangle 30"/>
          <p:cNvSpPr/>
          <p:nvPr/>
        </p:nvSpPr>
        <p:spPr>
          <a:xfrm>
            <a:off x="0" y="6678168"/>
            <a:ext cx="9144000" cy="27432"/>
          </a:xfrm>
          <a:prstGeom prst="rect">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2" name="Picture 4" descr="http://1.bp.blogspot.com/-peXY6Y553z4/Tm4ppK0w3YI/AAAAAAAAAPk/HBuMRxaforM/s400/Ganges%2BDelta%252C%2BBangladesh.jpg">
            <a:hlinkClick r:id="rId11"/>
          </p:cNvPr>
          <p:cNvPicPr preferRelativeResize="0">
            <a:picLocks noChangeArrowheads="1"/>
          </p:cNvPicPr>
          <p:nvPr/>
        </p:nvPicPr>
        <p:blipFill>
          <a:blip r:embed="rId12" cstate="print"/>
          <a:srcRect/>
          <a:stretch>
            <a:fillRect/>
          </a:stretch>
        </p:blipFill>
        <p:spPr bwMode="auto">
          <a:xfrm>
            <a:off x="5819775" y="6019800"/>
            <a:ext cx="609600" cy="594360"/>
          </a:xfrm>
          <a:prstGeom prst="rect">
            <a:avLst/>
          </a:prstGeom>
          <a:noFill/>
          <a:ln w="28575">
            <a:solidFill>
              <a:schemeClr val="tx1"/>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ordArt 7"/>
          <p:cNvSpPr>
            <a:spLocks noChangeArrowheads="1" noChangeShapeType="1" noTextEdit="1"/>
          </p:cNvSpPr>
          <p:nvPr/>
        </p:nvSpPr>
        <p:spPr bwMode="auto">
          <a:xfrm>
            <a:off x="7162800" y="1219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PACE Science Team Workshop</a:t>
            </a:r>
            <a:endParaRPr lang="en-US" sz="3600" kern="10" dirty="0">
              <a:ln w="6350">
                <a:solidFill>
                  <a:srgbClr val="000000"/>
                </a:solidFill>
                <a:round/>
                <a:headEnd/>
                <a:tailEnd/>
              </a:ln>
              <a:solidFill>
                <a:srgbClr val="FFFFFF"/>
              </a:solidFill>
              <a:latin typeface="Arial Black"/>
            </a:endParaRPr>
          </a:p>
        </p:txBody>
      </p:sp>
      <p:sp>
        <p:nvSpPr>
          <p:cNvPr id="17" name="Rectangle 2"/>
          <p:cNvSpPr>
            <a:spLocks noChangeArrowheads="1"/>
          </p:cNvSpPr>
          <p:nvPr/>
        </p:nvSpPr>
        <p:spPr bwMode="auto">
          <a:xfrm>
            <a:off x="0" y="133936"/>
            <a:ext cx="6858000" cy="338554"/>
          </a:xfrm>
          <a:prstGeom prst="rect">
            <a:avLst/>
          </a:prstGeom>
          <a:noFill/>
          <a:ln w="9525">
            <a:noFill/>
            <a:miter lim="800000"/>
            <a:headEnd/>
            <a:tailEnd/>
          </a:ln>
        </p:spPr>
        <p:txBody>
          <a:bodyPr wrap="square" anchor="ctr">
            <a:spAutoFit/>
          </a:bodyPr>
          <a:lstStyle/>
          <a:p>
            <a:pPr lvl="0">
              <a:spcBef>
                <a:spcPts val="300"/>
              </a:spcBef>
              <a:defRPr/>
            </a:pPr>
            <a:r>
              <a:rPr lang="en-US" sz="1600" b="1" kern="0" dirty="0" smtClean="0">
                <a:solidFill>
                  <a:schemeClr val="bg1"/>
                </a:solidFill>
              </a:rPr>
              <a:t>Main Proposed Objectives </a:t>
            </a:r>
            <a:endParaRPr lang="en-US" sz="1600" b="1" kern="0" dirty="0">
              <a:solidFill>
                <a:schemeClr val="bg1"/>
              </a:solidFill>
            </a:endParaRPr>
          </a:p>
        </p:txBody>
      </p:sp>
      <p:sp>
        <p:nvSpPr>
          <p:cNvPr id="19" name="WordArt 7"/>
          <p:cNvSpPr>
            <a:spLocks noChangeArrowheads="1" noChangeShapeType="1" noTextEdit="1"/>
          </p:cNvSpPr>
          <p:nvPr/>
        </p:nvSpPr>
        <p:spPr bwMode="auto">
          <a:xfrm>
            <a:off x="7162800" y="3505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January 14-16 2015, Maryland</a:t>
            </a:r>
            <a:endParaRPr lang="en-US" sz="3600" kern="10" dirty="0">
              <a:ln w="6350">
                <a:solidFill>
                  <a:srgbClr val="000000"/>
                </a:solidFill>
                <a:round/>
                <a:headEnd/>
                <a:tailEnd/>
              </a:ln>
              <a:solidFill>
                <a:srgbClr val="FFFFFF"/>
              </a:solidFill>
              <a:latin typeface="Arial Black"/>
            </a:endParaRPr>
          </a:p>
        </p:txBody>
      </p:sp>
      <p:sp>
        <p:nvSpPr>
          <p:cNvPr id="20" name="Rectangle 19"/>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6133201" y="123825"/>
            <a:ext cx="953399" cy="424130"/>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28600" y="838200"/>
            <a:ext cx="8686800" cy="4555093"/>
          </a:xfrm>
          <a:prstGeom prst="rect">
            <a:avLst/>
          </a:prstGeom>
        </p:spPr>
        <p:txBody>
          <a:bodyPr wrap="square">
            <a:spAutoFit/>
          </a:bodyPr>
          <a:lstStyle/>
          <a:p>
            <a:pPr>
              <a:spcBef>
                <a:spcPts val="1200"/>
              </a:spcBef>
            </a:pPr>
            <a:r>
              <a:rPr lang="en-US" sz="1700" b="1" i="1" dirty="0" smtClean="0"/>
              <a:t>PACE Science Team Applications Sub-Group</a:t>
            </a:r>
            <a:r>
              <a:rPr lang="en-US" sz="1700" i="1" dirty="0" smtClean="0"/>
              <a:t>: </a:t>
            </a:r>
          </a:p>
          <a:p>
            <a:pPr>
              <a:spcBef>
                <a:spcPts val="600"/>
              </a:spcBef>
            </a:pPr>
            <a:r>
              <a:rPr lang="en-US" sz="1600" i="1" dirty="0" smtClean="0"/>
              <a:t>Steve </a:t>
            </a:r>
            <a:r>
              <a:rPr lang="en-US" sz="1600" i="1" dirty="0" err="1" smtClean="0"/>
              <a:t>Ackleson</a:t>
            </a:r>
            <a:r>
              <a:rPr lang="en-US" sz="1600" i="1" dirty="0" smtClean="0"/>
              <a:t> (CASE II waters)</a:t>
            </a:r>
          </a:p>
          <a:p>
            <a:pPr>
              <a:spcBef>
                <a:spcPts val="600"/>
              </a:spcBef>
            </a:pPr>
            <a:r>
              <a:rPr lang="en-US" sz="1600" i="1" dirty="0" smtClean="0"/>
              <a:t>Emmanuel Boss (global datasets)</a:t>
            </a:r>
          </a:p>
          <a:p>
            <a:pPr>
              <a:spcBef>
                <a:spcPts val="600"/>
              </a:spcBef>
            </a:pPr>
            <a:r>
              <a:rPr lang="en-US" sz="1600" i="1" dirty="0" smtClean="0"/>
              <a:t>Heidi </a:t>
            </a:r>
            <a:r>
              <a:rPr lang="en-US" sz="1600" i="1" dirty="0" err="1" smtClean="0"/>
              <a:t>Dierssen</a:t>
            </a:r>
            <a:r>
              <a:rPr lang="en-US" sz="1600" i="1" dirty="0" smtClean="0"/>
              <a:t> (</a:t>
            </a:r>
            <a:r>
              <a:rPr lang="en-US" sz="1600" i="1" dirty="0" err="1" smtClean="0"/>
              <a:t>cyanobacteria</a:t>
            </a:r>
            <a:r>
              <a:rPr lang="en-US" sz="1600" i="1" dirty="0" smtClean="0"/>
              <a:t>, suspended sediments, floating vegetation, floating plastics etc)</a:t>
            </a:r>
          </a:p>
          <a:p>
            <a:pPr>
              <a:spcBef>
                <a:spcPts val="600"/>
              </a:spcBef>
            </a:pPr>
            <a:r>
              <a:rPr lang="en-US" sz="1600" i="1" dirty="0" err="1" smtClean="0"/>
              <a:t>Deric</a:t>
            </a:r>
            <a:r>
              <a:rPr lang="en-US" sz="1600" i="1" dirty="0" smtClean="0"/>
              <a:t> Gray (NRL, military applications, diver visibility, etc)</a:t>
            </a:r>
          </a:p>
          <a:p>
            <a:pPr>
              <a:spcBef>
                <a:spcPts val="600"/>
              </a:spcBef>
            </a:pPr>
            <a:r>
              <a:rPr lang="en-US" sz="1600" i="1" dirty="0" smtClean="0"/>
              <a:t>Olga </a:t>
            </a:r>
            <a:r>
              <a:rPr lang="en-US" sz="1600" i="1" dirty="0" err="1" smtClean="0"/>
              <a:t>Kalashnikova</a:t>
            </a:r>
            <a:r>
              <a:rPr lang="en-US" sz="1600" i="1" dirty="0" smtClean="0"/>
              <a:t> (polarization, atmosphere)</a:t>
            </a:r>
          </a:p>
          <a:p>
            <a:pPr>
              <a:spcBef>
                <a:spcPts val="600"/>
              </a:spcBef>
            </a:pPr>
            <a:r>
              <a:rPr lang="en-US" sz="1600" i="1" dirty="0" smtClean="0"/>
              <a:t>Robert Levy (Air Quality, Atmospheric composition)</a:t>
            </a:r>
          </a:p>
          <a:p>
            <a:pPr>
              <a:spcBef>
                <a:spcPts val="600"/>
              </a:spcBef>
            </a:pPr>
            <a:r>
              <a:rPr lang="en-US" sz="1600" i="1" dirty="0" smtClean="0"/>
              <a:t>Dave Miller (NRL, military applications etc)</a:t>
            </a:r>
          </a:p>
          <a:p>
            <a:pPr>
              <a:spcBef>
                <a:spcPts val="600"/>
              </a:spcBef>
            </a:pPr>
            <a:r>
              <a:rPr lang="en-US" sz="1600" i="1" dirty="0" smtClean="0"/>
              <a:t>Ali Omar  (Air Quality)</a:t>
            </a:r>
          </a:p>
          <a:p>
            <a:pPr>
              <a:spcBef>
                <a:spcPts val="600"/>
              </a:spcBef>
            </a:pPr>
            <a:r>
              <a:rPr lang="en-US" sz="1600" i="1" dirty="0" smtClean="0"/>
              <a:t>Mike </a:t>
            </a:r>
            <a:r>
              <a:rPr lang="en-US" sz="1600" i="1" dirty="0" err="1" smtClean="0"/>
              <a:t>Ondrusek</a:t>
            </a:r>
            <a:r>
              <a:rPr lang="en-US" sz="1600" i="1" dirty="0" smtClean="0"/>
              <a:t> (NOAA, operational, water quality, fisheries)</a:t>
            </a:r>
          </a:p>
          <a:p>
            <a:pPr>
              <a:spcBef>
                <a:spcPts val="600"/>
              </a:spcBef>
            </a:pPr>
            <a:r>
              <a:rPr lang="en-US" sz="1600" i="1" dirty="0" smtClean="0"/>
              <a:t>Steve </a:t>
            </a:r>
            <a:r>
              <a:rPr lang="en-US" sz="1600" i="1" dirty="0" err="1" smtClean="0"/>
              <a:t>Platnick</a:t>
            </a:r>
            <a:r>
              <a:rPr lang="en-US" sz="1600" i="1" dirty="0" smtClean="0"/>
              <a:t> (clouds, climate)</a:t>
            </a:r>
          </a:p>
          <a:p>
            <a:pPr>
              <a:spcBef>
                <a:spcPts val="600"/>
              </a:spcBef>
            </a:pPr>
            <a:r>
              <a:rPr lang="en-US" sz="1600" i="1" dirty="0" smtClean="0"/>
              <a:t>Lorraine Remer (aerosols, air-quality)</a:t>
            </a:r>
          </a:p>
          <a:p>
            <a:pPr>
              <a:spcBef>
                <a:spcPts val="600"/>
              </a:spcBef>
            </a:pPr>
            <a:r>
              <a:rPr lang="en-US" sz="1600" i="1" dirty="0" smtClean="0"/>
              <a:t>Mike </a:t>
            </a:r>
            <a:r>
              <a:rPr lang="en-US" sz="1600" i="1" dirty="0" err="1" smtClean="0"/>
              <a:t>Twardowski</a:t>
            </a:r>
            <a:r>
              <a:rPr lang="en-US" sz="1600" i="1" dirty="0" smtClean="0"/>
              <a:t> (</a:t>
            </a:r>
            <a:r>
              <a:rPr lang="en-US" sz="1600" i="1" dirty="0" err="1" smtClean="0"/>
              <a:t>WETLabs</a:t>
            </a:r>
            <a:r>
              <a:rPr lang="en-US" sz="1600" i="1" dirty="0" smtClean="0"/>
              <a:t>, wide range of users)</a:t>
            </a:r>
          </a:p>
          <a:p>
            <a:pPr>
              <a:spcBef>
                <a:spcPts val="600"/>
              </a:spcBef>
            </a:pPr>
            <a:r>
              <a:rPr lang="en-US" sz="1600" i="1" dirty="0" smtClean="0"/>
              <a:t>Maria Tzortziou (Coastal systems)</a:t>
            </a:r>
          </a:p>
        </p:txBody>
      </p:sp>
      <p:pic>
        <p:nvPicPr>
          <p:cNvPr id="23" name="Picture 2" descr="http://2.bp.blogspot.com/-urHKFQIWiHI/Tm4rTgyHAnI/AAAAAAAAAPs/hYuRKpnQW-Y/s400/Bohai%2BBay%252C%2BChina.jpg">
            <a:hlinkClick r:id="rId3"/>
          </p:cNvPr>
          <p:cNvPicPr preferRelativeResize="0">
            <a:picLocks noChangeArrowheads="1"/>
          </p:cNvPicPr>
          <p:nvPr/>
        </p:nvPicPr>
        <p:blipFill>
          <a:blip r:embed="rId4" cstate="print"/>
          <a:srcRect/>
          <a:stretch>
            <a:fillRect/>
          </a:stretch>
        </p:blipFill>
        <p:spPr bwMode="auto">
          <a:xfrm>
            <a:off x="182880" y="5577840"/>
            <a:ext cx="1188720" cy="1188720"/>
          </a:xfrm>
          <a:prstGeom prst="rect">
            <a:avLst/>
          </a:prstGeom>
          <a:noFill/>
        </p:spPr>
      </p:pic>
      <p:pic>
        <p:nvPicPr>
          <p:cNvPr id="24" name="Picture 4" descr="http://1.bp.blogspot.com/-peXY6Y553z4/Tm4ppK0w3YI/AAAAAAAAAPk/HBuMRxaforM/s400/Ganges%2BDelta%252C%2BBangladesh.jpg">
            <a:hlinkClick r:id="rId5"/>
          </p:cNvPr>
          <p:cNvPicPr preferRelativeResize="0">
            <a:picLocks noChangeArrowheads="1"/>
          </p:cNvPicPr>
          <p:nvPr/>
        </p:nvPicPr>
        <p:blipFill>
          <a:blip r:embed="rId6" cstate="print"/>
          <a:srcRect/>
          <a:stretch>
            <a:fillRect/>
          </a:stretch>
        </p:blipFill>
        <p:spPr bwMode="auto">
          <a:xfrm>
            <a:off x="1447800" y="5577840"/>
            <a:ext cx="1188720" cy="1188720"/>
          </a:xfrm>
          <a:prstGeom prst="rect">
            <a:avLst/>
          </a:prstGeom>
          <a:noFill/>
        </p:spPr>
      </p:pic>
      <p:pic>
        <p:nvPicPr>
          <p:cNvPr id="25" name="Picture 8" descr="http://2.bp.blogspot.com/-Onr6Tj2EUY4/TmTVHrc5MAI/AAAAAAAAAOY/Y3bwS9rYnts/s400/Korean%2BPeninsula.jpg">
            <a:hlinkClick r:id="rId7"/>
          </p:cNvPr>
          <p:cNvPicPr preferRelativeResize="0">
            <a:picLocks noChangeArrowheads="1"/>
          </p:cNvPicPr>
          <p:nvPr/>
        </p:nvPicPr>
        <p:blipFill>
          <a:blip r:embed="rId8" cstate="print"/>
          <a:srcRect/>
          <a:stretch>
            <a:fillRect/>
          </a:stretch>
        </p:blipFill>
        <p:spPr bwMode="auto">
          <a:xfrm>
            <a:off x="2743200" y="5577840"/>
            <a:ext cx="1188720" cy="1188720"/>
          </a:xfrm>
          <a:prstGeom prst="rect">
            <a:avLst/>
          </a:prstGeom>
          <a:noFill/>
        </p:spPr>
      </p:pic>
      <p:pic>
        <p:nvPicPr>
          <p:cNvPr id="26" name="Picture 10" descr="http://4.bp.blogspot.com/-Ja9u2pjMBfE/TkV9VrlOB0I/AAAAAAAAAJM/E6O019m9K-A/s400/Lake%2BMalawi.jpg">
            <a:hlinkClick r:id="rId9"/>
          </p:cNvPr>
          <p:cNvPicPr preferRelativeResize="0">
            <a:picLocks noChangeArrowheads="1"/>
          </p:cNvPicPr>
          <p:nvPr/>
        </p:nvPicPr>
        <p:blipFill>
          <a:blip r:embed="rId10" cstate="print"/>
          <a:srcRect/>
          <a:stretch>
            <a:fillRect/>
          </a:stretch>
        </p:blipFill>
        <p:spPr bwMode="auto">
          <a:xfrm>
            <a:off x="4038600" y="5577840"/>
            <a:ext cx="1188720" cy="1188720"/>
          </a:xfrm>
          <a:prstGeom prst="rect">
            <a:avLst/>
          </a:prstGeom>
          <a:noFill/>
        </p:spPr>
      </p:pic>
      <p:pic>
        <p:nvPicPr>
          <p:cNvPr id="27" name="Picture 12" descr="http://3.bp.blogspot.com/-mA1j1ZMBYdM/TjwYNeqLWzI/AAAAAAAAAHo/ZcXBWQ0X61E/s400/The%2Bsouthern%2BCaspian%2BSea.jpg">
            <a:hlinkClick r:id="rId11"/>
          </p:cNvPr>
          <p:cNvPicPr preferRelativeResize="0">
            <a:picLocks noChangeArrowheads="1"/>
          </p:cNvPicPr>
          <p:nvPr/>
        </p:nvPicPr>
        <p:blipFill>
          <a:blip r:embed="rId12" cstate="print"/>
          <a:srcRect/>
          <a:stretch>
            <a:fillRect/>
          </a:stretch>
        </p:blipFill>
        <p:spPr bwMode="auto">
          <a:xfrm>
            <a:off x="5334000" y="5577840"/>
            <a:ext cx="1188720" cy="1188720"/>
          </a:xfrm>
          <a:prstGeom prst="rect">
            <a:avLst/>
          </a:prstGeom>
          <a:noFill/>
        </p:spPr>
      </p:pic>
      <p:pic>
        <p:nvPicPr>
          <p:cNvPr id="28" name="Picture 14" descr="http://3.bp.blogspot.com/-mJZq71m1GeQ/TjgBbFec2YI/AAAAAAAAAGs/oWqmrTTlgtQ/s400/Arctic%2BBloom.jpg">
            <a:hlinkClick r:id="rId13"/>
          </p:cNvPr>
          <p:cNvPicPr preferRelativeResize="0">
            <a:picLocks noChangeArrowheads="1"/>
          </p:cNvPicPr>
          <p:nvPr/>
        </p:nvPicPr>
        <p:blipFill>
          <a:blip r:embed="rId14" cstate="print"/>
          <a:srcRect/>
          <a:stretch>
            <a:fillRect/>
          </a:stretch>
        </p:blipFill>
        <p:spPr bwMode="auto">
          <a:xfrm>
            <a:off x="6629395" y="5577840"/>
            <a:ext cx="1188720" cy="1188720"/>
          </a:xfrm>
          <a:prstGeom prst="rect">
            <a:avLst/>
          </a:prstGeom>
          <a:noFill/>
        </p:spPr>
      </p:pic>
      <p:pic>
        <p:nvPicPr>
          <p:cNvPr id="29" name="Picture 16" descr="http://3.bp.blogspot.com/-DHX711Z2zZo/Tjk0wkBBgUI/AAAAAAAAAG8/jDxTIPrYwmI/s400/The%2BGreat%2BBarrier%2BReef.jpg">
            <a:hlinkClick r:id="rId15"/>
          </p:cNvPr>
          <p:cNvPicPr preferRelativeResize="0">
            <a:picLocks noChangeArrowheads="1"/>
          </p:cNvPicPr>
          <p:nvPr/>
        </p:nvPicPr>
        <p:blipFill>
          <a:blip r:embed="rId16" cstate="print"/>
          <a:srcRect/>
          <a:stretch>
            <a:fillRect/>
          </a:stretch>
        </p:blipFill>
        <p:spPr bwMode="auto">
          <a:xfrm>
            <a:off x="7924800" y="5577840"/>
            <a:ext cx="1188720" cy="118872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ordArt 7"/>
          <p:cNvSpPr>
            <a:spLocks noChangeArrowheads="1" noChangeShapeType="1" noTextEdit="1"/>
          </p:cNvSpPr>
          <p:nvPr/>
        </p:nvSpPr>
        <p:spPr bwMode="auto">
          <a:xfrm>
            <a:off x="7162800" y="1219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PACE Science Team Workshop</a:t>
            </a:r>
            <a:endParaRPr lang="en-US" sz="3600" kern="10" dirty="0">
              <a:ln w="6350">
                <a:solidFill>
                  <a:srgbClr val="000000"/>
                </a:solidFill>
                <a:round/>
                <a:headEnd/>
                <a:tailEnd/>
              </a:ln>
              <a:solidFill>
                <a:srgbClr val="FFFFFF"/>
              </a:solidFill>
              <a:latin typeface="Arial Black"/>
            </a:endParaRPr>
          </a:p>
        </p:txBody>
      </p:sp>
      <p:sp>
        <p:nvSpPr>
          <p:cNvPr id="17" name="Rectangle 2"/>
          <p:cNvSpPr>
            <a:spLocks noChangeArrowheads="1"/>
          </p:cNvSpPr>
          <p:nvPr/>
        </p:nvSpPr>
        <p:spPr bwMode="auto">
          <a:xfrm>
            <a:off x="0" y="133936"/>
            <a:ext cx="6858000" cy="338554"/>
          </a:xfrm>
          <a:prstGeom prst="rect">
            <a:avLst/>
          </a:prstGeom>
          <a:noFill/>
          <a:ln w="9525">
            <a:noFill/>
            <a:miter lim="800000"/>
            <a:headEnd/>
            <a:tailEnd/>
          </a:ln>
        </p:spPr>
        <p:txBody>
          <a:bodyPr wrap="square" anchor="ctr">
            <a:spAutoFit/>
          </a:bodyPr>
          <a:lstStyle/>
          <a:p>
            <a:pPr lvl="0">
              <a:spcBef>
                <a:spcPts val="300"/>
              </a:spcBef>
              <a:defRPr/>
            </a:pPr>
            <a:r>
              <a:rPr lang="en-US" sz="1600" b="1" kern="0" dirty="0" smtClean="0">
                <a:solidFill>
                  <a:schemeClr val="bg1"/>
                </a:solidFill>
              </a:rPr>
              <a:t>Main Proposed Objectives </a:t>
            </a:r>
            <a:endParaRPr lang="en-US" sz="1600" b="1" kern="0" dirty="0">
              <a:solidFill>
                <a:schemeClr val="bg1"/>
              </a:solidFill>
            </a:endParaRPr>
          </a:p>
        </p:txBody>
      </p:sp>
      <p:sp>
        <p:nvSpPr>
          <p:cNvPr id="19" name="WordArt 7"/>
          <p:cNvSpPr>
            <a:spLocks noChangeArrowheads="1" noChangeShapeType="1" noTextEdit="1"/>
          </p:cNvSpPr>
          <p:nvPr/>
        </p:nvSpPr>
        <p:spPr bwMode="auto">
          <a:xfrm>
            <a:off x="7162800" y="3505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January 14-16 2015, Maryland</a:t>
            </a:r>
            <a:endParaRPr lang="en-US" sz="3600" kern="10" dirty="0">
              <a:ln w="6350">
                <a:solidFill>
                  <a:srgbClr val="000000"/>
                </a:solidFill>
                <a:round/>
                <a:headEnd/>
                <a:tailEnd/>
              </a:ln>
              <a:solidFill>
                <a:srgbClr val="FFFFFF"/>
              </a:solidFill>
              <a:latin typeface="Arial Black"/>
            </a:endParaRPr>
          </a:p>
        </p:txBody>
      </p:sp>
      <p:sp>
        <p:nvSpPr>
          <p:cNvPr id="20" name="Rectangle 19"/>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6133201" y="123825"/>
            <a:ext cx="953399" cy="424130"/>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04800" y="874217"/>
            <a:ext cx="8686800" cy="3539430"/>
          </a:xfrm>
          <a:prstGeom prst="rect">
            <a:avLst/>
          </a:prstGeom>
        </p:spPr>
        <p:txBody>
          <a:bodyPr wrap="square">
            <a:spAutoFit/>
          </a:bodyPr>
          <a:lstStyle/>
          <a:p>
            <a:pPr>
              <a:spcBef>
                <a:spcPts val="1200"/>
              </a:spcBef>
            </a:pPr>
            <a:r>
              <a:rPr lang="en-US" b="1" i="1" dirty="0" smtClean="0">
                <a:solidFill>
                  <a:srgbClr val="C00000"/>
                </a:solidFill>
              </a:rPr>
              <a:t>Highlight Atmosphere &amp; Ocean Applications </a:t>
            </a:r>
            <a:r>
              <a:rPr lang="en-US" b="1" i="1" u="sng" dirty="0" smtClean="0">
                <a:solidFill>
                  <a:srgbClr val="C00000"/>
                </a:solidFill>
              </a:rPr>
              <a:t>relevant to PACE</a:t>
            </a:r>
          </a:p>
          <a:p>
            <a:pPr>
              <a:spcBef>
                <a:spcPts val="1200"/>
              </a:spcBef>
            </a:pPr>
            <a:endParaRPr lang="en-US" sz="1600" b="1" i="1" u="sng" dirty="0" smtClean="0"/>
          </a:p>
          <a:p>
            <a:pPr>
              <a:spcBef>
                <a:spcPts val="1200"/>
              </a:spcBef>
            </a:pPr>
            <a:r>
              <a:rPr lang="en-US" sz="1600" b="1" i="1" u="sng" dirty="0" smtClean="0"/>
              <a:t>Relevant to PACE =</a:t>
            </a:r>
            <a:r>
              <a:rPr lang="en-US" sz="1600" b="1" i="1" dirty="0" smtClean="0"/>
              <a:t> 	</a:t>
            </a:r>
            <a:r>
              <a:rPr lang="en-US" sz="1600" b="1" dirty="0" smtClean="0"/>
              <a:t>1. BOTH advanced ocean color </a:t>
            </a:r>
            <a:r>
              <a:rPr lang="en-US" sz="1600" b="1" u="sng" dirty="0" smtClean="0"/>
              <a:t>AND</a:t>
            </a:r>
            <a:r>
              <a:rPr lang="en-US" sz="1600" b="1" dirty="0" smtClean="0"/>
              <a:t> atmospheric products</a:t>
            </a:r>
            <a:endParaRPr lang="en-US" sz="1600" b="1" i="1" dirty="0" smtClean="0"/>
          </a:p>
          <a:p>
            <a:pPr>
              <a:spcBef>
                <a:spcPts val="1200"/>
              </a:spcBef>
            </a:pPr>
            <a:r>
              <a:rPr lang="en-US" sz="1600" b="1" dirty="0" smtClean="0"/>
              <a:t>		2. Spatial coverage: </a:t>
            </a:r>
            <a:r>
              <a:rPr lang="en-US" sz="1600" b="1" u="sng" dirty="0" smtClean="0"/>
              <a:t>Global </a:t>
            </a:r>
            <a:r>
              <a:rPr lang="en-US" sz="1600" b="1" dirty="0" smtClean="0"/>
              <a:t>(both open ocean and coastal waters</a:t>
            </a:r>
            <a:r>
              <a:rPr lang="en-US" sz="1600" b="1" i="1" dirty="0" smtClean="0"/>
              <a:t>)</a:t>
            </a:r>
            <a:endParaRPr lang="en-US" sz="1600" b="1" dirty="0" smtClean="0"/>
          </a:p>
          <a:p>
            <a:pPr>
              <a:spcBef>
                <a:spcPts val="1200"/>
              </a:spcBef>
            </a:pPr>
            <a:r>
              <a:rPr lang="en-US" sz="1600" b="1" i="1" dirty="0" smtClean="0"/>
              <a:t>		</a:t>
            </a:r>
            <a:r>
              <a:rPr lang="en-US" sz="1600" b="1" dirty="0" smtClean="0"/>
              <a:t>3. Spectral resolution: </a:t>
            </a:r>
            <a:r>
              <a:rPr lang="en-US" sz="1600" b="1" u="sng" dirty="0" smtClean="0"/>
              <a:t>Hyper-spectral</a:t>
            </a:r>
            <a:r>
              <a:rPr lang="en-US" sz="1600" b="1" dirty="0" smtClean="0"/>
              <a:t> IOPs and atmospheric products</a:t>
            </a:r>
          </a:p>
          <a:p>
            <a:pPr>
              <a:spcBef>
                <a:spcPts val="1200"/>
              </a:spcBef>
            </a:pPr>
            <a:r>
              <a:rPr lang="en-US" sz="1600" b="1" dirty="0" smtClean="0"/>
              <a:t>                                   	4. Spectral range: </a:t>
            </a:r>
            <a:r>
              <a:rPr lang="en-US" sz="1600" b="1" u="sng" dirty="0" smtClean="0"/>
              <a:t>Extended </a:t>
            </a:r>
            <a:r>
              <a:rPr lang="en-US" sz="1600" b="1" dirty="0" smtClean="0"/>
              <a:t>UV-VIS-NIR with SWIR bands</a:t>
            </a:r>
          </a:p>
          <a:p>
            <a:pPr>
              <a:spcBef>
                <a:spcPts val="1200"/>
              </a:spcBef>
            </a:pPr>
            <a:r>
              <a:rPr lang="en-US" sz="1600" b="1" dirty="0" smtClean="0"/>
              <a:t>		5. Temporal Resolution: </a:t>
            </a:r>
            <a:r>
              <a:rPr lang="en-US" sz="1600" b="1" u="sng" dirty="0" smtClean="0"/>
              <a:t>Daily </a:t>
            </a:r>
            <a:r>
              <a:rPr lang="en-US" sz="1600" b="1" dirty="0" smtClean="0"/>
              <a:t>retrievals </a:t>
            </a:r>
          </a:p>
          <a:p>
            <a:pPr>
              <a:spcBef>
                <a:spcPts val="1200"/>
              </a:spcBef>
            </a:pPr>
            <a:r>
              <a:rPr lang="en-US" sz="1600" b="1" dirty="0" smtClean="0"/>
              <a:t>		6. Spatial resolution: </a:t>
            </a:r>
            <a:r>
              <a:rPr lang="en-US" sz="1600" b="1" u="sng" dirty="0" smtClean="0"/>
              <a:t>Threshold: 1 km </a:t>
            </a:r>
            <a:r>
              <a:rPr lang="en-US" sz="1600" b="1" dirty="0" smtClean="0"/>
              <a:t>(at nadir), Goal?</a:t>
            </a:r>
          </a:p>
          <a:p>
            <a:pPr>
              <a:spcBef>
                <a:spcPts val="1200"/>
              </a:spcBef>
            </a:pPr>
            <a:endParaRPr lang="en-US" sz="1600" i="1" u="sng" dirty="0" smtClean="0"/>
          </a:p>
        </p:txBody>
      </p:sp>
      <p:pic>
        <p:nvPicPr>
          <p:cNvPr id="23" name="Picture 2" descr="http://2.bp.blogspot.com/-urHKFQIWiHI/Tm4rTgyHAnI/AAAAAAAAAPs/hYuRKpnQW-Y/s400/Bohai%2BBay%252C%2BChina.jpg">
            <a:hlinkClick r:id="rId3"/>
          </p:cNvPr>
          <p:cNvPicPr preferRelativeResize="0">
            <a:picLocks noChangeArrowheads="1"/>
          </p:cNvPicPr>
          <p:nvPr/>
        </p:nvPicPr>
        <p:blipFill>
          <a:blip r:embed="rId4" cstate="print"/>
          <a:srcRect/>
          <a:stretch>
            <a:fillRect/>
          </a:stretch>
        </p:blipFill>
        <p:spPr bwMode="auto">
          <a:xfrm>
            <a:off x="182880" y="5577840"/>
            <a:ext cx="1188720" cy="1188720"/>
          </a:xfrm>
          <a:prstGeom prst="rect">
            <a:avLst/>
          </a:prstGeom>
          <a:noFill/>
        </p:spPr>
      </p:pic>
      <p:pic>
        <p:nvPicPr>
          <p:cNvPr id="24" name="Picture 4" descr="http://1.bp.blogspot.com/-peXY6Y553z4/Tm4ppK0w3YI/AAAAAAAAAPk/HBuMRxaforM/s400/Ganges%2BDelta%252C%2BBangladesh.jpg">
            <a:hlinkClick r:id="rId5"/>
          </p:cNvPr>
          <p:cNvPicPr preferRelativeResize="0">
            <a:picLocks noChangeArrowheads="1"/>
          </p:cNvPicPr>
          <p:nvPr/>
        </p:nvPicPr>
        <p:blipFill>
          <a:blip r:embed="rId6" cstate="print"/>
          <a:srcRect/>
          <a:stretch>
            <a:fillRect/>
          </a:stretch>
        </p:blipFill>
        <p:spPr bwMode="auto">
          <a:xfrm>
            <a:off x="1447800" y="5577840"/>
            <a:ext cx="1188720" cy="1188720"/>
          </a:xfrm>
          <a:prstGeom prst="rect">
            <a:avLst/>
          </a:prstGeom>
          <a:noFill/>
        </p:spPr>
      </p:pic>
      <p:pic>
        <p:nvPicPr>
          <p:cNvPr id="25" name="Picture 8" descr="http://2.bp.blogspot.com/-Onr6Tj2EUY4/TmTVHrc5MAI/AAAAAAAAAOY/Y3bwS9rYnts/s400/Korean%2BPeninsula.jpg">
            <a:hlinkClick r:id="rId7"/>
          </p:cNvPr>
          <p:cNvPicPr preferRelativeResize="0">
            <a:picLocks noChangeArrowheads="1"/>
          </p:cNvPicPr>
          <p:nvPr/>
        </p:nvPicPr>
        <p:blipFill>
          <a:blip r:embed="rId8" cstate="print"/>
          <a:srcRect/>
          <a:stretch>
            <a:fillRect/>
          </a:stretch>
        </p:blipFill>
        <p:spPr bwMode="auto">
          <a:xfrm>
            <a:off x="2743200" y="5577840"/>
            <a:ext cx="1188720" cy="1188720"/>
          </a:xfrm>
          <a:prstGeom prst="rect">
            <a:avLst/>
          </a:prstGeom>
          <a:noFill/>
        </p:spPr>
      </p:pic>
      <p:pic>
        <p:nvPicPr>
          <p:cNvPr id="26" name="Picture 10" descr="http://4.bp.blogspot.com/-Ja9u2pjMBfE/TkV9VrlOB0I/AAAAAAAAAJM/E6O019m9K-A/s400/Lake%2BMalawi.jpg">
            <a:hlinkClick r:id="rId9"/>
          </p:cNvPr>
          <p:cNvPicPr preferRelativeResize="0">
            <a:picLocks noChangeArrowheads="1"/>
          </p:cNvPicPr>
          <p:nvPr/>
        </p:nvPicPr>
        <p:blipFill>
          <a:blip r:embed="rId10" cstate="print"/>
          <a:srcRect/>
          <a:stretch>
            <a:fillRect/>
          </a:stretch>
        </p:blipFill>
        <p:spPr bwMode="auto">
          <a:xfrm>
            <a:off x="4038600" y="5577840"/>
            <a:ext cx="1188720" cy="1188720"/>
          </a:xfrm>
          <a:prstGeom prst="rect">
            <a:avLst/>
          </a:prstGeom>
          <a:noFill/>
        </p:spPr>
      </p:pic>
      <p:pic>
        <p:nvPicPr>
          <p:cNvPr id="27" name="Picture 12" descr="http://3.bp.blogspot.com/-mA1j1ZMBYdM/TjwYNeqLWzI/AAAAAAAAAHo/ZcXBWQ0X61E/s400/The%2Bsouthern%2BCaspian%2BSea.jpg">
            <a:hlinkClick r:id="rId11"/>
          </p:cNvPr>
          <p:cNvPicPr preferRelativeResize="0">
            <a:picLocks noChangeArrowheads="1"/>
          </p:cNvPicPr>
          <p:nvPr/>
        </p:nvPicPr>
        <p:blipFill>
          <a:blip r:embed="rId12" cstate="print"/>
          <a:srcRect/>
          <a:stretch>
            <a:fillRect/>
          </a:stretch>
        </p:blipFill>
        <p:spPr bwMode="auto">
          <a:xfrm>
            <a:off x="5334000" y="5577840"/>
            <a:ext cx="1188720" cy="1188720"/>
          </a:xfrm>
          <a:prstGeom prst="rect">
            <a:avLst/>
          </a:prstGeom>
          <a:noFill/>
        </p:spPr>
      </p:pic>
      <p:pic>
        <p:nvPicPr>
          <p:cNvPr id="28" name="Picture 14" descr="http://3.bp.blogspot.com/-mJZq71m1GeQ/TjgBbFec2YI/AAAAAAAAAGs/oWqmrTTlgtQ/s400/Arctic%2BBloom.jpg">
            <a:hlinkClick r:id="rId13"/>
          </p:cNvPr>
          <p:cNvPicPr preferRelativeResize="0">
            <a:picLocks noChangeArrowheads="1"/>
          </p:cNvPicPr>
          <p:nvPr/>
        </p:nvPicPr>
        <p:blipFill>
          <a:blip r:embed="rId14" cstate="print"/>
          <a:srcRect/>
          <a:stretch>
            <a:fillRect/>
          </a:stretch>
        </p:blipFill>
        <p:spPr bwMode="auto">
          <a:xfrm>
            <a:off x="6629395" y="5577840"/>
            <a:ext cx="1188720" cy="1188720"/>
          </a:xfrm>
          <a:prstGeom prst="rect">
            <a:avLst/>
          </a:prstGeom>
          <a:noFill/>
        </p:spPr>
      </p:pic>
      <p:pic>
        <p:nvPicPr>
          <p:cNvPr id="29" name="Picture 16" descr="http://3.bp.blogspot.com/-DHX711Z2zZo/Tjk0wkBBgUI/AAAAAAAAAG8/jDxTIPrYwmI/s400/The%2BGreat%2BBarrier%2BReef.jpg">
            <a:hlinkClick r:id="rId15"/>
          </p:cNvPr>
          <p:cNvPicPr preferRelativeResize="0">
            <a:picLocks noChangeArrowheads="1"/>
          </p:cNvPicPr>
          <p:nvPr/>
        </p:nvPicPr>
        <p:blipFill>
          <a:blip r:embed="rId16" cstate="print"/>
          <a:srcRect/>
          <a:stretch>
            <a:fillRect/>
          </a:stretch>
        </p:blipFill>
        <p:spPr bwMode="auto">
          <a:xfrm>
            <a:off x="7924800" y="5577840"/>
            <a:ext cx="1188720" cy="118872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457200" y="609600"/>
            <a:ext cx="8077200" cy="5302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700" b="1" i="0" u="sng" strike="noStrike" kern="1200" cap="none" spc="0" normalizeH="0" baseline="0" noProof="0" dirty="0" smtClean="0">
                <a:ln>
                  <a:noFill/>
                </a:ln>
                <a:solidFill>
                  <a:srgbClr val="C00000"/>
                </a:solidFill>
                <a:effectLst/>
                <a:uLnTx/>
                <a:uFillTx/>
                <a:latin typeface="+mj-lt"/>
                <a:ea typeface="+mj-ea"/>
                <a:cs typeface="+mj-cs"/>
              </a:rPr>
              <a:t>Applications Traceability Matrix </a:t>
            </a:r>
          </a:p>
          <a:p>
            <a:pPr lvl="0" algn="ctr">
              <a:spcBef>
                <a:spcPct val="0"/>
              </a:spcBef>
            </a:pPr>
            <a:r>
              <a:rPr lang="en-US" sz="1500" dirty="0" smtClean="0">
                <a:latin typeface="+mj-lt"/>
                <a:ea typeface="+mj-ea"/>
                <a:cs typeface="+mj-cs"/>
              </a:rPr>
              <a:t>(with input/requirements from user </a:t>
            </a:r>
            <a:r>
              <a:rPr lang="en-US" sz="1500" dirty="0">
                <a:latin typeface="+mj-lt"/>
                <a:ea typeface="+mj-ea"/>
                <a:cs typeface="+mj-cs"/>
              </a:rPr>
              <a:t>community </a:t>
            </a:r>
            <a:r>
              <a:rPr lang="en-US" sz="1500" dirty="0" smtClean="0">
                <a:latin typeface="+mj-lt"/>
                <a:ea typeface="+mj-ea"/>
                <a:cs typeface="+mj-cs"/>
              </a:rPr>
              <a:t>representatives, e.g</a:t>
            </a:r>
            <a:r>
              <a:rPr lang="en-US" sz="1500" dirty="0">
                <a:latin typeface="+mj-lt"/>
                <a:ea typeface="+mj-ea"/>
                <a:cs typeface="+mj-cs"/>
              </a:rPr>
              <a:t>., NOAA, EPA, </a:t>
            </a:r>
            <a:r>
              <a:rPr lang="en-US" sz="1500" dirty="0" smtClean="0">
                <a:latin typeface="+mj-lt"/>
                <a:ea typeface="+mj-ea"/>
                <a:cs typeface="+mj-cs"/>
              </a:rPr>
              <a:t>USGS, FAA) </a:t>
            </a:r>
            <a:endParaRPr kumimoji="0" lang="en-US" sz="1500" i="0" strike="noStrike" kern="1200" cap="none" spc="0" normalizeH="0" baseline="0" noProof="0" dirty="0">
              <a:ln>
                <a:noFill/>
              </a:ln>
              <a:effectLst/>
              <a:uLnTx/>
              <a:uFillTx/>
              <a:latin typeface="+mj-lt"/>
              <a:ea typeface="+mj-ea"/>
              <a:cs typeface="+mj-cs"/>
            </a:endParaRPr>
          </a:p>
        </p:txBody>
      </p:sp>
      <p:pic>
        <p:nvPicPr>
          <p:cNvPr id="27651" name="Picture 3"/>
          <p:cNvPicPr>
            <a:picLocks noChangeAspect="1" noChangeArrowheads="1"/>
          </p:cNvPicPr>
          <p:nvPr/>
        </p:nvPicPr>
        <p:blipFill>
          <a:blip r:embed="rId2" cstate="print"/>
          <a:srcRect/>
          <a:stretch>
            <a:fillRect/>
          </a:stretch>
        </p:blipFill>
        <p:spPr bwMode="auto">
          <a:xfrm>
            <a:off x="389041" y="1143000"/>
            <a:ext cx="8221559" cy="5715000"/>
          </a:xfrm>
          <a:prstGeom prst="rect">
            <a:avLst/>
          </a:prstGeom>
          <a:noFill/>
          <a:ln w="9525">
            <a:noFill/>
            <a:miter lim="800000"/>
            <a:headEnd/>
            <a:tailEnd/>
          </a:ln>
        </p:spPr>
      </p:pic>
      <p:sp>
        <p:nvSpPr>
          <p:cNvPr id="20" name="Rectangle 19"/>
          <p:cNvSpPr/>
          <p:nvPr/>
        </p:nvSpPr>
        <p:spPr>
          <a:xfrm>
            <a:off x="0" y="0"/>
            <a:ext cx="9144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WordArt 7"/>
          <p:cNvSpPr>
            <a:spLocks noChangeArrowheads="1" noChangeShapeType="1" noTextEdit="1"/>
          </p:cNvSpPr>
          <p:nvPr/>
        </p:nvSpPr>
        <p:spPr bwMode="auto">
          <a:xfrm>
            <a:off x="7162800" y="1219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PACE Science Team Workshop</a:t>
            </a:r>
            <a:endParaRPr lang="en-US" sz="3600" kern="10" dirty="0">
              <a:ln w="6350">
                <a:solidFill>
                  <a:srgbClr val="000000"/>
                </a:solidFill>
                <a:round/>
                <a:headEnd/>
                <a:tailEnd/>
              </a:ln>
              <a:solidFill>
                <a:srgbClr val="FFFFFF"/>
              </a:solidFill>
              <a:latin typeface="Arial Black"/>
            </a:endParaRPr>
          </a:p>
        </p:txBody>
      </p:sp>
      <p:sp>
        <p:nvSpPr>
          <p:cNvPr id="22" name="Rectangle 2"/>
          <p:cNvSpPr>
            <a:spLocks noChangeArrowheads="1"/>
          </p:cNvSpPr>
          <p:nvPr/>
        </p:nvSpPr>
        <p:spPr bwMode="auto">
          <a:xfrm>
            <a:off x="0" y="133936"/>
            <a:ext cx="6858000" cy="338554"/>
          </a:xfrm>
          <a:prstGeom prst="rect">
            <a:avLst/>
          </a:prstGeom>
          <a:noFill/>
          <a:ln w="9525">
            <a:noFill/>
            <a:miter lim="800000"/>
            <a:headEnd/>
            <a:tailEnd/>
          </a:ln>
        </p:spPr>
        <p:txBody>
          <a:bodyPr wrap="square" anchor="ctr">
            <a:spAutoFit/>
          </a:bodyPr>
          <a:lstStyle/>
          <a:p>
            <a:pPr lvl="0">
              <a:spcBef>
                <a:spcPts val="300"/>
              </a:spcBef>
              <a:defRPr/>
            </a:pPr>
            <a:r>
              <a:rPr lang="en-US" sz="1600" b="1" kern="0" dirty="0" smtClean="0">
                <a:solidFill>
                  <a:schemeClr val="bg1"/>
                </a:solidFill>
              </a:rPr>
              <a:t>PACE Applications Traceability Matrix (ATM)</a:t>
            </a:r>
            <a:endParaRPr lang="en-US" sz="1600" b="1" kern="0" dirty="0">
              <a:solidFill>
                <a:schemeClr val="bg1"/>
              </a:solidFill>
            </a:endParaRPr>
          </a:p>
        </p:txBody>
      </p:sp>
      <p:sp>
        <p:nvSpPr>
          <p:cNvPr id="24" name="WordArt 7"/>
          <p:cNvSpPr>
            <a:spLocks noChangeArrowheads="1" noChangeShapeType="1" noTextEdit="1"/>
          </p:cNvSpPr>
          <p:nvPr/>
        </p:nvSpPr>
        <p:spPr bwMode="auto">
          <a:xfrm>
            <a:off x="7162800" y="3505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January 14-16 2015, Maryland</a:t>
            </a:r>
            <a:endParaRPr lang="en-US" sz="3600" kern="10" dirty="0">
              <a:ln w="6350">
                <a:solidFill>
                  <a:srgbClr val="000000"/>
                </a:solidFill>
                <a:round/>
                <a:headEnd/>
                <a:tailEnd/>
              </a:ln>
              <a:solidFill>
                <a:srgbClr val="FFFFFF"/>
              </a:solidFill>
              <a:latin typeface="Arial Black"/>
            </a:endParaRPr>
          </a:p>
        </p:txBody>
      </p:sp>
      <p:sp>
        <p:nvSpPr>
          <p:cNvPr id="25" name="Rectangle 24"/>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6133201" y="123825"/>
            <a:ext cx="953399" cy="424130"/>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cstate="print"/>
          <a:srcRect/>
          <a:stretch>
            <a:fillRect/>
          </a:stretch>
        </p:blipFill>
        <p:spPr bwMode="auto">
          <a:xfrm>
            <a:off x="0" y="152400"/>
            <a:ext cx="13154026" cy="66680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8.33333E-7 -3.33333E-6 L -0.58594 0.00278 " pathEditMode="relative" rAng="0" ptsTypes="AA">
                                      <p:cBhvr>
                                        <p:cTn id="10" dur="3000" fill="hold"/>
                                        <p:tgtEl>
                                          <p:spTgt spid="2051"/>
                                        </p:tgtEl>
                                        <p:attrNameLst>
                                          <p:attrName>ppt_x</p:attrName>
                                          <p:attrName>ppt_y</p:attrName>
                                        </p:attrNameLst>
                                      </p:cBhvr>
                                      <p:rCtr x="-293" y="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0" y="609600"/>
            <a:ext cx="9144000" cy="538609"/>
          </a:xfrm>
          <a:prstGeom prst="rect">
            <a:avLst/>
          </a:prstGeom>
          <a:noFill/>
        </p:spPr>
        <p:txBody>
          <a:bodyPr wrap="square" rtlCol="0">
            <a:spAutoFit/>
          </a:bodyPr>
          <a:lstStyle/>
          <a:p>
            <a:pPr algn="ctr"/>
            <a:r>
              <a:rPr lang="en-US" sz="1700" b="1" dirty="0" smtClean="0">
                <a:solidFill>
                  <a:schemeClr val="accent5">
                    <a:lumMod val="50000"/>
                  </a:schemeClr>
                </a:solidFill>
                <a:cs typeface="Arial" pitchFamily="34" charset="0"/>
              </a:rPr>
              <a:t>White Papers – PACE Applications </a:t>
            </a:r>
            <a:endParaRPr lang="en-US" sz="1700" b="1" dirty="0" smtClean="0">
              <a:cs typeface="Arial" pitchFamily="34" charset="0"/>
            </a:endParaRPr>
          </a:p>
          <a:p>
            <a:pPr algn="r"/>
            <a:r>
              <a:rPr lang="en-US" sz="1200" i="1" dirty="0" smtClean="0">
                <a:cs typeface="Arial" pitchFamily="34" charset="0"/>
              </a:rPr>
              <a:t>(from PACE/ACE Deputy Program Application Leads (DPAs) Ali Omar (NASA </a:t>
            </a:r>
            <a:r>
              <a:rPr lang="en-US" sz="1200" i="1" dirty="0" err="1" smtClean="0">
                <a:cs typeface="Arial" pitchFamily="34" charset="0"/>
              </a:rPr>
              <a:t>LaRC</a:t>
            </a:r>
            <a:r>
              <a:rPr lang="en-US" sz="1200" i="1" dirty="0" smtClean="0">
                <a:cs typeface="Arial" pitchFamily="34" charset="0"/>
              </a:rPr>
              <a:t>) &amp; Maria Tzortziou (UMD))</a:t>
            </a:r>
            <a:endParaRPr lang="en-US" sz="1200" i="1" dirty="0">
              <a:cs typeface="Arial" pitchFamily="34" charset="0"/>
            </a:endParaRPr>
          </a:p>
        </p:txBody>
      </p:sp>
      <p:pic>
        <p:nvPicPr>
          <p:cNvPr id="23" name="Picture 4"/>
          <p:cNvPicPr>
            <a:picLocks noChangeAspect="1" noChangeArrowheads="1"/>
          </p:cNvPicPr>
          <p:nvPr/>
        </p:nvPicPr>
        <p:blipFill>
          <a:blip r:embed="rId2" cstate="print"/>
          <a:srcRect/>
          <a:stretch>
            <a:fillRect/>
          </a:stretch>
        </p:blipFill>
        <p:spPr bwMode="auto">
          <a:xfrm>
            <a:off x="473894" y="1445896"/>
            <a:ext cx="4128585" cy="5183504"/>
          </a:xfrm>
          <a:prstGeom prst="rect">
            <a:avLst/>
          </a:prstGeom>
          <a:noFill/>
          <a:ln w="28575">
            <a:solidFill>
              <a:schemeClr val="tx1"/>
            </a:solidFill>
            <a:miter lim="800000"/>
            <a:headEnd/>
            <a:tailEnd/>
          </a:ln>
        </p:spPr>
      </p:pic>
      <p:pic>
        <p:nvPicPr>
          <p:cNvPr id="25" name="Picture 3"/>
          <p:cNvPicPr>
            <a:picLocks noChangeAspect="1" noChangeArrowheads="1"/>
          </p:cNvPicPr>
          <p:nvPr/>
        </p:nvPicPr>
        <p:blipFill>
          <a:blip r:embed="rId3" cstate="print"/>
          <a:srcRect/>
          <a:stretch>
            <a:fillRect/>
          </a:stretch>
        </p:blipFill>
        <p:spPr bwMode="auto">
          <a:xfrm>
            <a:off x="4572000" y="1293496"/>
            <a:ext cx="4114800" cy="5089000"/>
          </a:xfrm>
          <a:prstGeom prst="rect">
            <a:avLst/>
          </a:prstGeom>
          <a:noFill/>
          <a:ln w="28575">
            <a:solidFill>
              <a:schemeClr val="tx1"/>
            </a:solidFill>
            <a:miter lim="800000"/>
            <a:headEnd/>
            <a:tailEnd/>
          </a:ln>
        </p:spPr>
      </p:pic>
      <p:sp>
        <p:nvSpPr>
          <p:cNvPr id="22" name="Rectangle 21"/>
          <p:cNvSpPr/>
          <p:nvPr/>
        </p:nvSpPr>
        <p:spPr>
          <a:xfrm>
            <a:off x="0" y="0"/>
            <a:ext cx="9144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WordArt 7"/>
          <p:cNvSpPr>
            <a:spLocks noChangeArrowheads="1" noChangeShapeType="1" noTextEdit="1"/>
          </p:cNvSpPr>
          <p:nvPr/>
        </p:nvSpPr>
        <p:spPr bwMode="auto">
          <a:xfrm>
            <a:off x="7162800" y="1219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PACE Science Team Workshop</a:t>
            </a:r>
            <a:endParaRPr lang="en-US" sz="3600" kern="10" dirty="0">
              <a:ln w="6350">
                <a:solidFill>
                  <a:srgbClr val="000000"/>
                </a:solidFill>
                <a:round/>
                <a:headEnd/>
                <a:tailEnd/>
              </a:ln>
              <a:solidFill>
                <a:srgbClr val="FFFFFF"/>
              </a:solidFill>
              <a:latin typeface="Arial Black"/>
            </a:endParaRPr>
          </a:p>
        </p:txBody>
      </p:sp>
      <p:sp>
        <p:nvSpPr>
          <p:cNvPr id="27" name="Rectangle 2"/>
          <p:cNvSpPr>
            <a:spLocks noChangeArrowheads="1"/>
          </p:cNvSpPr>
          <p:nvPr/>
        </p:nvSpPr>
        <p:spPr bwMode="auto">
          <a:xfrm>
            <a:off x="0" y="133936"/>
            <a:ext cx="6858000" cy="338554"/>
          </a:xfrm>
          <a:prstGeom prst="rect">
            <a:avLst/>
          </a:prstGeom>
          <a:noFill/>
          <a:ln w="9525">
            <a:noFill/>
            <a:miter lim="800000"/>
            <a:headEnd/>
            <a:tailEnd/>
          </a:ln>
        </p:spPr>
        <p:txBody>
          <a:bodyPr wrap="square" anchor="ctr">
            <a:spAutoFit/>
          </a:bodyPr>
          <a:lstStyle/>
          <a:p>
            <a:pPr lvl="0">
              <a:spcBef>
                <a:spcPts val="300"/>
              </a:spcBef>
              <a:defRPr/>
            </a:pPr>
            <a:r>
              <a:rPr lang="en-US" sz="1600" b="1" kern="0" dirty="0" smtClean="0">
                <a:solidFill>
                  <a:schemeClr val="bg1"/>
                </a:solidFill>
              </a:rPr>
              <a:t>PACE Applications White Papers</a:t>
            </a:r>
            <a:endParaRPr lang="en-US" sz="1600" b="1" kern="0" dirty="0">
              <a:solidFill>
                <a:schemeClr val="bg1"/>
              </a:solidFill>
            </a:endParaRPr>
          </a:p>
        </p:txBody>
      </p:sp>
      <p:sp>
        <p:nvSpPr>
          <p:cNvPr id="28" name="WordArt 7"/>
          <p:cNvSpPr>
            <a:spLocks noChangeArrowheads="1" noChangeShapeType="1" noTextEdit="1"/>
          </p:cNvSpPr>
          <p:nvPr/>
        </p:nvSpPr>
        <p:spPr bwMode="auto">
          <a:xfrm>
            <a:off x="7162800" y="3505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January 14-16 2015, Maryland</a:t>
            </a:r>
            <a:endParaRPr lang="en-US" sz="3600" kern="10" dirty="0">
              <a:ln w="6350">
                <a:solidFill>
                  <a:srgbClr val="000000"/>
                </a:solidFill>
                <a:round/>
                <a:headEnd/>
                <a:tailEnd/>
              </a:ln>
              <a:solidFill>
                <a:srgbClr val="FFFFFF"/>
              </a:solidFill>
              <a:latin typeface="Arial Black"/>
            </a:endParaRPr>
          </a:p>
        </p:txBody>
      </p:sp>
      <p:sp>
        <p:nvSpPr>
          <p:cNvPr id="29" name="Rectangle 28"/>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Oval 29"/>
          <p:cNvSpPr/>
          <p:nvPr/>
        </p:nvSpPr>
        <p:spPr>
          <a:xfrm>
            <a:off x="6133201" y="123825"/>
            <a:ext cx="953399" cy="424130"/>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0"/>
          <p:cNvGrpSpPr/>
          <p:nvPr/>
        </p:nvGrpSpPr>
        <p:grpSpPr>
          <a:xfrm>
            <a:off x="685800" y="838200"/>
            <a:ext cx="8382000" cy="10363200"/>
            <a:chOff x="2438400" y="0"/>
            <a:chExt cx="8382000" cy="10363200"/>
          </a:xfrm>
        </p:grpSpPr>
        <p:grpSp>
          <p:nvGrpSpPr>
            <p:cNvPr id="3" name="Group 34"/>
            <p:cNvGrpSpPr/>
            <p:nvPr/>
          </p:nvGrpSpPr>
          <p:grpSpPr>
            <a:xfrm>
              <a:off x="2438400" y="0"/>
              <a:ext cx="8382000" cy="10363200"/>
              <a:chOff x="2438400" y="0"/>
              <a:chExt cx="8382000" cy="10363200"/>
            </a:xfrm>
          </p:grpSpPr>
          <p:pic>
            <p:nvPicPr>
              <p:cNvPr id="34" name="Picture 2"/>
              <p:cNvPicPr>
                <a:picLocks noChangeAspect="1" noChangeArrowheads="1"/>
              </p:cNvPicPr>
              <p:nvPr/>
            </p:nvPicPr>
            <p:blipFill>
              <a:blip r:embed="rId5" cstate="print"/>
              <a:srcRect/>
              <a:stretch>
                <a:fillRect/>
              </a:stretch>
            </p:blipFill>
            <p:spPr bwMode="auto">
              <a:xfrm>
                <a:off x="2438400" y="0"/>
                <a:ext cx="8294076" cy="6481393"/>
              </a:xfrm>
              <a:prstGeom prst="rect">
                <a:avLst/>
              </a:prstGeom>
              <a:noFill/>
              <a:ln w="9525">
                <a:noFill/>
                <a:miter lim="800000"/>
                <a:headEnd/>
                <a:tailEnd/>
              </a:ln>
            </p:spPr>
          </p:pic>
          <p:pic>
            <p:nvPicPr>
              <p:cNvPr id="35" name="Picture 2"/>
              <p:cNvPicPr>
                <a:picLocks noChangeAspect="1" noChangeArrowheads="1"/>
              </p:cNvPicPr>
              <p:nvPr/>
            </p:nvPicPr>
            <p:blipFill>
              <a:blip r:embed="rId6" cstate="print"/>
              <a:srcRect/>
              <a:stretch>
                <a:fillRect/>
              </a:stretch>
            </p:blipFill>
            <p:spPr bwMode="auto">
              <a:xfrm>
                <a:off x="2438401" y="6477000"/>
                <a:ext cx="8293608" cy="3835687"/>
              </a:xfrm>
              <a:prstGeom prst="rect">
                <a:avLst/>
              </a:prstGeom>
              <a:noFill/>
              <a:ln w="9525">
                <a:noFill/>
                <a:miter lim="800000"/>
                <a:headEnd/>
                <a:tailEnd/>
              </a:ln>
            </p:spPr>
          </p:pic>
          <p:sp>
            <p:nvSpPr>
              <p:cNvPr id="36" name="Frame 35"/>
              <p:cNvSpPr/>
              <p:nvPr/>
            </p:nvSpPr>
            <p:spPr>
              <a:xfrm>
                <a:off x="2438400" y="0"/>
                <a:ext cx="8382000" cy="10363200"/>
              </a:xfrm>
              <a:prstGeom prst="frame">
                <a:avLst>
                  <a:gd name="adj1" fmla="val 96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3" name="Rectangle 32"/>
            <p:cNvSpPr/>
            <p:nvPr/>
          </p:nvSpPr>
          <p:spPr>
            <a:xfrm>
              <a:off x="2895600" y="7848600"/>
              <a:ext cx="3733800" cy="213360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2057400" y="1905000"/>
            <a:ext cx="6354496" cy="830997"/>
          </a:xfrm>
          <a:prstGeom prst="rect">
            <a:avLst/>
          </a:prstGeom>
          <a:solidFill>
            <a:schemeClr val="tx1"/>
          </a:solidFill>
          <a:ln>
            <a:solidFill>
              <a:schemeClr val="accent5">
                <a:lumMod val="60000"/>
                <a:lumOff val="40000"/>
              </a:schemeClr>
            </a:solidFill>
          </a:ln>
        </p:spPr>
        <p:txBody>
          <a:bodyPr wrap="none" rtlCol="0">
            <a:spAutoFit/>
          </a:bodyPr>
          <a:lstStyle/>
          <a:p>
            <a:r>
              <a:rPr lang="en-US" sz="1600" b="1" dirty="0" smtClean="0">
                <a:solidFill>
                  <a:schemeClr val="bg1"/>
                </a:solidFill>
              </a:rPr>
              <a:t>For example: </a:t>
            </a:r>
          </a:p>
          <a:p>
            <a:r>
              <a:rPr lang="en-US" sz="1600" b="1" dirty="0" smtClean="0">
                <a:solidFill>
                  <a:schemeClr val="bg1"/>
                </a:solidFill>
              </a:rPr>
              <a:t>development of White Papers and posting these papers on PACE website</a:t>
            </a:r>
          </a:p>
          <a:p>
            <a:r>
              <a:rPr lang="en-US" sz="1600" b="1" i="1" dirty="0" smtClean="0">
                <a:solidFill>
                  <a:schemeClr val="bg1"/>
                </a:solidFill>
              </a:rPr>
              <a:t>What “applications” would we like to highlight on PACE White Papers? </a:t>
            </a:r>
            <a:endParaRPr lang="en-US" sz="1600" b="1"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nodeType="clickEffect">
                                  <p:stCondLst>
                                    <p:cond delay="0"/>
                                  </p:stCondLst>
                                  <p:childTnLst>
                                    <p:animMotion origin="layout" path="M -3.33333E-6 -0.00116 L -0.03333 -0.69005 " pathEditMode="relative" rAng="0" ptsTypes="AA">
                                      <p:cBhvr>
                                        <p:cTn id="14" dur="2000" fill="hold"/>
                                        <p:tgtEl>
                                          <p:spTgt spid="2"/>
                                        </p:tgtEl>
                                        <p:attrNameLst>
                                          <p:attrName>ppt_x</p:attrName>
                                          <p:attrName>ppt_y</p:attrName>
                                        </p:attrNameLst>
                                      </p:cBhvr>
                                      <p:rCtr x="-17" y="-3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ordArt 7"/>
          <p:cNvSpPr>
            <a:spLocks noChangeArrowheads="1" noChangeShapeType="1" noTextEdit="1"/>
          </p:cNvSpPr>
          <p:nvPr/>
        </p:nvSpPr>
        <p:spPr bwMode="auto">
          <a:xfrm>
            <a:off x="7162800" y="1219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PACE Science Team Workshop</a:t>
            </a:r>
            <a:endParaRPr lang="en-US" sz="3600" kern="10" dirty="0">
              <a:ln w="6350">
                <a:solidFill>
                  <a:srgbClr val="000000"/>
                </a:solidFill>
                <a:round/>
                <a:headEnd/>
                <a:tailEnd/>
              </a:ln>
              <a:solidFill>
                <a:srgbClr val="FFFFFF"/>
              </a:solidFill>
              <a:latin typeface="Arial Black"/>
            </a:endParaRPr>
          </a:p>
        </p:txBody>
      </p:sp>
      <p:sp>
        <p:nvSpPr>
          <p:cNvPr id="17" name="Rectangle 2"/>
          <p:cNvSpPr>
            <a:spLocks noChangeArrowheads="1"/>
          </p:cNvSpPr>
          <p:nvPr/>
        </p:nvSpPr>
        <p:spPr bwMode="auto">
          <a:xfrm>
            <a:off x="0" y="133936"/>
            <a:ext cx="6858000" cy="338554"/>
          </a:xfrm>
          <a:prstGeom prst="rect">
            <a:avLst/>
          </a:prstGeom>
          <a:noFill/>
          <a:ln w="9525">
            <a:noFill/>
            <a:miter lim="800000"/>
            <a:headEnd/>
            <a:tailEnd/>
          </a:ln>
        </p:spPr>
        <p:txBody>
          <a:bodyPr wrap="square" anchor="ctr">
            <a:spAutoFit/>
          </a:bodyPr>
          <a:lstStyle/>
          <a:p>
            <a:pPr lvl="0">
              <a:spcBef>
                <a:spcPts val="300"/>
              </a:spcBef>
              <a:defRPr/>
            </a:pPr>
            <a:r>
              <a:rPr lang="en-US" sz="1600" b="1" kern="0" dirty="0" smtClean="0">
                <a:solidFill>
                  <a:schemeClr val="bg1"/>
                </a:solidFill>
              </a:rPr>
              <a:t>PACE observations: </a:t>
            </a:r>
            <a:r>
              <a:rPr lang="en-US" sz="1600" b="1" kern="0" smtClean="0">
                <a:solidFill>
                  <a:schemeClr val="bg1"/>
                </a:solidFill>
              </a:rPr>
              <a:t>Utility, Applications ,and </a:t>
            </a:r>
            <a:r>
              <a:rPr lang="en-US" sz="1600" b="1" kern="0" dirty="0" smtClean="0">
                <a:solidFill>
                  <a:schemeClr val="bg1"/>
                </a:solidFill>
              </a:rPr>
              <a:t>Societal Benefits</a:t>
            </a:r>
            <a:endParaRPr lang="en-US" sz="1600" b="1" kern="0" dirty="0">
              <a:solidFill>
                <a:schemeClr val="bg1"/>
              </a:solidFill>
            </a:endParaRPr>
          </a:p>
        </p:txBody>
      </p:sp>
      <p:sp>
        <p:nvSpPr>
          <p:cNvPr id="19" name="WordArt 7"/>
          <p:cNvSpPr>
            <a:spLocks noChangeArrowheads="1" noChangeShapeType="1" noTextEdit="1"/>
          </p:cNvSpPr>
          <p:nvPr/>
        </p:nvSpPr>
        <p:spPr bwMode="auto">
          <a:xfrm>
            <a:off x="7162800" y="3505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January 14-16 2015, Maryland</a:t>
            </a:r>
            <a:endParaRPr lang="en-US" sz="3600" kern="10" dirty="0">
              <a:ln w="6350">
                <a:solidFill>
                  <a:srgbClr val="000000"/>
                </a:solidFill>
                <a:round/>
                <a:headEnd/>
                <a:tailEnd/>
              </a:ln>
              <a:solidFill>
                <a:srgbClr val="FFFFFF"/>
              </a:solidFill>
              <a:latin typeface="Arial Black"/>
            </a:endParaRPr>
          </a:p>
        </p:txBody>
      </p:sp>
      <p:sp>
        <p:nvSpPr>
          <p:cNvPr id="20" name="Rectangle 19"/>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6133201" y="123825"/>
            <a:ext cx="953399" cy="424130"/>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3"/>
          <p:cNvPicPr>
            <a:picLocks noChangeAspect="1" noChangeArrowheads="1"/>
          </p:cNvPicPr>
          <p:nvPr/>
        </p:nvPicPr>
        <p:blipFill>
          <a:blip r:embed="rId3" cstate="print"/>
          <a:srcRect/>
          <a:stretch>
            <a:fillRect/>
          </a:stretch>
        </p:blipFill>
        <p:spPr bwMode="auto">
          <a:xfrm>
            <a:off x="3276600" y="762000"/>
            <a:ext cx="5715000" cy="5962222"/>
          </a:xfrm>
          <a:prstGeom prst="rect">
            <a:avLst/>
          </a:prstGeom>
          <a:noFill/>
          <a:ln w="12700">
            <a:solidFill>
              <a:schemeClr val="tx1"/>
            </a:solid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76200" y="914400"/>
            <a:ext cx="3061330" cy="4419600"/>
          </a:xfrm>
          <a:prstGeom prst="rect">
            <a:avLst/>
          </a:prstGeom>
          <a:noFill/>
          <a:ln w="19050">
            <a:solidFill>
              <a:schemeClr val="tx1"/>
            </a:solidFill>
            <a:miter lim="800000"/>
            <a:headEnd/>
            <a:tailEnd/>
          </a:ln>
        </p:spPr>
      </p:pic>
      <p:sp>
        <p:nvSpPr>
          <p:cNvPr id="31" name="Rectangle 30"/>
          <p:cNvSpPr/>
          <p:nvPr/>
        </p:nvSpPr>
        <p:spPr>
          <a:xfrm>
            <a:off x="304800" y="5791200"/>
            <a:ext cx="2895600" cy="923330"/>
          </a:xfrm>
          <a:prstGeom prst="rect">
            <a:avLst/>
          </a:prstGeom>
        </p:spPr>
        <p:txBody>
          <a:bodyPr wrap="square">
            <a:spAutoFit/>
          </a:bodyPr>
          <a:lstStyle/>
          <a:p>
            <a:pPr algn="r"/>
            <a:r>
              <a:rPr lang="en-US" i="1" dirty="0" smtClean="0"/>
              <a:t>PACE SDT Report, Oct 2012 </a:t>
            </a:r>
          </a:p>
          <a:p>
            <a:pPr algn="r"/>
            <a:r>
              <a:rPr lang="en-US" i="1" dirty="0" smtClean="0"/>
              <a:t>PACE Mission Applications</a:t>
            </a:r>
            <a:endParaRPr lang="en-US" dirty="0" smtClean="0"/>
          </a:p>
          <a:p>
            <a:pPr algn="r"/>
            <a:r>
              <a:rPr lang="en-US" i="1" dirty="0" smtClean="0"/>
              <a:t>Table 5-1, pg. 175-188</a:t>
            </a:r>
          </a:p>
        </p:txBody>
      </p:sp>
      <p:sp>
        <p:nvSpPr>
          <p:cNvPr id="12" name="Rectangle 11"/>
          <p:cNvSpPr/>
          <p:nvPr/>
        </p:nvSpPr>
        <p:spPr>
          <a:xfrm>
            <a:off x="304800" y="3581400"/>
            <a:ext cx="2590800" cy="1219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5" cstate="print"/>
          <a:srcRect/>
          <a:stretch>
            <a:fillRect/>
          </a:stretch>
        </p:blipFill>
        <p:spPr bwMode="auto">
          <a:xfrm>
            <a:off x="76200" y="940278"/>
            <a:ext cx="3048585" cy="4343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ordArt 7"/>
          <p:cNvSpPr>
            <a:spLocks noChangeArrowheads="1" noChangeShapeType="1" noTextEdit="1"/>
          </p:cNvSpPr>
          <p:nvPr/>
        </p:nvSpPr>
        <p:spPr bwMode="auto">
          <a:xfrm>
            <a:off x="7162800" y="1219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PACE Science Team Workshop</a:t>
            </a:r>
            <a:endParaRPr lang="en-US" sz="3600" kern="10" dirty="0">
              <a:ln w="6350">
                <a:solidFill>
                  <a:srgbClr val="000000"/>
                </a:solidFill>
                <a:round/>
                <a:headEnd/>
                <a:tailEnd/>
              </a:ln>
              <a:solidFill>
                <a:srgbClr val="FFFFFF"/>
              </a:solidFill>
              <a:latin typeface="Arial Black"/>
            </a:endParaRPr>
          </a:p>
        </p:txBody>
      </p:sp>
      <p:sp>
        <p:nvSpPr>
          <p:cNvPr id="17" name="Rectangle 2"/>
          <p:cNvSpPr>
            <a:spLocks noChangeArrowheads="1"/>
          </p:cNvSpPr>
          <p:nvPr/>
        </p:nvSpPr>
        <p:spPr bwMode="auto">
          <a:xfrm>
            <a:off x="0" y="133936"/>
            <a:ext cx="6858000" cy="338554"/>
          </a:xfrm>
          <a:prstGeom prst="rect">
            <a:avLst/>
          </a:prstGeom>
          <a:noFill/>
          <a:ln w="9525">
            <a:noFill/>
            <a:miter lim="800000"/>
            <a:headEnd/>
            <a:tailEnd/>
          </a:ln>
        </p:spPr>
        <p:txBody>
          <a:bodyPr wrap="square" anchor="ctr">
            <a:spAutoFit/>
          </a:bodyPr>
          <a:lstStyle/>
          <a:p>
            <a:pPr lvl="0">
              <a:spcBef>
                <a:spcPts val="300"/>
              </a:spcBef>
              <a:defRPr/>
            </a:pPr>
            <a:r>
              <a:rPr lang="en-US" sz="1600" b="1" kern="0" dirty="0" smtClean="0">
                <a:solidFill>
                  <a:schemeClr val="bg1"/>
                </a:solidFill>
              </a:rPr>
              <a:t>PACE observations: </a:t>
            </a:r>
            <a:r>
              <a:rPr lang="en-US" sz="1600" b="1" kern="0" smtClean="0">
                <a:solidFill>
                  <a:schemeClr val="bg1"/>
                </a:solidFill>
              </a:rPr>
              <a:t>Utility, Applications ,and </a:t>
            </a:r>
            <a:r>
              <a:rPr lang="en-US" sz="1600" b="1" kern="0" dirty="0" smtClean="0">
                <a:solidFill>
                  <a:schemeClr val="bg1"/>
                </a:solidFill>
              </a:rPr>
              <a:t>Societal Benefits</a:t>
            </a:r>
            <a:endParaRPr lang="en-US" sz="1600" b="1" kern="0" dirty="0">
              <a:solidFill>
                <a:schemeClr val="bg1"/>
              </a:solidFill>
            </a:endParaRPr>
          </a:p>
        </p:txBody>
      </p:sp>
      <p:sp>
        <p:nvSpPr>
          <p:cNvPr id="19" name="WordArt 7"/>
          <p:cNvSpPr>
            <a:spLocks noChangeArrowheads="1" noChangeShapeType="1" noTextEdit="1"/>
          </p:cNvSpPr>
          <p:nvPr/>
        </p:nvSpPr>
        <p:spPr bwMode="auto">
          <a:xfrm>
            <a:off x="7162800" y="3505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January 14-16 2015, Maryland</a:t>
            </a:r>
            <a:endParaRPr lang="en-US" sz="3600" kern="10" dirty="0">
              <a:ln w="6350">
                <a:solidFill>
                  <a:srgbClr val="000000"/>
                </a:solidFill>
                <a:round/>
                <a:headEnd/>
                <a:tailEnd/>
              </a:ln>
              <a:solidFill>
                <a:srgbClr val="FFFFFF"/>
              </a:solidFill>
              <a:latin typeface="Arial Black"/>
            </a:endParaRPr>
          </a:p>
        </p:txBody>
      </p:sp>
      <p:sp>
        <p:nvSpPr>
          <p:cNvPr id="20" name="Rectangle 19"/>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6133201" y="123825"/>
            <a:ext cx="953399" cy="424130"/>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3"/>
          <p:cNvPicPr>
            <a:picLocks noChangeAspect="1" noChangeArrowheads="1"/>
          </p:cNvPicPr>
          <p:nvPr/>
        </p:nvPicPr>
        <p:blipFill>
          <a:blip r:embed="rId3" cstate="print"/>
          <a:srcRect/>
          <a:stretch>
            <a:fillRect/>
          </a:stretch>
        </p:blipFill>
        <p:spPr bwMode="auto">
          <a:xfrm>
            <a:off x="152400" y="762000"/>
            <a:ext cx="8839200" cy="9221570"/>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ordArt 7"/>
          <p:cNvSpPr>
            <a:spLocks noChangeArrowheads="1" noChangeShapeType="1" noTextEdit="1"/>
          </p:cNvSpPr>
          <p:nvPr/>
        </p:nvSpPr>
        <p:spPr bwMode="auto">
          <a:xfrm>
            <a:off x="7162800" y="1219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PACE Science Team Workshop</a:t>
            </a:r>
            <a:endParaRPr lang="en-US" sz="3600" kern="10" dirty="0">
              <a:ln w="6350">
                <a:solidFill>
                  <a:srgbClr val="000000"/>
                </a:solidFill>
                <a:round/>
                <a:headEnd/>
                <a:tailEnd/>
              </a:ln>
              <a:solidFill>
                <a:srgbClr val="FFFFFF"/>
              </a:solidFill>
              <a:latin typeface="Arial Black"/>
            </a:endParaRPr>
          </a:p>
        </p:txBody>
      </p:sp>
      <p:sp>
        <p:nvSpPr>
          <p:cNvPr id="17" name="Rectangle 2"/>
          <p:cNvSpPr>
            <a:spLocks noChangeArrowheads="1"/>
          </p:cNvSpPr>
          <p:nvPr/>
        </p:nvSpPr>
        <p:spPr bwMode="auto">
          <a:xfrm>
            <a:off x="0" y="133936"/>
            <a:ext cx="6858000" cy="338554"/>
          </a:xfrm>
          <a:prstGeom prst="rect">
            <a:avLst/>
          </a:prstGeom>
          <a:noFill/>
          <a:ln w="9525">
            <a:noFill/>
            <a:miter lim="800000"/>
            <a:headEnd/>
            <a:tailEnd/>
          </a:ln>
        </p:spPr>
        <p:txBody>
          <a:bodyPr wrap="square" anchor="ctr">
            <a:spAutoFit/>
          </a:bodyPr>
          <a:lstStyle/>
          <a:p>
            <a:pPr lvl="0">
              <a:spcBef>
                <a:spcPts val="300"/>
              </a:spcBef>
              <a:defRPr/>
            </a:pPr>
            <a:r>
              <a:rPr lang="en-US" sz="1600" b="1" kern="0" dirty="0" smtClean="0">
                <a:solidFill>
                  <a:schemeClr val="bg1"/>
                </a:solidFill>
              </a:rPr>
              <a:t>PACE observations: </a:t>
            </a:r>
            <a:r>
              <a:rPr lang="en-US" sz="1600" b="1" kern="0" smtClean="0">
                <a:solidFill>
                  <a:schemeClr val="bg1"/>
                </a:solidFill>
              </a:rPr>
              <a:t>Utility, Applications ,and </a:t>
            </a:r>
            <a:r>
              <a:rPr lang="en-US" sz="1600" b="1" kern="0" dirty="0" smtClean="0">
                <a:solidFill>
                  <a:schemeClr val="bg1"/>
                </a:solidFill>
              </a:rPr>
              <a:t>Societal Benefits</a:t>
            </a:r>
            <a:endParaRPr lang="en-US" sz="1600" b="1" kern="0" dirty="0">
              <a:solidFill>
                <a:schemeClr val="bg1"/>
              </a:solidFill>
            </a:endParaRPr>
          </a:p>
        </p:txBody>
      </p:sp>
      <p:sp>
        <p:nvSpPr>
          <p:cNvPr id="19" name="WordArt 7"/>
          <p:cNvSpPr>
            <a:spLocks noChangeArrowheads="1" noChangeShapeType="1" noTextEdit="1"/>
          </p:cNvSpPr>
          <p:nvPr/>
        </p:nvSpPr>
        <p:spPr bwMode="auto">
          <a:xfrm>
            <a:off x="7162800" y="3505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January 14-16 2015, Maryland</a:t>
            </a:r>
            <a:endParaRPr lang="en-US" sz="3600" kern="10" dirty="0">
              <a:ln w="6350">
                <a:solidFill>
                  <a:srgbClr val="000000"/>
                </a:solidFill>
                <a:round/>
                <a:headEnd/>
                <a:tailEnd/>
              </a:ln>
              <a:solidFill>
                <a:srgbClr val="FFFFFF"/>
              </a:solidFill>
              <a:latin typeface="Arial Black"/>
            </a:endParaRPr>
          </a:p>
        </p:txBody>
      </p:sp>
      <p:sp>
        <p:nvSpPr>
          <p:cNvPr id="20" name="Rectangle 19"/>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6133201" y="123825"/>
            <a:ext cx="953399" cy="424130"/>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3"/>
          <p:cNvPicPr>
            <a:picLocks noChangeAspect="1" noChangeArrowheads="1"/>
          </p:cNvPicPr>
          <p:nvPr/>
        </p:nvPicPr>
        <p:blipFill>
          <a:blip r:embed="rId3" cstate="print"/>
          <a:srcRect/>
          <a:stretch>
            <a:fillRect/>
          </a:stretch>
        </p:blipFill>
        <p:spPr bwMode="auto">
          <a:xfrm>
            <a:off x="152400" y="-4344770"/>
            <a:ext cx="8839200" cy="9221570"/>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122817" y="3131897"/>
            <a:ext cx="3048000" cy="2930235"/>
          </a:xfrm>
          <a:prstGeom prst="rect">
            <a:avLst/>
          </a:prstGeom>
          <a:noFill/>
        </p:spPr>
        <p:txBody>
          <a:bodyPr wrap="square" lIns="0" tIns="0" rIns="0" bIns="0" rtlCol="0">
            <a:noAutofit/>
          </a:bodyPr>
          <a:lstStyle/>
          <a:p>
            <a:endParaRPr lang="en-US" sz="1000" dirty="0" smtClean="0"/>
          </a:p>
          <a:p>
            <a:r>
              <a:rPr lang="en-US" sz="1000" dirty="0" smtClean="0"/>
              <a:t>The ASP, in coordination with the </a:t>
            </a:r>
            <a:r>
              <a:rPr lang="en-US" sz="1000" dirty="0" smtClean="0">
                <a:hlinkClick r:id="rId2" action="ppaction://hlinksldjump"/>
              </a:rPr>
              <a:t>PACE Applications Working Group</a:t>
            </a:r>
            <a:r>
              <a:rPr lang="en-US" sz="1000" dirty="0" smtClean="0"/>
              <a:t> and the PACE Science Team will </a:t>
            </a:r>
            <a:r>
              <a:rPr lang="en-US" sz="1000" dirty="0" smtClean="0">
                <a:hlinkClick r:id="rId3" action="ppaction://hlinksldjump"/>
              </a:rPr>
              <a:t>partner</a:t>
            </a:r>
            <a:r>
              <a:rPr lang="en-US" sz="1000" dirty="0" smtClean="0"/>
              <a:t> with public and private organizations on ways to apply </a:t>
            </a:r>
            <a:r>
              <a:rPr lang="en-US" sz="1000" dirty="0" smtClean="0">
                <a:hlinkClick r:id="rId2" action="ppaction://hlinksldjump"/>
              </a:rPr>
              <a:t>data from PACE </a:t>
            </a:r>
            <a:r>
              <a:rPr lang="en-US" sz="1000" dirty="0" smtClean="0"/>
              <a:t>and its scientific findings in their </a:t>
            </a:r>
            <a:r>
              <a:rPr lang="en-US" sz="1000" dirty="0" smtClean="0">
                <a:hlinkClick r:id="rId4" action="ppaction://hlinksldjump"/>
              </a:rPr>
              <a:t>decision-making activities and services</a:t>
            </a:r>
            <a:r>
              <a:rPr lang="en-US" sz="1000" dirty="0" smtClean="0"/>
              <a:t>, helping to improve the quality of life and strengthen the economy. </a:t>
            </a:r>
          </a:p>
          <a:p>
            <a:endParaRPr lang="en-US" sz="1000" dirty="0" smtClean="0"/>
          </a:p>
          <a:p>
            <a:r>
              <a:rPr lang="en-US" sz="1000" dirty="0" smtClean="0"/>
              <a:t>PACE observations will benefit a broad spectrum of public groups, including operational users in various tribal, local, state,  federal, and international agencies; policy implementers; the commercial sector; scientists; educators; and the general public. The combination of high-quality, global </a:t>
            </a:r>
            <a:r>
              <a:rPr lang="en-US" sz="1000" dirty="0" smtClean="0">
                <a:hlinkClick r:id="rId5" action="ppaction://hlinksldjump"/>
              </a:rPr>
              <a:t>atmospheric</a:t>
            </a:r>
            <a:r>
              <a:rPr lang="en-US" sz="1000" dirty="0" smtClean="0"/>
              <a:t> and </a:t>
            </a:r>
            <a:r>
              <a:rPr lang="en-US" sz="1000" dirty="0" smtClean="0">
                <a:hlinkClick r:id="rId6" action="ppaction://hlinksldjump"/>
              </a:rPr>
              <a:t>oceanic</a:t>
            </a:r>
            <a:r>
              <a:rPr lang="en-US" sz="1000" dirty="0" smtClean="0"/>
              <a:t> observations provided by the PACE mission will provide direct </a:t>
            </a:r>
            <a:r>
              <a:rPr lang="en-US" sz="1000" dirty="0" smtClean="0">
                <a:hlinkClick r:id="rId7" action="ppaction://hlinksldjump"/>
              </a:rPr>
              <a:t>benefits to society</a:t>
            </a:r>
            <a:r>
              <a:rPr lang="en-US" sz="1000" dirty="0" smtClean="0"/>
              <a:t> in the following major NASA application areas:</a:t>
            </a:r>
          </a:p>
          <a:p>
            <a:endParaRPr lang="en-US" sz="1000" dirty="0" smtClean="0"/>
          </a:p>
          <a:p>
            <a:endParaRPr lang="en-US" sz="1000" dirty="0" smtClean="0"/>
          </a:p>
          <a:p>
            <a:endParaRPr lang="en-US" sz="1000" dirty="0" smtClean="0"/>
          </a:p>
        </p:txBody>
      </p:sp>
      <p:sp>
        <p:nvSpPr>
          <p:cNvPr id="20" name="Rectangle 19"/>
          <p:cNvSpPr/>
          <p:nvPr/>
        </p:nvSpPr>
        <p:spPr>
          <a:xfrm>
            <a:off x="0" y="685800"/>
            <a:ext cx="28956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143000" y="6400800"/>
            <a:ext cx="1600200" cy="24765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t>Follow Us … </a:t>
            </a:r>
            <a:endParaRPr lang="en-US" sz="1100" dirty="0"/>
          </a:p>
        </p:txBody>
      </p:sp>
      <p:pic>
        <p:nvPicPr>
          <p:cNvPr id="1027" name="Picture 3"/>
          <p:cNvPicPr>
            <a:picLocks noChangeAspect="1" noChangeArrowheads="1"/>
          </p:cNvPicPr>
          <p:nvPr/>
        </p:nvPicPr>
        <p:blipFill>
          <a:blip r:embed="rId8" cstate="print"/>
          <a:srcRect/>
          <a:stretch>
            <a:fillRect/>
          </a:stretch>
        </p:blipFill>
        <p:spPr bwMode="auto">
          <a:xfrm>
            <a:off x="2105025" y="6429375"/>
            <a:ext cx="182880" cy="182880"/>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9" cstate="print"/>
          <a:srcRect/>
          <a:stretch>
            <a:fillRect/>
          </a:stretch>
        </p:blipFill>
        <p:spPr bwMode="auto">
          <a:xfrm>
            <a:off x="2390776" y="6429375"/>
            <a:ext cx="188422" cy="182880"/>
          </a:xfrm>
          <a:prstGeom prst="rect">
            <a:avLst/>
          </a:prstGeom>
          <a:noFill/>
          <a:ln w="9525">
            <a:solidFill>
              <a:schemeClr val="tx1"/>
            </a:solidFill>
            <a:miter lim="800000"/>
            <a:headEnd/>
            <a:tailEnd/>
          </a:ln>
        </p:spPr>
      </p:pic>
      <p:pic>
        <p:nvPicPr>
          <p:cNvPr id="42" name="Picture 3"/>
          <p:cNvPicPr>
            <a:picLocks noChangeAspect="1" noChangeArrowheads="1"/>
          </p:cNvPicPr>
          <p:nvPr/>
        </p:nvPicPr>
        <p:blipFill>
          <a:blip r:embed="rId10" cstate="print"/>
          <a:srcRect/>
          <a:stretch>
            <a:fillRect/>
          </a:stretch>
        </p:blipFill>
        <p:spPr bwMode="auto">
          <a:xfrm>
            <a:off x="4572000" y="685800"/>
            <a:ext cx="494211" cy="381000"/>
          </a:xfrm>
          <a:prstGeom prst="rect">
            <a:avLst/>
          </a:prstGeom>
          <a:noFill/>
          <a:ln w="38100">
            <a:solidFill>
              <a:schemeClr val="tx1"/>
            </a:solidFill>
            <a:miter lim="800000"/>
            <a:headEnd/>
            <a:tailEnd/>
          </a:ln>
        </p:spPr>
      </p:pic>
      <p:pic>
        <p:nvPicPr>
          <p:cNvPr id="43" name="Picture 4"/>
          <p:cNvPicPr>
            <a:picLocks noChangeAspect="1" noChangeArrowheads="1"/>
          </p:cNvPicPr>
          <p:nvPr/>
        </p:nvPicPr>
        <p:blipFill>
          <a:blip r:embed="rId11" cstate="print"/>
          <a:srcRect/>
          <a:stretch>
            <a:fillRect/>
          </a:stretch>
        </p:blipFill>
        <p:spPr bwMode="auto">
          <a:xfrm>
            <a:off x="5068389" y="549258"/>
            <a:ext cx="570411" cy="516669"/>
          </a:xfrm>
          <a:prstGeom prst="rect">
            <a:avLst/>
          </a:prstGeom>
          <a:noFill/>
          <a:ln w="38100">
            <a:solidFill>
              <a:schemeClr val="tx1"/>
            </a:solidFill>
            <a:miter lim="800000"/>
            <a:headEnd/>
            <a:tailEnd/>
          </a:ln>
        </p:spPr>
      </p:pic>
      <p:pic>
        <p:nvPicPr>
          <p:cNvPr id="47" name="Picture 8"/>
          <p:cNvPicPr>
            <a:picLocks noChangeAspect="1" noChangeArrowheads="1"/>
          </p:cNvPicPr>
          <p:nvPr/>
        </p:nvPicPr>
        <p:blipFill>
          <a:blip r:embed="rId12" cstate="print"/>
          <a:srcRect/>
          <a:stretch>
            <a:fillRect/>
          </a:stretch>
        </p:blipFill>
        <p:spPr bwMode="auto">
          <a:xfrm>
            <a:off x="5638800" y="531343"/>
            <a:ext cx="494212" cy="535457"/>
          </a:xfrm>
          <a:prstGeom prst="rect">
            <a:avLst/>
          </a:prstGeom>
          <a:noFill/>
          <a:ln w="38100">
            <a:solidFill>
              <a:schemeClr val="tx1"/>
            </a:solidFill>
            <a:miter lim="800000"/>
            <a:headEnd/>
            <a:tailEnd/>
          </a:ln>
        </p:spPr>
      </p:pic>
      <p:pic>
        <p:nvPicPr>
          <p:cNvPr id="48" name="Picture 9"/>
          <p:cNvPicPr>
            <a:picLocks noChangeAspect="1" noChangeArrowheads="1"/>
          </p:cNvPicPr>
          <p:nvPr/>
        </p:nvPicPr>
        <p:blipFill>
          <a:blip r:embed="rId13" cstate="print"/>
          <a:srcRect/>
          <a:stretch>
            <a:fillRect/>
          </a:stretch>
        </p:blipFill>
        <p:spPr bwMode="auto">
          <a:xfrm>
            <a:off x="6135188" y="457200"/>
            <a:ext cx="646612" cy="609600"/>
          </a:xfrm>
          <a:prstGeom prst="rect">
            <a:avLst/>
          </a:prstGeom>
          <a:noFill/>
          <a:ln w="38100">
            <a:solidFill>
              <a:schemeClr val="tx1"/>
            </a:solidFill>
            <a:miter lim="800000"/>
            <a:headEnd/>
            <a:tailEnd/>
          </a:ln>
        </p:spPr>
      </p:pic>
      <p:pic>
        <p:nvPicPr>
          <p:cNvPr id="49" name="Picture 10"/>
          <p:cNvPicPr>
            <a:picLocks noChangeAspect="1" noChangeArrowheads="1"/>
          </p:cNvPicPr>
          <p:nvPr/>
        </p:nvPicPr>
        <p:blipFill>
          <a:blip r:embed="rId14" cstate="print"/>
          <a:srcRect/>
          <a:stretch>
            <a:fillRect/>
          </a:stretch>
        </p:blipFill>
        <p:spPr bwMode="auto">
          <a:xfrm>
            <a:off x="4191000" y="685800"/>
            <a:ext cx="393568" cy="381000"/>
          </a:xfrm>
          <a:prstGeom prst="rect">
            <a:avLst/>
          </a:prstGeom>
          <a:noFill/>
          <a:ln w="38100">
            <a:solidFill>
              <a:schemeClr val="tx1"/>
            </a:solidFill>
            <a:miter lim="800000"/>
            <a:headEnd/>
            <a:tailEnd/>
          </a:ln>
        </p:spPr>
      </p:pic>
      <p:pic>
        <p:nvPicPr>
          <p:cNvPr id="50" name="Picture 11"/>
          <p:cNvPicPr>
            <a:picLocks noChangeAspect="1" noChangeArrowheads="1"/>
          </p:cNvPicPr>
          <p:nvPr/>
        </p:nvPicPr>
        <p:blipFill>
          <a:blip r:embed="rId15" cstate="print"/>
          <a:srcRect/>
          <a:stretch>
            <a:fillRect/>
          </a:stretch>
        </p:blipFill>
        <p:spPr bwMode="auto">
          <a:xfrm>
            <a:off x="6781800" y="457201"/>
            <a:ext cx="570412" cy="609600"/>
          </a:xfrm>
          <a:prstGeom prst="rect">
            <a:avLst/>
          </a:prstGeom>
          <a:noFill/>
          <a:ln w="38100">
            <a:solidFill>
              <a:schemeClr val="tx1"/>
            </a:solidFill>
            <a:miter lim="800000"/>
            <a:headEnd/>
            <a:tailEnd/>
          </a:ln>
        </p:spPr>
      </p:pic>
      <p:pic>
        <p:nvPicPr>
          <p:cNvPr id="51" name="Picture 12"/>
          <p:cNvPicPr>
            <a:picLocks noChangeAspect="1" noChangeArrowheads="1"/>
          </p:cNvPicPr>
          <p:nvPr/>
        </p:nvPicPr>
        <p:blipFill>
          <a:blip r:embed="rId16" cstate="print"/>
          <a:srcRect/>
          <a:stretch>
            <a:fillRect/>
          </a:stretch>
        </p:blipFill>
        <p:spPr bwMode="auto">
          <a:xfrm>
            <a:off x="3657600" y="609600"/>
            <a:ext cx="551944" cy="457200"/>
          </a:xfrm>
          <a:prstGeom prst="rect">
            <a:avLst/>
          </a:prstGeom>
          <a:noFill/>
          <a:ln w="38100">
            <a:solidFill>
              <a:schemeClr val="tx1"/>
            </a:solidFill>
            <a:miter lim="800000"/>
            <a:headEnd/>
            <a:tailEnd/>
          </a:ln>
        </p:spPr>
      </p:pic>
      <p:pic>
        <p:nvPicPr>
          <p:cNvPr id="52" name="Picture 13"/>
          <p:cNvPicPr>
            <a:picLocks noChangeAspect="1" noChangeArrowheads="1"/>
          </p:cNvPicPr>
          <p:nvPr/>
        </p:nvPicPr>
        <p:blipFill>
          <a:blip r:embed="rId17" cstate="print"/>
          <a:srcRect/>
          <a:stretch>
            <a:fillRect/>
          </a:stretch>
        </p:blipFill>
        <p:spPr bwMode="auto">
          <a:xfrm>
            <a:off x="7351000" y="381000"/>
            <a:ext cx="837656" cy="685800"/>
          </a:xfrm>
          <a:prstGeom prst="rect">
            <a:avLst/>
          </a:prstGeom>
          <a:noFill/>
          <a:ln w="38100">
            <a:solidFill>
              <a:schemeClr val="tx1"/>
            </a:solidFill>
            <a:miter lim="800000"/>
            <a:headEnd/>
            <a:tailEnd/>
          </a:ln>
        </p:spPr>
      </p:pic>
      <p:pic>
        <p:nvPicPr>
          <p:cNvPr id="53" name="Picture 14"/>
          <p:cNvPicPr>
            <a:picLocks noChangeAspect="1" noChangeArrowheads="1"/>
          </p:cNvPicPr>
          <p:nvPr/>
        </p:nvPicPr>
        <p:blipFill>
          <a:blip r:embed="rId18" cstate="print"/>
          <a:srcRect/>
          <a:stretch>
            <a:fillRect/>
          </a:stretch>
        </p:blipFill>
        <p:spPr bwMode="auto">
          <a:xfrm>
            <a:off x="8077200" y="104302"/>
            <a:ext cx="1010522" cy="886298"/>
          </a:xfrm>
          <a:prstGeom prst="rect">
            <a:avLst/>
          </a:prstGeom>
          <a:noFill/>
          <a:ln w="38100">
            <a:solidFill>
              <a:schemeClr val="tx1"/>
            </a:solidFill>
            <a:miter lim="800000"/>
            <a:headEnd/>
            <a:tailEnd/>
          </a:ln>
        </p:spPr>
      </p:pic>
      <p:sp>
        <p:nvSpPr>
          <p:cNvPr id="54" name="Rectangle 53">
            <a:hlinkClick r:id="rId3" action="ppaction://hlinksldjump"/>
          </p:cNvPr>
          <p:cNvSpPr/>
          <p:nvPr/>
        </p:nvSpPr>
        <p:spPr>
          <a:xfrm>
            <a:off x="3124200" y="-39338"/>
            <a:ext cx="4512838" cy="769441"/>
          </a:xfrm>
          <a:prstGeom prst="rect">
            <a:avLst/>
          </a:prstGeom>
        </p:spPr>
        <p:txBody>
          <a:bodyPr wrap="none">
            <a:spAutoFit/>
          </a:bodyPr>
          <a:lstStyle/>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PACE </a:t>
            </a:r>
            <a:r>
              <a:rPr lang="en-US"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Pre-Aerosol, Clouds, &amp; ocean Ecosystem</a:t>
            </a:r>
          </a:p>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APPLICATIONS</a:t>
            </a:r>
            <a:endParaRPr lang="en-US" sz="2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endParaRPr>
          </a:p>
        </p:txBody>
      </p:sp>
      <p:sp>
        <p:nvSpPr>
          <p:cNvPr id="57" name="TextBox 56"/>
          <p:cNvSpPr txBox="1"/>
          <p:nvPr/>
        </p:nvSpPr>
        <p:spPr>
          <a:xfrm>
            <a:off x="3352800" y="1704273"/>
            <a:ext cx="5334000" cy="615592"/>
          </a:xfrm>
          <a:prstGeom prst="rect">
            <a:avLst/>
          </a:prstGeom>
          <a:noFill/>
        </p:spPr>
        <p:txBody>
          <a:bodyPr wrap="square" lIns="0" tIns="0" rIns="0" bIns="0" rtlCol="0">
            <a:noAutofit/>
          </a:bodyPr>
          <a:lstStyle/>
          <a:p>
            <a:pPr algn="just">
              <a:lnSpc>
                <a:spcPts val="1200"/>
              </a:lnSpc>
            </a:pPr>
            <a:r>
              <a:rPr lang="en-US" sz="1200" b="1" i="1" dirty="0" smtClean="0"/>
              <a:t>The overall goal of the PACE applications program is to </a:t>
            </a:r>
            <a:r>
              <a:rPr lang="en-GB" sz="1200" b="1" i="1" dirty="0" smtClean="0"/>
              <a:t>identify potential user communities and areas of applications for this future NASA mission, </a:t>
            </a:r>
            <a:r>
              <a:rPr lang="en-US" sz="1200" b="1" i="1" dirty="0" smtClean="0"/>
              <a:t>to ensure that the product suite and delivery mechanisms maximize the usefulness of the data.</a:t>
            </a:r>
            <a:endParaRPr lang="en-GB" sz="1200" b="1" i="1" dirty="0" smtClean="0"/>
          </a:p>
          <a:p>
            <a:pPr algn="just"/>
            <a:endParaRPr lang="en-GB" sz="1200" b="1" i="1" dirty="0" smtClean="0"/>
          </a:p>
        </p:txBody>
      </p:sp>
      <p:sp>
        <p:nvSpPr>
          <p:cNvPr id="38" name="TextBox 37"/>
          <p:cNvSpPr txBox="1"/>
          <p:nvPr/>
        </p:nvSpPr>
        <p:spPr>
          <a:xfrm>
            <a:off x="3048000" y="2543145"/>
            <a:ext cx="4419600" cy="200055"/>
          </a:xfrm>
          <a:prstGeom prst="rect">
            <a:avLst/>
          </a:prstGeom>
          <a:noFill/>
          <a:ln cap="rnd">
            <a:noFill/>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sz="1300" b="1" dirty="0" smtClean="0">
                <a:solidFill>
                  <a:srgbClr val="C00000"/>
                </a:solidFill>
              </a:rPr>
              <a:t>Relevance to NASA’s </a:t>
            </a:r>
            <a:r>
              <a:rPr lang="en-US" sz="1300" b="1" dirty="0" smtClean="0">
                <a:solidFill>
                  <a:srgbClr val="C00000"/>
                </a:solidFill>
                <a:effectLst>
                  <a:outerShdw blurRad="38100" dist="38100" dir="2700000" algn="tl">
                    <a:srgbClr val="000000">
                      <a:alpha val="43137"/>
                    </a:srgbClr>
                  </a:outerShdw>
                </a:effectLst>
              </a:rPr>
              <a:t>Applied Sciences Program</a:t>
            </a:r>
            <a:endParaRPr lang="en-US" sz="1300" b="1" dirty="0">
              <a:solidFill>
                <a:srgbClr val="C00000"/>
              </a:solidFill>
              <a:effectLst>
                <a:outerShdw blurRad="38100" dist="38100" dir="2700000" algn="tl">
                  <a:srgbClr val="000000">
                    <a:alpha val="43137"/>
                  </a:srgbClr>
                </a:outerShdw>
              </a:effectLst>
            </a:endParaRPr>
          </a:p>
        </p:txBody>
      </p:sp>
      <p:sp>
        <p:nvSpPr>
          <p:cNvPr id="39" name="Rectangle 38"/>
          <p:cNvSpPr/>
          <p:nvPr/>
        </p:nvSpPr>
        <p:spPr>
          <a:xfrm>
            <a:off x="2886974" y="1143000"/>
            <a:ext cx="6257026" cy="3048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201" y="100280"/>
            <a:ext cx="3171825" cy="1543050"/>
          </a:xfrm>
          <a:prstGeom prst="ellipse">
            <a:avLst/>
          </a:prstGeom>
          <a:blipFill>
            <a:blip r:embed="rId19"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048000" y="1175701"/>
            <a:ext cx="990600" cy="246221"/>
          </a:xfrm>
          <a:prstGeom prst="rect">
            <a:avLst/>
          </a:prstGeom>
          <a:noFill/>
          <a:ln cap="rnd">
            <a:noFill/>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sz="1600" b="1" dirty="0" smtClean="0">
                <a:solidFill>
                  <a:schemeClr val="bg1"/>
                </a:solidFill>
                <a:effectLst>
                  <a:outerShdw blurRad="38100" dist="38100" dir="2700000" algn="tl">
                    <a:srgbClr val="000000">
                      <a:alpha val="43137"/>
                    </a:srgbClr>
                  </a:outerShdw>
                </a:effectLst>
              </a:rPr>
              <a:t>Overview</a:t>
            </a:r>
            <a:endParaRPr lang="en-US" sz="1600" b="1" dirty="0">
              <a:solidFill>
                <a:schemeClr val="bg1"/>
              </a:solidFill>
              <a:effectLst>
                <a:outerShdw blurRad="38100" dist="38100" dir="2700000" algn="tl">
                  <a:srgbClr val="000000">
                    <a:alpha val="43137"/>
                  </a:srgbClr>
                </a:outerShdw>
              </a:effectLst>
            </a:endParaRPr>
          </a:p>
        </p:txBody>
      </p:sp>
      <p:pic>
        <p:nvPicPr>
          <p:cNvPr id="37890" name="Picture 2" descr="http://en.es-static.us/upl/2011/09/arctic_ice_300.jpeg"/>
          <p:cNvPicPr preferRelativeResize="0">
            <a:picLocks noChangeArrowheads="1"/>
          </p:cNvPicPr>
          <p:nvPr/>
        </p:nvPicPr>
        <p:blipFill>
          <a:blip r:embed="rId20" cstate="print"/>
          <a:srcRect/>
          <a:stretch>
            <a:fillRect/>
          </a:stretch>
        </p:blipFill>
        <p:spPr bwMode="auto">
          <a:xfrm>
            <a:off x="6324601" y="3251202"/>
            <a:ext cx="1280160" cy="822960"/>
          </a:xfrm>
          <a:prstGeom prst="rect">
            <a:avLst/>
          </a:prstGeom>
          <a:noFill/>
          <a:ln w="19050">
            <a:solidFill>
              <a:schemeClr val="tx1"/>
            </a:solidFill>
          </a:ln>
        </p:spPr>
      </p:pic>
      <p:pic>
        <p:nvPicPr>
          <p:cNvPr id="37892" name="Picture 4" descr="NASA GRACE satellite image Middle East water Tigris Euphrates"/>
          <p:cNvPicPr preferRelativeResize="0">
            <a:picLocks noChangeArrowheads="1"/>
          </p:cNvPicPr>
          <p:nvPr/>
        </p:nvPicPr>
        <p:blipFill>
          <a:blip r:embed="rId21" cstate="print"/>
          <a:srcRect/>
          <a:stretch>
            <a:fillRect/>
          </a:stretch>
        </p:blipFill>
        <p:spPr bwMode="auto">
          <a:xfrm>
            <a:off x="7696200" y="3251202"/>
            <a:ext cx="1280160" cy="822960"/>
          </a:xfrm>
          <a:prstGeom prst="rect">
            <a:avLst/>
          </a:prstGeom>
          <a:noFill/>
          <a:ln w="19050">
            <a:solidFill>
              <a:schemeClr val="tx1"/>
            </a:solidFill>
          </a:ln>
        </p:spPr>
      </p:pic>
      <p:pic>
        <p:nvPicPr>
          <p:cNvPr id="37894" name="Picture 6" descr="http://earthobservatory.nasa.gov/Features/Aerosols/images/beijing_amo_2010282.jpg"/>
          <p:cNvPicPr preferRelativeResize="0">
            <a:picLocks noChangeArrowheads="1"/>
          </p:cNvPicPr>
          <p:nvPr/>
        </p:nvPicPr>
        <p:blipFill>
          <a:blip r:embed="rId22" cstate="print"/>
          <a:srcRect/>
          <a:stretch>
            <a:fillRect/>
          </a:stretch>
        </p:blipFill>
        <p:spPr bwMode="auto">
          <a:xfrm>
            <a:off x="7696200" y="4136327"/>
            <a:ext cx="1280160" cy="822960"/>
          </a:xfrm>
          <a:prstGeom prst="rect">
            <a:avLst/>
          </a:prstGeom>
          <a:noFill/>
          <a:ln w="19050">
            <a:solidFill>
              <a:schemeClr val="tx1"/>
            </a:solidFill>
          </a:ln>
        </p:spPr>
      </p:pic>
      <p:pic>
        <p:nvPicPr>
          <p:cNvPr id="37896" name="Picture 8" descr="http://earthdata.nasa.gov/sites/default/files/2008_pollution_refinery_1.jpg"/>
          <p:cNvPicPr preferRelativeResize="0">
            <a:picLocks noChangeArrowheads="1"/>
          </p:cNvPicPr>
          <p:nvPr/>
        </p:nvPicPr>
        <p:blipFill>
          <a:blip r:embed="rId23" cstate="print"/>
          <a:srcRect/>
          <a:stretch>
            <a:fillRect/>
          </a:stretch>
        </p:blipFill>
        <p:spPr bwMode="auto">
          <a:xfrm>
            <a:off x="6324600" y="5883278"/>
            <a:ext cx="2670048" cy="862894"/>
          </a:xfrm>
          <a:prstGeom prst="rect">
            <a:avLst/>
          </a:prstGeom>
          <a:noFill/>
          <a:ln w="19050">
            <a:solidFill>
              <a:schemeClr val="tx1"/>
            </a:solidFill>
          </a:ln>
        </p:spPr>
      </p:pic>
      <p:pic>
        <p:nvPicPr>
          <p:cNvPr id="37898" name="Picture 10" descr="http://www.spaceflightnow.com/news/n0208/25hurricanes/andrew.jpg"/>
          <p:cNvPicPr preferRelativeResize="0">
            <a:picLocks noChangeArrowheads="1"/>
          </p:cNvPicPr>
          <p:nvPr/>
        </p:nvPicPr>
        <p:blipFill>
          <a:blip r:embed="rId24" cstate="print"/>
          <a:srcRect/>
          <a:stretch>
            <a:fillRect/>
          </a:stretch>
        </p:blipFill>
        <p:spPr bwMode="auto">
          <a:xfrm>
            <a:off x="6324600" y="4138507"/>
            <a:ext cx="1280160" cy="822960"/>
          </a:xfrm>
          <a:prstGeom prst="rect">
            <a:avLst/>
          </a:prstGeom>
          <a:noFill/>
          <a:ln w="19050">
            <a:solidFill>
              <a:schemeClr val="tx1"/>
            </a:solidFill>
          </a:ln>
        </p:spPr>
      </p:pic>
      <p:pic>
        <p:nvPicPr>
          <p:cNvPr id="37902" name="Picture 14" descr="http://i1.wp.com/aobblog.com/wp-content/uploads/2012/06/bloom.jpg?resize=500%2C465"/>
          <p:cNvPicPr>
            <a:picLocks noChangeAspect="1" noChangeArrowheads="1"/>
          </p:cNvPicPr>
          <p:nvPr/>
        </p:nvPicPr>
        <p:blipFill>
          <a:blip r:embed="rId25" cstate="print"/>
          <a:srcRect/>
          <a:stretch>
            <a:fillRect/>
          </a:stretch>
        </p:blipFill>
        <p:spPr bwMode="auto">
          <a:xfrm>
            <a:off x="6324600" y="5044599"/>
            <a:ext cx="2667000" cy="755068"/>
          </a:xfrm>
          <a:prstGeom prst="rect">
            <a:avLst/>
          </a:prstGeom>
          <a:noFill/>
          <a:ln w="19050">
            <a:solidFill>
              <a:schemeClr val="tx1"/>
            </a:solidFill>
          </a:ln>
        </p:spPr>
      </p:pic>
      <p:sp>
        <p:nvSpPr>
          <p:cNvPr id="59" name="Rounded Rectangle 58">
            <a:hlinkClick r:id="rId26"/>
          </p:cNvPr>
          <p:cNvSpPr/>
          <p:nvPr/>
        </p:nvSpPr>
        <p:spPr>
          <a:xfrm>
            <a:off x="5392191" y="5791200"/>
            <a:ext cx="533400" cy="182880"/>
          </a:xfrm>
          <a:prstGeom prst="roundRect">
            <a:avLst/>
          </a:prstGeom>
          <a:solidFill>
            <a:schemeClr val="accent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dirty="0" smtClean="0">
                <a:solidFill>
                  <a:schemeClr val="bg1"/>
                </a:solidFill>
                <a:effectLst>
                  <a:outerShdw blurRad="38100" dist="38100" dir="2700000" algn="tl">
                    <a:srgbClr val="000000">
                      <a:alpha val="43137"/>
                    </a:srgbClr>
                  </a:outerShdw>
                </a:effectLst>
              </a:rPr>
              <a:t>Climate</a:t>
            </a:r>
            <a:endParaRPr lang="en-US" sz="900" b="1" dirty="0">
              <a:solidFill>
                <a:schemeClr val="bg1"/>
              </a:solidFill>
              <a:effectLst>
                <a:outerShdw blurRad="38100" dist="38100" dir="2700000" algn="tl">
                  <a:srgbClr val="000000">
                    <a:alpha val="43137"/>
                  </a:srgbClr>
                </a:outerShdw>
              </a:effectLst>
            </a:endParaRPr>
          </a:p>
        </p:txBody>
      </p:sp>
      <p:sp>
        <p:nvSpPr>
          <p:cNvPr id="60" name="Rounded Rectangle 59">
            <a:hlinkClick r:id="rId27"/>
          </p:cNvPr>
          <p:cNvSpPr/>
          <p:nvPr/>
        </p:nvSpPr>
        <p:spPr>
          <a:xfrm>
            <a:off x="3739075" y="5795126"/>
            <a:ext cx="1007226" cy="182880"/>
          </a:xfrm>
          <a:prstGeom prst="roundRect">
            <a:avLst/>
          </a:prstGeom>
          <a:solidFill>
            <a:schemeClr val="accent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dirty="0" smtClean="0">
                <a:solidFill>
                  <a:schemeClr val="bg1"/>
                </a:solidFill>
                <a:effectLst>
                  <a:outerShdw blurRad="38100" dist="38100" dir="2700000" algn="tl">
                    <a:srgbClr val="000000">
                      <a:alpha val="43137"/>
                    </a:srgbClr>
                  </a:outerShdw>
                </a:effectLst>
              </a:rPr>
              <a:t>Water Resources</a:t>
            </a:r>
            <a:endParaRPr lang="en-US" sz="900" b="1" dirty="0">
              <a:solidFill>
                <a:schemeClr val="bg1"/>
              </a:solidFill>
              <a:effectLst>
                <a:outerShdw blurRad="38100" dist="38100" dir="2700000" algn="tl">
                  <a:srgbClr val="000000">
                    <a:alpha val="43137"/>
                  </a:srgbClr>
                </a:outerShdw>
              </a:effectLst>
            </a:endParaRPr>
          </a:p>
        </p:txBody>
      </p:sp>
      <p:sp>
        <p:nvSpPr>
          <p:cNvPr id="61" name="Rounded Rectangle 60">
            <a:hlinkClick r:id="rId28"/>
          </p:cNvPr>
          <p:cNvSpPr/>
          <p:nvPr/>
        </p:nvSpPr>
        <p:spPr>
          <a:xfrm>
            <a:off x="3138843" y="6074231"/>
            <a:ext cx="1226458" cy="182880"/>
          </a:xfrm>
          <a:prstGeom prst="roundRect">
            <a:avLst/>
          </a:prstGeom>
          <a:solidFill>
            <a:schemeClr val="accent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dirty="0" smtClean="0">
                <a:solidFill>
                  <a:schemeClr val="bg1"/>
                </a:solidFill>
                <a:effectLst>
                  <a:outerShdw blurRad="38100" dist="38100" dir="2700000" algn="tl">
                    <a:srgbClr val="000000">
                      <a:alpha val="43137"/>
                    </a:srgbClr>
                  </a:outerShdw>
                </a:effectLst>
              </a:rPr>
              <a:t>Ecological Forecasting</a:t>
            </a:r>
            <a:endParaRPr lang="en-US" sz="900" b="1" dirty="0">
              <a:solidFill>
                <a:schemeClr val="bg1"/>
              </a:solidFill>
              <a:effectLst>
                <a:outerShdw blurRad="38100" dist="38100" dir="2700000" algn="tl">
                  <a:srgbClr val="000000">
                    <a:alpha val="43137"/>
                  </a:srgbClr>
                </a:outerShdw>
              </a:effectLst>
            </a:endParaRPr>
          </a:p>
        </p:txBody>
      </p:sp>
      <p:sp>
        <p:nvSpPr>
          <p:cNvPr id="62" name="Rounded Rectangle 61">
            <a:hlinkClick r:id="rId29"/>
          </p:cNvPr>
          <p:cNvSpPr/>
          <p:nvPr/>
        </p:nvSpPr>
        <p:spPr>
          <a:xfrm>
            <a:off x="4800727" y="5791200"/>
            <a:ext cx="533400" cy="182880"/>
          </a:xfrm>
          <a:prstGeom prst="roundRect">
            <a:avLst/>
          </a:prstGeom>
          <a:solidFill>
            <a:schemeClr val="accent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dirty="0" smtClean="0">
                <a:solidFill>
                  <a:schemeClr val="bg1"/>
                </a:solidFill>
                <a:effectLst>
                  <a:outerShdw blurRad="38100" dist="38100" dir="2700000" algn="tl">
                    <a:srgbClr val="000000">
                      <a:alpha val="43137"/>
                    </a:srgbClr>
                  </a:outerShdw>
                </a:effectLst>
              </a:rPr>
              <a:t>Disasters</a:t>
            </a:r>
            <a:endParaRPr lang="en-US" sz="900" b="1" dirty="0">
              <a:solidFill>
                <a:schemeClr val="bg1"/>
              </a:solidFill>
              <a:effectLst>
                <a:outerShdw blurRad="38100" dist="38100" dir="2700000" algn="tl">
                  <a:srgbClr val="000000">
                    <a:alpha val="43137"/>
                  </a:srgbClr>
                </a:outerShdw>
              </a:effectLst>
            </a:endParaRPr>
          </a:p>
        </p:txBody>
      </p:sp>
      <p:sp>
        <p:nvSpPr>
          <p:cNvPr id="63" name="Rounded Rectangle 62">
            <a:hlinkClick r:id="rId30"/>
          </p:cNvPr>
          <p:cNvSpPr/>
          <p:nvPr/>
        </p:nvSpPr>
        <p:spPr>
          <a:xfrm>
            <a:off x="3124200" y="5791200"/>
            <a:ext cx="541713" cy="182880"/>
          </a:xfrm>
          <a:prstGeom prst="roundRect">
            <a:avLst/>
          </a:prstGeom>
          <a:solidFill>
            <a:schemeClr val="accent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dirty="0" smtClean="0">
                <a:solidFill>
                  <a:schemeClr val="bg1"/>
                </a:solidFill>
                <a:effectLst>
                  <a:outerShdw blurRad="38100" dist="38100" dir="2700000" algn="tl">
                    <a:srgbClr val="000000">
                      <a:alpha val="43137"/>
                    </a:srgbClr>
                  </a:outerShdw>
                </a:effectLst>
              </a:rPr>
              <a:t>Oceans </a:t>
            </a:r>
            <a:endParaRPr lang="en-US" sz="900" b="1" dirty="0">
              <a:solidFill>
                <a:schemeClr val="bg1"/>
              </a:solidFill>
              <a:effectLst>
                <a:outerShdw blurRad="38100" dist="38100" dir="2700000" algn="tl">
                  <a:srgbClr val="000000">
                    <a:alpha val="43137"/>
                  </a:srgbClr>
                </a:outerShdw>
              </a:effectLst>
            </a:endParaRPr>
          </a:p>
        </p:txBody>
      </p:sp>
      <p:sp>
        <p:nvSpPr>
          <p:cNvPr id="64" name="Rounded Rectangle 63">
            <a:hlinkClick r:id="rId31"/>
          </p:cNvPr>
          <p:cNvSpPr/>
          <p:nvPr/>
        </p:nvSpPr>
        <p:spPr>
          <a:xfrm>
            <a:off x="4412469" y="6070602"/>
            <a:ext cx="1476832" cy="182880"/>
          </a:xfrm>
          <a:prstGeom prst="roundRect">
            <a:avLst/>
          </a:prstGeom>
          <a:solidFill>
            <a:schemeClr val="accent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dirty="0" smtClean="0">
                <a:solidFill>
                  <a:schemeClr val="bg1"/>
                </a:solidFill>
                <a:effectLst>
                  <a:outerShdw blurRad="38100" dist="38100" dir="2700000" algn="tl">
                    <a:srgbClr val="000000">
                      <a:alpha val="43137"/>
                    </a:srgbClr>
                  </a:outerShdw>
                </a:effectLst>
              </a:rPr>
              <a:t>Human Health &amp; Air Quality</a:t>
            </a:r>
            <a:endParaRPr lang="en-US" sz="900" b="1" dirty="0">
              <a:solidFill>
                <a:schemeClr val="bg1"/>
              </a:solidFill>
              <a:effectLst>
                <a:outerShdw blurRad="38100" dist="38100" dir="2700000" algn="tl">
                  <a:srgbClr val="000000">
                    <a:alpha val="43137"/>
                  </a:srgbClr>
                </a:outerShdw>
              </a:effectLst>
            </a:endParaRPr>
          </a:p>
        </p:txBody>
      </p:sp>
      <p:graphicFrame>
        <p:nvGraphicFramePr>
          <p:cNvPr id="44" name="Table 43"/>
          <p:cNvGraphicFramePr>
            <a:graphicFrameLocks noGrp="1"/>
          </p:cNvGraphicFramePr>
          <p:nvPr/>
        </p:nvGraphicFramePr>
        <p:xfrm>
          <a:off x="76200" y="1752600"/>
          <a:ext cx="2743200" cy="4526280"/>
        </p:xfrm>
        <a:graphic>
          <a:graphicData uri="http://schemas.openxmlformats.org/drawingml/2006/table">
            <a:tbl>
              <a:tblPr firstRow="1" bandRow="1">
                <a:tableStyleId>{5C22544A-7EE6-4342-B048-85BDC9FD1C3A}</a:tableStyleId>
              </a:tblPr>
              <a:tblGrid>
                <a:gridCol w="2743200"/>
              </a:tblGrid>
              <a:tr h="165735">
                <a:tc>
                  <a:txBody>
                    <a:bodyPr/>
                    <a:lstStyle/>
                    <a:p>
                      <a:r>
                        <a:rPr lang="en-US" sz="1200" b="1" dirty="0" smtClean="0">
                          <a:solidFill>
                            <a:schemeClr val="bg1"/>
                          </a:solidFill>
                        </a:rPr>
                        <a:t>PACE Home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Mission</a:t>
                      </a:r>
                      <a:r>
                        <a:rPr lang="en-US" sz="1200" b="1" baseline="0" dirty="0" smtClean="0">
                          <a:solidFill>
                            <a:schemeClr val="bg1"/>
                          </a:solidFill>
                        </a:rPr>
                        <a:t> Objectives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Status Updates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Science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994410">
                <a:tc>
                  <a:txBody>
                    <a:bodyPr/>
                    <a:lstStyle/>
                    <a:p>
                      <a:r>
                        <a:rPr lang="en-US" sz="1200" b="1" dirty="0" smtClean="0">
                          <a:solidFill>
                            <a:schemeClr val="bg1"/>
                          </a:solidFill>
                        </a:rPr>
                        <a:t>Applications</a:t>
                      </a: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Instrument</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Data</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People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Publications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Education and Outreach</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News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bl>
          </a:graphicData>
        </a:graphic>
      </p:graphicFrame>
      <p:grpSp>
        <p:nvGrpSpPr>
          <p:cNvPr id="3" name="Group 71"/>
          <p:cNvGrpSpPr/>
          <p:nvPr/>
        </p:nvGrpSpPr>
        <p:grpSpPr>
          <a:xfrm>
            <a:off x="250371" y="2710542"/>
            <a:ext cx="2468883" cy="2405745"/>
            <a:chOff x="250371" y="2710542"/>
            <a:chExt cx="2468883" cy="2405745"/>
          </a:xfrm>
        </p:grpSpPr>
        <p:sp>
          <p:nvSpPr>
            <p:cNvPr id="45" name="Rectangle 44">
              <a:hlinkClick r:id="rId6" action="ppaction://hlinksldjump"/>
            </p:cNvPr>
            <p:cNvSpPr/>
            <p:nvPr/>
          </p:nvSpPr>
          <p:spPr>
            <a:xfrm>
              <a:off x="250371" y="28810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Ocean</a:t>
              </a:r>
            </a:p>
          </p:txBody>
        </p:sp>
        <p:sp>
          <p:nvSpPr>
            <p:cNvPr id="46" name="Rectangle 45">
              <a:hlinkClick r:id="rId5" action="ppaction://hlinksldjump"/>
            </p:cNvPr>
            <p:cNvSpPr/>
            <p:nvPr/>
          </p:nvSpPr>
          <p:spPr>
            <a:xfrm>
              <a:off x="250374" y="30552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Atmosphere</a:t>
              </a:r>
            </a:p>
          </p:txBody>
        </p:sp>
        <p:sp>
          <p:nvSpPr>
            <p:cNvPr id="55" name="Rectangle 54">
              <a:hlinkClick r:id="rId32" action="ppaction://hlinksldjump"/>
            </p:cNvPr>
            <p:cNvSpPr/>
            <p:nvPr/>
          </p:nvSpPr>
          <p:spPr>
            <a:xfrm>
              <a:off x="250374" y="27105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rgbClr val="C00000"/>
                  </a:solidFill>
                </a:rPr>
                <a:t>Overview</a:t>
              </a:r>
            </a:p>
          </p:txBody>
        </p:sp>
        <p:sp>
          <p:nvSpPr>
            <p:cNvPr id="56" name="Rectangle 55">
              <a:hlinkClick r:id="rId4" action="ppaction://hlinksldjump"/>
            </p:cNvPr>
            <p:cNvSpPr/>
            <p:nvPr/>
          </p:nvSpPr>
          <p:spPr>
            <a:xfrm>
              <a:off x="250374" y="3229428"/>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Traceability Matrix (ATM)</a:t>
              </a:r>
            </a:p>
          </p:txBody>
        </p:sp>
        <p:sp>
          <p:nvSpPr>
            <p:cNvPr id="58" name="Rectangle 57">
              <a:hlinkClick r:id="rId33" action="ppaction://hlinksldjump"/>
            </p:cNvPr>
            <p:cNvSpPr/>
            <p:nvPr/>
          </p:nvSpPr>
          <p:spPr>
            <a:xfrm>
              <a:off x="250374" y="33963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Early Adopters Program</a:t>
              </a:r>
            </a:p>
          </p:txBody>
        </p:sp>
        <p:sp>
          <p:nvSpPr>
            <p:cNvPr id="65" name="Rectangle 64">
              <a:hlinkClick r:id="rId34" action="ppaction://hlinksldjump"/>
            </p:cNvPr>
            <p:cNvSpPr/>
            <p:nvPr/>
          </p:nvSpPr>
          <p:spPr>
            <a:xfrm>
              <a:off x="250374" y="35668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Working Group</a:t>
              </a:r>
            </a:p>
          </p:txBody>
        </p:sp>
        <p:sp>
          <p:nvSpPr>
            <p:cNvPr id="66" name="Rectangle 65">
              <a:hlinkClick r:id="rId35" action="ppaction://hlinksldjump"/>
            </p:cNvPr>
            <p:cNvSpPr/>
            <p:nvPr/>
          </p:nvSpPr>
          <p:spPr>
            <a:xfrm>
              <a:off x="250374" y="37410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Data Products &amp; User Tools</a:t>
              </a:r>
            </a:p>
          </p:txBody>
        </p:sp>
        <p:sp>
          <p:nvSpPr>
            <p:cNvPr id="67" name="Rectangle 66">
              <a:hlinkClick r:id="rId36" action="ppaction://hlinksldjump"/>
            </p:cNvPr>
            <p:cNvSpPr/>
            <p:nvPr/>
          </p:nvSpPr>
          <p:spPr>
            <a:xfrm>
              <a:off x="250374" y="3911601"/>
              <a:ext cx="2468880" cy="68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Calendar</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Solicitations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Workshops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Field Campaigns &amp; Cal/Val Activities</a:t>
              </a:r>
            </a:p>
            <a:p>
              <a:pPr marL="0" lvl="1">
                <a:lnSpc>
                  <a:spcPts val="1200"/>
                </a:lnSpc>
              </a:pPr>
              <a:endParaRPr lang="en-US" sz="1100" b="1" dirty="0" smtClean="0">
                <a:solidFill>
                  <a:schemeClr val="tx2">
                    <a:lumMod val="40000"/>
                    <a:lumOff val="60000"/>
                  </a:schemeClr>
                </a:solidFill>
                <a:effectLst>
                  <a:outerShdw blurRad="38100" dist="38100" dir="2700000" algn="tl">
                    <a:srgbClr val="000000">
                      <a:alpha val="43137"/>
                    </a:srgbClr>
                  </a:outerShdw>
                </a:effectLst>
              </a:endParaRPr>
            </a:p>
          </p:txBody>
        </p:sp>
        <p:sp>
          <p:nvSpPr>
            <p:cNvPr id="68" name="Rectangle 67">
              <a:hlinkClick r:id="rId37" action="ppaction://hlinksldjump"/>
            </p:cNvPr>
            <p:cNvSpPr/>
            <p:nvPr/>
          </p:nvSpPr>
          <p:spPr>
            <a:xfrm>
              <a:off x="250374" y="461917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Publications/Presentations</a:t>
              </a:r>
            </a:p>
          </p:txBody>
        </p:sp>
        <p:sp>
          <p:nvSpPr>
            <p:cNvPr id="69" name="Rectangle 68">
              <a:hlinkClick r:id="rId38" action="ppaction://hlinksldjump"/>
            </p:cNvPr>
            <p:cNvSpPr/>
            <p:nvPr/>
          </p:nvSpPr>
          <p:spPr>
            <a:xfrm>
              <a:off x="250374" y="4793343"/>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About Us</a:t>
              </a:r>
            </a:p>
          </p:txBody>
        </p:sp>
        <p:sp>
          <p:nvSpPr>
            <p:cNvPr id="70" name="Rectangle 69">
              <a:hlinkClick r:id="rId39" action="ppaction://hlinksldjump"/>
            </p:cNvPr>
            <p:cNvSpPr/>
            <p:nvPr/>
          </p:nvSpPr>
          <p:spPr>
            <a:xfrm>
              <a:off x="250374" y="496388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Related Links</a:t>
              </a:r>
            </a:p>
          </p:txBody>
        </p:sp>
      </p:grpSp>
      <p:sp>
        <p:nvSpPr>
          <p:cNvPr id="73" name="Rectangle 72"/>
          <p:cNvSpPr/>
          <p:nvPr/>
        </p:nvSpPr>
        <p:spPr>
          <a:xfrm>
            <a:off x="3031066" y="2743200"/>
            <a:ext cx="5867400" cy="400110"/>
          </a:xfrm>
          <a:prstGeom prst="rect">
            <a:avLst/>
          </a:prstGeom>
        </p:spPr>
        <p:txBody>
          <a:bodyPr wrap="square">
            <a:spAutoFit/>
          </a:bodyPr>
          <a:lstStyle/>
          <a:p>
            <a:r>
              <a:rPr lang="en-US" sz="1000" dirty="0" smtClean="0"/>
              <a:t>The </a:t>
            </a:r>
            <a:r>
              <a:rPr lang="en-US" sz="1000" dirty="0" smtClean="0">
                <a:hlinkClick r:id="rId40"/>
              </a:rPr>
              <a:t>NASA Applied Sciences Program (ASP) </a:t>
            </a:r>
            <a:r>
              <a:rPr lang="en-US" sz="1000" dirty="0" smtClean="0"/>
              <a:t>promotes and funds activities to discover and demonstrate innovative uses and practical benefits of NASA Earth science data, scientific knowledge, and technology. </a:t>
            </a:r>
          </a:p>
        </p:txBody>
      </p:sp>
    </p:spTree>
    <p:extLst>
      <p:ext uri="{BB962C8B-B14F-4D97-AF65-F5344CB8AC3E}">
        <p14:creationId xmlns="" xmlns:p14="http://schemas.microsoft.com/office/powerpoint/2010/main" val="36279735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685800"/>
            <a:ext cx="28956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143000" y="6400800"/>
            <a:ext cx="1600200" cy="24765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t>Follow Us … </a:t>
            </a:r>
            <a:endParaRPr lang="en-US" sz="1100" dirty="0"/>
          </a:p>
        </p:txBody>
      </p:sp>
      <p:pic>
        <p:nvPicPr>
          <p:cNvPr id="1027" name="Picture 3"/>
          <p:cNvPicPr>
            <a:picLocks noChangeAspect="1" noChangeArrowheads="1"/>
          </p:cNvPicPr>
          <p:nvPr/>
        </p:nvPicPr>
        <p:blipFill>
          <a:blip r:embed="rId2" cstate="print"/>
          <a:srcRect/>
          <a:stretch>
            <a:fillRect/>
          </a:stretch>
        </p:blipFill>
        <p:spPr bwMode="auto">
          <a:xfrm>
            <a:off x="2105025" y="6429375"/>
            <a:ext cx="182880" cy="182880"/>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2390776" y="6429375"/>
            <a:ext cx="188422" cy="182880"/>
          </a:xfrm>
          <a:prstGeom prst="rect">
            <a:avLst/>
          </a:prstGeom>
          <a:noFill/>
          <a:ln w="9525">
            <a:solidFill>
              <a:schemeClr val="tx1"/>
            </a:solidFill>
            <a:miter lim="800000"/>
            <a:headEnd/>
            <a:tailEnd/>
          </a:ln>
        </p:spPr>
      </p:pic>
      <p:pic>
        <p:nvPicPr>
          <p:cNvPr id="42" name="Picture 3"/>
          <p:cNvPicPr>
            <a:picLocks noChangeAspect="1" noChangeArrowheads="1"/>
          </p:cNvPicPr>
          <p:nvPr/>
        </p:nvPicPr>
        <p:blipFill>
          <a:blip r:embed="rId4" cstate="print"/>
          <a:srcRect/>
          <a:stretch>
            <a:fillRect/>
          </a:stretch>
        </p:blipFill>
        <p:spPr bwMode="auto">
          <a:xfrm>
            <a:off x="4572000" y="685800"/>
            <a:ext cx="494211" cy="381000"/>
          </a:xfrm>
          <a:prstGeom prst="rect">
            <a:avLst/>
          </a:prstGeom>
          <a:noFill/>
          <a:ln w="38100">
            <a:solidFill>
              <a:schemeClr val="tx1"/>
            </a:solidFill>
            <a:miter lim="800000"/>
            <a:headEnd/>
            <a:tailEnd/>
          </a:ln>
        </p:spPr>
      </p:pic>
      <p:pic>
        <p:nvPicPr>
          <p:cNvPr id="43" name="Picture 4"/>
          <p:cNvPicPr>
            <a:picLocks noChangeAspect="1" noChangeArrowheads="1"/>
          </p:cNvPicPr>
          <p:nvPr/>
        </p:nvPicPr>
        <p:blipFill>
          <a:blip r:embed="rId5" cstate="print"/>
          <a:srcRect/>
          <a:stretch>
            <a:fillRect/>
          </a:stretch>
        </p:blipFill>
        <p:spPr bwMode="auto">
          <a:xfrm>
            <a:off x="5068389" y="549258"/>
            <a:ext cx="570411" cy="516669"/>
          </a:xfrm>
          <a:prstGeom prst="rect">
            <a:avLst/>
          </a:prstGeom>
          <a:noFill/>
          <a:ln w="38100">
            <a:solidFill>
              <a:schemeClr val="tx1"/>
            </a:solidFill>
            <a:miter lim="800000"/>
            <a:headEnd/>
            <a:tailEnd/>
          </a:ln>
        </p:spPr>
      </p:pic>
      <p:pic>
        <p:nvPicPr>
          <p:cNvPr id="47" name="Picture 8"/>
          <p:cNvPicPr>
            <a:picLocks noChangeAspect="1" noChangeArrowheads="1"/>
          </p:cNvPicPr>
          <p:nvPr/>
        </p:nvPicPr>
        <p:blipFill>
          <a:blip r:embed="rId6" cstate="print"/>
          <a:srcRect/>
          <a:stretch>
            <a:fillRect/>
          </a:stretch>
        </p:blipFill>
        <p:spPr bwMode="auto">
          <a:xfrm>
            <a:off x="5638800" y="531343"/>
            <a:ext cx="494212" cy="535457"/>
          </a:xfrm>
          <a:prstGeom prst="rect">
            <a:avLst/>
          </a:prstGeom>
          <a:noFill/>
          <a:ln w="38100">
            <a:solidFill>
              <a:schemeClr val="tx1"/>
            </a:solidFill>
            <a:miter lim="800000"/>
            <a:headEnd/>
            <a:tailEnd/>
          </a:ln>
        </p:spPr>
      </p:pic>
      <p:pic>
        <p:nvPicPr>
          <p:cNvPr id="48" name="Picture 9"/>
          <p:cNvPicPr>
            <a:picLocks noChangeAspect="1" noChangeArrowheads="1"/>
          </p:cNvPicPr>
          <p:nvPr/>
        </p:nvPicPr>
        <p:blipFill>
          <a:blip r:embed="rId7" cstate="print"/>
          <a:srcRect/>
          <a:stretch>
            <a:fillRect/>
          </a:stretch>
        </p:blipFill>
        <p:spPr bwMode="auto">
          <a:xfrm>
            <a:off x="6135188" y="457200"/>
            <a:ext cx="646612" cy="609600"/>
          </a:xfrm>
          <a:prstGeom prst="rect">
            <a:avLst/>
          </a:prstGeom>
          <a:noFill/>
          <a:ln w="38100">
            <a:solidFill>
              <a:schemeClr val="tx1"/>
            </a:solidFill>
            <a:miter lim="800000"/>
            <a:headEnd/>
            <a:tailEnd/>
          </a:ln>
        </p:spPr>
      </p:pic>
      <p:pic>
        <p:nvPicPr>
          <p:cNvPr id="49" name="Picture 10"/>
          <p:cNvPicPr>
            <a:picLocks noChangeAspect="1" noChangeArrowheads="1"/>
          </p:cNvPicPr>
          <p:nvPr/>
        </p:nvPicPr>
        <p:blipFill>
          <a:blip r:embed="rId8" cstate="print"/>
          <a:srcRect/>
          <a:stretch>
            <a:fillRect/>
          </a:stretch>
        </p:blipFill>
        <p:spPr bwMode="auto">
          <a:xfrm>
            <a:off x="4191000" y="685800"/>
            <a:ext cx="393568" cy="381000"/>
          </a:xfrm>
          <a:prstGeom prst="rect">
            <a:avLst/>
          </a:prstGeom>
          <a:noFill/>
          <a:ln w="38100">
            <a:solidFill>
              <a:schemeClr val="tx1"/>
            </a:solidFill>
            <a:miter lim="800000"/>
            <a:headEnd/>
            <a:tailEnd/>
          </a:ln>
        </p:spPr>
      </p:pic>
      <p:pic>
        <p:nvPicPr>
          <p:cNvPr id="50" name="Picture 11"/>
          <p:cNvPicPr>
            <a:picLocks noChangeAspect="1" noChangeArrowheads="1"/>
          </p:cNvPicPr>
          <p:nvPr/>
        </p:nvPicPr>
        <p:blipFill>
          <a:blip r:embed="rId9" cstate="print"/>
          <a:srcRect/>
          <a:stretch>
            <a:fillRect/>
          </a:stretch>
        </p:blipFill>
        <p:spPr bwMode="auto">
          <a:xfrm>
            <a:off x="6781800" y="457201"/>
            <a:ext cx="570412" cy="609600"/>
          </a:xfrm>
          <a:prstGeom prst="rect">
            <a:avLst/>
          </a:prstGeom>
          <a:noFill/>
          <a:ln w="38100">
            <a:solidFill>
              <a:schemeClr val="tx1"/>
            </a:solidFill>
            <a:miter lim="800000"/>
            <a:headEnd/>
            <a:tailEnd/>
          </a:ln>
        </p:spPr>
      </p:pic>
      <p:pic>
        <p:nvPicPr>
          <p:cNvPr id="51" name="Picture 12"/>
          <p:cNvPicPr>
            <a:picLocks noChangeAspect="1" noChangeArrowheads="1"/>
          </p:cNvPicPr>
          <p:nvPr/>
        </p:nvPicPr>
        <p:blipFill>
          <a:blip r:embed="rId10" cstate="print"/>
          <a:srcRect/>
          <a:stretch>
            <a:fillRect/>
          </a:stretch>
        </p:blipFill>
        <p:spPr bwMode="auto">
          <a:xfrm>
            <a:off x="3657600" y="609600"/>
            <a:ext cx="551944" cy="457200"/>
          </a:xfrm>
          <a:prstGeom prst="rect">
            <a:avLst/>
          </a:prstGeom>
          <a:noFill/>
          <a:ln w="38100">
            <a:solidFill>
              <a:schemeClr val="tx1"/>
            </a:solidFill>
            <a:miter lim="800000"/>
            <a:headEnd/>
            <a:tailEnd/>
          </a:ln>
        </p:spPr>
      </p:pic>
      <p:pic>
        <p:nvPicPr>
          <p:cNvPr id="52" name="Picture 13"/>
          <p:cNvPicPr>
            <a:picLocks noChangeAspect="1" noChangeArrowheads="1"/>
          </p:cNvPicPr>
          <p:nvPr/>
        </p:nvPicPr>
        <p:blipFill>
          <a:blip r:embed="rId11" cstate="print"/>
          <a:srcRect/>
          <a:stretch>
            <a:fillRect/>
          </a:stretch>
        </p:blipFill>
        <p:spPr bwMode="auto">
          <a:xfrm>
            <a:off x="7351000" y="381000"/>
            <a:ext cx="837656" cy="685800"/>
          </a:xfrm>
          <a:prstGeom prst="rect">
            <a:avLst/>
          </a:prstGeom>
          <a:noFill/>
          <a:ln w="38100">
            <a:solidFill>
              <a:schemeClr val="tx1"/>
            </a:solidFill>
            <a:miter lim="800000"/>
            <a:headEnd/>
            <a:tailEnd/>
          </a:ln>
        </p:spPr>
      </p:pic>
      <p:pic>
        <p:nvPicPr>
          <p:cNvPr id="53" name="Picture 14"/>
          <p:cNvPicPr>
            <a:picLocks noChangeAspect="1" noChangeArrowheads="1"/>
          </p:cNvPicPr>
          <p:nvPr/>
        </p:nvPicPr>
        <p:blipFill>
          <a:blip r:embed="rId12" cstate="print"/>
          <a:srcRect/>
          <a:stretch>
            <a:fillRect/>
          </a:stretch>
        </p:blipFill>
        <p:spPr bwMode="auto">
          <a:xfrm>
            <a:off x="8077200" y="104302"/>
            <a:ext cx="1010522" cy="886298"/>
          </a:xfrm>
          <a:prstGeom prst="rect">
            <a:avLst/>
          </a:prstGeom>
          <a:noFill/>
          <a:ln w="38100">
            <a:solidFill>
              <a:schemeClr val="tx1"/>
            </a:solidFill>
            <a:miter lim="800000"/>
            <a:headEnd/>
            <a:tailEnd/>
          </a:ln>
        </p:spPr>
      </p:pic>
      <p:sp>
        <p:nvSpPr>
          <p:cNvPr id="54" name="Rectangle 53">
            <a:hlinkClick r:id="rId13" action="ppaction://hlinksldjump"/>
          </p:cNvPr>
          <p:cNvSpPr/>
          <p:nvPr/>
        </p:nvSpPr>
        <p:spPr>
          <a:xfrm>
            <a:off x="3124200" y="-39338"/>
            <a:ext cx="4512838" cy="769441"/>
          </a:xfrm>
          <a:prstGeom prst="rect">
            <a:avLst/>
          </a:prstGeom>
        </p:spPr>
        <p:txBody>
          <a:bodyPr wrap="none">
            <a:spAutoFit/>
          </a:bodyPr>
          <a:lstStyle/>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PACE </a:t>
            </a:r>
            <a:r>
              <a:rPr lang="en-US"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Pre-Aerosol, Clouds, &amp; ocean Ecosystem</a:t>
            </a:r>
          </a:p>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APPLICATIONS</a:t>
            </a:r>
            <a:endParaRPr lang="en-US" sz="2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endParaRPr>
          </a:p>
        </p:txBody>
      </p:sp>
      <p:sp>
        <p:nvSpPr>
          <p:cNvPr id="39" name="Rectangle 38"/>
          <p:cNvSpPr/>
          <p:nvPr/>
        </p:nvSpPr>
        <p:spPr>
          <a:xfrm>
            <a:off x="2886974" y="1143000"/>
            <a:ext cx="6257026" cy="3048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201" y="100280"/>
            <a:ext cx="3171825" cy="1543050"/>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048000" y="1175701"/>
            <a:ext cx="990600" cy="246221"/>
          </a:xfrm>
          <a:prstGeom prst="rect">
            <a:avLst/>
          </a:prstGeom>
          <a:noFill/>
          <a:ln cap="rnd">
            <a:noFill/>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sz="1600" b="1" dirty="0" smtClean="0">
                <a:solidFill>
                  <a:schemeClr val="bg1"/>
                </a:solidFill>
                <a:effectLst>
                  <a:outerShdw blurRad="38100" dist="38100" dir="2700000" algn="tl">
                    <a:srgbClr val="000000">
                      <a:alpha val="43137"/>
                    </a:srgbClr>
                  </a:outerShdw>
                </a:effectLst>
              </a:rPr>
              <a:t>Ocean</a:t>
            </a:r>
            <a:endParaRPr lang="en-US" sz="1600" b="1" dirty="0">
              <a:solidFill>
                <a:schemeClr val="bg1"/>
              </a:solidFill>
              <a:effectLst>
                <a:outerShdw blurRad="38100" dist="38100" dir="2700000" algn="tl">
                  <a:srgbClr val="000000">
                    <a:alpha val="43137"/>
                  </a:srgbClr>
                </a:outerShdw>
              </a:effectLst>
            </a:endParaRPr>
          </a:p>
        </p:txBody>
      </p:sp>
      <p:sp>
        <p:nvSpPr>
          <p:cNvPr id="28" name="Rounded Rectangle 27"/>
          <p:cNvSpPr/>
          <p:nvPr/>
        </p:nvSpPr>
        <p:spPr>
          <a:xfrm>
            <a:off x="3200400" y="5305780"/>
            <a:ext cx="3263012" cy="333020"/>
          </a:xfrm>
          <a:prstGeom prst="roundRect">
            <a:avLst/>
          </a:prstGeom>
          <a:solidFill>
            <a:schemeClr val="bg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900" b="1" dirty="0" smtClean="0">
                <a:solidFill>
                  <a:schemeClr val="tx1"/>
                </a:solidFill>
              </a:rPr>
              <a:t>Ecological Forecasting</a:t>
            </a:r>
          </a:p>
          <a:p>
            <a:pPr algn="r"/>
            <a:r>
              <a:rPr lang="en-US" sz="900" b="1" dirty="0" smtClean="0">
                <a:solidFill>
                  <a:schemeClr val="accent5">
                    <a:lumMod val="50000"/>
                  </a:schemeClr>
                </a:solidFill>
                <a:hlinkClick r:id="rId15" action="ppaction://hlinksldjump"/>
              </a:rPr>
              <a:t>Read More</a:t>
            </a:r>
            <a:endParaRPr lang="en-US" sz="900" b="1" dirty="0" smtClean="0">
              <a:solidFill>
                <a:schemeClr val="accent5">
                  <a:lumMod val="50000"/>
                </a:schemeClr>
              </a:solidFill>
            </a:endParaRPr>
          </a:p>
        </p:txBody>
      </p:sp>
      <p:sp>
        <p:nvSpPr>
          <p:cNvPr id="29" name="Rounded Rectangle 28"/>
          <p:cNvSpPr/>
          <p:nvPr/>
        </p:nvSpPr>
        <p:spPr>
          <a:xfrm>
            <a:off x="3200400" y="4848580"/>
            <a:ext cx="3263012" cy="333020"/>
          </a:xfrm>
          <a:prstGeom prst="roundRect">
            <a:avLst/>
          </a:prstGeom>
          <a:solidFill>
            <a:schemeClr val="bg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900" b="1" dirty="0" smtClean="0">
                <a:solidFill>
                  <a:schemeClr val="tx1"/>
                </a:solidFill>
              </a:rPr>
              <a:t>Oceans, Coasts, Great Lakes – Ecosystems and Human Health</a:t>
            </a:r>
          </a:p>
          <a:p>
            <a:pPr algn="r"/>
            <a:r>
              <a:rPr lang="en-US" sz="900" b="1" dirty="0" smtClean="0">
                <a:solidFill>
                  <a:schemeClr val="accent5">
                    <a:lumMod val="50000"/>
                  </a:schemeClr>
                </a:solidFill>
                <a:hlinkClick r:id="rId15" action="ppaction://hlinksldjump"/>
              </a:rPr>
              <a:t>Read More</a:t>
            </a:r>
            <a:endParaRPr lang="en-US" sz="900" b="1" dirty="0" smtClean="0">
              <a:solidFill>
                <a:schemeClr val="accent5">
                  <a:lumMod val="50000"/>
                </a:schemeClr>
              </a:solidFill>
            </a:endParaRPr>
          </a:p>
        </p:txBody>
      </p:sp>
      <p:sp>
        <p:nvSpPr>
          <p:cNvPr id="31" name="Rounded Rectangle 30"/>
          <p:cNvSpPr/>
          <p:nvPr/>
        </p:nvSpPr>
        <p:spPr>
          <a:xfrm>
            <a:off x="3200400" y="4391380"/>
            <a:ext cx="3263012" cy="333020"/>
          </a:xfrm>
          <a:prstGeom prst="roundRect">
            <a:avLst/>
          </a:prstGeom>
          <a:solidFill>
            <a:schemeClr val="bg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900" b="1" dirty="0" smtClean="0">
                <a:solidFill>
                  <a:schemeClr val="tx1"/>
                </a:solidFill>
              </a:rPr>
              <a:t>Climate System</a:t>
            </a:r>
          </a:p>
          <a:p>
            <a:pPr algn="r"/>
            <a:r>
              <a:rPr lang="en-US" sz="900" b="1" dirty="0" smtClean="0">
                <a:solidFill>
                  <a:schemeClr val="accent5">
                    <a:lumMod val="50000"/>
                  </a:schemeClr>
                </a:solidFill>
                <a:hlinkClick r:id="rId15" action="ppaction://hlinksldjump"/>
              </a:rPr>
              <a:t>Read More</a:t>
            </a:r>
            <a:endParaRPr lang="en-US" sz="900" b="1" dirty="0" smtClean="0">
              <a:solidFill>
                <a:schemeClr val="accent5">
                  <a:lumMod val="50000"/>
                </a:schemeClr>
              </a:solidFill>
            </a:endParaRPr>
          </a:p>
        </p:txBody>
      </p:sp>
      <p:sp>
        <p:nvSpPr>
          <p:cNvPr id="32" name="Rounded Rectangle 31"/>
          <p:cNvSpPr/>
          <p:nvPr/>
        </p:nvSpPr>
        <p:spPr>
          <a:xfrm>
            <a:off x="3200400" y="5762980"/>
            <a:ext cx="3263012" cy="333020"/>
          </a:xfrm>
          <a:prstGeom prst="roundRect">
            <a:avLst/>
          </a:prstGeom>
          <a:solidFill>
            <a:schemeClr val="bg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900" b="1" dirty="0" smtClean="0">
                <a:solidFill>
                  <a:schemeClr val="tx1"/>
                </a:solidFill>
              </a:rPr>
              <a:t>Water Resources</a:t>
            </a:r>
          </a:p>
          <a:p>
            <a:pPr algn="r"/>
            <a:r>
              <a:rPr lang="en-US" sz="900" b="1" dirty="0" smtClean="0">
                <a:solidFill>
                  <a:schemeClr val="accent5">
                    <a:lumMod val="50000"/>
                  </a:schemeClr>
                </a:solidFill>
                <a:hlinkClick r:id="rId15" action="ppaction://hlinksldjump"/>
              </a:rPr>
              <a:t>Read More</a:t>
            </a:r>
            <a:endParaRPr lang="en-US" sz="900" b="1" dirty="0" smtClean="0">
              <a:solidFill>
                <a:schemeClr val="accent5">
                  <a:lumMod val="50000"/>
                </a:schemeClr>
              </a:solidFill>
            </a:endParaRPr>
          </a:p>
        </p:txBody>
      </p:sp>
      <p:sp>
        <p:nvSpPr>
          <p:cNvPr id="33" name="Rounded Rectangle 32"/>
          <p:cNvSpPr/>
          <p:nvPr/>
        </p:nvSpPr>
        <p:spPr>
          <a:xfrm>
            <a:off x="3200400" y="6220180"/>
            <a:ext cx="3263012" cy="333020"/>
          </a:xfrm>
          <a:prstGeom prst="roundRect">
            <a:avLst/>
          </a:prstGeom>
          <a:solidFill>
            <a:schemeClr val="bg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900" b="1" dirty="0" smtClean="0">
                <a:solidFill>
                  <a:schemeClr val="tx1"/>
                </a:solidFill>
              </a:rPr>
              <a:t>Disasters</a:t>
            </a:r>
          </a:p>
          <a:p>
            <a:pPr algn="r"/>
            <a:r>
              <a:rPr lang="en-US" sz="900" b="1" dirty="0" smtClean="0">
                <a:solidFill>
                  <a:schemeClr val="accent5">
                    <a:lumMod val="50000"/>
                  </a:schemeClr>
                </a:solidFill>
                <a:hlinkClick r:id="rId15" action="ppaction://hlinksldjump"/>
              </a:rPr>
              <a:t>Read More</a:t>
            </a:r>
            <a:endParaRPr lang="en-US" sz="900" b="1" dirty="0" smtClean="0">
              <a:solidFill>
                <a:schemeClr val="accent5">
                  <a:lumMod val="50000"/>
                </a:schemeClr>
              </a:solidFill>
            </a:endParaRPr>
          </a:p>
        </p:txBody>
      </p:sp>
      <p:sp>
        <p:nvSpPr>
          <p:cNvPr id="34" name="Rectangle 33"/>
          <p:cNvSpPr/>
          <p:nvPr/>
        </p:nvSpPr>
        <p:spPr>
          <a:xfrm>
            <a:off x="3276600" y="1776775"/>
            <a:ext cx="3352800" cy="2490425"/>
          </a:xfrm>
          <a:prstGeom prst="rect">
            <a:avLst/>
          </a:prstGeom>
        </p:spPr>
        <p:txBody>
          <a:bodyPr wrap="square">
            <a:spAutoFit/>
          </a:bodyPr>
          <a:lstStyle/>
          <a:p>
            <a:pPr>
              <a:lnSpc>
                <a:spcPts val="1100"/>
              </a:lnSpc>
            </a:pPr>
            <a:r>
              <a:rPr lang="en-US" sz="1000" dirty="0" smtClean="0"/>
              <a:t>The PACE mission will make near-daily observations across the globe, with more frequent measurements at high latitudes. These observations will provide dynamic maps of a number of critical parameters that are needed to understand the location, status, variation, and trends in important ecosystem services. </a:t>
            </a:r>
          </a:p>
          <a:p>
            <a:pPr>
              <a:lnSpc>
                <a:spcPts val="1100"/>
              </a:lnSpc>
            </a:pPr>
            <a:endParaRPr lang="en-US" sz="1000" dirty="0" smtClean="0"/>
          </a:p>
          <a:p>
            <a:pPr>
              <a:lnSpc>
                <a:spcPts val="1100"/>
              </a:lnSpc>
            </a:pPr>
            <a:r>
              <a:rPr lang="en-US" sz="1000" dirty="0" smtClean="0"/>
              <a:t>Many applications in coastal, estuarine, and inland waters require high spectral and high spatial resolution space-based observations to resolve the complex optical signals and biogeochemical processes typically characterizing these environments. The medium (1 km) to high (250 to 500 m) spatial resolution observations from PACE will be particularly advantageous for research and societal applications in lakes, estuarine, and coastal environments, where environmental properties and the distribution of resources change rapidly over shorter distances than in the open ocean. </a:t>
            </a:r>
            <a:endParaRPr lang="en-US" sz="1000" dirty="0"/>
          </a:p>
        </p:txBody>
      </p:sp>
      <p:pic>
        <p:nvPicPr>
          <p:cNvPr id="28675" name="Picture 3"/>
          <p:cNvPicPr>
            <a:picLocks noChangeAspect="1" noChangeArrowheads="1"/>
          </p:cNvPicPr>
          <p:nvPr/>
        </p:nvPicPr>
        <p:blipFill>
          <a:blip r:embed="rId16" cstate="print"/>
          <a:srcRect/>
          <a:stretch>
            <a:fillRect/>
          </a:stretch>
        </p:blipFill>
        <p:spPr bwMode="auto">
          <a:xfrm>
            <a:off x="6705600" y="3336174"/>
            <a:ext cx="2286000" cy="1828800"/>
          </a:xfrm>
          <a:prstGeom prst="rect">
            <a:avLst/>
          </a:prstGeom>
          <a:noFill/>
          <a:ln w="9525">
            <a:noFill/>
            <a:miter lim="800000"/>
            <a:headEnd/>
            <a:tailEnd/>
          </a:ln>
        </p:spPr>
      </p:pic>
      <p:sp>
        <p:nvSpPr>
          <p:cNvPr id="45" name="Rectangle 44"/>
          <p:cNvSpPr/>
          <p:nvPr/>
        </p:nvSpPr>
        <p:spPr>
          <a:xfrm>
            <a:off x="6705600" y="3388237"/>
            <a:ext cx="1981200" cy="200055"/>
          </a:xfrm>
          <a:prstGeom prst="rect">
            <a:avLst/>
          </a:prstGeom>
          <a:solidFill>
            <a:schemeClr val="tx1"/>
          </a:solidFill>
        </p:spPr>
        <p:txBody>
          <a:bodyPr wrap="square" anchor="ctr">
            <a:spAutoFit/>
          </a:bodyPr>
          <a:lstStyle/>
          <a:p>
            <a:r>
              <a:rPr lang="en-US" sz="700" dirty="0" err="1" smtClean="0">
                <a:solidFill>
                  <a:schemeClr val="bg1"/>
                </a:solidFill>
              </a:rPr>
              <a:t>Coccolithophores</a:t>
            </a:r>
            <a:r>
              <a:rPr lang="en-US" sz="700" dirty="0" smtClean="0">
                <a:solidFill>
                  <a:schemeClr val="bg1"/>
                </a:solidFill>
              </a:rPr>
              <a:t> bloom, off the SW UK - MODIS</a:t>
            </a:r>
            <a:endParaRPr lang="en-US" sz="700" dirty="0">
              <a:solidFill>
                <a:schemeClr val="bg1"/>
              </a:solidFill>
            </a:endParaRPr>
          </a:p>
        </p:txBody>
      </p:sp>
      <p:pic>
        <p:nvPicPr>
          <p:cNvPr id="28678" name="Picture 6"/>
          <p:cNvPicPr>
            <a:picLocks noChangeAspect="1" noChangeArrowheads="1"/>
          </p:cNvPicPr>
          <p:nvPr/>
        </p:nvPicPr>
        <p:blipFill>
          <a:blip r:embed="rId17" cstate="print"/>
          <a:srcRect/>
          <a:stretch>
            <a:fillRect/>
          </a:stretch>
        </p:blipFill>
        <p:spPr bwMode="auto">
          <a:xfrm>
            <a:off x="6730294" y="5257800"/>
            <a:ext cx="2266154" cy="1524000"/>
          </a:xfrm>
          <a:prstGeom prst="rect">
            <a:avLst/>
          </a:prstGeom>
          <a:noFill/>
          <a:ln w="9525">
            <a:noFill/>
            <a:miter lim="800000"/>
            <a:headEnd/>
            <a:tailEnd/>
          </a:ln>
        </p:spPr>
      </p:pic>
      <p:sp>
        <p:nvSpPr>
          <p:cNvPr id="59" name="Rectangle 58"/>
          <p:cNvSpPr/>
          <p:nvPr/>
        </p:nvSpPr>
        <p:spPr>
          <a:xfrm>
            <a:off x="6773487" y="5289082"/>
            <a:ext cx="1989513" cy="200055"/>
          </a:xfrm>
          <a:prstGeom prst="rect">
            <a:avLst/>
          </a:prstGeom>
          <a:solidFill>
            <a:schemeClr val="tx1"/>
          </a:solidFill>
        </p:spPr>
        <p:txBody>
          <a:bodyPr wrap="square" anchor="ctr">
            <a:spAutoFit/>
          </a:bodyPr>
          <a:lstStyle/>
          <a:p>
            <a:r>
              <a:rPr lang="en-US" sz="700" dirty="0" smtClean="0">
                <a:solidFill>
                  <a:schemeClr val="bg1"/>
                </a:solidFill>
              </a:rPr>
              <a:t>Bloom in the Chukchi Sea  (07/10/2011)- MODIS</a:t>
            </a:r>
            <a:endParaRPr lang="en-US" sz="700" dirty="0">
              <a:solidFill>
                <a:schemeClr val="bg1"/>
              </a:solidFill>
            </a:endParaRPr>
          </a:p>
        </p:txBody>
      </p:sp>
      <p:pic>
        <p:nvPicPr>
          <p:cNvPr id="28680" name="Picture 8" descr="MODIS image of Gulf of Batabano, Cuba, August 14, 2004, &#10;after passage of Hurricane Charley.500 meter resolution"/>
          <p:cNvPicPr>
            <a:picLocks noChangeAspect="1" noChangeArrowheads="1"/>
          </p:cNvPicPr>
          <p:nvPr/>
        </p:nvPicPr>
        <p:blipFill>
          <a:blip r:embed="rId18" cstate="print"/>
          <a:srcRect/>
          <a:stretch>
            <a:fillRect/>
          </a:stretch>
        </p:blipFill>
        <p:spPr bwMode="auto">
          <a:xfrm>
            <a:off x="6717549" y="1600200"/>
            <a:ext cx="2274051" cy="1641765"/>
          </a:xfrm>
          <a:prstGeom prst="rect">
            <a:avLst/>
          </a:prstGeom>
          <a:noFill/>
        </p:spPr>
      </p:pic>
      <p:sp>
        <p:nvSpPr>
          <p:cNvPr id="60" name="Rectangle 59"/>
          <p:cNvSpPr/>
          <p:nvPr/>
        </p:nvSpPr>
        <p:spPr>
          <a:xfrm>
            <a:off x="6740234" y="1624782"/>
            <a:ext cx="2251365" cy="307777"/>
          </a:xfrm>
          <a:prstGeom prst="rect">
            <a:avLst/>
          </a:prstGeom>
          <a:solidFill>
            <a:schemeClr val="tx1"/>
          </a:solidFill>
        </p:spPr>
        <p:txBody>
          <a:bodyPr wrap="square" anchor="ctr">
            <a:spAutoFit/>
          </a:bodyPr>
          <a:lstStyle/>
          <a:p>
            <a:r>
              <a:rPr lang="en-US" sz="700" dirty="0" smtClean="0">
                <a:solidFill>
                  <a:schemeClr val="bg1"/>
                </a:solidFill>
              </a:rPr>
              <a:t>Gulf of </a:t>
            </a:r>
            <a:r>
              <a:rPr lang="en-US" sz="700" dirty="0" err="1" smtClean="0">
                <a:solidFill>
                  <a:schemeClr val="bg1"/>
                </a:solidFill>
              </a:rPr>
              <a:t>Batabano</a:t>
            </a:r>
            <a:r>
              <a:rPr lang="en-US" sz="700" dirty="0" smtClean="0">
                <a:solidFill>
                  <a:schemeClr val="bg1"/>
                </a:solidFill>
              </a:rPr>
              <a:t>, Cuba, after the passage of Hurricane Charley – MODIS 500m resolution</a:t>
            </a:r>
            <a:endParaRPr lang="en-US" sz="700" dirty="0">
              <a:solidFill>
                <a:schemeClr val="bg1"/>
              </a:solidFill>
            </a:endParaRPr>
          </a:p>
        </p:txBody>
      </p:sp>
      <p:graphicFrame>
        <p:nvGraphicFramePr>
          <p:cNvPr id="35" name="Table 34"/>
          <p:cNvGraphicFramePr>
            <a:graphicFrameLocks noGrp="1"/>
          </p:cNvGraphicFramePr>
          <p:nvPr/>
        </p:nvGraphicFramePr>
        <p:xfrm>
          <a:off x="76200" y="1752600"/>
          <a:ext cx="2743200" cy="4526280"/>
        </p:xfrm>
        <a:graphic>
          <a:graphicData uri="http://schemas.openxmlformats.org/drawingml/2006/table">
            <a:tbl>
              <a:tblPr firstRow="1" bandRow="1">
                <a:tableStyleId>{5C22544A-7EE6-4342-B048-85BDC9FD1C3A}</a:tableStyleId>
              </a:tblPr>
              <a:tblGrid>
                <a:gridCol w="2743200"/>
              </a:tblGrid>
              <a:tr h="165735">
                <a:tc>
                  <a:txBody>
                    <a:bodyPr/>
                    <a:lstStyle/>
                    <a:p>
                      <a:r>
                        <a:rPr lang="en-US" sz="1200" b="1" dirty="0" smtClean="0">
                          <a:solidFill>
                            <a:schemeClr val="bg1"/>
                          </a:solidFill>
                        </a:rPr>
                        <a:t>PACE Home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Mission</a:t>
                      </a:r>
                      <a:r>
                        <a:rPr lang="en-US" sz="1200" b="1" baseline="0" dirty="0" smtClean="0">
                          <a:solidFill>
                            <a:schemeClr val="bg1"/>
                          </a:solidFill>
                        </a:rPr>
                        <a:t> Objectives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Status Updates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Science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994410">
                <a:tc>
                  <a:txBody>
                    <a:bodyPr/>
                    <a:lstStyle/>
                    <a:p>
                      <a:r>
                        <a:rPr lang="en-US" sz="1200" b="1" dirty="0" smtClean="0">
                          <a:solidFill>
                            <a:schemeClr val="bg1"/>
                          </a:solidFill>
                        </a:rPr>
                        <a:t>Applications</a:t>
                      </a: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Instrument</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Data</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People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Publications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Education and Outreach</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News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bl>
          </a:graphicData>
        </a:graphic>
      </p:graphicFrame>
      <p:grpSp>
        <p:nvGrpSpPr>
          <p:cNvPr id="3" name="Group 63"/>
          <p:cNvGrpSpPr/>
          <p:nvPr/>
        </p:nvGrpSpPr>
        <p:grpSpPr>
          <a:xfrm>
            <a:off x="250371" y="2710542"/>
            <a:ext cx="2468883" cy="2405745"/>
            <a:chOff x="250371" y="2710542"/>
            <a:chExt cx="2468883" cy="2405745"/>
          </a:xfrm>
        </p:grpSpPr>
        <p:sp>
          <p:nvSpPr>
            <p:cNvPr id="36" name="Rectangle 35">
              <a:hlinkClick r:id="rId19" action="ppaction://hlinksldjump"/>
            </p:cNvPr>
            <p:cNvSpPr/>
            <p:nvPr/>
          </p:nvSpPr>
          <p:spPr>
            <a:xfrm>
              <a:off x="250371" y="28810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rgbClr val="C00000"/>
                  </a:solidFill>
                </a:rPr>
                <a:t>Ocean</a:t>
              </a:r>
            </a:p>
          </p:txBody>
        </p:sp>
        <p:sp>
          <p:nvSpPr>
            <p:cNvPr id="37" name="Rectangle 36">
              <a:hlinkClick r:id="rId20" action="ppaction://hlinksldjump"/>
            </p:cNvPr>
            <p:cNvSpPr/>
            <p:nvPr/>
          </p:nvSpPr>
          <p:spPr>
            <a:xfrm>
              <a:off x="250374" y="30552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Atmosphere</a:t>
              </a:r>
            </a:p>
          </p:txBody>
        </p:sp>
        <p:sp>
          <p:nvSpPr>
            <p:cNvPr id="38" name="Rectangle 37">
              <a:hlinkClick r:id="rId21" action="ppaction://hlinksldjump"/>
            </p:cNvPr>
            <p:cNvSpPr/>
            <p:nvPr/>
          </p:nvSpPr>
          <p:spPr>
            <a:xfrm>
              <a:off x="250374" y="27105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Overview</a:t>
              </a:r>
            </a:p>
          </p:txBody>
        </p:sp>
        <p:sp>
          <p:nvSpPr>
            <p:cNvPr id="44" name="Rectangle 43">
              <a:hlinkClick r:id="rId22" action="ppaction://hlinksldjump"/>
            </p:cNvPr>
            <p:cNvSpPr/>
            <p:nvPr/>
          </p:nvSpPr>
          <p:spPr>
            <a:xfrm>
              <a:off x="250374" y="3229428"/>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Traceability Matrix (ATM)</a:t>
              </a:r>
            </a:p>
          </p:txBody>
        </p:sp>
        <p:sp>
          <p:nvSpPr>
            <p:cNvPr id="46" name="Rectangle 45">
              <a:hlinkClick r:id="rId13" action="ppaction://hlinksldjump"/>
            </p:cNvPr>
            <p:cNvSpPr/>
            <p:nvPr/>
          </p:nvSpPr>
          <p:spPr>
            <a:xfrm>
              <a:off x="250374" y="33963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Early Adopters Program</a:t>
              </a:r>
            </a:p>
          </p:txBody>
        </p:sp>
        <p:sp>
          <p:nvSpPr>
            <p:cNvPr id="55" name="Rectangle 54">
              <a:hlinkClick r:id="rId23" action="ppaction://hlinksldjump"/>
            </p:cNvPr>
            <p:cNvSpPr/>
            <p:nvPr/>
          </p:nvSpPr>
          <p:spPr>
            <a:xfrm>
              <a:off x="250374" y="35668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Working Group</a:t>
              </a:r>
            </a:p>
          </p:txBody>
        </p:sp>
        <p:sp>
          <p:nvSpPr>
            <p:cNvPr id="56" name="Rectangle 55">
              <a:hlinkClick r:id="rId23" action="ppaction://hlinksldjump"/>
            </p:cNvPr>
            <p:cNvSpPr/>
            <p:nvPr/>
          </p:nvSpPr>
          <p:spPr>
            <a:xfrm>
              <a:off x="250374" y="37410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Data Products &amp; User Tools</a:t>
              </a:r>
            </a:p>
          </p:txBody>
        </p:sp>
        <p:sp>
          <p:nvSpPr>
            <p:cNvPr id="57" name="Rectangle 56">
              <a:hlinkClick r:id="rId24" action="ppaction://hlinksldjump"/>
            </p:cNvPr>
            <p:cNvSpPr/>
            <p:nvPr/>
          </p:nvSpPr>
          <p:spPr>
            <a:xfrm>
              <a:off x="250374" y="3911601"/>
              <a:ext cx="2468880" cy="68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Calendar</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Solicitations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Workshops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Field Campaigns &amp; Cal/Val Activities</a:t>
              </a:r>
            </a:p>
            <a:p>
              <a:pPr marL="0" lvl="1">
                <a:lnSpc>
                  <a:spcPts val="1200"/>
                </a:lnSpc>
              </a:pPr>
              <a:endParaRPr lang="en-US" sz="1100" b="1" dirty="0" smtClean="0">
                <a:solidFill>
                  <a:schemeClr val="tx2">
                    <a:lumMod val="40000"/>
                    <a:lumOff val="60000"/>
                  </a:schemeClr>
                </a:solidFill>
                <a:effectLst>
                  <a:outerShdw blurRad="38100" dist="38100" dir="2700000" algn="tl">
                    <a:srgbClr val="000000">
                      <a:alpha val="43137"/>
                    </a:srgbClr>
                  </a:outerShdw>
                </a:effectLst>
              </a:endParaRPr>
            </a:p>
          </p:txBody>
        </p:sp>
        <p:sp>
          <p:nvSpPr>
            <p:cNvPr id="58" name="Rectangle 57">
              <a:hlinkClick r:id="rId25" action="ppaction://hlinksldjump"/>
            </p:cNvPr>
            <p:cNvSpPr/>
            <p:nvPr/>
          </p:nvSpPr>
          <p:spPr>
            <a:xfrm>
              <a:off x="250374" y="461917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Publications/Presentations</a:t>
              </a:r>
            </a:p>
          </p:txBody>
        </p:sp>
        <p:sp>
          <p:nvSpPr>
            <p:cNvPr id="62" name="Rectangle 61">
              <a:hlinkClick r:id="rId26" action="ppaction://hlinksldjump"/>
            </p:cNvPr>
            <p:cNvSpPr/>
            <p:nvPr/>
          </p:nvSpPr>
          <p:spPr>
            <a:xfrm>
              <a:off x="250374" y="4793343"/>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About Us</a:t>
              </a:r>
            </a:p>
          </p:txBody>
        </p:sp>
        <p:sp>
          <p:nvSpPr>
            <p:cNvPr id="63" name="Rectangle 62">
              <a:hlinkClick r:id="rId27" action="ppaction://hlinksldjump"/>
            </p:cNvPr>
            <p:cNvSpPr/>
            <p:nvPr/>
          </p:nvSpPr>
          <p:spPr>
            <a:xfrm>
              <a:off x="250374" y="496388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Related Links</a:t>
              </a:r>
            </a:p>
          </p:txBody>
        </p:sp>
      </p:grpSp>
    </p:spTree>
    <p:extLst>
      <p:ext uri="{BB962C8B-B14F-4D97-AF65-F5344CB8AC3E}">
        <p14:creationId xmlns="" xmlns:p14="http://schemas.microsoft.com/office/powerpoint/2010/main" val="36279735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685800"/>
            <a:ext cx="28956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143000" y="6400800"/>
            <a:ext cx="1600200" cy="24765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t>Follow Us … </a:t>
            </a:r>
            <a:endParaRPr lang="en-US" sz="1100" dirty="0"/>
          </a:p>
        </p:txBody>
      </p:sp>
      <p:pic>
        <p:nvPicPr>
          <p:cNvPr id="1027" name="Picture 3"/>
          <p:cNvPicPr>
            <a:picLocks noChangeAspect="1" noChangeArrowheads="1"/>
          </p:cNvPicPr>
          <p:nvPr/>
        </p:nvPicPr>
        <p:blipFill>
          <a:blip r:embed="rId2" cstate="print"/>
          <a:srcRect/>
          <a:stretch>
            <a:fillRect/>
          </a:stretch>
        </p:blipFill>
        <p:spPr bwMode="auto">
          <a:xfrm>
            <a:off x="2105025" y="6429375"/>
            <a:ext cx="182880" cy="182880"/>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2390776" y="6429375"/>
            <a:ext cx="188422" cy="182880"/>
          </a:xfrm>
          <a:prstGeom prst="rect">
            <a:avLst/>
          </a:prstGeom>
          <a:noFill/>
          <a:ln w="9525">
            <a:solidFill>
              <a:schemeClr val="tx1"/>
            </a:solidFill>
            <a:miter lim="800000"/>
            <a:headEnd/>
            <a:tailEnd/>
          </a:ln>
        </p:spPr>
      </p:pic>
      <p:pic>
        <p:nvPicPr>
          <p:cNvPr id="42" name="Picture 3"/>
          <p:cNvPicPr>
            <a:picLocks noChangeAspect="1" noChangeArrowheads="1"/>
          </p:cNvPicPr>
          <p:nvPr/>
        </p:nvPicPr>
        <p:blipFill>
          <a:blip r:embed="rId4" cstate="print"/>
          <a:srcRect/>
          <a:stretch>
            <a:fillRect/>
          </a:stretch>
        </p:blipFill>
        <p:spPr bwMode="auto">
          <a:xfrm>
            <a:off x="4572000" y="685800"/>
            <a:ext cx="494211" cy="381000"/>
          </a:xfrm>
          <a:prstGeom prst="rect">
            <a:avLst/>
          </a:prstGeom>
          <a:noFill/>
          <a:ln w="38100">
            <a:solidFill>
              <a:schemeClr val="tx1"/>
            </a:solidFill>
            <a:miter lim="800000"/>
            <a:headEnd/>
            <a:tailEnd/>
          </a:ln>
        </p:spPr>
      </p:pic>
      <p:pic>
        <p:nvPicPr>
          <p:cNvPr id="43" name="Picture 4"/>
          <p:cNvPicPr>
            <a:picLocks noChangeAspect="1" noChangeArrowheads="1"/>
          </p:cNvPicPr>
          <p:nvPr/>
        </p:nvPicPr>
        <p:blipFill>
          <a:blip r:embed="rId5" cstate="print"/>
          <a:srcRect/>
          <a:stretch>
            <a:fillRect/>
          </a:stretch>
        </p:blipFill>
        <p:spPr bwMode="auto">
          <a:xfrm>
            <a:off x="5068389" y="549258"/>
            <a:ext cx="570411" cy="516669"/>
          </a:xfrm>
          <a:prstGeom prst="rect">
            <a:avLst/>
          </a:prstGeom>
          <a:noFill/>
          <a:ln w="38100">
            <a:solidFill>
              <a:schemeClr val="tx1"/>
            </a:solidFill>
            <a:miter lim="800000"/>
            <a:headEnd/>
            <a:tailEnd/>
          </a:ln>
        </p:spPr>
      </p:pic>
      <p:pic>
        <p:nvPicPr>
          <p:cNvPr id="47" name="Picture 8"/>
          <p:cNvPicPr>
            <a:picLocks noChangeAspect="1" noChangeArrowheads="1"/>
          </p:cNvPicPr>
          <p:nvPr/>
        </p:nvPicPr>
        <p:blipFill>
          <a:blip r:embed="rId6" cstate="print"/>
          <a:srcRect/>
          <a:stretch>
            <a:fillRect/>
          </a:stretch>
        </p:blipFill>
        <p:spPr bwMode="auto">
          <a:xfrm>
            <a:off x="5638800" y="531343"/>
            <a:ext cx="494212" cy="535457"/>
          </a:xfrm>
          <a:prstGeom prst="rect">
            <a:avLst/>
          </a:prstGeom>
          <a:noFill/>
          <a:ln w="38100">
            <a:solidFill>
              <a:schemeClr val="tx1"/>
            </a:solidFill>
            <a:miter lim="800000"/>
            <a:headEnd/>
            <a:tailEnd/>
          </a:ln>
        </p:spPr>
      </p:pic>
      <p:pic>
        <p:nvPicPr>
          <p:cNvPr id="48" name="Picture 9"/>
          <p:cNvPicPr>
            <a:picLocks noChangeAspect="1" noChangeArrowheads="1"/>
          </p:cNvPicPr>
          <p:nvPr/>
        </p:nvPicPr>
        <p:blipFill>
          <a:blip r:embed="rId7" cstate="print"/>
          <a:srcRect/>
          <a:stretch>
            <a:fillRect/>
          </a:stretch>
        </p:blipFill>
        <p:spPr bwMode="auto">
          <a:xfrm>
            <a:off x="6135188" y="457200"/>
            <a:ext cx="646612" cy="609600"/>
          </a:xfrm>
          <a:prstGeom prst="rect">
            <a:avLst/>
          </a:prstGeom>
          <a:noFill/>
          <a:ln w="38100">
            <a:solidFill>
              <a:schemeClr val="tx1"/>
            </a:solidFill>
            <a:miter lim="800000"/>
            <a:headEnd/>
            <a:tailEnd/>
          </a:ln>
        </p:spPr>
      </p:pic>
      <p:pic>
        <p:nvPicPr>
          <p:cNvPr id="49" name="Picture 10"/>
          <p:cNvPicPr>
            <a:picLocks noChangeAspect="1" noChangeArrowheads="1"/>
          </p:cNvPicPr>
          <p:nvPr/>
        </p:nvPicPr>
        <p:blipFill>
          <a:blip r:embed="rId8" cstate="print"/>
          <a:srcRect/>
          <a:stretch>
            <a:fillRect/>
          </a:stretch>
        </p:blipFill>
        <p:spPr bwMode="auto">
          <a:xfrm>
            <a:off x="4191000" y="685800"/>
            <a:ext cx="393568" cy="381000"/>
          </a:xfrm>
          <a:prstGeom prst="rect">
            <a:avLst/>
          </a:prstGeom>
          <a:noFill/>
          <a:ln w="38100">
            <a:solidFill>
              <a:schemeClr val="tx1"/>
            </a:solidFill>
            <a:miter lim="800000"/>
            <a:headEnd/>
            <a:tailEnd/>
          </a:ln>
        </p:spPr>
      </p:pic>
      <p:pic>
        <p:nvPicPr>
          <p:cNvPr id="50" name="Picture 11"/>
          <p:cNvPicPr>
            <a:picLocks noChangeAspect="1" noChangeArrowheads="1"/>
          </p:cNvPicPr>
          <p:nvPr/>
        </p:nvPicPr>
        <p:blipFill>
          <a:blip r:embed="rId9" cstate="print"/>
          <a:srcRect/>
          <a:stretch>
            <a:fillRect/>
          </a:stretch>
        </p:blipFill>
        <p:spPr bwMode="auto">
          <a:xfrm>
            <a:off x="6781800" y="457201"/>
            <a:ext cx="570412" cy="609600"/>
          </a:xfrm>
          <a:prstGeom prst="rect">
            <a:avLst/>
          </a:prstGeom>
          <a:noFill/>
          <a:ln w="38100">
            <a:solidFill>
              <a:schemeClr val="tx1"/>
            </a:solidFill>
            <a:miter lim="800000"/>
            <a:headEnd/>
            <a:tailEnd/>
          </a:ln>
        </p:spPr>
      </p:pic>
      <p:pic>
        <p:nvPicPr>
          <p:cNvPr id="51" name="Picture 12"/>
          <p:cNvPicPr>
            <a:picLocks noChangeAspect="1" noChangeArrowheads="1"/>
          </p:cNvPicPr>
          <p:nvPr/>
        </p:nvPicPr>
        <p:blipFill>
          <a:blip r:embed="rId10" cstate="print"/>
          <a:srcRect/>
          <a:stretch>
            <a:fillRect/>
          </a:stretch>
        </p:blipFill>
        <p:spPr bwMode="auto">
          <a:xfrm>
            <a:off x="3657600" y="609600"/>
            <a:ext cx="551944" cy="457200"/>
          </a:xfrm>
          <a:prstGeom prst="rect">
            <a:avLst/>
          </a:prstGeom>
          <a:noFill/>
          <a:ln w="38100">
            <a:solidFill>
              <a:schemeClr val="tx1"/>
            </a:solidFill>
            <a:miter lim="800000"/>
            <a:headEnd/>
            <a:tailEnd/>
          </a:ln>
        </p:spPr>
      </p:pic>
      <p:pic>
        <p:nvPicPr>
          <p:cNvPr id="52" name="Picture 13"/>
          <p:cNvPicPr>
            <a:picLocks noChangeAspect="1" noChangeArrowheads="1"/>
          </p:cNvPicPr>
          <p:nvPr/>
        </p:nvPicPr>
        <p:blipFill>
          <a:blip r:embed="rId11" cstate="print"/>
          <a:srcRect/>
          <a:stretch>
            <a:fillRect/>
          </a:stretch>
        </p:blipFill>
        <p:spPr bwMode="auto">
          <a:xfrm>
            <a:off x="7351000" y="381000"/>
            <a:ext cx="837656" cy="685800"/>
          </a:xfrm>
          <a:prstGeom prst="rect">
            <a:avLst/>
          </a:prstGeom>
          <a:noFill/>
          <a:ln w="38100">
            <a:solidFill>
              <a:schemeClr val="tx1"/>
            </a:solidFill>
            <a:miter lim="800000"/>
            <a:headEnd/>
            <a:tailEnd/>
          </a:ln>
        </p:spPr>
      </p:pic>
      <p:pic>
        <p:nvPicPr>
          <p:cNvPr id="53" name="Picture 14"/>
          <p:cNvPicPr>
            <a:picLocks noChangeAspect="1" noChangeArrowheads="1"/>
          </p:cNvPicPr>
          <p:nvPr/>
        </p:nvPicPr>
        <p:blipFill>
          <a:blip r:embed="rId12" cstate="print"/>
          <a:srcRect/>
          <a:stretch>
            <a:fillRect/>
          </a:stretch>
        </p:blipFill>
        <p:spPr bwMode="auto">
          <a:xfrm>
            <a:off x="8077200" y="104302"/>
            <a:ext cx="1010522" cy="886298"/>
          </a:xfrm>
          <a:prstGeom prst="rect">
            <a:avLst/>
          </a:prstGeom>
          <a:noFill/>
          <a:ln w="38100">
            <a:solidFill>
              <a:schemeClr val="tx1"/>
            </a:solidFill>
            <a:miter lim="800000"/>
            <a:headEnd/>
            <a:tailEnd/>
          </a:ln>
        </p:spPr>
      </p:pic>
      <p:sp>
        <p:nvSpPr>
          <p:cNvPr id="54" name="Rectangle 53">
            <a:hlinkClick r:id="rId13" action="ppaction://hlinksldjump"/>
          </p:cNvPr>
          <p:cNvSpPr/>
          <p:nvPr/>
        </p:nvSpPr>
        <p:spPr>
          <a:xfrm>
            <a:off x="3124200" y="-39338"/>
            <a:ext cx="4512838" cy="769441"/>
          </a:xfrm>
          <a:prstGeom prst="rect">
            <a:avLst/>
          </a:prstGeom>
        </p:spPr>
        <p:txBody>
          <a:bodyPr wrap="none">
            <a:spAutoFit/>
          </a:bodyPr>
          <a:lstStyle/>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PACE </a:t>
            </a:r>
            <a:r>
              <a:rPr lang="en-US"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Pre-Aerosol, Clouds, &amp; ocean Ecosystem</a:t>
            </a:r>
          </a:p>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APPLICATIONS</a:t>
            </a:r>
            <a:endParaRPr lang="en-US" sz="2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endParaRPr>
          </a:p>
        </p:txBody>
      </p:sp>
      <p:sp>
        <p:nvSpPr>
          <p:cNvPr id="39" name="Rectangle 38"/>
          <p:cNvSpPr/>
          <p:nvPr/>
        </p:nvSpPr>
        <p:spPr>
          <a:xfrm>
            <a:off x="2886974" y="1143000"/>
            <a:ext cx="6257026" cy="3048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201" y="100280"/>
            <a:ext cx="3171825" cy="1543050"/>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048000" y="1175701"/>
            <a:ext cx="1219200" cy="246221"/>
          </a:xfrm>
          <a:prstGeom prst="rect">
            <a:avLst/>
          </a:prstGeom>
          <a:noFill/>
          <a:ln cap="rnd">
            <a:noFill/>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sz="1600" b="1" dirty="0" smtClean="0">
                <a:solidFill>
                  <a:schemeClr val="bg1"/>
                </a:solidFill>
                <a:effectLst>
                  <a:outerShdw blurRad="38100" dist="38100" dir="2700000" algn="tl">
                    <a:srgbClr val="000000">
                      <a:alpha val="43137"/>
                    </a:srgbClr>
                  </a:outerShdw>
                </a:effectLst>
              </a:rPr>
              <a:t>Atmosphere</a:t>
            </a:r>
            <a:endParaRPr lang="en-US" sz="1600" b="1" dirty="0">
              <a:solidFill>
                <a:schemeClr val="bg1"/>
              </a:solidFill>
              <a:effectLst>
                <a:outerShdw blurRad="38100" dist="38100" dir="2700000" algn="tl">
                  <a:srgbClr val="000000">
                    <a:alpha val="43137"/>
                  </a:srgbClr>
                </a:outerShdw>
              </a:effectLst>
            </a:endParaRPr>
          </a:p>
        </p:txBody>
      </p:sp>
      <p:sp>
        <p:nvSpPr>
          <p:cNvPr id="22" name="Rectangle 21"/>
          <p:cNvSpPr/>
          <p:nvPr/>
        </p:nvSpPr>
        <p:spPr>
          <a:xfrm>
            <a:off x="3276600" y="1828800"/>
            <a:ext cx="3276600" cy="3195747"/>
          </a:xfrm>
          <a:prstGeom prst="rect">
            <a:avLst/>
          </a:prstGeom>
        </p:spPr>
        <p:txBody>
          <a:bodyPr wrap="square">
            <a:spAutoFit/>
          </a:bodyPr>
          <a:lstStyle/>
          <a:p>
            <a:pPr algn="just">
              <a:lnSpc>
                <a:spcPts val="1100"/>
              </a:lnSpc>
            </a:pPr>
            <a:r>
              <a:rPr lang="en-US" sz="1000" dirty="0" smtClean="0"/>
              <a:t>The PACE Mission focuses on understanding ocean ecology and the global carbon cycle and how it affects and is affected by climate change. These data will extend observations of ocean ecology, biogeochemical cycling, and ocean productivity begun by NASA in the late 1990s. To achieve these objectives, enhanced methods of atmospheric correction are required to account for the effects of absorbing and scattering aerosols in the Earth’s atmosphere—signals that mask or alias ocean-color retrievals. These auxiliary atmospheric measurements will augment NASA’s satellite observations of aerosols and clouds. Many of the applications outlined below presuppose an advanced multi-directional, multi-polarization, and multispectral imager (3MI). </a:t>
            </a:r>
          </a:p>
          <a:p>
            <a:pPr algn="just">
              <a:lnSpc>
                <a:spcPts val="1100"/>
              </a:lnSpc>
            </a:pPr>
            <a:endParaRPr lang="en-US" sz="1000" dirty="0" smtClean="0"/>
          </a:p>
          <a:p>
            <a:pPr algn="just">
              <a:lnSpc>
                <a:spcPts val="1100"/>
              </a:lnSpc>
            </a:pPr>
            <a:r>
              <a:rPr lang="en-US" sz="1000" dirty="0" smtClean="0"/>
              <a:t>Aerosol measurements with a 3MI-like instrument can augment retrievals by other NASA satellites and provide direct benefits to society. Potential applications of the PACE data include better assessments of local and regional air quality (a public health application) and improved characterization of hazards for issuing disaster warnings (a public safety application).</a:t>
            </a:r>
          </a:p>
        </p:txBody>
      </p:sp>
      <p:pic>
        <p:nvPicPr>
          <p:cNvPr id="27650" name="Picture 2" descr="http://eoimages.gsfc.nasa.gov/images/imagerecords/14000/14945/Fernandina2_SWFS_2005133.jpg"/>
          <p:cNvPicPr>
            <a:picLocks noChangeAspect="1" noChangeArrowheads="1"/>
          </p:cNvPicPr>
          <p:nvPr/>
        </p:nvPicPr>
        <p:blipFill>
          <a:blip r:embed="rId15" cstate="print"/>
          <a:srcRect/>
          <a:stretch>
            <a:fillRect/>
          </a:stretch>
        </p:blipFill>
        <p:spPr bwMode="auto">
          <a:xfrm>
            <a:off x="6934200" y="1600200"/>
            <a:ext cx="2095500" cy="1296105"/>
          </a:xfrm>
          <a:prstGeom prst="rect">
            <a:avLst/>
          </a:prstGeom>
          <a:noFill/>
        </p:spPr>
      </p:pic>
      <p:sp>
        <p:nvSpPr>
          <p:cNvPr id="28" name="Rectangle 27"/>
          <p:cNvSpPr/>
          <p:nvPr/>
        </p:nvSpPr>
        <p:spPr>
          <a:xfrm>
            <a:off x="6951784" y="1658669"/>
            <a:ext cx="1943161" cy="200055"/>
          </a:xfrm>
          <a:prstGeom prst="rect">
            <a:avLst/>
          </a:prstGeom>
          <a:solidFill>
            <a:schemeClr val="tx1"/>
          </a:solidFill>
        </p:spPr>
        <p:txBody>
          <a:bodyPr wrap="square" anchor="ctr">
            <a:spAutoFit/>
          </a:bodyPr>
          <a:lstStyle/>
          <a:p>
            <a:r>
              <a:rPr lang="en-US" sz="700" dirty="0" err="1" smtClean="0">
                <a:solidFill>
                  <a:schemeClr val="bg1"/>
                </a:solidFill>
              </a:rPr>
              <a:t>Fernadina</a:t>
            </a:r>
            <a:r>
              <a:rPr lang="en-US" sz="700" dirty="0" smtClean="0">
                <a:solidFill>
                  <a:schemeClr val="bg1"/>
                </a:solidFill>
              </a:rPr>
              <a:t> Volcano, Galapagos Islands - </a:t>
            </a:r>
            <a:r>
              <a:rPr lang="en-US" sz="700" dirty="0" err="1" smtClean="0">
                <a:solidFill>
                  <a:schemeClr val="bg1"/>
                </a:solidFill>
              </a:rPr>
              <a:t>SeaWiFS</a:t>
            </a:r>
            <a:endParaRPr lang="en-US" sz="700" dirty="0">
              <a:solidFill>
                <a:schemeClr val="bg1"/>
              </a:solidFill>
            </a:endParaRPr>
          </a:p>
        </p:txBody>
      </p:sp>
      <p:pic>
        <p:nvPicPr>
          <p:cNvPr id="27654" name="Picture 6" descr="MODIS image of smoke and fire location, October 26, 2003"/>
          <p:cNvPicPr>
            <a:picLocks noChangeAspect="1" noChangeArrowheads="1"/>
          </p:cNvPicPr>
          <p:nvPr/>
        </p:nvPicPr>
        <p:blipFill>
          <a:blip r:embed="rId16" cstate="print"/>
          <a:srcRect/>
          <a:stretch>
            <a:fillRect/>
          </a:stretch>
        </p:blipFill>
        <p:spPr bwMode="auto">
          <a:xfrm>
            <a:off x="6934200" y="3048000"/>
            <a:ext cx="2124075" cy="2276475"/>
          </a:xfrm>
          <a:prstGeom prst="rect">
            <a:avLst/>
          </a:prstGeom>
          <a:noFill/>
        </p:spPr>
      </p:pic>
      <p:sp>
        <p:nvSpPr>
          <p:cNvPr id="45" name="Rectangle 44"/>
          <p:cNvSpPr/>
          <p:nvPr/>
        </p:nvSpPr>
        <p:spPr>
          <a:xfrm>
            <a:off x="6977148" y="3081252"/>
            <a:ext cx="1545616" cy="200055"/>
          </a:xfrm>
          <a:prstGeom prst="rect">
            <a:avLst/>
          </a:prstGeom>
          <a:solidFill>
            <a:schemeClr val="tx1"/>
          </a:solidFill>
        </p:spPr>
        <p:txBody>
          <a:bodyPr wrap="none">
            <a:spAutoFit/>
          </a:bodyPr>
          <a:lstStyle/>
          <a:p>
            <a:r>
              <a:rPr lang="en-US" sz="700" dirty="0" smtClean="0">
                <a:solidFill>
                  <a:schemeClr val="bg1"/>
                </a:solidFill>
              </a:rPr>
              <a:t>Southern California Wildfires- MODIS</a:t>
            </a:r>
            <a:endParaRPr lang="en-US" sz="700" dirty="0">
              <a:solidFill>
                <a:schemeClr val="bg1"/>
              </a:solidFill>
            </a:endParaRPr>
          </a:p>
        </p:txBody>
      </p:sp>
      <p:pic>
        <p:nvPicPr>
          <p:cNvPr id="27656" name="Picture 8" descr="Aerosol Optical Depth in 2006"/>
          <p:cNvPicPr>
            <a:picLocks noChangeAspect="1" noChangeArrowheads="1"/>
          </p:cNvPicPr>
          <p:nvPr/>
        </p:nvPicPr>
        <p:blipFill>
          <a:blip r:embed="rId17" cstate="print"/>
          <a:srcRect/>
          <a:stretch>
            <a:fillRect/>
          </a:stretch>
        </p:blipFill>
        <p:spPr bwMode="auto">
          <a:xfrm>
            <a:off x="6934200" y="5450840"/>
            <a:ext cx="2171700" cy="1254760"/>
          </a:xfrm>
          <a:prstGeom prst="rect">
            <a:avLst/>
          </a:prstGeom>
          <a:noFill/>
        </p:spPr>
      </p:pic>
      <p:sp>
        <p:nvSpPr>
          <p:cNvPr id="46" name="Rectangle 45"/>
          <p:cNvSpPr/>
          <p:nvPr/>
        </p:nvSpPr>
        <p:spPr>
          <a:xfrm>
            <a:off x="7304318" y="6646069"/>
            <a:ext cx="1457450" cy="200055"/>
          </a:xfrm>
          <a:prstGeom prst="rect">
            <a:avLst/>
          </a:prstGeom>
          <a:noFill/>
        </p:spPr>
        <p:txBody>
          <a:bodyPr wrap="none">
            <a:spAutoFit/>
          </a:bodyPr>
          <a:lstStyle/>
          <a:p>
            <a:r>
              <a:rPr lang="en-US" sz="700" dirty="0" smtClean="0"/>
              <a:t>MODIS Annual mean AOD for 2006</a:t>
            </a:r>
            <a:endParaRPr lang="en-US" sz="700" dirty="0"/>
          </a:p>
        </p:txBody>
      </p:sp>
      <p:sp>
        <p:nvSpPr>
          <p:cNvPr id="55" name="Rounded Rectangle 54"/>
          <p:cNvSpPr/>
          <p:nvPr/>
        </p:nvSpPr>
        <p:spPr>
          <a:xfrm>
            <a:off x="3200400" y="5458180"/>
            <a:ext cx="3263012" cy="333020"/>
          </a:xfrm>
          <a:prstGeom prst="roundRect">
            <a:avLst/>
          </a:prstGeom>
          <a:solidFill>
            <a:schemeClr val="bg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900" b="1" dirty="0" smtClean="0">
                <a:solidFill>
                  <a:schemeClr val="tx1"/>
                </a:solidFill>
              </a:rPr>
              <a:t>Improving Ambient Air Quality Forecasts, Monitoring and Trends</a:t>
            </a:r>
          </a:p>
          <a:p>
            <a:pPr algn="r"/>
            <a:r>
              <a:rPr lang="en-US" sz="900" b="1" dirty="0" smtClean="0">
                <a:solidFill>
                  <a:schemeClr val="accent5">
                    <a:lumMod val="50000"/>
                  </a:schemeClr>
                </a:solidFill>
                <a:hlinkClick r:id="rId18" action="ppaction://hlinksldjump"/>
              </a:rPr>
              <a:t>Read More</a:t>
            </a:r>
            <a:endParaRPr lang="en-US" sz="900" b="1" dirty="0" smtClean="0">
              <a:solidFill>
                <a:schemeClr val="accent5">
                  <a:lumMod val="50000"/>
                </a:schemeClr>
              </a:solidFill>
            </a:endParaRPr>
          </a:p>
        </p:txBody>
      </p:sp>
      <p:sp>
        <p:nvSpPr>
          <p:cNvPr id="56" name="Rounded Rectangle 55"/>
          <p:cNvSpPr/>
          <p:nvPr/>
        </p:nvSpPr>
        <p:spPr>
          <a:xfrm>
            <a:off x="3200400" y="5991580"/>
            <a:ext cx="3263012" cy="333020"/>
          </a:xfrm>
          <a:prstGeom prst="roundRect">
            <a:avLst/>
          </a:prstGeom>
          <a:solidFill>
            <a:schemeClr val="bg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900" b="1" dirty="0" smtClean="0">
                <a:solidFill>
                  <a:schemeClr val="tx1"/>
                </a:solidFill>
              </a:rPr>
              <a:t>Improving Hazard Assessment and Aviation Safety</a:t>
            </a:r>
            <a:endParaRPr lang="en-US" sz="900" dirty="0" smtClean="0">
              <a:solidFill>
                <a:schemeClr val="tx1"/>
              </a:solidFill>
            </a:endParaRPr>
          </a:p>
          <a:p>
            <a:pPr algn="r"/>
            <a:r>
              <a:rPr lang="en-US" sz="900" b="1" dirty="0" smtClean="0">
                <a:solidFill>
                  <a:schemeClr val="accent5">
                    <a:lumMod val="50000"/>
                  </a:schemeClr>
                </a:solidFill>
                <a:hlinkClick r:id="rId18" action="ppaction://hlinksldjump"/>
              </a:rPr>
              <a:t>Read More</a:t>
            </a:r>
            <a:endParaRPr lang="en-US" sz="900" b="1" dirty="0" smtClean="0">
              <a:solidFill>
                <a:schemeClr val="accent5">
                  <a:lumMod val="50000"/>
                </a:schemeClr>
              </a:solidFill>
            </a:endParaRPr>
          </a:p>
        </p:txBody>
      </p:sp>
      <p:graphicFrame>
        <p:nvGraphicFramePr>
          <p:cNvPr id="30" name="Table 29"/>
          <p:cNvGraphicFramePr>
            <a:graphicFrameLocks noGrp="1"/>
          </p:cNvGraphicFramePr>
          <p:nvPr/>
        </p:nvGraphicFramePr>
        <p:xfrm>
          <a:off x="76200" y="1752600"/>
          <a:ext cx="2743200" cy="4526280"/>
        </p:xfrm>
        <a:graphic>
          <a:graphicData uri="http://schemas.openxmlformats.org/drawingml/2006/table">
            <a:tbl>
              <a:tblPr firstRow="1" bandRow="1">
                <a:tableStyleId>{5C22544A-7EE6-4342-B048-85BDC9FD1C3A}</a:tableStyleId>
              </a:tblPr>
              <a:tblGrid>
                <a:gridCol w="2743200"/>
              </a:tblGrid>
              <a:tr h="165735">
                <a:tc>
                  <a:txBody>
                    <a:bodyPr/>
                    <a:lstStyle/>
                    <a:p>
                      <a:r>
                        <a:rPr lang="en-US" sz="1200" b="1" dirty="0" smtClean="0">
                          <a:solidFill>
                            <a:schemeClr val="bg1"/>
                          </a:solidFill>
                        </a:rPr>
                        <a:t>PACE Home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Mission</a:t>
                      </a:r>
                      <a:r>
                        <a:rPr lang="en-US" sz="1200" b="1" baseline="0" dirty="0" smtClean="0">
                          <a:solidFill>
                            <a:schemeClr val="bg1"/>
                          </a:solidFill>
                        </a:rPr>
                        <a:t> Objectives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Status Updates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Science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994410">
                <a:tc>
                  <a:txBody>
                    <a:bodyPr/>
                    <a:lstStyle/>
                    <a:p>
                      <a:r>
                        <a:rPr lang="en-US" sz="1200" b="1" dirty="0" smtClean="0">
                          <a:solidFill>
                            <a:schemeClr val="bg1"/>
                          </a:solidFill>
                        </a:rPr>
                        <a:t>Applications</a:t>
                      </a: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Instrument</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Data</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People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Publications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Education and Outreach</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News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bl>
          </a:graphicData>
        </a:graphic>
      </p:graphicFrame>
      <p:grpSp>
        <p:nvGrpSpPr>
          <p:cNvPr id="3" name="Group 59"/>
          <p:cNvGrpSpPr/>
          <p:nvPr/>
        </p:nvGrpSpPr>
        <p:grpSpPr>
          <a:xfrm>
            <a:off x="250371" y="2710542"/>
            <a:ext cx="2468883" cy="2405745"/>
            <a:chOff x="250371" y="2710542"/>
            <a:chExt cx="2468883" cy="2405745"/>
          </a:xfrm>
        </p:grpSpPr>
        <p:sp>
          <p:nvSpPr>
            <p:cNvPr id="31" name="Rectangle 30">
              <a:hlinkClick r:id="rId19" action="ppaction://hlinksldjump"/>
            </p:cNvPr>
            <p:cNvSpPr/>
            <p:nvPr/>
          </p:nvSpPr>
          <p:spPr>
            <a:xfrm>
              <a:off x="250371" y="28810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Ocean</a:t>
              </a:r>
            </a:p>
          </p:txBody>
        </p:sp>
        <p:sp>
          <p:nvSpPr>
            <p:cNvPr id="32" name="Rectangle 31">
              <a:hlinkClick r:id="rId20" action="ppaction://hlinksldjump"/>
            </p:cNvPr>
            <p:cNvSpPr/>
            <p:nvPr/>
          </p:nvSpPr>
          <p:spPr>
            <a:xfrm>
              <a:off x="250374" y="30552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rgbClr val="C00000"/>
                  </a:solidFill>
                </a:rPr>
                <a:t>Atmosphere</a:t>
              </a:r>
            </a:p>
          </p:txBody>
        </p:sp>
        <p:sp>
          <p:nvSpPr>
            <p:cNvPr id="33" name="Rectangle 32">
              <a:hlinkClick r:id="rId21" action="ppaction://hlinksldjump"/>
            </p:cNvPr>
            <p:cNvSpPr/>
            <p:nvPr/>
          </p:nvSpPr>
          <p:spPr>
            <a:xfrm>
              <a:off x="250374" y="27105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Overview</a:t>
              </a:r>
            </a:p>
          </p:txBody>
        </p:sp>
        <p:sp>
          <p:nvSpPr>
            <p:cNvPr id="34" name="Rectangle 33">
              <a:hlinkClick r:id="rId22" action="ppaction://hlinksldjump"/>
            </p:cNvPr>
            <p:cNvSpPr/>
            <p:nvPr/>
          </p:nvSpPr>
          <p:spPr>
            <a:xfrm>
              <a:off x="250374" y="3229428"/>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Traceability Matrix (ATM)</a:t>
              </a:r>
            </a:p>
          </p:txBody>
        </p:sp>
        <p:sp>
          <p:nvSpPr>
            <p:cNvPr id="35" name="Rectangle 34">
              <a:hlinkClick r:id="rId13" action="ppaction://hlinksldjump"/>
            </p:cNvPr>
            <p:cNvSpPr/>
            <p:nvPr/>
          </p:nvSpPr>
          <p:spPr>
            <a:xfrm>
              <a:off x="250374" y="33963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Early Adopters Program</a:t>
              </a:r>
            </a:p>
          </p:txBody>
        </p:sp>
        <p:sp>
          <p:nvSpPr>
            <p:cNvPr id="36" name="Rectangle 35">
              <a:hlinkClick r:id="rId23" action="ppaction://hlinksldjump"/>
            </p:cNvPr>
            <p:cNvSpPr/>
            <p:nvPr/>
          </p:nvSpPr>
          <p:spPr>
            <a:xfrm>
              <a:off x="250374" y="35668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Working Group</a:t>
              </a:r>
            </a:p>
          </p:txBody>
        </p:sp>
        <p:sp>
          <p:nvSpPr>
            <p:cNvPr id="37" name="Rectangle 36">
              <a:hlinkClick r:id="rId23" action="ppaction://hlinksldjump"/>
            </p:cNvPr>
            <p:cNvSpPr/>
            <p:nvPr/>
          </p:nvSpPr>
          <p:spPr>
            <a:xfrm>
              <a:off x="250374" y="37410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Data Products &amp; User Tools</a:t>
              </a:r>
            </a:p>
          </p:txBody>
        </p:sp>
        <p:sp>
          <p:nvSpPr>
            <p:cNvPr id="38" name="Rectangle 37">
              <a:hlinkClick r:id="rId24" action="ppaction://hlinksldjump"/>
            </p:cNvPr>
            <p:cNvSpPr/>
            <p:nvPr/>
          </p:nvSpPr>
          <p:spPr>
            <a:xfrm>
              <a:off x="250374" y="3911601"/>
              <a:ext cx="2468880" cy="68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Calendar</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Solicitations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Workshops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Field Campaigns &amp; Cal/Val Activities</a:t>
              </a:r>
            </a:p>
            <a:p>
              <a:pPr marL="0" lvl="1">
                <a:lnSpc>
                  <a:spcPts val="1200"/>
                </a:lnSpc>
              </a:pPr>
              <a:endParaRPr lang="en-US" sz="1100" b="1" dirty="0" smtClean="0">
                <a:solidFill>
                  <a:schemeClr val="tx2">
                    <a:lumMod val="40000"/>
                    <a:lumOff val="60000"/>
                  </a:schemeClr>
                </a:solidFill>
                <a:effectLst>
                  <a:outerShdw blurRad="38100" dist="38100" dir="2700000" algn="tl">
                    <a:srgbClr val="000000">
                      <a:alpha val="43137"/>
                    </a:srgbClr>
                  </a:outerShdw>
                </a:effectLst>
              </a:endParaRPr>
            </a:p>
          </p:txBody>
        </p:sp>
        <p:sp>
          <p:nvSpPr>
            <p:cNvPr id="44" name="Rectangle 43">
              <a:hlinkClick r:id="rId25" action="ppaction://hlinksldjump"/>
            </p:cNvPr>
            <p:cNvSpPr/>
            <p:nvPr/>
          </p:nvSpPr>
          <p:spPr>
            <a:xfrm>
              <a:off x="250374" y="461917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Publications/Presentations</a:t>
              </a:r>
            </a:p>
          </p:txBody>
        </p:sp>
        <p:sp>
          <p:nvSpPr>
            <p:cNvPr id="57" name="Rectangle 56">
              <a:hlinkClick r:id="rId26" action="ppaction://hlinksldjump"/>
            </p:cNvPr>
            <p:cNvSpPr/>
            <p:nvPr/>
          </p:nvSpPr>
          <p:spPr>
            <a:xfrm>
              <a:off x="250374" y="4793343"/>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About Us</a:t>
              </a:r>
            </a:p>
          </p:txBody>
        </p:sp>
        <p:sp>
          <p:nvSpPr>
            <p:cNvPr id="59" name="Rectangle 58">
              <a:hlinkClick r:id="rId27" action="ppaction://hlinksldjump"/>
            </p:cNvPr>
            <p:cNvSpPr/>
            <p:nvPr/>
          </p:nvSpPr>
          <p:spPr>
            <a:xfrm>
              <a:off x="250374" y="496388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Related Links</a:t>
              </a:r>
            </a:p>
          </p:txBody>
        </p:sp>
      </p:grpSp>
    </p:spTree>
    <p:extLst>
      <p:ext uri="{BB962C8B-B14F-4D97-AF65-F5344CB8AC3E}">
        <p14:creationId xmlns="" xmlns:p14="http://schemas.microsoft.com/office/powerpoint/2010/main" val="3627973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ordArt 7"/>
          <p:cNvSpPr>
            <a:spLocks noChangeArrowheads="1" noChangeShapeType="1" noTextEdit="1"/>
          </p:cNvSpPr>
          <p:nvPr/>
        </p:nvSpPr>
        <p:spPr bwMode="auto">
          <a:xfrm>
            <a:off x="7162800" y="1219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PACE Science Team Workshop</a:t>
            </a:r>
            <a:endParaRPr lang="en-US" sz="3600" kern="10" dirty="0">
              <a:ln w="6350">
                <a:solidFill>
                  <a:srgbClr val="000000"/>
                </a:solidFill>
                <a:round/>
                <a:headEnd/>
                <a:tailEnd/>
              </a:ln>
              <a:solidFill>
                <a:srgbClr val="FFFFFF"/>
              </a:solidFill>
              <a:latin typeface="Arial Black"/>
            </a:endParaRPr>
          </a:p>
        </p:txBody>
      </p:sp>
      <p:sp>
        <p:nvSpPr>
          <p:cNvPr id="17" name="Rectangle 2"/>
          <p:cNvSpPr>
            <a:spLocks noChangeArrowheads="1"/>
          </p:cNvSpPr>
          <p:nvPr/>
        </p:nvSpPr>
        <p:spPr bwMode="auto">
          <a:xfrm>
            <a:off x="0" y="133936"/>
            <a:ext cx="6858000" cy="338554"/>
          </a:xfrm>
          <a:prstGeom prst="rect">
            <a:avLst/>
          </a:prstGeom>
          <a:noFill/>
          <a:ln w="9525">
            <a:noFill/>
            <a:miter lim="800000"/>
            <a:headEnd/>
            <a:tailEnd/>
          </a:ln>
        </p:spPr>
        <p:txBody>
          <a:bodyPr wrap="square" anchor="ctr">
            <a:spAutoFit/>
          </a:bodyPr>
          <a:lstStyle/>
          <a:p>
            <a:pPr lvl="0">
              <a:spcBef>
                <a:spcPts val="300"/>
              </a:spcBef>
              <a:defRPr/>
            </a:pPr>
            <a:r>
              <a:rPr lang="en-US" sz="1600" b="1" kern="0" dirty="0" smtClean="0">
                <a:solidFill>
                  <a:schemeClr val="bg1"/>
                </a:solidFill>
              </a:rPr>
              <a:t>PACE observations: Utility, Applications ,and Societal Benefits</a:t>
            </a:r>
            <a:endParaRPr lang="en-US" sz="1600" b="1" kern="0" dirty="0">
              <a:solidFill>
                <a:schemeClr val="bg1"/>
              </a:solidFill>
            </a:endParaRPr>
          </a:p>
        </p:txBody>
      </p:sp>
      <p:sp>
        <p:nvSpPr>
          <p:cNvPr id="19" name="WordArt 7"/>
          <p:cNvSpPr>
            <a:spLocks noChangeArrowheads="1" noChangeShapeType="1" noTextEdit="1"/>
          </p:cNvSpPr>
          <p:nvPr/>
        </p:nvSpPr>
        <p:spPr bwMode="auto">
          <a:xfrm>
            <a:off x="7162800" y="3505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January 14-16 2015, Maryland</a:t>
            </a:r>
            <a:endParaRPr lang="en-US" sz="3600" kern="10" dirty="0">
              <a:ln w="6350">
                <a:solidFill>
                  <a:srgbClr val="000000"/>
                </a:solidFill>
                <a:round/>
                <a:headEnd/>
                <a:tailEnd/>
              </a:ln>
              <a:solidFill>
                <a:srgbClr val="FFFFFF"/>
              </a:solidFill>
              <a:latin typeface="Arial Black"/>
            </a:endParaRPr>
          </a:p>
        </p:txBody>
      </p:sp>
      <p:sp>
        <p:nvSpPr>
          <p:cNvPr id="21" name="Oval 20"/>
          <p:cNvSpPr/>
          <p:nvPr/>
        </p:nvSpPr>
        <p:spPr>
          <a:xfrm>
            <a:off x="6133201" y="123825"/>
            <a:ext cx="953399" cy="424130"/>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609600"/>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381000" y="1981200"/>
            <a:ext cx="8610600" cy="861774"/>
          </a:xfrm>
          <a:prstGeom prst="rect">
            <a:avLst/>
          </a:prstGeom>
        </p:spPr>
        <p:txBody>
          <a:bodyPr wrap="square">
            <a:spAutoFit/>
          </a:bodyPr>
          <a:lstStyle/>
          <a:p>
            <a:r>
              <a:rPr lang="en-US" sz="2500" i="1" dirty="0" smtClean="0">
                <a:solidFill>
                  <a:schemeClr val="bg1"/>
                </a:solidFill>
              </a:rPr>
              <a:t>“The funding of scientific research is almost always justified in terms of the potential for achieving beneficial societal outcomes”</a:t>
            </a:r>
            <a:endParaRPr lang="en-US" sz="2500" i="1" dirty="0">
              <a:solidFill>
                <a:schemeClr val="bg1"/>
              </a:solidFill>
            </a:endParaRPr>
          </a:p>
        </p:txBody>
      </p:sp>
      <p:pic>
        <p:nvPicPr>
          <p:cNvPr id="33" name="Picture 2" descr="http://2.bp.blogspot.com/-urHKFQIWiHI/Tm4rTgyHAnI/AAAAAAAAAPs/hYuRKpnQW-Y/s400/Bohai%2BBay%252C%2BChina.jpg">
            <a:hlinkClick r:id="rId3"/>
          </p:cNvPr>
          <p:cNvPicPr preferRelativeResize="0">
            <a:picLocks noChangeArrowheads="1"/>
          </p:cNvPicPr>
          <p:nvPr/>
        </p:nvPicPr>
        <p:blipFill>
          <a:blip r:embed="rId4" cstate="print"/>
          <a:srcRect/>
          <a:stretch>
            <a:fillRect/>
          </a:stretch>
        </p:blipFill>
        <p:spPr bwMode="auto">
          <a:xfrm>
            <a:off x="182880" y="5577840"/>
            <a:ext cx="1188720" cy="1188720"/>
          </a:xfrm>
          <a:prstGeom prst="rect">
            <a:avLst/>
          </a:prstGeom>
          <a:noFill/>
        </p:spPr>
      </p:pic>
      <p:pic>
        <p:nvPicPr>
          <p:cNvPr id="34" name="Picture 4" descr="http://1.bp.blogspot.com/-peXY6Y553z4/Tm4ppK0w3YI/AAAAAAAAAPk/HBuMRxaforM/s400/Ganges%2BDelta%252C%2BBangladesh.jpg">
            <a:hlinkClick r:id="rId5"/>
          </p:cNvPr>
          <p:cNvPicPr preferRelativeResize="0">
            <a:picLocks noChangeArrowheads="1"/>
          </p:cNvPicPr>
          <p:nvPr/>
        </p:nvPicPr>
        <p:blipFill>
          <a:blip r:embed="rId6" cstate="print"/>
          <a:srcRect/>
          <a:stretch>
            <a:fillRect/>
          </a:stretch>
        </p:blipFill>
        <p:spPr bwMode="auto">
          <a:xfrm>
            <a:off x="1447800" y="5577840"/>
            <a:ext cx="1188720" cy="1188720"/>
          </a:xfrm>
          <a:prstGeom prst="rect">
            <a:avLst/>
          </a:prstGeom>
          <a:noFill/>
        </p:spPr>
      </p:pic>
      <p:pic>
        <p:nvPicPr>
          <p:cNvPr id="35" name="Picture 8" descr="http://2.bp.blogspot.com/-Onr6Tj2EUY4/TmTVHrc5MAI/AAAAAAAAAOY/Y3bwS9rYnts/s400/Korean%2BPeninsula.jpg">
            <a:hlinkClick r:id="rId7"/>
          </p:cNvPr>
          <p:cNvPicPr preferRelativeResize="0">
            <a:picLocks noChangeArrowheads="1"/>
          </p:cNvPicPr>
          <p:nvPr/>
        </p:nvPicPr>
        <p:blipFill>
          <a:blip r:embed="rId8" cstate="print"/>
          <a:srcRect/>
          <a:stretch>
            <a:fillRect/>
          </a:stretch>
        </p:blipFill>
        <p:spPr bwMode="auto">
          <a:xfrm>
            <a:off x="2743200" y="5577840"/>
            <a:ext cx="1188720" cy="1188720"/>
          </a:xfrm>
          <a:prstGeom prst="rect">
            <a:avLst/>
          </a:prstGeom>
          <a:noFill/>
        </p:spPr>
      </p:pic>
      <p:pic>
        <p:nvPicPr>
          <p:cNvPr id="36" name="Picture 10" descr="http://4.bp.blogspot.com/-Ja9u2pjMBfE/TkV9VrlOB0I/AAAAAAAAAJM/E6O019m9K-A/s400/Lake%2BMalawi.jpg">
            <a:hlinkClick r:id="rId9"/>
          </p:cNvPr>
          <p:cNvPicPr preferRelativeResize="0">
            <a:picLocks noChangeArrowheads="1"/>
          </p:cNvPicPr>
          <p:nvPr/>
        </p:nvPicPr>
        <p:blipFill>
          <a:blip r:embed="rId10" cstate="print"/>
          <a:srcRect/>
          <a:stretch>
            <a:fillRect/>
          </a:stretch>
        </p:blipFill>
        <p:spPr bwMode="auto">
          <a:xfrm>
            <a:off x="4038600" y="5577840"/>
            <a:ext cx="1188720" cy="1188720"/>
          </a:xfrm>
          <a:prstGeom prst="rect">
            <a:avLst/>
          </a:prstGeom>
          <a:noFill/>
        </p:spPr>
      </p:pic>
      <p:pic>
        <p:nvPicPr>
          <p:cNvPr id="37" name="Picture 12" descr="http://3.bp.blogspot.com/-mA1j1ZMBYdM/TjwYNeqLWzI/AAAAAAAAAHo/ZcXBWQ0X61E/s400/The%2Bsouthern%2BCaspian%2BSea.jpg">
            <a:hlinkClick r:id="rId11"/>
          </p:cNvPr>
          <p:cNvPicPr preferRelativeResize="0">
            <a:picLocks noChangeArrowheads="1"/>
          </p:cNvPicPr>
          <p:nvPr/>
        </p:nvPicPr>
        <p:blipFill>
          <a:blip r:embed="rId12" cstate="print"/>
          <a:srcRect/>
          <a:stretch>
            <a:fillRect/>
          </a:stretch>
        </p:blipFill>
        <p:spPr bwMode="auto">
          <a:xfrm>
            <a:off x="5334000" y="5577840"/>
            <a:ext cx="1188720" cy="1188720"/>
          </a:xfrm>
          <a:prstGeom prst="rect">
            <a:avLst/>
          </a:prstGeom>
          <a:noFill/>
        </p:spPr>
      </p:pic>
      <p:pic>
        <p:nvPicPr>
          <p:cNvPr id="38" name="Picture 37" descr="http://3.bp.blogspot.com/-mJZq71m1GeQ/TjgBbFec2YI/AAAAAAAAAGs/oWqmrTTlgtQ/s400/Arctic%2BBloom.jpg">
            <a:hlinkClick r:id="rId13"/>
          </p:cNvPr>
          <p:cNvPicPr preferRelativeResize="0">
            <a:picLocks noChangeArrowheads="1"/>
          </p:cNvPicPr>
          <p:nvPr/>
        </p:nvPicPr>
        <p:blipFill>
          <a:blip r:embed="rId14" cstate="print"/>
          <a:srcRect/>
          <a:stretch>
            <a:fillRect/>
          </a:stretch>
        </p:blipFill>
        <p:spPr bwMode="auto">
          <a:xfrm>
            <a:off x="6629395" y="5577840"/>
            <a:ext cx="1188720" cy="1188720"/>
          </a:xfrm>
          <a:prstGeom prst="rect">
            <a:avLst/>
          </a:prstGeom>
          <a:noFill/>
        </p:spPr>
      </p:pic>
      <p:pic>
        <p:nvPicPr>
          <p:cNvPr id="39" name="Picture 16" descr="http://3.bp.blogspot.com/-DHX711Z2zZo/Tjk0wkBBgUI/AAAAAAAAAG8/jDxTIPrYwmI/s400/The%2BGreat%2BBarrier%2BReef.jpg">
            <a:hlinkClick r:id="rId15"/>
          </p:cNvPr>
          <p:cNvPicPr preferRelativeResize="0">
            <a:picLocks noChangeArrowheads="1"/>
          </p:cNvPicPr>
          <p:nvPr/>
        </p:nvPicPr>
        <p:blipFill>
          <a:blip r:embed="rId16" cstate="print"/>
          <a:srcRect/>
          <a:stretch>
            <a:fillRect/>
          </a:stretch>
        </p:blipFill>
        <p:spPr bwMode="auto">
          <a:xfrm>
            <a:off x="7924800" y="5577840"/>
            <a:ext cx="1188720" cy="1188720"/>
          </a:xfrm>
          <a:prstGeom prst="rect">
            <a:avLst/>
          </a:prstGeom>
          <a:noFill/>
        </p:spPr>
      </p:pic>
      <p:sp>
        <p:nvSpPr>
          <p:cNvPr id="41" name="Rounded Rectangle 40"/>
          <p:cNvSpPr/>
          <p:nvPr/>
        </p:nvSpPr>
        <p:spPr>
          <a:xfrm>
            <a:off x="2819400" y="3276600"/>
            <a:ext cx="1371600" cy="45720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t>Supply</a:t>
            </a:r>
            <a:endParaRPr lang="en-US" sz="2500" dirty="0"/>
          </a:p>
        </p:txBody>
      </p:sp>
      <p:sp>
        <p:nvSpPr>
          <p:cNvPr id="42" name="Rounded Rectangle 41"/>
          <p:cNvSpPr/>
          <p:nvPr/>
        </p:nvSpPr>
        <p:spPr>
          <a:xfrm>
            <a:off x="4572000" y="3276600"/>
            <a:ext cx="1371600" cy="45720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t>Demand</a:t>
            </a:r>
            <a:endParaRPr lang="en-US" sz="2500" dirty="0"/>
          </a:p>
        </p:txBody>
      </p:sp>
      <p:sp>
        <p:nvSpPr>
          <p:cNvPr id="43" name="Rectangle 42"/>
          <p:cNvSpPr/>
          <p:nvPr/>
        </p:nvSpPr>
        <p:spPr>
          <a:xfrm>
            <a:off x="685800" y="3962400"/>
            <a:ext cx="3581400" cy="369332"/>
          </a:xfrm>
          <a:prstGeom prst="rect">
            <a:avLst/>
          </a:prstGeom>
        </p:spPr>
        <p:txBody>
          <a:bodyPr wrap="square">
            <a:spAutoFit/>
          </a:bodyPr>
          <a:lstStyle/>
          <a:p>
            <a:pPr algn="r"/>
            <a:r>
              <a:rPr lang="en-US" i="1" dirty="0" smtClean="0">
                <a:solidFill>
                  <a:schemeClr val="bg1"/>
                </a:solidFill>
              </a:rPr>
              <a:t>Supply of knowledge &amp; information</a:t>
            </a:r>
            <a:endParaRPr lang="en-US" i="1" dirty="0">
              <a:solidFill>
                <a:schemeClr val="bg1"/>
              </a:solidFill>
            </a:endParaRPr>
          </a:p>
        </p:txBody>
      </p:sp>
      <p:sp>
        <p:nvSpPr>
          <p:cNvPr id="44" name="Rectangle 43"/>
          <p:cNvSpPr/>
          <p:nvPr/>
        </p:nvSpPr>
        <p:spPr>
          <a:xfrm>
            <a:off x="4495800" y="3962400"/>
            <a:ext cx="4343400" cy="369332"/>
          </a:xfrm>
          <a:prstGeom prst="rect">
            <a:avLst/>
          </a:prstGeom>
        </p:spPr>
        <p:txBody>
          <a:bodyPr wrap="square">
            <a:spAutoFit/>
          </a:bodyPr>
          <a:lstStyle/>
          <a:p>
            <a:r>
              <a:rPr lang="en-US" i="1" dirty="0" smtClean="0">
                <a:solidFill>
                  <a:schemeClr val="bg1"/>
                </a:solidFill>
              </a:rPr>
              <a:t>Need to use this information/knowledge</a:t>
            </a:r>
            <a:endParaRPr lang="en-US" i="1" dirty="0">
              <a:solidFill>
                <a:schemeClr val="bg1"/>
              </a:solidFill>
            </a:endParaRPr>
          </a:p>
        </p:txBody>
      </p:sp>
      <p:sp>
        <p:nvSpPr>
          <p:cNvPr id="22" name="Rectangle 21"/>
          <p:cNvSpPr/>
          <p:nvPr/>
        </p:nvSpPr>
        <p:spPr>
          <a:xfrm>
            <a:off x="2743200" y="4993957"/>
            <a:ext cx="6248400" cy="492443"/>
          </a:xfrm>
          <a:prstGeom prst="rect">
            <a:avLst/>
          </a:prstGeom>
        </p:spPr>
        <p:txBody>
          <a:bodyPr wrap="square">
            <a:spAutoFit/>
          </a:bodyPr>
          <a:lstStyle/>
          <a:p>
            <a:pPr algn="r"/>
            <a:r>
              <a:rPr lang="en-US" sz="1300" i="1" dirty="0" smtClean="0">
                <a:solidFill>
                  <a:schemeClr val="bg1"/>
                </a:solidFill>
              </a:rPr>
              <a:t>“The neglected heart of science policy: reconciling supply of and demand for science”, </a:t>
            </a:r>
          </a:p>
          <a:p>
            <a:pPr algn="r"/>
            <a:r>
              <a:rPr lang="en-US" sz="1300" i="1" dirty="0" smtClean="0">
                <a:solidFill>
                  <a:schemeClr val="bg1"/>
                </a:solidFill>
              </a:rPr>
              <a:t>by Daniel </a:t>
            </a:r>
            <a:r>
              <a:rPr lang="en-US" sz="1300" i="1" dirty="0" err="1" smtClean="0">
                <a:solidFill>
                  <a:schemeClr val="bg1"/>
                </a:solidFill>
              </a:rPr>
              <a:t>Sarewitz</a:t>
            </a:r>
            <a:r>
              <a:rPr lang="en-US" sz="1300" i="1" dirty="0" smtClean="0">
                <a:solidFill>
                  <a:schemeClr val="bg1"/>
                </a:solidFill>
              </a:rPr>
              <a:t> and Roger </a:t>
            </a:r>
            <a:r>
              <a:rPr lang="en-US" sz="1300" i="1" dirty="0" err="1" smtClean="0">
                <a:solidFill>
                  <a:schemeClr val="bg1"/>
                </a:solidFill>
              </a:rPr>
              <a:t>Pielke</a:t>
            </a:r>
            <a:r>
              <a:rPr lang="en-US" sz="1300" i="1" dirty="0" smtClean="0">
                <a:solidFill>
                  <a:schemeClr val="bg1"/>
                </a:solidFill>
              </a:rPr>
              <a:t>, </a:t>
            </a:r>
            <a:r>
              <a:rPr lang="pt-BR" sz="1300" i="1" dirty="0" smtClean="0">
                <a:solidFill>
                  <a:schemeClr val="bg1"/>
                </a:solidFill>
              </a:rPr>
              <a:t>Environmental Science &amp; Policy 10 (2007) 5-16</a:t>
            </a:r>
            <a:endParaRPr lang="en-US" sz="1300" i="1" dirty="0">
              <a:solidFill>
                <a:schemeClr val="bg1"/>
              </a:solidFill>
            </a:endParaRPr>
          </a:p>
        </p:txBody>
      </p:sp>
      <p:sp>
        <p:nvSpPr>
          <p:cNvPr id="23" name="TextBox 22"/>
          <p:cNvSpPr txBox="1"/>
          <p:nvPr/>
        </p:nvSpPr>
        <p:spPr>
          <a:xfrm>
            <a:off x="152400" y="1143000"/>
            <a:ext cx="8642195" cy="1938992"/>
          </a:xfrm>
          <a:prstGeom prst="rect">
            <a:avLst/>
          </a:prstGeom>
          <a:solidFill>
            <a:schemeClr val="tx1"/>
          </a:solidFill>
          <a:ln w="38100">
            <a:solidFill>
              <a:schemeClr val="accent5">
                <a:lumMod val="75000"/>
              </a:schemeClr>
            </a:solidFill>
          </a:ln>
        </p:spPr>
        <p:txBody>
          <a:bodyPr wrap="square" rtlCol="0">
            <a:spAutoFit/>
          </a:bodyPr>
          <a:lstStyle/>
          <a:p>
            <a:pPr marL="285750" indent="-285750"/>
            <a:endParaRPr lang="en-US" sz="2000" dirty="0" smtClean="0">
              <a:solidFill>
                <a:schemeClr val="bg1"/>
              </a:solidFill>
            </a:endParaRPr>
          </a:p>
          <a:p>
            <a:pPr marL="285750" indent="-285750"/>
            <a:r>
              <a:rPr lang="en-US" sz="2000" dirty="0" smtClean="0">
                <a:solidFill>
                  <a:schemeClr val="bg1"/>
                </a:solidFill>
              </a:rPr>
              <a:t>2007 report </a:t>
            </a:r>
            <a:r>
              <a:rPr lang="en-US" sz="2000" i="1" dirty="0" smtClean="0">
                <a:solidFill>
                  <a:schemeClr val="bg1"/>
                </a:solidFill>
              </a:rPr>
              <a:t>Earth Science and Applications from Space: National Imperatives for the Next Decade</a:t>
            </a:r>
            <a:r>
              <a:rPr lang="en-US" sz="2000" dirty="0" smtClean="0">
                <a:solidFill>
                  <a:schemeClr val="bg1"/>
                </a:solidFill>
              </a:rPr>
              <a:t> (commonly referred to as the Decadal Survey) specifically calls for: ‘societal needs help to guide scientific priorities more effectively and that emerging scientific knowledge is actively applied to obtain societal benefits’</a:t>
            </a:r>
          </a:p>
          <a:p>
            <a:pPr marL="285750" indent="-285750">
              <a:buFont typeface="Arial" panose="020B0604020202020204" pitchFamily="34" charset="0"/>
              <a:buChar char="•"/>
            </a:pPr>
            <a:endParaRPr lang="en-US" sz="20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p:bldP spid="44" grpId="0"/>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685800"/>
            <a:ext cx="28956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143000" y="6400800"/>
            <a:ext cx="1600200" cy="24765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t>Follow Us … </a:t>
            </a:r>
            <a:endParaRPr lang="en-US" sz="1100" dirty="0"/>
          </a:p>
        </p:txBody>
      </p:sp>
      <p:pic>
        <p:nvPicPr>
          <p:cNvPr id="1027" name="Picture 3"/>
          <p:cNvPicPr>
            <a:picLocks noChangeAspect="1" noChangeArrowheads="1"/>
          </p:cNvPicPr>
          <p:nvPr/>
        </p:nvPicPr>
        <p:blipFill>
          <a:blip r:embed="rId2" cstate="print"/>
          <a:srcRect/>
          <a:stretch>
            <a:fillRect/>
          </a:stretch>
        </p:blipFill>
        <p:spPr bwMode="auto">
          <a:xfrm>
            <a:off x="2105025" y="6429375"/>
            <a:ext cx="182880" cy="182880"/>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2390776" y="6429375"/>
            <a:ext cx="188422" cy="182880"/>
          </a:xfrm>
          <a:prstGeom prst="rect">
            <a:avLst/>
          </a:prstGeom>
          <a:noFill/>
          <a:ln w="9525">
            <a:solidFill>
              <a:schemeClr val="tx1"/>
            </a:solidFill>
            <a:miter lim="800000"/>
            <a:headEnd/>
            <a:tailEnd/>
          </a:ln>
        </p:spPr>
      </p:pic>
      <p:pic>
        <p:nvPicPr>
          <p:cNvPr id="42" name="Picture 3"/>
          <p:cNvPicPr>
            <a:picLocks noChangeAspect="1" noChangeArrowheads="1"/>
          </p:cNvPicPr>
          <p:nvPr/>
        </p:nvPicPr>
        <p:blipFill>
          <a:blip r:embed="rId4" cstate="print"/>
          <a:srcRect/>
          <a:stretch>
            <a:fillRect/>
          </a:stretch>
        </p:blipFill>
        <p:spPr bwMode="auto">
          <a:xfrm>
            <a:off x="4572000" y="685800"/>
            <a:ext cx="494211" cy="381000"/>
          </a:xfrm>
          <a:prstGeom prst="rect">
            <a:avLst/>
          </a:prstGeom>
          <a:noFill/>
          <a:ln w="38100">
            <a:solidFill>
              <a:schemeClr val="tx1"/>
            </a:solidFill>
            <a:miter lim="800000"/>
            <a:headEnd/>
            <a:tailEnd/>
          </a:ln>
        </p:spPr>
      </p:pic>
      <p:pic>
        <p:nvPicPr>
          <p:cNvPr id="43" name="Picture 4"/>
          <p:cNvPicPr>
            <a:picLocks noChangeAspect="1" noChangeArrowheads="1"/>
          </p:cNvPicPr>
          <p:nvPr/>
        </p:nvPicPr>
        <p:blipFill>
          <a:blip r:embed="rId5" cstate="print"/>
          <a:srcRect/>
          <a:stretch>
            <a:fillRect/>
          </a:stretch>
        </p:blipFill>
        <p:spPr bwMode="auto">
          <a:xfrm>
            <a:off x="5068389" y="549258"/>
            <a:ext cx="570411" cy="516669"/>
          </a:xfrm>
          <a:prstGeom prst="rect">
            <a:avLst/>
          </a:prstGeom>
          <a:noFill/>
          <a:ln w="38100">
            <a:solidFill>
              <a:schemeClr val="tx1"/>
            </a:solidFill>
            <a:miter lim="800000"/>
            <a:headEnd/>
            <a:tailEnd/>
          </a:ln>
        </p:spPr>
      </p:pic>
      <p:pic>
        <p:nvPicPr>
          <p:cNvPr id="47" name="Picture 8"/>
          <p:cNvPicPr>
            <a:picLocks noChangeAspect="1" noChangeArrowheads="1"/>
          </p:cNvPicPr>
          <p:nvPr/>
        </p:nvPicPr>
        <p:blipFill>
          <a:blip r:embed="rId6" cstate="print"/>
          <a:srcRect/>
          <a:stretch>
            <a:fillRect/>
          </a:stretch>
        </p:blipFill>
        <p:spPr bwMode="auto">
          <a:xfrm>
            <a:off x="5638800" y="531343"/>
            <a:ext cx="494212" cy="535457"/>
          </a:xfrm>
          <a:prstGeom prst="rect">
            <a:avLst/>
          </a:prstGeom>
          <a:noFill/>
          <a:ln w="38100">
            <a:solidFill>
              <a:schemeClr val="tx1"/>
            </a:solidFill>
            <a:miter lim="800000"/>
            <a:headEnd/>
            <a:tailEnd/>
          </a:ln>
        </p:spPr>
      </p:pic>
      <p:pic>
        <p:nvPicPr>
          <p:cNvPr id="48" name="Picture 9"/>
          <p:cNvPicPr>
            <a:picLocks noChangeAspect="1" noChangeArrowheads="1"/>
          </p:cNvPicPr>
          <p:nvPr/>
        </p:nvPicPr>
        <p:blipFill>
          <a:blip r:embed="rId7" cstate="print"/>
          <a:srcRect/>
          <a:stretch>
            <a:fillRect/>
          </a:stretch>
        </p:blipFill>
        <p:spPr bwMode="auto">
          <a:xfrm>
            <a:off x="6135188" y="457200"/>
            <a:ext cx="646612" cy="609600"/>
          </a:xfrm>
          <a:prstGeom prst="rect">
            <a:avLst/>
          </a:prstGeom>
          <a:noFill/>
          <a:ln w="38100">
            <a:solidFill>
              <a:schemeClr val="tx1"/>
            </a:solidFill>
            <a:miter lim="800000"/>
            <a:headEnd/>
            <a:tailEnd/>
          </a:ln>
        </p:spPr>
      </p:pic>
      <p:pic>
        <p:nvPicPr>
          <p:cNvPr id="49" name="Picture 10"/>
          <p:cNvPicPr>
            <a:picLocks noChangeAspect="1" noChangeArrowheads="1"/>
          </p:cNvPicPr>
          <p:nvPr/>
        </p:nvPicPr>
        <p:blipFill>
          <a:blip r:embed="rId8" cstate="print"/>
          <a:srcRect/>
          <a:stretch>
            <a:fillRect/>
          </a:stretch>
        </p:blipFill>
        <p:spPr bwMode="auto">
          <a:xfrm>
            <a:off x="4191000" y="685800"/>
            <a:ext cx="393568" cy="381000"/>
          </a:xfrm>
          <a:prstGeom prst="rect">
            <a:avLst/>
          </a:prstGeom>
          <a:noFill/>
          <a:ln w="38100">
            <a:solidFill>
              <a:schemeClr val="tx1"/>
            </a:solidFill>
            <a:miter lim="800000"/>
            <a:headEnd/>
            <a:tailEnd/>
          </a:ln>
        </p:spPr>
      </p:pic>
      <p:pic>
        <p:nvPicPr>
          <p:cNvPr id="50" name="Picture 11"/>
          <p:cNvPicPr>
            <a:picLocks noChangeAspect="1" noChangeArrowheads="1"/>
          </p:cNvPicPr>
          <p:nvPr/>
        </p:nvPicPr>
        <p:blipFill>
          <a:blip r:embed="rId9" cstate="print"/>
          <a:srcRect/>
          <a:stretch>
            <a:fillRect/>
          </a:stretch>
        </p:blipFill>
        <p:spPr bwMode="auto">
          <a:xfrm>
            <a:off x="6781800" y="457201"/>
            <a:ext cx="570412" cy="609600"/>
          </a:xfrm>
          <a:prstGeom prst="rect">
            <a:avLst/>
          </a:prstGeom>
          <a:noFill/>
          <a:ln w="38100">
            <a:solidFill>
              <a:schemeClr val="tx1"/>
            </a:solidFill>
            <a:miter lim="800000"/>
            <a:headEnd/>
            <a:tailEnd/>
          </a:ln>
        </p:spPr>
      </p:pic>
      <p:pic>
        <p:nvPicPr>
          <p:cNvPr id="51" name="Picture 12"/>
          <p:cNvPicPr>
            <a:picLocks noChangeAspect="1" noChangeArrowheads="1"/>
          </p:cNvPicPr>
          <p:nvPr/>
        </p:nvPicPr>
        <p:blipFill>
          <a:blip r:embed="rId10" cstate="print"/>
          <a:srcRect/>
          <a:stretch>
            <a:fillRect/>
          </a:stretch>
        </p:blipFill>
        <p:spPr bwMode="auto">
          <a:xfrm>
            <a:off x="3657600" y="609600"/>
            <a:ext cx="551944" cy="457200"/>
          </a:xfrm>
          <a:prstGeom prst="rect">
            <a:avLst/>
          </a:prstGeom>
          <a:noFill/>
          <a:ln w="38100">
            <a:solidFill>
              <a:schemeClr val="tx1"/>
            </a:solidFill>
            <a:miter lim="800000"/>
            <a:headEnd/>
            <a:tailEnd/>
          </a:ln>
        </p:spPr>
      </p:pic>
      <p:pic>
        <p:nvPicPr>
          <p:cNvPr id="52" name="Picture 13"/>
          <p:cNvPicPr>
            <a:picLocks noChangeAspect="1" noChangeArrowheads="1"/>
          </p:cNvPicPr>
          <p:nvPr/>
        </p:nvPicPr>
        <p:blipFill>
          <a:blip r:embed="rId11" cstate="print"/>
          <a:srcRect/>
          <a:stretch>
            <a:fillRect/>
          </a:stretch>
        </p:blipFill>
        <p:spPr bwMode="auto">
          <a:xfrm>
            <a:off x="7351000" y="381000"/>
            <a:ext cx="837656" cy="685800"/>
          </a:xfrm>
          <a:prstGeom prst="rect">
            <a:avLst/>
          </a:prstGeom>
          <a:noFill/>
          <a:ln w="38100">
            <a:solidFill>
              <a:schemeClr val="tx1"/>
            </a:solidFill>
            <a:miter lim="800000"/>
            <a:headEnd/>
            <a:tailEnd/>
          </a:ln>
        </p:spPr>
      </p:pic>
      <p:pic>
        <p:nvPicPr>
          <p:cNvPr id="53" name="Picture 14"/>
          <p:cNvPicPr>
            <a:picLocks noChangeAspect="1" noChangeArrowheads="1"/>
          </p:cNvPicPr>
          <p:nvPr/>
        </p:nvPicPr>
        <p:blipFill>
          <a:blip r:embed="rId12" cstate="print"/>
          <a:srcRect/>
          <a:stretch>
            <a:fillRect/>
          </a:stretch>
        </p:blipFill>
        <p:spPr bwMode="auto">
          <a:xfrm>
            <a:off x="8077200" y="104302"/>
            <a:ext cx="1010522" cy="886298"/>
          </a:xfrm>
          <a:prstGeom prst="rect">
            <a:avLst/>
          </a:prstGeom>
          <a:noFill/>
          <a:ln w="38100">
            <a:solidFill>
              <a:schemeClr val="tx1"/>
            </a:solidFill>
            <a:miter lim="800000"/>
            <a:headEnd/>
            <a:tailEnd/>
          </a:ln>
        </p:spPr>
      </p:pic>
      <p:sp>
        <p:nvSpPr>
          <p:cNvPr id="54" name="Rectangle 53">
            <a:hlinkClick r:id="rId13" action="ppaction://hlinksldjump"/>
          </p:cNvPr>
          <p:cNvSpPr/>
          <p:nvPr/>
        </p:nvSpPr>
        <p:spPr>
          <a:xfrm>
            <a:off x="3124200" y="-39338"/>
            <a:ext cx="4512838" cy="769441"/>
          </a:xfrm>
          <a:prstGeom prst="rect">
            <a:avLst/>
          </a:prstGeom>
        </p:spPr>
        <p:txBody>
          <a:bodyPr wrap="none">
            <a:spAutoFit/>
          </a:bodyPr>
          <a:lstStyle/>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PACE </a:t>
            </a:r>
            <a:r>
              <a:rPr lang="en-US"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Pre-Aerosol, Clouds, &amp; ocean Ecosystem</a:t>
            </a:r>
          </a:p>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APPLICATIONS</a:t>
            </a:r>
            <a:endParaRPr lang="en-US" sz="2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endParaRPr>
          </a:p>
        </p:txBody>
      </p:sp>
      <p:sp>
        <p:nvSpPr>
          <p:cNvPr id="39" name="Rectangle 38"/>
          <p:cNvSpPr/>
          <p:nvPr/>
        </p:nvSpPr>
        <p:spPr>
          <a:xfrm>
            <a:off x="2886974" y="1143000"/>
            <a:ext cx="6257026" cy="3048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201" y="100280"/>
            <a:ext cx="3171825" cy="1543050"/>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048000" y="1175701"/>
            <a:ext cx="4267200" cy="246221"/>
          </a:xfrm>
          <a:prstGeom prst="rect">
            <a:avLst/>
          </a:prstGeom>
          <a:noFill/>
          <a:ln cap="rnd">
            <a:noFill/>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sz="1600" b="1" dirty="0" smtClean="0">
                <a:solidFill>
                  <a:schemeClr val="bg1"/>
                </a:solidFill>
                <a:effectLst>
                  <a:outerShdw blurRad="38100" dist="38100" dir="2700000" algn="tl">
                    <a:srgbClr val="000000">
                      <a:alpha val="43137"/>
                    </a:srgbClr>
                  </a:outerShdw>
                </a:effectLst>
              </a:rPr>
              <a:t>Applications Traceability Matrix (ATM)</a:t>
            </a:r>
            <a:endParaRPr lang="en-US" sz="1600" b="1" dirty="0">
              <a:solidFill>
                <a:schemeClr val="bg1"/>
              </a:solidFill>
              <a:effectLst>
                <a:outerShdw blurRad="38100" dist="38100" dir="2700000" algn="tl">
                  <a:srgbClr val="000000">
                    <a:alpha val="43137"/>
                  </a:srgbClr>
                </a:outerShdw>
              </a:effectLst>
            </a:endParaRPr>
          </a:p>
        </p:txBody>
      </p:sp>
      <p:sp>
        <p:nvSpPr>
          <p:cNvPr id="24" name="Rectangle 23"/>
          <p:cNvSpPr/>
          <p:nvPr/>
        </p:nvSpPr>
        <p:spPr>
          <a:xfrm>
            <a:off x="2971800" y="1511017"/>
            <a:ext cx="6019800" cy="1015663"/>
          </a:xfrm>
          <a:prstGeom prst="rect">
            <a:avLst/>
          </a:prstGeom>
        </p:spPr>
        <p:txBody>
          <a:bodyPr wrap="square">
            <a:spAutoFit/>
          </a:bodyPr>
          <a:lstStyle/>
          <a:p>
            <a:pPr>
              <a:lnSpc>
                <a:spcPts val="1100"/>
              </a:lnSpc>
            </a:pPr>
            <a:r>
              <a:rPr lang="en-US" sz="1000" dirty="0" smtClean="0"/>
              <a:t>The mission’s Applications Traceability Matrix (ATM) provides an overview of what potential applications, and includes information on application concepts and readiness levels, relevant data products and performance, identification of specific users, potential host agencies and points of contact. </a:t>
            </a:r>
          </a:p>
          <a:p>
            <a:pPr>
              <a:lnSpc>
                <a:spcPts val="1100"/>
              </a:lnSpc>
              <a:spcBef>
                <a:spcPts val="600"/>
              </a:spcBef>
            </a:pPr>
            <a:r>
              <a:rPr lang="en-US" sz="1000" dirty="0" smtClean="0"/>
              <a:t>The PACE ATM was developed by the </a:t>
            </a:r>
            <a:r>
              <a:rPr lang="en-US" sz="1000" dirty="0" smtClean="0">
                <a:hlinkClick r:id="rId15" action="ppaction://hlinksldjump"/>
              </a:rPr>
              <a:t>PACE Applications Team</a:t>
            </a:r>
            <a:r>
              <a:rPr lang="en-US" sz="1000" dirty="0" smtClean="0"/>
              <a:t>,  based on the information provided in the </a:t>
            </a:r>
            <a:r>
              <a:rPr lang="en-US" sz="1000" dirty="0" smtClean="0">
                <a:hlinkClick r:id="rId16" action="ppaction://hlinksldjump"/>
              </a:rPr>
              <a:t>PACE Science Traceability Matrix (STM)</a:t>
            </a:r>
            <a:r>
              <a:rPr lang="en-US" sz="1000" dirty="0" smtClean="0"/>
              <a:t>, following interactions with both the mission Science Definition Team and the Users’ community. </a:t>
            </a:r>
            <a:endParaRPr lang="en-US" sz="1000" dirty="0"/>
          </a:p>
        </p:txBody>
      </p:sp>
      <p:graphicFrame>
        <p:nvGraphicFramePr>
          <p:cNvPr id="25" name="Table 24"/>
          <p:cNvGraphicFramePr>
            <a:graphicFrameLocks noGrp="1"/>
          </p:cNvGraphicFramePr>
          <p:nvPr/>
        </p:nvGraphicFramePr>
        <p:xfrm>
          <a:off x="76200" y="1752600"/>
          <a:ext cx="2743200" cy="4526280"/>
        </p:xfrm>
        <a:graphic>
          <a:graphicData uri="http://schemas.openxmlformats.org/drawingml/2006/table">
            <a:tbl>
              <a:tblPr firstRow="1" bandRow="1">
                <a:tableStyleId>{5C22544A-7EE6-4342-B048-85BDC9FD1C3A}</a:tableStyleId>
              </a:tblPr>
              <a:tblGrid>
                <a:gridCol w="2743200"/>
              </a:tblGrid>
              <a:tr h="165735">
                <a:tc>
                  <a:txBody>
                    <a:bodyPr/>
                    <a:lstStyle/>
                    <a:p>
                      <a:r>
                        <a:rPr lang="en-US" sz="1200" b="1" dirty="0" smtClean="0">
                          <a:solidFill>
                            <a:schemeClr val="bg1"/>
                          </a:solidFill>
                        </a:rPr>
                        <a:t>PACE Home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Mission</a:t>
                      </a:r>
                      <a:r>
                        <a:rPr lang="en-US" sz="1200" b="1" baseline="0" dirty="0" smtClean="0">
                          <a:solidFill>
                            <a:schemeClr val="bg1"/>
                          </a:solidFill>
                        </a:rPr>
                        <a:t> Objectives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Status Updates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Science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994410">
                <a:tc>
                  <a:txBody>
                    <a:bodyPr/>
                    <a:lstStyle/>
                    <a:p>
                      <a:r>
                        <a:rPr lang="en-US" sz="1200" b="1" dirty="0" smtClean="0">
                          <a:solidFill>
                            <a:schemeClr val="bg1"/>
                          </a:solidFill>
                        </a:rPr>
                        <a:t>Applications</a:t>
                      </a: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Instrument</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Data</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People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Publications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Education and Outreach</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News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bl>
          </a:graphicData>
        </a:graphic>
      </p:graphicFrame>
      <p:grpSp>
        <p:nvGrpSpPr>
          <p:cNvPr id="4" name="Group 37"/>
          <p:cNvGrpSpPr/>
          <p:nvPr/>
        </p:nvGrpSpPr>
        <p:grpSpPr>
          <a:xfrm>
            <a:off x="250371" y="2710542"/>
            <a:ext cx="2468883" cy="2405745"/>
            <a:chOff x="250371" y="2710542"/>
            <a:chExt cx="2468883" cy="2405745"/>
          </a:xfrm>
        </p:grpSpPr>
        <p:sp>
          <p:nvSpPr>
            <p:cNvPr id="27" name="Rectangle 26">
              <a:hlinkClick r:id="rId17" action="ppaction://hlinksldjump"/>
            </p:cNvPr>
            <p:cNvSpPr/>
            <p:nvPr/>
          </p:nvSpPr>
          <p:spPr>
            <a:xfrm>
              <a:off x="250371" y="28810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Ocean</a:t>
              </a:r>
            </a:p>
          </p:txBody>
        </p:sp>
        <p:sp>
          <p:nvSpPr>
            <p:cNvPr id="28" name="Rectangle 27">
              <a:hlinkClick r:id="rId18" action="ppaction://hlinksldjump"/>
            </p:cNvPr>
            <p:cNvSpPr/>
            <p:nvPr/>
          </p:nvSpPr>
          <p:spPr>
            <a:xfrm>
              <a:off x="250374" y="30552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Atmosphere</a:t>
              </a:r>
            </a:p>
          </p:txBody>
        </p:sp>
        <p:sp>
          <p:nvSpPr>
            <p:cNvPr id="29" name="Rectangle 28">
              <a:hlinkClick r:id="rId19" action="ppaction://hlinksldjump"/>
            </p:cNvPr>
            <p:cNvSpPr/>
            <p:nvPr/>
          </p:nvSpPr>
          <p:spPr>
            <a:xfrm>
              <a:off x="250374" y="27105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Overview</a:t>
              </a:r>
            </a:p>
          </p:txBody>
        </p:sp>
        <p:sp>
          <p:nvSpPr>
            <p:cNvPr id="30" name="Rectangle 29">
              <a:hlinkClick r:id="rId20" action="ppaction://hlinksldjump"/>
            </p:cNvPr>
            <p:cNvSpPr/>
            <p:nvPr/>
          </p:nvSpPr>
          <p:spPr>
            <a:xfrm>
              <a:off x="250374" y="3229428"/>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rgbClr val="C00000"/>
                  </a:solidFill>
                  <a:effectLst>
                    <a:outerShdw blurRad="38100" dist="38100" dir="2700000" algn="tl">
                      <a:srgbClr val="000000">
                        <a:alpha val="43137"/>
                      </a:srgbClr>
                    </a:outerShdw>
                  </a:effectLst>
                </a:rPr>
                <a:t>Applications Traceability Matrix (ATM)</a:t>
              </a:r>
            </a:p>
          </p:txBody>
        </p:sp>
        <p:sp>
          <p:nvSpPr>
            <p:cNvPr id="31" name="Rectangle 30">
              <a:hlinkClick r:id="rId13" action="ppaction://hlinksldjump"/>
            </p:cNvPr>
            <p:cNvSpPr/>
            <p:nvPr/>
          </p:nvSpPr>
          <p:spPr>
            <a:xfrm>
              <a:off x="250374" y="33963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Early Adopters Program</a:t>
              </a:r>
            </a:p>
          </p:txBody>
        </p:sp>
        <p:sp>
          <p:nvSpPr>
            <p:cNvPr id="32" name="Rectangle 31">
              <a:hlinkClick r:id="rId21" action="ppaction://hlinksldjump"/>
            </p:cNvPr>
            <p:cNvSpPr/>
            <p:nvPr/>
          </p:nvSpPr>
          <p:spPr>
            <a:xfrm>
              <a:off x="250374" y="35668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Working Group</a:t>
              </a:r>
            </a:p>
          </p:txBody>
        </p:sp>
        <p:sp>
          <p:nvSpPr>
            <p:cNvPr id="33" name="Rectangle 32">
              <a:hlinkClick r:id="rId21" action="ppaction://hlinksldjump"/>
            </p:cNvPr>
            <p:cNvSpPr/>
            <p:nvPr/>
          </p:nvSpPr>
          <p:spPr>
            <a:xfrm>
              <a:off x="250374" y="37410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Data Products &amp; User Tools</a:t>
              </a:r>
            </a:p>
          </p:txBody>
        </p:sp>
        <p:sp>
          <p:nvSpPr>
            <p:cNvPr id="34" name="Rectangle 33">
              <a:hlinkClick r:id="rId22" action="ppaction://hlinksldjump"/>
            </p:cNvPr>
            <p:cNvSpPr/>
            <p:nvPr/>
          </p:nvSpPr>
          <p:spPr>
            <a:xfrm>
              <a:off x="250374" y="3911601"/>
              <a:ext cx="2468880" cy="68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Calendar</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Solicitations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Workshops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Field Campaigns &amp; Cal/Val Activities</a:t>
              </a:r>
            </a:p>
            <a:p>
              <a:pPr marL="0" lvl="1">
                <a:lnSpc>
                  <a:spcPts val="1200"/>
                </a:lnSpc>
              </a:pPr>
              <a:endParaRPr lang="en-US" sz="1100" b="1" dirty="0" smtClean="0">
                <a:solidFill>
                  <a:schemeClr val="tx2">
                    <a:lumMod val="40000"/>
                    <a:lumOff val="60000"/>
                  </a:schemeClr>
                </a:solidFill>
                <a:effectLst>
                  <a:outerShdw blurRad="38100" dist="38100" dir="2700000" algn="tl">
                    <a:srgbClr val="000000">
                      <a:alpha val="43137"/>
                    </a:srgbClr>
                  </a:outerShdw>
                </a:effectLst>
              </a:endParaRPr>
            </a:p>
          </p:txBody>
        </p:sp>
        <p:sp>
          <p:nvSpPr>
            <p:cNvPr id="35" name="Rectangle 34">
              <a:hlinkClick r:id="rId23" action="ppaction://hlinksldjump"/>
            </p:cNvPr>
            <p:cNvSpPr/>
            <p:nvPr/>
          </p:nvSpPr>
          <p:spPr>
            <a:xfrm>
              <a:off x="250374" y="461917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Publications/Presentations</a:t>
              </a:r>
            </a:p>
          </p:txBody>
        </p:sp>
        <p:sp>
          <p:nvSpPr>
            <p:cNvPr id="36" name="Rectangle 35">
              <a:hlinkClick r:id="rId15" action="ppaction://hlinksldjump"/>
            </p:cNvPr>
            <p:cNvSpPr/>
            <p:nvPr/>
          </p:nvSpPr>
          <p:spPr>
            <a:xfrm>
              <a:off x="250374" y="4793343"/>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About Us</a:t>
              </a:r>
            </a:p>
          </p:txBody>
        </p:sp>
        <p:sp>
          <p:nvSpPr>
            <p:cNvPr id="37" name="Rectangle 36">
              <a:hlinkClick r:id="rId24" action="ppaction://hlinksldjump"/>
            </p:cNvPr>
            <p:cNvSpPr/>
            <p:nvPr/>
          </p:nvSpPr>
          <p:spPr>
            <a:xfrm>
              <a:off x="250374" y="496388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Related Links</a:t>
              </a:r>
            </a:p>
          </p:txBody>
        </p:sp>
      </p:grpSp>
      <p:pic>
        <p:nvPicPr>
          <p:cNvPr id="3" name="Picture 3"/>
          <p:cNvPicPr>
            <a:picLocks noChangeAspect="1" noChangeArrowheads="1"/>
          </p:cNvPicPr>
          <p:nvPr/>
        </p:nvPicPr>
        <p:blipFill>
          <a:blip r:embed="rId25" cstate="print"/>
          <a:srcRect/>
          <a:stretch>
            <a:fillRect/>
          </a:stretch>
        </p:blipFill>
        <p:spPr bwMode="auto">
          <a:xfrm>
            <a:off x="2971799" y="2486100"/>
            <a:ext cx="6107907" cy="4343400"/>
          </a:xfrm>
          <a:prstGeom prst="rect">
            <a:avLst/>
          </a:prstGeom>
          <a:noFill/>
          <a:ln w="9525">
            <a:noFill/>
            <a:miter lim="800000"/>
            <a:headEnd/>
            <a:tailEnd/>
          </a:ln>
        </p:spPr>
      </p:pic>
      <p:pic>
        <p:nvPicPr>
          <p:cNvPr id="45" name="Picture 2" descr="http://c.dryicons.com/images/icon_sets/blue_velvet/png/128x128/zoom_in.png"/>
          <p:cNvPicPr>
            <a:picLocks noChangeAspect="1" noChangeArrowheads="1"/>
          </p:cNvPicPr>
          <p:nvPr/>
        </p:nvPicPr>
        <p:blipFill>
          <a:blip r:embed="rId26" cstate="print"/>
          <a:srcRect/>
          <a:stretch>
            <a:fillRect/>
          </a:stretch>
        </p:blipFill>
        <p:spPr bwMode="auto">
          <a:xfrm>
            <a:off x="8610598" y="6324599"/>
            <a:ext cx="381001" cy="381001"/>
          </a:xfrm>
          <a:prstGeom prst="rect">
            <a:avLst/>
          </a:prstGeom>
          <a:noFill/>
        </p:spPr>
      </p:pic>
    </p:spTree>
    <p:extLst>
      <p:ext uri="{BB962C8B-B14F-4D97-AF65-F5344CB8AC3E}">
        <p14:creationId xmlns="" xmlns:p14="http://schemas.microsoft.com/office/powerpoint/2010/main" val="36279735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685800"/>
            <a:ext cx="28956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143000" y="6400800"/>
            <a:ext cx="1600200" cy="24765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t>Follow Us … </a:t>
            </a:r>
            <a:endParaRPr lang="en-US" sz="1100" dirty="0"/>
          </a:p>
        </p:txBody>
      </p:sp>
      <p:pic>
        <p:nvPicPr>
          <p:cNvPr id="1027" name="Picture 3"/>
          <p:cNvPicPr>
            <a:picLocks noChangeAspect="1" noChangeArrowheads="1"/>
          </p:cNvPicPr>
          <p:nvPr/>
        </p:nvPicPr>
        <p:blipFill>
          <a:blip r:embed="rId2" cstate="print"/>
          <a:srcRect/>
          <a:stretch>
            <a:fillRect/>
          </a:stretch>
        </p:blipFill>
        <p:spPr bwMode="auto">
          <a:xfrm>
            <a:off x="2105025" y="6429375"/>
            <a:ext cx="182880" cy="182880"/>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2390776" y="6429375"/>
            <a:ext cx="188422" cy="182880"/>
          </a:xfrm>
          <a:prstGeom prst="rect">
            <a:avLst/>
          </a:prstGeom>
          <a:noFill/>
          <a:ln w="9525">
            <a:solidFill>
              <a:schemeClr val="tx1"/>
            </a:solidFill>
            <a:miter lim="800000"/>
            <a:headEnd/>
            <a:tailEnd/>
          </a:ln>
        </p:spPr>
      </p:pic>
      <p:pic>
        <p:nvPicPr>
          <p:cNvPr id="42" name="Picture 3"/>
          <p:cNvPicPr>
            <a:picLocks noChangeAspect="1" noChangeArrowheads="1"/>
          </p:cNvPicPr>
          <p:nvPr/>
        </p:nvPicPr>
        <p:blipFill>
          <a:blip r:embed="rId4" cstate="print"/>
          <a:srcRect/>
          <a:stretch>
            <a:fillRect/>
          </a:stretch>
        </p:blipFill>
        <p:spPr bwMode="auto">
          <a:xfrm>
            <a:off x="4572000" y="685800"/>
            <a:ext cx="494211" cy="381000"/>
          </a:xfrm>
          <a:prstGeom prst="rect">
            <a:avLst/>
          </a:prstGeom>
          <a:noFill/>
          <a:ln w="38100">
            <a:solidFill>
              <a:schemeClr val="tx1"/>
            </a:solidFill>
            <a:miter lim="800000"/>
            <a:headEnd/>
            <a:tailEnd/>
          </a:ln>
        </p:spPr>
      </p:pic>
      <p:pic>
        <p:nvPicPr>
          <p:cNvPr id="43" name="Picture 4"/>
          <p:cNvPicPr>
            <a:picLocks noChangeAspect="1" noChangeArrowheads="1"/>
          </p:cNvPicPr>
          <p:nvPr/>
        </p:nvPicPr>
        <p:blipFill>
          <a:blip r:embed="rId5" cstate="print"/>
          <a:srcRect/>
          <a:stretch>
            <a:fillRect/>
          </a:stretch>
        </p:blipFill>
        <p:spPr bwMode="auto">
          <a:xfrm>
            <a:off x="5068389" y="549258"/>
            <a:ext cx="570411" cy="516669"/>
          </a:xfrm>
          <a:prstGeom prst="rect">
            <a:avLst/>
          </a:prstGeom>
          <a:noFill/>
          <a:ln w="38100">
            <a:solidFill>
              <a:schemeClr val="tx1"/>
            </a:solidFill>
            <a:miter lim="800000"/>
            <a:headEnd/>
            <a:tailEnd/>
          </a:ln>
        </p:spPr>
      </p:pic>
      <p:pic>
        <p:nvPicPr>
          <p:cNvPr id="47" name="Picture 8"/>
          <p:cNvPicPr>
            <a:picLocks noChangeAspect="1" noChangeArrowheads="1"/>
          </p:cNvPicPr>
          <p:nvPr/>
        </p:nvPicPr>
        <p:blipFill>
          <a:blip r:embed="rId6" cstate="print"/>
          <a:srcRect/>
          <a:stretch>
            <a:fillRect/>
          </a:stretch>
        </p:blipFill>
        <p:spPr bwMode="auto">
          <a:xfrm>
            <a:off x="5638800" y="531343"/>
            <a:ext cx="494212" cy="535457"/>
          </a:xfrm>
          <a:prstGeom prst="rect">
            <a:avLst/>
          </a:prstGeom>
          <a:noFill/>
          <a:ln w="38100">
            <a:solidFill>
              <a:schemeClr val="tx1"/>
            </a:solidFill>
            <a:miter lim="800000"/>
            <a:headEnd/>
            <a:tailEnd/>
          </a:ln>
        </p:spPr>
      </p:pic>
      <p:pic>
        <p:nvPicPr>
          <p:cNvPr id="48" name="Picture 9"/>
          <p:cNvPicPr>
            <a:picLocks noChangeAspect="1" noChangeArrowheads="1"/>
          </p:cNvPicPr>
          <p:nvPr/>
        </p:nvPicPr>
        <p:blipFill>
          <a:blip r:embed="rId7" cstate="print"/>
          <a:srcRect/>
          <a:stretch>
            <a:fillRect/>
          </a:stretch>
        </p:blipFill>
        <p:spPr bwMode="auto">
          <a:xfrm>
            <a:off x="6135188" y="457200"/>
            <a:ext cx="646612" cy="609600"/>
          </a:xfrm>
          <a:prstGeom prst="rect">
            <a:avLst/>
          </a:prstGeom>
          <a:noFill/>
          <a:ln w="38100">
            <a:solidFill>
              <a:schemeClr val="tx1"/>
            </a:solidFill>
            <a:miter lim="800000"/>
            <a:headEnd/>
            <a:tailEnd/>
          </a:ln>
        </p:spPr>
      </p:pic>
      <p:pic>
        <p:nvPicPr>
          <p:cNvPr id="49" name="Picture 10"/>
          <p:cNvPicPr>
            <a:picLocks noChangeAspect="1" noChangeArrowheads="1"/>
          </p:cNvPicPr>
          <p:nvPr/>
        </p:nvPicPr>
        <p:blipFill>
          <a:blip r:embed="rId8" cstate="print"/>
          <a:srcRect/>
          <a:stretch>
            <a:fillRect/>
          </a:stretch>
        </p:blipFill>
        <p:spPr bwMode="auto">
          <a:xfrm>
            <a:off x="4191000" y="685800"/>
            <a:ext cx="393568" cy="381000"/>
          </a:xfrm>
          <a:prstGeom prst="rect">
            <a:avLst/>
          </a:prstGeom>
          <a:noFill/>
          <a:ln w="38100">
            <a:solidFill>
              <a:schemeClr val="tx1"/>
            </a:solidFill>
            <a:miter lim="800000"/>
            <a:headEnd/>
            <a:tailEnd/>
          </a:ln>
        </p:spPr>
      </p:pic>
      <p:pic>
        <p:nvPicPr>
          <p:cNvPr id="50" name="Picture 11"/>
          <p:cNvPicPr>
            <a:picLocks noChangeAspect="1" noChangeArrowheads="1"/>
          </p:cNvPicPr>
          <p:nvPr/>
        </p:nvPicPr>
        <p:blipFill>
          <a:blip r:embed="rId9" cstate="print"/>
          <a:srcRect/>
          <a:stretch>
            <a:fillRect/>
          </a:stretch>
        </p:blipFill>
        <p:spPr bwMode="auto">
          <a:xfrm>
            <a:off x="6781800" y="457201"/>
            <a:ext cx="570412" cy="609600"/>
          </a:xfrm>
          <a:prstGeom prst="rect">
            <a:avLst/>
          </a:prstGeom>
          <a:noFill/>
          <a:ln w="38100">
            <a:solidFill>
              <a:schemeClr val="tx1"/>
            </a:solidFill>
            <a:miter lim="800000"/>
            <a:headEnd/>
            <a:tailEnd/>
          </a:ln>
        </p:spPr>
      </p:pic>
      <p:pic>
        <p:nvPicPr>
          <p:cNvPr id="51" name="Picture 12"/>
          <p:cNvPicPr>
            <a:picLocks noChangeAspect="1" noChangeArrowheads="1"/>
          </p:cNvPicPr>
          <p:nvPr/>
        </p:nvPicPr>
        <p:blipFill>
          <a:blip r:embed="rId10" cstate="print"/>
          <a:srcRect/>
          <a:stretch>
            <a:fillRect/>
          </a:stretch>
        </p:blipFill>
        <p:spPr bwMode="auto">
          <a:xfrm>
            <a:off x="3657600" y="609600"/>
            <a:ext cx="551944" cy="457200"/>
          </a:xfrm>
          <a:prstGeom prst="rect">
            <a:avLst/>
          </a:prstGeom>
          <a:noFill/>
          <a:ln w="38100">
            <a:solidFill>
              <a:schemeClr val="tx1"/>
            </a:solidFill>
            <a:miter lim="800000"/>
            <a:headEnd/>
            <a:tailEnd/>
          </a:ln>
        </p:spPr>
      </p:pic>
      <p:pic>
        <p:nvPicPr>
          <p:cNvPr id="52" name="Picture 13"/>
          <p:cNvPicPr>
            <a:picLocks noChangeAspect="1" noChangeArrowheads="1"/>
          </p:cNvPicPr>
          <p:nvPr/>
        </p:nvPicPr>
        <p:blipFill>
          <a:blip r:embed="rId11" cstate="print"/>
          <a:srcRect/>
          <a:stretch>
            <a:fillRect/>
          </a:stretch>
        </p:blipFill>
        <p:spPr bwMode="auto">
          <a:xfrm>
            <a:off x="7351000" y="381000"/>
            <a:ext cx="837656" cy="685800"/>
          </a:xfrm>
          <a:prstGeom prst="rect">
            <a:avLst/>
          </a:prstGeom>
          <a:noFill/>
          <a:ln w="38100">
            <a:solidFill>
              <a:schemeClr val="tx1"/>
            </a:solidFill>
            <a:miter lim="800000"/>
            <a:headEnd/>
            <a:tailEnd/>
          </a:ln>
        </p:spPr>
      </p:pic>
      <p:pic>
        <p:nvPicPr>
          <p:cNvPr id="53" name="Picture 14"/>
          <p:cNvPicPr>
            <a:picLocks noChangeAspect="1" noChangeArrowheads="1"/>
          </p:cNvPicPr>
          <p:nvPr/>
        </p:nvPicPr>
        <p:blipFill>
          <a:blip r:embed="rId12" cstate="print"/>
          <a:srcRect/>
          <a:stretch>
            <a:fillRect/>
          </a:stretch>
        </p:blipFill>
        <p:spPr bwMode="auto">
          <a:xfrm>
            <a:off x="8077200" y="104302"/>
            <a:ext cx="1010522" cy="886298"/>
          </a:xfrm>
          <a:prstGeom prst="rect">
            <a:avLst/>
          </a:prstGeom>
          <a:noFill/>
          <a:ln w="38100">
            <a:solidFill>
              <a:schemeClr val="tx1"/>
            </a:solidFill>
            <a:miter lim="800000"/>
            <a:headEnd/>
            <a:tailEnd/>
          </a:ln>
        </p:spPr>
      </p:pic>
      <p:sp>
        <p:nvSpPr>
          <p:cNvPr id="54" name="Rectangle 53">
            <a:hlinkClick r:id="rId13" action="ppaction://hlinksldjump"/>
          </p:cNvPr>
          <p:cNvSpPr/>
          <p:nvPr/>
        </p:nvSpPr>
        <p:spPr>
          <a:xfrm>
            <a:off x="3124200" y="-39338"/>
            <a:ext cx="4512838" cy="769441"/>
          </a:xfrm>
          <a:prstGeom prst="rect">
            <a:avLst/>
          </a:prstGeom>
        </p:spPr>
        <p:txBody>
          <a:bodyPr wrap="none">
            <a:spAutoFit/>
          </a:bodyPr>
          <a:lstStyle/>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PACE </a:t>
            </a:r>
            <a:r>
              <a:rPr lang="en-US"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Pre-Aerosol, Clouds, &amp; ocean Ecosystem</a:t>
            </a:r>
          </a:p>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APPLICATIONS</a:t>
            </a:r>
            <a:endParaRPr lang="en-US" sz="2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endParaRPr>
          </a:p>
        </p:txBody>
      </p:sp>
      <p:sp>
        <p:nvSpPr>
          <p:cNvPr id="39" name="Rectangle 38"/>
          <p:cNvSpPr/>
          <p:nvPr/>
        </p:nvSpPr>
        <p:spPr>
          <a:xfrm>
            <a:off x="2886974" y="1143000"/>
            <a:ext cx="6257026" cy="3048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201" y="100280"/>
            <a:ext cx="3171825" cy="1543050"/>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048000" y="1175701"/>
            <a:ext cx="4267200" cy="246221"/>
          </a:xfrm>
          <a:prstGeom prst="rect">
            <a:avLst/>
          </a:prstGeom>
          <a:noFill/>
          <a:ln cap="rnd">
            <a:noFill/>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sz="1600" b="1" dirty="0" smtClean="0">
                <a:solidFill>
                  <a:schemeClr val="bg1"/>
                </a:solidFill>
                <a:effectLst>
                  <a:outerShdw blurRad="38100" dist="38100" dir="2700000" algn="tl">
                    <a:srgbClr val="000000">
                      <a:alpha val="43137"/>
                    </a:srgbClr>
                  </a:outerShdw>
                </a:effectLst>
              </a:rPr>
              <a:t>Early Adopters Program</a:t>
            </a:r>
            <a:endParaRPr lang="en-US" sz="1600" b="1" dirty="0">
              <a:solidFill>
                <a:schemeClr val="bg1"/>
              </a:solidFill>
              <a:effectLst>
                <a:outerShdw blurRad="38100" dist="38100" dir="2700000" algn="tl">
                  <a:srgbClr val="000000">
                    <a:alpha val="43137"/>
                  </a:srgbClr>
                </a:outerShdw>
              </a:effectLst>
            </a:endParaRPr>
          </a:p>
        </p:txBody>
      </p:sp>
      <p:graphicFrame>
        <p:nvGraphicFramePr>
          <p:cNvPr id="22" name="Table 21"/>
          <p:cNvGraphicFramePr>
            <a:graphicFrameLocks noGrp="1"/>
          </p:cNvGraphicFramePr>
          <p:nvPr/>
        </p:nvGraphicFramePr>
        <p:xfrm>
          <a:off x="76200" y="1752600"/>
          <a:ext cx="2743200" cy="4526280"/>
        </p:xfrm>
        <a:graphic>
          <a:graphicData uri="http://schemas.openxmlformats.org/drawingml/2006/table">
            <a:tbl>
              <a:tblPr firstRow="1" bandRow="1">
                <a:tableStyleId>{5C22544A-7EE6-4342-B048-85BDC9FD1C3A}</a:tableStyleId>
              </a:tblPr>
              <a:tblGrid>
                <a:gridCol w="2743200"/>
              </a:tblGrid>
              <a:tr h="165735">
                <a:tc>
                  <a:txBody>
                    <a:bodyPr/>
                    <a:lstStyle/>
                    <a:p>
                      <a:r>
                        <a:rPr lang="en-US" sz="1200" b="1" dirty="0" smtClean="0">
                          <a:solidFill>
                            <a:schemeClr val="bg1"/>
                          </a:solidFill>
                        </a:rPr>
                        <a:t>PACE Home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Mission</a:t>
                      </a:r>
                      <a:r>
                        <a:rPr lang="en-US" sz="1200" b="1" baseline="0" dirty="0" smtClean="0">
                          <a:solidFill>
                            <a:schemeClr val="bg1"/>
                          </a:solidFill>
                        </a:rPr>
                        <a:t> Objectives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Status Updates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Science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994410">
                <a:tc>
                  <a:txBody>
                    <a:bodyPr/>
                    <a:lstStyle/>
                    <a:p>
                      <a:r>
                        <a:rPr lang="en-US" sz="1200" b="1" dirty="0" smtClean="0">
                          <a:solidFill>
                            <a:schemeClr val="bg1"/>
                          </a:solidFill>
                        </a:rPr>
                        <a:t>Applications</a:t>
                      </a: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Instrument</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Data</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People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Publications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Education and Outreach</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News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bl>
          </a:graphicData>
        </a:graphic>
      </p:graphicFrame>
      <p:grpSp>
        <p:nvGrpSpPr>
          <p:cNvPr id="3" name="Group 36"/>
          <p:cNvGrpSpPr/>
          <p:nvPr/>
        </p:nvGrpSpPr>
        <p:grpSpPr>
          <a:xfrm>
            <a:off x="250371" y="2710542"/>
            <a:ext cx="2468883" cy="2405745"/>
            <a:chOff x="250371" y="2710542"/>
            <a:chExt cx="2468883" cy="2405745"/>
          </a:xfrm>
        </p:grpSpPr>
        <p:sp>
          <p:nvSpPr>
            <p:cNvPr id="24" name="Rectangle 23">
              <a:hlinkClick r:id="rId15" action="ppaction://hlinksldjump"/>
            </p:cNvPr>
            <p:cNvSpPr/>
            <p:nvPr/>
          </p:nvSpPr>
          <p:spPr>
            <a:xfrm>
              <a:off x="250371" y="28810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Ocean</a:t>
              </a:r>
            </a:p>
          </p:txBody>
        </p:sp>
        <p:sp>
          <p:nvSpPr>
            <p:cNvPr id="25" name="Rectangle 24">
              <a:hlinkClick r:id="rId16" action="ppaction://hlinksldjump"/>
            </p:cNvPr>
            <p:cNvSpPr/>
            <p:nvPr/>
          </p:nvSpPr>
          <p:spPr>
            <a:xfrm>
              <a:off x="250374" y="30552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Atmosphere</a:t>
              </a:r>
            </a:p>
          </p:txBody>
        </p:sp>
        <p:sp>
          <p:nvSpPr>
            <p:cNvPr id="28" name="Rectangle 27">
              <a:hlinkClick r:id="rId17" action="ppaction://hlinksldjump"/>
            </p:cNvPr>
            <p:cNvSpPr/>
            <p:nvPr/>
          </p:nvSpPr>
          <p:spPr>
            <a:xfrm>
              <a:off x="250374" y="27105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Overview</a:t>
              </a:r>
            </a:p>
          </p:txBody>
        </p:sp>
        <p:sp>
          <p:nvSpPr>
            <p:cNvPr id="29" name="Rectangle 28">
              <a:hlinkClick r:id="rId18" action="ppaction://hlinksldjump"/>
            </p:cNvPr>
            <p:cNvSpPr/>
            <p:nvPr/>
          </p:nvSpPr>
          <p:spPr>
            <a:xfrm>
              <a:off x="250374" y="3229428"/>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Traceability Matrix (ATM)</a:t>
              </a:r>
            </a:p>
          </p:txBody>
        </p:sp>
        <p:sp>
          <p:nvSpPr>
            <p:cNvPr id="30" name="Rectangle 29">
              <a:hlinkClick r:id="rId13" action="ppaction://hlinksldjump"/>
            </p:cNvPr>
            <p:cNvSpPr/>
            <p:nvPr/>
          </p:nvSpPr>
          <p:spPr>
            <a:xfrm>
              <a:off x="250374" y="33963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rgbClr val="C00000"/>
                  </a:solidFill>
                  <a:effectLst>
                    <a:outerShdw blurRad="38100" dist="38100" dir="2700000" algn="tl">
                      <a:srgbClr val="000000">
                        <a:alpha val="43137"/>
                      </a:srgbClr>
                    </a:outerShdw>
                  </a:effectLst>
                </a:rPr>
                <a:t>Early Adopters Program</a:t>
              </a:r>
            </a:p>
          </p:txBody>
        </p:sp>
        <p:sp>
          <p:nvSpPr>
            <p:cNvPr id="31" name="Rectangle 30">
              <a:hlinkClick r:id="rId19" action="ppaction://hlinksldjump"/>
            </p:cNvPr>
            <p:cNvSpPr/>
            <p:nvPr/>
          </p:nvSpPr>
          <p:spPr>
            <a:xfrm>
              <a:off x="250374" y="35668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Working Group</a:t>
              </a:r>
            </a:p>
          </p:txBody>
        </p:sp>
        <p:sp>
          <p:nvSpPr>
            <p:cNvPr id="32" name="Rectangle 31">
              <a:hlinkClick r:id="rId19" action="ppaction://hlinksldjump"/>
            </p:cNvPr>
            <p:cNvSpPr/>
            <p:nvPr/>
          </p:nvSpPr>
          <p:spPr>
            <a:xfrm>
              <a:off x="250374" y="37410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Data Products &amp; User Tools</a:t>
              </a:r>
            </a:p>
          </p:txBody>
        </p:sp>
        <p:sp>
          <p:nvSpPr>
            <p:cNvPr id="33" name="Rectangle 32">
              <a:hlinkClick r:id="rId20" action="ppaction://hlinksldjump"/>
            </p:cNvPr>
            <p:cNvSpPr/>
            <p:nvPr/>
          </p:nvSpPr>
          <p:spPr>
            <a:xfrm>
              <a:off x="250374" y="3911601"/>
              <a:ext cx="2468880" cy="68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Calendar</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Solicitations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Workshops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Field Campaigns &amp; Cal/Val Activities</a:t>
              </a:r>
            </a:p>
            <a:p>
              <a:pPr marL="0" lvl="1">
                <a:lnSpc>
                  <a:spcPts val="1200"/>
                </a:lnSpc>
              </a:pPr>
              <a:endParaRPr lang="en-US" sz="1100" b="1" dirty="0" smtClean="0">
                <a:solidFill>
                  <a:schemeClr val="tx2">
                    <a:lumMod val="40000"/>
                    <a:lumOff val="60000"/>
                  </a:schemeClr>
                </a:solidFill>
                <a:effectLst>
                  <a:outerShdw blurRad="38100" dist="38100" dir="2700000" algn="tl">
                    <a:srgbClr val="000000">
                      <a:alpha val="43137"/>
                    </a:srgbClr>
                  </a:outerShdw>
                </a:effectLst>
              </a:endParaRPr>
            </a:p>
          </p:txBody>
        </p:sp>
        <p:sp>
          <p:nvSpPr>
            <p:cNvPr id="34" name="Rectangle 33">
              <a:hlinkClick r:id="rId21" action="ppaction://hlinksldjump"/>
            </p:cNvPr>
            <p:cNvSpPr/>
            <p:nvPr/>
          </p:nvSpPr>
          <p:spPr>
            <a:xfrm>
              <a:off x="250374" y="461917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Publications/Presentations</a:t>
              </a:r>
            </a:p>
          </p:txBody>
        </p:sp>
        <p:sp>
          <p:nvSpPr>
            <p:cNvPr id="35" name="Rectangle 34">
              <a:hlinkClick r:id="rId22" action="ppaction://hlinksldjump"/>
            </p:cNvPr>
            <p:cNvSpPr/>
            <p:nvPr/>
          </p:nvSpPr>
          <p:spPr>
            <a:xfrm>
              <a:off x="250374" y="4793343"/>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About Us</a:t>
              </a:r>
            </a:p>
          </p:txBody>
        </p:sp>
        <p:sp>
          <p:nvSpPr>
            <p:cNvPr id="36" name="Rectangle 35">
              <a:hlinkClick r:id="rId23" action="ppaction://hlinksldjump"/>
            </p:cNvPr>
            <p:cNvSpPr/>
            <p:nvPr/>
          </p:nvSpPr>
          <p:spPr>
            <a:xfrm>
              <a:off x="250374" y="496388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Related Links</a:t>
              </a:r>
            </a:p>
          </p:txBody>
        </p:sp>
      </p:grpSp>
      <p:sp>
        <p:nvSpPr>
          <p:cNvPr id="46" name="Rectangle 45"/>
          <p:cNvSpPr/>
          <p:nvPr/>
        </p:nvSpPr>
        <p:spPr>
          <a:xfrm>
            <a:off x="3124200" y="1524000"/>
            <a:ext cx="5791200" cy="5201424"/>
          </a:xfrm>
          <a:prstGeom prst="rect">
            <a:avLst/>
          </a:prstGeom>
          <a:solidFill>
            <a:schemeClr val="bg1"/>
          </a:solidFill>
        </p:spPr>
        <p:txBody>
          <a:bodyPr wrap="square">
            <a:spAutoFit/>
          </a:bodyPr>
          <a:lstStyle/>
          <a:p>
            <a:r>
              <a:rPr lang="en-US" sz="1100" i="1" dirty="0" smtClean="0"/>
              <a:t>The </a:t>
            </a:r>
            <a:r>
              <a:rPr lang="en-US" sz="1100" b="1" i="1" dirty="0" smtClean="0"/>
              <a:t>PACE Early Adopters (EA) Program </a:t>
            </a:r>
            <a:r>
              <a:rPr lang="en-US" sz="1100" i="1" dirty="0" smtClean="0"/>
              <a:t>will promote applications research to provide a fundamental understanding of how PACE data products can be scaled and integrated into organizations' policy, business and management activities to improve decision-making efforts.</a:t>
            </a:r>
          </a:p>
          <a:p>
            <a:endParaRPr lang="en-US" sz="1000" b="1" dirty="0" smtClean="0">
              <a:solidFill>
                <a:srgbClr val="C00000"/>
              </a:solidFill>
            </a:endParaRPr>
          </a:p>
          <a:p>
            <a:r>
              <a:rPr lang="en-US" sz="1000" i="1" dirty="0" smtClean="0">
                <a:solidFill>
                  <a:srgbClr val="C00000"/>
                </a:solidFill>
                <a:effectLst>
                  <a:outerShdw blurRad="38100" dist="38100" dir="2700000" algn="tl">
                    <a:srgbClr val="000000">
                      <a:alpha val="43137"/>
                    </a:srgbClr>
                  </a:outerShdw>
                </a:effectLst>
              </a:rPr>
              <a:t>What is an “Early Adopter”? </a:t>
            </a:r>
            <a:r>
              <a:rPr lang="en-US" sz="1000" dirty="0" smtClean="0"/>
              <a:t>PACE Early Adopters are defined as those groups and individuals who have a direct or clearly defined need for PACE-like data, who have an existing application, new ideas for novel PACE-related applications,  and who are planning to apply their own resources (funding, tools, personnel, facilities, etc) to demonstrate the utility of PACE data for their particular system or model. The Early Adopter will use preliminary data products that will become standard products for the PACE mission. The goal of this designation is to accelerate the use of PACE products after launch of the satellite by providing specific support to Early Adopters who commit to engage in pre-launch research that would enable integration of PACE data in their applications. Activities that emphasize an end-user connection will be most relevant. Projects would be completed with quantitative metrics prior to launch. </a:t>
            </a:r>
          </a:p>
          <a:p>
            <a:endParaRPr lang="en-US" sz="1000" dirty="0" smtClean="0"/>
          </a:p>
          <a:p>
            <a:endParaRPr lang="en-US" sz="1000" b="1" dirty="0" smtClean="0"/>
          </a:p>
          <a:p>
            <a:endParaRPr lang="en-US" sz="1000" b="1" dirty="0" smtClean="0"/>
          </a:p>
          <a:p>
            <a:endParaRPr lang="en-US" sz="1000" b="1" dirty="0" smtClean="0"/>
          </a:p>
          <a:p>
            <a:endParaRPr lang="en-US" sz="1000" b="1" dirty="0" smtClean="0"/>
          </a:p>
          <a:p>
            <a:endParaRPr lang="en-US" sz="1000" b="1" dirty="0" smtClean="0"/>
          </a:p>
          <a:p>
            <a:endParaRPr lang="en-US" sz="1000" b="1" dirty="0" smtClean="0"/>
          </a:p>
          <a:p>
            <a:endParaRPr lang="en-US" sz="1000" b="1" dirty="0" smtClean="0"/>
          </a:p>
          <a:p>
            <a:endParaRPr lang="en-US" sz="1000" b="1" dirty="0" smtClean="0"/>
          </a:p>
          <a:p>
            <a:endParaRPr lang="en-US" sz="900" b="1" dirty="0" smtClean="0"/>
          </a:p>
          <a:p>
            <a:endParaRPr lang="en-US" sz="900" b="1" dirty="0" smtClean="0"/>
          </a:p>
          <a:p>
            <a:r>
              <a:rPr lang="en-US" sz="900" b="1" dirty="0" smtClean="0"/>
              <a:t>Characteristics of the PACE EA program are:</a:t>
            </a:r>
            <a:endParaRPr lang="en-US" sz="900" dirty="0" smtClean="0"/>
          </a:p>
          <a:p>
            <a:pPr>
              <a:spcBef>
                <a:spcPts val="300"/>
              </a:spcBef>
              <a:buFont typeface="Wingdings"/>
              <a:buChar char=""/>
            </a:pPr>
            <a:r>
              <a:rPr lang="en-US" sz="900" dirty="0" smtClean="0"/>
              <a:t> Each EA will be partnered with at least one </a:t>
            </a:r>
            <a:r>
              <a:rPr lang="en-US" sz="900" u="sng" dirty="0" smtClean="0">
                <a:solidFill>
                  <a:srgbClr val="0000FF"/>
                </a:solidFill>
              </a:rPr>
              <a:t>PACE Science Team member </a:t>
            </a:r>
            <a:r>
              <a:rPr lang="en-US" sz="900" dirty="0" smtClean="0"/>
              <a:t>who is developing a </a:t>
            </a:r>
            <a:r>
              <a:rPr lang="en-US" sz="900" dirty="0" smtClean="0">
                <a:hlinkClick r:id="rId19" action="ppaction://hlinksldjump"/>
              </a:rPr>
              <a:t>mission product </a:t>
            </a:r>
            <a:r>
              <a:rPr lang="en-US" sz="900" dirty="0" smtClean="0"/>
              <a:t>that the EA would like to use/integrate into an application tool. </a:t>
            </a:r>
          </a:p>
          <a:p>
            <a:pPr>
              <a:spcBef>
                <a:spcPts val="300"/>
              </a:spcBef>
              <a:buFont typeface="Wingdings"/>
              <a:buChar char=""/>
            </a:pPr>
            <a:r>
              <a:rPr lang="en-US" sz="900" dirty="0" smtClean="0"/>
              <a:t>The PACE EAs will participate in the implementation of the PACE Mission Applications Plan by taking lead roles in PACE applications research, </a:t>
            </a:r>
            <a:r>
              <a:rPr lang="en-US" sz="900" dirty="0" smtClean="0">
                <a:hlinkClick r:id="rId20" action="ppaction://hlinksldjump"/>
              </a:rPr>
              <a:t>meetings, workshops, and related activities</a:t>
            </a:r>
            <a:r>
              <a:rPr lang="en-US" sz="900" dirty="0" smtClean="0"/>
              <a:t>.</a:t>
            </a:r>
          </a:p>
          <a:p>
            <a:pPr>
              <a:spcBef>
                <a:spcPts val="300"/>
              </a:spcBef>
              <a:buFont typeface="Wingdings"/>
              <a:buChar char=""/>
            </a:pPr>
            <a:r>
              <a:rPr lang="en-US" sz="900" dirty="0" smtClean="0"/>
              <a:t>The EA program is an unfunded activity formalized through an early data access agreement (i.e., simulated PACE data) between the mission and the participating organization.</a:t>
            </a:r>
          </a:p>
          <a:p>
            <a:pPr>
              <a:spcBef>
                <a:spcPts val="300"/>
              </a:spcBef>
              <a:buFont typeface="Wingdings"/>
              <a:buChar char=""/>
            </a:pPr>
            <a:r>
              <a:rPr lang="en-US" sz="900" dirty="0" smtClean="0"/>
              <a:t> Early Adopters will be nominated by the PACE </a:t>
            </a:r>
            <a:r>
              <a:rPr lang="en-US" sz="900" dirty="0" smtClean="0">
                <a:hlinkClick r:id="rId19" action="ppaction://hlinksldjump"/>
              </a:rPr>
              <a:t>Applications Working Group (AWG)</a:t>
            </a:r>
            <a:r>
              <a:rPr lang="en-US" sz="900" dirty="0" smtClean="0"/>
              <a:t> </a:t>
            </a:r>
            <a:r>
              <a:rPr lang="en-US" sz="900" dirty="0"/>
              <a:t>from a pool of users after reviewing for relevance, availability of science team partners, and anticipated </a:t>
            </a:r>
            <a:r>
              <a:rPr lang="en-US" sz="900" dirty="0" smtClean="0"/>
              <a:t>application.</a:t>
            </a:r>
          </a:p>
        </p:txBody>
      </p:sp>
      <p:grpSp>
        <p:nvGrpSpPr>
          <p:cNvPr id="4" name="Group 71"/>
          <p:cNvGrpSpPr/>
          <p:nvPr/>
        </p:nvGrpSpPr>
        <p:grpSpPr>
          <a:xfrm>
            <a:off x="3657600" y="3733800"/>
            <a:ext cx="2819400" cy="1015663"/>
            <a:chOff x="3733800" y="3690258"/>
            <a:chExt cx="2819400" cy="1015663"/>
          </a:xfrm>
        </p:grpSpPr>
        <p:grpSp>
          <p:nvGrpSpPr>
            <p:cNvPr id="5" name="Group 62"/>
            <p:cNvGrpSpPr/>
            <p:nvPr/>
          </p:nvGrpSpPr>
          <p:grpSpPr>
            <a:xfrm>
              <a:off x="3733800" y="3708399"/>
              <a:ext cx="2819400" cy="990600"/>
              <a:chOff x="7543800" y="2057400"/>
              <a:chExt cx="2819400" cy="990600"/>
            </a:xfrm>
          </p:grpSpPr>
          <p:sp>
            <p:nvSpPr>
              <p:cNvPr id="60" name="Oval 59"/>
              <p:cNvSpPr/>
              <p:nvPr/>
            </p:nvSpPr>
            <p:spPr>
              <a:xfrm>
                <a:off x="7558087" y="2057400"/>
                <a:ext cx="2805113" cy="990600"/>
              </a:xfrm>
              <a:prstGeom prst="ellipse">
                <a:avLst/>
              </a:prstGeom>
              <a:blipFill>
                <a:blip r:embed="rId14" cstate="print"/>
                <a:stretch>
                  <a:fillRect/>
                </a:stretch>
              </a:bli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543800" y="2057400"/>
                <a:ext cx="2805113" cy="990600"/>
              </a:xfrm>
              <a:prstGeom prst="ellipse">
                <a:avLst/>
              </a:prstGeom>
              <a:solidFill>
                <a:srgbClr val="FFFFFF">
                  <a:alpha val="80000"/>
                </a:srgb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ectangle 61"/>
            <p:cNvSpPr/>
            <p:nvPr/>
          </p:nvSpPr>
          <p:spPr>
            <a:xfrm>
              <a:off x="3733800" y="3690258"/>
              <a:ext cx="2819400" cy="1015663"/>
            </a:xfrm>
            <a:prstGeom prst="rect">
              <a:avLst/>
            </a:prstGeom>
            <a:ln>
              <a:noFill/>
            </a:ln>
          </p:spPr>
          <p:txBody>
            <a:bodyPr wrap="square">
              <a:spAutoFit/>
            </a:bodyPr>
            <a:lstStyle/>
            <a:p>
              <a:pPr algn="ctr"/>
              <a:r>
                <a:rPr lang="en-US" sz="1000" dirty="0" smtClean="0"/>
                <a:t>The </a:t>
              </a:r>
              <a:r>
                <a:rPr lang="en-US" sz="1000" b="1" dirty="0" smtClean="0"/>
                <a:t>Early Adopter</a:t>
              </a:r>
            </a:p>
            <a:p>
              <a:pPr algn="ctr"/>
              <a:r>
                <a:rPr lang="en-US" sz="1000" dirty="0" smtClean="0"/>
                <a:t> will receive access to developmental products </a:t>
              </a:r>
            </a:p>
            <a:p>
              <a:pPr algn="ctr"/>
              <a:r>
                <a:rPr lang="en-US" sz="1000" dirty="0" smtClean="0"/>
                <a:t>and interaction with the product developer enabling them to be among the first to integrate the new PACE products into </a:t>
              </a:r>
            </a:p>
            <a:p>
              <a:pPr algn="ctr"/>
              <a:r>
                <a:rPr lang="en-US" sz="1000" dirty="0" smtClean="0"/>
                <a:t>their systems.</a:t>
              </a:r>
            </a:p>
          </p:txBody>
        </p:sp>
      </p:grpSp>
      <p:grpSp>
        <p:nvGrpSpPr>
          <p:cNvPr id="7" name="Group 70"/>
          <p:cNvGrpSpPr/>
          <p:nvPr/>
        </p:nvGrpSpPr>
        <p:grpSpPr>
          <a:xfrm>
            <a:off x="5631546" y="4321626"/>
            <a:ext cx="2819400" cy="990600"/>
            <a:chOff x="3657600" y="4114800"/>
            <a:chExt cx="2819400" cy="990600"/>
          </a:xfrm>
        </p:grpSpPr>
        <p:grpSp>
          <p:nvGrpSpPr>
            <p:cNvPr id="8" name="Group 63"/>
            <p:cNvGrpSpPr/>
            <p:nvPr/>
          </p:nvGrpSpPr>
          <p:grpSpPr>
            <a:xfrm>
              <a:off x="3657600" y="4114800"/>
              <a:ext cx="2819400" cy="990600"/>
              <a:chOff x="7543800" y="2057400"/>
              <a:chExt cx="2819400" cy="990600"/>
            </a:xfrm>
          </p:grpSpPr>
          <p:sp>
            <p:nvSpPr>
              <p:cNvPr id="65" name="Oval 64"/>
              <p:cNvSpPr/>
              <p:nvPr/>
            </p:nvSpPr>
            <p:spPr>
              <a:xfrm>
                <a:off x="7558087" y="2057400"/>
                <a:ext cx="2805113" cy="990600"/>
              </a:xfrm>
              <a:prstGeom prst="ellipse">
                <a:avLst/>
              </a:prstGeom>
              <a:blipFill>
                <a:blip r:embed="rId14" cstate="prin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543800" y="2057400"/>
                <a:ext cx="2805113" cy="990600"/>
              </a:xfrm>
              <a:prstGeom prst="ellipse">
                <a:avLst/>
              </a:prstGeom>
              <a:solidFill>
                <a:srgbClr val="FFFFFF">
                  <a:alpha val="80000"/>
                </a:srgb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3657600" y="4189197"/>
              <a:ext cx="2819400" cy="861774"/>
            </a:xfrm>
            <a:prstGeom prst="rect">
              <a:avLst/>
            </a:prstGeom>
            <a:ln>
              <a:noFill/>
            </a:ln>
          </p:spPr>
          <p:txBody>
            <a:bodyPr wrap="square">
              <a:spAutoFit/>
            </a:bodyPr>
            <a:lstStyle/>
            <a:p>
              <a:pPr algn="ctr"/>
              <a:r>
                <a:rPr lang="en-US" sz="1000" dirty="0" smtClean="0"/>
                <a:t>The </a:t>
              </a:r>
              <a:r>
                <a:rPr lang="en-US" sz="1000" b="1" dirty="0" smtClean="0"/>
                <a:t>Science Team member </a:t>
              </a:r>
            </a:p>
            <a:p>
              <a:pPr algn="ctr"/>
              <a:r>
                <a:rPr lang="en-US" sz="1000" dirty="0" smtClean="0"/>
                <a:t>will gain a partner who can evaluate products and offer feedback from a functionality perspective as well as  potential calibration and validation information.</a:t>
              </a:r>
              <a:endParaRPr lang="en-US" sz="1000" dirty="0"/>
            </a:p>
          </p:txBody>
        </p:sp>
      </p:grpSp>
    </p:spTree>
    <p:extLst>
      <p:ext uri="{BB962C8B-B14F-4D97-AF65-F5344CB8AC3E}">
        <p14:creationId xmlns="" xmlns:p14="http://schemas.microsoft.com/office/powerpoint/2010/main" val="36279735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685800"/>
            <a:ext cx="28956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143000" y="6400800"/>
            <a:ext cx="1600200" cy="24765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t>Follow Us … </a:t>
            </a:r>
            <a:endParaRPr lang="en-US" sz="1100" dirty="0"/>
          </a:p>
        </p:txBody>
      </p:sp>
      <p:pic>
        <p:nvPicPr>
          <p:cNvPr id="1027" name="Picture 3"/>
          <p:cNvPicPr>
            <a:picLocks noChangeAspect="1" noChangeArrowheads="1"/>
          </p:cNvPicPr>
          <p:nvPr/>
        </p:nvPicPr>
        <p:blipFill>
          <a:blip r:embed="rId2" cstate="print"/>
          <a:srcRect/>
          <a:stretch>
            <a:fillRect/>
          </a:stretch>
        </p:blipFill>
        <p:spPr bwMode="auto">
          <a:xfrm>
            <a:off x="2105025" y="6429375"/>
            <a:ext cx="182880" cy="182880"/>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2390776" y="6429375"/>
            <a:ext cx="188422" cy="182880"/>
          </a:xfrm>
          <a:prstGeom prst="rect">
            <a:avLst/>
          </a:prstGeom>
          <a:noFill/>
          <a:ln w="9525">
            <a:solidFill>
              <a:schemeClr val="tx1"/>
            </a:solidFill>
            <a:miter lim="800000"/>
            <a:headEnd/>
            <a:tailEnd/>
          </a:ln>
        </p:spPr>
      </p:pic>
      <p:pic>
        <p:nvPicPr>
          <p:cNvPr id="42" name="Picture 3"/>
          <p:cNvPicPr>
            <a:picLocks noChangeAspect="1" noChangeArrowheads="1"/>
          </p:cNvPicPr>
          <p:nvPr/>
        </p:nvPicPr>
        <p:blipFill>
          <a:blip r:embed="rId4" cstate="print"/>
          <a:srcRect/>
          <a:stretch>
            <a:fillRect/>
          </a:stretch>
        </p:blipFill>
        <p:spPr bwMode="auto">
          <a:xfrm>
            <a:off x="4572000" y="685800"/>
            <a:ext cx="494211" cy="381000"/>
          </a:xfrm>
          <a:prstGeom prst="rect">
            <a:avLst/>
          </a:prstGeom>
          <a:noFill/>
          <a:ln w="38100">
            <a:solidFill>
              <a:schemeClr val="tx1"/>
            </a:solidFill>
            <a:miter lim="800000"/>
            <a:headEnd/>
            <a:tailEnd/>
          </a:ln>
        </p:spPr>
      </p:pic>
      <p:pic>
        <p:nvPicPr>
          <p:cNvPr id="43" name="Picture 4"/>
          <p:cNvPicPr>
            <a:picLocks noChangeAspect="1" noChangeArrowheads="1"/>
          </p:cNvPicPr>
          <p:nvPr/>
        </p:nvPicPr>
        <p:blipFill>
          <a:blip r:embed="rId5" cstate="print"/>
          <a:srcRect/>
          <a:stretch>
            <a:fillRect/>
          </a:stretch>
        </p:blipFill>
        <p:spPr bwMode="auto">
          <a:xfrm>
            <a:off x="5068389" y="549258"/>
            <a:ext cx="570411" cy="516669"/>
          </a:xfrm>
          <a:prstGeom prst="rect">
            <a:avLst/>
          </a:prstGeom>
          <a:noFill/>
          <a:ln w="38100">
            <a:solidFill>
              <a:schemeClr val="tx1"/>
            </a:solidFill>
            <a:miter lim="800000"/>
            <a:headEnd/>
            <a:tailEnd/>
          </a:ln>
        </p:spPr>
      </p:pic>
      <p:pic>
        <p:nvPicPr>
          <p:cNvPr id="47" name="Picture 8"/>
          <p:cNvPicPr>
            <a:picLocks noChangeAspect="1" noChangeArrowheads="1"/>
          </p:cNvPicPr>
          <p:nvPr/>
        </p:nvPicPr>
        <p:blipFill>
          <a:blip r:embed="rId6" cstate="print"/>
          <a:srcRect/>
          <a:stretch>
            <a:fillRect/>
          </a:stretch>
        </p:blipFill>
        <p:spPr bwMode="auto">
          <a:xfrm>
            <a:off x="5638800" y="531343"/>
            <a:ext cx="494212" cy="535457"/>
          </a:xfrm>
          <a:prstGeom prst="rect">
            <a:avLst/>
          </a:prstGeom>
          <a:noFill/>
          <a:ln w="38100">
            <a:solidFill>
              <a:schemeClr val="tx1"/>
            </a:solidFill>
            <a:miter lim="800000"/>
            <a:headEnd/>
            <a:tailEnd/>
          </a:ln>
        </p:spPr>
      </p:pic>
      <p:pic>
        <p:nvPicPr>
          <p:cNvPr id="48" name="Picture 9"/>
          <p:cNvPicPr>
            <a:picLocks noChangeAspect="1" noChangeArrowheads="1"/>
          </p:cNvPicPr>
          <p:nvPr/>
        </p:nvPicPr>
        <p:blipFill>
          <a:blip r:embed="rId7" cstate="print"/>
          <a:srcRect/>
          <a:stretch>
            <a:fillRect/>
          </a:stretch>
        </p:blipFill>
        <p:spPr bwMode="auto">
          <a:xfrm>
            <a:off x="6135188" y="457200"/>
            <a:ext cx="646612" cy="609600"/>
          </a:xfrm>
          <a:prstGeom prst="rect">
            <a:avLst/>
          </a:prstGeom>
          <a:noFill/>
          <a:ln w="38100">
            <a:solidFill>
              <a:schemeClr val="tx1"/>
            </a:solidFill>
            <a:miter lim="800000"/>
            <a:headEnd/>
            <a:tailEnd/>
          </a:ln>
        </p:spPr>
      </p:pic>
      <p:pic>
        <p:nvPicPr>
          <p:cNvPr id="49" name="Picture 10"/>
          <p:cNvPicPr>
            <a:picLocks noChangeAspect="1" noChangeArrowheads="1"/>
          </p:cNvPicPr>
          <p:nvPr/>
        </p:nvPicPr>
        <p:blipFill>
          <a:blip r:embed="rId8" cstate="print"/>
          <a:srcRect/>
          <a:stretch>
            <a:fillRect/>
          </a:stretch>
        </p:blipFill>
        <p:spPr bwMode="auto">
          <a:xfrm>
            <a:off x="4191000" y="685800"/>
            <a:ext cx="393568" cy="381000"/>
          </a:xfrm>
          <a:prstGeom prst="rect">
            <a:avLst/>
          </a:prstGeom>
          <a:noFill/>
          <a:ln w="38100">
            <a:solidFill>
              <a:schemeClr val="tx1"/>
            </a:solidFill>
            <a:miter lim="800000"/>
            <a:headEnd/>
            <a:tailEnd/>
          </a:ln>
        </p:spPr>
      </p:pic>
      <p:pic>
        <p:nvPicPr>
          <p:cNvPr id="50" name="Picture 11"/>
          <p:cNvPicPr>
            <a:picLocks noChangeAspect="1" noChangeArrowheads="1"/>
          </p:cNvPicPr>
          <p:nvPr/>
        </p:nvPicPr>
        <p:blipFill>
          <a:blip r:embed="rId9" cstate="print"/>
          <a:srcRect/>
          <a:stretch>
            <a:fillRect/>
          </a:stretch>
        </p:blipFill>
        <p:spPr bwMode="auto">
          <a:xfrm>
            <a:off x="6781800" y="457201"/>
            <a:ext cx="570412" cy="609600"/>
          </a:xfrm>
          <a:prstGeom prst="rect">
            <a:avLst/>
          </a:prstGeom>
          <a:noFill/>
          <a:ln w="38100">
            <a:solidFill>
              <a:schemeClr val="tx1"/>
            </a:solidFill>
            <a:miter lim="800000"/>
            <a:headEnd/>
            <a:tailEnd/>
          </a:ln>
        </p:spPr>
      </p:pic>
      <p:pic>
        <p:nvPicPr>
          <p:cNvPr id="51" name="Picture 12"/>
          <p:cNvPicPr>
            <a:picLocks noChangeAspect="1" noChangeArrowheads="1"/>
          </p:cNvPicPr>
          <p:nvPr/>
        </p:nvPicPr>
        <p:blipFill>
          <a:blip r:embed="rId10" cstate="print"/>
          <a:srcRect/>
          <a:stretch>
            <a:fillRect/>
          </a:stretch>
        </p:blipFill>
        <p:spPr bwMode="auto">
          <a:xfrm>
            <a:off x="3657600" y="609600"/>
            <a:ext cx="551944" cy="457200"/>
          </a:xfrm>
          <a:prstGeom prst="rect">
            <a:avLst/>
          </a:prstGeom>
          <a:noFill/>
          <a:ln w="38100">
            <a:solidFill>
              <a:schemeClr val="tx1"/>
            </a:solidFill>
            <a:miter lim="800000"/>
            <a:headEnd/>
            <a:tailEnd/>
          </a:ln>
        </p:spPr>
      </p:pic>
      <p:pic>
        <p:nvPicPr>
          <p:cNvPr id="52" name="Picture 13"/>
          <p:cNvPicPr>
            <a:picLocks noChangeAspect="1" noChangeArrowheads="1"/>
          </p:cNvPicPr>
          <p:nvPr/>
        </p:nvPicPr>
        <p:blipFill>
          <a:blip r:embed="rId11" cstate="print"/>
          <a:srcRect/>
          <a:stretch>
            <a:fillRect/>
          </a:stretch>
        </p:blipFill>
        <p:spPr bwMode="auto">
          <a:xfrm>
            <a:off x="7351000" y="381000"/>
            <a:ext cx="837656" cy="685800"/>
          </a:xfrm>
          <a:prstGeom prst="rect">
            <a:avLst/>
          </a:prstGeom>
          <a:noFill/>
          <a:ln w="38100">
            <a:solidFill>
              <a:schemeClr val="tx1"/>
            </a:solidFill>
            <a:miter lim="800000"/>
            <a:headEnd/>
            <a:tailEnd/>
          </a:ln>
        </p:spPr>
      </p:pic>
      <p:pic>
        <p:nvPicPr>
          <p:cNvPr id="53" name="Picture 14"/>
          <p:cNvPicPr>
            <a:picLocks noChangeAspect="1" noChangeArrowheads="1"/>
          </p:cNvPicPr>
          <p:nvPr/>
        </p:nvPicPr>
        <p:blipFill>
          <a:blip r:embed="rId12" cstate="print"/>
          <a:srcRect/>
          <a:stretch>
            <a:fillRect/>
          </a:stretch>
        </p:blipFill>
        <p:spPr bwMode="auto">
          <a:xfrm>
            <a:off x="8077200" y="104302"/>
            <a:ext cx="1010522" cy="886298"/>
          </a:xfrm>
          <a:prstGeom prst="rect">
            <a:avLst/>
          </a:prstGeom>
          <a:noFill/>
          <a:ln w="38100">
            <a:solidFill>
              <a:schemeClr val="tx1"/>
            </a:solidFill>
            <a:miter lim="800000"/>
            <a:headEnd/>
            <a:tailEnd/>
          </a:ln>
        </p:spPr>
      </p:pic>
      <p:sp>
        <p:nvSpPr>
          <p:cNvPr id="54" name="Rectangle 53">
            <a:hlinkClick r:id="rId13" action="ppaction://hlinksldjump"/>
          </p:cNvPr>
          <p:cNvSpPr/>
          <p:nvPr/>
        </p:nvSpPr>
        <p:spPr>
          <a:xfrm>
            <a:off x="3124200" y="-39338"/>
            <a:ext cx="4512838" cy="769441"/>
          </a:xfrm>
          <a:prstGeom prst="rect">
            <a:avLst/>
          </a:prstGeom>
        </p:spPr>
        <p:txBody>
          <a:bodyPr wrap="none">
            <a:spAutoFit/>
          </a:bodyPr>
          <a:lstStyle/>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PACE </a:t>
            </a:r>
            <a:r>
              <a:rPr lang="en-US"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Pre-Aerosol, Clouds, &amp; ocean Ecosystem</a:t>
            </a:r>
          </a:p>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APPLICATIONS</a:t>
            </a:r>
            <a:endParaRPr lang="en-US" sz="2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endParaRPr>
          </a:p>
        </p:txBody>
      </p:sp>
      <p:sp>
        <p:nvSpPr>
          <p:cNvPr id="39" name="Rectangle 38"/>
          <p:cNvSpPr/>
          <p:nvPr/>
        </p:nvSpPr>
        <p:spPr>
          <a:xfrm>
            <a:off x="2886974" y="1143000"/>
            <a:ext cx="6257026" cy="3048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201" y="100280"/>
            <a:ext cx="3171825" cy="1543050"/>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048000" y="1175701"/>
            <a:ext cx="4267200" cy="246221"/>
          </a:xfrm>
          <a:prstGeom prst="rect">
            <a:avLst/>
          </a:prstGeom>
          <a:noFill/>
          <a:ln cap="rnd">
            <a:noFill/>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sz="1600" b="1" dirty="0" smtClean="0">
                <a:solidFill>
                  <a:schemeClr val="bg1"/>
                </a:solidFill>
                <a:effectLst>
                  <a:outerShdw blurRad="38100" dist="38100" dir="2700000" algn="tl">
                    <a:srgbClr val="000000">
                      <a:alpha val="43137"/>
                    </a:srgbClr>
                  </a:outerShdw>
                </a:effectLst>
              </a:rPr>
              <a:t>Applications Working Group</a:t>
            </a:r>
            <a:endParaRPr lang="en-US" sz="1600" b="1" dirty="0">
              <a:solidFill>
                <a:schemeClr val="bg1"/>
              </a:solidFill>
              <a:effectLst>
                <a:outerShdw blurRad="38100" dist="38100" dir="2700000" algn="tl">
                  <a:srgbClr val="000000">
                    <a:alpha val="43137"/>
                  </a:srgbClr>
                </a:outerShdw>
              </a:effectLst>
            </a:endParaRPr>
          </a:p>
        </p:txBody>
      </p:sp>
      <p:sp>
        <p:nvSpPr>
          <p:cNvPr id="25" name="Rectangle 24"/>
          <p:cNvSpPr/>
          <p:nvPr/>
        </p:nvSpPr>
        <p:spPr>
          <a:xfrm>
            <a:off x="3048000" y="1752600"/>
            <a:ext cx="5867400" cy="2862322"/>
          </a:xfrm>
          <a:prstGeom prst="rect">
            <a:avLst/>
          </a:prstGeom>
          <a:noFill/>
        </p:spPr>
        <p:txBody>
          <a:bodyPr wrap="square">
            <a:spAutoFit/>
          </a:bodyPr>
          <a:lstStyle/>
          <a:p>
            <a:r>
              <a:rPr lang="en-US" sz="1000" dirty="0" smtClean="0"/>
              <a:t>The  </a:t>
            </a:r>
            <a:r>
              <a:rPr lang="en-US" sz="1000" b="1" dirty="0" smtClean="0"/>
              <a:t>PACE Applications Working Group </a:t>
            </a:r>
            <a:r>
              <a:rPr lang="en-US" sz="1000" dirty="0" smtClean="0"/>
              <a:t>(AWG) will actively participate and be involved with the mission concept teams and the </a:t>
            </a:r>
            <a:r>
              <a:rPr lang="en-US" sz="1000" u="sng" dirty="0" smtClean="0">
                <a:solidFill>
                  <a:srgbClr val="0000FF"/>
                </a:solidFill>
              </a:rPr>
              <a:t>mission science team </a:t>
            </a:r>
            <a:r>
              <a:rPr lang="en-US" sz="1000" dirty="0" smtClean="0"/>
              <a:t>in the development of the PACE mission and production/distribution of products relevant to applications and scientific aspects of the mission that have a direct impact on applications. Currently, the PACE AWG consists of </a:t>
            </a:r>
            <a:r>
              <a:rPr lang="en-US" sz="1000" dirty="0" smtClean="0">
                <a:cs typeface="Arial" pitchFamily="34" charset="0"/>
                <a:hlinkClick r:id="rId15" action="ppaction://hlinksldjump"/>
              </a:rPr>
              <a:t>five </a:t>
            </a:r>
            <a:r>
              <a:rPr lang="en-US" sz="1000" dirty="0" smtClean="0">
                <a:hlinkClick r:id="rId15" action="ppaction://hlinksldjump"/>
              </a:rPr>
              <a:t>members</a:t>
            </a:r>
            <a:r>
              <a:rPr lang="en-US" sz="1000" dirty="0" smtClean="0"/>
              <a:t>: the PACE Mission Applications Coordinators for ocean and atmosphere applications areas, the PACE Mission Applications Program Lead, and the PACE Mission Program Scientists.</a:t>
            </a:r>
          </a:p>
          <a:p>
            <a:endParaRPr lang="en-US" sz="1000" dirty="0" smtClean="0"/>
          </a:p>
          <a:p>
            <a:r>
              <a:rPr lang="en-US" sz="1000" dirty="0" smtClean="0"/>
              <a:t>The AWG will organize the relevant PACE applications communities and support organizations’ and communities’ efforts to imagine, articulate, and anticipate possible applications.  The AWG will lead the mission’s efforts to identify potential partnerships and collaborators and organize sufficient meetings/events/workshops to support the applications communities at a national level for the mission.</a:t>
            </a:r>
          </a:p>
          <a:p>
            <a:endParaRPr lang="en-US" sz="1000" dirty="0" smtClean="0"/>
          </a:p>
          <a:p>
            <a:r>
              <a:rPr lang="en-US" sz="1000" dirty="0" smtClean="0"/>
              <a:t>The AWG will be the link between the mission and the applications communities relevant to the mission, communicating information about the mission to applications audiences across the range of relevant applications areas, and bringing the interests and concerns of the applications communities back to the mission development process at NASA. The AWG will present the needs of the applications communities at the science team </a:t>
            </a:r>
            <a:r>
              <a:rPr lang="en-US" sz="1000" dirty="0" smtClean="0">
                <a:hlinkClick r:id="rId16" action="ppaction://hlinksldjump"/>
              </a:rPr>
              <a:t>meetings</a:t>
            </a:r>
            <a:r>
              <a:rPr lang="en-US" sz="1000" dirty="0" smtClean="0"/>
              <a:t>. It will advise relevant program managers at the </a:t>
            </a:r>
            <a:r>
              <a:rPr lang="en-US" sz="1000" dirty="0" smtClean="0">
                <a:hlinkClick r:id="rId17"/>
              </a:rPr>
              <a:t>Applied Science Program (ASP) </a:t>
            </a:r>
            <a:r>
              <a:rPr lang="en-US" sz="1000" dirty="0" smtClean="0"/>
              <a:t>about high impact PACE applications and publicize highlights of PACE applications.</a:t>
            </a:r>
            <a:endParaRPr lang="en-US" sz="1000" dirty="0"/>
          </a:p>
        </p:txBody>
      </p:sp>
      <p:graphicFrame>
        <p:nvGraphicFramePr>
          <p:cNvPr id="22" name="Table 21"/>
          <p:cNvGraphicFramePr>
            <a:graphicFrameLocks noGrp="1"/>
          </p:cNvGraphicFramePr>
          <p:nvPr/>
        </p:nvGraphicFramePr>
        <p:xfrm>
          <a:off x="76200" y="1752600"/>
          <a:ext cx="2743200" cy="4526280"/>
        </p:xfrm>
        <a:graphic>
          <a:graphicData uri="http://schemas.openxmlformats.org/drawingml/2006/table">
            <a:tbl>
              <a:tblPr firstRow="1" bandRow="1">
                <a:tableStyleId>{5C22544A-7EE6-4342-B048-85BDC9FD1C3A}</a:tableStyleId>
              </a:tblPr>
              <a:tblGrid>
                <a:gridCol w="2743200"/>
              </a:tblGrid>
              <a:tr h="165735">
                <a:tc>
                  <a:txBody>
                    <a:bodyPr/>
                    <a:lstStyle/>
                    <a:p>
                      <a:r>
                        <a:rPr lang="en-US" sz="1200" b="1" dirty="0" smtClean="0">
                          <a:solidFill>
                            <a:schemeClr val="bg1"/>
                          </a:solidFill>
                        </a:rPr>
                        <a:t>PACE Home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Mission</a:t>
                      </a:r>
                      <a:r>
                        <a:rPr lang="en-US" sz="1200" b="1" baseline="0" dirty="0" smtClean="0">
                          <a:solidFill>
                            <a:schemeClr val="bg1"/>
                          </a:solidFill>
                        </a:rPr>
                        <a:t> Objectives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Status Updates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Science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994410">
                <a:tc>
                  <a:txBody>
                    <a:bodyPr/>
                    <a:lstStyle/>
                    <a:p>
                      <a:r>
                        <a:rPr lang="en-US" sz="1200" b="1" dirty="0" smtClean="0">
                          <a:solidFill>
                            <a:schemeClr val="bg1"/>
                          </a:solidFill>
                        </a:rPr>
                        <a:t>Applications</a:t>
                      </a: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Instrument</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Data</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People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Publications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Education and Outreach</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News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bl>
          </a:graphicData>
        </a:graphic>
      </p:graphicFrame>
      <p:grpSp>
        <p:nvGrpSpPr>
          <p:cNvPr id="3" name="Group 36"/>
          <p:cNvGrpSpPr/>
          <p:nvPr/>
        </p:nvGrpSpPr>
        <p:grpSpPr>
          <a:xfrm>
            <a:off x="250371" y="2710542"/>
            <a:ext cx="2468883" cy="2405745"/>
            <a:chOff x="250371" y="2710542"/>
            <a:chExt cx="2468883" cy="2405745"/>
          </a:xfrm>
        </p:grpSpPr>
        <p:sp>
          <p:nvSpPr>
            <p:cNvPr id="26" name="Rectangle 25">
              <a:hlinkClick r:id="rId18" action="ppaction://hlinksldjump"/>
            </p:cNvPr>
            <p:cNvSpPr/>
            <p:nvPr/>
          </p:nvSpPr>
          <p:spPr>
            <a:xfrm>
              <a:off x="250371" y="28810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Ocean</a:t>
              </a:r>
            </a:p>
          </p:txBody>
        </p:sp>
        <p:sp>
          <p:nvSpPr>
            <p:cNvPr id="27" name="Rectangle 26">
              <a:hlinkClick r:id="rId19" action="ppaction://hlinksldjump"/>
            </p:cNvPr>
            <p:cNvSpPr/>
            <p:nvPr/>
          </p:nvSpPr>
          <p:spPr>
            <a:xfrm>
              <a:off x="250374" y="30552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Atmosphere</a:t>
              </a:r>
            </a:p>
          </p:txBody>
        </p:sp>
        <p:sp>
          <p:nvSpPr>
            <p:cNvPr id="28" name="Rectangle 27">
              <a:hlinkClick r:id="rId20" action="ppaction://hlinksldjump"/>
            </p:cNvPr>
            <p:cNvSpPr/>
            <p:nvPr/>
          </p:nvSpPr>
          <p:spPr>
            <a:xfrm>
              <a:off x="250374" y="27105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Overview</a:t>
              </a:r>
            </a:p>
          </p:txBody>
        </p:sp>
        <p:sp>
          <p:nvSpPr>
            <p:cNvPr id="29" name="Rectangle 28">
              <a:hlinkClick r:id="rId21" action="ppaction://hlinksldjump"/>
            </p:cNvPr>
            <p:cNvSpPr/>
            <p:nvPr/>
          </p:nvSpPr>
          <p:spPr>
            <a:xfrm>
              <a:off x="250374" y="3229428"/>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Traceability Matrix (ATM)</a:t>
              </a:r>
            </a:p>
          </p:txBody>
        </p:sp>
        <p:sp>
          <p:nvSpPr>
            <p:cNvPr id="30" name="Rectangle 29">
              <a:hlinkClick r:id="rId13" action="ppaction://hlinksldjump"/>
            </p:cNvPr>
            <p:cNvSpPr/>
            <p:nvPr/>
          </p:nvSpPr>
          <p:spPr>
            <a:xfrm>
              <a:off x="250374" y="33963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Early Adopters Program</a:t>
              </a:r>
            </a:p>
          </p:txBody>
        </p:sp>
        <p:sp>
          <p:nvSpPr>
            <p:cNvPr id="31" name="Rectangle 30">
              <a:hlinkClick r:id="rId22" action="ppaction://hlinksldjump"/>
            </p:cNvPr>
            <p:cNvSpPr/>
            <p:nvPr/>
          </p:nvSpPr>
          <p:spPr>
            <a:xfrm>
              <a:off x="250374" y="35668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rgbClr val="C00000"/>
                  </a:solidFill>
                  <a:effectLst>
                    <a:outerShdw blurRad="38100" dist="38100" dir="2700000" algn="tl">
                      <a:srgbClr val="000000">
                        <a:alpha val="43137"/>
                      </a:srgbClr>
                    </a:outerShdw>
                  </a:effectLst>
                </a:rPr>
                <a:t>Applications Working Group</a:t>
              </a:r>
            </a:p>
          </p:txBody>
        </p:sp>
        <p:sp>
          <p:nvSpPr>
            <p:cNvPr id="32" name="Rectangle 31">
              <a:hlinkClick r:id="rId22" action="ppaction://hlinksldjump"/>
            </p:cNvPr>
            <p:cNvSpPr/>
            <p:nvPr/>
          </p:nvSpPr>
          <p:spPr>
            <a:xfrm>
              <a:off x="250374" y="37410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Data Products &amp; User Tools</a:t>
              </a:r>
            </a:p>
          </p:txBody>
        </p:sp>
        <p:sp>
          <p:nvSpPr>
            <p:cNvPr id="33" name="Rectangle 32">
              <a:hlinkClick r:id="rId16" action="ppaction://hlinksldjump"/>
            </p:cNvPr>
            <p:cNvSpPr/>
            <p:nvPr/>
          </p:nvSpPr>
          <p:spPr>
            <a:xfrm>
              <a:off x="250374" y="3911601"/>
              <a:ext cx="2468880" cy="68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Calendar</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Solicitations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Workshops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Field Campaigns &amp; Cal/Val Activities</a:t>
              </a:r>
            </a:p>
            <a:p>
              <a:pPr marL="0" lvl="1">
                <a:lnSpc>
                  <a:spcPts val="1200"/>
                </a:lnSpc>
              </a:pPr>
              <a:endParaRPr lang="en-US" sz="1100" b="1" dirty="0" smtClean="0">
                <a:solidFill>
                  <a:schemeClr val="tx2">
                    <a:lumMod val="40000"/>
                    <a:lumOff val="60000"/>
                  </a:schemeClr>
                </a:solidFill>
                <a:effectLst>
                  <a:outerShdw blurRad="38100" dist="38100" dir="2700000" algn="tl">
                    <a:srgbClr val="000000">
                      <a:alpha val="43137"/>
                    </a:srgbClr>
                  </a:outerShdw>
                </a:effectLst>
              </a:endParaRPr>
            </a:p>
          </p:txBody>
        </p:sp>
        <p:sp>
          <p:nvSpPr>
            <p:cNvPr id="34" name="Rectangle 33">
              <a:hlinkClick r:id="rId23" action="ppaction://hlinksldjump"/>
            </p:cNvPr>
            <p:cNvSpPr/>
            <p:nvPr/>
          </p:nvSpPr>
          <p:spPr>
            <a:xfrm>
              <a:off x="250374" y="461917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Publications/Presentations</a:t>
              </a:r>
            </a:p>
          </p:txBody>
        </p:sp>
        <p:sp>
          <p:nvSpPr>
            <p:cNvPr id="35" name="Rectangle 34">
              <a:hlinkClick r:id="rId15" action="ppaction://hlinksldjump"/>
            </p:cNvPr>
            <p:cNvSpPr/>
            <p:nvPr/>
          </p:nvSpPr>
          <p:spPr>
            <a:xfrm>
              <a:off x="250374" y="4793343"/>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About Us</a:t>
              </a:r>
            </a:p>
          </p:txBody>
        </p:sp>
        <p:sp>
          <p:nvSpPr>
            <p:cNvPr id="36" name="Rectangle 35">
              <a:hlinkClick r:id="rId24" action="ppaction://hlinksldjump"/>
            </p:cNvPr>
            <p:cNvSpPr/>
            <p:nvPr/>
          </p:nvSpPr>
          <p:spPr>
            <a:xfrm>
              <a:off x="250374" y="496388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Related Links</a:t>
              </a:r>
            </a:p>
          </p:txBody>
        </p:sp>
      </p:grpSp>
    </p:spTree>
    <p:extLst>
      <p:ext uri="{BB962C8B-B14F-4D97-AF65-F5344CB8AC3E}">
        <p14:creationId xmlns="" xmlns:p14="http://schemas.microsoft.com/office/powerpoint/2010/main" val="3627973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685800"/>
            <a:ext cx="28956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143000" y="6400800"/>
            <a:ext cx="1600200" cy="24765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t>Follow Us … </a:t>
            </a:r>
            <a:endParaRPr lang="en-US" sz="1100" dirty="0"/>
          </a:p>
        </p:txBody>
      </p:sp>
      <p:pic>
        <p:nvPicPr>
          <p:cNvPr id="1027" name="Picture 3"/>
          <p:cNvPicPr>
            <a:picLocks noChangeAspect="1" noChangeArrowheads="1"/>
          </p:cNvPicPr>
          <p:nvPr/>
        </p:nvPicPr>
        <p:blipFill>
          <a:blip r:embed="rId2" cstate="print"/>
          <a:srcRect/>
          <a:stretch>
            <a:fillRect/>
          </a:stretch>
        </p:blipFill>
        <p:spPr bwMode="auto">
          <a:xfrm>
            <a:off x="2105025" y="6429375"/>
            <a:ext cx="182880" cy="182880"/>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2390776" y="6429375"/>
            <a:ext cx="188422" cy="182880"/>
          </a:xfrm>
          <a:prstGeom prst="rect">
            <a:avLst/>
          </a:prstGeom>
          <a:noFill/>
          <a:ln w="9525">
            <a:solidFill>
              <a:schemeClr val="tx1"/>
            </a:solidFill>
            <a:miter lim="800000"/>
            <a:headEnd/>
            <a:tailEnd/>
          </a:ln>
        </p:spPr>
      </p:pic>
      <p:pic>
        <p:nvPicPr>
          <p:cNvPr id="42" name="Picture 3"/>
          <p:cNvPicPr>
            <a:picLocks noChangeAspect="1" noChangeArrowheads="1"/>
          </p:cNvPicPr>
          <p:nvPr/>
        </p:nvPicPr>
        <p:blipFill>
          <a:blip r:embed="rId4" cstate="print"/>
          <a:srcRect/>
          <a:stretch>
            <a:fillRect/>
          </a:stretch>
        </p:blipFill>
        <p:spPr bwMode="auto">
          <a:xfrm>
            <a:off x="4572000" y="685800"/>
            <a:ext cx="494211" cy="381000"/>
          </a:xfrm>
          <a:prstGeom prst="rect">
            <a:avLst/>
          </a:prstGeom>
          <a:noFill/>
          <a:ln w="38100">
            <a:solidFill>
              <a:schemeClr val="tx1"/>
            </a:solidFill>
            <a:miter lim="800000"/>
            <a:headEnd/>
            <a:tailEnd/>
          </a:ln>
        </p:spPr>
      </p:pic>
      <p:pic>
        <p:nvPicPr>
          <p:cNvPr id="43" name="Picture 4"/>
          <p:cNvPicPr>
            <a:picLocks noChangeAspect="1" noChangeArrowheads="1"/>
          </p:cNvPicPr>
          <p:nvPr/>
        </p:nvPicPr>
        <p:blipFill>
          <a:blip r:embed="rId5" cstate="print"/>
          <a:srcRect/>
          <a:stretch>
            <a:fillRect/>
          </a:stretch>
        </p:blipFill>
        <p:spPr bwMode="auto">
          <a:xfrm>
            <a:off x="5068389" y="549258"/>
            <a:ext cx="570411" cy="516669"/>
          </a:xfrm>
          <a:prstGeom prst="rect">
            <a:avLst/>
          </a:prstGeom>
          <a:noFill/>
          <a:ln w="38100">
            <a:solidFill>
              <a:schemeClr val="tx1"/>
            </a:solidFill>
            <a:miter lim="800000"/>
            <a:headEnd/>
            <a:tailEnd/>
          </a:ln>
        </p:spPr>
      </p:pic>
      <p:pic>
        <p:nvPicPr>
          <p:cNvPr id="47" name="Picture 8"/>
          <p:cNvPicPr>
            <a:picLocks noChangeAspect="1" noChangeArrowheads="1"/>
          </p:cNvPicPr>
          <p:nvPr/>
        </p:nvPicPr>
        <p:blipFill>
          <a:blip r:embed="rId6" cstate="print"/>
          <a:srcRect/>
          <a:stretch>
            <a:fillRect/>
          </a:stretch>
        </p:blipFill>
        <p:spPr bwMode="auto">
          <a:xfrm>
            <a:off x="5638800" y="531343"/>
            <a:ext cx="494212" cy="535457"/>
          </a:xfrm>
          <a:prstGeom prst="rect">
            <a:avLst/>
          </a:prstGeom>
          <a:noFill/>
          <a:ln w="38100">
            <a:solidFill>
              <a:schemeClr val="tx1"/>
            </a:solidFill>
            <a:miter lim="800000"/>
            <a:headEnd/>
            <a:tailEnd/>
          </a:ln>
        </p:spPr>
      </p:pic>
      <p:pic>
        <p:nvPicPr>
          <p:cNvPr id="48" name="Picture 9"/>
          <p:cNvPicPr>
            <a:picLocks noChangeAspect="1" noChangeArrowheads="1"/>
          </p:cNvPicPr>
          <p:nvPr/>
        </p:nvPicPr>
        <p:blipFill>
          <a:blip r:embed="rId7" cstate="print"/>
          <a:srcRect/>
          <a:stretch>
            <a:fillRect/>
          </a:stretch>
        </p:blipFill>
        <p:spPr bwMode="auto">
          <a:xfrm>
            <a:off x="6135188" y="457200"/>
            <a:ext cx="646612" cy="609600"/>
          </a:xfrm>
          <a:prstGeom prst="rect">
            <a:avLst/>
          </a:prstGeom>
          <a:noFill/>
          <a:ln w="38100">
            <a:solidFill>
              <a:schemeClr val="tx1"/>
            </a:solidFill>
            <a:miter lim="800000"/>
            <a:headEnd/>
            <a:tailEnd/>
          </a:ln>
        </p:spPr>
      </p:pic>
      <p:pic>
        <p:nvPicPr>
          <p:cNvPr id="49" name="Picture 10"/>
          <p:cNvPicPr>
            <a:picLocks noChangeAspect="1" noChangeArrowheads="1"/>
          </p:cNvPicPr>
          <p:nvPr/>
        </p:nvPicPr>
        <p:blipFill>
          <a:blip r:embed="rId8" cstate="print"/>
          <a:srcRect/>
          <a:stretch>
            <a:fillRect/>
          </a:stretch>
        </p:blipFill>
        <p:spPr bwMode="auto">
          <a:xfrm>
            <a:off x="4191000" y="685800"/>
            <a:ext cx="393568" cy="381000"/>
          </a:xfrm>
          <a:prstGeom prst="rect">
            <a:avLst/>
          </a:prstGeom>
          <a:noFill/>
          <a:ln w="38100">
            <a:solidFill>
              <a:schemeClr val="tx1"/>
            </a:solidFill>
            <a:miter lim="800000"/>
            <a:headEnd/>
            <a:tailEnd/>
          </a:ln>
        </p:spPr>
      </p:pic>
      <p:pic>
        <p:nvPicPr>
          <p:cNvPr id="50" name="Picture 11"/>
          <p:cNvPicPr>
            <a:picLocks noChangeAspect="1" noChangeArrowheads="1"/>
          </p:cNvPicPr>
          <p:nvPr/>
        </p:nvPicPr>
        <p:blipFill>
          <a:blip r:embed="rId9" cstate="print"/>
          <a:srcRect/>
          <a:stretch>
            <a:fillRect/>
          </a:stretch>
        </p:blipFill>
        <p:spPr bwMode="auto">
          <a:xfrm>
            <a:off x="6781800" y="457201"/>
            <a:ext cx="570412" cy="609600"/>
          </a:xfrm>
          <a:prstGeom prst="rect">
            <a:avLst/>
          </a:prstGeom>
          <a:noFill/>
          <a:ln w="38100">
            <a:solidFill>
              <a:schemeClr val="tx1"/>
            </a:solidFill>
            <a:miter lim="800000"/>
            <a:headEnd/>
            <a:tailEnd/>
          </a:ln>
        </p:spPr>
      </p:pic>
      <p:pic>
        <p:nvPicPr>
          <p:cNvPr id="51" name="Picture 12"/>
          <p:cNvPicPr>
            <a:picLocks noChangeAspect="1" noChangeArrowheads="1"/>
          </p:cNvPicPr>
          <p:nvPr/>
        </p:nvPicPr>
        <p:blipFill>
          <a:blip r:embed="rId10" cstate="print"/>
          <a:srcRect/>
          <a:stretch>
            <a:fillRect/>
          </a:stretch>
        </p:blipFill>
        <p:spPr bwMode="auto">
          <a:xfrm>
            <a:off x="3657600" y="609600"/>
            <a:ext cx="551944" cy="457200"/>
          </a:xfrm>
          <a:prstGeom prst="rect">
            <a:avLst/>
          </a:prstGeom>
          <a:noFill/>
          <a:ln w="38100">
            <a:solidFill>
              <a:schemeClr val="tx1"/>
            </a:solidFill>
            <a:miter lim="800000"/>
            <a:headEnd/>
            <a:tailEnd/>
          </a:ln>
        </p:spPr>
      </p:pic>
      <p:pic>
        <p:nvPicPr>
          <p:cNvPr id="52" name="Picture 13"/>
          <p:cNvPicPr>
            <a:picLocks noChangeAspect="1" noChangeArrowheads="1"/>
          </p:cNvPicPr>
          <p:nvPr/>
        </p:nvPicPr>
        <p:blipFill>
          <a:blip r:embed="rId11" cstate="print"/>
          <a:srcRect/>
          <a:stretch>
            <a:fillRect/>
          </a:stretch>
        </p:blipFill>
        <p:spPr bwMode="auto">
          <a:xfrm>
            <a:off x="7351000" y="381000"/>
            <a:ext cx="837656" cy="685800"/>
          </a:xfrm>
          <a:prstGeom prst="rect">
            <a:avLst/>
          </a:prstGeom>
          <a:noFill/>
          <a:ln w="38100">
            <a:solidFill>
              <a:schemeClr val="tx1"/>
            </a:solidFill>
            <a:miter lim="800000"/>
            <a:headEnd/>
            <a:tailEnd/>
          </a:ln>
        </p:spPr>
      </p:pic>
      <p:pic>
        <p:nvPicPr>
          <p:cNvPr id="53" name="Picture 14"/>
          <p:cNvPicPr>
            <a:picLocks noChangeAspect="1" noChangeArrowheads="1"/>
          </p:cNvPicPr>
          <p:nvPr/>
        </p:nvPicPr>
        <p:blipFill>
          <a:blip r:embed="rId12" cstate="print"/>
          <a:srcRect/>
          <a:stretch>
            <a:fillRect/>
          </a:stretch>
        </p:blipFill>
        <p:spPr bwMode="auto">
          <a:xfrm>
            <a:off x="8077200" y="104302"/>
            <a:ext cx="1010522" cy="886298"/>
          </a:xfrm>
          <a:prstGeom prst="rect">
            <a:avLst/>
          </a:prstGeom>
          <a:noFill/>
          <a:ln w="38100">
            <a:solidFill>
              <a:schemeClr val="tx1"/>
            </a:solidFill>
            <a:miter lim="800000"/>
            <a:headEnd/>
            <a:tailEnd/>
          </a:ln>
        </p:spPr>
      </p:pic>
      <p:sp>
        <p:nvSpPr>
          <p:cNvPr id="54" name="Rectangle 53">
            <a:hlinkClick r:id="rId13" action="ppaction://hlinksldjump"/>
          </p:cNvPr>
          <p:cNvSpPr/>
          <p:nvPr/>
        </p:nvSpPr>
        <p:spPr>
          <a:xfrm>
            <a:off x="3124200" y="-39338"/>
            <a:ext cx="4512838" cy="769441"/>
          </a:xfrm>
          <a:prstGeom prst="rect">
            <a:avLst/>
          </a:prstGeom>
        </p:spPr>
        <p:txBody>
          <a:bodyPr wrap="none">
            <a:spAutoFit/>
          </a:bodyPr>
          <a:lstStyle/>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PACE </a:t>
            </a:r>
            <a:r>
              <a:rPr lang="en-US"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Pre-Aerosol, Clouds, &amp; ocean Ecosystem</a:t>
            </a:r>
          </a:p>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APPLICATIONS</a:t>
            </a:r>
            <a:endParaRPr lang="en-US" sz="2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endParaRPr>
          </a:p>
        </p:txBody>
      </p:sp>
      <p:sp>
        <p:nvSpPr>
          <p:cNvPr id="39" name="Rectangle 38"/>
          <p:cNvSpPr/>
          <p:nvPr/>
        </p:nvSpPr>
        <p:spPr>
          <a:xfrm>
            <a:off x="2886974" y="1143000"/>
            <a:ext cx="6257026" cy="3048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201" y="100280"/>
            <a:ext cx="3171825" cy="1543050"/>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048000" y="1175701"/>
            <a:ext cx="4267200" cy="246221"/>
          </a:xfrm>
          <a:prstGeom prst="rect">
            <a:avLst/>
          </a:prstGeom>
          <a:noFill/>
          <a:ln cap="rnd">
            <a:noFill/>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sz="1600" b="1" dirty="0" smtClean="0">
                <a:solidFill>
                  <a:schemeClr val="bg1"/>
                </a:solidFill>
                <a:effectLst>
                  <a:outerShdw blurRad="38100" dist="38100" dir="2700000" algn="tl">
                    <a:srgbClr val="000000">
                      <a:alpha val="43137"/>
                    </a:srgbClr>
                  </a:outerShdw>
                </a:effectLst>
              </a:rPr>
              <a:t>Data Products &amp; User Tools</a:t>
            </a:r>
            <a:endParaRPr lang="en-US" sz="1600" b="1" dirty="0">
              <a:solidFill>
                <a:schemeClr val="bg1"/>
              </a:solidFill>
              <a:effectLst>
                <a:outerShdw blurRad="38100" dist="38100" dir="2700000" algn="tl">
                  <a:srgbClr val="000000">
                    <a:alpha val="43137"/>
                  </a:srgbClr>
                </a:outerShdw>
              </a:effectLst>
            </a:endParaRPr>
          </a:p>
        </p:txBody>
      </p:sp>
      <p:graphicFrame>
        <p:nvGraphicFramePr>
          <p:cNvPr id="22" name="Table 21"/>
          <p:cNvGraphicFramePr>
            <a:graphicFrameLocks noGrp="1"/>
          </p:cNvGraphicFramePr>
          <p:nvPr/>
        </p:nvGraphicFramePr>
        <p:xfrm>
          <a:off x="76200" y="1752600"/>
          <a:ext cx="2743200" cy="4526280"/>
        </p:xfrm>
        <a:graphic>
          <a:graphicData uri="http://schemas.openxmlformats.org/drawingml/2006/table">
            <a:tbl>
              <a:tblPr firstRow="1" bandRow="1">
                <a:tableStyleId>{5C22544A-7EE6-4342-B048-85BDC9FD1C3A}</a:tableStyleId>
              </a:tblPr>
              <a:tblGrid>
                <a:gridCol w="2743200"/>
              </a:tblGrid>
              <a:tr h="165735">
                <a:tc>
                  <a:txBody>
                    <a:bodyPr/>
                    <a:lstStyle/>
                    <a:p>
                      <a:r>
                        <a:rPr lang="en-US" sz="1200" b="1" dirty="0" smtClean="0">
                          <a:solidFill>
                            <a:schemeClr val="bg1"/>
                          </a:solidFill>
                        </a:rPr>
                        <a:t>PACE Home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Mission</a:t>
                      </a:r>
                      <a:r>
                        <a:rPr lang="en-US" sz="1200" b="1" baseline="0" dirty="0" smtClean="0">
                          <a:solidFill>
                            <a:schemeClr val="bg1"/>
                          </a:solidFill>
                        </a:rPr>
                        <a:t> Objectives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Status Updates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Science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994410">
                <a:tc>
                  <a:txBody>
                    <a:bodyPr/>
                    <a:lstStyle/>
                    <a:p>
                      <a:r>
                        <a:rPr lang="en-US" sz="1200" b="1" dirty="0" smtClean="0">
                          <a:solidFill>
                            <a:schemeClr val="bg1"/>
                          </a:solidFill>
                        </a:rPr>
                        <a:t>Applications</a:t>
                      </a: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Instrument</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Data</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People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Publications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Education and Outreach</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News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bl>
          </a:graphicData>
        </a:graphic>
      </p:graphicFrame>
      <p:grpSp>
        <p:nvGrpSpPr>
          <p:cNvPr id="4" name="Group 36"/>
          <p:cNvGrpSpPr/>
          <p:nvPr/>
        </p:nvGrpSpPr>
        <p:grpSpPr>
          <a:xfrm>
            <a:off x="250371" y="2710542"/>
            <a:ext cx="2468883" cy="2405745"/>
            <a:chOff x="250371" y="2710542"/>
            <a:chExt cx="2468883" cy="2405745"/>
          </a:xfrm>
        </p:grpSpPr>
        <p:sp>
          <p:nvSpPr>
            <p:cNvPr id="24" name="Rectangle 23">
              <a:hlinkClick r:id="rId15" action="ppaction://hlinksldjump"/>
            </p:cNvPr>
            <p:cNvSpPr/>
            <p:nvPr/>
          </p:nvSpPr>
          <p:spPr>
            <a:xfrm>
              <a:off x="250371" y="28810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Ocean</a:t>
              </a:r>
            </a:p>
          </p:txBody>
        </p:sp>
        <p:sp>
          <p:nvSpPr>
            <p:cNvPr id="25" name="Rectangle 24">
              <a:hlinkClick r:id="rId16" action="ppaction://hlinksldjump"/>
            </p:cNvPr>
            <p:cNvSpPr/>
            <p:nvPr/>
          </p:nvSpPr>
          <p:spPr>
            <a:xfrm>
              <a:off x="250374" y="30552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Atmosphere</a:t>
              </a:r>
            </a:p>
          </p:txBody>
        </p:sp>
        <p:sp>
          <p:nvSpPr>
            <p:cNvPr id="28" name="Rectangle 27">
              <a:hlinkClick r:id="rId17" action="ppaction://hlinksldjump"/>
            </p:cNvPr>
            <p:cNvSpPr/>
            <p:nvPr/>
          </p:nvSpPr>
          <p:spPr>
            <a:xfrm>
              <a:off x="250374" y="27105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Overview</a:t>
              </a:r>
            </a:p>
          </p:txBody>
        </p:sp>
        <p:sp>
          <p:nvSpPr>
            <p:cNvPr id="29" name="Rectangle 28">
              <a:hlinkClick r:id="rId18" action="ppaction://hlinksldjump"/>
            </p:cNvPr>
            <p:cNvSpPr/>
            <p:nvPr/>
          </p:nvSpPr>
          <p:spPr>
            <a:xfrm>
              <a:off x="250374" y="3229428"/>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Traceability Matrix (ATM)</a:t>
              </a:r>
            </a:p>
          </p:txBody>
        </p:sp>
        <p:sp>
          <p:nvSpPr>
            <p:cNvPr id="30" name="Rectangle 29">
              <a:hlinkClick r:id="rId13" action="ppaction://hlinksldjump"/>
            </p:cNvPr>
            <p:cNvSpPr/>
            <p:nvPr/>
          </p:nvSpPr>
          <p:spPr>
            <a:xfrm>
              <a:off x="250374" y="33963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Early Adopters Program</a:t>
              </a:r>
            </a:p>
          </p:txBody>
        </p:sp>
        <p:sp>
          <p:nvSpPr>
            <p:cNvPr id="31" name="Rectangle 30">
              <a:hlinkClick r:id="rId19" action="ppaction://hlinksldjump"/>
            </p:cNvPr>
            <p:cNvSpPr/>
            <p:nvPr/>
          </p:nvSpPr>
          <p:spPr>
            <a:xfrm>
              <a:off x="250374" y="35668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Working Group</a:t>
              </a:r>
            </a:p>
          </p:txBody>
        </p:sp>
        <p:sp>
          <p:nvSpPr>
            <p:cNvPr id="32" name="Rectangle 31">
              <a:hlinkClick r:id="rId19" action="ppaction://hlinksldjump"/>
            </p:cNvPr>
            <p:cNvSpPr/>
            <p:nvPr/>
          </p:nvSpPr>
          <p:spPr>
            <a:xfrm>
              <a:off x="250374" y="37410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rgbClr val="C00000"/>
                  </a:solidFill>
                  <a:effectLst>
                    <a:outerShdw blurRad="38100" dist="38100" dir="2700000" algn="tl">
                      <a:srgbClr val="000000">
                        <a:alpha val="43137"/>
                      </a:srgbClr>
                    </a:outerShdw>
                  </a:effectLst>
                </a:rPr>
                <a:t>Data Products &amp; User Tools</a:t>
              </a:r>
            </a:p>
          </p:txBody>
        </p:sp>
        <p:sp>
          <p:nvSpPr>
            <p:cNvPr id="33" name="Rectangle 32">
              <a:hlinkClick r:id="rId20" action="ppaction://hlinksldjump"/>
            </p:cNvPr>
            <p:cNvSpPr/>
            <p:nvPr/>
          </p:nvSpPr>
          <p:spPr>
            <a:xfrm>
              <a:off x="250374" y="3911601"/>
              <a:ext cx="2468880" cy="68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Calendar</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Solicitations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Workshops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Field Campaigns &amp; Cal/Val Activities</a:t>
              </a:r>
            </a:p>
            <a:p>
              <a:pPr marL="0" lvl="1">
                <a:lnSpc>
                  <a:spcPts val="1200"/>
                </a:lnSpc>
              </a:pPr>
              <a:endParaRPr lang="en-US" sz="1100" b="1" dirty="0" smtClean="0">
                <a:solidFill>
                  <a:schemeClr val="tx2">
                    <a:lumMod val="40000"/>
                    <a:lumOff val="60000"/>
                  </a:schemeClr>
                </a:solidFill>
                <a:effectLst>
                  <a:outerShdw blurRad="38100" dist="38100" dir="2700000" algn="tl">
                    <a:srgbClr val="000000">
                      <a:alpha val="43137"/>
                    </a:srgbClr>
                  </a:outerShdw>
                </a:effectLst>
              </a:endParaRPr>
            </a:p>
          </p:txBody>
        </p:sp>
        <p:sp>
          <p:nvSpPr>
            <p:cNvPr id="34" name="Rectangle 33">
              <a:hlinkClick r:id="rId21" action="ppaction://hlinksldjump"/>
            </p:cNvPr>
            <p:cNvSpPr/>
            <p:nvPr/>
          </p:nvSpPr>
          <p:spPr>
            <a:xfrm>
              <a:off x="250374" y="461917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Publications/Presentations</a:t>
              </a:r>
            </a:p>
          </p:txBody>
        </p:sp>
        <p:sp>
          <p:nvSpPr>
            <p:cNvPr id="35" name="Rectangle 34">
              <a:hlinkClick r:id="rId22" action="ppaction://hlinksldjump"/>
            </p:cNvPr>
            <p:cNvSpPr/>
            <p:nvPr/>
          </p:nvSpPr>
          <p:spPr>
            <a:xfrm>
              <a:off x="250374" y="4793343"/>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About Us</a:t>
              </a:r>
            </a:p>
          </p:txBody>
        </p:sp>
        <p:sp>
          <p:nvSpPr>
            <p:cNvPr id="36" name="Rectangle 35">
              <a:hlinkClick r:id="rId23" action="ppaction://hlinksldjump"/>
            </p:cNvPr>
            <p:cNvSpPr/>
            <p:nvPr/>
          </p:nvSpPr>
          <p:spPr>
            <a:xfrm>
              <a:off x="250374" y="496388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Related Links</a:t>
              </a:r>
            </a:p>
          </p:txBody>
        </p:sp>
      </p:grpSp>
      <p:sp>
        <p:nvSpPr>
          <p:cNvPr id="38" name="Rectangle 37"/>
          <p:cNvSpPr/>
          <p:nvPr/>
        </p:nvSpPr>
        <p:spPr>
          <a:xfrm>
            <a:off x="3200400" y="1905000"/>
            <a:ext cx="3124200" cy="3323987"/>
          </a:xfrm>
          <a:prstGeom prst="rect">
            <a:avLst/>
          </a:prstGeom>
        </p:spPr>
        <p:txBody>
          <a:bodyPr wrap="square">
            <a:spAutoFit/>
          </a:bodyPr>
          <a:lstStyle/>
          <a:p>
            <a:r>
              <a:rPr lang="en-US" sz="1000" dirty="0" smtClean="0"/>
              <a:t>The </a:t>
            </a:r>
            <a:r>
              <a:rPr lang="en-US" sz="1000" b="1" dirty="0" smtClean="0"/>
              <a:t>PACE mission </a:t>
            </a:r>
            <a:r>
              <a:rPr lang="en-US" sz="1000" dirty="0" smtClean="0"/>
              <a:t>will provide the frequent global synoptic observations from space that are required to improve our quality of life by helping assess the status of our natural and man-made resources. The PACE mission will provide unprecedented spectral (</a:t>
            </a:r>
            <a:r>
              <a:rPr lang="en-US" sz="1000" dirty="0" err="1" smtClean="0"/>
              <a:t>hyperspectral</a:t>
            </a:r>
            <a:r>
              <a:rPr lang="en-US" sz="1000" dirty="0" smtClean="0"/>
              <a:t>) and spatial (250 m to 1 km) extended records on conditions that affect the ecology and biogeochemistry of our planet. The opportunity to provide </a:t>
            </a:r>
            <a:r>
              <a:rPr lang="en-US" sz="1000" dirty="0" err="1" smtClean="0"/>
              <a:t>polarimetric</a:t>
            </a:r>
            <a:r>
              <a:rPr lang="en-US" sz="1000" dirty="0" smtClean="0"/>
              <a:t> measurements with the PACE mission offers the possibility to further extend data records on clouds and aerosol composition and dynamics. </a:t>
            </a:r>
          </a:p>
          <a:p>
            <a:endParaRPr lang="en-US" sz="1000" dirty="0" smtClean="0"/>
          </a:p>
          <a:p>
            <a:r>
              <a:rPr lang="en-US" sz="1000" dirty="0" smtClean="0"/>
              <a:t>These measurements (see </a:t>
            </a:r>
            <a:r>
              <a:rPr lang="en-US" sz="1000" dirty="0" smtClean="0">
                <a:hlinkClick r:id="rId24" action="ppaction://hlinksldjump"/>
              </a:rPr>
              <a:t>PACE Science Traceability Matrix, STM</a:t>
            </a:r>
            <a:r>
              <a:rPr lang="en-US" sz="1000" dirty="0" smtClean="0"/>
              <a:t>) will provide a unique capability to help understand changes that affect our ecosystem services; implement science-based management strategies of coastal, marine and inland aquatic resources; and support assessments, policy analyses, and design approaches to planning adaptation and responses to impacts of climate change </a:t>
            </a:r>
            <a:r>
              <a:rPr lang="en-US" sz="1000" i="1" dirty="0" smtClean="0"/>
              <a:t>(from PACE STD Report: Pace Mission Applications). </a:t>
            </a:r>
          </a:p>
        </p:txBody>
      </p:sp>
      <p:pic>
        <p:nvPicPr>
          <p:cNvPr id="3" name="Picture 3"/>
          <p:cNvPicPr>
            <a:picLocks noChangeAspect="1" noChangeArrowheads="1"/>
          </p:cNvPicPr>
          <p:nvPr/>
        </p:nvPicPr>
        <p:blipFill>
          <a:blip r:embed="rId25" cstate="print"/>
          <a:srcRect/>
          <a:stretch>
            <a:fillRect/>
          </a:stretch>
        </p:blipFill>
        <p:spPr bwMode="auto">
          <a:xfrm>
            <a:off x="6655735" y="1676400"/>
            <a:ext cx="2284720" cy="4800600"/>
          </a:xfrm>
          <a:prstGeom prst="rect">
            <a:avLst/>
          </a:prstGeom>
          <a:noFill/>
          <a:ln w="9525">
            <a:noFill/>
            <a:miter lim="800000"/>
            <a:headEnd/>
            <a:tailEnd/>
          </a:ln>
        </p:spPr>
      </p:pic>
      <p:sp>
        <p:nvSpPr>
          <p:cNvPr id="44" name="TextBox 43"/>
          <p:cNvSpPr txBox="1"/>
          <p:nvPr/>
        </p:nvSpPr>
        <p:spPr>
          <a:xfrm>
            <a:off x="7042439" y="1676400"/>
            <a:ext cx="1644361" cy="307777"/>
          </a:xfrm>
          <a:prstGeom prst="rect">
            <a:avLst/>
          </a:prstGeom>
          <a:solidFill>
            <a:schemeClr val="bg1"/>
          </a:solidFill>
        </p:spPr>
        <p:txBody>
          <a:bodyPr wrap="none" rtlCol="0">
            <a:spAutoFit/>
          </a:bodyPr>
          <a:lstStyle/>
          <a:p>
            <a:r>
              <a:rPr lang="en-US" sz="1400" b="1" dirty="0" smtClean="0">
                <a:solidFill>
                  <a:srgbClr val="C00000"/>
                </a:solidFill>
              </a:rPr>
              <a:t>PACE Data Products</a:t>
            </a:r>
            <a:endParaRPr lang="en-US" sz="1400" b="1" dirty="0">
              <a:solidFill>
                <a:srgbClr val="C00000"/>
              </a:solidFill>
            </a:endParaRPr>
          </a:p>
        </p:txBody>
      </p:sp>
      <p:sp>
        <p:nvSpPr>
          <p:cNvPr id="55" name="Rounded Rectangle 54"/>
          <p:cNvSpPr/>
          <p:nvPr/>
        </p:nvSpPr>
        <p:spPr>
          <a:xfrm>
            <a:off x="3276600" y="5772150"/>
            <a:ext cx="990600" cy="24765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smtClean="0">
                <a:solidFill>
                  <a:schemeClr val="tx1"/>
                </a:solidFill>
              </a:rPr>
              <a:t>User Tools</a:t>
            </a:r>
            <a:endParaRPr lang="en-US" sz="1100" b="1" dirty="0">
              <a:solidFill>
                <a:schemeClr val="tx1"/>
              </a:solidFill>
            </a:endParaRPr>
          </a:p>
        </p:txBody>
      </p:sp>
    </p:spTree>
    <p:extLst>
      <p:ext uri="{BB962C8B-B14F-4D97-AF65-F5344CB8AC3E}">
        <p14:creationId xmlns="" xmlns:p14="http://schemas.microsoft.com/office/powerpoint/2010/main" val="36279735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685800"/>
            <a:ext cx="28956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143000" y="6400800"/>
            <a:ext cx="1600200" cy="24765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t>Follow Us … </a:t>
            </a:r>
            <a:endParaRPr lang="en-US" sz="1100" dirty="0"/>
          </a:p>
        </p:txBody>
      </p:sp>
      <p:pic>
        <p:nvPicPr>
          <p:cNvPr id="1027" name="Picture 3"/>
          <p:cNvPicPr>
            <a:picLocks noChangeAspect="1" noChangeArrowheads="1"/>
          </p:cNvPicPr>
          <p:nvPr/>
        </p:nvPicPr>
        <p:blipFill>
          <a:blip r:embed="rId2" cstate="print"/>
          <a:srcRect/>
          <a:stretch>
            <a:fillRect/>
          </a:stretch>
        </p:blipFill>
        <p:spPr bwMode="auto">
          <a:xfrm>
            <a:off x="2105025" y="6429375"/>
            <a:ext cx="182880" cy="182880"/>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2390776" y="6429375"/>
            <a:ext cx="188422" cy="182880"/>
          </a:xfrm>
          <a:prstGeom prst="rect">
            <a:avLst/>
          </a:prstGeom>
          <a:noFill/>
          <a:ln w="9525">
            <a:solidFill>
              <a:schemeClr val="tx1"/>
            </a:solidFill>
            <a:miter lim="800000"/>
            <a:headEnd/>
            <a:tailEnd/>
          </a:ln>
        </p:spPr>
      </p:pic>
      <p:pic>
        <p:nvPicPr>
          <p:cNvPr id="42" name="Picture 3"/>
          <p:cNvPicPr>
            <a:picLocks noChangeAspect="1" noChangeArrowheads="1"/>
          </p:cNvPicPr>
          <p:nvPr/>
        </p:nvPicPr>
        <p:blipFill>
          <a:blip r:embed="rId4" cstate="print"/>
          <a:srcRect/>
          <a:stretch>
            <a:fillRect/>
          </a:stretch>
        </p:blipFill>
        <p:spPr bwMode="auto">
          <a:xfrm>
            <a:off x="4572000" y="685800"/>
            <a:ext cx="494211" cy="381000"/>
          </a:xfrm>
          <a:prstGeom prst="rect">
            <a:avLst/>
          </a:prstGeom>
          <a:noFill/>
          <a:ln w="38100">
            <a:solidFill>
              <a:schemeClr val="tx1"/>
            </a:solidFill>
            <a:miter lim="800000"/>
            <a:headEnd/>
            <a:tailEnd/>
          </a:ln>
        </p:spPr>
      </p:pic>
      <p:pic>
        <p:nvPicPr>
          <p:cNvPr id="43" name="Picture 4"/>
          <p:cNvPicPr>
            <a:picLocks noChangeAspect="1" noChangeArrowheads="1"/>
          </p:cNvPicPr>
          <p:nvPr/>
        </p:nvPicPr>
        <p:blipFill>
          <a:blip r:embed="rId5" cstate="print"/>
          <a:srcRect/>
          <a:stretch>
            <a:fillRect/>
          </a:stretch>
        </p:blipFill>
        <p:spPr bwMode="auto">
          <a:xfrm>
            <a:off x="5068389" y="549258"/>
            <a:ext cx="570411" cy="516669"/>
          </a:xfrm>
          <a:prstGeom prst="rect">
            <a:avLst/>
          </a:prstGeom>
          <a:noFill/>
          <a:ln w="38100">
            <a:solidFill>
              <a:schemeClr val="tx1"/>
            </a:solidFill>
            <a:miter lim="800000"/>
            <a:headEnd/>
            <a:tailEnd/>
          </a:ln>
        </p:spPr>
      </p:pic>
      <p:pic>
        <p:nvPicPr>
          <p:cNvPr id="47" name="Picture 8"/>
          <p:cNvPicPr>
            <a:picLocks noChangeAspect="1" noChangeArrowheads="1"/>
          </p:cNvPicPr>
          <p:nvPr/>
        </p:nvPicPr>
        <p:blipFill>
          <a:blip r:embed="rId6" cstate="print"/>
          <a:srcRect/>
          <a:stretch>
            <a:fillRect/>
          </a:stretch>
        </p:blipFill>
        <p:spPr bwMode="auto">
          <a:xfrm>
            <a:off x="5638800" y="531343"/>
            <a:ext cx="494212" cy="535457"/>
          </a:xfrm>
          <a:prstGeom prst="rect">
            <a:avLst/>
          </a:prstGeom>
          <a:noFill/>
          <a:ln w="38100">
            <a:solidFill>
              <a:schemeClr val="tx1"/>
            </a:solidFill>
            <a:miter lim="800000"/>
            <a:headEnd/>
            <a:tailEnd/>
          </a:ln>
        </p:spPr>
      </p:pic>
      <p:pic>
        <p:nvPicPr>
          <p:cNvPr id="48" name="Picture 9"/>
          <p:cNvPicPr>
            <a:picLocks noChangeAspect="1" noChangeArrowheads="1"/>
          </p:cNvPicPr>
          <p:nvPr/>
        </p:nvPicPr>
        <p:blipFill>
          <a:blip r:embed="rId7" cstate="print"/>
          <a:srcRect/>
          <a:stretch>
            <a:fillRect/>
          </a:stretch>
        </p:blipFill>
        <p:spPr bwMode="auto">
          <a:xfrm>
            <a:off x="6135188" y="457200"/>
            <a:ext cx="646612" cy="609600"/>
          </a:xfrm>
          <a:prstGeom prst="rect">
            <a:avLst/>
          </a:prstGeom>
          <a:noFill/>
          <a:ln w="38100">
            <a:solidFill>
              <a:schemeClr val="tx1"/>
            </a:solidFill>
            <a:miter lim="800000"/>
            <a:headEnd/>
            <a:tailEnd/>
          </a:ln>
        </p:spPr>
      </p:pic>
      <p:pic>
        <p:nvPicPr>
          <p:cNvPr id="49" name="Picture 10"/>
          <p:cNvPicPr>
            <a:picLocks noChangeAspect="1" noChangeArrowheads="1"/>
          </p:cNvPicPr>
          <p:nvPr/>
        </p:nvPicPr>
        <p:blipFill>
          <a:blip r:embed="rId8" cstate="print"/>
          <a:srcRect/>
          <a:stretch>
            <a:fillRect/>
          </a:stretch>
        </p:blipFill>
        <p:spPr bwMode="auto">
          <a:xfrm>
            <a:off x="4191000" y="685800"/>
            <a:ext cx="393568" cy="381000"/>
          </a:xfrm>
          <a:prstGeom prst="rect">
            <a:avLst/>
          </a:prstGeom>
          <a:noFill/>
          <a:ln w="38100">
            <a:solidFill>
              <a:schemeClr val="tx1"/>
            </a:solidFill>
            <a:miter lim="800000"/>
            <a:headEnd/>
            <a:tailEnd/>
          </a:ln>
        </p:spPr>
      </p:pic>
      <p:pic>
        <p:nvPicPr>
          <p:cNvPr id="50" name="Picture 11"/>
          <p:cNvPicPr>
            <a:picLocks noChangeAspect="1" noChangeArrowheads="1"/>
          </p:cNvPicPr>
          <p:nvPr/>
        </p:nvPicPr>
        <p:blipFill>
          <a:blip r:embed="rId9" cstate="print"/>
          <a:srcRect/>
          <a:stretch>
            <a:fillRect/>
          </a:stretch>
        </p:blipFill>
        <p:spPr bwMode="auto">
          <a:xfrm>
            <a:off x="6781800" y="457201"/>
            <a:ext cx="570412" cy="609600"/>
          </a:xfrm>
          <a:prstGeom prst="rect">
            <a:avLst/>
          </a:prstGeom>
          <a:noFill/>
          <a:ln w="38100">
            <a:solidFill>
              <a:schemeClr val="tx1"/>
            </a:solidFill>
            <a:miter lim="800000"/>
            <a:headEnd/>
            <a:tailEnd/>
          </a:ln>
        </p:spPr>
      </p:pic>
      <p:pic>
        <p:nvPicPr>
          <p:cNvPr id="51" name="Picture 12"/>
          <p:cNvPicPr>
            <a:picLocks noChangeAspect="1" noChangeArrowheads="1"/>
          </p:cNvPicPr>
          <p:nvPr/>
        </p:nvPicPr>
        <p:blipFill>
          <a:blip r:embed="rId10" cstate="print"/>
          <a:srcRect/>
          <a:stretch>
            <a:fillRect/>
          </a:stretch>
        </p:blipFill>
        <p:spPr bwMode="auto">
          <a:xfrm>
            <a:off x="3657600" y="609600"/>
            <a:ext cx="551944" cy="457200"/>
          </a:xfrm>
          <a:prstGeom prst="rect">
            <a:avLst/>
          </a:prstGeom>
          <a:noFill/>
          <a:ln w="38100">
            <a:solidFill>
              <a:schemeClr val="tx1"/>
            </a:solidFill>
            <a:miter lim="800000"/>
            <a:headEnd/>
            <a:tailEnd/>
          </a:ln>
        </p:spPr>
      </p:pic>
      <p:pic>
        <p:nvPicPr>
          <p:cNvPr id="52" name="Picture 13"/>
          <p:cNvPicPr>
            <a:picLocks noChangeAspect="1" noChangeArrowheads="1"/>
          </p:cNvPicPr>
          <p:nvPr/>
        </p:nvPicPr>
        <p:blipFill>
          <a:blip r:embed="rId11" cstate="print"/>
          <a:srcRect/>
          <a:stretch>
            <a:fillRect/>
          </a:stretch>
        </p:blipFill>
        <p:spPr bwMode="auto">
          <a:xfrm>
            <a:off x="7351000" y="381000"/>
            <a:ext cx="837656" cy="685800"/>
          </a:xfrm>
          <a:prstGeom prst="rect">
            <a:avLst/>
          </a:prstGeom>
          <a:noFill/>
          <a:ln w="38100">
            <a:solidFill>
              <a:schemeClr val="tx1"/>
            </a:solidFill>
            <a:miter lim="800000"/>
            <a:headEnd/>
            <a:tailEnd/>
          </a:ln>
        </p:spPr>
      </p:pic>
      <p:pic>
        <p:nvPicPr>
          <p:cNvPr id="53" name="Picture 14"/>
          <p:cNvPicPr>
            <a:picLocks noChangeAspect="1" noChangeArrowheads="1"/>
          </p:cNvPicPr>
          <p:nvPr/>
        </p:nvPicPr>
        <p:blipFill>
          <a:blip r:embed="rId12" cstate="print"/>
          <a:srcRect/>
          <a:stretch>
            <a:fillRect/>
          </a:stretch>
        </p:blipFill>
        <p:spPr bwMode="auto">
          <a:xfrm>
            <a:off x="8077200" y="104302"/>
            <a:ext cx="1010522" cy="886298"/>
          </a:xfrm>
          <a:prstGeom prst="rect">
            <a:avLst/>
          </a:prstGeom>
          <a:noFill/>
          <a:ln w="38100">
            <a:solidFill>
              <a:schemeClr val="tx1"/>
            </a:solidFill>
            <a:miter lim="800000"/>
            <a:headEnd/>
            <a:tailEnd/>
          </a:ln>
        </p:spPr>
      </p:pic>
      <p:sp>
        <p:nvSpPr>
          <p:cNvPr id="54" name="Rectangle 53">
            <a:hlinkClick r:id="rId13" action="ppaction://hlinksldjump"/>
          </p:cNvPr>
          <p:cNvSpPr/>
          <p:nvPr/>
        </p:nvSpPr>
        <p:spPr>
          <a:xfrm>
            <a:off x="3124200" y="-39338"/>
            <a:ext cx="4512838" cy="769441"/>
          </a:xfrm>
          <a:prstGeom prst="rect">
            <a:avLst/>
          </a:prstGeom>
        </p:spPr>
        <p:txBody>
          <a:bodyPr wrap="none">
            <a:spAutoFit/>
          </a:bodyPr>
          <a:lstStyle/>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PACE </a:t>
            </a:r>
            <a:r>
              <a:rPr lang="en-US"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Pre-Aerosol, Clouds, &amp; ocean Ecosystem</a:t>
            </a:r>
          </a:p>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APPLICATIONS</a:t>
            </a:r>
            <a:endParaRPr lang="en-US" sz="2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endParaRPr>
          </a:p>
        </p:txBody>
      </p:sp>
      <p:sp>
        <p:nvSpPr>
          <p:cNvPr id="39" name="Rectangle 38"/>
          <p:cNvSpPr/>
          <p:nvPr/>
        </p:nvSpPr>
        <p:spPr>
          <a:xfrm>
            <a:off x="2886974" y="1143000"/>
            <a:ext cx="6257026" cy="3048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201" y="100280"/>
            <a:ext cx="3171825" cy="1543050"/>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048000" y="1175701"/>
            <a:ext cx="4267200" cy="246221"/>
          </a:xfrm>
          <a:prstGeom prst="rect">
            <a:avLst/>
          </a:prstGeom>
          <a:noFill/>
          <a:ln cap="rnd">
            <a:noFill/>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sz="1600" b="1" dirty="0" smtClean="0">
                <a:solidFill>
                  <a:schemeClr val="bg1"/>
                </a:solidFill>
                <a:effectLst>
                  <a:outerShdw blurRad="38100" dist="38100" dir="2700000" algn="tl">
                    <a:srgbClr val="000000">
                      <a:alpha val="43137"/>
                    </a:srgbClr>
                  </a:outerShdw>
                </a:effectLst>
              </a:rPr>
              <a:t>Calendar</a:t>
            </a:r>
            <a:endParaRPr lang="en-US" sz="1600" b="1" dirty="0">
              <a:solidFill>
                <a:schemeClr val="bg1"/>
              </a:solidFill>
              <a:effectLst>
                <a:outerShdw blurRad="38100" dist="38100" dir="2700000" algn="tl">
                  <a:srgbClr val="000000">
                    <a:alpha val="43137"/>
                  </a:srgbClr>
                </a:outerShdw>
              </a:effectLst>
            </a:endParaRPr>
          </a:p>
        </p:txBody>
      </p:sp>
      <p:graphicFrame>
        <p:nvGraphicFramePr>
          <p:cNvPr id="22" name="Table 21"/>
          <p:cNvGraphicFramePr>
            <a:graphicFrameLocks noGrp="1"/>
          </p:cNvGraphicFramePr>
          <p:nvPr/>
        </p:nvGraphicFramePr>
        <p:xfrm>
          <a:off x="76200" y="1752600"/>
          <a:ext cx="2743200" cy="4526280"/>
        </p:xfrm>
        <a:graphic>
          <a:graphicData uri="http://schemas.openxmlformats.org/drawingml/2006/table">
            <a:tbl>
              <a:tblPr firstRow="1" bandRow="1">
                <a:tableStyleId>{5C22544A-7EE6-4342-B048-85BDC9FD1C3A}</a:tableStyleId>
              </a:tblPr>
              <a:tblGrid>
                <a:gridCol w="2743200"/>
              </a:tblGrid>
              <a:tr h="165735">
                <a:tc>
                  <a:txBody>
                    <a:bodyPr/>
                    <a:lstStyle/>
                    <a:p>
                      <a:r>
                        <a:rPr lang="en-US" sz="1200" b="1" dirty="0" smtClean="0">
                          <a:solidFill>
                            <a:schemeClr val="bg1"/>
                          </a:solidFill>
                        </a:rPr>
                        <a:t>PACE Home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Mission</a:t>
                      </a:r>
                      <a:r>
                        <a:rPr lang="en-US" sz="1200" b="1" baseline="0" dirty="0" smtClean="0">
                          <a:solidFill>
                            <a:schemeClr val="bg1"/>
                          </a:solidFill>
                        </a:rPr>
                        <a:t> Objectives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Status Updates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Science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994410">
                <a:tc>
                  <a:txBody>
                    <a:bodyPr/>
                    <a:lstStyle/>
                    <a:p>
                      <a:r>
                        <a:rPr lang="en-US" sz="1200" b="1" dirty="0" smtClean="0">
                          <a:solidFill>
                            <a:schemeClr val="bg1"/>
                          </a:solidFill>
                        </a:rPr>
                        <a:t>Applications</a:t>
                      </a: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Instrument</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Data</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People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Publications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Education and Outreach</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News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bl>
          </a:graphicData>
        </a:graphic>
      </p:graphicFrame>
      <p:grpSp>
        <p:nvGrpSpPr>
          <p:cNvPr id="3" name="Group 36"/>
          <p:cNvGrpSpPr/>
          <p:nvPr/>
        </p:nvGrpSpPr>
        <p:grpSpPr>
          <a:xfrm>
            <a:off x="250371" y="2710542"/>
            <a:ext cx="2468883" cy="2405745"/>
            <a:chOff x="250371" y="2710542"/>
            <a:chExt cx="2468883" cy="2405745"/>
          </a:xfrm>
        </p:grpSpPr>
        <p:sp>
          <p:nvSpPr>
            <p:cNvPr id="26" name="Rectangle 25">
              <a:hlinkClick r:id="rId15" action="ppaction://hlinksldjump"/>
            </p:cNvPr>
            <p:cNvSpPr/>
            <p:nvPr/>
          </p:nvSpPr>
          <p:spPr>
            <a:xfrm>
              <a:off x="250371" y="28810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Ocean</a:t>
              </a:r>
            </a:p>
          </p:txBody>
        </p:sp>
        <p:sp>
          <p:nvSpPr>
            <p:cNvPr id="27" name="Rectangle 26">
              <a:hlinkClick r:id="rId16" action="ppaction://hlinksldjump"/>
            </p:cNvPr>
            <p:cNvSpPr/>
            <p:nvPr/>
          </p:nvSpPr>
          <p:spPr>
            <a:xfrm>
              <a:off x="250374" y="30552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Atmosphere</a:t>
              </a:r>
            </a:p>
          </p:txBody>
        </p:sp>
        <p:sp>
          <p:nvSpPr>
            <p:cNvPr id="28" name="Rectangle 27">
              <a:hlinkClick r:id="rId17" action="ppaction://hlinksldjump"/>
            </p:cNvPr>
            <p:cNvSpPr/>
            <p:nvPr/>
          </p:nvSpPr>
          <p:spPr>
            <a:xfrm>
              <a:off x="250374" y="27105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Overview</a:t>
              </a:r>
            </a:p>
          </p:txBody>
        </p:sp>
        <p:sp>
          <p:nvSpPr>
            <p:cNvPr id="29" name="Rectangle 28">
              <a:hlinkClick r:id="rId18" action="ppaction://hlinksldjump"/>
            </p:cNvPr>
            <p:cNvSpPr/>
            <p:nvPr/>
          </p:nvSpPr>
          <p:spPr>
            <a:xfrm>
              <a:off x="250374" y="3229428"/>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Traceability Matrix (ATM)</a:t>
              </a:r>
            </a:p>
          </p:txBody>
        </p:sp>
        <p:sp>
          <p:nvSpPr>
            <p:cNvPr id="30" name="Rectangle 29">
              <a:hlinkClick r:id="rId13" action="ppaction://hlinksldjump"/>
            </p:cNvPr>
            <p:cNvSpPr/>
            <p:nvPr/>
          </p:nvSpPr>
          <p:spPr>
            <a:xfrm>
              <a:off x="250374" y="33963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Early Adopters Program</a:t>
              </a:r>
            </a:p>
          </p:txBody>
        </p:sp>
        <p:sp>
          <p:nvSpPr>
            <p:cNvPr id="31" name="Rectangle 30">
              <a:hlinkClick r:id="rId19" action="ppaction://hlinksldjump"/>
            </p:cNvPr>
            <p:cNvSpPr/>
            <p:nvPr/>
          </p:nvSpPr>
          <p:spPr>
            <a:xfrm>
              <a:off x="250374" y="35668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Working Group</a:t>
              </a:r>
            </a:p>
          </p:txBody>
        </p:sp>
        <p:sp>
          <p:nvSpPr>
            <p:cNvPr id="32" name="Rectangle 31">
              <a:hlinkClick r:id="rId19" action="ppaction://hlinksldjump"/>
            </p:cNvPr>
            <p:cNvSpPr/>
            <p:nvPr/>
          </p:nvSpPr>
          <p:spPr>
            <a:xfrm>
              <a:off x="250374" y="37410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Data Products &amp; User Tools</a:t>
              </a:r>
            </a:p>
          </p:txBody>
        </p:sp>
        <p:sp>
          <p:nvSpPr>
            <p:cNvPr id="33" name="Rectangle 32">
              <a:hlinkClick r:id="rId20" action="ppaction://hlinksldjump"/>
            </p:cNvPr>
            <p:cNvSpPr/>
            <p:nvPr/>
          </p:nvSpPr>
          <p:spPr>
            <a:xfrm>
              <a:off x="250374" y="3911601"/>
              <a:ext cx="2468880" cy="68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nSpc>
                  <a:spcPts val="1200"/>
                </a:lnSpc>
              </a:pPr>
              <a:r>
                <a:rPr lang="en-US" sz="1100" b="1" dirty="0" smtClean="0">
                  <a:solidFill>
                    <a:srgbClr val="C00000"/>
                  </a:solidFill>
                  <a:effectLst>
                    <a:outerShdw blurRad="38100" dist="38100" dir="2700000" algn="tl">
                      <a:srgbClr val="000000">
                        <a:alpha val="43137"/>
                      </a:srgbClr>
                    </a:outerShdw>
                  </a:effectLst>
                </a:rPr>
                <a:t>Calendar</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Solicitations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Workshops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Field Campaigns &amp; Cal/Val Activities</a:t>
              </a:r>
            </a:p>
            <a:p>
              <a:pPr marL="0" lvl="1">
                <a:lnSpc>
                  <a:spcPts val="1200"/>
                </a:lnSpc>
              </a:pPr>
              <a:endParaRPr lang="en-US" sz="1100" b="1" dirty="0" smtClean="0">
                <a:solidFill>
                  <a:schemeClr val="tx2">
                    <a:lumMod val="40000"/>
                    <a:lumOff val="60000"/>
                  </a:schemeClr>
                </a:solidFill>
                <a:effectLst>
                  <a:outerShdw blurRad="38100" dist="38100" dir="2700000" algn="tl">
                    <a:srgbClr val="000000">
                      <a:alpha val="43137"/>
                    </a:srgbClr>
                  </a:outerShdw>
                </a:effectLst>
              </a:endParaRPr>
            </a:p>
          </p:txBody>
        </p:sp>
        <p:sp>
          <p:nvSpPr>
            <p:cNvPr id="34" name="Rectangle 33">
              <a:hlinkClick r:id="rId21" action="ppaction://hlinksldjump"/>
            </p:cNvPr>
            <p:cNvSpPr/>
            <p:nvPr/>
          </p:nvSpPr>
          <p:spPr>
            <a:xfrm>
              <a:off x="250374" y="461917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Publications/Presentations</a:t>
              </a:r>
            </a:p>
          </p:txBody>
        </p:sp>
        <p:sp>
          <p:nvSpPr>
            <p:cNvPr id="35" name="Rectangle 34">
              <a:hlinkClick r:id="rId22" action="ppaction://hlinksldjump"/>
            </p:cNvPr>
            <p:cNvSpPr/>
            <p:nvPr/>
          </p:nvSpPr>
          <p:spPr>
            <a:xfrm>
              <a:off x="250374" y="4793343"/>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About Us</a:t>
              </a:r>
            </a:p>
          </p:txBody>
        </p:sp>
        <p:sp>
          <p:nvSpPr>
            <p:cNvPr id="36" name="Rectangle 35">
              <a:hlinkClick r:id="rId23" action="ppaction://hlinksldjump"/>
            </p:cNvPr>
            <p:cNvSpPr/>
            <p:nvPr/>
          </p:nvSpPr>
          <p:spPr>
            <a:xfrm>
              <a:off x="250374" y="496388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Related Links</a:t>
              </a:r>
            </a:p>
          </p:txBody>
        </p:sp>
      </p:grpSp>
      <p:sp>
        <p:nvSpPr>
          <p:cNvPr id="38" name="Rounded Rectangle 37"/>
          <p:cNvSpPr/>
          <p:nvPr/>
        </p:nvSpPr>
        <p:spPr>
          <a:xfrm>
            <a:off x="3048000" y="1752600"/>
            <a:ext cx="2438400" cy="333020"/>
          </a:xfrm>
          <a:prstGeom prst="roundRect">
            <a:avLst/>
          </a:prstGeom>
          <a:solidFill>
            <a:schemeClr val="bg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200" b="1" dirty="0" smtClean="0">
                <a:solidFill>
                  <a:schemeClr val="tx1"/>
                </a:solidFill>
              </a:rPr>
              <a:t>Solicitations</a:t>
            </a:r>
          </a:p>
          <a:p>
            <a:pPr algn="r"/>
            <a:r>
              <a:rPr lang="en-US" sz="900" b="1" dirty="0" smtClean="0">
                <a:solidFill>
                  <a:schemeClr val="accent5">
                    <a:lumMod val="50000"/>
                  </a:schemeClr>
                </a:solidFill>
              </a:rPr>
              <a:t>Read More</a:t>
            </a:r>
          </a:p>
        </p:txBody>
      </p:sp>
      <p:sp>
        <p:nvSpPr>
          <p:cNvPr id="44" name="Rounded Rectangle 43"/>
          <p:cNvSpPr/>
          <p:nvPr/>
        </p:nvSpPr>
        <p:spPr>
          <a:xfrm>
            <a:off x="3048000" y="2286000"/>
            <a:ext cx="2438400" cy="333020"/>
          </a:xfrm>
          <a:prstGeom prst="roundRect">
            <a:avLst/>
          </a:prstGeom>
          <a:solidFill>
            <a:schemeClr val="bg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200" b="1" dirty="0" smtClean="0">
                <a:solidFill>
                  <a:schemeClr val="tx1"/>
                </a:solidFill>
              </a:rPr>
              <a:t>Workshops</a:t>
            </a:r>
          </a:p>
          <a:p>
            <a:pPr algn="r"/>
            <a:r>
              <a:rPr lang="en-US" sz="900" b="1" dirty="0" smtClean="0">
                <a:solidFill>
                  <a:schemeClr val="accent5">
                    <a:lumMod val="50000"/>
                  </a:schemeClr>
                </a:solidFill>
              </a:rPr>
              <a:t>Read More</a:t>
            </a:r>
          </a:p>
        </p:txBody>
      </p:sp>
      <p:sp>
        <p:nvSpPr>
          <p:cNvPr id="45" name="Rounded Rectangle 44"/>
          <p:cNvSpPr/>
          <p:nvPr/>
        </p:nvSpPr>
        <p:spPr>
          <a:xfrm>
            <a:off x="3044952" y="2807806"/>
            <a:ext cx="2441448" cy="333020"/>
          </a:xfrm>
          <a:prstGeom prst="roundRect">
            <a:avLst/>
          </a:prstGeom>
          <a:solidFill>
            <a:schemeClr val="bg1">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200" b="1" dirty="0" smtClean="0">
                <a:solidFill>
                  <a:schemeClr val="tx1"/>
                </a:solidFill>
              </a:rPr>
              <a:t>Field Campaigns &amp; Cal/Val Activities</a:t>
            </a:r>
          </a:p>
          <a:p>
            <a:pPr algn="r"/>
            <a:r>
              <a:rPr lang="en-US" sz="900" b="1" dirty="0" smtClean="0">
                <a:solidFill>
                  <a:schemeClr val="accent5">
                    <a:lumMod val="50000"/>
                  </a:schemeClr>
                </a:solidFill>
              </a:rPr>
              <a:t>Read More</a:t>
            </a:r>
          </a:p>
        </p:txBody>
      </p:sp>
    </p:spTree>
    <p:extLst>
      <p:ext uri="{BB962C8B-B14F-4D97-AF65-F5344CB8AC3E}">
        <p14:creationId xmlns="" xmlns:p14="http://schemas.microsoft.com/office/powerpoint/2010/main" val="36279735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685800"/>
            <a:ext cx="28956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143000" y="6400800"/>
            <a:ext cx="1600200" cy="24765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t>Follow Us … </a:t>
            </a:r>
            <a:endParaRPr lang="en-US" sz="1100" dirty="0"/>
          </a:p>
        </p:txBody>
      </p:sp>
      <p:pic>
        <p:nvPicPr>
          <p:cNvPr id="1027" name="Picture 3"/>
          <p:cNvPicPr>
            <a:picLocks noChangeAspect="1" noChangeArrowheads="1"/>
          </p:cNvPicPr>
          <p:nvPr/>
        </p:nvPicPr>
        <p:blipFill>
          <a:blip r:embed="rId2" cstate="print"/>
          <a:srcRect/>
          <a:stretch>
            <a:fillRect/>
          </a:stretch>
        </p:blipFill>
        <p:spPr bwMode="auto">
          <a:xfrm>
            <a:off x="2105025" y="6429375"/>
            <a:ext cx="182880" cy="182880"/>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2390776" y="6429375"/>
            <a:ext cx="188422" cy="182880"/>
          </a:xfrm>
          <a:prstGeom prst="rect">
            <a:avLst/>
          </a:prstGeom>
          <a:noFill/>
          <a:ln w="9525">
            <a:solidFill>
              <a:schemeClr val="tx1"/>
            </a:solidFill>
            <a:miter lim="800000"/>
            <a:headEnd/>
            <a:tailEnd/>
          </a:ln>
        </p:spPr>
      </p:pic>
      <p:pic>
        <p:nvPicPr>
          <p:cNvPr id="42" name="Picture 3"/>
          <p:cNvPicPr>
            <a:picLocks noChangeAspect="1" noChangeArrowheads="1"/>
          </p:cNvPicPr>
          <p:nvPr/>
        </p:nvPicPr>
        <p:blipFill>
          <a:blip r:embed="rId4" cstate="print"/>
          <a:srcRect/>
          <a:stretch>
            <a:fillRect/>
          </a:stretch>
        </p:blipFill>
        <p:spPr bwMode="auto">
          <a:xfrm>
            <a:off x="4572000" y="685800"/>
            <a:ext cx="494211" cy="381000"/>
          </a:xfrm>
          <a:prstGeom prst="rect">
            <a:avLst/>
          </a:prstGeom>
          <a:noFill/>
          <a:ln w="38100">
            <a:solidFill>
              <a:schemeClr val="tx1"/>
            </a:solidFill>
            <a:miter lim="800000"/>
            <a:headEnd/>
            <a:tailEnd/>
          </a:ln>
        </p:spPr>
      </p:pic>
      <p:pic>
        <p:nvPicPr>
          <p:cNvPr id="43" name="Picture 4"/>
          <p:cNvPicPr>
            <a:picLocks noChangeAspect="1" noChangeArrowheads="1"/>
          </p:cNvPicPr>
          <p:nvPr/>
        </p:nvPicPr>
        <p:blipFill>
          <a:blip r:embed="rId5" cstate="print"/>
          <a:srcRect/>
          <a:stretch>
            <a:fillRect/>
          </a:stretch>
        </p:blipFill>
        <p:spPr bwMode="auto">
          <a:xfrm>
            <a:off x="5068389" y="549258"/>
            <a:ext cx="570411" cy="516669"/>
          </a:xfrm>
          <a:prstGeom prst="rect">
            <a:avLst/>
          </a:prstGeom>
          <a:noFill/>
          <a:ln w="38100">
            <a:solidFill>
              <a:schemeClr val="tx1"/>
            </a:solidFill>
            <a:miter lim="800000"/>
            <a:headEnd/>
            <a:tailEnd/>
          </a:ln>
        </p:spPr>
      </p:pic>
      <p:pic>
        <p:nvPicPr>
          <p:cNvPr id="47" name="Picture 8"/>
          <p:cNvPicPr>
            <a:picLocks noChangeAspect="1" noChangeArrowheads="1"/>
          </p:cNvPicPr>
          <p:nvPr/>
        </p:nvPicPr>
        <p:blipFill>
          <a:blip r:embed="rId6" cstate="print"/>
          <a:srcRect/>
          <a:stretch>
            <a:fillRect/>
          </a:stretch>
        </p:blipFill>
        <p:spPr bwMode="auto">
          <a:xfrm>
            <a:off x="5638800" y="531343"/>
            <a:ext cx="494212" cy="535457"/>
          </a:xfrm>
          <a:prstGeom prst="rect">
            <a:avLst/>
          </a:prstGeom>
          <a:noFill/>
          <a:ln w="38100">
            <a:solidFill>
              <a:schemeClr val="tx1"/>
            </a:solidFill>
            <a:miter lim="800000"/>
            <a:headEnd/>
            <a:tailEnd/>
          </a:ln>
        </p:spPr>
      </p:pic>
      <p:pic>
        <p:nvPicPr>
          <p:cNvPr id="48" name="Picture 9"/>
          <p:cNvPicPr>
            <a:picLocks noChangeAspect="1" noChangeArrowheads="1"/>
          </p:cNvPicPr>
          <p:nvPr/>
        </p:nvPicPr>
        <p:blipFill>
          <a:blip r:embed="rId7" cstate="print"/>
          <a:srcRect/>
          <a:stretch>
            <a:fillRect/>
          </a:stretch>
        </p:blipFill>
        <p:spPr bwMode="auto">
          <a:xfrm>
            <a:off x="6135188" y="457200"/>
            <a:ext cx="646612" cy="609600"/>
          </a:xfrm>
          <a:prstGeom prst="rect">
            <a:avLst/>
          </a:prstGeom>
          <a:noFill/>
          <a:ln w="38100">
            <a:solidFill>
              <a:schemeClr val="tx1"/>
            </a:solidFill>
            <a:miter lim="800000"/>
            <a:headEnd/>
            <a:tailEnd/>
          </a:ln>
        </p:spPr>
      </p:pic>
      <p:pic>
        <p:nvPicPr>
          <p:cNvPr id="49" name="Picture 10"/>
          <p:cNvPicPr>
            <a:picLocks noChangeAspect="1" noChangeArrowheads="1"/>
          </p:cNvPicPr>
          <p:nvPr/>
        </p:nvPicPr>
        <p:blipFill>
          <a:blip r:embed="rId8" cstate="print"/>
          <a:srcRect/>
          <a:stretch>
            <a:fillRect/>
          </a:stretch>
        </p:blipFill>
        <p:spPr bwMode="auto">
          <a:xfrm>
            <a:off x="4191000" y="685800"/>
            <a:ext cx="393568" cy="381000"/>
          </a:xfrm>
          <a:prstGeom prst="rect">
            <a:avLst/>
          </a:prstGeom>
          <a:noFill/>
          <a:ln w="38100">
            <a:solidFill>
              <a:schemeClr val="tx1"/>
            </a:solidFill>
            <a:miter lim="800000"/>
            <a:headEnd/>
            <a:tailEnd/>
          </a:ln>
        </p:spPr>
      </p:pic>
      <p:pic>
        <p:nvPicPr>
          <p:cNvPr id="50" name="Picture 11"/>
          <p:cNvPicPr>
            <a:picLocks noChangeAspect="1" noChangeArrowheads="1"/>
          </p:cNvPicPr>
          <p:nvPr/>
        </p:nvPicPr>
        <p:blipFill>
          <a:blip r:embed="rId9" cstate="print"/>
          <a:srcRect/>
          <a:stretch>
            <a:fillRect/>
          </a:stretch>
        </p:blipFill>
        <p:spPr bwMode="auto">
          <a:xfrm>
            <a:off x="6781800" y="457201"/>
            <a:ext cx="570412" cy="609600"/>
          </a:xfrm>
          <a:prstGeom prst="rect">
            <a:avLst/>
          </a:prstGeom>
          <a:noFill/>
          <a:ln w="38100">
            <a:solidFill>
              <a:schemeClr val="tx1"/>
            </a:solidFill>
            <a:miter lim="800000"/>
            <a:headEnd/>
            <a:tailEnd/>
          </a:ln>
        </p:spPr>
      </p:pic>
      <p:pic>
        <p:nvPicPr>
          <p:cNvPr id="51" name="Picture 12"/>
          <p:cNvPicPr>
            <a:picLocks noChangeAspect="1" noChangeArrowheads="1"/>
          </p:cNvPicPr>
          <p:nvPr/>
        </p:nvPicPr>
        <p:blipFill>
          <a:blip r:embed="rId10" cstate="print"/>
          <a:srcRect/>
          <a:stretch>
            <a:fillRect/>
          </a:stretch>
        </p:blipFill>
        <p:spPr bwMode="auto">
          <a:xfrm>
            <a:off x="3657600" y="609600"/>
            <a:ext cx="551944" cy="457200"/>
          </a:xfrm>
          <a:prstGeom prst="rect">
            <a:avLst/>
          </a:prstGeom>
          <a:noFill/>
          <a:ln w="38100">
            <a:solidFill>
              <a:schemeClr val="tx1"/>
            </a:solidFill>
            <a:miter lim="800000"/>
            <a:headEnd/>
            <a:tailEnd/>
          </a:ln>
        </p:spPr>
      </p:pic>
      <p:pic>
        <p:nvPicPr>
          <p:cNvPr id="52" name="Picture 13"/>
          <p:cNvPicPr>
            <a:picLocks noChangeAspect="1" noChangeArrowheads="1"/>
          </p:cNvPicPr>
          <p:nvPr/>
        </p:nvPicPr>
        <p:blipFill>
          <a:blip r:embed="rId11" cstate="print"/>
          <a:srcRect/>
          <a:stretch>
            <a:fillRect/>
          </a:stretch>
        </p:blipFill>
        <p:spPr bwMode="auto">
          <a:xfrm>
            <a:off x="7351000" y="381000"/>
            <a:ext cx="837656" cy="685800"/>
          </a:xfrm>
          <a:prstGeom prst="rect">
            <a:avLst/>
          </a:prstGeom>
          <a:noFill/>
          <a:ln w="38100">
            <a:solidFill>
              <a:schemeClr val="tx1"/>
            </a:solidFill>
            <a:miter lim="800000"/>
            <a:headEnd/>
            <a:tailEnd/>
          </a:ln>
        </p:spPr>
      </p:pic>
      <p:pic>
        <p:nvPicPr>
          <p:cNvPr id="53" name="Picture 14"/>
          <p:cNvPicPr>
            <a:picLocks noChangeAspect="1" noChangeArrowheads="1"/>
          </p:cNvPicPr>
          <p:nvPr/>
        </p:nvPicPr>
        <p:blipFill>
          <a:blip r:embed="rId12" cstate="print"/>
          <a:srcRect/>
          <a:stretch>
            <a:fillRect/>
          </a:stretch>
        </p:blipFill>
        <p:spPr bwMode="auto">
          <a:xfrm>
            <a:off x="8077200" y="104302"/>
            <a:ext cx="1010522" cy="886298"/>
          </a:xfrm>
          <a:prstGeom prst="rect">
            <a:avLst/>
          </a:prstGeom>
          <a:noFill/>
          <a:ln w="38100">
            <a:solidFill>
              <a:schemeClr val="tx1"/>
            </a:solidFill>
            <a:miter lim="800000"/>
            <a:headEnd/>
            <a:tailEnd/>
          </a:ln>
        </p:spPr>
      </p:pic>
      <p:sp>
        <p:nvSpPr>
          <p:cNvPr id="54" name="Rectangle 53">
            <a:hlinkClick r:id="rId13" action="ppaction://hlinksldjump"/>
          </p:cNvPr>
          <p:cNvSpPr/>
          <p:nvPr/>
        </p:nvSpPr>
        <p:spPr>
          <a:xfrm>
            <a:off x="3124200" y="-39338"/>
            <a:ext cx="4512838" cy="769441"/>
          </a:xfrm>
          <a:prstGeom prst="rect">
            <a:avLst/>
          </a:prstGeom>
        </p:spPr>
        <p:txBody>
          <a:bodyPr wrap="none">
            <a:spAutoFit/>
          </a:bodyPr>
          <a:lstStyle/>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PACE </a:t>
            </a:r>
            <a:r>
              <a:rPr lang="en-US"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Pre-Aerosol, Clouds, &amp; ocean Ecosystem</a:t>
            </a:r>
          </a:p>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APPLICATIONS</a:t>
            </a:r>
            <a:endParaRPr lang="en-US" sz="2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endParaRPr>
          </a:p>
        </p:txBody>
      </p:sp>
      <p:sp>
        <p:nvSpPr>
          <p:cNvPr id="39" name="Rectangle 38"/>
          <p:cNvSpPr/>
          <p:nvPr/>
        </p:nvSpPr>
        <p:spPr>
          <a:xfrm>
            <a:off x="2886974" y="1143000"/>
            <a:ext cx="6257026" cy="3048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201" y="100280"/>
            <a:ext cx="3171825" cy="1543050"/>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048000" y="1175701"/>
            <a:ext cx="4267200" cy="246221"/>
          </a:xfrm>
          <a:prstGeom prst="rect">
            <a:avLst/>
          </a:prstGeom>
          <a:noFill/>
          <a:ln cap="rnd">
            <a:noFill/>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sz="1600" b="1" dirty="0" smtClean="0">
                <a:solidFill>
                  <a:schemeClr val="bg1"/>
                </a:solidFill>
                <a:effectLst>
                  <a:outerShdw blurRad="38100" dist="38100" dir="2700000" algn="tl">
                    <a:srgbClr val="000000">
                      <a:alpha val="43137"/>
                    </a:srgbClr>
                  </a:outerShdw>
                </a:effectLst>
              </a:rPr>
              <a:t>Publications/Presentations</a:t>
            </a:r>
            <a:endParaRPr lang="en-US" sz="1600" b="1" dirty="0">
              <a:solidFill>
                <a:schemeClr val="bg1"/>
              </a:solidFill>
              <a:effectLst>
                <a:outerShdw blurRad="38100" dist="38100" dir="2700000" algn="tl">
                  <a:srgbClr val="000000">
                    <a:alpha val="43137"/>
                  </a:srgbClr>
                </a:outerShdw>
              </a:effectLst>
            </a:endParaRPr>
          </a:p>
        </p:txBody>
      </p:sp>
      <p:graphicFrame>
        <p:nvGraphicFramePr>
          <p:cNvPr id="25" name="Table 24"/>
          <p:cNvGraphicFramePr>
            <a:graphicFrameLocks noGrp="1"/>
          </p:cNvGraphicFramePr>
          <p:nvPr/>
        </p:nvGraphicFramePr>
        <p:xfrm>
          <a:off x="76200" y="1752600"/>
          <a:ext cx="2743200" cy="4526280"/>
        </p:xfrm>
        <a:graphic>
          <a:graphicData uri="http://schemas.openxmlformats.org/drawingml/2006/table">
            <a:tbl>
              <a:tblPr firstRow="1" bandRow="1">
                <a:tableStyleId>{5C22544A-7EE6-4342-B048-85BDC9FD1C3A}</a:tableStyleId>
              </a:tblPr>
              <a:tblGrid>
                <a:gridCol w="2743200"/>
              </a:tblGrid>
              <a:tr h="165735">
                <a:tc>
                  <a:txBody>
                    <a:bodyPr/>
                    <a:lstStyle/>
                    <a:p>
                      <a:r>
                        <a:rPr lang="en-US" sz="1200" b="1" dirty="0" smtClean="0">
                          <a:solidFill>
                            <a:schemeClr val="bg1"/>
                          </a:solidFill>
                        </a:rPr>
                        <a:t>PACE Home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Mission</a:t>
                      </a:r>
                      <a:r>
                        <a:rPr lang="en-US" sz="1200" b="1" baseline="0" dirty="0" smtClean="0">
                          <a:solidFill>
                            <a:schemeClr val="bg1"/>
                          </a:solidFill>
                        </a:rPr>
                        <a:t> Objectives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Status Updates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Science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994410">
                <a:tc>
                  <a:txBody>
                    <a:bodyPr/>
                    <a:lstStyle/>
                    <a:p>
                      <a:r>
                        <a:rPr lang="en-US" sz="1200" b="1" dirty="0" smtClean="0">
                          <a:solidFill>
                            <a:schemeClr val="bg1"/>
                          </a:solidFill>
                        </a:rPr>
                        <a:t>Applications</a:t>
                      </a: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Instrument</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Data</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People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Publications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Education and Outreach</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News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bl>
          </a:graphicData>
        </a:graphic>
      </p:graphicFrame>
      <p:grpSp>
        <p:nvGrpSpPr>
          <p:cNvPr id="3" name="Group 36"/>
          <p:cNvGrpSpPr/>
          <p:nvPr/>
        </p:nvGrpSpPr>
        <p:grpSpPr>
          <a:xfrm>
            <a:off x="250371" y="2710542"/>
            <a:ext cx="2468883" cy="2405745"/>
            <a:chOff x="250371" y="2710542"/>
            <a:chExt cx="2468883" cy="2405745"/>
          </a:xfrm>
        </p:grpSpPr>
        <p:sp>
          <p:nvSpPr>
            <p:cNvPr id="26" name="Rectangle 25">
              <a:hlinkClick r:id="rId15" action="ppaction://hlinksldjump"/>
            </p:cNvPr>
            <p:cNvSpPr/>
            <p:nvPr/>
          </p:nvSpPr>
          <p:spPr>
            <a:xfrm>
              <a:off x="250371" y="28810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Ocean</a:t>
              </a:r>
            </a:p>
          </p:txBody>
        </p:sp>
        <p:sp>
          <p:nvSpPr>
            <p:cNvPr id="27" name="Rectangle 26">
              <a:hlinkClick r:id="rId16" action="ppaction://hlinksldjump"/>
            </p:cNvPr>
            <p:cNvSpPr/>
            <p:nvPr/>
          </p:nvSpPr>
          <p:spPr>
            <a:xfrm>
              <a:off x="250374" y="30552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Atmosphere</a:t>
              </a:r>
            </a:p>
          </p:txBody>
        </p:sp>
        <p:sp>
          <p:nvSpPr>
            <p:cNvPr id="28" name="Rectangle 27">
              <a:hlinkClick r:id="rId17" action="ppaction://hlinksldjump"/>
            </p:cNvPr>
            <p:cNvSpPr/>
            <p:nvPr/>
          </p:nvSpPr>
          <p:spPr>
            <a:xfrm>
              <a:off x="250374" y="27105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Overview</a:t>
              </a:r>
            </a:p>
          </p:txBody>
        </p:sp>
        <p:sp>
          <p:nvSpPr>
            <p:cNvPr id="29" name="Rectangle 28">
              <a:hlinkClick r:id="rId18" action="ppaction://hlinksldjump"/>
            </p:cNvPr>
            <p:cNvSpPr/>
            <p:nvPr/>
          </p:nvSpPr>
          <p:spPr>
            <a:xfrm>
              <a:off x="250374" y="3229428"/>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Traceability Matrix (ATM)</a:t>
              </a:r>
            </a:p>
          </p:txBody>
        </p:sp>
        <p:sp>
          <p:nvSpPr>
            <p:cNvPr id="30" name="Rectangle 29">
              <a:hlinkClick r:id="rId13" action="ppaction://hlinksldjump"/>
            </p:cNvPr>
            <p:cNvSpPr/>
            <p:nvPr/>
          </p:nvSpPr>
          <p:spPr>
            <a:xfrm>
              <a:off x="250374" y="33963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Early Adopters Program</a:t>
              </a:r>
            </a:p>
          </p:txBody>
        </p:sp>
        <p:sp>
          <p:nvSpPr>
            <p:cNvPr id="31" name="Rectangle 30">
              <a:hlinkClick r:id="rId19" action="ppaction://hlinksldjump"/>
            </p:cNvPr>
            <p:cNvSpPr/>
            <p:nvPr/>
          </p:nvSpPr>
          <p:spPr>
            <a:xfrm>
              <a:off x="250374" y="35668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Working Group</a:t>
              </a:r>
            </a:p>
          </p:txBody>
        </p:sp>
        <p:sp>
          <p:nvSpPr>
            <p:cNvPr id="32" name="Rectangle 31">
              <a:hlinkClick r:id="rId19" action="ppaction://hlinksldjump"/>
            </p:cNvPr>
            <p:cNvSpPr/>
            <p:nvPr/>
          </p:nvSpPr>
          <p:spPr>
            <a:xfrm>
              <a:off x="250374" y="37410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Data Products &amp; User Tools</a:t>
              </a:r>
            </a:p>
          </p:txBody>
        </p:sp>
        <p:sp>
          <p:nvSpPr>
            <p:cNvPr id="33" name="Rectangle 32">
              <a:hlinkClick r:id="rId20" action="ppaction://hlinksldjump"/>
            </p:cNvPr>
            <p:cNvSpPr/>
            <p:nvPr/>
          </p:nvSpPr>
          <p:spPr>
            <a:xfrm>
              <a:off x="250374" y="3911601"/>
              <a:ext cx="2468880" cy="68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Calendar</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Solicitations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Workshops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Field Campaigns &amp; Cal/Val Activities</a:t>
              </a:r>
            </a:p>
            <a:p>
              <a:pPr marL="0" lvl="1">
                <a:lnSpc>
                  <a:spcPts val="1200"/>
                </a:lnSpc>
              </a:pPr>
              <a:endParaRPr lang="en-US" sz="1100" b="1" dirty="0" smtClean="0">
                <a:solidFill>
                  <a:schemeClr val="tx2">
                    <a:lumMod val="40000"/>
                    <a:lumOff val="60000"/>
                  </a:schemeClr>
                </a:solidFill>
                <a:effectLst>
                  <a:outerShdw blurRad="38100" dist="38100" dir="2700000" algn="tl">
                    <a:srgbClr val="000000">
                      <a:alpha val="43137"/>
                    </a:srgbClr>
                  </a:outerShdw>
                </a:effectLst>
              </a:endParaRPr>
            </a:p>
          </p:txBody>
        </p:sp>
        <p:sp>
          <p:nvSpPr>
            <p:cNvPr id="34" name="Rectangle 33">
              <a:hlinkClick r:id="rId21" action="ppaction://hlinksldjump"/>
            </p:cNvPr>
            <p:cNvSpPr/>
            <p:nvPr/>
          </p:nvSpPr>
          <p:spPr>
            <a:xfrm>
              <a:off x="250374" y="461917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rgbClr val="C00000"/>
                  </a:solidFill>
                  <a:effectLst>
                    <a:outerShdw blurRad="38100" dist="38100" dir="2700000" algn="tl">
                      <a:srgbClr val="000000">
                        <a:alpha val="43137"/>
                      </a:srgbClr>
                    </a:outerShdw>
                  </a:effectLst>
                </a:rPr>
                <a:t>Publications/Presentations</a:t>
              </a:r>
            </a:p>
          </p:txBody>
        </p:sp>
        <p:sp>
          <p:nvSpPr>
            <p:cNvPr id="35" name="Rectangle 34">
              <a:hlinkClick r:id="rId22" action="ppaction://hlinksldjump"/>
            </p:cNvPr>
            <p:cNvSpPr/>
            <p:nvPr/>
          </p:nvSpPr>
          <p:spPr>
            <a:xfrm>
              <a:off x="250374" y="4793343"/>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About Us</a:t>
              </a:r>
            </a:p>
          </p:txBody>
        </p:sp>
        <p:sp>
          <p:nvSpPr>
            <p:cNvPr id="36" name="Rectangle 35">
              <a:hlinkClick r:id="rId23" action="ppaction://hlinksldjump"/>
            </p:cNvPr>
            <p:cNvSpPr/>
            <p:nvPr/>
          </p:nvSpPr>
          <p:spPr>
            <a:xfrm>
              <a:off x="250374" y="496388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Related Links</a:t>
              </a:r>
            </a:p>
          </p:txBody>
        </p:sp>
      </p:grpSp>
      <p:sp>
        <p:nvSpPr>
          <p:cNvPr id="38" name="TextBox 37"/>
          <p:cNvSpPr txBox="1"/>
          <p:nvPr/>
        </p:nvSpPr>
        <p:spPr>
          <a:xfrm>
            <a:off x="3276600" y="1752601"/>
            <a:ext cx="5257800" cy="3323987"/>
          </a:xfrm>
          <a:prstGeom prst="rect">
            <a:avLst/>
          </a:prstGeom>
          <a:noFill/>
        </p:spPr>
        <p:txBody>
          <a:bodyPr wrap="square" rtlCol="0">
            <a:spAutoFit/>
          </a:bodyPr>
          <a:lstStyle/>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a:t>
            </a:r>
            <a:r>
              <a:rPr lang="en-US" sz="1000" dirty="0" smtClean="0">
                <a:sym typeface="Wingdings"/>
              </a:rPr>
              <a:t> PACE </a:t>
            </a:r>
            <a:r>
              <a:rPr lang="en-US" sz="1000" dirty="0" smtClean="0"/>
              <a:t>SDT Report [Oct 16, 2012] – Applications Section on pg 175-187</a:t>
            </a:r>
          </a:p>
          <a:p>
            <a:pPr fontAlgn="t"/>
            <a:r>
              <a:rPr lang="en-US" sz="1000" dirty="0" smtClean="0">
                <a:hlinkClick r:id="rId24"/>
              </a:rPr>
              <a:t>http://dsm.gsfc.nasa.gov/pace_documentation/PACE_SDT_Report_final.pdf</a:t>
            </a:r>
            <a:endParaRPr lang="en-US" sz="1000" dirty="0" smtClean="0"/>
          </a:p>
          <a:p>
            <a:pPr fontAlgn="t"/>
            <a:endParaRPr lang="en-US" sz="1000" dirty="0" smtClean="0">
              <a:solidFill>
                <a:schemeClr val="accent1">
                  <a:lumMod val="75000"/>
                </a:schemeClr>
              </a:solidFill>
              <a:effectLst>
                <a:outerShdw blurRad="38100" dist="38100" dir="2700000" algn="tl">
                  <a:srgbClr val="000000">
                    <a:alpha val="43137"/>
                  </a:srgbClr>
                </a:outerShdw>
              </a:effectLst>
              <a:sym typeface="Wingdings"/>
            </a:endParaRPr>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smtClean="0">
                <a:sym typeface="Wingdings"/>
              </a:rPr>
              <a:t>Science Definition Team (SDT) Meeting [March 2012]    </a:t>
            </a:r>
            <a:r>
              <a:rPr lang="en-US" sz="1000" dirty="0" smtClean="0">
                <a:solidFill>
                  <a:schemeClr val="accent1">
                    <a:lumMod val="75000"/>
                  </a:schemeClr>
                </a:solidFill>
                <a:sym typeface="Wingdings"/>
                <a:hlinkClick r:id="rId25"/>
              </a:rPr>
              <a:t>http://dsm.gsfc.nasa.gov/PACEmtg2_Mar2012.html</a:t>
            </a:r>
            <a:endParaRPr lang="en-US" sz="1000" dirty="0" smtClean="0">
              <a:solidFill>
                <a:schemeClr val="accent1">
                  <a:lumMod val="75000"/>
                </a:schemeClr>
              </a:solidFill>
              <a:sym typeface="Wingdings"/>
            </a:endParaRPr>
          </a:p>
          <a:p>
            <a:pPr fontAlgn="t"/>
            <a:endParaRPr lang="en-US" sz="1000" dirty="0" smtClean="0">
              <a:solidFill>
                <a:schemeClr val="accent1">
                  <a:lumMod val="75000"/>
                </a:schemeClr>
              </a:solidFill>
              <a:effectLst>
                <a:outerShdw blurRad="38100" dist="38100" dir="2700000" algn="tl">
                  <a:srgbClr val="000000">
                    <a:alpha val="43137"/>
                  </a:srgbClr>
                </a:outerShdw>
              </a:effectLst>
              <a:sym typeface="Wingdings"/>
            </a:endParaRPr>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smtClean="0">
                <a:sym typeface="Wingdings"/>
              </a:rPr>
              <a:t>“Applications of Future NASA Decadal Missions for Observing Earth’s Land &amp; Water Processes” by </a:t>
            </a:r>
            <a:r>
              <a:rPr lang="en-US" sz="1000" dirty="0" err="1" smtClean="0">
                <a:sym typeface="Wingdings"/>
              </a:rPr>
              <a:t>Luvall</a:t>
            </a:r>
            <a:r>
              <a:rPr lang="en-US" sz="1000" dirty="0" smtClean="0">
                <a:sym typeface="Wingdings"/>
              </a:rPr>
              <a:t> JC, Hook S, Brown ME, Tzortziou M, Carroll M, Escobar VM, Omar A, presented at the 2013 </a:t>
            </a:r>
            <a:r>
              <a:rPr lang="en-US" sz="1000" dirty="0" err="1" smtClean="0">
                <a:sym typeface="Wingdings"/>
              </a:rPr>
              <a:t>HyspIRI</a:t>
            </a:r>
            <a:r>
              <a:rPr lang="en-US" sz="1000" dirty="0" smtClean="0">
                <a:sym typeface="Wingdings"/>
              </a:rPr>
              <a:t> Science Symposium, NASA Goddard Space Flight Center, 29-30 May 2013.</a:t>
            </a:r>
          </a:p>
          <a:p>
            <a:pPr fontAlgn="t"/>
            <a:r>
              <a:rPr lang="en-US" sz="1000" u="sng" dirty="0" smtClean="0">
                <a:solidFill>
                  <a:srgbClr val="0000FF"/>
                </a:solidFill>
                <a:sym typeface="Wingdings"/>
              </a:rPr>
              <a:t>Provide link</a:t>
            </a:r>
          </a:p>
          <a:p>
            <a:pPr fontAlgn="t"/>
            <a:endParaRPr lang="en-US" sz="1000" dirty="0" smtClean="0">
              <a:sym typeface="Wingdings"/>
            </a:endParaRPr>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smtClean="0">
                <a:sym typeface="Wingdings"/>
              </a:rPr>
              <a:t>"NASA Future Ocean Color Satellite Missions and Applications to Studies of Extreme Weather Events and Impacts on Urban Coastal Ecosystems", by Tzortziou M., </a:t>
            </a:r>
            <a:r>
              <a:rPr lang="en-US" sz="1000" dirty="0" err="1" smtClean="0">
                <a:sym typeface="Wingdings"/>
              </a:rPr>
              <a:t>Mannino</a:t>
            </a:r>
            <a:r>
              <a:rPr lang="en-US" sz="1000" dirty="0" smtClean="0">
                <a:sym typeface="Wingdings"/>
              </a:rPr>
              <a:t> A., Omar A., presented at the Climate and Extreme Weather Impacts on Urban Coastal Communities Workshop, NOAA CREST / CCNY CUNY, 5-6 June 2013. </a:t>
            </a:r>
            <a:endParaRPr lang="en-US" sz="1000" dirty="0" smtClean="0"/>
          </a:p>
          <a:p>
            <a:pPr fontAlgn="t"/>
            <a:r>
              <a:rPr lang="en-US" sz="1000" u="sng" dirty="0" smtClean="0">
                <a:solidFill>
                  <a:srgbClr val="0000FF"/>
                </a:solidFill>
                <a:sym typeface="Wingdings"/>
              </a:rPr>
              <a:t>Provide link</a:t>
            </a:r>
          </a:p>
          <a:p>
            <a:pPr fontAlgn="t"/>
            <a:endParaRPr lang="en-US" sz="1000" dirty="0" smtClean="0">
              <a:solidFill>
                <a:schemeClr val="accent1">
                  <a:lumMod val="75000"/>
                </a:schemeClr>
              </a:solidFill>
              <a:effectLst>
                <a:outerShdw blurRad="38100" dist="38100" dir="2700000" algn="tl">
                  <a:srgbClr val="000000">
                    <a:alpha val="43137"/>
                  </a:srgbClr>
                </a:outerShdw>
              </a:effectLst>
              <a:sym typeface="Wingdings"/>
            </a:endParaRPr>
          </a:p>
          <a:p>
            <a:pPr fontAlgn="t"/>
            <a:endParaRPr lang="en-US" sz="1000" dirty="0" smtClean="0">
              <a:sym typeface="Wingdings"/>
            </a:endParaRPr>
          </a:p>
          <a:p>
            <a:pPr fontAlgn="t"/>
            <a:endParaRPr lang="en-US" sz="1000" dirty="0" smtClean="0"/>
          </a:p>
          <a:p>
            <a:pPr fontAlgn="t"/>
            <a:endParaRPr lang="en-US" sz="1000" dirty="0" smtClean="0"/>
          </a:p>
          <a:p>
            <a:pPr fontAlgn="t"/>
            <a:endParaRPr lang="en-US" sz="1000" dirty="0" smtClean="0"/>
          </a:p>
        </p:txBody>
      </p:sp>
    </p:spTree>
    <p:extLst>
      <p:ext uri="{BB962C8B-B14F-4D97-AF65-F5344CB8AC3E}">
        <p14:creationId xmlns="" xmlns:p14="http://schemas.microsoft.com/office/powerpoint/2010/main" val="36279735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685800"/>
            <a:ext cx="28956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143000" y="6400800"/>
            <a:ext cx="1600200" cy="24765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t>Follow Us … </a:t>
            </a:r>
            <a:endParaRPr lang="en-US" sz="1100" dirty="0"/>
          </a:p>
        </p:txBody>
      </p:sp>
      <p:pic>
        <p:nvPicPr>
          <p:cNvPr id="1027" name="Picture 3"/>
          <p:cNvPicPr>
            <a:picLocks noChangeAspect="1" noChangeArrowheads="1"/>
          </p:cNvPicPr>
          <p:nvPr/>
        </p:nvPicPr>
        <p:blipFill>
          <a:blip r:embed="rId2" cstate="print"/>
          <a:srcRect/>
          <a:stretch>
            <a:fillRect/>
          </a:stretch>
        </p:blipFill>
        <p:spPr bwMode="auto">
          <a:xfrm>
            <a:off x="2105025" y="6429375"/>
            <a:ext cx="182880" cy="182880"/>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2390776" y="6429375"/>
            <a:ext cx="188422" cy="182880"/>
          </a:xfrm>
          <a:prstGeom prst="rect">
            <a:avLst/>
          </a:prstGeom>
          <a:noFill/>
          <a:ln w="9525">
            <a:solidFill>
              <a:schemeClr val="tx1"/>
            </a:solidFill>
            <a:miter lim="800000"/>
            <a:headEnd/>
            <a:tailEnd/>
          </a:ln>
        </p:spPr>
      </p:pic>
      <p:pic>
        <p:nvPicPr>
          <p:cNvPr id="42" name="Picture 3"/>
          <p:cNvPicPr>
            <a:picLocks noChangeAspect="1" noChangeArrowheads="1"/>
          </p:cNvPicPr>
          <p:nvPr/>
        </p:nvPicPr>
        <p:blipFill>
          <a:blip r:embed="rId4" cstate="print"/>
          <a:srcRect/>
          <a:stretch>
            <a:fillRect/>
          </a:stretch>
        </p:blipFill>
        <p:spPr bwMode="auto">
          <a:xfrm>
            <a:off x="4572000" y="685800"/>
            <a:ext cx="494211" cy="381000"/>
          </a:xfrm>
          <a:prstGeom prst="rect">
            <a:avLst/>
          </a:prstGeom>
          <a:noFill/>
          <a:ln w="38100">
            <a:solidFill>
              <a:schemeClr val="tx1"/>
            </a:solidFill>
            <a:miter lim="800000"/>
            <a:headEnd/>
            <a:tailEnd/>
          </a:ln>
        </p:spPr>
      </p:pic>
      <p:pic>
        <p:nvPicPr>
          <p:cNvPr id="43" name="Picture 4"/>
          <p:cNvPicPr>
            <a:picLocks noChangeAspect="1" noChangeArrowheads="1"/>
          </p:cNvPicPr>
          <p:nvPr/>
        </p:nvPicPr>
        <p:blipFill>
          <a:blip r:embed="rId5" cstate="print"/>
          <a:srcRect/>
          <a:stretch>
            <a:fillRect/>
          </a:stretch>
        </p:blipFill>
        <p:spPr bwMode="auto">
          <a:xfrm>
            <a:off x="5068389" y="549258"/>
            <a:ext cx="570411" cy="516669"/>
          </a:xfrm>
          <a:prstGeom prst="rect">
            <a:avLst/>
          </a:prstGeom>
          <a:noFill/>
          <a:ln w="38100">
            <a:solidFill>
              <a:schemeClr val="tx1"/>
            </a:solidFill>
            <a:miter lim="800000"/>
            <a:headEnd/>
            <a:tailEnd/>
          </a:ln>
        </p:spPr>
      </p:pic>
      <p:pic>
        <p:nvPicPr>
          <p:cNvPr id="47" name="Picture 8"/>
          <p:cNvPicPr>
            <a:picLocks noChangeAspect="1" noChangeArrowheads="1"/>
          </p:cNvPicPr>
          <p:nvPr/>
        </p:nvPicPr>
        <p:blipFill>
          <a:blip r:embed="rId6" cstate="print"/>
          <a:srcRect/>
          <a:stretch>
            <a:fillRect/>
          </a:stretch>
        </p:blipFill>
        <p:spPr bwMode="auto">
          <a:xfrm>
            <a:off x="5638800" y="531343"/>
            <a:ext cx="494212" cy="535457"/>
          </a:xfrm>
          <a:prstGeom prst="rect">
            <a:avLst/>
          </a:prstGeom>
          <a:noFill/>
          <a:ln w="38100">
            <a:solidFill>
              <a:schemeClr val="tx1"/>
            </a:solidFill>
            <a:miter lim="800000"/>
            <a:headEnd/>
            <a:tailEnd/>
          </a:ln>
        </p:spPr>
      </p:pic>
      <p:pic>
        <p:nvPicPr>
          <p:cNvPr id="48" name="Picture 9"/>
          <p:cNvPicPr>
            <a:picLocks noChangeAspect="1" noChangeArrowheads="1"/>
          </p:cNvPicPr>
          <p:nvPr/>
        </p:nvPicPr>
        <p:blipFill>
          <a:blip r:embed="rId7" cstate="print"/>
          <a:srcRect/>
          <a:stretch>
            <a:fillRect/>
          </a:stretch>
        </p:blipFill>
        <p:spPr bwMode="auto">
          <a:xfrm>
            <a:off x="6135188" y="457200"/>
            <a:ext cx="646612" cy="609600"/>
          </a:xfrm>
          <a:prstGeom prst="rect">
            <a:avLst/>
          </a:prstGeom>
          <a:noFill/>
          <a:ln w="38100">
            <a:solidFill>
              <a:schemeClr val="tx1"/>
            </a:solidFill>
            <a:miter lim="800000"/>
            <a:headEnd/>
            <a:tailEnd/>
          </a:ln>
        </p:spPr>
      </p:pic>
      <p:pic>
        <p:nvPicPr>
          <p:cNvPr id="49" name="Picture 10"/>
          <p:cNvPicPr>
            <a:picLocks noChangeAspect="1" noChangeArrowheads="1"/>
          </p:cNvPicPr>
          <p:nvPr/>
        </p:nvPicPr>
        <p:blipFill>
          <a:blip r:embed="rId8" cstate="print"/>
          <a:srcRect/>
          <a:stretch>
            <a:fillRect/>
          </a:stretch>
        </p:blipFill>
        <p:spPr bwMode="auto">
          <a:xfrm>
            <a:off x="4191000" y="685800"/>
            <a:ext cx="393568" cy="381000"/>
          </a:xfrm>
          <a:prstGeom prst="rect">
            <a:avLst/>
          </a:prstGeom>
          <a:noFill/>
          <a:ln w="38100">
            <a:solidFill>
              <a:schemeClr val="tx1"/>
            </a:solidFill>
            <a:miter lim="800000"/>
            <a:headEnd/>
            <a:tailEnd/>
          </a:ln>
        </p:spPr>
      </p:pic>
      <p:pic>
        <p:nvPicPr>
          <p:cNvPr id="50" name="Picture 11"/>
          <p:cNvPicPr>
            <a:picLocks noChangeAspect="1" noChangeArrowheads="1"/>
          </p:cNvPicPr>
          <p:nvPr/>
        </p:nvPicPr>
        <p:blipFill>
          <a:blip r:embed="rId9" cstate="print"/>
          <a:srcRect/>
          <a:stretch>
            <a:fillRect/>
          </a:stretch>
        </p:blipFill>
        <p:spPr bwMode="auto">
          <a:xfrm>
            <a:off x="6781800" y="457201"/>
            <a:ext cx="570412" cy="609600"/>
          </a:xfrm>
          <a:prstGeom prst="rect">
            <a:avLst/>
          </a:prstGeom>
          <a:noFill/>
          <a:ln w="38100">
            <a:solidFill>
              <a:schemeClr val="tx1"/>
            </a:solidFill>
            <a:miter lim="800000"/>
            <a:headEnd/>
            <a:tailEnd/>
          </a:ln>
        </p:spPr>
      </p:pic>
      <p:pic>
        <p:nvPicPr>
          <p:cNvPr id="51" name="Picture 12"/>
          <p:cNvPicPr>
            <a:picLocks noChangeAspect="1" noChangeArrowheads="1"/>
          </p:cNvPicPr>
          <p:nvPr/>
        </p:nvPicPr>
        <p:blipFill>
          <a:blip r:embed="rId10" cstate="print"/>
          <a:srcRect/>
          <a:stretch>
            <a:fillRect/>
          </a:stretch>
        </p:blipFill>
        <p:spPr bwMode="auto">
          <a:xfrm>
            <a:off x="3657600" y="609600"/>
            <a:ext cx="551944" cy="457200"/>
          </a:xfrm>
          <a:prstGeom prst="rect">
            <a:avLst/>
          </a:prstGeom>
          <a:noFill/>
          <a:ln w="38100">
            <a:solidFill>
              <a:schemeClr val="tx1"/>
            </a:solidFill>
            <a:miter lim="800000"/>
            <a:headEnd/>
            <a:tailEnd/>
          </a:ln>
        </p:spPr>
      </p:pic>
      <p:pic>
        <p:nvPicPr>
          <p:cNvPr id="52" name="Picture 13"/>
          <p:cNvPicPr>
            <a:picLocks noChangeAspect="1" noChangeArrowheads="1"/>
          </p:cNvPicPr>
          <p:nvPr/>
        </p:nvPicPr>
        <p:blipFill>
          <a:blip r:embed="rId11" cstate="print"/>
          <a:srcRect/>
          <a:stretch>
            <a:fillRect/>
          </a:stretch>
        </p:blipFill>
        <p:spPr bwMode="auto">
          <a:xfrm>
            <a:off x="7351000" y="381000"/>
            <a:ext cx="837656" cy="685800"/>
          </a:xfrm>
          <a:prstGeom prst="rect">
            <a:avLst/>
          </a:prstGeom>
          <a:noFill/>
          <a:ln w="38100">
            <a:solidFill>
              <a:schemeClr val="tx1"/>
            </a:solidFill>
            <a:miter lim="800000"/>
            <a:headEnd/>
            <a:tailEnd/>
          </a:ln>
        </p:spPr>
      </p:pic>
      <p:pic>
        <p:nvPicPr>
          <p:cNvPr id="53" name="Picture 14"/>
          <p:cNvPicPr>
            <a:picLocks noChangeAspect="1" noChangeArrowheads="1"/>
          </p:cNvPicPr>
          <p:nvPr/>
        </p:nvPicPr>
        <p:blipFill>
          <a:blip r:embed="rId12" cstate="print"/>
          <a:srcRect/>
          <a:stretch>
            <a:fillRect/>
          </a:stretch>
        </p:blipFill>
        <p:spPr bwMode="auto">
          <a:xfrm>
            <a:off x="8077200" y="104302"/>
            <a:ext cx="1010522" cy="886298"/>
          </a:xfrm>
          <a:prstGeom prst="rect">
            <a:avLst/>
          </a:prstGeom>
          <a:noFill/>
          <a:ln w="38100">
            <a:solidFill>
              <a:schemeClr val="tx1"/>
            </a:solidFill>
            <a:miter lim="800000"/>
            <a:headEnd/>
            <a:tailEnd/>
          </a:ln>
        </p:spPr>
      </p:pic>
      <p:sp>
        <p:nvSpPr>
          <p:cNvPr id="54" name="Rectangle 53">
            <a:hlinkClick r:id="rId13" action="ppaction://hlinksldjump"/>
          </p:cNvPr>
          <p:cNvSpPr/>
          <p:nvPr/>
        </p:nvSpPr>
        <p:spPr>
          <a:xfrm>
            <a:off x="3124200" y="-39338"/>
            <a:ext cx="4512838" cy="769441"/>
          </a:xfrm>
          <a:prstGeom prst="rect">
            <a:avLst/>
          </a:prstGeom>
        </p:spPr>
        <p:txBody>
          <a:bodyPr wrap="none">
            <a:spAutoFit/>
          </a:bodyPr>
          <a:lstStyle/>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PACE </a:t>
            </a:r>
            <a:r>
              <a:rPr lang="en-US"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Pre-Aerosol, Clouds, &amp; ocean Ecosystem</a:t>
            </a:r>
          </a:p>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APPLICATIONS</a:t>
            </a:r>
            <a:endParaRPr lang="en-US" sz="2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endParaRPr>
          </a:p>
        </p:txBody>
      </p:sp>
      <p:sp>
        <p:nvSpPr>
          <p:cNvPr id="39" name="Rectangle 38"/>
          <p:cNvSpPr/>
          <p:nvPr/>
        </p:nvSpPr>
        <p:spPr>
          <a:xfrm>
            <a:off x="2886974" y="1143000"/>
            <a:ext cx="6257026" cy="3048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201" y="100280"/>
            <a:ext cx="3171825" cy="1543050"/>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048000" y="1175701"/>
            <a:ext cx="4267200" cy="246221"/>
          </a:xfrm>
          <a:prstGeom prst="rect">
            <a:avLst/>
          </a:prstGeom>
          <a:noFill/>
          <a:ln cap="rnd">
            <a:noFill/>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sz="1600" b="1" dirty="0" smtClean="0">
                <a:solidFill>
                  <a:schemeClr val="bg1"/>
                </a:solidFill>
                <a:effectLst>
                  <a:outerShdw blurRad="38100" dist="38100" dir="2700000" algn="tl">
                    <a:srgbClr val="000000">
                      <a:alpha val="43137"/>
                    </a:srgbClr>
                  </a:outerShdw>
                </a:effectLst>
              </a:rPr>
              <a:t>About Us</a:t>
            </a:r>
            <a:endParaRPr lang="en-US" sz="1600" b="1" dirty="0">
              <a:solidFill>
                <a:schemeClr val="bg1"/>
              </a:solidFill>
              <a:effectLst>
                <a:outerShdw blurRad="38100" dist="38100" dir="2700000" algn="tl">
                  <a:srgbClr val="000000">
                    <a:alpha val="43137"/>
                  </a:srgbClr>
                </a:outerShdw>
              </a:effectLst>
            </a:endParaRPr>
          </a:p>
        </p:txBody>
      </p:sp>
      <p:sp>
        <p:nvSpPr>
          <p:cNvPr id="22" name="Rectangle 21"/>
          <p:cNvSpPr/>
          <p:nvPr/>
        </p:nvSpPr>
        <p:spPr>
          <a:xfrm>
            <a:off x="3048000" y="1524000"/>
            <a:ext cx="5943600" cy="1169551"/>
          </a:xfrm>
          <a:prstGeom prst="rect">
            <a:avLst/>
          </a:prstGeom>
        </p:spPr>
        <p:txBody>
          <a:bodyPr wrap="square">
            <a:spAutoFit/>
          </a:bodyPr>
          <a:lstStyle/>
          <a:p>
            <a:r>
              <a:rPr lang="en-US" sz="1000" b="1" dirty="0" smtClean="0"/>
              <a:t>The applications team consists of:</a:t>
            </a:r>
          </a:p>
          <a:p>
            <a:endParaRPr lang="en-US" sz="1000" dirty="0" smtClean="0"/>
          </a:p>
          <a:p>
            <a:r>
              <a:rPr lang="en-US" sz="1000" dirty="0" smtClean="0">
                <a:sym typeface="Wingdings"/>
              </a:rPr>
              <a:t> </a:t>
            </a:r>
            <a:r>
              <a:rPr lang="en-US" sz="1000" dirty="0" smtClean="0"/>
              <a:t>Maria Tzortziou: DPA  - Applications Coordinator for PACE  Ocean Applications</a:t>
            </a:r>
          </a:p>
          <a:p>
            <a:r>
              <a:rPr lang="en-US" sz="1000" dirty="0" smtClean="0">
                <a:sym typeface="Wingdings"/>
              </a:rPr>
              <a:t> </a:t>
            </a:r>
            <a:r>
              <a:rPr lang="en-US" sz="1000" dirty="0" smtClean="0"/>
              <a:t>Ali Omar: DPA - Applications Coordinator for PACE  Atmosphere Applications</a:t>
            </a:r>
          </a:p>
          <a:p>
            <a:pPr>
              <a:buFont typeface="Wingdings"/>
              <a:buChar char=""/>
            </a:pPr>
            <a:r>
              <a:rPr lang="en-US" sz="1000" dirty="0" smtClean="0">
                <a:sym typeface="Wingdings"/>
              </a:rPr>
              <a:t> </a:t>
            </a:r>
            <a:r>
              <a:rPr lang="en-US" sz="1000" dirty="0" smtClean="0"/>
              <a:t>Woody Turner: PA - PACE Applied Science, NASA HQs</a:t>
            </a:r>
          </a:p>
          <a:p>
            <a:pPr>
              <a:buFont typeface="Wingdings"/>
              <a:buChar char=""/>
            </a:pPr>
            <a:r>
              <a:rPr lang="en-US" sz="1000" dirty="0" smtClean="0"/>
              <a:t> Paula </a:t>
            </a:r>
            <a:r>
              <a:rPr lang="en-US" sz="1000" dirty="0" err="1" smtClean="0"/>
              <a:t>Bontempi</a:t>
            </a:r>
            <a:r>
              <a:rPr lang="en-US" sz="1000" dirty="0" smtClean="0"/>
              <a:t>: PACE Program Scientist, NASA HQs</a:t>
            </a:r>
          </a:p>
          <a:p>
            <a:pPr>
              <a:buFont typeface="Wingdings"/>
              <a:buChar char=""/>
            </a:pPr>
            <a:r>
              <a:rPr lang="en-US" sz="1000" dirty="0" smtClean="0"/>
              <a:t> Hal </a:t>
            </a:r>
            <a:r>
              <a:rPr lang="en-US" sz="1000" dirty="0" err="1" smtClean="0"/>
              <a:t>Maring</a:t>
            </a:r>
            <a:r>
              <a:rPr lang="en-US" sz="1000" dirty="0" smtClean="0"/>
              <a:t>: PACE Program Scientist, NASA HQs</a:t>
            </a:r>
          </a:p>
        </p:txBody>
      </p:sp>
      <p:sp>
        <p:nvSpPr>
          <p:cNvPr id="24" name="TextBox 23"/>
          <p:cNvSpPr txBox="1"/>
          <p:nvPr/>
        </p:nvSpPr>
        <p:spPr>
          <a:xfrm>
            <a:off x="3048000" y="5181600"/>
            <a:ext cx="808235" cy="246221"/>
          </a:xfrm>
          <a:prstGeom prst="rect">
            <a:avLst/>
          </a:prstGeom>
          <a:noFill/>
        </p:spPr>
        <p:txBody>
          <a:bodyPr wrap="none" rtlCol="0">
            <a:spAutoFit/>
          </a:bodyPr>
          <a:lstStyle/>
          <a:p>
            <a:r>
              <a:rPr lang="en-US" sz="1000" b="1" dirty="0" smtClean="0"/>
              <a:t>Contact us: </a:t>
            </a:r>
            <a:endParaRPr lang="en-US" sz="1000" b="1" dirty="0"/>
          </a:p>
        </p:txBody>
      </p:sp>
      <p:sp>
        <p:nvSpPr>
          <p:cNvPr id="25" name="Rectangle 24"/>
          <p:cNvSpPr/>
          <p:nvPr/>
        </p:nvSpPr>
        <p:spPr>
          <a:xfrm>
            <a:off x="3082155" y="5462081"/>
            <a:ext cx="2514600" cy="861774"/>
          </a:xfrm>
          <a:prstGeom prst="rect">
            <a:avLst/>
          </a:prstGeom>
        </p:spPr>
        <p:txBody>
          <a:bodyPr wrap="square">
            <a:spAutoFit/>
          </a:bodyPr>
          <a:lstStyle/>
          <a:p>
            <a:r>
              <a:rPr lang="en-US" sz="1000" dirty="0" smtClean="0"/>
              <a:t>Maria Tzortziou </a:t>
            </a:r>
          </a:p>
          <a:p>
            <a:r>
              <a:rPr lang="en-US" sz="1000" dirty="0" smtClean="0"/>
              <a:t>UMD/ESSIC, NASA/GSFC</a:t>
            </a:r>
            <a:br>
              <a:rPr lang="en-US" sz="1000" dirty="0" smtClean="0"/>
            </a:br>
            <a:r>
              <a:rPr lang="en-US" sz="1000" dirty="0" smtClean="0"/>
              <a:t>Greenbelt, MD, 20771, USA</a:t>
            </a:r>
            <a:br>
              <a:rPr lang="en-US" sz="1000" dirty="0" smtClean="0"/>
            </a:br>
            <a:r>
              <a:rPr lang="en-US" sz="1000" dirty="0" smtClean="0"/>
              <a:t>Office: 301-614-6048</a:t>
            </a:r>
            <a:br>
              <a:rPr lang="en-US" sz="1000" dirty="0" smtClean="0"/>
            </a:br>
            <a:r>
              <a:rPr lang="en-US" sz="1000" dirty="0" smtClean="0"/>
              <a:t>Email: Maria.A.Tzortziou@nasa.gov</a:t>
            </a:r>
          </a:p>
        </p:txBody>
      </p:sp>
      <p:sp>
        <p:nvSpPr>
          <p:cNvPr id="26" name="Rectangle 25"/>
          <p:cNvSpPr/>
          <p:nvPr/>
        </p:nvSpPr>
        <p:spPr>
          <a:xfrm>
            <a:off x="5233764" y="5462081"/>
            <a:ext cx="1828800" cy="861774"/>
          </a:xfrm>
          <a:prstGeom prst="rect">
            <a:avLst/>
          </a:prstGeom>
        </p:spPr>
        <p:txBody>
          <a:bodyPr wrap="square">
            <a:spAutoFit/>
          </a:bodyPr>
          <a:lstStyle/>
          <a:p>
            <a:r>
              <a:rPr lang="en-US" sz="1000" dirty="0" smtClean="0"/>
              <a:t>Ali H. Omar</a:t>
            </a:r>
          </a:p>
          <a:p>
            <a:r>
              <a:rPr lang="en-US" sz="1000" dirty="0" smtClean="0"/>
              <a:t>NASA LARC </a:t>
            </a:r>
            <a:br>
              <a:rPr lang="en-US" sz="1000" dirty="0" smtClean="0"/>
            </a:br>
            <a:r>
              <a:rPr lang="en-US" sz="1000" dirty="0" smtClean="0"/>
              <a:t>Hampton, VA, 23681, USA</a:t>
            </a:r>
            <a:br>
              <a:rPr lang="en-US" sz="1000" dirty="0" smtClean="0"/>
            </a:br>
            <a:r>
              <a:rPr lang="en-US" sz="1000" dirty="0" smtClean="0"/>
              <a:t>Office: 757-864-5128</a:t>
            </a:r>
            <a:br>
              <a:rPr lang="en-US" sz="1000" dirty="0" smtClean="0"/>
            </a:br>
            <a:r>
              <a:rPr lang="en-US" sz="1000" dirty="0" smtClean="0"/>
              <a:t>Email: ali.h.omar@nasa.gov</a:t>
            </a:r>
          </a:p>
        </p:txBody>
      </p:sp>
      <p:sp>
        <p:nvSpPr>
          <p:cNvPr id="28" name="Rectangle 27"/>
          <p:cNvSpPr/>
          <p:nvPr/>
        </p:nvSpPr>
        <p:spPr>
          <a:xfrm>
            <a:off x="7044555" y="5462081"/>
            <a:ext cx="1981200" cy="861774"/>
          </a:xfrm>
          <a:prstGeom prst="rect">
            <a:avLst/>
          </a:prstGeom>
        </p:spPr>
        <p:txBody>
          <a:bodyPr wrap="square">
            <a:spAutoFit/>
          </a:bodyPr>
          <a:lstStyle/>
          <a:p>
            <a:r>
              <a:rPr lang="en-US" sz="1000" dirty="0" smtClean="0"/>
              <a:t>Woody Turner</a:t>
            </a:r>
          </a:p>
          <a:p>
            <a:r>
              <a:rPr lang="en-US" sz="1000" dirty="0" smtClean="0"/>
              <a:t>NASA Headquarters </a:t>
            </a:r>
            <a:br>
              <a:rPr lang="en-US" sz="1000" dirty="0" smtClean="0"/>
            </a:br>
            <a:r>
              <a:rPr lang="en-US" sz="1000" dirty="0" smtClean="0"/>
              <a:t> Washington, DC, 20546, USA</a:t>
            </a:r>
            <a:br>
              <a:rPr lang="en-US" sz="1000" dirty="0" smtClean="0"/>
            </a:br>
            <a:r>
              <a:rPr lang="en-US" sz="1000" dirty="0" smtClean="0"/>
              <a:t>Office: 202-358-1662 </a:t>
            </a:r>
            <a:br>
              <a:rPr lang="en-US" sz="1000" dirty="0" smtClean="0"/>
            </a:br>
            <a:r>
              <a:rPr lang="en-US" sz="1000" dirty="0" smtClean="0"/>
              <a:t>Email: woody.turner@nasa.gov</a:t>
            </a:r>
          </a:p>
        </p:txBody>
      </p:sp>
      <p:sp>
        <p:nvSpPr>
          <p:cNvPr id="31" name="Rectangle 30"/>
          <p:cNvSpPr/>
          <p:nvPr/>
        </p:nvSpPr>
        <p:spPr>
          <a:xfrm>
            <a:off x="2971800" y="2998619"/>
            <a:ext cx="6248400" cy="1954381"/>
          </a:xfrm>
          <a:prstGeom prst="rect">
            <a:avLst/>
          </a:prstGeom>
          <a:noFill/>
        </p:spPr>
        <p:txBody>
          <a:bodyPr wrap="square">
            <a:spAutoFit/>
          </a:bodyPr>
          <a:lstStyle/>
          <a:p>
            <a:r>
              <a:rPr lang="en-US" sz="1000" b="1" dirty="0" smtClean="0"/>
              <a:t>The PACE Applications Team </a:t>
            </a:r>
            <a:r>
              <a:rPr lang="en-US" sz="1000" dirty="0" smtClean="0"/>
              <a:t>was formed  in 2012 to develop and facilitate the efforts of the PACE Applications Program to connect science to society. The Team operates under the direction of the PACE Program Scientists. Specific activities for the applications efforts include:</a:t>
            </a:r>
          </a:p>
          <a:p>
            <a:endParaRPr lang="en-US" sz="1100" dirty="0" smtClean="0"/>
          </a:p>
          <a:p>
            <a:r>
              <a:rPr lang="en-US" sz="1000" dirty="0" smtClean="0">
                <a:solidFill>
                  <a:srgbClr val="C00000"/>
                </a:solidFill>
                <a:sym typeface="Wingdings"/>
              </a:rPr>
              <a:t> </a:t>
            </a:r>
            <a:r>
              <a:rPr lang="en-US" sz="1000" dirty="0" smtClean="0"/>
              <a:t>Develop a list of </a:t>
            </a:r>
            <a:r>
              <a:rPr lang="en-US" sz="1000" dirty="0" smtClean="0">
                <a:hlinkClick r:id="rId15" action="ppaction://hlinksldjump"/>
              </a:rPr>
              <a:t>applications foci </a:t>
            </a:r>
            <a:r>
              <a:rPr lang="en-US" sz="1000" dirty="0" smtClean="0"/>
              <a:t>for the PACE mission.</a:t>
            </a:r>
          </a:p>
          <a:p>
            <a:r>
              <a:rPr lang="en-US" sz="1000" dirty="0" smtClean="0">
                <a:solidFill>
                  <a:srgbClr val="C00000"/>
                </a:solidFill>
                <a:sym typeface="Wingdings"/>
              </a:rPr>
              <a:t> </a:t>
            </a:r>
            <a:r>
              <a:rPr lang="en-US" sz="1000" dirty="0" smtClean="0"/>
              <a:t>Develop the PACE </a:t>
            </a:r>
            <a:r>
              <a:rPr lang="en-US" sz="1000" dirty="0" smtClean="0">
                <a:hlinkClick r:id="rId15" action="ppaction://hlinksldjump"/>
              </a:rPr>
              <a:t>Applications Website</a:t>
            </a:r>
            <a:r>
              <a:rPr lang="en-US" sz="1000" dirty="0" smtClean="0"/>
              <a:t>.</a:t>
            </a:r>
          </a:p>
          <a:p>
            <a:r>
              <a:rPr lang="en-US" sz="1000" dirty="0" smtClean="0">
                <a:solidFill>
                  <a:srgbClr val="C00000"/>
                </a:solidFill>
                <a:sym typeface="Wingdings"/>
              </a:rPr>
              <a:t> </a:t>
            </a:r>
            <a:r>
              <a:rPr lang="en-US" sz="1000" dirty="0" smtClean="0"/>
              <a:t>Develop the PACE </a:t>
            </a:r>
            <a:r>
              <a:rPr lang="en-US" sz="1000" dirty="0" smtClean="0">
                <a:hlinkClick r:id="rId16" action="ppaction://hlinksldjump"/>
              </a:rPr>
              <a:t>Applications Traceability Matrix</a:t>
            </a:r>
            <a:r>
              <a:rPr lang="en-US" sz="1000" dirty="0" smtClean="0"/>
              <a:t>.</a:t>
            </a:r>
          </a:p>
          <a:p>
            <a:r>
              <a:rPr lang="en-US" sz="1000" dirty="0" smtClean="0">
                <a:solidFill>
                  <a:srgbClr val="C00000"/>
                </a:solidFill>
                <a:sym typeface="Wingdings"/>
              </a:rPr>
              <a:t> </a:t>
            </a:r>
            <a:r>
              <a:rPr lang="en-US" sz="1000" dirty="0" smtClean="0"/>
              <a:t>Establish an </a:t>
            </a:r>
            <a:r>
              <a:rPr lang="en-US" sz="1000" dirty="0" smtClean="0">
                <a:hlinkClick r:id="rId13" action="ppaction://hlinksldjump"/>
              </a:rPr>
              <a:t>Early Adopter program </a:t>
            </a:r>
            <a:r>
              <a:rPr lang="en-US" sz="1000" dirty="0" smtClean="0"/>
              <a:t>to demonstrate </a:t>
            </a:r>
            <a:r>
              <a:rPr lang="en-US" sz="1000" dirty="0" err="1" smtClean="0"/>
              <a:t>societally</a:t>
            </a:r>
            <a:r>
              <a:rPr lang="en-US" sz="1000" dirty="0" smtClean="0"/>
              <a:t> relevant applications to proposed data products.</a:t>
            </a:r>
          </a:p>
          <a:p>
            <a:r>
              <a:rPr lang="en-US" sz="1000" dirty="0" smtClean="0">
                <a:solidFill>
                  <a:srgbClr val="C00000"/>
                </a:solidFill>
                <a:sym typeface="Wingdings"/>
              </a:rPr>
              <a:t> </a:t>
            </a:r>
            <a:r>
              <a:rPr lang="en-US" sz="1000" dirty="0" smtClean="0"/>
              <a:t>Establish an </a:t>
            </a:r>
            <a:r>
              <a:rPr lang="en-US" sz="1000" dirty="0" smtClean="0">
                <a:hlinkClick r:id="rId17" action="ppaction://hlinksldjump"/>
              </a:rPr>
              <a:t>Applications Working Group </a:t>
            </a:r>
            <a:r>
              <a:rPr lang="en-US" sz="1000" dirty="0" smtClean="0"/>
              <a:t>to expand applications outreach.</a:t>
            </a:r>
          </a:p>
          <a:p>
            <a:r>
              <a:rPr lang="en-US" sz="1000" dirty="0" smtClean="0">
                <a:solidFill>
                  <a:srgbClr val="C00000"/>
                </a:solidFill>
                <a:sym typeface="Wingdings"/>
              </a:rPr>
              <a:t> </a:t>
            </a:r>
            <a:r>
              <a:rPr lang="en-US" sz="1000" dirty="0" smtClean="0"/>
              <a:t>Attend and represent the PACE mission applications efforts at selected </a:t>
            </a:r>
            <a:r>
              <a:rPr lang="en-US" sz="1000" dirty="0" smtClean="0">
                <a:solidFill>
                  <a:srgbClr val="0000FF"/>
                </a:solidFill>
                <a:hlinkClick r:id="rId18" action="ppaction://hlinksldjump"/>
              </a:rPr>
              <a:t>community meetings and workshops</a:t>
            </a:r>
            <a:r>
              <a:rPr lang="en-US" sz="1000" dirty="0" smtClean="0">
                <a:hlinkClick r:id="rId18" action="ppaction://hlinksldjump"/>
              </a:rPr>
              <a:t>.</a:t>
            </a:r>
            <a:endParaRPr lang="en-US" sz="1000" dirty="0" smtClean="0"/>
          </a:p>
          <a:p>
            <a:r>
              <a:rPr lang="en-US" sz="1000" dirty="0" smtClean="0">
                <a:solidFill>
                  <a:srgbClr val="C00000"/>
                </a:solidFill>
                <a:sym typeface="Wingdings"/>
              </a:rPr>
              <a:t> </a:t>
            </a:r>
            <a:r>
              <a:rPr lang="en-US" sz="1000" dirty="0" smtClean="0"/>
              <a:t>Host interactive </a:t>
            </a:r>
            <a:r>
              <a:rPr lang="en-US" sz="1000" dirty="0" smtClean="0">
                <a:solidFill>
                  <a:srgbClr val="0000FF"/>
                </a:solidFill>
                <a:hlinkClick r:id="rId18" action="ppaction://hlinksldjump"/>
              </a:rPr>
              <a:t>workshops</a:t>
            </a:r>
            <a:r>
              <a:rPr lang="en-US" sz="1000" dirty="0" smtClean="0">
                <a:hlinkClick r:id="rId18" action="ppaction://hlinksldjump"/>
              </a:rPr>
              <a:t> </a:t>
            </a:r>
            <a:r>
              <a:rPr lang="en-US" sz="1000" dirty="0" smtClean="0"/>
              <a:t>and develop </a:t>
            </a:r>
            <a:r>
              <a:rPr lang="en-US" sz="1000" dirty="0" smtClean="0">
                <a:solidFill>
                  <a:srgbClr val="0000FF"/>
                </a:solidFill>
                <a:hlinkClick r:id="rId17" action="ppaction://hlinksldjump"/>
              </a:rPr>
              <a:t>user tutorials </a:t>
            </a:r>
            <a:r>
              <a:rPr lang="en-US" sz="1000" dirty="0" smtClean="0"/>
              <a:t>to engage the community of practice and potential.</a:t>
            </a:r>
          </a:p>
          <a:p>
            <a:r>
              <a:rPr lang="en-US" sz="1000" dirty="0" smtClean="0">
                <a:solidFill>
                  <a:srgbClr val="C00000"/>
                </a:solidFill>
                <a:sym typeface="Wingdings"/>
              </a:rPr>
              <a:t> </a:t>
            </a:r>
            <a:r>
              <a:rPr lang="en-US" sz="1000" dirty="0" smtClean="0"/>
              <a:t>Develop cross mission activities to establish </a:t>
            </a:r>
            <a:r>
              <a:rPr lang="en-US" sz="1000" dirty="0" smtClean="0">
                <a:hlinkClick r:id="rId19" action="ppaction://hlinksldjump"/>
              </a:rPr>
              <a:t>connections </a:t>
            </a:r>
            <a:r>
              <a:rPr lang="en-US" sz="1000" dirty="0" smtClean="0"/>
              <a:t>between the PACE and other NASA missions communities</a:t>
            </a:r>
          </a:p>
        </p:txBody>
      </p:sp>
      <p:graphicFrame>
        <p:nvGraphicFramePr>
          <p:cNvPr id="27" name="Table 26"/>
          <p:cNvGraphicFramePr>
            <a:graphicFrameLocks noGrp="1"/>
          </p:cNvGraphicFramePr>
          <p:nvPr/>
        </p:nvGraphicFramePr>
        <p:xfrm>
          <a:off x="76200" y="1752600"/>
          <a:ext cx="2743200" cy="4526280"/>
        </p:xfrm>
        <a:graphic>
          <a:graphicData uri="http://schemas.openxmlformats.org/drawingml/2006/table">
            <a:tbl>
              <a:tblPr firstRow="1" bandRow="1">
                <a:tableStyleId>{5C22544A-7EE6-4342-B048-85BDC9FD1C3A}</a:tableStyleId>
              </a:tblPr>
              <a:tblGrid>
                <a:gridCol w="2743200"/>
              </a:tblGrid>
              <a:tr h="165735">
                <a:tc>
                  <a:txBody>
                    <a:bodyPr/>
                    <a:lstStyle/>
                    <a:p>
                      <a:r>
                        <a:rPr lang="en-US" sz="1200" b="1" dirty="0" smtClean="0">
                          <a:solidFill>
                            <a:schemeClr val="bg1"/>
                          </a:solidFill>
                        </a:rPr>
                        <a:t>PACE Home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Mission</a:t>
                      </a:r>
                      <a:r>
                        <a:rPr lang="en-US" sz="1200" b="1" baseline="0" dirty="0" smtClean="0">
                          <a:solidFill>
                            <a:schemeClr val="bg1"/>
                          </a:solidFill>
                        </a:rPr>
                        <a:t> Objectives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Status Updates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Science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994410">
                <a:tc>
                  <a:txBody>
                    <a:bodyPr/>
                    <a:lstStyle/>
                    <a:p>
                      <a:r>
                        <a:rPr lang="en-US" sz="1200" b="1" dirty="0" smtClean="0">
                          <a:solidFill>
                            <a:schemeClr val="bg1"/>
                          </a:solidFill>
                        </a:rPr>
                        <a:t>Applications</a:t>
                      </a: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Instrument</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Data</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People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Publications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Education and Outreach</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News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bl>
          </a:graphicData>
        </a:graphic>
      </p:graphicFrame>
      <p:grpSp>
        <p:nvGrpSpPr>
          <p:cNvPr id="3" name="Group 54"/>
          <p:cNvGrpSpPr/>
          <p:nvPr/>
        </p:nvGrpSpPr>
        <p:grpSpPr>
          <a:xfrm>
            <a:off x="250371" y="2710542"/>
            <a:ext cx="2468883" cy="2405745"/>
            <a:chOff x="250371" y="2710542"/>
            <a:chExt cx="2468883" cy="2405745"/>
          </a:xfrm>
        </p:grpSpPr>
        <p:sp>
          <p:nvSpPr>
            <p:cNvPr id="29" name="Rectangle 28">
              <a:hlinkClick r:id="rId20" action="ppaction://hlinksldjump"/>
            </p:cNvPr>
            <p:cNvSpPr/>
            <p:nvPr/>
          </p:nvSpPr>
          <p:spPr>
            <a:xfrm>
              <a:off x="250371" y="28810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Ocean</a:t>
              </a:r>
            </a:p>
          </p:txBody>
        </p:sp>
        <p:sp>
          <p:nvSpPr>
            <p:cNvPr id="32" name="Rectangle 31">
              <a:hlinkClick r:id="rId21" action="ppaction://hlinksldjump"/>
            </p:cNvPr>
            <p:cNvSpPr/>
            <p:nvPr/>
          </p:nvSpPr>
          <p:spPr>
            <a:xfrm>
              <a:off x="250374" y="30552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Atmosphere</a:t>
              </a:r>
            </a:p>
          </p:txBody>
        </p:sp>
        <p:sp>
          <p:nvSpPr>
            <p:cNvPr id="33" name="Rectangle 32">
              <a:hlinkClick r:id="rId15" action="ppaction://hlinksldjump"/>
            </p:cNvPr>
            <p:cNvSpPr/>
            <p:nvPr/>
          </p:nvSpPr>
          <p:spPr>
            <a:xfrm>
              <a:off x="250374" y="27105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Overview</a:t>
              </a:r>
            </a:p>
          </p:txBody>
        </p:sp>
        <p:sp>
          <p:nvSpPr>
            <p:cNvPr id="34" name="Rectangle 33">
              <a:hlinkClick r:id="rId16" action="ppaction://hlinksldjump"/>
            </p:cNvPr>
            <p:cNvSpPr/>
            <p:nvPr/>
          </p:nvSpPr>
          <p:spPr>
            <a:xfrm>
              <a:off x="250374" y="3229428"/>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Traceability Matrix (ATM)</a:t>
              </a:r>
            </a:p>
          </p:txBody>
        </p:sp>
        <p:sp>
          <p:nvSpPr>
            <p:cNvPr id="35" name="Rectangle 34">
              <a:hlinkClick r:id="rId13" action="ppaction://hlinksldjump"/>
            </p:cNvPr>
            <p:cNvSpPr/>
            <p:nvPr/>
          </p:nvSpPr>
          <p:spPr>
            <a:xfrm>
              <a:off x="250374" y="33963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Early Adopters Program</a:t>
              </a:r>
            </a:p>
          </p:txBody>
        </p:sp>
        <p:sp>
          <p:nvSpPr>
            <p:cNvPr id="36" name="Rectangle 35">
              <a:hlinkClick r:id="rId17" action="ppaction://hlinksldjump"/>
            </p:cNvPr>
            <p:cNvSpPr/>
            <p:nvPr/>
          </p:nvSpPr>
          <p:spPr>
            <a:xfrm>
              <a:off x="250374" y="35668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Working Group</a:t>
              </a:r>
            </a:p>
          </p:txBody>
        </p:sp>
        <p:sp>
          <p:nvSpPr>
            <p:cNvPr id="37" name="Rectangle 36">
              <a:hlinkClick r:id="rId17" action="ppaction://hlinksldjump"/>
            </p:cNvPr>
            <p:cNvSpPr/>
            <p:nvPr/>
          </p:nvSpPr>
          <p:spPr>
            <a:xfrm>
              <a:off x="250374" y="37410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Data Products &amp; User Tools</a:t>
              </a:r>
            </a:p>
          </p:txBody>
        </p:sp>
        <p:sp>
          <p:nvSpPr>
            <p:cNvPr id="38" name="Rectangle 37">
              <a:hlinkClick r:id="rId18" action="ppaction://hlinksldjump"/>
            </p:cNvPr>
            <p:cNvSpPr/>
            <p:nvPr/>
          </p:nvSpPr>
          <p:spPr>
            <a:xfrm>
              <a:off x="250374" y="3911601"/>
              <a:ext cx="2468880" cy="68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Calendar</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Solicitations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Workshops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Field Campaigns &amp; Cal/Val Activities</a:t>
              </a:r>
            </a:p>
            <a:p>
              <a:pPr marL="0" lvl="1">
                <a:lnSpc>
                  <a:spcPts val="1200"/>
                </a:lnSpc>
              </a:pPr>
              <a:endParaRPr lang="en-US" sz="1100" b="1" dirty="0" smtClean="0">
                <a:solidFill>
                  <a:schemeClr val="tx2">
                    <a:lumMod val="40000"/>
                    <a:lumOff val="60000"/>
                  </a:schemeClr>
                </a:solidFill>
                <a:effectLst>
                  <a:outerShdw blurRad="38100" dist="38100" dir="2700000" algn="tl">
                    <a:srgbClr val="000000">
                      <a:alpha val="43137"/>
                    </a:srgbClr>
                  </a:outerShdw>
                </a:effectLst>
              </a:endParaRPr>
            </a:p>
          </p:txBody>
        </p:sp>
        <p:sp>
          <p:nvSpPr>
            <p:cNvPr id="44" name="Rectangle 43">
              <a:hlinkClick r:id="rId22" action="ppaction://hlinksldjump"/>
            </p:cNvPr>
            <p:cNvSpPr/>
            <p:nvPr/>
          </p:nvSpPr>
          <p:spPr>
            <a:xfrm>
              <a:off x="250374" y="461917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Publications/Presentations</a:t>
              </a:r>
            </a:p>
          </p:txBody>
        </p:sp>
        <p:sp>
          <p:nvSpPr>
            <p:cNvPr id="45" name="Rectangle 44">
              <a:hlinkClick r:id="rId23" action="ppaction://hlinksldjump"/>
            </p:cNvPr>
            <p:cNvSpPr/>
            <p:nvPr/>
          </p:nvSpPr>
          <p:spPr>
            <a:xfrm>
              <a:off x="250374" y="4793343"/>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rgbClr val="C00000"/>
                  </a:solidFill>
                  <a:effectLst>
                    <a:outerShdw blurRad="38100" dist="38100" dir="2700000" algn="tl">
                      <a:srgbClr val="000000">
                        <a:alpha val="43137"/>
                      </a:srgbClr>
                    </a:outerShdw>
                  </a:effectLst>
                </a:rPr>
                <a:t>About Us</a:t>
              </a:r>
            </a:p>
          </p:txBody>
        </p:sp>
        <p:sp>
          <p:nvSpPr>
            <p:cNvPr id="46" name="Rectangle 45">
              <a:hlinkClick r:id="rId19" action="ppaction://hlinksldjump"/>
            </p:cNvPr>
            <p:cNvSpPr/>
            <p:nvPr/>
          </p:nvSpPr>
          <p:spPr>
            <a:xfrm>
              <a:off x="250374" y="496388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Related Links</a:t>
              </a:r>
            </a:p>
          </p:txBody>
        </p:sp>
      </p:grpSp>
    </p:spTree>
    <p:extLst>
      <p:ext uri="{BB962C8B-B14F-4D97-AF65-F5344CB8AC3E}">
        <p14:creationId xmlns="" xmlns:p14="http://schemas.microsoft.com/office/powerpoint/2010/main" val="3627973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685800"/>
            <a:ext cx="28956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143000" y="6400800"/>
            <a:ext cx="1600200" cy="24765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t>Follow Us … </a:t>
            </a:r>
            <a:endParaRPr lang="en-US" sz="1100" dirty="0"/>
          </a:p>
        </p:txBody>
      </p:sp>
      <p:pic>
        <p:nvPicPr>
          <p:cNvPr id="1027" name="Picture 3"/>
          <p:cNvPicPr>
            <a:picLocks noChangeAspect="1" noChangeArrowheads="1"/>
          </p:cNvPicPr>
          <p:nvPr/>
        </p:nvPicPr>
        <p:blipFill>
          <a:blip r:embed="rId2" cstate="print"/>
          <a:srcRect/>
          <a:stretch>
            <a:fillRect/>
          </a:stretch>
        </p:blipFill>
        <p:spPr bwMode="auto">
          <a:xfrm>
            <a:off x="2105025" y="6429375"/>
            <a:ext cx="182880" cy="182880"/>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2390776" y="6429375"/>
            <a:ext cx="188422" cy="182880"/>
          </a:xfrm>
          <a:prstGeom prst="rect">
            <a:avLst/>
          </a:prstGeom>
          <a:noFill/>
          <a:ln w="9525">
            <a:solidFill>
              <a:schemeClr val="tx1"/>
            </a:solidFill>
            <a:miter lim="800000"/>
            <a:headEnd/>
            <a:tailEnd/>
          </a:ln>
        </p:spPr>
      </p:pic>
      <p:pic>
        <p:nvPicPr>
          <p:cNvPr id="42" name="Picture 3"/>
          <p:cNvPicPr>
            <a:picLocks noChangeAspect="1" noChangeArrowheads="1"/>
          </p:cNvPicPr>
          <p:nvPr/>
        </p:nvPicPr>
        <p:blipFill>
          <a:blip r:embed="rId4" cstate="print"/>
          <a:srcRect/>
          <a:stretch>
            <a:fillRect/>
          </a:stretch>
        </p:blipFill>
        <p:spPr bwMode="auto">
          <a:xfrm>
            <a:off x="4572000" y="685800"/>
            <a:ext cx="494211" cy="381000"/>
          </a:xfrm>
          <a:prstGeom prst="rect">
            <a:avLst/>
          </a:prstGeom>
          <a:noFill/>
          <a:ln w="38100">
            <a:solidFill>
              <a:schemeClr val="tx1"/>
            </a:solidFill>
            <a:miter lim="800000"/>
            <a:headEnd/>
            <a:tailEnd/>
          </a:ln>
        </p:spPr>
      </p:pic>
      <p:pic>
        <p:nvPicPr>
          <p:cNvPr id="43" name="Picture 4"/>
          <p:cNvPicPr>
            <a:picLocks noChangeAspect="1" noChangeArrowheads="1"/>
          </p:cNvPicPr>
          <p:nvPr/>
        </p:nvPicPr>
        <p:blipFill>
          <a:blip r:embed="rId5" cstate="print"/>
          <a:srcRect/>
          <a:stretch>
            <a:fillRect/>
          </a:stretch>
        </p:blipFill>
        <p:spPr bwMode="auto">
          <a:xfrm>
            <a:off x="5068389" y="549258"/>
            <a:ext cx="570411" cy="516669"/>
          </a:xfrm>
          <a:prstGeom prst="rect">
            <a:avLst/>
          </a:prstGeom>
          <a:noFill/>
          <a:ln w="38100">
            <a:solidFill>
              <a:schemeClr val="tx1"/>
            </a:solidFill>
            <a:miter lim="800000"/>
            <a:headEnd/>
            <a:tailEnd/>
          </a:ln>
        </p:spPr>
      </p:pic>
      <p:pic>
        <p:nvPicPr>
          <p:cNvPr id="47" name="Picture 8"/>
          <p:cNvPicPr>
            <a:picLocks noChangeAspect="1" noChangeArrowheads="1"/>
          </p:cNvPicPr>
          <p:nvPr/>
        </p:nvPicPr>
        <p:blipFill>
          <a:blip r:embed="rId6" cstate="print"/>
          <a:srcRect/>
          <a:stretch>
            <a:fillRect/>
          </a:stretch>
        </p:blipFill>
        <p:spPr bwMode="auto">
          <a:xfrm>
            <a:off x="5638800" y="531343"/>
            <a:ext cx="494212" cy="535457"/>
          </a:xfrm>
          <a:prstGeom prst="rect">
            <a:avLst/>
          </a:prstGeom>
          <a:noFill/>
          <a:ln w="38100">
            <a:solidFill>
              <a:schemeClr val="tx1"/>
            </a:solidFill>
            <a:miter lim="800000"/>
            <a:headEnd/>
            <a:tailEnd/>
          </a:ln>
        </p:spPr>
      </p:pic>
      <p:pic>
        <p:nvPicPr>
          <p:cNvPr id="48" name="Picture 9"/>
          <p:cNvPicPr>
            <a:picLocks noChangeAspect="1" noChangeArrowheads="1"/>
          </p:cNvPicPr>
          <p:nvPr/>
        </p:nvPicPr>
        <p:blipFill>
          <a:blip r:embed="rId7" cstate="print"/>
          <a:srcRect/>
          <a:stretch>
            <a:fillRect/>
          </a:stretch>
        </p:blipFill>
        <p:spPr bwMode="auto">
          <a:xfrm>
            <a:off x="6135188" y="457200"/>
            <a:ext cx="646612" cy="609600"/>
          </a:xfrm>
          <a:prstGeom prst="rect">
            <a:avLst/>
          </a:prstGeom>
          <a:noFill/>
          <a:ln w="38100">
            <a:solidFill>
              <a:schemeClr val="tx1"/>
            </a:solidFill>
            <a:miter lim="800000"/>
            <a:headEnd/>
            <a:tailEnd/>
          </a:ln>
        </p:spPr>
      </p:pic>
      <p:pic>
        <p:nvPicPr>
          <p:cNvPr id="49" name="Picture 10"/>
          <p:cNvPicPr>
            <a:picLocks noChangeAspect="1" noChangeArrowheads="1"/>
          </p:cNvPicPr>
          <p:nvPr/>
        </p:nvPicPr>
        <p:blipFill>
          <a:blip r:embed="rId8" cstate="print"/>
          <a:srcRect/>
          <a:stretch>
            <a:fillRect/>
          </a:stretch>
        </p:blipFill>
        <p:spPr bwMode="auto">
          <a:xfrm>
            <a:off x="4191000" y="685800"/>
            <a:ext cx="393568" cy="381000"/>
          </a:xfrm>
          <a:prstGeom prst="rect">
            <a:avLst/>
          </a:prstGeom>
          <a:noFill/>
          <a:ln w="38100">
            <a:solidFill>
              <a:schemeClr val="tx1"/>
            </a:solidFill>
            <a:miter lim="800000"/>
            <a:headEnd/>
            <a:tailEnd/>
          </a:ln>
        </p:spPr>
      </p:pic>
      <p:pic>
        <p:nvPicPr>
          <p:cNvPr id="50" name="Picture 11"/>
          <p:cNvPicPr>
            <a:picLocks noChangeAspect="1" noChangeArrowheads="1"/>
          </p:cNvPicPr>
          <p:nvPr/>
        </p:nvPicPr>
        <p:blipFill>
          <a:blip r:embed="rId9" cstate="print"/>
          <a:srcRect/>
          <a:stretch>
            <a:fillRect/>
          </a:stretch>
        </p:blipFill>
        <p:spPr bwMode="auto">
          <a:xfrm>
            <a:off x="6781800" y="457201"/>
            <a:ext cx="570412" cy="609600"/>
          </a:xfrm>
          <a:prstGeom prst="rect">
            <a:avLst/>
          </a:prstGeom>
          <a:noFill/>
          <a:ln w="38100">
            <a:solidFill>
              <a:schemeClr val="tx1"/>
            </a:solidFill>
            <a:miter lim="800000"/>
            <a:headEnd/>
            <a:tailEnd/>
          </a:ln>
        </p:spPr>
      </p:pic>
      <p:pic>
        <p:nvPicPr>
          <p:cNvPr id="51" name="Picture 12"/>
          <p:cNvPicPr>
            <a:picLocks noChangeAspect="1" noChangeArrowheads="1"/>
          </p:cNvPicPr>
          <p:nvPr/>
        </p:nvPicPr>
        <p:blipFill>
          <a:blip r:embed="rId10" cstate="print"/>
          <a:srcRect/>
          <a:stretch>
            <a:fillRect/>
          </a:stretch>
        </p:blipFill>
        <p:spPr bwMode="auto">
          <a:xfrm>
            <a:off x="3657600" y="609600"/>
            <a:ext cx="551944" cy="457200"/>
          </a:xfrm>
          <a:prstGeom prst="rect">
            <a:avLst/>
          </a:prstGeom>
          <a:noFill/>
          <a:ln w="38100">
            <a:solidFill>
              <a:schemeClr val="tx1"/>
            </a:solidFill>
            <a:miter lim="800000"/>
            <a:headEnd/>
            <a:tailEnd/>
          </a:ln>
        </p:spPr>
      </p:pic>
      <p:pic>
        <p:nvPicPr>
          <p:cNvPr id="52" name="Picture 13"/>
          <p:cNvPicPr>
            <a:picLocks noChangeAspect="1" noChangeArrowheads="1"/>
          </p:cNvPicPr>
          <p:nvPr/>
        </p:nvPicPr>
        <p:blipFill>
          <a:blip r:embed="rId11" cstate="print"/>
          <a:srcRect/>
          <a:stretch>
            <a:fillRect/>
          </a:stretch>
        </p:blipFill>
        <p:spPr bwMode="auto">
          <a:xfrm>
            <a:off x="7351000" y="381000"/>
            <a:ext cx="837656" cy="685800"/>
          </a:xfrm>
          <a:prstGeom prst="rect">
            <a:avLst/>
          </a:prstGeom>
          <a:noFill/>
          <a:ln w="38100">
            <a:solidFill>
              <a:schemeClr val="tx1"/>
            </a:solidFill>
            <a:miter lim="800000"/>
            <a:headEnd/>
            <a:tailEnd/>
          </a:ln>
        </p:spPr>
      </p:pic>
      <p:pic>
        <p:nvPicPr>
          <p:cNvPr id="53" name="Picture 14"/>
          <p:cNvPicPr>
            <a:picLocks noChangeAspect="1" noChangeArrowheads="1"/>
          </p:cNvPicPr>
          <p:nvPr/>
        </p:nvPicPr>
        <p:blipFill>
          <a:blip r:embed="rId12" cstate="print"/>
          <a:srcRect/>
          <a:stretch>
            <a:fillRect/>
          </a:stretch>
        </p:blipFill>
        <p:spPr bwMode="auto">
          <a:xfrm>
            <a:off x="8077200" y="104302"/>
            <a:ext cx="1010522" cy="886298"/>
          </a:xfrm>
          <a:prstGeom prst="rect">
            <a:avLst/>
          </a:prstGeom>
          <a:noFill/>
          <a:ln w="38100">
            <a:solidFill>
              <a:schemeClr val="tx1"/>
            </a:solidFill>
            <a:miter lim="800000"/>
            <a:headEnd/>
            <a:tailEnd/>
          </a:ln>
        </p:spPr>
      </p:pic>
      <p:sp>
        <p:nvSpPr>
          <p:cNvPr id="54" name="Rectangle 53">
            <a:hlinkClick r:id="rId13" action="ppaction://hlinksldjump"/>
          </p:cNvPr>
          <p:cNvSpPr/>
          <p:nvPr/>
        </p:nvSpPr>
        <p:spPr>
          <a:xfrm>
            <a:off x="3124200" y="-39338"/>
            <a:ext cx="4512838" cy="769441"/>
          </a:xfrm>
          <a:prstGeom prst="rect">
            <a:avLst/>
          </a:prstGeom>
        </p:spPr>
        <p:txBody>
          <a:bodyPr wrap="none">
            <a:spAutoFit/>
          </a:bodyPr>
          <a:lstStyle/>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PACE </a:t>
            </a:r>
            <a:r>
              <a:rPr lang="en-US"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Pre-Aerosol, Clouds, &amp; ocean Ecosystem</a:t>
            </a:r>
          </a:p>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APPLICATIONS</a:t>
            </a:r>
            <a:endParaRPr lang="en-US" sz="2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endParaRPr>
          </a:p>
        </p:txBody>
      </p:sp>
      <p:sp>
        <p:nvSpPr>
          <p:cNvPr id="39" name="Rectangle 38"/>
          <p:cNvSpPr/>
          <p:nvPr/>
        </p:nvSpPr>
        <p:spPr>
          <a:xfrm>
            <a:off x="2886974" y="1143000"/>
            <a:ext cx="6257026" cy="3048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201" y="100280"/>
            <a:ext cx="3171825" cy="1543050"/>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048000" y="1175701"/>
            <a:ext cx="4267200" cy="246221"/>
          </a:xfrm>
          <a:prstGeom prst="rect">
            <a:avLst/>
          </a:prstGeom>
          <a:noFill/>
          <a:ln cap="rnd">
            <a:noFill/>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sz="1600" b="1" dirty="0" smtClean="0">
                <a:solidFill>
                  <a:schemeClr val="bg1"/>
                </a:solidFill>
                <a:effectLst>
                  <a:outerShdw blurRad="38100" dist="38100" dir="2700000" algn="tl">
                    <a:srgbClr val="000000">
                      <a:alpha val="43137"/>
                    </a:srgbClr>
                  </a:outerShdw>
                </a:effectLst>
              </a:rPr>
              <a:t>Related Links</a:t>
            </a:r>
            <a:endParaRPr lang="en-US" sz="1600" b="1" dirty="0">
              <a:solidFill>
                <a:schemeClr val="bg1"/>
              </a:solidFill>
              <a:effectLst>
                <a:outerShdw blurRad="38100" dist="38100" dir="2700000" algn="tl">
                  <a:srgbClr val="000000">
                    <a:alpha val="43137"/>
                  </a:srgbClr>
                </a:outerShdw>
              </a:effectLst>
            </a:endParaRPr>
          </a:p>
        </p:txBody>
      </p:sp>
      <p:sp>
        <p:nvSpPr>
          <p:cNvPr id="24" name="TextBox 23"/>
          <p:cNvSpPr txBox="1"/>
          <p:nvPr/>
        </p:nvSpPr>
        <p:spPr>
          <a:xfrm>
            <a:off x="3276600" y="1752601"/>
            <a:ext cx="5257800" cy="3477875"/>
          </a:xfrm>
          <a:prstGeom prst="rect">
            <a:avLst/>
          </a:prstGeom>
          <a:noFill/>
        </p:spPr>
        <p:txBody>
          <a:bodyPr wrap="square" rtlCol="0">
            <a:spAutoFit/>
          </a:bodyPr>
          <a:lstStyle/>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a:t>
            </a:r>
            <a:r>
              <a:rPr lang="en-US" sz="1000" dirty="0" smtClean="0">
                <a:sym typeface="Wingdings"/>
              </a:rPr>
              <a:t> </a:t>
            </a:r>
            <a:r>
              <a:rPr lang="en-US" sz="1000" dirty="0" smtClean="0"/>
              <a:t>NASA Applied Science Program: </a:t>
            </a:r>
            <a:r>
              <a:rPr lang="en-US" sz="1000" dirty="0" smtClean="0">
                <a:hlinkClick r:id="rId15"/>
              </a:rPr>
              <a:t>http://appliedsciences.nasa.gov/</a:t>
            </a:r>
            <a:endParaRPr lang="en-US" sz="1000" dirty="0" smtClean="0"/>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smtClean="0">
                <a:sym typeface="Wingdings"/>
              </a:rPr>
              <a:t>ICESat-2 Applications: </a:t>
            </a:r>
            <a:r>
              <a:rPr lang="en-US" sz="1000" dirty="0" smtClean="0">
                <a:sym typeface="Wingdings"/>
                <a:hlinkClick r:id="rId16"/>
              </a:rPr>
              <a:t>http://icesat.gsfc.nasa.gov/icesat2/apps-ov.php</a:t>
            </a:r>
            <a:endParaRPr lang="en-US" sz="1000" dirty="0" smtClean="0">
              <a:sym typeface="Wingdings"/>
            </a:endParaRPr>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smtClean="0">
                <a:sym typeface="Wingdings"/>
              </a:rPr>
              <a:t>SMAP Applications: </a:t>
            </a:r>
            <a:r>
              <a:rPr lang="en-US" sz="1000" dirty="0" smtClean="0">
                <a:sym typeface="Wingdings"/>
                <a:hlinkClick r:id="rId17"/>
              </a:rPr>
              <a:t>http://smap.jpl.nasa.gov/applications/</a:t>
            </a:r>
            <a:endParaRPr lang="en-US" sz="1000" dirty="0" smtClean="0">
              <a:sym typeface="Wingdings"/>
            </a:endParaRPr>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smtClean="0">
                <a:sym typeface="Wingdings"/>
              </a:rPr>
              <a:t>GEO-CAPE Applications: </a:t>
            </a:r>
            <a:r>
              <a:rPr lang="en-US" sz="1000" dirty="0" smtClean="0">
                <a:hlinkClick r:id="rId18"/>
              </a:rPr>
              <a:t>http://geo-cape.larc.nasa.gov/applications.html</a:t>
            </a:r>
            <a:endParaRPr lang="en-US" sz="1000" dirty="0" smtClean="0"/>
          </a:p>
          <a:p>
            <a:pPr fontAlgn="t"/>
            <a:endParaRPr lang="en-US" sz="1000" dirty="0" smtClean="0">
              <a:solidFill>
                <a:schemeClr val="accent1">
                  <a:lumMod val="75000"/>
                </a:schemeClr>
              </a:solidFill>
              <a:effectLst>
                <a:outerShdw blurRad="38100" dist="38100" dir="2700000" algn="tl">
                  <a:srgbClr val="000000">
                    <a:alpha val="43137"/>
                  </a:srgbClr>
                </a:outerShdw>
              </a:effectLst>
              <a:sym typeface="Wingdings"/>
            </a:endParaRPr>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smtClean="0"/>
              <a:t>NASA Decadal Survey Missions: </a:t>
            </a:r>
            <a:r>
              <a:rPr lang="en-US" sz="1000" dirty="0" smtClean="0">
                <a:hlinkClick r:id="rId19"/>
              </a:rPr>
              <a:t>http://dsm.gsfc.nasa.gov/index.html</a:t>
            </a:r>
            <a:endParaRPr lang="en-US" sz="1000" dirty="0" smtClean="0"/>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smtClean="0"/>
              <a:t>PACE Decadal Survey mission website: </a:t>
            </a:r>
            <a:r>
              <a:rPr lang="en-US" sz="1000" dirty="0" smtClean="0">
                <a:hlinkClick r:id="rId20"/>
              </a:rPr>
              <a:t>http://dsm.gsfc.nasa.gov/PACE.html</a:t>
            </a:r>
            <a:endParaRPr lang="en-US" sz="1000" dirty="0" smtClean="0"/>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smtClean="0"/>
              <a:t>ACE Decadal Survey mission website: </a:t>
            </a:r>
            <a:r>
              <a:rPr lang="en-US" sz="1000" dirty="0" smtClean="0">
                <a:hlinkClick r:id="rId21"/>
              </a:rPr>
              <a:t>http://dsm.gsfc.nasa.gov/ACE.html</a:t>
            </a:r>
            <a:r>
              <a:rPr lang="en-US" sz="1000" dirty="0" smtClean="0"/>
              <a:t> </a:t>
            </a:r>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smtClean="0"/>
              <a:t>GEO-CAPE Decadal Survey mission website: </a:t>
            </a:r>
            <a:r>
              <a:rPr lang="en-US" sz="1000" dirty="0" smtClean="0">
                <a:hlinkClick r:id="rId22"/>
              </a:rPr>
              <a:t>http://geo-cape.larc.nasa.gov/</a:t>
            </a:r>
            <a:endParaRPr lang="en-US" sz="1000" dirty="0" smtClean="0"/>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err="1" smtClean="0"/>
              <a:t>HyspIRI</a:t>
            </a:r>
            <a:r>
              <a:rPr lang="en-US" sz="1000" dirty="0" smtClean="0"/>
              <a:t> Decadal Survey Mission website: </a:t>
            </a:r>
            <a:r>
              <a:rPr lang="en-US" sz="1000" dirty="0" smtClean="0">
                <a:hlinkClick r:id="rId23"/>
              </a:rPr>
              <a:t>http://dsm.gsfc.nasa.gov/HyspIRI.html</a:t>
            </a:r>
            <a:endParaRPr lang="en-US" sz="1000" dirty="0" smtClean="0"/>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err="1" smtClean="0"/>
              <a:t>ICESat</a:t>
            </a:r>
            <a:r>
              <a:rPr lang="en-US" sz="1000" dirty="0" smtClean="0"/>
              <a:t> II Decadal Survey Mission website: </a:t>
            </a:r>
            <a:r>
              <a:rPr lang="en-US" sz="1000" dirty="0" smtClean="0">
                <a:hlinkClick r:id="rId24"/>
              </a:rPr>
              <a:t>http://dsm.gsfc.nasa.gov/ICESat2.html</a:t>
            </a:r>
            <a:endParaRPr lang="en-US" sz="1000" dirty="0" smtClean="0"/>
          </a:p>
          <a:p>
            <a:pPr fontAlgn="t"/>
            <a:endParaRPr lang="en-US" sz="1000" dirty="0" smtClean="0"/>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a:t>
            </a:r>
            <a:r>
              <a:rPr lang="en-US" sz="1000" dirty="0" smtClean="0">
                <a:sym typeface="Wingdings"/>
              </a:rPr>
              <a:t> </a:t>
            </a:r>
            <a:r>
              <a:rPr lang="en-US" sz="1000" dirty="0" smtClean="0"/>
              <a:t>NASA Science: </a:t>
            </a:r>
            <a:r>
              <a:rPr lang="en-US" sz="1000" dirty="0" smtClean="0">
                <a:hlinkClick r:id="rId25"/>
              </a:rPr>
              <a:t>http://science.nasa.gov/</a:t>
            </a:r>
            <a:endParaRPr lang="en-US" sz="1000" dirty="0" smtClean="0"/>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a:t>
            </a:r>
            <a:r>
              <a:rPr lang="en-US" sz="1000" dirty="0" smtClean="0">
                <a:sym typeface="Wingdings"/>
              </a:rPr>
              <a:t> </a:t>
            </a:r>
            <a:r>
              <a:rPr lang="en-US" sz="1000" dirty="0" smtClean="0"/>
              <a:t>NASA Science Missions: </a:t>
            </a:r>
            <a:r>
              <a:rPr lang="en-US" sz="1000" dirty="0" smtClean="0">
                <a:hlinkClick r:id="rId26"/>
              </a:rPr>
              <a:t>http://science.nasa.gov/missions/</a:t>
            </a:r>
            <a:r>
              <a:rPr lang="en-US" sz="1000" dirty="0" smtClean="0"/>
              <a:t> </a:t>
            </a:r>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smtClean="0">
                <a:sym typeface="Wingdings"/>
              </a:rPr>
              <a:t>NASA Carbon Cycle &amp; Ecosystems: </a:t>
            </a:r>
            <a:r>
              <a:rPr lang="en-US" sz="1000" dirty="0" smtClean="0">
                <a:hlinkClick r:id="rId27"/>
              </a:rPr>
              <a:t>http://cce.nasa.gov/cce/index.htm</a:t>
            </a:r>
            <a:endParaRPr lang="en-US" sz="1000" dirty="0" smtClean="0"/>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smtClean="0">
                <a:sym typeface="Wingdings"/>
              </a:rPr>
              <a:t>International Ocean color Coordinating Group (IOCCG): </a:t>
            </a:r>
            <a:r>
              <a:rPr lang="en-US" sz="1000" dirty="0" smtClean="0">
                <a:solidFill>
                  <a:schemeClr val="accent1">
                    <a:lumMod val="75000"/>
                  </a:schemeClr>
                </a:solidFill>
                <a:sym typeface="Wingdings"/>
                <a:hlinkClick r:id="rId28"/>
              </a:rPr>
              <a:t>http://www.ioccg.org/</a:t>
            </a:r>
            <a:endParaRPr lang="en-US" sz="1000" dirty="0" smtClean="0"/>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smtClean="0">
                <a:sym typeface="Wingdings"/>
              </a:rPr>
              <a:t>SERVIR: </a:t>
            </a:r>
            <a:r>
              <a:rPr lang="en-US" sz="1000" dirty="0" smtClean="0">
                <a:sym typeface="Wingdings"/>
                <a:hlinkClick r:id="rId29"/>
              </a:rPr>
              <a:t>https://www.servirglobal.net/default.aspx</a:t>
            </a:r>
            <a:endParaRPr lang="en-US" sz="1000" dirty="0" smtClean="0">
              <a:sym typeface="Wingdings"/>
            </a:endParaRPr>
          </a:p>
          <a:p>
            <a:pPr fontAlgn="t"/>
            <a:r>
              <a:rPr lang="en-US" sz="1000" dirty="0" smtClean="0">
                <a:solidFill>
                  <a:schemeClr val="accent1">
                    <a:lumMod val="75000"/>
                  </a:schemeClr>
                </a:solidFill>
                <a:effectLst>
                  <a:outerShdw blurRad="38100" dist="38100" dir="2700000" algn="tl">
                    <a:srgbClr val="000000">
                      <a:alpha val="43137"/>
                    </a:srgbClr>
                  </a:outerShdw>
                </a:effectLst>
                <a:sym typeface="Wingdings"/>
              </a:rPr>
              <a:t>  </a:t>
            </a:r>
            <a:r>
              <a:rPr lang="en-US" sz="1000" dirty="0" smtClean="0">
                <a:sym typeface="Wingdings"/>
              </a:rPr>
              <a:t>DEVELOP: </a:t>
            </a:r>
            <a:r>
              <a:rPr lang="en-US" sz="1000" dirty="0" smtClean="0">
                <a:sym typeface="Wingdings"/>
                <a:hlinkClick r:id="rId30"/>
              </a:rPr>
              <a:t>http://develop.larc.nasa.gov/</a:t>
            </a:r>
            <a:endParaRPr lang="en-US" sz="1000" dirty="0" smtClean="0">
              <a:sym typeface="Wingdings"/>
            </a:endParaRPr>
          </a:p>
          <a:p>
            <a:pPr fontAlgn="t"/>
            <a:endParaRPr lang="en-US" sz="1000" dirty="0" smtClean="0">
              <a:sym typeface="Wingdings"/>
            </a:endParaRPr>
          </a:p>
          <a:p>
            <a:pPr fontAlgn="t"/>
            <a:endParaRPr lang="en-US" sz="1000" dirty="0" smtClean="0"/>
          </a:p>
          <a:p>
            <a:pPr fontAlgn="t"/>
            <a:endParaRPr lang="en-US" sz="1000" dirty="0" smtClean="0"/>
          </a:p>
          <a:p>
            <a:pPr fontAlgn="t"/>
            <a:endParaRPr lang="en-US" sz="1000" dirty="0" smtClean="0"/>
          </a:p>
        </p:txBody>
      </p:sp>
      <p:graphicFrame>
        <p:nvGraphicFramePr>
          <p:cNvPr id="25" name="Table 24"/>
          <p:cNvGraphicFramePr>
            <a:graphicFrameLocks noGrp="1"/>
          </p:cNvGraphicFramePr>
          <p:nvPr/>
        </p:nvGraphicFramePr>
        <p:xfrm>
          <a:off x="76200" y="1752600"/>
          <a:ext cx="2743200" cy="4526280"/>
        </p:xfrm>
        <a:graphic>
          <a:graphicData uri="http://schemas.openxmlformats.org/drawingml/2006/table">
            <a:tbl>
              <a:tblPr firstRow="1" bandRow="1">
                <a:tableStyleId>{5C22544A-7EE6-4342-B048-85BDC9FD1C3A}</a:tableStyleId>
              </a:tblPr>
              <a:tblGrid>
                <a:gridCol w="2743200"/>
              </a:tblGrid>
              <a:tr h="165735">
                <a:tc>
                  <a:txBody>
                    <a:bodyPr/>
                    <a:lstStyle/>
                    <a:p>
                      <a:r>
                        <a:rPr lang="en-US" sz="1200" b="1" dirty="0" smtClean="0">
                          <a:solidFill>
                            <a:schemeClr val="bg1"/>
                          </a:solidFill>
                        </a:rPr>
                        <a:t>PACE Home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Mission</a:t>
                      </a:r>
                      <a:r>
                        <a:rPr lang="en-US" sz="1200" b="1" baseline="0" dirty="0" smtClean="0">
                          <a:solidFill>
                            <a:schemeClr val="bg1"/>
                          </a:solidFill>
                        </a:rPr>
                        <a:t> Objectives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Status Updates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Science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994410">
                <a:tc>
                  <a:txBody>
                    <a:bodyPr/>
                    <a:lstStyle/>
                    <a:p>
                      <a:r>
                        <a:rPr lang="en-US" sz="1200" b="1" dirty="0" smtClean="0">
                          <a:solidFill>
                            <a:schemeClr val="bg1"/>
                          </a:solidFill>
                        </a:rPr>
                        <a:t>Applications</a:t>
                      </a: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Instrument</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Data</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People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Publications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Education and Outreach</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News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bl>
          </a:graphicData>
        </a:graphic>
      </p:graphicFrame>
      <p:grpSp>
        <p:nvGrpSpPr>
          <p:cNvPr id="3" name="Group 36"/>
          <p:cNvGrpSpPr/>
          <p:nvPr/>
        </p:nvGrpSpPr>
        <p:grpSpPr>
          <a:xfrm>
            <a:off x="250371" y="2710542"/>
            <a:ext cx="2468883" cy="2405745"/>
            <a:chOff x="250371" y="2710542"/>
            <a:chExt cx="2468883" cy="2405745"/>
          </a:xfrm>
        </p:grpSpPr>
        <p:sp>
          <p:nvSpPr>
            <p:cNvPr id="26" name="Rectangle 25">
              <a:hlinkClick r:id="rId31" action="ppaction://hlinksldjump"/>
            </p:cNvPr>
            <p:cNvSpPr/>
            <p:nvPr/>
          </p:nvSpPr>
          <p:spPr>
            <a:xfrm>
              <a:off x="250371" y="28810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Ocean</a:t>
              </a:r>
            </a:p>
          </p:txBody>
        </p:sp>
        <p:sp>
          <p:nvSpPr>
            <p:cNvPr id="27" name="Rectangle 26">
              <a:hlinkClick r:id="rId32" action="ppaction://hlinksldjump"/>
            </p:cNvPr>
            <p:cNvSpPr/>
            <p:nvPr/>
          </p:nvSpPr>
          <p:spPr>
            <a:xfrm>
              <a:off x="250374" y="30552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Atmosphere</a:t>
              </a:r>
            </a:p>
          </p:txBody>
        </p:sp>
        <p:sp>
          <p:nvSpPr>
            <p:cNvPr id="28" name="Rectangle 27">
              <a:hlinkClick r:id="rId33" action="ppaction://hlinksldjump"/>
            </p:cNvPr>
            <p:cNvSpPr/>
            <p:nvPr/>
          </p:nvSpPr>
          <p:spPr>
            <a:xfrm>
              <a:off x="250374" y="27105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Overview</a:t>
              </a:r>
            </a:p>
          </p:txBody>
        </p:sp>
        <p:sp>
          <p:nvSpPr>
            <p:cNvPr id="29" name="Rectangle 28">
              <a:hlinkClick r:id="rId34" action="ppaction://hlinksldjump"/>
            </p:cNvPr>
            <p:cNvSpPr/>
            <p:nvPr/>
          </p:nvSpPr>
          <p:spPr>
            <a:xfrm>
              <a:off x="250374" y="3229428"/>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Traceability Matrix (ATM)</a:t>
              </a:r>
            </a:p>
          </p:txBody>
        </p:sp>
        <p:sp>
          <p:nvSpPr>
            <p:cNvPr id="30" name="Rectangle 29">
              <a:hlinkClick r:id="rId13" action="ppaction://hlinksldjump"/>
            </p:cNvPr>
            <p:cNvSpPr/>
            <p:nvPr/>
          </p:nvSpPr>
          <p:spPr>
            <a:xfrm>
              <a:off x="250374" y="33963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Early Adopters Program</a:t>
              </a:r>
            </a:p>
          </p:txBody>
        </p:sp>
        <p:sp>
          <p:nvSpPr>
            <p:cNvPr id="31" name="Rectangle 30">
              <a:hlinkClick r:id="rId35" action="ppaction://hlinksldjump"/>
            </p:cNvPr>
            <p:cNvSpPr/>
            <p:nvPr/>
          </p:nvSpPr>
          <p:spPr>
            <a:xfrm>
              <a:off x="250374" y="35668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Working Group</a:t>
              </a:r>
            </a:p>
          </p:txBody>
        </p:sp>
        <p:sp>
          <p:nvSpPr>
            <p:cNvPr id="32" name="Rectangle 31">
              <a:hlinkClick r:id="rId35" action="ppaction://hlinksldjump"/>
            </p:cNvPr>
            <p:cNvSpPr/>
            <p:nvPr/>
          </p:nvSpPr>
          <p:spPr>
            <a:xfrm>
              <a:off x="250374" y="37410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Data Products &amp; User Tools</a:t>
              </a:r>
            </a:p>
          </p:txBody>
        </p:sp>
        <p:sp>
          <p:nvSpPr>
            <p:cNvPr id="33" name="Rectangle 32">
              <a:hlinkClick r:id="rId36" action="ppaction://hlinksldjump"/>
            </p:cNvPr>
            <p:cNvSpPr/>
            <p:nvPr/>
          </p:nvSpPr>
          <p:spPr>
            <a:xfrm>
              <a:off x="250374" y="3911601"/>
              <a:ext cx="2468880" cy="68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Calendar</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Solicitations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Workshops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Field Campaigns &amp; Cal/Val Activities</a:t>
              </a:r>
            </a:p>
            <a:p>
              <a:pPr marL="0" lvl="1">
                <a:lnSpc>
                  <a:spcPts val="1200"/>
                </a:lnSpc>
              </a:pPr>
              <a:endParaRPr lang="en-US" sz="1100" b="1" dirty="0" smtClean="0">
                <a:solidFill>
                  <a:schemeClr val="tx2">
                    <a:lumMod val="40000"/>
                    <a:lumOff val="60000"/>
                  </a:schemeClr>
                </a:solidFill>
                <a:effectLst>
                  <a:outerShdw blurRad="38100" dist="38100" dir="2700000" algn="tl">
                    <a:srgbClr val="000000">
                      <a:alpha val="43137"/>
                    </a:srgbClr>
                  </a:outerShdw>
                </a:effectLst>
              </a:endParaRPr>
            </a:p>
          </p:txBody>
        </p:sp>
        <p:sp>
          <p:nvSpPr>
            <p:cNvPr id="34" name="Rectangle 33">
              <a:hlinkClick r:id="rId37" action="ppaction://hlinksldjump"/>
            </p:cNvPr>
            <p:cNvSpPr/>
            <p:nvPr/>
          </p:nvSpPr>
          <p:spPr>
            <a:xfrm>
              <a:off x="250374" y="461917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Publications/Presentations</a:t>
              </a:r>
            </a:p>
          </p:txBody>
        </p:sp>
        <p:sp>
          <p:nvSpPr>
            <p:cNvPr id="35" name="Rectangle 34">
              <a:hlinkClick r:id="rId38" action="ppaction://hlinksldjump"/>
            </p:cNvPr>
            <p:cNvSpPr/>
            <p:nvPr/>
          </p:nvSpPr>
          <p:spPr>
            <a:xfrm>
              <a:off x="250374" y="4793343"/>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About Us</a:t>
              </a:r>
            </a:p>
          </p:txBody>
        </p:sp>
        <p:sp>
          <p:nvSpPr>
            <p:cNvPr id="36" name="Rectangle 35">
              <a:hlinkClick r:id="rId39" action="ppaction://hlinksldjump"/>
            </p:cNvPr>
            <p:cNvSpPr/>
            <p:nvPr/>
          </p:nvSpPr>
          <p:spPr>
            <a:xfrm>
              <a:off x="250374" y="496388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rgbClr val="C00000"/>
                  </a:solidFill>
                  <a:effectLst>
                    <a:outerShdw blurRad="38100" dist="38100" dir="2700000" algn="tl">
                      <a:srgbClr val="000000">
                        <a:alpha val="43137"/>
                      </a:srgbClr>
                    </a:outerShdw>
                  </a:effectLst>
                </a:rPr>
                <a:t>Related Links</a:t>
              </a:r>
            </a:p>
          </p:txBody>
        </p:sp>
      </p:grpSp>
    </p:spTree>
    <p:extLst>
      <p:ext uri="{BB962C8B-B14F-4D97-AF65-F5344CB8AC3E}">
        <p14:creationId xmlns="" xmlns:p14="http://schemas.microsoft.com/office/powerpoint/2010/main" val="36279735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685800"/>
            <a:ext cx="28956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143000" y="6400800"/>
            <a:ext cx="1600200" cy="24765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t>Follow Us … </a:t>
            </a:r>
            <a:endParaRPr lang="en-US" sz="1100" dirty="0"/>
          </a:p>
        </p:txBody>
      </p:sp>
      <p:pic>
        <p:nvPicPr>
          <p:cNvPr id="1027" name="Picture 3"/>
          <p:cNvPicPr>
            <a:picLocks noChangeAspect="1" noChangeArrowheads="1"/>
          </p:cNvPicPr>
          <p:nvPr/>
        </p:nvPicPr>
        <p:blipFill>
          <a:blip r:embed="rId2" cstate="print"/>
          <a:srcRect/>
          <a:stretch>
            <a:fillRect/>
          </a:stretch>
        </p:blipFill>
        <p:spPr bwMode="auto">
          <a:xfrm>
            <a:off x="2105025" y="6429375"/>
            <a:ext cx="182880" cy="182880"/>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2390776" y="6429375"/>
            <a:ext cx="188422" cy="182880"/>
          </a:xfrm>
          <a:prstGeom prst="rect">
            <a:avLst/>
          </a:prstGeom>
          <a:noFill/>
          <a:ln w="9525">
            <a:solidFill>
              <a:schemeClr val="tx1"/>
            </a:solidFill>
            <a:miter lim="800000"/>
            <a:headEnd/>
            <a:tailEnd/>
          </a:ln>
        </p:spPr>
      </p:pic>
      <p:pic>
        <p:nvPicPr>
          <p:cNvPr id="42" name="Picture 3"/>
          <p:cNvPicPr>
            <a:picLocks noChangeAspect="1" noChangeArrowheads="1"/>
          </p:cNvPicPr>
          <p:nvPr/>
        </p:nvPicPr>
        <p:blipFill>
          <a:blip r:embed="rId4" cstate="print"/>
          <a:srcRect/>
          <a:stretch>
            <a:fillRect/>
          </a:stretch>
        </p:blipFill>
        <p:spPr bwMode="auto">
          <a:xfrm>
            <a:off x="4572000" y="685800"/>
            <a:ext cx="494211" cy="381000"/>
          </a:xfrm>
          <a:prstGeom prst="rect">
            <a:avLst/>
          </a:prstGeom>
          <a:noFill/>
          <a:ln w="38100">
            <a:solidFill>
              <a:schemeClr val="tx1"/>
            </a:solidFill>
            <a:miter lim="800000"/>
            <a:headEnd/>
            <a:tailEnd/>
          </a:ln>
        </p:spPr>
      </p:pic>
      <p:pic>
        <p:nvPicPr>
          <p:cNvPr id="43" name="Picture 4"/>
          <p:cNvPicPr>
            <a:picLocks noChangeAspect="1" noChangeArrowheads="1"/>
          </p:cNvPicPr>
          <p:nvPr/>
        </p:nvPicPr>
        <p:blipFill>
          <a:blip r:embed="rId5" cstate="print"/>
          <a:srcRect/>
          <a:stretch>
            <a:fillRect/>
          </a:stretch>
        </p:blipFill>
        <p:spPr bwMode="auto">
          <a:xfrm>
            <a:off x="5068389" y="549258"/>
            <a:ext cx="570411" cy="516669"/>
          </a:xfrm>
          <a:prstGeom prst="rect">
            <a:avLst/>
          </a:prstGeom>
          <a:noFill/>
          <a:ln w="38100">
            <a:solidFill>
              <a:schemeClr val="tx1"/>
            </a:solidFill>
            <a:miter lim="800000"/>
            <a:headEnd/>
            <a:tailEnd/>
          </a:ln>
        </p:spPr>
      </p:pic>
      <p:pic>
        <p:nvPicPr>
          <p:cNvPr id="47" name="Picture 8"/>
          <p:cNvPicPr>
            <a:picLocks noChangeAspect="1" noChangeArrowheads="1"/>
          </p:cNvPicPr>
          <p:nvPr/>
        </p:nvPicPr>
        <p:blipFill>
          <a:blip r:embed="rId6" cstate="print"/>
          <a:srcRect/>
          <a:stretch>
            <a:fillRect/>
          </a:stretch>
        </p:blipFill>
        <p:spPr bwMode="auto">
          <a:xfrm>
            <a:off x="5638800" y="531343"/>
            <a:ext cx="494212" cy="535457"/>
          </a:xfrm>
          <a:prstGeom prst="rect">
            <a:avLst/>
          </a:prstGeom>
          <a:noFill/>
          <a:ln w="38100">
            <a:solidFill>
              <a:schemeClr val="tx1"/>
            </a:solidFill>
            <a:miter lim="800000"/>
            <a:headEnd/>
            <a:tailEnd/>
          </a:ln>
        </p:spPr>
      </p:pic>
      <p:pic>
        <p:nvPicPr>
          <p:cNvPr id="48" name="Picture 9"/>
          <p:cNvPicPr>
            <a:picLocks noChangeAspect="1" noChangeArrowheads="1"/>
          </p:cNvPicPr>
          <p:nvPr/>
        </p:nvPicPr>
        <p:blipFill>
          <a:blip r:embed="rId7" cstate="print"/>
          <a:srcRect/>
          <a:stretch>
            <a:fillRect/>
          </a:stretch>
        </p:blipFill>
        <p:spPr bwMode="auto">
          <a:xfrm>
            <a:off x="6135188" y="457200"/>
            <a:ext cx="646612" cy="609600"/>
          </a:xfrm>
          <a:prstGeom prst="rect">
            <a:avLst/>
          </a:prstGeom>
          <a:noFill/>
          <a:ln w="38100">
            <a:solidFill>
              <a:schemeClr val="tx1"/>
            </a:solidFill>
            <a:miter lim="800000"/>
            <a:headEnd/>
            <a:tailEnd/>
          </a:ln>
        </p:spPr>
      </p:pic>
      <p:pic>
        <p:nvPicPr>
          <p:cNvPr id="49" name="Picture 10"/>
          <p:cNvPicPr>
            <a:picLocks noChangeAspect="1" noChangeArrowheads="1"/>
          </p:cNvPicPr>
          <p:nvPr/>
        </p:nvPicPr>
        <p:blipFill>
          <a:blip r:embed="rId8" cstate="print"/>
          <a:srcRect/>
          <a:stretch>
            <a:fillRect/>
          </a:stretch>
        </p:blipFill>
        <p:spPr bwMode="auto">
          <a:xfrm>
            <a:off x="4191000" y="685800"/>
            <a:ext cx="393568" cy="381000"/>
          </a:xfrm>
          <a:prstGeom prst="rect">
            <a:avLst/>
          </a:prstGeom>
          <a:noFill/>
          <a:ln w="38100">
            <a:solidFill>
              <a:schemeClr val="tx1"/>
            </a:solidFill>
            <a:miter lim="800000"/>
            <a:headEnd/>
            <a:tailEnd/>
          </a:ln>
        </p:spPr>
      </p:pic>
      <p:pic>
        <p:nvPicPr>
          <p:cNvPr id="50" name="Picture 11"/>
          <p:cNvPicPr>
            <a:picLocks noChangeAspect="1" noChangeArrowheads="1"/>
          </p:cNvPicPr>
          <p:nvPr/>
        </p:nvPicPr>
        <p:blipFill>
          <a:blip r:embed="rId9" cstate="print"/>
          <a:srcRect/>
          <a:stretch>
            <a:fillRect/>
          </a:stretch>
        </p:blipFill>
        <p:spPr bwMode="auto">
          <a:xfrm>
            <a:off x="6781800" y="457201"/>
            <a:ext cx="570412" cy="609600"/>
          </a:xfrm>
          <a:prstGeom prst="rect">
            <a:avLst/>
          </a:prstGeom>
          <a:noFill/>
          <a:ln w="38100">
            <a:solidFill>
              <a:schemeClr val="tx1"/>
            </a:solidFill>
            <a:miter lim="800000"/>
            <a:headEnd/>
            <a:tailEnd/>
          </a:ln>
        </p:spPr>
      </p:pic>
      <p:pic>
        <p:nvPicPr>
          <p:cNvPr id="51" name="Picture 12"/>
          <p:cNvPicPr>
            <a:picLocks noChangeAspect="1" noChangeArrowheads="1"/>
          </p:cNvPicPr>
          <p:nvPr/>
        </p:nvPicPr>
        <p:blipFill>
          <a:blip r:embed="rId10" cstate="print"/>
          <a:srcRect/>
          <a:stretch>
            <a:fillRect/>
          </a:stretch>
        </p:blipFill>
        <p:spPr bwMode="auto">
          <a:xfrm>
            <a:off x="3657600" y="609600"/>
            <a:ext cx="551944" cy="457200"/>
          </a:xfrm>
          <a:prstGeom prst="rect">
            <a:avLst/>
          </a:prstGeom>
          <a:noFill/>
          <a:ln w="38100">
            <a:solidFill>
              <a:schemeClr val="tx1"/>
            </a:solidFill>
            <a:miter lim="800000"/>
            <a:headEnd/>
            <a:tailEnd/>
          </a:ln>
        </p:spPr>
      </p:pic>
      <p:pic>
        <p:nvPicPr>
          <p:cNvPr id="52" name="Picture 13"/>
          <p:cNvPicPr>
            <a:picLocks noChangeAspect="1" noChangeArrowheads="1"/>
          </p:cNvPicPr>
          <p:nvPr/>
        </p:nvPicPr>
        <p:blipFill>
          <a:blip r:embed="rId11" cstate="print"/>
          <a:srcRect/>
          <a:stretch>
            <a:fillRect/>
          </a:stretch>
        </p:blipFill>
        <p:spPr bwMode="auto">
          <a:xfrm>
            <a:off x="7351000" y="381000"/>
            <a:ext cx="837656" cy="685800"/>
          </a:xfrm>
          <a:prstGeom prst="rect">
            <a:avLst/>
          </a:prstGeom>
          <a:noFill/>
          <a:ln w="38100">
            <a:solidFill>
              <a:schemeClr val="tx1"/>
            </a:solidFill>
            <a:miter lim="800000"/>
            <a:headEnd/>
            <a:tailEnd/>
          </a:ln>
        </p:spPr>
      </p:pic>
      <p:pic>
        <p:nvPicPr>
          <p:cNvPr id="53" name="Picture 14"/>
          <p:cNvPicPr>
            <a:picLocks noChangeAspect="1" noChangeArrowheads="1"/>
          </p:cNvPicPr>
          <p:nvPr/>
        </p:nvPicPr>
        <p:blipFill>
          <a:blip r:embed="rId12" cstate="print"/>
          <a:srcRect/>
          <a:stretch>
            <a:fillRect/>
          </a:stretch>
        </p:blipFill>
        <p:spPr bwMode="auto">
          <a:xfrm>
            <a:off x="8077200" y="104302"/>
            <a:ext cx="1010522" cy="886298"/>
          </a:xfrm>
          <a:prstGeom prst="rect">
            <a:avLst/>
          </a:prstGeom>
          <a:noFill/>
          <a:ln w="38100">
            <a:solidFill>
              <a:schemeClr val="tx1"/>
            </a:solidFill>
            <a:miter lim="800000"/>
            <a:headEnd/>
            <a:tailEnd/>
          </a:ln>
        </p:spPr>
      </p:pic>
      <p:sp>
        <p:nvSpPr>
          <p:cNvPr id="54" name="Rectangle 53">
            <a:hlinkClick r:id="rId13" action="ppaction://hlinksldjump"/>
          </p:cNvPr>
          <p:cNvSpPr/>
          <p:nvPr/>
        </p:nvSpPr>
        <p:spPr>
          <a:xfrm>
            <a:off x="3124200" y="-39338"/>
            <a:ext cx="4512838" cy="769441"/>
          </a:xfrm>
          <a:prstGeom prst="rect">
            <a:avLst/>
          </a:prstGeom>
        </p:spPr>
        <p:txBody>
          <a:bodyPr wrap="none">
            <a:spAutoFit/>
          </a:bodyPr>
          <a:lstStyle/>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PACE </a:t>
            </a:r>
            <a:r>
              <a:rPr lang="en-US"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Pre-Aerosol, Clouds, &amp; ocean Ecosystem</a:t>
            </a:r>
          </a:p>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Mission</a:t>
            </a:r>
            <a:endParaRPr lang="en-US" sz="2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endParaRPr>
          </a:p>
        </p:txBody>
      </p:sp>
      <p:sp>
        <p:nvSpPr>
          <p:cNvPr id="39" name="Rectangle 38"/>
          <p:cNvSpPr/>
          <p:nvPr/>
        </p:nvSpPr>
        <p:spPr>
          <a:xfrm>
            <a:off x="2886974" y="1143000"/>
            <a:ext cx="6257026" cy="3048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201" y="100280"/>
            <a:ext cx="3171825" cy="1543050"/>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048000" y="1175701"/>
            <a:ext cx="4267200" cy="246221"/>
          </a:xfrm>
          <a:prstGeom prst="rect">
            <a:avLst/>
          </a:prstGeom>
          <a:noFill/>
          <a:ln cap="rnd">
            <a:noFill/>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sz="1600" b="1" dirty="0" smtClean="0">
                <a:solidFill>
                  <a:schemeClr val="bg1"/>
                </a:solidFill>
                <a:effectLst>
                  <a:outerShdw blurRad="38100" dist="38100" dir="2700000" algn="tl">
                    <a:srgbClr val="000000">
                      <a:alpha val="43137"/>
                    </a:srgbClr>
                  </a:outerShdw>
                </a:effectLst>
              </a:rPr>
              <a:t>Science Traceability Matrix (STM)</a:t>
            </a:r>
            <a:endParaRPr lang="en-US" sz="1600" b="1" dirty="0">
              <a:solidFill>
                <a:schemeClr val="bg1"/>
              </a:solidFill>
              <a:effectLst>
                <a:outerShdw blurRad="38100" dist="38100" dir="2700000" algn="tl">
                  <a:srgbClr val="000000">
                    <a:alpha val="43137"/>
                  </a:srgbClr>
                </a:outerShdw>
              </a:effectLst>
            </a:endParaRPr>
          </a:p>
        </p:txBody>
      </p:sp>
      <p:graphicFrame>
        <p:nvGraphicFramePr>
          <p:cNvPr id="25" name="Table 24"/>
          <p:cNvGraphicFramePr>
            <a:graphicFrameLocks noGrp="1"/>
          </p:cNvGraphicFramePr>
          <p:nvPr/>
        </p:nvGraphicFramePr>
        <p:xfrm>
          <a:off x="76200" y="1752600"/>
          <a:ext cx="2743200" cy="4526280"/>
        </p:xfrm>
        <a:graphic>
          <a:graphicData uri="http://schemas.openxmlformats.org/drawingml/2006/table">
            <a:tbl>
              <a:tblPr firstRow="1" bandRow="1">
                <a:tableStyleId>{5C22544A-7EE6-4342-B048-85BDC9FD1C3A}</a:tableStyleId>
              </a:tblPr>
              <a:tblGrid>
                <a:gridCol w="2743200"/>
              </a:tblGrid>
              <a:tr h="165735">
                <a:tc>
                  <a:txBody>
                    <a:bodyPr/>
                    <a:lstStyle/>
                    <a:p>
                      <a:r>
                        <a:rPr lang="en-US" sz="1200" b="1" dirty="0" smtClean="0">
                          <a:solidFill>
                            <a:schemeClr val="bg1"/>
                          </a:solidFill>
                        </a:rPr>
                        <a:t>PACE Home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Mission</a:t>
                      </a:r>
                      <a:r>
                        <a:rPr lang="en-US" sz="1200" b="1" baseline="0" dirty="0" smtClean="0">
                          <a:solidFill>
                            <a:schemeClr val="bg1"/>
                          </a:solidFill>
                        </a:rPr>
                        <a:t> Objectives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Status Updates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Science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994410">
                <a:tc>
                  <a:txBody>
                    <a:bodyPr/>
                    <a:lstStyle/>
                    <a:p>
                      <a:r>
                        <a:rPr lang="en-US" sz="1200" b="1" dirty="0" smtClean="0">
                          <a:solidFill>
                            <a:schemeClr val="bg1"/>
                          </a:solidFill>
                        </a:rPr>
                        <a:t>Applications</a:t>
                      </a: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Instrument</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Data</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People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Publications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Education and Outreach</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News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bl>
          </a:graphicData>
        </a:graphic>
      </p:graphicFrame>
      <p:grpSp>
        <p:nvGrpSpPr>
          <p:cNvPr id="3" name="Group 37"/>
          <p:cNvGrpSpPr/>
          <p:nvPr/>
        </p:nvGrpSpPr>
        <p:grpSpPr>
          <a:xfrm>
            <a:off x="250371" y="2710542"/>
            <a:ext cx="2468883" cy="2405745"/>
            <a:chOff x="250371" y="2710542"/>
            <a:chExt cx="2468883" cy="2405745"/>
          </a:xfrm>
        </p:grpSpPr>
        <p:sp>
          <p:nvSpPr>
            <p:cNvPr id="27" name="Rectangle 26">
              <a:hlinkClick r:id="rId15" action="ppaction://hlinksldjump"/>
            </p:cNvPr>
            <p:cNvSpPr/>
            <p:nvPr/>
          </p:nvSpPr>
          <p:spPr>
            <a:xfrm>
              <a:off x="250371" y="28810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Ocean</a:t>
              </a:r>
            </a:p>
          </p:txBody>
        </p:sp>
        <p:sp>
          <p:nvSpPr>
            <p:cNvPr id="28" name="Rectangle 27">
              <a:hlinkClick r:id="rId16" action="ppaction://hlinksldjump"/>
            </p:cNvPr>
            <p:cNvSpPr/>
            <p:nvPr/>
          </p:nvSpPr>
          <p:spPr>
            <a:xfrm>
              <a:off x="250374" y="30552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Atmosphere</a:t>
              </a:r>
            </a:p>
          </p:txBody>
        </p:sp>
        <p:sp>
          <p:nvSpPr>
            <p:cNvPr id="29" name="Rectangle 28">
              <a:hlinkClick r:id="rId17" action="ppaction://hlinksldjump"/>
            </p:cNvPr>
            <p:cNvSpPr/>
            <p:nvPr/>
          </p:nvSpPr>
          <p:spPr>
            <a:xfrm>
              <a:off x="250374" y="27105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Overview</a:t>
              </a:r>
            </a:p>
          </p:txBody>
        </p:sp>
        <p:sp>
          <p:nvSpPr>
            <p:cNvPr id="30" name="Rectangle 29">
              <a:hlinkClick r:id="rId18" action="ppaction://hlinksldjump"/>
            </p:cNvPr>
            <p:cNvSpPr/>
            <p:nvPr/>
          </p:nvSpPr>
          <p:spPr>
            <a:xfrm>
              <a:off x="250374" y="3229428"/>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Traceability Matrix (ATM)</a:t>
              </a:r>
            </a:p>
          </p:txBody>
        </p:sp>
        <p:sp>
          <p:nvSpPr>
            <p:cNvPr id="31" name="Rectangle 30">
              <a:hlinkClick r:id="rId13" action="ppaction://hlinksldjump"/>
            </p:cNvPr>
            <p:cNvSpPr/>
            <p:nvPr/>
          </p:nvSpPr>
          <p:spPr>
            <a:xfrm>
              <a:off x="250374" y="33963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Early Adopters Program</a:t>
              </a:r>
            </a:p>
          </p:txBody>
        </p:sp>
        <p:sp>
          <p:nvSpPr>
            <p:cNvPr id="32" name="Rectangle 31">
              <a:hlinkClick r:id="rId19" action="ppaction://hlinksldjump"/>
            </p:cNvPr>
            <p:cNvSpPr/>
            <p:nvPr/>
          </p:nvSpPr>
          <p:spPr>
            <a:xfrm>
              <a:off x="250374" y="35668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Working Group</a:t>
              </a:r>
            </a:p>
          </p:txBody>
        </p:sp>
        <p:sp>
          <p:nvSpPr>
            <p:cNvPr id="33" name="Rectangle 32">
              <a:hlinkClick r:id="rId19" action="ppaction://hlinksldjump"/>
            </p:cNvPr>
            <p:cNvSpPr/>
            <p:nvPr/>
          </p:nvSpPr>
          <p:spPr>
            <a:xfrm>
              <a:off x="250374" y="37410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Data Products &amp; User Tools</a:t>
              </a:r>
            </a:p>
          </p:txBody>
        </p:sp>
        <p:sp>
          <p:nvSpPr>
            <p:cNvPr id="34" name="Rectangle 33">
              <a:hlinkClick r:id="rId20" action="ppaction://hlinksldjump"/>
            </p:cNvPr>
            <p:cNvSpPr/>
            <p:nvPr/>
          </p:nvSpPr>
          <p:spPr>
            <a:xfrm>
              <a:off x="250374" y="3911601"/>
              <a:ext cx="2468880" cy="68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Calendar</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Solicitations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Workshops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Field Campaigns &amp; Cal/Val Activities</a:t>
              </a:r>
            </a:p>
            <a:p>
              <a:pPr marL="0" lvl="1">
                <a:lnSpc>
                  <a:spcPts val="1200"/>
                </a:lnSpc>
              </a:pPr>
              <a:endParaRPr lang="en-US" sz="1100" b="1" dirty="0" smtClean="0">
                <a:solidFill>
                  <a:schemeClr val="tx2">
                    <a:lumMod val="40000"/>
                    <a:lumOff val="60000"/>
                  </a:schemeClr>
                </a:solidFill>
                <a:effectLst>
                  <a:outerShdw blurRad="38100" dist="38100" dir="2700000" algn="tl">
                    <a:srgbClr val="000000">
                      <a:alpha val="43137"/>
                    </a:srgbClr>
                  </a:outerShdw>
                </a:effectLst>
              </a:endParaRPr>
            </a:p>
          </p:txBody>
        </p:sp>
        <p:sp>
          <p:nvSpPr>
            <p:cNvPr id="35" name="Rectangle 34">
              <a:hlinkClick r:id="rId21" action="ppaction://hlinksldjump"/>
            </p:cNvPr>
            <p:cNvSpPr/>
            <p:nvPr/>
          </p:nvSpPr>
          <p:spPr>
            <a:xfrm>
              <a:off x="250374" y="461917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Publications/Presentations</a:t>
              </a:r>
            </a:p>
          </p:txBody>
        </p:sp>
        <p:sp>
          <p:nvSpPr>
            <p:cNvPr id="36" name="Rectangle 35">
              <a:hlinkClick r:id="rId22" action="ppaction://hlinksldjump"/>
            </p:cNvPr>
            <p:cNvSpPr/>
            <p:nvPr/>
          </p:nvSpPr>
          <p:spPr>
            <a:xfrm>
              <a:off x="250374" y="4793343"/>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About Us</a:t>
              </a:r>
            </a:p>
          </p:txBody>
        </p:sp>
        <p:sp>
          <p:nvSpPr>
            <p:cNvPr id="37" name="Rectangle 36">
              <a:hlinkClick r:id="rId23" action="ppaction://hlinksldjump"/>
            </p:cNvPr>
            <p:cNvSpPr/>
            <p:nvPr/>
          </p:nvSpPr>
          <p:spPr>
            <a:xfrm>
              <a:off x="250374" y="496388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Related Links</a:t>
              </a:r>
            </a:p>
          </p:txBody>
        </p:sp>
      </p:grpSp>
      <p:pic>
        <p:nvPicPr>
          <p:cNvPr id="2051" name="Picture 3"/>
          <p:cNvPicPr>
            <a:picLocks noChangeAspect="1" noChangeArrowheads="1"/>
          </p:cNvPicPr>
          <p:nvPr/>
        </p:nvPicPr>
        <p:blipFill>
          <a:blip r:embed="rId24" cstate="print"/>
          <a:srcRect/>
          <a:stretch>
            <a:fillRect/>
          </a:stretch>
        </p:blipFill>
        <p:spPr bwMode="auto">
          <a:xfrm>
            <a:off x="2895600" y="1752600"/>
            <a:ext cx="6260123" cy="4572000"/>
          </a:xfrm>
          <a:prstGeom prst="rect">
            <a:avLst/>
          </a:prstGeom>
          <a:noFill/>
          <a:ln w="9525">
            <a:noFill/>
            <a:miter lim="800000"/>
            <a:headEnd/>
            <a:tailEnd/>
          </a:ln>
        </p:spPr>
      </p:pic>
      <p:pic>
        <p:nvPicPr>
          <p:cNvPr id="38" name="Picture 2" descr="http://c.dryicons.com/images/icon_sets/blue_velvet/png/128x128/zoom_in.png"/>
          <p:cNvPicPr>
            <a:picLocks noChangeAspect="1" noChangeArrowheads="1"/>
          </p:cNvPicPr>
          <p:nvPr/>
        </p:nvPicPr>
        <p:blipFill>
          <a:blip r:embed="rId25" cstate="print"/>
          <a:srcRect/>
          <a:stretch>
            <a:fillRect/>
          </a:stretch>
        </p:blipFill>
        <p:spPr bwMode="auto">
          <a:xfrm>
            <a:off x="8610598" y="6172200"/>
            <a:ext cx="381001" cy="381001"/>
          </a:xfrm>
          <a:prstGeom prst="rect">
            <a:avLst/>
          </a:prstGeom>
          <a:noFill/>
        </p:spPr>
      </p:pic>
    </p:spTree>
    <p:extLst>
      <p:ext uri="{BB962C8B-B14F-4D97-AF65-F5344CB8AC3E}">
        <p14:creationId xmlns="" xmlns:p14="http://schemas.microsoft.com/office/powerpoint/2010/main" val="36279735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685800"/>
            <a:ext cx="28956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143000" y="6400800"/>
            <a:ext cx="1600200" cy="24765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t>Follow Us … </a:t>
            </a:r>
            <a:endParaRPr lang="en-US" sz="1100" dirty="0"/>
          </a:p>
        </p:txBody>
      </p:sp>
      <p:pic>
        <p:nvPicPr>
          <p:cNvPr id="1027" name="Picture 3"/>
          <p:cNvPicPr>
            <a:picLocks noChangeAspect="1" noChangeArrowheads="1"/>
          </p:cNvPicPr>
          <p:nvPr/>
        </p:nvPicPr>
        <p:blipFill>
          <a:blip r:embed="rId2" cstate="print"/>
          <a:srcRect/>
          <a:stretch>
            <a:fillRect/>
          </a:stretch>
        </p:blipFill>
        <p:spPr bwMode="auto">
          <a:xfrm>
            <a:off x="2105025" y="6429375"/>
            <a:ext cx="182880" cy="182880"/>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2390776" y="6429375"/>
            <a:ext cx="188422" cy="182880"/>
          </a:xfrm>
          <a:prstGeom prst="rect">
            <a:avLst/>
          </a:prstGeom>
          <a:noFill/>
          <a:ln w="9525">
            <a:solidFill>
              <a:schemeClr val="tx1"/>
            </a:solidFill>
            <a:miter lim="800000"/>
            <a:headEnd/>
            <a:tailEnd/>
          </a:ln>
        </p:spPr>
      </p:pic>
      <p:pic>
        <p:nvPicPr>
          <p:cNvPr id="42" name="Picture 3"/>
          <p:cNvPicPr>
            <a:picLocks noChangeAspect="1" noChangeArrowheads="1"/>
          </p:cNvPicPr>
          <p:nvPr/>
        </p:nvPicPr>
        <p:blipFill>
          <a:blip r:embed="rId4" cstate="print"/>
          <a:srcRect/>
          <a:stretch>
            <a:fillRect/>
          </a:stretch>
        </p:blipFill>
        <p:spPr bwMode="auto">
          <a:xfrm>
            <a:off x="4572000" y="685800"/>
            <a:ext cx="494211" cy="381000"/>
          </a:xfrm>
          <a:prstGeom prst="rect">
            <a:avLst/>
          </a:prstGeom>
          <a:noFill/>
          <a:ln w="38100">
            <a:solidFill>
              <a:schemeClr val="tx1"/>
            </a:solidFill>
            <a:miter lim="800000"/>
            <a:headEnd/>
            <a:tailEnd/>
          </a:ln>
        </p:spPr>
      </p:pic>
      <p:pic>
        <p:nvPicPr>
          <p:cNvPr id="43" name="Picture 4"/>
          <p:cNvPicPr>
            <a:picLocks noChangeAspect="1" noChangeArrowheads="1"/>
          </p:cNvPicPr>
          <p:nvPr/>
        </p:nvPicPr>
        <p:blipFill>
          <a:blip r:embed="rId5" cstate="print"/>
          <a:srcRect/>
          <a:stretch>
            <a:fillRect/>
          </a:stretch>
        </p:blipFill>
        <p:spPr bwMode="auto">
          <a:xfrm>
            <a:off x="5068389" y="549258"/>
            <a:ext cx="570411" cy="516669"/>
          </a:xfrm>
          <a:prstGeom prst="rect">
            <a:avLst/>
          </a:prstGeom>
          <a:noFill/>
          <a:ln w="38100">
            <a:solidFill>
              <a:schemeClr val="tx1"/>
            </a:solidFill>
            <a:miter lim="800000"/>
            <a:headEnd/>
            <a:tailEnd/>
          </a:ln>
        </p:spPr>
      </p:pic>
      <p:pic>
        <p:nvPicPr>
          <p:cNvPr id="47" name="Picture 8"/>
          <p:cNvPicPr>
            <a:picLocks noChangeAspect="1" noChangeArrowheads="1"/>
          </p:cNvPicPr>
          <p:nvPr/>
        </p:nvPicPr>
        <p:blipFill>
          <a:blip r:embed="rId6" cstate="print"/>
          <a:srcRect/>
          <a:stretch>
            <a:fillRect/>
          </a:stretch>
        </p:blipFill>
        <p:spPr bwMode="auto">
          <a:xfrm>
            <a:off x="5638800" y="531343"/>
            <a:ext cx="494212" cy="535457"/>
          </a:xfrm>
          <a:prstGeom prst="rect">
            <a:avLst/>
          </a:prstGeom>
          <a:noFill/>
          <a:ln w="38100">
            <a:solidFill>
              <a:schemeClr val="tx1"/>
            </a:solidFill>
            <a:miter lim="800000"/>
            <a:headEnd/>
            <a:tailEnd/>
          </a:ln>
        </p:spPr>
      </p:pic>
      <p:pic>
        <p:nvPicPr>
          <p:cNvPr id="48" name="Picture 9"/>
          <p:cNvPicPr>
            <a:picLocks noChangeAspect="1" noChangeArrowheads="1"/>
          </p:cNvPicPr>
          <p:nvPr/>
        </p:nvPicPr>
        <p:blipFill>
          <a:blip r:embed="rId7" cstate="print"/>
          <a:srcRect/>
          <a:stretch>
            <a:fillRect/>
          </a:stretch>
        </p:blipFill>
        <p:spPr bwMode="auto">
          <a:xfrm>
            <a:off x="6135188" y="457200"/>
            <a:ext cx="646612" cy="609600"/>
          </a:xfrm>
          <a:prstGeom prst="rect">
            <a:avLst/>
          </a:prstGeom>
          <a:noFill/>
          <a:ln w="38100">
            <a:solidFill>
              <a:schemeClr val="tx1"/>
            </a:solidFill>
            <a:miter lim="800000"/>
            <a:headEnd/>
            <a:tailEnd/>
          </a:ln>
        </p:spPr>
      </p:pic>
      <p:pic>
        <p:nvPicPr>
          <p:cNvPr id="49" name="Picture 10"/>
          <p:cNvPicPr>
            <a:picLocks noChangeAspect="1" noChangeArrowheads="1"/>
          </p:cNvPicPr>
          <p:nvPr/>
        </p:nvPicPr>
        <p:blipFill>
          <a:blip r:embed="rId8" cstate="print"/>
          <a:srcRect/>
          <a:stretch>
            <a:fillRect/>
          </a:stretch>
        </p:blipFill>
        <p:spPr bwMode="auto">
          <a:xfrm>
            <a:off x="4191000" y="685800"/>
            <a:ext cx="393568" cy="381000"/>
          </a:xfrm>
          <a:prstGeom prst="rect">
            <a:avLst/>
          </a:prstGeom>
          <a:noFill/>
          <a:ln w="38100">
            <a:solidFill>
              <a:schemeClr val="tx1"/>
            </a:solidFill>
            <a:miter lim="800000"/>
            <a:headEnd/>
            <a:tailEnd/>
          </a:ln>
        </p:spPr>
      </p:pic>
      <p:pic>
        <p:nvPicPr>
          <p:cNvPr id="50" name="Picture 11"/>
          <p:cNvPicPr>
            <a:picLocks noChangeAspect="1" noChangeArrowheads="1"/>
          </p:cNvPicPr>
          <p:nvPr/>
        </p:nvPicPr>
        <p:blipFill>
          <a:blip r:embed="rId9" cstate="print"/>
          <a:srcRect/>
          <a:stretch>
            <a:fillRect/>
          </a:stretch>
        </p:blipFill>
        <p:spPr bwMode="auto">
          <a:xfrm>
            <a:off x="6781800" y="457201"/>
            <a:ext cx="570412" cy="609600"/>
          </a:xfrm>
          <a:prstGeom prst="rect">
            <a:avLst/>
          </a:prstGeom>
          <a:noFill/>
          <a:ln w="38100">
            <a:solidFill>
              <a:schemeClr val="tx1"/>
            </a:solidFill>
            <a:miter lim="800000"/>
            <a:headEnd/>
            <a:tailEnd/>
          </a:ln>
        </p:spPr>
      </p:pic>
      <p:pic>
        <p:nvPicPr>
          <p:cNvPr id="51" name="Picture 12"/>
          <p:cNvPicPr>
            <a:picLocks noChangeAspect="1" noChangeArrowheads="1"/>
          </p:cNvPicPr>
          <p:nvPr/>
        </p:nvPicPr>
        <p:blipFill>
          <a:blip r:embed="rId10" cstate="print"/>
          <a:srcRect/>
          <a:stretch>
            <a:fillRect/>
          </a:stretch>
        </p:blipFill>
        <p:spPr bwMode="auto">
          <a:xfrm>
            <a:off x="3657600" y="609600"/>
            <a:ext cx="551944" cy="457200"/>
          </a:xfrm>
          <a:prstGeom prst="rect">
            <a:avLst/>
          </a:prstGeom>
          <a:noFill/>
          <a:ln w="38100">
            <a:solidFill>
              <a:schemeClr val="tx1"/>
            </a:solidFill>
            <a:miter lim="800000"/>
            <a:headEnd/>
            <a:tailEnd/>
          </a:ln>
        </p:spPr>
      </p:pic>
      <p:pic>
        <p:nvPicPr>
          <p:cNvPr id="52" name="Picture 13"/>
          <p:cNvPicPr>
            <a:picLocks noChangeAspect="1" noChangeArrowheads="1"/>
          </p:cNvPicPr>
          <p:nvPr/>
        </p:nvPicPr>
        <p:blipFill>
          <a:blip r:embed="rId11" cstate="print"/>
          <a:srcRect/>
          <a:stretch>
            <a:fillRect/>
          </a:stretch>
        </p:blipFill>
        <p:spPr bwMode="auto">
          <a:xfrm>
            <a:off x="7351000" y="381000"/>
            <a:ext cx="837656" cy="685800"/>
          </a:xfrm>
          <a:prstGeom prst="rect">
            <a:avLst/>
          </a:prstGeom>
          <a:noFill/>
          <a:ln w="38100">
            <a:solidFill>
              <a:schemeClr val="tx1"/>
            </a:solidFill>
            <a:miter lim="800000"/>
            <a:headEnd/>
            <a:tailEnd/>
          </a:ln>
        </p:spPr>
      </p:pic>
      <p:pic>
        <p:nvPicPr>
          <p:cNvPr id="53" name="Picture 14"/>
          <p:cNvPicPr>
            <a:picLocks noChangeAspect="1" noChangeArrowheads="1"/>
          </p:cNvPicPr>
          <p:nvPr/>
        </p:nvPicPr>
        <p:blipFill>
          <a:blip r:embed="rId12" cstate="print"/>
          <a:srcRect/>
          <a:stretch>
            <a:fillRect/>
          </a:stretch>
        </p:blipFill>
        <p:spPr bwMode="auto">
          <a:xfrm>
            <a:off x="8077200" y="104302"/>
            <a:ext cx="1010522" cy="886298"/>
          </a:xfrm>
          <a:prstGeom prst="rect">
            <a:avLst/>
          </a:prstGeom>
          <a:noFill/>
          <a:ln w="38100">
            <a:solidFill>
              <a:schemeClr val="tx1"/>
            </a:solidFill>
            <a:miter lim="800000"/>
            <a:headEnd/>
            <a:tailEnd/>
          </a:ln>
        </p:spPr>
      </p:pic>
      <p:sp>
        <p:nvSpPr>
          <p:cNvPr id="54" name="Rectangle 53">
            <a:hlinkClick r:id="rId13" action="ppaction://hlinksldjump"/>
          </p:cNvPr>
          <p:cNvSpPr/>
          <p:nvPr/>
        </p:nvSpPr>
        <p:spPr>
          <a:xfrm>
            <a:off x="3124200" y="-39338"/>
            <a:ext cx="4512838" cy="769441"/>
          </a:xfrm>
          <a:prstGeom prst="rect">
            <a:avLst/>
          </a:prstGeom>
        </p:spPr>
        <p:txBody>
          <a:bodyPr wrap="none">
            <a:spAutoFit/>
          </a:bodyPr>
          <a:lstStyle/>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PACE </a:t>
            </a:r>
            <a:r>
              <a:rPr lang="en-US"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Pre-Aerosol, Clouds, &amp; ocean Ecosystem</a:t>
            </a:r>
          </a:p>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APPLICATIONS</a:t>
            </a:r>
            <a:endParaRPr lang="en-US" sz="2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endParaRPr>
          </a:p>
        </p:txBody>
      </p:sp>
      <p:sp>
        <p:nvSpPr>
          <p:cNvPr id="39" name="Rectangle 38"/>
          <p:cNvSpPr/>
          <p:nvPr/>
        </p:nvSpPr>
        <p:spPr>
          <a:xfrm>
            <a:off x="2886974" y="1143000"/>
            <a:ext cx="6257026" cy="3048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201" y="100280"/>
            <a:ext cx="3171825" cy="1543050"/>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048000" y="1175701"/>
            <a:ext cx="4267200" cy="246221"/>
          </a:xfrm>
          <a:prstGeom prst="rect">
            <a:avLst/>
          </a:prstGeom>
          <a:noFill/>
          <a:ln cap="rnd">
            <a:noFill/>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sz="1600" b="1" dirty="0" smtClean="0">
                <a:solidFill>
                  <a:schemeClr val="bg1"/>
                </a:solidFill>
                <a:effectLst>
                  <a:outerShdw blurRad="38100" dist="38100" dir="2700000" algn="tl">
                    <a:srgbClr val="000000">
                      <a:alpha val="43137"/>
                    </a:srgbClr>
                  </a:outerShdw>
                </a:effectLst>
              </a:rPr>
              <a:t>PACE applications</a:t>
            </a:r>
            <a:endParaRPr lang="en-US" sz="1600" b="1" dirty="0">
              <a:solidFill>
                <a:schemeClr val="bg1"/>
              </a:solidFill>
              <a:effectLst>
                <a:outerShdw blurRad="38100" dist="38100" dir="2700000" algn="tl">
                  <a:srgbClr val="000000">
                    <a:alpha val="43137"/>
                  </a:srgbClr>
                </a:outerShdw>
              </a:effectLst>
            </a:endParaRPr>
          </a:p>
        </p:txBody>
      </p:sp>
      <p:graphicFrame>
        <p:nvGraphicFramePr>
          <p:cNvPr id="25" name="Table 24"/>
          <p:cNvGraphicFramePr>
            <a:graphicFrameLocks noGrp="1"/>
          </p:cNvGraphicFramePr>
          <p:nvPr/>
        </p:nvGraphicFramePr>
        <p:xfrm>
          <a:off x="76200" y="1752600"/>
          <a:ext cx="2743200" cy="4526280"/>
        </p:xfrm>
        <a:graphic>
          <a:graphicData uri="http://schemas.openxmlformats.org/drawingml/2006/table">
            <a:tbl>
              <a:tblPr firstRow="1" bandRow="1">
                <a:tableStyleId>{5C22544A-7EE6-4342-B048-85BDC9FD1C3A}</a:tableStyleId>
              </a:tblPr>
              <a:tblGrid>
                <a:gridCol w="2743200"/>
              </a:tblGrid>
              <a:tr h="165735">
                <a:tc>
                  <a:txBody>
                    <a:bodyPr/>
                    <a:lstStyle/>
                    <a:p>
                      <a:r>
                        <a:rPr lang="en-US" sz="1200" b="1" dirty="0" smtClean="0">
                          <a:solidFill>
                            <a:schemeClr val="bg1"/>
                          </a:solidFill>
                        </a:rPr>
                        <a:t>PACE Home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Mission</a:t>
                      </a:r>
                      <a:r>
                        <a:rPr lang="en-US" sz="1200" b="1" baseline="0" dirty="0" smtClean="0">
                          <a:solidFill>
                            <a:schemeClr val="bg1"/>
                          </a:solidFill>
                        </a:rPr>
                        <a:t> Objectives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Status Updates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Science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994410">
                <a:tc>
                  <a:txBody>
                    <a:bodyPr/>
                    <a:lstStyle/>
                    <a:p>
                      <a:r>
                        <a:rPr lang="en-US" sz="1200" b="1" dirty="0" smtClean="0">
                          <a:solidFill>
                            <a:schemeClr val="bg1"/>
                          </a:solidFill>
                        </a:rPr>
                        <a:t>Applications</a:t>
                      </a: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Instrument</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Data</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People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Publications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Education and Outreach</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News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bl>
          </a:graphicData>
        </a:graphic>
      </p:graphicFrame>
      <p:grpSp>
        <p:nvGrpSpPr>
          <p:cNvPr id="3" name="Group 37"/>
          <p:cNvGrpSpPr/>
          <p:nvPr/>
        </p:nvGrpSpPr>
        <p:grpSpPr>
          <a:xfrm>
            <a:off x="250371" y="2710542"/>
            <a:ext cx="2468883" cy="2405745"/>
            <a:chOff x="250371" y="2710542"/>
            <a:chExt cx="2468883" cy="2405745"/>
          </a:xfrm>
        </p:grpSpPr>
        <p:sp>
          <p:nvSpPr>
            <p:cNvPr id="27" name="Rectangle 26">
              <a:hlinkClick r:id="rId15" action="ppaction://hlinksldjump"/>
            </p:cNvPr>
            <p:cNvSpPr/>
            <p:nvPr/>
          </p:nvSpPr>
          <p:spPr>
            <a:xfrm>
              <a:off x="250371" y="28810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Ocean</a:t>
              </a:r>
            </a:p>
          </p:txBody>
        </p:sp>
        <p:sp>
          <p:nvSpPr>
            <p:cNvPr id="28" name="Rectangle 27">
              <a:hlinkClick r:id="rId16" action="ppaction://hlinksldjump"/>
            </p:cNvPr>
            <p:cNvSpPr/>
            <p:nvPr/>
          </p:nvSpPr>
          <p:spPr>
            <a:xfrm>
              <a:off x="250374" y="30552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Atmosphere</a:t>
              </a:r>
            </a:p>
          </p:txBody>
        </p:sp>
        <p:sp>
          <p:nvSpPr>
            <p:cNvPr id="29" name="Rectangle 28">
              <a:hlinkClick r:id="rId17" action="ppaction://hlinksldjump"/>
            </p:cNvPr>
            <p:cNvSpPr/>
            <p:nvPr/>
          </p:nvSpPr>
          <p:spPr>
            <a:xfrm>
              <a:off x="250374" y="27105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Overview</a:t>
              </a:r>
            </a:p>
          </p:txBody>
        </p:sp>
        <p:sp>
          <p:nvSpPr>
            <p:cNvPr id="30" name="Rectangle 29">
              <a:hlinkClick r:id="rId18" action="ppaction://hlinksldjump"/>
            </p:cNvPr>
            <p:cNvSpPr/>
            <p:nvPr/>
          </p:nvSpPr>
          <p:spPr>
            <a:xfrm>
              <a:off x="250374" y="3229428"/>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Traceability Matrix (ATM)</a:t>
              </a:r>
            </a:p>
          </p:txBody>
        </p:sp>
        <p:sp>
          <p:nvSpPr>
            <p:cNvPr id="31" name="Rectangle 30">
              <a:hlinkClick r:id="rId13" action="ppaction://hlinksldjump"/>
            </p:cNvPr>
            <p:cNvSpPr/>
            <p:nvPr/>
          </p:nvSpPr>
          <p:spPr>
            <a:xfrm>
              <a:off x="250374" y="33963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Early Adopters Program</a:t>
              </a:r>
            </a:p>
          </p:txBody>
        </p:sp>
        <p:sp>
          <p:nvSpPr>
            <p:cNvPr id="32" name="Rectangle 31">
              <a:hlinkClick r:id="rId19" action="ppaction://hlinksldjump"/>
            </p:cNvPr>
            <p:cNvSpPr/>
            <p:nvPr/>
          </p:nvSpPr>
          <p:spPr>
            <a:xfrm>
              <a:off x="250374" y="35668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Working Group</a:t>
              </a:r>
            </a:p>
          </p:txBody>
        </p:sp>
        <p:sp>
          <p:nvSpPr>
            <p:cNvPr id="33" name="Rectangle 32">
              <a:hlinkClick r:id="rId19" action="ppaction://hlinksldjump"/>
            </p:cNvPr>
            <p:cNvSpPr/>
            <p:nvPr/>
          </p:nvSpPr>
          <p:spPr>
            <a:xfrm>
              <a:off x="250374" y="37410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Data Products &amp; User Tools</a:t>
              </a:r>
            </a:p>
          </p:txBody>
        </p:sp>
        <p:sp>
          <p:nvSpPr>
            <p:cNvPr id="34" name="Rectangle 33">
              <a:hlinkClick r:id="rId20" action="ppaction://hlinksldjump"/>
            </p:cNvPr>
            <p:cNvSpPr/>
            <p:nvPr/>
          </p:nvSpPr>
          <p:spPr>
            <a:xfrm>
              <a:off x="250374" y="3911601"/>
              <a:ext cx="2468880" cy="68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Calendar</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Solicitations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Workshops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Field Campaigns &amp; Cal/Val Activities</a:t>
              </a:r>
            </a:p>
            <a:p>
              <a:pPr marL="0" lvl="1">
                <a:lnSpc>
                  <a:spcPts val="1200"/>
                </a:lnSpc>
              </a:pPr>
              <a:endParaRPr lang="en-US" sz="1100" b="1" dirty="0" smtClean="0">
                <a:solidFill>
                  <a:schemeClr val="tx2">
                    <a:lumMod val="40000"/>
                    <a:lumOff val="60000"/>
                  </a:schemeClr>
                </a:solidFill>
                <a:effectLst>
                  <a:outerShdw blurRad="38100" dist="38100" dir="2700000" algn="tl">
                    <a:srgbClr val="000000">
                      <a:alpha val="43137"/>
                    </a:srgbClr>
                  </a:outerShdw>
                </a:effectLst>
              </a:endParaRPr>
            </a:p>
          </p:txBody>
        </p:sp>
        <p:sp>
          <p:nvSpPr>
            <p:cNvPr id="35" name="Rectangle 34">
              <a:hlinkClick r:id="rId21" action="ppaction://hlinksldjump"/>
            </p:cNvPr>
            <p:cNvSpPr/>
            <p:nvPr/>
          </p:nvSpPr>
          <p:spPr>
            <a:xfrm>
              <a:off x="250374" y="461917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Publications/Presentations</a:t>
              </a:r>
            </a:p>
          </p:txBody>
        </p:sp>
        <p:sp>
          <p:nvSpPr>
            <p:cNvPr id="36" name="Rectangle 35">
              <a:hlinkClick r:id="rId22" action="ppaction://hlinksldjump"/>
            </p:cNvPr>
            <p:cNvSpPr/>
            <p:nvPr/>
          </p:nvSpPr>
          <p:spPr>
            <a:xfrm>
              <a:off x="250374" y="4793343"/>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About Us</a:t>
              </a:r>
            </a:p>
          </p:txBody>
        </p:sp>
        <p:sp>
          <p:nvSpPr>
            <p:cNvPr id="37" name="Rectangle 36">
              <a:hlinkClick r:id="rId23" action="ppaction://hlinksldjump"/>
            </p:cNvPr>
            <p:cNvSpPr/>
            <p:nvPr/>
          </p:nvSpPr>
          <p:spPr>
            <a:xfrm>
              <a:off x="250374" y="496388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Related Links</a:t>
              </a:r>
            </a:p>
          </p:txBody>
        </p:sp>
      </p:grpSp>
      <p:pic>
        <p:nvPicPr>
          <p:cNvPr id="3076" name="Picture 4"/>
          <p:cNvPicPr>
            <a:picLocks noChangeAspect="1" noChangeArrowheads="1"/>
          </p:cNvPicPr>
          <p:nvPr/>
        </p:nvPicPr>
        <p:blipFill>
          <a:blip r:embed="rId24" cstate="print"/>
          <a:srcRect/>
          <a:stretch>
            <a:fillRect/>
          </a:stretch>
        </p:blipFill>
        <p:spPr bwMode="auto">
          <a:xfrm>
            <a:off x="3276600" y="1632053"/>
            <a:ext cx="5459037" cy="5073547"/>
          </a:xfrm>
          <a:prstGeom prst="rect">
            <a:avLst/>
          </a:prstGeom>
          <a:noFill/>
          <a:ln w="9525">
            <a:noFill/>
            <a:miter lim="800000"/>
            <a:headEnd/>
            <a:tailEnd/>
          </a:ln>
        </p:spPr>
      </p:pic>
    </p:spTree>
    <p:extLst>
      <p:ext uri="{BB962C8B-B14F-4D97-AF65-F5344CB8AC3E}">
        <p14:creationId xmlns="" xmlns:p14="http://schemas.microsoft.com/office/powerpoint/2010/main" val="36279735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ordArt 7"/>
          <p:cNvSpPr>
            <a:spLocks noChangeArrowheads="1" noChangeShapeType="1" noTextEdit="1"/>
          </p:cNvSpPr>
          <p:nvPr/>
        </p:nvSpPr>
        <p:spPr bwMode="auto">
          <a:xfrm>
            <a:off x="7162800" y="1219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PACE Science Team Workshop</a:t>
            </a:r>
            <a:endParaRPr lang="en-US" sz="3600" kern="10" dirty="0">
              <a:ln w="6350">
                <a:solidFill>
                  <a:srgbClr val="000000"/>
                </a:solidFill>
                <a:round/>
                <a:headEnd/>
                <a:tailEnd/>
              </a:ln>
              <a:solidFill>
                <a:srgbClr val="FFFFFF"/>
              </a:solidFill>
              <a:latin typeface="Arial Black"/>
            </a:endParaRPr>
          </a:p>
        </p:txBody>
      </p:sp>
      <p:sp>
        <p:nvSpPr>
          <p:cNvPr id="17" name="Rectangle 2"/>
          <p:cNvSpPr>
            <a:spLocks noChangeArrowheads="1"/>
          </p:cNvSpPr>
          <p:nvPr/>
        </p:nvSpPr>
        <p:spPr bwMode="auto">
          <a:xfrm>
            <a:off x="0" y="133936"/>
            <a:ext cx="6858000" cy="338554"/>
          </a:xfrm>
          <a:prstGeom prst="rect">
            <a:avLst/>
          </a:prstGeom>
          <a:noFill/>
          <a:ln w="9525">
            <a:noFill/>
            <a:miter lim="800000"/>
            <a:headEnd/>
            <a:tailEnd/>
          </a:ln>
        </p:spPr>
        <p:txBody>
          <a:bodyPr wrap="square" anchor="ctr">
            <a:spAutoFit/>
          </a:bodyPr>
          <a:lstStyle/>
          <a:p>
            <a:pPr lvl="0">
              <a:spcBef>
                <a:spcPts val="300"/>
              </a:spcBef>
              <a:defRPr/>
            </a:pPr>
            <a:r>
              <a:rPr lang="en-US" sz="1600" b="1" kern="0" dirty="0" smtClean="0">
                <a:solidFill>
                  <a:schemeClr val="bg1"/>
                </a:solidFill>
              </a:rPr>
              <a:t>PACE observations: Utility, Applications ,and Societal Benefits</a:t>
            </a:r>
            <a:endParaRPr lang="en-US" sz="1600" b="1" kern="0" dirty="0">
              <a:solidFill>
                <a:schemeClr val="bg1"/>
              </a:solidFill>
            </a:endParaRPr>
          </a:p>
        </p:txBody>
      </p:sp>
      <p:sp>
        <p:nvSpPr>
          <p:cNvPr id="19" name="WordArt 7"/>
          <p:cNvSpPr>
            <a:spLocks noChangeArrowheads="1" noChangeShapeType="1" noTextEdit="1"/>
          </p:cNvSpPr>
          <p:nvPr/>
        </p:nvSpPr>
        <p:spPr bwMode="auto">
          <a:xfrm>
            <a:off x="7162800" y="3505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January 14-16 2015, Maryland</a:t>
            </a:r>
            <a:endParaRPr lang="en-US" sz="3600" kern="10" dirty="0">
              <a:ln w="6350">
                <a:solidFill>
                  <a:srgbClr val="000000"/>
                </a:solidFill>
                <a:round/>
                <a:headEnd/>
                <a:tailEnd/>
              </a:ln>
              <a:solidFill>
                <a:srgbClr val="FFFFFF"/>
              </a:solidFill>
              <a:latin typeface="Arial Black"/>
            </a:endParaRPr>
          </a:p>
        </p:txBody>
      </p:sp>
      <p:sp>
        <p:nvSpPr>
          <p:cNvPr id="21" name="Oval 20"/>
          <p:cNvSpPr/>
          <p:nvPr/>
        </p:nvSpPr>
        <p:spPr>
          <a:xfrm>
            <a:off x="6133201" y="123825"/>
            <a:ext cx="953399" cy="424130"/>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609600"/>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6" name="Picture 2"/>
          <p:cNvPicPr>
            <a:picLocks noChangeAspect="1" noChangeArrowheads="1"/>
          </p:cNvPicPr>
          <p:nvPr/>
        </p:nvPicPr>
        <p:blipFill>
          <a:blip r:embed="rId3" cstate="print"/>
          <a:srcRect/>
          <a:stretch>
            <a:fillRect/>
          </a:stretch>
        </p:blipFill>
        <p:spPr bwMode="auto">
          <a:xfrm>
            <a:off x="1981200" y="762000"/>
            <a:ext cx="5353050" cy="5948693"/>
          </a:xfrm>
          <a:prstGeom prst="rect">
            <a:avLst/>
          </a:prstGeom>
          <a:noFill/>
          <a:ln w="9525">
            <a:noFill/>
            <a:miter lim="800000"/>
            <a:headEnd/>
            <a:tailEnd/>
          </a:ln>
        </p:spPr>
      </p:pic>
      <p:sp>
        <p:nvSpPr>
          <p:cNvPr id="32" name="Rectangle 31"/>
          <p:cNvSpPr/>
          <p:nvPr/>
        </p:nvSpPr>
        <p:spPr>
          <a:xfrm>
            <a:off x="3429000" y="3429000"/>
            <a:ext cx="1676400" cy="243840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04800" y="5889248"/>
            <a:ext cx="1600200" cy="892552"/>
          </a:xfrm>
          <a:prstGeom prst="rect">
            <a:avLst/>
          </a:prstGeom>
        </p:spPr>
        <p:txBody>
          <a:bodyPr wrap="square">
            <a:spAutoFit/>
          </a:bodyPr>
          <a:lstStyle/>
          <a:p>
            <a:pPr algn="r"/>
            <a:r>
              <a:rPr lang="en-US" sz="1300" i="1" dirty="0" err="1" smtClean="0">
                <a:solidFill>
                  <a:schemeClr val="bg1"/>
                </a:solidFill>
              </a:rPr>
              <a:t>Sarewitz</a:t>
            </a:r>
            <a:r>
              <a:rPr lang="en-US" sz="1300" i="1" dirty="0" smtClean="0">
                <a:solidFill>
                  <a:schemeClr val="bg1"/>
                </a:solidFill>
              </a:rPr>
              <a:t> and </a:t>
            </a:r>
            <a:r>
              <a:rPr lang="en-US" sz="1300" i="1" dirty="0" err="1" smtClean="0">
                <a:solidFill>
                  <a:schemeClr val="bg1"/>
                </a:solidFill>
              </a:rPr>
              <a:t>Pielke</a:t>
            </a:r>
            <a:r>
              <a:rPr lang="en-US" sz="1300" i="1" dirty="0" smtClean="0">
                <a:solidFill>
                  <a:schemeClr val="bg1"/>
                </a:solidFill>
              </a:rPr>
              <a:t>, </a:t>
            </a:r>
            <a:r>
              <a:rPr lang="pt-BR" sz="1300" i="1" dirty="0" smtClean="0">
                <a:solidFill>
                  <a:schemeClr val="bg1"/>
                </a:solidFill>
              </a:rPr>
              <a:t>Environmental Science &amp; Policy 10 (2007) 5-16</a:t>
            </a:r>
            <a:endParaRPr lang="en-US" sz="1300" i="1"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685800"/>
            <a:ext cx="28956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143000" y="6400800"/>
            <a:ext cx="1600200" cy="247650"/>
          </a:xfrm>
          <a:prstGeom prst="round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smtClean="0"/>
              <a:t>Follow Us … </a:t>
            </a:r>
            <a:endParaRPr lang="en-US" sz="1100" dirty="0"/>
          </a:p>
        </p:txBody>
      </p:sp>
      <p:pic>
        <p:nvPicPr>
          <p:cNvPr id="1027" name="Picture 3"/>
          <p:cNvPicPr>
            <a:picLocks noChangeAspect="1" noChangeArrowheads="1"/>
          </p:cNvPicPr>
          <p:nvPr/>
        </p:nvPicPr>
        <p:blipFill>
          <a:blip r:embed="rId2" cstate="print"/>
          <a:srcRect/>
          <a:stretch>
            <a:fillRect/>
          </a:stretch>
        </p:blipFill>
        <p:spPr bwMode="auto">
          <a:xfrm>
            <a:off x="2105025" y="6429375"/>
            <a:ext cx="182880" cy="182880"/>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2390776" y="6429375"/>
            <a:ext cx="188422" cy="182880"/>
          </a:xfrm>
          <a:prstGeom prst="rect">
            <a:avLst/>
          </a:prstGeom>
          <a:noFill/>
          <a:ln w="9525">
            <a:solidFill>
              <a:schemeClr val="tx1"/>
            </a:solidFill>
            <a:miter lim="800000"/>
            <a:headEnd/>
            <a:tailEnd/>
          </a:ln>
        </p:spPr>
      </p:pic>
      <p:pic>
        <p:nvPicPr>
          <p:cNvPr id="42" name="Picture 3"/>
          <p:cNvPicPr>
            <a:picLocks noChangeAspect="1" noChangeArrowheads="1"/>
          </p:cNvPicPr>
          <p:nvPr/>
        </p:nvPicPr>
        <p:blipFill>
          <a:blip r:embed="rId4" cstate="print"/>
          <a:srcRect/>
          <a:stretch>
            <a:fillRect/>
          </a:stretch>
        </p:blipFill>
        <p:spPr bwMode="auto">
          <a:xfrm>
            <a:off x="4572000" y="685800"/>
            <a:ext cx="494211" cy="381000"/>
          </a:xfrm>
          <a:prstGeom prst="rect">
            <a:avLst/>
          </a:prstGeom>
          <a:noFill/>
          <a:ln w="38100">
            <a:solidFill>
              <a:schemeClr val="tx1"/>
            </a:solidFill>
            <a:miter lim="800000"/>
            <a:headEnd/>
            <a:tailEnd/>
          </a:ln>
        </p:spPr>
      </p:pic>
      <p:pic>
        <p:nvPicPr>
          <p:cNvPr id="43" name="Picture 4"/>
          <p:cNvPicPr>
            <a:picLocks noChangeAspect="1" noChangeArrowheads="1"/>
          </p:cNvPicPr>
          <p:nvPr/>
        </p:nvPicPr>
        <p:blipFill>
          <a:blip r:embed="rId5" cstate="print"/>
          <a:srcRect/>
          <a:stretch>
            <a:fillRect/>
          </a:stretch>
        </p:blipFill>
        <p:spPr bwMode="auto">
          <a:xfrm>
            <a:off x="5068389" y="549258"/>
            <a:ext cx="570411" cy="516669"/>
          </a:xfrm>
          <a:prstGeom prst="rect">
            <a:avLst/>
          </a:prstGeom>
          <a:noFill/>
          <a:ln w="38100">
            <a:solidFill>
              <a:schemeClr val="tx1"/>
            </a:solidFill>
            <a:miter lim="800000"/>
            <a:headEnd/>
            <a:tailEnd/>
          </a:ln>
        </p:spPr>
      </p:pic>
      <p:pic>
        <p:nvPicPr>
          <p:cNvPr id="47" name="Picture 8"/>
          <p:cNvPicPr>
            <a:picLocks noChangeAspect="1" noChangeArrowheads="1"/>
          </p:cNvPicPr>
          <p:nvPr/>
        </p:nvPicPr>
        <p:blipFill>
          <a:blip r:embed="rId6" cstate="print"/>
          <a:srcRect/>
          <a:stretch>
            <a:fillRect/>
          </a:stretch>
        </p:blipFill>
        <p:spPr bwMode="auto">
          <a:xfrm>
            <a:off x="5638800" y="531343"/>
            <a:ext cx="494212" cy="535457"/>
          </a:xfrm>
          <a:prstGeom prst="rect">
            <a:avLst/>
          </a:prstGeom>
          <a:noFill/>
          <a:ln w="38100">
            <a:solidFill>
              <a:schemeClr val="tx1"/>
            </a:solidFill>
            <a:miter lim="800000"/>
            <a:headEnd/>
            <a:tailEnd/>
          </a:ln>
        </p:spPr>
      </p:pic>
      <p:pic>
        <p:nvPicPr>
          <p:cNvPr id="48" name="Picture 9"/>
          <p:cNvPicPr>
            <a:picLocks noChangeAspect="1" noChangeArrowheads="1"/>
          </p:cNvPicPr>
          <p:nvPr/>
        </p:nvPicPr>
        <p:blipFill>
          <a:blip r:embed="rId7" cstate="print"/>
          <a:srcRect/>
          <a:stretch>
            <a:fillRect/>
          </a:stretch>
        </p:blipFill>
        <p:spPr bwMode="auto">
          <a:xfrm>
            <a:off x="6135188" y="457200"/>
            <a:ext cx="646612" cy="609600"/>
          </a:xfrm>
          <a:prstGeom prst="rect">
            <a:avLst/>
          </a:prstGeom>
          <a:noFill/>
          <a:ln w="38100">
            <a:solidFill>
              <a:schemeClr val="tx1"/>
            </a:solidFill>
            <a:miter lim="800000"/>
            <a:headEnd/>
            <a:tailEnd/>
          </a:ln>
        </p:spPr>
      </p:pic>
      <p:pic>
        <p:nvPicPr>
          <p:cNvPr id="49" name="Picture 10"/>
          <p:cNvPicPr>
            <a:picLocks noChangeAspect="1" noChangeArrowheads="1"/>
          </p:cNvPicPr>
          <p:nvPr/>
        </p:nvPicPr>
        <p:blipFill>
          <a:blip r:embed="rId8" cstate="print"/>
          <a:srcRect/>
          <a:stretch>
            <a:fillRect/>
          </a:stretch>
        </p:blipFill>
        <p:spPr bwMode="auto">
          <a:xfrm>
            <a:off x="4191000" y="685800"/>
            <a:ext cx="393568" cy="381000"/>
          </a:xfrm>
          <a:prstGeom prst="rect">
            <a:avLst/>
          </a:prstGeom>
          <a:noFill/>
          <a:ln w="38100">
            <a:solidFill>
              <a:schemeClr val="tx1"/>
            </a:solidFill>
            <a:miter lim="800000"/>
            <a:headEnd/>
            <a:tailEnd/>
          </a:ln>
        </p:spPr>
      </p:pic>
      <p:pic>
        <p:nvPicPr>
          <p:cNvPr id="50" name="Picture 11"/>
          <p:cNvPicPr>
            <a:picLocks noChangeAspect="1" noChangeArrowheads="1"/>
          </p:cNvPicPr>
          <p:nvPr/>
        </p:nvPicPr>
        <p:blipFill>
          <a:blip r:embed="rId9" cstate="print"/>
          <a:srcRect/>
          <a:stretch>
            <a:fillRect/>
          </a:stretch>
        </p:blipFill>
        <p:spPr bwMode="auto">
          <a:xfrm>
            <a:off x="6781800" y="457201"/>
            <a:ext cx="570412" cy="609600"/>
          </a:xfrm>
          <a:prstGeom prst="rect">
            <a:avLst/>
          </a:prstGeom>
          <a:noFill/>
          <a:ln w="38100">
            <a:solidFill>
              <a:schemeClr val="tx1"/>
            </a:solidFill>
            <a:miter lim="800000"/>
            <a:headEnd/>
            <a:tailEnd/>
          </a:ln>
        </p:spPr>
      </p:pic>
      <p:pic>
        <p:nvPicPr>
          <p:cNvPr id="51" name="Picture 12"/>
          <p:cNvPicPr>
            <a:picLocks noChangeAspect="1" noChangeArrowheads="1"/>
          </p:cNvPicPr>
          <p:nvPr/>
        </p:nvPicPr>
        <p:blipFill>
          <a:blip r:embed="rId10" cstate="print"/>
          <a:srcRect/>
          <a:stretch>
            <a:fillRect/>
          </a:stretch>
        </p:blipFill>
        <p:spPr bwMode="auto">
          <a:xfrm>
            <a:off x="3657600" y="609600"/>
            <a:ext cx="551944" cy="457200"/>
          </a:xfrm>
          <a:prstGeom prst="rect">
            <a:avLst/>
          </a:prstGeom>
          <a:noFill/>
          <a:ln w="38100">
            <a:solidFill>
              <a:schemeClr val="tx1"/>
            </a:solidFill>
            <a:miter lim="800000"/>
            <a:headEnd/>
            <a:tailEnd/>
          </a:ln>
        </p:spPr>
      </p:pic>
      <p:pic>
        <p:nvPicPr>
          <p:cNvPr id="52" name="Picture 13"/>
          <p:cNvPicPr>
            <a:picLocks noChangeAspect="1" noChangeArrowheads="1"/>
          </p:cNvPicPr>
          <p:nvPr/>
        </p:nvPicPr>
        <p:blipFill>
          <a:blip r:embed="rId11" cstate="print"/>
          <a:srcRect/>
          <a:stretch>
            <a:fillRect/>
          </a:stretch>
        </p:blipFill>
        <p:spPr bwMode="auto">
          <a:xfrm>
            <a:off x="7351000" y="381000"/>
            <a:ext cx="837656" cy="685800"/>
          </a:xfrm>
          <a:prstGeom prst="rect">
            <a:avLst/>
          </a:prstGeom>
          <a:noFill/>
          <a:ln w="38100">
            <a:solidFill>
              <a:schemeClr val="tx1"/>
            </a:solidFill>
            <a:miter lim="800000"/>
            <a:headEnd/>
            <a:tailEnd/>
          </a:ln>
        </p:spPr>
      </p:pic>
      <p:pic>
        <p:nvPicPr>
          <p:cNvPr id="53" name="Picture 14"/>
          <p:cNvPicPr>
            <a:picLocks noChangeAspect="1" noChangeArrowheads="1"/>
          </p:cNvPicPr>
          <p:nvPr/>
        </p:nvPicPr>
        <p:blipFill>
          <a:blip r:embed="rId12" cstate="print"/>
          <a:srcRect/>
          <a:stretch>
            <a:fillRect/>
          </a:stretch>
        </p:blipFill>
        <p:spPr bwMode="auto">
          <a:xfrm>
            <a:off x="8077200" y="104302"/>
            <a:ext cx="1010522" cy="886298"/>
          </a:xfrm>
          <a:prstGeom prst="rect">
            <a:avLst/>
          </a:prstGeom>
          <a:noFill/>
          <a:ln w="38100">
            <a:solidFill>
              <a:schemeClr val="tx1"/>
            </a:solidFill>
            <a:miter lim="800000"/>
            <a:headEnd/>
            <a:tailEnd/>
          </a:ln>
        </p:spPr>
      </p:pic>
      <p:sp>
        <p:nvSpPr>
          <p:cNvPr id="54" name="Rectangle 53">
            <a:hlinkClick r:id="rId13" action="ppaction://hlinksldjump"/>
          </p:cNvPr>
          <p:cNvSpPr/>
          <p:nvPr/>
        </p:nvSpPr>
        <p:spPr>
          <a:xfrm>
            <a:off x="3124200" y="-39338"/>
            <a:ext cx="4512838" cy="769441"/>
          </a:xfrm>
          <a:prstGeom prst="rect">
            <a:avLst/>
          </a:prstGeom>
        </p:spPr>
        <p:txBody>
          <a:bodyPr wrap="none">
            <a:spAutoFit/>
          </a:bodyPr>
          <a:lstStyle/>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PACE </a:t>
            </a:r>
            <a:r>
              <a:rPr lang="en-US" sz="1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Pre-Aerosol, Clouds, &amp; ocean Ecosystem</a:t>
            </a:r>
          </a:p>
          <a:p>
            <a:r>
              <a:rPr lang="en-US" sz="2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rPr>
              <a:t>APPLICATIONS</a:t>
            </a:r>
            <a:endParaRPr lang="en-US" sz="2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haroni" pitchFamily="2" charset="-79"/>
            </a:endParaRPr>
          </a:p>
        </p:txBody>
      </p:sp>
      <p:sp>
        <p:nvSpPr>
          <p:cNvPr id="39" name="Rectangle 38"/>
          <p:cNvSpPr/>
          <p:nvPr/>
        </p:nvSpPr>
        <p:spPr>
          <a:xfrm>
            <a:off x="2886974" y="1143000"/>
            <a:ext cx="6257026" cy="3048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201" y="100280"/>
            <a:ext cx="3171825" cy="1543050"/>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048000" y="1175701"/>
            <a:ext cx="4267200" cy="246221"/>
          </a:xfrm>
          <a:prstGeom prst="rect">
            <a:avLst/>
          </a:prstGeom>
          <a:noFill/>
          <a:ln cap="rnd">
            <a:noFill/>
          </a:ln>
          <a:scene3d>
            <a:camera prst="orthographicFront"/>
            <a:lightRig rig="threePt" dir="t"/>
          </a:scene3d>
          <a:sp3d>
            <a:bevelT w="165100" prst="coolSlant"/>
          </a:sp3d>
        </p:spPr>
        <p:style>
          <a:lnRef idx="1">
            <a:schemeClr val="accent4"/>
          </a:lnRef>
          <a:fillRef idx="3">
            <a:schemeClr val="accent4"/>
          </a:fillRef>
          <a:effectRef idx="2">
            <a:schemeClr val="accent4"/>
          </a:effectRef>
          <a:fontRef idx="minor">
            <a:schemeClr val="lt1"/>
          </a:fontRef>
        </p:style>
        <p:txBody>
          <a:bodyPr wrap="square" lIns="0" tIns="0" rIns="0" bIns="0" rtlCol="0">
            <a:spAutoFit/>
          </a:bodyPr>
          <a:lstStyle/>
          <a:p>
            <a:r>
              <a:rPr lang="en-US" sz="1600" b="1" dirty="0" smtClean="0">
                <a:solidFill>
                  <a:schemeClr val="bg1"/>
                </a:solidFill>
                <a:effectLst>
                  <a:outerShdw blurRad="38100" dist="38100" dir="2700000" algn="tl">
                    <a:srgbClr val="000000">
                      <a:alpha val="43137"/>
                    </a:srgbClr>
                  </a:outerShdw>
                </a:effectLst>
              </a:rPr>
              <a:t>PACE applications</a:t>
            </a:r>
            <a:endParaRPr lang="en-US" sz="1600" b="1" dirty="0">
              <a:solidFill>
                <a:schemeClr val="bg1"/>
              </a:solidFill>
              <a:effectLst>
                <a:outerShdw blurRad="38100" dist="38100" dir="2700000" algn="tl">
                  <a:srgbClr val="000000">
                    <a:alpha val="43137"/>
                  </a:srgbClr>
                </a:outerShdw>
              </a:effectLst>
            </a:endParaRPr>
          </a:p>
        </p:txBody>
      </p:sp>
      <p:graphicFrame>
        <p:nvGraphicFramePr>
          <p:cNvPr id="25" name="Table 24"/>
          <p:cNvGraphicFramePr>
            <a:graphicFrameLocks noGrp="1"/>
          </p:cNvGraphicFramePr>
          <p:nvPr/>
        </p:nvGraphicFramePr>
        <p:xfrm>
          <a:off x="76200" y="1752600"/>
          <a:ext cx="2743200" cy="4526280"/>
        </p:xfrm>
        <a:graphic>
          <a:graphicData uri="http://schemas.openxmlformats.org/drawingml/2006/table">
            <a:tbl>
              <a:tblPr firstRow="1" bandRow="1">
                <a:tableStyleId>{5C22544A-7EE6-4342-B048-85BDC9FD1C3A}</a:tableStyleId>
              </a:tblPr>
              <a:tblGrid>
                <a:gridCol w="2743200"/>
              </a:tblGrid>
              <a:tr h="165735">
                <a:tc>
                  <a:txBody>
                    <a:bodyPr/>
                    <a:lstStyle/>
                    <a:p>
                      <a:r>
                        <a:rPr lang="en-US" sz="1200" b="1" dirty="0" smtClean="0">
                          <a:solidFill>
                            <a:schemeClr val="bg1"/>
                          </a:solidFill>
                        </a:rPr>
                        <a:t>PACE Home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Mission</a:t>
                      </a:r>
                      <a:r>
                        <a:rPr lang="en-US" sz="1200" b="1" baseline="0" dirty="0" smtClean="0">
                          <a:solidFill>
                            <a:schemeClr val="bg1"/>
                          </a:solidFill>
                        </a:rPr>
                        <a:t> Objectives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Status Updates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Science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994410">
                <a:tc>
                  <a:txBody>
                    <a:bodyPr/>
                    <a:lstStyle/>
                    <a:p>
                      <a:r>
                        <a:rPr lang="en-US" sz="1200" b="1" dirty="0" smtClean="0">
                          <a:solidFill>
                            <a:schemeClr val="bg1"/>
                          </a:solidFill>
                        </a:rPr>
                        <a:t>Applications</a:t>
                      </a: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p>
                      <a:pPr marL="228600" lvl="1"/>
                      <a:endParaRPr lang="en-US" sz="1100" b="1" dirty="0" smtClean="0">
                        <a:solidFill>
                          <a:schemeClr val="tx2">
                            <a:lumMod val="40000"/>
                            <a:lumOff val="60000"/>
                          </a:schemeClr>
                        </a:solidFill>
                        <a:effectLst>
                          <a:outerShdw blurRad="38100" dist="38100" dir="2700000" algn="tl">
                            <a:srgbClr val="000000">
                              <a:alpha val="43137"/>
                            </a:srgbClr>
                          </a:outerShdw>
                        </a:effectLst>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Instrument</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Data</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People</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Publications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Education and Outreach</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r h="165735">
                <a:tc>
                  <a:txBody>
                    <a:bodyPr/>
                    <a:lstStyle/>
                    <a:p>
                      <a:r>
                        <a:rPr lang="en-US" sz="1200" b="1" dirty="0" smtClean="0">
                          <a:solidFill>
                            <a:schemeClr val="bg1"/>
                          </a:solidFill>
                        </a:rPr>
                        <a:t>News</a:t>
                      </a:r>
                      <a:endParaRPr lang="en-US" sz="1200" b="1" dirty="0">
                        <a:solidFill>
                          <a:schemeClr val="bg1"/>
                        </a:solidFill>
                      </a:endParaRPr>
                    </a:p>
                  </a:txBody>
                  <a:tcPr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tcPr>
                </a:tc>
              </a:tr>
            </a:tbl>
          </a:graphicData>
        </a:graphic>
      </p:graphicFrame>
      <p:grpSp>
        <p:nvGrpSpPr>
          <p:cNvPr id="3" name="Group 37"/>
          <p:cNvGrpSpPr/>
          <p:nvPr/>
        </p:nvGrpSpPr>
        <p:grpSpPr>
          <a:xfrm>
            <a:off x="250371" y="2710542"/>
            <a:ext cx="2468883" cy="2405745"/>
            <a:chOff x="250371" y="2710542"/>
            <a:chExt cx="2468883" cy="2405745"/>
          </a:xfrm>
        </p:grpSpPr>
        <p:sp>
          <p:nvSpPr>
            <p:cNvPr id="27" name="Rectangle 26">
              <a:hlinkClick r:id="rId15" action="ppaction://hlinksldjump"/>
            </p:cNvPr>
            <p:cNvSpPr/>
            <p:nvPr/>
          </p:nvSpPr>
          <p:spPr>
            <a:xfrm>
              <a:off x="250371" y="28810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Ocean</a:t>
              </a:r>
            </a:p>
          </p:txBody>
        </p:sp>
        <p:sp>
          <p:nvSpPr>
            <p:cNvPr id="28" name="Rectangle 27">
              <a:hlinkClick r:id="rId16" action="ppaction://hlinksldjump"/>
            </p:cNvPr>
            <p:cNvSpPr/>
            <p:nvPr/>
          </p:nvSpPr>
          <p:spPr>
            <a:xfrm>
              <a:off x="250374" y="30552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Atmosphere</a:t>
              </a:r>
            </a:p>
          </p:txBody>
        </p:sp>
        <p:sp>
          <p:nvSpPr>
            <p:cNvPr id="29" name="Rectangle 28">
              <a:hlinkClick r:id="rId17" action="ppaction://hlinksldjump"/>
            </p:cNvPr>
            <p:cNvSpPr/>
            <p:nvPr/>
          </p:nvSpPr>
          <p:spPr>
            <a:xfrm>
              <a:off x="250374" y="27105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rPr>
                <a:t>Overview</a:t>
              </a:r>
            </a:p>
          </p:txBody>
        </p:sp>
        <p:sp>
          <p:nvSpPr>
            <p:cNvPr id="30" name="Rectangle 29">
              <a:hlinkClick r:id="rId18" action="ppaction://hlinksldjump"/>
            </p:cNvPr>
            <p:cNvSpPr/>
            <p:nvPr/>
          </p:nvSpPr>
          <p:spPr>
            <a:xfrm>
              <a:off x="250374" y="3229428"/>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Traceability Matrix (ATM)</a:t>
              </a:r>
            </a:p>
          </p:txBody>
        </p:sp>
        <p:sp>
          <p:nvSpPr>
            <p:cNvPr id="31" name="Rectangle 30">
              <a:hlinkClick r:id="rId13" action="ppaction://hlinksldjump"/>
            </p:cNvPr>
            <p:cNvSpPr/>
            <p:nvPr/>
          </p:nvSpPr>
          <p:spPr>
            <a:xfrm>
              <a:off x="250374" y="339634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Early Adopters Program</a:t>
              </a:r>
            </a:p>
          </p:txBody>
        </p:sp>
        <p:sp>
          <p:nvSpPr>
            <p:cNvPr id="32" name="Rectangle 31">
              <a:hlinkClick r:id="rId19" action="ppaction://hlinksldjump"/>
            </p:cNvPr>
            <p:cNvSpPr/>
            <p:nvPr/>
          </p:nvSpPr>
          <p:spPr>
            <a:xfrm>
              <a:off x="250374" y="3566886"/>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Applications Working Group</a:t>
              </a:r>
            </a:p>
          </p:txBody>
        </p:sp>
        <p:sp>
          <p:nvSpPr>
            <p:cNvPr id="33" name="Rectangle 32">
              <a:hlinkClick r:id="rId19" action="ppaction://hlinksldjump"/>
            </p:cNvPr>
            <p:cNvSpPr/>
            <p:nvPr/>
          </p:nvSpPr>
          <p:spPr>
            <a:xfrm>
              <a:off x="250374" y="374105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Data Products &amp; User Tools</a:t>
              </a:r>
            </a:p>
          </p:txBody>
        </p:sp>
        <p:sp>
          <p:nvSpPr>
            <p:cNvPr id="34" name="Rectangle 33">
              <a:hlinkClick r:id="rId20" action="ppaction://hlinksldjump"/>
            </p:cNvPr>
            <p:cNvSpPr/>
            <p:nvPr/>
          </p:nvSpPr>
          <p:spPr>
            <a:xfrm>
              <a:off x="250374" y="3911601"/>
              <a:ext cx="2468880" cy="689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Calendar</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Solicitations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Workshops</a:t>
              </a:r>
            </a:p>
            <a:p>
              <a:pPr marL="182880" lvl="2">
                <a:lnSpc>
                  <a:spcPts val="1200"/>
                </a:lnSpc>
              </a:pPr>
              <a:r>
                <a:rPr lang="en-US" sz="1100" b="1" dirty="0" smtClean="0">
                  <a:solidFill>
                    <a:schemeClr val="tx2">
                      <a:lumMod val="40000"/>
                      <a:lumOff val="60000"/>
                    </a:schemeClr>
                  </a:solidFill>
                  <a:effectLst>
                    <a:outerShdw blurRad="38100" dist="38100" dir="2700000" algn="tl">
                      <a:srgbClr val="000000">
                        <a:alpha val="43137"/>
                      </a:srgbClr>
                    </a:outerShdw>
                  </a:effectLst>
                </a:rPr>
                <a:t>Field Campaigns &amp; Cal/Val Activities</a:t>
              </a:r>
            </a:p>
            <a:p>
              <a:pPr marL="0" lvl="1">
                <a:lnSpc>
                  <a:spcPts val="1200"/>
                </a:lnSpc>
              </a:pPr>
              <a:endParaRPr lang="en-US" sz="1100" b="1" dirty="0" smtClean="0">
                <a:solidFill>
                  <a:schemeClr val="tx2">
                    <a:lumMod val="40000"/>
                    <a:lumOff val="60000"/>
                  </a:schemeClr>
                </a:solidFill>
                <a:effectLst>
                  <a:outerShdw blurRad="38100" dist="38100" dir="2700000" algn="tl">
                    <a:srgbClr val="000000">
                      <a:alpha val="43137"/>
                    </a:srgbClr>
                  </a:outerShdw>
                </a:effectLst>
              </a:endParaRPr>
            </a:p>
          </p:txBody>
        </p:sp>
        <p:sp>
          <p:nvSpPr>
            <p:cNvPr id="35" name="Rectangle 34">
              <a:hlinkClick r:id="rId21" action="ppaction://hlinksldjump"/>
            </p:cNvPr>
            <p:cNvSpPr/>
            <p:nvPr/>
          </p:nvSpPr>
          <p:spPr>
            <a:xfrm>
              <a:off x="250374" y="4619172"/>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Publications/Presentations</a:t>
              </a:r>
            </a:p>
          </p:txBody>
        </p:sp>
        <p:sp>
          <p:nvSpPr>
            <p:cNvPr id="36" name="Rectangle 35">
              <a:hlinkClick r:id="rId22" action="ppaction://hlinksldjump"/>
            </p:cNvPr>
            <p:cNvSpPr/>
            <p:nvPr/>
          </p:nvSpPr>
          <p:spPr>
            <a:xfrm>
              <a:off x="250374" y="4793343"/>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About Us</a:t>
              </a:r>
            </a:p>
          </p:txBody>
        </p:sp>
        <p:sp>
          <p:nvSpPr>
            <p:cNvPr id="37" name="Rectangle 36">
              <a:hlinkClick r:id="rId23" action="ppaction://hlinksldjump"/>
            </p:cNvPr>
            <p:cNvSpPr/>
            <p:nvPr/>
          </p:nvSpPr>
          <p:spPr>
            <a:xfrm>
              <a:off x="250374" y="4963887"/>
              <a:ext cx="246888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100" b="1" dirty="0" smtClean="0">
                  <a:solidFill>
                    <a:schemeClr val="tx2">
                      <a:lumMod val="40000"/>
                      <a:lumOff val="60000"/>
                    </a:schemeClr>
                  </a:solidFill>
                  <a:effectLst>
                    <a:outerShdw blurRad="38100" dist="38100" dir="2700000" algn="tl">
                      <a:srgbClr val="000000">
                        <a:alpha val="43137"/>
                      </a:srgbClr>
                    </a:outerShdw>
                  </a:effectLst>
                </a:rPr>
                <a:t>Related Links</a:t>
              </a:r>
            </a:p>
          </p:txBody>
        </p:sp>
      </p:grpSp>
      <p:sp>
        <p:nvSpPr>
          <p:cNvPr id="38" name="Rectangle 37"/>
          <p:cNvSpPr/>
          <p:nvPr/>
        </p:nvSpPr>
        <p:spPr>
          <a:xfrm>
            <a:off x="5638800" y="3581400"/>
            <a:ext cx="564578" cy="369332"/>
          </a:xfrm>
          <a:prstGeom prst="rect">
            <a:avLst/>
          </a:prstGeom>
        </p:spPr>
        <p:txBody>
          <a:bodyPr wrap="none">
            <a:spAutoFit/>
          </a:bodyPr>
          <a:lstStyle/>
          <a:p>
            <a:r>
              <a:rPr lang="en-US" dirty="0" smtClean="0"/>
              <a:t>TBD</a:t>
            </a:r>
            <a:endParaRPr lang="en-US" dirty="0"/>
          </a:p>
        </p:txBody>
      </p:sp>
    </p:spTree>
    <p:extLst>
      <p:ext uri="{BB962C8B-B14F-4D97-AF65-F5344CB8AC3E}">
        <p14:creationId xmlns="" xmlns:p14="http://schemas.microsoft.com/office/powerpoint/2010/main" val="36279735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ordArt 7"/>
          <p:cNvSpPr>
            <a:spLocks noChangeArrowheads="1" noChangeShapeType="1" noTextEdit="1"/>
          </p:cNvSpPr>
          <p:nvPr/>
        </p:nvSpPr>
        <p:spPr bwMode="auto">
          <a:xfrm>
            <a:off x="7162800" y="1219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PACE Science Team Workshop</a:t>
            </a:r>
            <a:endParaRPr lang="en-US" sz="3600" kern="10" dirty="0">
              <a:ln w="6350">
                <a:solidFill>
                  <a:srgbClr val="000000"/>
                </a:solidFill>
                <a:round/>
                <a:headEnd/>
                <a:tailEnd/>
              </a:ln>
              <a:solidFill>
                <a:srgbClr val="FFFFFF"/>
              </a:solidFill>
              <a:latin typeface="Arial Black"/>
            </a:endParaRPr>
          </a:p>
        </p:txBody>
      </p:sp>
      <p:sp>
        <p:nvSpPr>
          <p:cNvPr id="17" name="Rectangle 2"/>
          <p:cNvSpPr>
            <a:spLocks noChangeArrowheads="1"/>
          </p:cNvSpPr>
          <p:nvPr/>
        </p:nvSpPr>
        <p:spPr bwMode="auto">
          <a:xfrm>
            <a:off x="0" y="133936"/>
            <a:ext cx="6858000" cy="338554"/>
          </a:xfrm>
          <a:prstGeom prst="rect">
            <a:avLst/>
          </a:prstGeom>
          <a:noFill/>
          <a:ln w="9525">
            <a:noFill/>
            <a:miter lim="800000"/>
            <a:headEnd/>
            <a:tailEnd/>
          </a:ln>
        </p:spPr>
        <p:txBody>
          <a:bodyPr wrap="square" anchor="ctr">
            <a:spAutoFit/>
          </a:bodyPr>
          <a:lstStyle/>
          <a:p>
            <a:pPr lvl="0">
              <a:spcBef>
                <a:spcPts val="300"/>
              </a:spcBef>
              <a:defRPr/>
            </a:pPr>
            <a:r>
              <a:rPr lang="en-US" sz="1600" b="1" kern="0" dirty="0" smtClean="0">
                <a:solidFill>
                  <a:schemeClr val="bg1"/>
                </a:solidFill>
              </a:rPr>
              <a:t>PACE observations: Utility, Applications ,and Societal Benefits</a:t>
            </a:r>
            <a:endParaRPr lang="en-US" sz="1600" b="1" kern="0" dirty="0">
              <a:solidFill>
                <a:schemeClr val="bg1"/>
              </a:solidFill>
            </a:endParaRPr>
          </a:p>
        </p:txBody>
      </p:sp>
      <p:sp>
        <p:nvSpPr>
          <p:cNvPr id="19" name="WordArt 7"/>
          <p:cNvSpPr>
            <a:spLocks noChangeArrowheads="1" noChangeShapeType="1" noTextEdit="1"/>
          </p:cNvSpPr>
          <p:nvPr/>
        </p:nvSpPr>
        <p:spPr bwMode="auto">
          <a:xfrm>
            <a:off x="7162800" y="3505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January 14-16 2015, Maryland</a:t>
            </a:r>
            <a:endParaRPr lang="en-US" sz="3600" kern="10" dirty="0">
              <a:ln w="6350">
                <a:solidFill>
                  <a:srgbClr val="000000"/>
                </a:solidFill>
                <a:round/>
                <a:headEnd/>
                <a:tailEnd/>
              </a:ln>
              <a:solidFill>
                <a:srgbClr val="FFFFFF"/>
              </a:solidFill>
              <a:latin typeface="Arial Black"/>
            </a:endParaRPr>
          </a:p>
        </p:txBody>
      </p:sp>
      <p:sp>
        <p:nvSpPr>
          <p:cNvPr id="21" name="Oval 20"/>
          <p:cNvSpPr/>
          <p:nvPr/>
        </p:nvSpPr>
        <p:spPr>
          <a:xfrm>
            <a:off x="6133201" y="123825"/>
            <a:ext cx="953399" cy="424130"/>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609600"/>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 name="Picture 2"/>
          <p:cNvPicPr preferRelativeResize="0">
            <a:picLocks noChangeArrowheads="1"/>
          </p:cNvPicPr>
          <p:nvPr/>
        </p:nvPicPr>
        <p:blipFill>
          <a:blip r:embed="rId3" cstate="print"/>
          <a:srcRect/>
          <a:stretch>
            <a:fillRect/>
          </a:stretch>
        </p:blipFill>
        <p:spPr bwMode="auto">
          <a:xfrm>
            <a:off x="411480" y="1349509"/>
            <a:ext cx="3931920" cy="1280160"/>
          </a:xfrm>
          <a:prstGeom prst="rect">
            <a:avLst/>
          </a:prstGeom>
          <a:noFill/>
          <a:ln w="9525">
            <a:noFill/>
            <a:miter lim="800000"/>
            <a:headEnd/>
            <a:tailEnd/>
          </a:ln>
        </p:spPr>
      </p:pic>
      <p:pic>
        <p:nvPicPr>
          <p:cNvPr id="22" name="Picture 3"/>
          <p:cNvPicPr preferRelativeResize="0">
            <a:picLocks noChangeArrowheads="1"/>
          </p:cNvPicPr>
          <p:nvPr/>
        </p:nvPicPr>
        <p:blipFill>
          <a:blip r:embed="rId4" cstate="print"/>
          <a:srcRect/>
          <a:stretch>
            <a:fillRect/>
          </a:stretch>
        </p:blipFill>
        <p:spPr bwMode="auto">
          <a:xfrm>
            <a:off x="411480" y="2719571"/>
            <a:ext cx="3931920" cy="1280160"/>
          </a:xfrm>
          <a:prstGeom prst="rect">
            <a:avLst/>
          </a:prstGeom>
          <a:noFill/>
          <a:ln w="9525">
            <a:noFill/>
            <a:miter lim="800000"/>
            <a:headEnd/>
            <a:tailEnd/>
          </a:ln>
        </p:spPr>
      </p:pic>
      <p:pic>
        <p:nvPicPr>
          <p:cNvPr id="23" name="Picture 4"/>
          <p:cNvPicPr preferRelativeResize="0">
            <a:picLocks noChangeArrowheads="1"/>
          </p:cNvPicPr>
          <p:nvPr/>
        </p:nvPicPr>
        <p:blipFill>
          <a:blip r:embed="rId5" cstate="print"/>
          <a:srcRect/>
          <a:stretch>
            <a:fillRect/>
          </a:stretch>
        </p:blipFill>
        <p:spPr bwMode="auto">
          <a:xfrm>
            <a:off x="4800600" y="4084320"/>
            <a:ext cx="3931920" cy="1280160"/>
          </a:xfrm>
          <a:prstGeom prst="rect">
            <a:avLst/>
          </a:prstGeom>
          <a:noFill/>
          <a:ln w="9525">
            <a:noFill/>
            <a:miter lim="800000"/>
            <a:headEnd/>
            <a:tailEnd/>
          </a:ln>
        </p:spPr>
      </p:pic>
      <p:pic>
        <p:nvPicPr>
          <p:cNvPr id="24" name="Picture 5"/>
          <p:cNvPicPr preferRelativeResize="0">
            <a:picLocks noChangeArrowheads="1"/>
          </p:cNvPicPr>
          <p:nvPr/>
        </p:nvPicPr>
        <p:blipFill>
          <a:blip r:embed="rId6" cstate="print"/>
          <a:srcRect/>
          <a:stretch>
            <a:fillRect/>
          </a:stretch>
        </p:blipFill>
        <p:spPr bwMode="auto">
          <a:xfrm>
            <a:off x="411480" y="4084320"/>
            <a:ext cx="3931920" cy="1280160"/>
          </a:xfrm>
          <a:prstGeom prst="rect">
            <a:avLst/>
          </a:prstGeom>
          <a:noFill/>
          <a:ln w="9525">
            <a:noFill/>
            <a:miter lim="800000"/>
            <a:headEnd/>
            <a:tailEnd/>
          </a:ln>
        </p:spPr>
      </p:pic>
      <p:pic>
        <p:nvPicPr>
          <p:cNvPr id="25" name="Picture 6"/>
          <p:cNvPicPr preferRelativeResize="0">
            <a:picLocks noChangeArrowheads="1"/>
          </p:cNvPicPr>
          <p:nvPr/>
        </p:nvPicPr>
        <p:blipFill>
          <a:blip r:embed="rId7" cstate="print"/>
          <a:srcRect/>
          <a:stretch>
            <a:fillRect/>
          </a:stretch>
        </p:blipFill>
        <p:spPr bwMode="auto">
          <a:xfrm>
            <a:off x="411480" y="5420826"/>
            <a:ext cx="3931920" cy="1280160"/>
          </a:xfrm>
          <a:prstGeom prst="rect">
            <a:avLst/>
          </a:prstGeom>
          <a:noFill/>
          <a:ln w="9525">
            <a:noFill/>
            <a:miter lim="800000"/>
            <a:headEnd/>
            <a:tailEnd/>
          </a:ln>
        </p:spPr>
      </p:pic>
      <p:pic>
        <p:nvPicPr>
          <p:cNvPr id="26" name="Picture 7"/>
          <p:cNvPicPr preferRelativeResize="0">
            <a:picLocks noChangeArrowheads="1"/>
          </p:cNvPicPr>
          <p:nvPr/>
        </p:nvPicPr>
        <p:blipFill>
          <a:blip r:embed="rId8" cstate="print"/>
          <a:srcRect/>
          <a:stretch>
            <a:fillRect/>
          </a:stretch>
        </p:blipFill>
        <p:spPr bwMode="auto">
          <a:xfrm>
            <a:off x="4800600" y="5425440"/>
            <a:ext cx="3931920" cy="1280160"/>
          </a:xfrm>
          <a:prstGeom prst="rect">
            <a:avLst/>
          </a:prstGeom>
          <a:noFill/>
          <a:ln w="9525">
            <a:noFill/>
            <a:miter lim="800000"/>
            <a:headEnd/>
            <a:tailEnd/>
          </a:ln>
        </p:spPr>
      </p:pic>
      <p:pic>
        <p:nvPicPr>
          <p:cNvPr id="27" name="Picture 8"/>
          <p:cNvPicPr preferRelativeResize="0">
            <a:picLocks noChangeArrowheads="1"/>
          </p:cNvPicPr>
          <p:nvPr/>
        </p:nvPicPr>
        <p:blipFill>
          <a:blip r:embed="rId9" cstate="print"/>
          <a:srcRect/>
          <a:stretch>
            <a:fillRect/>
          </a:stretch>
        </p:blipFill>
        <p:spPr bwMode="auto">
          <a:xfrm>
            <a:off x="4800600" y="2719571"/>
            <a:ext cx="3931920" cy="1280160"/>
          </a:xfrm>
          <a:prstGeom prst="rect">
            <a:avLst/>
          </a:prstGeom>
          <a:noFill/>
          <a:ln w="9525">
            <a:noFill/>
            <a:miter lim="800000"/>
            <a:headEnd/>
            <a:tailEnd/>
          </a:ln>
        </p:spPr>
      </p:pic>
      <p:pic>
        <p:nvPicPr>
          <p:cNvPr id="30" name="Picture 9"/>
          <p:cNvPicPr preferRelativeResize="0">
            <a:picLocks noChangeArrowheads="1"/>
          </p:cNvPicPr>
          <p:nvPr/>
        </p:nvPicPr>
        <p:blipFill>
          <a:blip r:embed="rId10" cstate="print"/>
          <a:srcRect/>
          <a:stretch>
            <a:fillRect/>
          </a:stretch>
        </p:blipFill>
        <p:spPr bwMode="auto">
          <a:xfrm>
            <a:off x="4800600" y="1356360"/>
            <a:ext cx="3931920" cy="1280160"/>
          </a:xfrm>
          <a:prstGeom prst="rect">
            <a:avLst/>
          </a:prstGeom>
          <a:noFill/>
          <a:ln w="9525">
            <a:noFill/>
            <a:miter lim="800000"/>
            <a:headEnd/>
            <a:tailEnd/>
          </a:ln>
        </p:spPr>
      </p:pic>
      <p:sp>
        <p:nvSpPr>
          <p:cNvPr id="31" name="TextBox 30"/>
          <p:cNvSpPr txBox="1"/>
          <p:nvPr/>
        </p:nvSpPr>
        <p:spPr>
          <a:xfrm>
            <a:off x="2819400" y="1417320"/>
            <a:ext cx="1435008" cy="276999"/>
          </a:xfrm>
          <a:prstGeom prst="rect">
            <a:avLst/>
          </a:prstGeom>
          <a:solidFill>
            <a:schemeClr val="tx1"/>
          </a:solidFill>
          <a:ln>
            <a:noFill/>
          </a:ln>
        </p:spPr>
        <p:txBody>
          <a:bodyPr wrap="none" rtlCol="0">
            <a:spAutoFit/>
          </a:bodyPr>
          <a:lstStyle/>
          <a:p>
            <a:r>
              <a:rPr lang="en-US" sz="1200" dirty="0" smtClean="0">
                <a:solidFill>
                  <a:schemeClr val="bg1"/>
                </a:solidFill>
              </a:rPr>
              <a:t>Air Quality &amp; Health</a:t>
            </a:r>
            <a:endParaRPr lang="en-US" sz="1200" dirty="0">
              <a:solidFill>
                <a:schemeClr val="bg1"/>
              </a:solidFill>
            </a:endParaRPr>
          </a:p>
        </p:txBody>
      </p:sp>
      <p:sp>
        <p:nvSpPr>
          <p:cNvPr id="40" name="TextBox 39"/>
          <p:cNvSpPr txBox="1"/>
          <p:nvPr/>
        </p:nvSpPr>
        <p:spPr>
          <a:xfrm>
            <a:off x="3355979" y="2788920"/>
            <a:ext cx="899862" cy="276999"/>
          </a:xfrm>
          <a:prstGeom prst="rect">
            <a:avLst/>
          </a:prstGeom>
          <a:solidFill>
            <a:schemeClr val="tx1"/>
          </a:solidFill>
          <a:ln>
            <a:noFill/>
          </a:ln>
        </p:spPr>
        <p:txBody>
          <a:bodyPr wrap="none" rtlCol="0">
            <a:spAutoFit/>
          </a:bodyPr>
          <a:lstStyle/>
          <a:p>
            <a:pPr algn="r"/>
            <a:r>
              <a:rPr lang="en-US" sz="1200" dirty="0" smtClean="0">
                <a:solidFill>
                  <a:schemeClr val="accent5">
                    <a:lumMod val="60000"/>
                    <a:lumOff val="40000"/>
                  </a:schemeClr>
                </a:solidFill>
              </a:rPr>
              <a:t>Ecosystems</a:t>
            </a:r>
            <a:endParaRPr lang="en-US" sz="1200" dirty="0">
              <a:solidFill>
                <a:schemeClr val="accent5">
                  <a:lumMod val="60000"/>
                  <a:lumOff val="40000"/>
                </a:schemeClr>
              </a:solidFill>
            </a:endParaRPr>
          </a:p>
        </p:txBody>
      </p:sp>
      <p:sp>
        <p:nvSpPr>
          <p:cNvPr id="41" name="TextBox 40"/>
          <p:cNvSpPr txBox="1"/>
          <p:nvPr/>
        </p:nvSpPr>
        <p:spPr>
          <a:xfrm>
            <a:off x="3530001" y="4160520"/>
            <a:ext cx="725840" cy="276999"/>
          </a:xfrm>
          <a:prstGeom prst="rect">
            <a:avLst/>
          </a:prstGeom>
          <a:solidFill>
            <a:schemeClr val="tx1"/>
          </a:solidFill>
          <a:ln>
            <a:noFill/>
          </a:ln>
        </p:spPr>
        <p:txBody>
          <a:bodyPr wrap="none" rtlCol="0">
            <a:spAutoFit/>
          </a:bodyPr>
          <a:lstStyle/>
          <a:p>
            <a:pPr algn="r"/>
            <a:r>
              <a:rPr lang="en-US" sz="1200" dirty="0" smtClean="0">
                <a:solidFill>
                  <a:schemeClr val="accent5">
                    <a:lumMod val="60000"/>
                    <a:lumOff val="40000"/>
                  </a:schemeClr>
                </a:solidFill>
              </a:rPr>
              <a:t>Weather</a:t>
            </a:r>
            <a:endParaRPr lang="en-US" sz="1200" dirty="0">
              <a:solidFill>
                <a:schemeClr val="accent5">
                  <a:lumMod val="60000"/>
                  <a:lumOff val="40000"/>
                </a:schemeClr>
              </a:solidFill>
            </a:endParaRPr>
          </a:p>
        </p:txBody>
      </p:sp>
      <p:sp>
        <p:nvSpPr>
          <p:cNvPr id="42" name="TextBox 41"/>
          <p:cNvSpPr txBox="1"/>
          <p:nvPr/>
        </p:nvSpPr>
        <p:spPr>
          <a:xfrm>
            <a:off x="2704454" y="5455920"/>
            <a:ext cx="1551387" cy="276999"/>
          </a:xfrm>
          <a:prstGeom prst="rect">
            <a:avLst/>
          </a:prstGeom>
          <a:solidFill>
            <a:schemeClr val="tx1"/>
          </a:solidFill>
          <a:ln>
            <a:noFill/>
          </a:ln>
        </p:spPr>
        <p:txBody>
          <a:bodyPr wrap="none" rtlCol="0">
            <a:spAutoFit/>
          </a:bodyPr>
          <a:lstStyle/>
          <a:p>
            <a:pPr algn="r"/>
            <a:r>
              <a:rPr lang="en-US" sz="1200" dirty="0" smtClean="0">
                <a:solidFill>
                  <a:schemeClr val="bg1"/>
                </a:solidFill>
              </a:rPr>
              <a:t>Ecological Forecasting</a:t>
            </a:r>
            <a:endParaRPr lang="en-US" sz="1200" dirty="0">
              <a:solidFill>
                <a:schemeClr val="bg1"/>
              </a:solidFill>
            </a:endParaRPr>
          </a:p>
        </p:txBody>
      </p:sp>
      <p:sp>
        <p:nvSpPr>
          <p:cNvPr id="43" name="TextBox 42"/>
          <p:cNvSpPr txBox="1"/>
          <p:nvPr/>
        </p:nvSpPr>
        <p:spPr>
          <a:xfrm>
            <a:off x="4868411" y="1400542"/>
            <a:ext cx="875111" cy="276999"/>
          </a:xfrm>
          <a:prstGeom prst="rect">
            <a:avLst/>
          </a:prstGeom>
          <a:solidFill>
            <a:schemeClr val="tx1"/>
          </a:solidFill>
          <a:ln>
            <a:noFill/>
          </a:ln>
        </p:spPr>
        <p:txBody>
          <a:bodyPr wrap="none" rtlCol="0">
            <a:spAutoFit/>
          </a:bodyPr>
          <a:lstStyle/>
          <a:p>
            <a:r>
              <a:rPr lang="en-US" sz="1200" dirty="0" smtClean="0">
                <a:solidFill>
                  <a:schemeClr val="accent5">
                    <a:lumMod val="60000"/>
                    <a:lumOff val="40000"/>
                  </a:schemeClr>
                </a:solidFill>
              </a:rPr>
              <a:t>Agriculture</a:t>
            </a:r>
            <a:endParaRPr lang="en-US" sz="1200" dirty="0">
              <a:solidFill>
                <a:schemeClr val="accent5">
                  <a:lumMod val="60000"/>
                  <a:lumOff val="40000"/>
                </a:schemeClr>
              </a:solidFill>
            </a:endParaRPr>
          </a:p>
        </p:txBody>
      </p:sp>
      <p:sp>
        <p:nvSpPr>
          <p:cNvPr id="44" name="TextBox 43"/>
          <p:cNvSpPr txBox="1"/>
          <p:nvPr/>
        </p:nvSpPr>
        <p:spPr>
          <a:xfrm>
            <a:off x="4876800" y="2788920"/>
            <a:ext cx="659283" cy="276999"/>
          </a:xfrm>
          <a:prstGeom prst="rect">
            <a:avLst/>
          </a:prstGeom>
          <a:solidFill>
            <a:schemeClr val="tx1"/>
          </a:solidFill>
          <a:ln>
            <a:noFill/>
          </a:ln>
        </p:spPr>
        <p:txBody>
          <a:bodyPr wrap="none" rtlCol="0">
            <a:spAutoFit/>
          </a:bodyPr>
          <a:lstStyle/>
          <a:p>
            <a:r>
              <a:rPr lang="en-US" sz="1200" dirty="0" smtClean="0">
                <a:solidFill>
                  <a:schemeClr val="accent5">
                    <a:lumMod val="60000"/>
                    <a:lumOff val="40000"/>
                  </a:schemeClr>
                </a:solidFill>
              </a:rPr>
              <a:t>Climate</a:t>
            </a:r>
            <a:endParaRPr lang="en-US" sz="1200" dirty="0">
              <a:solidFill>
                <a:schemeClr val="accent5">
                  <a:lumMod val="60000"/>
                  <a:lumOff val="40000"/>
                </a:schemeClr>
              </a:solidFill>
            </a:endParaRPr>
          </a:p>
        </p:txBody>
      </p:sp>
      <p:sp>
        <p:nvSpPr>
          <p:cNvPr id="45" name="TextBox 44"/>
          <p:cNvSpPr txBox="1"/>
          <p:nvPr/>
        </p:nvSpPr>
        <p:spPr>
          <a:xfrm>
            <a:off x="4876800" y="4160520"/>
            <a:ext cx="1237326" cy="276999"/>
          </a:xfrm>
          <a:prstGeom prst="rect">
            <a:avLst/>
          </a:prstGeom>
          <a:solidFill>
            <a:schemeClr val="tx1"/>
          </a:solidFill>
          <a:ln>
            <a:noFill/>
          </a:ln>
        </p:spPr>
        <p:txBody>
          <a:bodyPr wrap="none" rtlCol="0">
            <a:spAutoFit/>
          </a:bodyPr>
          <a:lstStyle/>
          <a:p>
            <a:r>
              <a:rPr lang="en-US" sz="1200" dirty="0" smtClean="0">
                <a:solidFill>
                  <a:schemeClr val="bg1"/>
                </a:solidFill>
              </a:rPr>
              <a:t>Water Resources</a:t>
            </a:r>
            <a:endParaRPr lang="en-US" sz="1200" dirty="0">
              <a:solidFill>
                <a:schemeClr val="bg1"/>
              </a:solidFill>
            </a:endParaRPr>
          </a:p>
        </p:txBody>
      </p:sp>
      <p:sp>
        <p:nvSpPr>
          <p:cNvPr id="46" name="TextBox 45"/>
          <p:cNvSpPr txBox="1"/>
          <p:nvPr/>
        </p:nvSpPr>
        <p:spPr>
          <a:xfrm>
            <a:off x="4876800" y="5483721"/>
            <a:ext cx="746102" cy="276999"/>
          </a:xfrm>
          <a:prstGeom prst="rect">
            <a:avLst/>
          </a:prstGeom>
          <a:solidFill>
            <a:schemeClr val="tx1"/>
          </a:solidFill>
          <a:ln>
            <a:noFill/>
          </a:ln>
        </p:spPr>
        <p:txBody>
          <a:bodyPr wrap="none" rtlCol="0">
            <a:spAutoFit/>
          </a:bodyPr>
          <a:lstStyle/>
          <a:p>
            <a:r>
              <a:rPr lang="en-US" sz="1200" dirty="0" smtClean="0">
                <a:solidFill>
                  <a:schemeClr val="bg1"/>
                </a:solidFill>
              </a:rPr>
              <a:t>Disasters</a:t>
            </a:r>
            <a:endParaRPr lang="en-US" sz="1200" dirty="0">
              <a:solidFill>
                <a:schemeClr val="bg1"/>
              </a:solidFill>
            </a:endParaRPr>
          </a:p>
        </p:txBody>
      </p:sp>
      <p:sp>
        <p:nvSpPr>
          <p:cNvPr id="47" name="Rectangle 46"/>
          <p:cNvSpPr/>
          <p:nvPr/>
        </p:nvSpPr>
        <p:spPr>
          <a:xfrm>
            <a:off x="0" y="676275"/>
            <a:ext cx="9144000" cy="553998"/>
          </a:xfrm>
          <a:prstGeom prst="rect">
            <a:avLst/>
          </a:prstGeom>
        </p:spPr>
        <p:txBody>
          <a:bodyPr wrap="square">
            <a:spAutoFit/>
          </a:bodyPr>
          <a:lstStyle/>
          <a:p>
            <a:pPr algn="ctr"/>
            <a:r>
              <a:rPr lang="en-US" altLang="en-US" sz="1500" dirty="0" smtClean="0">
                <a:solidFill>
                  <a:schemeClr val="bg1"/>
                </a:solidFill>
              </a:rPr>
              <a:t>The NASA Applied Sciences Program promotes and funds activities </a:t>
            </a:r>
          </a:p>
          <a:p>
            <a:pPr algn="ctr"/>
            <a:r>
              <a:rPr lang="en-US" altLang="en-US" sz="1500" dirty="0" smtClean="0">
                <a:solidFill>
                  <a:schemeClr val="bg1"/>
                </a:solidFill>
              </a:rPr>
              <a:t>that discover and demonstrate innovative uses and practical benefits of NASA’s Earth science resources</a:t>
            </a:r>
            <a:endParaRPr lang="en-US" sz="15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Oval 2"/>
          <p:cNvSpPr>
            <a:spLocks noChangeArrowheads="1"/>
          </p:cNvSpPr>
          <p:nvPr/>
        </p:nvSpPr>
        <p:spPr bwMode="auto">
          <a:xfrm>
            <a:off x="1190625" y="2636838"/>
            <a:ext cx="2005013" cy="904875"/>
          </a:xfrm>
          <a:prstGeom prst="ellipse">
            <a:avLst/>
          </a:prstGeom>
          <a:gradFill rotWithShape="1">
            <a:gsLst>
              <a:gs pos="0">
                <a:schemeClr val="accent1">
                  <a:alpha val="50999"/>
                </a:schemeClr>
              </a:gs>
              <a:gs pos="100000">
                <a:schemeClr val="accent1">
                  <a:gamma/>
                  <a:shade val="46275"/>
                  <a:invGamma/>
                  <a:alpha val="50999"/>
                </a:schemeClr>
              </a:gs>
            </a:gsLst>
            <a:lin ang="5400000" scaled="1"/>
          </a:gradFill>
          <a:ln w="9525" algn="ctr">
            <a:solidFill>
              <a:schemeClr val="tx1"/>
            </a:solidFill>
            <a:round/>
            <a:headEnd/>
            <a:tailEnd/>
          </a:ln>
          <a:effectLst/>
        </p:spPr>
        <p:txBody>
          <a:bodyPr wrap="none" anchor="ctr" anchorCtr="1"/>
          <a:lstStyle/>
          <a:p>
            <a:pPr marL="282575" indent="-282575" algn="ctr" eaLnBrk="1" hangingPunct="1">
              <a:lnSpc>
                <a:spcPct val="85000"/>
              </a:lnSpc>
              <a:spcBef>
                <a:spcPct val="20000"/>
              </a:spcBef>
              <a:buClr>
                <a:schemeClr val="bg1"/>
              </a:buClr>
              <a:buFont typeface="Wingdings" pitchFamily="2" charset="2"/>
              <a:buNone/>
              <a:defRPr/>
            </a:pPr>
            <a:r>
              <a:rPr lang="en-US" sz="1600">
                <a:latin typeface="Arial" pitchFamily="34" charset="0"/>
              </a:rPr>
              <a:t>Technology</a:t>
            </a:r>
          </a:p>
        </p:txBody>
      </p:sp>
      <p:sp>
        <p:nvSpPr>
          <p:cNvPr id="675843" name="Oval 3"/>
          <p:cNvSpPr>
            <a:spLocks noChangeArrowheads="1"/>
          </p:cNvSpPr>
          <p:nvPr/>
        </p:nvSpPr>
        <p:spPr bwMode="auto">
          <a:xfrm>
            <a:off x="1187450" y="3416300"/>
            <a:ext cx="2005013" cy="906463"/>
          </a:xfrm>
          <a:prstGeom prst="ellipse">
            <a:avLst/>
          </a:prstGeom>
          <a:gradFill rotWithShape="1">
            <a:gsLst>
              <a:gs pos="0">
                <a:schemeClr val="accent1">
                  <a:alpha val="50999"/>
                </a:schemeClr>
              </a:gs>
              <a:gs pos="100000">
                <a:schemeClr val="accent1">
                  <a:gamma/>
                  <a:shade val="46275"/>
                  <a:invGamma/>
                  <a:alpha val="50999"/>
                </a:schemeClr>
              </a:gs>
            </a:gsLst>
            <a:lin ang="5400000" scaled="1"/>
          </a:gradFill>
          <a:ln w="9525" algn="ctr">
            <a:solidFill>
              <a:schemeClr val="tx1"/>
            </a:solidFill>
            <a:round/>
            <a:headEnd/>
            <a:tailEnd/>
          </a:ln>
          <a:effectLst/>
        </p:spPr>
        <p:txBody>
          <a:bodyPr wrap="none" anchor="ctr" anchorCtr="1"/>
          <a:lstStyle/>
          <a:p>
            <a:pPr marL="282575" indent="-282575" algn="ctr" eaLnBrk="1" hangingPunct="1">
              <a:lnSpc>
                <a:spcPct val="85000"/>
              </a:lnSpc>
              <a:spcBef>
                <a:spcPct val="20000"/>
              </a:spcBef>
              <a:buClr>
                <a:schemeClr val="bg1"/>
              </a:buClr>
              <a:buFont typeface="Wingdings" pitchFamily="2" charset="2"/>
              <a:buNone/>
              <a:defRPr/>
            </a:pPr>
            <a:r>
              <a:rPr lang="en-US" sz="1600">
                <a:latin typeface="Arial" pitchFamily="34" charset="0"/>
              </a:rPr>
              <a:t>Missions / </a:t>
            </a:r>
          </a:p>
          <a:p>
            <a:pPr marL="282575" indent="-282575" algn="ctr" eaLnBrk="1" hangingPunct="1">
              <a:lnSpc>
                <a:spcPct val="85000"/>
              </a:lnSpc>
              <a:spcBef>
                <a:spcPct val="20000"/>
              </a:spcBef>
              <a:buClr>
                <a:schemeClr val="bg1"/>
              </a:buClr>
              <a:buFont typeface="Wingdings" pitchFamily="2" charset="2"/>
              <a:buNone/>
              <a:defRPr/>
            </a:pPr>
            <a:r>
              <a:rPr lang="en-US" sz="1600">
                <a:latin typeface="Arial" pitchFamily="34" charset="0"/>
              </a:rPr>
              <a:t>Observations</a:t>
            </a:r>
          </a:p>
        </p:txBody>
      </p:sp>
      <p:sp>
        <p:nvSpPr>
          <p:cNvPr id="675844" name="Oval 4"/>
          <p:cNvSpPr>
            <a:spLocks noChangeArrowheads="1"/>
          </p:cNvSpPr>
          <p:nvPr/>
        </p:nvSpPr>
        <p:spPr bwMode="auto">
          <a:xfrm>
            <a:off x="1190625" y="4213225"/>
            <a:ext cx="2005013" cy="904875"/>
          </a:xfrm>
          <a:prstGeom prst="ellipse">
            <a:avLst/>
          </a:prstGeom>
          <a:gradFill rotWithShape="1">
            <a:gsLst>
              <a:gs pos="0">
                <a:schemeClr val="accent1">
                  <a:alpha val="50999"/>
                </a:schemeClr>
              </a:gs>
              <a:gs pos="100000">
                <a:schemeClr val="accent1">
                  <a:gamma/>
                  <a:shade val="46275"/>
                  <a:invGamma/>
                  <a:alpha val="50999"/>
                </a:schemeClr>
              </a:gs>
            </a:gsLst>
            <a:lin ang="5400000" scaled="1"/>
          </a:gradFill>
          <a:ln w="9525" algn="ctr">
            <a:solidFill>
              <a:schemeClr val="tx1"/>
            </a:solidFill>
            <a:round/>
            <a:headEnd/>
            <a:tailEnd/>
          </a:ln>
          <a:effectLst/>
        </p:spPr>
        <p:txBody>
          <a:bodyPr wrap="none" anchor="ctr" anchorCtr="1"/>
          <a:lstStyle/>
          <a:p>
            <a:pPr marL="282575" indent="-282575" algn="ctr" eaLnBrk="1" hangingPunct="1">
              <a:lnSpc>
                <a:spcPct val="85000"/>
              </a:lnSpc>
              <a:spcBef>
                <a:spcPct val="20000"/>
              </a:spcBef>
              <a:buClr>
                <a:schemeClr val="bg1"/>
              </a:buClr>
              <a:buFont typeface="Wingdings" pitchFamily="2" charset="2"/>
              <a:buNone/>
              <a:defRPr/>
            </a:pPr>
            <a:r>
              <a:rPr lang="en-US" sz="1600">
                <a:latin typeface="Arial" pitchFamily="34" charset="0"/>
              </a:rPr>
              <a:t>Data and</a:t>
            </a:r>
          </a:p>
          <a:p>
            <a:pPr marL="282575" indent="-282575" algn="ctr" eaLnBrk="1" hangingPunct="1">
              <a:lnSpc>
                <a:spcPct val="85000"/>
              </a:lnSpc>
              <a:spcBef>
                <a:spcPct val="20000"/>
              </a:spcBef>
              <a:buClr>
                <a:schemeClr val="bg1"/>
              </a:buClr>
              <a:buFont typeface="Wingdings" pitchFamily="2" charset="2"/>
              <a:buNone/>
              <a:defRPr/>
            </a:pPr>
            <a:r>
              <a:rPr lang="en-US" sz="1600">
                <a:latin typeface="Arial" pitchFamily="34" charset="0"/>
              </a:rPr>
              <a:t>Archives</a:t>
            </a:r>
          </a:p>
        </p:txBody>
      </p:sp>
      <p:sp>
        <p:nvSpPr>
          <p:cNvPr id="675845" name="Oval 5"/>
          <p:cNvSpPr>
            <a:spLocks noChangeArrowheads="1"/>
          </p:cNvSpPr>
          <p:nvPr/>
        </p:nvSpPr>
        <p:spPr bwMode="auto">
          <a:xfrm>
            <a:off x="1195388" y="4999038"/>
            <a:ext cx="2005012" cy="906462"/>
          </a:xfrm>
          <a:prstGeom prst="ellipse">
            <a:avLst/>
          </a:prstGeom>
          <a:gradFill rotWithShape="1">
            <a:gsLst>
              <a:gs pos="0">
                <a:schemeClr val="accent1">
                  <a:alpha val="50999"/>
                </a:schemeClr>
              </a:gs>
              <a:gs pos="100000">
                <a:schemeClr val="accent1">
                  <a:gamma/>
                  <a:shade val="46275"/>
                  <a:invGamma/>
                  <a:alpha val="50999"/>
                </a:schemeClr>
              </a:gs>
            </a:gsLst>
            <a:lin ang="5400000" scaled="1"/>
          </a:gradFill>
          <a:ln w="9525" algn="ctr">
            <a:solidFill>
              <a:schemeClr val="tx1"/>
            </a:solidFill>
            <a:round/>
            <a:headEnd/>
            <a:tailEnd/>
          </a:ln>
          <a:effectLst/>
        </p:spPr>
        <p:txBody>
          <a:bodyPr wrap="none" anchor="ctr" anchorCtr="1"/>
          <a:lstStyle/>
          <a:p>
            <a:pPr marL="282575" indent="-282575" algn="ctr" eaLnBrk="1" hangingPunct="1">
              <a:lnSpc>
                <a:spcPct val="85000"/>
              </a:lnSpc>
              <a:spcBef>
                <a:spcPct val="20000"/>
              </a:spcBef>
              <a:buClr>
                <a:schemeClr val="bg1"/>
              </a:buClr>
              <a:buFont typeface="Wingdings" pitchFamily="2" charset="2"/>
              <a:buNone/>
              <a:defRPr/>
            </a:pPr>
            <a:r>
              <a:rPr lang="en-US" sz="1600">
                <a:latin typeface="Arial" pitchFamily="34" charset="0"/>
              </a:rPr>
              <a:t>Research</a:t>
            </a:r>
          </a:p>
          <a:p>
            <a:pPr marL="282575" indent="-282575" algn="ctr" eaLnBrk="1" hangingPunct="1">
              <a:lnSpc>
                <a:spcPct val="85000"/>
              </a:lnSpc>
              <a:spcBef>
                <a:spcPct val="20000"/>
              </a:spcBef>
              <a:buClr>
                <a:schemeClr val="bg1"/>
              </a:buClr>
              <a:buFont typeface="Wingdings" pitchFamily="2" charset="2"/>
              <a:buNone/>
              <a:defRPr/>
            </a:pPr>
            <a:r>
              <a:rPr lang="en-US" sz="1600">
                <a:latin typeface="Arial" pitchFamily="34" charset="0"/>
              </a:rPr>
              <a:t>and Analysis</a:t>
            </a:r>
          </a:p>
        </p:txBody>
      </p:sp>
      <p:sp>
        <p:nvSpPr>
          <p:cNvPr id="675846" name="Oval 6"/>
          <p:cNvSpPr>
            <a:spLocks noChangeArrowheads="1"/>
          </p:cNvSpPr>
          <p:nvPr/>
        </p:nvSpPr>
        <p:spPr bwMode="auto">
          <a:xfrm>
            <a:off x="1200150" y="5778500"/>
            <a:ext cx="2005013" cy="904875"/>
          </a:xfrm>
          <a:prstGeom prst="ellipse">
            <a:avLst/>
          </a:prstGeom>
          <a:gradFill rotWithShape="1">
            <a:gsLst>
              <a:gs pos="0">
                <a:schemeClr val="accent1">
                  <a:alpha val="50999"/>
                </a:schemeClr>
              </a:gs>
              <a:gs pos="100000">
                <a:schemeClr val="accent1">
                  <a:gamma/>
                  <a:shade val="46275"/>
                  <a:invGamma/>
                  <a:alpha val="50999"/>
                </a:schemeClr>
              </a:gs>
            </a:gsLst>
            <a:lin ang="5400000" scaled="1"/>
          </a:gradFill>
          <a:ln w="9525" algn="ctr">
            <a:solidFill>
              <a:schemeClr val="tx1"/>
            </a:solidFill>
            <a:round/>
            <a:headEnd/>
            <a:tailEnd/>
          </a:ln>
          <a:effectLst/>
        </p:spPr>
        <p:txBody>
          <a:bodyPr wrap="none" anchor="ctr" anchorCtr="1"/>
          <a:lstStyle/>
          <a:p>
            <a:pPr marL="282575" indent="-282575" algn="ctr" eaLnBrk="1" hangingPunct="1">
              <a:lnSpc>
                <a:spcPct val="85000"/>
              </a:lnSpc>
              <a:spcBef>
                <a:spcPct val="20000"/>
              </a:spcBef>
              <a:buClr>
                <a:schemeClr val="bg1"/>
              </a:buClr>
              <a:buFont typeface="Wingdings" pitchFamily="2" charset="2"/>
              <a:buNone/>
              <a:defRPr/>
            </a:pPr>
            <a:r>
              <a:rPr lang="en-US" sz="1600">
                <a:latin typeface="Arial" pitchFamily="34" charset="0"/>
              </a:rPr>
              <a:t>Models /</a:t>
            </a:r>
          </a:p>
          <a:p>
            <a:pPr marL="282575" indent="-282575" algn="ctr" eaLnBrk="1" hangingPunct="1">
              <a:lnSpc>
                <a:spcPct val="85000"/>
              </a:lnSpc>
              <a:spcBef>
                <a:spcPct val="20000"/>
              </a:spcBef>
              <a:buClr>
                <a:schemeClr val="bg1"/>
              </a:buClr>
              <a:buFont typeface="Wingdings" pitchFamily="2" charset="2"/>
              <a:buNone/>
              <a:defRPr/>
            </a:pPr>
            <a:r>
              <a:rPr lang="en-US" sz="1600">
                <a:latin typeface="Arial" pitchFamily="34" charset="0"/>
              </a:rPr>
              <a:t>Predictions</a:t>
            </a:r>
          </a:p>
        </p:txBody>
      </p:sp>
      <p:sp>
        <p:nvSpPr>
          <p:cNvPr id="77831" name="Oval 7"/>
          <p:cNvSpPr>
            <a:spLocks noChangeArrowheads="1"/>
          </p:cNvSpPr>
          <p:nvPr/>
        </p:nvSpPr>
        <p:spPr bwMode="auto">
          <a:xfrm>
            <a:off x="5659438" y="3322638"/>
            <a:ext cx="2173287" cy="1249362"/>
          </a:xfrm>
          <a:prstGeom prst="ellipse">
            <a:avLst/>
          </a:prstGeom>
          <a:solidFill>
            <a:schemeClr val="folHlink">
              <a:alpha val="50980"/>
            </a:schemeClr>
          </a:solidFill>
          <a:ln w="9525" algn="ctr">
            <a:solidFill>
              <a:schemeClr val="tx1"/>
            </a:solidFill>
            <a:round/>
            <a:headEnd/>
            <a:tailEnd/>
          </a:ln>
        </p:spPr>
        <p:txBody>
          <a:bodyPr wrap="none" anchor="ctr" anchorCtr="1"/>
          <a:lstStyle>
            <a:lvl1pPr marL="282575" indent="-282575">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lnSpc>
                <a:spcPct val="85000"/>
              </a:lnSpc>
              <a:spcBef>
                <a:spcPct val="20000"/>
              </a:spcBef>
              <a:buClr>
                <a:schemeClr val="bg1"/>
              </a:buClr>
              <a:buFont typeface="Wingdings" panose="05000000000000000000" pitchFamily="2" charset="2"/>
              <a:buNone/>
            </a:pPr>
            <a:r>
              <a:rPr lang="en-US" altLang="en-US" sz="1600">
                <a:latin typeface="Arial" panose="020B0604020202020204" pitchFamily="34" charset="0"/>
              </a:rPr>
              <a:t>Policy</a:t>
            </a:r>
          </a:p>
          <a:p>
            <a:pPr algn="ctr" eaLnBrk="1" hangingPunct="1">
              <a:lnSpc>
                <a:spcPct val="85000"/>
              </a:lnSpc>
              <a:spcBef>
                <a:spcPct val="20000"/>
              </a:spcBef>
              <a:buClr>
                <a:schemeClr val="bg1"/>
              </a:buClr>
              <a:buFont typeface="Wingdings" panose="05000000000000000000" pitchFamily="2" charset="2"/>
              <a:buNone/>
            </a:pPr>
            <a:r>
              <a:rPr lang="en-US" altLang="en-US" sz="1600">
                <a:latin typeface="Arial" panose="020B0604020202020204" pitchFamily="34" charset="0"/>
              </a:rPr>
              <a:t>Decisions</a:t>
            </a:r>
          </a:p>
        </p:txBody>
      </p:sp>
      <p:sp>
        <p:nvSpPr>
          <p:cNvPr id="77832" name="Oval 8"/>
          <p:cNvSpPr>
            <a:spLocks noChangeArrowheads="1"/>
          </p:cNvSpPr>
          <p:nvPr/>
        </p:nvSpPr>
        <p:spPr bwMode="auto">
          <a:xfrm>
            <a:off x="5661025" y="4219575"/>
            <a:ext cx="2146300" cy="1300163"/>
          </a:xfrm>
          <a:prstGeom prst="ellipse">
            <a:avLst/>
          </a:prstGeom>
          <a:solidFill>
            <a:schemeClr val="folHlink">
              <a:alpha val="50980"/>
            </a:schemeClr>
          </a:solidFill>
          <a:ln w="9525" algn="ctr">
            <a:solidFill>
              <a:schemeClr val="tx1"/>
            </a:solidFill>
            <a:round/>
            <a:headEnd/>
            <a:tailEnd/>
          </a:ln>
        </p:spPr>
        <p:txBody>
          <a:bodyPr wrap="none" anchor="ctr" anchorCtr="1"/>
          <a:lstStyle>
            <a:lvl1pPr marL="282575" indent="-282575">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lnSpc>
                <a:spcPct val="85000"/>
              </a:lnSpc>
              <a:spcBef>
                <a:spcPct val="20000"/>
              </a:spcBef>
              <a:buClr>
                <a:schemeClr val="bg1"/>
              </a:buClr>
              <a:buFont typeface="Wingdings" panose="05000000000000000000" pitchFamily="2" charset="2"/>
              <a:buNone/>
            </a:pPr>
            <a:r>
              <a:rPr lang="en-US" altLang="en-US" sz="1600">
                <a:latin typeface="Arial" panose="020B0604020202020204" pitchFamily="34" charset="0"/>
              </a:rPr>
              <a:t>Forecasting</a:t>
            </a:r>
          </a:p>
        </p:txBody>
      </p:sp>
      <p:sp>
        <p:nvSpPr>
          <p:cNvPr id="77833" name="Line 9"/>
          <p:cNvSpPr>
            <a:spLocks noChangeShapeType="1"/>
          </p:cNvSpPr>
          <p:nvPr/>
        </p:nvSpPr>
        <p:spPr bwMode="auto">
          <a:xfrm>
            <a:off x="3044825" y="2589213"/>
            <a:ext cx="987425" cy="1952625"/>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77834" name="Line 10"/>
          <p:cNvSpPr>
            <a:spLocks noChangeShapeType="1"/>
          </p:cNvSpPr>
          <p:nvPr/>
        </p:nvSpPr>
        <p:spPr bwMode="auto">
          <a:xfrm>
            <a:off x="4767263" y="4775200"/>
            <a:ext cx="989012" cy="1952625"/>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77835" name="Line 11"/>
          <p:cNvSpPr>
            <a:spLocks noChangeShapeType="1"/>
          </p:cNvSpPr>
          <p:nvPr/>
        </p:nvSpPr>
        <p:spPr bwMode="auto">
          <a:xfrm flipH="1">
            <a:off x="3051175" y="4762500"/>
            <a:ext cx="985838" cy="1954213"/>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77836" name="Line 12"/>
          <p:cNvSpPr>
            <a:spLocks noChangeShapeType="1"/>
          </p:cNvSpPr>
          <p:nvPr/>
        </p:nvSpPr>
        <p:spPr bwMode="auto">
          <a:xfrm flipH="1">
            <a:off x="4800600" y="2603500"/>
            <a:ext cx="987425" cy="1952625"/>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77837" name="AutoShape 13"/>
          <p:cNvSpPr>
            <a:spLocks noChangeArrowheads="1"/>
          </p:cNvSpPr>
          <p:nvPr/>
        </p:nvSpPr>
        <p:spPr bwMode="auto">
          <a:xfrm>
            <a:off x="1362075" y="1012825"/>
            <a:ext cx="6002338" cy="10302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gradFill rotWithShape="1">
            <a:gsLst>
              <a:gs pos="0">
                <a:schemeClr val="accent1"/>
              </a:gs>
              <a:gs pos="100000">
                <a:schemeClr val="folHlink"/>
              </a:gs>
            </a:gsLst>
            <a:lin ang="0" scaled="1"/>
          </a:gradFill>
          <a:ln w="9525" algn="ctr">
            <a:solidFill>
              <a:schemeClr val="tx1"/>
            </a:solidFill>
            <a:miter lim="800000"/>
            <a:headEnd/>
            <a:tailEnd/>
          </a:ln>
        </p:spPr>
        <p:txBody>
          <a:bodyPr wrap="none" anchor="ctr"/>
          <a:lstStyle/>
          <a:p>
            <a:endParaRPr lang="en-US"/>
          </a:p>
        </p:txBody>
      </p:sp>
      <p:sp>
        <p:nvSpPr>
          <p:cNvPr id="77838" name="Text Box 14"/>
          <p:cNvSpPr txBox="1">
            <a:spLocks noChangeArrowheads="1"/>
          </p:cNvSpPr>
          <p:nvPr/>
        </p:nvSpPr>
        <p:spPr bwMode="auto">
          <a:xfrm>
            <a:off x="1241425" y="1651000"/>
            <a:ext cx="1930400" cy="825500"/>
          </a:xfrm>
          <a:prstGeom prst="rect">
            <a:avLst/>
          </a:prstGeom>
          <a:noFill/>
          <a:ln w="9525" algn="ctr">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marL="282575" indent="-282575">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lnSpc>
                <a:spcPct val="85000"/>
              </a:lnSpc>
              <a:spcBef>
                <a:spcPct val="20000"/>
              </a:spcBef>
              <a:buClr>
                <a:schemeClr val="bg1"/>
              </a:buClr>
              <a:buFont typeface="Wingdings" panose="05000000000000000000" pitchFamily="2" charset="2"/>
              <a:buNone/>
            </a:pPr>
            <a:r>
              <a:rPr lang="en-US" altLang="en-US" sz="1600" b="1" i="1" dirty="0">
                <a:latin typeface="Arial" panose="020B0604020202020204" pitchFamily="34" charset="0"/>
              </a:rPr>
              <a:t>Results of</a:t>
            </a:r>
          </a:p>
          <a:p>
            <a:pPr algn="ctr" eaLnBrk="1" hangingPunct="1">
              <a:lnSpc>
                <a:spcPct val="85000"/>
              </a:lnSpc>
              <a:spcBef>
                <a:spcPct val="20000"/>
              </a:spcBef>
              <a:buClr>
                <a:schemeClr val="bg1"/>
              </a:buClr>
              <a:buFont typeface="Wingdings" panose="05000000000000000000" pitchFamily="2" charset="2"/>
              <a:buNone/>
            </a:pPr>
            <a:r>
              <a:rPr lang="en-US" altLang="en-US" sz="1600" b="1" i="1" dirty="0">
                <a:latin typeface="Arial" panose="020B0604020202020204" pitchFamily="34" charset="0"/>
              </a:rPr>
              <a:t>NASA Earth</a:t>
            </a:r>
          </a:p>
          <a:p>
            <a:pPr algn="ctr" eaLnBrk="1" hangingPunct="1">
              <a:lnSpc>
                <a:spcPct val="85000"/>
              </a:lnSpc>
              <a:spcBef>
                <a:spcPct val="20000"/>
              </a:spcBef>
              <a:buClr>
                <a:schemeClr val="bg1"/>
              </a:buClr>
              <a:buFont typeface="Wingdings" panose="05000000000000000000" pitchFamily="2" charset="2"/>
              <a:buNone/>
            </a:pPr>
            <a:r>
              <a:rPr lang="en-US" altLang="en-US" sz="1600" b="1" i="1" dirty="0">
                <a:latin typeface="Arial" panose="020B0604020202020204" pitchFamily="34" charset="0"/>
              </a:rPr>
              <a:t>Science Research</a:t>
            </a:r>
          </a:p>
        </p:txBody>
      </p:sp>
      <p:sp>
        <p:nvSpPr>
          <p:cNvPr id="77839" name="Text Box 15"/>
          <p:cNvSpPr txBox="1">
            <a:spLocks noChangeArrowheads="1"/>
          </p:cNvSpPr>
          <p:nvPr/>
        </p:nvSpPr>
        <p:spPr bwMode="auto">
          <a:xfrm>
            <a:off x="5140325" y="1730375"/>
            <a:ext cx="2943225" cy="334963"/>
          </a:xfrm>
          <a:prstGeom prst="rect">
            <a:avLst/>
          </a:prstGeom>
          <a:noFill/>
          <a:ln w="9525" algn="ctr">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marL="282575" indent="-282575">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lnSpc>
                <a:spcPct val="85000"/>
              </a:lnSpc>
              <a:spcBef>
                <a:spcPct val="20000"/>
              </a:spcBef>
              <a:buClr>
                <a:schemeClr val="bg1"/>
              </a:buClr>
              <a:buFont typeface="Wingdings" panose="05000000000000000000" pitchFamily="2" charset="2"/>
              <a:buNone/>
            </a:pPr>
            <a:r>
              <a:rPr lang="en-US" altLang="en-US" sz="1800" b="1" i="1">
                <a:latin typeface="Arial" panose="020B0604020202020204" pitchFamily="34" charset="0"/>
              </a:rPr>
              <a:t>Societal Needs</a:t>
            </a:r>
          </a:p>
        </p:txBody>
      </p:sp>
      <p:sp>
        <p:nvSpPr>
          <p:cNvPr id="77840" name="Text Box 16"/>
          <p:cNvSpPr txBox="1">
            <a:spLocks noChangeArrowheads="1"/>
          </p:cNvSpPr>
          <p:nvPr/>
        </p:nvSpPr>
        <p:spPr bwMode="auto">
          <a:xfrm>
            <a:off x="3484563" y="4327525"/>
            <a:ext cx="1865312" cy="458788"/>
          </a:xfrm>
          <a:prstGeom prst="rect">
            <a:avLst/>
          </a:prstGeom>
          <a:solidFill>
            <a:srgbClr val="99CCFF"/>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marL="304800" indent="-3048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lnSpc>
                <a:spcPct val="65000"/>
              </a:lnSpc>
              <a:spcBef>
                <a:spcPct val="20000"/>
              </a:spcBef>
              <a:buClr>
                <a:schemeClr val="tx1"/>
              </a:buClr>
              <a:buFont typeface="Wingdings" panose="05000000000000000000" pitchFamily="2" charset="2"/>
              <a:buNone/>
            </a:pPr>
            <a:r>
              <a:rPr lang="en-US" altLang="en-US" sz="1600" b="1" dirty="0">
                <a:latin typeface="Arial" panose="020B0604020202020204" pitchFamily="34" charset="0"/>
              </a:rPr>
              <a:t>Applied Sciences</a:t>
            </a:r>
          </a:p>
          <a:p>
            <a:pPr algn="ctr" eaLnBrk="1" hangingPunct="1">
              <a:lnSpc>
                <a:spcPct val="65000"/>
              </a:lnSpc>
              <a:spcBef>
                <a:spcPct val="20000"/>
              </a:spcBef>
              <a:buClr>
                <a:schemeClr val="tx1"/>
              </a:buClr>
              <a:buFont typeface="Wingdings" panose="05000000000000000000" pitchFamily="2" charset="2"/>
              <a:buNone/>
            </a:pPr>
            <a:r>
              <a:rPr lang="en-US" altLang="en-US" sz="1600" b="1" dirty="0">
                <a:latin typeface="Arial" panose="020B0604020202020204" pitchFamily="34" charset="0"/>
              </a:rPr>
              <a:t>Program</a:t>
            </a:r>
          </a:p>
        </p:txBody>
      </p:sp>
      <p:sp>
        <p:nvSpPr>
          <p:cNvPr id="77841" name="Oval 17"/>
          <p:cNvSpPr>
            <a:spLocks noChangeArrowheads="1"/>
          </p:cNvSpPr>
          <p:nvPr/>
        </p:nvSpPr>
        <p:spPr bwMode="auto">
          <a:xfrm>
            <a:off x="5656263" y="5260975"/>
            <a:ext cx="2200275" cy="1289050"/>
          </a:xfrm>
          <a:prstGeom prst="ellipse">
            <a:avLst/>
          </a:prstGeom>
          <a:solidFill>
            <a:schemeClr val="folHlink">
              <a:alpha val="50980"/>
            </a:schemeClr>
          </a:solidFill>
          <a:ln w="9525" algn="ctr">
            <a:solidFill>
              <a:schemeClr val="tx1"/>
            </a:solidFill>
            <a:round/>
            <a:headEnd/>
            <a:tailEnd/>
          </a:ln>
        </p:spPr>
        <p:txBody>
          <a:bodyPr wrap="none" anchor="ctr" anchorCtr="1"/>
          <a:lstStyle>
            <a:lvl1pPr marL="282575" indent="-282575">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lnSpc>
                <a:spcPct val="85000"/>
              </a:lnSpc>
              <a:spcBef>
                <a:spcPct val="20000"/>
              </a:spcBef>
              <a:buClr>
                <a:schemeClr val="bg1"/>
              </a:buClr>
              <a:buFont typeface="Wingdings" panose="05000000000000000000" pitchFamily="2" charset="2"/>
              <a:buNone/>
            </a:pPr>
            <a:r>
              <a:rPr lang="en-US" altLang="en-US" sz="1600">
                <a:latin typeface="Arial" panose="020B0604020202020204" pitchFamily="34" charset="0"/>
              </a:rPr>
              <a:t>Response </a:t>
            </a:r>
          </a:p>
          <a:p>
            <a:pPr algn="ctr" eaLnBrk="1" hangingPunct="1">
              <a:lnSpc>
                <a:spcPct val="85000"/>
              </a:lnSpc>
              <a:spcBef>
                <a:spcPct val="20000"/>
              </a:spcBef>
              <a:buClr>
                <a:schemeClr val="bg1"/>
              </a:buClr>
              <a:buFont typeface="Wingdings" panose="05000000000000000000" pitchFamily="2" charset="2"/>
              <a:buNone/>
            </a:pPr>
            <a:r>
              <a:rPr lang="en-US" altLang="en-US" sz="1600">
                <a:latin typeface="Arial" panose="020B0604020202020204" pitchFamily="34" charset="0"/>
              </a:rPr>
              <a:t>&amp; Recovery</a:t>
            </a:r>
          </a:p>
          <a:p>
            <a:pPr algn="ctr" eaLnBrk="1" hangingPunct="1">
              <a:lnSpc>
                <a:spcPct val="85000"/>
              </a:lnSpc>
              <a:spcBef>
                <a:spcPct val="20000"/>
              </a:spcBef>
              <a:buClr>
                <a:schemeClr val="bg1"/>
              </a:buClr>
              <a:buFont typeface="Wingdings" panose="05000000000000000000" pitchFamily="2" charset="2"/>
              <a:buNone/>
            </a:pPr>
            <a:endParaRPr lang="en-US" altLang="en-US" sz="1400" b="1">
              <a:latin typeface="Arial" panose="020B0604020202020204" pitchFamily="34" charset="0"/>
            </a:endParaRPr>
          </a:p>
        </p:txBody>
      </p:sp>
      <p:sp>
        <p:nvSpPr>
          <p:cNvPr id="77842" name="Oval 18"/>
          <p:cNvSpPr>
            <a:spLocks noChangeArrowheads="1"/>
          </p:cNvSpPr>
          <p:nvPr/>
        </p:nvSpPr>
        <p:spPr bwMode="auto">
          <a:xfrm>
            <a:off x="5689600" y="2393950"/>
            <a:ext cx="2136775" cy="1249363"/>
          </a:xfrm>
          <a:prstGeom prst="ellipse">
            <a:avLst/>
          </a:prstGeom>
          <a:solidFill>
            <a:schemeClr val="folHlink">
              <a:alpha val="50980"/>
            </a:schemeClr>
          </a:solidFill>
          <a:ln w="9525" algn="ctr">
            <a:solidFill>
              <a:schemeClr val="tx1"/>
            </a:solidFill>
            <a:round/>
            <a:headEnd/>
            <a:tailEnd/>
          </a:ln>
        </p:spPr>
        <p:txBody>
          <a:bodyPr wrap="none" anchor="ctr" anchorCtr="1"/>
          <a:lstStyle>
            <a:lvl1pPr marL="282575" indent="-282575">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lnSpc>
                <a:spcPct val="85000"/>
              </a:lnSpc>
              <a:spcBef>
                <a:spcPct val="20000"/>
              </a:spcBef>
              <a:buClr>
                <a:schemeClr val="bg1"/>
              </a:buClr>
              <a:buFont typeface="Wingdings" panose="05000000000000000000" pitchFamily="2" charset="2"/>
              <a:buNone/>
            </a:pPr>
            <a:r>
              <a:rPr lang="en-US" altLang="en-US" sz="1600">
                <a:latin typeface="Arial" panose="020B0604020202020204" pitchFamily="34" charset="0"/>
              </a:rPr>
              <a:t>Management</a:t>
            </a:r>
          </a:p>
          <a:p>
            <a:pPr algn="ctr" eaLnBrk="1" hangingPunct="1">
              <a:lnSpc>
                <a:spcPct val="85000"/>
              </a:lnSpc>
              <a:spcBef>
                <a:spcPct val="20000"/>
              </a:spcBef>
              <a:buClr>
                <a:schemeClr val="bg1"/>
              </a:buClr>
              <a:buFont typeface="Wingdings" panose="05000000000000000000" pitchFamily="2" charset="2"/>
              <a:buNone/>
            </a:pPr>
            <a:r>
              <a:rPr lang="en-US" altLang="en-US" sz="1600">
                <a:latin typeface="Arial" panose="020B0604020202020204" pitchFamily="34" charset="0"/>
              </a:rPr>
              <a:t>Decisions</a:t>
            </a:r>
          </a:p>
        </p:txBody>
      </p:sp>
      <p:sp>
        <p:nvSpPr>
          <p:cNvPr id="77843" name="Rectangle 19"/>
          <p:cNvSpPr>
            <a:spLocks noGrp="1" noChangeArrowheads="1"/>
          </p:cNvSpPr>
          <p:nvPr>
            <p:ph type="title"/>
          </p:nvPr>
        </p:nvSpPr>
        <p:spPr>
          <a:xfrm>
            <a:off x="0" y="0"/>
            <a:ext cx="9144000" cy="854075"/>
          </a:xfrm>
          <a:solidFill>
            <a:schemeClr val="tx1"/>
          </a:solidFill>
        </p:spPr>
        <p:txBody>
          <a:bodyPr>
            <a:normAutofit/>
          </a:bodyPr>
          <a:lstStyle/>
          <a:p>
            <a:pPr eaLnBrk="1" hangingPunct="1"/>
            <a:r>
              <a:rPr lang="en-US" altLang="en-US" b="1" dirty="0" smtClean="0">
                <a:solidFill>
                  <a:schemeClr val="bg1"/>
                </a:solidFill>
              </a:rPr>
              <a:t>NASA Applied Sciences Architecture</a:t>
            </a:r>
          </a:p>
        </p:txBody>
      </p:sp>
      <p:sp>
        <p:nvSpPr>
          <p:cNvPr id="4" name="TextBox 3"/>
          <p:cNvSpPr txBox="1"/>
          <p:nvPr/>
        </p:nvSpPr>
        <p:spPr>
          <a:xfrm>
            <a:off x="3571037" y="3188323"/>
            <a:ext cx="1732077" cy="369332"/>
          </a:xfrm>
          <a:prstGeom prst="rect">
            <a:avLst/>
          </a:prstGeom>
          <a:solidFill>
            <a:srgbClr val="CCFFCC"/>
          </a:solidFill>
        </p:spPr>
        <p:txBody>
          <a:bodyPr wrap="none" rtlCol="0">
            <a:spAutoFit/>
          </a:bodyPr>
          <a:lstStyle/>
          <a:p>
            <a:r>
              <a:rPr lang="en-US" dirty="0" smtClean="0">
                <a:solidFill>
                  <a:srgbClr val="0000FF"/>
                </a:solidFill>
              </a:rPr>
              <a:t>Valley of Death</a:t>
            </a:r>
            <a:endParaRPr lang="en-US" dirty="0">
              <a:solidFill>
                <a:srgbClr val="0000FF"/>
              </a:solidFill>
            </a:endParaRPr>
          </a:p>
        </p:txBody>
      </p:sp>
    </p:spTree>
    <p:extLst>
      <p:ext uri="{BB962C8B-B14F-4D97-AF65-F5344CB8AC3E}">
        <p14:creationId xmlns="" xmlns:p14="http://schemas.microsoft.com/office/powerpoint/2010/main" val="27486315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760" t="1888" r="3632" b="15897"/>
          <a:stretch/>
        </p:blipFill>
        <p:spPr bwMode="auto">
          <a:xfrm>
            <a:off x="125883" y="2063605"/>
            <a:ext cx="3171826" cy="2152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4"/>
          <p:cNvSpPr>
            <a:spLocks noChangeArrowheads="1"/>
          </p:cNvSpPr>
          <p:nvPr/>
        </p:nvSpPr>
        <p:spPr bwMode="auto">
          <a:xfrm>
            <a:off x="256698" y="4167918"/>
            <a:ext cx="2925672"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000">
                <a:solidFill>
                  <a:schemeClr val="tx1"/>
                </a:solidFill>
                <a:latin typeface="Arial" pitchFamily="34" charset="0"/>
                <a:ea typeface="ＭＳ Ｐゴシック" pitchFamily="34" charset="-128"/>
              </a:defRPr>
            </a:lvl1pPr>
            <a:lvl2pPr marL="742950" indent="-285750" eaLnBrk="0" hangingPunct="0">
              <a:defRPr sz="1000">
                <a:solidFill>
                  <a:schemeClr val="tx1"/>
                </a:solidFill>
                <a:latin typeface="Arial" pitchFamily="34" charset="0"/>
                <a:ea typeface="ＭＳ Ｐゴシック" pitchFamily="34" charset="-128"/>
              </a:defRPr>
            </a:lvl2pPr>
            <a:lvl3pPr marL="1143000" indent="-228600" eaLnBrk="0" hangingPunct="0">
              <a:defRPr sz="1000">
                <a:solidFill>
                  <a:schemeClr val="tx1"/>
                </a:solidFill>
                <a:latin typeface="Arial" pitchFamily="34" charset="0"/>
                <a:ea typeface="ＭＳ Ｐゴシック" pitchFamily="34" charset="-128"/>
              </a:defRPr>
            </a:lvl3pPr>
            <a:lvl4pPr marL="1600200" indent="-228600" eaLnBrk="0" hangingPunct="0">
              <a:defRPr sz="1000">
                <a:solidFill>
                  <a:schemeClr val="tx1"/>
                </a:solidFill>
                <a:latin typeface="Arial" pitchFamily="34" charset="0"/>
                <a:ea typeface="ＭＳ Ｐゴシック" pitchFamily="34" charset="-128"/>
              </a:defRPr>
            </a:lvl4pPr>
            <a:lvl5pPr marL="2057400" indent="-228600" eaLnBrk="0" hangingPunct="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eaLnBrk="1" hangingPunct="1"/>
            <a:r>
              <a:rPr lang="en-US" altLang="en-US" sz="1400" dirty="0" smtClean="0">
                <a:solidFill>
                  <a:srgbClr val="000000"/>
                </a:solidFill>
              </a:rPr>
              <a:t>Green areas are ground-based PM</a:t>
            </a:r>
            <a:r>
              <a:rPr lang="en-US" altLang="en-US" sz="1400" baseline="-25000" dirty="0" smtClean="0">
                <a:solidFill>
                  <a:srgbClr val="000000"/>
                </a:solidFill>
              </a:rPr>
              <a:t>2.5</a:t>
            </a:r>
            <a:r>
              <a:rPr lang="en-US" altLang="en-US" sz="1400" dirty="0" smtClean="0">
                <a:solidFill>
                  <a:srgbClr val="000000"/>
                </a:solidFill>
              </a:rPr>
              <a:t> monitor coverage and the blue areas are </a:t>
            </a:r>
            <a:r>
              <a:rPr lang="en-US" altLang="en-US" sz="1400" dirty="0" err="1" smtClean="0">
                <a:solidFill>
                  <a:srgbClr val="000000"/>
                </a:solidFill>
              </a:rPr>
              <a:t>AirNow</a:t>
            </a:r>
            <a:r>
              <a:rPr lang="en-US" altLang="en-US" sz="1400" dirty="0" smtClean="0">
                <a:solidFill>
                  <a:srgbClr val="000000"/>
                </a:solidFill>
              </a:rPr>
              <a:t> Satellite-based PM</a:t>
            </a:r>
            <a:r>
              <a:rPr lang="en-US" altLang="en-US" sz="1400" baseline="-25000" dirty="0" smtClean="0">
                <a:solidFill>
                  <a:srgbClr val="000000"/>
                </a:solidFill>
              </a:rPr>
              <a:t>2.5 </a:t>
            </a:r>
            <a:r>
              <a:rPr lang="en-US" altLang="en-US" sz="1400" dirty="0" smtClean="0">
                <a:solidFill>
                  <a:srgbClr val="000000"/>
                </a:solidFill>
              </a:rPr>
              <a:t>coverage. White areas have neither satellite nor ground based coverage. </a:t>
            </a:r>
            <a:endParaRPr lang="en-US" altLang="en-US" sz="1400" dirty="0">
              <a:solidFill>
                <a:srgbClr val="000000"/>
              </a:solidFill>
            </a:endParaRPr>
          </a:p>
        </p:txBody>
      </p:sp>
      <p:sp>
        <p:nvSpPr>
          <p:cNvPr id="22" name="TextBox 21"/>
          <p:cNvSpPr txBox="1"/>
          <p:nvPr/>
        </p:nvSpPr>
        <p:spPr>
          <a:xfrm>
            <a:off x="109296" y="1519150"/>
            <a:ext cx="2890022" cy="523220"/>
          </a:xfrm>
          <a:prstGeom prst="rect">
            <a:avLst/>
          </a:prstGeom>
          <a:noFill/>
        </p:spPr>
        <p:txBody>
          <a:bodyPr wrap="none" rtlCol="0">
            <a:spAutoFit/>
          </a:bodyPr>
          <a:lstStyle/>
          <a:p>
            <a:r>
              <a:rPr lang="en-US" sz="1400" dirty="0" smtClean="0"/>
              <a:t>GROUND-BASED + SATELLITE  </a:t>
            </a:r>
          </a:p>
          <a:p>
            <a:r>
              <a:rPr lang="en-US" sz="1400" dirty="0" smtClean="0"/>
              <a:t>COVERAGE OF AIR QUALITY</a:t>
            </a:r>
            <a:endParaRPr lang="en-US" sz="1400" dirty="0"/>
          </a:p>
        </p:txBody>
      </p:sp>
      <p:sp>
        <p:nvSpPr>
          <p:cNvPr id="21" name="TextBox 20"/>
          <p:cNvSpPr txBox="1"/>
          <p:nvPr/>
        </p:nvSpPr>
        <p:spPr>
          <a:xfrm>
            <a:off x="191061" y="533400"/>
            <a:ext cx="6165996" cy="830997"/>
          </a:xfrm>
          <a:prstGeom prst="rect">
            <a:avLst/>
          </a:prstGeom>
          <a:noFill/>
        </p:spPr>
        <p:txBody>
          <a:bodyPr wrap="square" rtlCol="0">
            <a:spAutoFit/>
          </a:bodyPr>
          <a:lstStyle/>
          <a:p>
            <a:r>
              <a:rPr lang="en-US" altLang="en-US" sz="2400" b="1" dirty="0" smtClean="0">
                <a:solidFill>
                  <a:srgbClr val="000066"/>
                </a:solidFill>
                <a:latin typeface="Candara" pitchFamily="34" charset="0"/>
              </a:rPr>
              <a:t>Improving </a:t>
            </a:r>
            <a:r>
              <a:rPr lang="en-US" altLang="en-US" sz="2400" b="1" dirty="0">
                <a:solidFill>
                  <a:srgbClr val="000066"/>
                </a:solidFill>
                <a:latin typeface="Candara" pitchFamily="34" charset="0"/>
              </a:rPr>
              <a:t>EPA’s </a:t>
            </a:r>
            <a:r>
              <a:rPr lang="en-US" altLang="en-US" sz="2400" b="1" dirty="0" err="1">
                <a:solidFill>
                  <a:srgbClr val="000066"/>
                </a:solidFill>
                <a:latin typeface="Candara" pitchFamily="34" charset="0"/>
              </a:rPr>
              <a:t>AirNow</a:t>
            </a:r>
            <a:r>
              <a:rPr lang="en-US" altLang="en-US" sz="2400" b="1" dirty="0">
                <a:solidFill>
                  <a:srgbClr val="000066"/>
                </a:solidFill>
                <a:latin typeface="Candara" pitchFamily="34" charset="0"/>
              </a:rPr>
              <a:t> </a:t>
            </a:r>
            <a:r>
              <a:rPr lang="en-US" altLang="en-US" sz="2400" b="1" dirty="0" smtClean="0">
                <a:solidFill>
                  <a:srgbClr val="000066"/>
                </a:solidFill>
                <a:latin typeface="Candara" pitchFamily="34" charset="0"/>
              </a:rPr>
              <a:t>Air Quality Index </a:t>
            </a:r>
            <a:r>
              <a:rPr lang="en-US" altLang="en-US" sz="2400" b="1" dirty="0">
                <a:solidFill>
                  <a:srgbClr val="000066"/>
                </a:solidFill>
                <a:latin typeface="Candara" pitchFamily="34" charset="0"/>
              </a:rPr>
              <a:t>Maps with </a:t>
            </a:r>
            <a:r>
              <a:rPr lang="en-US" altLang="en-US" sz="2400" b="1" dirty="0" smtClean="0">
                <a:solidFill>
                  <a:srgbClr val="000066"/>
                </a:solidFill>
                <a:latin typeface="Candara" pitchFamily="34" charset="0"/>
              </a:rPr>
              <a:t>NASA </a:t>
            </a:r>
            <a:r>
              <a:rPr lang="en-US" altLang="en-US" sz="2400" b="1" dirty="0">
                <a:solidFill>
                  <a:srgbClr val="000066"/>
                </a:solidFill>
                <a:latin typeface="Candara" pitchFamily="34" charset="0"/>
              </a:rPr>
              <a:t>Satellite </a:t>
            </a:r>
            <a:r>
              <a:rPr lang="en-US" altLang="en-US" sz="2400" b="1" dirty="0" smtClean="0">
                <a:solidFill>
                  <a:srgbClr val="000066"/>
                </a:solidFill>
                <a:latin typeface="Candara" pitchFamily="34" charset="0"/>
              </a:rPr>
              <a:t>Data</a:t>
            </a:r>
            <a:endParaRPr lang="en-US" sz="2400" dirty="0"/>
          </a:p>
        </p:txBody>
      </p:sp>
      <p:cxnSp>
        <p:nvCxnSpPr>
          <p:cNvPr id="26" name="Straight Connector 25"/>
          <p:cNvCxnSpPr/>
          <p:nvPr/>
        </p:nvCxnSpPr>
        <p:spPr>
          <a:xfrm>
            <a:off x="46754" y="1364397"/>
            <a:ext cx="6011146" cy="0"/>
          </a:xfrm>
          <a:prstGeom prst="line">
            <a:avLst/>
          </a:prstGeom>
          <a:ln w="57150">
            <a:solidFill>
              <a:srgbClr val="0066FF"/>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5884" y="5606555"/>
            <a:ext cx="6231174" cy="861774"/>
          </a:xfrm>
          <a:prstGeom prst="rect">
            <a:avLst/>
          </a:prstGeom>
          <a:solidFill>
            <a:srgbClr val="FFFF99"/>
          </a:solidFill>
          <a:ln>
            <a:noFill/>
          </a:ln>
          <a:effectLst>
            <a:outerShdw blurRad="127000" dist="127000" dir="1860000" algn="tl" rotWithShape="0">
              <a:prstClr val="black">
                <a:alpha val="63000"/>
              </a:prstClr>
            </a:outerShdw>
          </a:effectLst>
        </p:spPr>
        <p:txBody>
          <a:bodyPr wrap="square" lIns="0" tIns="0" rIns="0" bIns="0">
            <a:spAutoFit/>
          </a:bodyPr>
          <a:lstStyle/>
          <a:p>
            <a:pPr>
              <a:defRPr/>
            </a:pPr>
            <a:r>
              <a:rPr lang="en-US" sz="1400" b="1" i="1" dirty="0">
                <a:latin typeface="Times New Roman" pitchFamily="18" charset="0"/>
                <a:cs typeface="Times New Roman" pitchFamily="18" charset="0"/>
              </a:rPr>
              <a:t>“This is the best tool I have seen so far that integrates satellite data with information from ground monitors.”</a:t>
            </a:r>
          </a:p>
          <a:p>
            <a:pPr>
              <a:defRPr/>
            </a:pPr>
            <a:r>
              <a:rPr lang="en-US" sz="1400" dirty="0">
                <a:latin typeface="Times New Roman" pitchFamily="18" charset="0"/>
                <a:cs typeface="Times New Roman" pitchFamily="18" charset="0"/>
              </a:rPr>
              <a:t>Cassie McMahon,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Minnesota Pollution Control Agency</a:t>
            </a:r>
          </a:p>
        </p:txBody>
      </p:sp>
      <p:grpSp>
        <p:nvGrpSpPr>
          <p:cNvPr id="3" name="Group 2"/>
          <p:cNvGrpSpPr/>
          <p:nvPr/>
        </p:nvGrpSpPr>
        <p:grpSpPr>
          <a:xfrm>
            <a:off x="3667125" y="1768483"/>
            <a:ext cx="2505074" cy="2606118"/>
            <a:chOff x="3295652" y="1749642"/>
            <a:chExt cx="2505074" cy="2606118"/>
          </a:xfrm>
        </p:grpSpPr>
        <p:pic>
          <p:nvPicPr>
            <p:cNvPr id="1026" name="Picture 2" descr="D:\Desktop\Desktop_D\AppliedScience\Review20March2014\AirNowHighlight\Timestamp027_ModisImage.pn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28211"/>
            <a:stretch/>
          </p:blipFill>
          <p:spPr bwMode="auto">
            <a:xfrm>
              <a:off x="3295652" y="1749642"/>
              <a:ext cx="2505074" cy="260611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618119" y="3656856"/>
              <a:ext cx="169918" cy="153888"/>
            </a:xfrm>
            <a:prstGeom prst="rect">
              <a:avLst/>
            </a:prstGeom>
            <a:noFill/>
          </p:spPr>
          <p:txBody>
            <a:bodyPr wrap="none" lIns="0" tIns="0" rIns="0" bIns="0" rtlCol="0">
              <a:spAutoFit/>
            </a:bodyPr>
            <a:lstStyle/>
            <a:p>
              <a:r>
                <a:rPr lang="en-US" dirty="0" smtClean="0">
                  <a:solidFill>
                    <a:schemeClr val="bg1"/>
                  </a:solidFill>
                </a:rPr>
                <a:t>KS</a:t>
              </a:r>
              <a:endParaRPr lang="en-US" dirty="0">
                <a:solidFill>
                  <a:schemeClr val="bg1"/>
                </a:solidFill>
              </a:endParaRPr>
            </a:p>
          </p:txBody>
        </p:sp>
        <p:sp>
          <p:nvSpPr>
            <p:cNvPr id="12" name="TextBox 11"/>
            <p:cNvSpPr txBox="1"/>
            <p:nvPr/>
          </p:nvSpPr>
          <p:spPr>
            <a:xfrm>
              <a:off x="5170694" y="2331491"/>
              <a:ext cx="120226" cy="153888"/>
            </a:xfrm>
            <a:prstGeom prst="rect">
              <a:avLst/>
            </a:prstGeom>
            <a:noFill/>
          </p:spPr>
          <p:txBody>
            <a:bodyPr wrap="none" lIns="0" tIns="0" rIns="0" bIns="0" rtlCol="0">
              <a:spAutoFit/>
            </a:bodyPr>
            <a:lstStyle/>
            <a:p>
              <a:r>
                <a:rPr lang="en-US" dirty="0" smtClean="0">
                  <a:solidFill>
                    <a:schemeClr val="bg1"/>
                  </a:solidFill>
                </a:rPr>
                <a:t>IA</a:t>
              </a:r>
              <a:endParaRPr lang="en-US" dirty="0">
                <a:solidFill>
                  <a:schemeClr val="bg1"/>
                </a:solidFill>
              </a:endParaRPr>
            </a:p>
          </p:txBody>
        </p:sp>
        <p:sp>
          <p:nvSpPr>
            <p:cNvPr id="13" name="TextBox 12"/>
            <p:cNvSpPr txBox="1"/>
            <p:nvPr/>
          </p:nvSpPr>
          <p:spPr>
            <a:xfrm>
              <a:off x="5429250" y="3886200"/>
              <a:ext cx="206788" cy="153888"/>
            </a:xfrm>
            <a:prstGeom prst="rect">
              <a:avLst/>
            </a:prstGeom>
            <a:noFill/>
          </p:spPr>
          <p:txBody>
            <a:bodyPr wrap="none" lIns="0" tIns="0" rIns="0" bIns="0" rtlCol="0">
              <a:spAutoFit/>
            </a:bodyPr>
            <a:lstStyle/>
            <a:p>
              <a:r>
                <a:rPr lang="en-US" dirty="0" smtClean="0">
                  <a:solidFill>
                    <a:schemeClr val="bg1"/>
                  </a:solidFill>
                </a:rPr>
                <a:t>MO</a:t>
              </a:r>
              <a:endParaRPr lang="en-US" dirty="0">
                <a:solidFill>
                  <a:schemeClr val="bg1"/>
                </a:solidFill>
              </a:endParaRPr>
            </a:p>
          </p:txBody>
        </p:sp>
        <p:sp>
          <p:nvSpPr>
            <p:cNvPr id="14" name="TextBox 13"/>
            <p:cNvSpPr txBox="1"/>
            <p:nvPr/>
          </p:nvSpPr>
          <p:spPr>
            <a:xfrm>
              <a:off x="3514725" y="2206178"/>
              <a:ext cx="177934" cy="153888"/>
            </a:xfrm>
            <a:prstGeom prst="rect">
              <a:avLst/>
            </a:prstGeom>
            <a:noFill/>
          </p:spPr>
          <p:txBody>
            <a:bodyPr wrap="none" lIns="0" tIns="0" rIns="0" bIns="0" rtlCol="0">
              <a:spAutoFit/>
            </a:bodyPr>
            <a:lstStyle/>
            <a:p>
              <a:r>
                <a:rPr lang="en-US" dirty="0" smtClean="0">
                  <a:solidFill>
                    <a:schemeClr val="bg1"/>
                  </a:solidFill>
                </a:rPr>
                <a:t>NE</a:t>
              </a:r>
              <a:endParaRPr lang="en-US" dirty="0">
                <a:solidFill>
                  <a:schemeClr val="bg1"/>
                </a:solidFill>
              </a:endParaRPr>
            </a:p>
          </p:txBody>
        </p:sp>
      </p:grpSp>
      <p:grpSp>
        <p:nvGrpSpPr>
          <p:cNvPr id="8" name="Group 8"/>
          <p:cNvGrpSpPr/>
          <p:nvPr/>
        </p:nvGrpSpPr>
        <p:grpSpPr>
          <a:xfrm>
            <a:off x="6228260" y="561975"/>
            <a:ext cx="2801068" cy="2668052"/>
            <a:chOff x="6228260" y="851096"/>
            <a:chExt cx="2801068" cy="2668052"/>
          </a:xfrm>
        </p:grpSpPr>
        <p:pic>
          <p:nvPicPr>
            <p:cNvPr id="1027" name="Picture 3" descr="D:\Desktop\Desktop_D\AppliedScience\Review20March2014\AirNowHighlight\TimeStamp043_InterpolatedObs.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449714" y="893208"/>
              <a:ext cx="2579614" cy="262594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Oval 3"/>
            <p:cNvSpPr/>
            <p:nvPr/>
          </p:nvSpPr>
          <p:spPr>
            <a:xfrm>
              <a:off x="7263271" y="1795053"/>
              <a:ext cx="1147304" cy="6104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28260" y="851096"/>
              <a:ext cx="2719014" cy="261610"/>
            </a:xfrm>
            <a:prstGeom prst="rect">
              <a:avLst/>
            </a:prstGeom>
            <a:solidFill>
              <a:schemeClr val="bg1"/>
            </a:solidFill>
          </p:spPr>
          <p:txBody>
            <a:bodyPr wrap="none" rtlCol="0">
              <a:spAutoFit/>
            </a:bodyPr>
            <a:lstStyle/>
            <a:p>
              <a:r>
                <a:rPr lang="en-US" sz="1100" b="1" dirty="0" smtClean="0"/>
                <a:t>PM2.5  FROM GROUND BASED DATA</a:t>
              </a:r>
              <a:endParaRPr lang="en-US" sz="1100" b="1" dirty="0"/>
            </a:p>
          </p:txBody>
        </p:sp>
        <p:sp>
          <p:nvSpPr>
            <p:cNvPr id="6" name="TextBox 5"/>
            <p:cNvSpPr txBox="1"/>
            <p:nvPr/>
          </p:nvSpPr>
          <p:spPr>
            <a:xfrm>
              <a:off x="7454842" y="1977154"/>
              <a:ext cx="856325" cy="261610"/>
            </a:xfrm>
            <a:prstGeom prst="rect">
              <a:avLst/>
            </a:prstGeom>
            <a:noFill/>
          </p:spPr>
          <p:txBody>
            <a:bodyPr wrap="none" rtlCol="0">
              <a:spAutoFit/>
            </a:bodyPr>
            <a:lstStyle/>
            <a:p>
              <a:r>
                <a:rPr lang="en-US" sz="1100" b="1" dirty="0" smtClean="0"/>
                <a:t>GOOD AQ</a:t>
              </a:r>
              <a:endParaRPr lang="en-US" sz="1100" b="1" dirty="0"/>
            </a:p>
          </p:txBody>
        </p:sp>
      </p:grpSp>
      <p:grpSp>
        <p:nvGrpSpPr>
          <p:cNvPr id="9" name="Group 7"/>
          <p:cNvGrpSpPr/>
          <p:nvPr/>
        </p:nvGrpSpPr>
        <p:grpSpPr>
          <a:xfrm>
            <a:off x="6449714" y="3639202"/>
            <a:ext cx="2656600" cy="2706583"/>
            <a:chOff x="6449714" y="3928323"/>
            <a:chExt cx="2656600" cy="2706583"/>
          </a:xfrm>
        </p:grpSpPr>
        <p:pic>
          <p:nvPicPr>
            <p:cNvPr id="1028" name="Picture 4" descr="D:\Desktop\Desktop_D\AppliedScience\Review20March2014\AirNowHighlight\TimeStamp113_FusedConcentrations.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449714" y="3928323"/>
              <a:ext cx="2656600" cy="2706583"/>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Oval 18"/>
            <p:cNvSpPr/>
            <p:nvPr/>
          </p:nvSpPr>
          <p:spPr>
            <a:xfrm>
              <a:off x="7263271" y="4862103"/>
              <a:ext cx="1147304" cy="6104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487814" y="3963257"/>
              <a:ext cx="2544286" cy="261610"/>
            </a:xfrm>
            <a:prstGeom prst="rect">
              <a:avLst/>
            </a:prstGeom>
            <a:solidFill>
              <a:schemeClr val="bg1"/>
            </a:solidFill>
          </p:spPr>
          <p:txBody>
            <a:bodyPr wrap="none" rtlCol="0">
              <a:spAutoFit/>
            </a:bodyPr>
            <a:lstStyle/>
            <a:p>
              <a:r>
                <a:rPr lang="en-US" sz="1100" b="1" dirty="0" smtClean="0"/>
                <a:t>PM2.5 GROUND+SATELLITE DATA</a:t>
              </a:r>
              <a:endParaRPr lang="en-US" sz="1100" b="1" dirty="0"/>
            </a:p>
          </p:txBody>
        </p:sp>
        <p:sp>
          <p:nvSpPr>
            <p:cNvPr id="25" name="TextBox 24"/>
            <p:cNvSpPr txBox="1"/>
            <p:nvPr/>
          </p:nvSpPr>
          <p:spPr>
            <a:xfrm>
              <a:off x="7408760" y="5052798"/>
              <a:ext cx="849913" cy="261610"/>
            </a:xfrm>
            <a:prstGeom prst="rect">
              <a:avLst/>
            </a:prstGeom>
            <a:noFill/>
          </p:spPr>
          <p:txBody>
            <a:bodyPr wrap="none" rtlCol="0">
              <a:spAutoFit/>
            </a:bodyPr>
            <a:lstStyle/>
            <a:p>
              <a:r>
                <a:rPr lang="en-US" sz="1100" b="1" dirty="0" smtClean="0"/>
                <a:t>POOR AQ</a:t>
              </a:r>
              <a:endParaRPr lang="en-US" sz="1100" b="1" dirty="0"/>
            </a:p>
          </p:txBody>
        </p:sp>
      </p:grpSp>
      <p:sp>
        <p:nvSpPr>
          <p:cNvPr id="7" name="TextBox 6"/>
          <p:cNvSpPr txBox="1"/>
          <p:nvPr/>
        </p:nvSpPr>
        <p:spPr>
          <a:xfrm>
            <a:off x="3497893" y="1488472"/>
            <a:ext cx="2989921" cy="276999"/>
          </a:xfrm>
          <a:prstGeom prst="rect">
            <a:avLst/>
          </a:prstGeom>
          <a:noFill/>
        </p:spPr>
        <p:txBody>
          <a:bodyPr wrap="none" rtlCol="0">
            <a:spAutoFit/>
          </a:bodyPr>
          <a:lstStyle/>
          <a:p>
            <a:r>
              <a:rPr lang="en-US" sz="1200" b="1" dirty="0" smtClean="0"/>
              <a:t>Northern </a:t>
            </a:r>
            <a:r>
              <a:rPr lang="en-US" sz="1200" b="1" dirty="0"/>
              <a:t>Missouri </a:t>
            </a:r>
            <a:r>
              <a:rPr lang="en-US" sz="1200" b="1" dirty="0" smtClean="0"/>
              <a:t>fires - </a:t>
            </a:r>
            <a:r>
              <a:rPr lang="en-US" sz="1200" b="1" dirty="0"/>
              <a:t>Sept. 4, 2013 </a:t>
            </a:r>
          </a:p>
        </p:txBody>
      </p:sp>
      <p:sp>
        <p:nvSpPr>
          <p:cNvPr id="10" name="TextBox 9"/>
          <p:cNvSpPr txBox="1"/>
          <p:nvPr/>
        </p:nvSpPr>
        <p:spPr>
          <a:xfrm>
            <a:off x="3404444" y="4462695"/>
            <a:ext cx="3045270" cy="1000274"/>
          </a:xfrm>
          <a:prstGeom prst="rect">
            <a:avLst/>
          </a:prstGeom>
          <a:noFill/>
        </p:spPr>
        <p:txBody>
          <a:bodyPr wrap="square" rtlCol="0">
            <a:spAutoFit/>
          </a:bodyPr>
          <a:lstStyle/>
          <a:p>
            <a:r>
              <a:rPr lang="en-US" sz="1200" b="1" dirty="0" smtClean="0">
                <a:latin typeface="+mn-lt"/>
                <a:ea typeface="ＭＳ Ｐゴシック" pitchFamily="-106" charset="-128"/>
                <a:cs typeface="ＭＳ Ｐゴシック" pitchFamily="-106" charset="-128"/>
              </a:rPr>
              <a:t>In the Missouri fires case (see </a:t>
            </a:r>
            <a:r>
              <a:rPr lang="en-US" sz="1100" u="sng" dirty="0">
                <a:hlinkClick r:id="rId7"/>
              </a:rPr>
              <a:t>http://</a:t>
            </a:r>
            <a:r>
              <a:rPr lang="en-US" sz="1100" u="sng" dirty="0" smtClean="0">
                <a:hlinkClick r:id="rId7"/>
              </a:rPr>
              <a:t>www.youtube.com/watch?v=ycYp2-XtoxE</a:t>
            </a:r>
            <a:r>
              <a:rPr lang="en-US" sz="1200" b="1" dirty="0" smtClean="0">
                <a:latin typeface="+mn-lt"/>
                <a:ea typeface="ＭＳ Ｐゴシック" pitchFamily="-106" charset="-128"/>
              </a:rPr>
              <a:t>)</a:t>
            </a:r>
            <a:r>
              <a:rPr lang="en-US" sz="1200" b="1" dirty="0" smtClean="0">
                <a:latin typeface="+mn-lt"/>
                <a:ea typeface="ＭＳ Ｐゴシック" pitchFamily="-106" charset="-128"/>
                <a:cs typeface="ＭＳ Ｐゴシック" pitchFamily="-106" charset="-128"/>
              </a:rPr>
              <a:t> the addition of satellite data leads to the forecast of a poorer air quality index</a:t>
            </a:r>
            <a:endParaRPr lang="en-US" sz="1200" b="1" dirty="0">
              <a:latin typeface="+mn-lt"/>
            </a:endParaRPr>
          </a:p>
        </p:txBody>
      </p:sp>
    </p:spTree>
    <p:extLst>
      <p:ext uri="{BB962C8B-B14F-4D97-AF65-F5344CB8AC3E}">
        <p14:creationId xmlns="" xmlns:p14="http://schemas.microsoft.com/office/powerpoint/2010/main" val="414853303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234"/>
          <a:stretch/>
        </p:blipFill>
        <p:spPr bwMode="auto">
          <a:xfrm>
            <a:off x="5069837" y="2199470"/>
            <a:ext cx="3822643" cy="1876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3" cstate="print">
            <a:extLst>
              <a:ext uri="{28A0092B-C50C-407E-A947-70E740481C1C}">
                <a14:useLocalDpi xmlns="" xmlns:a14="http://schemas.microsoft.com/office/drawing/2010/main" val="0"/>
              </a:ext>
            </a:extLst>
          </a:blip>
          <a:srcRect l="1657" t="9821" r="9036" b="25290"/>
          <a:stretch/>
        </p:blipFill>
        <p:spPr bwMode="auto">
          <a:xfrm>
            <a:off x="22860" y="1203413"/>
            <a:ext cx="4930140" cy="4635708"/>
          </a:xfrm>
          <a:prstGeom prst="rect">
            <a:avLst/>
          </a:prstGeom>
          <a:noFill/>
          <a:ln>
            <a:noFill/>
          </a:ln>
          <a:extLst>
            <a:ext uri="{53640926-AAD7-44D8-BBD7-CCE9431645EC}">
              <a14:shadowObscured xmlns="" xmlns:a14="http://schemas.microsoft.com/office/drawing/2010/main"/>
            </a:ext>
          </a:extLst>
        </p:spPr>
      </p:pic>
      <p:sp>
        <p:nvSpPr>
          <p:cNvPr id="5" name="Rectangle 3"/>
          <p:cNvSpPr>
            <a:spLocks noChangeArrowheads="1"/>
          </p:cNvSpPr>
          <p:nvPr/>
        </p:nvSpPr>
        <p:spPr bwMode="auto">
          <a:xfrm>
            <a:off x="7086600" y="6550223"/>
            <a:ext cx="185724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400" b="1" dirty="0" smtClean="0"/>
              <a:t>Boys et </a:t>
            </a:r>
            <a:r>
              <a:rPr lang="en-US" sz="1400" b="1" dirty="0"/>
              <a:t>al., </a:t>
            </a:r>
            <a:r>
              <a:rPr lang="en-US" sz="1400" b="1" dirty="0" smtClean="0"/>
              <a:t>ES&amp;T, 2014</a:t>
            </a:r>
            <a:endParaRPr lang="en-US" sz="1400" b="1" dirty="0"/>
          </a:p>
        </p:txBody>
      </p:sp>
      <p:sp>
        <p:nvSpPr>
          <p:cNvPr id="6" name="TextBox 5"/>
          <p:cNvSpPr txBox="1"/>
          <p:nvPr/>
        </p:nvSpPr>
        <p:spPr>
          <a:xfrm>
            <a:off x="239514" y="3454183"/>
            <a:ext cx="430887" cy="1704439"/>
          </a:xfrm>
          <a:prstGeom prst="rect">
            <a:avLst/>
          </a:prstGeom>
          <a:noFill/>
        </p:spPr>
        <p:txBody>
          <a:bodyPr vert="vert270" wrap="square" rtlCol="0">
            <a:spAutoFit/>
          </a:bodyPr>
          <a:lstStyle/>
          <a:p>
            <a:r>
              <a:rPr lang="en-US" sz="1600" b="1" dirty="0" smtClean="0"/>
              <a:t>Satellite-Derived</a:t>
            </a:r>
            <a:endParaRPr lang="en-US" sz="1600" b="1" baseline="-25000" dirty="0"/>
          </a:p>
        </p:txBody>
      </p:sp>
      <p:sp>
        <p:nvSpPr>
          <p:cNvPr id="7" name="TextBox 6"/>
          <p:cNvSpPr txBox="1"/>
          <p:nvPr/>
        </p:nvSpPr>
        <p:spPr>
          <a:xfrm>
            <a:off x="258624" y="1588129"/>
            <a:ext cx="430887" cy="933543"/>
          </a:xfrm>
          <a:prstGeom prst="rect">
            <a:avLst/>
          </a:prstGeom>
          <a:noFill/>
        </p:spPr>
        <p:txBody>
          <a:bodyPr vert="vert270" wrap="square" rtlCol="0">
            <a:spAutoFit/>
          </a:bodyPr>
          <a:lstStyle/>
          <a:p>
            <a:r>
              <a:rPr lang="en-US" sz="1600" b="1" dirty="0" smtClean="0"/>
              <a:t>In Situ </a:t>
            </a:r>
            <a:endParaRPr lang="en-US" sz="1600" b="1" baseline="-25000" dirty="0"/>
          </a:p>
        </p:txBody>
      </p:sp>
      <p:sp>
        <p:nvSpPr>
          <p:cNvPr id="8" name="Rectangle 7"/>
          <p:cNvSpPr/>
          <p:nvPr/>
        </p:nvSpPr>
        <p:spPr>
          <a:xfrm>
            <a:off x="4923238" y="4447518"/>
            <a:ext cx="4356992" cy="538609"/>
          </a:xfrm>
          <a:prstGeom prst="rect">
            <a:avLst/>
          </a:prstGeom>
        </p:spPr>
        <p:txBody>
          <a:bodyPr wrap="square" lIns="0" tIns="0" rIns="0" bIns="0">
            <a:spAutoFit/>
          </a:bodyPr>
          <a:lstStyle/>
          <a:p>
            <a:pPr>
              <a:spcBef>
                <a:spcPct val="50000"/>
              </a:spcBef>
            </a:pPr>
            <a:r>
              <a:rPr lang="en-US" sz="1400" b="1" dirty="0" smtClean="0">
                <a:solidFill>
                  <a:srgbClr val="0000FF"/>
                </a:solidFill>
              </a:rPr>
              <a:t>In Situ (1999-2012): 0.37 ± 0.06 </a:t>
            </a:r>
            <a:r>
              <a:rPr lang="el-GR" sz="1400" b="1" dirty="0" smtClean="0">
                <a:solidFill>
                  <a:srgbClr val="0000FF"/>
                </a:solidFill>
              </a:rPr>
              <a:t>μ</a:t>
            </a:r>
            <a:r>
              <a:rPr lang="en-US" sz="1400" b="1" dirty="0" smtClean="0">
                <a:solidFill>
                  <a:srgbClr val="0000FF"/>
                </a:solidFill>
              </a:rPr>
              <a:t>g m</a:t>
            </a:r>
            <a:r>
              <a:rPr lang="en-US" sz="1400" b="1" baseline="30000" dirty="0" smtClean="0">
                <a:solidFill>
                  <a:srgbClr val="0000FF"/>
                </a:solidFill>
              </a:rPr>
              <a:t>-3 </a:t>
            </a:r>
            <a:r>
              <a:rPr lang="en-US" sz="1400" b="1" dirty="0" smtClean="0">
                <a:solidFill>
                  <a:srgbClr val="0000FF"/>
                </a:solidFill>
              </a:rPr>
              <a:t>yr</a:t>
            </a:r>
            <a:r>
              <a:rPr lang="en-US" sz="1400" b="1" baseline="30000" dirty="0" smtClean="0">
                <a:solidFill>
                  <a:srgbClr val="0000FF"/>
                </a:solidFill>
              </a:rPr>
              <a:t>-1</a:t>
            </a:r>
            <a:endParaRPr lang="en-US" sz="1400" b="1" dirty="0" smtClean="0">
              <a:solidFill>
                <a:srgbClr val="0000FF"/>
              </a:solidFill>
            </a:endParaRPr>
          </a:p>
          <a:p>
            <a:pPr>
              <a:spcBef>
                <a:spcPct val="50000"/>
              </a:spcBef>
            </a:pPr>
            <a:r>
              <a:rPr lang="en-US" sz="1400" b="1" dirty="0" smtClean="0">
                <a:solidFill>
                  <a:srgbClr val="0000FF"/>
                </a:solidFill>
              </a:rPr>
              <a:t>Satellite-Derived </a:t>
            </a:r>
            <a:r>
              <a:rPr lang="en-US" sz="1400" b="1" dirty="0">
                <a:solidFill>
                  <a:srgbClr val="0000FF"/>
                </a:solidFill>
              </a:rPr>
              <a:t>(1999-2012</a:t>
            </a:r>
            <a:r>
              <a:rPr lang="en-US" sz="1400" b="1" dirty="0" smtClean="0">
                <a:solidFill>
                  <a:srgbClr val="0000FF"/>
                </a:solidFill>
              </a:rPr>
              <a:t>): 0.36 ± 0.13 </a:t>
            </a:r>
            <a:r>
              <a:rPr lang="el-GR" sz="1400" b="1" dirty="0">
                <a:solidFill>
                  <a:srgbClr val="0000FF"/>
                </a:solidFill>
              </a:rPr>
              <a:t>μ</a:t>
            </a:r>
            <a:r>
              <a:rPr lang="en-US" sz="1400" b="1" dirty="0">
                <a:solidFill>
                  <a:srgbClr val="0000FF"/>
                </a:solidFill>
              </a:rPr>
              <a:t>g m</a:t>
            </a:r>
            <a:r>
              <a:rPr lang="en-US" sz="1400" b="1" baseline="30000" dirty="0">
                <a:solidFill>
                  <a:srgbClr val="0000FF"/>
                </a:solidFill>
              </a:rPr>
              <a:t>-3 </a:t>
            </a:r>
            <a:r>
              <a:rPr lang="en-US" sz="1400" b="1" dirty="0" smtClean="0">
                <a:solidFill>
                  <a:srgbClr val="0000FF"/>
                </a:solidFill>
              </a:rPr>
              <a:t>yr</a:t>
            </a:r>
            <a:r>
              <a:rPr lang="en-US" sz="1400" b="1" baseline="30000" dirty="0" smtClean="0">
                <a:solidFill>
                  <a:srgbClr val="0000FF"/>
                </a:solidFill>
              </a:rPr>
              <a:t>-1</a:t>
            </a:r>
            <a:endParaRPr lang="en-US" sz="1400" b="1" dirty="0">
              <a:solidFill>
                <a:srgbClr val="0000FF"/>
              </a:solidFill>
            </a:endParaRPr>
          </a:p>
        </p:txBody>
      </p:sp>
      <p:sp>
        <p:nvSpPr>
          <p:cNvPr id="10" name="Rectangle 3"/>
          <p:cNvSpPr>
            <a:spLocks noChangeArrowheads="1"/>
          </p:cNvSpPr>
          <p:nvPr/>
        </p:nvSpPr>
        <p:spPr bwMode="auto">
          <a:xfrm>
            <a:off x="6123994" y="1988840"/>
            <a:ext cx="109568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dirty="0" smtClean="0"/>
              <a:t>Eastern US</a:t>
            </a:r>
            <a:endParaRPr lang="en-US" sz="1600" b="1" dirty="0"/>
          </a:p>
        </p:txBody>
      </p:sp>
      <p:sp>
        <p:nvSpPr>
          <p:cNvPr id="11" name="TextBox 10"/>
          <p:cNvSpPr txBox="1"/>
          <p:nvPr/>
        </p:nvSpPr>
        <p:spPr>
          <a:xfrm>
            <a:off x="4706674" y="2203837"/>
            <a:ext cx="430887" cy="2379077"/>
          </a:xfrm>
          <a:prstGeom prst="rect">
            <a:avLst/>
          </a:prstGeom>
          <a:noFill/>
        </p:spPr>
        <p:txBody>
          <a:bodyPr vert="vert270" wrap="square" rtlCol="0">
            <a:spAutoFit/>
          </a:bodyPr>
          <a:lstStyle/>
          <a:p>
            <a:pPr algn="ctr"/>
            <a:r>
              <a:rPr lang="en-US" sz="1600" b="1" dirty="0" smtClean="0"/>
              <a:t>PM</a:t>
            </a:r>
            <a:r>
              <a:rPr lang="en-US" sz="1600" b="1" baseline="-25000" dirty="0" smtClean="0"/>
              <a:t>2.5 </a:t>
            </a:r>
            <a:r>
              <a:rPr lang="en-US" sz="1600" b="1" dirty="0" smtClean="0"/>
              <a:t>Anomaly </a:t>
            </a:r>
            <a:r>
              <a:rPr lang="en-US" sz="1600" b="1" baseline="-25000" dirty="0" smtClean="0"/>
              <a:t> </a:t>
            </a:r>
            <a:r>
              <a:rPr lang="en-US" sz="1600" b="1" dirty="0" smtClean="0"/>
              <a:t>(</a:t>
            </a:r>
            <a:r>
              <a:rPr lang="el-GR" sz="1600" b="1" dirty="0" smtClean="0"/>
              <a:t>μ</a:t>
            </a:r>
            <a:r>
              <a:rPr lang="en-US" sz="1600" b="1" dirty="0" smtClean="0"/>
              <a:t>g m</a:t>
            </a:r>
            <a:r>
              <a:rPr lang="en-US" sz="1600" b="1" baseline="30000" dirty="0" smtClean="0"/>
              <a:t>-3</a:t>
            </a:r>
            <a:r>
              <a:rPr lang="en-US" sz="1600" b="1" dirty="0" smtClean="0"/>
              <a:t>)</a:t>
            </a:r>
            <a:endParaRPr lang="en-US" sz="1600" b="1" baseline="-25000" dirty="0"/>
          </a:p>
        </p:txBody>
      </p:sp>
      <p:pic>
        <p:nvPicPr>
          <p:cNvPr id="24" name="Picture 32"/>
          <p:cNvPicPr>
            <a:picLocks noChangeAspect="1" noChangeArrowheads="1"/>
          </p:cNvPicPr>
          <p:nvPr/>
        </p:nvPicPr>
        <p:blipFill rotWithShape="1">
          <a:blip r:embed="rId4" cstate="print">
            <a:clrChange>
              <a:clrFrom>
                <a:srgbClr val="0000FF"/>
              </a:clrFrom>
              <a:clrTo>
                <a:srgbClr val="0000FF">
                  <a:alpha val="0"/>
                </a:srgbClr>
              </a:clrTo>
            </a:clrChange>
            <a:extLst>
              <a:ext uri="{28A0092B-C50C-407E-A947-70E740481C1C}">
                <a14:useLocalDpi xmlns="" xmlns:a14="http://schemas.microsoft.com/office/drawing/2010/main" val="0"/>
              </a:ext>
            </a:extLst>
          </a:blip>
          <a:srcRect l="1019" t="50000"/>
          <a:stretch/>
        </p:blipFill>
        <p:spPr bwMode="auto">
          <a:xfrm>
            <a:off x="5130797" y="4114306"/>
            <a:ext cx="3761683" cy="1638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ectangle 24"/>
          <p:cNvSpPr/>
          <p:nvPr/>
        </p:nvSpPr>
        <p:spPr>
          <a:xfrm>
            <a:off x="5062217" y="4114306"/>
            <a:ext cx="68580" cy="163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3"/>
          <p:cNvSpPr>
            <a:spLocks noChangeArrowheads="1"/>
          </p:cNvSpPr>
          <p:nvPr/>
        </p:nvSpPr>
        <p:spPr bwMode="auto">
          <a:xfrm>
            <a:off x="7351434" y="2529505"/>
            <a:ext cx="12422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200" b="1" dirty="0" err="1" smtClean="0"/>
              <a:t>SeaWiFS</a:t>
            </a:r>
            <a:r>
              <a:rPr lang="en-US" sz="1200" b="1" dirty="0" smtClean="0"/>
              <a:t> </a:t>
            </a:r>
            <a:r>
              <a:rPr lang="en-US" sz="1200" b="1" dirty="0"/>
              <a:t>&amp; MISR</a:t>
            </a:r>
          </a:p>
        </p:txBody>
      </p:sp>
      <p:sp>
        <p:nvSpPr>
          <p:cNvPr id="27" name="Rectangle 26"/>
          <p:cNvSpPr/>
          <p:nvPr/>
        </p:nvSpPr>
        <p:spPr>
          <a:xfrm>
            <a:off x="5773474" y="3565527"/>
            <a:ext cx="657552" cy="307777"/>
          </a:xfrm>
          <a:prstGeom prst="rect">
            <a:avLst/>
          </a:prstGeom>
        </p:spPr>
        <p:txBody>
          <a:bodyPr wrap="none">
            <a:spAutoFit/>
          </a:bodyPr>
          <a:lstStyle/>
          <a:p>
            <a:pPr>
              <a:spcBef>
                <a:spcPct val="50000"/>
              </a:spcBef>
            </a:pPr>
            <a:r>
              <a:rPr lang="en-US" sz="1400" b="1" dirty="0" smtClean="0">
                <a:solidFill>
                  <a:srgbClr val="339933"/>
                </a:solidFill>
              </a:rPr>
              <a:t>In Situ</a:t>
            </a:r>
            <a:endParaRPr lang="en-US" sz="1400" b="1" dirty="0">
              <a:solidFill>
                <a:srgbClr val="339933"/>
              </a:solidFill>
            </a:endParaRPr>
          </a:p>
        </p:txBody>
      </p:sp>
      <p:sp>
        <p:nvSpPr>
          <p:cNvPr id="12" name="Rectangle 11"/>
          <p:cNvSpPr/>
          <p:nvPr/>
        </p:nvSpPr>
        <p:spPr>
          <a:xfrm>
            <a:off x="1775460" y="906232"/>
            <a:ext cx="1191352" cy="369332"/>
          </a:xfrm>
          <a:prstGeom prst="rect">
            <a:avLst/>
          </a:prstGeom>
        </p:spPr>
        <p:txBody>
          <a:bodyPr wrap="none">
            <a:spAutoFit/>
          </a:bodyPr>
          <a:lstStyle/>
          <a:p>
            <a:pPr>
              <a:spcBef>
                <a:spcPct val="50000"/>
              </a:spcBef>
            </a:pPr>
            <a:r>
              <a:rPr lang="en-US" b="1" dirty="0" smtClean="0"/>
              <a:t>1999-2012</a:t>
            </a:r>
            <a:endParaRPr lang="en-US" b="1" dirty="0"/>
          </a:p>
        </p:txBody>
      </p:sp>
      <p:sp>
        <p:nvSpPr>
          <p:cNvPr id="13" name="TextBox 12"/>
          <p:cNvSpPr txBox="1"/>
          <p:nvPr/>
        </p:nvSpPr>
        <p:spPr>
          <a:xfrm>
            <a:off x="1461870" y="6042774"/>
            <a:ext cx="2232214" cy="338554"/>
          </a:xfrm>
          <a:prstGeom prst="rect">
            <a:avLst/>
          </a:prstGeom>
          <a:noFill/>
        </p:spPr>
        <p:txBody>
          <a:bodyPr wrap="none" rtlCol="0">
            <a:spAutoFit/>
          </a:bodyPr>
          <a:lstStyle/>
          <a:p>
            <a:r>
              <a:rPr lang="en-CA" sz="1600" b="1" dirty="0" smtClean="0"/>
              <a:t>PM2.5 trend [</a:t>
            </a:r>
            <a:r>
              <a:rPr lang="el-GR" sz="1600" b="1" dirty="0" smtClean="0"/>
              <a:t>μ</a:t>
            </a:r>
            <a:r>
              <a:rPr lang="en-CA" sz="1600" b="1" dirty="0" smtClean="0"/>
              <a:t>g/m</a:t>
            </a:r>
            <a:r>
              <a:rPr lang="en-CA" sz="1600" b="1" baseline="30000" dirty="0" smtClean="0"/>
              <a:t>3</a:t>
            </a:r>
            <a:r>
              <a:rPr lang="en-CA" sz="1600" b="1" dirty="0" smtClean="0"/>
              <a:t>/</a:t>
            </a:r>
            <a:r>
              <a:rPr lang="en-CA" sz="1600" b="1" dirty="0" err="1" smtClean="0"/>
              <a:t>yr</a:t>
            </a:r>
            <a:r>
              <a:rPr lang="en-CA" sz="1600" b="1" dirty="0" smtClean="0"/>
              <a:t>]</a:t>
            </a:r>
            <a:endParaRPr lang="en-CA" sz="1600" b="1" dirty="0"/>
          </a:p>
        </p:txBody>
      </p:sp>
      <p:sp>
        <p:nvSpPr>
          <p:cNvPr id="14" name="TextBox 13"/>
          <p:cNvSpPr txBox="1"/>
          <p:nvPr/>
        </p:nvSpPr>
        <p:spPr>
          <a:xfrm>
            <a:off x="24233" y="5770513"/>
            <a:ext cx="5134739" cy="276999"/>
          </a:xfrm>
          <a:prstGeom prst="rect">
            <a:avLst/>
          </a:prstGeom>
          <a:noFill/>
        </p:spPr>
        <p:txBody>
          <a:bodyPr wrap="none" rtlCol="0">
            <a:spAutoFit/>
          </a:bodyPr>
          <a:lstStyle/>
          <a:p>
            <a:r>
              <a:rPr lang="en-CA" sz="1200" dirty="0" smtClean="0"/>
              <a:t>-2            -1.5           -1            -0.5             0             0.5             1          </a:t>
            </a:r>
            <a:endParaRPr lang="en-CA" sz="1200" dirty="0"/>
          </a:p>
        </p:txBody>
      </p:sp>
      <p:sp>
        <p:nvSpPr>
          <p:cNvPr id="3" name="TextBox 2"/>
          <p:cNvSpPr txBox="1"/>
          <p:nvPr/>
        </p:nvSpPr>
        <p:spPr>
          <a:xfrm>
            <a:off x="4721369" y="903982"/>
            <a:ext cx="4222471" cy="1077218"/>
          </a:xfrm>
          <a:prstGeom prst="rect">
            <a:avLst/>
          </a:prstGeom>
          <a:noFill/>
        </p:spPr>
        <p:txBody>
          <a:bodyPr wrap="square" rtlCol="0">
            <a:spAutoFit/>
          </a:bodyPr>
          <a:lstStyle/>
          <a:p>
            <a:pPr marL="285750" indent="-285750">
              <a:buFont typeface="Arial" pitchFamily="34" charset="0"/>
              <a:buChar char="•"/>
            </a:pPr>
            <a:r>
              <a:rPr lang="en-CA" sz="1600" dirty="0" smtClean="0"/>
              <a:t>Both instruments </a:t>
            </a:r>
            <a:r>
              <a:rPr lang="en-CA" sz="1600" dirty="0" err="1" smtClean="0"/>
              <a:t>radiometrically</a:t>
            </a:r>
            <a:r>
              <a:rPr lang="en-CA" sz="1600" dirty="0" smtClean="0"/>
              <a:t> stable</a:t>
            </a:r>
          </a:p>
          <a:p>
            <a:pPr marL="285750" indent="-285750">
              <a:buFont typeface="Arial" pitchFamily="34" charset="0"/>
              <a:buChar char="•"/>
            </a:pPr>
            <a:r>
              <a:rPr lang="en-CA" sz="1600" dirty="0" smtClean="0"/>
              <a:t>CALIOP unavailable before 2006</a:t>
            </a:r>
          </a:p>
          <a:p>
            <a:pPr marL="742950" lvl="1" indent="-285750">
              <a:buFont typeface="Arial" pitchFamily="34" charset="0"/>
              <a:buChar char="•"/>
            </a:pPr>
            <a:r>
              <a:rPr lang="en-CA" sz="1600" dirty="0" smtClean="0"/>
              <a:t>cannot use on long-term AOD-PM</a:t>
            </a:r>
            <a:r>
              <a:rPr lang="en-CA" sz="1600" baseline="-25000" dirty="0" smtClean="0"/>
              <a:t>2.5</a:t>
            </a:r>
            <a:r>
              <a:rPr lang="en-CA" sz="1600" dirty="0" smtClean="0"/>
              <a:t> relationship</a:t>
            </a:r>
          </a:p>
        </p:txBody>
      </p:sp>
      <p:sp>
        <p:nvSpPr>
          <p:cNvPr id="19" name="TextBox 18"/>
          <p:cNvSpPr txBox="1"/>
          <p:nvPr/>
        </p:nvSpPr>
        <p:spPr>
          <a:xfrm>
            <a:off x="4847673" y="5158900"/>
            <a:ext cx="4744012" cy="523220"/>
          </a:xfrm>
          <a:prstGeom prst="rect">
            <a:avLst/>
          </a:prstGeom>
          <a:noFill/>
        </p:spPr>
        <p:txBody>
          <a:bodyPr wrap="square" rtlCol="0">
            <a:spAutoFit/>
          </a:bodyPr>
          <a:lstStyle/>
          <a:p>
            <a:pPr marL="285750" indent="-285750">
              <a:buFont typeface="Arial" pitchFamily="34" charset="0"/>
              <a:buChar char="•"/>
            </a:pPr>
            <a:r>
              <a:rPr lang="en-CA" sz="1400" dirty="0" smtClean="0"/>
              <a:t>Apply relative change to 2001-2010 mean PM</a:t>
            </a:r>
            <a:r>
              <a:rPr lang="en-CA" sz="1400" baseline="-25000" dirty="0" smtClean="0"/>
              <a:t>2.5</a:t>
            </a:r>
            <a:r>
              <a:rPr lang="en-CA" sz="1400" dirty="0" smtClean="0"/>
              <a:t> </a:t>
            </a:r>
            <a:br>
              <a:rPr lang="en-CA" sz="1400" dirty="0" smtClean="0"/>
            </a:br>
            <a:r>
              <a:rPr lang="en-CA" sz="1400" dirty="0" smtClean="0"/>
              <a:t>   → consistent magnitude and trend</a:t>
            </a:r>
            <a:endParaRPr lang="en-CA" sz="1400" baseline="-25000" dirty="0"/>
          </a:p>
        </p:txBody>
      </p:sp>
      <p:sp>
        <p:nvSpPr>
          <p:cNvPr id="21" name="Title 1"/>
          <p:cNvSpPr>
            <a:spLocks noGrp="1"/>
          </p:cNvSpPr>
          <p:nvPr>
            <p:ph type="title"/>
          </p:nvPr>
        </p:nvSpPr>
        <p:spPr>
          <a:xfrm>
            <a:off x="0" y="0"/>
            <a:ext cx="9143999" cy="764704"/>
          </a:xfrm>
        </p:spPr>
        <p:txBody>
          <a:bodyPr>
            <a:noAutofit/>
          </a:bodyPr>
          <a:lstStyle/>
          <a:p>
            <a:r>
              <a:rPr lang="en-US" sz="2400" b="1" dirty="0" err="1" smtClean="0"/>
              <a:t>SeaWiFS</a:t>
            </a:r>
            <a:r>
              <a:rPr lang="en-US" sz="2400" b="1" dirty="0" smtClean="0"/>
              <a:t> and MISR AOD give insight </a:t>
            </a:r>
            <a:br>
              <a:rPr lang="en-US" sz="2400" b="1" dirty="0" smtClean="0"/>
            </a:br>
            <a:r>
              <a:rPr lang="en-US" sz="2400" b="1" dirty="0" smtClean="0"/>
              <a:t>into PM</a:t>
            </a:r>
            <a:r>
              <a:rPr lang="en-US" sz="2400" b="1" baseline="-25000" dirty="0" smtClean="0"/>
              <a:t>2.5</a:t>
            </a:r>
            <a:r>
              <a:rPr lang="en-US" sz="2400" b="1" dirty="0" smtClean="0"/>
              <a:t> trend</a:t>
            </a:r>
            <a:endParaRPr lang="en-US" sz="2400" b="1" dirty="0"/>
          </a:p>
        </p:txBody>
      </p:sp>
    </p:spTree>
    <p:extLst>
      <p:ext uri="{BB962C8B-B14F-4D97-AF65-F5344CB8AC3E}">
        <p14:creationId xmlns="" xmlns:p14="http://schemas.microsoft.com/office/powerpoint/2010/main" val="119537659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8059" y="1977863"/>
            <a:ext cx="3827484" cy="1032843"/>
          </a:xfrm>
        </p:spPr>
        <p:txBody>
          <a:bodyPr>
            <a:noAutofit/>
          </a:bodyPr>
          <a:lstStyle/>
          <a:p>
            <a:pPr algn="l">
              <a:spcBef>
                <a:spcPts val="0"/>
              </a:spcBef>
            </a:pPr>
            <a:r>
              <a:rPr lang="en-US" sz="2000" dirty="0" smtClean="0">
                <a:solidFill>
                  <a:srgbClr val="000000"/>
                </a:solidFill>
                <a:latin typeface="Arial"/>
                <a:cs typeface="Arial"/>
              </a:rPr>
              <a:t>Case study: Constraining PM</a:t>
            </a:r>
            <a:r>
              <a:rPr lang="en-US" sz="2000" baseline="-25000" dirty="0" smtClean="0">
                <a:solidFill>
                  <a:srgbClr val="000000"/>
                </a:solidFill>
                <a:latin typeface="Arial"/>
                <a:cs typeface="Arial"/>
              </a:rPr>
              <a:t>2.5</a:t>
            </a:r>
            <a:r>
              <a:rPr lang="en-US" sz="2000" dirty="0" smtClean="0">
                <a:solidFill>
                  <a:srgbClr val="000000"/>
                </a:solidFill>
                <a:latin typeface="Arial"/>
                <a:cs typeface="Arial"/>
              </a:rPr>
              <a:t> speciation over Fresno with </a:t>
            </a:r>
            <a:r>
              <a:rPr lang="en-US" sz="2000" dirty="0" err="1" smtClean="0">
                <a:solidFill>
                  <a:srgbClr val="000000"/>
                </a:solidFill>
                <a:latin typeface="Arial"/>
                <a:cs typeface="Arial"/>
              </a:rPr>
              <a:t>AirMSPI</a:t>
            </a:r>
            <a:r>
              <a:rPr lang="en-US" sz="2000" dirty="0" smtClean="0">
                <a:solidFill>
                  <a:srgbClr val="000000"/>
                </a:solidFill>
                <a:latin typeface="Arial"/>
                <a:cs typeface="Arial"/>
              </a:rPr>
              <a:t> </a:t>
            </a:r>
            <a:r>
              <a:rPr lang="en-US" sz="2000" dirty="0" err="1" smtClean="0">
                <a:solidFill>
                  <a:srgbClr val="000000"/>
                </a:solidFill>
                <a:latin typeface="Arial"/>
                <a:cs typeface="Arial"/>
              </a:rPr>
              <a:t>polarimetric</a:t>
            </a:r>
            <a:r>
              <a:rPr lang="en-US" sz="2000" dirty="0" smtClean="0">
                <a:solidFill>
                  <a:srgbClr val="000000"/>
                </a:solidFill>
                <a:latin typeface="Arial"/>
                <a:cs typeface="Arial"/>
              </a:rPr>
              <a:t> data</a:t>
            </a:r>
            <a:endParaRPr lang="en-US" sz="2000" dirty="0">
              <a:latin typeface="Arial"/>
              <a:cs typeface="Arial"/>
            </a:endParaRPr>
          </a:p>
        </p:txBody>
      </p:sp>
      <p:sp>
        <p:nvSpPr>
          <p:cNvPr id="3" name="Content Placeholder 2"/>
          <p:cNvSpPr>
            <a:spLocks noGrp="1"/>
          </p:cNvSpPr>
          <p:nvPr>
            <p:ph idx="1"/>
          </p:nvPr>
        </p:nvSpPr>
        <p:spPr>
          <a:xfrm>
            <a:off x="2888059" y="78381"/>
            <a:ext cx="6181033" cy="962189"/>
          </a:xfrm>
        </p:spPr>
        <p:txBody>
          <a:bodyPr>
            <a:normAutofit/>
          </a:bodyPr>
          <a:lstStyle/>
          <a:p>
            <a:pPr marL="0" indent="0">
              <a:buNone/>
            </a:pPr>
            <a:r>
              <a:rPr lang="en-US" sz="2400" dirty="0" smtClean="0">
                <a:latin typeface="Arial Narrow"/>
                <a:cs typeface="Arial Narrow"/>
              </a:rPr>
              <a:t>Applied Science Goal: </a:t>
            </a:r>
            <a:r>
              <a:rPr lang="en-US" sz="2400" i="1" dirty="0" smtClean="0">
                <a:solidFill>
                  <a:srgbClr val="0D0D0D"/>
                </a:solidFill>
                <a:latin typeface="Arial Narrow"/>
                <a:cs typeface="Arial Narrow"/>
              </a:rPr>
              <a:t>associate different types of airborne particles with adverse health outcomes </a:t>
            </a:r>
            <a:endParaRPr lang="en-US" sz="2400" dirty="0">
              <a:latin typeface="Arial Narrow"/>
              <a:cs typeface="Arial Narrow"/>
            </a:endParaRPr>
          </a:p>
        </p:txBody>
      </p:sp>
      <p:sp>
        <p:nvSpPr>
          <p:cNvPr id="5" name="TextBox 4"/>
          <p:cNvSpPr txBox="1"/>
          <p:nvPr/>
        </p:nvSpPr>
        <p:spPr>
          <a:xfrm>
            <a:off x="2936516" y="1117545"/>
            <a:ext cx="3736168" cy="886279"/>
          </a:xfrm>
          <a:prstGeom prst="rect">
            <a:avLst/>
          </a:prstGeom>
          <a:noFill/>
        </p:spPr>
        <p:txBody>
          <a:bodyPr wrap="square" lIns="0" tIns="0" rIns="0" bIns="0" rtlCol="0">
            <a:noAutofit/>
          </a:bodyPr>
          <a:lstStyle/>
          <a:p>
            <a:r>
              <a:rPr lang="en-US" sz="1400" dirty="0" smtClean="0">
                <a:solidFill>
                  <a:schemeClr val="dk1"/>
                </a:solidFill>
                <a:latin typeface="Arial Narrow"/>
                <a:cs typeface="Arial Narrow"/>
              </a:rPr>
              <a:t>PM </a:t>
            </a:r>
            <a:r>
              <a:rPr lang="en-US" sz="1400" dirty="0">
                <a:solidFill>
                  <a:schemeClr val="dk1"/>
                </a:solidFill>
                <a:latin typeface="Arial Narrow"/>
                <a:cs typeface="Arial Narrow"/>
              </a:rPr>
              <a:t>exposure is projected to become the world’s leading environmental cause of premature </a:t>
            </a:r>
            <a:r>
              <a:rPr lang="en-US" sz="1400" dirty="0" smtClean="0">
                <a:solidFill>
                  <a:schemeClr val="dk1"/>
                </a:solidFill>
                <a:latin typeface="Arial Narrow"/>
                <a:cs typeface="Arial Narrow"/>
              </a:rPr>
              <a:t>deaths (</a:t>
            </a:r>
            <a:r>
              <a:rPr lang="en-US" sz="1400" dirty="0" smtClean="0">
                <a:latin typeface="Arial Narrow"/>
                <a:cs typeface="Arial Narrow"/>
              </a:rPr>
              <a:t>Organisation </a:t>
            </a:r>
            <a:r>
              <a:rPr lang="en-US" sz="1400" dirty="0">
                <a:latin typeface="Arial Narrow"/>
                <a:cs typeface="Arial Narrow"/>
              </a:rPr>
              <a:t>for Economic Co-operation </a:t>
            </a:r>
            <a:r>
              <a:rPr lang="en-US" sz="1400" dirty="0" smtClean="0">
                <a:latin typeface="Arial Narrow"/>
                <a:cs typeface="Arial Narrow"/>
              </a:rPr>
              <a:t>and Development, 2012)</a:t>
            </a:r>
            <a:endParaRPr lang="en-US" sz="1400" dirty="0">
              <a:latin typeface="Arial Narrow"/>
              <a:cs typeface="Arial Narrow"/>
            </a:endParaRPr>
          </a:p>
        </p:txBody>
      </p:sp>
      <p:pic>
        <p:nvPicPr>
          <p:cNvPr id="6" name="Picture 5" descr="approach.pdf"/>
          <p:cNvPicPr>
            <a:picLocks noChangeAspect="1"/>
          </p:cNvPicPr>
          <p:nvPr/>
        </p:nvPicPr>
        <p:blipFill rotWithShape="1">
          <a:blip r:embed="rId2" cstate="print">
            <a:extLst>
              <a:ext uri="{28A0092B-C50C-407E-A947-70E740481C1C}">
                <a14:useLocalDpi xmlns:a14="http://schemas.microsoft.com/office/drawing/2010/main" xmlns="" val="0"/>
              </a:ext>
            </a:extLst>
          </a:blip>
          <a:srcRect l="3806" t="5409" r="3815" b="5403"/>
          <a:stretch/>
        </p:blipFill>
        <p:spPr>
          <a:xfrm>
            <a:off x="0" y="3273632"/>
            <a:ext cx="4804600" cy="3584367"/>
          </a:xfrm>
          <a:prstGeom prst="rect">
            <a:avLst/>
          </a:prstGeom>
        </p:spPr>
      </p:pic>
      <p:pic>
        <p:nvPicPr>
          <p:cNvPr id="10" name="Picture 9" descr="WRF-Chem_Bar_chart_model_RT.png"/>
          <p:cNvPicPr>
            <a:picLocks noChangeAspect="1"/>
          </p:cNvPicPr>
          <p:nvPr/>
        </p:nvPicPr>
        <p:blipFill rotWithShape="1">
          <a:blip r:embed="rId3" cstate="print">
            <a:extLst>
              <a:ext uri="{28A0092B-C50C-407E-A947-70E740481C1C}">
                <a14:useLocalDpi xmlns:a14="http://schemas.microsoft.com/office/drawing/2010/main" xmlns="" val="0"/>
              </a:ext>
            </a:extLst>
          </a:blip>
          <a:srcRect l="3925" r="7783"/>
          <a:stretch/>
        </p:blipFill>
        <p:spPr>
          <a:xfrm>
            <a:off x="4804600" y="3737767"/>
            <a:ext cx="2160609" cy="1835343"/>
          </a:xfrm>
          <a:prstGeom prst="rect">
            <a:avLst/>
          </a:prstGeom>
        </p:spPr>
      </p:pic>
      <p:pic>
        <p:nvPicPr>
          <p:cNvPr id="11" name="Picture 10" descr="Retrievals_Bar_chart_RT.png"/>
          <p:cNvPicPr>
            <a:picLocks noChangeAspect="1"/>
          </p:cNvPicPr>
          <p:nvPr/>
        </p:nvPicPr>
        <p:blipFill rotWithShape="1">
          <a:blip r:embed="rId4" cstate="print">
            <a:extLst>
              <a:ext uri="{28A0092B-C50C-407E-A947-70E740481C1C}">
                <a14:useLocalDpi xmlns:a14="http://schemas.microsoft.com/office/drawing/2010/main" xmlns="" val="0"/>
              </a:ext>
            </a:extLst>
          </a:blip>
          <a:srcRect l="4166" r="6799"/>
          <a:stretch/>
        </p:blipFill>
        <p:spPr>
          <a:xfrm>
            <a:off x="6965209" y="3737767"/>
            <a:ext cx="2178791" cy="1835341"/>
          </a:xfrm>
          <a:prstGeom prst="rect">
            <a:avLst/>
          </a:prstGeom>
        </p:spPr>
      </p:pic>
      <p:sp>
        <p:nvSpPr>
          <p:cNvPr id="12" name="Rectangle 11"/>
          <p:cNvSpPr/>
          <p:nvPr/>
        </p:nvSpPr>
        <p:spPr>
          <a:xfrm>
            <a:off x="4666283" y="5573109"/>
            <a:ext cx="4493225" cy="1200329"/>
          </a:xfrm>
          <a:prstGeom prst="rect">
            <a:avLst/>
          </a:prstGeom>
        </p:spPr>
        <p:txBody>
          <a:bodyPr wrap="square">
            <a:spAutoFit/>
          </a:bodyPr>
          <a:lstStyle/>
          <a:p>
            <a:pPr algn="ctr">
              <a:spcBef>
                <a:spcPct val="60000"/>
              </a:spcBef>
            </a:pPr>
            <a:r>
              <a:rPr lang="en-US" dirty="0" smtClean="0">
                <a:solidFill>
                  <a:srgbClr val="000000"/>
                </a:solidFill>
                <a:latin typeface="Arial"/>
                <a:cs typeface="Arial"/>
              </a:rPr>
              <a:t>Multi-angular </a:t>
            </a:r>
            <a:r>
              <a:rPr lang="en-US" dirty="0" err="1" smtClean="0">
                <a:solidFill>
                  <a:srgbClr val="000000"/>
                </a:solidFill>
                <a:latin typeface="Arial"/>
                <a:cs typeface="Arial"/>
              </a:rPr>
              <a:t>polarimetric</a:t>
            </a:r>
            <a:r>
              <a:rPr lang="en-US" dirty="0" smtClean="0">
                <a:solidFill>
                  <a:srgbClr val="000000"/>
                </a:solidFill>
                <a:latin typeface="Arial"/>
                <a:cs typeface="Arial"/>
              </a:rPr>
              <a:t> observations combined with high-resolution WRF-</a:t>
            </a:r>
            <a:r>
              <a:rPr lang="en-US" dirty="0" err="1" smtClean="0">
                <a:solidFill>
                  <a:srgbClr val="000000"/>
                </a:solidFill>
                <a:latin typeface="Arial"/>
                <a:cs typeface="Arial"/>
              </a:rPr>
              <a:t>Chem</a:t>
            </a:r>
            <a:r>
              <a:rPr lang="en-US" dirty="0" smtClean="0">
                <a:solidFill>
                  <a:srgbClr val="000000"/>
                </a:solidFill>
                <a:latin typeface="Arial"/>
                <a:cs typeface="Arial"/>
              </a:rPr>
              <a:t> model predictions are promising tool for retrieving </a:t>
            </a:r>
            <a:r>
              <a:rPr lang="en-US" dirty="0">
                <a:solidFill>
                  <a:srgbClr val="000000"/>
                </a:solidFill>
                <a:latin typeface="Arial"/>
                <a:cs typeface="Arial"/>
              </a:rPr>
              <a:t>PM</a:t>
            </a:r>
            <a:r>
              <a:rPr lang="en-US" baseline="-25000" dirty="0">
                <a:solidFill>
                  <a:srgbClr val="000000"/>
                </a:solidFill>
                <a:latin typeface="Arial"/>
                <a:cs typeface="Arial"/>
              </a:rPr>
              <a:t>2.5</a:t>
            </a:r>
            <a:r>
              <a:rPr lang="en-US" dirty="0">
                <a:solidFill>
                  <a:srgbClr val="000000"/>
                </a:solidFill>
                <a:latin typeface="Arial"/>
                <a:cs typeface="Arial"/>
              </a:rPr>
              <a:t> by particle </a:t>
            </a:r>
            <a:r>
              <a:rPr lang="en-US" dirty="0" smtClean="0">
                <a:solidFill>
                  <a:srgbClr val="000000"/>
                </a:solidFill>
                <a:latin typeface="Arial"/>
                <a:cs typeface="Arial"/>
              </a:rPr>
              <a:t>species </a:t>
            </a:r>
            <a:endParaRPr lang="en-US" dirty="0">
              <a:solidFill>
                <a:srgbClr val="000000"/>
              </a:solidFill>
              <a:latin typeface="Arial"/>
              <a:cs typeface="Arial"/>
            </a:endParaRPr>
          </a:p>
        </p:txBody>
      </p:sp>
      <p:pic>
        <p:nvPicPr>
          <p:cNvPr id="13" name="Picture 12" descr="N:\2745\afrieze\2_MAIA\MAIA Input\1.pn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864" y="-3633"/>
            <a:ext cx="2713254" cy="3352050"/>
          </a:xfrm>
          <a:prstGeom prst="rect">
            <a:avLst/>
          </a:prstGeom>
          <a:noFill/>
          <a:ln>
            <a:noFill/>
          </a:ln>
          <a:scene3d>
            <a:camera prst="orthographicFront">
              <a:rot lat="0" lon="0" rev="30000"/>
            </a:camera>
            <a:lightRig rig="threePt" dir="t"/>
          </a:scene3d>
        </p:spPr>
      </p:pic>
      <p:sp>
        <p:nvSpPr>
          <p:cNvPr id="15" name="Rectangle 14"/>
          <p:cNvSpPr/>
          <p:nvPr/>
        </p:nvSpPr>
        <p:spPr>
          <a:xfrm>
            <a:off x="1911814" y="28866"/>
            <a:ext cx="830304" cy="369332"/>
          </a:xfrm>
          <a:prstGeom prst="rect">
            <a:avLst/>
          </a:prstGeom>
        </p:spPr>
        <p:txBody>
          <a:bodyPr wrap="none">
            <a:spAutoFit/>
          </a:bodyPr>
          <a:lstStyle/>
          <a:p>
            <a:r>
              <a:rPr lang="en-US" dirty="0" smtClean="0">
                <a:solidFill>
                  <a:schemeClr val="bg1"/>
                </a:solidFill>
                <a:latin typeface="Optima" charset="0"/>
                <a:ea typeface="ＭＳ Ｐゴシック" charset="0"/>
                <a:cs typeface="ＭＳ Ｐゴシック" charset="0"/>
              </a:rPr>
              <a:t>Fresno</a:t>
            </a:r>
            <a:endParaRPr lang="en-US" dirty="0">
              <a:solidFill>
                <a:schemeClr val="bg1"/>
              </a:solidFill>
              <a:latin typeface="Optima" charset="0"/>
              <a:ea typeface="ＭＳ Ｐゴシック" charset="0"/>
              <a:cs typeface="ＭＳ Ｐゴシック" charset="0"/>
            </a:endParaRPr>
          </a:p>
        </p:txBody>
      </p:sp>
      <p:sp>
        <p:nvSpPr>
          <p:cNvPr id="16" name="TextBox 15"/>
          <p:cNvSpPr txBox="1"/>
          <p:nvPr/>
        </p:nvSpPr>
        <p:spPr>
          <a:xfrm>
            <a:off x="0" y="2979085"/>
            <a:ext cx="1064940" cy="369332"/>
          </a:xfrm>
          <a:prstGeom prst="rect">
            <a:avLst/>
          </a:prstGeom>
          <a:noFill/>
        </p:spPr>
        <p:txBody>
          <a:bodyPr wrap="none" rtlCol="0">
            <a:spAutoFit/>
          </a:bodyPr>
          <a:lstStyle/>
          <a:p>
            <a:r>
              <a:rPr lang="en-US" dirty="0" smtClean="0">
                <a:solidFill>
                  <a:srgbClr val="FFFFFF"/>
                </a:solidFill>
              </a:rPr>
              <a:t>1/6/2012</a:t>
            </a:r>
            <a:endParaRPr lang="en-US" dirty="0">
              <a:solidFill>
                <a:srgbClr val="FFFFFF"/>
              </a:solidFill>
            </a:endParaRPr>
          </a:p>
        </p:txBody>
      </p:sp>
      <p:pic>
        <p:nvPicPr>
          <p:cNvPr id="17" name="Picture 16" descr="Step3_AOD_species.eps"/>
          <p:cNvPicPr>
            <a:picLocks noChangeAspect="1"/>
          </p:cNvPicPr>
          <p:nvPr/>
        </p:nvPicPr>
        <p:blipFill rotWithShape="1">
          <a:blip r:embed="rId6" cstate="print">
            <a:extLst>
              <a:ext uri="{28A0092B-C50C-407E-A947-70E740481C1C}">
                <a14:useLocalDpi xmlns:a14="http://schemas.microsoft.com/office/drawing/2010/main" xmlns="" val="0"/>
              </a:ext>
            </a:extLst>
          </a:blip>
          <a:srcRect r="21683"/>
          <a:stretch/>
        </p:blipFill>
        <p:spPr>
          <a:xfrm>
            <a:off x="6725342" y="1363936"/>
            <a:ext cx="2418658" cy="2320365"/>
          </a:xfrm>
          <a:prstGeom prst="rect">
            <a:avLst/>
          </a:prstGeom>
        </p:spPr>
      </p:pic>
      <p:sp>
        <p:nvSpPr>
          <p:cNvPr id="18" name="TextBox 17"/>
          <p:cNvSpPr txBox="1"/>
          <p:nvPr/>
        </p:nvSpPr>
        <p:spPr>
          <a:xfrm>
            <a:off x="7048555" y="1225436"/>
            <a:ext cx="2095445" cy="276999"/>
          </a:xfrm>
          <a:prstGeom prst="rect">
            <a:avLst/>
          </a:prstGeom>
          <a:noFill/>
        </p:spPr>
        <p:txBody>
          <a:bodyPr wrap="none" rtlCol="0">
            <a:spAutoFit/>
          </a:bodyPr>
          <a:lstStyle/>
          <a:p>
            <a:r>
              <a:rPr lang="en-US" sz="1200" b="1" dirty="0" smtClean="0">
                <a:solidFill>
                  <a:srgbClr val="000000"/>
                </a:solidFill>
              </a:rPr>
              <a:t>Retrieved AOD by component</a:t>
            </a:r>
            <a:endParaRPr lang="en-US" sz="1200" b="1" dirty="0">
              <a:solidFill>
                <a:srgbClr val="000000"/>
              </a:solidFill>
            </a:endParaRPr>
          </a:p>
        </p:txBody>
      </p:sp>
      <p:sp>
        <p:nvSpPr>
          <p:cNvPr id="19" name="TextBox 18"/>
          <p:cNvSpPr txBox="1"/>
          <p:nvPr/>
        </p:nvSpPr>
        <p:spPr>
          <a:xfrm>
            <a:off x="4881571" y="3635974"/>
            <a:ext cx="2031325" cy="276999"/>
          </a:xfrm>
          <a:prstGeom prst="rect">
            <a:avLst/>
          </a:prstGeom>
          <a:solidFill>
            <a:schemeClr val="bg1"/>
          </a:solidFill>
        </p:spPr>
        <p:txBody>
          <a:bodyPr wrap="none" rtlCol="0">
            <a:spAutoFit/>
          </a:bodyPr>
          <a:lstStyle/>
          <a:p>
            <a:r>
              <a:rPr lang="en-US" sz="1200" b="1" dirty="0" smtClean="0">
                <a:solidFill>
                  <a:srgbClr val="000000"/>
                </a:solidFill>
              </a:rPr>
              <a:t>WRF-</a:t>
            </a:r>
            <a:r>
              <a:rPr lang="en-US" sz="1200" b="1" dirty="0" err="1" smtClean="0">
                <a:solidFill>
                  <a:srgbClr val="000000"/>
                </a:solidFill>
              </a:rPr>
              <a:t>Chem</a:t>
            </a:r>
            <a:r>
              <a:rPr lang="en-US" sz="1200" b="1" dirty="0" smtClean="0">
                <a:solidFill>
                  <a:srgbClr val="000000"/>
                </a:solidFill>
              </a:rPr>
              <a:t> </a:t>
            </a:r>
            <a:r>
              <a:rPr lang="en-US" sz="1200" b="1" dirty="0" err="1" smtClean="0">
                <a:solidFill>
                  <a:srgbClr val="000000"/>
                </a:solidFill>
              </a:rPr>
              <a:t>speciated</a:t>
            </a:r>
            <a:r>
              <a:rPr lang="en-US" sz="1200" b="1" dirty="0" smtClean="0">
                <a:solidFill>
                  <a:srgbClr val="000000"/>
                </a:solidFill>
              </a:rPr>
              <a:t> PM 2.5 </a:t>
            </a:r>
            <a:endParaRPr lang="en-US" sz="1200" b="1" dirty="0">
              <a:solidFill>
                <a:srgbClr val="000000"/>
              </a:solidFill>
            </a:endParaRPr>
          </a:p>
        </p:txBody>
      </p:sp>
      <p:sp>
        <p:nvSpPr>
          <p:cNvPr id="20" name="TextBox 19"/>
          <p:cNvSpPr txBox="1"/>
          <p:nvPr/>
        </p:nvSpPr>
        <p:spPr>
          <a:xfrm>
            <a:off x="7133271" y="3635974"/>
            <a:ext cx="1935821" cy="276999"/>
          </a:xfrm>
          <a:prstGeom prst="rect">
            <a:avLst/>
          </a:prstGeom>
          <a:solidFill>
            <a:schemeClr val="bg1"/>
          </a:solidFill>
        </p:spPr>
        <p:txBody>
          <a:bodyPr wrap="none" rtlCol="0">
            <a:spAutoFit/>
          </a:bodyPr>
          <a:lstStyle/>
          <a:p>
            <a:r>
              <a:rPr lang="en-US" sz="1200" b="1" dirty="0" smtClean="0">
                <a:solidFill>
                  <a:srgbClr val="000000"/>
                </a:solidFill>
              </a:rPr>
              <a:t>Retrieved </a:t>
            </a:r>
            <a:r>
              <a:rPr lang="en-US" sz="1200" b="1" dirty="0" err="1" smtClean="0">
                <a:solidFill>
                  <a:srgbClr val="000000"/>
                </a:solidFill>
              </a:rPr>
              <a:t>speciated</a:t>
            </a:r>
            <a:r>
              <a:rPr lang="en-US" sz="1200" b="1" dirty="0" smtClean="0">
                <a:solidFill>
                  <a:srgbClr val="000000"/>
                </a:solidFill>
              </a:rPr>
              <a:t> PM 2.5 </a:t>
            </a:r>
            <a:endParaRPr lang="en-US" sz="1200" b="1" dirty="0">
              <a:solidFill>
                <a:srgbClr val="000000"/>
              </a:solidFill>
            </a:endParaRPr>
          </a:p>
        </p:txBody>
      </p:sp>
      <p:pic>
        <p:nvPicPr>
          <p:cNvPr id="21" name="Picture 20" descr="Step3_AOD_species.eps"/>
          <p:cNvPicPr>
            <a:picLocks noChangeAspect="1"/>
          </p:cNvPicPr>
          <p:nvPr/>
        </p:nvPicPr>
        <p:blipFill rotWithShape="1">
          <a:blip r:embed="rId7" cstate="print">
            <a:extLst>
              <a:ext uri="{28A0092B-C50C-407E-A947-70E740481C1C}">
                <a14:useLocalDpi xmlns:a14="http://schemas.microsoft.com/office/drawing/2010/main" xmlns="" val="0"/>
              </a:ext>
            </a:extLst>
          </a:blip>
          <a:srcRect l="75839" t="6622" r="9077" b="77346"/>
          <a:stretch/>
        </p:blipFill>
        <p:spPr>
          <a:xfrm>
            <a:off x="7200622" y="2979085"/>
            <a:ext cx="554280" cy="442607"/>
          </a:xfrm>
          <a:prstGeom prst="rect">
            <a:avLst/>
          </a:prstGeom>
        </p:spPr>
      </p:pic>
    </p:spTree>
    <p:extLst>
      <p:ext uri="{BB962C8B-B14F-4D97-AF65-F5344CB8AC3E}">
        <p14:creationId xmlns:p14="http://schemas.microsoft.com/office/powerpoint/2010/main" xmlns="" val="8435867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ordArt 7"/>
          <p:cNvSpPr>
            <a:spLocks noChangeArrowheads="1" noChangeShapeType="1" noTextEdit="1"/>
          </p:cNvSpPr>
          <p:nvPr/>
        </p:nvSpPr>
        <p:spPr bwMode="auto">
          <a:xfrm>
            <a:off x="7162800" y="1219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PACE Science Team Workshop</a:t>
            </a:r>
            <a:endParaRPr lang="en-US" sz="3600" kern="10" dirty="0">
              <a:ln w="6350">
                <a:solidFill>
                  <a:srgbClr val="000000"/>
                </a:solidFill>
                <a:round/>
                <a:headEnd/>
                <a:tailEnd/>
              </a:ln>
              <a:solidFill>
                <a:srgbClr val="FFFFFF"/>
              </a:solidFill>
              <a:latin typeface="Arial Black"/>
            </a:endParaRPr>
          </a:p>
        </p:txBody>
      </p:sp>
      <p:sp>
        <p:nvSpPr>
          <p:cNvPr id="17" name="Rectangle 2"/>
          <p:cNvSpPr>
            <a:spLocks noChangeArrowheads="1"/>
          </p:cNvSpPr>
          <p:nvPr/>
        </p:nvSpPr>
        <p:spPr bwMode="auto">
          <a:xfrm>
            <a:off x="0" y="133936"/>
            <a:ext cx="6858000" cy="338554"/>
          </a:xfrm>
          <a:prstGeom prst="rect">
            <a:avLst/>
          </a:prstGeom>
          <a:noFill/>
          <a:ln w="9525">
            <a:noFill/>
            <a:miter lim="800000"/>
            <a:headEnd/>
            <a:tailEnd/>
          </a:ln>
        </p:spPr>
        <p:txBody>
          <a:bodyPr wrap="square" anchor="ctr">
            <a:spAutoFit/>
          </a:bodyPr>
          <a:lstStyle/>
          <a:p>
            <a:pPr lvl="0">
              <a:spcBef>
                <a:spcPts val="300"/>
              </a:spcBef>
              <a:defRPr/>
            </a:pPr>
            <a:r>
              <a:rPr lang="en-US" sz="1600" b="1" kern="0" dirty="0" smtClean="0">
                <a:solidFill>
                  <a:schemeClr val="bg1"/>
                </a:solidFill>
              </a:rPr>
              <a:t>Main Proposed Objectives </a:t>
            </a:r>
            <a:endParaRPr lang="en-US" sz="1600" b="1" kern="0" dirty="0">
              <a:solidFill>
                <a:schemeClr val="bg1"/>
              </a:solidFill>
            </a:endParaRPr>
          </a:p>
        </p:txBody>
      </p:sp>
      <p:sp>
        <p:nvSpPr>
          <p:cNvPr id="19" name="WordArt 7"/>
          <p:cNvSpPr>
            <a:spLocks noChangeArrowheads="1" noChangeShapeType="1" noTextEdit="1"/>
          </p:cNvSpPr>
          <p:nvPr/>
        </p:nvSpPr>
        <p:spPr bwMode="auto">
          <a:xfrm>
            <a:off x="7162800" y="350520"/>
            <a:ext cx="1920240" cy="182880"/>
          </a:xfrm>
          <a:prstGeom prst="rect">
            <a:avLst/>
          </a:prstGeom>
        </p:spPr>
        <p:txBody>
          <a:bodyPr wrap="none" fromWordArt="1">
            <a:prstTxWarp prst="textPlain">
              <a:avLst>
                <a:gd name="adj" fmla="val 50000"/>
              </a:avLst>
            </a:prstTxWarp>
          </a:bodyPr>
          <a:lstStyle/>
          <a:p>
            <a:pPr algn="ctr"/>
            <a:r>
              <a:rPr lang="en-US" sz="3600" kern="10" dirty="0" smtClean="0">
                <a:ln w="6350">
                  <a:solidFill>
                    <a:srgbClr val="000000"/>
                  </a:solidFill>
                  <a:round/>
                  <a:headEnd/>
                  <a:tailEnd/>
                </a:ln>
                <a:solidFill>
                  <a:srgbClr val="FFFFFF"/>
                </a:solidFill>
                <a:latin typeface="Arial Black"/>
              </a:rPr>
              <a:t>January 14-16 2015, Maryland</a:t>
            </a:r>
            <a:endParaRPr lang="en-US" sz="3600" kern="10" dirty="0">
              <a:ln w="6350">
                <a:solidFill>
                  <a:srgbClr val="000000"/>
                </a:solidFill>
                <a:round/>
                <a:headEnd/>
                <a:tailEnd/>
              </a:ln>
              <a:solidFill>
                <a:srgbClr val="FFFFFF"/>
              </a:solidFill>
              <a:latin typeface="Arial Black"/>
            </a:endParaRPr>
          </a:p>
        </p:txBody>
      </p:sp>
      <p:sp>
        <p:nvSpPr>
          <p:cNvPr id="20" name="Rectangle 19"/>
          <p:cNvSpPr/>
          <p:nvPr/>
        </p:nvSpPr>
        <p:spPr>
          <a:xfrm>
            <a:off x="0"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6133201" y="123825"/>
            <a:ext cx="953399" cy="424130"/>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04800" y="874216"/>
            <a:ext cx="8686800" cy="4154984"/>
          </a:xfrm>
          <a:prstGeom prst="rect">
            <a:avLst/>
          </a:prstGeom>
        </p:spPr>
        <p:txBody>
          <a:bodyPr wrap="square">
            <a:spAutoFit/>
          </a:bodyPr>
          <a:lstStyle/>
          <a:p>
            <a:pPr>
              <a:spcBef>
                <a:spcPts val="1200"/>
              </a:spcBef>
            </a:pPr>
            <a:r>
              <a:rPr lang="en-US" sz="1600" i="1" dirty="0" smtClean="0"/>
              <a:t>Objective #1: </a:t>
            </a:r>
          </a:p>
          <a:p>
            <a:pPr marL="114300">
              <a:spcBef>
                <a:spcPts val="300"/>
              </a:spcBef>
            </a:pPr>
            <a:r>
              <a:rPr lang="en-US" sz="1600" dirty="0" smtClean="0"/>
              <a:t>Bring an </a:t>
            </a:r>
            <a:r>
              <a:rPr lang="en-US" sz="1600" b="1" dirty="0" smtClean="0"/>
              <a:t>applications-oriented perspective </a:t>
            </a:r>
            <a:r>
              <a:rPr lang="en-US" sz="1600" dirty="0" smtClean="0"/>
              <a:t>so that the new products developed by PACE (</a:t>
            </a:r>
            <a:r>
              <a:rPr lang="en-US" sz="1600" i="1" dirty="0" smtClean="0"/>
              <a:t>IOPs </a:t>
            </a:r>
            <a:r>
              <a:rPr lang="en-US" sz="1600" i="1" dirty="0" err="1" smtClean="0"/>
              <a:t>a</a:t>
            </a:r>
            <a:r>
              <a:rPr lang="en-US" sz="1600" i="1" baseline="-25000" dirty="0" err="1" smtClean="0"/>
              <a:t>phyt</a:t>
            </a:r>
            <a:r>
              <a:rPr lang="en-US" sz="1600" i="1" dirty="0" smtClean="0"/>
              <a:t> , </a:t>
            </a:r>
            <a:r>
              <a:rPr lang="en-US" sz="1600" i="1" dirty="0" err="1" smtClean="0"/>
              <a:t>a</a:t>
            </a:r>
            <a:r>
              <a:rPr lang="en-US" sz="1600" i="1" baseline="-25000" dirty="0" err="1" smtClean="0"/>
              <a:t>NAP</a:t>
            </a:r>
            <a:r>
              <a:rPr lang="en-US" sz="1600" i="1" dirty="0" smtClean="0"/>
              <a:t> , </a:t>
            </a:r>
            <a:r>
              <a:rPr lang="en-US" sz="1600" i="1" dirty="0" err="1" smtClean="0"/>
              <a:t>a</a:t>
            </a:r>
            <a:r>
              <a:rPr lang="en-US" sz="1600" i="1" baseline="-25000" dirty="0" err="1" smtClean="0"/>
              <a:t>CDOM</a:t>
            </a:r>
            <a:r>
              <a:rPr lang="en-US" sz="1600" i="1" dirty="0" smtClean="0"/>
              <a:t> , b</a:t>
            </a:r>
            <a:r>
              <a:rPr lang="en-US" sz="1600" i="1" baseline="-25000" dirty="0" smtClean="0"/>
              <a:t>b</a:t>
            </a:r>
            <a:r>
              <a:rPr lang="en-US" sz="1600" i="1" dirty="0" smtClean="0"/>
              <a:t> , atmospheric products</a:t>
            </a:r>
            <a:r>
              <a:rPr lang="en-US" sz="1600" dirty="0" smtClean="0"/>
              <a:t>) are </a:t>
            </a:r>
            <a:r>
              <a:rPr lang="en-US" sz="1600" b="1" dirty="0" smtClean="0"/>
              <a:t>linked to specific applications questions</a:t>
            </a:r>
            <a:r>
              <a:rPr lang="en-US" sz="1600" dirty="0" smtClean="0"/>
              <a:t>.</a:t>
            </a:r>
            <a:endParaRPr lang="en-US" sz="1600" i="1" dirty="0" smtClean="0"/>
          </a:p>
          <a:p>
            <a:pPr>
              <a:spcBef>
                <a:spcPts val="1200"/>
              </a:spcBef>
            </a:pPr>
            <a:r>
              <a:rPr lang="en-US" sz="1600" i="1" dirty="0" smtClean="0"/>
              <a:t>Objective #2:</a:t>
            </a:r>
          </a:p>
          <a:p>
            <a:pPr marL="114300">
              <a:spcBef>
                <a:spcPts val="300"/>
              </a:spcBef>
            </a:pPr>
            <a:r>
              <a:rPr lang="en-US" sz="1600" i="1" dirty="0" smtClean="0"/>
              <a:t>Assess and </a:t>
            </a:r>
            <a:r>
              <a:rPr lang="en-US" sz="1600" b="1" i="1" dirty="0" smtClean="0"/>
              <a:t>achieve consensus recommendations within the Science Team on the spectrum of applications we can address with PACE IOP </a:t>
            </a:r>
            <a:r>
              <a:rPr lang="en-US" sz="1600" i="1" dirty="0" smtClean="0"/>
              <a:t>measurements and retrieval approaches.</a:t>
            </a:r>
          </a:p>
          <a:p>
            <a:pPr>
              <a:spcBef>
                <a:spcPts val="1200"/>
              </a:spcBef>
            </a:pPr>
            <a:r>
              <a:rPr lang="en-US" sz="1600" i="1" dirty="0" smtClean="0"/>
              <a:t>Objective #3:</a:t>
            </a:r>
          </a:p>
          <a:p>
            <a:pPr marL="114300">
              <a:spcBef>
                <a:spcPts val="300"/>
              </a:spcBef>
            </a:pPr>
            <a:r>
              <a:rPr lang="en-US" sz="1600" dirty="0" smtClean="0"/>
              <a:t>Working both with the users community and with other members of the PACE ST, assess what is the </a:t>
            </a:r>
            <a:r>
              <a:rPr lang="en-US" sz="1600" b="1" i="1" dirty="0" smtClean="0"/>
              <a:t>accuracy in IOPs needed for specific applications by the users </a:t>
            </a:r>
            <a:r>
              <a:rPr lang="en-US" sz="1600" dirty="0" smtClean="0"/>
              <a:t>and how this relates to the </a:t>
            </a:r>
            <a:r>
              <a:rPr lang="en-US" sz="1600" b="1" i="1" dirty="0" smtClean="0"/>
              <a:t>accuracy of the IOPs products &amp; retrievals recommended by the PACE ST</a:t>
            </a:r>
            <a:r>
              <a:rPr lang="en-US" sz="1600" dirty="0" smtClean="0"/>
              <a:t>.  </a:t>
            </a:r>
          </a:p>
          <a:p>
            <a:pPr>
              <a:spcBef>
                <a:spcPts val="1200"/>
              </a:spcBef>
            </a:pPr>
            <a:r>
              <a:rPr lang="en-US" sz="1600" i="1" dirty="0" smtClean="0"/>
              <a:t>Objective #4:</a:t>
            </a:r>
          </a:p>
          <a:p>
            <a:pPr marL="114300">
              <a:spcBef>
                <a:spcPts val="300"/>
              </a:spcBef>
            </a:pPr>
            <a:r>
              <a:rPr lang="en-US" sz="1600" dirty="0" smtClean="0"/>
              <a:t>Address key issues related to applications from PACE, particularly </a:t>
            </a:r>
            <a:r>
              <a:rPr lang="en-US" sz="1600" b="1" i="1" dirty="0" smtClean="0"/>
              <a:t>requirements for spatial resolution in coastal waters and spatial coverage</a:t>
            </a:r>
            <a:r>
              <a:rPr lang="en-US" sz="1600" dirty="0" smtClean="0"/>
              <a:t>, and </a:t>
            </a:r>
            <a:r>
              <a:rPr lang="en-US" sz="1600" b="1" i="1" dirty="0" smtClean="0"/>
              <a:t>how these related to the capabilities of IOPs retrievals</a:t>
            </a:r>
            <a:r>
              <a:rPr lang="en-US" sz="1600" dirty="0" smtClean="0"/>
              <a:t> recommended by the PACE ST.</a:t>
            </a:r>
            <a:endParaRPr lang="en-US" sz="1600" i="1" dirty="0" smtClean="0"/>
          </a:p>
        </p:txBody>
      </p:sp>
      <p:pic>
        <p:nvPicPr>
          <p:cNvPr id="23" name="Picture 2" descr="http://2.bp.blogspot.com/-urHKFQIWiHI/Tm4rTgyHAnI/AAAAAAAAAPs/hYuRKpnQW-Y/s400/Bohai%2BBay%252C%2BChina.jpg">
            <a:hlinkClick r:id="rId3"/>
          </p:cNvPr>
          <p:cNvPicPr preferRelativeResize="0">
            <a:picLocks noChangeArrowheads="1"/>
          </p:cNvPicPr>
          <p:nvPr/>
        </p:nvPicPr>
        <p:blipFill>
          <a:blip r:embed="rId4" cstate="print"/>
          <a:srcRect/>
          <a:stretch>
            <a:fillRect/>
          </a:stretch>
        </p:blipFill>
        <p:spPr bwMode="auto">
          <a:xfrm>
            <a:off x="182880" y="5577840"/>
            <a:ext cx="1188720" cy="1188720"/>
          </a:xfrm>
          <a:prstGeom prst="rect">
            <a:avLst/>
          </a:prstGeom>
          <a:noFill/>
        </p:spPr>
      </p:pic>
      <p:pic>
        <p:nvPicPr>
          <p:cNvPr id="24" name="Picture 4" descr="http://1.bp.blogspot.com/-peXY6Y553z4/Tm4ppK0w3YI/AAAAAAAAAPk/HBuMRxaforM/s400/Ganges%2BDelta%252C%2BBangladesh.jpg">
            <a:hlinkClick r:id="rId5"/>
          </p:cNvPr>
          <p:cNvPicPr preferRelativeResize="0">
            <a:picLocks noChangeArrowheads="1"/>
          </p:cNvPicPr>
          <p:nvPr/>
        </p:nvPicPr>
        <p:blipFill>
          <a:blip r:embed="rId6" cstate="print"/>
          <a:srcRect/>
          <a:stretch>
            <a:fillRect/>
          </a:stretch>
        </p:blipFill>
        <p:spPr bwMode="auto">
          <a:xfrm>
            <a:off x="1447800" y="5577840"/>
            <a:ext cx="1188720" cy="1188720"/>
          </a:xfrm>
          <a:prstGeom prst="rect">
            <a:avLst/>
          </a:prstGeom>
          <a:noFill/>
        </p:spPr>
      </p:pic>
      <p:pic>
        <p:nvPicPr>
          <p:cNvPr id="25" name="Picture 8" descr="http://2.bp.blogspot.com/-Onr6Tj2EUY4/TmTVHrc5MAI/AAAAAAAAAOY/Y3bwS9rYnts/s400/Korean%2BPeninsula.jpg">
            <a:hlinkClick r:id="rId7"/>
          </p:cNvPr>
          <p:cNvPicPr preferRelativeResize="0">
            <a:picLocks noChangeArrowheads="1"/>
          </p:cNvPicPr>
          <p:nvPr/>
        </p:nvPicPr>
        <p:blipFill>
          <a:blip r:embed="rId8" cstate="print"/>
          <a:srcRect/>
          <a:stretch>
            <a:fillRect/>
          </a:stretch>
        </p:blipFill>
        <p:spPr bwMode="auto">
          <a:xfrm>
            <a:off x="2743200" y="5577840"/>
            <a:ext cx="1188720" cy="1188720"/>
          </a:xfrm>
          <a:prstGeom prst="rect">
            <a:avLst/>
          </a:prstGeom>
          <a:noFill/>
        </p:spPr>
      </p:pic>
      <p:pic>
        <p:nvPicPr>
          <p:cNvPr id="26" name="Picture 10" descr="http://4.bp.blogspot.com/-Ja9u2pjMBfE/TkV9VrlOB0I/AAAAAAAAAJM/E6O019m9K-A/s400/Lake%2BMalawi.jpg">
            <a:hlinkClick r:id="rId9"/>
          </p:cNvPr>
          <p:cNvPicPr preferRelativeResize="0">
            <a:picLocks noChangeArrowheads="1"/>
          </p:cNvPicPr>
          <p:nvPr/>
        </p:nvPicPr>
        <p:blipFill>
          <a:blip r:embed="rId10" cstate="print"/>
          <a:srcRect/>
          <a:stretch>
            <a:fillRect/>
          </a:stretch>
        </p:blipFill>
        <p:spPr bwMode="auto">
          <a:xfrm>
            <a:off x="4038600" y="5577840"/>
            <a:ext cx="1188720" cy="1188720"/>
          </a:xfrm>
          <a:prstGeom prst="rect">
            <a:avLst/>
          </a:prstGeom>
          <a:noFill/>
        </p:spPr>
      </p:pic>
      <p:pic>
        <p:nvPicPr>
          <p:cNvPr id="27" name="Picture 12" descr="http://3.bp.blogspot.com/-mA1j1ZMBYdM/TjwYNeqLWzI/AAAAAAAAAHo/ZcXBWQ0X61E/s400/The%2Bsouthern%2BCaspian%2BSea.jpg">
            <a:hlinkClick r:id="rId11"/>
          </p:cNvPr>
          <p:cNvPicPr preferRelativeResize="0">
            <a:picLocks noChangeArrowheads="1"/>
          </p:cNvPicPr>
          <p:nvPr/>
        </p:nvPicPr>
        <p:blipFill>
          <a:blip r:embed="rId12" cstate="print"/>
          <a:srcRect/>
          <a:stretch>
            <a:fillRect/>
          </a:stretch>
        </p:blipFill>
        <p:spPr bwMode="auto">
          <a:xfrm>
            <a:off x="5334000" y="5577840"/>
            <a:ext cx="1188720" cy="1188720"/>
          </a:xfrm>
          <a:prstGeom prst="rect">
            <a:avLst/>
          </a:prstGeom>
          <a:noFill/>
        </p:spPr>
      </p:pic>
      <p:pic>
        <p:nvPicPr>
          <p:cNvPr id="28" name="Picture 14" descr="http://3.bp.blogspot.com/-mJZq71m1GeQ/TjgBbFec2YI/AAAAAAAAAGs/oWqmrTTlgtQ/s400/Arctic%2BBloom.jpg">
            <a:hlinkClick r:id="rId13"/>
          </p:cNvPr>
          <p:cNvPicPr preferRelativeResize="0">
            <a:picLocks noChangeArrowheads="1"/>
          </p:cNvPicPr>
          <p:nvPr/>
        </p:nvPicPr>
        <p:blipFill>
          <a:blip r:embed="rId14" cstate="print"/>
          <a:srcRect/>
          <a:stretch>
            <a:fillRect/>
          </a:stretch>
        </p:blipFill>
        <p:spPr bwMode="auto">
          <a:xfrm>
            <a:off x="6629395" y="5577840"/>
            <a:ext cx="1188720" cy="1188720"/>
          </a:xfrm>
          <a:prstGeom prst="rect">
            <a:avLst/>
          </a:prstGeom>
          <a:noFill/>
        </p:spPr>
      </p:pic>
      <p:pic>
        <p:nvPicPr>
          <p:cNvPr id="29" name="Picture 16" descr="http://3.bp.blogspot.com/-DHX711Z2zZo/Tjk0wkBBgUI/AAAAAAAAAG8/jDxTIPrYwmI/s400/The%2BGreat%2BBarrier%2BReef.jpg">
            <a:hlinkClick r:id="rId15"/>
          </p:cNvPr>
          <p:cNvPicPr preferRelativeResize="0">
            <a:picLocks noChangeArrowheads="1"/>
          </p:cNvPicPr>
          <p:nvPr/>
        </p:nvPicPr>
        <p:blipFill>
          <a:blip r:embed="rId16" cstate="print"/>
          <a:srcRect/>
          <a:stretch>
            <a:fillRect/>
          </a:stretch>
        </p:blipFill>
        <p:spPr bwMode="auto">
          <a:xfrm>
            <a:off x="7924800" y="5577840"/>
            <a:ext cx="1188720" cy="11887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2556</TotalTime>
  <Words>4287</Words>
  <Application>Microsoft Office PowerPoint</Application>
  <PresentationFormat>Letter Paper (8.5x11 in)</PresentationFormat>
  <Paragraphs>900</Paragraphs>
  <Slides>30</Slides>
  <Notes>2</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Slide 1</vt:lpstr>
      <vt:lpstr>Slide 2</vt:lpstr>
      <vt:lpstr>Slide 3</vt:lpstr>
      <vt:lpstr>Slide 4</vt:lpstr>
      <vt:lpstr>NASA Applied Sciences Architecture</vt:lpstr>
      <vt:lpstr>Slide 6</vt:lpstr>
      <vt:lpstr>SeaWiFS and MISR AOD give insight  into PM2.5 trend</vt:lpstr>
      <vt:lpstr>Case study: Constraining PM2.5 speciation over Fresno with AirMSPI polarimetric data</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qc</dc:creator>
  <cp:lastModifiedBy>Maria Tzortziou</cp:lastModifiedBy>
  <cp:revision>167</cp:revision>
  <dcterms:created xsi:type="dcterms:W3CDTF">2012-12-31T16:25:31Z</dcterms:created>
  <dcterms:modified xsi:type="dcterms:W3CDTF">2015-01-16T13:32:31Z</dcterms:modified>
</cp:coreProperties>
</file>