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2" d="100"/>
          <a:sy n="52" d="100"/>
        </p:scale>
        <p:origin x="-73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8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9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5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6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1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0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2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1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E411-BDBF-45C2-801F-44C950B49B4F}" type="datetimeFigureOut">
              <a:rPr lang="en-US" smtClean="0"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7BDA1-4096-4B4D-8B3A-49368188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4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6300" y="2090172"/>
            <a:ext cx="6934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Principal </a:t>
            </a:r>
            <a:r>
              <a:rPr lang="en-US" sz="2400" b="1" dirty="0">
                <a:solidFill>
                  <a:srgbClr val="002060"/>
                </a:solidFill>
              </a:rPr>
              <a:t>Investigator:  	ZhongPing Lee</a:t>
            </a:r>
          </a:p>
          <a:p>
            <a:r>
              <a:rPr lang="it-IT" sz="2400" b="1" dirty="0">
                <a:solidFill>
                  <a:srgbClr val="002060"/>
                </a:solidFill>
              </a:rPr>
              <a:t>		 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Co-Investigator:  </a:t>
            </a:r>
            <a:r>
              <a:rPr lang="en-US" sz="2400" b="1" dirty="0">
                <a:solidFill>
                  <a:srgbClr val="002060"/>
                </a:solidFill>
              </a:rPr>
              <a:t>		</a:t>
            </a:r>
            <a:r>
              <a:rPr lang="it-IT" sz="2400" b="1" dirty="0">
                <a:solidFill>
                  <a:srgbClr val="002060"/>
                </a:solidFill>
              </a:rPr>
              <a:t>Michael Ondrusek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			</a:t>
            </a:r>
            <a:r>
              <a:rPr lang="en-US" sz="2400" b="1" dirty="0" smtClean="0">
                <a:solidFill>
                  <a:srgbClr val="002060"/>
                </a:solidFill>
              </a:rPr>
              <a:t>	NOAA/NESDIS/STAR</a:t>
            </a:r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 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Collaborator:			Nicholas </a:t>
            </a:r>
            <a:r>
              <a:rPr lang="en-US" sz="2400" b="1" dirty="0">
                <a:solidFill>
                  <a:srgbClr val="002060"/>
                </a:solidFill>
              </a:rPr>
              <a:t>Tufillaro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				Oregon </a:t>
            </a:r>
            <a:r>
              <a:rPr lang="en-US" sz="2400" b="1" dirty="0">
                <a:solidFill>
                  <a:srgbClr val="002060"/>
                </a:solidFill>
              </a:rPr>
              <a:t>State University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85800"/>
            <a:ext cx="8534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0070C0"/>
                </a:solidFill>
              </a:rPr>
              <a:t>Development of datasets and algorithms for hyperspectral IOP products from the PACE ocean color measurements</a:t>
            </a:r>
            <a:endParaRPr lang="en-US" sz="2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194" y="659010"/>
            <a:ext cx="85436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lphaLcPeriod"/>
            </a:pPr>
            <a:r>
              <a:rPr lang="en-US" sz="2000" b="1" dirty="0" smtClean="0">
                <a:solidFill>
                  <a:srgbClr val="002060"/>
                </a:solidFill>
              </a:rPr>
              <a:t>Development </a:t>
            </a:r>
            <a:r>
              <a:rPr lang="en-US" sz="2000" b="1" dirty="0">
                <a:solidFill>
                  <a:srgbClr val="002060"/>
                </a:solidFill>
              </a:rPr>
              <a:t>of a hyperspectral dataset</a:t>
            </a:r>
            <a:r>
              <a:rPr lang="en-US" sz="2000" b="1" dirty="0">
                <a:solidFill>
                  <a:srgbClr val="00B050"/>
                </a:solidFill>
              </a:rPr>
              <a:t>. </a:t>
            </a:r>
            <a:r>
              <a:rPr lang="en-US" sz="2000" b="1" dirty="0" smtClean="0">
                <a:solidFill>
                  <a:srgbClr val="00B050"/>
                </a:solidFill>
              </a:rPr>
              <a:t>Compile </a:t>
            </a:r>
            <a:r>
              <a:rPr lang="en-US" sz="2000" b="1" dirty="0">
                <a:solidFill>
                  <a:srgbClr val="00B050"/>
                </a:solidFill>
              </a:rPr>
              <a:t>a hyperspectral (350 - 700 nm, 5 nm resolution) </a:t>
            </a:r>
            <a:r>
              <a:rPr lang="en-US" sz="2000" b="1" i="1" dirty="0" err="1">
                <a:solidFill>
                  <a:srgbClr val="00B050"/>
                </a:solidFill>
              </a:rPr>
              <a:t>R</a:t>
            </a:r>
            <a:r>
              <a:rPr lang="en-US" sz="2000" b="1" i="1" baseline="-25000" dirty="0" err="1">
                <a:solidFill>
                  <a:srgbClr val="00B050"/>
                </a:solidFill>
              </a:rPr>
              <a:t>rs</a:t>
            </a:r>
            <a:r>
              <a:rPr lang="en-US" sz="2000" b="1" dirty="0">
                <a:solidFill>
                  <a:srgbClr val="00B050"/>
                </a:solidFill>
              </a:rPr>
              <a:t>-IOPs dataset for the community to use. In particular, this dataset will ensure a closure between the measured </a:t>
            </a:r>
            <a:r>
              <a:rPr lang="en-US" sz="2000" b="1" i="1" dirty="0" err="1">
                <a:solidFill>
                  <a:srgbClr val="00B050"/>
                </a:solidFill>
              </a:rPr>
              <a:t>R</a:t>
            </a:r>
            <a:r>
              <a:rPr lang="en-US" sz="2000" b="1" i="1" baseline="-25000" dirty="0" err="1">
                <a:solidFill>
                  <a:srgbClr val="00B050"/>
                </a:solidFill>
              </a:rPr>
              <a:t>rs</a:t>
            </a:r>
            <a:r>
              <a:rPr lang="en-US" sz="2000" b="1" dirty="0">
                <a:solidFill>
                  <a:srgbClr val="00B050"/>
                </a:solidFill>
              </a:rPr>
              <a:t> and the modeled </a:t>
            </a:r>
            <a:r>
              <a:rPr lang="en-US" sz="2000" b="1" i="1" dirty="0" err="1">
                <a:solidFill>
                  <a:srgbClr val="00B050"/>
                </a:solidFill>
              </a:rPr>
              <a:t>R</a:t>
            </a:r>
            <a:r>
              <a:rPr lang="en-US" sz="2000" b="1" i="1" baseline="-25000" dirty="0" err="1">
                <a:solidFill>
                  <a:srgbClr val="00B050"/>
                </a:solidFill>
              </a:rPr>
              <a:t>rs</a:t>
            </a:r>
            <a:r>
              <a:rPr lang="en-US" sz="2000" b="1" dirty="0">
                <a:solidFill>
                  <a:srgbClr val="00B050"/>
                </a:solidFill>
              </a:rPr>
              <a:t> using </a:t>
            </a:r>
            <a:r>
              <a:rPr lang="en-US" sz="2000" b="1" i="1" dirty="0">
                <a:solidFill>
                  <a:srgbClr val="00B050"/>
                </a:solidFill>
              </a:rPr>
              <a:t>in situ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IOPs -- </a:t>
            </a:r>
            <a:r>
              <a:rPr lang="en-US" sz="2000" b="1" dirty="0" smtClean="0"/>
              <a:t>a</a:t>
            </a:r>
            <a:r>
              <a:rPr lang="en-US" sz="2000" dirty="0" smtClean="0"/>
              <a:t> </a:t>
            </a:r>
            <a:r>
              <a:rPr lang="en-US" sz="2000" b="1" dirty="0"/>
              <a:t>hyperspectral </a:t>
            </a:r>
            <a:r>
              <a:rPr lang="en-US" sz="2000" b="1" i="1" dirty="0" err="1"/>
              <a:t>R</a:t>
            </a:r>
            <a:r>
              <a:rPr lang="en-US" sz="2000" b="1" i="1" baseline="-25000" dirty="0" err="1"/>
              <a:t>rs</a:t>
            </a:r>
            <a:r>
              <a:rPr lang="en-US" sz="2000" b="1" dirty="0"/>
              <a:t>-IOPs dataset with closure (</a:t>
            </a:r>
            <a:r>
              <a:rPr lang="en-US" sz="2000" b="1" dirty="0" err="1"/>
              <a:t>HyRIDc</a:t>
            </a:r>
            <a:r>
              <a:rPr lang="en-US" sz="2000" b="1" dirty="0" smtClean="0"/>
              <a:t>).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marL="342900" lvl="0" indent="-342900">
              <a:buAutoNum type="alphaLcPeriod"/>
              <a:tabLst>
                <a:tab pos="4632325" algn="l"/>
              </a:tabLst>
            </a:pPr>
            <a:endParaRPr lang="en-US" sz="2000" b="1" dirty="0">
              <a:solidFill>
                <a:srgbClr val="00B050"/>
              </a:solidFill>
            </a:endParaRPr>
          </a:p>
          <a:p>
            <a:pPr lvl="0"/>
            <a:r>
              <a:rPr lang="en-US" sz="2000" b="1" dirty="0" smtClean="0">
                <a:solidFill>
                  <a:srgbClr val="00B050"/>
                </a:solidFill>
              </a:rPr>
              <a:t>b.   </a:t>
            </a:r>
            <a:r>
              <a:rPr lang="en-US" sz="2000" b="1" dirty="0" smtClean="0">
                <a:solidFill>
                  <a:srgbClr val="002060"/>
                </a:solidFill>
              </a:rPr>
              <a:t>Algorithm </a:t>
            </a:r>
            <a:r>
              <a:rPr lang="en-US" sz="2000" b="1" dirty="0">
                <a:solidFill>
                  <a:srgbClr val="002060"/>
                </a:solidFill>
              </a:rPr>
              <a:t>revision</a:t>
            </a:r>
            <a:r>
              <a:rPr lang="en-US" sz="2000" b="1" dirty="0">
                <a:solidFill>
                  <a:srgbClr val="00B050"/>
                </a:solidFill>
              </a:rPr>
              <a:t>. This will include</a:t>
            </a:r>
          </a:p>
          <a:p>
            <a:pPr lvl="1"/>
            <a:r>
              <a:rPr lang="en-US" sz="2000" b="1" dirty="0" err="1" smtClean="0">
                <a:solidFill>
                  <a:srgbClr val="00B050"/>
                </a:solidFill>
              </a:rPr>
              <a:t>i</a:t>
            </a:r>
            <a:r>
              <a:rPr lang="en-US" sz="2000" b="1" dirty="0" smtClean="0">
                <a:solidFill>
                  <a:srgbClr val="00B050"/>
                </a:solidFill>
              </a:rPr>
              <a:t>) improve </a:t>
            </a:r>
            <a:r>
              <a:rPr lang="en-US" sz="2000" b="1" dirty="0">
                <a:solidFill>
                  <a:srgbClr val="00B050"/>
                </a:solidFill>
              </a:rPr>
              <a:t>the determination of SS</a:t>
            </a:r>
            <a:r>
              <a:rPr lang="en-US" sz="2000" b="1" baseline="-25000" dirty="0">
                <a:solidFill>
                  <a:srgbClr val="00B050"/>
                </a:solidFill>
              </a:rPr>
              <a:t>IOP</a:t>
            </a:r>
            <a:r>
              <a:rPr lang="en-US" sz="2000" b="1" dirty="0">
                <a:solidFill>
                  <a:srgbClr val="00B050"/>
                </a:solidFill>
              </a:rPr>
              <a:t> from remote sensing for different water bodies,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ii) extend </a:t>
            </a:r>
            <a:r>
              <a:rPr lang="en-US" sz="2000" b="1" dirty="0">
                <a:solidFill>
                  <a:srgbClr val="00B050"/>
                </a:solidFill>
              </a:rPr>
              <a:t>the QAA and HOPE algorithms to include measurements in the UV (350-400 nm) and expanding IOP products to absorption coefficients of specific pigments (e.g., chlorophyll-a, -b, -c, and </a:t>
            </a:r>
            <a:r>
              <a:rPr lang="en-US" sz="2000" b="1" dirty="0" err="1">
                <a:solidFill>
                  <a:srgbClr val="00B050"/>
                </a:solidFill>
              </a:rPr>
              <a:t>phycocyanin</a:t>
            </a:r>
            <a:r>
              <a:rPr lang="en-US" sz="2000" b="1" dirty="0" smtClean="0">
                <a:solidFill>
                  <a:srgbClr val="00B050"/>
                </a:solidFill>
              </a:rPr>
              <a:t>).</a:t>
            </a:r>
          </a:p>
          <a:p>
            <a:pPr lvl="1"/>
            <a:endParaRPr lang="en-US" sz="2000" b="1" dirty="0">
              <a:solidFill>
                <a:srgbClr val="00B050"/>
              </a:solidFill>
            </a:endParaRPr>
          </a:p>
          <a:p>
            <a:r>
              <a:rPr lang="en-US" sz="2000" b="1" dirty="0">
                <a:solidFill>
                  <a:srgbClr val="00B050"/>
                </a:solidFill>
              </a:rPr>
              <a:t>c. </a:t>
            </a:r>
            <a:r>
              <a:rPr lang="en-US" sz="2000" b="1" dirty="0">
                <a:solidFill>
                  <a:srgbClr val="002060"/>
                </a:solidFill>
              </a:rPr>
              <a:t>Test and evaluation of the revised algorithms with HICO </a:t>
            </a:r>
            <a:r>
              <a:rPr lang="en-US" sz="2000" b="1" dirty="0" smtClean="0">
                <a:solidFill>
                  <a:srgbClr val="002060"/>
                </a:solidFill>
              </a:rPr>
              <a:t>measurements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197346"/>
            <a:ext cx="1610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Objectives: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2729" y="5257800"/>
            <a:ext cx="7886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Results from these efforts will provide desired tools and </a:t>
            </a:r>
            <a:r>
              <a:rPr lang="en-US" sz="2400" b="1" dirty="0" smtClean="0">
                <a:solidFill>
                  <a:srgbClr val="002060"/>
                </a:solidFill>
              </a:rPr>
              <a:t>knowledge, and </a:t>
            </a:r>
            <a:r>
              <a:rPr lang="en-US" sz="2400" b="1" dirty="0">
                <a:solidFill>
                  <a:srgbClr val="002060"/>
                </a:solidFill>
              </a:rPr>
              <a:t>contribute to "</a:t>
            </a:r>
            <a:r>
              <a:rPr lang="en-US" sz="2400" b="1" i="1" dirty="0">
                <a:solidFill>
                  <a:srgbClr val="002060"/>
                </a:solidFill>
              </a:rPr>
              <a:t>consensus and community-endorsed paths forward for the PACE sensor(s)</a:t>
            </a:r>
            <a:r>
              <a:rPr lang="en-US" sz="2400" b="1" dirty="0">
                <a:solidFill>
                  <a:srgbClr val="002060"/>
                </a:solidFill>
              </a:rPr>
              <a:t>".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195" y="376559"/>
            <a:ext cx="5872005" cy="4296222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87299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2992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Approach for </a:t>
            </a:r>
            <a:r>
              <a:rPr lang="en-US" sz="2400" b="1" dirty="0" err="1"/>
              <a:t>HyRIDc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60" y="2743200"/>
            <a:ext cx="8737879" cy="3420626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388799"/>
              </p:ext>
            </p:extLst>
          </p:nvPr>
        </p:nvGraphicFramePr>
        <p:xfrm>
          <a:off x="5105400" y="914400"/>
          <a:ext cx="223113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" imgW="977476" imgH="203112" progId="Equation.3">
                  <p:embed/>
                </p:oleObj>
              </mc:Choice>
              <mc:Fallback>
                <p:oleObj name="Equation" r:id="rId4" imgW="977476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914400"/>
                        <a:ext cx="223113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515187"/>
              </p:ext>
            </p:extLst>
          </p:nvPr>
        </p:nvGraphicFramePr>
        <p:xfrm>
          <a:off x="1882758" y="914400"/>
          <a:ext cx="2114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6" imgW="927000" imgH="203040" progId="Equation.3">
                  <p:embed/>
                </p:oleObj>
              </mc:Choice>
              <mc:Fallback>
                <p:oleObj name="Equation" r:id="rId6" imgW="9270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58" y="914400"/>
                        <a:ext cx="2114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634069" y="1842198"/>
            <a:ext cx="3588189" cy="461665"/>
            <a:chOff x="2057400" y="1752600"/>
            <a:chExt cx="3588189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2057400" y="1752600"/>
              <a:ext cx="10947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(</a:t>
              </a:r>
              <a:r>
                <a:rPr lang="en-US" sz="2400" dirty="0" err="1" smtClean="0"/>
                <a:t>R</a:t>
              </a:r>
              <a:r>
                <a:rPr lang="en-US" sz="2400" baseline="-25000" dirty="0" err="1" smtClean="0"/>
                <a:t>rs</a:t>
              </a:r>
              <a:r>
                <a:rPr lang="en-US" sz="2400" dirty="0" smtClean="0"/>
                <a:t>, </a:t>
              </a:r>
              <a:r>
                <a:rPr lang="en-US" sz="2400" dirty="0" err="1" smtClean="0"/>
                <a:t>K</a:t>
              </a:r>
              <a:r>
                <a:rPr lang="en-US" sz="2400" baseline="-25000" dirty="0" err="1" smtClean="0"/>
                <a:t>d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3429000" y="1828800"/>
              <a:ext cx="838200" cy="3693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8200" y="1752600"/>
              <a:ext cx="9973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(</a:t>
              </a:r>
              <a:r>
                <a:rPr lang="en-US" sz="2400" dirty="0" err="1" smtClean="0"/>
                <a:t>a&amp;b</a:t>
              </a:r>
              <a:r>
                <a:rPr lang="en-US" sz="2400" baseline="-25000" dirty="0" err="1" smtClean="0"/>
                <a:t>b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1289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05342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en-US" sz="2400" b="1" dirty="0" smtClean="0">
                <a:solidFill>
                  <a:srgbClr val="00B050"/>
                </a:solidFill>
              </a:rPr>
              <a:t>"Effective </a:t>
            </a:r>
            <a:r>
              <a:rPr lang="en-US" sz="2400" b="1" dirty="0">
                <a:solidFill>
                  <a:srgbClr val="00B050"/>
                </a:solidFill>
              </a:rPr>
              <a:t>hyperspectral absorption coefficient of "pure" seawater in the </a:t>
            </a:r>
            <a:r>
              <a:rPr lang="en-US" sz="2400" b="1" dirty="0" smtClean="0">
                <a:solidFill>
                  <a:srgbClr val="00B050"/>
                </a:solidFill>
              </a:rPr>
              <a:t>350-550 </a:t>
            </a:r>
            <a:r>
              <a:rPr lang="en-US" sz="2400" b="1" dirty="0">
                <a:solidFill>
                  <a:srgbClr val="00B050"/>
                </a:solidFill>
              </a:rPr>
              <a:t>nm range" will be </a:t>
            </a:r>
            <a:r>
              <a:rPr lang="en-US" sz="2400" b="1" dirty="0" smtClean="0">
                <a:solidFill>
                  <a:srgbClr val="00B050"/>
                </a:solidFill>
              </a:rPr>
              <a:t>published in </a:t>
            </a:r>
            <a:r>
              <a:rPr lang="en-US" sz="2400" b="1" dirty="0" err="1" smtClean="0">
                <a:solidFill>
                  <a:srgbClr val="00B050"/>
                </a:solidFill>
              </a:rPr>
              <a:t>Appl</a:t>
            </a:r>
            <a:r>
              <a:rPr lang="en-US" sz="2400" b="1" dirty="0" smtClean="0">
                <a:solidFill>
                  <a:srgbClr val="00B050"/>
                </a:solidFill>
              </a:rPr>
              <a:t> Opt.</a:t>
            </a:r>
          </a:p>
          <a:p>
            <a:pPr marL="342900" lvl="0" indent="-342900">
              <a:buAutoNum type="arabicPeriod"/>
            </a:pPr>
            <a:endParaRPr lang="en-US" sz="2400" b="1" dirty="0" smtClean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257" y="201231"/>
            <a:ext cx="3191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0070C0"/>
                </a:solidFill>
              </a:rPr>
              <a:t>Relevant recent results</a:t>
            </a:r>
            <a:r>
              <a:rPr lang="en-US" sz="2400" dirty="0">
                <a:solidFill>
                  <a:srgbClr val="0070C0"/>
                </a:solidFill>
              </a:rPr>
              <a:t>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49271" y="696583"/>
            <a:ext cx="8666133" cy="3305858"/>
            <a:chOff x="228601" y="808942"/>
            <a:chExt cx="8666133" cy="3305858"/>
          </a:xfrm>
        </p:grpSpPr>
        <p:grpSp>
          <p:nvGrpSpPr>
            <p:cNvPr id="4" name="Group 3"/>
            <p:cNvGrpSpPr/>
            <p:nvPr/>
          </p:nvGrpSpPr>
          <p:grpSpPr>
            <a:xfrm>
              <a:off x="228601" y="808942"/>
              <a:ext cx="4495800" cy="3243591"/>
              <a:chOff x="3745468" y="278486"/>
              <a:chExt cx="4888697" cy="3412868"/>
            </a:xfrm>
          </p:grpSpPr>
          <p:pic>
            <p:nvPicPr>
              <p:cNvPr id="5" name="Picture 3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67" t="6876" r="3906" b="3023"/>
              <a:stretch/>
            </p:blipFill>
            <p:spPr bwMode="auto">
              <a:xfrm>
                <a:off x="4153605" y="278486"/>
                <a:ext cx="4480560" cy="31355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5791200" y="3352800"/>
                <a:ext cx="16585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Wavelength [nm]</a:t>
                </a:r>
                <a:endParaRPr lang="en-US" sz="1600" b="1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 rot="16200000">
                <a:off x="3470713" y="1565713"/>
                <a:ext cx="9188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b="1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b="1" dirty="0" smtClean="0"/>
                  <a:t> [m</a:t>
                </a:r>
                <a:r>
                  <a:rPr lang="en-US" b="1" baseline="30000" dirty="0" smtClean="0"/>
                  <a:t>-1</a:t>
                </a:r>
                <a:r>
                  <a:rPr lang="en-US" b="1" dirty="0" smtClean="0"/>
                  <a:t>]</a:t>
                </a:r>
                <a:endParaRPr lang="en-US" b="1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724400" y="864514"/>
              <a:ext cx="4170334" cy="3250286"/>
              <a:chOff x="468868" y="3192960"/>
              <a:chExt cx="4852248" cy="3360240"/>
            </a:xfrm>
            <a:solidFill>
              <a:schemeClr val="bg1"/>
            </a:solidFill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65" t="6866" r="3146" b="2796"/>
              <a:stretch/>
            </p:blipFill>
            <p:spPr bwMode="auto">
              <a:xfrm>
                <a:off x="838199" y="3192960"/>
                <a:ext cx="4482917" cy="305544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2380069" y="6214646"/>
                <a:ext cx="1658531" cy="338554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Wavelength [nm]</a:t>
                </a:r>
                <a:endParaRPr lang="en-US" sz="16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 rot="16200000">
                <a:off x="194113" y="4461313"/>
                <a:ext cx="918841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b="1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b="1" dirty="0" smtClean="0"/>
                  <a:t> [m</a:t>
                </a:r>
                <a:r>
                  <a:rPr lang="en-US" b="1" baseline="30000" dirty="0" smtClean="0"/>
                  <a:t>-1</a:t>
                </a:r>
                <a:r>
                  <a:rPr lang="en-US" b="1" dirty="0" smtClean="0"/>
                  <a:t>]</a:t>
                </a:r>
                <a:endParaRPr lang="en-US" b="1" dirty="0"/>
              </a:p>
            </p:txBody>
          </p:sp>
        </p:grpSp>
      </p:grpSp>
      <p:pic>
        <p:nvPicPr>
          <p:cNvPr id="13" name="Image 3" descr="Macintosh HD:Users:yhuot:Dropbox:Documents:Writing papers:ZhongPing:QAA_vs_statistics_2007_547_OPBG.p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6"/>
          <a:stretch/>
        </p:blipFill>
        <p:spPr bwMode="auto">
          <a:xfrm>
            <a:off x="401666" y="2875002"/>
            <a:ext cx="8686809" cy="38305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84345"/>
              </p:ext>
            </p:extLst>
          </p:nvPr>
        </p:nvGraphicFramePr>
        <p:xfrm>
          <a:off x="2567132" y="3593239"/>
          <a:ext cx="2851705" cy="104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1193800" imgH="444500" progId="Equation.3">
                  <p:embed/>
                </p:oleObj>
              </mc:Choice>
              <mc:Fallback>
                <p:oleObj name="Equation" r:id="rId6" imgW="11938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132" y="3593239"/>
                        <a:ext cx="2851705" cy="1045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446857" y="3124200"/>
            <a:ext cx="72493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 startAt="2"/>
            </a:pPr>
            <a:r>
              <a:rPr lang="en-US" sz="2400" b="1" dirty="0" smtClean="0">
                <a:solidFill>
                  <a:srgbClr val="00B050"/>
                </a:solidFill>
              </a:rPr>
              <a:t>Closure </a:t>
            </a:r>
            <a:r>
              <a:rPr lang="en-US" sz="2400" b="1" dirty="0">
                <a:solidFill>
                  <a:srgbClr val="00B050"/>
                </a:solidFill>
              </a:rPr>
              <a:t>of </a:t>
            </a:r>
            <a:r>
              <a:rPr lang="en-US" sz="2400" b="1" dirty="0" err="1">
                <a:solidFill>
                  <a:srgbClr val="00B050"/>
                </a:solidFill>
              </a:rPr>
              <a:t>bbp</a:t>
            </a:r>
            <a:r>
              <a:rPr lang="en-US" sz="2400" b="1" dirty="0">
                <a:solidFill>
                  <a:srgbClr val="00B050"/>
                </a:solidFill>
              </a:rPr>
              <a:t> after Raman correction</a:t>
            </a:r>
            <a:r>
              <a:rPr lang="en-US" sz="2400" b="1" dirty="0" smtClean="0">
                <a:solidFill>
                  <a:srgbClr val="00B050"/>
                </a:solidFill>
              </a:rPr>
              <a:t>.</a:t>
            </a:r>
          </a:p>
          <a:p>
            <a:pPr marL="457200" lvl="0" indent="-457200">
              <a:buAutoNum type="arabicPeriod" startAt="2"/>
            </a:pPr>
            <a:endParaRPr lang="en-US" sz="2400" b="1" dirty="0">
              <a:solidFill>
                <a:srgbClr val="00B050"/>
              </a:solidFill>
            </a:endParaRPr>
          </a:p>
          <a:p>
            <a:pPr marL="457200" lvl="0" indent="-457200">
              <a:buAutoNum type="arabicPeriod" startAt="2"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 marL="457200" lvl="0" indent="-457200">
              <a:buAutoNum type="arabicPeriod" startAt="2"/>
            </a:pPr>
            <a:endParaRPr lang="en-US" sz="2400" b="1" dirty="0">
              <a:solidFill>
                <a:srgbClr val="00B050"/>
              </a:solidFill>
            </a:endParaRPr>
          </a:p>
          <a:p>
            <a:pPr marL="457200" lvl="0" indent="-457200">
              <a:buAutoNum type="arabicPeriod" startAt="2"/>
            </a:pPr>
            <a:endParaRPr lang="en-US" sz="2400" b="1" dirty="0" smtClean="0">
              <a:solidFill>
                <a:srgbClr val="00B050"/>
              </a:solidFill>
            </a:endParaRPr>
          </a:p>
          <a:p>
            <a:pPr marL="457200" lvl="0" indent="-457200">
              <a:buAutoNum type="arabicPeriod" startAt="2"/>
            </a:pP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9035" y="5257800"/>
            <a:ext cx="75787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3.  “Retrieval </a:t>
            </a:r>
            <a:r>
              <a:rPr lang="en-US" sz="2400" b="1" dirty="0">
                <a:solidFill>
                  <a:srgbClr val="00B050"/>
                </a:solidFill>
              </a:rPr>
              <a:t>of phytoplankton and CDM absorption coefficients from remote sensing reflectance with an ultraviolet (UV) band”  will be published in </a:t>
            </a:r>
            <a:r>
              <a:rPr lang="en-US" sz="2400" b="1" dirty="0" err="1">
                <a:solidFill>
                  <a:srgbClr val="00B050"/>
                </a:solidFill>
              </a:rPr>
              <a:t>Appl</a:t>
            </a:r>
            <a:r>
              <a:rPr lang="en-US" sz="2400" b="1" dirty="0">
                <a:solidFill>
                  <a:srgbClr val="00B050"/>
                </a:solidFill>
              </a:rPr>
              <a:t> Opt.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2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6" grpId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272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zplee</dc:creator>
  <cp:lastModifiedBy>zplee</cp:lastModifiedBy>
  <cp:revision>18</cp:revision>
  <dcterms:created xsi:type="dcterms:W3CDTF">2015-01-09T04:17:15Z</dcterms:created>
  <dcterms:modified xsi:type="dcterms:W3CDTF">2015-01-14T15:13:57Z</dcterms:modified>
</cp:coreProperties>
</file>