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1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7" d="100"/>
          <a:sy n="87" d="100"/>
        </p:scale>
        <p:origin x="-1824" y="-104"/>
      </p:cViewPr>
      <p:guideLst>
        <p:guide orient="horz" pos="1509"/>
        <p:guide pos="28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0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7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8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1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8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9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2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6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59446-7FF0-8643-9462-21D85DD9CEE2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0AED-5E83-034F-8F83-A3FC5ED7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3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4460" y="325738"/>
            <a:ext cx="8491601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latin typeface="Avenir Heavy"/>
                <a:cs typeface="Avenir Heavy"/>
              </a:rPr>
              <a:t>PACE Applications to Case II </a:t>
            </a:r>
            <a:r>
              <a:rPr lang="en-US" sz="2400" dirty="0" smtClean="0">
                <a:latin typeface="Avenir Heavy"/>
                <a:cs typeface="Avenir Heavy"/>
              </a:rPr>
              <a:t>Waters:</a:t>
            </a:r>
          </a:p>
          <a:p>
            <a:pPr algn="ctr"/>
            <a:r>
              <a:rPr lang="en-US" sz="2000" dirty="0" smtClean="0">
                <a:latin typeface="Avenir Book"/>
                <a:cs typeface="Avenir Book"/>
              </a:rPr>
              <a:t>Quantifying </a:t>
            </a:r>
            <a:r>
              <a:rPr lang="en-US" sz="2000" dirty="0">
                <a:latin typeface="Avenir Book"/>
                <a:cs typeface="Avenir Book"/>
              </a:rPr>
              <a:t>the Uncertainty in Inherent </a:t>
            </a:r>
            <a:r>
              <a:rPr lang="en-US" sz="2000" dirty="0" smtClean="0">
                <a:latin typeface="Avenir Book"/>
                <a:cs typeface="Avenir Book"/>
              </a:rPr>
              <a:t>Optical</a:t>
            </a:r>
          </a:p>
          <a:p>
            <a:pPr algn="ctr"/>
            <a:r>
              <a:rPr lang="en-US" sz="2000" dirty="0" smtClean="0">
                <a:latin typeface="Avenir Book"/>
                <a:cs typeface="Avenir Book"/>
              </a:rPr>
              <a:t>and </a:t>
            </a:r>
            <a:r>
              <a:rPr lang="en-US" sz="2000" dirty="0">
                <a:latin typeface="Avenir Book"/>
                <a:cs typeface="Avenir Book"/>
              </a:rPr>
              <a:t>Water Constituent </a:t>
            </a:r>
            <a:r>
              <a:rPr lang="en-US" sz="2000" dirty="0" smtClean="0">
                <a:latin typeface="Avenir Book"/>
                <a:cs typeface="Avenir Book"/>
              </a:rPr>
              <a:t>Properties and the</a:t>
            </a:r>
          </a:p>
          <a:p>
            <a:pPr algn="ctr"/>
            <a:r>
              <a:rPr lang="en-US" sz="2000" dirty="0" smtClean="0">
                <a:latin typeface="Avenir Book"/>
                <a:cs typeface="Avenir Book"/>
              </a:rPr>
              <a:t>Impact </a:t>
            </a:r>
            <a:r>
              <a:rPr lang="en-US" sz="2000" dirty="0">
                <a:latin typeface="Avenir Book"/>
                <a:cs typeface="Avenir Book"/>
              </a:rPr>
              <a:t>On Remotely Sensed Ocean Color</a:t>
            </a:r>
            <a:r>
              <a:rPr lang="en-US" sz="2000" dirty="0" smtClean="0">
                <a:effectLst/>
                <a:latin typeface="Avenir Book"/>
                <a:cs typeface="Avenir Book"/>
              </a:rPr>
              <a:t> </a:t>
            </a:r>
            <a:endParaRPr lang="en-US" sz="2000" dirty="0">
              <a:latin typeface="Avenir Book"/>
              <a:cs typeface="Avenir Book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2786" y="1961498"/>
            <a:ext cx="7583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venir Heavy"/>
                <a:cs typeface="Avenir Heavy"/>
              </a:rPr>
              <a:t>Steven Ackleson &amp; Wesley Moses</a:t>
            </a:r>
          </a:p>
          <a:p>
            <a:pPr algn="ctr"/>
            <a:r>
              <a:rPr lang="en-US" dirty="0" smtClean="0">
                <a:latin typeface="Avenir Book"/>
                <a:cs typeface="Avenir Book"/>
              </a:rPr>
              <a:t>Naval Research Laboratory, DC.</a:t>
            </a:r>
            <a:endParaRPr lang="en-US" dirty="0">
              <a:latin typeface="Avenir Book"/>
              <a:cs typeface="Avenir Book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2056" y="3029294"/>
            <a:ext cx="758311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venir Heavy"/>
                <a:cs typeface="Avenir Heavy"/>
              </a:rPr>
              <a:t>OBJECTIVES</a:t>
            </a:r>
          </a:p>
          <a:p>
            <a:pPr marL="454025">
              <a:spcBef>
                <a:spcPts val="1800"/>
              </a:spcBef>
              <a:spcAft>
                <a:spcPts val="1200"/>
              </a:spcAft>
            </a:pPr>
            <a:r>
              <a:rPr lang="en-US" dirty="0">
                <a:latin typeface="Avenir Book"/>
                <a:cs typeface="Avenir Book"/>
              </a:rPr>
              <a:t>1) Quantify uncertainty in the measurement of Case II water inherent optical and constituent </a:t>
            </a:r>
            <a:r>
              <a:rPr lang="en-US" dirty="0" smtClean="0">
                <a:latin typeface="Avenir Book"/>
                <a:cs typeface="Avenir Book"/>
              </a:rPr>
              <a:t>properties.</a:t>
            </a:r>
            <a:endParaRPr lang="en-US" dirty="0">
              <a:latin typeface="Avenir Book"/>
              <a:cs typeface="Avenir Book"/>
            </a:endParaRPr>
          </a:p>
          <a:p>
            <a:pPr marL="454025"/>
            <a:r>
              <a:rPr lang="en-US" dirty="0">
                <a:latin typeface="Avenir Book"/>
                <a:cs typeface="Avenir Book"/>
              </a:rPr>
              <a:t>2) Characterize the potential impact of </a:t>
            </a:r>
            <a:r>
              <a:rPr lang="en-US" i="1" dirty="0">
                <a:latin typeface="Avenir Book"/>
                <a:cs typeface="Avenir Book"/>
              </a:rPr>
              <a:t>in situ</a:t>
            </a:r>
            <a:r>
              <a:rPr lang="en-US" dirty="0">
                <a:latin typeface="Avenir Book"/>
                <a:cs typeface="Avenir Book"/>
              </a:rPr>
              <a:t> parameter uncertainty on PACE Case II product algorithm development and validation for proposed </a:t>
            </a:r>
            <a:r>
              <a:rPr lang="en-US" dirty="0" smtClean="0">
                <a:latin typeface="Avenir Book"/>
                <a:cs typeface="Avenir Book"/>
              </a:rPr>
              <a:t>threshold </a:t>
            </a:r>
            <a:r>
              <a:rPr lang="en-US" dirty="0">
                <a:latin typeface="Avenir Book"/>
                <a:cs typeface="Avenir Book"/>
              </a:rPr>
              <a:t>and optional sensor configurations</a:t>
            </a:r>
            <a:r>
              <a:rPr lang="en-US" dirty="0" smtClean="0">
                <a:latin typeface="Avenir Book"/>
                <a:cs typeface="Avenir Book"/>
              </a:rPr>
              <a:t>.</a:t>
            </a:r>
            <a:endParaRPr lang="en-US" dirty="0">
              <a:latin typeface="Avenir Book"/>
              <a:cs typeface="Avenir Book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9158" y="5619407"/>
            <a:ext cx="725340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Avenir Book"/>
                <a:cs typeface="Avenir Book"/>
              </a:rPr>
              <a:t>The work will consist </a:t>
            </a:r>
            <a:r>
              <a:rPr lang="en-US" sz="1600" i="1" dirty="0" smtClean="0">
                <a:latin typeface="Avenir Book"/>
                <a:cs typeface="Avenir Book"/>
              </a:rPr>
              <a:t>primarily of </a:t>
            </a:r>
            <a:r>
              <a:rPr lang="en-US" sz="1600" i="1" dirty="0">
                <a:latin typeface="Avenir Book"/>
                <a:cs typeface="Avenir Book"/>
              </a:rPr>
              <a:t>an analysis of existing </a:t>
            </a:r>
            <a:r>
              <a:rPr lang="en-US" sz="1600" i="1" dirty="0" smtClean="0">
                <a:latin typeface="Avenir Book"/>
                <a:cs typeface="Avenir Book"/>
              </a:rPr>
              <a:t>(largely unpublished) in situ observations and </a:t>
            </a:r>
            <a:r>
              <a:rPr lang="en-US" sz="1600" i="1" dirty="0">
                <a:latin typeface="Avenir Book"/>
                <a:cs typeface="Avenir Book"/>
              </a:rPr>
              <a:t>airborne and spaceborne hyperspectral </a:t>
            </a:r>
            <a:r>
              <a:rPr lang="en-US" sz="1600" i="1" dirty="0" smtClean="0">
                <a:latin typeface="Avenir Book"/>
                <a:cs typeface="Avenir Book"/>
              </a:rPr>
              <a:t>data. </a:t>
            </a:r>
            <a:endParaRPr lang="en-US" sz="1600" i="1" dirty="0">
              <a:latin typeface="Avenir Book"/>
              <a:cs typeface="Avenir Book"/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875486" y="5562421"/>
            <a:ext cx="136372" cy="67884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>
          <a:xfrm flipH="1">
            <a:off x="7980570" y="5566485"/>
            <a:ext cx="136372" cy="67884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6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24462" y="266623"/>
            <a:ext cx="904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venir Heavy"/>
                <a:cs typeface="Avenir Heavy"/>
              </a:rPr>
              <a:t>TASKS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88006" y="2278296"/>
            <a:ext cx="5973987" cy="1015663"/>
            <a:chOff x="788006" y="2278296"/>
            <a:chExt cx="5973987" cy="1015663"/>
          </a:xfrm>
        </p:grpSpPr>
        <p:sp>
          <p:nvSpPr>
            <p:cNvPr id="7" name="TextBox 6"/>
            <p:cNvSpPr txBox="1"/>
            <p:nvPr/>
          </p:nvSpPr>
          <p:spPr>
            <a:xfrm>
              <a:off x="820417" y="2278296"/>
              <a:ext cx="59415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Characterize uncertainty </a:t>
              </a:r>
              <a:r>
                <a:rPr lang="en-US" sz="2000" dirty="0" smtClean="0"/>
                <a:t>through analysis </a:t>
              </a:r>
              <a:r>
                <a:rPr lang="en-US" sz="2000" dirty="0" smtClean="0"/>
                <a:t>of in situ data</a:t>
              </a:r>
            </a:p>
            <a:p>
              <a:r>
                <a:rPr lang="en-US" sz="2000" dirty="0"/>
                <a:t>	</a:t>
              </a:r>
              <a:r>
                <a:rPr lang="en-US" sz="2000" dirty="0" smtClean="0"/>
                <a:t>Examinations of known relationships</a:t>
              </a:r>
            </a:p>
            <a:p>
              <a:r>
                <a:rPr lang="en-US" sz="2000" dirty="0"/>
                <a:t>	</a:t>
              </a:r>
              <a:r>
                <a:rPr lang="en-US" sz="2000" dirty="0" smtClean="0"/>
                <a:t>Tests of closure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88006" y="2476506"/>
              <a:ext cx="45719" cy="45719"/>
            </a:xfrm>
            <a:prstGeom prst="ellipse">
              <a:avLst/>
            </a:prstGeom>
            <a:solidFill>
              <a:srgbClr val="C0504D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4484" y="5164900"/>
            <a:ext cx="7765146" cy="954107"/>
            <a:chOff x="784484" y="5164900"/>
            <a:chExt cx="7765146" cy="954107"/>
          </a:xfrm>
        </p:grpSpPr>
        <p:sp>
          <p:nvSpPr>
            <p:cNvPr id="11" name="TextBox 10"/>
            <p:cNvSpPr txBox="1"/>
            <p:nvPr/>
          </p:nvSpPr>
          <p:spPr>
            <a:xfrm>
              <a:off x="816895" y="5164900"/>
              <a:ext cx="773273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Investigate uncertainty impact on RS algorithm development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IOP uncertainty propagation through ocean/atmosphere system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Contribution by system noise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784484" y="5363110"/>
              <a:ext cx="45719" cy="45719"/>
            </a:xfrm>
            <a:prstGeom prst="ellipse">
              <a:avLst/>
            </a:prstGeom>
            <a:solidFill>
              <a:srgbClr val="C0504D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86245" y="3658249"/>
            <a:ext cx="7637165" cy="1508105"/>
            <a:chOff x="786245" y="3658249"/>
            <a:chExt cx="7637165" cy="1508105"/>
          </a:xfrm>
        </p:grpSpPr>
        <p:sp>
          <p:nvSpPr>
            <p:cNvPr id="9" name="TextBox 8"/>
            <p:cNvSpPr txBox="1"/>
            <p:nvPr/>
          </p:nvSpPr>
          <p:spPr>
            <a:xfrm>
              <a:off x="818656" y="3658249"/>
              <a:ext cx="4769505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Examine effects of environmental variability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Correlation scales between sensors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Impact of sensors on local environment</a:t>
              </a:r>
            </a:p>
            <a:p>
              <a:r>
                <a:rPr lang="en-US" dirty="0"/>
                <a:t>	Sub-pixel variability</a:t>
              </a:r>
            </a:p>
            <a:p>
              <a:endParaRPr lang="en-US" dirty="0" smtClean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786245" y="3796073"/>
              <a:ext cx="7637165" cy="1019767"/>
              <a:chOff x="786245" y="3796073"/>
              <a:chExt cx="7637165" cy="1019767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786245" y="3856459"/>
                <a:ext cx="45719" cy="45719"/>
              </a:xfrm>
              <a:prstGeom prst="ellipse">
                <a:avLst/>
              </a:prstGeom>
              <a:solidFill>
                <a:srgbClr val="C0504D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ight Brace 1"/>
              <p:cNvSpPr/>
              <p:nvPr/>
            </p:nvSpPr>
            <p:spPr>
              <a:xfrm>
                <a:off x="5870128" y="3796073"/>
                <a:ext cx="170373" cy="1019767"/>
              </a:xfrm>
              <a:prstGeom prst="rightBrac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6196869" y="3942818"/>
                <a:ext cx="22265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Sub-Group Formed to</a:t>
                </a:r>
              </a:p>
              <a:p>
                <a:pPr algn="ctr"/>
                <a:r>
                  <a:rPr lang="en-US" dirty="0" smtClean="0"/>
                  <a:t>address this topic</a:t>
                </a:r>
                <a:endParaRPr lang="en-US" dirty="0"/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775085" y="968957"/>
            <a:ext cx="6727152" cy="954107"/>
            <a:chOff x="775085" y="968957"/>
            <a:chExt cx="6727152" cy="954107"/>
          </a:xfrm>
        </p:grpSpPr>
        <p:sp>
          <p:nvSpPr>
            <p:cNvPr id="5" name="TextBox 4"/>
            <p:cNvSpPr txBox="1"/>
            <p:nvPr/>
          </p:nvSpPr>
          <p:spPr>
            <a:xfrm>
              <a:off x="804118" y="968957"/>
              <a:ext cx="428910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Assemble, test, and distribute data sets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In situ IOP and AOP</a:t>
              </a:r>
              <a:endParaRPr lang="en-US" baseline="-25000" dirty="0" smtClean="0"/>
            </a:p>
            <a:p>
              <a:r>
                <a:rPr lang="en-US" dirty="0"/>
                <a:t>	</a:t>
              </a:r>
              <a:r>
                <a:rPr lang="en-US" dirty="0" smtClean="0"/>
                <a:t>Airborne HIS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75085" y="1174508"/>
              <a:ext cx="45719" cy="45719"/>
            </a:xfrm>
            <a:prstGeom prst="ellipse">
              <a:avLst/>
            </a:prstGeom>
            <a:solidFill>
              <a:srgbClr val="C0504D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Brace 12"/>
            <p:cNvSpPr/>
            <p:nvPr/>
          </p:nvSpPr>
          <p:spPr>
            <a:xfrm>
              <a:off x="5451948" y="1123231"/>
              <a:ext cx="136214" cy="799833"/>
            </a:xfrm>
            <a:prstGeom prst="rightBrac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78688" y="1330936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SeaBASS Format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207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5973" y="266623"/>
            <a:ext cx="7048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venir Heavy"/>
                <a:cs typeface="Avenir Heavy"/>
              </a:rPr>
              <a:t>DATA: In Situ &amp; Hyperspectral Remote Sensing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115" y="741624"/>
            <a:ext cx="7898309" cy="4985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2855913" algn="l"/>
                <a:tab pos="4116388" algn="l"/>
                <a:tab pos="6053138" algn="l"/>
              </a:tabLst>
            </a:pPr>
            <a:r>
              <a:rPr lang="en-US" sz="2000" b="1" dirty="0" smtClean="0"/>
              <a:t>Location	Date	Optics	Water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LEO-15, NJ	08/2001	IOPs,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err="1" smtClean="0"/>
              <a:t>Looe</a:t>
            </a:r>
            <a:r>
              <a:rPr lang="en-US" sz="1600" dirty="0" smtClean="0"/>
              <a:t> Key, FL	10/2002	IOPs,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Monterrey Bay, CA	04/2003	IOPs,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Chesapeake Bay	03/2004	IOPs,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Chesapeake Bay &amp; OBX, NC	08/2004	IOPs,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Ft. Lauderdale, FL	06/2005	IOPs,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Long Island Sound	05/2005	IOPs, AWR	SPM, </a:t>
            </a:r>
            <a:r>
              <a:rPr lang="en-US" sz="1600" dirty="0" err="1" smtClean="0"/>
              <a:t>Chl</a:t>
            </a:r>
            <a:r>
              <a:rPr lang="en-US" sz="1600" dirty="0" smtClean="0"/>
              <a:t>, POC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East Sound, WA	09, 2005	IOPs,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Houma, LA	02, 2006	IOPs, AWR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Ft. Lauderdale, FL	06, 2007	IOP,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Mobile Bay, AL	02, 2009	IOP,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Chesapeake Bay	10, 2009	IOP,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Los Angeles, CA	04, 2011	IOP, AWR,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Marathon, FL	09, 2012	IOP, HIS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Long/Block Island Sound	2013-14	IOP	SPM, POC, PSD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San Francisco Bay	06, 2014	IOP, AWR	SPM, POC</a:t>
            </a:r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Chesapeake Bay	08, 2014	IOP, AWR, HIS	SPM, </a:t>
            </a:r>
            <a:r>
              <a:rPr lang="en-US" sz="1600" dirty="0" err="1" smtClean="0"/>
              <a:t>Chl</a:t>
            </a:r>
            <a:endParaRPr lang="en-US" sz="1600" dirty="0" smtClean="0"/>
          </a:p>
          <a:p>
            <a:pPr>
              <a:tabLst>
                <a:tab pos="2855913" algn="l"/>
                <a:tab pos="4116388" algn="l"/>
                <a:tab pos="6053138" algn="l"/>
              </a:tabLst>
            </a:pPr>
            <a:r>
              <a:rPr lang="en-US" sz="1600" dirty="0" smtClean="0"/>
              <a:t>Patapsco River, MD	12, 2014	IOP, AWR	SPM, </a:t>
            </a:r>
            <a:r>
              <a:rPr lang="en-US" sz="1600" dirty="0" err="1" smtClean="0"/>
              <a:t>Chl</a:t>
            </a:r>
            <a:r>
              <a:rPr lang="en-US" sz="1600" dirty="0" smtClean="0"/>
              <a:t>, POC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43364" y="1066116"/>
            <a:ext cx="7507211" cy="1854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08259" y="5849827"/>
            <a:ext cx="45113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574675" algn="l"/>
              </a:tabLst>
            </a:pPr>
            <a:r>
              <a:rPr lang="en-US" sz="1600" dirty="0" smtClean="0"/>
              <a:t>IOP 	=  Inherent Optical Properties (</a:t>
            </a:r>
            <a:r>
              <a:rPr lang="en-US" sz="1600" i="1" dirty="0" err="1" smtClean="0"/>
              <a:t>a</a:t>
            </a:r>
            <a:r>
              <a:rPr lang="en-US" sz="1600" i="1" baseline="-25000" dirty="0" err="1" smtClean="0"/>
              <a:t>p+g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a</a:t>
            </a:r>
            <a:r>
              <a:rPr lang="en-US" sz="1600" i="1" baseline="-25000" dirty="0" err="1" smtClean="0"/>
              <a:t>g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c</a:t>
            </a:r>
            <a:r>
              <a:rPr lang="en-US" sz="1600" i="1" baseline="-25000" dirty="0" err="1" smtClean="0"/>
              <a:t>p</a:t>
            </a:r>
            <a:r>
              <a:rPr lang="en-US" sz="1600" i="1" dirty="0" smtClean="0"/>
              <a:t>, b</a:t>
            </a:r>
            <a:r>
              <a:rPr lang="en-US" sz="1600" i="1" baseline="-25000" dirty="0" smtClean="0"/>
              <a:t>b</a:t>
            </a:r>
            <a:r>
              <a:rPr lang="en-US" sz="1600" dirty="0" smtClean="0"/>
              <a:t>)</a:t>
            </a:r>
          </a:p>
          <a:p>
            <a:pPr>
              <a:tabLst>
                <a:tab pos="574675" algn="l"/>
              </a:tabLst>
            </a:pPr>
            <a:r>
              <a:rPr lang="en-US" sz="1600" dirty="0" smtClean="0"/>
              <a:t>AWR 	=  Above-Water Radiometry</a:t>
            </a:r>
          </a:p>
          <a:p>
            <a:pPr>
              <a:tabLst>
                <a:tab pos="574675" algn="l"/>
              </a:tabLst>
            </a:pPr>
            <a:r>
              <a:rPr lang="en-US" sz="1600" dirty="0" smtClean="0"/>
              <a:t>HIS	=  Hyperspectral Imaging Spectrometry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9364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89864" y="266623"/>
            <a:ext cx="8719130" cy="3197909"/>
            <a:chOff x="289864" y="266623"/>
            <a:chExt cx="8719130" cy="3197909"/>
          </a:xfrm>
        </p:grpSpPr>
        <p:pic>
          <p:nvPicPr>
            <p:cNvPr id="2" name="Picture 1" descr="LIS Track 2005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8141" y="982682"/>
              <a:ext cx="4030853" cy="2472607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89864" y="266623"/>
              <a:ext cx="329888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Avenir Heavy"/>
                  <a:cs typeface="Avenir Heavy"/>
                </a:rPr>
                <a:t>Sub-Pixel Variability</a:t>
              </a:r>
            </a:p>
          </p:txBody>
        </p:sp>
        <p:pic>
          <p:nvPicPr>
            <p:cNvPr id="5" name="Picture 4" descr="LIS05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54" y="732165"/>
              <a:ext cx="4470431" cy="2696836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435600" y="427815"/>
              <a:ext cx="335434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Along-Track IOP observations collected in LIS with an instrumented Acrobat towed platform, May 2005 (M. </a:t>
              </a:r>
              <a:r>
                <a:rPr lang="en-US" sz="1600" dirty="0" err="1" smtClean="0"/>
                <a:t>Twardowsky</a:t>
              </a:r>
              <a:r>
                <a:rPr lang="en-US" sz="1600" dirty="0" smtClean="0"/>
                <a:t>).</a:t>
              </a:r>
              <a:endParaRPr lang="en-US" sz="16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062572" y="2711881"/>
              <a:ext cx="844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ymbol" charset="2"/>
                  <a:cs typeface="Symbol" charset="2"/>
                </a:rPr>
                <a:t>D</a:t>
              </a:r>
              <a:r>
                <a:rPr lang="en-US" sz="1200" dirty="0" err="1" smtClean="0"/>
                <a:t>x</a:t>
              </a:r>
              <a:r>
                <a:rPr lang="en-US" sz="1200" dirty="0" smtClean="0"/>
                <a:t> = 6.3 m</a:t>
              </a:r>
              <a:endParaRPr lang="en-US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492641" y="3299912"/>
              <a:ext cx="1127606" cy="1290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94151" y="3187533"/>
              <a:ext cx="23134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Along Track Distance; </a:t>
              </a:r>
              <a:r>
                <a:rPr lang="en-US" sz="1200" b="1" dirty="0" err="1" smtClean="0">
                  <a:latin typeface="Symbol" charset="2"/>
                  <a:cs typeface="Symbol" charset="2"/>
                </a:rPr>
                <a:t>D</a:t>
              </a:r>
              <a:r>
                <a:rPr lang="en-US" sz="1200" b="1" dirty="0" err="1" smtClean="0"/>
                <a:t>x</a:t>
              </a:r>
              <a:r>
                <a:rPr lang="en-US" sz="1200" b="1" dirty="0" smtClean="0"/>
                <a:t> = 6.3 m)</a:t>
              </a:r>
              <a:endParaRPr lang="en-US" sz="1200" b="1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75244" y="3436386"/>
            <a:ext cx="8768756" cy="3421613"/>
            <a:chOff x="375244" y="3436386"/>
            <a:chExt cx="8768756" cy="3421613"/>
          </a:xfrm>
        </p:grpSpPr>
        <p:pic>
          <p:nvPicPr>
            <p:cNvPr id="12" name="Picture 11" descr="LIDAR_Coverage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244" y="3513591"/>
              <a:ext cx="3432264" cy="3242427"/>
            </a:xfrm>
            <a:prstGeom prst="rect">
              <a:avLst/>
            </a:prstGeom>
          </p:spPr>
        </p:pic>
        <p:pic>
          <p:nvPicPr>
            <p:cNvPr id="13" name="Picture 12" descr="LIDAR_bb_5m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8648" y="3436386"/>
              <a:ext cx="5315352" cy="342161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442560" y="3925142"/>
              <a:ext cx="289684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Airborne LIDAR measurements of b</a:t>
              </a:r>
              <a:r>
                <a:rPr lang="en-US" sz="1600" baseline="-25000" dirty="0" smtClean="0"/>
                <a:t>b</a:t>
              </a:r>
              <a:r>
                <a:rPr lang="en-US" sz="1600" dirty="0" smtClean="0"/>
                <a:t> and </a:t>
              </a:r>
              <a:r>
                <a:rPr lang="en-US" sz="1600" dirty="0" err="1" smtClean="0"/>
                <a:t>k</a:t>
              </a:r>
              <a:r>
                <a:rPr lang="en-US" sz="1600" baseline="-25000" dirty="0" err="1" smtClean="0"/>
                <a:t>sys</a:t>
              </a:r>
              <a:r>
                <a:rPr lang="en-US" sz="1600" dirty="0" smtClean="0"/>
                <a:t> collected by the NASA Langley High Spectral Resolution LIDAR Project </a:t>
              </a:r>
            </a:p>
            <a:p>
              <a:pPr algn="ctr"/>
              <a:r>
                <a:rPr lang="en-US" sz="1600" dirty="0" smtClean="0"/>
                <a:t>(C. Hostetler).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60662" y="4882181"/>
              <a:ext cx="805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Symbol" charset="2"/>
                  <a:cs typeface="Symbol" charset="2"/>
                </a:rPr>
                <a:t>D</a:t>
              </a:r>
              <a:r>
                <a:rPr lang="en-US" sz="1200" dirty="0" err="1" smtClean="0"/>
                <a:t>x</a:t>
              </a:r>
              <a:r>
                <a:rPr lang="en-US" sz="1200" dirty="0" smtClean="0"/>
                <a:t> = 50 m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58511" y="6599823"/>
              <a:ext cx="1661736" cy="2581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28984" y="6532999"/>
              <a:ext cx="22749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Along Track Distance; </a:t>
              </a:r>
              <a:r>
                <a:rPr lang="en-US" sz="1200" b="1" dirty="0" err="1" smtClean="0">
                  <a:latin typeface="Symbol" charset="2"/>
                  <a:cs typeface="Symbol" charset="2"/>
                </a:rPr>
                <a:t>D</a:t>
              </a:r>
              <a:r>
                <a:rPr lang="en-US" sz="1200" b="1" dirty="0" err="1" smtClean="0"/>
                <a:t>x</a:t>
              </a:r>
              <a:r>
                <a:rPr lang="en-US" sz="1200" b="1" dirty="0" smtClean="0"/>
                <a:t> = 50 m)</a:t>
              </a:r>
              <a:endParaRPr 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94140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2853" y="782035"/>
            <a:ext cx="7756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1175" indent="-511175"/>
            <a:r>
              <a:rPr lang="en-US" dirty="0" smtClean="0">
                <a:latin typeface="Avenir Heavy"/>
                <a:cs typeface="Avenir Heavy"/>
              </a:rPr>
              <a:t>PRIMARY </a:t>
            </a:r>
            <a:r>
              <a:rPr lang="en-US" i="1" dirty="0" smtClean="0">
                <a:latin typeface="Avenir Heavy"/>
                <a:cs typeface="Avenir Heavy"/>
              </a:rPr>
              <a:t>(</a:t>
            </a:r>
            <a:r>
              <a:rPr lang="en-US" i="1" dirty="0"/>
              <a:t>Projects that directly address uncertainty associated with IOP </a:t>
            </a:r>
            <a:r>
              <a:rPr lang="en-US" i="1" dirty="0" smtClean="0"/>
              <a:t>measurement</a:t>
            </a:r>
            <a:r>
              <a:rPr lang="en-US" i="1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3638" y="1443641"/>
            <a:ext cx="78147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Collin R. Quantifying Uncertainties in Phytoplankton Absorption Coefficients </a:t>
            </a:r>
            <a:r>
              <a:rPr lang="en-US" dirty="0" smtClean="0"/>
              <a:t>...</a:t>
            </a:r>
          </a:p>
          <a:p>
            <a:r>
              <a:rPr lang="en-US" dirty="0"/>
              <a:t>Emmanuel B. A Global Database of High Horizontal Resolution IOPs ... </a:t>
            </a:r>
            <a:endParaRPr lang="en-US" dirty="0" smtClean="0"/>
          </a:p>
          <a:p>
            <a:r>
              <a:rPr lang="en-US" dirty="0" err="1"/>
              <a:t>Dariusz</a:t>
            </a:r>
            <a:r>
              <a:rPr lang="en-US" dirty="0"/>
              <a:t> S. Quantifying the Spectral Absorption Coefficients ... </a:t>
            </a:r>
          </a:p>
          <a:p>
            <a:r>
              <a:rPr lang="en-US" dirty="0"/>
              <a:t>James S. Improving IOP Measurement Uncertainties ..</a:t>
            </a:r>
            <a:r>
              <a:rPr lang="en-US" dirty="0" smtClean="0"/>
              <a:t>.</a:t>
            </a:r>
          </a:p>
          <a:p>
            <a:r>
              <a:rPr lang="en-US" dirty="0" err="1"/>
              <a:t>Xiaodong</a:t>
            </a:r>
            <a:r>
              <a:rPr lang="en-US" dirty="0"/>
              <a:t> Z. Understanding Natural Variability of VSFs ..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3398" y="4191663"/>
            <a:ext cx="7756702" cy="2147452"/>
            <a:chOff x="623398" y="4191663"/>
            <a:chExt cx="7756702" cy="2147452"/>
          </a:xfrm>
        </p:grpSpPr>
        <p:sp>
          <p:nvSpPr>
            <p:cNvPr id="2" name="Rectangle 1"/>
            <p:cNvSpPr/>
            <p:nvPr/>
          </p:nvSpPr>
          <p:spPr>
            <a:xfrm>
              <a:off x="1134183" y="4861787"/>
              <a:ext cx="7245855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Susanne C. Derivation of Inherent Optical Properties </a:t>
              </a:r>
              <a:r>
                <a:rPr lang="en-US" dirty="0" smtClean="0"/>
                <a:t>...</a:t>
              </a:r>
            </a:p>
            <a:p>
              <a:r>
                <a:rPr lang="en-US" dirty="0"/>
                <a:t>Robert F. Bayesian Methodology for Atmospheric Correction ... </a:t>
              </a:r>
            </a:p>
            <a:p>
              <a:r>
                <a:rPr lang="en-US" dirty="0" err="1"/>
                <a:t>ZhongPing</a:t>
              </a:r>
              <a:r>
                <a:rPr lang="en-US" dirty="0"/>
                <a:t> L. Development of Datasets and Algorithms ... </a:t>
              </a:r>
            </a:p>
            <a:p>
              <a:r>
                <a:rPr lang="en-US" dirty="0"/>
                <a:t>Greg M. Improved Satellite Ocean Color Retrievals of Ocean IOPs ... </a:t>
              </a:r>
            </a:p>
            <a:p>
              <a:r>
                <a:rPr lang="en-US" dirty="0"/>
                <a:t>Michael T. Improving Retrieval of IOPs from Ocean Color ...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23398" y="4191663"/>
              <a:ext cx="775670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1175" indent="-511175"/>
              <a:r>
                <a:rPr lang="en-US" dirty="0" smtClean="0">
                  <a:latin typeface="Avenir Heavy"/>
                  <a:cs typeface="Avenir Heavy"/>
                </a:rPr>
                <a:t>POTENTIAL  </a:t>
              </a:r>
              <a:r>
                <a:rPr lang="en-US" i="1" dirty="0">
                  <a:latin typeface="Avenir Heavy"/>
                  <a:cs typeface="Avenir Heavy"/>
                </a:rPr>
                <a:t>(</a:t>
              </a:r>
              <a:r>
                <a:rPr lang="en-US" i="1" dirty="0"/>
                <a:t>Projects that </a:t>
              </a:r>
              <a:r>
                <a:rPr lang="en-US" i="1" dirty="0" smtClean="0"/>
                <a:t>are impacted by uncertainty </a:t>
              </a:r>
              <a:r>
                <a:rPr lang="en-US" i="1" dirty="0"/>
                <a:t>associated with IOP measurement</a:t>
              </a:r>
              <a:r>
                <a:rPr lang="en-US" i="1" dirty="0" smtClean="0"/>
                <a:t>)</a:t>
              </a:r>
              <a:endParaRPr lang="en-US" i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1218588" y="266623"/>
            <a:ext cx="6716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venir Heavy"/>
                <a:cs typeface="Avenir Heavy"/>
              </a:rPr>
              <a:t>EXPECTED COLLABORATIONS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21092" y="3081768"/>
            <a:ext cx="775670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1175" indent="-511175">
              <a:spcAft>
                <a:spcPts val="1200"/>
              </a:spcAft>
            </a:pPr>
            <a:r>
              <a:rPr lang="en-US" dirty="0" smtClean="0">
                <a:latin typeface="Avenir Heavy"/>
                <a:cs typeface="Avenir Heavy"/>
              </a:rPr>
              <a:t>SUB-GROUP:  </a:t>
            </a:r>
            <a:r>
              <a:rPr lang="en-US" i="1" dirty="0" smtClean="0">
                <a:latin typeface="Avenir Heavy"/>
                <a:cs typeface="Avenir Heavy"/>
              </a:rPr>
              <a:t>Environmental Methodologies</a:t>
            </a:r>
          </a:p>
          <a:p>
            <a:pPr marL="511175" indent="-511175"/>
            <a:r>
              <a:rPr lang="en-US" i="1" dirty="0">
                <a:latin typeface="Avenir Heavy"/>
                <a:cs typeface="Avenir Heavy"/>
              </a:rPr>
              <a:t>	</a:t>
            </a:r>
            <a:r>
              <a:rPr lang="en-US" i="1" dirty="0" smtClean="0">
                <a:latin typeface="+mj-lt"/>
                <a:cs typeface="Avenir Heavy"/>
              </a:rPr>
              <a:t>S. Ackleson (lead), E. Boss, M. </a:t>
            </a:r>
            <a:r>
              <a:rPr lang="en-US" i="1" dirty="0" err="1" smtClean="0">
                <a:latin typeface="+mj-lt"/>
                <a:cs typeface="Avenir Heavy"/>
              </a:rPr>
              <a:t>Ondrusek</a:t>
            </a:r>
            <a:r>
              <a:rPr lang="en-US" i="1" dirty="0" smtClean="0">
                <a:latin typeface="+mj-lt"/>
                <a:cs typeface="Avenir Heavy"/>
              </a:rPr>
              <a:t>, C. </a:t>
            </a:r>
            <a:r>
              <a:rPr lang="en-US" i="1" dirty="0" err="1" smtClean="0">
                <a:latin typeface="+mj-lt"/>
                <a:cs typeface="Avenir Heavy"/>
              </a:rPr>
              <a:t>Roesler</a:t>
            </a:r>
            <a:r>
              <a:rPr lang="en-US" i="1" dirty="0" smtClean="0">
                <a:latin typeface="+mj-lt"/>
                <a:cs typeface="Avenir Heavy"/>
              </a:rPr>
              <a:t>, W. Slade, J. Sullivan</a:t>
            </a:r>
            <a:endParaRPr lang="en-US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7387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382</Words>
  <Application>Microsoft Macintosh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NRL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Ackleson</dc:creator>
  <cp:lastModifiedBy>Steven Ackleson</cp:lastModifiedBy>
  <cp:revision>52</cp:revision>
  <dcterms:created xsi:type="dcterms:W3CDTF">2014-12-18T12:50:45Z</dcterms:created>
  <dcterms:modified xsi:type="dcterms:W3CDTF">2015-01-14T17:49:03Z</dcterms:modified>
</cp:coreProperties>
</file>