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5093" r:id="rId2"/>
    <p:sldMasterId id="2147485105" r:id="rId3"/>
  </p:sldMasterIdLst>
  <p:notesMasterIdLst>
    <p:notesMasterId r:id="rId11"/>
  </p:notesMasterIdLst>
  <p:sldIdLst>
    <p:sldId id="285" r:id="rId4"/>
    <p:sldId id="334" r:id="rId5"/>
    <p:sldId id="337" r:id="rId6"/>
    <p:sldId id="336" r:id="rId7"/>
    <p:sldId id="338" r:id="rId8"/>
    <p:sldId id="299" r:id="rId9"/>
    <p:sldId id="330" r:id="rId10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 pitchFamily="34" charset="0"/>
        <a:ea typeface="MS PGothic" pitchFamily="34" charset="-128"/>
        <a:cs typeface="+mn-cs"/>
      </a:defRPr>
    </a:lvl1pPr>
    <a:lvl2pPr marL="457143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 pitchFamily="34" charset="0"/>
        <a:ea typeface="MS PGothic" pitchFamily="34" charset="-128"/>
        <a:cs typeface="+mn-cs"/>
      </a:defRPr>
    </a:lvl2pPr>
    <a:lvl3pPr marL="914288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 pitchFamily="34" charset="0"/>
        <a:ea typeface="MS PGothic" pitchFamily="34" charset="-128"/>
        <a:cs typeface="+mn-cs"/>
      </a:defRPr>
    </a:lvl3pPr>
    <a:lvl4pPr marL="1371431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 pitchFamily="34" charset="0"/>
        <a:ea typeface="MS PGothic" pitchFamily="34" charset="-128"/>
        <a:cs typeface="+mn-cs"/>
      </a:defRPr>
    </a:lvl4pPr>
    <a:lvl5pPr marL="1828579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 pitchFamily="34" charset="0"/>
        <a:ea typeface="MS PGothic" pitchFamily="34" charset="-128"/>
        <a:cs typeface="+mn-cs"/>
      </a:defRPr>
    </a:lvl5pPr>
    <a:lvl6pPr marL="2285719" algn="l" defTabSz="914288" rtl="0" eaLnBrk="1" latinLnBrk="0" hangingPunct="1">
      <a:defRPr sz="2400" b="1" i="1" kern="1200">
        <a:solidFill>
          <a:schemeClr val="tx1"/>
        </a:solidFill>
        <a:latin typeface="Helvetica" pitchFamily="34" charset="0"/>
        <a:ea typeface="MS PGothic" pitchFamily="34" charset="-128"/>
        <a:cs typeface="+mn-cs"/>
      </a:defRPr>
    </a:lvl6pPr>
    <a:lvl7pPr marL="2742862" algn="l" defTabSz="914288" rtl="0" eaLnBrk="1" latinLnBrk="0" hangingPunct="1">
      <a:defRPr sz="2400" b="1" i="1" kern="1200">
        <a:solidFill>
          <a:schemeClr val="tx1"/>
        </a:solidFill>
        <a:latin typeface="Helvetica" pitchFamily="34" charset="0"/>
        <a:ea typeface="MS PGothic" pitchFamily="34" charset="-128"/>
        <a:cs typeface="+mn-cs"/>
      </a:defRPr>
    </a:lvl7pPr>
    <a:lvl8pPr marL="3200005" algn="l" defTabSz="914288" rtl="0" eaLnBrk="1" latinLnBrk="0" hangingPunct="1">
      <a:defRPr sz="2400" b="1" i="1" kern="1200">
        <a:solidFill>
          <a:schemeClr val="tx1"/>
        </a:solidFill>
        <a:latin typeface="Helvetica" pitchFamily="34" charset="0"/>
        <a:ea typeface="MS PGothic" pitchFamily="34" charset="-128"/>
        <a:cs typeface="+mn-cs"/>
      </a:defRPr>
    </a:lvl8pPr>
    <a:lvl9pPr marL="3657150" algn="l" defTabSz="914288" rtl="0" eaLnBrk="1" latinLnBrk="0" hangingPunct="1">
      <a:defRPr sz="2400" b="1" i="1" kern="1200">
        <a:solidFill>
          <a:schemeClr val="tx1"/>
        </a:solidFill>
        <a:latin typeface="Helvetica" pitchFamily="34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lix Seidel" initials="C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9D7E2"/>
    <a:srgbClr val="EFE6BB"/>
    <a:srgbClr val="7799FB"/>
    <a:srgbClr val="74A6E2"/>
    <a:srgbClr val="660033"/>
    <a:srgbClr val="FF3300"/>
    <a:srgbClr val="A50021"/>
    <a:srgbClr val="000066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8" autoAdjust="0"/>
    <p:restoredTop sz="99371" autoAdjust="0"/>
  </p:normalViewPr>
  <p:slideViewPr>
    <p:cSldViewPr snapToGrid="0">
      <p:cViewPr>
        <p:scale>
          <a:sx n="100" d="100"/>
          <a:sy n="100" d="100"/>
        </p:scale>
        <p:origin x="-904" y="-9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 i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6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i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8F0ACE0-A2B7-4858-BE00-F469F33A8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11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pitchFamily="-107" charset="-128"/>
      </a:defRPr>
    </a:lvl1pPr>
    <a:lvl2pPr marL="45714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28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43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57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5719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2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5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 defTabSz="946150" eaLnBrk="0" hangingPunct="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 defTabSz="946150" eaLnBrk="0" hangingPunct="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 defTabSz="946150" eaLnBrk="0" hangingPunct="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 defTabSz="946150" eaLnBrk="0" hangingPunct="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fld id="{2FC400E2-51C4-47E5-9EBA-892E3387999F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972" eaLnBrk="0" hangingPunct="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810" indent="-285696" defTabSz="945972" eaLnBrk="0" hangingPunct="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2786" indent="-228559" defTabSz="945972" eaLnBrk="0" hangingPunct="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599900" indent="-228559" defTabSz="945972" eaLnBrk="0" hangingPunct="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015" indent="-228559" defTabSz="945972" eaLnBrk="0" hangingPunct="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128" indent="-228559" defTabSz="9459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243" indent="-228559" defTabSz="9459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8357" indent="-228559" defTabSz="9459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5472" indent="-228559" defTabSz="9459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fld id="{2FC400E2-51C4-47E5-9EBA-892E3387999F}" type="slidenum">
              <a:rPr lang="en-US" altLang="en-US" sz="1200">
                <a:solidFill>
                  <a:prstClr val="black"/>
                </a:solidFill>
              </a:rPr>
              <a:pPr/>
              <a:t>7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77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76800"/>
            <a:ext cx="6400800" cy="15240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00008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676400"/>
            <a:ext cx="7315200" cy="28956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845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A85DF-CF2F-4C74-9EBC-A198FC16F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0213" y="-47623"/>
            <a:ext cx="2112963" cy="6448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9742" y="-47623"/>
            <a:ext cx="6188075" cy="6448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6661D-FE59-4488-818C-A32B71411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98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C349-24DC-F548-91EE-BF2827A5B0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1/13/15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EFB7-B7D0-2F43-917B-2E5BF62070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1803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C349-24DC-F548-91EE-BF2827A5B0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1/13/15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EFB7-B7D0-2F43-917B-2E5BF62070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0803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C349-24DC-F548-91EE-BF2827A5B0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1/13/15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EFB7-B7D0-2F43-917B-2E5BF62070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8674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C349-24DC-F548-91EE-BF2827A5B0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1/13/15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EFB7-B7D0-2F43-917B-2E5BF62070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0400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C349-24DC-F548-91EE-BF2827A5B0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1/13/15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EFB7-B7D0-2F43-917B-2E5BF62070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7019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C349-24DC-F548-91EE-BF2827A5B0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1/13/15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EFB7-B7D0-2F43-917B-2E5BF62070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6160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C349-24DC-F548-91EE-BF2827A5B0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1/13/15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EFB7-B7D0-2F43-917B-2E5BF62070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2152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C349-24DC-F548-91EE-BF2827A5B0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1/13/15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EFB7-B7D0-2F43-917B-2E5BF62070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162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27491-D124-4F2B-85E8-2970607FE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2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C349-24DC-F548-91EE-BF2827A5B0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1/13/15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EFB7-B7D0-2F43-917B-2E5BF62070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865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C349-24DC-F548-91EE-BF2827A5B0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1/13/15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EFB7-B7D0-2F43-917B-2E5BF62070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5935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C349-24DC-F548-91EE-BF2827A5B0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1/13/15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EFB7-B7D0-2F43-917B-2E5BF62070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254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76800"/>
            <a:ext cx="6400800" cy="15240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00008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676400"/>
            <a:ext cx="7315200" cy="28956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3038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27491-D124-4F2B-85E8-2970607FE566}" type="slidenum">
              <a:rPr lang="en-US">
                <a:latin typeface="Helvetica"/>
              </a:rPr>
              <a:pPr>
                <a:defRPr/>
              </a:pPr>
              <a:t>‹#›</a:t>
            </a:fld>
            <a:endParaRPr lang="en-US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80407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5" indent="0">
              <a:buNone/>
              <a:defRPr sz="1800"/>
            </a:lvl2pPr>
            <a:lvl3pPr marL="914274" indent="0">
              <a:buNone/>
              <a:defRPr sz="1600"/>
            </a:lvl3pPr>
            <a:lvl4pPr marL="1371409" indent="0">
              <a:buNone/>
              <a:defRPr sz="1400"/>
            </a:lvl4pPr>
            <a:lvl5pPr marL="1828551" indent="0">
              <a:buNone/>
              <a:defRPr sz="1400"/>
            </a:lvl5pPr>
            <a:lvl6pPr marL="2285681" indent="0">
              <a:buNone/>
              <a:defRPr sz="1400"/>
            </a:lvl6pPr>
            <a:lvl7pPr marL="2742818" indent="0">
              <a:buNone/>
              <a:defRPr sz="1400"/>
            </a:lvl7pPr>
            <a:lvl8pPr marL="3199954" indent="0">
              <a:buNone/>
              <a:defRPr sz="1400"/>
            </a:lvl8pPr>
            <a:lvl9pPr marL="365709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A9476-BDCB-49E7-B4C8-ED1E3FC8DFF0}" type="slidenum">
              <a:rPr lang="en-US">
                <a:latin typeface="Helvetica"/>
              </a:rPr>
              <a:pPr>
                <a:defRPr/>
              </a:pPr>
              <a:t>‹#›</a:t>
            </a:fld>
            <a:endParaRPr lang="en-US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38693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43" y="1143000"/>
            <a:ext cx="4149725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1863" y="1143000"/>
            <a:ext cx="4151312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93CBF-A559-44D9-BC4C-2A95635229F2}" type="slidenum">
              <a:rPr lang="en-US">
                <a:latin typeface="Helvetica"/>
              </a:rPr>
              <a:pPr>
                <a:defRPr/>
              </a:pPr>
              <a:t>‹#›</a:t>
            </a:fld>
            <a:endParaRPr lang="en-US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82746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74" indent="0">
              <a:buNone/>
              <a:defRPr sz="1800" b="1"/>
            </a:lvl3pPr>
            <a:lvl4pPr marL="1371409" indent="0">
              <a:buNone/>
              <a:defRPr sz="1600" b="1"/>
            </a:lvl4pPr>
            <a:lvl5pPr marL="1828551" indent="0">
              <a:buNone/>
              <a:defRPr sz="1600" b="1"/>
            </a:lvl5pPr>
            <a:lvl6pPr marL="2285681" indent="0">
              <a:buNone/>
              <a:defRPr sz="1600" b="1"/>
            </a:lvl6pPr>
            <a:lvl7pPr marL="2742818" indent="0">
              <a:buNone/>
              <a:defRPr sz="1600" b="1"/>
            </a:lvl7pPr>
            <a:lvl8pPr marL="3199954" indent="0">
              <a:buNone/>
              <a:defRPr sz="1600" b="1"/>
            </a:lvl8pPr>
            <a:lvl9pPr marL="36570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74" indent="0">
              <a:buNone/>
              <a:defRPr sz="1800" b="1"/>
            </a:lvl3pPr>
            <a:lvl4pPr marL="1371409" indent="0">
              <a:buNone/>
              <a:defRPr sz="1600" b="1"/>
            </a:lvl4pPr>
            <a:lvl5pPr marL="1828551" indent="0">
              <a:buNone/>
              <a:defRPr sz="1600" b="1"/>
            </a:lvl5pPr>
            <a:lvl6pPr marL="2285681" indent="0">
              <a:buNone/>
              <a:defRPr sz="1600" b="1"/>
            </a:lvl6pPr>
            <a:lvl7pPr marL="2742818" indent="0">
              <a:buNone/>
              <a:defRPr sz="1600" b="1"/>
            </a:lvl7pPr>
            <a:lvl8pPr marL="3199954" indent="0">
              <a:buNone/>
              <a:defRPr sz="1600" b="1"/>
            </a:lvl8pPr>
            <a:lvl9pPr marL="36570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6E95D-B20A-422A-9161-F6E4AB742772}" type="slidenum">
              <a:rPr lang="en-US">
                <a:latin typeface="Helvetica"/>
              </a:rPr>
              <a:pPr>
                <a:defRPr/>
              </a:pPr>
              <a:t>‹#›</a:t>
            </a:fld>
            <a:endParaRPr lang="en-US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70524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AEA8D-42C2-44B1-A58E-E2705C6165D7}" type="slidenum">
              <a:rPr lang="en-US">
                <a:latin typeface="Helvetica"/>
              </a:rPr>
              <a:pPr>
                <a:defRPr/>
              </a:pPr>
              <a:t>‹#›</a:t>
            </a:fld>
            <a:endParaRPr lang="en-US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06455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982D2-A018-4C79-9F93-6025AA598AF7}" type="slidenum">
              <a:rPr lang="en-US">
                <a:latin typeface="Helvetica"/>
              </a:rPr>
              <a:pPr>
                <a:defRPr/>
              </a:pPr>
              <a:t>‹#›</a:t>
            </a:fld>
            <a:endParaRPr lang="en-US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8048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3" indent="0">
              <a:buNone/>
              <a:defRPr sz="1800"/>
            </a:lvl2pPr>
            <a:lvl3pPr marL="914288" indent="0">
              <a:buNone/>
              <a:defRPr sz="1600"/>
            </a:lvl3pPr>
            <a:lvl4pPr marL="1371431" indent="0">
              <a:buNone/>
              <a:defRPr sz="1400"/>
            </a:lvl4pPr>
            <a:lvl5pPr marL="1828579" indent="0">
              <a:buNone/>
              <a:defRPr sz="1400"/>
            </a:lvl5pPr>
            <a:lvl6pPr marL="2285719" indent="0">
              <a:buNone/>
              <a:defRPr sz="1400"/>
            </a:lvl6pPr>
            <a:lvl7pPr marL="2742862" indent="0">
              <a:buNone/>
              <a:defRPr sz="1400"/>
            </a:lvl7pPr>
            <a:lvl8pPr marL="3200005" indent="0">
              <a:buNone/>
              <a:defRPr sz="1400"/>
            </a:lvl8pPr>
            <a:lvl9pPr marL="365715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A9476-BDCB-49E7-B4C8-ED1E3FC8D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00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5" indent="0">
              <a:buNone/>
              <a:defRPr sz="1200"/>
            </a:lvl2pPr>
            <a:lvl3pPr marL="914274" indent="0">
              <a:buNone/>
              <a:defRPr sz="1000"/>
            </a:lvl3pPr>
            <a:lvl4pPr marL="1371409" indent="0">
              <a:buNone/>
              <a:defRPr sz="1000"/>
            </a:lvl4pPr>
            <a:lvl5pPr marL="1828551" indent="0">
              <a:buNone/>
              <a:defRPr sz="1000"/>
            </a:lvl5pPr>
            <a:lvl6pPr marL="2285681" indent="0">
              <a:buNone/>
              <a:defRPr sz="1000"/>
            </a:lvl6pPr>
            <a:lvl7pPr marL="2742818" indent="0">
              <a:buNone/>
              <a:defRPr sz="1000"/>
            </a:lvl7pPr>
            <a:lvl8pPr marL="3199954" indent="0">
              <a:buNone/>
              <a:defRPr sz="1000"/>
            </a:lvl8pPr>
            <a:lvl9pPr marL="365709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C7CC4-B3DA-4430-963F-8A56BECBB8CD}" type="slidenum">
              <a:rPr lang="en-US">
                <a:latin typeface="Helvetica"/>
              </a:rPr>
              <a:pPr>
                <a:defRPr/>
              </a:pPr>
              <a:t>‹#›</a:t>
            </a:fld>
            <a:endParaRPr lang="en-US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39558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5" indent="0">
              <a:buNone/>
              <a:defRPr sz="2800"/>
            </a:lvl2pPr>
            <a:lvl3pPr marL="914274" indent="0">
              <a:buNone/>
              <a:defRPr sz="2400"/>
            </a:lvl3pPr>
            <a:lvl4pPr marL="1371409" indent="0">
              <a:buNone/>
              <a:defRPr sz="2000"/>
            </a:lvl4pPr>
            <a:lvl5pPr marL="1828551" indent="0">
              <a:buNone/>
              <a:defRPr sz="2000"/>
            </a:lvl5pPr>
            <a:lvl6pPr marL="2285681" indent="0">
              <a:buNone/>
              <a:defRPr sz="2000"/>
            </a:lvl6pPr>
            <a:lvl7pPr marL="2742818" indent="0">
              <a:buNone/>
              <a:defRPr sz="2000"/>
            </a:lvl7pPr>
            <a:lvl8pPr marL="3199954" indent="0">
              <a:buNone/>
              <a:defRPr sz="2000"/>
            </a:lvl8pPr>
            <a:lvl9pPr marL="365709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5" indent="0">
              <a:buNone/>
              <a:defRPr sz="1200"/>
            </a:lvl2pPr>
            <a:lvl3pPr marL="914274" indent="0">
              <a:buNone/>
              <a:defRPr sz="1000"/>
            </a:lvl3pPr>
            <a:lvl4pPr marL="1371409" indent="0">
              <a:buNone/>
              <a:defRPr sz="1000"/>
            </a:lvl4pPr>
            <a:lvl5pPr marL="1828551" indent="0">
              <a:buNone/>
              <a:defRPr sz="1000"/>
            </a:lvl5pPr>
            <a:lvl6pPr marL="2285681" indent="0">
              <a:buNone/>
              <a:defRPr sz="1000"/>
            </a:lvl6pPr>
            <a:lvl7pPr marL="2742818" indent="0">
              <a:buNone/>
              <a:defRPr sz="1000"/>
            </a:lvl7pPr>
            <a:lvl8pPr marL="3199954" indent="0">
              <a:buNone/>
              <a:defRPr sz="1000"/>
            </a:lvl8pPr>
            <a:lvl9pPr marL="365709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45BBC-2050-44A1-9088-A74567D7CE3D}" type="slidenum">
              <a:rPr lang="en-US">
                <a:latin typeface="Helvetica"/>
              </a:rPr>
              <a:pPr>
                <a:defRPr/>
              </a:pPr>
              <a:t>‹#›</a:t>
            </a:fld>
            <a:endParaRPr lang="en-US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67023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A85DF-CF2F-4C74-9EBC-A198FC16FC6A}" type="slidenum">
              <a:rPr lang="en-US">
                <a:latin typeface="Helvetica"/>
              </a:rPr>
              <a:pPr>
                <a:defRPr/>
              </a:pPr>
              <a:t>‹#›</a:t>
            </a:fld>
            <a:endParaRPr lang="en-US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41223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0213" y="-47623"/>
            <a:ext cx="2112962" cy="6448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9742" y="-47623"/>
            <a:ext cx="6188075" cy="6448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6661D-FE59-4488-818C-A32B71411561}" type="slidenum">
              <a:rPr lang="en-US">
                <a:latin typeface="Helvetica"/>
              </a:rPr>
              <a:pPr>
                <a:defRPr/>
              </a:pPr>
              <a:t>‹#›</a:t>
            </a:fld>
            <a:endParaRPr lang="en-US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902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43" y="1143000"/>
            <a:ext cx="4149725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1865" y="1143000"/>
            <a:ext cx="4151312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93CBF-A559-44D9-BC4C-2A9563522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5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9" indent="0">
              <a:buNone/>
              <a:defRPr sz="1600" b="1"/>
            </a:lvl5pPr>
            <a:lvl6pPr marL="2285719" indent="0">
              <a:buNone/>
              <a:defRPr sz="1600" b="1"/>
            </a:lvl6pPr>
            <a:lvl7pPr marL="2742862" indent="0">
              <a:buNone/>
              <a:defRPr sz="1600" b="1"/>
            </a:lvl7pPr>
            <a:lvl8pPr marL="3200005" indent="0">
              <a:buNone/>
              <a:defRPr sz="1600" b="1"/>
            </a:lvl8pPr>
            <a:lvl9pPr marL="36571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9" indent="0">
              <a:buNone/>
              <a:defRPr sz="1600" b="1"/>
            </a:lvl5pPr>
            <a:lvl6pPr marL="2285719" indent="0">
              <a:buNone/>
              <a:defRPr sz="1600" b="1"/>
            </a:lvl6pPr>
            <a:lvl7pPr marL="2742862" indent="0">
              <a:buNone/>
              <a:defRPr sz="1600" b="1"/>
            </a:lvl7pPr>
            <a:lvl8pPr marL="3200005" indent="0">
              <a:buNone/>
              <a:defRPr sz="1600" b="1"/>
            </a:lvl8pPr>
            <a:lvl9pPr marL="36571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6E95D-B20A-422A-9161-F6E4AB742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6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AEA8D-42C2-44B1-A58E-E2705C616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4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982D2-A018-4C79-9F93-6025AA59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04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3" indent="0">
              <a:buNone/>
              <a:defRPr sz="1200"/>
            </a:lvl2pPr>
            <a:lvl3pPr marL="914288" indent="0">
              <a:buNone/>
              <a:defRPr sz="1000"/>
            </a:lvl3pPr>
            <a:lvl4pPr marL="1371431" indent="0">
              <a:buNone/>
              <a:defRPr sz="1000"/>
            </a:lvl4pPr>
            <a:lvl5pPr marL="1828579" indent="0">
              <a:buNone/>
              <a:defRPr sz="1000"/>
            </a:lvl5pPr>
            <a:lvl6pPr marL="2285719" indent="0">
              <a:buNone/>
              <a:defRPr sz="1000"/>
            </a:lvl6pPr>
            <a:lvl7pPr marL="2742862" indent="0">
              <a:buNone/>
              <a:defRPr sz="1000"/>
            </a:lvl7pPr>
            <a:lvl8pPr marL="3200005" indent="0">
              <a:buNone/>
              <a:defRPr sz="1000"/>
            </a:lvl8pPr>
            <a:lvl9pPr marL="365715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C7CC4-B3DA-4430-963F-8A56BECBB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3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8" indent="0">
              <a:buNone/>
              <a:defRPr sz="2400"/>
            </a:lvl3pPr>
            <a:lvl4pPr marL="1371431" indent="0">
              <a:buNone/>
              <a:defRPr sz="2000"/>
            </a:lvl4pPr>
            <a:lvl5pPr marL="1828579" indent="0">
              <a:buNone/>
              <a:defRPr sz="2000"/>
            </a:lvl5pPr>
            <a:lvl6pPr marL="2285719" indent="0">
              <a:buNone/>
              <a:defRPr sz="2000"/>
            </a:lvl6pPr>
            <a:lvl7pPr marL="2742862" indent="0">
              <a:buNone/>
              <a:defRPr sz="2000"/>
            </a:lvl7pPr>
            <a:lvl8pPr marL="3200005" indent="0">
              <a:buNone/>
              <a:defRPr sz="2000"/>
            </a:lvl8pPr>
            <a:lvl9pPr marL="365715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3" indent="0">
              <a:buNone/>
              <a:defRPr sz="1200"/>
            </a:lvl2pPr>
            <a:lvl3pPr marL="914288" indent="0">
              <a:buNone/>
              <a:defRPr sz="1000"/>
            </a:lvl3pPr>
            <a:lvl4pPr marL="1371431" indent="0">
              <a:buNone/>
              <a:defRPr sz="1000"/>
            </a:lvl4pPr>
            <a:lvl5pPr marL="1828579" indent="0">
              <a:buNone/>
              <a:defRPr sz="1000"/>
            </a:lvl5pPr>
            <a:lvl6pPr marL="2285719" indent="0">
              <a:buNone/>
              <a:defRPr sz="1000"/>
            </a:lvl6pPr>
            <a:lvl7pPr marL="2742862" indent="0">
              <a:buNone/>
              <a:defRPr sz="1000"/>
            </a:lvl7pPr>
            <a:lvl8pPr marL="3200005" indent="0">
              <a:buNone/>
              <a:defRPr sz="1000"/>
            </a:lvl8pPr>
            <a:lvl9pPr marL="365715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45BBC-2050-44A1-9088-A74567D7C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3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47623"/>
            <a:ext cx="7772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9" y="1143000"/>
            <a:ext cx="845343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000" i="0">
                <a:solidFill>
                  <a:srgbClr val="000066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E968A910-19C5-4D7C-A6A1-E7A9509BA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 rot="10800000" flipH="1">
            <a:off x="4" y="782640"/>
            <a:ext cx="9148763" cy="217351"/>
          </a:xfrm>
          <a:prstGeom prst="rect">
            <a:avLst/>
          </a:prstGeom>
          <a:solidFill>
            <a:srgbClr val="74A6E2"/>
          </a:solidFill>
          <a:ln>
            <a:noFill/>
          </a:ln>
          <a:extLst/>
        </p:spPr>
        <p:txBody>
          <a:bodyPr wrap="none" lIns="91430" tIns="45716" rIns="91430" bIns="45716" anchor="ctr"/>
          <a:lstStyle>
            <a:lvl1pPr eaLnBrk="0" hangingPunct="0">
              <a:defRPr sz="2400" b="1" 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z="1800" smtClean="0"/>
          </a:p>
        </p:txBody>
      </p:sp>
      <p:grpSp>
        <p:nvGrpSpPr>
          <p:cNvPr id="1032" name="Group 11"/>
          <p:cNvGrpSpPr>
            <a:grpSpLocks/>
          </p:cNvGrpSpPr>
          <p:nvPr/>
        </p:nvGrpSpPr>
        <p:grpSpPr bwMode="auto">
          <a:xfrm>
            <a:off x="7944" y="85727"/>
            <a:ext cx="769937" cy="696913"/>
            <a:chOff x="117" y="162"/>
            <a:chExt cx="605" cy="548"/>
          </a:xfrm>
        </p:grpSpPr>
        <p:sp>
          <p:nvSpPr>
            <p:cNvPr id="1035" name="Oval 12"/>
            <p:cNvSpPr>
              <a:spLocks noChangeArrowheads="1"/>
            </p:cNvSpPr>
            <p:nvPr/>
          </p:nvSpPr>
          <p:spPr bwMode="auto">
            <a:xfrm>
              <a:off x="117" y="162"/>
              <a:ext cx="565" cy="5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9pPr>
            </a:lstStyle>
            <a:p>
              <a:pPr algn="ctr">
                <a:defRPr/>
              </a:pPr>
              <a:endParaRPr lang="en-US" altLang="en-US" sz="1800" smtClean="0"/>
            </a:p>
          </p:txBody>
        </p:sp>
        <p:pic>
          <p:nvPicPr>
            <p:cNvPr id="1036" name="Picture 1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" y="184"/>
              <a:ext cx="602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3" name="Text Box 14"/>
          <p:cNvSpPr txBox="1">
            <a:spLocks noChangeArrowheads="1"/>
          </p:cNvSpPr>
          <p:nvPr/>
        </p:nvSpPr>
        <p:spPr bwMode="auto">
          <a:xfrm>
            <a:off x="-4510" y="750761"/>
            <a:ext cx="1787649" cy="2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1000" i="0" dirty="0" smtClean="0">
                <a:solidFill>
                  <a:srgbClr val="FFFFFF"/>
                </a:solidFill>
              </a:rPr>
              <a:t>Jet Propulsion Laboratory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2" r:id="rId1"/>
    <p:sldLayoutId id="2147485082" r:id="rId2"/>
    <p:sldLayoutId id="2147485083" r:id="rId3"/>
    <p:sldLayoutId id="2147485084" r:id="rId4"/>
    <p:sldLayoutId id="2147485085" r:id="rId5"/>
    <p:sldLayoutId id="2147485086" r:id="rId6"/>
    <p:sldLayoutId id="2147485087" r:id="rId7"/>
    <p:sldLayoutId id="2147485088" r:id="rId8"/>
    <p:sldLayoutId id="2147485089" r:id="rId9"/>
    <p:sldLayoutId id="2147485090" r:id="rId10"/>
    <p:sldLayoutId id="214748509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0033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Helvetica" pitchFamily="-112" charset="0"/>
          <a:ea typeface="MS PGothic" pitchFamily="34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Helvetica" pitchFamily="-112" charset="0"/>
          <a:ea typeface="MS PGothic" pitchFamily="34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Helvetica" pitchFamily="-112" charset="0"/>
          <a:ea typeface="MS PGothic" pitchFamily="34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Helvetica" pitchFamily="-112" charset="0"/>
          <a:ea typeface="MS PGothic" pitchFamily="34" charset="-128"/>
          <a:cs typeface="ＭＳ Ｐゴシック" pitchFamily="-107" charset="-128"/>
        </a:defRPr>
      </a:lvl5pPr>
      <a:lvl6pPr marL="457143" algn="ctr" rtl="0" fontAlgn="base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Helvetica" pitchFamily="-112" charset="0"/>
        </a:defRPr>
      </a:lvl6pPr>
      <a:lvl7pPr marL="914288" algn="ctr" rtl="0" fontAlgn="base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Helvetica" pitchFamily="-112" charset="0"/>
        </a:defRPr>
      </a:lvl7pPr>
      <a:lvl8pPr marL="1371431" algn="ctr" rtl="0" fontAlgn="base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Helvetica" pitchFamily="-112" charset="0"/>
        </a:defRPr>
      </a:lvl8pPr>
      <a:lvl9pPr marL="1828579" algn="ctr" rtl="0" fontAlgn="base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Helvetica" pitchFamily="-112" charset="0"/>
        </a:defRPr>
      </a:lvl9pPr>
    </p:titleStyle>
    <p:bodyStyle>
      <a:lvl1pPr marL="342858" indent="-34285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MS PGothic" pitchFamily="34" charset="-128"/>
          <a:cs typeface="ＭＳ Ｐゴシック" pitchFamily="-107" charset="-128"/>
        </a:defRPr>
      </a:lvl1pPr>
      <a:lvl2pPr marL="742858" indent="-28571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  <a:ea typeface="MS PGothic" pitchFamily="34" charset="-128"/>
        </a:defRPr>
      </a:lvl2pPr>
      <a:lvl3pPr marL="1142860" indent="-228571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66"/>
          </a:solidFill>
          <a:latin typeface="+mn-lt"/>
          <a:ea typeface="MS PGothic" pitchFamily="34" charset="-128"/>
        </a:defRPr>
      </a:lvl3pPr>
      <a:lvl4pPr marL="1600002" indent="-228571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66"/>
          </a:solidFill>
          <a:latin typeface="+mn-lt"/>
          <a:ea typeface="MS PGothic" pitchFamily="34" charset="-128"/>
        </a:defRPr>
      </a:lvl4pPr>
      <a:lvl5pPr marL="2057145" indent="-228571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  <a:ea typeface="MS PGothic" pitchFamily="34" charset="-128"/>
        </a:defRPr>
      </a:lvl5pPr>
      <a:lvl6pPr marL="2514291" indent="-228571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6pPr>
      <a:lvl7pPr marL="2971433" indent="-228571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7pPr>
      <a:lvl8pPr marL="3428575" indent="-228571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8pPr>
      <a:lvl9pPr marL="3885722" indent="-228571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9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5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4ADC349-24DC-F548-91EE-BF2827A5B018}" type="datetimeFigureOut">
              <a:rPr lang="en-US" b="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1/13/15</a:t>
            </a:fld>
            <a:endParaRPr lang="en-US" b="0" i="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 i="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183EFB7-B7D0-2F43-917B-2E5BF62070F3}" type="slidenum">
              <a:rPr lang="en-US" b="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i="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106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4" r:id="rId1"/>
    <p:sldLayoutId id="2147485095" r:id="rId2"/>
    <p:sldLayoutId id="2147485096" r:id="rId3"/>
    <p:sldLayoutId id="2147485097" r:id="rId4"/>
    <p:sldLayoutId id="2147485098" r:id="rId5"/>
    <p:sldLayoutId id="2147485099" r:id="rId6"/>
    <p:sldLayoutId id="2147485100" r:id="rId7"/>
    <p:sldLayoutId id="2147485101" r:id="rId8"/>
    <p:sldLayoutId id="2147485102" r:id="rId9"/>
    <p:sldLayoutId id="2147485103" r:id="rId10"/>
    <p:sldLayoutId id="214748510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47623"/>
            <a:ext cx="7772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9" y="1143000"/>
            <a:ext cx="845343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000" i="0">
                <a:solidFill>
                  <a:srgbClr val="000066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E968A910-19C5-4D7C-A6A1-E7A9509BAE7E}" type="slidenum">
              <a:rPr lang="en-US">
                <a:latin typeface="Helvetica"/>
              </a:rPr>
              <a:pPr>
                <a:defRPr/>
              </a:pPr>
              <a:t>‹#›</a:t>
            </a:fld>
            <a:endParaRPr lang="en-US">
              <a:latin typeface="Helvetica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 rot="10800000" flipH="1">
            <a:off x="4" y="782642"/>
            <a:ext cx="9148763" cy="217351"/>
          </a:xfrm>
          <a:prstGeom prst="rect">
            <a:avLst/>
          </a:prstGeom>
          <a:solidFill>
            <a:srgbClr val="74A6E2"/>
          </a:solidFill>
          <a:ln>
            <a:noFill/>
          </a:ln>
          <a:extLst/>
        </p:spPr>
        <p:txBody>
          <a:bodyPr wrap="none" lIns="91430" tIns="45716" rIns="91430" bIns="45716" anchor="ctr"/>
          <a:lstStyle>
            <a:lvl1pPr eaLnBrk="0" hangingPunct="0">
              <a:defRPr sz="2400" b="1" 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grpSp>
        <p:nvGrpSpPr>
          <p:cNvPr id="1032" name="Group 11"/>
          <p:cNvGrpSpPr>
            <a:grpSpLocks/>
          </p:cNvGrpSpPr>
          <p:nvPr/>
        </p:nvGrpSpPr>
        <p:grpSpPr bwMode="auto">
          <a:xfrm>
            <a:off x="7943" y="85729"/>
            <a:ext cx="769938" cy="696913"/>
            <a:chOff x="117" y="162"/>
            <a:chExt cx="605" cy="548"/>
          </a:xfrm>
        </p:grpSpPr>
        <p:sp>
          <p:nvSpPr>
            <p:cNvPr id="1035" name="Oval 12"/>
            <p:cNvSpPr>
              <a:spLocks noChangeArrowheads="1"/>
            </p:cNvSpPr>
            <p:nvPr/>
          </p:nvSpPr>
          <p:spPr bwMode="auto">
            <a:xfrm>
              <a:off x="117" y="162"/>
              <a:ext cx="565" cy="5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9pPr>
            </a:lstStyle>
            <a:p>
              <a:pPr algn="ctr">
                <a:defRPr/>
              </a:pPr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pic>
          <p:nvPicPr>
            <p:cNvPr id="1036" name="Picture 1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" y="184"/>
              <a:ext cx="602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3" name="Text Box 14"/>
          <p:cNvSpPr txBox="1">
            <a:spLocks noChangeArrowheads="1"/>
          </p:cNvSpPr>
          <p:nvPr/>
        </p:nvSpPr>
        <p:spPr bwMode="auto">
          <a:xfrm>
            <a:off x="-4510" y="750763"/>
            <a:ext cx="1776428" cy="2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1000" i="0" dirty="0" smtClean="0">
                <a:solidFill>
                  <a:srgbClr val="FFFFFF"/>
                </a:solidFill>
              </a:rPr>
              <a:t>Jet Propulsion Laboratory</a:t>
            </a:r>
          </a:p>
        </p:txBody>
      </p:sp>
    </p:spTree>
    <p:extLst>
      <p:ext uri="{BB962C8B-B14F-4D97-AF65-F5344CB8AC3E}">
        <p14:creationId xmlns:p14="http://schemas.microsoft.com/office/powerpoint/2010/main" val="162345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0033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Helvetica" pitchFamily="-112" charset="0"/>
          <a:ea typeface="MS PGothic" pitchFamily="34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Helvetica" pitchFamily="-112" charset="0"/>
          <a:ea typeface="MS PGothic" pitchFamily="34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Helvetica" pitchFamily="-112" charset="0"/>
          <a:ea typeface="MS PGothic" pitchFamily="34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Helvetica" pitchFamily="-112" charset="0"/>
          <a:ea typeface="MS PGothic" pitchFamily="34" charset="-128"/>
          <a:cs typeface="ＭＳ Ｐゴシック" pitchFamily="-107" charset="-128"/>
        </a:defRPr>
      </a:lvl5pPr>
      <a:lvl6pPr marL="457135" algn="ctr" rtl="0" fontAlgn="base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Helvetica" pitchFamily="-112" charset="0"/>
        </a:defRPr>
      </a:lvl6pPr>
      <a:lvl7pPr marL="914274" algn="ctr" rtl="0" fontAlgn="base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Helvetica" pitchFamily="-112" charset="0"/>
        </a:defRPr>
      </a:lvl7pPr>
      <a:lvl8pPr marL="1371409" algn="ctr" rtl="0" fontAlgn="base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Helvetica" pitchFamily="-112" charset="0"/>
        </a:defRPr>
      </a:lvl8pPr>
      <a:lvl9pPr marL="1828551" algn="ctr" rtl="0" fontAlgn="base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Helvetica" pitchFamily="-112" charset="0"/>
        </a:defRPr>
      </a:lvl9pPr>
    </p:titleStyle>
    <p:bodyStyle>
      <a:lvl1pPr marL="342853" indent="-34285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MS PGothic" pitchFamily="34" charset="-128"/>
          <a:cs typeface="ＭＳ Ｐゴシック" pitchFamily="-107" charset="-128"/>
        </a:defRPr>
      </a:lvl1pPr>
      <a:lvl2pPr marL="742846" indent="-28571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  <a:ea typeface="MS PGothic" pitchFamily="34" charset="-128"/>
        </a:defRPr>
      </a:lvl2pPr>
      <a:lvl3pPr marL="1142842" indent="-228567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66"/>
          </a:solidFill>
          <a:latin typeface="+mn-lt"/>
          <a:ea typeface="MS PGothic" pitchFamily="34" charset="-128"/>
        </a:defRPr>
      </a:lvl3pPr>
      <a:lvl4pPr marL="1599976" indent="-22856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66"/>
          </a:solidFill>
          <a:latin typeface="+mn-lt"/>
          <a:ea typeface="MS PGothic" pitchFamily="34" charset="-128"/>
        </a:defRPr>
      </a:lvl4pPr>
      <a:lvl5pPr marL="2057112" indent="-228567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  <a:ea typeface="MS PGothic" pitchFamily="34" charset="-128"/>
        </a:defRPr>
      </a:lvl5pPr>
      <a:lvl6pPr marL="2514251" indent="-228567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6pPr>
      <a:lvl7pPr marL="2971385" indent="-228567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7pPr>
      <a:lvl8pPr marL="3428519" indent="-228567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8pPr>
      <a:lvl9pPr marL="3885660" indent="-228567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4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9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1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1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8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4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92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1193800"/>
            <a:ext cx="7912100" cy="4660900"/>
          </a:xfrm>
        </p:spPr>
        <p:txBody>
          <a:bodyPr>
            <a:no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134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Calibri" charset="0"/>
              </a:rPr>
              <a:t/>
            </a:r>
            <a:br>
              <a:rPr lang="en-US" dirty="0" smtClean="0">
                <a:solidFill>
                  <a:srgbClr val="01347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dirty="0"/>
              <a:t>Evaluation of UV atmospheric correction in the presence of absorbing aerosols, and quantification of enhancements provided by multi-angle, </a:t>
            </a:r>
            <a:r>
              <a:rPr lang="en-US" dirty="0" err="1"/>
              <a:t>polarimetric</a:t>
            </a:r>
            <a:r>
              <a:rPr lang="en-US" dirty="0"/>
              <a:t> and oxygen A-band observations 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dirty="0" smtClean="0"/>
              <a:t>PI: Olga Kalashnikova</a:t>
            </a:r>
            <a:r>
              <a:rPr lang="en-US" sz="2000" b="0" dirty="0"/>
              <a:t> </a:t>
            </a:r>
            <a:r>
              <a:rPr lang="en-US" sz="2000" b="0" dirty="0" smtClean="0"/>
              <a:t> </a:t>
            </a:r>
            <a:r>
              <a:rPr lang="en-US" sz="2000" b="0" dirty="0" smtClean="0"/>
              <a:t>(JPL)</a:t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Co-Is: </a:t>
            </a:r>
            <a:r>
              <a:rPr lang="en-US" sz="2000" b="0" dirty="0" err="1" smtClean="0"/>
              <a:t>Feng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Xu</a:t>
            </a:r>
            <a:r>
              <a:rPr lang="en-US" sz="2000" b="0" dirty="0" smtClean="0"/>
              <a:t> (JPL), Anthony Davis (JPL), </a:t>
            </a:r>
            <a:r>
              <a:rPr lang="en-US" sz="2000" b="0" dirty="0"/>
              <a:t>Felix </a:t>
            </a:r>
            <a:r>
              <a:rPr lang="en-US" sz="2000" b="0" dirty="0" smtClean="0"/>
              <a:t>Seidel (JPL), </a:t>
            </a:r>
            <a:r>
              <a:rPr lang="en-US" sz="2000" b="0" dirty="0" smtClean="0"/>
              <a:t>Michael </a:t>
            </a:r>
            <a:r>
              <a:rPr lang="en-US" sz="2000" b="0" dirty="0" err="1" smtClean="0"/>
              <a:t>Garay</a:t>
            </a:r>
            <a:r>
              <a:rPr lang="en-US" sz="2000" b="0" dirty="0" smtClean="0"/>
              <a:t> (JPL)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Collaborators: </a:t>
            </a:r>
            <a:r>
              <a:rPr lang="en-US" sz="2000" b="0" dirty="0"/>
              <a:t>David </a:t>
            </a:r>
            <a:r>
              <a:rPr lang="en-US" sz="2000" b="0" dirty="0" smtClean="0"/>
              <a:t>Diner</a:t>
            </a:r>
            <a:r>
              <a:rPr lang="en-US" sz="2000" b="0" dirty="0"/>
              <a:t> </a:t>
            </a:r>
            <a:r>
              <a:rPr lang="en-US" sz="2000" b="0" dirty="0" smtClean="0"/>
              <a:t>(JPL), and Oleg </a:t>
            </a:r>
            <a:r>
              <a:rPr lang="en-US" sz="2000" b="0" dirty="0" err="1" smtClean="0"/>
              <a:t>Dubovik</a:t>
            </a:r>
            <a:r>
              <a:rPr lang="en-US" sz="2000" b="0" dirty="0" smtClean="0"/>
              <a:t> (LOA)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4149100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88900"/>
            <a:ext cx="7747000" cy="796925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</a:rPr>
              <a:t>PACE </a:t>
            </a:r>
            <a:r>
              <a:rPr lang="en-US" dirty="0">
                <a:solidFill>
                  <a:srgbClr val="800000"/>
                </a:solidFill>
                <a:latin typeface="Arial"/>
                <a:cs typeface="Arial"/>
              </a:rPr>
              <a:t>opens new vistas in aquatic biology… 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600" y="1130300"/>
            <a:ext cx="4714876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rial Narrow"/>
                <a:cs typeface="Arial Narrow"/>
              </a:rPr>
              <a:t>Blue </a:t>
            </a:r>
            <a:r>
              <a:rPr lang="en-US" dirty="0">
                <a:solidFill>
                  <a:schemeClr val="tx1"/>
                </a:solidFill>
                <a:latin typeface="Arial Narrow"/>
                <a:cs typeface="Arial Narrow"/>
              </a:rPr>
              <a:t>and near-UV spectra from the </a:t>
            </a:r>
            <a:r>
              <a:rPr lang="en-US" dirty="0">
                <a:solidFill>
                  <a:schemeClr val="tx1"/>
                </a:solidFill>
                <a:latin typeface="Arial Narrow"/>
                <a:cs typeface="Arial Narrow"/>
              </a:rPr>
              <a:t>OCI </a:t>
            </a:r>
            <a:r>
              <a:rPr lang="en-US" dirty="0" smtClean="0">
                <a:solidFill>
                  <a:schemeClr val="tx1"/>
                </a:solidFill>
                <a:latin typeface="Arial Narrow"/>
                <a:cs typeface="Arial Narrow"/>
              </a:rPr>
              <a:t>will measure </a:t>
            </a:r>
            <a:r>
              <a:rPr lang="en-US" dirty="0">
                <a:solidFill>
                  <a:schemeClr val="tx1"/>
                </a:solidFill>
                <a:latin typeface="Arial Narrow"/>
                <a:cs typeface="Arial Narrow"/>
              </a:rPr>
              <a:t>accessory (non-chlorophyll) pigments, separate chlorophyll and colored dissolved organic matter, and characterize phytoplankton </a:t>
            </a:r>
            <a:r>
              <a:rPr lang="en-US" dirty="0" smtClean="0">
                <a:solidFill>
                  <a:schemeClr val="tx1"/>
                </a:solidFill>
                <a:latin typeface="Arial Narrow"/>
                <a:cs typeface="Arial Narrow"/>
              </a:rPr>
              <a:t>taxonomy.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rial Narrow"/>
                <a:cs typeface="Arial Narrow"/>
              </a:rPr>
              <a:t>…</a:t>
            </a:r>
            <a:r>
              <a:rPr lang="en-US" sz="2000" b="1" dirty="0" smtClean="0">
                <a:solidFill>
                  <a:srgbClr val="800000"/>
                </a:solidFill>
                <a:latin typeface="Arial"/>
                <a:cs typeface="Arial"/>
              </a:rPr>
              <a:t>but </a:t>
            </a:r>
            <a:r>
              <a:rPr lang="en-US" sz="2000" b="1" dirty="0">
                <a:solidFill>
                  <a:srgbClr val="800000"/>
                </a:solidFill>
                <a:latin typeface="Arial"/>
                <a:cs typeface="Arial"/>
              </a:rPr>
              <a:t>atmospheric interference makes this </a:t>
            </a:r>
            <a:r>
              <a:rPr lang="en-US" sz="2000" b="1" dirty="0" smtClean="0">
                <a:solidFill>
                  <a:srgbClr val="800000"/>
                </a:solidFill>
                <a:latin typeface="Arial"/>
                <a:cs typeface="Arial"/>
              </a:rPr>
              <a:t>challenging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dirty="0">
              <a:solidFill>
                <a:srgbClr val="000090"/>
              </a:solidFill>
              <a:latin typeface="Arial Narrow"/>
              <a:cs typeface="Arial Narrow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27491-D124-4F2B-85E8-2970607FE566}" type="slidenum">
              <a:rPr lang="en-US" smtClean="0">
                <a:latin typeface="Helvetica"/>
              </a:rPr>
              <a:pPr>
                <a:defRPr/>
              </a:pPr>
              <a:t>2</a:t>
            </a:fld>
            <a:endParaRPr lang="en-US">
              <a:latin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49235"/>
          <a:stretch/>
        </p:blipFill>
        <p:spPr>
          <a:xfrm>
            <a:off x="190500" y="1003300"/>
            <a:ext cx="3714393" cy="2692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1292" y="1210582"/>
            <a:ext cx="1700341" cy="1394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arrow"/>
                <a:cs typeface="Arial Narrow"/>
              </a:rPr>
              <a:t>Example absorption spectra for </a:t>
            </a:r>
            <a:r>
              <a:rPr lang="en-US" sz="1600" dirty="0" smtClean="0">
                <a:latin typeface="Arial Narrow"/>
                <a:cs typeface="Arial Narrow"/>
              </a:rPr>
              <a:t>phytoplankton pigments</a:t>
            </a:r>
            <a:r>
              <a:rPr lang="en-US" sz="1600" dirty="0">
                <a:latin typeface="Arial Narrow"/>
                <a:cs typeface="Arial Narrow"/>
              </a:rPr>
              <a:t>. </a:t>
            </a:r>
          </a:p>
        </p:txBody>
      </p:sp>
      <p:pic>
        <p:nvPicPr>
          <p:cNvPr id="9" name="Picture 8" descr="Macintosh HD:Users:ovkalash:Documents:My_Documents:My_Papers:UV_polarimetry_Appl_optics:OSA-LATEX:Figures:Ref_indices.ep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b="49033"/>
          <a:stretch/>
        </p:blipFill>
        <p:spPr bwMode="auto">
          <a:xfrm rot="5400000">
            <a:off x="704848" y="3689349"/>
            <a:ext cx="2603499" cy="373380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3682424"/>
            <a:ext cx="4292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 Narrow"/>
                <a:cs typeface="Arial Narrow"/>
              </a:rPr>
              <a:t>E</a:t>
            </a:r>
            <a:r>
              <a:rPr lang="en-US" sz="1600" dirty="0" smtClean="0">
                <a:latin typeface="Arial Narrow"/>
                <a:cs typeface="Arial Narrow"/>
              </a:rPr>
              <a:t>xtrapolated </a:t>
            </a:r>
            <a:r>
              <a:rPr lang="en-US" sz="1600" dirty="0">
                <a:latin typeface="Arial Narrow"/>
                <a:cs typeface="Arial Narrow"/>
              </a:rPr>
              <a:t>from data reported by Omar et al. [2005] and </a:t>
            </a:r>
            <a:r>
              <a:rPr lang="en-US" sz="1600" dirty="0" err="1">
                <a:latin typeface="Arial Narrow"/>
                <a:cs typeface="Arial Narrow"/>
              </a:rPr>
              <a:t>Chakrabarty</a:t>
            </a:r>
            <a:r>
              <a:rPr lang="en-US" sz="1600" dirty="0">
                <a:latin typeface="Arial Narrow"/>
                <a:cs typeface="Arial Narrow"/>
              </a:rPr>
              <a:t> et al. [2010</a:t>
            </a:r>
            <a:r>
              <a:rPr lang="en-US" sz="1600" dirty="0" smtClean="0">
                <a:latin typeface="Arial Narrow"/>
                <a:cs typeface="Arial Narrow"/>
              </a:rPr>
              <a:t>] </a:t>
            </a:r>
            <a:endParaRPr lang="en-US" sz="1600" dirty="0">
              <a:latin typeface="Arial Narrow"/>
              <a:cs typeface="Arial Narrow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600" y="3810000"/>
            <a:ext cx="4838700" cy="304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0900" y="3797300"/>
            <a:ext cx="21316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Arial Narrow"/>
                <a:cs typeface="Arial Narrow"/>
              </a:rPr>
              <a:t>Dust; </a:t>
            </a:r>
          </a:p>
          <a:p>
            <a:r>
              <a:rPr lang="en-US" sz="1600" b="0" dirty="0" smtClean="0">
                <a:latin typeface="Arial Narrow"/>
                <a:cs typeface="Arial Narrow"/>
              </a:rPr>
              <a:t>SAMUM</a:t>
            </a:r>
            <a:r>
              <a:rPr lang="en-US" sz="1600" b="0" dirty="0">
                <a:latin typeface="Arial Narrow"/>
                <a:cs typeface="Arial Narrow"/>
              </a:rPr>
              <a:t>-1 field campaign</a:t>
            </a:r>
            <a:endParaRPr lang="en-US" sz="1600" b="0" dirty="0">
              <a:latin typeface="Arial Narrow"/>
              <a:cs typeface="Arial Narrow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84525" y="6042968"/>
            <a:ext cx="2085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 Narrow"/>
                <a:cs typeface="Arial Narrow"/>
              </a:rPr>
              <a:t>From Muller et al., 2008 </a:t>
            </a:r>
            <a:endParaRPr lang="en-US" sz="1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3824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we </a:t>
            </a:r>
            <a:r>
              <a:rPr lang="en-US" dirty="0"/>
              <a:t>proposed to </a:t>
            </a:r>
            <a:r>
              <a:rPr lang="en-US" dirty="0" smtClean="0"/>
              <a:t>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1" y="1143000"/>
            <a:ext cx="8639176" cy="5257800"/>
          </a:xfrm>
        </p:spPr>
        <p:txBody>
          <a:bodyPr/>
          <a:lstStyle/>
          <a:p>
            <a:r>
              <a:rPr lang="en-US" b="1" dirty="0"/>
              <a:t>Objective 1: </a:t>
            </a:r>
            <a:r>
              <a:rPr lang="en-US" dirty="0"/>
              <a:t>Refine the requirements for a PACE imager with combined </a:t>
            </a:r>
            <a:r>
              <a:rPr lang="en-US" dirty="0" err="1"/>
              <a:t>multiangular</a:t>
            </a:r>
            <a:r>
              <a:rPr lang="en-US" dirty="0"/>
              <a:t>, UV to shortwave infrared, oxygen A-band, and </a:t>
            </a:r>
            <a:r>
              <a:rPr lang="en-US" dirty="0" err="1"/>
              <a:t>polarimetric</a:t>
            </a:r>
            <a:r>
              <a:rPr lang="en-US" dirty="0"/>
              <a:t> sensing capabilities for atmospheric correction in presence of absorbing aerosols.</a:t>
            </a:r>
          </a:p>
          <a:p>
            <a:r>
              <a:rPr lang="en-US" b="1" dirty="0"/>
              <a:t>Objective 2: </a:t>
            </a:r>
            <a:r>
              <a:rPr lang="en-US" dirty="0"/>
              <a:t>Assess the practicality of the requirements for </a:t>
            </a:r>
            <a:r>
              <a:rPr lang="en-US" dirty="0" err="1"/>
              <a:t>polarimeter</a:t>
            </a:r>
            <a:r>
              <a:rPr lang="en-US" dirty="0"/>
              <a:t> observations in compensating for the effects of absorbing aerosols.</a:t>
            </a:r>
          </a:p>
          <a:p>
            <a:r>
              <a:rPr lang="en-US" b="1" dirty="0"/>
              <a:t>Objective 3: </a:t>
            </a:r>
            <a:r>
              <a:rPr lang="en-US" dirty="0"/>
              <a:t>Quantify the added value of the </a:t>
            </a:r>
            <a:r>
              <a:rPr lang="en-US" dirty="0" err="1"/>
              <a:t>polarimeter</a:t>
            </a:r>
            <a:r>
              <a:rPr lang="en-US" dirty="0"/>
              <a:t> to the PACE ocean color spectrometer for simultaneous characterization of mineral dust properties and determination of how ocean ecosystems respond to dust deposition.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27491-D124-4F2B-85E8-2970607FE5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7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oupled aerosol/surface retrieval code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045404"/>
              </p:ext>
            </p:extLst>
          </p:nvPr>
        </p:nvGraphicFramePr>
        <p:xfrm>
          <a:off x="533400" y="1066800"/>
          <a:ext cx="8153400" cy="3448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46347"/>
                <a:gridCol w="4807053"/>
              </a:tblGrid>
              <a:tr h="35531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Model characteristic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JPL code implementation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425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Forward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RT calculation method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Markov Chain + Doubling/Adding (</a:t>
                      </a:r>
                      <a:r>
                        <a:rPr lang="en-US" sz="1600" dirty="0" err="1" smtClean="0">
                          <a:latin typeface="Arial"/>
                          <a:cs typeface="Arial"/>
                        </a:rPr>
                        <a:t>MarCh</a:t>
                      </a:r>
                      <a:r>
                        <a:rPr lang="en-US" sz="160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425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Aerosol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dirty="0" smtClean="0">
                          <a:latin typeface="Arial"/>
                          <a:cs typeface="Arial"/>
                        </a:rPr>
                        <a:t>size model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Multi-bin, bimodal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425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Particle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shape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Spherical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425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Refractive index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Mode dependent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425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Land surface model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Modified RPV +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Fresnel microfacet distribution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425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Ocean surface model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Cox-Munk + bio-optical (in development/testing)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425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Language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Matlab (for development), C++*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425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Linearized for optimization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Calculated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from </a:t>
                      </a:r>
                      <a:r>
                        <a:rPr lang="en-US" sz="1600" baseline="0" dirty="0" err="1" smtClean="0">
                          <a:latin typeface="Arial"/>
                          <a:cs typeface="Arial"/>
                        </a:rPr>
                        <a:t>Jacobians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425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Optimization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approach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/>
                          <a:cs typeface="Arial"/>
                        </a:rPr>
                        <a:t>Levenberg</a:t>
                      </a:r>
                      <a:r>
                        <a:rPr lang="en-US" sz="1600" dirty="0" smtClean="0">
                          <a:latin typeface="Arial"/>
                          <a:cs typeface="Arial"/>
                        </a:rPr>
                        <a:t>-Marquardt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4659630"/>
            <a:ext cx="8382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0" dirty="0">
                <a:latin typeface="Arial"/>
                <a:cs typeface="Arial"/>
              </a:rPr>
              <a:t>F. </a:t>
            </a:r>
            <a:r>
              <a:rPr lang="en-US" sz="1400" b="0" i="0" dirty="0" err="1">
                <a:latin typeface="Arial"/>
                <a:cs typeface="Arial"/>
              </a:rPr>
              <a:t>Xu</a:t>
            </a:r>
            <a:r>
              <a:rPr lang="en-US" sz="1400" b="0" i="0" dirty="0">
                <a:latin typeface="Arial"/>
                <a:cs typeface="Arial"/>
              </a:rPr>
              <a:t>, A. B. Davis, S. V. </a:t>
            </a:r>
            <a:r>
              <a:rPr lang="en-US" sz="1400" b="0" i="0" dirty="0" err="1">
                <a:latin typeface="Arial"/>
                <a:cs typeface="Arial"/>
              </a:rPr>
              <a:t>Sanghavi</a:t>
            </a:r>
            <a:r>
              <a:rPr lang="en-US" sz="1400" b="0" i="0" dirty="0">
                <a:latin typeface="Arial"/>
                <a:cs typeface="Arial"/>
              </a:rPr>
              <a:t>, J. V. </a:t>
            </a:r>
            <a:r>
              <a:rPr lang="en-US" sz="1400" b="0" i="0" dirty="0" err="1">
                <a:latin typeface="Arial"/>
                <a:cs typeface="Arial"/>
              </a:rPr>
              <a:t>Martonchik</a:t>
            </a:r>
            <a:r>
              <a:rPr lang="en-US" sz="1400" b="0" i="0" dirty="0">
                <a:latin typeface="Arial"/>
                <a:cs typeface="Arial"/>
              </a:rPr>
              <a:t> and D. J. </a:t>
            </a:r>
            <a:r>
              <a:rPr lang="en-US" sz="1400" b="0" i="0" dirty="0" smtClean="0">
                <a:latin typeface="Arial"/>
                <a:cs typeface="Arial"/>
              </a:rPr>
              <a:t>Diner (2012). </a:t>
            </a:r>
            <a:r>
              <a:rPr lang="en-US" sz="1400" b="0" i="0" dirty="0">
                <a:latin typeface="Arial"/>
                <a:cs typeface="Arial"/>
              </a:rPr>
              <a:t> </a:t>
            </a:r>
            <a:r>
              <a:rPr lang="en-US" sz="1400" b="0" i="0" dirty="0" smtClean="0">
                <a:latin typeface="Arial"/>
                <a:cs typeface="Arial"/>
              </a:rPr>
              <a:t>Linearization </a:t>
            </a:r>
            <a:r>
              <a:rPr lang="en-US" sz="1400" b="0" i="0" dirty="0">
                <a:latin typeface="Arial"/>
                <a:cs typeface="Arial"/>
              </a:rPr>
              <a:t>of Markov chain formalism for vector radiative transfer in a </a:t>
            </a:r>
            <a:r>
              <a:rPr lang="en-US" sz="1400" b="0" i="0" dirty="0" smtClean="0">
                <a:latin typeface="Arial"/>
                <a:cs typeface="Arial"/>
              </a:rPr>
              <a:t>plane parallel</a:t>
            </a:r>
            <a:r>
              <a:rPr lang="en-US" sz="1400" b="0" i="0" dirty="0">
                <a:latin typeface="Arial"/>
                <a:cs typeface="Arial"/>
              </a:rPr>
              <a:t> </a:t>
            </a:r>
            <a:r>
              <a:rPr lang="hu-HU" sz="1400" b="0" i="0" dirty="0" smtClean="0">
                <a:latin typeface="Arial"/>
                <a:cs typeface="Arial"/>
              </a:rPr>
              <a:t>atmosphere</a:t>
            </a:r>
            <a:r>
              <a:rPr lang="hu-HU" sz="1400" b="0" i="0" dirty="0">
                <a:latin typeface="Arial"/>
                <a:cs typeface="Arial"/>
              </a:rPr>
              <a:t>/surface </a:t>
            </a:r>
            <a:r>
              <a:rPr lang="hu-HU" sz="1400" b="0" i="0" dirty="0" smtClean="0">
                <a:latin typeface="Arial"/>
                <a:cs typeface="Arial"/>
              </a:rPr>
              <a:t>system</a:t>
            </a:r>
            <a:r>
              <a:rPr lang="hu-HU" sz="1400" b="0" i="0" dirty="0">
                <a:latin typeface="Arial"/>
                <a:cs typeface="Arial"/>
              </a:rPr>
              <a:t>.</a:t>
            </a:r>
            <a:r>
              <a:rPr lang="hu-HU" sz="1400" b="0" i="0" dirty="0" smtClean="0">
                <a:latin typeface="Arial"/>
                <a:cs typeface="Arial"/>
              </a:rPr>
              <a:t> </a:t>
            </a:r>
            <a:r>
              <a:rPr lang="hu-HU" sz="1400" b="0" i="0" dirty="0">
                <a:latin typeface="Arial"/>
                <a:cs typeface="Arial"/>
              </a:rPr>
              <a:t>Appl. Opt. 51, 3491-</a:t>
            </a:r>
            <a:r>
              <a:rPr lang="hu-HU" sz="1400" b="0" i="0" dirty="0" smtClean="0">
                <a:latin typeface="Arial"/>
                <a:cs typeface="Arial"/>
              </a:rPr>
              <a:t>3507.</a:t>
            </a:r>
          </a:p>
          <a:p>
            <a:pPr>
              <a:spcAft>
                <a:spcPts val="600"/>
              </a:spcAft>
            </a:pPr>
            <a:r>
              <a:rPr lang="en-US" sz="1400" b="0" i="0" dirty="0" smtClean="0">
                <a:latin typeface="Arial"/>
                <a:cs typeface="Arial"/>
              </a:rPr>
              <a:t>F</a:t>
            </a:r>
            <a:r>
              <a:rPr lang="en-US" sz="1400" b="0" i="0" dirty="0">
                <a:latin typeface="Arial"/>
                <a:cs typeface="Arial"/>
              </a:rPr>
              <a:t>. </a:t>
            </a:r>
            <a:r>
              <a:rPr lang="en-US" sz="1400" b="0" i="0" dirty="0" err="1">
                <a:latin typeface="Arial"/>
                <a:cs typeface="Arial"/>
              </a:rPr>
              <a:t>Xu</a:t>
            </a:r>
            <a:r>
              <a:rPr lang="en-US" sz="1400" b="0" i="0" dirty="0">
                <a:latin typeface="Arial"/>
                <a:cs typeface="Arial"/>
              </a:rPr>
              <a:t>, A. B. Davis, and R. A. </a:t>
            </a:r>
            <a:r>
              <a:rPr lang="en-US" sz="1400" b="0" i="0" dirty="0" smtClean="0">
                <a:latin typeface="Arial"/>
                <a:cs typeface="Arial"/>
              </a:rPr>
              <a:t>West</a:t>
            </a:r>
            <a:r>
              <a:rPr lang="en-US" sz="1400" b="0" i="0" dirty="0">
                <a:latin typeface="Arial"/>
                <a:cs typeface="Arial"/>
              </a:rPr>
              <a:t> </a:t>
            </a:r>
            <a:r>
              <a:rPr lang="en-US" sz="1400" b="0" i="0" dirty="0" smtClean="0">
                <a:latin typeface="Arial"/>
                <a:cs typeface="Arial"/>
              </a:rPr>
              <a:t>(2011). Markov </a:t>
            </a:r>
            <a:r>
              <a:rPr lang="en-US" sz="1400" b="0" i="0" dirty="0">
                <a:latin typeface="Arial"/>
                <a:cs typeface="Arial"/>
              </a:rPr>
              <a:t>chain formalism for vector </a:t>
            </a:r>
            <a:r>
              <a:rPr lang="en-US" sz="1400" b="0" i="0" dirty="0" smtClean="0">
                <a:latin typeface="Arial"/>
                <a:cs typeface="Arial"/>
              </a:rPr>
              <a:t>radiative transfer </a:t>
            </a:r>
            <a:r>
              <a:rPr lang="en-US" sz="1400" b="0" i="0" dirty="0">
                <a:latin typeface="Arial"/>
                <a:cs typeface="Arial"/>
              </a:rPr>
              <a:t>in plane-parallel atmosphere overlying a surface of </a:t>
            </a:r>
            <a:r>
              <a:rPr lang="en-US" sz="1400" b="0" i="0" dirty="0" smtClean="0">
                <a:latin typeface="Arial"/>
                <a:cs typeface="Arial"/>
              </a:rPr>
              <a:t>bidirectional </a:t>
            </a:r>
            <a:r>
              <a:rPr lang="hu-HU" sz="1400" b="0" i="0" dirty="0" smtClean="0">
                <a:latin typeface="Arial"/>
                <a:cs typeface="Arial"/>
              </a:rPr>
              <a:t>reflectivity. Opt</a:t>
            </a:r>
            <a:r>
              <a:rPr lang="hu-HU" sz="1400" b="0" i="0" dirty="0">
                <a:latin typeface="Arial"/>
                <a:cs typeface="Arial"/>
              </a:rPr>
              <a:t>. Lett. 36, 2083-</a:t>
            </a:r>
            <a:r>
              <a:rPr lang="hu-HU" sz="1400" b="0" i="0" dirty="0" smtClean="0">
                <a:latin typeface="Arial"/>
                <a:cs typeface="Arial"/>
              </a:rPr>
              <a:t>2085.</a:t>
            </a:r>
            <a:endParaRPr lang="hu-HU" sz="1400" b="0" i="0" dirty="0">
              <a:latin typeface="Arial"/>
              <a:cs typeface="Arial"/>
            </a:endParaRPr>
          </a:p>
          <a:p>
            <a:r>
              <a:rPr lang="en-US" sz="1400" b="0" i="0" dirty="0" smtClean="0">
                <a:latin typeface="Arial"/>
                <a:cs typeface="Arial"/>
              </a:rPr>
              <a:t>F</a:t>
            </a:r>
            <a:r>
              <a:rPr lang="en-US" sz="1400" b="0" i="0" dirty="0">
                <a:latin typeface="Arial"/>
                <a:cs typeface="Arial"/>
              </a:rPr>
              <a:t>. </a:t>
            </a:r>
            <a:r>
              <a:rPr lang="en-US" sz="1400" b="0" i="0" dirty="0" err="1">
                <a:latin typeface="Arial"/>
                <a:cs typeface="Arial"/>
              </a:rPr>
              <a:t>Xu</a:t>
            </a:r>
            <a:r>
              <a:rPr lang="en-US" sz="1400" b="0" i="0" dirty="0">
                <a:latin typeface="Arial"/>
                <a:cs typeface="Arial"/>
              </a:rPr>
              <a:t>, A. B. Davis, R. A. West, and L. W. </a:t>
            </a:r>
            <a:r>
              <a:rPr lang="en-US" sz="1400" b="0" i="0" dirty="0" smtClean="0">
                <a:latin typeface="Arial"/>
                <a:cs typeface="Arial"/>
              </a:rPr>
              <a:t>Esposito</a:t>
            </a:r>
            <a:r>
              <a:rPr lang="en-US" sz="1400" b="0" i="0" dirty="0">
                <a:latin typeface="Arial"/>
                <a:cs typeface="Arial"/>
              </a:rPr>
              <a:t> </a:t>
            </a:r>
            <a:r>
              <a:rPr lang="en-US" sz="1400" b="0" i="0" dirty="0" smtClean="0">
                <a:latin typeface="Arial"/>
                <a:cs typeface="Arial"/>
              </a:rPr>
              <a:t>(2011). Markov </a:t>
            </a:r>
            <a:r>
              <a:rPr lang="en-US" sz="1400" b="0" i="0" dirty="0">
                <a:latin typeface="Arial"/>
                <a:cs typeface="Arial"/>
              </a:rPr>
              <a:t>chain formalism </a:t>
            </a:r>
            <a:r>
              <a:rPr lang="en-US" sz="1400" b="0" i="0" dirty="0" smtClean="0">
                <a:latin typeface="Arial"/>
                <a:cs typeface="Arial"/>
              </a:rPr>
              <a:t>for polarized </a:t>
            </a:r>
            <a:r>
              <a:rPr lang="en-US" sz="1400" b="0" i="0" dirty="0">
                <a:latin typeface="Arial"/>
                <a:cs typeface="Arial"/>
              </a:rPr>
              <a:t>light transfer in plane-parallel atmospheres, with </a:t>
            </a:r>
            <a:r>
              <a:rPr lang="en-US" sz="1400" b="0" i="0" dirty="0" smtClean="0">
                <a:latin typeface="Arial"/>
                <a:cs typeface="Arial"/>
              </a:rPr>
              <a:t>numerical comparison </a:t>
            </a:r>
            <a:r>
              <a:rPr lang="en-US" sz="1400" b="0" i="0" dirty="0">
                <a:latin typeface="Arial"/>
                <a:cs typeface="Arial"/>
              </a:rPr>
              <a:t>to the Monte Carlo </a:t>
            </a:r>
            <a:r>
              <a:rPr lang="en-US" sz="1400" b="0" i="0" dirty="0" smtClean="0">
                <a:latin typeface="Arial"/>
                <a:cs typeface="Arial"/>
              </a:rPr>
              <a:t>method. </a:t>
            </a:r>
            <a:r>
              <a:rPr lang="en-US" sz="1400" b="0" i="0" dirty="0">
                <a:latin typeface="Arial"/>
                <a:cs typeface="Arial"/>
              </a:rPr>
              <a:t>Opt. Express 19, 946-</a:t>
            </a:r>
            <a:r>
              <a:rPr lang="en-US" sz="1400" b="0" i="0" dirty="0" smtClean="0">
                <a:latin typeface="Arial"/>
                <a:cs typeface="Arial"/>
              </a:rPr>
              <a:t>967.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162800" y="6553200"/>
            <a:ext cx="1905000" cy="228600"/>
          </a:xfrm>
        </p:spPr>
        <p:txBody>
          <a:bodyPr/>
          <a:lstStyle/>
          <a:p>
            <a:pPr>
              <a:defRPr/>
            </a:pPr>
            <a:fld id="{19B27491-D124-4F2B-85E8-2970607FE5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3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A-band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AEA8D-42C2-44B1-A58E-E2705C6165D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2006600"/>
            <a:ext cx="8864600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4211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 Narrow"/>
                <a:cs typeface="Arial Narrow"/>
              </a:rPr>
              <a:t>Left: Synthetic reflectivity spectrum at TOA in the O</a:t>
            </a:r>
            <a:r>
              <a:rPr lang="en-US" sz="1600" baseline="-25000" dirty="0">
                <a:latin typeface="Arial Narrow"/>
                <a:cs typeface="Arial Narrow"/>
              </a:rPr>
              <a:t>2</a:t>
            </a:r>
            <a:r>
              <a:rPr lang="en-US" sz="1600" dirty="0">
                <a:latin typeface="Arial Narrow"/>
                <a:cs typeface="Arial Narrow"/>
              </a:rPr>
              <a:t> A-band at 0.05 nm resolution, normalized (DOAS-style) to continuum level; spectral coverage by OC </a:t>
            </a:r>
            <a:r>
              <a:rPr lang="en-US" sz="1600" dirty="0" err="1">
                <a:latin typeface="Arial Narrow"/>
                <a:cs typeface="Arial Narrow"/>
              </a:rPr>
              <a:t>hyperspectral</a:t>
            </a:r>
            <a:r>
              <a:rPr lang="en-US" sz="1600" dirty="0">
                <a:latin typeface="Arial Narrow"/>
                <a:cs typeface="Arial Narrow"/>
              </a:rPr>
              <a:t> sensor (3 pixels) and single “</a:t>
            </a:r>
            <a:r>
              <a:rPr lang="en-US" sz="1600" dirty="0" err="1">
                <a:latin typeface="Arial Narrow"/>
                <a:cs typeface="Arial Narrow"/>
              </a:rPr>
              <a:t>polarimeter</a:t>
            </a:r>
            <a:r>
              <a:rPr lang="en-US" sz="1600" dirty="0">
                <a:latin typeface="Arial Narrow"/>
                <a:cs typeface="Arial Narrow"/>
              </a:rPr>
              <a:t>” channel are indicated. Middle: Spectral signals (in arbitrary units) at 3 nm resolution for an optically thin dust layer in the 1–2 and 3–5 km zones, assuming the sun is 60</a:t>
            </a:r>
            <a:r>
              <a:rPr lang="en-US" sz="1600" baseline="30000" dirty="0">
                <a:latin typeface="Arial Narrow"/>
                <a:cs typeface="Arial Narrow"/>
              </a:rPr>
              <a:t>o</a:t>
            </a:r>
            <a:r>
              <a:rPr lang="en-US" sz="1600" dirty="0">
                <a:latin typeface="Arial Narrow"/>
                <a:cs typeface="Arial Narrow"/>
              </a:rPr>
              <a:t> from zenith and nadir viewing. Right: Same as middle panel but for the multi-angle “</a:t>
            </a:r>
            <a:r>
              <a:rPr lang="en-US" sz="1600" dirty="0" err="1">
                <a:latin typeface="Arial Narrow"/>
                <a:cs typeface="Arial Narrow"/>
              </a:rPr>
              <a:t>polarimeter</a:t>
            </a:r>
            <a:r>
              <a:rPr lang="en-US" sz="1600" dirty="0">
                <a:latin typeface="Arial Narrow"/>
                <a:cs typeface="Arial Narrow"/>
              </a:rPr>
              <a:t>” signal where we see that at the same noise level (assumed to be 3%), the two aerosol layer elevations are easier to distinguish, using error magnitude as a unit of signal distance (in the spirit of the Z-score).</a:t>
            </a:r>
            <a:r>
              <a:rPr lang="en-US" sz="1600" dirty="0">
                <a:latin typeface="Arial Narrow"/>
                <a:cs typeface="Arial Narrow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600" y="1009640"/>
            <a:ext cx="8902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Narrow"/>
                <a:cs typeface="Arial Narrow"/>
              </a:rPr>
              <a:t>AC correction requires determining not </a:t>
            </a:r>
            <a:r>
              <a:rPr lang="en-US" sz="2000" dirty="0">
                <a:latin typeface="Arial Narrow"/>
                <a:cs typeface="Arial Narrow"/>
              </a:rPr>
              <a:t>only the amount but also the height of </a:t>
            </a:r>
            <a:r>
              <a:rPr lang="en-US" sz="2000" dirty="0" smtClean="0">
                <a:latin typeface="Arial Narrow"/>
                <a:cs typeface="Arial Narrow"/>
              </a:rPr>
              <a:t>absorbing </a:t>
            </a:r>
            <a:r>
              <a:rPr lang="en-US" sz="2000" dirty="0">
                <a:latin typeface="Arial Narrow"/>
                <a:cs typeface="Arial Narrow"/>
              </a:rPr>
              <a:t>aerosols embedded in the background of Rayleigh scattering molecules [</a:t>
            </a:r>
            <a:r>
              <a:rPr lang="en-US" sz="2000" dirty="0" err="1">
                <a:latin typeface="Arial Narrow"/>
                <a:cs typeface="Arial Narrow"/>
              </a:rPr>
              <a:t>Duforêt</a:t>
            </a:r>
            <a:r>
              <a:rPr lang="en-US" sz="2000" dirty="0">
                <a:latin typeface="Arial Narrow"/>
                <a:cs typeface="Arial Narrow"/>
              </a:rPr>
              <a:t> et al., 2007]. </a:t>
            </a:r>
            <a:endParaRPr lang="en-US" sz="20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05172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AirMSPI</a:t>
            </a:r>
            <a:r>
              <a:rPr lang="en-US" dirty="0" smtClean="0"/>
              <a:t> to explorer value of </a:t>
            </a:r>
            <a:r>
              <a:rPr lang="en-US" dirty="0" err="1" smtClean="0"/>
              <a:t>polarimeter</a:t>
            </a:r>
            <a:r>
              <a:rPr lang="en-US" dirty="0" smtClean="0"/>
              <a:t> for 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27491-D124-4F2B-85E8-2970607FE5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14" descr="AirMSPI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1297249"/>
            <a:ext cx="2044700" cy="23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417333"/>
              </p:ext>
            </p:extLst>
          </p:nvPr>
        </p:nvGraphicFramePr>
        <p:xfrm>
          <a:off x="0" y="3799840"/>
          <a:ext cx="4038600" cy="273066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51352"/>
                <a:gridCol w="1987248"/>
              </a:tblGrid>
              <a:tr h="105139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Spectral bands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 fontAlgn="base">
                        <a:spcBef>
                          <a:spcPct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 smtClean="0">
                          <a:solidFill>
                            <a:srgbClr val="660066"/>
                          </a:solidFill>
                          <a:latin typeface="Arial"/>
                          <a:cs typeface="Arial"/>
                        </a:rPr>
                        <a:t>355, </a:t>
                      </a:r>
                      <a:r>
                        <a:rPr lang="en-US" sz="2000" b="0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380, </a:t>
                      </a:r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445,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589498"/>
                          </a:solidFill>
                          <a:latin typeface="Arial"/>
                          <a:cs typeface="Arial"/>
                        </a:rPr>
                        <a:t>470*, </a:t>
                      </a:r>
                      <a:r>
                        <a:rPr lang="en-US" sz="2000" b="0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555,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660*,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FF0066"/>
                          </a:solidFill>
                          <a:latin typeface="Arial"/>
                          <a:cs typeface="Arial"/>
                        </a:rPr>
                        <a:t>865*, </a:t>
                      </a:r>
                      <a:r>
                        <a:rPr lang="en-US" sz="2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935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nm (*polarized)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141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Flight altitude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20 km</a:t>
                      </a:r>
                    </a:p>
                  </a:txBody>
                  <a:tcPr/>
                </a:tc>
              </a:tr>
              <a:tr h="73279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Multiangle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viewing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Between ±67º using single-axis gimbal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ER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1282700"/>
            <a:ext cx="2642563" cy="2327535"/>
          </a:xfrm>
          <a:prstGeom prst="rect">
            <a:avLst/>
          </a:prstGeom>
        </p:spPr>
      </p:pic>
      <p:pic>
        <p:nvPicPr>
          <p:cNvPr id="10" name="Picture 9" descr="AirMSPI_image_SeaPRIS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0" y="3624652"/>
            <a:ext cx="5054600" cy="27136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87800" y="6273224"/>
            <a:ext cx="5029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i="0" dirty="0" err="1">
                <a:latin typeface="Arial Narrow"/>
                <a:cs typeface="Arial Narrow"/>
              </a:rPr>
              <a:t>AirMSPI</a:t>
            </a:r>
            <a:r>
              <a:rPr lang="en-US" sz="1600" i="0" dirty="0">
                <a:latin typeface="Arial Narrow"/>
                <a:cs typeface="Arial Narrow"/>
              </a:rPr>
              <a:t> data acquired over the USC </a:t>
            </a:r>
            <a:r>
              <a:rPr lang="en-US" sz="1600" i="0" dirty="0" err="1">
                <a:latin typeface="Arial Narrow"/>
                <a:cs typeface="Arial Narrow"/>
              </a:rPr>
              <a:t>SeaPRISM</a:t>
            </a:r>
            <a:r>
              <a:rPr lang="en-US" sz="1600" i="0" dirty="0">
                <a:latin typeface="Arial Narrow"/>
                <a:cs typeface="Arial Narrow"/>
              </a:rPr>
              <a:t> AERONET-OC site on the Eureka platform on 6 Feb 2013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67300" y="1084993"/>
            <a:ext cx="398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/>
                <a:cs typeface="Arial Narrow"/>
              </a:rPr>
              <a:t>Because AirMSPI has UV bands, polarization, and multi-angle viewing, we can use selected channels to explore the sensitivity of  different channel/angle combinations to normalized water leaving radiance (</a:t>
            </a:r>
            <a:r>
              <a:rPr lang="en-US" sz="2000" dirty="0" err="1" smtClean="0">
                <a:latin typeface="Arial Narrow"/>
                <a:cs typeface="Arial Narrow"/>
              </a:rPr>
              <a:t>Lwn</a:t>
            </a:r>
            <a:r>
              <a:rPr lang="en-US" sz="2000" dirty="0" smtClean="0">
                <a:latin typeface="Arial Narrow"/>
                <a:cs typeface="Arial Narrow"/>
              </a:rPr>
              <a:t>) and the necessary corrections for atmospheric effects.</a:t>
            </a:r>
            <a:endParaRPr lang="en-US" sz="20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6892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774700"/>
          </a:xfrm>
        </p:spPr>
        <p:txBody>
          <a:bodyPr anchor="b">
            <a:no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latin typeface="Arial"/>
                <a:cs typeface="Arial"/>
              </a:rPr>
              <a:t>How do we connect to larger group?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9700" y="2006600"/>
            <a:ext cx="4199201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b="0" i="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rPr>
              <a:t>non</a:t>
            </a:r>
            <a:r>
              <a:rPr lang="en-US" sz="2000" b="0" i="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rPr>
              <a:t>-chlorophyll pigments and phytoplankton </a:t>
            </a:r>
            <a:r>
              <a:rPr lang="en-US" sz="2000" b="0" i="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rPr>
              <a:t>taxonomy (with </a:t>
            </a:r>
            <a:r>
              <a:rPr lang="en-US" sz="2000" b="0" i="0" dirty="0">
                <a:solidFill>
                  <a:srgbClr val="000000"/>
                </a:solidFill>
                <a:latin typeface="Arial Narrow"/>
                <a:cs typeface="Arial Narrow"/>
              </a:rPr>
              <a:t>UV </a:t>
            </a:r>
            <a:r>
              <a:rPr lang="en-US" sz="2000" b="0" i="0" dirty="0" smtClean="0">
                <a:solidFill>
                  <a:srgbClr val="000000"/>
                </a:solidFill>
                <a:latin typeface="Arial Narrow"/>
                <a:cs typeface="Arial Narrow"/>
              </a:rPr>
              <a:t>wavelengths)</a:t>
            </a:r>
            <a:endParaRPr lang="en-US" sz="2000" b="0" i="0" dirty="0" smtClean="0">
              <a:solidFill>
                <a:srgbClr val="000000"/>
              </a:solidFill>
              <a:latin typeface="Arial Narrow"/>
              <a:ea typeface="+mn-ea"/>
              <a:cs typeface="Arial Narrow"/>
            </a:endParaRP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b="0" i="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rPr>
              <a:t>Ecosystems in coastal regions, estuaries, tidal wetlands, and lakes, where water spectra are unlike the open ocean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902200"/>
            <a:ext cx="8445500" cy="1246495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1800"/>
              </a:spcAft>
            </a:pPr>
            <a:r>
              <a:rPr lang="en-US" sz="2000" b="0" i="0" dirty="0" err="1" smtClean="0">
                <a:solidFill>
                  <a:srgbClr val="000090"/>
                </a:solidFill>
                <a:latin typeface="Arial Narrow"/>
                <a:ea typeface="+mn-ea"/>
                <a:cs typeface="Arial Narrow"/>
              </a:rPr>
              <a:t>Multiangle</a:t>
            </a:r>
            <a:r>
              <a:rPr lang="en-US" sz="2000" b="0" i="0" dirty="0" smtClean="0">
                <a:solidFill>
                  <a:srgbClr val="000090"/>
                </a:solidFill>
                <a:latin typeface="Arial Narrow"/>
                <a:ea typeface="+mn-ea"/>
                <a:cs typeface="Arial Narrow"/>
              </a:rPr>
              <a:t> polarimetry distinguishes atmosphere </a:t>
            </a:r>
            <a:r>
              <a:rPr lang="en-US" sz="2000" b="0" i="0" dirty="0">
                <a:solidFill>
                  <a:srgbClr val="000090"/>
                </a:solidFill>
                <a:latin typeface="Arial Narrow"/>
                <a:ea typeface="+mn-ea"/>
                <a:cs typeface="Arial Narrow"/>
              </a:rPr>
              <a:t>and </a:t>
            </a:r>
            <a:r>
              <a:rPr lang="en-US" sz="2000" b="0" i="0" dirty="0" smtClean="0">
                <a:solidFill>
                  <a:srgbClr val="000090"/>
                </a:solidFill>
                <a:latin typeface="Arial Narrow"/>
                <a:ea typeface="+mn-ea"/>
                <a:cs typeface="Arial Narrow"/>
              </a:rPr>
              <a:t>surface scattering and absorption </a:t>
            </a:r>
            <a:r>
              <a:rPr lang="en-US" sz="2000" b="0" i="0" dirty="0">
                <a:solidFill>
                  <a:srgbClr val="000090"/>
                </a:solidFill>
                <a:latin typeface="Arial Narrow"/>
                <a:ea typeface="+mn-ea"/>
                <a:cs typeface="Arial Narrow"/>
              </a:rPr>
              <a:t>from the UV-</a:t>
            </a:r>
            <a:r>
              <a:rPr lang="en-US" sz="2000" b="0" i="0" dirty="0" smtClean="0">
                <a:solidFill>
                  <a:srgbClr val="000090"/>
                </a:solidFill>
                <a:latin typeface="Arial Narrow"/>
                <a:ea typeface="+mn-ea"/>
                <a:cs typeface="Arial Narrow"/>
              </a:rPr>
              <a:t>VNIR</a:t>
            </a:r>
          </a:p>
          <a:p>
            <a:pPr fontAlgn="auto">
              <a:spcBef>
                <a:spcPts val="0"/>
              </a:spcBef>
              <a:spcAft>
                <a:spcPts val="1800"/>
              </a:spcAft>
            </a:pPr>
            <a:r>
              <a:rPr lang="en-US" sz="2000" i="0" dirty="0">
                <a:solidFill>
                  <a:srgbClr val="000090"/>
                </a:solidFill>
                <a:latin typeface="Arial Narrow"/>
                <a:cs typeface="Arial Narrow"/>
                <a:sym typeface="Wingdings"/>
              </a:rPr>
              <a:t> </a:t>
            </a:r>
            <a:r>
              <a:rPr lang="en-US" sz="2000" i="0" dirty="0">
                <a:solidFill>
                  <a:srgbClr val="000090"/>
                </a:solidFill>
                <a:latin typeface="Arial Narrow"/>
                <a:cs typeface="Arial Narrow"/>
              </a:rPr>
              <a:t>The </a:t>
            </a:r>
            <a:r>
              <a:rPr lang="en-US" sz="2000" i="0" dirty="0" err="1">
                <a:solidFill>
                  <a:srgbClr val="000090"/>
                </a:solidFill>
                <a:latin typeface="Arial Narrow"/>
                <a:cs typeface="Arial Narrow"/>
              </a:rPr>
              <a:t>polarimeter</a:t>
            </a:r>
            <a:r>
              <a:rPr lang="en-US" sz="2000" i="0" dirty="0">
                <a:solidFill>
                  <a:srgbClr val="000090"/>
                </a:solidFill>
                <a:latin typeface="Arial Narrow"/>
                <a:cs typeface="Arial Narrow"/>
              </a:rPr>
              <a:t> provides major risk reduction for PACE </a:t>
            </a:r>
            <a:r>
              <a:rPr lang="en-US" sz="2000" i="0" dirty="0" smtClean="0">
                <a:solidFill>
                  <a:srgbClr val="000090"/>
                </a:solidFill>
                <a:latin typeface="Arial Narrow"/>
                <a:cs typeface="Arial Narrow"/>
              </a:rPr>
              <a:t>science</a:t>
            </a:r>
            <a:endParaRPr lang="en-US" sz="2000" i="0" dirty="0">
              <a:solidFill>
                <a:srgbClr val="000090"/>
              </a:solidFill>
              <a:latin typeface="Arial Narrow"/>
              <a:cs typeface="Arial Narrow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20133" y="1603219"/>
            <a:ext cx="4395267" cy="2888121"/>
            <a:chOff x="4610102" y="2276319"/>
            <a:chExt cx="4395267" cy="2888121"/>
          </a:xfrm>
        </p:grpSpPr>
        <p:sp>
          <p:nvSpPr>
            <p:cNvPr id="8" name="Rectangle 7"/>
            <p:cNvSpPr/>
            <p:nvPr/>
          </p:nvSpPr>
          <p:spPr>
            <a:xfrm>
              <a:off x="4610102" y="4319502"/>
              <a:ext cx="4395267" cy="844938"/>
            </a:xfrm>
            <a:prstGeom prst="rect">
              <a:avLst/>
            </a:prstGeom>
            <a:solidFill>
              <a:srgbClr val="D2E2E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i="0" dirty="0">
                  <a:solidFill>
                    <a:srgbClr val="000000"/>
                  </a:solidFill>
                  <a:latin typeface="Arial Narrow"/>
                  <a:cs typeface="Arial Narrow"/>
                </a:rPr>
                <a:t>H. </a:t>
              </a:r>
              <a:r>
                <a:rPr lang="en-US" sz="1600" i="0" dirty="0" err="1">
                  <a:solidFill>
                    <a:srgbClr val="000000"/>
                  </a:solidFill>
                  <a:latin typeface="Arial Narrow"/>
                  <a:cs typeface="Arial Narrow"/>
                </a:rPr>
                <a:t>Dierssen</a:t>
              </a:r>
              <a:r>
                <a:rPr lang="en-US" sz="1600" i="0" dirty="0">
                  <a:solidFill>
                    <a:srgbClr val="000000"/>
                  </a:solidFill>
                  <a:latin typeface="Arial Narrow"/>
                  <a:cs typeface="Arial Narrow"/>
                </a:rPr>
                <a:t>, U. Conn: </a:t>
              </a:r>
              <a:r>
                <a:rPr lang="en-US" sz="1600" b="0" i="0" dirty="0">
                  <a:solidFill>
                    <a:srgbClr val="000000"/>
                  </a:solidFill>
                  <a:latin typeface="Arial Narrow"/>
                  <a:cs typeface="Arial Narrow"/>
                </a:rPr>
                <a:t>New methods are needed to avoid confusion of NIR backscatter from whitecaps, floating vegetation, and sediments with aerosols.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10102" y="3451508"/>
              <a:ext cx="4395267" cy="816316"/>
            </a:xfrm>
            <a:prstGeom prst="rect">
              <a:avLst/>
            </a:prstGeom>
            <a:solidFill>
              <a:srgbClr val="D2E2E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i="0" dirty="0">
                  <a:solidFill>
                    <a:srgbClr val="000000"/>
                  </a:solidFill>
                  <a:latin typeface="Arial Narrow"/>
                  <a:cs typeface="Arial Narrow"/>
                </a:rPr>
                <a:t>S. </a:t>
              </a:r>
              <a:r>
                <a:rPr lang="en-US" sz="1600" i="0" dirty="0" err="1">
                  <a:solidFill>
                    <a:srgbClr val="000000"/>
                  </a:solidFill>
                  <a:latin typeface="Arial Narrow"/>
                  <a:cs typeface="Arial Narrow"/>
                </a:rPr>
                <a:t>Maritorena</a:t>
              </a:r>
              <a:r>
                <a:rPr lang="en-US" sz="1600" i="0" dirty="0">
                  <a:solidFill>
                    <a:srgbClr val="000000"/>
                  </a:solidFill>
                  <a:latin typeface="Arial Narrow"/>
                  <a:cs typeface="Arial Narrow"/>
                </a:rPr>
                <a:t>, UCSB: </a:t>
              </a:r>
              <a:r>
                <a:rPr lang="en-US" sz="1600" b="0" i="0" dirty="0">
                  <a:solidFill>
                    <a:srgbClr val="000000"/>
                  </a:solidFill>
                  <a:latin typeface="Arial Narrow"/>
                  <a:cs typeface="Arial Narrow"/>
                </a:rPr>
                <a:t>Dissolved organic matter and absorbing aerosols both </a:t>
              </a:r>
              <a:r>
                <a:rPr lang="en-US" sz="1600" b="0" i="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absorb </a:t>
              </a:r>
              <a:r>
                <a:rPr lang="en-US" sz="1600" b="0" i="0" dirty="0">
                  <a:solidFill>
                    <a:srgbClr val="000000"/>
                  </a:solidFill>
                  <a:latin typeface="Arial Narrow"/>
                  <a:cs typeface="Arial Narrow"/>
                </a:rPr>
                <a:t>in the UV, which may limit the ability to differentiate them</a:t>
              </a:r>
              <a:r>
                <a:rPr lang="en-US" sz="1600" b="0" i="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.</a:t>
              </a:r>
              <a:endParaRPr lang="en-US" sz="1600" b="0" i="0" dirty="0">
                <a:solidFill>
                  <a:srgbClr val="FFFFFF"/>
                </a:solidFill>
                <a:latin typeface="Helvetica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10102" y="2276319"/>
              <a:ext cx="4395267" cy="1041400"/>
            </a:xfrm>
            <a:prstGeom prst="rect">
              <a:avLst/>
            </a:prstGeom>
            <a:solidFill>
              <a:srgbClr val="D2E2E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i="0" dirty="0">
                  <a:solidFill>
                    <a:srgbClr val="000000"/>
                  </a:solidFill>
                  <a:latin typeface="Arial Narrow"/>
                  <a:cs typeface="Arial Narrow"/>
                </a:rPr>
                <a:t>B. Mitchell, UCSB: </a:t>
              </a:r>
              <a:r>
                <a:rPr lang="en-US" sz="1600" b="0" i="0" dirty="0">
                  <a:solidFill>
                    <a:srgbClr val="000000"/>
                  </a:solidFill>
                  <a:latin typeface="Arial Narrow"/>
                  <a:cs typeface="Arial Narrow"/>
                </a:rPr>
                <a:t>Retrieving UV-absorbing </a:t>
              </a:r>
              <a:r>
                <a:rPr lang="en-US" sz="1600" b="0" i="0" dirty="0" err="1">
                  <a:solidFill>
                    <a:srgbClr val="000000"/>
                  </a:solidFill>
                  <a:latin typeface="Arial Narrow"/>
                  <a:cs typeface="Arial Narrow"/>
                </a:rPr>
                <a:t>mycosporine</a:t>
              </a:r>
              <a:r>
                <a:rPr lang="en-US" sz="1600" b="0" i="0" dirty="0">
                  <a:solidFill>
                    <a:srgbClr val="000000"/>
                  </a:solidFill>
                  <a:latin typeface="Arial Narrow"/>
                  <a:cs typeface="Arial Narrow"/>
                </a:rPr>
                <a:t> amino acids, </a:t>
              </a:r>
              <a:r>
                <a:rPr lang="en-US" sz="1600" b="0" i="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algal proteins, and </a:t>
              </a:r>
              <a:r>
                <a:rPr lang="en-US" sz="1600" b="0" i="0" dirty="0">
                  <a:solidFill>
                    <a:srgbClr val="000000"/>
                  </a:solidFill>
                  <a:latin typeface="Arial Narrow"/>
                  <a:cs typeface="Arial Narrow"/>
                </a:rPr>
                <a:t>particle size distributions </a:t>
              </a:r>
              <a:r>
                <a:rPr lang="en-US" sz="1600" b="0" i="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is needed to </a:t>
              </a:r>
              <a:r>
                <a:rPr lang="en-US" sz="1600" b="0" i="0" dirty="0">
                  <a:solidFill>
                    <a:srgbClr val="000000"/>
                  </a:solidFill>
                  <a:latin typeface="Arial Narrow"/>
                  <a:cs typeface="Arial Narrow"/>
                </a:rPr>
                <a:t>specify phytoplankton functional groups and plankton </a:t>
              </a:r>
              <a:r>
                <a:rPr lang="en-US" sz="1600" b="0" i="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ecosystem structure.</a:t>
              </a:r>
              <a:endParaRPr lang="en-US" sz="1600" b="0" i="0" dirty="0">
                <a:solidFill>
                  <a:srgbClr val="FFFFFF"/>
                </a:solidFill>
                <a:latin typeface="Helvetica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8599" y="1092200"/>
            <a:ext cx="8699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PACE ocean science </a:t>
            </a:r>
            <a:r>
              <a:rPr lang="en-US" dirty="0" smtClean="0">
                <a:latin typeface="Arial"/>
                <a:cs typeface="Arial"/>
              </a:rPr>
              <a:t>requires </a:t>
            </a:r>
            <a:r>
              <a:rPr lang="en-US" dirty="0">
                <a:latin typeface="Arial"/>
                <a:cs typeface="Arial"/>
              </a:rPr>
              <a:t>unprecedented retrieval </a:t>
            </a:r>
            <a:r>
              <a:rPr lang="en-US" dirty="0" smtClean="0">
                <a:latin typeface="Arial"/>
                <a:cs typeface="Arial"/>
              </a:rPr>
              <a:t>methods to characterize: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5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MSL-CEDL-Template-CDR Ver">
  <a:themeElements>
    <a:clrScheme name="MSL-CEDL-Template-CDR V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SL-CEDL-Template-CDR Ver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-112" charset="0"/>
          </a:defRPr>
        </a:defPPr>
      </a:lstStyle>
    </a:lnDef>
  </a:objectDefaults>
  <a:extraClrSchemeLst>
    <a:extraClrScheme>
      <a:clrScheme name="MSL-CEDL-Template-CDR V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L-CEDL-Template-CDR V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L-CEDL-Template-CDR V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L-CEDL-Template-CDR V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L-CEDL-Template-CDR V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L-CEDL-Template-CDR V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L-CEDL-Template-CDR V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MSL-CEDL-Template-CDR Ver">
  <a:themeElements>
    <a:clrScheme name="MSL-CEDL-Template-CDR V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SL-CEDL-Template-CDR Ver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-112" charset="0"/>
          </a:defRPr>
        </a:defPPr>
      </a:lstStyle>
    </a:lnDef>
  </a:objectDefaults>
  <a:extraClrSchemeLst>
    <a:extraClrScheme>
      <a:clrScheme name="MSL-CEDL-Template-CDR V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L-CEDL-Template-CDR V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L-CEDL-Template-CDR V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L-CEDL-Template-CDR V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L-CEDL-Template-CDR V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L-CEDL-Template-CDR V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L-CEDL-Template-CDR V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116627</TotalTime>
  <Words>909</Words>
  <Application>Microsoft Macintosh PowerPoint</Application>
  <PresentationFormat>Letter Paper (8.5x11 in)</PresentationFormat>
  <Paragraphs>66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MSL-CEDL-Template-CDR Ver</vt:lpstr>
      <vt:lpstr>Office Theme</vt:lpstr>
      <vt:lpstr>1_MSL-CEDL-Template-CDR Ver</vt:lpstr>
      <vt:lpstr> Evaluation of UV atmospheric correction in the presence of absorbing aerosols, and quantification of enhancements provided by multi-angle, polarimetric and oxygen A-band observations   PI: Olga Kalashnikova  (JPL)  Co-Is: Feng Xu (JPL), Anthony Davis (JPL), Felix Seidel (JPL), Michael Garay (JPL)  Collaborators: David Diner (JPL), and Oleg Dubovik (LOA) </vt:lpstr>
      <vt:lpstr>PACE opens new vistas in aquatic biology… </vt:lpstr>
      <vt:lpstr>What we proposed to do?</vt:lpstr>
      <vt:lpstr>Coupled aerosol/surface retrieval code</vt:lpstr>
      <vt:lpstr>A-band analysis</vt:lpstr>
      <vt:lpstr>Using AirMSPI to explorer value of polarimeter for PACE</vt:lpstr>
      <vt:lpstr>How do we connect to larger group? 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Mars Science Laboratory</dc:title>
  <dc:creator>Jordan Evans</dc:creator>
  <cp:lastModifiedBy>JPL</cp:lastModifiedBy>
  <cp:revision>3090</cp:revision>
  <cp:lastPrinted>2014-04-14T17:37:01Z</cp:lastPrinted>
  <dcterms:created xsi:type="dcterms:W3CDTF">2011-01-19T18:52:37Z</dcterms:created>
  <dcterms:modified xsi:type="dcterms:W3CDTF">2015-01-14T15:11:18Z</dcterms:modified>
</cp:coreProperties>
</file>