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2" r:id="rId3"/>
    <p:sldId id="259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4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39455-BCD1-4B1A-89A9-CBBE39622823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A8E3F-B52D-4D03-ADE8-23CC9D73A8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95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IOPs needed for in-situ validation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C3588-5A44-4CAD-9961-0476F72459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Ideally,</a:t>
            </a:r>
            <a:r>
              <a:rPr lang="en-US" baseline="0" dirty="0" smtClean="0"/>
              <a:t> all scattered light should be collected in the absorption measurement.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A8E3F-B52D-4D03-ADE8-23CC9D73A80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McKee et al.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A8E3F-B52D-4D03-ADE8-23CC9D73A80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guess is 0.039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A8E3F-B52D-4D03-ADE8-23CC9D73A80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121F3395-9C61-4E97-B8B0-47555D72531A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00214E0-4B4F-4E86-9493-6998782F4D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9309" y="116632"/>
            <a:ext cx="9014691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Improving IOP measurement uncertainties for PACE ocean color remote sensing applications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43508" y="2780928"/>
            <a:ext cx="9144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Jim Sullivan </a:t>
            </a:r>
          </a:p>
          <a:p>
            <a:endParaRPr lang="en-US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Co-I’s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:  Mike Twardowski &amp; Tim Moore</a:t>
            </a:r>
          </a:p>
          <a:p>
            <a:endParaRPr lang="en-US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Collaborators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:  David McKee &amp; Rudy R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ӧ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ttgers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5516" y="6057292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IOPs: absorption (a) and VSF (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β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) for cal-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val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5516" y="1016732"/>
            <a:ext cx="4691647" cy="537341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43508" y="77723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lvl="0" indent="-282575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1. Quantify and improve uncertainties (scattering error) in absorption measurements using ac devices.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76056" y="1232756"/>
            <a:ext cx="3132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TIR  = 41.7°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68044" y="3825044"/>
            <a:ext cx="41759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Currently ~ 5 to 6 correction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methods in use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Most assume little to no a</a:t>
            </a:r>
            <a:r>
              <a:rPr lang="en-US" sz="2400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&amp;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-25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at a reference λ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No community consensus</a:t>
            </a:r>
          </a:p>
        </p:txBody>
      </p:sp>
      <p:grpSp>
        <p:nvGrpSpPr>
          <p:cNvPr id="31" name="Group 8"/>
          <p:cNvGrpSpPr/>
          <p:nvPr/>
        </p:nvGrpSpPr>
        <p:grpSpPr>
          <a:xfrm>
            <a:off x="3311860" y="1880828"/>
            <a:ext cx="7371119" cy="1377444"/>
            <a:chOff x="127955" y="1589314"/>
            <a:chExt cx="7371119" cy="1377444"/>
          </a:xfrm>
        </p:grpSpPr>
        <p:sp>
          <p:nvSpPr>
            <p:cNvPr id="32" name="TextBox 31"/>
            <p:cNvSpPr txBox="1"/>
            <p:nvPr/>
          </p:nvSpPr>
          <p:spPr>
            <a:xfrm>
              <a:off x="127955" y="1769334"/>
              <a:ext cx="737111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cs typeface="Times New Roman"/>
                </a:rPr>
                <a:t>ɛ</a:t>
              </a:r>
              <a:r>
                <a:rPr lang="en-US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en-US" sz="7200" b="1" baseline="-14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∫ </a:t>
              </a:r>
              <a:r>
                <a:rPr lang="en-US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el-GR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π </a:t>
              </a:r>
              <a:r>
                <a:rPr lang="en-US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sin(</a:t>
              </a:r>
              <a:r>
                <a:rPr lang="el-GR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θ</a:t>
              </a:r>
              <a:r>
                <a:rPr lang="en-US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)</a:t>
              </a:r>
              <a:r>
                <a:rPr lang="el-GR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β</a:t>
              </a:r>
              <a:r>
                <a:rPr lang="en-US" sz="3200" b="1" i="1" baseline="-25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l-GR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θ</a:t>
              </a:r>
              <a:r>
                <a:rPr lang="en-US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en-US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 </a:t>
              </a:r>
              <a:r>
                <a:rPr lang="el-GR" sz="32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θ</a:t>
              </a:r>
              <a:endPara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30848" y="1589314"/>
              <a:ext cx="104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π</a:t>
              </a:r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(180°)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6207" y="2597426"/>
              <a:ext cx="12458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TIR</a:t>
              </a:r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(41.7°)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cKee_fig.PNG"/>
          <p:cNvPicPr>
            <a:picLocks noChangeAspect="1"/>
          </p:cNvPicPr>
          <p:nvPr/>
        </p:nvPicPr>
        <p:blipFill>
          <a:blip r:embed="rId4" cstate="print"/>
          <a:srcRect l="2633" r="12444" b="1538"/>
          <a:stretch>
            <a:fillRect/>
          </a:stretch>
        </p:blipFill>
        <p:spPr>
          <a:xfrm>
            <a:off x="1259632" y="1299740"/>
            <a:ext cx="3996444" cy="3965464"/>
          </a:xfrm>
          <a:prstGeom prst="rect">
            <a:avLst/>
          </a:prstGeom>
        </p:spPr>
      </p:pic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420888"/>
            <a:ext cx="3276872" cy="1845735"/>
          </a:xfrm>
          <a:prstGeom prst="rect">
            <a:avLst/>
          </a:prstGeom>
          <a:noFill/>
        </p:spPr>
      </p:pic>
      <p:pic>
        <p:nvPicPr>
          <p:cNvPr id="4097" name="Picture 1" descr="C:\Users\JMS.JMS-PC\Desktop\Sullivan grants\2013 AFID OTIC\figures\flow cells.PNG"/>
          <p:cNvPicPr>
            <a:picLocks noChangeAspect="1" noChangeArrowheads="1"/>
          </p:cNvPicPr>
          <p:nvPr/>
        </p:nvPicPr>
        <p:blipFill>
          <a:blip r:embed="rId6" cstate="print"/>
          <a:srcRect l="50048" t="-696"/>
          <a:stretch>
            <a:fillRect/>
          </a:stretch>
        </p:blipFill>
        <p:spPr bwMode="auto">
          <a:xfrm>
            <a:off x="179512" y="1268760"/>
            <a:ext cx="1047841" cy="399644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43508" y="77723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lvl="0" indent="-282575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1. Quantify and improve uncertainties (scattering error) in absorption measurements using ac devices.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400092" y="1556792"/>
            <a:ext cx="3564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Independent correction with VSF measurements 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5409220"/>
            <a:ext cx="86049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All current correction methods will be compared , uncertainties estimated, with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independent validation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of best correction.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6273316"/>
            <a:ext cx="885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Reflectivity of new and aged flow cells will be quantified in lab.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c055_2_DN_ctd49059 - 40 m bin_ap_scatcorr_depth_VS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3588" y="836712"/>
            <a:ext cx="7314596" cy="5485947"/>
          </a:xfrm>
          <a:prstGeom prst="rect">
            <a:avLst/>
          </a:prstGeom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0"/>
            <a:ext cx="31323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Results!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9732" y="6381328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NASA SABOR cruise (13 yr. old ac9)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503548" y="2420888"/>
            <a:ext cx="8136904" cy="4284476"/>
          </a:xfrm>
          <a:prstGeom prst="rect">
            <a:avLst/>
          </a:prstGeom>
          <a:solidFill>
            <a:schemeClr val="tx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560" y="2528900"/>
          <a:ext cx="7884876" cy="4090260"/>
        </p:xfrm>
        <a:graphic>
          <a:graphicData uri="http://schemas.openxmlformats.org/drawingml/2006/table">
            <a:tbl>
              <a:tblPr/>
              <a:tblGrid>
                <a:gridCol w="2196244"/>
                <a:gridCol w="1188132"/>
                <a:gridCol w="1152128"/>
                <a:gridCol w="1152128"/>
                <a:gridCol w="1152128"/>
                <a:gridCol w="1044116"/>
              </a:tblGrid>
              <a:tr h="1516750">
                <a:tc gridSpan="6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Pure </a:t>
                      </a:r>
                      <a:r>
                        <a:rPr lang="en-US" sz="2000" b="1" i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seawater backscattering values (</a:t>
                      </a:r>
                      <a:r>
                        <a:rPr lang="en-US" sz="2000" b="1" i="1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000" b="1" i="1" baseline="-25000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bsw</a:t>
                      </a:r>
                      <a:r>
                        <a:rPr lang="en-US" sz="2000" b="1" i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 as currently parameterized in </a:t>
                      </a:r>
                      <a:r>
                        <a:rPr lang="en-US" sz="2000" b="1" i="0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SeaDAS</a:t>
                      </a:r>
                      <a:r>
                        <a:rPr lang="en-US" sz="2000" b="1" i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compared to </a:t>
                      </a:r>
                      <a:r>
                        <a:rPr lang="en-US" sz="2000" b="1" i="1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000" b="1" i="1" baseline="-25000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bsw</a:t>
                      </a:r>
                      <a:r>
                        <a:rPr lang="en-US" sz="2000" b="1" i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values of Zhang et al. (2009) calculated at two different depolarization ratio (δ) </a:t>
                      </a: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values: 0.039 </a:t>
                      </a:r>
                      <a:r>
                        <a:rPr lang="en-US" sz="2000" b="1" i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and </a:t>
                      </a: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0.09 (</a:t>
                      </a:r>
                      <a:r>
                        <a:rPr lang="en-US" sz="2000" b="1" i="0" dirty="0" err="1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1800" b="1" kern="1200" dirty="0" err="1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arinato</a:t>
                      </a:r>
                      <a:r>
                        <a:rPr lang="en-US" sz="1800" b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 &amp; Rowell 1976, Morel 1974 respectively</a:t>
                      </a: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 and at 20°C </a:t>
                      </a:r>
                      <a:r>
                        <a:rPr lang="en-US" sz="2000" b="1" i="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and 36 </a:t>
                      </a: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PSU.</a:t>
                      </a:r>
                      <a:endParaRPr lang="en-US" sz="2000" b="1" i="0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6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2000" b="1" i="1" baseline="-25000" dirty="0" err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bsw</a:t>
                      </a:r>
                      <a:r>
                        <a:rPr lang="en-US" sz="2000" b="1" i="1" baseline="-25000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i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(λ)</a:t>
                      </a:r>
                      <a:endParaRPr lang="en-US" sz="20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2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SeaDAS</a:t>
                      </a:r>
                      <a:endParaRPr lang="en-US" sz="2000" b="1" dirty="0" smtClean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no T/S</a:t>
                      </a:r>
                      <a:endParaRPr lang="en-US" sz="20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0.003327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0.002438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0.001611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0.000989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0.000425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2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Zhang (</a:t>
                      </a:r>
                      <a:r>
                        <a:rPr lang="en-US" sz="2000" b="1" i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δ</a:t>
                      </a:r>
                      <a:r>
                        <a:rPr lang="en-US" sz="2000" b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2000" b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0.09)</a:t>
                      </a:r>
                      <a:endParaRPr lang="en-US" sz="20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0.003192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0.002340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0.001552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0.000960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0.000420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2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Zhang</a:t>
                      </a:r>
                      <a:r>
                        <a:rPr lang="en-US" sz="2000" b="1" i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i="0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b="1" i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δ</a:t>
                      </a:r>
                      <a:r>
                        <a:rPr lang="en-US" sz="2000" b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2000" b="1" dirty="0" smtClean="0">
                          <a:solidFill>
                            <a:schemeClr val="bg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0.039)</a:t>
                      </a:r>
                      <a:endParaRPr lang="en-US" sz="20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0.002920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0.002140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0.001420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0.000878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0.000384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3508" y="77723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Determine uncertainties associated with different values of the depolarization ratio for pure seawater backscattering (</a:t>
            </a:r>
            <a:r>
              <a:rPr lang="en-US" sz="2400" b="1" i="1" dirty="0" err="1" smtClean="0">
                <a:solidFill>
                  <a:srgbClr val="FFFF00"/>
                </a:solidFill>
                <a:ea typeface="Times New Roman"/>
                <a:cs typeface="Times New Roman"/>
              </a:rPr>
              <a:t>b</a:t>
            </a:r>
            <a:r>
              <a:rPr lang="en-US" sz="2400" b="1" i="1" baseline="-25000" dirty="0" err="1" smtClean="0">
                <a:solidFill>
                  <a:srgbClr val="FFFF00"/>
                </a:solidFill>
                <a:ea typeface="Times New Roman"/>
                <a:cs typeface="Times New Roman"/>
              </a:rPr>
              <a:t>bsw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4" descr="Mundy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980728"/>
            <a:ext cx="1332148" cy="136411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552" y="980728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err="1" smtClean="0">
                <a:solidFill>
                  <a:srgbClr val="FFFF00"/>
                </a:solidFill>
                <a:ea typeface="Times New Roman"/>
                <a:cs typeface="Times New Roman"/>
              </a:rPr>
              <a:t>b</a:t>
            </a:r>
            <a:r>
              <a:rPr lang="en-US" sz="2400" b="1" i="1" baseline="-25000" dirty="0" err="1" smtClean="0">
                <a:solidFill>
                  <a:srgbClr val="FFFF00"/>
                </a:solidFill>
                <a:ea typeface="Times New Roman"/>
                <a:cs typeface="Times New Roman"/>
              </a:rPr>
              <a:t>bsw</a:t>
            </a:r>
            <a:r>
              <a:rPr lang="en-US" sz="2400" b="1" i="1" baseline="-25000" dirty="0" smtClean="0">
                <a:solidFill>
                  <a:srgbClr val="FFFF00"/>
                </a:solidFill>
                <a:ea typeface="Times New Roman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a typeface="Times New Roman"/>
                <a:cs typeface="Times New Roman"/>
              </a:rPr>
              <a:t>(λ) = F(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T, S, pressure, 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δ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1580" y="6201308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~ 10 - 12% lower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3588" y="5553236"/>
            <a:ext cx="2052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~ 3 - 4% lower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3548" y="1556792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err="1" smtClean="0">
                <a:solidFill>
                  <a:srgbClr val="FFFF00"/>
                </a:solidFill>
                <a:ea typeface="Times New Roman"/>
                <a:cs typeface="Times New Roman"/>
              </a:rPr>
              <a:t>b</a:t>
            </a:r>
            <a:r>
              <a:rPr lang="en-US" sz="2400" b="1" i="1" baseline="-25000" dirty="0" err="1" smtClean="0">
                <a:solidFill>
                  <a:srgbClr val="FFFF00"/>
                </a:solidFill>
                <a:ea typeface="Times New Roman"/>
                <a:cs typeface="Times New Roman"/>
              </a:rPr>
              <a:t>bsw</a:t>
            </a:r>
            <a:r>
              <a:rPr lang="en-US" sz="2400" b="1" i="1" baseline="-25000" dirty="0" smtClean="0">
                <a:solidFill>
                  <a:srgbClr val="FFFF00"/>
                </a:solidFill>
                <a:ea typeface="Times New Roman"/>
                <a:cs typeface="Times New Roman"/>
              </a:rPr>
              <a:t>  </a:t>
            </a:r>
            <a:r>
              <a:rPr lang="en-US" sz="2400" b="1" dirty="0" smtClean="0">
                <a:solidFill>
                  <a:srgbClr val="FFFF00"/>
                </a:solidFill>
                <a:ea typeface="Times New Roman"/>
                <a:cs typeface="Times New Roman"/>
              </a:rPr>
              <a:t>is ~ 80 - 95% of the water leaving signal in large swaths of the oceans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7524" y="346500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a typeface="Times New Roman"/>
                <a:cs typeface="Times New Roman"/>
              </a:rPr>
              <a:t>We will conduct an uncertainty analysis on retrieval products similar to Werdell et al. 2013 (T/S dependence) using different 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δ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values (and appropriate T/S) for several </a:t>
            </a:r>
            <a:r>
              <a:rPr lang="en-US" sz="2400" b="1" dirty="0" smtClean="0">
                <a:solidFill>
                  <a:srgbClr val="FFFF00"/>
                </a:solidFill>
                <a:ea typeface="Times New Roman"/>
                <a:cs typeface="Times New Roman"/>
              </a:rPr>
              <a:t>SAA algorithms (QAA, GSM, GIOP)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508" y="77723"/>
            <a:ext cx="88569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Synergies: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methodologies – best practices for community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Improving uncertainties in ac validation data sets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SeaBASS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TARA, etc.)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Validation of ac corrections with independent measurements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Dariusz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Collin, Rudy &amp; David (joint cruise planned)…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Depolarization ratio work with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Xiaodong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 uncertainties in retrievals related to uncertainties in pure water backscattering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9.6|24.1|2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7|19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9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Sullivan_PC</Template>
  <TotalTime>3575</TotalTime>
  <Words>424</Words>
  <Application>Microsoft Office PowerPoint</Application>
  <PresentationFormat>On-screen Show (4:3)</PresentationFormat>
  <Paragraphs>81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JMS</dc:creator>
  <cp:lastModifiedBy>JMS</cp:lastModifiedBy>
  <cp:revision>203</cp:revision>
  <dcterms:created xsi:type="dcterms:W3CDTF">2015-01-05T14:10:30Z</dcterms:created>
  <dcterms:modified xsi:type="dcterms:W3CDTF">2015-01-13T15:03:19Z</dcterms:modified>
</cp:coreProperties>
</file>