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4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0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2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9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4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5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9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8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9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CB44F-B039-4263-8494-E3B54B7802A6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DA049-066D-4206-A2FF-E8DF5E5EC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7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27" descr="\\Penguin\C\bgm\S2001100034527.L1A_HJMS.False_mapB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98" t="20801" r="37192" b="45229"/>
          <a:stretch/>
        </p:blipFill>
        <p:spPr bwMode="auto">
          <a:xfrm>
            <a:off x="-182880" y="-1828800"/>
            <a:ext cx="9326880" cy="868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173772"/>
            <a:ext cx="8458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Satellite Ocean Color Retrievals of Ocean </a:t>
            </a:r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Inherent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Optical Properties and Biogeochemical Properties Utilizing the Capabilities of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PACE</a:t>
            </a:r>
          </a:p>
          <a:p>
            <a:pPr algn="ctr"/>
            <a:endParaRPr lang="en-US" sz="1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Greg Mitchell and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Mati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Kahru</a:t>
            </a:r>
          </a:p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Scripps Institution of Oceanography</a:t>
            </a:r>
          </a:p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Alexander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Vasilkov</a:t>
            </a:r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 and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&gt;100 years experience!  BGM&gt; 2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yrs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sea!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PACE Science Team Meeting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14-16 January, 2015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Diagonal Stripe 11"/>
          <p:cNvSpPr/>
          <p:nvPr/>
        </p:nvSpPr>
        <p:spPr>
          <a:xfrm>
            <a:off x="1981200" y="5867400"/>
            <a:ext cx="914400" cy="914400"/>
          </a:xfrm>
          <a:prstGeom prst="diagStripe">
            <a:avLst/>
          </a:prstGeom>
          <a:scene3d>
            <a:camera prst="orthographicFront">
              <a:rot lat="0" lon="3300000" rev="7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1625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52400" y="4464784"/>
            <a:ext cx="3886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ACE Asia Massive Gobi Dust Event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Aircraft Track</a:t>
            </a:r>
          </a:p>
          <a:p>
            <a:endParaRPr lang="en-US" sz="2000" b="1" dirty="0"/>
          </a:p>
          <a:p>
            <a:r>
              <a:rPr lang="en-US" sz="2000" b="1" dirty="0" smtClean="0"/>
              <a:t>R/V Ron Brown</a:t>
            </a:r>
            <a:endParaRPr lang="en-US" sz="20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009900" y="4876800"/>
            <a:ext cx="723900" cy="3810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752600" y="5334000"/>
            <a:ext cx="914400" cy="685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87" y="833368"/>
            <a:ext cx="5432485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330" y="805040"/>
            <a:ext cx="2286000" cy="2531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330" y="3515220"/>
            <a:ext cx="2286000" cy="319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752360"/>
              </p:ext>
            </p:extLst>
          </p:nvPr>
        </p:nvGraphicFramePr>
        <p:xfrm>
          <a:off x="228600" y="3505200"/>
          <a:ext cx="4572000" cy="3030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Chart" r:id="rId6" imgW="9715805" imgH="6439205" progId="Excel.Chart.8">
                  <p:embed/>
                </p:oleObj>
              </mc:Choice>
              <mc:Fallback>
                <p:oleObj name="Chart" r:id="rId6" imgW="9715805" imgH="6439205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505200"/>
                        <a:ext cx="4572000" cy="30306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2743200" y="1513980"/>
            <a:ext cx="0" cy="1915020"/>
          </a:xfrm>
          <a:prstGeom prst="straightConnector1">
            <a:avLst/>
          </a:prstGeom>
          <a:ln w="635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71799" y="4038600"/>
            <a:ext cx="323353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Rrs   PRR800 UV-Vis, 19-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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MER2040 12-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,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ap, ad, </a:t>
            </a:r>
            <a:r>
              <a:rPr lang="en-US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aph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300-800 nm</a:t>
            </a:r>
          </a:p>
          <a:p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AC9 – parallel, unfiltered</a:t>
            </a:r>
          </a:p>
          <a:p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HS6,  FRRF</a:t>
            </a:r>
          </a:p>
          <a:p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Water Samples except TSM</a:t>
            </a:r>
            <a:endParaRPr lang="en-U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6400" y="418802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Chl-a = 0.05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71600" y="563582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Chl-a = 10,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383" y="0"/>
            <a:ext cx="891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rgbClr val="FF0000"/>
                </a:solidFill>
              </a:rPr>
              <a:t>DATA! 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Via collaborations with CalCOFI, JGOFS, AMLR, SIMBIOS, ONR JES, CCE LTER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17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898600" y="3810006"/>
            <a:ext cx="349300" cy="29840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A.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79" descr="bb_model_B_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911"/>
          <a:stretch>
            <a:fillRect/>
          </a:stretch>
        </p:blipFill>
        <p:spPr bwMode="auto">
          <a:xfrm>
            <a:off x="1066800" y="3703291"/>
            <a:ext cx="6400800" cy="294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69522"/>
            <a:ext cx="2590800" cy="178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19200" y="152400"/>
            <a:ext cx="6781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Data </a:t>
            </a:r>
            <a:r>
              <a:rPr lang="en-US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sym typeface="Wingdings" panose="05000000000000000000" pitchFamily="2" charset="2"/>
              </a:rPr>
              <a:t></a:t>
            </a:r>
            <a:r>
              <a:rPr lang="en-US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MODELS</a:t>
            </a:r>
            <a:r>
              <a:rPr lang="en-US" b="1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!</a:t>
            </a:r>
          </a:p>
          <a:p>
            <a:pPr algn="ctr"/>
            <a:r>
              <a:rPr lang="en-US" i="1" dirty="0" smtClean="0">
                <a:effectLst/>
                <a:latin typeface="Times New Roman"/>
                <a:ea typeface="Times New Roman"/>
              </a:rPr>
              <a:t>JGOFS Southern Ocean</a:t>
            </a:r>
          </a:p>
          <a:p>
            <a:pPr algn="ctr"/>
            <a:r>
              <a:rPr lang="en-US" i="1" dirty="0" smtClean="0">
                <a:effectLst/>
                <a:latin typeface="Times New Roman"/>
                <a:ea typeface="Times New Roman"/>
              </a:rPr>
              <a:t>Reynolds, Stramski and Mit</a:t>
            </a:r>
            <a:r>
              <a:rPr lang="en-US" i="1" dirty="0" smtClean="0">
                <a:latin typeface="Times New Roman"/>
                <a:ea typeface="Times New Roman"/>
              </a:rPr>
              <a:t>chell (2001) JGR 106(C4) 7125-7138</a:t>
            </a:r>
          </a:p>
          <a:p>
            <a:pPr algn="ctr"/>
            <a:r>
              <a:rPr lang="en-US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Rrs(</a:t>
            </a:r>
            <a:r>
              <a:rPr lang="en-US" i="1" dirty="0" smtClean="0">
                <a:solidFill>
                  <a:srgbClr val="FF0000"/>
                </a:solidFill>
                <a:effectLst/>
                <a:latin typeface="Symbol"/>
                <a:ea typeface="Times New Roman"/>
              </a:rPr>
              <a:t>l</a:t>
            </a:r>
            <a:r>
              <a:rPr lang="en-US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)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= f/Q   </a:t>
            </a:r>
            <a:r>
              <a:rPr lang="en-US" sz="2800" b="1" i="1" dirty="0" smtClean="0">
                <a:effectLst/>
                <a:latin typeface="Times New Roman"/>
                <a:ea typeface="Times New Roman"/>
              </a:rPr>
              <a:t>[</a:t>
            </a:r>
            <a:r>
              <a:rPr lang="en-US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bb(</a:t>
            </a:r>
            <a:r>
              <a:rPr lang="en-US" i="1" dirty="0" smtClean="0">
                <a:solidFill>
                  <a:srgbClr val="0070C0"/>
                </a:solidFill>
                <a:effectLst/>
                <a:latin typeface="Symbol"/>
                <a:ea typeface="Times New Roman"/>
              </a:rPr>
              <a:t>l</a:t>
            </a:r>
            <a:r>
              <a:rPr lang="en-US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) 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/[ </a:t>
            </a:r>
            <a:r>
              <a:rPr lang="en-US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a(</a:t>
            </a:r>
            <a:r>
              <a:rPr lang="en-US" i="1" dirty="0" smtClean="0">
                <a:solidFill>
                  <a:srgbClr val="FF0000"/>
                </a:solidFill>
                <a:effectLst/>
                <a:latin typeface="Symbol"/>
                <a:ea typeface="Times New Roman"/>
              </a:rPr>
              <a:t>l</a:t>
            </a:r>
            <a:r>
              <a:rPr lang="en-US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)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 + </a:t>
            </a:r>
            <a:r>
              <a:rPr lang="en-US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bb(</a:t>
            </a:r>
            <a:r>
              <a:rPr lang="en-US" i="1" dirty="0" smtClean="0">
                <a:solidFill>
                  <a:srgbClr val="0070C0"/>
                </a:solidFill>
                <a:effectLst/>
                <a:latin typeface="Symbol"/>
                <a:ea typeface="Times New Roman"/>
              </a:rPr>
              <a:t>l</a:t>
            </a:r>
            <a:r>
              <a:rPr lang="en-US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) 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]</a:t>
            </a:r>
            <a:r>
              <a:rPr lang="en-US" sz="2800" b="1" i="1" dirty="0" smtClean="0">
                <a:effectLst/>
                <a:latin typeface="Times New Roman"/>
                <a:ea typeface="Times New Roman"/>
              </a:rPr>
              <a:t>]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3288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Hyperspectral extension applied to ACE-ASIA data</a:t>
            </a:r>
            <a:endParaRPr lang="en-US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29" y="1569522"/>
            <a:ext cx="2269771" cy="164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543800" y="499340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Slope=0.6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91200" y="4114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1:1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324600" y="4267200"/>
            <a:ext cx="609600" cy="9233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7189641" y="4565734"/>
            <a:ext cx="430359" cy="42767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57400" y="4038600"/>
            <a:ext cx="2171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of absorption  dampening exponential shape of bb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743200" y="4786195"/>
            <a:ext cx="423241" cy="57654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39" y="1541242"/>
            <a:ext cx="3254374" cy="153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1676400" y="2608042"/>
            <a:ext cx="495300" cy="388117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12886"/>
            <a:ext cx="4723598" cy="4716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3096" y="228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 you see yourself fitting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endParaRPr lang="en-US" sz="28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PACE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 objectives and with the larger group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Engage Search for Ocean Color Holy Grail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002" y="1752600"/>
            <a:ext cx="304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Data, QC, Details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IOP/AOP methods   and processing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Forward Model     parameterization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Inverse Modeling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50376"/>
            <a:ext cx="1828800" cy="202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53296"/>
            <a:ext cx="1828800" cy="255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4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218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Chart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Mitchell</dc:creator>
  <cp:lastModifiedBy>B. Greg Mitchell</cp:lastModifiedBy>
  <cp:revision>25</cp:revision>
  <dcterms:created xsi:type="dcterms:W3CDTF">2015-01-14T11:36:01Z</dcterms:created>
  <dcterms:modified xsi:type="dcterms:W3CDTF">2015-01-19T20:07:00Z</dcterms:modified>
</cp:coreProperties>
</file>