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4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E4829-7C73-4C49-B7BC-064AB577A12F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2D81-147B-EC42-900B-8D0E26A6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36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E4829-7C73-4C49-B7BC-064AB577A12F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2D81-147B-EC42-900B-8D0E26A6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2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E4829-7C73-4C49-B7BC-064AB577A12F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2D81-147B-EC42-900B-8D0E26A6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14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E4829-7C73-4C49-B7BC-064AB577A12F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2D81-147B-EC42-900B-8D0E26A6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14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E4829-7C73-4C49-B7BC-064AB577A12F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2D81-147B-EC42-900B-8D0E26A6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37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E4829-7C73-4C49-B7BC-064AB577A12F}" type="datetimeFigureOut">
              <a:rPr lang="en-US" smtClean="0"/>
              <a:t>1/14/15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2D81-147B-EC42-900B-8D0E26A6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34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E4829-7C73-4C49-B7BC-064AB577A12F}" type="datetimeFigureOut">
              <a:rPr lang="en-US" smtClean="0"/>
              <a:t>1/14/15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2D81-147B-EC42-900B-8D0E26A6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1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E4829-7C73-4C49-B7BC-064AB577A12F}" type="datetimeFigureOut">
              <a:rPr lang="en-US" smtClean="0"/>
              <a:t>1/14/15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2D81-147B-EC42-900B-8D0E26A6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00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E4829-7C73-4C49-B7BC-064AB577A12F}" type="datetimeFigureOut">
              <a:rPr lang="en-US" smtClean="0"/>
              <a:t>1/14/15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2D81-147B-EC42-900B-8D0E26A6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E4829-7C73-4C49-B7BC-064AB577A12F}" type="datetimeFigureOut">
              <a:rPr lang="en-US" smtClean="0"/>
              <a:t>1/14/15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2D81-147B-EC42-900B-8D0E26A6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7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E4829-7C73-4C49-B7BC-064AB577A12F}" type="datetimeFigureOut">
              <a:rPr lang="en-US" smtClean="0"/>
              <a:t>1/14/15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2D81-147B-EC42-900B-8D0E26A6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09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E4829-7C73-4C49-B7BC-064AB577A12F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22D81-147B-EC42-900B-8D0E26A6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2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5324" y="276126"/>
            <a:ext cx="856442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/>
                <a:cs typeface="Times New Roman"/>
              </a:rPr>
              <a:t>A Global Database of High Horizontal Resolution </a:t>
            </a:r>
            <a:r>
              <a:rPr lang="en-US" sz="2800" dirty="0" err="1">
                <a:latin typeface="Times New Roman"/>
                <a:cs typeface="Times New Roman"/>
              </a:rPr>
              <a:t>IOPs</a:t>
            </a:r>
            <a:r>
              <a:rPr lang="en-US" sz="2800" dirty="0">
                <a:latin typeface="Times New Roman"/>
                <a:cs typeface="Times New Roman"/>
              </a:rPr>
              <a:t> for Validation of Remotely Sensed Ocean </a:t>
            </a:r>
            <a:r>
              <a:rPr lang="en-US" sz="2800" dirty="0" smtClean="0">
                <a:latin typeface="Times New Roman"/>
                <a:cs typeface="Times New Roman"/>
              </a:rPr>
              <a:t>Color</a:t>
            </a:r>
          </a:p>
          <a:p>
            <a:pPr algn="ctr"/>
            <a:endParaRPr lang="en-US" sz="1200" dirty="0">
              <a:latin typeface="Times New Roman"/>
              <a:cs typeface="Times New Roman"/>
            </a:endParaRPr>
          </a:p>
          <a:p>
            <a:pPr algn="ctr"/>
            <a:r>
              <a:rPr lang="en-US" sz="2000" dirty="0" smtClean="0">
                <a:latin typeface="Times New Roman"/>
                <a:cs typeface="Times New Roman"/>
              </a:rPr>
              <a:t>Boss E. in collaboration with B. Balch, G. </a:t>
            </a:r>
            <a:r>
              <a:rPr lang="en-US" sz="2000" dirty="0" err="1" smtClean="0">
                <a:latin typeface="Times New Roman"/>
                <a:cs typeface="Times New Roman"/>
              </a:rPr>
              <a:t>Dall’Olmo</a:t>
            </a:r>
            <a:r>
              <a:rPr lang="en-US" sz="2000" dirty="0" smtClean="0">
                <a:latin typeface="Times New Roman"/>
                <a:cs typeface="Times New Roman"/>
              </a:rPr>
              <a:t>, A. </a:t>
            </a:r>
            <a:r>
              <a:rPr lang="en-US" sz="2000" dirty="0" err="1" smtClean="0">
                <a:latin typeface="Times New Roman"/>
                <a:cs typeface="Times New Roman"/>
              </a:rPr>
              <a:t>Manino</a:t>
            </a:r>
            <a:r>
              <a:rPr lang="en-US" sz="2000" dirty="0" smtClean="0">
                <a:latin typeface="Times New Roman"/>
                <a:cs typeface="Times New Roman"/>
              </a:rPr>
              <a:t>, N. Nelson, W. Slade, M. </a:t>
            </a:r>
            <a:r>
              <a:rPr lang="en-US" sz="2000" dirty="0" err="1" smtClean="0">
                <a:latin typeface="Times New Roman"/>
                <a:cs typeface="Times New Roman"/>
              </a:rPr>
              <a:t>Twardowski</a:t>
            </a:r>
            <a:r>
              <a:rPr lang="en-US" sz="2000" dirty="0" smtClean="0">
                <a:latin typeface="Times New Roman"/>
                <a:cs typeface="Times New Roman"/>
              </a:rPr>
              <a:t> &amp; T. </a:t>
            </a:r>
            <a:r>
              <a:rPr lang="en-US" sz="2000" dirty="0" err="1" smtClean="0">
                <a:latin typeface="Times New Roman"/>
                <a:cs typeface="Times New Roman"/>
              </a:rPr>
              <a:t>Westberry</a:t>
            </a:r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0006" y="2249504"/>
            <a:ext cx="843974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Objectives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Develop a coherent framework to process optical data collected with in-line systems.</a:t>
            </a:r>
          </a:p>
          <a:p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Provide a geographically extensive </a:t>
            </a:r>
            <a:r>
              <a:rPr lang="en-US" sz="2000" dirty="0">
                <a:latin typeface="Times New Roman"/>
                <a:cs typeface="Times New Roman"/>
              </a:rPr>
              <a:t>and </a:t>
            </a:r>
            <a:r>
              <a:rPr lang="en-US" sz="2000" dirty="0" smtClean="0">
                <a:latin typeface="Times New Roman"/>
                <a:cs typeface="Times New Roman"/>
              </a:rPr>
              <a:t>coherent database </a:t>
            </a:r>
            <a:r>
              <a:rPr lang="en-US" sz="2000" dirty="0">
                <a:latin typeface="Times New Roman"/>
                <a:cs typeface="Times New Roman"/>
              </a:rPr>
              <a:t>of </a:t>
            </a:r>
            <a:r>
              <a:rPr lang="en-US" sz="2000" dirty="0" err="1">
                <a:latin typeface="Times New Roman"/>
                <a:cs typeface="Times New Roman"/>
              </a:rPr>
              <a:t>hyperspectral</a:t>
            </a:r>
            <a:r>
              <a:rPr lang="en-US" sz="2000" dirty="0">
                <a:latin typeface="Times New Roman"/>
                <a:cs typeface="Times New Roman"/>
              </a:rPr>
              <a:t> and spectral </a:t>
            </a:r>
            <a:r>
              <a:rPr lang="en-US" sz="2000" dirty="0" err="1" smtClean="0">
                <a:latin typeface="Times New Roman"/>
                <a:cs typeface="Times New Roman"/>
              </a:rPr>
              <a:t>IOPs</a:t>
            </a:r>
            <a:r>
              <a:rPr lang="en-US" sz="2000" dirty="0" smtClean="0">
                <a:latin typeface="Times New Roman"/>
                <a:cs typeface="Times New Roman"/>
              </a:rPr>
              <a:t> collected in-line which includes </a:t>
            </a:r>
            <a:r>
              <a:rPr lang="en-US" sz="2000" dirty="0">
                <a:latin typeface="Times New Roman"/>
                <a:cs typeface="Times New Roman"/>
              </a:rPr>
              <a:t>an assessment of uncertainties</a:t>
            </a:r>
            <a:r>
              <a:rPr lang="en-US" sz="2000" dirty="0" smtClean="0">
                <a:latin typeface="Times New Roman"/>
                <a:cs typeface="Times New Roman"/>
              </a:rPr>
              <a:t>.</a:t>
            </a:r>
          </a:p>
          <a:p>
            <a:endParaRPr lang="en-US" sz="2000" dirty="0" smtClean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Evaluate how </a:t>
            </a:r>
            <a:r>
              <a:rPr lang="en-US" sz="2000" dirty="0" err="1" smtClean="0">
                <a:latin typeface="Times New Roman"/>
                <a:cs typeface="Times New Roman"/>
              </a:rPr>
              <a:t>IOPs</a:t>
            </a:r>
            <a:r>
              <a:rPr lang="en-US" sz="2000" dirty="0" smtClean="0">
                <a:latin typeface="Times New Roman"/>
                <a:cs typeface="Times New Roman"/>
              </a:rPr>
              <a:t> measured with in-line system compare to those measured with profiling packages when at stations (are there biases?).</a:t>
            </a:r>
          </a:p>
          <a:p>
            <a:endParaRPr lang="en-US" sz="2000" dirty="0" smtClean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Evaluate </a:t>
            </a:r>
            <a:r>
              <a:rPr lang="en-US" sz="2000" dirty="0">
                <a:latin typeface="Times New Roman"/>
                <a:cs typeface="Times New Roman"/>
              </a:rPr>
              <a:t>the utility of adding discrete samples to further increase the utility of </a:t>
            </a:r>
            <a:r>
              <a:rPr lang="en-US" sz="2000" dirty="0" err="1" smtClean="0">
                <a:latin typeface="Times New Roman"/>
                <a:cs typeface="Times New Roman"/>
              </a:rPr>
              <a:t>IOP</a:t>
            </a:r>
            <a:r>
              <a:rPr lang="en-US" sz="2000" dirty="0" smtClean="0">
                <a:latin typeface="Times New Roman"/>
                <a:cs typeface="Times New Roman"/>
              </a:rPr>
              <a:t> retrievals.</a:t>
            </a:r>
          </a:p>
          <a:p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Answer: characteristics </a:t>
            </a:r>
            <a:r>
              <a:rPr lang="en-US" sz="2000" dirty="0">
                <a:latin typeface="Times New Roman"/>
                <a:cs typeface="Times New Roman"/>
              </a:rPr>
              <a:t>of sub-satellite-pixel variability in </a:t>
            </a:r>
            <a:r>
              <a:rPr lang="en-US" sz="2000" dirty="0" err="1">
                <a:latin typeface="Times New Roman"/>
                <a:cs typeface="Times New Roman"/>
              </a:rPr>
              <a:t>IOPs</a:t>
            </a:r>
            <a:r>
              <a:rPr lang="en-US" sz="2000" dirty="0">
                <a:latin typeface="Times New Roman"/>
                <a:cs typeface="Times New Roman"/>
              </a:rPr>
              <a:t> in the ocean</a:t>
            </a:r>
            <a:r>
              <a:rPr lang="en-US" sz="2000" dirty="0" smtClean="0">
                <a:latin typeface="Times New Roman"/>
                <a:cs typeface="Times New Roman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66264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8802" y="148168"/>
            <a:ext cx="8439743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Approach</a:t>
            </a:r>
          </a:p>
          <a:p>
            <a:pPr marL="457200" indent="-457200">
              <a:buAutoNum type="alphaUcPeriod"/>
            </a:pPr>
            <a:r>
              <a:rPr lang="en-US" sz="2000" dirty="0" smtClean="0">
                <a:latin typeface="Times New Roman"/>
                <a:cs typeface="Times New Roman"/>
              </a:rPr>
              <a:t>Two day workshop in March 2015: agree on common processing strategy.</a:t>
            </a:r>
          </a:p>
          <a:p>
            <a:pPr marL="457200" indent="-457200">
              <a:buAutoNum type="alphaUcPeriod"/>
            </a:pPr>
            <a:endParaRPr lang="en-US" sz="2000" dirty="0">
              <a:latin typeface="Times New Roman"/>
              <a:cs typeface="Times New Roman"/>
            </a:endParaRPr>
          </a:p>
          <a:p>
            <a:pPr marL="457200" indent="-457200">
              <a:buAutoNum type="alphaUcPeriod"/>
            </a:pPr>
            <a:r>
              <a:rPr lang="en-US" sz="2000" dirty="0" smtClean="0">
                <a:latin typeface="Times New Roman"/>
                <a:cs typeface="Times New Roman"/>
              </a:rPr>
              <a:t>Assemble and reprocess the data (</a:t>
            </a:r>
            <a:r>
              <a:rPr lang="en-US" sz="2000" dirty="0" err="1" smtClean="0">
                <a:latin typeface="Times New Roman"/>
                <a:cs typeface="Times New Roman"/>
              </a:rPr>
              <a:t>Umaine</a:t>
            </a:r>
            <a:r>
              <a:rPr lang="en-US" sz="2000" dirty="0" smtClean="0">
                <a:latin typeface="Times New Roman"/>
                <a:cs typeface="Times New Roman"/>
              </a:rPr>
              <a:t>).</a:t>
            </a:r>
          </a:p>
          <a:p>
            <a:pPr marL="457200" indent="-457200">
              <a:buAutoNum type="alphaUcPeriod"/>
            </a:pPr>
            <a:endParaRPr lang="en-US" sz="2000" dirty="0">
              <a:latin typeface="Times New Roman"/>
              <a:cs typeface="Times New Roman"/>
            </a:endParaRPr>
          </a:p>
          <a:p>
            <a:pPr marL="457200" indent="-457200">
              <a:buAutoNum type="alphaUcPeriod"/>
            </a:pPr>
            <a:r>
              <a:rPr lang="en-US" sz="2000" dirty="0" smtClean="0">
                <a:latin typeface="Times New Roman"/>
                <a:cs typeface="Times New Roman"/>
              </a:rPr>
              <a:t>Conduct match-ups with in-water instruments.</a:t>
            </a:r>
          </a:p>
          <a:p>
            <a:pPr marL="457200" indent="-457200">
              <a:buAutoNum type="alphaUcPeriod"/>
            </a:pPr>
            <a:endParaRPr lang="en-US" sz="2000" dirty="0">
              <a:latin typeface="Times New Roman"/>
              <a:cs typeface="Times New Roman"/>
            </a:endParaRPr>
          </a:p>
          <a:p>
            <a:pPr marL="457200" indent="-457200">
              <a:buAutoNum type="alphaUcPeriod"/>
            </a:pPr>
            <a:r>
              <a:rPr lang="en-US" sz="2000" dirty="0" smtClean="0">
                <a:latin typeface="Times New Roman"/>
                <a:cs typeface="Times New Roman"/>
              </a:rPr>
              <a:t>Prepare and publish a protocol for in-line optical data collection and procession.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636" y="3841758"/>
            <a:ext cx="4503214" cy="22850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4926" y="3815937"/>
            <a:ext cx="4193607" cy="235677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8326" y="6261606"/>
            <a:ext cx="8040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/>
                <a:cs typeface="Times New Roman"/>
              </a:rPr>
              <a:t>More than 400,000km of continuous </a:t>
            </a:r>
            <a:r>
              <a:rPr lang="en-US" sz="2000" dirty="0" err="1" smtClean="0">
                <a:latin typeface="Times New Roman"/>
                <a:cs typeface="Times New Roman"/>
              </a:rPr>
              <a:t>IOP</a:t>
            </a:r>
            <a:r>
              <a:rPr lang="en-US" sz="2000" dirty="0" smtClean="0">
                <a:latin typeface="Times New Roman"/>
                <a:cs typeface="Times New Roman"/>
              </a:rPr>
              <a:t> data (more than half hyper-</a:t>
            </a:r>
            <a:r>
              <a:rPr lang="en-US" sz="2000" dirty="0" err="1" smtClean="0">
                <a:latin typeface="Times New Roman"/>
                <a:cs typeface="Times New Roman"/>
              </a:rPr>
              <a:t>spctral</a:t>
            </a:r>
            <a:r>
              <a:rPr lang="en-US" sz="2000" dirty="0" smtClean="0">
                <a:latin typeface="Times New Roman"/>
                <a:cs typeface="Times New Roman"/>
              </a:rPr>
              <a:t>)</a:t>
            </a:r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0006" y="3062513"/>
            <a:ext cx="8592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/>
                <a:cs typeface="Times New Roman"/>
              </a:rPr>
              <a:t>Data: GPS, </a:t>
            </a:r>
            <a:r>
              <a:rPr lang="en-US" sz="2000" dirty="0" err="1" smtClean="0">
                <a:latin typeface="Times New Roman"/>
                <a:cs typeface="Times New Roman"/>
              </a:rPr>
              <a:t>TSG</a:t>
            </a:r>
            <a:r>
              <a:rPr lang="en-US" sz="2000" dirty="0" smtClean="0">
                <a:latin typeface="Times New Roman"/>
                <a:cs typeface="Times New Roman"/>
              </a:rPr>
              <a:t>, </a:t>
            </a:r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(hyper-) spectral particulate absorption and attenuation, backscattering, dissolved absorption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94474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8802" y="148168"/>
            <a:ext cx="8439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Some preliminary results</a:t>
            </a: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39" y="1424568"/>
            <a:ext cx="7338825" cy="496212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22543" y="918605"/>
            <a:ext cx="425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Likely shape of particulate </a:t>
            </a:r>
            <a:r>
              <a:rPr lang="en-US" sz="2400" dirty="0" err="1" smtClean="0">
                <a:latin typeface="Times New Roman"/>
                <a:cs typeface="Times New Roman"/>
              </a:rPr>
              <a:t>IOPs</a:t>
            </a:r>
            <a:r>
              <a:rPr lang="en-US" sz="2400" dirty="0" smtClean="0">
                <a:latin typeface="Times New Roman"/>
                <a:cs typeface="Times New Roman"/>
              </a:rPr>
              <a:t>: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10584" y="6291258"/>
            <a:ext cx="1887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/>
                <a:cs typeface="Times New Roman"/>
              </a:rPr>
              <a:t>Boss et al., 2013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62550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8802" y="148168"/>
            <a:ext cx="8439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Some preliminary results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2543" y="918605"/>
            <a:ext cx="3817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Sub-pixel variability in </a:t>
            </a:r>
            <a:r>
              <a:rPr lang="en-US" sz="2400" dirty="0" err="1" smtClean="0">
                <a:latin typeface="Times New Roman"/>
                <a:cs typeface="Times New Roman"/>
              </a:rPr>
              <a:t>IOPs</a:t>
            </a:r>
            <a:r>
              <a:rPr lang="en-US" sz="2400" dirty="0" smtClean="0">
                <a:latin typeface="Times New Roman"/>
                <a:cs typeface="Times New Roman"/>
              </a:rPr>
              <a:t>:</a:t>
            </a:r>
            <a:endParaRPr lang="en-US" sz="2400" dirty="0">
              <a:latin typeface="Times New Roman"/>
              <a:cs typeface="Times New Roman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637" y="1668811"/>
            <a:ext cx="6954904" cy="344099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6585732" y="5183658"/>
            <a:ext cx="2193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Times New Roman"/>
                <a:cs typeface="Times New Roman"/>
              </a:rPr>
              <a:t>Werdell</a:t>
            </a:r>
            <a:r>
              <a:rPr lang="en-US" sz="2000" dirty="0" smtClean="0">
                <a:latin typeface="Times New Roman"/>
                <a:cs typeface="Times New Roman"/>
              </a:rPr>
              <a:t> et al., 2013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9345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8802" y="148168"/>
            <a:ext cx="8439743" cy="6555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Interaction/Contribution </a:t>
            </a:r>
            <a:r>
              <a:rPr lang="en-US" sz="28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to the PACE-ST</a:t>
            </a:r>
          </a:p>
          <a:p>
            <a:pPr algn="ctr"/>
            <a:endParaRPr lang="en-US" sz="2800" dirty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/>
                <a:cs typeface="Times New Roman"/>
              </a:rPr>
              <a:t>Large data-set combining in-water radiometry and </a:t>
            </a:r>
            <a:r>
              <a:rPr lang="en-US" sz="2400" dirty="0" err="1" smtClean="0">
                <a:latin typeface="Times New Roman"/>
                <a:cs typeface="Times New Roman"/>
              </a:rPr>
              <a:t>IOPs</a:t>
            </a:r>
            <a:r>
              <a:rPr lang="en-US" sz="2400" dirty="0" smtClean="0">
                <a:latin typeface="Times New Roman"/>
                <a:cs typeface="Times New Roman"/>
              </a:rPr>
              <a:t> + uncertainties due to methodology.</a:t>
            </a:r>
          </a:p>
          <a:p>
            <a:pPr marL="514350" indent="-514350">
              <a:buAutoNum type="arabicPeriod"/>
            </a:pPr>
            <a:endParaRPr lang="en-US" sz="2400" dirty="0">
              <a:latin typeface="Times New Roman"/>
              <a:cs typeface="Times New Roman"/>
            </a:endParaRP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/>
                <a:cs typeface="Times New Roman"/>
              </a:rPr>
              <a:t>Characterization of </a:t>
            </a:r>
            <a:r>
              <a:rPr lang="en-US" sz="2400" dirty="0" err="1" smtClean="0">
                <a:latin typeface="Times New Roman"/>
                <a:cs typeface="Times New Roman"/>
              </a:rPr>
              <a:t>IOP</a:t>
            </a:r>
            <a:r>
              <a:rPr lang="en-US" sz="2400" dirty="0" smtClean="0">
                <a:latin typeface="Times New Roman"/>
                <a:cs typeface="Times New Roman"/>
              </a:rPr>
              <a:t> variability in general (necessary to optimize </a:t>
            </a:r>
            <a:r>
              <a:rPr lang="en-US" sz="2400" dirty="0" err="1" smtClean="0">
                <a:latin typeface="Times New Roman"/>
                <a:cs typeface="Times New Roman"/>
              </a:rPr>
              <a:t>eigen</a:t>
            </a:r>
            <a:r>
              <a:rPr lang="en-US" sz="2400" dirty="0" smtClean="0">
                <a:latin typeface="Times New Roman"/>
                <a:cs typeface="Times New Roman"/>
              </a:rPr>
              <a:t>-functions for inversions).</a:t>
            </a:r>
          </a:p>
          <a:p>
            <a:pPr marL="514350" indent="-514350">
              <a:buAutoNum type="arabicPeriod"/>
            </a:pPr>
            <a:endParaRPr lang="en-US" sz="2400" dirty="0">
              <a:latin typeface="Times New Roman"/>
              <a:cs typeface="Times New Roman"/>
            </a:endParaRP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/>
                <a:cs typeface="Times New Roman"/>
              </a:rPr>
              <a:t> Characterization of sub-pixel variability in </a:t>
            </a:r>
            <a:r>
              <a:rPr lang="en-US" sz="2400" dirty="0" err="1" smtClean="0">
                <a:latin typeface="Times New Roman"/>
                <a:cs typeface="Times New Roman"/>
              </a:rPr>
              <a:t>IOPs</a:t>
            </a:r>
            <a:r>
              <a:rPr lang="en-US" sz="2400" dirty="0" smtClean="0">
                <a:latin typeface="Times New Roman"/>
                <a:cs typeface="Times New Roman"/>
              </a:rPr>
              <a:t> (necessary for uncertainties budgets)</a:t>
            </a:r>
            <a:r>
              <a:rPr lang="en-US" sz="2400" dirty="0" smtClean="0">
                <a:latin typeface="Times New Roman"/>
                <a:cs typeface="Times New Roman"/>
              </a:rPr>
              <a:t>. (Add spectrum, distance from shore, depth, latitude, </a:t>
            </a:r>
            <a:r>
              <a:rPr lang="en-US" sz="2400" dirty="0" err="1" smtClean="0">
                <a:latin typeface="Times New Roman"/>
                <a:cs typeface="Times New Roman"/>
              </a:rPr>
              <a:t>etc</a:t>
            </a:r>
            <a:r>
              <a:rPr lang="en-US" sz="2400" dirty="0" smtClean="0">
                <a:latin typeface="Times New Roman"/>
                <a:cs typeface="Times New Roman"/>
              </a:rPr>
              <a:t>’)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514350" indent="-514350">
              <a:buAutoNum type="arabicPeriod"/>
            </a:pPr>
            <a:endParaRPr lang="en-US" sz="2400" dirty="0">
              <a:latin typeface="Times New Roman"/>
              <a:cs typeface="Times New Roman"/>
            </a:endParaRPr>
          </a:p>
          <a:p>
            <a:pPr marL="514350" indent="-514350">
              <a:buAutoNum type="arabicPeriod"/>
            </a:pPr>
            <a:endParaRPr lang="en-US" sz="2400" dirty="0" smtClean="0">
              <a:latin typeface="Times New Roman"/>
              <a:cs typeface="Times New Roman"/>
            </a:endParaRPr>
          </a:p>
          <a:p>
            <a:pPr marL="514350" indent="-514350">
              <a:buAutoNum type="arabicPeriod"/>
            </a:pPr>
            <a:endParaRPr lang="en-US" sz="2400" dirty="0">
              <a:latin typeface="Times New Roman"/>
              <a:cs typeface="Times New Roman"/>
            </a:endParaRPr>
          </a:p>
          <a:p>
            <a:pPr algn="ctr"/>
            <a:r>
              <a:rPr lang="en-US" sz="28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Where we need help from the PACE-ST</a:t>
            </a:r>
          </a:p>
          <a:p>
            <a:pPr algn="ctr"/>
            <a:endParaRPr lang="en-US" sz="2400" dirty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Optimal scattering correction for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WETLabs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ac-instruments.</a:t>
            </a:r>
          </a:p>
        </p:txBody>
      </p:sp>
    </p:spTree>
    <p:extLst>
      <p:ext uri="{BB962C8B-B14F-4D97-AF65-F5344CB8AC3E}">
        <p14:creationId xmlns:p14="http://schemas.microsoft.com/office/powerpoint/2010/main" val="3464205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350</Words>
  <Application>Microsoft Macintosh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Emmanuel Boss</dc:creator>
  <cp:lastModifiedBy>Emmanuel Boss</cp:lastModifiedBy>
  <cp:revision>10</cp:revision>
  <dcterms:created xsi:type="dcterms:W3CDTF">2015-01-05T18:57:49Z</dcterms:created>
  <dcterms:modified xsi:type="dcterms:W3CDTF">2015-01-14T17:11:54Z</dcterms:modified>
</cp:coreProperties>
</file>