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1" r:id="rId2"/>
    <p:sldId id="288" r:id="rId3"/>
    <p:sldId id="294" r:id="rId4"/>
    <p:sldId id="298" r:id="rId5"/>
    <p:sldId id="292" r:id="rId6"/>
    <p:sldId id="282" r:id="rId7"/>
    <p:sldId id="299" r:id="rId8"/>
    <p:sldId id="300" r:id="rId9"/>
    <p:sldId id="293" r:id="rId10"/>
    <p:sldId id="295" r:id="rId11"/>
    <p:sldId id="304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41" autoAdjust="0"/>
  </p:normalViewPr>
  <p:slideViewPr>
    <p:cSldViewPr snapToGrid="0">
      <p:cViewPr>
        <p:scale>
          <a:sx n="66" d="100"/>
          <a:sy n="66" d="100"/>
        </p:scale>
        <p:origin x="-12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F877-D09C-456E-AE10-DFAB1C13E64C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21C2-552D-43E6-9F5E-0DDFDDA03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Background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Absorption of total absorption of seawater can be think of it as comprising four components, blah blah.</a:t>
            </a:r>
          </a:p>
          <a:p>
            <a:r>
              <a:rPr lang="en-US" smtClean="0"/>
              <a:t>For biological and biogeochemical researches, people are more interested in absorption by individual components than the total amount.</a:t>
            </a:r>
          </a:p>
          <a:p>
            <a:r>
              <a:rPr lang="en-US" smtClean="0"/>
              <a:t>However, it is relatively easier to estimate total absorption coefficient than the individual components.</a:t>
            </a:r>
          </a:p>
          <a:p>
            <a:r>
              <a:rPr lang="en-US" smtClean="0"/>
              <a:t>Therefore numerical models that could partition total absorption coefficient into individual components play an important role in extending our observational capabilities.</a:t>
            </a:r>
          </a:p>
          <a:p>
            <a:r>
              <a:rPr lang="en-US" smtClean="0"/>
              <a:t>Pure seawater absorption coefficient can be deemed as a known parameter, especially when concurrent measurement of temperature and salinity are available.</a:t>
            </a:r>
          </a:p>
          <a:p>
            <a:r>
              <a:rPr lang="en-US" smtClean="0"/>
              <a:t>The spectral shapes of ad and ag are similar, therefore often modeled indiscriminately as the sum, adg.</a:t>
            </a:r>
          </a:p>
          <a:p>
            <a:r>
              <a:rPr lang="en-US" smtClean="0"/>
              <a:t>Therefore the problem of partitioning a really breaks down to the equivalent problem of partitioning anw into aph and adg.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89826-DF49-4F9B-B98C-6CC01822E186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 flowchart of our algorithm starts from two set of numbers for x and y, respectively.</a:t>
            </a:r>
          </a:p>
          <a:p>
            <a:pPr>
              <a:defRPr/>
            </a:pPr>
            <a:r>
              <a:rPr lang="en-US" dirty="0" smtClean="0"/>
              <a:t>These numbers represent all possible values of the two band ratios, aph(412):aph(443), and aph(510):aph(490).</a:t>
            </a:r>
          </a:p>
          <a:p>
            <a:pPr>
              <a:defRPr/>
            </a:pPr>
            <a:r>
              <a:rPr lang="en-US" dirty="0" smtClean="0"/>
              <a:t>The combinations of values in these two sets gives matrix C, therefore matrix C more or less represents all possibilities of the actual pairs of x and y.</a:t>
            </a:r>
          </a:p>
          <a:p>
            <a:pPr>
              <a:defRPr/>
            </a:pPr>
            <a:r>
              <a:rPr lang="en-US" dirty="0" smtClean="0"/>
              <a:t>Next, we start from each and every element of matrix C, Cij, and derive solutions first for S and A for adg, then adg and aph, using the modified BS algorithm.</a:t>
            </a:r>
          </a:p>
          <a:p>
            <a:pPr>
              <a:defRPr/>
            </a:pPr>
            <a:r>
              <a:rPr lang="en-US" dirty="0" smtClean="0"/>
              <a:t>In these two steps, a large number of speculative solutions are derived.</a:t>
            </a:r>
          </a:p>
          <a:p>
            <a:pPr>
              <a:defRPr/>
            </a:pPr>
            <a:r>
              <a:rPr lang="en-US" dirty="0" smtClean="0"/>
              <a:t>In Step 4, we check each speculative solution if it is physically possible, by applying the constraints #4 through #8.</a:t>
            </a:r>
          </a:p>
          <a:p>
            <a:pPr>
              <a:defRPr/>
            </a:pPr>
            <a:r>
              <a:rPr lang="en-US" dirty="0" smtClean="0"/>
              <a:t>If all constraints are satisfied, the speculative solution is considered feasible, otherwise, it is discarded.</a:t>
            </a:r>
          </a:p>
          <a:p>
            <a:pPr>
              <a:defRPr/>
            </a:pPr>
            <a:r>
              <a:rPr lang="en-US" dirty="0" smtClean="0"/>
              <a:t>A matrix of feasible solutions contains solutions such that each of them has an equal probability of being closest to the actual measured values.</a:t>
            </a:r>
          </a:p>
          <a:p>
            <a:pPr>
              <a:defRPr/>
            </a:pPr>
            <a:r>
              <a:rPr lang="en-US" dirty="0" smtClean="0"/>
              <a:t>In the last step, determine the final optimal</a:t>
            </a:r>
            <a:r>
              <a:rPr lang="en-US" baseline="0" dirty="0" smtClean="0"/>
              <a:t> </a:t>
            </a:r>
            <a:r>
              <a:rPr lang="en-US" dirty="0" smtClean="0"/>
              <a:t>solutions chosen as the median of the feasible solutions. We also determine the range of variation of feasible</a:t>
            </a:r>
            <a:r>
              <a:rPr lang="en-US" baseline="0" dirty="0" smtClean="0"/>
              <a:t> solutions defined as </a:t>
            </a:r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and 90</a:t>
            </a:r>
            <a:r>
              <a:rPr lang="en-US" baseline="30000" dirty="0" smtClean="0"/>
              <a:t>th</a:t>
            </a:r>
            <a:r>
              <a:rPr lang="en-US" dirty="0" smtClean="0"/>
              <a:t> percentiles of all feasible solutions.</a:t>
            </a:r>
          </a:p>
          <a:p>
            <a:pPr>
              <a:defRPr/>
            </a:pPr>
            <a:r>
              <a:rPr lang="en-US" dirty="0" smtClean="0"/>
              <a:t>The median was chosen as the optimal solution because it gives the best error statistics compared to</a:t>
            </a:r>
            <a:r>
              <a:rPr lang="en-US" baseline="0" dirty="0" smtClean="0"/>
              <a:t> </a:t>
            </a:r>
            <a:r>
              <a:rPr lang="en-US" dirty="0" smtClean="0"/>
              <a:t>other statistical descriptors based on feasible</a:t>
            </a:r>
            <a:r>
              <a:rPr lang="en-US" baseline="0" dirty="0" smtClean="0"/>
              <a:t> solutions</a:t>
            </a:r>
            <a:r>
              <a:rPr lang="en-US" dirty="0" smtClean="0"/>
              <a:t>, such as mean, mode, and several other percentiles.</a:t>
            </a:r>
          </a:p>
          <a:p>
            <a:pPr>
              <a:defRPr/>
            </a:pPr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and 90</a:t>
            </a:r>
            <a:r>
              <a:rPr lang="en-US" baseline="30000" dirty="0" smtClean="0"/>
              <a:t>th</a:t>
            </a:r>
            <a:r>
              <a:rPr lang="en-US" dirty="0" smtClean="0"/>
              <a:t> percentiles are chosen for the range of variation because the probability that the actual value falls within this interval is generally higher than &gt;90% for most</a:t>
            </a:r>
            <a:r>
              <a:rPr lang="en-US" baseline="0" dirty="0" smtClean="0"/>
              <a:t> wavelengths</a:t>
            </a:r>
            <a:r>
              <a:rPr lang="en-US" dirty="0" smtClean="0"/>
              <a:t>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9C55D2-AFAA-490D-9881-CE4CD6F59A3E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704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93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040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196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8935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64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97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69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15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78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27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8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5438" y="2376788"/>
            <a:ext cx="8394700" cy="9826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Dariusz Stramski and Rick A. Reynolds</a:t>
            </a:r>
          </a:p>
        </p:txBody>
      </p:sp>
      <p:sp>
        <p:nvSpPr>
          <p:cNvPr id="2052" name="Title 1"/>
          <p:cNvSpPr txBox="1">
            <a:spLocks/>
          </p:cNvSpPr>
          <p:nvPr/>
        </p:nvSpPr>
        <p:spPr bwMode="auto">
          <a:xfrm>
            <a:off x="325438" y="5697538"/>
            <a:ext cx="84820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600" i="1" dirty="0" smtClean="0">
                <a:latin typeface="Calibri" pitchFamily="34" charset="0"/>
              </a:rPr>
              <a:t>PACE Science Team Meeting</a:t>
            </a:r>
          </a:p>
          <a:p>
            <a:pPr algn="ctr" eaLnBrk="1" hangingPunct="1"/>
            <a:r>
              <a:rPr lang="en-US" sz="2600" i="1" dirty="0" smtClean="0">
                <a:latin typeface="Calibri" pitchFamily="34" charset="0"/>
              </a:rPr>
              <a:t>Hyattsville, 14–16 January 2015 </a:t>
            </a:r>
            <a:endParaRPr lang="en-US" sz="2600" i="1" dirty="0">
              <a:latin typeface="Calibri" pitchFamily="34" charset="0"/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2451100" y="3760888"/>
            <a:ext cx="59324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600" i="1" dirty="0">
                <a:latin typeface="Calibri" pitchFamily="34" charset="0"/>
              </a:rPr>
              <a:t>Scripps Institution of Oceanography</a:t>
            </a:r>
            <a:br>
              <a:rPr lang="en-US" sz="2600" i="1" dirty="0">
                <a:latin typeface="Calibri" pitchFamily="34" charset="0"/>
              </a:rPr>
            </a:br>
            <a:r>
              <a:rPr lang="en-US" sz="2600" i="1" dirty="0">
                <a:latin typeface="Calibri" pitchFamily="34" charset="0"/>
              </a:rPr>
              <a:t>University of California San Diego  </a:t>
            </a:r>
          </a:p>
        </p:txBody>
      </p:sp>
      <p:sp>
        <p:nvSpPr>
          <p:cNvPr id="2054" name="Title 1"/>
          <p:cNvSpPr txBox="1">
            <a:spLocks/>
          </p:cNvSpPr>
          <p:nvPr/>
        </p:nvSpPr>
        <p:spPr bwMode="auto">
          <a:xfrm>
            <a:off x="211757" y="28880"/>
            <a:ext cx="8672362" cy="23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3800"/>
              </a:lnSpc>
            </a:pPr>
            <a:r>
              <a:rPr lang="en-US" sz="2800" b="1" dirty="0">
                <a:latin typeface="+mn-lt"/>
              </a:rPr>
              <a:t>Quantifying the Spectral Absorption Coefficients of Phytoplankton and Non-Phytoplankton Components of Seawater from in Situ and Remote-Sensing Measurements</a:t>
            </a:r>
            <a:r>
              <a:rPr lang="en-US" sz="2800" b="1" dirty="0" smtClean="0"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  <p:pic>
        <p:nvPicPr>
          <p:cNvPr id="7" name="Picture 2" descr="C:\Users\Dariusz\Data\Documents\talks&amp;conference papers\MANTA presentations\TriNet Challenge\logoSIO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" y="3395604"/>
            <a:ext cx="1828800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>
          <a:xfrm rot="10800000">
            <a:off x="228600" y="2995613"/>
            <a:ext cx="7150100" cy="3668712"/>
          </a:xfrm>
          <a:custGeom>
            <a:avLst/>
            <a:gdLst>
              <a:gd name="connsiteX0" fmla="*/ 0 w 7150100"/>
              <a:gd name="connsiteY0" fmla="*/ 2654300 h 3987800"/>
              <a:gd name="connsiteX1" fmla="*/ 12700 w 7150100"/>
              <a:gd name="connsiteY1" fmla="*/ 990600 h 3987800"/>
              <a:gd name="connsiteX2" fmla="*/ 25400 w 7150100"/>
              <a:gd name="connsiteY2" fmla="*/ 774700 h 3987800"/>
              <a:gd name="connsiteX3" fmla="*/ 101600 w 7150100"/>
              <a:gd name="connsiteY3" fmla="*/ 622300 h 3987800"/>
              <a:gd name="connsiteX4" fmla="*/ 203200 w 7150100"/>
              <a:gd name="connsiteY4" fmla="*/ 444500 h 3987800"/>
              <a:gd name="connsiteX5" fmla="*/ 330200 w 7150100"/>
              <a:gd name="connsiteY5" fmla="*/ 304800 h 3987800"/>
              <a:gd name="connsiteX6" fmla="*/ 444500 w 7150100"/>
              <a:gd name="connsiteY6" fmla="*/ 190500 h 3987800"/>
              <a:gd name="connsiteX7" fmla="*/ 622300 w 7150100"/>
              <a:gd name="connsiteY7" fmla="*/ 88900 h 3987800"/>
              <a:gd name="connsiteX8" fmla="*/ 812800 w 7150100"/>
              <a:gd name="connsiteY8" fmla="*/ 25400 h 3987800"/>
              <a:gd name="connsiteX9" fmla="*/ 965200 w 7150100"/>
              <a:gd name="connsiteY9" fmla="*/ 0 h 3987800"/>
              <a:gd name="connsiteX10" fmla="*/ 6248400 w 7150100"/>
              <a:gd name="connsiteY10" fmla="*/ 12700 h 3987800"/>
              <a:gd name="connsiteX11" fmla="*/ 6438900 w 7150100"/>
              <a:gd name="connsiteY11" fmla="*/ 50800 h 3987800"/>
              <a:gd name="connsiteX12" fmla="*/ 6629400 w 7150100"/>
              <a:gd name="connsiteY12" fmla="*/ 165100 h 3987800"/>
              <a:gd name="connsiteX13" fmla="*/ 6769100 w 7150100"/>
              <a:gd name="connsiteY13" fmla="*/ 266700 h 3987800"/>
              <a:gd name="connsiteX14" fmla="*/ 6908800 w 7150100"/>
              <a:gd name="connsiteY14" fmla="*/ 406400 h 3987800"/>
              <a:gd name="connsiteX15" fmla="*/ 7010400 w 7150100"/>
              <a:gd name="connsiteY15" fmla="*/ 546100 h 3987800"/>
              <a:gd name="connsiteX16" fmla="*/ 7073900 w 7150100"/>
              <a:gd name="connsiteY16" fmla="*/ 673100 h 3987800"/>
              <a:gd name="connsiteX17" fmla="*/ 7112000 w 7150100"/>
              <a:gd name="connsiteY17" fmla="*/ 812800 h 3987800"/>
              <a:gd name="connsiteX18" fmla="*/ 7137400 w 7150100"/>
              <a:gd name="connsiteY18" fmla="*/ 914400 h 3987800"/>
              <a:gd name="connsiteX19" fmla="*/ 7150100 w 7150100"/>
              <a:gd name="connsiteY19" fmla="*/ 3975100 h 3987800"/>
              <a:gd name="connsiteX20" fmla="*/ 3517900 w 7150100"/>
              <a:gd name="connsiteY20" fmla="*/ 3987800 h 3987800"/>
              <a:gd name="connsiteX21" fmla="*/ 3517900 w 7150100"/>
              <a:gd name="connsiteY21" fmla="*/ 2667000 h 3987800"/>
              <a:gd name="connsiteX22" fmla="*/ 0 w 7150100"/>
              <a:gd name="connsiteY22" fmla="*/ 26543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50100" h="3987800">
                <a:moveTo>
                  <a:pt x="0" y="2654300"/>
                </a:moveTo>
                <a:cubicBezTo>
                  <a:pt x="4233" y="2099733"/>
                  <a:pt x="12700" y="990600"/>
                  <a:pt x="12700" y="990600"/>
                </a:cubicBezTo>
                <a:lnTo>
                  <a:pt x="25400" y="774700"/>
                </a:lnTo>
                <a:lnTo>
                  <a:pt x="101600" y="622300"/>
                </a:lnTo>
                <a:lnTo>
                  <a:pt x="203200" y="444500"/>
                </a:lnTo>
                <a:lnTo>
                  <a:pt x="330200" y="304800"/>
                </a:lnTo>
                <a:lnTo>
                  <a:pt x="444500" y="190500"/>
                </a:lnTo>
                <a:lnTo>
                  <a:pt x="622300" y="88900"/>
                </a:lnTo>
                <a:lnTo>
                  <a:pt x="812800" y="25400"/>
                </a:lnTo>
                <a:lnTo>
                  <a:pt x="965200" y="0"/>
                </a:lnTo>
                <a:lnTo>
                  <a:pt x="6248400" y="12700"/>
                </a:lnTo>
                <a:lnTo>
                  <a:pt x="6438900" y="50800"/>
                </a:lnTo>
                <a:lnTo>
                  <a:pt x="6629400" y="165100"/>
                </a:lnTo>
                <a:lnTo>
                  <a:pt x="6769100" y="266700"/>
                </a:lnTo>
                <a:lnTo>
                  <a:pt x="6908800" y="406400"/>
                </a:lnTo>
                <a:lnTo>
                  <a:pt x="7010400" y="546100"/>
                </a:lnTo>
                <a:lnTo>
                  <a:pt x="7073900" y="673100"/>
                </a:lnTo>
                <a:lnTo>
                  <a:pt x="7112000" y="812800"/>
                </a:lnTo>
                <a:lnTo>
                  <a:pt x="7137400" y="914400"/>
                </a:lnTo>
                <a:cubicBezTo>
                  <a:pt x="7141633" y="1934633"/>
                  <a:pt x="7150100" y="3975100"/>
                  <a:pt x="7150100" y="3975100"/>
                </a:cubicBezTo>
                <a:lnTo>
                  <a:pt x="3517900" y="3987800"/>
                </a:lnTo>
                <a:lnTo>
                  <a:pt x="3517900" y="2667000"/>
                </a:lnTo>
                <a:lnTo>
                  <a:pt x="0" y="2654300"/>
                </a:lnTo>
                <a:close/>
              </a:path>
            </a:pathLst>
          </a:custGeom>
          <a:solidFill>
            <a:srgbClr val="FFF7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8" name="Freeform 127"/>
          <p:cNvSpPr/>
          <p:nvPr/>
        </p:nvSpPr>
        <p:spPr>
          <a:xfrm>
            <a:off x="215900" y="327025"/>
            <a:ext cx="7150100" cy="3987800"/>
          </a:xfrm>
          <a:custGeom>
            <a:avLst/>
            <a:gdLst>
              <a:gd name="connsiteX0" fmla="*/ 0 w 7150100"/>
              <a:gd name="connsiteY0" fmla="*/ 2654300 h 3987800"/>
              <a:gd name="connsiteX1" fmla="*/ 12700 w 7150100"/>
              <a:gd name="connsiteY1" fmla="*/ 990600 h 3987800"/>
              <a:gd name="connsiteX2" fmla="*/ 25400 w 7150100"/>
              <a:gd name="connsiteY2" fmla="*/ 774700 h 3987800"/>
              <a:gd name="connsiteX3" fmla="*/ 101600 w 7150100"/>
              <a:gd name="connsiteY3" fmla="*/ 622300 h 3987800"/>
              <a:gd name="connsiteX4" fmla="*/ 203200 w 7150100"/>
              <a:gd name="connsiteY4" fmla="*/ 444500 h 3987800"/>
              <a:gd name="connsiteX5" fmla="*/ 330200 w 7150100"/>
              <a:gd name="connsiteY5" fmla="*/ 304800 h 3987800"/>
              <a:gd name="connsiteX6" fmla="*/ 444500 w 7150100"/>
              <a:gd name="connsiteY6" fmla="*/ 190500 h 3987800"/>
              <a:gd name="connsiteX7" fmla="*/ 622300 w 7150100"/>
              <a:gd name="connsiteY7" fmla="*/ 88900 h 3987800"/>
              <a:gd name="connsiteX8" fmla="*/ 812800 w 7150100"/>
              <a:gd name="connsiteY8" fmla="*/ 25400 h 3987800"/>
              <a:gd name="connsiteX9" fmla="*/ 965200 w 7150100"/>
              <a:gd name="connsiteY9" fmla="*/ 0 h 3987800"/>
              <a:gd name="connsiteX10" fmla="*/ 6248400 w 7150100"/>
              <a:gd name="connsiteY10" fmla="*/ 12700 h 3987800"/>
              <a:gd name="connsiteX11" fmla="*/ 6438900 w 7150100"/>
              <a:gd name="connsiteY11" fmla="*/ 50800 h 3987800"/>
              <a:gd name="connsiteX12" fmla="*/ 6629400 w 7150100"/>
              <a:gd name="connsiteY12" fmla="*/ 165100 h 3987800"/>
              <a:gd name="connsiteX13" fmla="*/ 6769100 w 7150100"/>
              <a:gd name="connsiteY13" fmla="*/ 266700 h 3987800"/>
              <a:gd name="connsiteX14" fmla="*/ 6908800 w 7150100"/>
              <a:gd name="connsiteY14" fmla="*/ 406400 h 3987800"/>
              <a:gd name="connsiteX15" fmla="*/ 7010400 w 7150100"/>
              <a:gd name="connsiteY15" fmla="*/ 546100 h 3987800"/>
              <a:gd name="connsiteX16" fmla="*/ 7073900 w 7150100"/>
              <a:gd name="connsiteY16" fmla="*/ 673100 h 3987800"/>
              <a:gd name="connsiteX17" fmla="*/ 7112000 w 7150100"/>
              <a:gd name="connsiteY17" fmla="*/ 812800 h 3987800"/>
              <a:gd name="connsiteX18" fmla="*/ 7137400 w 7150100"/>
              <a:gd name="connsiteY18" fmla="*/ 914400 h 3987800"/>
              <a:gd name="connsiteX19" fmla="*/ 7150100 w 7150100"/>
              <a:gd name="connsiteY19" fmla="*/ 3975100 h 3987800"/>
              <a:gd name="connsiteX20" fmla="*/ 3517900 w 7150100"/>
              <a:gd name="connsiteY20" fmla="*/ 3987800 h 3987800"/>
              <a:gd name="connsiteX21" fmla="*/ 3517900 w 7150100"/>
              <a:gd name="connsiteY21" fmla="*/ 2667000 h 3987800"/>
              <a:gd name="connsiteX22" fmla="*/ 0 w 7150100"/>
              <a:gd name="connsiteY22" fmla="*/ 26543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50100" h="3987800">
                <a:moveTo>
                  <a:pt x="0" y="2654300"/>
                </a:moveTo>
                <a:cubicBezTo>
                  <a:pt x="4233" y="2099733"/>
                  <a:pt x="12700" y="990600"/>
                  <a:pt x="12700" y="990600"/>
                </a:cubicBezTo>
                <a:lnTo>
                  <a:pt x="25400" y="774700"/>
                </a:lnTo>
                <a:lnTo>
                  <a:pt x="101600" y="622300"/>
                </a:lnTo>
                <a:lnTo>
                  <a:pt x="203200" y="444500"/>
                </a:lnTo>
                <a:lnTo>
                  <a:pt x="330200" y="304800"/>
                </a:lnTo>
                <a:lnTo>
                  <a:pt x="444500" y="190500"/>
                </a:lnTo>
                <a:lnTo>
                  <a:pt x="622300" y="88900"/>
                </a:lnTo>
                <a:lnTo>
                  <a:pt x="812800" y="25400"/>
                </a:lnTo>
                <a:lnTo>
                  <a:pt x="965200" y="0"/>
                </a:lnTo>
                <a:lnTo>
                  <a:pt x="6248400" y="12700"/>
                </a:lnTo>
                <a:lnTo>
                  <a:pt x="6438900" y="50800"/>
                </a:lnTo>
                <a:lnTo>
                  <a:pt x="6629400" y="165100"/>
                </a:lnTo>
                <a:lnTo>
                  <a:pt x="6769100" y="266700"/>
                </a:lnTo>
                <a:lnTo>
                  <a:pt x="6908800" y="406400"/>
                </a:lnTo>
                <a:lnTo>
                  <a:pt x="7010400" y="546100"/>
                </a:lnTo>
                <a:lnTo>
                  <a:pt x="7073900" y="673100"/>
                </a:lnTo>
                <a:lnTo>
                  <a:pt x="7112000" y="812800"/>
                </a:lnTo>
                <a:lnTo>
                  <a:pt x="7137400" y="914400"/>
                </a:lnTo>
                <a:cubicBezTo>
                  <a:pt x="7141633" y="1934633"/>
                  <a:pt x="7150100" y="3975100"/>
                  <a:pt x="7150100" y="3975100"/>
                </a:cubicBezTo>
                <a:lnTo>
                  <a:pt x="3517900" y="3987800"/>
                </a:lnTo>
                <a:lnTo>
                  <a:pt x="3517900" y="2667000"/>
                </a:lnTo>
                <a:lnTo>
                  <a:pt x="0" y="2654300"/>
                </a:lnTo>
                <a:close/>
              </a:path>
            </a:pathLst>
          </a:custGeom>
          <a:solidFill>
            <a:srgbClr val="C5FF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Elbow Connector 75"/>
          <p:cNvCxnSpPr/>
          <p:nvPr/>
        </p:nvCxnSpPr>
        <p:spPr>
          <a:xfrm flipV="1">
            <a:off x="4197350" y="1206500"/>
            <a:ext cx="1365250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75"/>
          <p:cNvCxnSpPr/>
          <p:nvPr/>
        </p:nvCxnSpPr>
        <p:spPr>
          <a:xfrm rot="5400000">
            <a:off x="5237163" y="1717675"/>
            <a:ext cx="750888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75"/>
          <p:cNvCxnSpPr/>
          <p:nvPr/>
        </p:nvCxnSpPr>
        <p:spPr>
          <a:xfrm rot="5400000" flipH="1" flipV="1">
            <a:off x="1161257" y="1816894"/>
            <a:ext cx="647700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75"/>
          <p:cNvCxnSpPr>
            <a:stCxn id="105" idx="3"/>
          </p:cNvCxnSpPr>
          <p:nvPr/>
        </p:nvCxnSpPr>
        <p:spPr>
          <a:xfrm flipV="1">
            <a:off x="4498975" y="2424113"/>
            <a:ext cx="515938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Snip Diagonal Corner Rectangle 133"/>
          <p:cNvSpPr/>
          <p:nvPr/>
        </p:nvSpPr>
        <p:spPr bwMode="auto">
          <a:xfrm>
            <a:off x="1614488" y="5265738"/>
            <a:ext cx="290512" cy="292100"/>
          </a:xfrm>
          <a:prstGeom prst="snip2DiagRect">
            <a:avLst>
              <a:gd name="adj1" fmla="val 0"/>
              <a:gd name="adj2" fmla="val 38597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Elbow Connector 75"/>
          <p:cNvCxnSpPr/>
          <p:nvPr/>
        </p:nvCxnSpPr>
        <p:spPr>
          <a:xfrm>
            <a:off x="1600200" y="1206500"/>
            <a:ext cx="1398588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5014913" y="2130425"/>
            <a:ext cx="1339850" cy="554038"/>
          </a:xfrm>
          <a:prstGeom prst="rect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Calculate</a:t>
            </a:r>
          </a:p>
          <a:p>
            <a:pPr algn="ctr" eaLnBrk="1" hangingPunct="1"/>
            <a:r>
              <a:rPr lang="en-US" sz="1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(λ) and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(λ)</a:t>
            </a:r>
          </a:p>
        </p:txBody>
      </p:sp>
      <p:cxnSp>
        <p:nvCxnSpPr>
          <p:cNvPr id="95" name="Elbow Connector 75"/>
          <p:cNvCxnSpPr/>
          <p:nvPr/>
        </p:nvCxnSpPr>
        <p:spPr>
          <a:xfrm rot="16200000" flipH="1">
            <a:off x="5102225" y="3213100"/>
            <a:ext cx="102235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28600" y="2995613"/>
            <a:ext cx="3503613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075782" y="3653631"/>
            <a:ext cx="1314450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2879725" y="350838"/>
            <a:ext cx="161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MBS Algorithm</a:t>
            </a:r>
          </a:p>
        </p:txBody>
      </p:sp>
      <p:sp>
        <p:nvSpPr>
          <p:cNvPr id="9231" name="TextBox 4"/>
          <p:cNvSpPr txBox="1">
            <a:spLocks noChangeArrowheads="1"/>
          </p:cNvSpPr>
          <p:nvPr/>
        </p:nvSpPr>
        <p:spPr bwMode="auto">
          <a:xfrm>
            <a:off x="2286000" y="628332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Stacked-Constraints Algorithm</a:t>
            </a:r>
          </a:p>
        </p:txBody>
      </p:sp>
      <p:grpSp>
        <p:nvGrpSpPr>
          <p:cNvPr id="9232" name="Group 181"/>
          <p:cNvGrpSpPr>
            <a:grpSpLocks/>
          </p:cNvGrpSpPr>
          <p:nvPr/>
        </p:nvGrpSpPr>
        <p:grpSpPr bwMode="auto">
          <a:xfrm>
            <a:off x="4572000" y="4770438"/>
            <a:ext cx="2111375" cy="1320800"/>
            <a:chOff x="4169014" y="3832274"/>
            <a:chExt cx="1837182" cy="1321525"/>
          </a:xfrm>
        </p:grpSpPr>
        <p:sp>
          <p:nvSpPr>
            <p:cNvPr id="9288" name="Rectangle 251"/>
            <p:cNvSpPr>
              <a:spLocks noChangeArrowheads="1"/>
            </p:cNvSpPr>
            <p:nvPr/>
          </p:nvSpPr>
          <p:spPr bwMode="auto">
            <a:xfrm>
              <a:off x="4434231" y="4019781"/>
              <a:ext cx="1262826" cy="107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Satisfy constraints</a:t>
              </a:r>
            </a:p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#4 - #8</a:t>
              </a:r>
            </a:p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72" name="Decision 171"/>
            <p:cNvSpPr/>
            <p:nvPr/>
          </p:nvSpPr>
          <p:spPr>
            <a:xfrm>
              <a:off x="4169014" y="3832274"/>
              <a:ext cx="1837182" cy="1321525"/>
            </a:xfrm>
            <a:prstGeom prst="flowChartDecisi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</p:grpSp>
      <p:sp>
        <p:nvSpPr>
          <p:cNvPr id="9233" name="Rectangle 107"/>
          <p:cNvSpPr>
            <a:spLocks noChangeArrowheads="1"/>
          </p:cNvSpPr>
          <p:nvPr/>
        </p:nvSpPr>
        <p:spPr bwMode="auto">
          <a:xfrm>
            <a:off x="457200" y="2193925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} = {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} =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 {0.01, 0.02, … 1}</a:t>
            </a:r>
          </a:p>
        </p:txBody>
      </p:sp>
      <p:cxnSp>
        <p:nvCxnSpPr>
          <p:cNvPr id="230" name="Elbow Connector 75"/>
          <p:cNvCxnSpPr/>
          <p:nvPr/>
        </p:nvCxnSpPr>
        <p:spPr>
          <a:xfrm rot="10800000">
            <a:off x="1905000" y="5430838"/>
            <a:ext cx="2667000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3732213" y="4311650"/>
            <a:ext cx="3629025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5237163" y="4379912"/>
            <a:ext cx="769938" cy="11113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75"/>
          <p:cNvCxnSpPr/>
          <p:nvPr/>
        </p:nvCxnSpPr>
        <p:spPr>
          <a:xfrm rot="5400000" flipH="1" flipV="1">
            <a:off x="1150938" y="4765675"/>
            <a:ext cx="1204912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38" name="Group 218"/>
          <p:cNvGrpSpPr>
            <a:grpSpLocks/>
          </p:cNvGrpSpPr>
          <p:nvPr/>
        </p:nvGrpSpPr>
        <p:grpSpPr bwMode="auto">
          <a:xfrm>
            <a:off x="457200" y="3244850"/>
            <a:ext cx="2514600" cy="922338"/>
            <a:chOff x="1455736" y="2931374"/>
            <a:chExt cx="2514603" cy="923387"/>
          </a:xfrm>
        </p:grpSpPr>
        <p:sp>
          <p:nvSpPr>
            <p:cNvPr id="102" name="Terminator 101"/>
            <p:cNvSpPr/>
            <p:nvPr/>
          </p:nvSpPr>
          <p:spPr>
            <a:xfrm>
              <a:off x="1523999" y="2931374"/>
              <a:ext cx="2354265" cy="923387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9287" name="Rectangle 251"/>
            <p:cNvSpPr>
              <a:spLocks noChangeArrowheads="1"/>
            </p:cNvSpPr>
            <p:nvPr/>
          </p:nvSpPr>
          <p:spPr bwMode="auto">
            <a:xfrm>
              <a:off x="1455736" y="2998127"/>
              <a:ext cx="2514603" cy="77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Output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Optimal Solution</a:t>
              </a:r>
            </a:p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 Range of Feasible Solutions</a:t>
              </a:r>
            </a:p>
          </p:txBody>
        </p:sp>
      </p:grpSp>
      <p:sp>
        <p:nvSpPr>
          <p:cNvPr id="9239" name="TextBox 4"/>
          <p:cNvSpPr txBox="1">
            <a:spLocks noChangeArrowheads="1"/>
          </p:cNvSpPr>
          <p:nvPr/>
        </p:nvSpPr>
        <p:spPr bwMode="auto">
          <a:xfrm>
            <a:off x="2979738" y="5441950"/>
            <a:ext cx="105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9240" name="Rectangle 72"/>
          <p:cNvSpPr>
            <a:spLocks noChangeArrowheads="1"/>
          </p:cNvSpPr>
          <p:nvPr/>
        </p:nvSpPr>
        <p:spPr bwMode="auto">
          <a:xfrm>
            <a:off x="5381625" y="5461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Matrix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241" name="Rectangle 73"/>
          <p:cNvSpPr>
            <a:spLocks noChangeArrowheads="1"/>
          </p:cNvSpPr>
          <p:nvPr/>
        </p:nvSpPr>
        <p:spPr bwMode="auto">
          <a:xfrm>
            <a:off x="1014413" y="5461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Matrix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9242" name="Group 92"/>
          <p:cNvGrpSpPr>
            <a:grpSpLocks/>
          </p:cNvGrpSpPr>
          <p:nvPr/>
        </p:nvGrpSpPr>
        <p:grpSpPr bwMode="auto">
          <a:xfrm>
            <a:off x="685800" y="850900"/>
            <a:ext cx="1600200" cy="642938"/>
            <a:chOff x="1524000" y="576262"/>
            <a:chExt cx="1600200" cy="642938"/>
          </a:xfrm>
        </p:grpSpPr>
        <p:sp>
          <p:nvSpPr>
            <p:cNvPr id="193" name="Data 192"/>
            <p:cNvSpPr/>
            <p:nvPr/>
          </p:nvSpPr>
          <p:spPr>
            <a:xfrm>
              <a:off x="1524000" y="576262"/>
              <a:ext cx="1600200" cy="642938"/>
            </a:xfrm>
            <a:prstGeom prst="flowChartInputOutpu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67" name="Connector 66"/>
            <p:cNvSpPr/>
            <p:nvPr/>
          </p:nvSpPr>
          <p:spPr>
            <a:xfrm>
              <a:off x="2362200" y="911225"/>
              <a:ext cx="46038" cy="4603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9243" name="Group 93"/>
          <p:cNvGrpSpPr>
            <a:grpSpLocks/>
          </p:cNvGrpSpPr>
          <p:nvPr/>
        </p:nvGrpSpPr>
        <p:grpSpPr bwMode="auto">
          <a:xfrm>
            <a:off x="4754563" y="850900"/>
            <a:ext cx="1600200" cy="642938"/>
            <a:chOff x="1524000" y="576262"/>
            <a:chExt cx="1600200" cy="642938"/>
          </a:xfrm>
        </p:grpSpPr>
        <p:sp>
          <p:nvSpPr>
            <p:cNvPr id="97" name="Data 96"/>
            <p:cNvSpPr/>
            <p:nvPr/>
          </p:nvSpPr>
          <p:spPr>
            <a:xfrm>
              <a:off x="1524000" y="576262"/>
              <a:ext cx="1600200" cy="642938"/>
            </a:xfrm>
            <a:prstGeom prst="flowChartInputOutpu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98" name="Connector 97"/>
            <p:cNvSpPr/>
            <p:nvPr/>
          </p:nvSpPr>
          <p:spPr>
            <a:xfrm>
              <a:off x="2362200" y="911225"/>
              <a:ext cx="46037" cy="46037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9244" name="Group 118"/>
          <p:cNvGrpSpPr>
            <a:grpSpLocks/>
          </p:cNvGrpSpPr>
          <p:nvPr/>
        </p:nvGrpSpPr>
        <p:grpSpPr bwMode="auto">
          <a:xfrm>
            <a:off x="4754563" y="3213100"/>
            <a:ext cx="1695450" cy="950913"/>
            <a:chOff x="5592763" y="2938463"/>
            <a:chExt cx="1695450" cy="950912"/>
          </a:xfrm>
        </p:grpSpPr>
        <p:sp>
          <p:nvSpPr>
            <p:cNvPr id="9278" name="Rectangle 70"/>
            <p:cNvSpPr>
              <a:spLocks noChangeArrowheads="1"/>
            </p:cNvSpPr>
            <p:nvPr/>
          </p:nvSpPr>
          <p:spPr bwMode="auto">
            <a:xfrm>
              <a:off x="6437313" y="2938463"/>
              <a:ext cx="850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Matrix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 D</a:t>
              </a:r>
            </a:p>
          </p:txBody>
        </p:sp>
        <p:grpSp>
          <p:nvGrpSpPr>
            <p:cNvPr id="9279" name="Group 99"/>
            <p:cNvGrpSpPr>
              <a:grpSpLocks/>
            </p:cNvGrpSpPr>
            <p:nvPr/>
          </p:nvGrpSpPr>
          <p:grpSpPr bwMode="auto">
            <a:xfrm>
              <a:off x="5592763" y="3246438"/>
              <a:ext cx="1600200" cy="642937"/>
              <a:chOff x="1524000" y="576262"/>
              <a:chExt cx="1600200" cy="642938"/>
            </a:xfrm>
          </p:grpSpPr>
          <p:sp>
            <p:nvSpPr>
              <p:cNvPr id="101" name="Data 100"/>
              <p:cNvSpPr/>
              <p:nvPr/>
            </p:nvSpPr>
            <p:spPr>
              <a:xfrm>
                <a:off x="1524000" y="576262"/>
                <a:ext cx="1600200" cy="642938"/>
              </a:xfrm>
              <a:prstGeom prst="flowChartInputOutput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03" name="Connector 102"/>
              <p:cNvSpPr/>
              <p:nvPr/>
            </p:nvSpPr>
            <p:spPr>
              <a:xfrm>
                <a:off x="2362200" y="911225"/>
                <a:ext cx="46037" cy="4603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</p:grpSp>
      </p:grpSp>
      <p:sp>
        <p:nvSpPr>
          <p:cNvPr id="9245" name="TextBox 54"/>
          <p:cNvSpPr txBox="1">
            <a:spLocks noChangeArrowheads="1"/>
          </p:cNvSpPr>
          <p:nvPr/>
        </p:nvSpPr>
        <p:spPr bwMode="auto">
          <a:xfrm>
            <a:off x="457200" y="1036638"/>
            <a:ext cx="1027113" cy="215900"/>
          </a:xfrm>
          <a:prstGeom prst="rect">
            <a:avLst/>
          </a:prstGeom>
          <a:solidFill>
            <a:srgbClr val="C5FF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246" name="TextBox 54"/>
          <p:cNvSpPr txBox="1">
            <a:spLocks noChangeArrowheads="1"/>
          </p:cNvSpPr>
          <p:nvPr/>
        </p:nvSpPr>
        <p:spPr bwMode="auto">
          <a:xfrm>
            <a:off x="5668963" y="1052513"/>
            <a:ext cx="1189037" cy="215900"/>
          </a:xfrm>
          <a:prstGeom prst="rect">
            <a:avLst/>
          </a:prstGeom>
          <a:solidFill>
            <a:srgbClr val="C5FF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247" name="TextBox 54"/>
          <p:cNvSpPr txBox="1">
            <a:spLocks noChangeArrowheads="1"/>
          </p:cNvSpPr>
          <p:nvPr/>
        </p:nvSpPr>
        <p:spPr bwMode="auto">
          <a:xfrm>
            <a:off x="5715000" y="3705225"/>
            <a:ext cx="1646238" cy="215900"/>
          </a:xfrm>
          <a:prstGeom prst="rect">
            <a:avLst/>
          </a:prstGeom>
          <a:solidFill>
            <a:srgbClr val="C5FF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(λ)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(λ)</a:t>
            </a:r>
            <a:r>
              <a:rPr lang="en-US" sz="1400" i="1" baseline="-2500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cxnSp>
        <p:nvCxnSpPr>
          <p:cNvPr id="79" name="Straight Arrow Connector 78"/>
          <p:cNvCxnSpPr>
            <a:stCxn id="75" idx="2"/>
          </p:cNvCxnSpPr>
          <p:nvPr/>
        </p:nvCxnSpPr>
        <p:spPr>
          <a:xfrm rot="16200000" flipH="1">
            <a:off x="4158456" y="4075907"/>
            <a:ext cx="849313" cy="114935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49" name="TextBox 4"/>
          <p:cNvSpPr txBox="1">
            <a:spLocks noChangeArrowheads="1"/>
          </p:cNvSpPr>
          <p:nvPr/>
        </p:nvSpPr>
        <p:spPr bwMode="auto">
          <a:xfrm>
            <a:off x="769938" y="1657350"/>
            <a:ext cx="754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1</a:t>
            </a:r>
          </a:p>
        </p:txBody>
      </p:sp>
      <p:sp>
        <p:nvSpPr>
          <p:cNvPr id="9250" name="TextBox 4"/>
          <p:cNvSpPr txBox="1">
            <a:spLocks noChangeArrowheads="1"/>
          </p:cNvSpPr>
          <p:nvPr/>
        </p:nvSpPr>
        <p:spPr bwMode="auto">
          <a:xfrm>
            <a:off x="4198938" y="801688"/>
            <a:ext cx="75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sp>
        <p:nvSpPr>
          <p:cNvPr id="9251" name="TextBox 4"/>
          <p:cNvSpPr txBox="1">
            <a:spLocks noChangeArrowheads="1"/>
          </p:cNvSpPr>
          <p:nvPr/>
        </p:nvSpPr>
        <p:spPr bwMode="auto">
          <a:xfrm>
            <a:off x="5646738" y="1570038"/>
            <a:ext cx="75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3</a:t>
            </a:r>
          </a:p>
        </p:txBody>
      </p:sp>
      <p:sp>
        <p:nvSpPr>
          <p:cNvPr id="9252" name="TextBox 4"/>
          <p:cNvSpPr txBox="1">
            <a:spLocks noChangeArrowheads="1"/>
          </p:cNvSpPr>
          <p:nvPr/>
        </p:nvSpPr>
        <p:spPr bwMode="auto">
          <a:xfrm>
            <a:off x="5646738" y="4313238"/>
            <a:ext cx="75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4</a:t>
            </a:r>
          </a:p>
        </p:txBody>
      </p:sp>
      <p:sp>
        <p:nvSpPr>
          <p:cNvPr id="9253" name="TextBox 4"/>
          <p:cNvSpPr txBox="1">
            <a:spLocks noChangeArrowheads="1"/>
          </p:cNvSpPr>
          <p:nvPr/>
        </p:nvSpPr>
        <p:spPr bwMode="auto">
          <a:xfrm>
            <a:off x="2209800" y="801688"/>
            <a:ext cx="754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sp>
        <p:nvSpPr>
          <p:cNvPr id="9254" name="TextBox 4"/>
          <p:cNvSpPr txBox="1">
            <a:spLocks noChangeArrowheads="1"/>
          </p:cNvSpPr>
          <p:nvPr/>
        </p:nvSpPr>
        <p:spPr bwMode="auto">
          <a:xfrm>
            <a:off x="5638800" y="2865438"/>
            <a:ext cx="754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3</a:t>
            </a:r>
          </a:p>
        </p:txBody>
      </p:sp>
      <p:sp>
        <p:nvSpPr>
          <p:cNvPr id="9255" name="TextBox 4"/>
          <p:cNvSpPr txBox="1">
            <a:spLocks noChangeArrowheads="1"/>
          </p:cNvSpPr>
          <p:nvPr/>
        </p:nvSpPr>
        <p:spPr bwMode="auto">
          <a:xfrm>
            <a:off x="3055938" y="5075238"/>
            <a:ext cx="754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4</a:t>
            </a:r>
          </a:p>
        </p:txBody>
      </p:sp>
      <p:sp>
        <p:nvSpPr>
          <p:cNvPr id="9256" name="TextBox 4"/>
          <p:cNvSpPr txBox="1">
            <a:spLocks noChangeArrowheads="1"/>
          </p:cNvSpPr>
          <p:nvPr/>
        </p:nvSpPr>
        <p:spPr bwMode="auto">
          <a:xfrm>
            <a:off x="1074738" y="4454525"/>
            <a:ext cx="754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5</a:t>
            </a:r>
          </a:p>
        </p:txBody>
      </p:sp>
      <p:cxnSp>
        <p:nvCxnSpPr>
          <p:cNvPr id="78" name="Straight Arrow Connector 77"/>
          <p:cNvCxnSpPr>
            <a:stCxn id="75" idx="2"/>
            <a:endCxn id="122" idx="4"/>
          </p:cNvCxnSpPr>
          <p:nvPr/>
        </p:nvCxnSpPr>
        <p:spPr>
          <a:xfrm rot="10800000">
            <a:off x="2438400" y="2403475"/>
            <a:ext cx="744538" cy="1014413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58" name="Rectangle 115"/>
          <p:cNvSpPr>
            <a:spLocks noChangeArrowheads="1"/>
          </p:cNvSpPr>
          <p:nvPr/>
        </p:nvSpPr>
        <p:spPr bwMode="auto">
          <a:xfrm rot="3188230">
            <a:off x="2502694" y="2531269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#1, #2</a:t>
            </a:r>
          </a:p>
        </p:txBody>
      </p:sp>
      <p:sp>
        <p:nvSpPr>
          <p:cNvPr id="9259" name="Rectangle 116"/>
          <p:cNvSpPr>
            <a:spLocks noChangeArrowheads="1"/>
          </p:cNvSpPr>
          <p:nvPr/>
        </p:nvSpPr>
        <p:spPr bwMode="auto">
          <a:xfrm>
            <a:off x="3190875" y="1906588"/>
            <a:ext cx="390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#3</a:t>
            </a:r>
          </a:p>
        </p:txBody>
      </p:sp>
      <p:sp>
        <p:nvSpPr>
          <p:cNvPr id="9260" name="Rectangle 117"/>
          <p:cNvSpPr>
            <a:spLocks noChangeArrowheads="1"/>
          </p:cNvSpPr>
          <p:nvPr/>
        </p:nvSpPr>
        <p:spPr bwMode="auto">
          <a:xfrm rot="2156441">
            <a:off x="4389438" y="4457700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#4 - #8</a:t>
            </a:r>
          </a:p>
        </p:txBody>
      </p:sp>
      <p:grpSp>
        <p:nvGrpSpPr>
          <p:cNvPr id="9261" name="Group 119"/>
          <p:cNvGrpSpPr>
            <a:grpSpLocks/>
          </p:cNvGrpSpPr>
          <p:nvPr/>
        </p:nvGrpSpPr>
        <p:grpSpPr bwMode="auto">
          <a:xfrm>
            <a:off x="895350" y="4835525"/>
            <a:ext cx="1695450" cy="950913"/>
            <a:chOff x="5592763" y="2938463"/>
            <a:chExt cx="1695450" cy="950912"/>
          </a:xfrm>
        </p:grpSpPr>
        <p:sp>
          <p:nvSpPr>
            <p:cNvPr id="124" name="Data 123"/>
            <p:cNvSpPr/>
            <p:nvPr/>
          </p:nvSpPr>
          <p:spPr bwMode="auto">
            <a:xfrm>
              <a:off x="5592763" y="3246438"/>
              <a:ext cx="1600200" cy="642937"/>
            </a:xfrm>
            <a:prstGeom prst="flowChartInputOutpu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9277" name="Rectangle 70"/>
            <p:cNvSpPr>
              <a:spLocks noChangeArrowheads="1"/>
            </p:cNvSpPr>
            <p:nvPr/>
          </p:nvSpPr>
          <p:spPr bwMode="auto">
            <a:xfrm>
              <a:off x="6437313" y="2938463"/>
              <a:ext cx="850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Matrix 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9262" name="Rectangle 251"/>
          <p:cNvSpPr>
            <a:spLocks noChangeArrowheads="1"/>
          </p:cNvSpPr>
          <p:nvPr/>
        </p:nvSpPr>
        <p:spPr bwMode="auto">
          <a:xfrm>
            <a:off x="228600" y="5292725"/>
            <a:ext cx="1371600" cy="215900"/>
          </a:xfrm>
          <a:prstGeom prst="rect">
            <a:avLst/>
          </a:prstGeom>
          <a:solidFill>
            <a:srgbClr val="FFF7C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Feasible Solutions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28600" y="331788"/>
            <a:ext cx="7132638" cy="633253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9264" name="TextBox 80"/>
          <p:cNvSpPr txBox="1">
            <a:spLocks noChangeArrowheads="1"/>
          </p:cNvSpPr>
          <p:nvPr/>
        </p:nvSpPr>
        <p:spPr bwMode="auto">
          <a:xfrm>
            <a:off x="7467600" y="1466850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Derive a large number of speculative solutions.</a:t>
            </a:r>
          </a:p>
        </p:txBody>
      </p:sp>
      <p:sp>
        <p:nvSpPr>
          <p:cNvPr id="9265" name="TextBox 81"/>
          <p:cNvSpPr txBox="1">
            <a:spLocks noChangeArrowheads="1"/>
          </p:cNvSpPr>
          <p:nvPr/>
        </p:nvSpPr>
        <p:spPr bwMode="auto">
          <a:xfrm>
            <a:off x="7467600" y="4343400"/>
            <a:ext cx="16557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identifies all feasible solutions, then finds optimal solution and quantifies range of feasible solutions.</a:t>
            </a:r>
          </a:p>
        </p:txBody>
      </p:sp>
      <p:sp>
        <p:nvSpPr>
          <p:cNvPr id="75" name="Octagon 74"/>
          <p:cNvSpPr/>
          <p:nvPr/>
        </p:nvSpPr>
        <p:spPr>
          <a:xfrm>
            <a:off x="3182938" y="3082925"/>
            <a:ext cx="1160462" cy="1143000"/>
          </a:xfrm>
          <a:prstGeom prst="oct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67" name="TextBox 54"/>
          <p:cNvSpPr txBox="1">
            <a:spLocks noChangeArrowheads="1"/>
          </p:cNvSpPr>
          <p:nvPr/>
        </p:nvSpPr>
        <p:spPr bwMode="auto">
          <a:xfrm>
            <a:off x="3200400" y="33289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Inequality Constraints</a:t>
            </a:r>
          </a:p>
        </p:txBody>
      </p:sp>
      <p:cxnSp>
        <p:nvCxnSpPr>
          <p:cNvPr id="92" name="Straight Arrow Connector 91"/>
          <p:cNvCxnSpPr>
            <a:stCxn id="75" idx="2"/>
          </p:cNvCxnSpPr>
          <p:nvPr/>
        </p:nvCxnSpPr>
        <p:spPr>
          <a:xfrm rot="16200000" flipV="1">
            <a:off x="2736850" y="2301875"/>
            <a:ext cx="1549400" cy="127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rminator 104"/>
          <p:cNvSpPr/>
          <p:nvPr/>
        </p:nvSpPr>
        <p:spPr bwMode="auto">
          <a:xfrm>
            <a:off x="3581400" y="2098675"/>
            <a:ext cx="917575" cy="649288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>
          <a:xfrm rot="5400000" flipH="1" flipV="1">
            <a:off x="3740944" y="1801019"/>
            <a:ext cx="596900" cy="15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71" name="TextBox 4"/>
          <p:cNvSpPr txBox="1">
            <a:spLocks noChangeArrowheads="1"/>
          </p:cNvSpPr>
          <p:nvPr/>
        </p:nvSpPr>
        <p:spPr bwMode="auto">
          <a:xfrm>
            <a:off x="3962400" y="1677988"/>
            <a:ext cx="754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sp>
        <p:nvSpPr>
          <p:cNvPr id="9272" name="TextBox 4"/>
          <p:cNvSpPr txBox="1">
            <a:spLocks noChangeArrowheads="1"/>
          </p:cNvSpPr>
          <p:nvPr/>
        </p:nvSpPr>
        <p:spPr bwMode="auto">
          <a:xfrm>
            <a:off x="4351338" y="2058988"/>
            <a:ext cx="754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Step 3</a:t>
            </a:r>
          </a:p>
        </p:txBody>
      </p:sp>
      <p:sp>
        <p:nvSpPr>
          <p:cNvPr id="122" name="Can 121"/>
          <p:cNvSpPr/>
          <p:nvPr/>
        </p:nvSpPr>
        <p:spPr>
          <a:xfrm>
            <a:off x="533400" y="2016125"/>
            <a:ext cx="1905000" cy="773113"/>
          </a:xfrm>
          <a:prstGeom prst="can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74" name="TextBox 5"/>
          <p:cNvSpPr txBox="1">
            <a:spLocks noChangeArrowheads="1"/>
          </p:cNvSpPr>
          <p:nvPr/>
        </p:nvSpPr>
        <p:spPr bwMode="auto">
          <a:xfrm>
            <a:off x="3602038" y="2092325"/>
            <a:ext cx="893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16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(λ)</a:t>
            </a:r>
          </a:p>
        </p:txBody>
      </p:sp>
      <p:sp>
        <p:nvSpPr>
          <p:cNvPr id="9275" name="TextBox 4"/>
          <p:cNvSpPr txBox="1">
            <a:spLocks noChangeArrowheads="1"/>
          </p:cNvSpPr>
          <p:nvPr/>
        </p:nvSpPr>
        <p:spPr bwMode="auto">
          <a:xfrm>
            <a:off x="2998788" y="898525"/>
            <a:ext cx="1198562" cy="584200"/>
          </a:xfrm>
          <a:prstGeom prst="rect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Calculate</a:t>
            </a:r>
          </a:p>
          <a:p>
            <a:pPr algn="ctr" eaLnBrk="1" hangingPunct="1"/>
            <a:r>
              <a:rPr lang="en-US" sz="16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646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50" y="296775"/>
            <a:ext cx="8876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en-US" sz="3600" dirty="0" smtClean="0">
                <a:latin typeface="+mn-lt"/>
              </a:rPr>
              <a:t>Activities in 2015</a:t>
            </a:r>
            <a:endParaRPr lang="en-US" altLang="en-US" sz="3600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2926" y="1381140"/>
            <a:ext cx="8486274" cy="20165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600" b="1" dirty="0" smtClean="0"/>
              <a:t>IOP METHODOLOGY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Stramski, D., R. A. Reynolds, J. </a:t>
            </a:r>
            <a:r>
              <a:rPr 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Uitz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, and G. Zheng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/>
              <a:t>Correction for </a:t>
            </a:r>
            <a:r>
              <a:rPr lang="en-US" sz="2400" dirty="0" err="1"/>
              <a:t>pathlength</a:t>
            </a:r>
            <a:r>
              <a:rPr lang="en-US" sz="2400" dirty="0"/>
              <a:t> amplification in measurements of particulate absorption coefficient </a:t>
            </a:r>
            <a:r>
              <a:rPr lang="en-US" sz="2400" dirty="0" smtClean="0"/>
              <a:t>in the visible spectral region with </a:t>
            </a:r>
            <a:r>
              <a:rPr lang="en-US" sz="2400" dirty="0"/>
              <a:t>a filter-pad </a:t>
            </a:r>
            <a:r>
              <a:rPr lang="en-US" sz="2400" dirty="0" smtClean="0"/>
              <a:t>method, </a:t>
            </a:r>
            <a:r>
              <a:rPr lang="en-US" sz="2400" i="1" dirty="0" smtClean="0"/>
              <a:t>Applied Optics</a:t>
            </a:r>
            <a:r>
              <a:rPr lang="en-US" sz="2400" i="1" dirty="0" smtClean="0"/>
              <a:t>.</a:t>
            </a:r>
            <a:endParaRPr lang="en-US" sz="2400" i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2551" y="3440889"/>
            <a:ext cx="8486274" cy="26326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600" b="1" dirty="0" smtClean="0"/>
              <a:t>IOP INVERSION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Zheng, G., D. Stramski, P. </a:t>
            </a:r>
            <a:r>
              <a:rPr lang="pl-PL" sz="2400" b="1" dirty="0" smtClean="0"/>
              <a:t>M</a:t>
            </a:r>
            <a:r>
              <a:rPr lang="pl-PL" sz="2400" b="1" dirty="0"/>
              <a:t>. </a:t>
            </a:r>
            <a:r>
              <a:rPr lang="pl-PL" sz="2400" b="1" dirty="0" smtClean="0"/>
              <a:t>DiGiacomo</a:t>
            </a:r>
            <a:r>
              <a:rPr lang="en-US" sz="2400" dirty="0" smtClean="0"/>
              <a:t>, </a:t>
            </a:r>
            <a:r>
              <a:rPr lang="en-US" sz="2400" dirty="0"/>
              <a:t>A model for partitioning the light absorption coefficient of natural waters into phytoplankton, non-algal particulate, and colored dissolved organic components: </a:t>
            </a:r>
            <a:r>
              <a:rPr lang="en-US" sz="2400" dirty="0" smtClean="0"/>
              <a:t>A </a:t>
            </a:r>
            <a:r>
              <a:rPr lang="en-US" sz="2400" dirty="0"/>
              <a:t>case study for the </a:t>
            </a:r>
            <a:r>
              <a:rPr lang="en-US" sz="2400" dirty="0" smtClean="0"/>
              <a:t>Chesapeake Bay, </a:t>
            </a:r>
            <a:r>
              <a:rPr lang="en-US" sz="2400" i="1" dirty="0" smtClean="0"/>
              <a:t>Journal of Geophysical </a:t>
            </a:r>
            <a:r>
              <a:rPr lang="en-US" sz="2400" i="1" dirty="0"/>
              <a:t>R</a:t>
            </a:r>
            <a:r>
              <a:rPr lang="en-US" sz="2400" i="1" dirty="0" smtClean="0"/>
              <a:t>esearch – Oceans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47024" y="2019700"/>
            <a:ext cx="7839775" cy="2289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Develop a protocol </a:t>
            </a:r>
            <a:r>
              <a:rPr lang="en-US" sz="2200" dirty="0"/>
              <a:t>with reduced and quantified uncertainties for an improved filter-pad approach with center-mounted samples within an integrating sphere (IS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Quantify uncertainties and develop improved protocols for traditional filter-pad methods:  transmittance T and transmittance-reflectance T-R.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938"/>
            <a:ext cx="8229600" cy="6509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Objectives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550" y="4376225"/>
            <a:ext cx="8255250" cy="20727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600" b="1" dirty="0" smtClean="0"/>
              <a:t>IOP INVERSION</a:t>
            </a:r>
            <a:r>
              <a:rPr lang="en-US" sz="2400" dirty="0" smtClean="0"/>
              <a:t>:  Develop a retrieval algorithm for partitioning </a:t>
            </a:r>
            <a:r>
              <a:rPr lang="en-US" sz="2400" dirty="0"/>
              <a:t>the total absorption coefficient of seawater into the contributions of phytoplankton, </a:t>
            </a:r>
            <a:r>
              <a:rPr lang="en-US" sz="2400" dirty="0" err="1"/>
              <a:t>nonalgal</a:t>
            </a:r>
            <a:r>
              <a:rPr lang="en-US" sz="2400" dirty="0"/>
              <a:t> particles, and colored dissolved organic matter (CDOM) with a key novel aspect of separating </a:t>
            </a:r>
            <a:r>
              <a:rPr lang="en-US" sz="2400" dirty="0" err="1"/>
              <a:t>nonalgal</a:t>
            </a:r>
            <a:r>
              <a:rPr lang="en-US" sz="2400" dirty="0"/>
              <a:t> particles from CDOM.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926" y="784390"/>
            <a:ext cx="8486274" cy="1179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600" b="1" dirty="0" smtClean="0"/>
              <a:t>IOP METHODOLOGY</a:t>
            </a:r>
            <a:r>
              <a:rPr lang="en-US" sz="2400" dirty="0" smtClean="0"/>
              <a:t>:  Develop consensus recommendations for i</a:t>
            </a:r>
            <a:r>
              <a:rPr lang="en-US" sz="2400" dirty="0" smtClean="0">
                <a:cs typeface="Times New Roman" panose="02020603050405020304" pitchFamily="18" charset="0"/>
              </a:rPr>
              <a:t>mproved methodology for hyperspectral  measurements of particulate absorption coefficient.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1905000" y="3429000"/>
            <a:ext cx="5410200" cy="1600200"/>
            <a:chOff x="1905000" y="3505200"/>
            <a:chExt cx="5410200" cy="1600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905000" y="3670300"/>
              <a:ext cx="5410200" cy="1435100"/>
            </a:xfrm>
            <a:prstGeom prst="roundRect">
              <a:avLst>
                <a:gd name="adj" fmla="val 9544"/>
              </a:avLst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 useBgFill="1">
          <p:nvSpPr>
            <p:cNvPr id="3099" name="TextBox 47"/>
            <p:cNvSpPr txBox="1">
              <a:spLocks noChangeArrowheads="1"/>
            </p:cNvSpPr>
            <p:nvPr/>
          </p:nvSpPr>
          <p:spPr bwMode="auto">
            <a:xfrm>
              <a:off x="3305574" y="3505200"/>
              <a:ext cx="2638026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>
                  <a:latin typeface="Times" pitchFamily="18" charset="0"/>
                  <a:cs typeface="Times" pitchFamily="18" charset="0"/>
                </a:rPr>
                <a:t>Inherent Optical Properties</a:t>
              </a:r>
            </a:p>
          </p:txBody>
        </p:sp>
      </p:grpSp>
      <p:sp>
        <p:nvSpPr>
          <p:cNvPr id="85" name="Rounded Rectangular Callout 84"/>
          <p:cNvSpPr/>
          <p:nvPr/>
        </p:nvSpPr>
        <p:spPr>
          <a:xfrm flipV="1">
            <a:off x="1447800" y="1725613"/>
            <a:ext cx="6324600" cy="963612"/>
          </a:xfrm>
          <a:prstGeom prst="wedgeRoundRectCallout">
            <a:avLst>
              <a:gd name="adj1" fmla="val 28316"/>
              <a:gd name="adj2" fmla="val 105716"/>
              <a:gd name="adj3" fmla="val 16667"/>
            </a:avLst>
          </a:prstGeom>
          <a:solidFill>
            <a:srgbClr val="E3FFCD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00400" y="4000500"/>
            <a:ext cx="528638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a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18188" y="4002088"/>
            <a:ext cx="701675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b</a:t>
            </a:r>
            <a:r>
              <a:rPr lang="en-US" sz="1600" i="1" baseline="-25000">
                <a:latin typeface="Times" pitchFamily="18" charset="0"/>
                <a:cs typeface="Times" pitchFamily="18" charset="0"/>
              </a:rPr>
              <a:t>b 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2" name="TextBox 119"/>
          <p:cNvSpPr txBox="1">
            <a:spLocks noChangeArrowheads="1"/>
          </p:cNvSpPr>
          <p:nvPr/>
        </p:nvSpPr>
        <p:spPr bwMode="auto">
          <a:xfrm>
            <a:off x="2706688" y="5867400"/>
            <a:ext cx="381317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Remote-sensing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reflectance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i="1" dirty="0" err="1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err="1">
                <a:latin typeface="Times" pitchFamily="18" charset="0"/>
                <a:cs typeface="Times" pitchFamily="18" charset="0"/>
              </a:rPr>
              <a:t>rs</a:t>
            </a:r>
            <a:r>
              <a:rPr lang="en-US" dirty="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079" name="TextBox 200"/>
          <p:cNvSpPr txBox="1">
            <a:spLocks noChangeArrowheads="1"/>
          </p:cNvSpPr>
          <p:nvPr/>
        </p:nvSpPr>
        <p:spPr bwMode="auto">
          <a:xfrm>
            <a:off x="5867400" y="1797050"/>
            <a:ext cx="1752600" cy="72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Composition</a:t>
            </a:r>
          </a:p>
          <a:p>
            <a:pPr algn="ctr" eaLnBrk="1" hangingPunct="1"/>
            <a:r>
              <a:rPr lang="en-US" sz="1600">
                <a:latin typeface="Times" pitchFamily="18" charset="0"/>
                <a:cs typeface="Times" pitchFamily="18" charset="0"/>
              </a:rPr>
              <a:t>POC/SPM, PFTs</a:t>
            </a:r>
          </a:p>
        </p:txBody>
      </p:sp>
      <p:sp>
        <p:nvSpPr>
          <p:cNvPr id="3080" name="TextBox 201"/>
          <p:cNvSpPr txBox="1">
            <a:spLocks noChangeArrowheads="1"/>
          </p:cNvSpPr>
          <p:nvPr/>
        </p:nvSpPr>
        <p:spPr bwMode="auto">
          <a:xfrm>
            <a:off x="3886200" y="1849636"/>
            <a:ext cx="184785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Size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distribution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PSD</a:t>
            </a:r>
          </a:p>
        </p:txBody>
      </p:sp>
      <p:sp useBgFill="1">
        <p:nvSpPr>
          <p:cNvPr id="3081" name="TextBox 207"/>
          <p:cNvSpPr txBox="1">
            <a:spLocks noChangeArrowheads="1"/>
          </p:cNvSpPr>
          <p:nvPr/>
        </p:nvSpPr>
        <p:spPr bwMode="auto">
          <a:xfrm>
            <a:off x="3733800" y="457200"/>
            <a:ext cx="1143000" cy="72072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CDOM</a:t>
            </a:r>
          </a:p>
        </p:txBody>
      </p:sp>
      <p:sp>
        <p:nvSpPr>
          <p:cNvPr id="3082" name="TextBox 215"/>
          <p:cNvSpPr txBox="1">
            <a:spLocks noChangeArrowheads="1"/>
          </p:cNvSpPr>
          <p:nvPr/>
        </p:nvSpPr>
        <p:spPr bwMode="auto">
          <a:xfrm>
            <a:off x="1620838" y="1849636"/>
            <a:ext cx="2112962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Mass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concentration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SPM, POC,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Chl</a:t>
            </a:r>
            <a:endParaRPr lang="en-US" sz="1600" dirty="0">
              <a:latin typeface="Times" pitchFamily="18" charset="0"/>
              <a:cs typeface="Times" pitchFamily="18" charset="0"/>
            </a:endParaRPr>
          </a:p>
        </p:txBody>
      </p:sp>
      <p:sp useBgFill="1">
        <p:nvSpPr>
          <p:cNvPr id="3083" name="TextBox 207"/>
          <p:cNvSpPr txBox="1">
            <a:spLocks noChangeArrowheads="1"/>
          </p:cNvSpPr>
          <p:nvPr/>
        </p:nvSpPr>
        <p:spPr bwMode="auto">
          <a:xfrm>
            <a:off x="1620838" y="540563"/>
            <a:ext cx="1189037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Water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molecules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981200" y="443071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>
                <a:latin typeface="Times" pitchFamily="18" charset="0"/>
                <a:cs typeface="Times" pitchFamily="18" charset="0"/>
              </a:rPr>
              <a:t>+  </a:t>
            </a:r>
            <a:r>
              <a:rPr lang="en-US" i="1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ph</a:t>
            </a:r>
            <a:r>
              <a:rPr lang="en-US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00B2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>
                <a:latin typeface="Times" pitchFamily="18" charset="0"/>
                <a:cs typeface="Times" pitchFamily="18" charset="0"/>
              </a:rPr>
              <a:t>  +  </a:t>
            </a:r>
            <a:r>
              <a:rPr lang="en-US" i="1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d</a:t>
            </a:r>
            <a:r>
              <a:rPr lang="en-US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696464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>
                <a:latin typeface="Times" pitchFamily="18" charset="0"/>
                <a:cs typeface="Times" pitchFamily="18" charset="0"/>
              </a:rPr>
              <a:t>  +  </a:t>
            </a:r>
            <a:r>
              <a:rPr lang="en-US" i="1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g</a:t>
            </a:r>
            <a:r>
              <a:rPr lang="en-US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FF66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)</a:t>
            </a:r>
          </a:p>
        </p:txBody>
      </p:sp>
      <p:sp useBgFill="1">
        <p:nvSpPr>
          <p:cNvPr id="3085" name="TextBox 207"/>
          <p:cNvSpPr txBox="1">
            <a:spLocks noChangeArrowheads="1"/>
          </p:cNvSpPr>
          <p:nvPr/>
        </p:nvSpPr>
        <p:spPr bwMode="auto">
          <a:xfrm>
            <a:off x="5762625" y="540563"/>
            <a:ext cx="1274763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Suspended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particles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410200" y="441642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bw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>
                <a:latin typeface="Times" pitchFamily="18" charset="0"/>
                <a:cs typeface="Times" pitchFamily="18" charset="0"/>
              </a:rPr>
              <a:t>+  </a:t>
            </a:r>
            <a:r>
              <a:rPr lang="en-US" i="1"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latin typeface="Times" pitchFamily="18" charset="0"/>
                <a:cs typeface="Times" pitchFamily="18" charset="0"/>
              </a:rPr>
              <a:t>bp</a:t>
            </a:r>
            <a:r>
              <a:rPr lang="en-US"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latin typeface="Times" pitchFamily="18" charset="0"/>
                <a:cs typeface="Times" pitchFamily="18" charset="0"/>
                <a:sym typeface="Symbol" pitchFamily="18" charset="2"/>
              </a:rPr>
              <a:t>)</a:t>
            </a:r>
            <a:endParaRPr lang="en-US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500313" y="3048000"/>
            <a:ext cx="4052887" cy="381000"/>
            <a:chOff x="2500312" y="3080757"/>
            <a:chExt cx="4052888" cy="381005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4388641" y="3111715"/>
              <a:ext cx="381005" cy="319088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24693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5400000">
              <a:off x="62031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</p:grpSp>
      <p:sp>
        <p:nvSpPr>
          <p:cNvPr id="78" name="Right Arrow 77"/>
          <p:cNvSpPr/>
          <p:nvPr/>
        </p:nvSpPr>
        <p:spPr>
          <a:xfrm rot="5400000">
            <a:off x="4406107" y="54411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4406107" y="52125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79" name="Right Arrow 78"/>
          <p:cNvSpPr/>
          <p:nvPr/>
        </p:nvSpPr>
        <p:spPr>
          <a:xfrm rot="16200000">
            <a:off x="24693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1" name="Right Arrow 80"/>
          <p:cNvSpPr/>
          <p:nvPr/>
        </p:nvSpPr>
        <p:spPr>
          <a:xfrm rot="16200000">
            <a:off x="62031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3" name="Curved Right Arrow 82"/>
          <p:cNvSpPr/>
          <p:nvPr/>
        </p:nvSpPr>
        <p:spPr>
          <a:xfrm rot="11770370">
            <a:off x="7212013" y="1911350"/>
            <a:ext cx="1411287" cy="4613275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4" name="Curved Right Arrow 83"/>
          <p:cNvSpPr/>
          <p:nvPr/>
        </p:nvSpPr>
        <p:spPr>
          <a:xfrm rot="9807997" flipH="1">
            <a:off x="590550" y="1914525"/>
            <a:ext cx="1411288" cy="4525963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29" name="Right Arrow 28"/>
          <p:cNvSpPr/>
          <p:nvPr/>
        </p:nvSpPr>
        <p:spPr>
          <a:xfrm rot="16200000">
            <a:off x="4388644" y="2832894"/>
            <a:ext cx="381000" cy="319088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376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1905000" y="3429000"/>
            <a:ext cx="5410200" cy="1600200"/>
            <a:chOff x="1905000" y="3505200"/>
            <a:chExt cx="5410200" cy="1600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905000" y="3670300"/>
              <a:ext cx="5410200" cy="1435100"/>
            </a:xfrm>
            <a:prstGeom prst="roundRect">
              <a:avLst>
                <a:gd name="adj" fmla="val 9544"/>
              </a:avLst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 useBgFill="1">
          <p:nvSpPr>
            <p:cNvPr id="3099" name="TextBox 47"/>
            <p:cNvSpPr txBox="1">
              <a:spLocks noChangeArrowheads="1"/>
            </p:cNvSpPr>
            <p:nvPr/>
          </p:nvSpPr>
          <p:spPr bwMode="auto">
            <a:xfrm>
              <a:off x="3305574" y="3505200"/>
              <a:ext cx="2638026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>
                  <a:latin typeface="Times" pitchFamily="18" charset="0"/>
                  <a:cs typeface="Times" pitchFamily="18" charset="0"/>
                </a:rPr>
                <a:t>Inherent Optical Properties</a:t>
              </a:r>
            </a:p>
          </p:txBody>
        </p:sp>
      </p:grpSp>
      <p:sp>
        <p:nvSpPr>
          <p:cNvPr id="85" name="Rounded Rectangular Callout 84"/>
          <p:cNvSpPr/>
          <p:nvPr/>
        </p:nvSpPr>
        <p:spPr>
          <a:xfrm flipV="1">
            <a:off x="1447800" y="1725613"/>
            <a:ext cx="6324600" cy="963612"/>
          </a:xfrm>
          <a:prstGeom prst="wedgeRoundRectCallout">
            <a:avLst>
              <a:gd name="adj1" fmla="val 28316"/>
              <a:gd name="adj2" fmla="val 105716"/>
              <a:gd name="adj3" fmla="val 16667"/>
            </a:avLst>
          </a:prstGeom>
          <a:solidFill>
            <a:srgbClr val="E3FFCD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00400" y="4000500"/>
            <a:ext cx="528638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a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18188" y="4002088"/>
            <a:ext cx="701675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b</a:t>
            </a:r>
            <a:r>
              <a:rPr lang="en-US" sz="1600" i="1" baseline="-25000">
                <a:latin typeface="Times" pitchFamily="18" charset="0"/>
                <a:cs typeface="Times" pitchFamily="18" charset="0"/>
              </a:rPr>
              <a:t>b 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2" name="TextBox 119"/>
          <p:cNvSpPr txBox="1">
            <a:spLocks noChangeArrowheads="1"/>
          </p:cNvSpPr>
          <p:nvPr/>
        </p:nvSpPr>
        <p:spPr bwMode="auto">
          <a:xfrm>
            <a:off x="2706688" y="5867400"/>
            <a:ext cx="381317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Remote-sensing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reflectance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i="1" dirty="0" err="1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err="1">
                <a:latin typeface="Times" pitchFamily="18" charset="0"/>
                <a:cs typeface="Times" pitchFamily="18" charset="0"/>
              </a:rPr>
              <a:t>rs</a:t>
            </a:r>
            <a:r>
              <a:rPr lang="en-US" dirty="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079" name="TextBox 200"/>
          <p:cNvSpPr txBox="1">
            <a:spLocks noChangeArrowheads="1"/>
          </p:cNvSpPr>
          <p:nvPr/>
        </p:nvSpPr>
        <p:spPr bwMode="auto">
          <a:xfrm>
            <a:off x="5867400" y="1797050"/>
            <a:ext cx="1752600" cy="72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Composition</a:t>
            </a:r>
          </a:p>
          <a:p>
            <a:pPr algn="ctr" eaLnBrk="1" hangingPunct="1"/>
            <a:r>
              <a:rPr lang="en-US" sz="1600">
                <a:latin typeface="Times" pitchFamily="18" charset="0"/>
                <a:cs typeface="Times" pitchFamily="18" charset="0"/>
              </a:rPr>
              <a:t>POC/SPM, PFTs</a:t>
            </a:r>
          </a:p>
        </p:txBody>
      </p:sp>
      <p:sp>
        <p:nvSpPr>
          <p:cNvPr id="3080" name="TextBox 201"/>
          <p:cNvSpPr txBox="1">
            <a:spLocks noChangeArrowheads="1"/>
          </p:cNvSpPr>
          <p:nvPr/>
        </p:nvSpPr>
        <p:spPr bwMode="auto">
          <a:xfrm>
            <a:off x="3886200" y="1849636"/>
            <a:ext cx="184785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Size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distribution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PSD</a:t>
            </a:r>
          </a:p>
        </p:txBody>
      </p:sp>
      <p:sp useBgFill="1">
        <p:nvSpPr>
          <p:cNvPr id="3081" name="TextBox 207"/>
          <p:cNvSpPr txBox="1">
            <a:spLocks noChangeArrowheads="1"/>
          </p:cNvSpPr>
          <p:nvPr/>
        </p:nvSpPr>
        <p:spPr bwMode="auto">
          <a:xfrm>
            <a:off x="3733800" y="457200"/>
            <a:ext cx="1143000" cy="72072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CDOM</a:t>
            </a:r>
          </a:p>
        </p:txBody>
      </p:sp>
      <p:sp>
        <p:nvSpPr>
          <p:cNvPr id="3082" name="TextBox 215"/>
          <p:cNvSpPr txBox="1">
            <a:spLocks noChangeArrowheads="1"/>
          </p:cNvSpPr>
          <p:nvPr/>
        </p:nvSpPr>
        <p:spPr bwMode="auto">
          <a:xfrm>
            <a:off x="1620838" y="1849636"/>
            <a:ext cx="2112962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Mass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concentration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SPM, POC,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Chl</a:t>
            </a:r>
            <a:endParaRPr lang="en-US" sz="1600" dirty="0">
              <a:latin typeface="Times" pitchFamily="18" charset="0"/>
              <a:cs typeface="Times" pitchFamily="18" charset="0"/>
            </a:endParaRPr>
          </a:p>
        </p:txBody>
      </p:sp>
      <p:sp useBgFill="1">
        <p:nvSpPr>
          <p:cNvPr id="3083" name="TextBox 207"/>
          <p:cNvSpPr txBox="1">
            <a:spLocks noChangeArrowheads="1"/>
          </p:cNvSpPr>
          <p:nvPr/>
        </p:nvSpPr>
        <p:spPr bwMode="auto">
          <a:xfrm>
            <a:off x="1620838" y="540563"/>
            <a:ext cx="1189037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Water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molecules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981200" y="443071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 dirty="0">
                <a:latin typeface="Times" pitchFamily="18" charset="0"/>
                <a:cs typeface="Times" pitchFamily="18" charset="0"/>
              </a:rPr>
              <a:t>+  </a:t>
            </a:r>
            <a:r>
              <a:rPr lang="en-US" i="1" dirty="0" err="1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 err="1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ph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dirty="0">
                <a:latin typeface="Times" pitchFamily="18" charset="0"/>
                <a:cs typeface="Times" pitchFamily="18" charset="0"/>
              </a:rPr>
              <a:t>  +  </a:t>
            </a:r>
            <a:r>
              <a:rPr lang="en-US" i="1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d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dirty="0">
                <a:latin typeface="Times" pitchFamily="18" charset="0"/>
                <a:cs typeface="Times" pitchFamily="18" charset="0"/>
              </a:rPr>
              <a:t>  +  </a:t>
            </a:r>
            <a:r>
              <a:rPr lang="en-US" i="1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g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)</a:t>
            </a:r>
          </a:p>
        </p:txBody>
      </p:sp>
      <p:sp useBgFill="1">
        <p:nvSpPr>
          <p:cNvPr id="3085" name="TextBox 207"/>
          <p:cNvSpPr txBox="1">
            <a:spLocks noChangeArrowheads="1"/>
          </p:cNvSpPr>
          <p:nvPr/>
        </p:nvSpPr>
        <p:spPr bwMode="auto">
          <a:xfrm>
            <a:off x="5762625" y="540563"/>
            <a:ext cx="1274763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Suspended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particles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410200" y="441642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bw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>
                <a:latin typeface="Times" pitchFamily="18" charset="0"/>
                <a:cs typeface="Times" pitchFamily="18" charset="0"/>
              </a:rPr>
              <a:t>+  </a:t>
            </a:r>
            <a:r>
              <a:rPr lang="en-US" i="1"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latin typeface="Times" pitchFamily="18" charset="0"/>
                <a:cs typeface="Times" pitchFamily="18" charset="0"/>
              </a:rPr>
              <a:t>bp</a:t>
            </a:r>
            <a:r>
              <a:rPr lang="en-US"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latin typeface="Times" pitchFamily="18" charset="0"/>
                <a:cs typeface="Times" pitchFamily="18" charset="0"/>
                <a:sym typeface="Symbol" pitchFamily="18" charset="2"/>
              </a:rPr>
              <a:t>)</a:t>
            </a:r>
            <a:endParaRPr lang="en-US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500313" y="3048000"/>
            <a:ext cx="4052887" cy="381000"/>
            <a:chOff x="2500312" y="3080757"/>
            <a:chExt cx="4052888" cy="381005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4388641" y="3111715"/>
              <a:ext cx="381005" cy="319088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24693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5400000">
              <a:off x="62031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</p:grpSp>
      <p:sp>
        <p:nvSpPr>
          <p:cNvPr id="78" name="Right Arrow 77"/>
          <p:cNvSpPr/>
          <p:nvPr/>
        </p:nvSpPr>
        <p:spPr>
          <a:xfrm rot="5400000">
            <a:off x="4406107" y="54411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4406107" y="52125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79" name="Right Arrow 78"/>
          <p:cNvSpPr/>
          <p:nvPr/>
        </p:nvSpPr>
        <p:spPr>
          <a:xfrm rot="16200000">
            <a:off x="24693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1" name="Right Arrow 80"/>
          <p:cNvSpPr/>
          <p:nvPr/>
        </p:nvSpPr>
        <p:spPr>
          <a:xfrm rot="16200000">
            <a:off x="62031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3" name="Curved Right Arrow 82"/>
          <p:cNvSpPr/>
          <p:nvPr/>
        </p:nvSpPr>
        <p:spPr>
          <a:xfrm rot="11770370">
            <a:off x="7212013" y="1911350"/>
            <a:ext cx="1411287" cy="4613275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4" name="Curved Right Arrow 83"/>
          <p:cNvSpPr/>
          <p:nvPr/>
        </p:nvSpPr>
        <p:spPr>
          <a:xfrm rot="9807997" flipH="1">
            <a:off x="590550" y="1914525"/>
            <a:ext cx="1411288" cy="4525963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29" name="Right Arrow 28"/>
          <p:cNvSpPr/>
          <p:nvPr/>
        </p:nvSpPr>
        <p:spPr>
          <a:xfrm rot="16200000">
            <a:off x="4388644" y="2832894"/>
            <a:ext cx="381000" cy="319088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786586" y="4359475"/>
            <a:ext cx="1624590" cy="559034"/>
          </a:xfrm>
          <a:prstGeom prst="donut">
            <a:avLst>
              <a:gd name="adj" fmla="val 8103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TextBox 207"/>
          <p:cNvSpPr txBox="1">
            <a:spLocks noChangeArrowheads="1"/>
          </p:cNvSpPr>
          <p:nvPr/>
        </p:nvSpPr>
        <p:spPr bwMode="auto">
          <a:xfrm>
            <a:off x="1771008" y="4925844"/>
            <a:ext cx="4321784" cy="430887"/>
          </a:xfrm>
          <a:prstGeom prst="rect">
            <a:avLst/>
          </a:prstGeom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9900"/>
                </a:solidFill>
                <a:latin typeface="+mn-lt"/>
                <a:cs typeface="Times" pitchFamily="18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+mn-lt"/>
                <a:cs typeface="Times" pitchFamily="18" charset="0"/>
              </a:rPr>
              <a:t>Measurement</a:t>
            </a:r>
            <a:r>
              <a:rPr lang="en-US" sz="2800" b="1" dirty="0" smtClean="0">
                <a:solidFill>
                  <a:srgbClr val="009900"/>
                </a:solidFill>
                <a:latin typeface="Times" pitchFamily="18" charset="0"/>
                <a:cs typeface="Times" pitchFamily="18" charset="0"/>
              </a:rPr>
              <a:t> methodology</a:t>
            </a:r>
            <a:endParaRPr lang="en-US" sz="2800" b="1" dirty="0">
              <a:solidFill>
                <a:srgbClr val="0099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133" y="109175"/>
            <a:ext cx="8576109" cy="882227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sz="2900" dirty="0" smtClean="0"/>
              <a:t>Determinations of </a:t>
            </a:r>
            <a:r>
              <a:rPr lang="en-US" sz="2900" dirty="0" err="1" smtClean="0"/>
              <a:t>pathlength</a:t>
            </a:r>
            <a:r>
              <a:rPr lang="en-US" sz="2900" dirty="0" smtClean="0"/>
              <a:t> amplification factor (</a:t>
            </a:r>
            <a:r>
              <a:rPr lang="en-US" sz="29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b) </a:t>
            </a:r>
            <a:r>
              <a:rPr lang="en-US" sz="2900" dirty="0" smtClean="0">
                <a:latin typeface="+mn-lt"/>
                <a:cs typeface="Times New Roman" panose="02020603050405020304" pitchFamily="18" charset="0"/>
              </a:rPr>
              <a:t>for different configurations of filter-pad meth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od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421" y="1289864"/>
            <a:ext cx="6204040" cy="48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45" y="3844491"/>
            <a:ext cx="2108745" cy="26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25455"/>
              </p:ext>
            </p:extLst>
          </p:nvPr>
        </p:nvGraphicFramePr>
        <p:xfrm>
          <a:off x="1174263" y="621439"/>
          <a:ext cx="7026453" cy="277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906"/>
                <a:gridCol w="630906"/>
                <a:gridCol w="630906"/>
                <a:gridCol w="630906"/>
                <a:gridCol w="630906"/>
                <a:gridCol w="630906"/>
                <a:gridCol w="630906"/>
                <a:gridCol w="2610111"/>
              </a:tblGrid>
              <a:tr h="27966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Sample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Filtration volume </a:t>
                      </a:r>
                      <a:r>
                        <a:rPr lang="en-US" sz="1200" dirty="0" smtClean="0">
                          <a:effectLst/>
                        </a:rPr>
                        <a:t>[ mL ]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Sample description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</a:tr>
              <a:tr h="24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IS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T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R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S01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Seawater, SIO </a:t>
                      </a:r>
                      <a:r>
                        <a:rPr lang="en-US" sz="1200" dirty="0">
                          <a:effectLst/>
                        </a:rPr>
                        <a:t>Pier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  <a:tr h="340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S02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tide formed by </a:t>
                      </a:r>
                      <a:r>
                        <a:rPr lang="en-US" sz="1200" i="1" dirty="0" err="1">
                          <a:effectLst/>
                        </a:rPr>
                        <a:t>Lingulodinium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polyedrum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SIO </a:t>
                      </a:r>
                      <a:r>
                        <a:rPr lang="en-US" sz="1200" dirty="0">
                          <a:effectLst/>
                        </a:rPr>
                        <a:t>Pier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  <a:tr h="253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S03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Particle-laden </a:t>
                      </a:r>
                      <a:r>
                        <a:rPr lang="en-US" sz="1200" dirty="0">
                          <a:effectLst/>
                        </a:rPr>
                        <a:t>sea </a:t>
                      </a:r>
                      <a:r>
                        <a:rPr lang="en-US" sz="1200" dirty="0" smtClean="0">
                          <a:effectLst/>
                        </a:rPr>
                        <a:t>ice, Arctic 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  <a:tr h="67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S04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mixture of four </a:t>
                      </a:r>
                      <a:r>
                        <a:rPr lang="en-US" sz="1200" dirty="0" smtClean="0">
                          <a:effectLst/>
                        </a:rPr>
                        <a:t>cultures:  </a:t>
                      </a:r>
                      <a:r>
                        <a:rPr lang="en-US" sz="1200" i="1" dirty="0" err="1" smtClean="0">
                          <a:effectLst/>
                        </a:rPr>
                        <a:t>Nannochloropsis</a:t>
                      </a:r>
                      <a:r>
                        <a:rPr lang="en-US" sz="1200" i="1" dirty="0">
                          <a:effectLst/>
                        </a:rPr>
                        <a:t>, Chlorella vulgaris, </a:t>
                      </a:r>
                      <a:r>
                        <a:rPr lang="en-US" sz="1200" i="1" dirty="0" err="1" smtClean="0">
                          <a:effectLst/>
                        </a:rPr>
                        <a:t>Thallasiosira</a:t>
                      </a:r>
                      <a:r>
                        <a:rPr lang="en-US" sz="1200" i="1" dirty="0" smtClean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pseudonana</a:t>
                      </a:r>
                      <a:r>
                        <a:rPr lang="en-US" sz="1200" i="1" dirty="0">
                          <a:effectLst/>
                        </a:rPr>
                        <a:t>, </a:t>
                      </a:r>
                      <a:r>
                        <a:rPr lang="en-US" sz="1200" i="0" dirty="0">
                          <a:effectLst/>
                        </a:rPr>
                        <a:t>and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Porphyridium</a:t>
                      </a:r>
                      <a:endParaRPr lang="en-US" sz="1200" i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  <a:tr h="322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Seawater,  Imperial </a:t>
                      </a:r>
                      <a:r>
                        <a:rPr lang="en-US" sz="1200" dirty="0">
                          <a:effectLst/>
                        </a:rPr>
                        <a:t>Beach Pier (IBP)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  <a:tr h="280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S06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–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Seawater,  </a:t>
                      </a:r>
                      <a:r>
                        <a:rPr lang="en-US" sz="1200" dirty="0">
                          <a:effectLst/>
                        </a:rPr>
                        <a:t>offshore </a:t>
                      </a:r>
                      <a:r>
                        <a:rPr lang="en-US" sz="1200" dirty="0" smtClean="0">
                          <a:effectLst/>
                        </a:rPr>
                        <a:t>of San </a:t>
                      </a:r>
                      <a:r>
                        <a:rPr lang="en-US" sz="1200" dirty="0">
                          <a:effectLst/>
                        </a:rPr>
                        <a:t>Diego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9020" marR="3902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7633" y="38503"/>
            <a:ext cx="8556859" cy="540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800" dirty="0" smtClean="0"/>
              <a:t>-experiments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183" t="52805" r="-478" b="2136"/>
          <a:stretch/>
        </p:blipFill>
        <p:spPr bwMode="auto">
          <a:xfrm>
            <a:off x="125129" y="3493971"/>
            <a:ext cx="5563402" cy="322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1342" y="3688768"/>
            <a:ext cx="132119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smtClean="0"/>
              <a:t>Unpublished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/>
          <a:stretch/>
        </p:blipFill>
        <p:spPr bwMode="auto">
          <a:xfrm>
            <a:off x="5592279" y="4050545"/>
            <a:ext cx="3474720" cy="1955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7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1905000" y="3429000"/>
            <a:ext cx="5410200" cy="1600200"/>
            <a:chOff x="1905000" y="3505200"/>
            <a:chExt cx="5410200" cy="1600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905000" y="3670300"/>
              <a:ext cx="5410200" cy="1435100"/>
            </a:xfrm>
            <a:prstGeom prst="roundRect">
              <a:avLst>
                <a:gd name="adj" fmla="val 9544"/>
              </a:avLst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 useBgFill="1">
          <p:nvSpPr>
            <p:cNvPr id="3099" name="TextBox 47"/>
            <p:cNvSpPr txBox="1">
              <a:spLocks noChangeArrowheads="1"/>
            </p:cNvSpPr>
            <p:nvPr/>
          </p:nvSpPr>
          <p:spPr bwMode="auto">
            <a:xfrm>
              <a:off x="3305574" y="3505200"/>
              <a:ext cx="2638026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>
                  <a:latin typeface="Times" pitchFamily="18" charset="0"/>
                  <a:cs typeface="Times" pitchFamily="18" charset="0"/>
                </a:rPr>
                <a:t>Inherent Optical Properties</a:t>
              </a:r>
            </a:p>
          </p:txBody>
        </p:sp>
      </p:grpSp>
      <p:sp>
        <p:nvSpPr>
          <p:cNvPr id="85" name="Rounded Rectangular Callout 84"/>
          <p:cNvSpPr/>
          <p:nvPr/>
        </p:nvSpPr>
        <p:spPr>
          <a:xfrm flipV="1">
            <a:off x="1447800" y="1725613"/>
            <a:ext cx="6324600" cy="963612"/>
          </a:xfrm>
          <a:prstGeom prst="wedgeRoundRectCallout">
            <a:avLst>
              <a:gd name="adj1" fmla="val 28316"/>
              <a:gd name="adj2" fmla="val 105716"/>
              <a:gd name="adj3" fmla="val 16667"/>
            </a:avLst>
          </a:prstGeom>
          <a:solidFill>
            <a:srgbClr val="E3FFCD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00400" y="4000500"/>
            <a:ext cx="528638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a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18188" y="4002088"/>
            <a:ext cx="701675" cy="33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i="1">
                <a:latin typeface="Times" pitchFamily="18" charset="0"/>
                <a:cs typeface="Times" pitchFamily="18" charset="0"/>
              </a:rPr>
              <a:t>b</a:t>
            </a:r>
            <a:r>
              <a:rPr lang="en-US" sz="1600" i="1" baseline="-25000">
                <a:latin typeface="Times" pitchFamily="18" charset="0"/>
                <a:cs typeface="Times" pitchFamily="18" charset="0"/>
              </a:rPr>
              <a:t>b </a:t>
            </a:r>
            <a:r>
              <a:rPr lang="en-US" sz="160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2" name="TextBox 119"/>
          <p:cNvSpPr txBox="1">
            <a:spLocks noChangeArrowheads="1"/>
          </p:cNvSpPr>
          <p:nvPr/>
        </p:nvSpPr>
        <p:spPr bwMode="auto">
          <a:xfrm>
            <a:off x="2706688" y="5867400"/>
            <a:ext cx="381317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Remote-sensing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reflectance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i="1" dirty="0" err="1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err="1">
                <a:latin typeface="Times" pitchFamily="18" charset="0"/>
                <a:cs typeface="Times" pitchFamily="18" charset="0"/>
              </a:rPr>
              <a:t>rs</a:t>
            </a:r>
            <a:r>
              <a:rPr lang="en-US" dirty="0">
                <a:latin typeface="Times" pitchFamily="18" charset="0"/>
                <a:cs typeface="Times" pitchFamily="18" charset="0"/>
              </a:rPr>
              <a:t>(λ)</a:t>
            </a:r>
          </a:p>
        </p:txBody>
      </p:sp>
      <p:sp>
        <p:nvSpPr>
          <p:cNvPr id="3079" name="TextBox 200"/>
          <p:cNvSpPr txBox="1">
            <a:spLocks noChangeArrowheads="1"/>
          </p:cNvSpPr>
          <p:nvPr/>
        </p:nvSpPr>
        <p:spPr bwMode="auto">
          <a:xfrm>
            <a:off x="5867400" y="1797050"/>
            <a:ext cx="1752600" cy="72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Composition</a:t>
            </a:r>
          </a:p>
          <a:p>
            <a:pPr algn="ctr" eaLnBrk="1" hangingPunct="1"/>
            <a:r>
              <a:rPr lang="en-US" sz="1600">
                <a:latin typeface="Times" pitchFamily="18" charset="0"/>
                <a:cs typeface="Times" pitchFamily="18" charset="0"/>
              </a:rPr>
              <a:t>POC/SPM, PFTs</a:t>
            </a:r>
          </a:p>
        </p:txBody>
      </p:sp>
      <p:sp>
        <p:nvSpPr>
          <p:cNvPr id="3080" name="TextBox 201"/>
          <p:cNvSpPr txBox="1">
            <a:spLocks noChangeArrowheads="1"/>
          </p:cNvSpPr>
          <p:nvPr/>
        </p:nvSpPr>
        <p:spPr bwMode="auto">
          <a:xfrm>
            <a:off x="3886200" y="1849636"/>
            <a:ext cx="184785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Size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distribution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PSD</a:t>
            </a:r>
          </a:p>
        </p:txBody>
      </p:sp>
      <p:sp useBgFill="1">
        <p:nvSpPr>
          <p:cNvPr id="3081" name="TextBox 207"/>
          <p:cNvSpPr txBox="1">
            <a:spLocks noChangeArrowheads="1"/>
          </p:cNvSpPr>
          <p:nvPr/>
        </p:nvSpPr>
        <p:spPr bwMode="auto">
          <a:xfrm>
            <a:off x="3733800" y="457200"/>
            <a:ext cx="1143000" cy="72072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Times" pitchFamily="18" charset="0"/>
                <a:cs typeface="Times" pitchFamily="18" charset="0"/>
              </a:rPr>
              <a:t>CDOM</a:t>
            </a:r>
          </a:p>
        </p:txBody>
      </p:sp>
      <p:sp>
        <p:nvSpPr>
          <p:cNvPr id="3082" name="TextBox 215"/>
          <p:cNvSpPr txBox="1">
            <a:spLocks noChangeArrowheads="1"/>
          </p:cNvSpPr>
          <p:nvPr/>
        </p:nvSpPr>
        <p:spPr bwMode="auto">
          <a:xfrm>
            <a:off x="1620838" y="1849636"/>
            <a:ext cx="2112962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Mass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concentration</a:t>
            </a:r>
            <a:endParaRPr lang="en-US" dirty="0">
              <a:latin typeface="Times" pitchFamily="18" charset="0"/>
              <a:cs typeface="Times" pitchFamily="18" charset="0"/>
            </a:endParaRPr>
          </a:p>
          <a:p>
            <a:pPr algn="ctr" eaLnBrk="1" hangingPunct="1"/>
            <a:r>
              <a:rPr lang="en-US" sz="1600" dirty="0">
                <a:latin typeface="Times" pitchFamily="18" charset="0"/>
                <a:cs typeface="Times" pitchFamily="18" charset="0"/>
              </a:rPr>
              <a:t>SPM, POC,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Chl</a:t>
            </a:r>
            <a:endParaRPr lang="en-US" sz="1600" dirty="0">
              <a:latin typeface="Times" pitchFamily="18" charset="0"/>
              <a:cs typeface="Times" pitchFamily="18" charset="0"/>
            </a:endParaRPr>
          </a:p>
        </p:txBody>
      </p:sp>
      <p:sp useBgFill="1">
        <p:nvSpPr>
          <p:cNvPr id="3083" name="TextBox 207"/>
          <p:cNvSpPr txBox="1">
            <a:spLocks noChangeArrowheads="1"/>
          </p:cNvSpPr>
          <p:nvPr/>
        </p:nvSpPr>
        <p:spPr bwMode="auto">
          <a:xfrm>
            <a:off x="1620838" y="540563"/>
            <a:ext cx="1189037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Water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molecules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981200" y="4430713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 dirty="0">
                <a:latin typeface="Times" pitchFamily="18" charset="0"/>
                <a:cs typeface="Times" pitchFamily="18" charset="0"/>
              </a:rPr>
              <a:t>+  </a:t>
            </a:r>
            <a:r>
              <a:rPr lang="en-US" i="1" dirty="0" err="1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 err="1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ph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00B200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dirty="0">
                <a:latin typeface="Times" pitchFamily="18" charset="0"/>
                <a:cs typeface="Times" pitchFamily="18" charset="0"/>
              </a:rPr>
              <a:t>  +  </a:t>
            </a:r>
            <a:r>
              <a:rPr lang="en-US" i="1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d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696464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dirty="0">
                <a:latin typeface="Times" pitchFamily="18" charset="0"/>
                <a:cs typeface="Times" pitchFamily="18" charset="0"/>
              </a:rPr>
              <a:t>  +  </a:t>
            </a:r>
            <a:r>
              <a:rPr lang="en-US" i="1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a</a:t>
            </a:r>
            <a:r>
              <a:rPr lang="en-US" i="1" baseline="-25000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g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FF6600"/>
                </a:solidFill>
                <a:latin typeface="Times" pitchFamily="18" charset="0"/>
                <a:cs typeface="Times" pitchFamily="18" charset="0"/>
              </a:rPr>
              <a:t>)</a:t>
            </a:r>
          </a:p>
        </p:txBody>
      </p:sp>
      <p:sp useBgFill="1">
        <p:nvSpPr>
          <p:cNvPr id="3085" name="TextBox 207"/>
          <p:cNvSpPr txBox="1">
            <a:spLocks noChangeArrowheads="1"/>
          </p:cNvSpPr>
          <p:nvPr/>
        </p:nvSpPr>
        <p:spPr bwMode="auto">
          <a:xfrm>
            <a:off x="5762625" y="540563"/>
            <a:ext cx="1274763" cy="55399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dirty="0">
                <a:latin typeface="Times" pitchFamily="18" charset="0"/>
                <a:cs typeface="Times" pitchFamily="18" charset="0"/>
              </a:rPr>
              <a:t>Suspended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particles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410200" y="441642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bw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)  </a:t>
            </a:r>
            <a:r>
              <a:rPr lang="en-US">
                <a:latin typeface="Times" pitchFamily="18" charset="0"/>
                <a:cs typeface="Times" pitchFamily="18" charset="0"/>
              </a:rPr>
              <a:t>+  </a:t>
            </a:r>
            <a:r>
              <a:rPr lang="en-US" i="1">
                <a:latin typeface="Times" pitchFamily="18" charset="0"/>
                <a:cs typeface="Times" pitchFamily="18" charset="0"/>
              </a:rPr>
              <a:t>b</a:t>
            </a:r>
            <a:r>
              <a:rPr lang="en-US" i="1" baseline="-25000">
                <a:latin typeface="Times" pitchFamily="18" charset="0"/>
                <a:cs typeface="Times" pitchFamily="18" charset="0"/>
              </a:rPr>
              <a:t>bp</a:t>
            </a:r>
            <a:r>
              <a:rPr lang="en-US">
                <a:latin typeface="Times" pitchFamily="18" charset="0"/>
                <a:cs typeface="Times" pitchFamily="18" charset="0"/>
              </a:rPr>
              <a:t>(</a:t>
            </a:r>
            <a:r>
              <a:rPr lang="en-US">
                <a:latin typeface="Times" pitchFamily="18" charset="0"/>
                <a:cs typeface="Times" pitchFamily="18" charset="0"/>
                <a:sym typeface="Symbol" pitchFamily="18" charset="2"/>
              </a:rPr>
              <a:t>)</a:t>
            </a:r>
            <a:endParaRPr lang="en-US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500313" y="3048000"/>
            <a:ext cx="4052887" cy="381000"/>
            <a:chOff x="2500312" y="3080757"/>
            <a:chExt cx="4052888" cy="381005"/>
          </a:xfrm>
        </p:grpSpPr>
        <p:sp>
          <p:nvSpPr>
            <p:cNvPr id="42" name="Right Arrow 41"/>
            <p:cNvSpPr/>
            <p:nvPr/>
          </p:nvSpPr>
          <p:spPr>
            <a:xfrm rot="5400000">
              <a:off x="4388641" y="3111715"/>
              <a:ext cx="381005" cy="319088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24693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5400000">
              <a:off x="6203154" y="3111715"/>
              <a:ext cx="381005" cy="319087"/>
            </a:xfrm>
            <a:prstGeom prst="rightArrow">
              <a:avLst>
                <a:gd name="adj1" fmla="val 34050"/>
                <a:gd name="adj2" fmla="val 740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"/>
                <a:cs typeface="Times"/>
              </a:endParaRPr>
            </a:p>
          </p:txBody>
        </p:sp>
      </p:grpSp>
      <p:sp>
        <p:nvSpPr>
          <p:cNvPr id="78" name="Right Arrow 77"/>
          <p:cNvSpPr/>
          <p:nvPr/>
        </p:nvSpPr>
        <p:spPr>
          <a:xfrm rot="5400000">
            <a:off x="4406107" y="54411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4406107" y="5212556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79" name="Right Arrow 78"/>
          <p:cNvSpPr/>
          <p:nvPr/>
        </p:nvSpPr>
        <p:spPr>
          <a:xfrm rot="16200000">
            <a:off x="24693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1" name="Right Arrow 80"/>
          <p:cNvSpPr/>
          <p:nvPr/>
        </p:nvSpPr>
        <p:spPr>
          <a:xfrm rot="16200000">
            <a:off x="6203157" y="2832894"/>
            <a:ext cx="381000" cy="319087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3" name="Curved Right Arrow 82"/>
          <p:cNvSpPr/>
          <p:nvPr/>
        </p:nvSpPr>
        <p:spPr>
          <a:xfrm rot="11770370">
            <a:off x="7212013" y="1911350"/>
            <a:ext cx="1411287" cy="4613275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84" name="Curved Right Arrow 83"/>
          <p:cNvSpPr/>
          <p:nvPr/>
        </p:nvSpPr>
        <p:spPr>
          <a:xfrm rot="9807997" flipH="1">
            <a:off x="590550" y="1914525"/>
            <a:ext cx="1411288" cy="4525963"/>
          </a:xfrm>
          <a:prstGeom prst="curvedRightArrow">
            <a:avLst>
              <a:gd name="adj1" fmla="val 13468"/>
              <a:gd name="adj2" fmla="val 50000"/>
              <a:gd name="adj3" fmla="val 25000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29" name="Right Arrow 28"/>
          <p:cNvSpPr/>
          <p:nvPr/>
        </p:nvSpPr>
        <p:spPr>
          <a:xfrm rot="16200000">
            <a:off x="4388644" y="2832894"/>
            <a:ext cx="381000" cy="319088"/>
          </a:xfrm>
          <a:prstGeom prst="rightArrow">
            <a:avLst>
              <a:gd name="adj1" fmla="val 34050"/>
              <a:gd name="adj2" fmla="val 74001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"/>
              <a:cs typeface="Times"/>
            </a:endParaRPr>
          </a:p>
        </p:txBody>
      </p:sp>
      <p:sp>
        <p:nvSpPr>
          <p:cNvPr id="31" name="Donut 30"/>
          <p:cNvSpPr/>
          <p:nvPr/>
        </p:nvSpPr>
        <p:spPr>
          <a:xfrm>
            <a:off x="1711325" y="3725863"/>
            <a:ext cx="3698875" cy="1576387"/>
          </a:xfrm>
          <a:prstGeom prst="donut">
            <a:avLst>
              <a:gd name="adj" fmla="val 8103"/>
            </a:avLst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TextBox 207"/>
          <p:cNvSpPr txBox="1">
            <a:spLocks noChangeArrowheads="1"/>
          </p:cNvSpPr>
          <p:nvPr/>
        </p:nvSpPr>
        <p:spPr bwMode="auto">
          <a:xfrm>
            <a:off x="760392" y="5310844"/>
            <a:ext cx="3561347" cy="430887"/>
          </a:xfrm>
          <a:prstGeom prst="rect">
            <a:avLst/>
          </a:prstGeom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9900"/>
                </a:solidFill>
                <a:latin typeface="+mn-lt"/>
                <a:cs typeface="Times" pitchFamily="18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+mn-lt"/>
                <a:cs typeface="Times" pitchFamily="18" charset="0"/>
              </a:rPr>
              <a:t>Partitioning algorithm</a:t>
            </a:r>
            <a:endParaRPr lang="en-US" sz="2800" b="1" dirty="0">
              <a:solidFill>
                <a:srgbClr val="0099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6135" y="308763"/>
            <a:ext cx="8431730" cy="715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Partitioning of the Absorption Coefficient of Seawater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5613" y="2708275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 = 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i="1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 i="1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400300" y="5291138"/>
            <a:ext cx="3922713" cy="854075"/>
            <a:chOff x="2819400" y="4572000"/>
            <a:chExt cx="3923324" cy="854333"/>
          </a:xfrm>
        </p:grpSpPr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2819400" y="4964668"/>
              <a:ext cx="2961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Total non-water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nw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(λ) 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027929" y="3238320"/>
              <a:ext cx="381115" cy="3048475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456113" y="3325813"/>
            <a:ext cx="1866900" cy="808037"/>
            <a:chOff x="4876608" y="3692605"/>
            <a:chExt cx="1866115" cy="807660"/>
          </a:xfrm>
        </p:grpSpPr>
        <p:sp>
          <p:nvSpPr>
            <p:cNvPr id="6161" name="Rectangle 8"/>
            <p:cNvSpPr>
              <a:spLocks noChangeArrowheads="1"/>
            </p:cNvSpPr>
            <p:nvPr/>
          </p:nvSpPr>
          <p:spPr bwMode="auto">
            <a:xfrm>
              <a:off x="5389244" y="4038600"/>
              <a:ext cx="935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dg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(λ) 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5619254" y="2949959"/>
              <a:ext cx="380822" cy="1866115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989013" y="164147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Pure Seawater</a:t>
            </a:r>
          </a:p>
        </p:txBody>
      </p:sp>
      <p:cxnSp>
        <p:nvCxnSpPr>
          <p:cNvPr id="15" name="Straight Arrow Connector 14"/>
          <p:cNvCxnSpPr>
            <a:stCxn id="6150" idx="2"/>
          </p:cNvCxnSpPr>
          <p:nvPr/>
        </p:nvCxnSpPr>
        <p:spPr>
          <a:xfrm rot="16200000" flipH="1">
            <a:off x="1773238" y="1981200"/>
            <a:ext cx="698500" cy="755650"/>
          </a:xfrm>
          <a:prstGeom prst="straightConnector1">
            <a:avLst/>
          </a:prstGeom>
          <a:ln>
            <a:solidFill>
              <a:srgbClr val="0000FF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2665413" y="1641475"/>
            <a:ext cx="153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200"/>
                </a:solidFill>
                <a:latin typeface="Times New Roman" pitchFamily="18" charset="0"/>
                <a:cs typeface="Times New Roman" pitchFamily="18" charset="0"/>
              </a:rPr>
              <a:t>Phytoplankton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0863" y="1641475"/>
            <a:ext cx="19732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Non-algal Partic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6705600" y="1641475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CDOM</a:t>
            </a:r>
          </a:p>
        </p:txBody>
      </p:sp>
      <p:cxnSp>
        <p:nvCxnSpPr>
          <p:cNvPr id="19" name="Straight Arrow Connector 18"/>
          <p:cNvCxnSpPr>
            <a:stCxn id="6152" idx="2"/>
          </p:cNvCxnSpPr>
          <p:nvPr/>
        </p:nvCxnSpPr>
        <p:spPr>
          <a:xfrm rot="16200000" flipH="1">
            <a:off x="3232151" y="2208212"/>
            <a:ext cx="698500" cy="301625"/>
          </a:xfrm>
          <a:prstGeom prst="straightConnector1">
            <a:avLst/>
          </a:prstGeom>
          <a:ln>
            <a:solidFill>
              <a:srgbClr val="00B2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</p:cNvCxnSpPr>
          <p:nvPr/>
        </p:nvCxnSpPr>
        <p:spPr>
          <a:xfrm rot="5400000">
            <a:off x="4779169" y="2170906"/>
            <a:ext cx="730250" cy="4079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323013" y="2009775"/>
            <a:ext cx="877887" cy="730250"/>
          </a:xfrm>
          <a:prstGeom prst="straightConnector1">
            <a:avLst/>
          </a:prstGeom>
          <a:ln>
            <a:solidFill>
              <a:srgbClr val="FF66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3430588" y="3325813"/>
            <a:ext cx="569912" cy="1965325"/>
          </a:xfrm>
          <a:prstGeom prst="upArrow">
            <a:avLst>
              <a:gd name="adj1" fmla="val 41070"/>
              <a:gd name="adj2" fmla="val 11920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>
            <a:off x="5065713" y="4324350"/>
            <a:ext cx="569912" cy="982663"/>
          </a:xfrm>
          <a:prstGeom prst="upArrow">
            <a:avLst>
              <a:gd name="adj1" fmla="val 41070"/>
              <a:gd name="adj2" fmla="val 7455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60" name="Rectangle 48"/>
          <p:cNvSpPr>
            <a:spLocks noChangeArrowheads="1"/>
          </p:cNvSpPr>
          <p:nvPr/>
        </p:nvSpPr>
        <p:spPr bwMode="auto">
          <a:xfrm>
            <a:off x="7578725" y="1574800"/>
            <a:ext cx="1385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 sz="14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Colored Dissolved Organic Matter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636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3" y="182563"/>
            <a:ext cx="4205287" cy="3932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2666" r="13750" b="39996"/>
          <a:stretch>
            <a:fillRect/>
          </a:stretch>
        </p:blipFill>
        <p:spPr bwMode="auto">
          <a:xfrm>
            <a:off x="195263" y="182563"/>
            <a:ext cx="420528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6667" r="22383" b="73335"/>
          <a:stretch>
            <a:fillRect/>
          </a:stretch>
        </p:blipFill>
        <p:spPr bwMode="auto">
          <a:xfrm>
            <a:off x="73025" y="4460875"/>
            <a:ext cx="44497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2666" r="17203" b="24001"/>
          <a:stretch>
            <a:fillRect/>
          </a:stretch>
        </p:blipFill>
        <p:spPr bwMode="auto">
          <a:xfrm>
            <a:off x="4706938" y="134938"/>
            <a:ext cx="43100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1|1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1185</Words>
  <Application>Microsoft Office PowerPoint</Application>
  <PresentationFormat>On-screen Show (4:3)</PresentationFormat>
  <Paragraphs>196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Dariusz Stramski and Rick A. Reynolds</vt:lpstr>
      <vt:lpstr>PowerPoint Presentation</vt:lpstr>
      <vt:lpstr>PowerPoint Presentation</vt:lpstr>
      <vt:lpstr>PowerPoint Presentation</vt:lpstr>
      <vt:lpstr>Determinations of pathlength amplification factor (b) for different configurations of filter-pad method</vt:lpstr>
      <vt:lpstr>PowerPoint Presentation</vt:lpstr>
      <vt:lpstr>PowerPoint Presentation</vt:lpstr>
      <vt:lpstr>Partitioning of the Absorption Coefficient of Seawater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MANTA An Innovative Instrument for Accurate Counting and Sizing of Nanoparticles</dc:title>
  <dc:creator>Kuba</dc:creator>
  <cp:lastModifiedBy>Dariusz</cp:lastModifiedBy>
  <cp:revision>302</cp:revision>
  <cp:lastPrinted>2014-05-29T05:30:35Z</cp:lastPrinted>
  <dcterms:created xsi:type="dcterms:W3CDTF">2014-04-03T16:15:48Z</dcterms:created>
  <dcterms:modified xsi:type="dcterms:W3CDTF">2015-01-14T18:33:46Z</dcterms:modified>
</cp:coreProperties>
</file>