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5" r:id="rId2"/>
  </p:sldMasterIdLst>
  <p:notesMasterIdLst>
    <p:notesMasterId r:id="rId9"/>
  </p:notesMasterIdLst>
  <p:sldIdLst>
    <p:sldId id="258" r:id="rId3"/>
    <p:sldId id="259" r:id="rId4"/>
    <p:sldId id="284" r:id="rId5"/>
    <p:sldId id="262" r:id="rId6"/>
    <p:sldId id="289" r:id="rId7"/>
    <p:sldId id="275"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FF"/>
    <a:srgbClr val="A50021"/>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31" autoAdjust="0"/>
    <p:restoredTop sz="91196" autoAdjust="0"/>
  </p:normalViewPr>
  <p:slideViewPr>
    <p:cSldViewPr>
      <p:cViewPr varScale="1">
        <p:scale>
          <a:sx n="77" d="100"/>
          <a:sy n="77" d="100"/>
        </p:scale>
        <p:origin x="-2232"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820F300-B673-4424-91C1-72C52CF7491F}" type="datetimeFigureOut">
              <a:rPr lang="en-US" smtClean="0"/>
              <a:pPr/>
              <a:t>1/14/15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5E14C21-C7DC-46C3-A3C8-77261C0DD795}" type="slidenum">
              <a:rPr lang="en-US" smtClean="0"/>
              <a:pPr/>
              <a:t>‹#›</a:t>
            </a:fld>
            <a:endParaRPr lang="en-US"/>
          </a:p>
        </p:txBody>
      </p:sp>
    </p:spTree>
    <p:extLst>
      <p:ext uri="{BB962C8B-B14F-4D97-AF65-F5344CB8AC3E}">
        <p14:creationId xmlns:p14="http://schemas.microsoft.com/office/powerpoint/2010/main" val="647712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 Id="rId3" Type="http://schemas.openxmlformats.org/officeDocument/2006/relationships/hyperlink" Target="http://en.wikipedia.org/wiki/Earth_observation"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dirty="0" err="1" smtClean="0"/>
              <a:t>Ångström</a:t>
            </a:r>
            <a:r>
              <a:rPr lang="en-US" dirty="0" smtClean="0"/>
              <a:t> exponent is inversely related to the average size of the particles in the aerosol: the smaller the particles, the larger the exponent. Thus, </a:t>
            </a:r>
            <a:r>
              <a:rPr lang="en-US" dirty="0" err="1" smtClean="0"/>
              <a:t>Ångström</a:t>
            </a:r>
            <a:r>
              <a:rPr lang="en-US" dirty="0" smtClean="0"/>
              <a:t> exponent is a useful quantity to assess the particle size of atmospheric aerosols or clouds, and the wavelength dependence of the aerosol/cloud optical properties. For example, cloud droplet, usually with large sizes and thus very smaller </a:t>
            </a:r>
            <a:r>
              <a:rPr lang="en-US" dirty="0" err="1" smtClean="0"/>
              <a:t>Ångström</a:t>
            </a:r>
            <a:r>
              <a:rPr lang="en-US" dirty="0" smtClean="0"/>
              <a:t> exponent (nearly zero), is spectrally neutral, which means, e.g., the optical depth does not change with wavelength. </a:t>
            </a:r>
            <a:r>
              <a:rPr lang="en-US" smtClean="0"/>
              <a:t>This exponent is now routinely estimated by analyzing radiation measurements acquired on </a:t>
            </a:r>
            <a:r>
              <a:rPr lang="en-US" smtClean="0">
                <a:hlinkClick r:id="rId3" tooltip="Earth observation"/>
              </a:rPr>
              <a:t>Earth Observation</a:t>
            </a:r>
            <a:r>
              <a:rPr lang="en-US" smtClean="0"/>
              <a:t> platforms</a:t>
            </a:r>
            <a:endParaRPr lang="en-US"/>
          </a:p>
        </p:txBody>
      </p:sp>
      <p:sp>
        <p:nvSpPr>
          <p:cNvPr id="4" name="Slide Number Placeholder 3"/>
          <p:cNvSpPr>
            <a:spLocks noGrp="1"/>
          </p:cNvSpPr>
          <p:nvPr>
            <p:ph type="sldNum" sz="quarter" idx="10"/>
          </p:nvPr>
        </p:nvSpPr>
        <p:spPr/>
        <p:txBody>
          <a:bodyPr/>
          <a:lstStyle/>
          <a:p>
            <a:fld id="{45E14C21-C7DC-46C3-A3C8-77261C0DD795}" type="slidenum">
              <a:rPr lang="en-US" smtClean="0"/>
              <a:pPr/>
              <a:t>2</a:t>
            </a:fld>
            <a:endParaRPr lang="en-US"/>
          </a:p>
        </p:txBody>
      </p:sp>
    </p:spTree>
    <p:extLst>
      <p:ext uri="{BB962C8B-B14F-4D97-AF65-F5344CB8AC3E}">
        <p14:creationId xmlns:p14="http://schemas.microsoft.com/office/powerpoint/2010/main" val="3010487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**bearing in mind that the uncertainty thresholds for scientific investigations may be different from those for societal benefit applications</a:t>
            </a:r>
          </a:p>
          <a:p>
            <a:endParaRPr lang="en-US" dirty="0"/>
          </a:p>
        </p:txBody>
      </p:sp>
      <p:sp>
        <p:nvSpPr>
          <p:cNvPr id="4" name="Slide Number Placeholder 3"/>
          <p:cNvSpPr>
            <a:spLocks noGrp="1"/>
          </p:cNvSpPr>
          <p:nvPr>
            <p:ph type="sldNum" sz="quarter" idx="10"/>
          </p:nvPr>
        </p:nvSpPr>
        <p:spPr/>
        <p:txBody>
          <a:bodyPr/>
          <a:lstStyle/>
          <a:p>
            <a:fld id="{45E14C21-C7DC-46C3-A3C8-77261C0DD795}" type="slidenum">
              <a:rPr lang="en-US" smtClean="0"/>
              <a:pPr/>
              <a:t>3</a:t>
            </a:fld>
            <a:endParaRPr lang="en-US"/>
          </a:p>
        </p:txBody>
      </p:sp>
    </p:spTree>
    <p:extLst>
      <p:ext uri="{BB962C8B-B14F-4D97-AF65-F5344CB8AC3E}">
        <p14:creationId xmlns:p14="http://schemas.microsoft.com/office/powerpoint/2010/main" val="3685722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(Climate, Oceans/ Coasts/ Lakes, Ecological Forecasting, Water Resources, Disasters, Air Quality and Human Health)</a:t>
            </a:r>
          </a:p>
          <a:p>
            <a:endParaRPr lang="en-US" dirty="0"/>
          </a:p>
        </p:txBody>
      </p:sp>
      <p:sp>
        <p:nvSpPr>
          <p:cNvPr id="4" name="Slide Number Placeholder 3"/>
          <p:cNvSpPr>
            <a:spLocks noGrp="1"/>
          </p:cNvSpPr>
          <p:nvPr>
            <p:ph type="sldNum" sz="quarter" idx="10"/>
          </p:nvPr>
        </p:nvSpPr>
        <p:spPr/>
        <p:txBody>
          <a:bodyPr/>
          <a:lstStyle/>
          <a:p>
            <a:fld id="{45E14C21-C7DC-46C3-A3C8-77261C0DD795}" type="slidenum">
              <a:rPr lang="en-US" smtClean="0"/>
              <a:pPr/>
              <a:t>4</a:t>
            </a:fld>
            <a:endParaRPr lang="en-US"/>
          </a:p>
        </p:txBody>
      </p:sp>
    </p:spTree>
    <p:extLst>
      <p:ext uri="{BB962C8B-B14F-4D97-AF65-F5344CB8AC3E}">
        <p14:creationId xmlns:p14="http://schemas.microsoft.com/office/powerpoint/2010/main" val="2173333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lgn="ct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02"/>
          <p:cNvSpPr>
            <a:spLocks noGrp="1" noChangeArrowheads="1"/>
          </p:cNvSpPr>
          <p:nvPr>
            <p:ph type="sldNum" sz="quarter" idx="10"/>
          </p:nvPr>
        </p:nvSpPr>
        <p:spPr>
          <a:ln/>
        </p:spPr>
        <p:txBody>
          <a:bodyPr/>
          <a:lstStyle>
            <a:lvl1pPr>
              <a:defRPr/>
            </a:lvl1pPr>
          </a:lstStyle>
          <a:p>
            <a:pPr>
              <a:defRPr/>
            </a:pPr>
            <a:fld id="{251CE7CD-C77A-4195-BFCE-99A25B62B7DB}" type="slidenum">
              <a:rPr lang="en-US"/>
              <a:pPr>
                <a:defRPr/>
              </a:pPr>
              <a:t>‹#›</a:t>
            </a:fld>
            <a:endParaRPr lang="en-US"/>
          </a:p>
        </p:txBody>
      </p:sp>
    </p:spTree>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758950" y="131763"/>
            <a:ext cx="6851650" cy="530225"/>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566588" y="1117217"/>
            <a:ext cx="7845425" cy="51371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02"/>
          <p:cNvSpPr>
            <a:spLocks noGrp="1" noChangeArrowheads="1"/>
          </p:cNvSpPr>
          <p:nvPr>
            <p:ph type="sldNum" sz="quarter" idx="10"/>
          </p:nvPr>
        </p:nvSpPr>
        <p:spPr>
          <a:ln/>
        </p:spPr>
        <p:txBody>
          <a:bodyPr/>
          <a:lstStyle>
            <a:lvl1pPr>
              <a:defRPr/>
            </a:lvl1pPr>
          </a:lstStyle>
          <a:p>
            <a:pPr>
              <a:defRPr/>
            </a:pPr>
            <a:fld id="{AE90CD6E-9370-48D3-9968-4B4A654D218A}" type="slidenum">
              <a:rPr lang="en-US"/>
              <a:pPr>
                <a:defRPr/>
              </a:pPr>
              <a:t>‹#›</a:t>
            </a:fld>
            <a:endParaRPr lang="en-US"/>
          </a:p>
        </p:txBody>
      </p:sp>
    </p:spTree>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8475" y="131763"/>
            <a:ext cx="1960563" cy="62960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3613" y="131763"/>
            <a:ext cx="5732462" cy="62960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02"/>
          <p:cNvSpPr>
            <a:spLocks noGrp="1" noChangeArrowheads="1"/>
          </p:cNvSpPr>
          <p:nvPr>
            <p:ph type="sldNum" sz="quarter" idx="10"/>
          </p:nvPr>
        </p:nvSpPr>
        <p:spPr>
          <a:ln/>
        </p:spPr>
        <p:txBody>
          <a:bodyPr/>
          <a:lstStyle>
            <a:lvl1pPr>
              <a:defRPr/>
            </a:lvl1pPr>
          </a:lstStyle>
          <a:p>
            <a:pPr>
              <a:defRPr/>
            </a:pPr>
            <a:fld id="{9C6F614F-F85A-450A-992B-16DFF2F7EF00}" type="slidenum">
              <a:rPr lang="en-US"/>
              <a:pPr>
                <a:defRPr/>
              </a:pPr>
              <a:t>‹#›</a:t>
            </a:fld>
            <a:endParaRPr lang="en-US"/>
          </a:p>
        </p:txBody>
      </p:sp>
    </p:spTree>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63613" y="131763"/>
            <a:ext cx="7845425" cy="62960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202"/>
          <p:cNvSpPr>
            <a:spLocks noGrp="1" noChangeArrowheads="1"/>
          </p:cNvSpPr>
          <p:nvPr>
            <p:ph type="sldNum" sz="quarter" idx="10"/>
          </p:nvPr>
        </p:nvSpPr>
        <p:spPr>
          <a:ln/>
        </p:spPr>
        <p:txBody>
          <a:bodyPr/>
          <a:lstStyle>
            <a:lvl1pPr>
              <a:defRPr/>
            </a:lvl1pPr>
          </a:lstStyle>
          <a:p>
            <a:pPr>
              <a:defRPr/>
            </a:pPr>
            <a:fld id="{2D419FC9-835A-4CE5-887E-3DDB20C83584}" type="slidenum">
              <a:rPr lang="en-US"/>
              <a:pPr>
                <a:defRPr/>
              </a:pPr>
              <a:t>‹#›</a:t>
            </a:fld>
            <a:endParaRPr lang="en-US"/>
          </a:p>
        </p:txBody>
      </p:sp>
    </p:spTree>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52357134-A14B-4748-8A23-55FB5518E355}" type="datetimeFigureOut">
              <a:rPr lang="en-US"/>
              <a:pPr>
                <a:defRPr/>
              </a:pPr>
              <a:t>1/14/15</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78C1125D-E269-487E-A556-3FF23183C190}"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54F3C2CA-F61D-4F6B-BA50-29AFADEC1D0B}" type="datetimeFigureOut">
              <a:rPr lang="en-US"/>
              <a:pPr>
                <a:defRPr/>
              </a:pPr>
              <a:t>1/14/15</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0841A8D9-A5AC-40E4-A297-E1FF43CC98B3}"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B474B9E2-F412-4287-AEE1-85CB60A81AA5}" type="datetimeFigureOut">
              <a:rPr lang="en-US"/>
              <a:pPr>
                <a:defRPr/>
              </a:pPr>
              <a:t>1/14/15</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2116B7BA-C530-4520-A028-D98D113D8CE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0EDC1D17-B60E-4E7C-9E7A-46DA1B2D49C6}" type="datetimeFigureOut">
              <a:rPr lang="en-US"/>
              <a:pPr>
                <a:defRPr/>
              </a:pPr>
              <a:t>1/14/15</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B1992ACC-7946-47E5-B556-82CEC64FD766}"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430C356A-37AC-4B64-808B-4B719FF557AA}" type="datetimeFigureOut">
              <a:rPr lang="en-US"/>
              <a:pPr>
                <a:defRPr/>
              </a:pPr>
              <a:t>1/14/15</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FD7AB11C-F546-4B41-94A6-3E4455D4161D}"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9AE813B8-ACD5-45B5-AE91-5A67C84F2ED1}" type="datetimeFigureOut">
              <a:rPr lang="en-US"/>
              <a:pPr>
                <a:defRPr/>
              </a:pPr>
              <a:t>1/14/15</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52D0A04D-D4CA-40F2-BF14-61515974A700}"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C6F38112-EF78-4C62-BC3F-4B3DE35C0BEF}" type="datetimeFigureOut">
              <a:rPr lang="en-US"/>
              <a:pPr>
                <a:defRPr/>
              </a:pPr>
              <a:t>1/14/15</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55EB61C3-26D6-4373-9957-F1A064CF7E2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6851650" cy="530225"/>
          </a:xfrm>
          <a:prstGeom prst="rect">
            <a:avLst/>
          </a:prstGeom>
        </p:spPr>
        <p:txBody>
          <a:bodyPr/>
          <a:lstStyle>
            <a:lvl1pPr algn="ctr">
              <a:defRPr baseline="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66588" y="1117217"/>
            <a:ext cx="7845425" cy="513715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202"/>
          <p:cNvSpPr>
            <a:spLocks noGrp="1" noChangeArrowheads="1"/>
          </p:cNvSpPr>
          <p:nvPr>
            <p:ph type="sldNum" sz="quarter" idx="10"/>
          </p:nvPr>
        </p:nvSpPr>
        <p:spPr>
          <a:ln/>
        </p:spPr>
        <p:txBody>
          <a:bodyPr/>
          <a:lstStyle>
            <a:lvl1pPr>
              <a:defRPr/>
            </a:lvl1pPr>
          </a:lstStyle>
          <a:p>
            <a:pPr>
              <a:defRPr/>
            </a:pPr>
            <a:fld id="{CB69EB94-F5EB-46F5-BAB3-74E530CE2776}" type="slidenum">
              <a:rPr lang="en-US"/>
              <a:pPr>
                <a:defRPr/>
              </a:pPr>
              <a:t>‹#›</a:t>
            </a:fld>
            <a:endParaRPr lang="en-US"/>
          </a:p>
        </p:txBody>
      </p:sp>
      <p:pic>
        <p:nvPicPr>
          <p:cNvPr id="5" name="Picture 2" descr="PACE intro image"/>
          <p:cNvPicPr>
            <a:picLocks noChangeAspect="1" noChangeArrowheads="1"/>
          </p:cNvPicPr>
          <p:nvPr userDrawn="1"/>
        </p:nvPicPr>
        <p:blipFill>
          <a:blip r:embed="rId2" cstate="print"/>
          <a:srcRect/>
          <a:stretch>
            <a:fillRect/>
          </a:stretch>
        </p:blipFill>
        <p:spPr bwMode="auto">
          <a:xfrm>
            <a:off x="12701" y="76200"/>
            <a:ext cx="1371600" cy="689981"/>
          </a:xfrm>
          <a:prstGeom prst="rect">
            <a:avLst/>
          </a:prstGeom>
          <a:noFill/>
        </p:spPr>
      </p:pic>
      <p:sp>
        <p:nvSpPr>
          <p:cNvPr id="6" name="TextBox 5"/>
          <p:cNvSpPr txBox="1"/>
          <p:nvPr userDrawn="1"/>
        </p:nvSpPr>
        <p:spPr>
          <a:xfrm>
            <a:off x="25400" y="392668"/>
            <a:ext cx="808748" cy="369332"/>
          </a:xfrm>
          <a:prstGeom prst="rect">
            <a:avLst/>
          </a:prstGeom>
          <a:noFill/>
        </p:spPr>
        <p:txBody>
          <a:bodyPr wrap="none" rtlCol="0">
            <a:spAutoFit/>
          </a:bodyPr>
          <a:lstStyle/>
          <a:p>
            <a:r>
              <a:rPr lang="en-US" b="1" dirty="0" smtClean="0"/>
              <a:t>PACE</a:t>
            </a:r>
            <a:endParaRPr lang="en-US" b="1" dirty="0"/>
          </a:p>
        </p:txBody>
      </p:sp>
    </p:spTree>
  </p:cSld>
  <p:clrMapOvr>
    <a:masterClrMapping/>
  </p:clrMapOvr>
  <p:transition xmlns:p14="http://schemas.microsoft.com/office/powerpoint/2010/mai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DDDA3940-5F25-46D9-A054-81B4F54B16B9}" type="datetimeFigureOut">
              <a:rPr lang="en-US"/>
              <a:pPr>
                <a:defRPr/>
              </a:pPr>
              <a:t>1/14/15</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DF9C6B40-ECE4-4E65-B276-C36827607510}"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108C1C08-6A3F-4835-9920-346207D30862}" type="datetimeFigureOut">
              <a:rPr lang="en-US"/>
              <a:pPr>
                <a:defRPr/>
              </a:pPr>
              <a:t>1/14/15</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5E676A88-56E0-40F3-A5A2-BA1B0B0065D4}"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7D4DD045-82FB-4AB6-8B8A-C8D5B3DA57F7}" type="datetimeFigureOut">
              <a:rPr lang="en-US"/>
              <a:pPr>
                <a:defRPr/>
              </a:pPr>
              <a:t>1/14/15</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F130EBE4-A7B7-4A65-BCFB-9F4F7CC55D99}"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3"/>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defRPr>
            </a:lvl1pPr>
          </a:lstStyle>
          <a:p>
            <a:pPr>
              <a:defRPr/>
            </a:pPr>
            <a:fld id="{776E7A56-D363-43E2-A172-BF556030C7B3}" type="datetimeFigureOut">
              <a:rPr lang="en-US"/>
              <a:pPr>
                <a:defRPr/>
              </a:pPr>
              <a:t>1/14/15</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1C9426EC-EB61-48DE-8B00-7A41309BF0A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02"/>
          <p:cNvSpPr>
            <a:spLocks noGrp="1" noChangeArrowheads="1"/>
          </p:cNvSpPr>
          <p:nvPr>
            <p:ph type="sldNum" sz="quarter" idx="10"/>
          </p:nvPr>
        </p:nvSpPr>
        <p:spPr>
          <a:ln/>
        </p:spPr>
        <p:txBody>
          <a:bodyPr/>
          <a:lstStyle>
            <a:lvl1pPr>
              <a:defRPr/>
            </a:lvl1pPr>
          </a:lstStyle>
          <a:p>
            <a:pPr>
              <a:defRPr/>
            </a:pPr>
            <a:fld id="{E0AE00F8-7501-42BD-AB1A-C2C2859E2F67}" type="slidenum">
              <a:rPr lang="en-US"/>
              <a:pPr>
                <a:defRPr/>
              </a:pPr>
              <a:t>‹#›</a:t>
            </a:fld>
            <a:endParaRPr lang="en-US"/>
          </a:p>
        </p:txBody>
      </p:sp>
    </p:spTree>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8950" y="131763"/>
            <a:ext cx="6851650" cy="530225"/>
          </a:xfrm>
          <a:prstGeom prst="rect">
            <a:avLst/>
          </a:prstGeom>
        </p:spPr>
        <p:txBody>
          <a:bodyPr/>
          <a:lstStyle>
            <a:lvl1pPr>
              <a:defRPr baseline="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963613" y="1290638"/>
            <a:ext cx="3846512" cy="51371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62525" y="1290638"/>
            <a:ext cx="3846513" cy="51371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02"/>
          <p:cNvSpPr>
            <a:spLocks noGrp="1" noChangeArrowheads="1"/>
          </p:cNvSpPr>
          <p:nvPr>
            <p:ph type="sldNum" sz="quarter" idx="10"/>
          </p:nvPr>
        </p:nvSpPr>
        <p:spPr>
          <a:ln/>
        </p:spPr>
        <p:txBody>
          <a:bodyPr/>
          <a:lstStyle>
            <a:lvl1pPr>
              <a:defRPr/>
            </a:lvl1pPr>
          </a:lstStyle>
          <a:p>
            <a:pPr>
              <a:defRPr/>
            </a:pPr>
            <a:fld id="{3A934E05-AD9A-4B61-AE20-587C95D94958}" type="slidenum">
              <a:rPr lang="en-US"/>
              <a:pPr>
                <a:defRPr/>
              </a:pPr>
              <a:t>‹#›</a:t>
            </a:fld>
            <a:endParaRPr lang="en-US"/>
          </a:p>
        </p:txBody>
      </p:sp>
    </p:spTree>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02"/>
          <p:cNvSpPr>
            <a:spLocks noGrp="1" noChangeArrowheads="1"/>
          </p:cNvSpPr>
          <p:nvPr>
            <p:ph type="sldNum" sz="quarter" idx="10"/>
          </p:nvPr>
        </p:nvSpPr>
        <p:spPr>
          <a:ln/>
        </p:spPr>
        <p:txBody>
          <a:bodyPr/>
          <a:lstStyle>
            <a:lvl1pPr>
              <a:defRPr/>
            </a:lvl1pPr>
          </a:lstStyle>
          <a:p>
            <a:pPr>
              <a:defRPr/>
            </a:pPr>
            <a:fld id="{1A54C0E5-70C2-48DC-A87B-4839CBA46364}" type="slidenum">
              <a:rPr lang="en-US"/>
              <a:pPr>
                <a:defRPr/>
              </a:pPr>
              <a:t>‹#›</a:t>
            </a:fld>
            <a:endParaRPr lang="en-US"/>
          </a:p>
        </p:txBody>
      </p:sp>
    </p:spTree>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8950" y="131763"/>
            <a:ext cx="6851650" cy="530225"/>
          </a:xfrm>
          <a:prstGeom prst="rect">
            <a:avLst/>
          </a:prstGeom>
        </p:spPr>
        <p:txBody>
          <a:bodyPr/>
          <a:lstStyle>
            <a:lvl1pPr>
              <a:defRPr baseline="0">
                <a:solidFill>
                  <a:schemeClr val="bg1"/>
                </a:solidFill>
              </a:defRPr>
            </a:lvl1pPr>
          </a:lstStyle>
          <a:p>
            <a:r>
              <a:rPr lang="en-US" smtClean="0"/>
              <a:t>Click to edit Master title style</a:t>
            </a:r>
            <a:endParaRPr lang="en-US" dirty="0"/>
          </a:p>
        </p:txBody>
      </p:sp>
      <p:sp>
        <p:nvSpPr>
          <p:cNvPr id="3" name="Rectangle 202"/>
          <p:cNvSpPr>
            <a:spLocks noGrp="1" noChangeArrowheads="1"/>
          </p:cNvSpPr>
          <p:nvPr>
            <p:ph type="sldNum" sz="quarter" idx="10"/>
          </p:nvPr>
        </p:nvSpPr>
        <p:spPr>
          <a:ln/>
        </p:spPr>
        <p:txBody>
          <a:bodyPr/>
          <a:lstStyle>
            <a:lvl1pPr>
              <a:defRPr/>
            </a:lvl1pPr>
          </a:lstStyle>
          <a:p>
            <a:pPr>
              <a:defRPr/>
            </a:pPr>
            <a:fld id="{00326B1B-CA26-47A2-9FD5-206ABBFA3431}" type="slidenum">
              <a:rPr lang="en-US"/>
              <a:pPr>
                <a:defRPr/>
              </a:pPr>
              <a:t>‹#›</a:t>
            </a:fld>
            <a:endParaRPr lang="en-US"/>
          </a:p>
        </p:txBody>
      </p:sp>
    </p:spTree>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02"/>
          <p:cNvSpPr>
            <a:spLocks noGrp="1" noChangeArrowheads="1"/>
          </p:cNvSpPr>
          <p:nvPr>
            <p:ph type="sldNum" sz="quarter" idx="10"/>
          </p:nvPr>
        </p:nvSpPr>
        <p:spPr>
          <a:ln/>
        </p:spPr>
        <p:txBody>
          <a:bodyPr/>
          <a:lstStyle>
            <a:lvl1pPr>
              <a:defRPr/>
            </a:lvl1pPr>
          </a:lstStyle>
          <a:p>
            <a:pPr>
              <a:defRPr/>
            </a:pPr>
            <a:fld id="{94F8DA14-3DD2-4903-87F0-0E7416242EA3}" type="slidenum">
              <a:rPr lang="en-US"/>
              <a:pPr>
                <a:defRPr/>
              </a:pPr>
              <a:t>‹#›</a:t>
            </a:fld>
            <a:endParaRPr lang="en-US"/>
          </a:p>
        </p:txBody>
      </p:sp>
    </p:spTree>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02"/>
          <p:cNvSpPr>
            <a:spLocks noGrp="1" noChangeArrowheads="1"/>
          </p:cNvSpPr>
          <p:nvPr>
            <p:ph type="sldNum" sz="quarter" idx="10"/>
          </p:nvPr>
        </p:nvSpPr>
        <p:spPr>
          <a:ln/>
        </p:spPr>
        <p:txBody>
          <a:bodyPr/>
          <a:lstStyle>
            <a:lvl1pPr>
              <a:defRPr/>
            </a:lvl1pPr>
          </a:lstStyle>
          <a:p>
            <a:pPr>
              <a:defRPr/>
            </a:pPr>
            <a:fld id="{5B517479-95D7-4890-8FB1-765F992CEB18}" type="slidenum">
              <a:rPr lang="en-US"/>
              <a:pPr>
                <a:defRPr/>
              </a:pPr>
              <a:t>‹#›</a:t>
            </a:fld>
            <a:endParaRPr lang="en-US"/>
          </a:p>
        </p:txBody>
      </p:sp>
    </p:spTree>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02"/>
          <p:cNvSpPr>
            <a:spLocks noGrp="1" noChangeArrowheads="1"/>
          </p:cNvSpPr>
          <p:nvPr>
            <p:ph type="sldNum" sz="quarter" idx="10"/>
          </p:nvPr>
        </p:nvSpPr>
        <p:spPr>
          <a:ln/>
        </p:spPr>
        <p:txBody>
          <a:bodyPr/>
          <a:lstStyle>
            <a:lvl1pPr>
              <a:defRPr/>
            </a:lvl1pPr>
          </a:lstStyle>
          <a:p>
            <a:pPr>
              <a:defRPr/>
            </a:pPr>
            <a:fld id="{68870521-26EA-4FF5-8CE2-B51D84A9E8FF}" type="slidenum">
              <a:rPr lang="en-US"/>
              <a:pPr>
                <a:defRPr/>
              </a:pPr>
              <a:t>‹#›</a:t>
            </a:fld>
            <a:endParaRPr lang="en-US"/>
          </a:p>
        </p:txBody>
      </p:sp>
    </p:spTree>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3" Type="http://schemas.openxmlformats.org/officeDocument/2006/relationships/image" Target="../media/image4.jpeg"/><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CCFFCC">
            <a:alpha val="0"/>
          </a:srgbClr>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4" cstate="print"/>
          <a:srcRect t="11644" r="12241" b="14793"/>
          <a:stretch>
            <a:fillRect/>
          </a:stretch>
        </p:blipFill>
        <p:spPr bwMode="auto">
          <a:xfrm>
            <a:off x="0" y="846138"/>
            <a:ext cx="9144000" cy="6011862"/>
          </a:xfrm>
          <a:prstGeom prst="rect">
            <a:avLst/>
          </a:prstGeom>
          <a:noFill/>
          <a:ln w="9525">
            <a:noFill/>
            <a:miter lim="800000"/>
            <a:headEnd/>
            <a:tailEnd/>
          </a:ln>
        </p:spPr>
      </p:pic>
      <p:sp>
        <p:nvSpPr>
          <p:cNvPr id="13320" name="Rectangle 8"/>
          <p:cNvSpPr>
            <a:spLocks noChangeArrowheads="1"/>
          </p:cNvSpPr>
          <p:nvPr/>
        </p:nvSpPr>
        <p:spPr bwMode="auto">
          <a:xfrm>
            <a:off x="0" y="0"/>
            <a:ext cx="9144000" cy="6858000"/>
          </a:xfrm>
          <a:prstGeom prst="rect">
            <a:avLst/>
          </a:prstGeom>
          <a:noFill/>
          <a:ln w="9525">
            <a:solidFill>
              <a:schemeClr val="tx1"/>
            </a:solidFill>
            <a:miter lim="800000"/>
            <a:headEnd/>
            <a:tailEnd/>
          </a:ln>
          <a:effectLst/>
        </p:spPr>
        <p:txBody>
          <a:bodyPr wrap="none" anchor="ctr"/>
          <a:lstStyle/>
          <a:p>
            <a:pPr>
              <a:defRPr/>
            </a:pPr>
            <a:endParaRPr lang="en-US">
              <a:solidFill>
                <a:srgbClr val="000000"/>
              </a:solidFill>
            </a:endParaRPr>
          </a:p>
        </p:txBody>
      </p:sp>
      <p:sp>
        <p:nvSpPr>
          <p:cNvPr id="13514" name="Rectangle 202"/>
          <p:cNvSpPr>
            <a:spLocks noGrp="1" noChangeArrowheads="1"/>
          </p:cNvSpPr>
          <p:nvPr>
            <p:ph type="sldNum" sz="quarter" idx="4"/>
          </p:nvPr>
        </p:nvSpPr>
        <p:spPr bwMode="auto">
          <a:xfrm>
            <a:off x="6759575" y="614997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600">
                <a:solidFill>
                  <a:srgbClr val="000000"/>
                </a:solidFill>
                <a:latin typeface="Arial" charset="0"/>
              </a:defRPr>
            </a:lvl1pPr>
          </a:lstStyle>
          <a:p>
            <a:pPr>
              <a:defRPr/>
            </a:pPr>
            <a:fld id="{77DED4F8-70B6-4FEC-8637-BB6DB85BD4F5}" type="slidenum">
              <a:rPr lang="en-US"/>
              <a:pPr>
                <a:defRPr/>
              </a:pPr>
              <a:t>‹#›</a:t>
            </a:fld>
            <a:endParaRPr lang="en-US"/>
          </a:p>
        </p:txBody>
      </p:sp>
      <p:sp>
        <p:nvSpPr>
          <p:cNvPr id="8" name="Rectangle 7"/>
          <p:cNvSpPr/>
          <p:nvPr/>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030" name="Picture 202"/>
          <p:cNvPicPr>
            <a:picLocks noChangeAspect="1" noChangeArrowheads="1"/>
          </p:cNvPicPr>
          <p:nvPr/>
        </p:nvPicPr>
        <p:blipFill>
          <a:blip r:embed="rId15" cstate="print"/>
          <a:srcRect/>
          <a:stretch>
            <a:fillRect/>
          </a:stretch>
        </p:blipFill>
        <p:spPr bwMode="auto">
          <a:xfrm>
            <a:off x="8289925" y="98425"/>
            <a:ext cx="774700" cy="6397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ransition xmlns:p14="http://schemas.microsoft.com/office/powerpoint/2010/main"/>
  <p:hf hdr="0" ftr="0" dt="0"/>
  <p:txStyles>
    <p:titleStyle>
      <a:lvl1pPr algn="l" rtl="0" eaLnBrk="1" fontAlgn="base" hangingPunct="1">
        <a:lnSpc>
          <a:spcPct val="85000"/>
        </a:lnSpc>
        <a:spcBef>
          <a:spcPct val="0"/>
        </a:spcBef>
        <a:spcAft>
          <a:spcPct val="0"/>
        </a:spcAft>
        <a:defRPr sz="3200" b="1">
          <a:solidFill>
            <a:schemeClr val="accent2"/>
          </a:solidFill>
          <a:latin typeface="+mj-lt"/>
          <a:ea typeface="+mj-ea"/>
          <a:cs typeface="+mj-cs"/>
        </a:defRPr>
      </a:lvl1pPr>
      <a:lvl2pPr algn="l" rtl="0" eaLnBrk="1" fontAlgn="base" hangingPunct="1">
        <a:lnSpc>
          <a:spcPct val="85000"/>
        </a:lnSpc>
        <a:spcBef>
          <a:spcPct val="0"/>
        </a:spcBef>
        <a:spcAft>
          <a:spcPct val="0"/>
        </a:spcAft>
        <a:defRPr sz="3200" b="1">
          <a:solidFill>
            <a:schemeClr val="accent2"/>
          </a:solidFill>
          <a:latin typeface="Arial" charset="0"/>
        </a:defRPr>
      </a:lvl2pPr>
      <a:lvl3pPr algn="l" rtl="0" eaLnBrk="1" fontAlgn="base" hangingPunct="1">
        <a:lnSpc>
          <a:spcPct val="85000"/>
        </a:lnSpc>
        <a:spcBef>
          <a:spcPct val="0"/>
        </a:spcBef>
        <a:spcAft>
          <a:spcPct val="0"/>
        </a:spcAft>
        <a:defRPr sz="3200" b="1">
          <a:solidFill>
            <a:schemeClr val="accent2"/>
          </a:solidFill>
          <a:latin typeface="Arial" charset="0"/>
        </a:defRPr>
      </a:lvl3pPr>
      <a:lvl4pPr algn="l" rtl="0" eaLnBrk="1" fontAlgn="base" hangingPunct="1">
        <a:lnSpc>
          <a:spcPct val="85000"/>
        </a:lnSpc>
        <a:spcBef>
          <a:spcPct val="0"/>
        </a:spcBef>
        <a:spcAft>
          <a:spcPct val="0"/>
        </a:spcAft>
        <a:defRPr sz="3200" b="1">
          <a:solidFill>
            <a:schemeClr val="accent2"/>
          </a:solidFill>
          <a:latin typeface="Arial" charset="0"/>
        </a:defRPr>
      </a:lvl4pPr>
      <a:lvl5pPr algn="l" rtl="0" eaLnBrk="1" fontAlgn="base" hangingPunct="1">
        <a:lnSpc>
          <a:spcPct val="85000"/>
        </a:lnSpc>
        <a:spcBef>
          <a:spcPct val="0"/>
        </a:spcBef>
        <a:spcAft>
          <a:spcPct val="0"/>
        </a:spcAft>
        <a:defRPr sz="3200" b="1">
          <a:solidFill>
            <a:schemeClr val="accent2"/>
          </a:solidFill>
          <a:latin typeface="Arial" charset="0"/>
        </a:defRPr>
      </a:lvl5pPr>
      <a:lvl6pPr marL="457200" algn="l" rtl="0" eaLnBrk="1" fontAlgn="base" hangingPunct="1">
        <a:lnSpc>
          <a:spcPct val="85000"/>
        </a:lnSpc>
        <a:spcBef>
          <a:spcPct val="0"/>
        </a:spcBef>
        <a:spcAft>
          <a:spcPct val="0"/>
        </a:spcAft>
        <a:defRPr sz="3200" b="1">
          <a:solidFill>
            <a:schemeClr val="accent2"/>
          </a:solidFill>
          <a:latin typeface="Arial" charset="0"/>
        </a:defRPr>
      </a:lvl6pPr>
      <a:lvl7pPr marL="914400" algn="l" rtl="0" eaLnBrk="1" fontAlgn="base" hangingPunct="1">
        <a:lnSpc>
          <a:spcPct val="85000"/>
        </a:lnSpc>
        <a:spcBef>
          <a:spcPct val="0"/>
        </a:spcBef>
        <a:spcAft>
          <a:spcPct val="0"/>
        </a:spcAft>
        <a:defRPr sz="3200" b="1">
          <a:solidFill>
            <a:schemeClr val="accent2"/>
          </a:solidFill>
          <a:latin typeface="Arial" charset="0"/>
        </a:defRPr>
      </a:lvl7pPr>
      <a:lvl8pPr marL="1371600" algn="l" rtl="0" eaLnBrk="1" fontAlgn="base" hangingPunct="1">
        <a:lnSpc>
          <a:spcPct val="85000"/>
        </a:lnSpc>
        <a:spcBef>
          <a:spcPct val="0"/>
        </a:spcBef>
        <a:spcAft>
          <a:spcPct val="0"/>
        </a:spcAft>
        <a:defRPr sz="3200" b="1">
          <a:solidFill>
            <a:schemeClr val="accent2"/>
          </a:solidFill>
          <a:latin typeface="Arial" charset="0"/>
        </a:defRPr>
      </a:lvl8pPr>
      <a:lvl9pPr marL="1828800" algn="l" rtl="0" eaLnBrk="1" fontAlgn="base" hangingPunct="1">
        <a:lnSpc>
          <a:spcPct val="85000"/>
        </a:lnSpc>
        <a:spcBef>
          <a:spcPct val="0"/>
        </a:spcBef>
        <a:spcAft>
          <a:spcPct val="0"/>
        </a:spcAft>
        <a:defRPr sz="3200" b="1">
          <a:solidFill>
            <a:schemeClr val="accent2"/>
          </a:solidFill>
          <a:latin typeface="Arial" charset="0"/>
        </a:defRPr>
      </a:lvl9pPr>
    </p:titleStyle>
    <p:bodyStyle>
      <a:lvl1pPr marL="282575" indent="-282575" algn="l" rtl="0" eaLnBrk="1" fontAlgn="base" hangingPunct="1">
        <a:spcBef>
          <a:spcPct val="30000"/>
        </a:spcBef>
        <a:spcAft>
          <a:spcPct val="0"/>
        </a:spcAft>
        <a:buChar char="•"/>
        <a:defRPr sz="2000">
          <a:solidFill>
            <a:schemeClr val="tx1"/>
          </a:solidFill>
          <a:latin typeface="+mn-lt"/>
          <a:ea typeface="+mn-ea"/>
          <a:cs typeface="+mn-cs"/>
        </a:defRPr>
      </a:lvl1pPr>
      <a:lvl2pPr marL="636588" indent="-239713" algn="l" rtl="0" eaLnBrk="1" fontAlgn="base" hangingPunct="1">
        <a:spcBef>
          <a:spcPct val="30000"/>
        </a:spcBef>
        <a:spcAft>
          <a:spcPct val="0"/>
        </a:spcAft>
        <a:buFont typeface="Times" pitchFamily="18" charset="0"/>
        <a:buChar char="–"/>
        <a:defRPr sz="2000">
          <a:solidFill>
            <a:schemeClr val="tx1"/>
          </a:solidFill>
          <a:latin typeface="+mn-lt"/>
        </a:defRPr>
      </a:lvl2pPr>
      <a:lvl3pPr marL="917575" indent="-166688" algn="l" rtl="0" eaLnBrk="1" fontAlgn="base" hangingPunct="1">
        <a:spcBef>
          <a:spcPct val="30000"/>
        </a:spcBef>
        <a:spcAft>
          <a:spcPct val="0"/>
        </a:spcAft>
        <a:buChar char="•"/>
        <a:defRPr sz="2000">
          <a:solidFill>
            <a:schemeClr val="tx1"/>
          </a:solidFill>
          <a:latin typeface="+mn-lt"/>
        </a:defRPr>
      </a:lvl3pPr>
      <a:lvl4pPr marL="1255713" indent="-223838" algn="l" rtl="0" eaLnBrk="1" fontAlgn="base" hangingPunct="1">
        <a:spcBef>
          <a:spcPct val="30000"/>
        </a:spcBef>
        <a:spcAft>
          <a:spcPct val="0"/>
        </a:spcAft>
        <a:buChar char="–"/>
        <a:defRPr sz="2000">
          <a:solidFill>
            <a:schemeClr val="tx1"/>
          </a:solidFill>
          <a:latin typeface="+mn-lt"/>
        </a:defRPr>
      </a:lvl4pPr>
      <a:lvl5pPr marL="1593850" indent="-223838" algn="l" rtl="0" eaLnBrk="1" fontAlgn="base" hangingPunct="1">
        <a:spcBef>
          <a:spcPct val="30000"/>
        </a:spcBef>
        <a:spcAft>
          <a:spcPct val="0"/>
        </a:spcAft>
        <a:buChar char="»"/>
        <a:defRPr sz="2000">
          <a:solidFill>
            <a:schemeClr val="tx1"/>
          </a:solidFill>
          <a:latin typeface="+mn-lt"/>
        </a:defRPr>
      </a:lvl5pPr>
      <a:lvl6pPr marL="2051050" indent="-223838" algn="l" rtl="0" eaLnBrk="1" fontAlgn="base" hangingPunct="1">
        <a:spcBef>
          <a:spcPct val="30000"/>
        </a:spcBef>
        <a:spcAft>
          <a:spcPct val="0"/>
        </a:spcAft>
        <a:buChar char="»"/>
        <a:defRPr sz="2000">
          <a:solidFill>
            <a:schemeClr val="tx1"/>
          </a:solidFill>
          <a:latin typeface="+mn-lt"/>
        </a:defRPr>
      </a:lvl6pPr>
      <a:lvl7pPr marL="2508250" indent="-223838" algn="l" rtl="0" eaLnBrk="1" fontAlgn="base" hangingPunct="1">
        <a:spcBef>
          <a:spcPct val="30000"/>
        </a:spcBef>
        <a:spcAft>
          <a:spcPct val="0"/>
        </a:spcAft>
        <a:buChar char="»"/>
        <a:defRPr sz="2000">
          <a:solidFill>
            <a:schemeClr val="tx1"/>
          </a:solidFill>
          <a:latin typeface="+mn-lt"/>
        </a:defRPr>
      </a:lvl7pPr>
      <a:lvl8pPr marL="2965450" indent="-223838" algn="l" rtl="0" eaLnBrk="1" fontAlgn="base" hangingPunct="1">
        <a:spcBef>
          <a:spcPct val="30000"/>
        </a:spcBef>
        <a:spcAft>
          <a:spcPct val="0"/>
        </a:spcAft>
        <a:buChar char="»"/>
        <a:defRPr sz="2000">
          <a:solidFill>
            <a:schemeClr val="tx1"/>
          </a:solidFill>
          <a:latin typeface="+mn-lt"/>
        </a:defRPr>
      </a:lvl8pPr>
      <a:lvl9pPr marL="3422650" indent="-223838" algn="l" rtl="0" eaLnBrk="1" fontAlgn="base" hangingPunct="1">
        <a:spcBef>
          <a:spcPct val="3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CCFFCC">
            <a:alpha val="0"/>
          </a:srgbClr>
        </a:solidFill>
        <a:effectLst/>
      </p:bgPr>
    </p:bg>
    <p:spTree>
      <p:nvGrpSpPr>
        <p:cNvPr id="1" name=""/>
        <p:cNvGrpSpPr/>
        <p:nvPr/>
      </p:nvGrpSpPr>
      <p:grpSpPr>
        <a:xfrm>
          <a:off x="0" y="0"/>
          <a:ext cx="0" cy="0"/>
          <a:chOff x="0" y="0"/>
          <a:chExt cx="0" cy="0"/>
        </a:xfrm>
      </p:grpSpPr>
      <p:grpSp>
        <p:nvGrpSpPr>
          <p:cNvPr id="2" name="Group 9"/>
          <p:cNvGrpSpPr>
            <a:grpSpLocks/>
          </p:cNvGrpSpPr>
          <p:nvPr/>
        </p:nvGrpSpPr>
        <p:grpSpPr bwMode="auto">
          <a:xfrm>
            <a:off x="0" y="0"/>
            <a:ext cx="9144000" cy="6858000"/>
            <a:chOff x="0" y="0"/>
            <a:chExt cx="9144000" cy="6857999"/>
          </a:xfrm>
        </p:grpSpPr>
        <p:sp>
          <p:nvSpPr>
            <p:cNvPr id="11" name="Rectangle 10"/>
            <p:cNvSpPr/>
            <p:nvPr/>
          </p:nvSpPr>
          <p:spPr>
            <a:xfrm>
              <a:off x="0" y="0"/>
              <a:ext cx="9144000" cy="476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pic>
          <p:nvPicPr>
            <p:cNvPr id="2057" name="Picture 11" descr="index2"/>
            <p:cNvPicPr>
              <a:picLocks noChangeAspect="1" noChangeArrowheads="1"/>
            </p:cNvPicPr>
            <p:nvPr/>
          </p:nvPicPr>
          <p:blipFill>
            <a:blip r:embed="rId13" cstate="print"/>
            <a:srcRect t="11636" r="17" b="1689"/>
            <a:stretch>
              <a:fillRect/>
            </a:stretch>
          </p:blipFill>
          <p:spPr bwMode="auto">
            <a:xfrm>
              <a:off x="0" y="238124"/>
              <a:ext cx="9144000" cy="6619875"/>
            </a:xfrm>
            <a:prstGeom prst="rect">
              <a:avLst/>
            </a:prstGeom>
            <a:noFill/>
            <a:ln w="9525">
              <a:noFill/>
              <a:miter lim="800000"/>
              <a:headEnd/>
              <a:tailEnd/>
            </a:ln>
          </p:spPr>
        </p:pic>
      </p:grpSp>
      <p:sp>
        <p:nvSpPr>
          <p:cNvPr id="2051"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defRPr>
            </a:lvl1pPr>
          </a:lstStyle>
          <a:p>
            <a:pPr>
              <a:defRPr/>
            </a:pPr>
            <a:fld id="{6A12300E-6AA5-4FC3-A0CA-5274AB88078C}" type="datetimeFigureOut">
              <a:rPr lang="en-US"/>
              <a:pPr>
                <a:defRPr/>
              </a:pPr>
              <a:t>1/14/15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defRPr>
            </a:lvl1pPr>
          </a:lstStyle>
          <a:p>
            <a:pPr>
              <a:defRPr/>
            </a:pPr>
            <a:fld id="{485F6A87-9FBC-4716-A72C-D592DD9678F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3.jpeg"/><Relationship Id="rId1" Type="http://schemas.openxmlformats.org/officeDocument/2006/relationships/slideLayout" Target="../slideLayouts/slideLayout7.xml"/><Relationship Id="rId2"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lance-modis.eosdis.nasa.gov/data_products/" TargetMode="External"/><Relationship Id="rId4" Type="http://schemas.openxmlformats.org/officeDocument/2006/relationships/hyperlink" Target="http://ready.arl.noaa.gov/HYSPLIT.php" TargetMode="External"/><Relationship Id="rId5" Type="http://schemas.openxmlformats.org/officeDocument/2006/relationships/hyperlink" Target="http://decadal.gsfc.nasa.gov/pace.html" TargetMode="External"/><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cstate="print"/>
          <a:srcRect l="432"/>
          <a:stretch>
            <a:fillRect/>
          </a:stretch>
        </p:blipFill>
        <p:spPr bwMode="auto">
          <a:xfrm>
            <a:off x="184150" y="2269691"/>
            <a:ext cx="8775700" cy="2524125"/>
          </a:xfrm>
          <a:prstGeom prst="rect">
            <a:avLst/>
          </a:prstGeom>
          <a:noFill/>
          <a:ln w="9525">
            <a:noFill/>
            <a:miter lim="800000"/>
            <a:headEnd/>
            <a:tailEnd/>
          </a:ln>
        </p:spPr>
      </p:pic>
      <p:sp>
        <p:nvSpPr>
          <p:cNvPr id="14340" name="Rectangle 6"/>
          <p:cNvSpPr>
            <a:spLocks noChangeArrowheads="1"/>
          </p:cNvSpPr>
          <p:nvPr/>
        </p:nvSpPr>
        <p:spPr bwMode="auto">
          <a:xfrm>
            <a:off x="2447925" y="6172200"/>
            <a:ext cx="49213" cy="215900"/>
          </a:xfrm>
          <a:prstGeom prst="rect">
            <a:avLst/>
          </a:prstGeom>
          <a:noFill/>
          <a:ln w="9525">
            <a:noFill/>
            <a:miter lim="800000"/>
            <a:headEnd/>
            <a:tailEnd/>
          </a:ln>
        </p:spPr>
        <p:txBody>
          <a:bodyPr wrap="none" lIns="0" tIns="0" rIns="0" bIns="0">
            <a:spAutoFit/>
          </a:bodyPr>
          <a:lstStyle/>
          <a:p>
            <a:r>
              <a:rPr lang="en-US" sz="1400">
                <a:solidFill>
                  <a:srgbClr val="000000"/>
                </a:solidFill>
              </a:rPr>
              <a:t> </a:t>
            </a:r>
            <a:endParaRPr lang="en-US">
              <a:solidFill>
                <a:srgbClr val="000000"/>
              </a:solidFill>
            </a:endParaRPr>
          </a:p>
        </p:txBody>
      </p:sp>
      <p:sp>
        <p:nvSpPr>
          <p:cNvPr id="14341" name="Rectangle 10"/>
          <p:cNvSpPr>
            <a:spLocks noChangeArrowheads="1"/>
          </p:cNvSpPr>
          <p:nvPr/>
        </p:nvSpPr>
        <p:spPr bwMode="auto">
          <a:xfrm>
            <a:off x="5348288" y="6172200"/>
            <a:ext cx="49212" cy="215900"/>
          </a:xfrm>
          <a:prstGeom prst="rect">
            <a:avLst/>
          </a:prstGeom>
          <a:noFill/>
          <a:ln w="9525">
            <a:noFill/>
            <a:miter lim="800000"/>
            <a:headEnd/>
            <a:tailEnd/>
          </a:ln>
        </p:spPr>
        <p:txBody>
          <a:bodyPr wrap="none" lIns="0" tIns="0" rIns="0" bIns="0">
            <a:spAutoFit/>
          </a:bodyPr>
          <a:lstStyle/>
          <a:p>
            <a:r>
              <a:rPr lang="en-US" sz="1400">
                <a:solidFill>
                  <a:srgbClr val="000000"/>
                </a:solidFill>
              </a:rPr>
              <a:t> </a:t>
            </a:r>
            <a:endParaRPr lang="en-US">
              <a:solidFill>
                <a:srgbClr val="000000"/>
              </a:solidFill>
            </a:endParaRPr>
          </a:p>
        </p:txBody>
      </p:sp>
      <p:sp>
        <p:nvSpPr>
          <p:cNvPr id="14342" name="Rectangle 23"/>
          <p:cNvSpPr>
            <a:spLocks noChangeArrowheads="1"/>
          </p:cNvSpPr>
          <p:nvPr/>
        </p:nvSpPr>
        <p:spPr bwMode="auto">
          <a:xfrm>
            <a:off x="8324850" y="6172200"/>
            <a:ext cx="49213" cy="215900"/>
          </a:xfrm>
          <a:prstGeom prst="rect">
            <a:avLst/>
          </a:prstGeom>
          <a:noFill/>
          <a:ln w="9525">
            <a:noFill/>
            <a:miter lim="800000"/>
            <a:headEnd/>
            <a:tailEnd/>
          </a:ln>
        </p:spPr>
        <p:txBody>
          <a:bodyPr wrap="none" lIns="0" tIns="0" rIns="0" bIns="0">
            <a:spAutoFit/>
          </a:bodyPr>
          <a:lstStyle/>
          <a:p>
            <a:r>
              <a:rPr lang="en-US" sz="1400">
                <a:solidFill>
                  <a:srgbClr val="000000"/>
                </a:solidFill>
              </a:rPr>
              <a:t> </a:t>
            </a:r>
            <a:endParaRPr lang="en-US">
              <a:solidFill>
                <a:srgbClr val="000000"/>
              </a:solidFill>
            </a:endParaRPr>
          </a:p>
        </p:txBody>
      </p:sp>
      <p:pic>
        <p:nvPicPr>
          <p:cNvPr id="14343" name="Picture 202"/>
          <p:cNvPicPr>
            <a:picLocks noChangeAspect="1" noChangeArrowheads="1"/>
          </p:cNvPicPr>
          <p:nvPr/>
        </p:nvPicPr>
        <p:blipFill>
          <a:blip r:embed="rId3" cstate="print"/>
          <a:srcRect/>
          <a:stretch>
            <a:fillRect/>
          </a:stretch>
        </p:blipFill>
        <p:spPr bwMode="auto">
          <a:xfrm>
            <a:off x="152400" y="228600"/>
            <a:ext cx="1014412" cy="838200"/>
          </a:xfrm>
          <a:prstGeom prst="rect">
            <a:avLst/>
          </a:prstGeom>
          <a:noFill/>
          <a:ln w="9525">
            <a:noFill/>
            <a:miter lim="800000"/>
            <a:headEnd/>
            <a:tailEnd/>
          </a:ln>
        </p:spPr>
      </p:pic>
      <p:sp>
        <p:nvSpPr>
          <p:cNvPr id="14344" name="TextBox 5"/>
          <p:cNvSpPr txBox="1">
            <a:spLocks noChangeArrowheads="1"/>
          </p:cNvSpPr>
          <p:nvPr/>
        </p:nvSpPr>
        <p:spPr bwMode="auto">
          <a:xfrm>
            <a:off x="121130" y="1295400"/>
            <a:ext cx="8991600" cy="815480"/>
          </a:xfrm>
          <a:prstGeom prst="rect">
            <a:avLst/>
          </a:prstGeom>
          <a:noFill/>
          <a:ln w="9525">
            <a:noFill/>
            <a:miter lim="800000"/>
            <a:headEnd/>
            <a:tailEnd/>
          </a:ln>
        </p:spPr>
        <p:txBody>
          <a:bodyPr wrap="square">
            <a:spAutoFit/>
          </a:bodyPr>
          <a:lstStyle/>
          <a:p>
            <a:pPr algn="ctr">
              <a:lnSpc>
                <a:spcPts val="2800"/>
              </a:lnSpc>
            </a:pPr>
            <a:r>
              <a:rPr lang="en-US" sz="2800" b="1" dirty="0" smtClean="0">
                <a:solidFill>
                  <a:srgbClr val="000066"/>
                </a:solidFill>
                <a:latin typeface="Candara" pitchFamily="34" charset="0"/>
              </a:rPr>
              <a:t>APPLICATIONS OF THE </a:t>
            </a:r>
            <a:r>
              <a:rPr lang="en-US" sz="2800" b="1" dirty="0">
                <a:solidFill>
                  <a:srgbClr val="000066"/>
                </a:solidFill>
                <a:latin typeface="Candara" pitchFamily="34" charset="0"/>
              </a:rPr>
              <a:t>PACE </a:t>
            </a:r>
            <a:r>
              <a:rPr lang="en-US" sz="2800" b="1" dirty="0" smtClean="0">
                <a:solidFill>
                  <a:srgbClr val="000066"/>
                </a:solidFill>
                <a:latin typeface="Candara" pitchFamily="34" charset="0"/>
              </a:rPr>
              <a:t>MISSION ATMOSPHERIC DATA</a:t>
            </a:r>
            <a:endParaRPr lang="en-US" sz="2800" b="1" dirty="0">
              <a:solidFill>
                <a:srgbClr val="000066"/>
              </a:solidFill>
              <a:latin typeface="Candara" pitchFamily="34" charset="0"/>
              <a:cs typeface="Arial" charset="0"/>
            </a:endParaRPr>
          </a:p>
        </p:txBody>
      </p:sp>
      <p:sp>
        <p:nvSpPr>
          <p:cNvPr id="9" name="TextBox 5"/>
          <p:cNvSpPr txBox="1">
            <a:spLocks noChangeArrowheads="1"/>
          </p:cNvSpPr>
          <p:nvPr/>
        </p:nvSpPr>
        <p:spPr bwMode="auto">
          <a:xfrm>
            <a:off x="152400" y="5029200"/>
            <a:ext cx="8991600" cy="646331"/>
          </a:xfrm>
          <a:prstGeom prst="rect">
            <a:avLst/>
          </a:prstGeom>
          <a:noFill/>
          <a:ln w="9525">
            <a:noFill/>
            <a:miter lim="800000"/>
            <a:headEnd/>
            <a:tailEnd/>
          </a:ln>
        </p:spPr>
        <p:txBody>
          <a:bodyPr wrap="square">
            <a:spAutoFit/>
          </a:bodyPr>
          <a:lstStyle/>
          <a:p>
            <a:pPr algn="ctr"/>
            <a:r>
              <a:rPr lang="en-US" b="1" dirty="0" smtClean="0">
                <a:solidFill>
                  <a:srgbClr val="000066"/>
                </a:solidFill>
                <a:latin typeface="Candara" pitchFamily="34" charset="0"/>
              </a:rPr>
              <a:t>Ali H. Omar (</a:t>
            </a:r>
            <a:r>
              <a:rPr lang="en-US" b="1" dirty="0" smtClean="0">
                <a:solidFill>
                  <a:srgbClr val="000066"/>
                </a:solidFill>
                <a:latin typeface="Candara" pitchFamily="34" charset="0"/>
              </a:rPr>
              <a:t>NASA Langley)</a:t>
            </a:r>
          </a:p>
          <a:p>
            <a:pPr algn="ctr"/>
            <a:r>
              <a:rPr lang="en-US" b="1" dirty="0" smtClean="0">
                <a:solidFill>
                  <a:srgbClr val="000066"/>
                </a:solidFill>
                <a:latin typeface="Candara" pitchFamily="34" charset="0"/>
              </a:rPr>
              <a:t>Collaborator: </a:t>
            </a:r>
            <a:r>
              <a:rPr lang="en-US" b="1" dirty="0" smtClean="0">
                <a:solidFill>
                  <a:srgbClr val="000066"/>
                </a:solidFill>
                <a:latin typeface="Candara" pitchFamily="34" charset="0"/>
              </a:rPr>
              <a:t>Maria </a:t>
            </a:r>
            <a:r>
              <a:rPr lang="en-US" b="1" dirty="0" err="1" smtClean="0">
                <a:solidFill>
                  <a:srgbClr val="000066"/>
                </a:solidFill>
                <a:latin typeface="Candara" pitchFamily="34" charset="0"/>
              </a:rPr>
              <a:t>Tzortziou</a:t>
            </a:r>
            <a:r>
              <a:rPr lang="en-US" b="1" dirty="0" smtClean="0">
                <a:solidFill>
                  <a:srgbClr val="000066"/>
                </a:solidFill>
                <a:latin typeface="Candara" pitchFamily="34" charset="0"/>
              </a:rPr>
              <a:t> (NASA/CCNY)</a:t>
            </a:r>
            <a:endParaRPr lang="en-US" b="1" dirty="0">
              <a:solidFill>
                <a:srgbClr val="000066"/>
              </a:solidFill>
              <a:latin typeface="Candara" pitchFamily="34" charset="0"/>
              <a:cs typeface="Arial" charset="0"/>
            </a:endParaRPr>
          </a:p>
        </p:txBody>
      </p:sp>
      <p:pic>
        <p:nvPicPr>
          <p:cNvPr id="11" name="Picture 2" descr="PACE intro image"/>
          <p:cNvPicPr>
            <a:picLocks noChangeAspect="1" noChangeArrowheads="1"/>
          </p:cNvPicPr>
          <p:nvPr/>
        </p:nvPicPr>
        <p:blipFill>
          <a:blip r:embed="rId4" cstate="print"/>
          <a:srcRect/>
          <a:stretch>
            <a:fillRect/>
          </a:stretch>
        </p:blipFill>
        <p:spPr bwMode="auto">
          <a:xfrm>
            <a:off x="7639050" y="228600"/>
            <a:ext cx="1371600" cy="689981"/>
          </a:xfrm>
          <a:prstGeom prst="rect">
            <a:avLst/>
          </a:prstGeom>
          <a:noFill/>
        </p:spPr>
      </p:pic>
      <p:sp>
        <p:nvSpPr>
          <p:cNvPr id="12" name="TextBox 11"/>
          <p:cNvSpPr txBox="1"/>
          <p:nvPr/>
        </p:nvSpPr>
        <p:spPr>
          <a:xfrm>
            <a:off x="7655777" y="549249"/>
            <a:ext cx="808748" cy="369332"/>
          </a:xfrm>
          <a:prstGeom prst="rect">
            <a:avLst/>
          </a:prstGeom>
          <a:noFill/>
        </p:spPr>
        <p:txBody>
          <a:bodyPr wrap="none" rtlCol="0">
            <a:spAutoFit/>
          </a:bodyPr>
          <a:lstStyle/>
          <a:p>
            <a:r>
              <a:rPr lang="en-US" b="1" dirty="0" smtClean="0"/>
              <a:t>PACE</a:t>
            </a:r>
            <a:endParaRPr lang="en-US" b="1" dirty="0"/>
          </a:p>
        </p:txBody>
      </p:sp>
      <p:sp>
        <p:nvSpPr>
          <p:cNvPr id="2" name="TextBox 1"/>
          <p:cNvSpPr txBox="1"/>
          <p:nvPr/>
        </p:nvSpPr>
        <p:spPr>
          <a:xfrm>
            <a:off x="465760" y="5943600"/>
            <a:ext cx="8678240" cy="646331"/>
          </a:xfrm>
          <a:prstGeom prst="rect">
            <a:avLst/>
          </a:prstGeom>
          <a:noFill/>
        </p:spPr>
        <p:txBody>
          <a:bodyPr wrap="none" rtlCol="0">
            <a:spAutoFit/>
          </a:bodyPr>
          <a:lstStyle/>
          <a:p>
            <a:r>
              <a:rPr lang="en-US" dirty="0" smtClean="0">
                <a:sym typeface="Wingdings"/>
              </a:rPr>
              <a:t>Groups/Subgroups: </a:t>
            </a:r>
            <a:r>
              <a:rPr lang="en-US" dirty="0" smtClean="0">
                <a:sym typeface="Wingdings"/>
              </a:rPr>
              <a:t>Atmospheric Correction, </a:t>
            </a:r>
            <a:r>
              <a:rPr lang="en-US" dirty="0" smtClean="0">
                <a:sym typeface="Wingdings"/>
              </a:rPr>
              <a:t>Applications</a:t>
            </a:r>
            <a:r>
              <a:rPr lang="en-US" dirty="0" smtClean="0">
                <a:sym typeface="Wingdings"/>
              </a:rPr>
              <a:t>, Atmospheric by-products</a:t>
            </a:r>
            <a:endParaRPr lang="en-US" dirty="0">
              <a:sym typeface="Wingdings"/>
            </a:endParaRP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PACE Aerosol Measurements</a:t>
            </a:r>
            <a:endParaRPr lang="en-US" dirty="0"/>
          </a:p>
        </p:txBody>
      </p:sp>
      <p:sp>
        <p:nvSpPr>
          <p:cNvPr id="4" name="Slide Number Placeholder 3"/>
          <p:cNvSpPr>
            <a:spLocks noGrp="1"/>
          </p:cNvSpPr>
          <p:nvPr>
            <p:ph type="sldNum" sz="quarter" idx="10"/>
          </p:nvPr>
        </p:nvSpPr>
        <p:spPr/>
        <p:txBody>
          <a:bodyPr/>
          <a:lstStyle/>
          <a:p>
            <a:pPr>
              <a:defRPr/>
            </a:pPr>
            <a:fld id="{CB69EB94-F5EB-46F5-BAB3-74E530CE2776}" type="slidenum">
              <a:rPr lang="en-US" smtClean="0"/>
              <a:pPr>
                <a:defRPr/>
              </a:pPr>
              <a:t>2</a:t>
            </a:fld>
            <a:endParaRPr lang="en-US" dirty="0"/>
          </a:p>
        </p:txBody>
      </p:sp>
      <p:sp>
        <p:nvSpPr>
          <p:cNvPr id="7" name="TextBox 6"/>
          <p:cNvSpPr txBox="1"/>
          <p:nvPr/>
        </p:nvSpPr>
        <p:spPr>
          <a:xfrm>
            <a:off x="395560" y="1310988"/>
            <a:ext cx="7986440" cy="646331"/>
          </a:xfrm>
          <a:prstGeom prst="rect">
            <a:avLst/>
          </a:prstGeom>
          <a:noFill/>
        </p:spPr>
        <p:txBody>
          <a:bodyPr wrap="square" rtlCol="0">
            <a:spAutoFit/>
          </a:bodyPr>
          <a:lstStyle/>
          <a:p>
            <a:r>
              <a:rPr lang="en-US" dirty="0" smtClean="0">
                <a:solidFill>
                  <a:srgbClr val="0000FF"/>
                </a:solidFill>
              </a:rPr>
              <a:t>Aerosol Optical Depth (</a:t>
            </a:r>
            <a:r>
              <a:rPr lang="en-US" dirty="0" smtClean="0">
                <a:solidFill>
                  <a:srgbClr val="0000FF"/>
                </a:solidFill>
                <a:sym typeface="Symbol" panose="05050102010706020507" pitchFamily="18" charset="2"/>
              </a:rPr>
              <a:t></a:t>
            </a:r>
            <a:r>
              <a:rPr lang="en-US" baseline="-25000" dirty="0" smtClean="0">
                <a:solidFill>
                  <a:srgbClr val="0000FF"/>
                </a:solidFill>
                <a:sym typeface="Symbol" panose="05050102010706020507" pitchFamily="18" charset="2"/>
              </a:rPr>
              <a:t></a:t>
            </a:r>
            <a:r>
              <a:rPr lang="en-US" dirty="0" smtClean="0">
                <a:solidFill>
                  <a:srgbClr val="0000FF"/>
                </a:solidFill>
              </a:rPr>
              <a:t>) </a:t>
            </a:r>
          </a:p>
          <a:p>
            <a:r>
              <a:rPr lang="en-US" dirty="0" smtClean="0">
                <a:solidFill>
                  <a:srgbClr val="0000FF"/>
                </a:solidFill>
              </a:rPr>
              <a:t>Aerosol Optical Depth Angstrom Exponents [</a:t>
            </a:r>
            <a:r>
              <a:rPr lang="en-US" dirty="0" smtClean="0">
                <a:solidFill>
                  <a:srgbClr val="0000FF"/>
                </a:solidFill>
                <a:sym typeface="Symbol" panose="05050102010706020507" pitchFamily="18" charset="2"/>
              </a:rPr>
              <a:t> = </a:t>
            </a:r>
            <a:r>
              <a:rPr lang="en-US" dirty="0" smtClean="0">
                <a:solidFill>
                  <a:srgbClr val="0000FF"/>
                </a:solidFill>
              </a:rPr>
              <a:t>-log(</a:t>
            </a:r>
            <a:r>
              <a:rPr lang="en-US" dirty="0">
                <a:solidFill>
                  <a:srgbClr val="0000FF"/>
                </a:solidFill>
                <a:sym typeface="Symbol" panose="05050102010706020507" pitchFamily="18" charset="2"/>
              </a:rPr>
              <a:t></a:t>
            </a:r>
            <a:r>
              <a:rPr lang="en-US" baseline="-25000" dirty="0">
                <a:solidFill>
                  <a:srgbClr val="0000FF"/>
                </a:solidFill>
                <a:sym typeface="Symbol" panose="05050102010706020507" pitchFamily="18" charset="2"/>
              </a:rPr>
              <a:t>1 </a:t>
            </a:r>
            <a:r>
              <a:rPr lang="en-US" dirty="0">
                <a:solidFill>
                  <a:srgbClr val="0000FF"/>
                </a:solidFill>
              </a:rPr>
              <a:t>/</a:t>
            </a:r>
            <a:r>
              <a:rPr lang="en-US" dirty="0">
                <a:solidFill>
                  <a:srgbClr val="0000FF"/>
                </a:solidFill>
                <a:sym typeface="Symbol" panose="05050102010706020507" pitchFamily="18" charset="2"/>
              </a:rPr>
              <a:t></a:t>
            </a:r>
            <a:r>
              <a:rPr lang="en-US" baseline="-25000" dirty="0">
                <a:solidFill>
                  <a:srgbClr val="0000FF"/>
                </a:solidFill>
                <a:sym typeface="Symbol" panose="05050102010706020507" pitchFamily="18" charset="2"/>
              </a:rPr>
              <a:t></a:t>
            </a:r>
            <a:r>
              <a:rPr lang="en-US" baseline="-25000" dirty="0" smtClean="0">
                <a:solidFill>
                  <a:srgbClr val="0000FF"/>
                </a:solidFill>
                <a:sym typeface="Symbol" panose="05050102010706020507" pitchFamily="18" charset="2"/>
              </a:rPr>
              <a:t>2</a:t>
            </a:r>
            <a:r>
              <a:rPr lang="en-US" dirty="0" smtClean="0">
                <a:solidFill>
                  <a:srgbClr val="0000FF"/>
                </a:solidFill>
              </a:rPr>
              <a:t>)/</a:t>
            </a:r>
            <a:r>
              <a:rPr lang="en-US" dirty="0">
                <a:solidFill>
                  <a:srgbClr val="0000FF"/>
                </a:solidFill>
              </a:rPr>
              <a:t> log (</a:t>
            </a:r>
            <a:r>
              <a:rPr lang="en-US" dirty="0">
                <a:solidFill>
                  <a:srgbClr val="0000FF"/>
                </a:solidFill>
                <a:sym typeface="Symbol" panose="05050102010706020507" pitchFamily="18" charset="2"/>
              </a:rPr>
              <a:t></a:t>
            </a:r>
            <a:r>
              <a:rPr lang="en-US" baseline="-25000" dirty="0">
                <a:solidFill>
                  <a:srgbClr val="0000FF"/>
                </a:solidFill>
                <a:sym typeface="Symbol" panose="05050102010706020507" pitchFamily="18" charset="2"/>
              </a:rPr>
              <a:t>1</a:t>
            </a:r>
            <a:r>
              <a:rPr lang="en-US" dirty="0">
                <a:solidFill>
                  <a:srgbClr val="0000FF"/>
                </a:solidFill>
                <a:sym typeface="Symbol" panose="05050102010706020507" pitchFamily="18" charset="2"/>
              </a:rPr>
              <a:t>/</a:t>
            </a:r>
            <a:r>
              <a:rPr lang="en-US" baseline="-25000" dirty="0">
                <a:solidFill>
                  <a:srgbClr val="0000FF"/>
                </a:solidFill>
                <a:sym typeface="Symbol" panose="05050102010706020507" pitchFamily="18" charset="2"/>
              </a:rPr>
              <a:t>2</a:t>
            </a:r>
            <a:r>
              <a:rPr lang="en-US" dirty="0" smtClean="0">
                <a:solidFill>
                  <a:srgbClr val="0000FF"/>
                </a:solidFill>
              </a:rPr>
              <a:t>)]</a:t>
            </a:r>
          </a:p>
        </p:txBody>
      </p:sp>
      <p:sp>
        <p:nvSpPr>
          <p:cNvPr id="8" name="TextBox 7"/>
          <p:cNvSpPr txBox="1"/>
          <p:nvPr/>
        </p:nvSpPr>
        <p:spPr>
          <a:xfrm>
            <a:off x="419721" y="974195"/>
            <a:ext cx="1237839" cy="400110"/>
          </a:xfrm>
          <a:prstGeom prst="rect">
            <a:avLst/>
          </a:prstGeom>
          <a:noFill/>
        </p:spPr>
        <p:txBody>
          <a:bodyPr wrap="none" rtlCol="0">
            <a:spAutoFit/>
          </a:bodyPr>
          <a:lstStyle/>
          <a:p>
            <a:r>
              <a:rPr lang="en-US" sz="2000" dirty="0" smtClean="0">
                <a:solidFill>
                  <a:srgbClr val="A50021"/>
                </a:solidFill>
                <a:effectLst>
                  <a:outerShdw blurRad="38100" dist="38100" dir="2700000" algn="tl">
                    <a:srgbClr val="000000">
                      <a:alpha val="43137"/>
                    </a:srgbClr>
                  </a:outerShdw>
                </a:effectLst>
              </a:rPr>
              <a:t>OCI Only</a:t>
            </a:r>
          </a:p>
        </p:txBody>
      </p:sp>
      <p:sp>
        <p:nvSpPr>
          <p:cNvPr id="9" name="TextBox 8"/>
          <p:cNvSpPr txBox="1"/>
          <p:nvPr/>
        </p:nvSpPr>
        <p:spPr>
          <a:xfrm>
            <a:off x="381000" y="2141384"/>
            <a:ext cx="8651036" cy="1200329"/>
          </a:xfrm>
          <a:prstGeom prst="rect">
            <a:avLst/>
          </a:prstGeom>
          <a:noFill/>
        </p:spPr>
        <p:txBody>
          <a:bodyPr wrap="square" rtlCol="0">
            <a:spAutoFit/>
          </a:bodyPr>
          <a:lstStyle/>
          <a:p>
            <a:pPr lvl="1"/>
            <a:r>
              <a:rPr lang="en-US" dirty="0" smtClean="0"/>
              <a:t>Main Applications: Particulate Material (PM) concentrations –Air Quality Indices (PM + Ozone)</a:t>
            </a:r>
          </a:p>
          <a:p>
            <a:pPr lvl="1"/>
            <a:r>
              <a:rPr lang="en-US" dirty="0" smtClean="0"/>
              <a:t>Limited information about aerosol type – Air Quality Forecasting</a:t>
            </a:r>
          </a:p>
          <a:p>
            <a:pPr lvl="1"/>
            <a:r>
              <a:rPr lang="en-US" dirty="0" smtClean="0"/>
              <a:t>Some information about aerosol transport – Exceptional Event Flagging </a:t>
            </a:r>
            <a:endParaRPr lang="en-US" dirty="0"/>
          </a:p>
        </p:txBody>
      </p:sp>
      <p:sp>
        <p:nvSpPr>
          <p:cNvPr id="10" name="TextBox 9"/>
          <p:cNvSpPr txBox="1"/>
          <p:nvPr/>
        </p:nvSpPr>
        <p:spPr>
          <a:xfrm>
            <a:off x="321598" y="3487170"/>
            <a:ext cx="8134363" cy="2893100"/>
          </a:xfrm>
          <a:prstGeom prst="rect">
            <a:avLst/>
          </a:prstGeom>
          <a:noFill/>
        </p:spPr>
        <p:txBody>
          <a:bodyPr wrap="square" rtlCol="0">
            <a:spAutoFit/>
          </a:bodyPr>
          <a:lstStyle/>
          <a:p>
            <a:r>
              <a:rPr lang="en-US" sz="2000" dirty="0" smtClean="0">
                <a:solidFill>
                  <a:srgbClr val="A50021"/>
                </a:solidFill>
                <a:effectLst>
                  <a:outerShdw blurRad="38100" dist="38100" dir="2700000" algn="tl">
                    <a:srgbClr val="000000">
                      <a:alpha val="43137"/>
                    </a:srgbClr>
                  </a:outerShdw>
                </a:effectLst>
              </a:rPr>
              <a:t>OCI + </a:t>
            </a:r>
            <a:r>
              <a:rPr lang="en-US" sz="2000" dirty="0" err="1" smtClean="0">
                <a:solidFill>
                  <a:srgbClr val="A50021"/>
                </a:solidFill>
                <a:effectLst>
                  <a:outerShdw blurRad="38100" dist="38100" dir="2700000" algn="tl">
                    <a:srgbClr val="000000">
                      <a:alpha val="43137"/>
                    </a:srgbClr>
                  </a:outerShdw>
                </a:effectLst>
              </a:rPr>
              <a:t>Polarimeter</a:t>
            </a:r>
            <a:r>
              <a:rPr lang="en-US" sz="2000" dirty="0" smtClean="0">
                <a:solidFill>
                  <a:srgbClr val="A50021"/>
                </a:solidFill>
                <a:effectLst>
                  <a:outerShdw blurRad="38100" dist="38100" dir="2700000" algn="tl">
                    <a:srgbClr val="000000">
                      <a:alpha val="43137"/>
                    </a:srgbClr>
                  </a:outerShdw>
                </a:effectLst>
              </a:rPr>
              <a:t> (Multi-directional, Multi-spectral, Multi-polarization)</a:t>
            </a:r>
          </a:p>
          <a:p>
            <a:r>
              <a:rPr lang="en-US" dirty="0" smtClean="0">
                <a:solidFill>
                  <a:srgbClr val="0000FF"/>
                </a:solidFill>
              </a:rPr>
              <a:t>Aerosol Optical Depth, </a:t>
            </a:r>
            <a:r>
              <a:rPr lang="en-US" dirty="0" smtClean="0">
                <a:solidFill>
                  <a:srgbClr val="0000FF"/>
                </a:solidFill>
                <a:sym typeface="Symbol" panose="05050102010706020507" pitchFamily="18" charset="2"/>
              </a:rPr>
              <a:t>, </a:t>
            </a:r>
            <a:r>
              <a:rPr lang="en-US" dirty="0" smtClean="0">
                <a:solidFill>
                  <a:srgbClr val="0000FF"/>
                </a:solidFill>
              </a:rPr>
              <a:t>Absorption</a:t>
            </a:r>
          </a:p>
          <a:p>
            <a:r>
              <a:rPr lang="en-US" dirty="0" smtClean="0">
                <a:solidFill>
                  <a:srgbClr val="0000FF"/>
                </a:solidFill>
              </a:rPr>
              <a:t>Aerosol Type - Aerosol Size/Shape, Refractive Indices, Number</a:t>
            </a:r>
          </a:p>
          <a:p>
            <a:r>
              <a:rPr lang="en-US" dirty="0" smtClean="0">
                <a:solidFill>
                  <a:srgbClr val="0000FF"/>
                </a:solidFill>
              </a:rPr>
              <a:t>Aerosol Vertical Resolution – Plume height</a:t>
            </a:r>
          </a:p>
          <a:p>
            <a:pPr lvl="1"/>
            <a:endParaRPr lang="en-US" dirty="0">
              <a:solidFill>
                <a:srgbClr val="0000FF"/>
              </a:solidFill>
            </a:endParaRPr>
          </a:p>
          <a:p>
            <a:pPr lvl="1"/>
            <a:r>
              <a:rPr lang="en-US" dirty="0" smtClean="0"/>
              <a:t>Main </a:t>
            </a:r>
            <a:r>
              <a:rPr lang="en-US" dirty="0"/>
              <a:t>Applications: </a:t>
            </a:r>
            <a:r>
              <a:rPr lang="en-US" dirty="0" smtClean="0"/>
              <a:t>Air </a:t>
            </a:r>
            <a:r>
              <a:rPr lang="en-US" dirty="0"/>
              <a:t>Quality Indices (PM + Ozone)</a:t>
            </a:r>
          </a:p>
          <a:p>
            <a:pPr lvl="1"/>
            <a:r>
              <a:rPr lang="en-US" dirty="0" smtClean="0"/>
              <a:t>Air </a:t>
            </a:r>
            <a:r>
              <a:rPr lang="en-US" dirty="0"/>
              <a:t>Quality </a:t>
            </a:r>
            <a:r>
              <a:rPr lang="en-US" dirty="0" smtClean="0"/>
              <a:t>Forecasting </a:t>
            </a:r>
            <a:endParaRPr lang="en-US" dirty="0"/>
          </a:p>
          <a:p>
            <a:pPr lvl="1"/>
            <a:r>
              <a:rPr lang="en-US" dirty="0" smtClean="0"/>
              <a:t>Regional and Inter-hemispheric Transport– </a:t>
            </a:r>
            <a:r>
              <a:rPr lang="en-US" dirty="0"/>
              <a:t>Exceptional Event Flagging </a:t>
            </a:r>
            <a:endParaRPr lang="en-US" dirty="0" smtClean="0"/>
          </a:p>
          <a:p>
            <a:pPr lvl="1"/>
            <a:r>
              <a:rPr lang="en-US" dirty="0" smtClean="0"/>
              <a:t>and Demonstration</a:t>
            </a:r>
          </a:p>
          <a:p>
            <a:pPr lvl="1"/>
            <a:r>
              <a:rPr lang="en-US" dirty="0" smtClean="0"/>
              <a:t>Disaster Monitoring – Extreme events, Wildfires, Volcanoes, Dust Storms</a:t>
            </a:r>
          </a:p>
        </p:txBody>
      </p:sp>
      <p:sp>
        <p:nvSpPr>
          <p:cNvPr id="11" name="TextBox 10"/>
          <p:cNvSpPr txBox="1"/>
          <p:nvPr/>
        </p:nvSpPr>
        <p:spPr>
          <a:xfrm>
            <a:off x="867602" y="6418277"/>
            <a:ext cx="7127048" cy="369332"/>
          </a:xfrm>
          <a:prstGeom prst="rect">
            <a:avLst/>
          </a:prstGeom>
          <a:noFill/>
        </p:spPr>
        <p:txBody>
          <a:bodyPr wrap="square" rtlCol="0">
            <a:spAutoFit/>
          </a:bodyPr>
          <a:lstStyle/>
          <a:p>
            <a:r>
              <a:rPr lang="en-US" dirty="0" smtClean="0"/>
              <a:t>(cf. </a:t>
            </a:r>
            <a:r>
              <a:rPr lang="en-US" dirty="0" err="1" smtClean="0"/>
              <a:t>Waquet</a:t>
            </a:r>
            <a:r>
              <a:rPr lang="en-US" dirty="0" smtClean="0"/>
              <a:t> </a:t>
            </a:r>
            <a:r>
              <a:rPr lang="en-US" dirty="0"/>
              <a:t>et al, 2010; </a:t>
            </a:r>
            <a:r>
              <a:rPr lang="en-US" dirty="0" err="1" smtClean="0"/>
              <a:t>Dubovik</a:t>
            </a:r>
            <a:r>
              <a:rPr lang="en-US" dirty="0" smtClean="0"/>
              <a:t> </a:t>
            </a:r>
            <a:r>
              <a:rPr lang="en-US" dirty="0"/>
              <a:t>et al, 2011; </a:t>
            </a:r>
            <a:r>
              <a:rPr lang="en-US" dirty="0" err="1"/>
              <a:t>Hasekamp</a:t>
            </a:r>
            <a:r>
              <a:rPr lang="en-US" dirty="0"/>
              <a:t> et al, 2011</a:t>
            </a:r>
            <a:r>
              <a:rPr lang="en-US" dirty="0" smtClean="0"/>
              <a:t>)</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Activities</a:t>
            </a:r>
            <a:endParaRPr lang="en-US" dirty="0"/>
          </a:p>
        </p:txBody>
      </p:sp>
      <p:sp>
        <p:nvSpPr>
          <p:cNvPr id="4" name="Slide Number Placeholder 3"/>
          <p:cNvSpPr>
            <a:spLocks noGrp="1"/>
          </p:cNvSpPr>
          <p:nvPr>
            <p:ph type="sldNum" sz="quarter" idx="10"/>
          </p:nvPr>
        </p:nvSpPr>
        <p:spPr/>
        <p:txBody>
          <a:bodyPr/>
          <a:lstStyle/>
          <a:p>
            <a:pPr>
              <a:defRPr/>
            </a:pPr>
            <a:fld id="{CB69EB94-F5EB-46F5-BAB3-74E530CE2776}" type="slidenum">
              <a:rPr lang="en-US" smtClean="0"/>
              <a:pPr>
                <a:defRPr/>
              </a:pPr>
              <a:t>3</a:t>
            </a:fld>
            <a:endParaRPr lang="en-US" dirty="0"/>
          </a:p>
        </p:txBody>
      </p:sp>
      <p:sp>
        <p:nvSpPr>
          <p:cNvPr id="5" name="TextBox 4"/>
          <p:cNvSpPr txBox="1"/>
          <p:nvPr/>
        </p:nvSpPr>
        <p:spPr>
          <a:xfrm>
            <a:off x="228600" y="990600"/>
            <a:ext cx="8763000" cy="4647426"/>
          </a:xfrm>
          <a:prstGeom prst="rect">
            <a:avLst/>
          </a:prstGeom>
          <a:noFill/>
        </p:spPr>
        <p:txBody>
          <a:bodyPr wrap="square" rtlCol="0">
            <a:spAutoFit/>
          </a:bodyPr>
          <a:lstStyle/>
          <a:p>
            <a:pPr marL="285750" lvl="0" indent="-285750">
              <a:spcBef>
                <a:spcPts val="600"/>
              </a:spcBef>
              <a:spcAft>
                <a:spcPts val="600"/>
              </a:spcAft>
              <a:buFont typeface="Wingdings" panose="05000000000000000000" pitchFamily="2" charset="2"/>
              <a:buChar char="v"/>
            </a:pPr>
            <a:r>
              <a:rPr lang="en-US" dirty="0" smtClean="0"/>
              <a:t>Identify existing applications that can be augmented by the PACE measurements </a:t>
            </a:r>
          </a:p>
          <a:p>
            <a:pPr marL="285750" lvl="0" indent="-285750">
              <a:spcBef>
                <a:spcPts val="600"/>
              </a:spcBef>
              <a:spcAft>
                <a:spcPts val="600"/>
              </a:spcAft>
              <a:buFont typeface="Wingdings" panose="05000000000000000000" pitchFamily="2" charset="2"/>
              <a:buChar char="v"/>
            </a:pPr>
            <a:r>
              <a:rPr lang="en-US" dirty="0" smtClean="0"/>
              <a:t>Determine new applications that can be developed using PACE measurements</a:t>
            </a:r>
          </a:p>
          <a:p>
            <a:pPr marL="285750" lvl="0" indent="-285750">
              <a:spcBef>
                <a:spcPts val="600"/>
              </a:spcBef>
              <a:spcAft>
                <a:spcPts val="600"/>
              </a:spcAft>
              <a:buFont typeface="Wingdings" panose="05000000000000000000" pitchFamily="2" charset="2"/>
              <a:buChar char="v"/>
            </a:pPr>
            <a:r>
              <a:rPr lang="en-US" dirty="0" smtClean="0"/>
              <a:t>Quantify </a:t>
            </a:r>
            <a:r>
              <a:rPr lang="en-US" dirty="0"/>
              <a:t>the uncertainties of the data that will be used for these applications </a:t>
            </a:r>
            <a:endParaRPr lang="en-US" dirty="0" smtClean="0"/>
          </a:p>
          <a:p>
            <a:pPr marL="285750" lvl="0" indent="-285750">
              <a:spcBef>
                <a:spcPts val="600"/>
              </a:spcBef>
              <a:spcAft>
                <a:spcPts val="600"/>
              </a:spcAft>
              <a:buFont typeface="Wingdings" panose="05000000000000000000" pitchFamily="2" charset="2"/>
              <a:buChar char="v"/>
            </a:pPr>
            <a:r>
              <a:rPr lang="en-US" dirty="0" smtClean="0"/>
              <a:t>Assess </a:t>
            </a:r>
            <a:r>
              <a:rPr lang="en-US" dirty="0"/>
              <a:t>and interpret the impact on applications of resolution, </a:t>
            </a:r>
            <a:r>
              <a:rPr lang="en-US" dirty="0" smtClean="0"/>
              <a:t>and </a:t>
            </a:r>
            <a:r>
              <a:rPr lang="en-US" dirty="0"/>
              <a:t>accuracy requirements of the PACE data </a:t>
            </a:r>
            <a:r>
              <a:rPr lang="en-US" dirty="0" smtClean="0"/>
              <a:t>(also, possibly latency)</a:t>
            </a:r>
          </a:p>
          <a:p>
            <a:pPr marL="285750" lvl="0" indent="-285750">
              <a:spcBef>
                <a:spcPts val="600"/>
              </a:spcBef>
              <a:spcAft>
                <a:spcPts val="600"/>
              </a:spcAft>
              <a:buFont typeface="Wingdings" panose="05000000000000000000" pitchFamily="2" charset="2"/>
              <a:buChar char="v"/>
            </a:pPr>
            <a:r>
              <a:rPr lang="en-US" dirty="0" smtClean="0"/>
              <a:t>Facilitate </a:t>
            </a:r>
            <a:r>
              <a:rPr lang="en-US" dirty="0"/>
              <a:t>collaboration between </a:t>
            </a:r>
            <a:r>
              <a:rPr lang="en-US" dirty="0" smtClean="0"/>
              <a:t>science </a:t>
            </a:r>
            <a:r>
              <a:rPr lang="en-US" dirty="0"/>
              <a:t>team members and the applications user community</a:t>
            </a:r>
          </a:p>
          <a:p>
            <a:pPr marL="285750" lvl="0" indent="-285750">
              <a:spcBef>
                <a:spcPts val="600"/>
              </a:spcBef>
              <a:spcAft>
                <a:spcPts val="600"/>
              </a:spcAft>
              <a:buFont typeface="Wingdings" panose="05000000000000000000" pitchFamily="2" charset="2"/>
              <a:buChar char="v"/>
            </a:pPr>
            <a:r>
              <a:rPr lang="en-US" dirty="0"/>
              <a:t>Provide </a:t>
            </a:r>
            <a:r>
              <a:rPr lang="en-US" dirty="0" smtClean="0"/>
              <a:t>data to early </a:t>
            </a:r>
            <a:r>
              <a:rPr lang="en-US" dirty="0"/>
              <a:t>adopter communities to </a:t>
            </a:r>
            <a:r>
              <a:rPr lang="en-US" dirty="0" smtClean="0"/>
              <a:t>test </a:t>
            </a:r>
            <a:r>
              <a:rPr lang="en-US" dirty="0"/>
              <a:t>their applications prior to the launch of </a:t>
            </a:r>
            <a:r>
              <a:rPr lang="en-US" dirty="0" smtClean="0"/>
              <a:t>PACE</a:t>
            </a:r>
          </a:p>
          <a:p>
            <a:pPr marL="285750" indent="-285750">
              <a:spcBef>
                <a:spcPts val="600"/>
              </a:spcBef>
              <a:spcAft>
                <a:spcPts val="600"/>
              </a:spcAft>
              <a:buFont typeface="Wingdings" panose="05000000000000000000" pitchFamily="2" charset="2"/>
              <a:buChar char="v"/>
            </a:pPr>
            <a:r>
              <a:rPr lang="en-US" dirty="0"/>
              <a:t>Achieve consensus on the applications outcomes of the proposed </a:t>
            </a:r>
            <a:r>
              <a:rPr lang="en-US" dirty="0" smtClean="0"/>
              <a:t>activities</a:t>
            </a:r>
            <a:endParaRPr lang="en-US" dirty="0"/>
          </a:p>
          <a:p>
            <a:pPr marL="285750" lvl="0" indent="-285750">
              <a:spcBef>
                <a:spcPts val="600"/>
              </a:spcBef>
              <a:spcAft>
                <a:spcPts val="600"/>
              </a:spcAft>
              <a:buFont typeface="Wingdings" panose="05000000000000000000" pitchFamily="2" charset="2"/>
              <a:buChar char="v"/>
            </a:pPr>
            <a:r>
              <a:rPr lang="en-US" dirty="0"/>
              <a:t>E</a:t>
            </a:r>
            <a:r>
              <a:rPr lang="en-US" dirty="0" smtClean="0"/>
              <a:t>stimate </a:t>
            </a:r>
            <a:r>
              <a:rPr lang="en-US" dirty="0"/>
              <a:t>of the value of PACE data to society (cf. </a:t>
            </a:r>
            <a:r>
              <a:rPr lang="en-US" dirty="0" err="1"/>
              <a:t>Macauley</a:t>
            </a:r>
            <a:r>
              <a:rPr lang="en-US" dirty="0"/>
              <a:t>, </a:t>
            </a:r>
            <a:r>
              <a:rPr lang="en-US" dirty="0" smtClean="0"/>
              <a:t>2007)</a:t>
            </a:r>
            <a:endParaRPr lang="en-US" dirty="0"/>
          </a:p>
          <a:p>
            <a:pPr marL="285750" indent="-285750">
              <a:spcBef>
                <a:spcPts val="600"/>
              </a:spcBef>
              <a:spcAft>
                <a:spcPts val="600"/>
              </a:spcAft>
              <a:buFont typeface="Wingdings" panose="05000000000000000000" pitchFamily="2" charset="2"/>
              <a:buChar char="v"/>
            </a:pPr>
            <a:endParaRPr lang="en-US" dirty="0"/>
          </a:p>
        </p:txBody>
      </p:sp>
      <p:sp>
        <p:nvSpPr>
          <p:cNvPr id="3" name="Rectangle 2"/>
          <p:cNvSpPr/>
          <p:nvPr/>
        </p:nvSpPr>
        <p:spPr>
          <a:xfrm>
            <a:off x="304800" y="5755382"/>
            <a:ext cx="8374224" cy="738664"/>
          </a:xfrm>
          <a:prstGeom prst="rect">
            <a:avLst/>
          </a:prstGeom>
        </p:spPr>
        <p:txBody>
          <a:bodyPr wrap="square">
            <a:spAutoFit/>
          </a:bodyPr>
          <a:lstStyle/>
          <a:p>
            <a:r>
              <a:rPr lang="en-US" sz="1400" dirty="0" err="1">
                <a:latin typeface="Times New Roman" panose="02020603050405020304" pitchFamily="18" charset="0"/>
              </a:rPr>
              <a:t>Macauley</a:t>
            </a:r>
            <a:r>
              <a:rPr lang="en-US" sz="1400" dirty="0">
                <a:latin typeface="Times New Roman" panose="02020603050405020304" pitchFamily="18" charset="0"/>
              </a:rPr>
              <a:t>, M. K., and D. Diner (2007), Ascribing societal benefit to applied remote sensing data products: an examination of methodologies based on the Multi-angle Imaging </a:t>
            </a:r>
            <a:r>
              <a:rPr lang="en-US" sz="1400" dirty="0" err="1">
                <a:latin typeface="Times New Roman" panose="02020603050405020304" pitchFamily="18" charset="0"/>
              </a:rPr>
              <a:t>SpectroRadiometer</a:t>
            </a:r>
            <a:r>
              <a:rPr lang="en-US" sz="1400" dirty="0">
                <a:latin typeface="Times New Roman" panose="02020603050405020304" pitchFamily="18" charset="0"/>
              </a:rPr>
              <a:t> experience, </a:t>
            </a:r>
            <a:r>
              <a:rPr lang="en-US" sz="1400" i="1" dirty="0" smtClean="0">
                <a:latin typeface="Times New Roman" panose="02020603050405020304" pitchFamily="18" charset="0"/>
              </a:rPr>
              <a:t>J. Appl. Rem. </a:t>
            </a:r>
            <a:r>
              <a:rPr lang="en-US" sz="1400" i="1" dirty="0" err="1" smtClean="0">
                <a:latin typeface="Times New Roman" panose="02020603050405020304" pitchFamily="18" charset="0"/>
              </a:rPr>
              <a:t>Sens</a:t>
            </a:r>
            <a:r>
              <a:rPr lang="en-US" sz="1400" dirty="0" smtClean="0">
                <a:latin typeface="Times New Roman" panose="02020603050405020304" pitchFamily="18" charset="0"/>
              </a:rPr>
              <a:t>, </a:t>
            </a:r>
            <a:r>
              <a:rPr lang="en-US" sz="1400" i="1" dirty="0">
                <a:latin typeface="Times New Roman" panose="02020603050405020304" pitchFamily="18" charset="0"/>
              </a:rPr>
              <a:t>1</a:t>
            </a:r>
            <a:r>
              <a:rPr lang="en-US" sz="1400" dirty="0">
                <a:latin typeface="Times New Roman" panose="02020603050405020304" pitchFamily="18" charset="0"/>
              </a:rPr>
              <a:t>(1), 013538-013538-013520.</a:t>
            </a:r>
            <a:endParaRPr lang="en-US" sz="1400" dirty="0">
              <a:latin typeface="Arial" panose="020B0604020202020204" pitchFamily="34" charset="0"/>
            </a:endParaRPr>
          </a:p>
        </p:txBody>
      </p:sp>
    </p:spTree>
    <p:extLst>
      <p:ext uri="{BB962C8B-B14F-4D97-AF65-F5344CB8AC3E}">
        <p14:creationId xmlns:p14="http://schemas.microsoft.com/office/powerpoint/2010/main" val="356807183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31775"/>
            <a:ext cx="6851650" cy="530225"/>
          </a:xfrm>
        </p:spPr>
        <p:txBody>
          <a:bodyPr/>
          <a:lstStyle/>
          <a:p>
            <a:r>
              <a:rPr lang="en-US" sz="2500" dirty="0" smtClean="0"/>
              <a:t>Upcoming Activities (2015)</a:t>
            </a:r>
            <a:endParaRPr lang="en-US" sz="2500" dirty="0"/>
          </a:p>
        </p:txBody>
      </p:sp>
      <p:sp>
        <p:nvSpPr>
          <p:cNvPr id="4" name="Slide Number Placeholder 3"/>
          <p:cNvSpPr>
            <a:spLocks noGrp="1"/>
          </p:cNvSpPr>
          <p:nvPr>
            <p:ph type="sldNum" sz="quarter" idx="10"/>
          </p:nvPr>
        </p:nvSpPr>
        <p:spPr/>
        <p:txBody>
          <a:bodyPr/>
          <a:lstStyle/>
          <a:p>
            <a:pPr>
              <a:defRPr/>
            </a:pPr>
            <a:fld id="{CB69EB94-F5EB-46F5-BAB3-74E530CE2776}" type="slidenum">
              <a:rPr lang="en-US" smtClean="0"/>
              <a:pPr>
                <a:defRPr/>
              </a:pPr>
              <a:t>4</a:t>
            </a:fld>
            <a:endParaRPr lang="en-US"/>
          </a:p>
        </p:txBody>
      </p:sp>
      <p:sp>
        <p:nvSpPr>
          <p:cNvPr id="5" name="Rectangle 4"/>
          <p:cNvSpPr/>
          <p:nvPr/>
        </p:nvSpPr>
        <p:spPr>
          <a:xfrm>
            <a:off x="304800" y="934430"/>
            <a:ext cx="8229600" cy="3970318"/>
          </a:xfrm>
          <a:prstGeom prst="rect">
            <a:avLst/>
          </a:prstGeom>
        </p:spPr>
        <p:txBody>
          <a:bodyPr wrap="square">
            <a:spAutoFit/>
          </a:bodyPr>
          <a:lstStyle/>
          <a:p>
            <a:pPr marL="285750" indent="-285750">
              <a:buFont typeface="Wingdings" panose="05000000000000000000" pitchFamily="2" charset="2"/>
              <a:buChar char="v"/>
            </a:pPr>
            <a:r>
              <a:rPr lang="en-US" b="1" dirty="0" smtClean="0"/>
              <a:t>Identify </a:t>
            </a:r>
            <a:r>
              <a:rPr lang="en-US" b="1" dirty="0"/>
              <a:t>key stakeholders and engage them in decisions about data, availability, and formatting within the parameters of mission </a:t>
            </a:r>
            <a:r>
              <a:rPr lang="en-US" b="1" dirty="0" smtClean="0"/>
              <a:t>capabilities</a:t>
            </a:r>
          </a:p>
          <a:p>
            <a:pPr marL="285750" indent="-285750">
              <a:buFont typeface="Wingdings" panose="05000000000000000000" pitchFamily="2" charset="2"/>
              <a:buChar char="v"/>
            </a:pPr>
            <a:endParaRPr lang="en-US" b="1" dirty="0" smtClean="0"/>
          </a:p>
          <a:p>
            <a:pPr marL="285750" indent="-285750">
              <a:buFont typeface="Wingdings" panose="05000000000000000000" pitchFamily="2" charset="2"/>
              <a:buChar char="v"/>
            </a:pPr>
            <a:r>
              <a:rPr lang="en-US" b="1" dirty="0" smtClean="0"/>
              <a:t>Develop communication plans and </a:t>
            </a:r>
            <a:r>
              <a:rPr lang="en-US" b="1" dirty="0" smtClean="0"/>
              <a:t>tools. </a:t>
            </a:r>
            <a:r>
              <a:rPr lang="en-US" b="1" dirty="0"/>
              <a:t>Present material on key applications areas at meetings relevant to PACE </a:t>
            </a:r>
            <a:r>
              <a:rPr lang="en-US" b="1" dirty="0" smtClean="0"/>
              <a:t>mission </a:t>
            </a:r>
          </a:p>
          <a:p>
            <a:endParaRPr lang="en-US" b="1" dirty="0"/>
          </a:p>
          <a:p>
            <a:pPr marL="285750" indent="-285750">
              <a:buFont typeface="Wingdings" panose="05000000000000000000" pitchFamily="2" charset="2"/>
              <a:buChar char="v"/>
            </a:pPr>
            <a:r>
              <a:rPr lang="en-US" b="1" dirty="0" smtClean="0"/>
              <a:t>Foster </a:t>
            </a:r>
            <a:r>
              <a:rPr lang="en-US" b="1" dirty="0"/>
              <a:t>the capacity building geared toward the use of PACE data and successor </a:t>
            </a:r>
            <a:r>
              <a:rPr lang="en-US" b="1" dirty="0" smtClean="0"/>
              <a:t>missions</a:t>
            </a:r>
          </a:p>
          <a:p>
            <a:pPr marL="285750" indent="-285750">
              <a:buFont typeface="Wingdings" panose="05000000000000000000" pitchFamily="2" charset="2"/>
              <a:buChar char="v"/>
            </a:pPr>
            <a:endParaRPr lang="en-US" b="1" dirty="0"/>
          </a:p>
          <a:p>
            <a:pPr marL="285750" indent="-285750">
              <a:buFont typeface="Wingdings" panose="05000000000000000000" pitchFamily="2" charset="2"/>
              <a:buChar char="v"/>
            </a:pPr>
            <a:r>
              <a:rPr lang="en-US" b="1" dirty="0" smtClean="0"/>
              <a:t>Develop </a:t>
            </a:r>
            <a:r>
              <a:rPr lang="en-US" b="1" dirty="0"/>
              <a:t>Application Traceability Matrices </a:t>
            </a:r>
            <a:r>
              <a:rPr lang="en-US" b="1" dirty="0" smtClean="0"/>
              <a:t>and White Papers for Applied Sciences Program Applications areas  (HABs and Air Quality Applications)</a:t>
            </a:r>
          </a:p>
          <a:p>
            <a:pPr marL="285750" indent="-285750">
              <a:buFont typeface="Wingdings" panose="05000000000000000000" pitchFamily="2" charset="2"/>
              <a:buChar char="v"/>
            </a:pPr>
            <a:endParaRPr lang="en-US" b="1" dirty="0"/>
          </a:p>
        </p:txBody>
      </p:sp>
      <p:sp>
        <p:nvSpPr>
          <p:cNvPr id="3" name="TextBox 2"/>
          <p:cNvSpPr txBox="1"/>
          <p:nvPr/>
        </p:nvSpPr>
        <p:spPr>
          <a:xfrm>
            <a:off x="334255" y="4788698"/>
            <a:ext cx="8686800" cy="1754326"/>
          </a:xfrm>
          <a:prstGeom prst="rect">
            <a:avLst/>
          </a:prstGeom>
          <a:noFill/>
        </p:spPr>
        <p:txBody>
          <a:bodyPr wrap="square" rtlCol="0">
            <a:spAutoFit/>
          </a:bodyPr>
          <a:lstStyle/>
          <a:p>
            <a:endParaRPr lang="en-US" dirty="0">
              <a:solidFill>
                <a:srgbClr val="0000FF"/>
              </a:solidFill>
              <a:effectLst>
                <a:outerShdw blurRad="38100" dist="38100" dir="2700000" algn="tl">
                  <a:srgbClr val="000000">
                    <a:alpha val="43137"/>
                  </a:srgbClr>
                </a:outerShdw>
              </a:effectLst>
            </a:endParaRPr>
          </a:p>
          <a:p>
            <a:endParaRPr lang="en-US" dirty="0" smtClean="0">
              <a:solidFill>
                <a:srgbClr val="0000FF"/>
              </a:solidFill>
              <a:effectLst>
                <a:outerShdw blurRad="38100" dist="38100" dir="2700000" algn="tl">
                  <a:srgbClr val="000000">
                    <a:alpha val="43137"/>
                  </a:srgbClr>
                </a:outerShdw>
              </a:effectLst>
            </a:endParaRPr>
          </a:p>
          <a:p>
            <a:r>
              <a:rPr lang="en-US" dirty="0">
                <a:solidFill>
                  <a:srgbClr val="0000FF"/>
                </a:solidFill>
                <a:effectLst>
                  <a:outerShdw blurRad="38100" dist="38100" dir="2700000" algn="tl">
                    <a:srgbClr val="000000">
                      <a:alpha val="43137"/>
                    </a:srgbClr>
                  </a:outerShdw>
                </a:effectLst>
              </a:rPr>
              <a:t>Suggestions for the identification, development, and dissemination of PACE applications from PI </a:t>
            </a:r>
            <a:r>
              <a:rPr lang="en-US" dirty="0" smtClean="0">
                <a:solidFill>
                  <a:srgbClr val="0000FF"/>
                </a:solidFill>
                <a:effectLst>
                  <a:outerShdw blurRad="38100" dist="38100" dir="2700000" algn="tl">
                    <a:srgbClr val="000000">
                      <a:alpha val="43137"/>
                    </a:srgbClr>
                  </a:outerShdw>
                </a:effectLst>
              </a:rPr>
              <a:t>teams. The goal is to reach a consensus on the applications outcomes (and their uncertainties) by the end of the duration of the award.</a:t>
            </a:r>
          </a:p>
          <a:p>
            <a:endParaRPr lang="en-US" dirty="0">
              <a:solidFill>
                <a:srgbClr val="0000FF"/>
              </a:solidFill>
              <a:effectLst>
                <a:outerShdw blurRad="38100" dist="38100" dir="2700000" algn="tl">
                  <a:srgbClr val="000000">
                    <a:alpha val="43137"/>
                  </a:srgbClr>
                </a:outerShdw>
              </a:effectLst>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CB69EB94-F5EB-46F5-BAB3-74E530CE2776}" type="slidenum">
              <a:rPr lang="en-US" smtClean="0"/>
              <a:pPr>
                <a:defRPr/>
              </a:pPr>
              <a:t>5</a:t>
            </a:fld>
            <a:endParaRPr lang="en-US"/>
          </a:p>
        </p:txBody>
      </p:sp>
      <p:grpSp>
        <p:nvGrpSpPr>
          <p:cNvPr id="8" name="Group 7"/>
          <p:cNvGrpSpPr/>
          <p:nvPr/>
        </p:nvGrpSpPr>
        <p:grpSpPr>
          <a:xfrm>
            <a:off x="341712" y="377798"/>
            <a:ext cx="8460575" cy="6477000"/>
            <a:chOff x="304800" y="335280"/>
            <a:chExt cx="8460575" cy="6477000"/>
          </a:xfrm>
        </p:grpSpPr>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04800" y="335280"/>
              <a:ext cx="8460575" cy="3093720"/>
            </a:xfrm>
            <a:prstGeom prst="rect">
              <a:avLst/>
            </a:prstGeom>
            <a:noFill/>
          </p:spPr>
        </p:pic>
        <p:sp>
          <p:nvSpPr>
            <p:cNvPr id="7" name="TextBox 6"/>
            <p:cNvSpPr txBox="1"/>
            <p:nvPr/>
          </p:nvSpPr>
          <p:spPr>
            <a:xfrm>
              <a:off x="304800" y="3429000"/>
              <a:ext cx="8460575" cy="3383280"/>
            </a:xfrm>
            <a:prstGeom prst="rect">
              <a:avLst/>
            </a:prstGeom>
            <a:solidFill>
              <a:srgbClr val="CCFFCC"/>
            </a:solidFill>
          </p:spPr>
          <p:txBody>
            <a:bodyPr wrap="square" lIns="0" tIns="0" rIns="0" bIns="0" numCol="2" rtlCol="0">
              <a:spAutoFit/>
            </a:bodyPr>
            <a:lstStyle/>
            <a:p>
              <a:r>
                <a:rPr lang="en-US" sz="1000" b="1" dirty="0"/>
                <a:t>Application Question/Issue</a:t>
              </a:r>
              <a:endParaRPr lang="en-US" sz="1000" dirty="0"/>
            </a:p>
            <a:p>
              <a:r>
                <a:rPr lang="en-US" sz="1000" dirty="0"/>
                <a:t>What is the air quality forecast of particulate matter concentration (PM, an indication of the extent of air pollution) predicted from </a:t>
              </a:r>
              <a:r>
                <a:rPr lang="en-US" sz="1000" i="1" dirty="0"/>
                <a:t>satellite</a:t>
              </a:r>
              <a:r>
                <a:rPr lang="en-US" sz="1000" dirty="0"/>
                <a:t> measurements of the aerosol optical depth (AOD) in regions where there are no </a:t>
              </a:r>
              <a:r>
                <a:rPr lang="en-US" sz="1000" i="1" dirty="0"/>
                <a:t>ground</a:t>
              </a:r>
              <a:r>
                <a:rPr lang="en-US" sz="1000" dirty="0"/>
                <a:t> measurements of PM? Figure 1 is an illustration of such an application.</a:t>
              </a:r>
            </a:p>
            <a:p>
              <a:r>
                <a:rPr lang="en-US" sz="1000" b="1" dirty="0"/>
                <a:t>Who Cares and Why?</a:t>
              </a:r>
              <a:endParaRPr lang="en-US" sz="1000" dirty="0"/>
            </a:p>
            <a:p>
              <a:r>
                <a:rPr lang="en-US" sz="1000" dirty="0"/>
                <a:t>In regions where there are no ground measurements of PM, the EPA and thus the public has no indication of the extent of air pollution, a situation that has deleterious public health implications. Satellite measurements of AOD can be used to estimate PM in such areas. The Environmental Protection Agency (EPA) produces a daily air quality index (AQI) which comprises both the ozone and particulate matter concentrations. The latest surveys show 75 -80% of the public are aware of AQI and 50% report taking action based on the AQI.</a:t>
              </a:r>
            </a:p>
            <a:p>
              <a:r>
                <a:rPr lang="en-US" sz="1000" b="1" dirty="0"/>
                <a:t>Needed Measurement(s)</a:t>
              </a:r>
              <a:endParaRPr lang="en-US" sz="1000" dirty="0"/>
            </a:p>
            <a:p>
              <a:r>
                <a:rPr lang="en-US" sz="1000" dirty="0"/>
                <a:t>The accuracy of the daily (and forecast) AQI depends on the spatial resolution, latency and accuracy of the satellite-observed AOD and the validity of the relationship between column AOD and surface PM. To meet the needs of the public, the satellite measurements of AOD must be produced at spatial resolutions of less than 1 km at a latency not exceeding 1 hour and at an accuracy of ±0.05. The predicted PM using the column AOD and auxiliary measurements must be within ±(1 </a:t>
              </a:r>
              <a:r>
                <a:rPr lang="en-US" sz="1000" dirty="0" err="1"/>
                <a:t>μg</a:t>
              </a:r>
              <a:r>
                <a:rPr lang="en-US" sz="1000" dirty="0"/>
                <a:t>/m</a:t>
              </a:r>
              <a:r>
                <a:rPr lang="en-US" sz="1000" baseline="30000" dirty="0"/>
                <a:t>3</a:t>
              </a:r>
              <a:r>
                <a:rPr lang="en-US" sz="1000" dirty="0"/>
                <a:t>+42%)[c.f. van </a:t>
              </a:r>
              <a:r>
                <a:rPr lang="en-US" sz="1000" dirty="0" err="1"/>
                <a:t>Donkelaar</a:t>
              </a:r>
              <a:r>
                <a:rPr lang="en-US" sz="1000" dirty="0"/>
                <a:t> 2012]</a:t>
              </a:r>
            </a:p>
            <a:p>
              <a:r>
                <a:rPr lang="en-US" sz="1000" b="1" dirty="0"/>
                <a:t>The NASA Response</a:t>
              </a:r>
              <a:endParaRPr lang="en-US" sz="1000" dirty="0"/>
            </a:p>
            <a:p>
              <a:r>
                <a:rPr lang="en-US" sz="1000" dirty="0"/>
                <a:t>The PACE mission will produce AOD at an accuracy of ± 0.02 at a horizontal resolution of 250-500 m. It is expected that the latency of the broadcast PACE data will be at least as good as the Land Atmosphere Near Real-Time Capability for EOS (LANCE, </a:t>
              </a:r>
              <a:r>
                <a:rPr lang="en-US" sz="1000" u="sng" dirty="0">
                  <a:hlinkClick r:id="rId3"/>
                </a:rPr>
                <a:t>http://lance-modis.eosdis.nasa.gov/data_products/</a:t>
              </a:r>
              <a:r>
                <a:rPr lang="en-US" sz="1000" dirty="0"/>
                <a:t> ) MODIS AOD products currently available in less than 90 minutes for the Level 2 10 km Swath AOD. Additional capabilities such as ground-based lidars, </a:t>
              </a:r>
              <a:r>
                <a:rPr lang="en-US" sz="1000" dirty="0" err="1"/>
                <a:t>sondes</a:t>
              </a:r>
              <a:r>
                <a:rPr lang="en-US" sz="1000" dirty="0"/>
                <a:t> or models of trajectories (e.g., HYSPLIT </a:t>
              </a:r>
              <a:r>
                <a:rPr lang="en-US" sz="1000" u="sng" dirty="0">
                  <a:hlinkClick r:id="rId4"/>
                </a:rPr>
                <a:t>http://ready.arl.noaa.gov/HYSPLIT.php</a:t>
              </a:r>
              <a:r>
                <a:rPr lang="en-US" sz="1000" dirty="0"/>
                <a:t> ), and chemical transport models are required to identify elevated layers. This is because PACE will measure whole column AOD and the air quality concern is only the layer closest to the surface. The availability of a PACE </a:t>
              </a:r>
              <a:r>
                <a:rPr lang="en-US" sz="1000" dirty="0" err="1"/>
                <a:t>Polarimeter</a:t>
              </a:r>
              <a:r>
                <a:rPr lang="en-US" sz="1000" dirty="0"/>
                <a:t> will significantly reduce reliance on ground- based measurements and enhance accuracy of the predicted PM.</a:t>
              </a:r>
            </a:p>
            <a:p>
              <a:r>
                <a:rPr lang="en-US" sz="1000" b="1" dirty="0"/>
                <a:t>Comments? Thoughts?</a:t>
              </a:r>
              <a:endParaRPr lang="en-US" sz="1000" dirty="0"/>
            </a:p>
            <a:p>
              <a:r>
                <a:rPr lang="en-US" sz="1000" dirty="0"/>
                <a:t>The PACE website is designed engage the community of practice (</a:t>
              </a:r>
              <a:r>
                <a:rPr lang="en-US" sz="1000" dirty="0" err="1"/>
                <a:t>CoP</a:t>
              </a:r>
              <a:r>
                <a:rPr lang="en-US" sz="1000" dirty="0"/>
                <a:t>), accept and process feedback and queries, support interactive workshops and disseminate user tutorials and other pertinent information. Comments and feedback can be posted at  </a:t>
              </a:r>
              <a:r>
                <a:rPr lang="en-US" sz="1000" u="sng" dirty="0">
                  <a:hlinkClick r:id="rId5"/>
                </a:rPr>
                <a:t>http://decadal.gsfc.nasa.gov/pace.html</a:t>
              </a:r>
              <a:r>
                <a:rPr lang="en-US" sz="1000" dirty="0"/>
                <a:t> where there is also a list of contacts</a:t>
              </a:r>
              <a:r>
                <a:rPr lang="en-US" sz="1000" dirty="0" smtClean="0"/>
                <a:t>.</a:t>
              </a:r>
              <a:endParaRPr lang="en-US" sz="1000" dirty="0"/>
            </a:p>
          </p:txBody>
        </p:sp>
      </p:grpSp>
      <p:sp>
        <p:nvSpPr>
          <p:cNvPr id="9" name="TextBox 8"/>
          <p:cNvSpPr txBox="1"/>
          <p:nvPr/>
        </p:nvSpPr>
        <p:spPr>
          <a:xfrm>
            <a:off x="2286000" y="0"/>
            <a:ext cx="4110484" cy="307777"/>
          </a:xfrm>
          <a:prstGeom prst="rect">
            <a:avLst/>
          </a:prstGeom>
          <a:noFill/>
        </p:spPr>
        <p:txBody>
          <a:bodyPr wrap="none" rtlCol="0">
            <a:spAutoFit/>
          </a:bodyPr>
          <a:lstStyle/>
          <a:p>
            <a:r>
              <a:rPr lang="en-US" sz="1400" dirty="0" smtClean="0">
                <a:solidFill>
                  <a:srgbClr val="FFFFFF"/>
                </a:solidFill>
              </a:rPr>
              <a:t>PACE MISSION APPLICATIONS – AIR QUALITY</a:t>
            </a:r>
            <a:endParaRPr lang="en-US" sz="1400" dirty="0">
              <a:solidFill>
                <a:srgbClr val="FFFFFF"/>
              </a:solidFill>
            </a:endParaRPr>
          </a:p>
        </p:txBody>
      </p:sp>
    </p:spTree>
    <p:extLst>
      <p:ext uri="{BB962C8B-B14F-4D97-AF65-F5344CB8AC3E}">
        <p14:creationId xmlns:p14="http://schemas.microsoft.com/office/powerpoint/2010/main" val="67826100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Traceability Matrix</a:t>
            </a:r>
            <a:endParaRPr lang="en-US" dirty="0"/>
          </a:p>
        </p:txBody>
      </p:sp>
      <p:sp>
        <p:nvSpPr>
          <p:cNvPr id="4" name="Slide Number Placeholder 3"/>
          <p:cNvSpPr>
            <a:spLocks noGrp="1"/>
          </p:cNvSpPr>
          <p:nvPr>
            <p:ph type="sldNum" sz="quarter" idx="10"/>
          </p:nvPr>
        </p:nvSpPr>
        <p:spPr>
          <a:xfrm>
            <a:off x="8763000" y="6597596"/>
            <a:ext cx="206375" cy="228600"/>
          </a:xfrm>
        </p:spPr>
        <p:txBody>
          <a:bodyPr lIns="0" tIns="0" rIns="0" bIns="0"/>
          <a:lstStyle/>
          <a:p>
            <a:pPr>
              <a:defRPr/>
            </a:pPr>
            <a:fld id="{CB69EB94-F5EB-46F5-BAB3-74E530CE2776}" type="slidenum">
              <a:rPr lang="en-US" smtClean="0"/>
              <a:pPr>
                <a:defRPr/>
              </a:pPr>
              <a:t>6</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502216775"/>
              </p:ext>
            </p:extLst>
          </p:nvPr>
        </p:nvGraphicFramePr>
        <p:xfrm>
          <a:off x="152400" y="990600"/>
          <a:ext cx="8915400" cy="3778826"/>
        </p:xfrm>
        <a:graphic>
          <a:graphicData uri="http://schemas.openxmlformats.org/drawingml/2006/table">
            <a:tbl>
              <a:tblPr>
                <a:tableStyleId>{5C22544A-7EE6-4342-B048-85BDC9FD1C3A}</a:tableStyleId>
              </a:tblPr>
              <a:tblGrid>
                <a:gridCol w="945915"/>
                <a:gridCol w="1473566"/>
                <a:gridCol w="1351305"/>
                <a:gridCol w="830088"/>
                <a:gridCol w="961726"/>
                <a:gridCol w="526318"/>
                <a:gridCol w="1454882"/>
                <a:gridCol w="381000"/>
                <a:gridCol w="990600"/>
              </a:tblGrid>
              <a:tr h="234893">
                <a:tc>
                  <a:txBody>
                    <a:bodyPr/>
                    <a:lstStyle/>
                    <a:p>
                      <a:pPr algn="ctr" fontAlgn="ctr"/>
                      <a:r>
                        <a:rPr lang="en-US" sz="1050" b="1" u="none" strike="noStrike" dirty="0">
                          <a:effectLst/>
                        </a:rPr>
                        <a:t>Application Question</a:t>
                      </a:r>
                      <a:endParaRPr lang="en-US" sz="1050" b="1" i="0" u="none" strike="noStrike" dirty="0">
                        <a:solidFill>
                          <a:srgbClr val="000000"/>
                        </a:solidFill>
                        <a:effectLst/>
                        <a:latin typeface="Arial Black" panose="020B0A04020102020204" pitchFamily="34" charset="0"/>
                      </a:endParaRPr>
                    </a:p>
                  </a:txBody>
                  <a:tcPr marL="4271" marR="4271" marT="4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50" b="1" u="none" strike="noStrike" dirty="0">
                          <a:effectLst/>
                        </a:rPr>
                        <a:t>Application Concept                                                   </a:t>
                      </a:r>
                      <a:endParaRPr lang="en-US" sz="1050" b="1" i="0" u="none" strike="noStrike" dirty="0">
                        <a:solidFill>
                          <a:srgbClr val="000000"/>
                        </a:solidFill>
                        <a:effectLst/>
                        <a:latin typeface="Arial Black" panose="020B0A04020102020204" pitchFamily="34" charset="0"/>
                      </a:endParaRPr>
                    </a:p>
                  </a:txBody>
                  <a:tcPr marL="4271" marR="4271" marT="4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50" b="1" u="none" strike="noStrike" dirty="0">
                          <a:effectLst/>
                        </a:rPr>
                        <a:t>Application  Measurement  Requirements</a:t>
                      </a:r>
                      <a:endParaRPr lang="en-US" sz="1050" b="1" i="0" u="none" strike="noStrike" dirty="0">
                        <a:solidFill>
                          <a:srgbClr val="000000"/>
                        </a:solidFill>
                        <a:effectLst/>
                        <a:latin typeface="Arial Black" panose="020B0A04020102020204" pitchFamily="34" charset="0"/>
                      </a:endParaRPr>
                    </a:p>
                  </a:txBody>
                  <a:tcPr marL="4271" marR="4271" marT="4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50" b="1" u="none" strike="noStrike" dirty="0">
                          <a:effectLst/>
                        </a:rPr>
                        <a:t>Applied Sciences Category</a:t>
                      </a:r>
                      <a:endParaRPr lang="en-US" sz="1050" b="1" i="0" u="none" strike="noStrike" dirty="0">
                        <a:solidFill>
                          <a:srgbClr val="000000"/>
                        </a:solidFill>
                        <a:effectLst/>
                        <a:latin typeface="Arial Black" panose="020B0A04020102020204" pitchFamily="34" charset="0"/>
                      </a:endParaRPr>
                    </a:p>
                  </a:txBody>
                  <a:tcPr marL="4271" marR="4271" marT="4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50" b="1" u="none" strike="noStrike" dirty="0">
                          <a:effectLst/>
                        </a:rPr>
                        <a:t>Potential Host Agency </a:t>
                      </a:r>
                      <a:endParaRPr lang="en-US" sz="1050" b="1" i="0" u="none" strike="noStrike" dirty="0">
                        <a:solidFill>
                          <a:srgbClr val="000000"/>
                        </a:solidFill>
                        <a:effectLst/>
                        <a:latin typeface="Arial Black" panose="020B0A04020102020204" pitchFamily="34" charset="0"/>
                      </a:endParaRPr>
                    </a:p>
                  </a:txBody>
                  <a:tcPr marL="4271" marR="4271" marT="4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50" b="1" u="none" strike="noStrike" dirty="0">
                          <a:effectLst/>
                        </a:rPr>
                        <a:t>Mission Data Product</a:t>
                      </a:r>
                      <a:endParaRPr lang="en-US" sz="1050" b="1" i="0" u="none" strike="noStrike" dirty="0">
                        <a:solidFill>
                          <a:srgbClr val="000000"/>
                        </a:solidFill>
                        <a:effectLst/>
                        <a:latin typeface="Arial Black" panose="020B0A04020102020204" pitchFamily="34" charset="0"/>
                      </a:endParaRPr>
                    </a:p>
                  </a:txBody>
                  <a:tcPr marL="4271" marR="4271" marT="4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50" b="1" u="none" strike="noStrike" dirty="0">
                          <a:effectLst/>
                        </a:rPr>
                        <a:t>Projected Mission </a:t>
                      </a:r>
                      <a:r>
                        <a:rPr lang="en-US" sz="1050" b="1" u="none" strike="noStrike" dirty="0" smtClean="0">
                          <a:effectLst/>
                        </a:rPr>
                        <a:t>Performance (SDR)</a:t>
                      </a:r>
                      <a:endParaRPr lang="en-US" sz="1050" b="1" i="0" u="none" strike="noStrike" dirty="0">
                        <a:solidFill>
                          <a:srgbClr val="000000"/>
                        </a:solidFill>
                        <a:effectLst/>
                        <a:latin typeface="Arial Black" panose="020B0A04020102020204" pitchFamily="34" charset="0"/>
                      </a:endParaRPr>
                    </a:p>
                  </a:txBody>
                  <a:tcPr marL="4271" marR="4271" marT="4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50" b="1" u="none" strike="noStrike" dirty="0">
                          <a:effectLst/>
                        </a:rPr>
                        <a:t>ARL</a:t>
                      </a:r>
                      <a:endParaRPr lang="en-US" sz="1050" b="1" i="0" u="none" strike="noStrike" dirty="0">
                        <a:solidFill>
                          <a:srgbClr val="000000"/>
                        </a:solidFill>
                        <a:effectLst/>
                        <a:latin typeface="Arial Black" panose="020B0A04020102020204" pitchFamily="34" charset="0"/>
                      </a:endParaRPr>
                    </a:p>
                  </a:txBody>
                  <a:tcPr marL="4271" marR="4271" marT="4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50" b="1" u="none" strike="noStrike" dirty="0">
                          <a:effectLst/>
                        </a:rPr>
                        <a:t>Ancillary Measurements    </a:t>
                      </a:r>
                      <a:endParaRPr lang="en-US" sz="1050" b="1" i="0" u="none" strike="noStrike" dirty="0">
                        <a:solidFill>
                          <a:srgbClr val="000000"/>
                        </a:solidFill>
                        <a:effectLst/>
                        <a:latin typeface="Arial Black" panose="020B0A04020102020204" pitchFamily="34" charset="0"/>
                      </a:endParaRPr>
                    </a:p>
                  </a:txBody>
                  <a:tcPr marL="4271" marR="4271" marT="4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6346">
                <a:tc>
                  <a:txBody>
                    <a:bodyPr/>
                    <a:lstStyle/>
                    <a:p>
                      <a:pPr algn="ctr" fontAlgn="t"/>
                      <a:r>
                        <a:rPr lang="en-US" sz="900" u="none" strike="noStrike" dirty="0">
                          <a:effectLst/>
                        </a:rPr>
                        <a:t>What is the air quality forecast of particulate matter (PM) predicted from PACE </a:t>
                      </a:r>
                      <a:r>
                        <a:rPr lang="en-US" sz="900" u="none" strike="noStrike" dirty="0" smtClean="0">
                          <a:effectLst/>
                        </a:rPr>
                        <a:t>aerosol </a:t>
                      </a:r>
                      <a:r>
                        <a:rPr lang="en-US" sz="900" u="none" strike="noStrike" dirty="0">
                          <a:effectLst/>
                        </a:rPr>
                        <a:t>optical depth (AOD) in regions where there are no direct measurements of PM</a:t>
                      </a:r>
                      <a:endParaRPr lang="en-US" sz="900" b="0" i="0" u="none" strike="noStrike" dirty="0">
                        <a:solidFill>
                          <a:srgbClr val="000000"/>
                        </a:solidFill>
                        <a:effectLst/>
                        <a:latin typeface="Times New Roman" panose="02020603050405020304" pitchFamily="18" charset="0"/>
                      </a:endParaRPr>
                    </a:p>
                  </a:txBody>
                  <a:tcPr marL="4271" marR="4271" marT="427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900" u="none" strike="noStrike" dirty="0" smtClean="0">
                          <a:effectLst/>
                        </a:rPr>
                        <a:t>In </a:t>
                      </a:r>
                      <a:r>
                        <a:rPr lang="en-US" sz="900" u="none" strike="noStrike" dirty="0">
                          <a:effectLst/>
                        </a:rPr>
                        <a:t>regions where there are no direct measurements of PM, satellite measurements of AOD can be used to estimate PM</a:t>
                      </a:r>
                      <a:r>
                        <a:rPr lang="en-US" sz="900" u="none" strike="noStrike" dirty="0" smtClean="0">
                          <a:effectLst/>
                        </a:rPr>
                        <a:t>.</a:t>
                      </a:r>
                    </a:p>
                    <a:p>
                      <a:pPr algn="ctr" fontAlgn="t"/>
                      <a:r>
                        <a:rPr lang="en-US" sz="900" u="none" strike="noStrike" dirty="0" smtClean="0">
                          <a:effectLst/>
                        </a:rPr>
                        <a:t>The EPA produces a daily air quality index which comprises both the ozone  and particulate matter concentrations</a:t>
                      </a:r>
                      <a:endParaRPr lang="en-US" sz="900" b="0" i="0" u="none" strike="noStrike" dirty="0">
                        <a:solidFill>
                          <a:srgbClr val="000000"/>
                        </a:solidFill>
                        <a:effectLst/>
                        <a:latin typeface="Times New Roman" panose="02020603050405020304" pitchFamily="18" charset="0"/>
                      </a:endParaRPr>
                    </a:p>
                  </a:txBody>
                  <a:tcPr marL="4271" marR="4271" marT="427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900" u="none" strike="noStrike" dirty="0" smtClean="0">
                          <a:effectLst/>
                        </a:rPr>
                        <a:t>Multi</a:t>
                      </a:r>
                      <a:r>
                        <a:rPr lang="en-US" sz="900" u="none" strike="noStrike" baseline="0" dirty="0" smtClean="0">
                          <a:effectLst/>
                        </a:rPr>
                        <a:t>- spectral o</a:t>
                      </a:r>
                      <a:r>
                        <a:rPr lang="en-US" sz="900" u="none" strike="noStrike" dirty="0" smtClean="0">
                          <a:effectLst/>
                        </a:rPr>
                        <a:t>bservations </a:t>
                      </a:r>
                      <a:r>
                        <a:rPr lang="en-US" sz="900" u="none" strike="noStrike" dirty="0">
                          <a:effectLst/>
                        </a:rPr>
                        <a:t>of AOD at spatial resolutions of less than 1 km and latencies of less than </a:t>
                      </a:r>
                      <a:r>
                        <a:rPr lang="en-US" sz="900" u="none" strike="noStrike" dirty="0" smtClean="0">
                          <a:effectLst/>
                        </a:rPr>
                        <a:t>1-3 hours</a:t>
                      </a:r>
                      <a:endParaRPr lang="en-US" sz="900" b="0" i="0" u="none" strike="noStrike" dirty="0">
                        <a:solidFill>
                          <a:srgbClr val="000000"/>
                        </a:solidFill>
                        <a:effectLst/>
                        <a:latin typeface="Times New Roman" panose="02020603050405020304" pitchFamily="18" charset="0"/>
                      </a:endParaRPr>
                    </a:p>
                  </a:txBody>
                  <a:tcPr marL="4271" marR="4271" marT="427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900" u="none" strike="noStrike" dirty="0">
                          <a:effectLst/>
                        </a:rPr>
                        <a:t>Public Health and Air Quality</a:t>
                      </a:r>
                      <a:endParaRPr lang="en-US" sz="900" b="0" i="0" u="none" strike="noStrike" dirty="0">
                        <a:solidFill>
                          <a:srgbClr val="000000"/>
                        </a:solidFill>
                        <a:effectLst/>
                        <a:latin typeface="Times New Roman" panose="02020603050405020304" pitchFamily="18" charset="0"/>
                      </a:endParaRPr>
                    </a:p>
                  </a:txBody>
                  <a:tcPr marL="4271" marR="4271" marT="427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900" u="none" strike="noStrike" dirty="0">
                          <a:effectLst/>
                        </a:rPr>
                        <a:t>Environmental Protection Agency                                [James Szykman - EPA]</a:t>
                      </a:r>
                      <a:endParaRPr lang="en-US" sz="900" b="0" i="0" u="none" strike="noStrike" dirty="0">
                        <a:solidFill>
                          <a:srgbClr val="000000"/>
                        </a:solidFill>
                        <a:effectLst/>
                        <a:latin typeface="Times New Roman" panose="02020603050405020304" pitchFamily="18" charset="0"/>
                      </a:endParaRPr>
                    </a:p>
                  </a:txBody>
                  <a:tcPr marL="4271" marR="4271" marT="427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900" u="none" strike="noStrike" dirty="0" smtClean="0">
                          <a:effectLst/>
                        </a:rPr>
                        <a:t>Multi-spectral AOD</a:t>
                      </a:r>
                      <a:endParaRPr lang="en-US" sz="900" b="0" i="0" u="none" strike="noStrike" dirty="0">
                        <a:solidFill>
                          <a:srgbClr val="000000"/>
                        </a:solidFill>
                        <a:effectLst/>
                        <a:latin typeface="Times New Roman" panose="02020603050405020304" pitchFamily="18" charset="0"/>
                      </a:endParaRPr>
                    </a:p>
                  </a:txBody>
                  <a:tcPr marL="4271" marR="4271" marT="4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900" u="none" strike="noStrike" dirty="0">
                          <a:effectLst/>
                        </a:rPr>
                        <a:t>AOD </a:t>
                      </a:r>
                      <a:r>
                        <a:rPr lang="en-US" sz="900" u="none" strike="noStrike" dirty="0" smtClean="0">
                          <a:effectLst/>
                        </a:rPr>
                        <a:t>to </a:t>
                      </a:r>
                      <a:r>
                        <a:rPr lang="en-US" sz="900" u="none" strike="noStrike" dirty="0">
                          <a:effectLst/>
                        </a:rPr>
                        <a:t>± 0.02 </a:t>
                      </a:r>
                      <a:r>
                        <a:rPr lang="en-US" sz="900" u="none" strike="noStrike" dirty="0" smtClean="0">
                          <a:effectLst/>
                        </a:rPr>
                        <a:t> at </a:t>
                      </a:r>
                      <a:r>
                        <a:rPr lang="en-US" sz="900" u="none" strike="noStrike" dirty="0">
                          <a:effectLst/>
                        </a:rPr>
                        <a:t>a horizontal resolution </a:t>
                      </a:r>
                      <a:r>
                        <a:rPr lang="en-US" sz="900" u="none" strike="noStrike" dirty="0" smtClean="0">
                          <a:effectLst/>
                        </a:rPr>
                        <a:t>&lt; 1km</a:t>
                      </a:r>
                      <a:endParaRPr lang="en-US" sz="900" b="0" i="0" u="none" strike="noStrike" dirty="0">
                        <a:solidFill>
                          <a:srgbClr val="000000"/>
                        </a:solidFill>
                        <a:effectLst/>
                        <a:latin typeface="Times New Roman" panose="02020603050405020304" pitchFamily="18" charset="0"/>
                      </a:endParaRPr>
                    </a:p>
                  </a:txBody>
                  <a:tcPr marL="4271" marR="4271" marT="4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900" u="none" strike="noStrike" dirty="0">
                          <a:effectLst/>
                        </a:rPr>
                        <a:t>3</a:t>
                      </a:r>
                      <a:endParaRPr lang="en-US" sz="900" b="0" i="0" u="none" strike="noStrike" dirty="0">
                        <a:solidFill>
                          <a:srgbClr val="FF0000"/>
                        </a:solidFill>
                        <a:effectLst/>
                        <a:latin typeface="Times New Roman" panose="02020603050405020304" pitchFamily="18" charset="0"/>
                      </a:endParaRPr>
                    </a:p>
                  </a:txBody>
                  <a:tcPr marL="4271" marR="4271" marT="4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900" u="none" strike="noStrike" dirty="0">
                          <a:effectLst/>
                        </a:rPr>
                        <a:t>Aerosol vertical distributions              Surface PM concentrations at a few locations</a:t>
                      </a:r>
                      <a:endParaRPr lang="en-US" sz="900" b="0" i="0" u="none" strike="noStrike" dirty="0">
                        <a:solidFill>
                          <a:srgbClr val="000000"/>
                        </a:solidFill>
                        <a:effectLst/>
                        <a:latin typeface="Times New Roman" panose="02020603050405020304" pitchFamily="18" charset="0"/>
                      </a:endParaRPr>
                    </a:p>
                  </a:txBody>
                  <a:tcPr marL="4271" marR="4271" marT="4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31029">
                <a:tc>
                  <a:txBody>
                    <a:bodyPr/>
                    <a:lstStyle/>
                    <a:p>
                      <a:pPr algn="ctr" fontAlgn="t"/>
                      <a:r>
                        <a:rPr lang="en-US" sz="900" u="none" strike="noStrike" dirty="0">
                          <a:effectLst/>
                        </a:rPr>
                        <a:t>Volcanoes: What is the volcanic ash concentration during and after a volcanic eruption? Is there an impact on air quality as a result of a volcanic material deposited in coastal/populated regions?</a:t>
                      </a:r>
                      <a:br>
                        <a:rPr lang="en-US" sz="900" u="none" strike="noStrike" dirty="0">
                          <a:effectLst/>
                        </a:rPr>
                      </a:br>
                      <a:endParaRPr lang="en-US" sz="900" b="0" i="0" u="none" strike="noStrike" dirty="0">
                        <a:solidFill>
                          <a:srgbClr val="000000"/>
                        </a:solidFill>
                        <a:effectLst/>
                        <a:latin typeface="Times New Roman" panose="02020603050405020304" pitchFamily="18" charset="0"/>
                      </a:endParaRPr>
                    </a:p>
                  </a:txBody>
                  <a:tcPr marL="4271" marR="4271" marT="427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900" u="none" strike="noStrike" dirty="0" smtClean="0">
                          <a:effectLst/>
                        </a:rPr>
                        <a:t>Quantify</a:t>
                      </a:r>
                      <a:r>
                        <a:rPr lang="en-US" sz="900" u="none" strike="noStrike" baseline="0" dirty="0" smtClean="0">
                          <a:effectLst/>
                        </a:rPr>
                        <a:t> </a:t>
                      </a:r>
                      <a:r>
                        <a:rPr lang="en-US" sz="900" u="none" strike="noStrike" dirty="0" smtClean="0">
                          <a:effectLst/>
                        </a:rPr>
                        <a:t>concentration </a:t>
                      </a:r>
                      <a:r>
                        <a:rPr lang="en-US" sz="900" u="none" strike="noStrike" dirty="0">
                          <a:effectLst/>
                        </a:rPr>
                        <a:t>using measurements collected to support PACE atmospheric </a:t>
                      </a:r>
                      <a:r>
                        <a:rPr lang="en-US" sz="900" u="none" strike="noStrike" dirty="0" smtClean="0">
                          <a:effectLst/>
                        </a:rPr>
                        <a:t>corrections</a:t>
                      </a:r>
                      <a:r>
                        <a:rPr lang="en-US" sz="900" u="none" strike="noStrike" baseline="0" dirty="0" smtClean="0">
                          <a:effectLst/>
                        </a:rPr>
                        <a:t> and </a:t>
                      </a:r>
                      <a:r>
                        <a:rPr lang="en-US" sz="900" u="none" strike="noStrike" dirty="0" smtClean="0">
                          <a:effectLst/>
                        </a:rPr>
                        <a:t>useful </a:t>
                      </a:r>
                      <a:r>
                        <a:rPr lang="en-US" sz="900" u="none" strike="noStrike" dirty="0">
                          <a:effectLst/>
                        </a:rPr>
                        <a:t>data to enable prudent aviation volcanic ash hazard mitigation policy and advisories? </a:t>
                      </a:r>
                      <a:endParaRPr lang="en-US" sz="900" b="0" i="0" u="none" strike="noStrike" dirty="0">
                        <a:solidFill>
                          <a:srgbClr val="000000"/>
                        </a:solidFill>
                        <a:effectLst/>
                        <a:latin typeface="Times New Roman" panose="02020603050405020304" pitchFamily="18" charset="0"/>
                      </a:endParaRPr>
                    </a:p>
                  </a:txBody>
                  <a:tcPr marL="4271" marR="4271" marT="427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900" u="none" strike="noStrike" dirty="0">
                          <a:effectLst/>
                        </a:rPr>
                        <a:t>Observations of AOD at spatial resolutions of less than 1 km and latencies of </a:t>
                      </a:r>
                      <a:r>
                        <a:rPr lang="en-US" sz="900" u="none" strike="noStrike" dirty="0" err="1" smtClean="0">
                          <a:effectLst/>
                        </a:rPr>
                        <a:t>of</a:t>
                      </a:r>
                      <a:r>
                        <a:rPr lang="en-US" sz="900" u="none" strike="noStrike" dirty="0" smtClean="0">
                          <a:effectLst/>
                        </a:rPr>
                        <a:t> 1-3 hours</a:t>
                      </a:r>
                      <a:endParaRPr lang="en-US" sz="900" b="0" i="0" u="none" strike="noStrike" dirty="0">
                        <a:solidFill>
                          <a:srgbClr val="000000"/>
                        </a:solidFill>
                        <a:effectLst/>
                        <a:latin typeface="Times New Roman" panose="02020603050405020304" pitchFamily="18" charset="0"/>
                      </a:endParaRPr>
                    </a:p>
                  </a:txBody>
                  <a:tcPr marL="4271" marR="4271" marT="427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900" u="none" strike="noStrike" dirty="0">
                          <a:effectLst/>
                        </a:rPr>
                        <a:t>Disaster Mitigation                             Health and Air Quality</a:t>
                      </a:r>
                      <a:endParaRPr lang="en-US" sz="900" b="0" i="0" u="none" strike="noStrike" dirty="0">
                        <a:solidFill>
                          <a:srgbClr val="000000"/>
                        </a:solidFill>
                        <a:effectLst/>
                        <a:latin typeface="Times New Roman" panose="02020603050405020304" pitchFamily="18" charset="0"/>
                      </a:endParaRPr>
                    </a:p>
                  </a:txBody>
                  <a:tcPr marL="4271" marR="4271" marT="427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900" u="none" strike="noStrike" dirty="0">
                          <a:effectLst/>
                        </a:rPr>
                        <a:t>Federal Aviation Administration (FAA), US EPA, NOAA, International Civil Aviation Organization, Volcanic Ash Advisory Centers                        [</a:t>
                      </a:r>
                      <a:r>
                        <a:rPr lang="en-US" sz="900" u="none" strike="noStrike" dirty="0" err="1">
                          <a:effectLst/>
                        </a:rPr>
                        <a:t>Shobha</a:t>
                      </a:r>
                      <a:r>
                        <a:rPr lang="en-US" sz="900" u="none" strike="noStrike" dirty="0">
                          <a:effectLst/>
                        </a:rPr>
                        <a:t> </a:t>
                      </a:r>
                      <a:r>
                        <a:rPr lang="en-US" sz="900" u="none" strike="noStrike" dirty="0" err="1">
                          <a:effectLst/>
                        </a:rPr>
                        <a:t>Kondragunta</a:t>
                      </a:r>
                      <a:r>
                        <a:rPr lang="en-US" sz="900" u="none" strike="noStrike" dirty="0">
                          <a:effectLst/>
                        </a:rPr>
                        <a:t>- NOAA]</a:t>
                      </a:r>
                      <a:endParaRPr lang="en-US" sz="900" b="0" i="0" u="none" strike="noStrike" dirty="0">
                        <a:solidFill>
                          <a:srgbClr val="000000"/>
                        </a:solidFill>
                        <a:effectLst/>
                        <a:latin typeface="Times New Roman" panose="02020603050405020304" pitchFamily="18" charset="0"/>
                      </a:endParaRPr>
                    </a:p>
                  </a:txBody>
                  <a:tcPr marL="4271" marR="4271" marT="427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900" u="none" strike="noStrike" dirty="0" smtClean="0">
                          <a:effectLst/>
                        </a:rPr>
                        <a:t>Multi-spectral AOD</a:t>
                      </a:r>
                      <a:endParaRPr lang="en-US" sz="900" b="0" i="0" u="none" strike="noStrike" dirty="0">
                        <a:solidFill>
                          <a:srgbClr val="000000"/>
                        </a:solidFill>
                        <a:effectLst/>
                        <a:latin typeface="Times New Roman" panose="02020603050405020304" pitchFamily="18" charset="0"/>
                      </a:endParaRPr>
                    </a:p>
                  </a:txBody>
                  <a:tcPr marL="4271" marR="4271" marT="4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900" u="none" strike="noStrike" dirty="0">
                          <a:effectLst/>
                        </a:rPr>
                        <a:t>AOD within ± 0.02 at a horizontal resolution of </a:t>
                      </a:r>
                      <a:r>
                        <a:rPr lang="en-US" sz="900" u="none" strike="noStrike" dirty="0" smtClean="0">
                          <a:effectLst/>
                        </a:rPr>
                        <a:t>&lt; 1km</a:t>
                      </a:r>
                      <a:endParaRPr lang="en-US" sz="900" b="0" i="0" u="none" strike="noStrike" dirty="0">
                        <a:solidFill>
                          <a:srgbClr val="000000"/>
                        </a:solidFill>
                        <a:effectLst/>
                        <a:latin typeface="Times New Roman" panose="02020603050405020304" pitchFamily="18" charset="0"/>
                      </a:endParaRPr>
                    </a:p>
                  </a:txBody>
                  <a:tcPr marL="4271" marR="4271" marT="4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900" u="none" strike="noStrike" dirty="0">
                          <a:effectLst/>
                        </a:rPr>
                        <a:t>3</a:t>
                      </a:r>
                      <a:endParaRPr lang="en-US" sz="900" b="0" i="0" u="none" strike="noStrike" dirty="0">
                        <a:solidFill>
                          <a:srgbClr val="FF0000"/>
                        </a:solidFill>
                        <a:effectLst/>
                        <a:latin typeface="Times New Roman" panose="02020603050405020304" pitchFamily="18" charset="0"/>
                      </a:endParaRPr>
                    </a:p>
                  </a:txBody>
                  <a:tcPr marL="4271" marR="4271" marT="4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900" u="none" strike="noStrike" dirty="0" err="1">
                          <a:effectLst/>
                        </a:rPr>
                        <a:t>Aerosol</a:t>
                      </a:r>
                      <a:r>
                        <a:rPr lang="fr-FR" sz="900" u="none" strike="noStrike" dirty="0">
                          <a:effectLst/>
                        </a:rPr>
                        <a:t> vertical distributions              </a:t>
                      </a:r>
                      <a:r>
                        <a:rPr lang="fr-FR" sz="900" u="none" strike="noStrike" dirty="0" err="1">
                          <a:effectLst/>
                        </a:rPr>
                        <a:t>Sulfur</a:t>
                      </a:r>
                      <a:r>
                        <a:rPr lang="fr-FR" sz="900" u="none" strike="noStrike" dirty="0">
                          <a:effectLst/>
                        </a:rPr>
                        <a:t> </a:t>
                      </a:r>
                      <a:r>
                        <a:rPr lang="fr-FR" sz="900" u="none" strike="noStrike" dirty="0" err="1">
                          <a:effectLst/>
                        </a:rPr>
                        <a:t>dioxide</a:t>
                      </a:r>
                      <a:r>
                        <a:rPr lang="fr-FR" sz="900" u="none" strike="noStrike" dirty="0">
                          <a:effectLst/>
                        </a:rPr>
                        <a:t> concentrations</a:t>
                      </a:r>
                      <a:endParaRPr lang="fr-FR" sz="900" b="0" i="0" u="none" strike="noStrike" dirty="0">
                        <a:solidFill>
                          <a:srgbClr val="000000"/>
                        </a:solidFill>
                        <a:effectLst/>
                        <a:latin typeface="Times New Roman" panose="02020603050405020304" pitchFamily="18" charset="0"/>
                      </a:endParaRPr>
                    </a:p>
                  </a:txBody>
                  <a:tcPr marL="4271" marR="4271" marT="42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760010852"/>
              </p:ext>
            </p:extLst>
          </p:nvPr>
        </p:nvGraphicFramePr>
        <p:xfrm>
          <a:off x="304800" y="5570923"/>
          <a:ext cx="7689849" cy="1036320"/>
        </p:xfrm>
        <a:graphic>
          <a:graphicData uri="http://schemas.openxmlformats.org/drawingml/2006/table">
            <a:tbl>
              <a:tblPr>
                <a:tableStyleId>{5C22544A-7EE6-4342-B048-85BDC9FD1C3A}</a:tableStyleId>
              </a:tblPr>
              <a:tblGrid>
                <a:gridCol w="1204496"/>
                <a:gridCol w="6485353"/>
              </a:tblGrid>
              <a:tr h="360684">
                <a:tc>
                  <a:txBody>
                    <a:bodyPr/>
                    <a:lstStyle/>
                    <a:p>
                      <a:pPr algn="l" fontAlgn="b"/>
                      <a:r>
                        <a:rPr lang="en-US" sz="1200" b="1" i="0" u="none" strike="noStrike" dirty="0" smtClean="0">
                          <a:solidFill>
                            <a:srgbClr val="000000"/>
                          </a:solidFill>
                          <a:effectLst/>
                          <a:latin typeface="Calibri" panose="020F0502020204030204" pitchFamily="34" charset="0"/>
                        </a:rPr>
                        <a:t>Applied Sciences Category:</a:t>
                      </a:r>
                      <a:endParaRPr lang="en-US" sz="1200" b="1"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u="none" strike="noStrike" dirty="0">
                          <a:effectLst/>
                        </a:rPr>
                        <a:t>Disaster Mitigation, Ecological Forecasting, Health and Air Quality, Water </a:t>
                      </a:r>
                      <a:r>
                        <a:rPr lang="en-US" sz="1100" u="none" strike="noStrike" dirty="0" smtClean="0">
                          <a:effectLst/>
                        </a:rPr>
                        <a:t>Management,</a:t>
                      </a:r>
                      <a:r>
                        <a:rPr lang="en-US" sz="1100" u="none" strike="noStrike" baseline="0" dirty="0" smtClean="0">
                          <a:effectLst/>
                        </a:rPr>
                        <a:t> </a:t>
                      </a:r>
                      <a:r>
                        <a:rPr lang="en-US" sz="1100" u="none" strike="noStrike" dirty="0" smtClean="0">
                          <a:effectLst/>
                        </a:rPr>
                        <a:t>Agriculture</a:t>
                      </a:r>
                      <a:r>
                        <a:rPr lang="en-US" sz="1100" u="none" strike="noStrike" dirty="0">
                          <a:effectLst/>
                        </a:rPr>
                        <a:t>, </a:t>
                      </a:r>
                      <a:r>
                        <a:rPr lang="en-US" sz="1100" u="none" strike="noStrike" dirty="0" smtClean="0">
                          <a:effectLst/>
                        </a:rPr>
                        <a:t>Climate, Energy, Oceans, and Weather</a:t>
                      </a:r>
                      <a:endParaRPr lang="en-US" sz="1100" b="1" i="0" u="none" strike="noStrike" dirty="0" smtClean="0">
                        <a:solidFill>
                          <a:srgbClr val="1F497D"/>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59317">
                <a:tc gridSpan="2">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smtClean="0">
                        <a:solidFill>
                          <a:srgbClr val="FF000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r>
              <a:tr h="360684">
                <a:tc gridSpan="2">
                  <a:txBody>
                    <a:bodyPr/>
                    <a:lstStyle/>
                    <a:p>
                      <a:pPr algn="l" fontAlgn="b"/>
                      <a:r>
                        <a:rPr lang="en-US" sz="1100" u="none" strike="noStrike" baseline="0" dirty="0">
                          <a:solidFill>
                            <a:srgbClr val="FF0000"/>
                          </a:solidFill>
                          <a:effectLst/>
                        </a:rPr>
                        <a:t>Justification for </a:t>
                      </a:r>
                      <a:r>
                        <a:rPr lang="en-US" sz="1100" u="none" strike="noStrike" baseline="0" dirty="0" smtClean="0">
                          <a:solidFill>
                            <a:srgbClr val="FF0000"/>
                          </a:solidFill>
                          <a:effectLst/>
                        </a:rPr>
                        <a:t>Application Readiness Level 3:</a:t>
                      </a:r>
                    </a:p>
                    <a:p>
                      <a:pPr marL="0" marR="0" indent="0" algn="l" defTabSz="914400" rtl="0" eaLnBrk="1" fontAlgn="b" latinLnBrk="0" hangingPunct="1">
                        <a:lnSpc>
                          <a:spcPct val="100000"/>
                        </a:lnSpc>
                        <a:spcBef>
                          <a:spcPts val="0"/>
                        </a:spcBef>
                        <a:spcAft>
                          <a:spcPts val="0"/>
                        </a:spcAft>
                        <a:buClrTx/>
                        <a:buSzTx/>
                        <a:buFontTx/>
                        <a:buNone/>
                        <a:tabLst/>
                        <a:defRPr/>
                      </a:pPr>
                      <a:r>
                        <a:rPr lang="en-US" sz="1100" u="none" strike="noStrike" baseline="0" dirty="0" smtClean="0">
                          <a:solidFill>
                            <a:srgbClr val="FF0000"/>
                          </a:solidFill>
                          <a:effectLst/>
                        </a:rPr>
                        <a:t>Proof of Application Concept (Viability Established) Feasibility studies to assess the potential viability of and provide a proof-of-concept for the application have been conducted.</a:t>
                      </a:r>
                      <a:r>
                        <a:rPr lang="en-US" sz="1100" u="none" strike="noStrike" dirty="0" smtClean="0">
                          <a:effectLst/>
                        </a:rPr>
                        <a:t> </a:t>
                      </a:r>
                      <a:endParaRPr lang="en-US" sz="1100" b="0" i="0" u="none" strike="noStrike" dirty="0" smtClean="0">
                        <a:solidFill>
                          <a:srgbClr val="FF0000"/>
                        </a:solidFill>
                        <a:effectLst/>
                        <a:latin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3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ssociates Mtg -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3268</TotalTime>
  <Words>1549</Words>
  <Application>Microsoft Macintosh PowerPoint</Application>
  <PresentationFormat>On-screen Show (4:3)</PresentationFormat>
  <Paragraphs>102</Paragraphs>
  <Slides>6</Slides>
  <Notes>3</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3_Blank</vt:lpstr>
      <vt:lpstr>Associates Mtg - Template</vt:lpstr>
      <vt:lpstr>PowerPoint Presentation</vt:lpstr>
      <vt:lpstr>PACE Aerosol Measurements</vt:lpstr>
      <vt:lpstr>Proposed Activities</vt:lpstr>
      <vt:lpstr>Upcoming Activities (2015)</vt:lpstr>
      <vt:lpstr>PowerPoint Presentation</vt:lpstr>
      <vt:lpstr>Applications Traceability Matrix</vt:lpstr>
    </vt:vector>
  </TitlesOfParts>
  <Company>NASA/ODIN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 Lucien Cox</dc:creator>
  <cp:lastModifiedBy>ODIN</cp:lastModifiedBy>
  <cp:revision>161</cp:revision>
  <cp:lastPrinted>2015-01-11T14:15:32Z</cp:lastPrinted>
  <dcterms:created xsi:type="dcterms:W3CDTF">2012-03-19T20:20:36Z</dcterms:created>
  <dcterms:modified xsi:type="dcterms:W3CDTF">2015-01-14T13:25:21Z</dcterms:modified>
</cp:coreProperties>
</file>