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  <p:sldMasterId id="2147483661" r:id="rId4"/>
  </p:sldMasterIdLst>
  <p:notesMasterIdLst>
    <p:notesMasterId r:id="rId35"/>
  </p:notesMasterIdLst>
  <p:handoutMasterIdLst>
    <p:handoutMasterId r:id="rId36"/>
  </p:handoutMasterIdLst>
  <p:sldIdLst>
    <p:sldId id="474" r:id="rId5"/>
    <p:sldId id="889" r:id="rId6"/>
    <p:sldId id="902" r:id="rId7"/>
    <p:sldId id="891" r:id="rId8"/>
    <p:sldId id="941" r:id="rId9"/>
    <p:sldId id="899" r:id="rId10"/>
    <p:sldId id="924" r:id="rId11"/>
    <p:sldId id="930" r:id="rId12"/>
    <p:sldId id="929" r:id="rId13"/>
    <p:sldId id="927" r:id="rId14"/>
    <p:sldId id="938" r:id="rId15"/>
    <p:sldId id="939" r:id="rId16"/>
    <p:sldId id="940" r:id="rId17"/>
    <p:sldId id="936" r:id="rId18"/>
    <p:sldId id="937" r:id="rId19"/>
    <p:sldId id="925" r:id="rId20"/>
    <p:sldId id="931" r:id="rId21"/>
    <p:sldId id="946" r:id="rId22"/>
    <p:sldId id="943" r:id="rId23"/>
    <p:sldId id="945" r:id="rId24"/>
    <p:sldId id="897" r:id="rId25"/>
    <p:sldId id="947" r:id="rId26"/>
    <p:sldId id="910" r:id="rId27"/>
    <p:sldId id="911" r:id="rId28"/>
    <p:sldId id="916" r:id="rId29"/>
    <p:sldId id="912" r:id="rId30"/>
    <p:sldId id="933" r:id="rId31"/>
    <p:sldId id="917" r:id="rId32"/>
    <p:sldId id="919" r:id="rId33"/>
    <p:sldId id="923" r:id="rId34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609585"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1219170"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828754"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2438339" algn="l" rtl="0" fontAlgn="base">
      <a:spcBef>
        <a:spcPct val="0"/>
      </a:spcBef>
      <a:spcAft>
        <a:spcPct val="0"/>
      </a:spcAft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3047924" algn="l" defTabSz="609585" rtl="0" eaLnBrk="1" latinLnBrk="0" hangingPunct="1"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3657509" algn="l" defTabSz="609585" rtl="0" eaLnBrk="1" latinLnBrk="0" hangingPunct="1"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4267093" algn="l" defTabSz="609585" rtl="0" eaLnBrk="1" latinLnBrk="0" hangingPunct="1"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4876678" algn="l" defTabSz="609585" rtl="0" eaLnBrk="1" latinLnBrk="0" hangingPunct="1">
      <a:defRPr sz="2133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F4984"/>
    <a:srgbClr val="084712"/>
    <a:srgbClr val="EC383F"/>
    <a:srgbClr val="052D0B"/>
    <a:srgbClr val="00FF00"/>
    <a:srgbClr val="C1C1C1"/>
    <a:srgbClr val="00C700"/>
    <a:srgbClr val="1C1EEA"/>
    <a:srgbClr val="FF6600"/>
    <a:srgbClr val="FFF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184589-64F1-374D-98A1-FAB1547B5793}" v="13" dt="2023-05-08T04:55:49.8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/>
    <p:restoredTop sz="95461" autoAdjust="0"/>
  </p:normalViewPr>
  <p:slideViewPr>
    <p:cSldViewPr>
      <p:cViewPr varScale="1">
        <p:scale>
          <a:sx n="95" d="100"/>
          <a:sy n="95" d="100"/>
        </p:scale>
        <p:origin x="216" y="4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2E04C2-59CB-1647-97B0-E7A70F9DF0B5}" type="datetime1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9F4556-4EB5-CD42-ACD9-3EE8F7089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5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18E4578-0447-B34D-B3C6-CBD08A20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055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73A1E-242E-8548-A240-05773E1D8000}" type="slidenum">
              <a:rPr lang="en-US"/>
              <a:pPr/>
              <a:t>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C1E272-511A-0942-B6AE-8A17759EA146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98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17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65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09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4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84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79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23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303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91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8E4578-0447-B34D-B3C6-CBD08A20DA9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0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24600"/>
            <a:ext cx="2844800" cy="476251"/>
          </a:xfrm>
          <a:prstGeom prst="rect">
            <a:avLst/>
          </a:prstGeo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76251"/>
          </a:xfrm>
          <a:prstGeom prst="rect">
            <a:avLst/>
          </a:prstGeo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71000" y="6324600"/>
            <a:ext cx="2844800" cy="476251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1A8237BB-4D0D-BC45-8C1D-F818A35E9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3037"/>
            <a:ext cx="109728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35037"/>
            <a:ext cx="10972800" cy="533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24600"/>
            <a:ext cx="2844800" cy="476251"/>
          </a:xfrm>
          <a:prstGeom prst="rect">
            <a:avLst/>
          </a:prstGeo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76251"/>
          </a:xfrm>
          <a:prstGeom prst="rect">
            <a:avLst/>
          </a:prstGeo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71000" y="6324600"/>
            <a:ext cx="2844800" cy="476251"/>
          </a:xfrm>
          <a:ln/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68147C31-F332-1049-902C-47AA08111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05549"/>
            <a:ext cx="2844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 April 2019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05549"/>
            <a:ext cx="3860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International Ocean Colour Science Meeting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510D5-3D01-B947-87F4-00949A4D8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3591-1DD1-844C-83F5-116A010E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706"/>
            <a:ext cx="10515600" cy="614589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CFB34-DE4D-DD45-9EB8-8CFBB8793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87"/>
            <a:ext cx="10515600" cy="5133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02F8E-8192-A74B-8B04-482F999F8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8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3C2F5-1465-9549-A796-7260B91DE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International Ocean Colour Science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8054F-AF16-754B-A906-04105EBB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9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77800"/>
            <a:ext cx="109728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39800"/>
            <a:ext cx="109728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71000" y="6324600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84A359D-EB11-814C-8AE4-B5D9DE7725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EFB6BE-4B07-FE6B-4196-22B20966C1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538903"/>
            <a:ext cx="1031723" cy="2428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2800">
          <a:solidFill>
            <a:srgbClr val="084712"/>
          </a:solidFill>
          <a:latin typeface="Arial" charset="0"/>
          <a:ea typeface="Arial" charset="0"/>
          <a:cs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ts val="624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1867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1867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678C9-2E80-6B49-B5E4-DB9A2AE5D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575"/>
            <a:ext cx="10515600" cy="629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88409-D079-CC4E-AD23-C67590E3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95082"/>
            <a:ext cx="10515600" cy="5181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2438A-C933-9245-B381-3D3F1F7A0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2600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7B7E6-84F5-9C43-AE6E-5266ABBFDA6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37A66F-81BC-B0E3-7C6A-1B9254E5AC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7" y="6538903"/>
            <a:ext cx="1031723" cy="2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8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406400" y="304800"/>
            <a:ext cx="11480800" cy="6172200"/>
          </a:xfrm>
          <a:prstGeom prst="rect">
            <a:avLst/>
          </a:prstGeom>
          <a:noFill/>
          <a:ln w="19050">
            <a:solidFill>
              <a:srgbClr val="08471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600"/>
          </a:p>
        </p:txBody>
      </p:sp>
      <p:pic>
        <p:nvPicPr>
          <p:cNvPr id="16390" name="Picture 5" descr="seawifs_globe_weta.ic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3352800"/>
            <a:ext cx="353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62327D3A-0BB1-6039-608F-BD064B6EE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33400"/>
            <a:ext cx="7772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>
                <a:solidFill>
                  <a:srgbClr val="0F4984"/>
                </a:solidFill>
              </a:rPr>
              <a:t>NASA OBPG </a:t>
            </a:r>
          </a:p>
          <a:p>
            <a:pPr algn="ctr"/>
            <a:r>
              <a:rPr lang="en-US" sz="4000" dirty="0">
                <a:solidFill>
                  <a:srgbClr val="0F4984"/>
                </a:solidFill>
              </a:rPr>
              <a:t>Satellite Ocean Color Update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F416E2C1-9061-718B-D2A6-E26D9064B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311425"/>
            <a:ext cx="5029200" cy="9848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/>
              <a:t>Ocean Biology &amp; Biogeochemistry Program Meeting</a:t>
            </a:r>
          </a:p>
          <a:p>
            <a:pPr algn="ctr">
              <a:spcBef>
                <a:spcPct val="50000"/>
              </a:spcBef>
            </a:pPr>
            <a:r>
              <a:rPr lang="en-US" sz="1400" dirty="0"/>
              <a:t>8-9 May 2023</a:t>
            </a:r>
          </a:p>
          <a:p>
            <a:pPr algn="ctr">
              <a:spcBef>
                <a:spcPct val="50000"/>
              </a:spcBef>
            </a:pPr>
            <a:r>
              <a:rPr lang="en-US" sz="1400" dirty="0"/>
              <a:t>College Park, MD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82274E6A-6ACC-E326-BCFE-345CC6757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135" y="2895601"/>
            <a:ext cx="4738797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/>
              <a:t>Bryan Franz</a:t>
            </a:r>
          </a:p>
          <a:p>
            <a:pPr algn="ctr">
              <a:spcAft>
                <a:spcPts val="1200"/>
              </a:spcAft>
            </a:pPr>
            <a:r>
              <a:rPr lang="en-US" sz="1800" dirty="0"/>
              <a:t>and the</a:t>
            </a:r>
          </a:p>
          <a:p>
            <a:pPr algn="ctr"/>
            <a:r>
              <a:rPr lang="en-US" sz="2400" dirty="0"/>
              <a:t>Ocean Biology Processing Group</a:t>
            </a:r>
          </a:p>
          <a:p>
            <a:pPr algn="ctr"/>
            <a:r>
              <a:rPr lang="en-US" sz="2000" dirty="0"/>
              <a:t>NASA Goddard Space Flight Center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C9BC6-2448-8F96-6920-53A3501D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solidFill>
                  <a:srgbClr val="0F4984"/>
                </a:solidFill>
              </a:rPr>
              <a:t>R2022 Hemispherical Deep-water Chlorophyll Trends</a:t>
            </a:r>
            <a:br>
              <a:rPr lang="en-US" dirty="0"/>
            </a:br>
            <a:r>
              <a:rPr lang="en-US" sz="2400" dirty="0"/>
              <a:t>Northern &amp; Southern Hemisphere Temperate Zone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CEBC4-FB72-0AA7-9868-864D00498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4758EE-7C53-8873-47EB-7B7125847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223264"/>
            <a:ext cx="3657600" cy="2739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DEC359-C0C4-1866-9C5A-5EF579C66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966464"/>
            <a:ext cx="3657600" cy="2739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AD3A3F-BD89-2E23-6386-11858ED6B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1227328"/>
            <a:ext cx="3657600" cy="27391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1D437C-BD69-759A-17F9-97D473D0F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3966464"/>
            <a:ext cx="3657600" cy="273913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97DD5F-08AF-8FD4-CCD9-79A007F0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3045152" cy="4271216"/>
          </a:xfrm>
        </p:spPr>
        <p:txBody>
          <a:bodyPr>
            <a:normAutofit/>
          </a:bodyPr>
          <a:lstStyle/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Excellent agreement demonstrates that the consistently-processed VIIRS time-series can be used to extend the  ocean color data record established with </a:t>
            </a:r>
            <a:r>
              <a:rPr lang="en-US" sz="2000" dirty="0" err="1">
                <a:latin typeface="Candara" panose="020E0502030303020204" pitchFamily="34" charset="0"/>
              </a:rPr>
              <a:t>SeaWiFS</a:t>
            </a:r>
            <a:r>
              <a:rPr lang="en-US" sz="2000" dirty="0">
                <a:latin typeface="Candara" panose="020E0502030303020204" pitchFamily="34" charset="0"/>
              </a:rPr>
              <a:t> and MODIS for many key parameters.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50"/>
              </a:solidFill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</a:rPr>
              <a:t>SH peak in Jan 2020 captures phytoplankton blooms generated by Australian fires.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2A889A-4E11-D0B6-FE3F-C7B608A9EE38}"/>
              </a:ext>
            </a:extLst>
          </p:cNvPr>
          <p:cNvSpPr txBox="1"/>
          <p:nvPr/>
        </p:nvSpPr>
        <p:spPr>
          <a:xfrm rot="16200000">
            <a:off x="3283218" y="2287329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27441-576B-7249-1ED6-CD1B7175BC85}"/>
              </a:ext>
            </a:extLst>
          </p:cNvPr>
          <p:cNvSpPr txBox="1"/>
          <p:nvPr/>
        </p:nvSpPr>
        <p:spPr>
          <a:xfrm rot="16200000">
            <a:off x="3283218" y="5066890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FE2528-053E-F273-0D6E-CB13BB550445}"/>
              </a:ext>
            </a:extLst>
          </p:cNvPr>
          <p:cNvSpPr txBox="1"/>
          <p:nvPr/>
        </p:nvSpPr>
        <p:spPr>
          <a:xfrm>
            <a:off x="4495798" y="1371600"/>
            <a:ext cx="28956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MODIS/Aqua &amp; VIIRS/SNPP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A83A9A-58DC-C851-7132-478C9A9EE77E}"/>
              </a:ext>
            </a:extLst>
          </p:cNvPr>
          <p:cNvSpPr txBox="1"/>
          <p:nvPr/>
        </p:nvSpPr>
        <p:spPr>
          <a:xfrm>
            <a:off x="8382000" y="1371600"/>
            <a:ext cx="28956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MODIS/Aqua &amp; VIIRS/J1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5CBA84-1A20-FA9D-4E41-7370A240AA8A}"/>
              </a:ext>
            </a:extLst>
          </p:cNvPr>
          <p:cNvSpPr txBox="1"/>
          <p:nvPr/>
        </p:nvSpPr>
        <p:spPr>
          <a:xfrm>
            <a:off x="5638798" y="3357652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C518E2-457B-54B6-A153-C1F0293425A4}"/>
              </a:ext>
            </a:extLst>
          </p:cNvPr>
          <p:cNvSpPr txBox="1"/>
          <p:nvPr/>
        </p:nvSpPr>
        <p:spPr>
          <a:xfrm>
            <a:off x="5638798" y="6062246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548574-3904-1DBD-D6E0-681B6FC56B7A}"/>
              </a:ext>
            </a:extLst>
          </p:cNvPr>
          <p:cNvSpPr txBox="1"/>
          <p:nvPr/>
        </p:nvSpPr>
        <p:spPr>
          <a:xfrm>
            <a:off x="9524998" y="3352800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696858-7A2C-C377-5C45-BCFAC0739968}"/>
              </a:ext>
            </a:extLst>
          </p:cNvPr>
          <p:cNvSpPr txBox="1"/>
          <p:nvPr/>
        </p:nvSpPr>
        <p:spPr>
          <a:xfrm>
            <a:off x="9524998" y="6057394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SH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1D7B9F6-8FF6-8F6E-4B87-192CC074B04E}"/>
              </a:ext>
            </a:extLst>
          </p:cNvPr>
          <p:cNvSpPr/>
          <p:nvPr/>
        </p:nvSpPr>
        <p:spPr>
          <a:xfrm>
            <a:off x="6181167" y="4147440"/>
            <a:ext cx="838200" cy="1338960"/>
          </a:xfrm>
          <a:prstGeom prst="ellipse">
            <a:avLst/>
          </a:prstGeom>
          <a:noFill/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D6C828C-39A8-B9EB-D987-1EE933387489}"/>
              </a:ext>
            </a:extLst>
          </p:cNvPr>
          <p:cNvSpPr/>
          <p:nvPr/>
        </p:nvSpPr>
        <p:spPr>
          <a:xfrm>
            <a:off x="9105898" y="4116326"/>
            <a:ext cx="838200" cy="1370074"/>
          </a:xfrm>
          <a:prstGeom prst="ellipse">
            <a:avLst/>
          </a:prstGeom>
          <a:noFill/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23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1609DC4-7C7A-E973-29EE-46C682BD7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733800"/>
            <a:ext cx="27432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D0AFFE-158A-4BCD-E806-6663C6411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99060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0F02C-F05D-8579-E7D4-DC048D72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MODIS/Aqua </a:t>
            </a:r>
            <a:r>
              <a:rPr lang="en-US" dirty="0" err="1">
                <a:solidFill>
                  <a:srgbClr val="0F4984"/>
                </a:solidFill>
              </a:rPr>
              <a:t>Rrs</a:t>
            </a:r>
            <a:r>
              <a:rPr lang="en-US" dirty="0">
                <a:solidFill>
                  <a:srgbClr val="0F4984"/>
                </a:solidFill>
              </a:rPr>
              <a:t>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25B6B-EE94-0821-7156-B51472A7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457949"/>
            <a:ext cx="2844800" cy="476251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A796FEC-F210-5361-998E-6056FB5ED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9906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403996F-11DC-486B-C6F8-EA4D9D91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89964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C3B668B-B7C7-0C53-D8E2-E5ECA3041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733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451ECACC-5F99-407E-D376-91DA79008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338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80013F-589D-9EFA-4999-440D3ECB8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2904418" cy="5185616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Comparison against AERONET-OC and </a:t>
            </a:r>
            <a:r>
              <a:rPr lang="en-US" sz="2000" dirty="0" err="1">
                <a:solidFill>
                  <a:schemeClr val="tx1"/>
                </a:solidFill>
                <a:latin typeface="Candara" panose="020E0502030303020204" pitchFamily="34" charset="0"/>
              </a:rPr>
              <a:t>SeaBASS</a:t>
            </a:r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 in situ measurements.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Very good agreement in most bands.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Negative mean relative bias of &lt; 5% in most bands (Bland Altman).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6A5D6-477D-D44C-FD88-63890CFF38F6}"/>
              </a:ext>
            </a:extLst>
          </p:cNvPr>
          <p:cNvSpPr txBox="1"/>
          <p:nvPr/>
        </p:nvSpPr>
        <p:spPr>
          <a:xfrm>
            <a:off x="3866187" y="949025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Scatter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3574E-E7E0-C420-3FF9-D8DAB244E17C}"/>
              </a:ext>
            </a:extLst>
          </p:cNvPr>
          <p:cNvSpPr txBox="1"/>
          <p:nvPr/>
        </p:nvSpPr>
        <p:spPr>
          <a:xfrm>
            <a:off x="3925843" y="3650217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(547) Scatter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93BB2-2872-B2A9-DF27-E7CA0A493CC5}"/>
              </a:ext>
            </a:extLst>
          </p:cNvPr>
          <p:cNvSpPr txBox="1"/>
          <p:nvPr/>
        </p:nvSpPr>
        <p:spPr>
          <a:xfrm>
            <a:off x="6475194" y="3675526"/>
            <a:ext cx="22878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(547) Freq. Dist.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50407-9D2F-A654-E28A-4C2C9CB1F584}"/>
              </a:ext>
            </a:extLst>
          </p:cNvPr>
          <p:cNvSpPr txBox="1"/>
          <p:nvPr/>
        </p:nvSpPr>
        <p:spPr>
          <a:xfrm>
            <a:off x="6475194" y="96065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Freq. Dist.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121476-DBD1-1C86-571E-1670864EA7D9}"/>
              </a:ext>
            </a:extLst>
          </p:cNvPr>
          <p:cNvSpPr txBox="1"/>
          <p:nvPr/>
        </p:nvSpPr>
        <p:spPr>
          <a:xfrm>
            <a:off x="9067800" y="971549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Bland Altman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2282C-F2E8-8861-E75A-F415B2B70153}"/>
              </a:ext>
            </a:extLst>
          </p:cNvPr>
          <p:cNvSpPr txBox="1"/>
          <p:nvPr/>
        </p:nvSpPr>
        <p:spPr>
          <a:xfrm>
            <a:off x="9067800" y="3687284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(547) Bland Altman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43CFB-B6A4-2425-DF4E-46A3BD26A407}"/>
              </a:ext>
            </a:extLst>
          </p:cNvPr>
          <p:cNvSpPr txBox="1"/>
          <p:nvPr/>
        </p:nvSpPr>
        <p:spPr>
          <a:xfrm>
            <a:off x="4559301" y="645295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F4984"/>
                </a:solidFill>
              </a:rPr>
              <a:t>https://</a:t>
            </a:r>
            <a:r>
              <a:rPr lang="en-US" sz="1800" dirty="0" err="1">
                <a:solidFill>
                  <a:srgbClr val="0F4984"/>
                </a:solidFill>
              </a:rPr>
              <a:t>seabass.gsfc.nasa.gov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search_results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val</a:t>
            </a:r>
            <a:endParaRPr lang="en-US" sz="18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92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C247E50-1E1F-3BC2-0D55-9F64180A0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115" y="3733800"/>
            <a:ext cx="2743200" cy="2743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909F90-71D5-A725-1492-DF862020D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733800"/>
            <a:ext cx="2743200" cy="2743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0733A-B20A-9D3C-975B-965A38A64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3733800"/>
            <a:ext cx="27432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241A0-E9A0-C3F1-1265-3C6A1B131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988741"/>
            <a:ext cx="27432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14B250-A8BD-102B-E7CF-32582D986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988741"/>
            <a:ext cx="27432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BC7867-D7E0-A6DD-95EC-1E6DBBE57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5400" y="988105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0F02C-F05D-8579-E7D4-DC048D72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VIIRS/SNPP </a:t>
            </a:r>
            <a:r>
              <a:rPr lang="en-US" dirty="0" err="1">
                <a:solidFill>
                  <a:srgbClr val="0F4984"/>
                </a:solidFill>
              </a:rPr>
              <a:t>Rrs</a:t>
            </a:r>
            <a:r>
              <a:rPr lang="en-US" dirty="0">
                <a:solidFill>
                  <a:srgbClr val="0F4984"/>
                </a:solidFill>
              </a:rPr>
              <a:t>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25B6B-EE94-0821-7156-B51472A7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457949"/>
            <a:ext cx="2844800" cy="476251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80013F-589D-9EFA-4999-440D3ECB8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2904418" cy="5185616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Comparison against AERONET-OC in situ measurements.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Very good agreement in most bands.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Negative mean relative bias of &lt; 5% in most bands (Bland Altman).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6A5D6-477D-D44C-FD88-63890CFF38F6}"/>
              </a:ext>
            </a:extLst>
          </p:cNvPr>
          <p:cNvSpPr txBox="1"/>
          <p:nvPr/>
        </p:nvSpPr>
        <p:spPr>
          <a:xfrm>
            <a:off x="3866187" y="949025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Scatter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3574E-E7E0-C420-3FF9-D8DAB244E17C}"/>
              </a:ext>
            </a:extLst>
          </p:cNvPr>
          <p:cNvSpPr txBox="1"/>
          <p:nvPr/>
        </p:nvSpPr>
        <p:spPr>
          <a:xfrm>
            <a:off x="3925843" y="3650217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(551) Scatter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93BB2-2872-B2A9-DF27-E7CA0A493CC5}"/>
              </a:ext>
            </a:extLst>
          </p:cNvPr>
          <p:cNvSpPr txBox="1"/>
          <p:nvPr/>
        </p:nvSpPr>
        <p:spPr>
          <a:xfrm>
            <a:off x="6475194" y="367552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(551) Freq. Dist.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50407-9D2F-A654-E28A-4C2C9CB1F584}"/>
              </a:ext>
            </a:extLst>
          </p:cNvPr>
          <p:cNvSpPr txBox="1"/>
          <p:nvPr/>
        </p:nvSpPr>
        <p:spPr>
          <a:xfrm>
            <a:off x="6475194" y="96065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Freq. Dist.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121476-DBD1-1C86-571E-1670864EA7D9}"/>
              </a:ext>
            </a:extLst>
          </p:cNvPr>
          <p:cNvSpPr txBox="1"/>
          <p:nvPr/>
        </p:nvSpPr>
        <p:spPr>
          <a:xfrm>
            <a:off x="9067800" y="971549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Bland Altman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2282C-F2E8-8861-E75A-F415B2B70153}"/>
              </a:ext>
            </a:extLst>
          </p:cNvPr>
          <p:cNvSpPr txBox="1"/>
          <p:nvPr/>
        </p:nvSpPr>
        <p:spPr>
          <a:xfrm>
            <a:off x="9067800" y="3687284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(551) Bland Altman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43CFB-B6A4-2425-DF4E-46A3BD26A407}"/>
              </a:ext>
            </a:extLst>
          </p:cNvPr>
          <p:cNvSpPr txBox="1"/>
          <p:nvPr/>
        </p:nvSpPr>
        <p:spPr>
          <a:xfrm>
            <a:off x="4559301" y="645295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F4984"/>
                </a:solidFill>
              </a:rPr>
              <a:t>https://</a:t>
            </a:r>
            <a:r>
              <a:rPr lang="en-US" sz="1800" dirty="0" err="1">
                <a:solidFill>
                  <a:srgbClr val="0F4984"/>
                </a:solidFill>
              </a:rPr>
              <a:t>seabass.gsfc.nasa.gov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search_results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val</a:t>
            </a:r>
            <a:endParaRPr lang="en-US" sz="18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4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20FFD5-2AD5-B995-0F9C-D28FE59A6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717" y="988105"/>
            <a:ext cx="2743200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566581-0168-A8A4-987F-8A4469261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997886"/>
            <a:ext cx="2743200" cy="2743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8DB9F7-460A-0271-2A78-24C694DF2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990600"/>
            <a:ext cx="2743200" cy="2743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47BA62-2FBB-71F7-7B87-DDC745E11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3733800"/>
            <a:ext cx="2743200" cy="2743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5DD3FC-A317-5B3B-1775-617CCDB2A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3742465"/>
            <a:ext cx="2743200" cy="2743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FF0DC1-2139-4CF7-D10A-4FE8706B01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9117" y="373380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0F02C-F05D-8579-E7D4-DC048D72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VIIRS/JPSS1 </a:t>
            </a:r>
            <a:r>
              <a:rPr lang="en-US" dirty="0" err="1">
                <a:solidFill>
                  <a:srgbClr val="0F4984"/>
                </a:solidFill>
              </a:rPr>
              <a:t>Rrs</a:t>
            </a:r>
            <a:r>
              <a:rPr lang="en-US" dirty="0">
                <a:solidFill>
                  <a:srgbClr val="0F4984"/>
                </a:solidFill>
              </a:rPr>
              <a:t>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25B6B-EE94-0821-7156-B51472A7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457949"/>
            <a:ext cx="2844800" cy="476251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80013F-589D-9EFA-4999-440D3ECB8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2904418" cy="5185616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Comparison against AERONET-OC in situ measurements.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Very good agreement in most bands.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Negative mean relative bias of &lt; 5% in most bands (Bland Altman).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6A5D6-477D-D44C-FD88-63890CFF38F6}"/>
              </a:ext>
            </a:extLst>
          </p:cNvPr>
          <p:cNvSpPr txBox="1"/>
          <p:nvPr/>
        </p:nvSpPr>
        <p:spPr>
          <a:xfrm>
            <a:off x="3866187" y="949025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(445) Scatter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3574E-E7E0-C420-3FF9-D8DAB244E17C}"/>
              </a:ext>
            </a:extLst>
          </p:cNvPr>
          <p:cNvSpPr txBox="1"/>
          <p:nvPr/>
        </p:nvSpPr>
        <p:spPr>
          <a:xfrm>
            <a:off x="3925843" y="3650217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(556) Scatter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93BB2-2872-B2A9-DF27-E7CA0A493CC5}"/>
              </a:ext>
            </a:extLst>
          </p:cNvPr>
          <p:cNvSpPr txBox="1"/>
          <p:nvPr/>
        </p:nvSpPr>
        <p:spPr>
          <a:xfrm>
            <a:off x="6475194" y="367552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(556) Freq. Dist.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50407-9D2F-A654-E28A-4C2C9CB1F584}"/>
              </a:ext>
            </a:extLst>
          </p:cNvPr>
          <p:cNvSpPr txBox="1"/>
          <p:nvPr/>
        </p:nvSpPr>
        <p:spPr>
          <a:xfrm>
            <a:off x="6475194" y="96065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(445) Freq. Dist.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121476-DBD1-1C86-571E-1670864EA7D9}"/>
              </a:ext>
            </a:extLst>
          </p:cNvPr>
          <p:cNvSpPr txBox="1"/>
          <p:nvPr/>
        </p:nvSpPr>
        <p:spPr>
          <a:xfrm>
            <a:off x="9067800" y="971549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(445) Bland Altman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2282C-F2E8-8861-E75A-F415B2B70153}"/>
              </a:ext>
            </a:extLst>
          </p:cNvPr>
          <p:cNvSpPr txBox="1"/>
          <p:nvPr/>
        </p:nvSpPr>
        <p:spPr>
          <a:xfrm>
            <a:off x="9067800" y="3687284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(556) Bland Altman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43CFB-B6A4-2425-DF4E-46A3BD26A407}"/>
              </a:ext>
            </a:extLst>
          </p:cNvPr>
          <p:cNvSpPr txBox="1"/>
          <p:nvPr/>
        </p:nvSpPr>
        <p:spPr>
          <a:xfrm>
            <a:off x="4559301" y="645295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F4984"/>
                </a:solidFill>
              </a:rPr>
              <a:t>https://</a:t>
            </a:r>
            <a:r>
              <a:rPr lang="en-US" sz="1800" dirty="0" err="1">
                <a:solidFill>
                  <a:srgbClr val="0F4984"/>
                </a:solidFill>
              </a:rPr>
              <a:t>seabass.gsfc.nasa.gov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search_results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val</a:t>
            </a:r>
            <a:endParaRPr lang="en-US" sz="18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56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E945879-0706-F7C9-7BAA-CEE9A2DF7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997901"/>
            <a:ext cx="2743200" cy="2743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4F3B08-7944-6FC4-33FB-E5EB24BC8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754" y="992320"/>
            <a:ext cx="2743200" cy="2743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4968D98-AAF4-E9EE-795E-B4FD8347F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990600"/>
            <a:ext cx="2743200" cy="27432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1B0FF9-52B4-37A8-8C76-BB26F3A88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00" y="3733800"/>
            <a:ext cx="2743200" cy="2743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C359C5D-E8C8-DA85-9CEA-DB84DA6E1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3733800"/>
            <a:ext cx="2743200" cy="27432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824C9CE-2210-734A-15AE-34474C36E3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7324" y="373380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0F02C-F05D-8579-E7D4-DC048D72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OLCI/S3A </a:t>
            </a:r>
            <a:r>
              <a:rPr lang="en-US" dirty="0" err="1">
                <a:solidFill>
                  <a:srgbClr val="0F4984"/>
                </a:solidFill>
              </a:rPr>
              <a:t>Rrs</a:t>
            </a:r>
            <a:r>
              <a:rPr lang="en-US" dirty="0">
                <a:solidFill>
                  <a:srgbClr val="0F4984"/>
                </a:solidFill>
              </a:rPr>
              <a:t>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25B6B-EE94-0821-7156-B51472A7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457949"/>
            <a:ext cx="2844800" cy="476251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80013F-589D-9EFA-4999-440D3ECB8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2904418" cy="5185616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Comparison against AERONET-OC in situ measurements.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Very good agreement in most bands.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Negative mean relative bias of &lt; 5% in most bands (Bland Altman).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6A5D6-477D-D44C-FD88-63890CFF38F6}"/>
              </a:ext>
            </a:extLst>
          </p:cNvPr>
          <p:cNvSpPr txBox="1"/>
          <p:nvPr/>
        </p:nvSpPr>
        <p:spPr>
          <a:xfrm>
            <a:off x="3866187" y="949025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Scatter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3574E-E7E0-C420-3FF9-D8DAB244E17C}"/>
              </a:ext>
            </a:extLst>
          </p:cNvPr>
          <p:cNvSpPr txBox="1"/>
          <p:nvPr/>
        </p:nvSpPr>
        <p:spPr>
          <a:xfrm>
            <a:off x="3925843" y="3650217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(560) Scatter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93BB2-2872-B2A9-DF27-E7CA0A493CC5}"/>
              </a:ext>
            </a:extLst>
          </p:cNvPr>
          <p:cNvSpPr txBox="1"/>
          <p:nvPr/>
        </p:nvSpPr>
        <p:spPr>
          <a:xfrm>
            <a:off x="6475194" y="367552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(560) Freq. Dist.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50407-9D2F-A654-E28A-4C2C9CB1F584}"/>
              </a:ext>
            </a:extLst>
          </p:cNvPr>
          <p:cNvSpPr txBox="1"/>
          <p:nvPr/>
        </p:nvSpPr>
        <p:spPr>
          <a:xfrm>
            <a:off x="6475194" y="96065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Freq. Dist.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121476-DBD1-1C86-571E-1670864EA7D9}"/>
              </a:ext>
            </a:extLst>
          </p:cNvPr>
          <p:cNvSpPr txBox="1"/>
          <p:nvPr/>
        </p:nvSpPr>
        <p:spPr>
          <a:xfrm>
            <a:off x="9067800" y="971549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Bland Altman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2282C-F2E8-8861-E75A-F415B2B70153}"/>
              </a:ext>
            </a:extLst>
          </p:cNvPr>
          <p:cNvSpPr txBox="1"/>
          <p:nvPr/>
        </p:nvSpPr>
        <p:spPr>
          <a:xfrm>
            <a:off x="9067800" y="3687284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(560) Bland Altman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43CFB-B6A4-2425-DF4E-46A3BD26A407}"/>
              </a:ext>
            </a:extLst>
          </p:cNvPr>
          <p:cNvSpPr txBox="1"/>
          <p:nvPr/>
        </p:nvSpPr>
        <p:spPr>
          <a:xfrm>
            <a:off x="4559301" y="645295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F4984"/>
                </a:solidFill>
              </a:rPr>
              <a:t>https://</a:t>
            </a:r>
            <a:r>
              <a:rPr lang="en-US" sz="1800" dirty="0" err="1">
                <a:solidFill>
                  <a:srgbClr val="0F4984"/>
                </a:solidFill>
              </a:rPr>
              <a:t>seabass.gsfc.nasa.gov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search_results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val</a:t>
            </a:r>
            <a:endParaRPr lang="en-US" sz="18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179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026900-8239-B90A-B986-6D6E37AAA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987303"/>
            <a:ext cx="2743200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3FEB8A-71F3-EF49-6FFD-17B3E57ED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987303"/>
            <a:ext cx="27432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B53B3F-038C-CE6B-0A4F-54D7C0C51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2834" y="987303"/>
            <a:ext cx="2743200" cy="2743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01C3F8-5CC8-BC21-A249-A7728FDE6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2717" y="3733800"/>
            <a:ext cx="2743200" cy="2743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BEFE611-B62B-F9BC-35EA-E0C39A147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754" y="3744398"/>
            <a:ext cx="2743200" cy="2743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79A407-EC06-E8B2-E1FF-E247612FB2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5400" y="3733800"/>
            <a:ext cx="27432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0F02C-F05D-8579-E7D4-DC048D72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OLCI/S3B </a:t>
            </a:r>
            <a:r>
              <a:rPr lang="en-US" dirty="0" err="1">
                <a:solidFill>
                  <a:srgbClr val="0F4984"/>
                </a:solidFill>
              </a:rPr>
              <a:t>Rrs</a:t>
            </a:r>
            <a:r>
              <a:rPr lang="en-US" dirty="0">
                <a:solidFill>
                  <a:srgbClr val="0F4984"/>
                </a:solidFill>
              </a:rPr>
              <a:t> 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25B6B-EE94-0821-7156-B51472A7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457949"/>
            <a:ext cx="2844800" cy="476251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80013F-589D-9EFA-4999-440D3ECB8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2904418" cy="5185616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Comparison against AERONET-OC in situ measurements.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Very good agreement in most bands.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Negative mean relative bias of &lt; 5% in most bands (Bland Altman).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6A5D6-477D-D44C-FD88-63890CFF38F6}"/>
              </a:ext>
            </a:extLst>
          </p:cNvPr>
          <p:cNvSpPr txBox="1"/>
          <p:nvPr/>
        </p:nvSpPr>
        <p:spPr>
          <a:xfrm>
            <a:off x="3866187" y="949025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Scatter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3574E-E7E0-C420-3FF9-D8DAB244E17C}"/>
              </a:ext>
            </a:extLst>
          </p:cNvPr>
          <p:cNvSpPr txBox="1"/>
          <p:nvPr/>
        </p:nvSpPr>
        <p:spPr>
          <a:xfrm>
            <a:off x="3925843" y="3650217"/>
            <a:ext cx="1941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(560) Scatter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93BB2-2872-B2A9-DF27-E7CA0A493CC5}"/>
              </a:ext>
            </a:extLst>
          </p:cNvPr>
          <p:cNvSpPr txBox="1"/>
          <p:nvPr/>
        </p:nvSpPr>
        <p:spPr>
          <a:xfrm>
            <a:off x="6475194" y="367552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(560) Freq. Dist.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50407-9D2F-A654-E28A-4C2C9CB1F584}"/>
              </a:ext>
            </a:extLst>
          </p:cNvPr>
          <p:cNvSpPr txBox="1"/>
          <p:nvPr/>
        </p:nvSpPr>
        <p:spPr>
          <a:xfrm>
            <a:off x="6475194" y="96065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Freq. Dist.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121476-DBD1-1C86-571E-1670864EA7D9}"/>
              </a:ext>
            </a:extLst>
          </p:cNvPr>
          <p:cNvSpPr txBox="1"/>
          <p:nvPr/>
        </p:nvSpPr>
        <p:spPr>
          <a:xfrm>
            <a:off x="9067800" y="971549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(443) Bland Altman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2282C-F2E8-8861-E75A-F415B2B70153}"/>
              </a:ext>
            </a:extLst>
          </p:cNvPr>
          <p:cNvSpPr txBox="1"/>
          <p:nvPr/>
        </p:nvSpPr>
        <p:spPr>
          <a:xfrm>
            <a:off x="9067800" y="3687284"/>
            <a:ext cx="25699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(560) Bland Altman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43CFB-B6A4-2425-DF4E-46A3BD26A407}"/>
              </a:ext>
            </a:extLst>
          </p:cNvPr>
          <p:cNvSpPr txBox="1"/>
          <p:nvPr/>
        </p:nvSpPr>
        <p:spPr>
          <a:xfrm>
            <a:off x="4559301" y="645295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F4984"/>
                </a:solidFill>
              </a:rPr>
              <a:t>https://</a:t>
            </a:r>
            <a:r>
              <a:rPr lang="en-US" sz="1800" dirty="0" err="1">
                <a:solidFill>
                  <a:srgbClr val="0F4984"/>
                </a:solidFill>
              </a:rPr>
              <a:t>seabass.gsfc.nasa.gov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search_results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val</a:t>
            </a:r>
            <a:endParaRPr lang="en-US" sz="18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00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CB3F2-53E4-A916-B2F3-44839A22A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Anomalous results observed in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D5EC-B79A-03DA-6B1F-366330C3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EE0A6-3C49-429F-56EE-7E2EA06A7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76" y="1637607"/>
            <a:ext cx="5245100" cy="449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654C76-AD1E-3E0F-180A-320D6012D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012" y="1637607"/>
            <a:ext cx="4701988" cy="45383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A2D75F-0F35-B471-4621-F75CF888306D}"/>
              </a:ext>
            </a:extLst>
          </p:cNvPr>
          <p:cNvSpPr txBox="1"/>
          <p:nvPr/>
        </p:nvSpPr>
        <p:spPr>
          <a:xfrm>
            <a:off x="1524000" y="1299189"/>
            <a:ext cx="13083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Chl</a:t>
            </a:r>
            <a:r>
              <a:rPr lang="en-US" sz="1600" dirty="0"/>
              <a:t> (mg m</a:t>
            </a:r>
            <a:r>
              <a:rPr lang="en-US" sz="1400" baseline="30000" dirty="0"/>
              <a:t>-3</a:t>
            </a:r>
            <a:r>
              <a:rPr lang="en-US" sz="16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03DD5-FAC4-99B6-735A-563D08B4E265}"/>
              </a:ext>
            </a:extLst>
          </p:cNvPr>
          <p:cNvSpPr txBox="1"/>
          <p:nvPr/>
        </p:nvSpPr>
        <p:spPr>
          <a:xfrm>
            <a:off x="3884050" y="1299189"/>
            <a:ext cx="14830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</a:t>
            </a:r>
            <a:r>
              <a:rPr lang="en-US" sz="1600" baseline="-25000" dirty="0" err="1"/>
              <a:t>phyto</a:t>
            </a:r>
            <a:r>
              <a:rPr lang="en-US" sz="1600" dirty="0"/>
              <a:t> (mg m</a:t>
            </a:r>
            <a:r>
              <a:rPr lang="en-US" sz="1400" baseline="30000" dirty="0"/>
              <a:t>-3</a:t>
            </a:r>
            <a:r>
              <a:rPr lang="en-US" sz="1600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4F5CF6-6DC0-10A5-8132-D7D0FEE7CA47}"/>
              </a:ext>
            </a:extLst>
          </p:cNvPr>
          <p:cNvSpPr txBox="1"/>
          <p:nvPr/>
        </p:nvSpPr>
        <p:spPr>
          <a:xfrm>
            <a:off x="640976" y="914400"/>
            <a:ext cx="54774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2022 Seasonal Cycle and </a:t>
            </a:r>
            <a:r>
              <a:rPr lang="en-US" sz="1600" dirty="0" err="1"/>
              <a:t>SeaWiFS</a:t>
            </a:r>
            <a:r>
              <a:rPr lang="en-US" sz="1600" dirty="0"/>
              <a:t>-MODISA Climatology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069CAB-A97D-96A1-2BB0-C6741CF83689}"/>
              </a:ext>
            </a:extLst>
          </p:cNvPr>
          <p:cNvSpPr txBox="1"/>
          <p:nvPr/>
        </p:nvSpPr>
        <p:spPr>
          <a:xfrm>
            <a:off x="7010400" y="921953"/>
            <a:ext cx="4191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SeaWiFS</a:t>
            </a:r>
            <a:r>
              <a:rPr lang="en-US" sz="1600" dirty="0"/>
              <a:t>-MODISA Time-Series and</a:t>
            </a:r>
          </a:p>
          <a:p>
            <a:pPr algn="ctr"/>
            <a:r>
              <a:rPr lang="en-US" sz="1600" dirty="0"/>
              <a:t>De-seasonalized Anomalies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A533E9-D962-667C-CA54-A356BDFEDFBA}"/>
              </a:ext>
            </a:extLst>
          </p:cNvPr>
          <p:cNvSpPr txBox="1"/>
          <p:nvPr/>
        </p:nvSpPr>
        <p:spPr>
          <a:xfrm rot="16200000">
            <a:off x="5992092" y="2782226"/>
            <a:ext cx="13083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Chl</a:t>
            </a:r>
            <a:r>
              <a:rPr lang="en-US" sz="1600" dirty="0"/>
              <a:t> (mg m</a:t>
            </a:r>
            <a:r>
              <a:rPr lang="en-US" sz="1400" baseline="30000" dirty="0"/>
              <a:t>-3</a:t>
            </a:r>
            <a:r>
              <a:rPr lang="en-US" sz="160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FB4BCB-28C7-CE6D-DE74-2B12A29FCFB4}"/>
              </a:ext>
            </a:extLst>
          </p:cNvPr>
          <p:cNvSpPr txBox="1"/>
          <p:nvPr/>
        </p:nvSpPr>
        <p:spPr>
          <a:xfrm rot="16200000">
            <a:off x="5870205" y="4875934"/>
            <a:ext cx="16492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</a:t>
            </a:r>
            <a:r>
              <a:rPr lang="en-US" sz="1600" baseline="-25000" dirty="0" err="1"/>
              <a:t>phyto</a:t>
            </a:r>
            <a:r>
              <a:rPr lang="en-US" sz="1600" dirty="0"/>
              <a:t> (mg m</a:t>
            </a:r>
            <a:r>
              <a:rPr lang="en-US" sz="1400" baseline="30000" dirty="0"/>
              <a:t>-3</a:t>
            </a:r>
            <a:r>
              <a:rPr lang="en-US" sz="16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0E56BA-5B1B-7794-54E8-252F3BE91ACC}"/>
              </a:ext>
            </a:extLst>
          </p:cNvPr>
          <p:cNvSpPr txBox="1"/>
          <p:nvPr/>
        </p:nvSpPr>
        <p:spPr>
          <a:xfrm>
            <a:off x="990600" y="2912258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E5DE3D-9067-2E13-DCAE-380CC611F64D}"/>
              </a:ext>
            </a:extLst>
          </p:cNvPr>
          <p:cNvSpPr txBox="1"/>
          <p:nvPr/>
        </p:nvSpPr>
        <p:spPr>
          <a:xfrm>
            <a:off x="3581400" y="2926408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0E46EA-3E93-FD26-ABB6-D351F4F948C9}"/>
              </a:ext>
            </a:extLst>
          </p:cNvPr>
          <p:cNvSpPr txBox="1"/>
          <p:nvPr/>
        </p:nvSpPr>
        <p:spPr>
          <a:xfrm>
            <a:off x="4358899" y="504521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0A0CC6-C17E-ACA6-75CA-81C8F10CF5D4}"/>
              </a:ext>
            </a:extLst>
          </p:cNvPr>
          <p:cNvSpPr txBox="1"/>
          <p:nvPr/>
        </p:nvSpPr>
        <p:spPr>
          <a:xfrm>
            <a:off x="1911485" y="5092312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8F4631-96F2-8B1B-BA8A-41FA400B3B11}"/>
              </a:ext>
            </a:extLst>
          </p:cNvPr>
          <p:cNvSpPr txBox="1"/>
          <p:nvPr/>
        </p:nvSpPr>
        <p:spPr>
          <a:xfrm>
            <a:off x="4358899" y="3932435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EQ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B0CFF3-AE91-0279-84B3-AF577F1D0C15}"/>
              </a:ext>
            </a:extLst>
          </p:cNvPr>
          <p:cNvSpPr txBox="1"/>
          <p:nvPr/>
        </p:nvSpPr>
        <p:spPr>
          <a:xfrm flipH="1">
            <a:off x="1806523" y="3932435"/>
            <a:ext cx="743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EQ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BBAF4-102B-3C33-32E5-F11CF685611D}"/>
              </a:ext>
            </a:extLst>
          </p:cNvPr>
          <p:cNvSpPr txBox="1"/>
          <p:nvPr/>
        </p:nvSpPr>
        <p:spPr>
          <a:xfrm>
            <a:off x="648870" y="6276201"/>
            <a:ext cx="11009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1200"/>
              </a:spcAft>
            </a:pPr>
            <a:r>
              <a:rPr lang="en-US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B.A. Franz</a:t>
            </a:r>
            <a:r>
              <a:rPr lang="en-US" sz="14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,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I.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Cetinic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, M. Gao, D.A. Siegel, and T.K.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Westberry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 (2023). Global ocean phytoplankton [in State of the Climate in 2022]. BAMS, in review.</a:t>
            </a:r>
            <a:endParaRPr lang="en-US" sz="1600" i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A339AB-17EF-40F3-7F49-21D9042A90C6}"/>
              </a:ext>
            </a:extLst>
          </p:cNvPr>
          <p:cNvSpPr/>
          <p:nvPr/>
        </p:nvSpPr>
        <p:spPr>
          <a:xfrm>
            <a:off x="10363200" y="4979823"/>
            <a:ext cx="609600" cy="119616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4B835B-BD47-A58A-06ED-B156A4CD15FF}"/>
              </a:ext>
            </a:extLst>
          </p:cNvPr>
          <p:cNvSpPr/>
          <p:nvPr/>
        </p:nvSpPr>
        <p:spPr>
          <a:xfrm>
            <a:off x="4648200" y="3706250"/>
            <a:ext cx="1433421" cy="261835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29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CD4CE-BECB-B335-6745-185AADCFD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C340A9-14EF-1B3A-5D8F-72A7EA6C7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169147"/>
            <a:ext cx="4660900" cy="35552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DE19167-D4AA-4D3F-7C3F-7959B12B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Impact of 2022 </a:t>
            </a:r>
            <a:r>
              <a:rPr lang="en-US" dirty="0" err="1">
                <a:solidFill>
                  <a:srgbClr val="0F4984"/>
                </a:solidFill>
              </a:rPr>
              <a:t>Hunga</a:t>
            </a:r>
            <a:r>
              <a:rPr lang="en-US" dirty="0">
                <a:solidFill>
                  <a:srgbClr val="0F4984"/>
                </a:solidFill>
              </a:rPr>
              <a:t> Tonga Eruption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02A03-8908-7D58-211E-CD2202EDA92A}"/>
              </a:ext>
            </a:extLst>
          </p:cNvPr>
          <p:cNvSpPr txBox="1"/>
          <p:nvPr/>
        </p:nvSpPr>
        <p:spPr>
          <a:xfrm>
            <a:off x="7696200" y="3610536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F0DA9A-5EEB-2A09-1DDC-4EA348F34422}"/>
              </a:ext>
            </a:extLst>
          </p:cNvPr>
          <p:cNvSpPr txBox="1"/>
          <p:nvPr/>
        </p:nvSpPr>
        <p:spPr>
          <a:xfrm>
            <a:off x="9969500" y="3605748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C30E24-E629-1CEA-8EDB-57691F10B630}"/>
              </a:ext>
            </a:extLst>
          </p:cNvPr>
          <p:cNvSpPr txBox="1"/>
          <p:nvPr/>
        </p:nvSpPr>
        <p:spPr>
          <a:xfrm>
            <a:off x="6692900" y="906794"/>
            <a:ext cx="4419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OMPS Stratospheric Aerosol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F6CC74E-E182-823A-9F5D-363548F51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765595"/>
            <a:ext cx="10586450" cy="1406606"/>
          </a:xfrm>
        </p:spPr>
        <p:txBody>
          <a:bodyPr>
            <a:normAutofit/>
          </a:bodyPr>
          <a:lstStyle/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All ocean color missions showing large deviation in </a:t>
            </a:r>
            <a:r>
              <a:rPr lang="en-US" sz="2000" dirty="0" err="1">
                <a:latin typeface="Candara" panose="020E0502030303020204" pitchFamily="34" charset="0"/>
              </a:rPr>
              <a:t>Rrs</a:t>
            </a:r>
            <a:r>
              <a:rPr lang="en-US" sz="2000" dirty="0">
                <a:latin typeface="Candara" panose="020E0502030303020204" pitchFamily="34" charset="0"/>
              </a:rPr>
              <a:t> through 2022, largest % diff in green-red.  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Issue believed to be </a:t>
            </a:r>
            <a:r>
              <a:rPr lang="en-US" sz="2000" b="1" dirty="0">
                <a:latin typeface="Candara" panose="020E0502030303020204" pitchFamily="34" charset="0"/>
              </a:rPr>
              <a:t>atmospheric correction error </a:t>
            </a:r>
            <a:r>
              <a:rPr lang="en-US" sz="2000" dirty="0">
                <a:latin typeface="Candara" panose="020E0502030303020204" pitchFamily="34" charset="0"/>
              </a:rPr>
              <a:t>due to unmodeled stratospheric aerosols.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Operating assumption is that ocean reflectance (</a:t>
            </a:r>
            <a:r>
              <a:rPr lang="en-US" sz="2000" dirty="0" err="1">
                <a:latin typeface="Candara" panose="020E0502030303020204" pitchFamily="34" charset="0"/>
              </a:rPr>
              <a:t>Rrs</a:t>
            </a:r>
            <a:r>
              <a:rPr lang="en-US" sz="2000" dirty="0">
                <a:latin typeface="Candara" panose="020E0502030303020204" pitchFamily="34" charset="0"/>
              </a:rPr>
              <a:t>) is underestimated because the correction for ozone absorption does not account for scattering by high-altitude aerosols.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597B99-2B2C-7B18-CAD6-BA74DCBF5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949"/>
          <a:stretch/>
        </p:blipFill>
        <p:spPr>
          <a:xfrm>
            <a:off x="990600" y="1289097"/>
            <a:ext cx="4660900" cy="3352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E07B3A-D0D6-71D2-CBED-0137D0916E9C}"/>
              </a:ext>
            </a:extLst>
          </p:cNvPr>
          <p:cNvSpPr txBox="1"/>
          <p:nvPr/>
        </p:nvSpPr>
        <p:spPr>
          <a:xfrm>
            <a:off x="838200" y="906793"/>
            <a:ext cx="4826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Rrs</a:t>
            </a:r>
            <a:r>
              <a:rPr lang="en-US" sz="1600" dirty="0"/>
              <a:t> (green) Seasonal Cycles in South Pacific Gyre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10D306-8C81-CDE1-E6F6-02711B650FFF}"/>
              </a:ext>
            </a:extLst>
          </p:cNvPr>
          <p:cNvSpPr txBox="1"/>
          <p:nvPr/>
        </p:nvSpPr>
        <p:spPr>
          <a:xfrm>
            <a:off x="1600200" y="1368623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F4984"/>
                </a:solidFill>
              </a:rPr>
              <a:t>MODIS/Aqua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BF656C-211A-5217-1F0C-0D7C67900B46}"/>
              </a:ext>
            </a:extLst>
          </p:cNvPr>
          <p:cNvSpPr txBox="1"/>
          <p:nvPr/>
        </p:nvSpPr>
        <p:spPr>
          <a:xfrm>
            <a:off x="3886200" y="1375847"/>
            <a:ext cx="1229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F4984"/>
                </a:solidFill>
              </a:rPr>
              <a:t>MODIS/Terra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B7ED0E-1B89-1017-8C36-806A3107E8DB}"/>
              </a:ext>
            </a:extLst>
          </p:cNvPr>
          <p:cNvSpPr txBox="1"/>
          <p:nvPr/>
        </p:nvSpPr>
        <p:spPr>
          <a:xfrm>
            <a:off x="1600199" y="2508297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F4984"/>
                </a:solidFill>
              </a:rPr>
              <a:t>VIIRS/SNPP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DD0BE1-BDDF-8D25-992F-5268FAB86E03}"/>
              </a:ext>
            </a:extLst>
          </p:cNvPr>
          <p:cNvSpPr txBox="1"/>
          <p:nvPr/>
        </p:nvSpPr>
        <p:spPr>
          <a:xfrm>
            <a:off x="3952201" y="2508297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F4984"/>
                </a:solidFill>
              </a:rPr>
              <a:t>VIIRS/JPSS1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F3A737-F587-945D-3030-D108DE4A037B}"/>
              </a:ext>
            </a:extLst>
          </p:cNvPr>
          <p:cNvSpPr txBox="1"/>
          <p:nvPr/>
        </p:nvSpPr>
        <p:spPr>
          <a:xfrm>
            <a:off x="1750621" y="3648320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F4984"/>
                </a:solidFill>
              </a:rPr>
              <a:t>OLCI/S3A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78B7D8-E5E8-2A9F-99EA-2D814E90DD99}"/>
              </a:ext>
            </a:extLst>
          </p:cNvPr>
          <p:cNvSpPr txBox="1"/>
          <p:nvPr/>
        </p:nvSpPr>
        <p:spPr>
          <a:xfrm>
            <a:off x="4036621" y="3651297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F4984"/>
                </a:solidFill>
              </a:rPr>
              <a:t>OLCI/S3B</a:t>
            </a:r>
            <a:endParaRPr lang="en-US" sz="2000" dirty="0">
              <a:solidFill>
                <a:srgbClr val="0F4984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58BD3D-9F73-AF30-BCA3-D9C4A7B43C77}"/>
              </a:ext>
            </a:extLst>
          </p:cNvPr>
          <p:cNvSpPr txBox="1"/>
          <p:nvPr/>
        </p:nvSpPr>
        <p:spPr>
          <a:xfrm>
            <a:off x="3325542" y="6304702"/>
            <a:ext cx="6099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i="1" dirty="0">
                <a:latin typeface="Candara" panose="020E0502030303020204" pitchFamily="34" charset="0"/>
              </a:rPr>
              <a:t>B.A. Franz, A. Sayer, I. </a:t>
            </a:r>
            <a:r>
              <a:rPr lang="en-US" sz="1400" i="1" dirty="0" err="1">
                <a:latin typeface="Candara" panose="020E0502030303020204" pitchFamily="34" charset="0"/>
              </a:rPr>
              <a:t>Cetinic</a:t>
            </a:r>
            <a:r>
              <a:rPr lang="en-US" sz="1400" i="1" dirty="0">
                <a:latin typeface="Candara" panose="020E0502030303020204" pitchFamily="34" charset="0"/>
              </a:rPr>
              <a:t>, A. Ibrahim, manuscript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3271004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E1D6-C3A8-17FE-A321-2D973DA4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639763"/>
          </a:xfrm>
        </p:spPr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Seasonally Varying Bias in </a:t>
            </a:r>
            <a:r>
              <a:rPr lang="en-US" dirty="0" err="1">
                <a:solidFill>
                  <a:srgbClr val="0F4984"/>
                </a:solidFill>
              </a:rPr>
              <a:t>Rrs</a:t>
            </a:r>
            <a:endParaRPr lang="en-US" dirty="0">
              <a:solidFill>
                <a:srgbClr val="0F498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32536-78FD-1BFD-015E-F001821B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247341"/>
            <a:ext cx="2844800" cy="476251"/>
          </a:xfrm>
        </p:spPr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697CCD5-80D2-F769-9E81-B76FBC477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088" y="762000"/>
            <a:ext cx="5292512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335E32-B38A-0367-9EBF-A3F34EE111FD}"/>
              </a:ext>
            </a:extLst>
          </p:cNvPr>
          <p:cNvSpPr txBox="1"/>
          <p:nvPr/>
        </p:nvSpPr>
        <p:spPr>
          <a:xfrm>
            <a:off x="228600" y="5602069"/>
            <a:ext cx="103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MOBY</a:t>
            </a:r>
          </a:p>
          <a:p>
            <a:r>
              <a:rPr lang="en-US" sz="1800" dirty="0"/>
              <a:t>Satellite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4532A3-66F7-1885-157A-9C233AFD5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788894"/>
            <a:ext cx="4317576" cy="5458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594E19-F9A6-8FD4-83BD-AFD0CF2C3E1E}"/>
              </a:ext>
            </a:extLst>
          </p:cNvPr>
          <p:cNvSpPr txBox="1"/>
          <p:nvPr/>
        </p:nvSpPr>
        <p:spPr>
          <a:xfrm>
            <a:off x="10972800" y="1254777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412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EAF415-900F-2EA5-4278-5662E3D90678}"/>
              </a:ext>
            </a:extLst>
          </p:cNvPr>
          <p:cNvSpPr txBox="1"/>
          <p:nvPr/>
        </p:nvSpPr>
        <p:spPr>
          <a:xfrm>
            <a:off x="11049000" y="2321577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443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2FF850-6E8E-D090-F097-FCAD1451C603}"/>
              </a:ext>
            </a:extLst>
          </p:cNvPr>
          <p:cNvSpPr txBox="1"/>
          <p:nvPr/>
        </p:nvSpPr>
        <p:spPr>
          <a:xfrm>
            <a:off x="11049000" y="3351741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490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22462-6724-DC24-5C0A-C8047F1CF5DD}"/>
              </a:ext>
            </a:extLst>
          </p:cNvPr>
          <p:cNvSpPr txBox="1"/>
          <p:nvPr/>
        </p:nvSpPr>
        <p:spPr>
          <a:xfrm>
            <a:off x="11049000" y="4378977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550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8E1A5-2851-678D-19C3-BBEC58044366}"/>
              </a:ext>
            </a:extLst>
          </p:cNvPr>
          <p:cNvSpPr txBox="1"/>
          <p:nvPr/>
        </p:nvSpPr>
        <p:spPr>
          <a:xfrm>
            <a:off x="11049000" y="5521977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670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3FD4BD-D179-E7AE-1D4B-B04322956EDF}"/>
              </a:ext>
            </a:extLst>
          </p:cNvPr>
          <p:cNvSpPr txBox="1"/>
          <p:nvPr/>
        </p:nvSpPr>
        <p:spPr>
          <a:xfrm>
            <a:off x="1828800" y="803387"/>
            <a:ext cx="1447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MODIS/Aqua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FEC4CD-6238-D9A0-E7EA-86C979E5953C}"/>
              </a:ext>
            </a:extLst>
          </p:cNvPr>
          <p:cNvSpPr txBox="1"/>
          <p:nvPr/>
        </p:nvSpPr>
        <p:spPr>
          <a:xfrm>
            <a:off x="3429000" y="803387"/>
            <a:ext cx="1447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VIIRS/SNPP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C35970-A856-E3C1-E2B9-1734B7FDA488}"/>
              </a:ext>
            </a:extLst>
          </p:cNvPr>
          <p:cNvSpPr txBox="1"/>
          <p:nvPr/>
        </p:nvSpPr>
        <p:spPr>
          <a:xfrm>
            <a:off x="5029200" y="803387"/>
            <a:ext cx="1447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F4984"/>
                </a:solidFill>
              </a:rPr>
              <a:t>SeaWiFS</a:t>
            </a:r>
            <a:endParaRPr lang="en-US" sz="1600" dirty="0">
              <a:solidFill>
                <a:srgbClr val="0F498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7D20FC-948D-27AE-9B01-2E6E4F6A3F85}"/>
              </a:ext>
            </a:extLst>
          </p:cNvPr>
          <p:cNvSpPr txBox="1"/>
          <p:nvPr/>
        </p:nvSpPr>
        <p:spPr>
          <a:xfrm>
            <a:off x="6858000" y="803387"/>
            <a:ext cx="1447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MODIS/Aqua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03B3CA-7838-00C3-5050-0DB74CF05395}"/>
              </a:ext>
            </a:extLst>
          </p:cNvPr>
          <p:cNvSpPr txBox="1"/>
          <p:nvPr/>
        </p:nvSpPr>
        <p:spPr>
          <a:xfrm>
            <a:off x="8229600" y="803387"/>
            <a:ext cx="1447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VIIRS/SNPP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F0B721-8F83-12E8-B6CB-FF0BC7270FA7}"/>
              </a:ext>
            </a:extLst>
          </p:cNvPr>
          <p:cNvSpPr txBox="1"/>
          <p:nvPr/>
        </p:nvSpPr>
        <p:spPr>
          <a:xfrm>
            <a:off x="9601200" y="803387"/>
            <a:ext cx="1447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F4984"/>
                </a:solidFill>
              </a:rPr>
              <a:t>SeaWiFS</a:t>
            </a:r>
            <a:endParaRPr lang="en-US" sz="1600" dirty="0">
              <a:solidFill>
                <a:srgbClr val="0F4984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6E482F-A4BC-8ECB-6DBE-309E4C20073C}"/>
              </a:ext>
            </a:extLst>
          </p:cNvPr>
          <p:cNvSpPr txBox="1"/>
          <p:nvPr/>
        </p:nvSpPr>
        <p:spPr>
          <a:xfrm>
            <a:off x="1066800" y="1261646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412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DED0BD-3FF9-2506-B77B-3A0CA2B3581F}"/>
              </a:ext>
            </a:extLst>
          </p:cNvPr>
          <p:cNvSpPr txBox="1"/>
          <p:nvPr/>
        </p:nvSpPr>
        <p:spPr>
          <a:xfrm>
            <a:off x="1150294" y="2328446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443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D81996-08F0-0F31-B3E5-8E8980495137}"/>
              </a:ext>
            </a:extLst>
          </p:cNvPr>
          <p:cNvSpPr txBox="1"/>
          <p:nvPr/>
        </p:nvSpPr>
        <p:spPr>
          <a:xfrm>
            <a:off x="1150294" y="3358610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490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3E61C5-23A5-D410-FB59-D5AD9E5533C4}"/>
              </a:ext>
            </a:extLst>
          </p:cNvPr>
          <p:cNvSpPr txBox="1"/>
          <p:nvPr/>
        </p:nvSpPr>
        <p:spPr>
          <a:xfrm>
            <a:off x="1150294" y="4385846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550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D7EDF6-F038-54DA-9EF4-7F0474B21AD6}"/>
              </a:ext>
            </a:extLst>
          </p:cNvPr>
          <p:cNvSpPr txBox="1"/>
          <p:nvPr/>
        </p:nvSpPr>
        <p:spPr>
          <a:xfrm>
            <a:off x="1150294" y="5528846"/>
            <a:ext cx="52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670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369DF7-A9E3-24D8-39A0-71A8AE720A3C}"/>
              </a:ext>
            </a:extLst>
          </p:cNvPr>
          <p:cNvSpPr txBox="1"/>
          <p:nvPr/>
        </p:nvSpPr>
        <p:spPr>
          <a:xfrm>
            <a:off x="648870" y="6324600"/>
            <a:ext cx="11009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1200"/>
              </a:spcAft>
            </a:pPr>
            <a:r>
              <a:rPr lang="en-US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K. Bisson, E. Boss, P.J.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Werdell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, A. Ibrahim, R.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Frouin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, M.J. </a:t>
            </a:r>
            <a:r>
              <a:rPr lang="en-US" sz="14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Behrenfeld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Courier" pitchFamily="2" charset="0"/>
              </a:rPr>
              <a:t>, (2021). Seasonal bias in global ocean color observations.  Appl. Opt.</a:t>
            </a:r>
            <a:endParaRPr lang="en-US" sz="1600" i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9097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28B20-4903-2668-BFFE-B45C4EC30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Monthly Mean </a:t>
            </a:r>
            <a:r>
              <a:rPr lang="en-US" dirty="0" err="1">
                <a:solidFill>
                  <a:srgbClr val="0F4984"/>
                </a:solidFill>
              </a:rPr>
              <a:t>Rrs</a:t>
            </a:r>
            <a:r>
              <a:rPr lang="en-US" dirty="0">
                <a:solidFill>
                  <a:srgbClr val="0F4984"/>
                </a:solidFill>
              </a:rPr>
              <a:t> Ratio: MODIS/Aqua vs MOBY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8D8CF-1FF5-CC9A-4F4D-265B0B1FF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9FCC0D6-5F66-E0FF-354C-C4C02BAF0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10972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F7B132-98FF-F8D2-406A-2ABE09A4C638}"/>
              </a:ext>
            </a:extLst>
          </p:cNvPr>
          <p:cNvSpPr txBox="1"/>
          <p:nvPr/>
        </p:nvSpPr>
        <p:spPr>
          <a:xfrm>
            <a:off x="838200" y="5334000"/>
            <a:ext cx="902202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R2022 reprocessing did not resolve the seasonal bias in MODIS/Aqua </a:t>
            </a:r>
            <a:r>
              <a:rPr lang="en-US" sz="2000" dirty="0" err="1"/>
              <a:t>Rrs</a:t>
            </a:r>
            <a:r>
              <a:rPr lang="en-US" sz="2000" dirty="0"/>
              <a:t>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Slight improvement in green-red.</a:t>
            </a:r>
          </a:p>
        </p:txBody>
      </p:sp>
    </p:spTree>
    <p:extLst>
      <p:ext uri="{BB962C8B-B14F-4D97-AF65-F5344CB8AC3E}">
        <p14:creationId xmlns:p14="http://schemas.microsoft.com/office/powerpoint/2010/main" val="417706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7D2FBE5-7711-0675-CAB4-4B65F2603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082" y="4134094"/>
            <a:ext cx="4572000" cy="228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63F65B-640D-D6DD-1D67-AE0A4A05F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082" y="1752600"/>
            <a:ext cx="4572000" cy="2286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E9929-1BE1-A548-8970-2D3B5673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265862"/>
            <a:ext cx="2844800" cy="476251"/>
          </a:xfrm>
        </p:spPr>
        <p:txBody>
          <a:bodyPr/>
          <a:lstStyle/>
          <a:p>
            <a:fld id="{84E7B7E6-84F5-9C43-AE6E-5266ABBFDA66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AD8B39C-5BD9-F94B-A99A-F8533E275218}"/>
              </a:ext>
            </a:extLst>
          </p:cNvPr>
          <p:cNvSpPr txBox="1">
            <a:spLocks noChangeArrowheads="1"/>
          </p:cNvSpPr>
          <p:nvPr/>
        </p:nvSpPr>
        <p:spPr>
          <a:xfrm>
            <a:off x="914400" y="147639"/>
            <a:ext cx="10287000" cy="614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0F4984"/>
                </a:solidFill>
                <a:ea typeface="ＭＳ Ｐゴシック" panose="020B0600070205080204" pitchFamily="34" charset="-128"/>
              </a:rPr>
              <a:t>NASA Ocean Biology Processing Group &amp; OB.DAAC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F1A54-A522-D24C-A889-C990361973F8}"/>
              </a:ext>
            </a:extLst>
          </p:cNvPr>
          <p:cNvSpPr txBox="1"/>
          <p:nvPr/>
        </p:nvSpPr>
        <p:spPr>
          <a:xfrm>
            <a:off x="713591" y="1304810"/>
            <a:ext cx="4353709" cy="533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0F4984"/>
                </a:solidFill>
                <a:latin typeface="Candara" panose="020E0502030303020204" pitchFamily="34" charset="0"/>
                <a:ea typeface="Arial" charset="0"/>
              </a:rPr>
              <a:t>Global Processing &amp; Distribution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VIIRS/JPSS2	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(USA)</a:t>
            </a:r>
            <a:endParaRPr lang="en-US" sz="20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VIIRS/JPSS1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	(USA)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VIIRS/SNPP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	(USA)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MODIS/Aqua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	(USA)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MODIS/Terra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	(USA)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OLCI/S3A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	(Europe)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OLCI/S3B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	(Europe)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SeaWiFS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	(USA)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MERIS 	(Europe)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OCTS 	(Japan)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CZCS		(USA)</a:t>
            </a:r>
          </a:p>
          <a:p>
            <a:pPr eaLnBrk="1" hangingPunct="1">
              <a:defRPr/>
            </a:pPr>
            <a:endParaRPr lang="en-US" sz="1050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  <a:p>
            <a:pPr eaLnBrk="1" hangingPunct="1">
              <a:defRPr/>
            </a:pPr>
            <a:r>
              <a:rPr lang="en-US" sz="2000" b="1" dirty="0">
                <a:solidFill>
                  <a:srgbClr val="0F4984"/>
                </a:solidFill>
                <a:latin typeface="Candara" panose="020E0502030303020204" pitchFamily="34" charset="0"/>
                <a:ea typeface="Arial" charset="0"/>
              </a:rPr>
              <a:t>Regional Processing &amp; Distribution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latin typeface="Candara" panose="020E0502030303020204" pitchFamily="34" charset="0"/>
              </a:rPr>
              <a:t>Hawkeye	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</a:rPr>
              <a:t>(USA)</a:t>
            </a:r>
            <a:endParaRPr lang="en-US" sz="2000" b="1" dirty="0">
              <a:solidFill>
                <a:srgbClr val="000000"/>
              </a:solidFill>
              <a:latin typeface="Candara" panose="020E0502030303020204" pitchFamily="34" charset="0"/>
              <a:ea typeface="Arial" charset="0"/>
            </a:endParaRP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GOCI 		(South Korea)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ea typeface="Arial" charset="0"/>
              </a:rPr>
              <a:t>HICO 		(USA)</a:t>
            </a:r>
          </a:p>
          <a:p>
            <a:pPr eaLnBrk="1" hangingPunct="1">
              <a:defRPr/>
            </a:pPr>
            <a:endParaRPr lang="en-US" sz="1000" b="1" dirty="0">
              <a:solidFill>
                <a:srgbClr val="084712"/>
              </a:solidFill>
              <a:latin typeface="Candara" panose="020E0502030303020204" pitchFamily="34" charset="0"/>
              <a:ea typeface="Arial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9D4F91-2D8B-944B-9530-0CAF0A123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685800"/>
            <a:ext cx="107550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0488">
              <a:spcBef>
                <a:spcPct val="20000"/>
              </a:spcBef>
              <a:buChar char="•"/>
              <a:defRPr sz="2000">
                <a:solidFill>
                  <a:srgbClr val="08471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ts val="625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ea typeface="ヒラギノ角ゴ Pro W3" panose="020B0300000000000000" pitchFamily="34" charset="-128"/>
              </a:rPr>
              <a:t>calibration, validation, software development, (re)processing, and distribution for a multitude sensors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FA770C-D7EF-CE35-F351-FDA8C7704B71}"/>
              </a:ext>
            </a:extLst>
          </p:cNvPr>
          <p:cNvSpPr txBox="1"/>
          <p:nvPr/>
        </p:nvSpPr>
        <p:spPr>
          <a:xfrm>
            <a:off x="8001000" y="368673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Phytoplankton Chlorophyll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E7DD71-2DA1-28EA-C917-C01431E3EC8A}"/>
              </a:ext>
            </a:extLst>
          </p:cNvPr>
          <p:cNvSpPr txBox="1"/>
          <p:nvPr/>
        </p:nvSpPr>
        <p:spPr>
          <a:xfrm>
            <a:off x="8352314" y="604893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Particulate Backscatter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BA527A-D659-E475-D315-56A616312855}"/>
              </a:ext>
            </a:extLst>
          </p:cNvPr>
          <p:cNvSpPr txBox="1"/>
          <p:nvPr/>
        </p:nvSpPr>
        <p:spPr>
          <a:xfrm>
            <a:off x="5791200" y="1296051"/>
            <a:ext cx="5648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JPSS-2 VIIRS Ocean Color Products Now Available!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42883D-3AAF-FED8-2CE0-20C657135BAC}"/>
              </a:ext>
            </a:extLst>
          </p:cNvPr>
          <p:cNvSpPr txBox="1"/>
          <p:nvPr/>
        </p:nvSpPr>
        <p:spPr>
          <a:xfrm>
            <a:off x="6320092" y="1797863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April 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82FF27-9521-C452-9F63-E2C9F0056FD0}"/>
              </a:ext>
            </a:extLst>
          </p:cNvPr>
          <p:cNvSpPr txBox="1"/>
          <p:nvPr/>
        </p:nvSpPr>
        <p:spPr>
          <a:xfrm>
            <a:off x="6320092" y="4132262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2921873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8D8CF-1FF5-CC9A-4F4D-265B0B1FF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DA2B7C-79AA-4A40-A7F8-1F650E1FE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10972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19885A-BDBB-0B43-CE87-21A249CC4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Monthly Mean </a:t>
            </a:r>
            <a:r>
              <a:rPr lang="en-US" dirty="0" err="1">
                <a:solidFill>
                  <a:srgbClr val="0F4984"/>
                </a:solidFill>
              </a:rPr>
              <a:t>Rrs</a:t>
            </a:r>
            <a:r>
              <a:rPr lang="en-US" dirty="0">
                <a:solidFill>
                  <a:srgbClr val="0F4984"/>
                </a:solidFill>
              </a:rPr>
              <a:t> Ratio: MODIS/Terra vs MOBY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D88F55-60D8-3309-812B-63BA4B68CEEA}"/>
              </a:ext>
            </a:extLst>
          </p:cNvPr>
          <p:cNvSpPr txBox="1"/>
          <p:nvPr/>
        </p:nvSpPr>
        <p:spPr>
          <a:xfrm>
            <a:off x="838201" y="5334000"/>
            <a:ext cx="107442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MODIS/Terra shows much less seasonal variability than MODIS/Aqua (R2018 or R2022).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Algorithms and calibration methods are same.  Primary difference is that we cross calibrate Terra to Aqua and </a:t>
            </a:r>
            <a:r>
              <a:rPr lang="en-US" sz="2000" dirty="0" err="1"/>
              <a:t>SeaWIFS</a:t>
            </a:r>
            <a:r>
              <a:rPr lang="en-US" sz="2000" dirty="0"/>
              <a:t> to derive time-varying RVS and polarization sensitivity.</a:t>
            </a:r>
          </a:p>
        </p:txBody>
      </p:sp>
    </p:spTree>
    <p:extLst>
      <p:ext uri="{BB962C8B-B14F-4D97-AF65-F5344CB8AC3E}">
        <p14:creationId xmlns:p14="http://schemas.microsoft.com/office/powerpoint/2010/main" val="3932908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Summary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828799" y="1066800"/>
            <a:ext cx="10058401" cy="5257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JPSS-2 VIIRS ocean color products are now available through OB.DAAC.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R2022 ocean color reprocessing completed for all missions.  VIIRS </a:t>
            </a:r>
            <a:r>
              <a:rPr lang="en-US" sz="2000" dirty="0" err="1"/>
              <a:t>Rrs</a:t>
            </a:r>
            <a:r>
              <a:rPr lang="en-US" sz="2000" dirty="0"/>
              <a:t> time series from SNPP and JPSS-1 in good agreement with MODIS, indicating that VIIRS can be used to extend the </a:t>
            </a:r>
            <a:r>
              <a:rPr lang="en-US" sz="2000" dirty="0" err="1"/>
              <a:t>SeaWIFS</a:t>
            </a:r>
            <a:r>
              <a:rPr lang="en-US" sz="2000" dirty="0"/>
              <a:t>-MODIS time series for many key OC parameters.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R2022 </a:t>
            </a:r>
            <a:r>
              <a:rPr lang="en-US" sz="2000" dirty="0" err="1"/>
              <a:t>Rrs</a:t>
            </a:r>
            <a:r>
              <a:rPr lang="en-US" sz="2000" dirty="0"/>
              <a:t> (and </a:t>
            </a:r>
            <a:r>
              <a:rPr lang="en-US" sz="2000" dirty="0" err="1"/>
              <a:t>Chl</a:t>
            </a:r>
            <a:r>
              <a:rPr lang="en-US" sz="2000" dirty="0"/>
              <a:t>) results are in good agreement with in situ measurements for all missions, with </a:t>
            </a:r>
            <a:r>
              <a:rPr lang="en-US" sz="2000" dirty="0" err="1"/>
              <a:t>Rrs</a:t>
            </a:r>
            <a:r>
              <a:rPr lang="en-US" sz="2000" dirty="0"/>
              <a:t> bias &lt; 5% (typically negative) in all bands.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All ocean color missions are showing anomalous trends in </a:t>
            </a:r>
            <a:r>
              <a:rPr lang="en-US" sz="2000" dirty="0" err="1"/>
              <a:t>Rrs</a:t>
            </a:r>
            <a:r>
              <a:rPr lang="en-US" sz="2000" dirty="0"/>
              <a:t> through </a:t>
            </a:r>
            <a:r>
              <a:rPr lang="en-US" sz="2000"/>
              <a:t>2022 due </a:t>
            </a:r>
            <a:r>
              <a:rPr lang="en-US" sz="2000" dirty="0"/>
              <a:t>to atmospheric correction error associated with unresolved stratospheric aerosols from the </a:t>
            </a:r>
            <a:r>
              <a:rPr lang="en-US" sz="2000" dirty="0" err="1"/>
              <a:t>Hunga</a:t>
            </a:r>
            <a:r>
              <a:rPr lang="en-US" sz="2000" dirty="0"/>
              <a:t> Tonga eruptions of Jan 2022.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Still investigating apparent seasonal bias in </a:t>
            </a:r>
            <a:r>
              <a:rPr lang="en-US" sz="2000" dirty="0" err="1"/>
              <a:t>Rrs</a:t>
            </a:r>
            <a:r>
              <a:rPr lang="en-US" sz="2000" dirty="0"/>
              <a:t>.  Polarization sensitivity appears to be a contributing factor, but TBD.</a:t>
            </a:r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066800"/>
            <a:ext cx="12191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4B1D4-3873-1A4A-AEC9-4D3370CB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61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7C6501-DCB9-3258-7792-19CD7D1D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452D94-6549-5B84-C118-3DC6CAC4F75B}"/>
              </a:ext>
            </a:extLst>
          </p:cNvPr>
          <p:cNvSpPr txBox="1">
            <a:spLocks/>
          </p:cNvSpPr>
          <p:nvPr/>
        </p:nvSpPr>
        <p:spPr>
          <a:xfrm>
            <a:off x="2141370" y="2818367"/>
            <a:ext cx="82296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8471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/>
              <a:t>Back-up</a:t>
            </a:r>
            <a:endParaRPr lang="en-US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89570A-83DF-35FC-727B-E0207E03AC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6" y="1487119"/>
            <a:ext cx="12190104" cy="53708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2F3234-3784-5EEE-67C8-B3B880A43FBC}"/>
              </a:ext>
            </a:extLst>
          </p:cNvPr>
          <p:cNvSpPr/>
          <p:nvPr/>
        </p:nvSpPr>
        <p:spPr>
          <a:xfrm>
            <a:off x="6705600" y="914400"/>
            <a:ext cx="5486400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BB156-8643-AF0C-E713-8AAAF7969B1F}"/>
              </a:ext>
            </a:extLst>
          </p:cNvPr>
          <p:cNvSpPr/>
          <p:nvPr/>
        </p:nvSpPr>
        <p:spPr>
          <a:xfrm>
            <a:off x="1896" y="0"/>
            <a:ext cx="12190104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cs typeface="Sinhala Sangam MN" panose="02000000000000000000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76597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4D13B-9A99-05A2-9A9C-DDA7C213F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MODIS-Aqua Daily Chlorophyll – R2018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B2CEF6-2168-B486-127E-A72C156A6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238" y="935038"/>
            <a:ext cx="10677524" cy="53387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8860F-D684-5252-0A29-41C29961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59BE8-7209-BDDD-9013-7E7ED2C12AE6}"/>
              </a:ext>
            </a:extLst>
          </p:cNvPr>
          <p:cNvSpPr txBox="1"/>
          <p:nvPr/>
        </p:nvSpPr>
        <p:spPr>
          <a:xfrm>
            <a:off x="1343981" y="6344921"/>
            <a:ext cx="934941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Includes 5 X 7 STRAYLIGHT masking of Level-2 pixels around bright targets</a:t>
            </a:r>
          </a:p>
        </p:txBody>
      </p:sp>
    </p:spTree>
    <p:extLst>
      <p:ext uri="{BB962C8B-B14F-4D97-AF65-F5344CB8AC3E}">
        <p14:creationId xmlns:p14="http://schemas.microsoft.com/office/powerpoint/2010/main" val="845560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4D13B-9A99-05A2-9A9C-DDA7C213F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MODIS-Aqua Daily Chlorophyll – R2022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8860F-D684-5252-0A29-41C29961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301E2A-CAD1-30B8-813E-8E6628E01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238" y="935038"/>
            <a:ext cx="10677524" cy="533876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8010C4-558B-7507-09B7-50A1CD102935}"/>
              </a:ext>
            </a:extLst>
          </p:cNvPr>
          <p:cNvSpPr txBox="1"/>
          <p:nvPr/>
        </p:nvSpPr>
        <p:spPr>
          <a:xfrm>
            <a:off x="1343981" y="6344921"/>
            <a:ext cx="934941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Includes 3 X 3 STRAYLIGHT masking of Level-2 pixels around bright targets</a:t>
            </a:r>
          </a:p>
        </p:txBody>
      </p:sp>
    </p:spTree>
    <p:extLst>
      <p:ext uri="{BB962C8B-B14F-4D97-AF65-F5344CB8AC3E}">
        <p14:creationId xmlns:p14="http://schemas.microsoft.com/office/powerpoint/2010/main" val="3554132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6A9F-5C39-B2E2-E221-90CCB7A5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28473"/>
            <a:ext cx="10896600" cy="614589"/>
          </a:xfrm>
        </p:spPr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Multi-Scattering Epsilon (MSEPS) Atmospheric Correction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CF3077F-EB52-FD90-CD10-1956473324A7}"/>
              </a:ext>
            </a:extLst>
          </p:cNvPr>
          <p:cNvSpPr/>
          <p:nvPr/>
        </p:nvSpPr>
        <p:spPr>
          <a:xfrm>
            <a:off x="413621" y="1210670"/>
            <a:ext cx="2060443" cy="884562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 reflectance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0B6AB1-FC91-837F-AD37-5A5A08B2F4EB}"/>
              </a:ext>
            </a:extLst>
          </p:cNvPr>
          <p:cNvSpPr/>
          <p:nvPr/>
        </p:nvSpPr>
        <p:spPr>
          <a:xfrm>
            <a:off x="417694" y="2753600"/>
            <a:ext cx="2060443" cy="969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Rayleigh, gas, and glint correction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2117A6-18C4-A466-E446-4EFA69B3F4D2}"/>
              </a:ext>
            </a:extLst>
          </p:cNvPr>
          <p:cNvCxnSpPr>
            <a:cxnSpLocks/>
            <a:stCxn id="4" idx="4"/>
            <a:endCxn id="5" idx="0"/>
          </p:cNvCxnSpPr>
          <p:nvPr/>
        </p:nvCxnSpPr>
        <p:spPr>
          <a:xfrm>
            <a:off x="1443843" y="2095232"/>
            <a:ext cx="4073" cy="6583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1CE7ADF-DDAA-11A3-E0C3-43060DC43D71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478137" y="3238232"/>
            <a:ext cx="5024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393F56B-553A-0F45-4185-97D0F35AD299}"/>
              </a:ext>
            </a:extLst>
          </p:cNvPr>
          <p:cNvSpPr/>
          <p:nvPr/>
        </p:nvSpPr>
        <p:spPr>
          <a:xfrm>
            <a:off x="2911761" y="778168"/>
            <a:ext cx="4099183" cy="8650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the optical depth at the longest high radiometric quality band for each relative humidity aerosol model set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68B885C-A301-071E-1CDB-7C303EB01C5B}"/>
              </a:ext>
            </a:extLst>
          </p:cNvPr>
          <p:cNvSpPr/>
          <p:nvPr/>
        </p:nvSpPr>
        <p:spPr>
          <a:xfrm>
            <a:off x="7634983" y="778167"/>
            <a:ext cx="3772777" cy="8650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(multi-scattering) Epsilon, find the closest aerosol fine mode fractions (FMF).</a:t>
            </a:r>
          </a:p>
          <a:p>
            <a:pPr algn="ctr"/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4FD63F-623A-8593-716B-DFED87FABCDC}"/>
              </a:ext>
            </a:extLst>
          </p:cNvPr>
          <p:cNvCxnSpPr>
            <a:cxnSpLocks/>
          </p:cNvCxnSpPr>
          <p:nvPr/>
        </p:nvCxnSpPr>
        <p:spPr>
          <a:xfrm flipV="1">
            <a:off x="6910864" y="3129862"/>
            <a:ext cx="602061" cy="27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AA58A2-3A6C-4CAD-0E43-16F818DD19B6}"/>
              </a:ext>
            </a:extLst>
          </p:cNvPr>
          <p:cNvCxnSpPr>
            <a:cxnSpLocks/>
          </p:cNvCxnSpPr>
          <p:nvPr/>
        </p:nvCxnSpPr>
        <p:spPr>
          <a:xfrm>
            <a:off x="9564867" y="4624703"/>
            <a:ext cx="0" cy="4206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400BB3E-6E5C-9B86-2366-65678906B1C9}"/>
              </a:ext>
            </a:extLst>
          </p:cNvPr>
          <p:cNvSpPr/>
          <p:nvPr/>
        </p:nvSpPr>
        <p:spPr>
          <a:xfrm>
            <a:off x="7634983" y="5050536"/>
            <a:ext cx="3859767" cy="969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the spectral aerosol reflectance for the closest models in relative humidity and FMF space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AF9D8A79-BEF8-AD37-7139-9CB92163C8E8}"/>
              </a:ext>
            </a:extLst>
          </p:cNvPr>
          <p:cNvSpPr/>
          <p:nvPr/>
        </p:nvSpPr>
        <p:spPr>
          <a:xfrm>
            <a:off x="413621" y="5096092"/>
            <a:ext cx="1853173" cy="884562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,𝝉</a:t>
            </a:r>
            <a:r>
              <a:rPr lang="en-US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Ångström</a:t>
            </a:r>
            <a:endParaRPr lang="en-US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E53DFEE-749A-563A-3D23-502E34B140BD}"/>
              </a:ext>
            </a:extLst>
          </p:cNvPr>
          <p:cNvCxnSpPr>
            <a:cxnSpLocks/>
            <a:endCxn id="19" idx="3"/>
          </p:cNvCxnSpPr>
          <p:nvPr/>
        </p:nvCxnSpPr>
        <p:spPr>
          <a:xfrm flipH="1">
            <a:off x="6840386" y="5529999"/>
            <a:ext cx="79605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9042249-708D-5E29-3062-9E0CB943F6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1842" y="1851761"/>
            <a:ext cx="3864613" cy="2772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470614-91A0-9566-E40F-B93BBA67B8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7334" y="1849930"/>
            <a:ext cx="4035066" cy="2776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6DE6B6-79E5-81D4-04CE-7FE0E74E5A01}"/>
              </a:ext>
            </a:extLst>
          </p:cNvPr>
          <p:cNvCxnSpPr>
            <a:cxnSpLocks/>
          </p:cNvCxnSpPr>
          <p:nvPr/>
        </p:nvCxnSpPr>
        <p:spPr>
          <a:xfrm flipV="1">
            <a:off x="11270425" y="3432361"/>
            <a:ext cx="0" cy="484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E9D134-838E-4C90-CB99-19DA3E69E7FB}"/>
              </a:ext>
            </a:extLst>
          </p:cNvPr>
          <p:cNvCxnSpPr>
            <a:cxnSpLocks/>
          </p:cNvCxnSpPr>
          <p:nvPr/>
        </p:nvCxnSpPr>
        <p:spPr>
          <a:xfrm flipV="1">
            <a:off x="10707208" y="3432361"/>
            <a:ext cx="0" cy="484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7AD3386-4FF6-5DB9-E3C2-B5F599192441}"/>
              </a:ext>
            </a:extLst>
          </p:cNvPr>
          <p:cNvSpPr/>
          <p:nvPr/>
        </p:nvSpPr>
        <p:spPr>
          <a:xfrm>
            <a:off x="2980619" y="5045367"/>
            <a:ext cx="3859767" cy="969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5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the weighted mean of the models to get the final aerosol reflectance and diffuse transmittance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F5933D-FDE4-F877-231E-1055438D0C3C}"/>
              </a:ext>
            </a:extLst>
          </p:cNvPr>
          <p:cNvCxnSpPr>
            <a:cxnSpLocks/>
            <a:endCxn id="13" idx="2"/>
          </p:cNvCxnSpPr>
          <p:nvPr/>
        </p:nvCxnSpPr>
        <p:spPr>
          <a:xfrm flipH="1">
            <a:off x="2156224" y="5538373"/>
            <a:ext cx="82439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05FD364-5B18-543D-E19B-234943BC634C}"/>
              </a:ext>
            </a:extLst>
          </p:cNvPr>
          <p:cNvSpPr txBox="1"/>
          <p:nvPr/>
        </p:nvSpPr>
        <p:spPr>
          <a:xfrm>
            <a:off x="304800" y="6120825"/>
            <a:ext cx="11435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Ahmad, Z. and B. Franz (2018), Uncertainty in aerosol model characterization and its impact on ocean color retrievals, in PACE Technical Report Series, Volume 6: Data Product Requirements and Error Budgets (NASA/TM-2018 - 2018-219027/ Vol. 6).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015932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52B0E-4A40-D61C-D131-81AD19AB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CD8FC4-6D93-7320-C2E3-84E429A1A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0668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5520985-5671-E52D-4910-7B6A34C2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7589B72-B5A7-B8DF-65EC-1BABB5E28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68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63FAE0D-C797-2EAC-1678-55FFDA2F4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MODIS-Aqua </a:t>
            </a:r>
            <a:r>
              <a:rPr lang="en-US" dirty="0" err="1">
                <a:solidFill>
                  <a:srgbClr val="0F4984"/>
                </a:solidFill>
              </a:rPr>
              <a:t>Chl</a:t>
            </a:r>
            <a:r>
              <a:rPr lang="en-US" dirty="0">
                <a:solidFill>
                  <a:srgbClr val="0F4984"/>
                </a:solidFill>
              </a:rPr>
              <a:t> 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77652-C1EA-6B6F-B449-FB580B9DB5EE}"/>
              </a:ext>
            </a:extLst>
          </p:cNvPr>
          <p:cNvSpPr txBox="1"/>
          <p:nvPr/>
        </p:nvSpPr>
        <p:spPr>
          <a:xfrm>
            <a:off x="1886282" y="1137313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Scatter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51578-6CC4-5B77-D262-9D4E2576671D}"/>
              </a:ext>
            </a:extLst>
          </p:cNvPr>
          <p:cNvSpPr txBox="1"/>
          <p:nvPr/>
        </p:nvSpPr>
        <p:spPr>
          <a:xfrm>
            <a:off x="5427492" y="1137313"/>
            <a:ext cx="1659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Freq. Dist.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D2A27-7669-34E0-5E5D-7360C89EADA3}"/>
              </a:ext>
            </a:extLst>
          </p:cNvPr>
          <p:cNvSpPr txBox="1"/>
          <p:nvPr/>
        </p:nvSpPr>
        <p:spPr>
          <a:xfrm>
            <a:off x="8932664" y="1137313"/>
            <a:ext cx="19544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Bland Altman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C3FE76-B0FD-9B94-28B1-142A3D1F9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4888894"/>
            <a:ext cx="11122352" cy="1435705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latin typeface="Candara" panose="020E0502030303020204" pitchFamily="34" charset="0"/>
              </a:rPr>
              <a:t>MODIS-Aqua Chlorophyll in good agreement with in situ measurements </a:t>
            </a:r>
          </a:p>
          <a:p>
            <a:pPr marL="182880" indent="-182880"/>
            <a:r>
              <a:rPr lang="en-US" sz="2000" dirty="0">
                <a:latin typeface="Candara" panose="020E0502030303020204" pitchFamily="34" charset="0"/>
              </a:rPr>
              <a:t>Mean positive relative bias &lt; 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25BB8-809A-AE07-BD58-4244AF69F9F6}"/>
              </a:ext>
            </a:extLst>
          </p:cNvPr>
          <p:cNvSpPr txBox="1"/>
          <p:nvPr/>
        </p:nvSpPr>
        <p:spPr>
          <a:xfrm>
            <a:off x="3046880" y="641246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F4984"/>
                </a:solidFill>
              </a:rPr>
              <a:t>https://</a:t>
            </a:r>
            <a:r>
              <a:rPr lang="en-US" sz="1800" dirty="0" err="1">
                <a:solidFill>
                  <a:srgbClr val="0F4984"/>
                </a:solidFill>
              </a:rPr>
              <a:t>seabass.gsfc.nasa.gov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search_results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val</a:t>
            </a:r>
            <a:endParaRPr lang="en-US" sz="18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82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7A42D-5B34-864E-6F7F-C8C8BDA79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36576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2CC8F8-6AA1-9706-69FB-583015ED1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066800"/>
            <a:ext cx="3657600" cy="365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1963D5-6F1C-8BE9-A733-923E1B501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1066800"/>
            <a:ext cx="3657600" cy="3657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52B0E-4A40-D61C-D131-81AD19AB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3FAE0D-C797-2EAC-1678-55FFDA2F4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VIIRS-SNPP </a:t>
            </a:r>
            <a:r>
              <a:rPr lang="en-US" dirty="0" err="1">
                <a:solidFill>
                  <a:srgbClr val="0F4984"/>
                </a:solidFill>
              </a:rPr>
              <a:t>Chl</a:t>
            </a:r>
            <a:r>
              <a:rPr lang="en-US" dirty="0">
                <a:solidFill>
                  <a:srgbClr val="0F4984"/>
                </a:solidFill>
              </a:rPr>
              <a:t> 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77652-C1EA-6B6F-B449-FB580B9DB5EE}"/>
              </a:ext>
            </a:extLst>
          </p:cNvPr>
          <p:cNvSpPr txBox="1"/>
          <p:nvPr/>
        </p:nvSpPr>
        <p:spPr>
          <a:xfrm>
            <a:off x="1886282" y="1137313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Scatter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51578-6CC4-5B77-D262-9D4E2576671D}"/>
              </a:ext>
            </a:extLst>
          </p:cNvPr>
          <p:cNvSpPr txBox="1"/>
          <p:nvPr/>
        </p:nvSpPr>
        <p:spPr>
          <a:xfrm>
            <a:off x="5427492" y="1137313"/>
            <a:ext cx="1659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Freq. Dist.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7D2A27-7669-34E0-5E5D-7360C89EADA3}"/>
              </a:ext>
            </a:extLst>
          </p:cNvPr>
          <p:cNvSpPr txBox="1"/>
          <p:nvPr/>
        </p:nvSpPr>
        <p:spPr>
          <a:xfrm>
            <a:off x="8932664" y="1137313"/>
            <a:ext cx="19544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Bland Altman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C3FE76-B0FD-9B94-28B1-142A3D1F9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4888894"/>
            <a:ext cx="11122352" cy="1435705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latin typeface="Candara" panose="020E0502030303020204" pitchFamily="34" charset="0"/>
              </a:rPr>
              <a:t>MODIS-Aqua Chlorophyll in good agreement with in situ measurements </a:t>
            </a:r>
          </a:p>
          <a:p>
            <a:pPr marL="182880" indent="-182880"/>
            <a:r>
              <a:rPr lang="en-US" sz="2000" dirty="0">
                <a:latin typeface="Candara" panose="020E0502030303020204" pitchFamily="34" charset="0"/>
              </a:rPr>
              <a:t>Mean positive relative bias &lt; 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25BB8-809A-AE07-BD58-4244AF69F9F6}"/>
              </a:ext>
            </a:extLst>
          </p:cNvPr>
          <p:cNvSpPr txBox="1"/>
          <p:nvPr/>
        </p:nvSpPr>
        <p:spPr>
          <a:xfrm>
            <a:off x="3046880" y="641246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F4984"/>
                </a:solidFill>
              </a:rPr>
              <a:t>https://</a:t>
            </a:r>
            <a:r>
              <a:rPr lang="en-US" sz="1800" dirty="0" err="1">
                <a:solidFill>
                  <a:srgbClr val="0F4984"/>
                </a:solidFill>
              </a:rPr>
              <a:t>seabass.gsfc.nasa.gov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search_results</a:t>
            </a:r>
            <a:r>
              <a:rPr lang="en-US" sz="1800" dirty="0">
                <a:solidFill>
                  <a:srgbClr val="0F4984"/>
                </a:solidFill>
              </a:rPr>
              <a:t>/</a:t>
            </a:r>
            <a:r>
              <a:rPr lang="en-US" sz="1800" dirty="0" err="1">
                <a:solidFill>
                  <a:srgbClr val="0F4984"/>
                </a:solidFill>
              </a:rPr>
              <a:t>val</a:t>
            </a:r>
            <a:endParaRPr lang="en-US" sz="1800" dirty="0">
              <a:solidFill>
                <a:srgbClr val="0F49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66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CE1DC-63B2-BAFC-EE03-96D4B4C4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OLCI-S3A vs MODIS-A, R2022 Global Deep-Water Trends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E0B98-E2F7-3B2A-AF93-37C3D01E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F0C823-E237-5016-6E7D-B8A0744EA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775" y="1217821"/>
            <a:ext cx="3663025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BB7FB6-5A2F-01D7-8E30-F5E0203D9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62" y="1217821"/>
            <a:ext cx="3663025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0FA3A9-C9EF-D935-0999-88A0D7726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975" y="1217821"/>
            <a:ext cx="3663025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422645-B0A6-AD1D-B95C-E0ABA74AF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75" y="3886200"/>
            <a:ext cx="3663025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FE8241-531B-6CC6-BF15-690C61FB19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975" y="3886200"/>
            <a:ext cx="3663025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8C2ACD-F7B6-3A0E-8AF5-B46C4B919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1775" y="3884821"/>
            <a:ext cx="366302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E9BB6A-0B3D-BADE-1428-BB2C4BC97894}"/>
              </a:ext>
            </a:extLst>
          </p:cNvPr>
          <p:cNvSpPr txBox="1"/>
          <p:nvPr/>
        </p:nvSpPr>
        <p:spPr>
          <a:xfrm>
            <a:off x="979747" y="879267"/>
            <a:ext cx="31350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Oligotrophic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371963-2777-C437-34A7-A44247C4BE3A}"/>
              </a:ext>
            </a:extLst>
          </p:cNvPr>
          <p:cNvSpPr txBox="1"/>
          <p:nvPr/>
        </p:nvSpPr>
        <p:spPr>
          <a:xfrm>
            <a:off x="4728763" y="879267"/>
            <a:ext cx="31350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Mesotrophic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BFA10E-CE73-DBD9-2296-E32533D28D66}"/>
              </a:ext>
            </a:extLst>
          </p:cNvPr>
          <p:cNvSpPr txBox="1"/>
          <p:nvPr/>
        </p:nvSpPr>
        <p:spPr>
          <a:xfrm>
            <a:off x="8420453" y="879267"/>
            <a:ext cx="31350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Eutrophic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A350AA-AE88-74B7-C198-6B2FD0BBFB44}"/>
              </a:ext>
            </a:extLst>
          </p:cNvPr>
          <p:cNvSpPr txBox="1"/>
          <p:nvPr/>
        </p:nvSpPr>
        <p:spPr>
          <a:xfrm rot="16200000">
            <a:off x="85351" y="2181301"/>
            <a:ext cx="10743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CBDB05-F4C1-77BD-D770-AE7E7F463F58}"/>
              </a:ext>
            </a:extLst>
          </p:cNvPr>
          <p:cNvSpPr txBox="1"/>
          <p:nvPr/>
        </p:nvSpPr>
        <p:spPr>
          <a:xfrm rot="16200000">
            <a:off x="-100597" y="4960862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2512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CE1DC-63B2-BAFC-EE03-96D4B4C4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OLCI-S3B vs MODIS-A, R2022 Global Deep-Water Trends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E0B98-E2F7-3B2A-AF93-37C3D01E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8E9F09-B2D2-64CD-7504-A0E94262D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1219200"/>
            <a:ext cx="3663025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4995D-6AA8-E0CD-6261-74FDEFCFA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219200"/>
            <a:ext cx="3663025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2EEE7B-058A-9ACD-CF18-7A86CAE17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219200"/>
            <a:ext cx="3663025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C05538-E837-7EB1-183A-4B0FB53E9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0" y="3886200"/>
            <a:ext cx="3663025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91730-4B14-7C59-AD87-C42B97488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3886200"/>
            <a:ext cx="3663025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2A9180-DA29-1D22-CD02-0C78A058D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886200"/>
            <a:ext cx="3663025" cy="2743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A35912-3695-E91D-4F7A-DC563B5FBA4A}"/>
              </a:ext>
            </a:extLst>
          </p:cNvPr>
          <p:cNvSpPr txBox="1"/>
          <p:nvPr/>
        </p:nvSpPr>
        <p:spPr>
          <a:xfrm>
            <a:off x="979747" y="879267"/>
            <a:ext cx="31350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Oligotrophic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87D2A3-D498-72E5-6694-F8E806249B55}"/>
              </a:ext>
            </a:extLst>
          </p:cNvPr>
          <p:cNvSpPr txBox="1"/>
          <p:nvPr/>
        </p:nvSpPr>
        <p:spPr>
          <a:xfrm>
            <a:off x="4728763" y="879267"/>
            <a:ext cx="31350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Mesotrophic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8CE3CF-2129-8F57-255D-7006A918C394}"/>
              </a:ext>
            </a:extLst>
          </p:cNvPr>
          <p:cNvSpPr txBox="1"/>
          <p:nvPr/>
        </p:nvSpPr>
        <p:spPr>
          <a:xfrm>
            <a:off x="8420453" y="879267"/>
            <a:ext cx="31350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Eutrophic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45C819-4B33-33E3-A0B5-126435CAA690}"/>
              </a:ext>
            </a:extLst>
          </p:cNvPr>
          <p:cNvSpPr txBox="1"/>
          <p:nvPr/>
        </p:nvSpPr>
        <p:spPr>
          <a:xfrm rot="16200000">
            <a:off x="85351" y="2181301"/>
            <a:ext cx="10743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53DD95-F645-D592-115C-3FA385B94495}"/>
              </a:ext>
            </a:extLst>
          </p:cNvPr>
          <p:cNvSpPr txBox="1"/>
          <p:nvPr/>
        </p:nvSpPr>
        <p:spPr>
          <a:xfrm rot="16200000">
            <a:off x="-100597" y="4960862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713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A5F46-941A-9641-85F3-7554B8B9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4706"/>
            <a:ext cx="10515600" cy="614589"/>
          </a:xfrm>
        </p:spPr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Multi-mission Ocean Color Reprocessing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6BCCF-F3F8-4145-A58A-74640F640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2987"/>
            <a:ext cx="10515600" cy="555030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Missions:</a:t>
            </a:r>
          </a:p>
          <a:p>
            <a:pPr marL="354013" lvl="1" indent="0">
              <a:buNone/>
            </a:pPr>
            <a:r>
              <a:rPr lang="en-US" dirty="0">
                <a:solidFill>
                  <a:srgbClr val="0F4984"/>
                </a:solidFill>
                <a:latin typeface="Candara" panose="020E0502030303020204" pitchFamily="34" charset="0"/>
              </a:rPr>
              <a:t>VIIRS (SNPP, J1, </a:t>
            </a:r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J2</a:t>
            </a:r>
            <a:r>
              <a:rPr lang="en-US" dirty="0">
                <a:solidFill>
                  <a:srgbClr val="0F4984"/>
                </a:solidFill>
                <a:latin typeface="Candara" panose="020E0502030303020204" pitchFamily="34" charset="0"/>
              </a:rPr>
              <a:t>), MODIS (Aqua, Terra), OLCI (S3A, S3B), </a:t>
            </a:r>
            <a:r>
              <a:rPr lang="en-US" dirty="0" err="1">
                <a:solidFill>
                  <a:srgbClr val="0F4984"/>
                </a:solidFill>
                <a:latin typeface="Candara" panose="020E0502030303020204" pitchFamily="34" charset="0"/>
              </a:rPr>
              <a:t>SeaWiFS</a:t>
            </a:r>
            <a:r>
              <a:rPr lang="en-US" dirty="0">
                <a:solidFill>
                  <a:srgbClr val="0F4984"/>
                </a:solidFill>
                <a:latin typeface="Candara" panose="020E0502030303020204" pitchFamily="34" charset="0"/>
              </a:rPr>
              <a:t>, MERIS, OCTS, CZCS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1000" dirty="0">
              <a:solidFill>
                <a:srgbClr val="0F4984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Candara" panose="020E0502030303020204" pitchFamily="34" charset="0"/>
              </a:rPr>
              <a:t>Changes: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instrument and vicarious calibration updates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updates to ancillary data sources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400" dirty="0">
                <a:latin typeface="Candara" panose="020E0502030303020204" pitchFamily="34" charset="0"/>
              </a:rPr>
              <a:t>from NCEP/TOMS-OMI/etc. to MERRA-2 assimilation product</a:t>
            </a:r>
            <a:endParaRPr lang="en-US" sz="1600" dirty="0">
              <a:latin typeface="Candara" panose="020E0502030303020204" pitchFamily="34" charset="0"/>
            </a:endParaRPr>
          </a:p>
          <a:p>
            <a:pPr marL="457200" indent="-457200">
              <a:spcBef>
                <a:spcPts val="1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updates to atmospheric correction methods and tables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400" dirty="0">
                <a:latin typeface="Candara" panose="020E0502030303020204" pitchFamily="34" charset="0"/>
              </a:rPr>
              <a:t>multi-scattering aerosol selection, extended AOT range, improved/expanded absorbing gas corrections, Rayleigh hi-</a:t>
            </a:r>
            <a:r>
              <a:rPr lang="en-US" sz="1400" dirty="0" err="1">
                <a:latin typeface="Candara" panose="020E0502030303020204" pitchFamily="34" charset="0"/>
              </a:rPr>
              <a:t>solz</a:t>
            </a:r>
            <a:r>
              <a:rPr lang="en-US" sz="1400" dirty="0">
                <a:latin typeface="Candara" panose="020E0502030303020204" pitchFamily="34" charset="0"/>
              </a:rPr>
              <a:t> bug</a:t>
            </a:r>
          </a:p>
          <a:p>
            <a:pPr marL="457200" indent="-457200">
              <a:spcBef>
                <a:spcPts val="1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updates to pure seawater optical properties (</a:t>
            </a:r>
            <a:r>
              <a:rPr lang="en-US" sz="2000" dirty="0" err="1">
                <a:solidFill>
                  <a:srgbClr val="0F4984"/>
                </a:solidFill>
                <a:latin typeface="Candara" panose="020E0502030303020204" pitchFamily="34" charset="0"/>
              </a:rPr>
              <a:t>nw</a:t>
            </a: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, aw, </a:t>
            </a:r>
            <a:r>
              <a:rPr lang="en-US" sz="2000" dirty="0" err="1">
                <a:solidFill>
                  <a:srgbClr val="0F4984"/>
                </a:solidFill>
                <a:latin typeface="Candara" panose="020E0502030303020204" pitchFamily="34" charset="0"/>
              </a:rPr>
              <a:t>bbw</a:t>
            </a: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)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400" dirty="0">
                <a:latin typeface="Candara" panose="020E0502030303020204" pitchFamily="34" charset="0"/>
              </a:rPr>
              <a:t>apply temperature &amp; salinity dependence (e.g., </a:t>
            </a:r>
            <a:r>
              <a:rPr lang="en-US" sz="1400" dirty="0" err="1">
                <a:latin typeface="Candara" panose="020E0502030303020204" pitchFamily="34" charset="0"/>
              </a:rPr>
              <a:t>Werdell</a:t>
            </a:r>
            <a:r>
              <a:rPr lang="en-US" sz="1400" dirty="0">
                <a:latin typeface="Candara" panose="020E0502030303020204" pitchFamily="34" charset="0"/>
              </a:rPr>
              <a:t> et al. 2013), bug in pure-water aw/</a:t>
            </a:r>
            <a:r>
              <a:rPr lang="en-US" sz="1400" dirty="0" err="1">
                <a:latin typeface="Candara" panose="020E0502030303020204" pitchFamily="34" charset="0"/>
              </a:rPr>
              <a:t>bbw</a:t>
            </a:r>
            <a:r>
              <a:rPr lang="en-US" sz="1400" dirty="0">
                <a:latin typeface="Candara" panose="020E0502030303020204" pitchFamily="34" charset="0"/>
              </a:rPr>
              <a:t> (off by few nm)</a:t>
            </a:r>
          </a:p>
          <a:p>
            <a:pPr marL="457200" indent="-457200">
              <a:spcBef>
                <a:spcPts val="1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updates to masks and flags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400" dirty="0">
                <a:latin typeface="Candara" panose="020E0502030303020204" pitchFamily="34" charset="0"/>
              </a:rPr>
              <a:t>reduced straylight flagging/masking (Hu et al. 2019, JGRO), absorbing aerosol flag based on MERRA-2 transport model</a:t>
            </a:r>
          </a:p>
          <a:p>
            <a:pPr marL="457200" indent="-457200">
              <a:spcBef>
                <a:spcPts val="16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F4984"/>
                </a:solidFill>
                <a:latin typeface="Candara" panose="020E0502030303020204" pitchFamily="34" charset="0"/>
              </a:rPr>
              <a:t>updates to derived product algorithms</a:t>
            </a:r>
          </a:p>
          <a:p>
            <a:pPr marL="585216" lvl="1" indent="-182880">
              <a:buFont typeface="System Font Regular"/>
              <a:buChar char="-"/>
            </a:pPr>
            <a:r>
              <a:rPr lang="en-US" sz="1400" dirty="0" err="1">
                <a:latin typeface="Candara" panose="020E0502030303020204" pitchFamily="34" charset="0"/>
              </a:rPr>
              <a:t>Chl</a:t>
            </a:r>
            <a:r>
              <a:rPr lang="en-US" sz="1400" dirty="0">
                <a:latin typeface="Candara" panose="020E0502030303020204" pitchFamily="34" charset="0"/>
              </a:rPr>
              <a:t> coefficient update (Hu et al. 2019, JGRO; O'Reilly and </a:t>
            </a:r>
            <a:r>
              <a:rPr lang="en-US" sz="1400" dirty="0" err="1">
                <a:latin typeface="Candara" panose="020E0502030303020204" pitchFamily="34" charset="0"/>
              </a:rPr>
              <a:t>Werdell</a:t>
            </a:r>
            <a:r>
              <a:rPr lang="en-US" sz="1400" dirty="0">
                <a:latin typeface="Candara" panose="020E0502030303020204" pitchFamily="34" charset="0"/>
              </a:rPr>
              <a:t>, 2019), PIC, PAR, etc.</a:t>
            </a:r>
          </a:p>
        </p:txBody>
      </p:sp>
    </p:spTree>
    <p:extLst>
      <p:ext uri="{BB962C8B-B14F-4D97-AF65-F5344CB8AC3E}">
        <p14:creationId xmlns:p14="http://schemas.microsoft.com/office/powerpoint/2010/main" val="891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78"/>
    </mc:Choice>
    <mc:Fallback xmlns="">
      <p:transition spd="slow" advTm="19227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NPP-VIIRS Sea Surface Temperature (11 μ daytime)">
            <a:extLst>
              <a:ext uri="{FF2B5EF4-FFF2-40B4-BE49-F238E27FC236}">
                <a16:creationId xmlns:a16="http://schemas.microsoft.com/office/drawing/2014/main" id="{D947F3F0-C7A3-3F86-8122-8060FAA4E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57890"/>
            <a:ext cx="4800660" cy="8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015723-29EE-5A7F-B612-0E27912C9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735" y="3581400"/>
            <a:ext cx="54864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E8EFD5-E231-F0FE-28E8-BE9E50DF7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594008"/>
            <a:ext cx="54864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4294FD-6F2C-0E5E-BBEB-49C2EDB04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762000"/>
            <a:ext cx="5486400" cy="2743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BC22AC-E49B-1243-93F9-F0BB7F90339B}"/>
              </a:ext>
            </a:extLst>
          </p:cNvPr>
          <p:cNvSpPr txBox="1"/>
          <p:nvPr/>
        </p:nvSpPr>
        <p:spPr>
          <a:xfrm rot="16200000">
            <a:off x="-332645" y="4627052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4984"/>
                </a:solidFill>
                <a:effectLst/>
                <a:uLnTx/>
                <a:uFillTx/>
                <a:latin typeface="Arial" charset="0"/>
                <a:cs typeface="Arial" charset="0"/>
              </a:rPr>
              <a:t>MODIS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E00481-785E-4046-9BC1-937A26AC672A}"/>
              </a:ext>
            </a:extLst>
          </p:cNvPr>
          <p:cNvSpPr txBox="1"/>
          <p:nvPr/>
        </p:nvSpPr>
        <p:spPr>
          <a:xfrm rot="16200000">
            <a:off x="-212420" y="1839827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4984"/>
                </a:solidFill>
                <a:effectLst/>
                <a:uLnTx/>
                <a:uFillTx/>
                <a:latin typeface="Arial" charset="0"/>
                <a:cs typeface="Arial" charset="0"/>
              </a:rPr>
              <a:t>VIIRS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AA6E8F-C118-9042-B36F-2FD95E4B3056}"/>
              </a:ext>
            </a:extLst>
          </p:cNvPr>
          <p:cNvSpPr txBox="1"/>
          <p:nvPr/>
        </p:nvSpPr>
        <p:spPr>
          <a:xfrm>
            <a:off x="5119335" y="5921063"/>
            <a:ext cx="82426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Aqua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AA5D0-FE4B-ED49-A80F-680EBAFF7DD8}"/>
              </a:ext>
            </a:extLst>
          </p:cNvPr>
          <p:cNvSpPr txBox="1"/>
          <p:nvPr/>
        </p:nvSpPr>
        <p:spPr>
          <a:xfrm>
            <a:off x="10744200" y="5921063"/>
            <a:ext cx="80836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Terra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96AD78-C462-F247-9BAA-A815C86B4A57}"/>
              </a:ext>
            </a:extLst>
          </p:cNvPr>
          <p:cNvSpPr txBox="1"/>
          <p:nvPr/>
        </p:nvSpPr>
        <p:spPr>
          <a:xfrm>
            <a:off x="5072717" y="3084636"/>
            <a:ext cx="93006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SNPP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616AA-6BCA-1546-A8D0-E3EA05CB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20" y="57149"/>
            <a:ext cx="9982200" cy="639763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Monthly Mean SST for March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4C8B3-2D71-E642-A3B6-8028735B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7B7E6-84F5-9C43-AE6E-5266ABBFDA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961C0B-72A7-B305-240A-C6D19634915C}"/>
              </a:ext>
            </a:extLst>
          </p:cNvPr>
          <p:cNvSpPr txBox="1"/>
          <p:nvPr/>
        </p:nvSpPr>
        <p:spPr>
          <a:xfrm>
            <a:off x="833244" y="771867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March 2023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2C5BEF-4D4E-C843-0FE0-BF03DE609FEE}"/>
              </a:ext>
            </a:extLst>
          </p:cNvPr>
          <p:cNvSpPr txBox="1"/>
          <p:nvPr/>
        </p:nvSpPr>
        <p:spPr>
          <a:xfrm>
            <a:off x="833244" y="3594008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March 2023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402C67-71D5-5555-35FB-7EB5283A5591}"/>
              </a:ext>
            </a:extLst>
          </p:cNvPr>
          <p:cNvSpPr txBox="1"/>
          <p:nvPr/>
        </p:nvSpPr>
        <p:spPr>
          <a:xfrm>
            <a:off x="6400800" y="3602242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March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879E75-66C4-6EE0-27CA-59DDAB98CE40}"/>
              </a:ext>
            </a:extLst>
          </p:cNvPr>
          <p:cNvSpPr txBox="1"/>
          <p:nvPr/>
        </p:nvSpPr>
        <p:spPr>
          <a:xfrm>
            <a:off x="7351021" y="1733151"/>
            <a:ext cx="361382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JPSS-1 VIIRS coming soon.</a:t>
            </a:r>
          </a:p>
        </p:txBody>
      </p:sp>
    </p:spTree>
    <p:extLst>
      <p:ext uri="{BB962C8B-B14F-4D97-AF65-F5344CB8AC3E}">
        <p14:creationId xmlns:p14="http://schemas.microsoft.com/office/powerpoint/2010/main" val="3692896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331DAD-18DB-C740-A5B2-73E32B4844C6}"/>
              </a:ext>
            </a:extLst>
          </p:cNvPr>
          <p:cNvGrpSpPr/>
          <p:nvPr/>
        </p:nvGrpSpPr>
        <p:grpSpPr>
          <a:xfrm>
            <a:off x="3581400" y="6096000"/>
            <a:ext cx="5181600" cy="831427"/>
            <a:chOff x="3657600" y="6331373"/>
            <a:chExt cx="5181600" cy="831427"/>
          </a:xfrm>
        </p:grpSpPr>
        <p:pic>
          <p:nvPicPr>
            <p:cNvPr id="1026" name="Picture 2" descr="VIIRS-JPSS1 Chlorophyll concentration">
              <a:extLst>
                <a:ext uri="{FF2B5EF4-FFF2-40B4-BE49-F238E27FC236}">
                  <a16:creationId xmlns:a16="http://schemas.microsoft.com/office/drawing/2014/main" id="{302EC73A-6A5C-4C48-B80C-6A3A139AF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640" y="6331373"/>
              <a:ext cx="4988560" cy="83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DC1947-D4B0-2D43-A2C2-B9F36FC5DDE9}"/>
                </a:ext>
              </a:extLst>
            </p:cNvPr>
            <p:cNvSpPr/>
            <p:nvPr/>
          </p:nvSpPr>
          <p:spPr>
            <a:xfrm>
              <a:off x="3657600" y="6341627"/>
              <a:ext cx="5029200" cy="287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81A2DA3-0F44-617F-682F-73CB22A88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594008"/>
            <a:ext cx="54864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8EE2AE-181D-E5AD-E616-BD0109EEE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581400"/>
            <a:ext cx="5486400" cy="2743200"/>
          </a:xfrm>
          <a:prstGeom prst="rect">
            <a:avLst/>
          </a:prstGeom>
        </p:spPr>
      </p:pic>
      <p:pic>
        <p:nvPicPr>
          <p:cNvPr id="11" name="Picture 10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E56569FA-67E0-E8E7-ABEB-5F9CE38B0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766482"/>
            <a:ext cx="5486400" cy="2743200"/>
          </a:xfrm>
          <a:prstGeom prst="rect">
            <a:avLst/>
          </a:prstGeom>
        </p:spPr>
      </p:pic>
      <p:pic>
        <p:nvPicPr>
          <p:cNvPr id="8" name="Picture 7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A2002959-95C9-ED50-D48F-090663289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762000"/>
            <a:ext cx="5486400" cy="2743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BC22AC-E49B-1243-93F9-F0BB7F90339B}"/>
              </a:ext>
            </a:extLst>
          </p:cNvPr>
          <p:cNvSpPr txBox="1"/>
          <p:nvPr/>
        </p:nvSpPr>
        <p:spPr>
          <a:xfrm rot="16200000">
            <a:off x="-332645" y="4627052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4984"/>
                </a:solidFill>
                <a:effectLst/>
                <a:uLnTx/>
                <a:uFillTx/>
                <a:latin typeface="Arial" charset="0"/>
                <a:cs typeface="Arial" charset="0"/>
              </a:rPr>
              <a:t>MODIS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E00481-785E-4046-9BC1-937A26AC672A}"/>
              </a:ext>
            </a:extLst>
          </p:cNvPr>
          <p:cNvSpPr txBox="1"/>
          <p:nvPr/>
        </p:nvSpPr>
        <p:spPr>
          <a:xfrm rot="16200000">
            <a:off x="-212420" y="1839827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4984"/>
                </a:solidFill>
                <a:effectLst/>
                <a:uLnTx/>
                <a:uFillTx/>
                <a:latin typeface="Arial" charset="0"/>
                <a:cs typeface="Arial" charset="0"/>
              </a:rPr>
              <a:t>VIIRS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AA6E8F-C118-9042-B36F-2FD95E4B3056}"/>
              </a:ext>
            </a:extLst>
          </p:cNvPr>
          <p:cNvSpPr txBox="1"/>
          <p:nvPr/>
        </p:nvSpPr>
        <p:spPr>
          <a:xfrm>
            <a:off x="5119335" y="5921063"/>
            <a:ext cx="82426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Aqua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AA5D0-FE4B-ED49-A80F-680EBAFF7DD8}"/>
              </a:ext>
            </a:extLst>
          </p:cNvPr>
          <p:cNvSpPr txBox="1"/>
          <p:nvPr/>
        </p:nvSpPr>
        <p:spPr>
          <a:xfrm>
            <a:off x="10744200" y="5921063"/>
            <a:ext cx="80836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Terra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86D117-1001-3E46-A401-8FFD89AA6590}"/>
              </a:ext>
            </a:extLst>
          </p:cNvPr>
          <p:cNvSpPr txBox="1"/>
          <p:nvPr/>
        </p:nvSpPr>
        <p:spPr>
          <a:xfrm>
            <a:off x="4876800" y="3084636"/>
            <a:ext cx="111280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JPSS-1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96AD78-C462-F247-9BAA-A815C86B4A57}"/>
              </a:ext>
            </a:extLst>
          </p:cNvPr>
          <p:cNvSpPr txBox="1"/>
          <p:nvPr/>
        </p:nvSpPr>
        <p:spPr>
          <a:xfrm>
            <a:off x="10635317" y="3066535"/>
            <a:ext cx="93006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SNPP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616AA-6BCA-1546-A8D0-E3EA05CB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20" y="57149"/>
            <a:ext cx="9982200" cy="639763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Seasonal Mean Chlorophyll Concentration for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4C8B3-2D71-E642-A3B6-8028735B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7B7E6-84F5-9C43-AE6E-5266ABBFDA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961C0B-72A7-B305-240A-C6D19634915C}"/>
              </a:ext>
            </a:extLst>
          </p:cNvPr>
          <p:cNvSpPr txBox="1"/>
          <p:nvPr/>
        </p:nvSpPr>
        <p:spPr>
          <a:xfrm>
            <a:off x="833244" y="771867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2C5BEF-4D4E-C843-0FE0-BF03DE609FEE}"/>
              </a:ext>
            </a:extLst>
          </p:cNvPr>
          <p:cNvSpPr txBox="1"/>
          <p:nvPr/>
        </p:nvSpPr>
        <p:spPr>
          <a:xfrm>
            <a:off x="833244" y="3594008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0DE17F-AA56-C960-537C-55D7CDC64D5E}"/>
              </a:ext>
            </a:extLst>
          </p:cNvPr>
          <p:cNvSpPr txBox="1"/>
          <p:nvPr/>
        </p:nvSpPr>
        <p:spPr>
          <a:xfrm>
            <a:off x="6400800" y="789801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402C67-71D5-5555-35FB-7EB5283A5591}"/>
              </a:ext>
            </a:extLst>
          </p:cNvPr>
          <p:cNvSpPr txBox="1"/>
          <p:nvPr/>
        </p:nvSpPr>
        <p:spPr>
          <a:xfrm>
            <a:off x="6400800" y="3602242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</p:spTree>
    <p:extLst>
      <p:ext uri="{BB962C8B-B14F-4D97-AF65-F5344CB8AC3E}">
        <p14:creationId xmlns:p14="http://schemas.microsoft.com/office/powerpoint/2010/main" val="3884207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BEBE1B-6E6A-AFE9-35E0-233C5D852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769427"/>
            <a:ext cx="54864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6C7F0-909E-9FDA-1062-EA6838897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62000"/>
            <a:ext cx="5486400" cy="2743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0331DAD-18DB-C740-A5B2-73E32B4844C6}"/>
              </a:ext>
            </a:extLst>
          </p:cNvPr>
          <p:cNvGrpSpPr/>
          <p:nvPr/>
        </p:nvGrpSpPr>
        <p:grpSpPr>
          <a:xfrm>
            <a:off x="3581400" y="6096000"/>
            <a:ext cx="5181600" cy="831427"/>
            <a:chOff x="3657600" y="6331373"/>
            <a:chExt cx="5181600" cy="831427"/>
          </a:xfrm>
        </p:grpSpPr>
        <p:pic>
          <p:nvPicPr>
            <p:cNvPr id="1026" name="Picture 2" descr="VIIRS-JPSS1 Chlorophyll concentration">
              <a:extLst>
                <a:ext uri="{FF2B5EF4-FFF2-40B4-BE49-F238E27FC236}">
                  <a16:creationId xmlns:a16="http://schemas.microsoft.com/office/drawing/2014/main" id="{302EC73A-6A5C-4C48-B80C-6A3A139AF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640" y="6331373"/>
              <a:ext cx="4988560" cy="83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DC1947-D4B0-2D43-A2C2-B9F36FC5DDE9}"/>
                </a:ext>
              </a:extLst>
            </p:cNvPr>
            <p:cNvSpPr/>
            <p:nvPr/>
          </p:nvSpPr>
          <p:spPr>
            <a:xfrm>
              <a:off x="3657600" y="6341627"/>
              <a:ext cx="5029200" cy="287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81A2DA3-0F44-617F-682F-73CB22A88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594008"/>
            <a:ext cx="54864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8EE2AE-181D-E5AD-E616-BD0109EEE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581400"/>
            <a:ext cx="5486400" cy="2743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BC22AC-E49B-1243-93F9-F0BB7F90339B}"/>
              </a:ext>
            </a:extLst>
          </p:cNvPr>
          <p:cNvSpPr txBox="1"/>
          <p:nvPr/>
        </p:nvSpPr>
        <p:spPr>
          <a:xfrm rot="16200000">
            <a:off x="-332645" y="4627052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4984"/>
                </a:solidFill>
                <a:effectLst/>
                <a:uLnTx/>
                <a:uFillTx/>
                <a:latin typeface="Arial" charset="0"/>
                <a:cs typeface="Arial" charset="0"/>
              </a:rPr>
              <a:t>MODIS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E00481-785E-4046-9BC1-937A26AC672A}"/>
              </a:ext>
            </a:extLst>
          </p:cNvPr>
          <p:cNvSpPr txBox="1"/>
          <p:nvPr/>
        </p:nvSpPr>
        <p:spPr>
          <a:xfrm rot="16200000">
            <a:off x="-163528" y="1839827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4984"/>
                </a:solidFill>
                <a:effectLst/>
                <a:uLnTx/>
                <a:uFillTx/>
                <a:latin typeface="Arial" charset="0"/>
                <a:cs typeface="Arial" charset="0"/>
              </a:rPr>
              <a:t>OLCI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AA6E8F-C118-9042-B36F-2FD95E4B3056}"/>
              </a:ext>
            </a:extLst>
          </p:cNvPr>
          <p:cNvSpPr txBox="1"/>
          <p:nvPr/>
        </p:nvSpPr>
        <p:spPr>
          <a:xfrm>
            <a:off x="5119335" y="5921063"/>
            <a:ext cx="82426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Aqua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AA5D0-FE4B-ED49-A80F-680EBAFF7DD8}"/>
              </a:ext>
            </a:extLst>
          </p:cNvPr>
          <p:cNvSpPr txBox="1"/>
          <p:nvPr/>
        </p:nvSpPr>
        <p:spPr>
          <a:xfrm>
            <a:off x="10744200" y="5921063"/>
            <a:ext cx="80836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Terra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616AA-6BCA-1546-A8D0-E3EA05CB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20" y="57149"/>
            <a:ext cx="9982200" cy="639763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Seasonal Mean Chlorophyll Concentration for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4C8B3-2D71-E642-A3B6-8028735B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7B7E6-84F5-9C43-AE6E-5266ABBFDA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961C0B-72A7-B305-240A-C6D19634915C}"/>
              </a:ext>
            </a:extLst>
          </p:cNvPr>
          <p:cNvSpPr txBox="1"/>
          <p:nvPr/>
        </p:nvSpPr>
        <p:spPr>
          <a:xfrm>
            <a:off x="833244" y="771867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2C5BEF-4D4E-C843-0FE0-BF03DE609FEE}"/>
              </a:ext>
            </a:extLst>
          </p:cNvPr>
          <p:cNvSpPr txBox="1"/>
          <p:nvPr/>
        </p:nvSpPr>
        <p:spPr>
          <a:xfrm>
            <a:off x="833244" y="3594008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0DE17F-AA56-C960-537C-55D7CDC64D5E}"/>
              </a:ext>
            </a:extLst>
          </p:cNvPr>
          <p:cNvSpPr txBox="1"/>
          <p:nvPr/>
        </p:nvSpPr>
        <p:spPr>
          <a:xfrm>
            <a:off x="6400800" y="780101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402C67-71D5-5555-35FB-7EB5283A5591}"/>
              </a:ext>
            </a:extLst>
          </p:cNvPr>
          <p:cNvSpPr txBox="1"/>
          <p:nvPr/>
        </p:nvSpPr>
        <p:spPr>
          <a:xfrm>
            <a:off x="6400800" y="3602242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Boreal Fall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EEC59-1A7D-0428-69F8-C3D20BBF9AB4}"/>
              </a:ext>
            </a:extLst>
          </p:cNvPr>
          <p:cNvSpPr txBox="1"/>
          <p:nvPr/>
        </p:nvSpPr>
        <p:spPr>
          <a:xfrm>
            <a:off x="4164707" y="3124200"/>
            <a:ext cx="160011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Sentinel-3A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C22396-166E-C381-F698-C363403D169E}"/>
              </a:ext>
            </a:extLst>
          </p:cNvPr>
          <p:cNvSpPr txBox="1"/>
          <p:nvPr/>
        </p:nvSpPr>
        <p:spPr>
          <a:xfrm>
            <a:off x="9753682" y="3124200"/>
            <a:ext cx="160011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t>Sentinel-3B</a:t>
            </a:r>
          </a:p>
        </p:txBody>
      </p:sp>
    </p:spTree>
    <p:extLst>
      <p:ext uri="{BB962C8B-B14F-4D97-AF65-F5344CB8AC3E}">
        <p14:creationId xmlns:p14="http://schemas.microsoft.com/office/powerpoint/2010/main" val="24406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E3A211-6750-BB25-5C5D-5710C0F03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050403"/>
            <a:ext cx="3657600" cy="27391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17C923-6BF7-8C46-ACEC-6F1613DA0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289" y="3850094"/>
            <a:ext cx="3657600" cy="274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727D8-1A38-9248-9DC7-254E87C2C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258" y="1050403"/>
            <a:ext cx="3657600" cy="27432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8D91462-F596-9B43-9A83-32551971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R2018 Global Deep-Water Chlorophyll Trends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2BD682-5D3D-6E46-A0C8-94C085562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3850094"/>
            <a:ext cx="3657600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AD7F5C-C808-694F-A36A-BB2DA9434553}"/>
              </a:ext>
            </a:extLst>
          </p:cNvPr>
          <p:cNvSpPr txBox="1"/>
          <p:nvPr/>
        </p:nvSpPr>
        <p:spPr>
          <a:xfrm>
            <a:off x="4118658" y="14478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VIIRS/JPSS1 &amp; VIIRS/SNPP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43B42C-760D-D746-B544-26385E14AD6A}"/>
              </a:ext>
            </a:extLst>
          </p:cNvPr>
          <p:cNvSpPr txBox="1"/>
          <p:nvPr/>
        </p:nvSpPr>
        <p:spPr>
          <a:xfrm>
            <a:off x="4118658" y="41910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MODIS/Aqua &amp; MODIS/Terra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3DA2E3-C574-684E-BDB9-FC138DCB7598}"/>
              </a:ext>
            </a:extLst>
          </p:cNvPr>
          <p:cNvSpPr txBox="1"/>
          <p:nvPr/>
        </p:nvSpPr>
        <p:spPr>
          <a:xfrm>
            <a:off x="8385856" y="14478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VIIRS/SNPP &amp; MODIS/Aqua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D74ECF-D20E-F843-B0F4-10657F2A34D2}"/>
              </a:ext>
            </a:extLst>
          </p:cNvPr>
          <p:cNvSpPr txBox="1"/>
          <p:nvPr/>
        </p:nvSpPr>
        <p:spPr>
          <a:xfrm>
            <a:off x="8385856" y="41910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MODIS/Terra &amp; </a:t>
            </a:r>
            <a:r>
              <a:rPr lang="en-US" sz="1600" dirty="0" err="1">
                <a:solidFill>
                  <a:srgbClr val="0F4984"/>
                </a:solidFill>
              </a:rPr>
              <a:t>SeaWiFS</a:t>
            </a:r>
            <a:endParaRPr lang="en-US" sz="1600" dirty="0">
              <a:solidFill>
                <a:srgbClr val="0F498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85B870-1B26-294D-905E-4D48BE201F66}"/>
              </a:ext>
            </a:extLst>
          </p:cNvPr>
          <p:cNvSpPr txBox="1"/>
          <p:nvPr/>
        </p:nvSpPr>
        <p:spPr>
          <a:xfrm rot="16200000">
            <a:off x="2906076" y="2130865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B28042-6A46-5849-94AC-85ADA08E63E0}"/>
              </a:ext>
            </a:extLst>
          </p:cNvPr>
          <p:cNvSpPr txBox="1"/>
          <p:nvPr/>
        </p:nvSpPr>
        <p:spPr>
          <a:xfrm rot="16200000">
            <a:off x="2906076" y="4910426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0B07EC-CBD3-2540-A890-5030C2B27490}"/>
              </a:ext>
            </a:extLst>
          </p:cNvPr>
          <p:cNvSpPr txBox="1"/>
          <p:nvPr/>
        </p:nvSpPr>
        <p:spPr>
          <a:xfrm rot="16200000">
            <a:off x="7161610" y="4910426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43E7D7-F5D4-804E-9019-E831598DF67F}"/>
              </a:ext>
            </a:extLst>
          </p:cNvPr>
          <p:cNvSpPr txBox="1"/>
          <p:nvPr/>
        </p:nvSpPr>
        <p:spPr>
          <a:xfrm rot="16200000">
            <a:off x="7161609" y="2130864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9FF63D-4676-B045-BDE3-1BA589214AC7}"/>
              </a:ext>
            </a:extLst>
          </p:cNvPr>
          <p:cNvSpPr txBox="1"/>
          <p:nvPr/>
        </p:nvSpPr>
        <p:spPr>
          <a:xfrm>
            <a:off x="10232773" y="3028871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VIIRS/SNPP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9051AA-BB2E-C44F-AC8D-9C2C7DA98C80}"/>
              </a:ext>
            </a:extLst>
          </p:cNvPr>
          <p:cNvSpPr txBox="1"/>
          <p:nvPr/>
        </p:nvSpPr>
        <p:spPr>
          <a:xfrm>
            <a:off x="10232773" y="2145004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MODIS/Aqua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57506C-586B-C948-B9AC-8EAE65737B27}"/>
              </a:ext>
            </a:extLst>
          </p:cNvPr>
          <p:cNvSpPr txBox="1"/>
          <p:nvPr/>
        </p:nvSpPr>
        <p:spPr>
          <a:xfrm>
            <a:off x="5965573" y="304800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VIIRS/SNPP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07E684-30C6-C54D-A0C2-4661B986FF82}"/>
              </a:ext>
            </a:extLst>
          </p:cNvPr>
          <p:cNvSpPr txBox="1"/>
          <p:nvPr/>
        </p:nvSpPr>
        <p:spPr>
          <a:xfrm>
            <a:off x="5965573" y="2438400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VIIRS/JPSS1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4279AF0-C99E-7542-A965-12DAA7DEC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2904418" cy="4271216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Comparison trends over common mission lifetime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Candara" panose="020E0502030303020204" pitchFamily="34" charset="0"/>
              </a:rPr>
              <a:t>VIIRS/SNPP shows negative trend relative to VIIRS/JPSS1 &amp; MODIS/Aqua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ndara" panose="020E0502030303020204" pitchFamily="34" charset="0"/>
              </a:rPr>
              <a:t>SeaWiFS</a:t>
            </a:r>
            <a:r>
              <a:rPr lang="en-US" sz="2000" dirty="0">
                <a:latin typeface="Candara" panose="020E0502030303020204" pitchFamily="34" charset="0"/>
              </a:rPr>
              <a:t>, MODIS/Terra, MODIS/Aqua in good agreement, with short-term deviations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B918DE-0D17-3934-8F29-2C490CF8B7E7}"/>
              </a:ext>
            </a:extLst>
          </p:cNvPr>
          <p:cNvSpPr/>
          <p:nvPr/>
        </p:nvSpPr>
        <p:spPr>
          <a:xfrm>
            <a:off x="8630644" y="1894076"/>
            <a:ext cx="3196542" cy="164264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53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670AE58-3EDC-7A28-4CEF-B833C74EB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937" y="3890264"/>
            <a:ext cx="3657600" cy="27391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F2383-0F5C-640F-8C81-CB3DC531E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365" y="3850094"/>
            <a:ext cx="3657600" cy="2739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F6C6E-9CE9-12F0-FB11-480D3AD0B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937" y="1080220"/>
            <a:ext cx="3657600" cy="2739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2136E8-EE1B-50C6-AAA2-3B59E639C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365" y="1050403"/>
            <a:ext cx="3657600" cy="273913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8D91462-F596-9B43-9A83-32551971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4984"/>
                </a:solidFill>
              </a:rPr>
              <a:t>R2022 Global Deep-Water Chlorophyll Trends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AD7F5C-C808-694F-A36A-BB2DA9434553}"/>
              </a:ext>
            </a:extLst>
          </p:cNvPr>
          <p:cNvSpPr txBox="1"/>
          <p:nvPr/>
        </p:nvSpPr>
        <p:spPr>
          <a:xfrm>
            <a:off x="4114800" y="14478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VIIRS/JPSS1 &amp; VIIRS/SNPP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43B42C-760D-D746-B544-26385E14AD6A}"/>
              </a:ext>
            </a:extLst>
          </p:cNvPr>
          <p:cNvSpPr txBox="1"/>
          <p:nvPr/>
        </p:nvSpPr>
        <p:spPr>
          <a:xfrm>
            <a:off x="4114800" y="41910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MODIS/Aqua &amp; MODIS/Terra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3DA2E3-C574-684E-BDB9-FC138DCB7598}"/>
              </a:ext>
            </a:extLst>
          </p:cNvPr>
          <p:cNvSpPr txBox="1"/>
          <p:nvPr/>
        </p:nvSpPr>
        <p:spPr>
          <a:xfrm>
            <a:off x="8381998" y="14478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VIIRS/SNPP &amp; MODIS/Aqua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D74ECF-D20E-F843-B0F4-10657F2A34D2}"/>
              </a:ext>
            </a:extLst>
          </p:cNvPr>
          <p:cNvSpPr txBox="1"/>
          <p:nvPr/>
        </p:nvSpPr>
        <p:spPr>
          <a:xfrm>
            <a:off x="8381998" y="4191000"/>
            <a:ext cx="2895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MODIS/Terra &amp; </a:t>
            </a:r>
            <a:r>
              <a:rPr lang="en-US" sz="1600" dirty="0" err="1">
                <a:solidFill>
                  <a:srgbClr val="0F4984"/>
                </a:solidFill>
              </a:rPr>
              <a:t>SeaWiFS</a:t>
            </a:r>
            <a:endParaRPr lang="en-US" sz="1600" dirty="0">
              <a:solidFill>
                <a:srgbClr val="0F498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85B870-1B26-294D-905E-4D48BE201F66}"/>
              </a:ext>
            </a:extLst>
          </p:cNvPr>
          <p:cNvSpPr txBox="1"/>
          <p:nvPr/>
        </p:nvSpPr>
        <p:spPr>
          <a:xfrm rot="16200000">
            <a:off x="2902218" y="2130865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B28042-6A46-5849-94AC-85ADA08E63E0}"/>
              </a:ext>
            </a:extLst>
          </p:cNvPr>
          <p:cNvSpPr txBox="1"/>
          <p:nvPr/>
        </p:nvSpPr>
        <p:spPr>
          <a:xfrm rot="16200000">
            <a:off x="2902218" y="4910426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0B07EC-CBD3-2540-A890-5030C2B27490}"/>
              </a:ext>
            </a:extLst>
          </p:cNvPr>
          <p:cNvSpPr txBox="1"/>
          <p:nvPr/>
        </p:nvSpPr>
        <p:spPr>
          <a:xfrm rot="16200000">
            <a:off x="7157752" y="4910426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43E7D7-F5D4-804E-9019-E831598DF67F}"/>
              </a:ext>
            </a:extLst>
          </p:cNvPr>
          <p:cNvSpPr txBox="1"/>
          <p:nvPr/>
        </p:nvSpPr>
        <p:spPr>
          <a:xfrm rot="16200000">
            <a:off x="7157751" y="2130864"/>
            <a:ext cx="1446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Chl</a:t>
            </a:r>
            <a:r>
              <a:rPr lang="en-US" sz="1800" dirty="0"/>
              <a:t> (mg m</a:t>
            </a:r>
            <a:r>
              <a:rPr lang="en-US" sz="1600" baseline="30000" dirty="0"/>
              <a:t>-3</a:t>
            </a:r>
            <a:r>
              <a:rPr lang="en-US" sz="1800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9FF63D-4676-B045-BDE3-1BA589214AC7}"/>
              </a:ext>
            </a:extLst>
          </p:cNvPr>
          <p:cNvSpPr txBox="1"/>
          <p:nvPr/>
        </p:nvSpPr>
        <p:spPr>
          <a:xfrm>
            <a:off x="10228915" y="3028871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VIIRS/SNPP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9051AA-BB2E-C44F-AC8D-9C2C7DA98C80}"/>
              </a:ext>
            </a:extLst>
          </p:cNvPr>
          <p:cNvSpPr txBox="1"/>
          <p:nvPr/>
        </p:nvSpPr>
        <p:spPr>
          <a:xfrm>
            <a:off x="10228915" y="2145004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MODIS/Aqua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57506C-586B-C948-B9AC-8EAE65737B27}"/>
              </a:ext>
            </a:extLst>
          </p:cNvPr>
          <p:cNvSpPr txBox="1"/>
          <p:nvPr/>
        </p:nvSpPr>
        <p:spPr>
          <a:xfrm>
            <a:off x="5961715" y="304800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VIIRS/SNPP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07E684-30C6-C54D-A0C2-4661B986FF82}"/>
              </a:ext>
            </a:extLst>
          </p:cNvPr>
          <p:cNvSpPr txBox="1"/>
          <p:nvPr/>
        </p:nvSpPr>
        <p:spPr>
          <a:xfrm>
            <a:off x="5961715" y="2438400"/>
            <a:ext cx="1099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VIIRS/JPSS1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4279AF0-C99E-7542-A965-12DAA7DEC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48" y="1215184"/>
            <a:ext cx="2904418" cy="4271216"/>
          </a:xfrm>
        </p:spPr>
        <p:txBody>
          <a:bodyPr>
            <a:normAutofit/>
          </a:bodyPr>
          <a:lstStyle/>
          <a:p>
            <a:pPr marL="182880" indent="-182880"/>
            <a:r>
              <a:rPr lang="en-US" sz="2000" dirty="0">
                <a:solidFill>
                  <a:schemeClr val="tx1"/>
                </a:solidFill>
                <a:latin typeface="Candara" panose="020E0502030303020204" pitchFamily="34" charset="0"/>
              </a:rPr>
              <a:t>Comparison trends over common mission lifetime</a:t>
            </a:r>
          </a:p>
          <a:p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Candara" panose="020E0502030303020204" pitchFamily="34" charset="0"/>
              </a:rPr>
              <a:t>VIIRS/SNPP now in good agreement with VIIRS/JPSS1 &amp; MODIS/Aqua</a:t>
            </a:r>
          </a:p>
          <a:p>
            <a:pPr marL="160020" indent="-160020">
              <a:buFont typeface="Arial" panose="020B0604020202020204" pitchFamily="34" charset="0"/>
              <a:buChar char="•"/>
            </a:pPr>
            <a:endParaRPr lang="en-US" sz="2000" dirty="0">
              <a:latin typeface="Candara" panose="020E0502030303020204" pitchFamily="34" charset="0"/>
            </a:endParaRPr>
          </a:p>
          <a:p>
            <a:pPr marL="160020" indent="-16002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ndara" panose="020E0502030303020204" pitchFamily="34" charset="0"/>
              </a:rPr>
              <a:t>SeaWiFS</a:t>
            </a:r>
            <a:r>
              <a:rPr lang="en-US" sz="2000" dirty="0">
                <a:latin typeface="Candara" panose="020E0502030303020204" pitchFamily="34" charset="0"/>
              </a:rPr>
              <a:t>, MODIS/Terra, MODIS/Aqua still in good agreement, with short-term deviations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F50AB1-2F6C-C33E-E835-838F1C22523A}"/>
              </a:ext>
            </a:extLst>
          </p:cNvPr>
          <p:cNvSpPr/>
          <p:nvPr/>
        </p:nvSpPr>
        <p:spPr>
          <a:xfrm>
            <a:off x="8630644" y="1894076"/>
            <a:ext cx="3196542" cy="1642646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A5A18-CA12-6BC9-0941-5B34184B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AFD356-DB7A-3771-F2AB-A1F31D6A9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6800"/>
            <a:ext cx="5715000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6EAB95-1E15-2444-9B50-710A8225F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599" y="1147064"/>
            <a:ext cx="3657600" cy="2739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35E831-5E78-2C13-0C4A-5B9F212F5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599" y="3890264"/>
            <a:ext cx="3657600" cy="273913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B38328C-850C-8B8F-2F52-CF14786B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3037"/>
            <a:ext cx="10972800" cy="639763"/>
          </a:xfrm>
        </p:spPr>
        <p:txBody>
          <a:bodyPr/>
          <a:lstStyle/>
          <a:p>
            <a:r>
              <a:rPr lang="en-US" kern="0" dirty="0">
                <a:solidFill>
                  <a:srgbClr val="0F4984"/>
                </a:solidFill>
              </a:rPr>
              <a:t>R2022 Deep-water </a:t>
            </a:r>
            <a:r>
              <a:rPr lang="en-US" kern="0" dirty="0" err="1">
                <a:solidFill>
                  <a:srgbClr val="0F4984"/>
                </a:solidFill>
              </a:rPr>
              <a:t>Rrs</a:t>
            </a:r>
            <a:r>
              <a:rPr lang="en-US" kern="0" dirty="0">
                <a:solidFill>
                  <a:srgbClr val="0F4984"/>
                </a:solidFill>
              </a:rPr>
              <a:t>, MODIS/Aqua &amp; SNPP/VIIRS</a:t>
            </a:r>
            <a:br>
              <a:rPr lang="en-US" dirty="0"/>
            </a:br>
            <a:r>
              <a:rPr lang="en-US" sz="2400" dirty="0"/>
              <a:t>+Northern &amp; Southern Hemisphere Temperate Zone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AEAEF8-1B26-9022-3866-8362FCE94150}"/>
              </a:ext>
            </a:extLst>
          </p:cNvPr>
          <p:cNvSpPr txBox="1"/>
          <p:nvPr/>
        </p:nvSpPr>
        <p:spPr>
          <a:xfrm rot="16200000">
            <a:off x="314064" y="2740287"/>
            <a:ext cx="1112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3FE8D9-057C-2583-6FBC-24613C757870}"/>
              </a:ext>
            </a:extLst>
          </p:cNvPr>
          <p:cNvSpPr txBox="1"/>
          <p:nvPr/>
        </p:nvSpPr>
        <p:spPr>
          <a:xfrm rot="16200000">
            <a:off x="6911197" y="2276737"/>
            <a:ext cx="1112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0401FA-5B2C-314E-3B5A-23411734F6C5}"/>
              </a:ext>
            </a:extLst>
          </p:cNvPr>
          <p:cNvSpPr txBox="1"/>
          <p:nvPr/>
        </p:nvSpPr>
        <p:spPr>
          <a:xfrm rot="16200000">
            <a:off x="6942574" y="4973931"/>
            <a:ext cx="1112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5ECB02-53AC-0D1C-4864-3F7DC4C22A82}"/>
              </a:ext>
            </a:extLst>
          </p:cNvPr>
          <p:cNvSpPr/>
          <p:nvPr/>
        </p:nvSpPr>
        <p:spPr>
          <a:xfrm>
            <a:off x="1329907" y="1905000"/>
            <a:ext cx="1870493" cy="685800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BA4EC3-F952-A94A-8539-E8C90AD87580}"/>
              </a:ext>
            </a:extLst>
          </p:cNvPr>
          <p:cNvSpPr txBox="1"/>
          <p:nvPr/>
        </p:nvSpPr>
        <p:spPr>
          <a:xfrm>
            <a:off x="9221692" y="2726323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FD1A48-F5E5-2C05-1C1A-3ADD966F4676}"/>
              </a:ext>
            </a:extLst>
          </p:cNvPr>
          <p:cNvSpPr txBox="1"/>
          <p:nvPr/>
        </p:nvSpPr>
        <p:spPr>
          <a:xfrm>
            <a:off x="9221692" y="5430917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SH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7A49A5-D679-4E95-3A78-CCFF62AE2F88}"/>
              </a:ext>
            </a:extLst>
          </p:cNvPr>
          <p:cNvSpPr/>
          <p:nvPr/>
        </p:nvSpPr>
        <p:spPr>
          <a:xfrm>
            <a:off x="9628094" y="4189988"/>
            <a:ext cx="1497106" cy="762000"/>
          </a:xfrm>
          <a:prstGeom prst="ellipse">
            <a:avLst/>
          </a:prstGeom>
          <a:noFill/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EDF07B-4BCC-A32A-66D1-EDFC071889CF}"/>
              </a:ext>
            </a:extLst>
          </p:cNvPr>
          <p:cNvSpPr txBox="1"/>
          <p:nvPr/>
        </p:nvSpPr>
        <p:spPr>
          <a:xfrm>
            <a:off x="609600" y="5105400"/>
            <a:ext cx="6553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020" indent="-1600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MODIS/Aqua &amp; VIIRS/SNPP in very good agreement!</a:t>
            </a:r>
          </a:p>
          <a:p>
            <a:pPr marL="160020" indent="-1600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Candara" panose="020E0502030303020204" pitchFamily="34" charset="0"/>
              </a:rPr>
              <a:t>Deviation in blue prior to 2016 likely residual error from tungsten oxide contamination on VIIRS mirror</a:t>
            </a:r>
          </a:p>
          <a:p>
            <a:pPr marL="160020" indent="-1600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50"/>
                </a:solidFill>
                <a:latin typeface="Candara" panose="020E0502030303020204" pitchFamily="34" charset="0"/>
              </a:rPr>
              <a:t>Deviations at 412nm SH post-2020 are TBD (MODIS issue)</a:t>
            </a:r>
          </a:p>
        </p:txBody>
      </p:sp>
    </p:spTree>
    <p:extLst>
      <p:ext uri="{BB962C8B-B14F-4D97-AF65-F5344CB8AC3E}">
        <p14:creationId xmlns:p14="http://schemas.microsoft.com/office/powerpoint/2010/main" val="861291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7294-2DD6-BA6F-6532-0F30CB8B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7C31-F332-1049-902C-47AA08111E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2F6F46-F2AA-3030-E009-67337A9A0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6800"/>
            <a:ext cx="5715000" cy="3962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99B9FF-A28B-8472-31A1-10F6CCB70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147064"/>
            <a:ext cx="3657600" cy="27391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10D67-103E-FF91-7886-85BC4B618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3890264"/>
            <a:ext cx="3657600" cy="27391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27EA6CC-C423-C5C0-24B8-E09BCD8859C1}"/>
              </a:ext>
            </a:extLst>
          </p:cNvPr>
          <p:cNvSpPr txBox="1"/>
          <p:nvPr/>
        </p:nvSpPr>
        <p:spPr>
          <a:xfrm rot="16200000">
            <a:off x="314064" y="2733937"/>
            <a:ext cx="1112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D57742-95EF-A689-46DA-FD63A72844C0}"/>
              </a:ext>
            </a:extLst>
          </p:cNvPr>
          <p:cNvSpPr txBox="1"/>
          <p:nvPr/>
        </p:nvSpPr>
        <p:spPr>
          <a:xfrm rot="16200000">
            <a:off x="6884304" y="2276737"/>
            <a:ext cx="1112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B9EE1A-328B-EA8A-D14B-744FD33A9893}"/>
              </a:ext>
            </a:extLst>
          </p:cNvPr>
          <p:cNvSpPr txBox="1"/>
          <p:nvPr/>
        </p:nvSpPr>
        <p:spPr>
          <a:xfrm rot="16200000">
            <a:off x="6915681" y="4973931"/>
            <a:ext cx="1112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err="1"/>
              <a:t>Rrs</a:t>
            </a:r>
            <a:r>
              <a:rPr lang="en-US" sz="1800" dirty="0"/>
              <a:t> (sr</a:t>
            </a:r>
            <a:r>
              <a:rPr lang="en-US" sz="1600" baseline="30000" dirty="0"/>
              <a:t>-1</a:t>
            </a:r>
            <a:r>
              <a:rPr lang="en-US" sz="1800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4234C3-1A38-6ABA-B7F2-B77627DF8D96}"/>
              </a:ext>
            </a:extLst>
          </p:cNvPr>
          <p:cNvSpPr txBox="1"/>
          <p:nvPr/>
        </p:nvSpPr>
        <p:spPr>
          <a:xfrm>
            <a:off x="9194799" y="2726323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59CCE0-F37B-2A12-1B7A-17C6534B7401}"/>
              </a:ext>
            </a:extLst>
          </p:cNvPr>
          <p:cNvSpPr txBox="1"/>
          <p:nvPr/>
        </p:nvSpPr>
        <p:spPr>
          <a:xfrm>
            <a:off x="9194799" y="5430917"/>
            <a:ext cx="60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F4984"/>
                </a:solidFill>
              </a:rPr>
              <a:t>SH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2BB71C6-D730-6846-D2D3-B0C1E04D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3037"/>
            <a:ext cx="10972800" cy="639763"/>
          </a:xfrm>
        </p:spPr>
        <p:txBody>
          <a:bodyPr/>
          <a:lstStyle/>
          <a:p>
            <a:r>
              <a:rPr lang="en-US" kern="0" dirty="0">
                <a:solidFill>
                  <a:srgbClr val="0F4984"/>
                </a:solidFill>
              </a:rPr>
              <a:t>R2022 Deep-water </a:t>
            </a:r>
            <a:r>
              <a:rPr lang="en-US" kern="0" dirty="0" err="1">
                <a:solidFill>
                  <a:srgbClr val="0F4984"/>
                </a:solidFill>
              </a:rPr>
              <a:t>Rrs</a:t>
            </a:r>
            <a:r>
              <a:rPr lang="en-US" kern="0" dirty="0">
                <a:solidFill>
                  <a:srgbClr val="0F4984"/>
                </a:solidFill>
              </a:rPr>
              <a:t>, SNPP/VIIRS &amp; J1/VIIRS</a:t>
            </a:r>
            <a:br>
              <a:rPr lang="en-US" dirty="0"/>
            </a:br>
            <a:r>
              <a:rPr lang="en-US" sz="2400" dirty="0"/>
              <a:t>+Northern &amp; Southern Hemisphere Temperate Zone</a:t>
            </a:r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6512C9E-236F-E8F7-1E3C-9A0593BF1DBE}"/>
              </a:ext>
            </a:extLst>
          </p:cNvPr>
          <p:cNvSpPr/>
          <p:nvPr/>
        </p:nvSpPr>
        <p:spPr>
          <a:xfrm>
            <a:off x="8685608" y="4095385"/>
            <a:ext cx="838200" cy="137007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AD8ACA-A927-80AC-EAC8-AF7DBB4BAFC2}"/>
              </a:ext>
            </a:extLst>
          </p:cNvPr>
          <p:cNvSpPr txBox="1"/>
          <p:nvPr/>
        </p:nvSpPr>
        <p:spPr>
          <a:xfrm>
            <a:off x="609600" y="5181600"/>
            <a:ext cx="609824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020" indent="-1600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ndara" panose="020E0502030303020204" pitchFamily="34" charset="0"/>
              </a:rPr>
              <a:t>VIIRS/SNPP &amp; J1 in excellent agreement</a:t>
            </a:r>
          </a:p>
          <a:p>
            <a:pPr marL="160020" indent="-16002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Candara" panose="020E0502030303020204" pitchFamily="34" charset="0"/>
              </a:rPr>
              <a:t>Artifact near Jan 2020 in SH is Australian fires</a:t>
            </a:r>
          </a:p>
        </p:txBody>
      </p:sp>
    </p:spTree>
    <p:extLst>
      <p:ext uri="{BB962C8B-B14F-4D97-AF65-F5344CB8AC3E}">
        <p14:creationId xmlns:p14="http://schemas.microsoft.com/office/powerpoint/2010/main" val="26701544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996563A25A2A4CA5B916640B8C47C5" ma:contentTypeVersion="13" ma:contentTypeDescription="Create a new document." ma:contentTypeScope="" ma:versionID="d4e5f93b5621192e2c483571d76a6b23">
  <xsd:schema xmlns:xsd="http://www.w3.org/2001/XMLSchema" xmlns:xs="http://www.w3.org/2001/XMLSchema" xmlns:p="http://schemas.microsoft.com/office/2006/metadata/properties" xmlns:ns2="fff86ce8-8b2b-4be5-86b9-8aa765feba67" xmlns:ns3="8150f1b6-ff22-4fc9-b268-14d2a3c82e39" targetNamespace="http://schemas.microsoft.com/office/2006/metadata/properties" ma:root="true" ma:fieldsID="9018821e40cfbfc15c19f934bace531f" ns2:_="" ns3:_="">
    <xsd:import namespace="fff86ce8-8b2b-4be5-86b9-8aa765feba67"/>
    <xsd:import namespace="8150f1b6-ff22-4fc9-b268-14d2a3c82e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f86ce8-8b2b-4be5-86b9-8aa765feba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50f1b6-ff22-4fc9-b268-14d2a3c82e3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f0222df-7d89-412e-acf2-71599a8074b8}" ma:internalName="TaxCatchAll" ma:showField="CatchAllData" ma:web="8150f1b6-ff22-4fc9-b268-14d2a3c82e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f86ce8-8b2b-4be5-86b9-8aa765feba67">
      <Terms xmlns="http://schemas.microsoft.com/office/infopath/2007/PartnerControls"/>
    </lcf76f155ced4ddcb4097134ff3c332f>
    <TaxCatchAll xmlns="8150f1b6-ff22-4fc9-b268-14d2a3c82e39" xsi:nil="true"/>
  </documentManagement>
</p:properties>
</file>

<file path=customXml/itemProps1.xml><?xml version="1.0" encoding="utf-8"?>
<ds:datastoreItem xmlns:ds="http://schemas.openxmlformats.org/officeDocument/2006/customXml" ds:itemID="{216D7CDA-169E-4FBC-BCD1-932623F1CE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278DCD-E2C4-4934-9D99-7EF34C1A45D7}"/>
</file>

<file path=customXml/itemProps3.xml><?xml version="1.0" encoding="utf-8"?>
<ds:datastoreItem xmlns:ds="http://schemas.openxmlformats.org/officeDocument/2006/customXml" ds:itemID="{69769DC9-787F-4CA9-891A-E4E6CD26E5BB}"/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20787195</TotalTime>
  <Words>2118</Words>
  <Application>Microsoft Macintosh PowerPoint</Application>
  <PresentationFormat>Widescreen</PresentationFormat>
  <Paragraphs>356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Candara</vt:lpstr>
      <vt:lpstr>System Font Regular</vt:lpstr>
      <vt:lpstr>Times New Roman</vt:lpstr>
      <vt:lpstr>Default Design</vt:lpstr>
      <vt:lpstr>Office Theme</vt:lpstr>
      <vt:lpstr>PowerPoint Presentation</vt:lpstr>
      <vt:lpstr>PowerPoint Presentation</vt:lpstr>
      <vt:lpstr>R2022 Multi-mission Ocean Color Reprocessing</vt:lpstr>
      <vt:lpstr>Seasonal Mean Chlorophyll Concentration for 2022</vt:lpstr>
      <vt:lpstr>Seasonal Mean Chlorophyll Concentration for 2022</vt:lpstr>
      <vt:lpstr>R2018 Global Deep-Water Chlorophyll Trends</vt:lpstr>
      <vt:lpstr>R2022 Global Deep-Water Chlorophyll Trends</vt:lpstr>
      <vt:lpstr>R2022 Deep-water Rrs, MODIS/Aqua &amp; SNPP/VIIRS +Northern &amp; Southern Hemisphere Temperate Zone</vt:lpstr>
      <vt:lpstr>R2022 Deep-water Rrs, SNPP/VIIRS &amp; J1/VIIRS +Northern &amp; Southern Hemisphere Temperate Zone</vt:lpstr>
      <vt:lpstr>R2022 Hemispherical Deep-water Chlorophyll Trends Northern &amp; Southern Hemisphere Temperate Zone</vt:lpstr>
      <vt:lpstr>R2022 MODIS/Aqua Rrs Validation</vt:lpstr>
      <vt:lpstr>R2022 VIIRS/SNPP Rrs Validation</vt:lpstr>
      <vt:lpstr>R2022 VIIRS/JPSS1 Rrs Validation</vt:lpstr>
      <vt:lpstr>R2022 OLCI/S3A Rrs Validation</vt:lpstr>
      <vt:lpstr>R2022 OLCI/S3B Rrs Validation</vt:lpstr>
      <vt:lpstr>Anomalous results observed in 2022</vt:lpstr>
      <vt:lpstr>Impact of 2022 Hunga Tonga Eruption</vt:lpstr>
      <vt:lpstr>Seasonally Varying Bias in Rrs</vt:lpstr>
      <vt:lpstr>Monthly Mean Rrs Ratio: MODIS/Aqua vs MOBY</vt:lpstr>
      <vt:lpstr>Monthly Mean Rrs Ratio: MODIS/Terra vs MOBY</vt:lpstr>
      <vt:lpstr>Summary</vt:lpstr>
      <vt:lpstr>PowerPoint Presentation</vt:lpstr>
      <vt:lpstr>MODIS-Aqua Daily Chlorophyll – R2018</vt:lpstr>
      <vt:lpstr>MODIS-Aqua Daily Chlorophyll – R2022</vt:lpstr>
      <vt:lpstr>Multi-Scattering Epsilon (MSEPS) Atmospheric Correction</vt:lpstr>
      <vt:lpstr>R2022 MODIS-Aqua Chl Validation</vt:lpstr>
      <vt:lpstr>R2022 VIIRS-SNPP Chl Validation</vt:lpstr>
      <vt:lpstr>OLCI-S3A vs MODIS-A, R2022 Global Deep-Water Trends</vt:lpstr>
      <vt:lpstr>OLCI-S3B vs MODIS-A, R2022 Global Deep-Water Trends</vt:lpstr>
      <vt:lpstr>Monthly Mean SST for March 2023</vt:lpstr>
    </vt:vector>
  </TitlesOfParts>
  <Company>B. Franz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Great Ocean Color Reprocessing </dc:title>
  <dc:creator>B. Franz</dc:creator>
  <cp:lastModifiedBy>Franz, Bryan A. (GSFC-6160)</cp:lastModifiedBy>
  <cp:revision>717</cp:revision>
  <cp:lastPrinted>2019-04-05T03:03:59Z</cp:lastPrinted>
  <dcterms:created xsi:type="dcterms:W3CDTF">2011-05-20T14:09:18Z</dcterms:created>
  <dcterms:modified xsi:type="dcterms:W3CDTF">2023-05-08T05:01:49Z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0x0101001E996563A25A2A4CA5B916640B8C47C5</vt:lpwstr>
  </property>
</Properties>
</file>