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Arial Narrow"/>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Y+8+9ocFntm0HpRQVKalv6LsI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FC6F71B-6F03-4BC0-BA11-A752F097C445}">
  <a:tblStyle styleId="{BFC6F71B-6F03-4BC0-BA11-A752F097C44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regular.fntdata"/><Relationship Id="rId25" Type="http://schemas.openxmlformats.org/officeDocument/2006/relationships/slide" Target="slides/slide20.xml"/><Relationship Id="rId28" Type="http://schemas.openxmlformats.org/officeDocument/2006/relationships/font" Target="fonts/ArialNarrow-italic.fntdata"/><Relationship Id="rId27" Type="http://schemas.openxmlformats.org/officeDocument/2006/relationships/font" Target="fonts/Arial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title slide.</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 name="Google Shape;34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15" name="Shape 15"/>
        <p:cNvGrpSpPr/>
        <p:nvPr/>
      </p:nvGrpSpPr>
      <p:grpSpPr>
        <a:xfrm>
          <a:off x="0" y="0"/>
          <a:ext cx="0" cy="0"/>
          <a:chOff x="0" y="0"/>
          <a:chExt cx="0" cy="0"/>
        </a:xfrm>
      </p:grpSpPr>
      <p:pic>
        <p:nvPicPr>
          <p:cNvPr id="16" name="Google Shape;16;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23"/>
          <p:cNvSpPr txBox="1"/>
          <p:nvPr>
            <p:ph type="title"/>
          </p:nvPr>
        </p:nvSpPr>
        <p:spPr>
          <a:xfrm>
            <a:off x="571520" y="4953136"/>
            <a:ext cx="6880655" cy="978729"/>
          </a:xfrm>
          <a:prstGeom prst="rect">
            <a:avLst/>
          </a:prstGeom>
          <a:noFill/>
          <a:ln>
            <a:noFill/>
          </a:ln>
        </p:spPr>
        <p:txBody>
          <a:bodyPr anchorCtr="0" anchor="t" bIns="45700" lIns="91425" spcFirstLastPara="1" rIns="91425" wrap="square" tIns="45700">
            <a:sp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3"/>
          <p:cNvSpPr/>
          <p:nvPr/>
        </p:nvSpPr>
        <p:spPr>
          <a:xfrm>
            <a:off x="0" y="2429445"/>
            <a:ext cx="2990088" cy="1960607"/>
          </a:xfrm>
          <a:prstGeom prst="rect">
            <a:avLst/>
          </a:prstGeom>
          <a:blipFill rotWithShape="1">
            <a:blip r:embed="rId3">
              <a:alphaModFix/>
            </a:blip>
            <a:stretch>
              <a:fillRect b="0" l="0" r="0" t="0"/>
            </a:stretch>
          </a:blipFill>
          <a:ln>
            <a:noFill/>
          </a:ln>
        </p:spPr>
        <p:txBody>
          <a:bodyPr anchorCtr="0" anchor="ctr" bIns="45700" lIns="91225" spcFirstLastPara="1" rIns="912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p:txBody>
      </p:sp>
      <p:sp>
        <p:nvSpPr>
          <p:cNvPr id="19" name="Google Shape;19;p23"/>
          <p:cNvSpPr/>
          <p:nvPr/>
        </p:nvSpPr>
        <p:spPr>
          <a:xfrm>
            <a:off x="3067304" y="2429445"/>
            <a:ext cx="2990088" cy="1960607"/>
          </a:xfrm>
          <a:prstGeom prst="rect">
            <a:avLst/>
          </a:prstGeom>
          <a:blipFill rotWithShape="1">
            <a:blip r:embed="rId4">
              <a:alphaModFix/>
            </a:blip>
            <a:stretch>
              <a:fillRect b="0" l="0" r="0" t="0"/>
            </a:stretch>
          </a:blipFill>
          <a:ln>
            <a:noFill/>
          </a:ln>
        </p:spPr>
        <p:txBody>
          <a:bodyPr anchorCtr="0" anchor="ctr" bIns="45700" lIns="91225" spcFirstLastPara="1" rIns="912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p:txBody>
      </p:sp>
      <p:sp>
        <p:nvSpPr>
          <p:cNvPr id="20" name="Google Shape;20;p23"/>
          <p:cNvSpPr/>
          <p:nvPr/>
        </p:nvSpPr>
        <p:spPr>
          <a:xfrm>
            <a:off x="6134608" y="2429445"/>
            <a:ext cx="2990088" cy="1960607"/>
          </a:xfrm>
          <a:prstGeom prst="rect">
            <a:avLst/>
          </a:prstGeom>
          <a:blipFill rotWithShape="1">
            <a:blip r:embed="rId5">
              <a:alphaModFix/>
            </a:blip>
            <a:stretch>
              <a:fillRect b="0" l="0" r="0" t="0"/>
            </a:stretch>
          </a:blipFill>
          <a:ln>
            <a:noFill/>
          </a:ln>
        </p:spPr>
        <p:txBody>
          <a:bodyPr anchorCtr="0" anchor="ctr" bIns="45700" lIns="91225" spcFirstLastPara="1" rIns="912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p:txBody>
      </p:sp>
      <p:sp>
        <p:nvSpPr>
          <p:cNvPr id="21" name="Google Shape;21;p23"/>
          <p:cNvSpPr/>
          <p:nvPr/>
        </p:nvSpPr>
        <p:spPr>
          <a:xfrm>
            <a:off x="9201912" y="2429445"/>
            <a:ext cx="2990088" cy="1960607"/>
          </a:xfrm>
          <a:prstGeom prst="rect">
            <a:avLst/>
          </a:prstGeom>
          <a:blipFill rotWithShape="1">
            <a:blip r:embed="rId6">
              <a:alphaModFix/>
            </a:blip>
            <a:stretch>
              <a:fillRect b="0" l="0" r="0" t="0"/>
            </a:stretch>
          </a:blipFill>
          <a:ln>
            <a:noFill/>
          </a:ln>
        </p:spPr>
        <p:txBody>
          <a:bodyPr anchorCtr="0" anchor="ctr" bIns="45700" lIns="91225" spcFirstLastPara="1" rIns="912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 </a:t>
            </a:r>
            <a:endParaRPr/>
          </a:p>
        </p:txBody>
      </p:sp>
      <p:sp>
        <p:nvSpPr>
          <p:cNvPr id="22" name="Google Shape;22;p23"/>
          <p:cNvSpPr txBox="1"/>
          <p:nvPr>
            <p:ph idx="1" type="body"/>
          </p:nvPr>
        </p:nvSpPr>
        <p:spPr>
          <a:xfrm>
            <a:off x="7668832" y="4928616"/>
            <a:ext cx="4048125" cy="313944"/>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1F3864"/>
              </a:buClr>
              <a:buSzPts val="1900"/>
              <a:buNone/>
              <a:defRPr b="1" sz="1900">
                <a:solidFill>
                  <a:srgbClr val="1F3864"/>
                </a:solidFill>
              </a:defRPr>
            </a:lvl1pPr>
            <a:lvl2pPr indent="-381000" lvl="1" marL="914400" algn="r">
              <a:lnSpc>
                <a:spcPct val="90000"/>
              </a:lnSpc>
              <a:spcBef>
                <a:spcPts val="500"/>
              </a:spcBef>
              <a:spcAft>
                <a:spcPts val="0"/>
              </a:spcAft>
              <a:buClr>
                <a:schemeClr val="dk1"/>
              </a:buClr>
              <a:buSzPts val="2400"/>
              <a:buChar char="•"/>
              <a:defRPr/>
            </a:lvl2pPr>
            <a:lvl3pPr indent="-355600" lvl="2" marL="1371600" algn="r">
              <a:lnSpc>
                <a:spcPct val="90000"/>
              </a:lnSpc>
              <a:spcBef>
                <a:spcPts val="500"/>
              </a:spcBef>
              <a:spcAft>
                <a:spcPts val="0"/>
              </a:spcAft>
              <a:buClr>
                <a:schemeClr val="dk1"/>
              </a:buClr>
              <a:buSzPts val="2000"/>
              <a:buChar char="•"/>
              <a:defRPr/>
            </a:lvl3pPr>
            <a:lvl4pPr indent="-342900" lvl="3" marL="1828800" algn="r">
              <a:lnSpc>
                <a:spcPct val="90000"/>
              </a:lnSpc>
              <a:spcBef>
                <a:spcPts val="500"/>
              </a:spcBef>
              <a:spcAft>
                <a:spcPts val="0"/>
              </a:spcAft>
              <a:buClr>
                <a:schemeClr val="dk1"/>
              </a:buClr>
              <a:buSzPts val="1800"/>
              <a:buChar char="•"/>
              <a:defRPr/>
            </a:lvl4pPr>
            <a:lvl5pPr indent="-342900" lvl="4" marL="2286000" algn="r">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3"/>
          <p:cNvSpPr txBox="1"/>
          <p:nvPr>
            <p:ph idx="2" type="body"/>
          </p:nvPr>
        </p:nvSpPr>
        <p:spPr>
          <a:xfrm>
            <a:off x="7644765" y="5254572"/>
            <a:ext cx="4071939" cy="101282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400"/>
              </a:spcBef>
              <a:spcAft>
                <a:spcPts val="0"/>
              </a:spcAft>
              <a:buClr>
                <a:srgbClr val="1F3864"/>
              </a:buClr>
              <a:buSzPts val="1900"/>
              <a:buFont typeface="Arial"/>
              <a:buNone/>
              <a:defRPr sz="1900">
                <a:solidFill>
                  <a:srgbClr val="1F3864"/>
                </a:solidFill>
              </a:defRPr>
            </a:lvl1pPr>
            <a:lvl2pPr indent="-228600" lvl="1" marL="914400" algn="r">
              <a:lnSpc>
                <a:spcPct val="90000"/>
              </a:lnSpc>
              <a:spcBef>
                <a:spcPts val="500"/>
              </a:spcBef>
              <a:spcAft>
                <a:spcPts val="0"/>
              </a:spcAft>
              <a:buClr>
                <a:srgbClr val="244D60"/>
              </a:buClr>
              <a:buSzPts val="1900"/>
              <a:buFont typeface="Arial"/>
              <a:buNone/>
              <a:defRPr sz="1900">
                <a:solidFill>
                  <a:srgbClr val="244D60"/>
                </a:solidFill>
              </a:defRPr>
            </a:lvl2pPr>
            <a:lvl3pPr indent="-228600" lvl="2" marL="1371600" algn="r">
              <a:lnSpc>
                <a:spcPct val="90000"/>
              </a:lnSpc>
              <a:spcBef>
                <a:spcPts val="500"/>
              </a:spcBef>
              <a:spcAft>
                <a:spcPts val="0"/>
              </a:spcAft>
              <a:buClr>
                <a:srgbClr val="244D60"/>
              </a:buClr>
              <a:buSzPts val="1900"/>
              <a:buFont typeface="Arial"/>
              <a:buNone/>
              <a:defRPr sz="1900">
                <a:solidFill>
                  <a:srgbClr val="244D60"/>
                </a:solidFill>
              </a:defRPr>
            </a:lvl3pPr>
            <a:lvl4pPr indent="-228600" lvl="3" marL="1828800" algn="r">
              <a:lnSpc>
                <a:spcPct val="90000"/>
              </a:lnSpc>
              <a:spcBef>
                <a:spcPts val="500"/>
              </a:spcBef>
              <a:spcAft>
                <a:spcPts val="0"/>
              </a:spcAft>
              <a:buClr>
                <a:srgbClr val="244D60"/>
              </a:buClr>
              <a:buSzPts val="1900"/>
              <a:buFont typeface="Arial"/>
              <a:buNone/>
              <a:defRPr sz="1900">
                <a:solidFill>
                  <a:srgbClr val="244D60"/>
                </a:solidFill>
              </a:defRPr>
            </a:lvl4pPr>
            <a:lvl5pPr indent="-228600" lvl="4" marL="2286000" algn="r">
              <a:lnSpc>
                <a:spcPct val="90000"/>
              </a:lnSpc>
              <a:spcBef>
                <a:spcPts val="500"/>
              </a:spcBef>
              <a:spcAft>
                <a:spcPts val="0"/>
              </a:spcAft>
              <a:buClr>
                <a:srgbClr val="244D60"/>
              </a:buClr>
              <a:buSzPts val="1900"/>
              <a:buFont typeface="Arial"/>
              <a:buNone/>
              <a:defRPr sz="1900">
                <a:solidFill>
                  <a:srgbClr val="244D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3" type="body"/>
          </p:nvPr>
        </p:nvSpPr>
        <p:spPr>
          <a:xfrm>
            <a:off x="7644765" y="6339396"/>
            <a:ext cx="4071939" cy="31743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400"/>
              </a:spcBef>
              <a:spcAft>
                <a:spcPts val="0"/>
              </a:spcAft>
              <a:buClr>
                <a:srgbClr val="1F3864"/>
              </a:buClr>
              <a:buSzPts val="1500"/>
              <a:buFont typeface="Arial"/>
              <a:buNone/>
              <a:defRPr sz="1500">
                <a:solidFill>
                  <a:srgbClr val="1F3864"/>
                </a:solidFill>
              </a:defRPr>
            </a:lvl1pPr>
            <a:lvl2pPr indent="-228600" lvl="1" marL="914400" algn="r">
              <a:lnSpc>
                <a:spcPct val="90000"/>
              </a:lnSpc>
              <a:spcBef>
                <a:spcPts val="500"/>
              </a:spcBef>
              <a:spcAft>
                <a:spcPts val="0"/>
              </a:spcAft>
              <a:buClr>
                <a:srgbClr val="244D60"/>
              </a:buClr>
              <a:buSzPts val="1900"/>
              <a:buFont typeface="Arial"/>
              <a:buNone/>
              <a:defRPr sz="1900">
                <a:solidFill>
                  <a:srgbClr val="244D60"/>
                </a:solidFill>
              </a:defRPr>
            </a:lvl2pPr>
            <a:lvl3pPr indent="-228600" lvl="2" marL="1371600" algn="r">
              <a:lnSpc>
                <a:spcPct val="90000"/>
              </a:lnSpc>
              <a:spcBef>
                <a:spcPts val="500"/>
              </a:spcBef>
              <a:spcAft>
                <a:spcPts val="0"/>
              </a:spcAft>
              <a:buClr>
                <a:srgbClr val="244D60"/>
              </a:buClr>
              <a:buSzPts val="1900"/>
              <a:buFont typeface="Arial"/>
              <a:buNone/>
              <a:defRPr sz="1900">
                <a:solidFill>
                  <a:srgbClr val="244D60"/>
                </a:solidFill>
              </a:defRPr>
            </a:lvl3pPr>
            <a:lvl4pPr indent="-228600" lvl="3" marL="1828800" algn="r">
              <a:lnSpc>
                <a:spcPct val="90000"/>
              </a:lnSpc>
              <a:spcBef>
                <a:spcPts val="500"/>
              </a:spcBef>
              <a:spcAft>
                <a:spcPts val="0"/>
              </a:spcAft>
              <a:buClr>
                <a:srgbClr val="244D60"/>
              </a:buClr>
              <a:buSzPts val="1900"/>
              <a:buFont typeface="Arial"/>
              <a:buNone/>
              <a:defRPr sz="1900">
                <a:solidFill>
                  <a:srgbClr val="244D60"/>
                </a:solidFill>
              </a:defRPr>
            </a:lvl4pPr>
            <a:lvl5pPr indent="-228600" lvl="4" marL="2286000" algn="r">
              <a:lnSpc>
                <a:spcPct val="90000"/>
              </a:lnSpc>
              <a:spcBef>
                <a:spcPts val="500"/>
              </a:spcBef>
              <a:spcAft>
                <a:spcPts val="0"/>
              </a:spcAft>
              <a:buClr>
                <a:srgbClr val="244D60"/>
              </a:buClr>
              <a:buSzPts val="1900"/>
              <a:buFont typeface="Arial"/>
              <a:buNone/>
              <a:defRPr sz="1900">
                <a:solidFill>
                  <a:srgbClr val="244D60"/>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3120">
          <p15:clr>
            <a:srgbClr val="FBAE40"/>
          </p15:clr>
        </p15:guide>
        <p15:guide id="2" pos="3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2"/>
          <p:cNvSpPr/>
          <p:nvPr>
            <p:ph idx="2" type="pic"/>
          </p:nvPr>
        </p:nvSpPr>
        <p:spPr>
          <a:xfrm>
            <a:off x="5183188" y="987425"/>
            <a:ext cx="6172200" cy="4873625"/>
          </a:xfrm>
          <a:prstGeom prst="rect">
            <a:avLst/>
          </a:prstGeom>
          <a:noFill/>
          <a:ln>
            <a:noFill/>
          </a:ln>
        </p:spPr>
      </p:sp>
      <p:sp>
        <p:nvSpPr>
          <p:cNvPr id="78" name="Google Shape;78;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 name="Google Shape;40;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hyperlink" Target="mailto:kturpie@umb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2.jp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0.png"/><Relationship Id="rId5" Type="http://schemas.openxmlformats.org/officeDocument/2006/relationships/image" Target="../media/image10.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hyperlink" Target="mailto:Kerry-Anne.Cawse-Nicholson@jpl.nasa.gov" TargetMode="External"/><Relationship Id="rId5" Type="http://schemas.openxmlformats.org/officeDocument/2006/relationships/hyperlink" Target="mailto:Stephanie.Uz@nasa.gov" TargetMode="External"/><Relationship Id="rId6" Type="http://schemas.openxmlformats.org/officeDocument/2006/relationships/hyperlink" Target="mailto:Stephanie.Uz@nasa.go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jpg"/><Relationship Id="rId4" Type="http://schemas.openxmlformats.org/officeDocument/2006/relationships/image" Target="../media/image25.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jp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3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
          <p:cNvPicPr preferRelativeResize="0"/>
          <p:nvPr/>
        </p:nvPicPr>
        <p:blipFill rotWithShape="1">
          <a:blip r:embed="rId3">
            <a:alphaModFix/>
          </a:blip>
          <a:srcRect b="0" l="-1" r="-1" t="0"/>
          <a:stretch/>
        </p:blipFill>
        <p:spPr>
          <a:xfrm>
            <a:off x="-2" y="1"/>
            <a:ext cx="12192002" cy="6858000"/>
          </a:xfrm>
          <a:prstGeom prst="rect">
            <a:avLst/>
          </a:prstGeom>
          <a:noFill/>
          <a:ln cap="flat" cmpd="sng" w="9525">
            <a:solidFill>
              <a:schemeClr val="dk1"/>
            </a:solidFill>
            <a:prstDash val="solid"/>
            <a:round/>
            <a:headEnd len="sm" w="sm" type="none"/>
            <a:tailEnd len="sm" w="sm" type="none"/>
          </a:ln>
        </p:spPr>
      </p:pic>
      <p:sp>
        <p:nvSpPr>
          <p:cNvPr id="100" name="Google Shape;100;p1"/>
          <p:cNvSpPr txBox="1"/>
          <p:nvPr/>
        </p:nvSpPr>
        <p:spPr>
          <a:xfrm>
            <a:off x="270938" y="538054"/>
            <a:ext cx="6951665" cy="2431431"/>
          </a:xfrm>
          <a:prstGeom prst="rect">
            <a:avLst/>
          </a:prstGeom>
          <a:noFill/>
          <a:ln>
            <a:noFill/>
          </a:ln>
        </p:spPr>
        <p:txBody>
          <a:bodyPr anchorCtr="0" anchor="t" bIns="45700" lIns="91225" spcFirstLastPara="1" rIns="91225" wrap="square" tIns="45700">
            <a:spAutoFit/>
          </a:bodyPr>
          <a:lstStyle/>
          <a:p>
            <a:pPr indent="0" lvl="0" marL="0" marR="0" rtl="0" algn="ctr">
              <a:spcBef>
                <a:spcPts val="0"/>
              </a:spcBef>
              <a:spcAft>
                <a:spcPts val="0"/>
              </a:spcAft>
              <a:buNone/>
            </a:pPr>
            <a:r>
              <a:rPr b="1" i="0" lang="en-US" sz="3200" u="sng" cap="none" strike="noStrike">
                <a:solidFill>
                  <a:schemeClr val="lt1"/>
                </a:solidFill>
                <a:latin typeface="Arial Narrow"/>
                <a:ea typeface="Arial Narrow"/>
                <a:cs typeface="Arial Narrow"/>
                <a:sym typeface="Arial Narrow"/>
              </a:rPr>
              <a:t>NASA Earth System Observatory (ESO)</a:t>
            </a:r>
            <a:endParaRPr/>
          </a:p>
          <a:p>
            <a:pPr indent="0" lvl="0" marL="0" marR="0" rtl="0" algn="ctr">
              <a:spcBef>
                <a:spcPts val="0"/>
              </a:spcBef>
              <a:spcAft>
                <a:spcPts val="0"/>
              </a:spcAft>
              <a:buNone/>
            </a:pPr>
            <a:r>
              <a:rPr b="1" i="0" lang="en-US" sz="6000" u="none" cap="none" strike="noStrike">
                <a:solidFill>
                  <a:schemeClr val="lt1"/>
                </a:solidFill>
                <a:latin typeface="Arial Narrow"/>
                <a:ea typeface="Arial Narrow"/>
                <a:cs typeface="Arial Narrow"/>
                <a:sym typeface="Arial Narrow"/>
              </a:rPr>
              <a:t>Surface Biology and Geology (SBG)</a:t>
            </a:r>
            <a:endParaRPr/>
          </a:p>
        </p:txBody>
      </p:sp>
      <p:sp>
        <p:nvSpPr>
          <p:cNvPr id="101" name="Google Shape;101;p1"/>
          <p:cNvSpPr txBox="1"/>
          <p:nvPr/>
        </p:nvSpPr>
        <p:spPr>
          <a:xfrm>
            <a:off x="509155" y="3314702"/>
            <a:ext cx="605790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lt1"/>
                </a:solidFill>
                <a:latin typeface="Arial Narrow"/>
                <a:ea typeface="Arial Narrow"/>
                <a:cs typeface="Arial Narrow"/>
                <a:sym typeface="Arial Narrow"/>
              </a:rPr>
              <a:t>NASA OBB Meeting</a:t>
            </a:r>
            <a:endParaRPr/>
          </a:p>
          <a:p>
            <a:pPr indent="0" lvl="0" marL="0" marR="0" rtl="0" algn="ctr">
              <a:spcBef>
                <a:spcPts val="0"/>
              </a:spcBef>
              <a:spcAft>
                <a:spcPts val="0"/>
              </a:spcAft>
              <a:buNone/>
            </a:pPr>
            <a:r>
              <a:rPr b="1" i="0" lang="en-US" sz="2400" u="none" cap="none" strike="noStrike">
                <a:solidFill>
                  <a:schemeClr val="lt1"/>
                </a:solidFill>
                <a:latin typeface="Arial Narrow"/>
                <a:ea typeface="Arial Narrow"/>
                <a:cs typeface="Arial Narrow"/>
                <a:sym typeface="Arial Narrow"/>
              </a:rPr>
              <a:t>9 May 2023</a:t>
            </a:r>
            <a:endParaRPr b="1" i="0" sz="1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t/>
            </a:r>
            <a:endParaRPr b="1" i="0" sz="18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US" sz="2400" u="none" cap="none" strike="noStrike">
                <a:solidFill>
                  <a:schemeClr val="lt1"/>
                </a:solidFill>
                <a:latin typeface="Arial Narrow"/>
                <a:ea typeface="Arial Narrow"/>
                <a:cs typeface="Arial Narrow"/>
                <a:sym typeface="Arial Narrow"/>
              </a:rPr>
              <a:t>K. Turpie</a:t>
            </a:r>
            <a:endParaRPr b="0" i="0" sz="24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US" sz="1800" u="sng" cap="none" strike="noStrike">
                <a:solidFill>
                  <a:srgbClr val="0100FF"/>
                </a:solidFill>
                <a:latin typeface="Arial Narrow"/>
                <a:ea typeface="Arial Narrow"/>
                <a:cs typeface="Arial Narrow"/>
                <a:sym typeface="Arial Narrow"/>
                <a:hlinkClick r:id="rId4">
                  <a:extLst>
                    <a:ext uri="{A12FA001-AC4F-418D-AE19-62706E023703}">
                      <ahyp:hlinkClr val="tx"/>
                    </a:ext>
                  </a:extLst>
                </a:hlinkClick>
              </a:rPr>
              <a:t>kturpie@umbc.edu</a:t>
            </a:r>
            <a:endParaRPr b="0" i="0" sz="1800" u="none" cap="none" strike="noStrike">
              <a:solidFill>
                <a:srgbClr val="0100FF"/>
              </a:solidFill>
              <a:latin typeface="Arial Narrow"/>
              <a:ea typeface="Arial Narrow"/>
              <a:cs typeface="Arial Narrow"/>
              <a:sym typeface="Arial Narrow"/>
            </a:endParaRPr>
          </a:p>
          <a:p>
            <a:pPr indent="0" lvl="0" marL="0" marR="0" rtl="0" algn="ctr">
              <a:spcBef>
                <a:spcPts val="0"/>
              </a:spcBef>
              <a:spcAft>
                <a:spcPts val="0"/>
              </a:spcAft>
              <a:buNone/>
            </a:pPr>
            <a:r>
              <a:t/>
            </a:r>
            <a:endParaRPr b="0" i="0" sz="1800" u="none" cap="none" strike="noStrike">
              <a:solidFill>
                <a:srgbClr val="0100FF"/>
              </a:solidFill>
              <a:latin typeface="Arial Narrow"/>
              <a:ea typeface="Arial Narrow"/>
              <a:cs typeface="Arial Narrow"/>
              <a:sym typeface="Arial Narrow"/>
            </a:endParaRPr>
          </a:p>
          <a:p>
            <a:pPr indent="0" lvl="0" marL="0" marR="0" rtl="0" algn="ctr">
              <a:spcBef>
                <a:spcPts val="0"/>
              </a:spcBef>
              <a:spcAft>
                <a:spcPts val="0"/>
              </a:spcAft>
              <a:buNone/>
            </a:pPr>
            <a:r>
              <a:rPr b="1" i="0" lang="en-US" sz="1800" u="none" cap="none" strike="noStrike">
                <a:solidFill>
                  <a:srgbClr val="0100FF"/>
                </a:solidFill>
                <a:latin typeface="Arial Narrow"/>
                <a:ea typeface="Arial Narrow"/>
                <a:cs typeface="Arial Narrow"/>
                <a:sym typeface="Arial Narrow"/>
              </a:rPr>
              <a:t>https://sbg.jpl.nasa.gov </a:t>
            </a:r>
            <a:endParaRPr b="0" i="0" sz="1800" u="none" cap="none" strike="noStrike">
              <a:solidFill>
                <a:srgbClr val="0100FF"/>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1"/>
          <p:cNvPicPr preferRelativeResize="0"/>
          <p:nvPr/>
        </p:nvPicPr>
        <p:blipFill rotWithShape="1">
          <a:blip r:embed="rId3">
            <a:alphaModFix/>
          </a:blip>
          <a:srcRect b="0" l="0" r="0" t="0"/>
          <a:stretch/>
        </p:blipFill>
        <p:spPr>
          <a:xfrm>
            <a:off x="7619800" y="2059624"/>
            <a:ext cx="4383316" cy="320767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72" name="Google Shape;272;p11"/>
          <p:cNvSpPr txBox="1"/>
          <p:nvPr/>
        </p:nvSpPr>
        <p:spPr>
          <a:xfrm>
            <a:off x="240561" y="51375"/>
            <a:ext cx="11715663"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400">
                <a:solidFill>
                  <a:schemeClr val="dk1"/>
                </a:solidFill>
                <a:latin typeface="Calibri"/>
                <a:ea typeface="Calibri"/>
                <a:cs typeface="Calibri"/>
                <a:sym typeface="Calibri"/>
              </a:rPr>
              <a:t>SBG Mid-Atlantic Cal/Val Network</a:t>
            </a:r>
            <a:endParaRPr/>
          </a:p>
        </p:txBody>
      </p:sp>
      <p:sp>
        <p:nvSpPr>
          <p:cNvPr id="273" name="Google Shape;273;p11"/>
          <p:cNvSpPr txBox="1"/>
          <p:nvPr/>
        </p:nvSpPr>
        <p:spPr>
          <a:xfrm>
            <a:off x="390293" y="843677"/>
            <a:ext cx="7821949"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CHESAPEAKE BAY TOWER – POSSIBLE WATERHYPERNET SITE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U.S. Coast Guard navigation tower.</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Locate in the upper half of the Chesapeake bay.</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Several km from nearest shore, far from shipping lanes.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Shallow, very productive waters.</a:t>
            </a:r>
            <a:endParaRPr/>
          </a:p>
        </p:txBody>
      </p:sp>
      <p:sp>
        <p:nvSpPr>
          <p:cNvPr id="274" name="Google Shape;274;p11"/>
          <p:cNvSpPr/>
          <p:nvPr/>
        </p:nvSpPr>
        <p:spPr>
          <a:xfrm>
            <a:off x="9899459" y="3489850"/>
            <a:ext cx="142875" cy="146050"/>
          </a:xfrm>
          <a:prstGeom prst="rect">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latin typeface="Calibri"/>
              <a:ea typeface="Calibri"/>
              <a:cs typeface="Calibri"/>
              <a:sym typeface="Calibri"/>
            </a:endParaRPr>
          </a:p>
        </p:txBody>
      </p:sp>
      <p:cxnSp>
        <p:nvCxnSpPr>
          <p:cNvPr id="275" name="Google Shape;275;p11"/>
          <p:cNvCxnSpPr/>
          <p:nvPr/>
        </p:nvCxnSpPr>
        <p:spPr>
          <a:xfrm>
            <a:off x="6747308" y="2925544"/>
            <a:ext cx="3301376" cy="561131"/>
          </a:xfrm>
          <a:prstGeom prst="straightConnector1">
            <a:avLst/>
          </a:prstGeom>
          <a:noFill/>
          <a:ln cap="flat" cmpd="sng" w="9525">
            <a:solidFill>
              <a:schemeClr val="accent1"/>
            </a:solidFill>
            <a:prstDash val="solid"/>
            <a:miter lim="800000"/>
            <a:headEnd len="sm" w="sm" type="none"/>
            <a:tailEnd len="sm" w="sm" type="none"/>
          </a:ln>
        </p:spPr>
      </p:cxnSp>
      <p:cxnSp>
        <p:nvCxnSpPr>
          <p:cNvPr id="276" name="Google Shape;276;p11"/>
          <p:cNvCxnSpPr/>
          <p:nvPr/>
        </p:nvCxnSpPr>
        <p:spPr>
          <a:xfrm flipH="1" rot="10800000">
            <a:off x="6753658" y="3632725"/>
            <a:ext cx="3295026" cy="2904694"/>
          </a:xfrm>
          <a:prstGeom prst="straightConnector1">
            <a:avLst/>
          </a:prstGeom>
          <a:noFill/>
          <a:ln cap="flat" cmpd="sng" w="9525">
            <a:solidFill>
              <a:schemeClr val="accent1"/>
            </a:solidFill>
            <a:prstDash val="solid"/>
            <a:miter lim="800000"/>
            <a:headEnd len="sm" w="sm" type="none"/>
            <a:tailEnd len="sm" w="sm" type="none"/>
          </a:ln>
        </p:spPr>
      </p:cxnSp>
      <p:cxnSp>
        <p:nvCxnSpPr>
          <p:cNvPr id="277" name="Google Shape;277;p11"/>
          <p:cNvCxnSpPr/>
          <p:nvPr/>
        </p:nvCxnSpPr>
        <p:spPr>
          <a:xfrm>
            <a:off x="1946064" y="2925544"/>
            <a:ext cx="7936978" cy="561131"/>
          </a:xfrm>
          <a:prstGeom prst="straightConnector1">
            <a:avLst/>
          </a:prstGeom>
          <a:noFill/>
          <a:ln cap="flat" cmpd="sng" w="9525">
            <a:solidFill>
              <a:schemeClr val="accent1"/>
            </a:solidFill>
            <a:prstDash val="solid"/>
            <a:miter lim="800000"/>
            <a:headEnd len="sm" w="sm" type="none"/>
            <a:tailEnd len="sm" w="sm" type="none"/>
          </a:ln>
        </p:spPr>
      </p:cxnSp>
      <p:cxnSp>
        <p:nvCxnSpPr>
          <p:cNvPr id="278" name="Google Shape;278;p11"/>
          <p:cNvCxnSpPr/>
          <p:nvPr/>
        </p:nvCxnSpPr>
        <p:spPr>
          <a:xfrm flipH="1" rot="10800000">
            <a:off x="1946064" y="3632725"/>
            <a:ext cx="7936978" cy="2904694"/>
          </a:xfrm>
          <a:prstGeom prst="straightConnector1">
            <a:avLst/>
          </a:prstGeom>
          <a:noFill/>
          <a:ln cap="flat" cmpd="sng" w="9525">
            <a:solidFill>
              <a:schemeClr val="accent1"/>
            </a:solidFill>
            <a:prstDash val="solid"/>
            <a:miter lim="800000"/>
            <a:headEnd len="sm" w="sm" type="none"/>
            <a:tailEnd len="sm" w="sm" type="none"/>
          </a:ln>
        </p:spPr>
      </p:cxnSp>
      <p:pic>
        <p:nvPicPr>
          <p:cNvPr id="279" name="Google Shape;279;p11"/>
          <p:cNvPicPr preferRelativeResize="0"/>
          <p:nvPr/>
        </p:nvPicPr>
        <p:blipFill rotWithShape="1">
          <a:blip r:embed="rId4">
            <a:alphaModFix/>
          </a:blip>
          <a:srcRect b="0" l="0" r="0" t="0"/>
          <a:stretch/>
        </p:blipFill>
        <p:spPr>
          <a:xfrm>
            <a:off x="1952414" y="2928719"/>
            <a:ext cx="4794894" cy="3608700"/>
          </a:xfrm>
          <a:prstGeom prst="rect">
            <a:avLst/>
          </a:prstGeom>
          <a:noFill/>
          <a:ln cap="flat" cmpd="sng" w="38100">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80" name="Google Shape;280;p11"/>
          <p:cNvSpPr txBox="1"/>
          <p:nvPr/>
        </p:nvSpPr>
        <p:spPr>
          <a:xfrm>
            <a:off x="4665985" y="4462885"/>
            <a:ext cx="23183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Chesapeake Bay Tower</a:t>
            </a:r>
            <a:endParaRPr/>
          </a:p>
        </p:txBody>
      </p:sp>
      <p:sp>
        <p:nvSpPr>
          <p:cNvPr id="281" name="Google Shape;281;p11"/>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00B0F0"/>
                </a:solidFill>
                <a:latin typeface="Calibri"/>
                <a:ea typeface="Calibri"/>
                <a:cs typeface="Calibri"/>
                <a:sym typeface="Calibri"/>
              </a:rPr>
              <a:t>‹#›</a:t>
            </a:fld>
            <a:endParaRPr b="1" sz="2299">
              <a:solidFill>
                <a:srgbClr val="00B0F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12"/>
          <p:cNvPicPr preferRelativeResize="0"/>
          <p:nvPr/>
        </p:nvPicPr>
        <p:blipFill rotWithShape="1">
          <a:blip r:embed="rId3">
            <a:alphaModFix/>
          </a:blip>
          <a:srcRect b="0" l="0" r="0" t="0"/>
          <a:stretch/>
        </p:blipFill>
        <p:spPr>
          <a:xfrm>
            <a:off x="8233380" y="693746"/>
            <a:ext cx="3809992" cy="285749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288" name="Google Shape;288;p12"/>
          <p:cNvPicPr preferRelativeResize="0"/>
          <p:nvPr/>
        </p:nvPicPr>
        <p:blipFill rotWithShape="1">
          <a:blip r:embed="rId4">
            <a:alphaModFix/>
          </a:blip>
          <a:srcRect b="0" l="0" r="0" t="0"/>
          <a:stretch/>
        </p:blipFill>
        <p:spPr>
          <a:xfrm>
            <a:off x="8542731" y="3371660"/>
            <a:ext cx="3258976" cy="324939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289" name="Google Shape;289;p12"/>
          <p:cNvSpPr txBox="1"/>
          <p:nvPr/>
        </p:nvSpPr>
        <p:spPr>
          <a:xfrm>
            <a:off x="240561" y="51375"/>
            <a:ext cx="11715663"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400">
                <a:solidFill>
                  <a:schemeClr val="dk1"/>
                </a:solidFill>
                <a:latin typeface="Calibri"/>
                <a:ea typeface="Calibri"/>
                <a:cs typeface="Calibri"/>
                <a:sym typeface="Calibri"/>
              </a:rPr>
              <a:t>SBG Mid-Atlantic Cal/Val Network</a:t>
            </a:r>
            <a:endParaRPr/>
          </a:p>
        </p:txBody>
      </p:sp>
      <p:sp>
        <p:nvSpPr>
          <p:cNvPr id="290" name="Google Shape;290;p12"/>
          <p:cNvSpPr txBox="1"/>
          <p:nvPr/>
        </p:nvSpPr>
        <p:spPr>
          <a:xfrm>
            <a:off x="390293" y="843677"/>
            <a:ext cx="8050321"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CHESAPEAKE BAY TOWER – POSSIBLE WATERHYPERNET SITE</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Upper platform 30 meter in height.</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Tall, slender profile minimizing reflectance and shadowing.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Currently supports an AERONET-OC SeaPRISM.</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Deployment of Panthyr system June 2023 by RBINS (LTL).</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Possible HYPSTAR upgrade in 2024.</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Possible Pandora SMART-s deployment.</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Potential nexus of WATERHYPERNETS, AERONET-OC, and PANDORA-NET.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2"/>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00B0F0"/>
                </a:solidFill>
                <a:latin typeface="Calibri"/>
                <a:ea typeface="Calibri"/>
                <a:cs typeface="Calibri"/>
                <a:sym typeface="Calibri"/>
              </a:rPr>
              <a:t>‹#›</a:t>
            </a:fld>
            <a:endParaRPr b="1" sz="2299">
              <a:solidFill>
                <a:srgbClr val="00B0F0"/>
              </a:solidFill>
              <a:latin typeface="Calibri"/>
              <a:ea typeface="Calibri"/>
              <a:cs typeface="Calibri"/>
              <a:sym typeface="Calibri"/>
            </a:endParaRPr>
          </a:p>
        </p:txBody>
      </p:sp>
      <p:pic>
        <p:nvPicPr>
          <p:cNvPr descr="A camera on a tripod&#10;&#10;Description automatically generated with medium confidence" id="292" name="Google Shape;292;p12"/>
          <p:cNvPicPr preferRelativeResize="0"/>
          <p:nvPr/>
        </p:nvPicPr>
        <p:blipFill rotWithShape="1">
          <a:blip r:embed="rId5">
            <a:alphaModFix/>
          </a:blip>
          <a:srcRect b="0" l="0" r="0" t="0"/>
          <a:stretch/>
        </p:blipFill>
        <p:spPr>
          <a:xfrm>
            <a:off x="599149" y="4292915"/>
            <a:ext cx="2665521" cy="2371571"/>
          </a:xfrm>
          <a:prstGeom prst="rect">
            <a:avLst/>
          </a:prstGeom>
          <a:noFill/>
          <a:ln>
            <a:noFill/>
          </a:ln>
        </p:spPr>
      </p:pic>
      <p:sp>
        <p:nvSpPr>
          <p:cNvPr id="293" name="Google Shape;293;p12"/>
          <p:cNvSpPr txBox="1"/>
          <p:nvPr/>
        </p:nvSpPr>
        <p:spPr>
          <a:xfrm>
            <a:off x="3315729" y="4320650"/>
            <a:ext cx="458116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dk1"/>
                </a:solidFill>
                <a:latin typeface="Arial"/>
                <a:ea typeface="Arial"/>
                <a:cs typeface="Arial"/>
                <a:sym typeface="Arial"/>
              </a:rPr>
              <a:t>PANTHYR</a:t>
            </a:r>
            <a:endParaRPr/>
          </a:p>
          <a:p>
            <a:pPr indent="0" lvl="0" marL="0" marR="0" rtl="0" algn="l">
              <a:spcBef>
                <a:spcPts val="0"/>
              </a:spcBef>
              <a:spcAft>
                <a:spcPts val="0"/>
              </a:spcAft>
              <a:buNone/>
            </a:pPr>
            <a:r>
              <a:rPr lang="en-US" sz="2000">
                <a:solidFill>
                  <a:schemeClr val="dk1"/>
                </a:solidFill>
                <a:latin typeface="Arial"/>
                <a:ea typeface="Arial"/>
                <a:cs typeface="Arial"/>
                <a:sym typeface="Arial"/>
              </a:rPr>
              <a:t>400</a:t>
            </a:r>
            <a:r>
              <a:rPr b="0" i="0" lang="en-US" sz="2000" u="none" cap="none" strike="noStrike">
                <a:solidFill>
                  <a:schemeClr val="dk1"/>
                </a:solidFill>
                <a:latin typeface="Arial"/>
                <a:ea typeface="Arial"/>
                <a:cs typeface="Arial"/>
                <a:sym typeface="Arial"/>
              </a:rPr>
              <a:t>-900nm,  1</a:t>
            </a:r>
            <a:r>
              <a:rPr lang="en-US" sz="2000">
                <a:solidFill>
                  <a:schemeClr val="dk1"/>
                </a:solidFill>
                <a:latin typeface="Arial"/>
                <a:ea typeface="Arial"/>
                <a:cs typeface="Arial"/>
                <a:sym typeface="Arial"/>
              </a:rPr>
              <a:t>0</a:t>
            </a:r>
            <a:r>
              <a:rPr b="0" i="0" lang="en-US" sz="2000" u="none" cap="none" strike="noStrike">
                <a:solidFill>
                  <a:schemeClr val="dk1"/>
                </a:solidFill>
                <a:latin typeface="Arial"/>
                <a:ea typeface="Arial"/>
                <a:cs typeface="Arial"/>
                <a:sym typeface="Arial"/>
              </a:rPr>
              <a:t>nm FWHM</a:t>
            </a:r>
            <a:endParaRPr/>
          </a:p>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HYPSTAR</a:t>
            </a:r>
            <a:endParaRPr/>
          </a:p>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380</a:t>
            </a:r>
            <a:r>
              <a:rPr b="0" i="0" lang="en-US" sz="2000" u="none" cap="none" strike="noStrike">
                <a:solidFill>
                  <a:schemeClr val="dk1"/>
                </a:solidFill>
                <a:latin typeface="Arial"/>
                <a:ea typeface="Arial"/>
                <a:cs typeface="Arial"/>
                <a:sym typeface="Arial"/>
              </a:rPr>
              <a:t>-1700nm, 3nm VNIR /  </a:t>
            </a:r>
            <a:endParaRPr/>
          </a:p>
          <a:p>
            <a:pPr indent="0" lvl="0" marL="0" marR="0" rtl="0" algn="l">
              <a:lnSpc>
                <a:spcPct val="100000"/>
              </a:lnSpc>
              <a:spcBef>
                <a:spcPts val="0"/>
              </a:spcBef>
              <a:spcAft>
                <a:spcPts val="0"/>
              </a:spcAft>
              <a:buClr>
                <a:schemeClr val="dk1"/>
              </a:buClr>
              <a:buSzPts val="2000"/>
              <a:buFont typeface="Arial"/>
              <a:buNone/>
            </a:pPr>
            <a:r>
              <a:rPr lang="en-US" sz="2000">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10nm SWIR FWHM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13"/>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299" name="Google Shape;299;p13"/>
          <p:cNvSpPr/>
          <p:nvPr/>
        </p:nvSpPr>
        <p:spPr>
          <a:xfrm>
            <a:off x="9697998" y="0"/>
            <a:ext cx="2492415" cy="6854064"/>
          </a:xfrm>
          <a:prstGeom prst="rect">
            <a:avLst/>
          </a:prstGeom>
          <a:gradFill>
            <a:gsLst>
              <a:gs pos="0">
                <a:srgbClr val="0E182C"/>
              </a:gs>
              <a:gs pos="100000">
                <a:schemeClr val="dk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3"/>
          <p:cNvSpPr txBox="1"/>
          <p:nvPr/>
        </p:nvSpPr>
        <p:spPr>
          <a:xfrm>
            <a:off x="296472" y="95875"/>
            <a:ext cx="870071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Aquatic Cross-Mission Exchange (ACME)</a:t>
            </a:r>
            <a:endParaRPr/>
          </a:p>
        </p:txBody>
      </p:sp>
      <p:sp>
        <p:nvSpPr>
          <p:cNvPr id="301" name="Google Shape;301;p13"/>
          <p:cNvSpPr txBox="1"/>
          <p:nvPr/>
        </p:nvSpPr>
        <p:spPr>
          <a:xfrm>
            <a:off x="328890" y="798373"/>
            <a:ext cx="9774454"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chemeClr val="lt1"/>
                </a:solidFill>
                <a:latin typeface="Calibri"/>
                <a:ea typeface="Calibri"/>
                <a:cs typeface="Calibri"/>
                <a:sym typeface="Calibri"/>
              </a:rPr>
              <a:t>Purpose:</a:t>
            </a:r>
            <a:r>
              <a:rPr lang="en-US" sz="2200">
                <a:solidFill>
                  <a:schemeClr val="lt1"/>
                </a:solidFill>
                <a:latin typeface="Calibri"/>
                <a:ea typeface="Calibri"/>
                <a:cs typeface="Calibri"/>
                <a:sym typeface="Calibri"/>
              </a:rPr>
              <a:t> To identify shareable resources, mutually beneficial opportunities, overlapping activities and find ways to synergize efforts across aquatic missions in order to reduce risk, save cost and better our support of the research and applications needs of the aquatic remote sensing communities.</a:t>
            </a:r>
            <a:endParaRPr/>
          </a:p>
        </p:txBody>
      </p:sp>
      <p:sp>
        <p:nvSpPr>
          <p:cNvPr id="302" name="Google Shape;302;p13"/>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pic>
        <p:nvPicPr>
          <p:cNvPr id="303" name="Google Shape;303;p13"/>
          <p:cNvPicPr preferRelativeResize="0"/>
          <p:nvPr/>
        </p:nvPicPr>
        <p:blipFill rotWithShape="1">
          <a:blip r:embed="rId4">
            <a:alphaModFix/>
          </a:blip>
          <a:srcRect b="0" l="0" r="0" t="0"/>
          <a:stretch/>
        </p:blipFill>
        <p:spPr>
          <a:xfrm>
            <a:off x="9853849" y="4235544"/>
            <a:ext cx="2232994" cy="1683334"/>
          </a:xfrm>
          <a:prstGeom prst="rect">
            <a:avLst/>
          </a:prstGeom>
          <a:noFill/>
          <a:ln>
            <a:noFill/>
          </a:ln>
        </p:spPr>
      </p:pic>
      <p:sp>
        <p:nvSpPr>
          <p:cNvPr id="304" name="Google Shape;304;p13"/>
          <p:cNvSpPr txBox="1"/>
          <p:nvPr/>
        </p:nvSpPr>
        <p:spPr>
          <a:xfrm>
            <a:off x="9849922" y="265999"/>
            <a:ext cx="2453234" cy="399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99" u="sng">
                <a:solidFill>
                  <a:schemeClr val="lt1"/>
                </a:solidFill>
                <a:latin typeface="Calibri"/>
                <a:ea typeface="Calibri"/>
                <a:cs typeface="Calibri"/>
                <a:sym typeface="Calibri"/>
              </a:rPr>
              <a:t>MEMBER MISSIONS</a:t>
            </a:r>
            <a:endParaRPr sz="1999" u="sng">
              <a:solidFill>
                <a:schemeClr val="lt1"/>
              </a:solidFill>
              <a:latin typeface="Calibri"/>
              <a:ea typeface="Calibri"/>
              <a:cs typeface="Calibri"/>
              <a:sym typeface="Calibri"/>
            </a:endParaRPr>
          </a:p>
        </p:txBody>
      </p:sp>
      <p:sp>
        <p:nvSpPr>
          <p:cNvPr id="305" name="Google Shape;305;p13"/>
          <p:cNvSpPr txBox="1"/>
          <p:nvPr/>
        </p:nvSpPr>
        <p:spPr>
          <a:xfrm>
            <a:off x="9732108" y="3699838"/>
            <a:ext cx="2393446" cy="605192"/>
          </a:xfrm>
          <a:prstGeom prst="rect">
            <a:avLst/>
          </a:prstGeom>
          <a:noFill/>
          <a:ln>
            <a:noFill/>
          </a:ln>
        </p:spPr>
        <p:txBody>
          <a:bodyPr anchorCtr="0" anchor="t" bIns="58600" lIns="117200" spcFirstLastPara="1" rIns="117200" wrap="square" tIns="58600">
            <a:noAutofit/>
          </a:bodyPr>
          <a:lstStyle/>
          <a:p>
            <a:pPr indent="0" lvl="0" marL="0" marR="0" rtl="0" algn="ctr">
              <a:spcBef>
                <a:spcPts val="0"/>
              </a:spcBef>
              <a:spcAft>
                <a:spcPts val="0"/>
              </a:spcAft>
              <a:buNone/>
            </a:pPr>
            <a:r>
              <a:rPr lang="en-US" sz="1600">
                <a:solidFill>
                  <a:srgbClr val="FFFFFF"/>
                </a:solidFill>
                <a:latin typeface="Calibri"/>
                <a:ea typeface="Calibri"/>
                <a:cs typeface="Calibri"/>
                <a:sym typeface="Calibri"/>
              </a:rPr>
              <a:t>Surface</a:t>
            </a:r>
            <a:endParaRPr/>
          </a:p>
          <a:p>
            <a:pPr indent="0" lvl="0" marL="0" marR="0" rtl="0" algn="ctr">
              <a:spcBef>
                <a:spcPts val="0"/>
              </a:spcBef>
              <a:spcAft>
                <a:spcPts val="0"/>
              </a:spcAft>
              <a:buNone/>
            </a:pPr>
            <a:r>
              <a:rPr lang="en-US" sz="1600">
                <a:solidFill>
                  <a:srgbClr val="FFFFFF"/>
                </a:solidFill>
                <a:latin typeface="Calibri"/>
                <a:ea typeface="Calibri"/>
                <a:cs typeface="Calibri"/>
                <a:sym typeface="Calibri"/>
              </a:rPr>
              <a:t>Biology and Geology</a:t>
            </a:r>
            <a:endParaRPr/>
          </a:p>
        </p:txBody>
      </p:sp>
      <p:grpSp>
        <p:nvGrpSpPr>
          <p:cNvPr id="306" name="Google Shape;306;p13"/>
          <p:cNvGrpSpPr/>
          <p:nvPr/>
        </p:nvGrpSpPr>
        <p:grpSpPr>
          <a:xfrm>
            <a:off x="10404877" y="2783168"/>
            <a:ext cx="987471" cy="962784"/>
            <a:chOff x="10073553" y="2368054"/>
            <a:chExt cx="1016000" cy="990600"/>
          </a:xfrm>
        </p:grpSpPr>
        <p:sp>
          <p:nvSpPr>
            <p:cNvPr id="307" name="Google Shape;307;p13"/>
            <p:cNvSpPr/>
            <p:nvPr/>
          </p:nvSpPr>
          <p:spPr>
            <a:xfrm>
              <a:off x="10114752" y="2397932"/>
              <a:ext cx="974801" cy="935818"/>
            </a:xfrm>
            <a:prstGeom prst="ellipse">
              <a:avLst/>
            </a:pr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8" name="Google Shape;308;p13"/>
            <p:cNvPicPr preferRelativeResize="0"/>
            <p:nvPr/>
          </p:nvPicPr>
          <p:blipFill rotWithShape="1">
            <a:blip r:embed="rId5">
              <a:alphaModFix/>
            </a:blip>
            <a:srcRect b="0" l="0" r="0" t="0"/>
            <a:stretch/>
          </p:blipFill>
          <p:spPr>
            <a:xfrm>
              <a:off x="10073553" y="2368054"/>
              <a:ext cx="1016000" cy="990600"/>
            </a:xfrm>
            <a:prstGeom prst="rect">
              <a:avLst/>
            </a:prstGeom>
            <a:noFill/>
            <a:ln>
              <a:noFill/>
            </a:ln>
          </p:spPr>
        </p:pic>
      </p:grpSp>
      <p:sp>
        <p:nvSpPr>
          <p:cNvPr id="309" name="Google Shape;309;p13"/>
          <p:cNvSpPr txBox="1"/>
          <p:nvPr/>
        </p:nvSpPr>
        <p:spPr>
          <a:xfrm>
            <a:off x="9799732" y="5776863"/>
            <a:ext cx="2467424" cy="771387"/>
          </a:xfrm>
          <a:prstGeom prst="rect">
            <a:avLst/>
          </a:prstGeom>
          <a:noFill/>
          <a:ln>
            <a:noFill/>
          </a:ln>
        </p:spPr>
        <p:txBody>
          <a:bodyPr anchorCtr="0" anchor="t" bIns="58600" lIns="117200" spcFirstLastPara="1" rIns="117200" wrap="square" tIns="58600">
            <a:noAutofit/>
          </a:bodyPr>
          <a:lstStyle/>
          <a:p>
            <a:pPr indent="0" lvl="0" marL="0" marR="0" rtl="0" algn="ctr">
              <a:spcBef>
                <a:spcPts val="0"/>
              </a:spcBef>
              <a:spcAft>
                <a:spcPts val="0"/>
              </a:spcAft>
              <a:buNone/>
            </a:pPr>
            <a:r>
              <a:rPr lang="en-US" sz="1600">
                <a:solidFill>
                  <a:srgbClr val="FFFFFF"/>
                </a:solidFill>
                <a:latin typeface="Calibri"/>
                <a:ea typeface="Calibri"/>
                <a:cs typeface="Calibri"/>
                <a:sym typeface="Calibri"/>
              </a:rPr>
              <a:t>Geostationary Littoral Imaging and Monitoring Radiometer</a:t>
            </a:r>
            <a:endParaRPr sz="1600">
              <a:solidFill>
                <a:srgbClr val="FFFFFF"/>
              </a:solidFill>
              <a:latin typeface="Calibri"/>
              <a:ea typeface="Calibri"/>
              <a:cs typeface="Calibri"/>
              <a:sym typeface="Calibri"/>
            </a:endParaRPr>
          </a:p>
        </p:txBody>
      </p:sp>
      <p:grpSp>
        <p:nvGrpSpPr>
          <p:cNvPr id="310" name="Google Shape;310;p13"/>
          <p:cNvGrpSpPr/>
          <p:nvPr/>
        </p:nvGrpSpPr>
        <p:grpSpPr>
          <a:xfrm>
            <a:off x="4330629" y="981828"/>
            <a:ext cx="6930400" cy="6930072"/>
            <a:chOff x="4535031" y="981828"/>
            <a:chExt cx="6930400" cy="6930072"/>
          </a:xfrm>
        </p:grpSpPr>
        <p:grpSp>
          <p:nvGrpSpPr>
            <p:cNvPr id="311" name="Google Shape;311;p13"/>
            <p:cNvGrpSpPr/>
            <p:nvPr/>
          </p:nvGrpSpPr>
          <p:grpSpPr>
            <a:xfrm>
              <a:off x="6482080" y="3003632"/>
              <a:ext cx="3080159" cy="2693433"/>
              <a:chOff x="6482080" y="3003632"/>
              <a:chExt cx="3080159" cy="2693433"/>
            </a:xfrm>
          </p:grpSpPr>
          <p:sp>
            <p:nvSpPr>
              <p:cNvPr id="312" name="Google Shape;312;p13"/>
              <p:cNvSpPr/>
              <p:nvPr/>
            </p:nvSpPr>
            <p:spPr>
              <a:xfrm rot="3538514">
                <a:off x="6706478" y="4308849"/>
                <a:ext cx="1156893" cy="1177926"/>
              </a:xfrm>
              <a:prstGeom prst="ellipse">
                <a:avLst/>
              </a:prstGeom>
              <a:solidFill>
                <a:srgbClr val="22AA9B"/>
              </a:solidFill>
              <a:ln cap="flat" cmpd="sng" w="1270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Data</a:t>
                </a:r>
                <a:endParaRPr/>
              </a:p>
              <a:p>
                <a:pPr indent="0" lvl="0" marL="0" marR="0" rtl="0" algn="ctr">
                  <a:spcBef>
                    <a:spcPts val="0"/>
                  </a:spcBef>
                  <a:spcAft>
                    <a:spcPts val="0"/>
                  </a:spcAft>
                  <a:buNone/>
                </a:pPr>
                <a:r>
                  <a:rPr b="1" lang="en-US" sz="1600">
                    <a:solidFill>
                      <a:schemeClr val="lt1"/>
                    </a:solidFill>
                    <a:latin typeface="Calibri"/>
                    <a:ea typeface="Calibri"/>
                    <a:cs typeface="Calibri"/>
                    <a:sym typeface="Calibri"/>
                  </a:rPr>
                  <a:t>Products</a:t>
                </a:r>
                <a:endParaRPr/>
              </a:p>
            </p:txBody>
          </p:sp>
          <p:sp>
            <p:nvSpPr>
              <p:cNvPr id="313" name="Google Shape;313;p13"/>
              <p:cNvSpPr/>
              <p:nvPr/>
            </p:nvSpPr>
            <p:spPr>
              <a:xfrm>
                <a:off x="7408938" y="3003632"/>
                <a:ext cx="1156893" cy="1177927"/>
              </a:xfrm>
              <a:prstGeom prst="ellipse">
                <a:avLst/>
              </a:prstGeom>
              <a:solidFill>
                <a:srgbClr val="22AA9B"/>
              </a:solidFill>
              <a:ln cap="flat" cmpd="sng" w="1270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Science &amp;</a:t>
                </a:r>
                <a:endParaRPr/>
              </a:p>
              <a:p>
                <a:pPr indent="0" lvl="0" marL="0" marR="0" rtl="0" algn="ctr">
                  <a:spcBef>
                    <a:spcPts val="0"/>
                  </a:spcBef>
                  <a:spcAft>
                    <a:spcPts val="0"/>
                  </a:spcAft>
                  <a:buNone/>
                </a:pPr>
                <a:r>
                  <a:rPr b="1" lang="en-US" sz="1600">
                    <a:solidFill>
                      <a:schemeClr val="lt1"/>
                    </a:solidFill>
                    <a:latin typeface="Calibri"/>
                    <a:ea typeface="Calibri"/>
                    <a:cs typeface="Calibri"/>
                    <a:sym typeface="Calibri"/>
                  </a:rPr>
                  <a:t>Applications</a:t>
                </a:r>
                <a:endParaRPr/>
              </a:p>
            </p:txBody>
          </p:sp>
          <p:sp>
            <p:nvSpPr>
              <p:cNvPr id="314" name="Google Shape;314;p13"/>
              <p:cNvSpPr/>
              <p:nvPr/>
            </p:nvSpPr>
            <p:spPr>
              <a:xfrm rot="-3519685">
                <a:off x="8179906" y="4281431"/>
                <a:ext cx="1156893" cy="1177927"/>
              </a:xfrm>
              <a:prstGeom prst="ellipse">
                <a:avLst/>
              </a:prstGeom>
              <a:solidFill>
                <a:srgbClr val="22AA9B"/>
              </a:solidFill>
              <a:ln cap="flat" cmpd="sng" w="1270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Cal/Val</a:t>
                </a:r>
                <a:endParaRPr/>
              </a:p>
            </p:txBody>
          </p:sp>
        </p:grpSp>
        <p:grpSp>
          <p:nvGrpSpPr>
            <p:cNvPr id="315" name="Google Shape;315;p13"/>
            <p:cNvGrpSpPr/>
            <p:nvPr/>
          </p:nvGrpSpPr>
          <p:grpSpPr>
            <a:xfrm rot="-7486541">
              <a:off x="5510813" y="1956793"/>
              <a:ext cx="4978836" cy="4980142"/>
              <a:chOff x="5511541" y="1957916"/>
              <a:chExt cx="4978836" cy="4980142"/>
            </a:xfrm>
          </p:grpSpPr>
          <p:sp>
            <p:nvSpPr>
              <p:cNvPr id="316" name="Google Shape;316;p13"/>
              <p:cNvSpPr/>
              <p:nvPr/>
            </p:nvSpPr>
            <p:spPr>
              <a:xfrm rot="1802105">
                <a:off x="6186839" y="2629589"/>
                <a:ext cx="3631568" cy="3635311"/>
              </a:xfrm>
              <a:prstGeom prst="blockArc">
                <a:avLst>
                  <a:gd fmla="val 10800000" name="adj1"/>
                  <a:gd fmla="val 18032442" name="adj2"/>
                  <a:gd fmla="val 9260" name="adj3"/>
                </a:avLst>
              </a:prstGeom>
              <a:solidFill>
                <a:srgbClr val="66DCE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99">
                  <a:solidFill>
                    <a:schemeClr val="dk1"/>
                  </a:solidFill>
                  <a:latin typeface="Calibri"/>
                  <a:ea typeface="Calibri"/>
                  <a:cs typeface="Calibri"/>
                  <a:sym typeface="Calibri"/>
                </a:endParaRPr>
              </a:p>
            </p:txBody>
          </p:sp>
          <p:sp>
            <p:nvSpPr>
              <p:cNvPr id="317" name="Google Shape;317;p13"/>
              <p:cNvSpPr/>
              <p:nvPr/>
            </p:nvSpPr>
            <p:spPr>
              <a:xfrm rot="8957347">
                <a:off x="6185175" y="2630332"/>
                <a:ext cx="3631568" cy="3635311"/>
              </a:xfrm>
              <a:prstGeom prst="blockArc">
                <a:avLst>
                  <a:gd fmla="val 10873856" name="adj1"/>
                  <a:gd fmla="val 18137814" name="adj2"/>
                  <a:gd fmla="val 9127" name="adj3"/>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99">
                  <a:solidFill>
                    <a:schemeClr val="dk1"/>
                  </a:solidFill>
                  <a:latin typeface="Calibri"/>
                  <a:ea typeface="Calibri"/>
                  <a:cs typeface="Calibri"/>
                  <a:sym typeface="Calibri"/>
                </a:endParaRPr>
              </a:p>
            </p:txBody>
          </p:sp>
          <p:sp>
            <p:nvSpPr>
              <p:cNvPr id="318" name="Google Shape;318;p13"/>
              <p:cNvSpPr/>
              <p:nvPr/>
            </p:nvSpPr>
            <p:spPr>
              <a:xfrm rot="-5400000">
                <a:off x="6184067" y="2631907"/>
                <a:ext cx="3631567" cy="3635312"/>
              </a:xfrm>
              <a:prstGeom prst="blockArc">
                <a:avLst>
                  <a:gd fmla="val 10873856" name="adj1"/>
                  <a:gd fmla="val 18014854" name="adj2"/>
                  <a:gd fmla="val 9141" name="adj3"/>
                </a:avLst>
              </a:prstGeom>
              <a:solidFill>
                <a:srgbClr val="D382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299">
                  <a:solidFill>
                    <a:schemeClr val="dk1"/>
                  </a:solidFill>
                  <a:latin typeface="Calibri"/>
                  <a:ea typeface="Calibri"/>
                  <a:cs typeface="Calibri"/>
                  <a:sym typeface="Calibri"/>
                </a:endParaRPr>
              </a:p>
            </p:txBody>
          </p:sp>
          <p:sp>
            <p:nvSpPr>
              <p:cNvPr id="319" name="Google Shape;319;p13"/>
              <p:cNvSpPr/>
              <p:nvPr/>
            </p:nvSpPr>
            <p:spPr>
              <a:xfrm>
                <a:off x="7074427" y="2851244"/>
                <a:ext cx="1887479" cy="905771"/>
              </a:xfrm>
              <a:prstGeom prst="rect">
                <a:avLst/>
              </a:prstGeom>
            </p:spPr>
            <p:txBody>
              <a:bodyPr>
                <a:prstTxWarp prst="textPlain"/>
              </a:bodyPr>
              <a:lstStyle/>
              <a:p>
                <a:pPr lvl="0" algn="ctr"/>
                <a:r>
                  <a:rPr b="1" i="0">
                    <a:ln cap="flat" cmpd="sng" w="10150">
                      <a:solidFill>
                        <a:schemeClr val="accent5"/>
                      </a:solidFill>
                      <a:prstDash val="solid"/>
                      <a:round/>
                      <a:headEnd len="sm" w="sm" type="none"/>
                      <a:tailEnd len="sm" w="sm" type="none"/>
                    </a:ln>
                    <a:solidFill>
                      <a:srgbClr val="FFFFFF"/>
                    </a:solidFill>
                    <a:latin typeface="Calibri"/>
                  </a:rPr>
                  <a:t>SBG</a:t>
                </a:r>
              </a:p>
            </p:txBody>
          </p:sp>
          <p:sp>
            <p:nvSpPr>
              <p:cNvPr id="320" name="Google Shape;320;p13"/>
              <p:cNvSpPr/>
              <p:nvPr/>
            </p:nvSpPr>
            <p:spPr>
              <a:xfrm rot="7437555">
                <a:off x="8033528" y="4622315"/>
                <a:ext cx="1887479" cy="905771"/>
              </a:xfrm>
              <a:prstGeom prst="rect">
                <a:avLst/>
              </a:prstGeom>
            </p:spPr>
            <p:txBody>
              <a:bodyPr>
                <a:prstTxWarp prst="textPlain"/>
              </a:bodyPr>
              <a:lstStyle/>
              <a:p>
                <a:pPr lvl="0" algn="ctr"/>
                <a:r>
                  <a:rPr b="1" i="0">
                    <a:ln cap="flat" cmpd="sng" w="10150">
                      <a:solidFill>
                        <a:schemeClr val="accent5"/>
                      </a:solidFill>
                      <a:prstDash val="solid"/>
                      <a:round/>
                      <a:headEnd len="sm" w="sm" type="none"/>
                      <a:tailEnd len="sm" w="sm" type="none"/>
                    </a:ln>
                    <a:solidFill>
                      <a:srgbClr val="FFFFFF"/>
                    </a:solidFill>
                    <a:latin typeface="Calibri"/>
                  </a:rPr>
                  <a:t>PACE</a:t>
                </a:r>
              </a:p>
            </p:txBody>
          </p:sp>
          <p:sp>
            <p:nvSpPr>
              <p:cNvPr id="321" name="Google Shape;321;p13"/>
              <p:cNvSpPr/>
              <p:nvPr/>
            </p:nvSpPr>
            <p:spPr>
              <a:xfrm rot="-7030306">
                <a:off x="6017642" y="4509656"/>
                <a:ext cx="1887479" cy="905771"/>
              </a:xfrm>
              <a:prstGeom prst="rect">
                <a:avLst/>
              </a:prstGeom>
            </p:spPr>
            <p:txBody>
              <a:bodyPr>
                <a:prstTxWarp prst="textPlain"/>
              </a:bodyPr>
              <a:lstStyle/>
              <a:p>
                <a:pPr lvl="0" algn="ctr"/>
                <a:r>
                  <a:rPr b="1" i="0">
                    <a:ln cap="flat" cmpd="sng" w="10150">
                      <a:solidFill>
                        <a:schemeClr val="accent5"/>
                      </a:solidFill>
                      <a:prstDash val="solid"/>
                      <a:round/>
                      <a:headEnd len="sm" w="sm" type="none"/>
                      <a:tailEnd len="sm" w="sm" type="none"/>
                    </a:ln>
                    <a:solidFill>
                      <a:srgbClr val="FFFFFF"/>
                    </a:solidFill>
                    <a:latin typeface="Calibri"/>
                  </a:rPr>
                  <a:t>GLIMR</a:t>
                </a:r>
              </a:p>
            </p:txBody>
          </p:sp>
        </p:grpSp>
        <p:grpSp>
          <p:nvGrpSpPr>
            <p:cNvPr id="322" name="Google Shape;322;p13"/>
            <p:cNvGrpSpPr/>
            <p:nvPr/>
          </p:nvGrpSpPr>
          <p:grpSpPr>
            <a:xfrm>
              <a:off x="7379888" y="3930487"/>
              <a:ext cx="1232980" cy="1059074"/>
              <a:chOff x="7379888" y="3930487"/>
              <a:chExt cx="1232980" cy="1059074"/>
            </a:xfrm>
          </p:grpSpPr>
          <p:sp>
            <p:nvSpPr>
              <p:cNvPr id="323" name="Google Shape;323;p13"/>
              <p:cNvSpPr/>
              <p:nvPr/>
            </p:nvSpPr>
            <p:spPr>
              <a:xfrm>
                <a:off x="7471506" y="3930487"/>
                <a:ext cx="1040161" cy="1059074"/>
              </a:xfrm>
              <a:prstGeom prst="ellipse">
                <a:avLst/>
              </a:prstGeom>
              <a:solidFill>
                <a:srgbClr val="0070C0"/>
              </a:solidFill>
              <a:ln cap="flat" cmpd="sng" w="12700">
                <a:solidFill>
                  <a:schemeClr val="lt1"/>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1" sz="1800">
                  <a:solidFill>
                    <a:schemeClr val="lt1"/>
                  </a:solidFill>
                  <a:latin typeface="Calibri"/>
                  <a:ea typeface="Calibri"/>
                  <a:cs typeface="Calibri"/>
                  <a:sym typeface="Calibri"/>
                </a:endParaRPr>
              </a:p>
            </p:txBody>
          </p:sp>
          <p:sp>
            <p:nvSpPr>
              <p:cNvPr id="324" name="Google Shape;324;p13"/>
              <p:cNvSpPr/>
              <p:nvPr/>
            </p:nvSpPr>
            <p:spPr>
              <a:xfrm>
                <a:off x="7379888" y="4207020"/>
                <a:ext cx="123298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FFFF"/>
                    </a:solidFill>
                    <a:latin typeface="Calibri"/>
                    <a:ea typeface="Calibri"/>
                    <a:cs typeface="Calibri"/>
                    <a:sym typeface="Calibri"/>
                  </a:rPr>
                  <a:t>ACME</a:t>
                </a:r>
                <a:endParaRPr/>
              </a:p>
            </p:txBody>
          </p:sp>
        </p:grpSp>
      </p:grpSp>
      <p:sp>
        <p:nvSpPr>
          <p:cNvPr id="325" name="Google Shape;325;p13"/>
          <p:cNvSpPr txBox="1"/>
          <p:nvPr/>
        </p:nvSpPr>
        <p:spPr>
          <a:xfrm>
            <a:off x="360084" y="2304802"/>
            <a:ext cx="6191393" cy="440120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Courier New"/>
              <a:buChar char="o"/>
            </a:pPr>
            <a:r>
              <a:rPr b="1" lang="en-US" sz="2000">
                <a:solidFill>
                  <a:schemeClr val="lt1"/>
                </a:solidFill>
                <a:latin typeface="Calibri"/>
                <a:ea typeface="Calibri"/>
                <a:cs typeface="Calibri"/>
                <a:sym typeface="Calibri"/>
              </a:rPr>
              <a:t>Ocean Science Meeting 2024 Feb 18 – 23</a:t>
            </a:r>
            <a:endParaRPr/>
          </a:p>
          <a:p>
            <a:pPr indent="-342900" lvl="1" marL="8001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Joint Town Hall</a:t>
            </a:r>
            <a:endParaRPr/>
          </a:p>
          <a:p>
            <a:pPr indent="-342900" lvl="1" marL="8001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Calibri"/>
                <a:ea typeface="Calibri"/>
                <a:cs typeface="Calibri"/>
                <a:sym typeface="Calibri"/>
              </a:rPr>
              <a:t>Joint Science Sessions</a:t>
            </a:r>
            <a:endParaRPr/>
          </a:p>
          <a:p>
            <a:pPr indent="0" lvl="1" marL="457200" marR="0" rtl="0" algn="l">
              <a:spcBef>
                <a:spcPts val="0"/>
              </a:spcBef>
              <a:spcAft>
                <a:spcPts val="0"/>
              </a:spcAft>
              <a:buNone/>
            </a:pPr>
            <a:r>
              <a:t/>
            </a:r>
            <a:endParaRPr b="1" i="0" sz="2000" u="none" cap="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Courier New"/>
              <a:buChar char="o"/>
            </a:pPr>
            <a:r>
              <a:rPr b="1" lang="en-US" sz="2000">
                <a:solidFill>
                  <a:schemeClr val="lt1"/>
                </a:solidFill>
                <a:latin typeface="Calibri"/>
                <a:ea typeface="Calibri"/>
                <a:cs typeface="Calibri"/>
                <a:sym typeface="Calibri"/>
              </a:rPr>
              <a:t>Paper on Combined Observations for Coastal and Inland Aquatic Science and Applications</a:t>
            </a:r>
            <a:endParaRPr/>
          </a:p>
          <a:p>
            <a:pPr indent="-215900" lvl="0" marL="342900" marR="0" rtl="0" algn="l">
              <a:spcBef>
                <a:spcPts val="0"/>
              </a:spcBef>
              <a:spcAft>
                <a:spcPts val="0"/>
              </a:spcAft>
              <a:buClr>
                <a:schemeClr val="dk1"/>
              </a:buClr>
              <a:buSzPts val="2000"/>
              <a:buFont typeface="Courier New"/>
              <a:buNone/>
            </a:pPr>
            <a:r>
              <a:t/>
            </a:r>
            <a:endParaRPr b="1" sz="20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Courier New"/>
              <a:buChar char="o"/>
            </a:pPr>
            <a:r>
              <a:rPr b="1" lang="en-US" sz="2000">
                <a:solidFill>
                  <a:schemeClr val="lt1"/>
                </a:solidFill>
                <a:latin typeface="Calibri"/>
                <a:ea typeface="Calibri"/>
                <a:cs typeface="Calibri"/>
                <a:sym typeface="Calibri"/>
              </a:rPr>
              <a:t>Data Products – Algorithm Development and Evaluation; Data Harmonization</a:t>
            </a:r>
            <a:endParaRPr/>
          </a:p>
          <a:p>
            <a:pPr indent="-215900" lvl="0" marL="342900" marR="0" rtl="0" algn="l">
              <a:spcBef>
                <a:spcPts val="0"/>
              </a:spcBef>
              <a:spcAft>
                <a:spcPts val="0"/>
              </a:spcAft>
              <a:buClr>
                <a:schemeClr val="dk1"/>
              </a:buClr>
              <a:buSzPts val="2000"/>
              <a:buFont typeface="Courier New"/>
              <a:buNone/>
            </a:pPr>
            <a:r>
              <a:t/>
            </a:r>
            <a:endParaRPr b="1" sz="20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Courier New"/>
              <a:buChar char="o"/>
            </a:pPr>
            <a:r>
              <a:rPr b="1" lang="en-US" sz="2000">
                <a:solidFill>
                  <a:schemeClr val="lt1"/>
                </a:solidFill>
                <a:latin typeface="Calibri"/>
                <a:ea typeface="Calibri"/>
                <a:cs typeface="Calibri"/>
                <a:sym typeface="Calibri"/>
              </a:rPr>
              <a:t>Cal/Val Infrastructure and Resources; Inter-Calibration; Instrumented Stations; Field Work</a:t>
            </a:r>
            <a:endParaRPr/>
          </a:p>
          <a:p>
            <a:pPr indent="-215900" lvl="0" marL="342900" marR="0" rtl="0" algn="l">
              <a:spcBef>
                <a:spcPts val="0"/>
              </a:spcBef>
              <a:spcAft>
                <a:spcPts val="0"/>
              </a:spcAft>
              <a:buClr>
                <a:schemeClr val="dk1"/>
              </a:buClr>
              <a:buSzPts val="2000"/>
              <a:buFont typeface="Courier New"/>
              <a:buNone/>
            </a:pPr>
            <a:r>
              <a:t/>
            </a:r>
            <a:endParaRPr b="1" sz="20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Courier New"/>
              <a:buChar char="o"/>
            </a:pPr>
            <a:r>
              <a:rPr b="1" lang="en-US" sz="2000">
                <a:solidFill>
                  <a:schemeClr val="lt1"/>
                </a:solidFill>
                <a:latin typeface="Calibri"/>
                <a:ea typeface="Calibri"/>
                <a:cs typeface="Calibri"/>
                <a:sym typeface="Calibri"/>
              </a:rPr>
              <a:t>Applications and Community Outreach (ASG, GLEON)</a:t>
            </a:r>
            <a:endParaRPr sz="2000">
              <a:solidFill>
                <a:schemeClr val="lt1"/>
              </a:solidFill>
              <a:latin typeface="Calibri"/>
              <a:ea typeface="Calibri"/>
              <a:cs typeface="Calibri"/>
              <a:sym typeface="Calibri"/>
            </a:endParaRPr>
          </a:p>
        </p:txBody>
      </p:sp>
      <p:pic>
        <p:nvPicPr>
          <p:cNvPr id="326" name="Google Shape;326;p13"/>
          <p:cNvPicPr preferRelativeResize="0"/>
          <p:nvPr/>
        </p:nvPicPr>
        <p:blipFill rotWithShape="1">
          <a:blip r:embed="rId6">
            <a:alphaModFix/>
          </a:blip>
          <a:srcRect b="0" l="0" r="0" t="0"/>
          <a:stretch/>
        </p:blipFill>
        <p:spPr>
          <a:xfrm>
            <a:off x="10435122" y="825707"/>
            <a:ext cx="1088571" cy="990600"/>
          </a:xfrm>
          <a:prstGeom prst="rect">
            <a:avLst/>
          </a:prstGeom>
          <a:noFill/>
          <a:ln>
            <a:noFill/>
          </a:ln>
        </p:spPr>
      </p:pic>
      <p:sp>
        <p:nvSpPr>
          <p:cNvPr id="327" name="Google Shape;327;p13"/>
          <p:cNvSpPr txBox="1"/>
          <p:nvPr/>
        </p:nvSpPr>
        <p:spPr>
          <a:xfrm>
            <a:off x="9732108" y="1762327"/>
            <a:ext cx="2475431" cy="605192"/>
          </a:xfrm>
          <a:prstGeom prst="rect">
            <a:avLst/>
          </a:prstGeom>
          <a:noFill/>
          <a:ln>
            <a:noFill/>
          </a:ln>
        </p:spPr>
        <p:txBody>
          <a:bodyPr anchorCtr="0" anchor="t" bIns="58600" lIns="117200" spcFirstLastPara="1" rIns="117200" wrap="square" tIns="58600">
            <a:noAutofit/>
          </a:bodyPr>
          <a:lstStyle/>
          <a:p>
            <a:pPr indent="0" lvl="0" marL="0" marR="0" rtl="0" algn="ctr">
              <a:spcBef>
                <a:spcPts val="0"/>
              </a:spcBef>
              <a:spcAft>
                <a:spcPts val="0"/>
              </a:spcAft>
              <a:buNone/>
            </a:pPr>
            <a:r>
              <a:rPr lang="en-US" sz="1600">
                <a:solidFill>
                  <a:srgbClr val="FFFFFF"/>
                </a:solidFill>
                <a:latin typeface="Calibri"/>
                <a:ea typeface="Calibri"/>
                <a:cs typeface="Calibri"/>
                <a:sym typeface="Calibri"/>
              </a:rPr>
              <a:t>Phytoplankton, Aerosols, Clouds and ocean Ecology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id="332" name="Google Shape;332;p14"/>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333" name="Google Shape;333;p14"/>
          <p:cNvSpPr txBox="1"/>
          <p:nvPr/>
        </p:nvSpPr>
        <p:spPr>
          <a:xfrm>
            <a:off x="296472" y="-33078"/>
            <a:ext cx="221791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Summary</a:t>
            </a:r>
            <a:endParaRPr/>
          </a:p>
        </p:txBody>
      </p:sp>
      <p:sp>
        <p:nvSpPr>
          <p:cNvPr id="334" name="Google Shape;334;p14"/>
          <p:cNvSpPr txBox="1"/>
          <p:nvPr/>
        </p:nvSpPr>
        <p:spPr>
          <a:xfrm>
            <a:off x="296472" y="698254"/>
            <a:ext cx="11302219" cy="612475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400"/>
              <a:buFont typeface="Courier New"/>
              <a:buChar char="o"/>
            </a:pPr>
            <a:r>
              <a:rPr b="1" lang="en-US" sz="2400">
                <a:solidFill>
                  <a:schemeClr val="lt1"/>
                </a:solidFill>
                <a:latin typeface="Calibri"/>
                <a:ea typeface="Calibri"/>
                <a:cs typeface="Calibri"/>
                <a:sym typeface="Calibri"/>
              </a:rPr>
              <a:t>SBG passed MCR and KDP-A and Phase A has begun (next gate is System Requirement Review). Launch targeted in Q1 2028.</a:t>
            </a:r>
            <a:endParaRPr/>
          </a:p>
          <a:p>
            <a:pPr indent="0" lvl="0" marL="0" marR="0" rtl="0" algn="l">
              <a:spcBef>
                <a:spcPts val="0"/>
              </a:spcBef>
              <a:spcAft>
                <a:spcPts val="0"/>
              </a:spcAft>
              <a:buNone/>
            </a:pPr>
            <a:r>
              <a:t/>
            </a:r>
            <a:endParaRPr b="1"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Courier New"/>
              <a:buChar char="o"/>
            </a:pPr>
            <a:r>
              <a:rPr b="1" lang="en-US" sz="2400">
                <a:solidFill>
                  <a:schemeClr val="lt1"/>
                </a:solidFill>
                <a:latin typeface="Calibri"/>
                <a:ea typeface="Calibri"/>
                <a:cs typeface="Calibri"/>
                <a:sym typeface="Calibri"/>
              </a:rPr>
              <a:t>SBG has established a tilt requirement for the VSWIR spectrometer of 3°-5°, but a orbit change is sparking trade study between glint and SNR. </a:t>
            </a:r>
            <a:endParaRPr/>
          </a:p>
          <a:p>
            <a:pPr indent="-292100" lvl="0" marL="342900" marR="0" rtl="0" algn="l">
              <a:spcBef>
                <a:spcPts val="0"/>
              </a:spcBef>
              <a:spcAft>
                <a:spcPts val="0"/>
              </a:spcAft>
              <a:buClr>
                <a:schemeClr val="dk1"/>
              </a:buClr>
              <a:buSzPts val="800"/>
              <a:buFont typeface="Courier New"/>
              <a:buNone/>
            </a:pPr>
            <a:r>
              <a:t/>
            </a:r>
            <a:endParaRPr b="1"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Courier New"/>
              <a:buChar char="o"/>
            </a:pPr>
            <a:r>
              <a:rPr b="1" lang="en-US" sz="2400">
                <a:solidFill>
                  <a:schemeClr val="lt1"/>
                </a:solidFill>
                <a:latin typeface="Calibri"/>
                <a:ea typeface="Calibri"/>
                <a:cs typeface="Calibri"/>
                <a:sym typeface="Calibri"/>
              </a:rPr>
              <a:t>Development of a priority heat map tool for defining the SBG coastal marine acquisition plan continues; seeking community input (e.g.,via the ASG).</a:t>
            </a:r>
            <a:endParaRPr/>
          </a:p>
          <a:p>
            <a:pPr indent="-292100" lvl="0" marL="342900" marR="0" rtl="0" algn="l">
              <a:spcBef>
                <a:spcPts val="0"/>
              </a:spcBef>
              <a:spcAft>
                <a:spcPts val="0"/>
              </a:spcAft>
              <a:buClr>
                <a:schemeClr val="dk1"/>
              </a:buClr>
              <a:buSzPts val="800"/>
              <a:buFont typeface="Courier New"/>
              <a:buNone/>
            </a:pPr>
            <a:r>
              <a:t/>
            </a:r>
            <a:endParaRPr b="1"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Courier New"/>
              <a:buChar char="o"/>
            </a:pPr>
            <a:r>
              <a:rPr b="1" lang="en-US" sz="2400">
                <a:solidFill>
                  <a:schemeClr val="lt1"/>
                </a:solidFill>
                <a:latin typeface="Calibri"/>
                <a:ea typeface="Calibri"/>
                <a:cs typeface="Calibri"/>
                <a:sym typeface="Calibri"/>
              </a:rPr>
              <a:t>Long-term loan WATERHYPERNET Panthyr on a tower in the Chesapeake Bay June 2023; funds permitting could upgrade Panthyr to HYPSTAR, serve multiple missions.</a:t>
            </a:r>
            <a:endParaRPr/>
          </a:p>
          <a:p>
            <a:pPr indent="-292100" lvl="0" marL="342900" marR="0" rtl="0" algn="l">
              <a:spcBef>
                <a:spcPts val="0"/>
              </a:spcBef>
              <a:spcAft>
                <a:spcPts val="0"/>
              </a:spcAft>
              <a:buClr>
                <a:schemeClr val="dk1"/>
              </a:buClr>
              <a:buSzPts val="800"/>
              <a:buFont typeface="Courier New"/>
              <a:buNone/>
            </a:pPr>
            <a:r>
              <a:t/>
            </a:r>
            <a:endParaRPr b="1"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Courier New"/>
              <a:buChar char="o"/>
            </a:pPr>
            <a:r>
              <a:rPr b="1" lang="en-US" sz="2400">
                <a:solidFill>
                  <a:schemeClr val="lt1"/>
                </a:solidFill>
                <a:latin typeface="Calibri"/>
                <a:ea typeface="Calibri"/>
                <a:cs typeface="Calibri"/>
                <a:sym typeface="Calibri"/>
              </a:rPr>
              <a:t>The aquatic coastal and inland science and application communities are interested and involved.</a:t>
            </a:r>
            <a:endParaRPr/>
          </a:p>
          <a:p>
            <a:pPr indent="-342900" lvl="1" marL="80010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ACME facilitating joint activities for SBG, PACE and GLIMR; synergy paper, OSM.</a:t>
            </a:r>
            <a:endParaRPr/>
          </a:p>
          <a:p>
            <a:pPr indent="-342900" lvl="1" marL="80010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ASG will meet regarding coastal acquisition prioritization and glint algorithms.</a:t>
            </a:r>
            <a:endParaRPr/>
          </a:p>
          <a:p>
            <a:pPr indent="-342900" lvl="1" marL="800100" marR="0" rtl="0" algn="l">
              <a:spcBef>
                <a:spcPts val="0"/>
              </a:spcBef>
              <a:spcAft>
                <a:spcPts val="0"/>
              </a:spcAft>
              <a:buClr>
                <a:schemeClr val="lt1"/>
              </a:buClr>
              <a:buSzPts val="2400"/>
              <a:buFont typeface="Arial"/>
              <a:buChar char="•"/>
            </a:pPr>
            <a:r>
              <a:rPr b="1" i="0" lang="en-US" sz="2400" u="none" cap="none" strike="noStrike">
                <a:solidFill>
                  <a:schemeClr val="lt1"/>
                </a:solidFill>
                <a:latin typeface="Calibri"/>
                <a:ea typeface="Calibri"/>
                <a:cs typeface="Calibri"/>
                <a:sym typeface="Calibri"/>
              </a:rPr>
              <a:t>SBG Algorithms &amp; Applications working groups jointly hold a weekly webinar Mondays @noon ET. (</a:t>
            </a:r>
            <a:r>
              <a:rPr b="1" i="0" lang="en-US" sz="2400" u="sng" cap="none" strike="noStrike">
                <a:solidFill>
                  <a:srgbClr val="FFFF00"/>
                </a:solidFill>
                <a:latin typeface="Calibri"/>
                <a:ea typeface="Calibri"/>
                <a:cs typeface="Calibri"/>
                <a:sym typeface="Calibri"/>
                <a:hlinkClick r:id="rId4">
                  <a:extLst>
                    <a:ext uri="{A12FA001-AC4F-418D-AE19-62706E023703}">
                      <ahyp:hlinkClr val="tx"/>
                    </a:ext>
                  </a:extLst>
                </a:hlinkClick>
              </a:rPr>
              <a:t>Kerry-Anne.Cawse-Nicholson@jpl.nasa.gov</a:t>
            </a:r>
            <a:r>
              <a:rPr b="1" i="0" lang="en-US" sz="2400" u="none" cap="none" strike="noStrike">
                <a:solidFill>
                  <a:srgbClr val="FFFF00"/>
                </a:solidFill>
                <a:latin typeface="Calibri"/>
                <a:ea typeface="Calibri"/>
                <a:cs typeface="Calibri"/>
                <a:sym typeface="Calibri"/>
              </a:rPr>
              <a:t>         </a:t>
            </a:r>
            <a:endParaRPr/>
          </a:p>
          <a:p>
            <a:pPr indent="0" lvl="1" marL="457200" marR="0" rtl="0" algn="l">
              <a:spcBef>
                <a:spcPts val="0"/>
              </a:spcBef>
              <a:spcAft>
                <a:spcPts val="0"/>
              </a:spcAft>
              <a:buNone/>
            </a:pPr>
            <a:r>
              <a:rPr b="1" i="0" lang="en-US" sz="2400" u="sng" cap="none" strike="noStrike">
                <a:solidFill>
                  <a:srgbClr val="0563C1"/>
                </a:solidFill>
                <a:latin typeface="Calibri"/>
                <a:ea typeface="Calibri"/>
                <a:cs typeface="Calibri"/>
                <a:sym typeface="Calibri"/>
                <a:hlinkClick r:id="rId5">
                  <a:extLst>
                    <a:ext uri="{A12FA001-AC4F-418D-AE19-62706E023703}">
                      <ahyp:hlinkClr val="tx"/>
                    </a:ext>
                  </a:extLst>
                </a:hlinkClick>
              </a:rPr>
              <a:t>                                             </a:t>
            </a:r>
            <a:r>
              <a:rPr b="1" i="0" lang="en-US" sz="2400" u="sng" cap="none" strike="noStrike">
                <a:solidFill>
                  <a:srgbClr val="FFFF00"/>
                </a:solidFill>
                <a:latin typeface="Calibri"/>
                <a:ea typeface="Calibri"/>
                <a:cs typeface="Calibri"/>
                <a:sym typeface="Calibri"/>
                <a:hlinkClick r:id="rId6">
                  <a:extLst>
                    <a:ext uri="{A12FA001-AC4F-418D-AE19-62706E023703}">
                      <ahyp:hlinkClr val="tx"/>
                    </a:ext>
                  </a:extLst>
                </a:hlinkClick>
              </a:rPr>
              <a:t>Stephanie.Uz@nasa.gov</a:t>
            </a:r>
            <a:r>
              <a:rPr b="1" i="0" lang="en-US" sz="2400" u="none" cap="none" strike="noStrike">
                <a:solidFill>
                  <a:schemeClr val="lt1"/>
                </a:solidFill>
                <a:latin typeface="Calibri"/>
                <a:ea typeface="Calibri"/>
                <a:cs typeface="Calibri"/>
                <a:sym typeface="Calibri"/>
              </a:rPr>
              <a:t>)</a:t>
            </a:r>
            <a:endParaRPr/>
          </a:p>
        </p:txBody>
      </p:sp>
      <p:sp>
        <p:nvSpPr>
          <p:cNvPr id="335" name="Google Shape;335;p14"/>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15"/>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341" name="Google Shape;341;p15"/>
          <p:cNvSpPr txBox="1"/>
          <p:nvPr/>
        </p:nvSpPr>
        <p:spPr>
          <a:xfrm>
            <a:off x="4685934" y="3013501"/>
            <a:ext cx="282013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chemeClr val="lt1"/>
                </a:solidFill>
                <a:latin typeface="Calibri"/>
                <a:ea typeface="Calibri"/>
                <a:cs typeface="Calibri"/>
                <a:sym typeface="Calibri"/>
              </a:rPr>
              <a:t>Thank You</a:t>
            </a:r>
            <a:endParaRPr/>
          </a:p>
        </p:txBody>
      </p:sp>
      <p:sp>
        <p:nvSpPr>
          <p:cNvPr id="342" name="Google Shape;342;p15"/>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16"/>
          <p:cNvPicPr preferRelativeResize="0"/>
          <p:nvPr/>
        </p:nvPicPr>
        <p:blipFill rotWithShape="1">
          <a:blip r:embed="rId3">
            <a:alphaModFix/>
          </a:blip>
          <a:srcRect b="0" l="0" r="0" t="0"/>
          <a:stretch/>
        </p:blipFill>
        <p:spPr>
          <a:xfrm>
            <a:off x="3175" y="1785"/>
            <a:ext cx="12188825" cy="6856215"/>
          </a:xfrm>
          <a:prstGeom prst="rect">
            <a:avLst/>
          </a:prstGeom>
          <a:noFill/>
          <a:ln>
            <a:noFill/>
          </a:ln>
        </p:spPr>
      </p:pic>
      <p:sp>
        <p:nvSpPr>
          <p:cNvPr id="349" name="Google Shape;349;p16"/>
          <p:cNvSpPr/>
          <p:nvPr/>
        </p:nvSpPr>
        <p:spPr>
          <a:xfrm>
            <a:off x="827903" y="185353"/>
            <a:ext cx="10453816" cy="6504503"/>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350" name="Google Shape;350;p16"/>
          <p:cNvGraphicFramePr/>
          <p:nvPr/>
        </p:nvGraphicFramePr>
        <p:xfrm>
          <a:off x="1184418" y="701651"/>
          <a:ext cx="3000000" cy="3000000"/>
        </p:xfrm>
        <a:graphic>
          <a:graphicData uri="http://schemas.openxmlformats.org/drawingml/2006/table">
            <a:tbl>
              <a:tblPr>
                <a:noFill/>
                <a:tableStyleId>{BFC6F71B-6F03-4BC0-BA11-A752F097C445}</a:tableStyleId>
              </a:tblPr>
              <a:tblGrid>
                <a:gridCol w="3507325"/>
                <a:gridCol w="6233475"/>
              </a:tblGrid>
              <a:tr h="311300">
                <a:tc>
                  <a:txBody>
                    <a:bodyPr/>
                    <a:lstStyle/>
                    <a:p>
                      <a:pPr indent="0" lvl="0" marL="0" marR="0" rtl="0" algn="l">
                        <a:spcBef>
                          <a:spcPts val="0"/>
                        </a:spcBef>
                        <a:spcAft>
                          <a:spcPts val="0"/>
                        </a:spcAft>
                        <a:buNone/>
                      </a:pPr>
                      <a:r>
                        <a:rPr b="1" i="0" lang="en-US" sz="1700" u="none" cap="none" strike="noStrike">
                          <a:solidFill>
                            <a:srgbClr val="000000"/>
                          </a:solidFill>
                          <a:latin typeface="Arial"/>
                          <a:ea typeface="Arial"/>
                          <a:cs typeface="Arial"/>
                          <a:sym typeface="Arial"/>
                        </a:rPr>
                        <a:t>SBG Algorithm Class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700" u="none" cap="none" strike="noStrike">
                          <a:solidFill>
                            <a:srgbClr val="000000"/>
                          </a:solidFill>
                          <a:latin typeface="Arial"/>
                          <a:ea typeface="Arial"/>
                          <a:cs typeface="Arial"/>
                          <a:sym typeface="Arial"/>
                        </a:rPr>
                        <a:t>SBG Algorithm Products (examples)</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1" i="0" lang="en-US" sz="1500" u="none" cap="none" strike="noStrike">
                          <a:solidFill>
                            <a:srgbClr val="FFFFFF"/>
                          </a:solidFill>
                          <a:latin typeface="Arial"/>
                          <a:ea typeface="Arial"/>
                          <a:cs typeface="Arial"/>
                          <a:sym typeface="Arial"/>
                        </a:rPr>
                        <a:t>CORE Algorithms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Arial"/>
                          <a:ea typeface="Arial"/>
                          <a:cs typeface="Arial"/>
                          <a:sym typeface="Arial"/>
                        </a:rPr>
                        <a:t> </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solidFill>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Earth Surface Temperature and Emissivity</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Land Surface Temperature* and Emissivity</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VSWIR Reflectance</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Land and Water Reflectances, BRDF Corrections, Albedo</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Cover Classifications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Cloud, Water, Land Cover, Plant Functional Types, etc.</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1" i="0" lang="en-US" sz="1500" u="none" cap="none" strike="noStrike">
                          <a:solidFill>
                            <a:srgbClr val="FFFFFF"/>
                          </a:solidFill>
                          <a:latin typeface="Arial"/>
                          <a:ea typeface="Arial"/>
                          <a:cs typeface="Arial"/>
                          <a:sym typeface="Arial"/>
                        </a:rPr>
                        <a:t>PRODUCT Algorithms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solidFill>
                  </a:tcPr>
                </a:tc>
                <a:tc>
                  <a:txBody>
                    <a:bodyPr/>
                    <a:lstStyle/>
                    <a:p>
                      <a:pPr indent="0" lvl="0" marL="0" marR="0" rtl="0" algn="l">
                        <a:spcBef>
                          <a:spcPts val="0"/>
                        </a:spcBef>
                        <a:spcAft>
                          <a:spcPts val="0"/>
                        </a:spcAft>
                        <a:buNone/>
                      </a:pPr>
                      <a:r>
                        <a:rPr b="0" i="0" lang="en-US" sz="1500" u="none" cap="none" strike="noStrike">
                          <a:solidFill>
                            <a:srgbClr val="FFFFFF"/>
                          </a:solidFill>
                          <a:latin typeface="Arial"/>
                          <a:ea typeface="Arial"/>
                          <a:cs typeface="Arial"/>
                          <a:sym typeface="Arial"/>
                        </a:rPr>
                        <a:t> </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solidFill>
                  </a:tcPr>
                </a:tc>
              </a:tr>
              <a:tr h="262150">
                <a:tc>
                  <a:txBody>
                    <a:bodyPr/>
                    <a:lstStyle/>
                    <a:p>
                      <a:pPr indent="0" lvl="0" marL="0" marR="0" rtl="0" algn="l">
                        <a:spcBef>
                          <a:spcPts val="0"/>
                        </a:spcBef>
                        <a:spcAft>
                          <a:spcPts val="0"/>
                        </a:spcAft>
                        <a:buNone/>
                      </a:pPr>
                      <a:r>
                        <a:rPr b="1" i="0" lang="en-US" sz="1500" u="none" cap="none" strike="noStrike">
                          <a:solidFill>
                            <a:srgbClr val="00FFFF"/>
                          </a:solidFill>
                          <a:latin typeface="Arial"/>
                          <a:ea typeface="Arial"/>
                          <a:cs typeface="Arial"/>
                          <a:sym typeface="Arial"/>
                        </a:rPr>
                        <a:t>Terrestrial Ecosystems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c>
                  <a:txBody>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 </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Vegetation Traits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Nitrogen, LMA, Chlorophyll, Canopy water</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Evapotranspiration</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ET*, Evaporative stress index</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Proportional Cover</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GV, NPV, Substrate, Snow/Ice, Burned Area</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1" i="0" lang="en-US" sz="1500" u="none" cap="none" strike="noStrike">
                          <a:solidFill>
                            <a:srgbClr val="00FFFF"/>
                          </a:solidFill>
                          <a:latin typeface="Arial"/>
                          <a:ea typeface="Arial"/>
                          <a:cs typeface="Arial"/>
                          <a:sym typeface="Arial"/>
                        </a:rPr>
                        <a:t>Geology/Earth Surface</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c>
                  <a:txBody>
                    <a:bodyPr/>
                    <a:lstStyle/>
                    <a:p>
                      <a:pPr indent="0" lvl="0" marL="0" marR="0" rtl="0" algn="l">
                        <a:spcBef>
                          <a:spcPts val="0"/>
                        </a:spcBef>
                        <a:spcAft>
                          <a:spcPts val="0"/>
                        </a:spcAft>
                        <a:buNone/>
                      </a:pPr>
                      <a:r>
                        <a:rPr b="0" i="0" lang="en-US" sz="1400" u="none" cap="none" strike="noStrike">
                          <a:solidFill>
                            <a:srgbClr val="000000"/>
                          </a:solidFill>
                          <a:latin typeface="Arial"/>
                          <a:ea typeface="Arial"/>
                          <a:cs typeface="Arial"/>
                          <a:sym typeface="Arial"/>
                        </a:rPr>
                        <a:t> </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Substrate Composition</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Mineral type*, Fractional abundance*, Soil types and constituents</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Volcanic Gases and Plumes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SO2, Volcanic ash</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High Temperature Features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Volcanic temperature anomalies (lava temperature), Forest fires</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1" i="0" lang="en-US" sz="1500" u="none" cap="none" strike="noStrike">
                          <a:solidFill>
                            <a:srgbClr val="00FFFF"/>
                          </a:solidFill>
                          <a:latin typeface="Arial"/>
                          <a:ea typeface="Arial"/>
                          <a:cs typeface="Arial"/>
                          <a:sym typeface="Arial"/>
                        </a:rPr>
                        <a:t>Aquatic and Coastal Ecosystems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 </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r>
              <a:tr h="262150">
                <a:tc>
                  <a:txBody>
                    <a:bodyPr/>
                    <a:lstStyle/>
                    <a:p>
                      <a:pPr indent="0" lvl="0" marL="0" marR="0" rtl="0" algn="l">
                        <a:spcBef>
                          <a:spcPts val="0"/>
                        </a:spcBef>
                        <a:spcAft>
                          <a:spcPts val="0"/>
                        </a:spcAft>
                        <a:buNone/>
                      </a:pPr>
                      <a:r>
                        <a:rPr b="0" i="0" lang="en-US" sz="1500" u="none" cap="none" strike="noStrike">
                          <a:solidFill>
                            <a:srgbClr val="0100FF"/>
                          </a:solidFill>
                          <a:latin typeface="Arial"/>
                          <a:ea typeface="Arial"/>
                          <a:cs typeface="Arial"/>
                          <a:sym typeface="Arial"/>
                        </a:rPr>
                        <a:t>Water Biogeochemistry</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100FF"/>
                          </a:solidFill>
                          <a:latin typeface="Arial"/>
                          <a:ea typeface="Arial"/>
                          <a:cs typeface="Arial"/>
                          <a:sym typeface="Arial"/>
                        </a:rPr>
                        <a:t>Pigments, CDOM, Suspended particulate matter</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0" i="0" lang="en-US" sz="1500" u="none" cap="none" strike="noStrike">
                          <a:solidFill>
                            <a:srgbClr val="0100FF"/>
                          </a:solidFill>
                          <a:latin typeface="Arial"/>
                          <a:ea typeface="Arial"/>
                          <a:cs typeface="Arial"/>
                          <a:sym typeface="Arial"/>
                        </a:rPr>
                        <a:t>Water Biophysics</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100FF"/>
                          </a:solidFill>
                          <a:latin typeface="Arial"/>
                          <a:ea typeface="Arial"/>
                          <a:cs typeface="Arial"/>
                          <a:sym typeface="Arial"/>
                        </a:rPr>
                        <a:t>Diffuse light attenuation, Inherent optical properties, Euphotic depth, PAR</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59175">
                <a:tc>
                  <a:txBody>
                    <a:bodyPr/>
                    <a:lstStyle/>
                    <a:p>
                      <a:pPr indent="0" lvl="0" marL="0" marR="0" rtl="0" algn="l">
                        <a:spcBef>
                          <a:spcPts val="0"/>
                        </a:spcBef>
                        <a:spcAft>
                          <a:spcPts val="0"/>
                        </a:spcAft>
                        <a:buNone/>
                      </a:pPr>
                      <a:r>
                        <a:rPr b="0" i="0" lang="en-US" sz="1500" u="none" cap="none" strike="noStrike">
                          <a:solidFill>
                            <a:srgbClr val="0100FF"/>
                          </a:solidFill>
                          <a:latin typeface="Arial"/>
                          <a:ea typeface="Arial"/>
                          <a:cs typeface="Arial"/>
                          <a:sym typeface="Arial"/>
                        </a:rPr>
                        <a:t>Aquatic Classification</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100FF"/>
                          </a:solidFill>
                          <a:latin typeface="Arial"/>
                          <a:ea typeface="Arial"/>
                          <a:cs typeface="Arial"/>
                          <a:sym typeface="Arial"/>
                        </a:rPr>
                        <a:t>Phytoplankton functional types, Floating vegetation, Benthic cover, Wetlands</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2150">
                <a:tc>
                  <a:txBody>
                    <a:bodyPr/>
                    <a:lstStyle/>
                    <a:p>
                      <a:pPr indent="0" lvl="0" marL="0" marR="0" rtl="0" algn="l">
                        <a:spcBef>
                          <a:spcPts val="0"/>
                        </a:spcBef>
                        <a:spcAft>
                          <a:spcPts val="0"/>
                        </a:spcAft>
                        <a:buNone/>
                      </a:pPr>
                      <a:r>
                        <a:rPr b="1" i="0" lang="en-US" sz="1500" u="none" cap="none" strike="noStrike">
                          <a:solidFill>
                            <a:srgbClr val="00FFFF"/>
                          </a:solidFill>
                          <a:latin typeface="Arial"/>
                          <a:ea typeface="Arial"/>
                          <a:cs typeface="Arial"/>
                          <a:sym typeface="Arial"/>
                        </a:rPr>
                        <a:t>Snow and Ice</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c>
                  <a:txBody>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 </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23F4F"/>
                    </a:solidFill>
                  </a:tcPr>
                </a:tc>
              </a:tr>
              <a:tr h="262150">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Snow albedo</a:t>
                      </a:r>
                      <a:endParaRPr/>
                    </a:p>
                  </a:txBody>
                  <a:tcPr marT="11125" marB="0" marR="11125" marL="111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500" u="none" cap="none" strike="noStrike">
                          <a:solidFill>
                            <a:srgbClr val="000000"/>
                          </a:solidFill>
                          <a:latin typeface="Arial"/>
                          <a:ea typeface="Arial"/>
                          <a:cs typeface="Arial"/>
                          <a:sym typeface="Arial"/>
                        </a:rPr>
                        <a:t>Albedo, Grain size, SSA, Light absorbing particles, Fractional cover</a:t>
                      </a:r>
                      <a:endParaRPr/>
                    </a:p>
                  </a:txBody>
                  <a:tcPr marT="11125" marB="0" marR="11125" marL="111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351" name="Google Shape;351;p16"/>
          <p:cNvSpPr txBox="1"/>
          <p:nvPr/>
        </p:nvSpPr>
        <p:spPr>
          <a:xfrm>
            <a:off x="6549416" y="6467781"/>
            <a:ext cx="3530134" cy="2838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i="1" lang="en-US" sz="1800">
                <a:solidFill>
                  <a:schemeClr val="dk1"/>
                </a:solidFill>
                <a:latin typeface="Calibri"/>
                <a:ea typeface="Calibri"/>
                <a:cs typeface="Calibri"/>
                <a:sym typeface="Calibri"/>
              </a:rPr>
              <a:t>*Leverages ECOSTRESS and EMIT algorithms</a:t>
            </a:r>
            <a:endParaRPr/>
          </a:p>
        </p:txBody>
      </p:sp>
      <p:sp>
        <p:nvSpPr>
          <p:cNvPr id="352" name="Google Shape;352;p16"/>
          <p:cNvSpPr txBox="1"/>
          <p:nvPr/>
        </p:nvSpPr>
        <p:spPr>
          <a:xfrm>
            <a:off x="2088292" y="212670"/>
            <a:ext cx="774795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SBG Algorithm Working Group Candidate Algorithm Classes</a:t>
            </a:r>
            <a:endParaRPr/>
          </a:p>
        </p:txBody>
      </p:sp>
      <p:sp>
        <p:nvSpPr>
          <p:cNvPr id="353" name="Google Shape;353;p16"/>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id="358" name="Google Shape;358;p17"/>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pic>
        <p:nvPicPr>
          <p:cNvPr id="359" name="Google Shape;359;p17"/>
          <p:cNvPicPr preferRelativeResize="0"/>
          <p:nvPr/>
        </p:nvPicPr>
        <p:blipFill rotWithShape="1">
          <a:blip r:embed="rId4">
            <a:alphaModFix/>
          </a:blip>
          <a:srcRect b="0" l="0" r="0" t="0"/>
          <a:stretch/>
        </p:blipFill>
        <p:spPr>
          <a:xfrm>
            <a:off x="414391" y="803761"/>
            <a:ext cx="11363218" cy="5678217"/>
          </a:xfrm>
          <a:prstGeom prst="rect">
            <a:avLst/>
          </a:prstGeom>
          <a:noFill/>
          <a:ln>
            <a:noFill/>
          </a:ln>
        </p:spPr>
      </p:pic>
      <p:sp>
        <p:nvSpPr>
          <p:cNvPr id="360" name="Google Shape;360;p17"/>
          <p:cNvSpPr txBox="1"/>
          <p:nvPr/>
        </p:nvSpPr>
        <p:spPr>
          <a:xfrm>
            <a:off x="414391" y="95875"/>
            <a:ext cx="957268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VSWIR Mission Planning Mask (v4 Best)</a:t>
            </a:r>
            <a:endParaRPr/>
          </a:p>
        </p:txBody>
      </p:sp>
      <p:sp>
        <p:nvSpPr>
          <p:cNvPr id="361" name="Google Shape;361;p17"/>
          <p:cNvSpPr txBox="1"/>
          <p:nvPr/>
        </p:nvSpPr>
        <p:spPr>
          <a:xfrm>
            <a:off x="414391" y="6481978"/>
            <a:ext cx="58149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EEZ, maritime boundaries, marginal seas, and global islands </a:t>
            </a:r>
            <a:endParaRPr/>
          </a:p>
        </p:txBody>
      </p:sp>
      <p:sp>
        <p:nvSpPr>
          <p:cNvPr id="362" name="Google Shape;362;p17"/>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18"/>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pic>
        <p:nvPicPr>
          <p:cNvPr id="369" name="Google Shape;369;p18"/>
          <p:cNvPicPr preferRelativeResize="0"/>
          <p:nvPr/>
        </p:nvPicPr>
        <p:blipFill rotWithShape="1">
          <a:blip r:embed="rId4">
            <a:alphaModFix/>
          </a:blip>
          <a:srcRect b="0" l="0" r="0" t="0"/>
          <a:stretch/>
        </p:blipFill>
        <p:spPr>
          <a:xfrm>
            <a:off x="414391" y="801192"/>
            <a:ext cx="11363218" cy="5678217"/>
          </a:xfrm>
          <a:prstGeom prst="rect">
            <a:avLst/>
          </a:prstGeom>
          <a:noFill/>
          <a:ln>
            <a:noFill/>
          </a:ln>
        </p:spPr>
      </p:pic>
      <p:sp>
        <p:nvSpPr>
          <p:cNvPr id="370" name="Google Shape;370;p18"/>
          <p:cNvSpPr txBox="1"/>
          <p:nvPr/>
        </p:nvSpPr>
        <p:spPr>
          <a:xfrm>
            <a:off x="414391" y="95875"/>
            <a:ext cx="1067670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TIR Mission Planning Mask (v6 Intermediate)</a:t>
            </a:r>
            <a:endParaRPr/>
          </a:p>
        </p:txBody>
      </p:sp>
      <p:sp>
        <p:nvSpPr>
          <p:cNvPr id="371" name="Google Shape;371;p18"/>
          <p:cNvSpPr txBox="1"/>
          <p:nvPr/>
        </p:nvSpPr>
        <p:spPr>
          <a:xfrm>
            <a:off x="414391" y="6481978"/>
            <a:ext cx="109666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maritime boundaries, marginal seas, global islands, warm water corals, sea ice extent, and NISAR volcano locations </a:t>
            </a:r>
            <a:endParaRPr/>
          </a:p>
        </p:txBody>
      </p:sp>
      <p:sp>
        <p:nvSpPr>
          <p:cNvPr id="372" name="Google Shape;372;p18"/>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19"/>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pic>
        <p:nvPicPr>
          <p:cNvPr id="378" name="Google Shape;378;p19"/>
          <p:cNvPicPr preferRelativeResize="0"/>
          <p:nvPr/>
        </p:nvPicPr>
        <p:blipFill rotWithShape="1">
          <a:blip r:embed="rId4">
            <a:alphaModFix/>
          </a:blip>
          <a:srcRect b="0" l="0" r="0" t="0"/>
          <a:stretch/>
        </p:blipFill>
        <p:spPr>
          <a:xfrm>
            <a:off x="215756" y="3620218"/>
            <a:ext cx="5761233" cy="2878897"/>
          </a:xfrm>
          <a:prstGeom prst="rect">
            <a:avLst/>
          </a:prstGeom>
          <a:noFill/>
          <a:ln cap="flat" cmpd="sng" w="9525">
            <a:solidFill>
              <a:schemeClr val="lt1"/>
            </a:solidFill>
            <a:prstDash val="solid"/>
            <a:round/>
            <a:headEnd len="sm" w="sm" type="none"/>
            <a:tailEnd len="sm" w="sm" type="none"/>
          </a:ln>
        </p:spPr>
      </p:pic>
      <p:pic>
        <p:nvPicPr>
          <p:cNvPr id="379" name="Google Shape;379;p19"/>
          <p:cNvPicPr preferRelativeResize="0"/>
          <p:nvPr/>
        </p:nvPicPr>
        <p:blipFill rotWithShape="1">
          <a:blip r:embed="rId5">
            <a:alphaModFix/>
          </a:blip>
          <a:srcRect b="0" l="0" r="0" t="0"/>
          <a:stretch/>
        </p:blipFill>
        <p:spPr>
          <a:xfrm>
            <a:off x="6208162" y="387180"/>
            <a:ext cx="5761233" cy="2878897"/>
          </a:xfrm>
          <a:prstGeom prst="rect">
            <a:avLst/>
          </a:prstGeom>
          <a:noFill/>
          <a:ln cap="flat" cmpd="sng" w="9525">
            <a:solidFill>
              <a:schemeClr val="lt1"/>
            </a:solidFill>
            <a:prstDash val="solid"/>
            <a:round/>
            <a:headEnd len="sm" w="sm" type="none"/>
            <a:tailEnd len="sm" w="sm" type="none"/>
          </a:ln>
        </p:spPr>
      </p:pic>
      <p:pic>
        <p:nvPicPr>
          <p:cNvPr id="380" name="Google Shape;380;p19"/>
          <p:cNvPicPr preferRelativeResize="0"/>
          <p:nvPr/>
        </p:nvPicPr>
        <p:blipFill rotWithShape="1">
          <a:blip r:embed="rId6">
            <a:alphaModFix/>
          </a:blip>
          <a:srcRect b="0" l="0" r="0" t="0"/>
          <a:stretch/>
        </p:blipFill>
        <p:spPr>
          <a:xfrm>
            <a:off x="6208161" y="3620218"/>
            <a:ext cx="5761233" cy="2878897"/>
          </a:xfrm>
          <a:prstGeom prst="rect">
            <a:avLst/>
          </a:prstGeom>
          <a:noFill/>
          <a:ln cap="flat" cmpd="sng" w="9525">
            <a:solidFill>
              <a:schemeClr val="lt1"/>
            </a:solidFill>
            <a:prstDash val="solid"/>
            <a:round/>
            <a:headEnd len="sm" w="sm" type="none"/>
            <a:tailEnd len="sm" w="sm" type="none"/>
          </a:ln>
        </p:spPr>
      </p:pic>
      <p:pic>
        <p:nvPicPr>
          <p:cNvPr id="381" name="Google Shape;381;p19"/>
          <p:cNvPicPr preferRelativeResize="0"/>
          <p:nvPr/>
        </p:nvPicPr>
        <p:blipFill rotWithShape="1">
          <a:blip r:embed="rId7">
            <a:alphaModFix/>
          </a:blip>
          <a:srcRect b="0" l="0" r="0" t="0"/>
          <a:stretch/>
        </p:blipFill>
        <p:spPr>
          <a:xfrm>
            <a:off x="4419021" y="4745279"/>
            <a:ext cx="1485900" cy="1676400"/>
          </a:xfrm>
          <a:prstGeom prst="rect">
            <a:avLst/>
          </a:prstGeom>
          <a:noFill/>
          <a:ln>
            <a:noFill/>
          </a:ln>
        </p:spPr>
      </p:pic>
      <p:sp>
        <p:nvSpPr>
          <p:cNvPr id="382" name="Google Shape;382;p19"/>
          <p:cNvSpPr txBox="1"/>
          <p:nvPr/>
        </p:nvSpPr>
        <p:spPr>
          <a:xfrm>
            <a:off x="414391" y="95875"/>
            <a:ext cx="34522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PHM Close-Ups</a:t>
            </a:r>
            <a:endParaRPr/>
          </a:p>
        </p:txBody>
      </p:sp>
      <p:sp>
        <p:nvSpPr>
          <p:cNvPr id="383" name="Google Shape;383;p19"/>
          <p:cNvSpPr txBox="1"/>
          <p:nvPr/>
        </p:nvSpPr>
        <p:spPr>
          <a:xfrm>
            <a:off x="6116548" y="70212"/>
            <a:ext cx="17043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NE Asian Islands</a:t>
            </a:r>
            <a:endParaRPr/>
          </a:p>
        </p:txBody>
      </p:sp>
      <p:sp>
        <p:nvSpPr>
          <p:cNvPr id="384" name="Google Shape;384;p19"/>
          <p:cNvSpPr txBox="1"/>
          <p:nvPr/>
        </p:nvSpPr>
        <p:spPr>
          <a:xfrm>
            <a:off x="6136940" y="3283031"/>
            <a:ext cx="2007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West Pacific Islands</a:t>
            </a:r>
            <a:endParaRPr/>
          </a:p>
        </p:txBody>
      </p:sp>
      <p:sp>
        <p:nvSpPr>
          <p:cNvPr id="385" name="Google Shape;385;p19"/>
          <p:cNvSpPr txBox="1"/>
          <p:nvPr/>
        </p:nvSpPr>
        <p:spPr>
          <a:xfrm>
            <a:off x="174660" y="3283031"/>
            <a:ext cx="19829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East African Islands</a:t>
            </a:r>
            <a:endParaRPr/>
          </a:p>
        </p:txBody>
      </p:sp>
      <p:sp>
        <p:nvSpPr>
          <p:cNvPr id="386" name="Google Shape;386;p19"/>
          <p:cNvSpPr txBox="1"/>
          <p:nvPr/>
        </p:nvSpPr>
        <p:spPr>
          <a:xfrm>
            <a:off x="321513" y="919371"/>
            <a:ext cx="5761233" cy="22467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Courier New"/>
              <a:buChar char="o"/>
            </a:pPr>
            <a:r>
              <a:rPr lang="en-US" sz="2000">
                <a:solidFill>
                  <a:schemeClr val="lt1"/>
                </a:solidFill>
                <a:latin typeface="Calibri"/>
                <a:ea typeface="Calibri"/>
                <a:cs typeface="Calibri"/>
                <a:sym typeface="Calibri"/>
              </a:rPr>
              <a:t>Dark green is threshold – Sentinel 2 mask + ROIs</a:t>
            </a:r>
            <a:endParaRPr/>
          </a:p>
          <a:p>
            <a:pPr indent="-158750" lvl="0" marL="285750" marR="0" rtl="0" algn="l">
              <a:spcBef>
                <a:spcPts val="0"/>
              </a:spcBef>
              <a:spcAft>
                <a:spcPts val="0"/>
              </a:spcAft>
              <a:buClr>
                <a:schemeClr val="dk1"/>
              </a:buClr>
              <a:buSzPts val="2000"/>
              <a:buFont typeface="Courier New"/>
              <a:buNone/>
            </a:pPr>
            <a:r>
              <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Courier New"/>
              <a:buChar char="o"/>
            </a:pPr>
            <a:r>
              <a:rPr lang="en-US" sz="2000">
                <a:solidFill>
                  <a:schemeClr val="lt1"/>
                </a:solidFill>
                <a:latin typeface="Calibri"/>
                <a:ea typeface="Calibri"/>
                <a:cs typeface="Calibri"/>
                <a:sym typeface="Calibri"/>
              </a:rPr>
              <a:t>Includes global islands and warm corals layers with special buffers.</a:t>
            </a:r>
            <a:endParaRPr/>
          </a:p>
          <a:p>
            <a:pPr indent="-158750" lvl="0" marL="285750" marR="0" rtl="0" algn="l">
              <a:spcBef>
                <a:spcPts val="0"/>
              </a:spcBef>
              <a:spcAft>
                <a:spcPts val="0"/>
              </a:spcAft>
              <a:buClr>
                <a:schemeClr val="dk1"/>
              </a:buClr>
              <a:buSzPts val="2000"/>
              <a:buFont typeface="Courier New"/>
              <a:buNone/>
            </a:pPr>
            <a:r>
              <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Courier New"/>
              <a:buChar char="o"/>
            </a:pPr>
            <a:r>
              <a:rPr lang="en-US" sz="2000">
                <a:solidFill>
                  <a:schemeClr val="lt1"/>
                </a:solidFill>
                <a:latin typeface="Calibri"/>
                <a:ea typeface="Calibri"/>
                <a:cs typeface="Calibri"/>
                <a:sym typeface="Calibri"/>
              </a:rPr>
              <a:t>NOAA NCEI volcano data base, with 10 km buffers around submarine volcanos.</a:t>
            </a:r>
            <a:endParaRPr/>
          </a:p>
        </p:txBody>
      </p:sp>
      <p:sp>
        <p:nvSpPr>
          <p:cNvPr id="387" name="Google Shape;387;p19"/>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20"/>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pic>
        <p:nvPicPr>
          <p:cNvPr id="393" name="Google Shape;393;p20"/>
          <p:cNvPicPr preferRelativeResize="0"/>
          <p:nvPr/>
        </p:nvPicPr>
        <p:blipFill rotWithShape="1">
          <a:blip r:embed="rId4">
            <a:alphaModFix/>
          </a:blip>
          <a:srcRect b="0" l="0" r="0" t="0"/>
          <a:stretch/>
        </p:blipFill>
        <p:spPr>
          <a:xfrm>
            <a:off x="4076986" y="898742"/>
            <a:ext cx="7779392" cy="5646332"/>
          </a:xfrm>
          <a:prstGeom prst="rect">
            <a:avLst/>
          </a:prstGeom>
          <a:noFill/>
          <a:ln>
            <a:noFill/>
          </a:ln>
        </p:spPr>
      </p:pic>
      <p:sp>
        <p:nvSpPr>
          <p:cNvPr id="394" name="Google Shape;394;p20"/>
          <p:cNvSpPr txBox="1"/>
          <p:nvPr/>
        </p:nvSpPr>
        <p:spPr>
          <a:xfrm>
            <a:off x="414391" y="95875"/>
            <a:ext cx="111673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Coastal Marine Acquisition – Priority Heat Map</a:t>
            </a:r>
            <a:endParaRPr/>
          </a:p>
        </p:txBody>
      </p:sp>
      <p:sp>
        <p:nvSpPr>
          <p:cNvPr id="395" name="Google Shape;395;p20"/>
          <p:cNvSpPr txBox="1"/>
          <p:nvPr/>
        </p:nvSpPr>
        <p:spPr>
          <a:xfrm>
            <a:off x="147263" y="1345915"/>
            <a:ext cx="3756917" cy="507831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Courier New"/>
              <a:buChar char="o"/>
            </a:pPr>
            <a:r>
              <a:rPr lang="en-US" sz="1800">
                <a:solidFill>
                  <a:schemeClr val="lt1"/>
                </a:solidFill>
                <a:latin typeface="Calibri"/>
                <a:ea typeface="Calibri"/>
                <a:cs typeface="Calibri"/>
                <a:sym typeface="Calibri"/>
              </a:rPr>
              <a:t>Can build baseline by priority level or choose individual layers.</a:t>
            </a:r>
            <a:endParaRPr/>
          </a:p>
          <a:p>
            <a:pPr indent="-171450" lvl="0" marL="285750" marR="0" rtl="0" algn="l">
              <a:spcBef>
                <a:spcPts val="0"/>
              </a:spcBef>
              <a:spcAft>
                <a:spcPts val="0"/>
              </a:spcAft>
              <a:buClr>
                <a:schemeClr val="dk1"/>
              </a:buClr>
              <a:buSzPts val="1800"/>
              <a:buFont typeface="Courier New"/>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Courier New"/>
              <a:buChar char="o"/>
            </a:pPr>
            <a:r>
              <a:rPr lang="en-US" sz="1800">
                <a:solidFill>
                  <a:schemeClr val="lt1"/>
                </a:solidFill>
                <a:latin typeface="Calibri"/>
                <a:ea typeface="Calibri"/>
                <a:cs typeface="Calibri"/>
                <a:sym typeface="Calibri"/>
              </a:rPr>
              <a:t>Selected composition depends on science objectives and can differ between instruments.</a:t>
            </a:r>
            <a:endParaRPr/>
          </a:p>
          <a:p>
            <a:pPr indent="-171450" lvl="0" marL="285750" marR="0" rtl="0" algn="l">
              <a:spcBef>
                <a:spcPts val="0"/>
              </a:spcBef>
              <a:spcAft>
                <a:spcPts val="0"/>
              </a:spcAft>
              <a:buClr>
                <a:schemeClr val="dk1"/>
              </a:buClr>
              <a:buSzPts val="1800"/>
              <a:buFont typeface="Courier New"/>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Courier New"/>
              <a:buChar char="o"/>
            </a:pPr>
            <a:r>
              <a:rPr lang="en-US" sz="1800">
                <a:solidFill>
                  <a:schemeClr val="lt1"/>
                </a:solidFill>
                <a:latin typeface="Calibri"/>
                <a:ea typeface="Calibri"/>
                <a:cs typeface="Calibri"/>
                <a:sym typeface="Calibri"/>
              </a:rPr>
              <a:t>Further input needed regarding use of dynamic masks, such as sea ice.</a:t>
            </a:r>
            <a:endParaRPr/>
          </a:p>
          <a:p>
            <a:pPr indent="-171450" lvl="0" marL="285750" marR="0" rtl="0" algn="l">
              <a:spcBef>
                <a:spcPts val="0"/>
              </a:spcBef>
              <a:spcAft>
                <a:spcPts val="0"/>
              </a:spcAft>
              <a:buClr>
                <a:schemeClr val="dk1"/>
              </a:buClr>
              <a:buSzPts val="1800"/>
              <a:buFont typeface="Courier New"/>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Courier New"/>
              <a:buChar char="o"/>
            </a:pPr>
            <a:r>
              <a:rPr lang="en-US" sz="1800">
                <a:solidFill>
                  <a:schemeClr val="lt1"/>
                </a:solidFill>
                <a:latin typeface="Calibri"/>
                <a:ea typeface="Calibri"/>
                <a:cs typeface="Calibri"/>
                <a:sym typeface="Calibri"/>
              </a:rPr>
              <a:t>Threshold area overlaps and is less than EEZ.  Purple bars show regions outside of layer overlap.</a:t>
            </a:r>
            <a:endParaRPr/>
          </a:p>
          <a:p>
            <a:pPr indent="-171450" lvl="0" marL="285750" marR="0" rtl="0" algn="l">
              <a:spcBef>
                <a:spcPts val="0"/>
              </a:spcBef>
              <a:spcAft>
                <a:spcPts val="0"/>
              </a:spcAft>
              <a:buClr>
                <a:schemeClr val="dk1"/>
              </a:buClr>
              <a:buSzPts val="1800"/>
              <a:buFont typeface="Courier New"/>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Courier New"/>
              <a:buChar char="o"/>
            </a:pPr>
            <a:r>
              <a:rPr lang="en-US" sz="1800">
                <a:solidFill>
                  <a:schemeClr val="lt1"/>
                </a:solidFill>
                <a:latin typeface="Calibri"/>
                <a:ea typeface="Calibri"/>
                <a:cs typeface="Calibri"/>
                <a:sym typeface="Calibri"/>
              </a:rPr>
              <a:t>Sentinel 2 mask is not a fixed quantity; difficult to get updates.</a:t>
            </a:r>
            <a:endParaRPr/>
          </a:p>
          <a:p>
            <a:pPr indent="-171450" lvl="0" marL="285750" marR="0" rtl="0" algn="l">
              <a:spcBef>
                <a:spcPts val="0"/>
              </a:spcBef>
              <a:spcAft>
                <a:spcPts val="0"/>
              </a:spcAft>
              <a:buClr>
                <a:schemeClr val="dk1"/>
              </a:buClr>
              <a:buSzPts val="1800"/>
              <a:buFont typeface="Courier New"/>
              <a:buNone/>
            </a:pPr>
            <a:r>
              <a:t/>
            </a:r>
            <a:endParaRPr sz="1800">
              <a:solidFill>
                <a:schemeClr val="lt1"/>
              </a:solidFill>
              <a:latin typeface="Calibri"/>
              <a:ea typeface="Calibri"/>
              <a:cs typeface="Calibri"/>
              <a:sym typeface="Calibri"/>
            </a:endParaRPr>
          </a:p>
        </p:txBody>
      </p:sp>
      <p:sp>
        <p:nvSpPr>
          <p:cNvPr id="396" name="Google Shape;396;p20"/>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pic>
        <p:nvPicPr>
          <p:cNvPr id="107" name="Google Shape;107;p2"/>
          <p:cNvPicPr preferRelativeResize="0"/>
          <p:nvPr/>
        </p:nvPicPr>
        <p:blipFill rotWithShape="1">
          <a:blip r:embed="rId4">
            <a:alphaModFix/>
          </a:blip>
          <a:srcRect b="0" l="0" r="0" t="0"/>
          <a:stretch/>
        </p:blipFill>
        <p:spPr>
          <a:xfrm>
            <a:off x="926490" y="535188"/>
            <a:ext cx="10339021" cy="6084687"/>
          </a:xfrm>
          <a:prstGeom prst="rect">
            <a:avLst/>
          </a:prstGeom>
          <a:noFill/>
          <a:ln>
            <a:noFill/>
          </a:ln>
        </p:spPr>
      </p:pic>
      <p:sp>
        <p:nvSpPr>
          <p:cNvPr id="108" name="Google Shape;108;p2"/>
          <p:cNvSpPr txBox="1"/>
          <p:nvPr/>
        </p:nvSpPr>
        <p:spPr>
          <a:xfrm>
            <a:off x="3663795" y="-3386"/>
            <a:ext cx="486441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chemeClr val="lt1"/>
                </a:solidFill>
                <a:latin typeface="Calibri"/>
                <a:ea typeface="Calibri"/>
                <a:cs typeface="Calibri"/>
                <a:sym typeface="Calibri"/>
              </a:rPr>
              <a:t>SBG Mission Characteristics</a:t>
            </a:r>
            <a:endParaRPr/>
          </a:p>
        </p:txBody>
      </p:sp>
      <p:sp>
        <p:nvSpPr>
          <p:cNvPr id="109" name="Google Shape;109;p2"/>
          <p:cNvSpPr/>
          <p:nvPr/>
        </p:nvSpPr>
        <p:spPr>
          <a:xfrm>
            <a:off x="6201136" y="1371600"/>
            <a:ext cx="1013703" cy="211873"/>
          </a:xfrm>
          <a:prstGeom prst="rect">
            <a:avLst/>
          </a:prstGeom>
          <a:solidFill>
            <a:srgbClr val="B4C6E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dk1"/>
                </a:solidFill>
                <a:latin typeface="Calibri"/>
                <a:ea typeface="Calibri"/>
                <a:cs typeface="Calibri"/>
                <a:sym typeface="Calibri"/>
              </a:rPr>
              <a:t>(1115)</a:t>
            </a:r>
            <a:endParaRPr/>
          </a:p>
        </p:txBody>
      </p:sp>
      <p:sp>
        <p:nvSpPr>
          <p:cNvPr id="110" name="Google Shape;110;p2"/>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p21"/>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graphicFrame>
        <p:nvGraphicFramePr>
          <p:cNvPr id="403" name="Google Shape;403;p21"/>
          <p:cNvGraphicFramePr/>
          <p:nvPr/>
        </p:nvGraphicFramePr>
        <p:xfrm>
          <a:off x="292841" y="4490231"/>
          <a:ext cx="3000000" cy="3000000"/>
        </p:xfrm>
        <a:graphic>
          <a:graphicData uri="http://schemas.openxmlformats.org/drawingml/2006/table">
            <a:tbl>
              <a:tblPr bandRow="1" firstRow="1">
                <a:noFill/>
                <a:tableStyleId>{BFC6F71B-6F03-4BC0-BA11-A752F097C445}</a:tableStyleId>
              </a:tblPr>
              <a:tblGrid>
                <a:gridCol w="4917975"/>
                <a:gridCol w="6713950"/>
              </a:tblGrid>
              <a:tr h="370850">
                <a:tc>
                  <a:txBody>
                    <a:bodyPr/>
                    <a:lstStyle/>
                    <a:p>
                      <a:pPr indent="0" lvl="0" marL="0" marR="0" rtl="0" algn="l">
                        <a:spcBef>
                          <a:spcPts val="0"/>
                        </a:spcBef>
                        <a:spcAft>
                          <a:spcPts val="0"/>
                        </a:spcAft>
                        <a:buNone/>
                      </a:pPr>
                      <a:r>
                        <a:rPr b="1" lang="en-US" sz="2200" u="none" cap="none" strike="noStrike">
                          <a:solidFill>
                            <a:schemeClr val="lt1"/>
                          </a:solidFill>
                        </a:rPr>
                        <a:t>Calibration and Instrument Performance </a:t>
                      </a:r>
                      <a:endParaRPr b="1" sz="22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lang="en-US" sz="2000">
                          <a:solidFill>
                            <a:schemeClr val="lt1"/>
                          </a:solidFill>
                        </a:rPr>
                        <a:t>Studied baseline needs for various aquatic observation</a:t>
                      </a:r>
                      <a:endParaRPr b="0" sz="20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US" sz="2200">
                          <a:solidFill>
                            <a:schemeClr val="lt1"/>
                          </a:solidFill>
                        </a:rPr>
                        <a:t>Aquatic Algorithms </a:t>
                      </a:r>
                      <a:endParaRPr b="1" sz="22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b="0" lang="en-US" sz="2000">
                          <a:solidFill>
                            <a:schemeClr val="lt1"/>
                          </a:solidFill>
                        </a:rPr>
                        <a:t>~90 algorithms provided to the SBG Algorithm Working Group</a:t>
                      </a:r>
                      <a:endParaRPr b="0" sz="20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tcPr>
                </a:tc>
              </a:tr>
              <a:tr h="370850">
                <a:tc>
                  <a:txBody>
                    <a:bodyPr/>
                    <a:lstStyle/>
                    <a:p>
                      <a:pPr indent="0" lvl="0" marL="0" marR="0" rtl="0" algn="l">
                        <a:spcBef>
                          <a:spcPts val="0"/>
                        </a:spcBef>
                        <a:spcAft>
                          <a:spcPts val="0"/>
                        </a:spcAft>
                        <a:buNone/>
                      </a:pPr>
                      <a:r>
                        <a:rPr b="1" lang="en-US" sz="2200">
                          <a:solidFill>
                            <a:schemeClr val="lt1"/>
                          </a:solidFill>
                        </a:rPr>
                        <a:t>Coastal Marine Acquisition Mask</a:t>
                      </a:r>
                      <a:endParaRPr b="1" sz="22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b="0" lang="en-US" sz="2000">
                          <a:solidFill>
                            <a:schemeClr val="lt1"/>
                          </a:solidFill>
                        </a:rPr>
                        <a:t>Static command of spatial resolution over the ocean</a:t>
                      </a:r>
                      <a:endParaRPr b="0" sz="20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tcPr>
                </a:tc>
              </a:tr>
              <a:tr h="370850">
                <a:tc>
                  <a:txBody>
                    <a:bodyPr/>
                    <a:lstStyle/>
                    <a:p>
                      <a:pPr indent="0" lvl="0" marL="0" marR="0" rtl="0" algn="l">
                        <a:spcBef>
                          <a:spcPts val="0"/>
                        </a:spcBef>
                        <a:spcAft>
                          <a:spcPts val="0"/>
                        </a:spcAft>
                        <a:buNone/>
                      </a:pPr>
                      <a:r>
                        <a:rPr b="1" lang="en-US" sz="2200">
                          <a:solidFill>
                            <a:schemeClr val="lt1"/>
                          </a:solidFill>
                        </a:rPr>
                        <a:t>Special Observations </a:t>
                      </a:r>
                      <a:endParaRPr b="1" sz="22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tcPr>
                </a:tc>
                <a:tc>
                  <a:txBody>
                    <a:bodyPr/>
                    <a:lstStyle/>
                    <a:p>
                      <a:pPr indent="0" lvl="0" marL="0" marR="0" rtl="0" algn="l">
                        <a:spcBef>
                          <a:spcPts val="0"/>
                        </a:spcBef>
                        <a:spcAft>
                          <a:spcPts val="0"/>
                        </a:spcAft>
                        <a:buNone/>
                      </a:pPr>
                      <a:r>
                        <a:rPr b="0" lang="en-US" sz="2000">
                          <a:solidFill>
                            <a:schemeClr val="lt1"/>
                          </a:solidFill>
                        </a:rPr>
                        <a:t>Dynamic command of spatial resolution over the ocean</a:t>
                      </a:r>
                      <a:endParaRPr b="0" sz="20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tcPr>
                </a:tc>
              </a:tr>
              <a:tr h="370850">
                <a:tc>
                  <a:txBody>
                    <a:bodyPr/>
                    <a:lstStyle/>
                    <a:p>
                      <a:pPr indent="0" lvl="0" marL="0" marR="0" rtl="0" algn="l">
                        <a:spcBef>
                          <a:spcPts val="0"/>
                        </a:spcBef>
                        <a:spcAft>
                          <a:spcPts val="0"/>
                        </a:spcAft>
                        <a:buNone/>
                      </a:pPr>
                      <a:r>
                        <a:rPr b="1" lang="en-US" sz="2200">
                          <a:solidFill>
                            <a:schemeClr val="lt1"/>
                          </a:solidFill>
                        </a:rPr>
                        <a:t>Glint Mitigation </a:t>
                      </a:r>
                      <a:endParaRPr b="1" sz="22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B cap="flat" cmpd="sng" w="28575">
                      <a:solidFill>
                        <a:schemeClr val="lt1"/>
                      </a:solidFill>
                      <a:prstDash val="solid"/>
                      <a:round/>
                      <a:headEnd len="sm" w="sm" type="none"/>
                      <a:tailEnd len="sm" w="sm" type="none"/>
                    </a:lnB>
                  </a:tcPr>
                </a:tc>
                <a:tc>
                  <a:txBody>
                    <a:bodyPr/>
                    <a:lstStyle/>
                    <a:p>
                      <a:pPr indent="0" lvl="0" marL="0" marR="0" rtl="0" algn="l">
                        <a:spcBef>
                          <a:spcPts val="0"/>
                        </a:spcBef>
                        <a:spcAft>
                          <a:spcPts val="0"/>
                        </a:spcAft>
                        <a:buNone/>
                      </a:pPr>
                      <a:r>
                        <a:rPr b="0" lang="en-US" sz="2000">
                          <a:solidFill>
                            <a:schemeClr val="lt1"/>
                          </a:solidFill>
                        </a:rPr>
                        <a:t>Examining tilt and algorithmic reduction strategies</a:t>
                      </a:r>
                      <a:endParaRPr b="0" sz="2000"/>
                    </a:p>
                  </a:txBody>
                  <a:tcPr marT="45725" marB="45725" marR="91450" marL="91450">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B cap="flat" cmpd="sng" w="28575">
                      <a:solidFill>
                        <a:schemeClr val="lt1"/>
                      </a:solidFill>
                      <a:prstDash val="solid"/>
                      <a:round/>
                      <a:headEnd len="sm" w="sm" type="none"/>
                      <a:tailEnd len="sm" w="sm" type="none"/>
                    </a:lnB>
                  </a:tcPr>
                </a:tc>
              </a:tr>
            </a:tbl>
          </a:graphicData>
        </a:graphic>
      </p:graphicFrame>
      <p:sp>
        <p:nvSpPr>
          <p:cNvPr id="404" name="Google Shape;404;p21"/>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rgbClr val="C00000"/>
                </a:solidFill>
                <a:latin typeface="Calibri"/>
                <a:ea typeface="Calibri"/>
                <a:cs typeface="Calibri"/>
                <a:sym typeface="Calibri"/>
              </a:rPr>
              <a:t>‹#›</a:t>
            </a:fld>
            <a:endParaRPr b="1" sz="2299">
              <a:solidFill>
                <a:srgbClr val="C00000"/>
              </a:solidFill>
              <a:latin typeface="Calibri"/>
              <a:ea typeface="Calibri"/>
              <a:cs typeface="Calibri"/>
              <a:sym typeface="Calibri"/>
            </a:endParaRPr>
          </a:p>
        </p:txBody>
      </p:sp>
      <p:sp>
        <p:nvSpPr>
          <p:cNvPr id="405" name="Google Shape;405;p21"/>
          <p:cNvSpPr txBox="1"/>
          <p:nvPr/>
        </p:nvSpPr>
        <p:spPr>
          <a:xfrm>
            <a:off x="292841" y="95875"/>
            <a:ext cx="11631936" cy="437042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Aquatic Studies Group (ASG)</a:t>
            </a:r>
            <a:endParaRPr/>
          </a:p>
          <a:p>
            <a:pPr indent="0" lvl="0" marL="0" marR="0" rtl="0" algn="l">
              <a:spcBef>
                <a:spcPts val="0"/>
              </a:spcBef>
              <a:spcAft>
                <a:spcPts val="0"/>
              </a:spcAft>
              <a:buNone/>
            </a:pPr>
            <a:r>
              <a:t/>
            </a:r>
            <a:endParaRPr b="1" sz="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200">
                <a:solidFill>
                  <a:schemeClr val="lt1"/>
                </a:solidFill>
                <a:latin typeface="Calibri"/>
                <a:ea typeface="Calibri"/>
                <a:cs typeface="Calibri"/>
                <a:sym typeface="Calibri"/>
              </a:rPr>
              <a:t>Chair</a:t>
            </a:r>
            <a:r>
              <a:rPr lang="en-US" sz="2200">
                <a:solidFill>
                  <a:schemeClr val="lt1"/>
                </a:solidFill>
                <a:latin typeface="Calibri"/>
                <a:ea typeface="Calibri"/>
                <a:cs typeface="Calibri"/>
                <a:sym typeface="Calibri"/>
              </a:rPr>
              <a:t>: Kevin Turpie    </a:t>
            </a:r>
            <a:r>
              <a:rPr b="1" lang="en-US" sz="2200">
                <a:solidFill>
                  <a:schemeClr val="lt1"/>
                </a:solidFill>
                <a:latin typeface="Calibri"/>
                <a:ea typeface="Calibri"/>
                <a:cs typeface="Calibri"/>
                <a:sym typeface="Calibri"/>
              </a:rPr>
              <a:t>Co-Chair</a:t>
            </a:r>
            <a:r>
              <a:rPr lang="en-US" sz="2200">
                <a:solidFill>
                  <a:schemeClr val="lt1"/>
                </a:solidFill>
                <a:latin typeface="Calibri"/>
                <a:ea typeface="Calibri"/>
                <a:cs typeface="Calibri"/>
                <a:sym typeface="Calibri"/>
              </a:rPr>
              <a:t>: Liane Guild</a:t>
            </a:r>
            <a:endParaRPr/>
          </a:p>
          <a:p>
            <a:pPr indent="-292100" lvl="0" marL="342900" marR="0" rtl="0" algn="l">
              <a:spcBef>
                <a:spcPts val="0"/>
              </a:spcBef>
              <a:spcAft>
                <a:spcPts val="0"/>
              </a:spcAft>
              <a:buClr>
                <a:schemeClr val="dk1"/>
              </a:buClr>
              <a:buSzPts val="800"/>
              <a:buFont typeface="Noto Sans Symbols"/>
              <a:buNone/>
            </a:pPr>
            <a:r>
              <a:t/>
            </a:r>
            <a:endParaRPr b="1"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3300"/>
              <a:buFont typeface="Arial"/>
              <a:buChar char="•"/>
            </a:pPr>
            <a:r>
              <a:rPr b="1" lang="en-US" sz="2200">
                <a:solidFill>
                  <a:schemeClr val="lt1"/>
                </a:solidFill>
                <a:latin typeface="Calibri"/>
                <a:ea typeface="Calibri"/>
                <a:cs typeface="Calibri"/>
                <a:sym typeface="Calibri"/>
              </a:rPr>
              <a:t>ASG (aka AquaRS) is  a community of practice for the coastal and inland aquatic remote sensing community, compiling community input regarding science and applications to formulate recommendations to NASA.</a:t>
            </a:r>
            <a:endParaRPr sz="2200">
              <a:solidFill>
                <a:schemeClr val="lt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3300"/>
              <a:buFont typeface="Arial"/>
              <a:buChar char="•"/>
            </a:pPr>
            <a:r>
              <a:rPr lang="en-US" sz="2200">
                <a:solidFill>
                  <a:schemeClr val="lt1"/>
                </a:solidFill>
                <a:latin typeface="Calibri"/>
                <a:ea typeface="Calibri"/>
                <a:cs typeface="Calibri"/>
                <a:sym typeface="Calibri"/>
              </a:rPr>
              <a:t>Currently, over 130 participants, affiliated with </a:t>
            </a:r>
            <a:r>
              <a:rPr b="1" lang="en-US" sz="2200">
                <a:solidFill>
                  <a:schemeClr val="lt1"/>
                </a:solidFill>
                <a:latin typeface="Calibri"/>
                <a:ea typeface="Calibri"/>
                <a:cs typeface="Calibri"/>
                <a:sym typeface="Calibri"/>
              </a:rPr>
              <a:t>international</a:t>
            </a:r>
            <a:r>
              <a:rPr lang="en-US" sz="2200">
                <a:solidFill>
                  <a:schemeClr val="lt1"/>
                </a:solidFill>
                <a:latin typeface="Calibri"/>
                <a:ea typeface="Calibri"/>
                <a:cs typeface="Calibri"/>
                <a:sym typeface="Calibri"/>
              </a:rPr>
              <a:t> and </a:t>
            </a:r>
            <a:r>
              <a:rPr b="1" lang="en-US" sz="2200">
                <a:solidFill>
                  <a:schemeClr val="lt1"/>
                </a:solidFill>
                <a:latin typeface="Calibri"/>
                <a:ea typeface="Calibri"/>
                <a:cs typeface="Calibri"/>
                <a:sym typeface="Calibri"/>
              </a:rPr>
              <a:t>domestic</a:t>
            </a:r>
            <a:r>
              <a:rPr lang="en-US" sz="2200">
                <a:solidFill>
                  <a:schemeClr val="lt1"/>
                </a:solidFill>
                <a:latin typeface="Calibri"/>
                <a:ea typeface="Calibri"/>
                <a:cs typeface="Calibri"/>
                <a:sym typeface="Calibri"/>
              </a:rPr>
              <a:t> institutions, including government, university, research or application organizations.</a:t>
            </a:r>
            <a:endParaRPr/>
          </a:p>
          <a:p>
            <a:pPr indent="-266700" lvl="0" marL="342900" marR="0" rtl="0" algn="l">
              <a:spcBef>
                <a:spcPts val="0"/>
              </a:spcBef>
              <a:spcAft>
                <a:spcPts val="0"/>
              </a:spcAft>
              <a:buClr>
                <a:schemeClr val="dk1"/>
              </a:buClr>
              <a:buSzPts val="1200"/>
              <a:buFont typeface="Arial"/>
              <a:buNone/>
            </a:pPr>
            <a:r>
              <a:t/>
            </a:r>
            <a:endParaRPr sz="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3300"/>
              <a:buFont typeface="Arial"/>
              <a:buChar char="•"/>
            </a:pPr>
            <a:r>
              <a:rPr lang="en-US" sz="2200">
                <a:solidFill>
                  <a:schemeClr val="lt1"/>
                </a:solidFill>
                <a:latin typeface="Calibri"/>
                <a:ea typeface="Calibri"/>
                <a:cs typeface="Calibri"/>
                <a:sym typeface="Calibri"/>
              </a:rPr>
              <a:t>To join, please contact Kevin Turpie (kturpie@umbc.edu).</a:t>
            </a:r>
            <a:endParaRPr/>
          </a:p>
          <a:p>
            <a:pPr indent="-266700" lvl="0" marL="342900" marR="0" rtl="0" algn="l">
              <a:spcBef>
                <a:spcPts val="0"/>
              </a:spcBef>
              <a:spcAft>
                <a:spcPts val="0"/>
              </a:spcAft>
              <a:buClr>
                <a:schemeClr val="dk1"/>
              </a:buClr>
              <a:buSzPts val="1200"/>
              <a:buFont typeface="Arial"/>
              <a:buNone/>
            </a:pPr>
            <a:r>
              <a:t/>
            </a:r>
            <a:endParaRPr sz="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200">
              <a:solidFill>
                <a:schemeClr val="lt1"/>
              </a:solidFill>
              <a:latin typeface="Calibri"/>
              <a:ea typeface="Calibri"/>
              <a:cs typeface="Calibri"/>
              <a:sym typeface="Calibri"/>
            </a:endParaRPr>
          </a:p>
          <a:p>
            <a:pPr indent="0" lvl="0" marL="0" marR="0" rtl="0" algn="l">
              <a:spcBef>
                <a:spcPts val="0"/>
              </a:spcBef>
              <a:spcAft>
                <a:spcPts val="0"/>
              </a:spcAft>
              <a:buNone/>
            </a:pPr>
            <a:r>
              <a:rPr lang="en-US" sz="2200">
                <a:solidFill>
                  <a:schemeClr val="lt1"/>
                </a:solidFill>
                <a:latin typeface="Calibri"/>
                <a:ea typeface="Calibri"/>
                <a:cs typeface="Calibri"/>
                <a:sym typeface="Calibri"/>
              </a:rPr>
              <a:t>Recent ASG Activities for SBG: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b="0" l="0" r="0" t="0"/>
          <a:stretch/>
        </p:blipFill>
        <p:spPr>
          <a:xfrm>
            <a:off x="3175" y="1785"/>
            <a:ext cx="12188825" cy="6856215"/>
          </a:xfrm>
          <a:prstGeom prst="rect">
            <a:avLst/>
          </a:prstGeom>
          <a:noFill/>
          <a:ln>
            <a:noFill/>
          </a:ln>
        </p:spPr>
      </p:pic>
      <p:sp>
        <p:nvSpPr>
          <p:cNvPr id="117" name="Google Shape;117;p3"/>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pic>
        <p:nvPicPr>
          <p:cNvPr id="118" name="Google Shape;118;p3"/>
          <p:cNvPicPr preferRelativeResize="0"/>
          <p:nvPr/>
        </p:nvPicPr>
        <p:blipFill rotWithShape="1">
          <a:blip r:embed="rId4">
            <a:alphaModFix/>
          </a:blip>
          <a:srcRect b="0" l="0" r="0" t="0"/>
          <a:stretch/>
        </p:blipFill>
        <p:spPr>
          <a:xfrm>
            <a:off x="0" y="1764777"/>
            <a:ext cx="12175856" cy="2441638"/>
          </a:xfrm>
          <a:prstGeom prst="rect">
            <a:avLst/>
          </a:prstGeom>
          <a:noFill/>
          <a:ln>
            <a:noFill/>
          </a:ln>
        </p:spPr>
      </p:pic>
      <p:sp>
        <p:nvSpPr>
          <p:cNvPr id="119" name="Google Shape;119;p3"/>
          <p:cNvSpPr txBox="1"/>
          <p:nvPr/>
        </p:nvSpPr>
        <p:spPr>
          <a:xfrm>
            <a:off x="228597" y="4641284"/>
            <a:ext cx="434926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lt1"/>
                </a:solidFill>
                <a:latin typeface="Calibri"/>
                <a:ea typeface="Calibri"/>
                <a:cs typeface="Calibri"/>
                <a:sym typeface="Calibri"/>
              </a:rPr>
              <a:t>SBG Milestones Passed:</a:t>
            </a:r>
            <a:endParaRPr/>
          </a:p>
          <a:p>
            <a:pPr indent="0" lvl="0" marL="0" marR="0" rtl="0" algn="l">
              <a:spcBef>
                <a:spcPts val="0"/>
              </a:spcBef>
              <a:spcAft>
                <a:spcPts val="0"/>
              </a:spcAft>
              <a:buNone/>
            </a:pPr>
            <a:r>
              <a:rPr lang="en-US" sz="3200">
                <a:solidFill>
                  <a:schemeClr val="lt1"/>
                </a:solidFill>
                <a:latin typeface="Calibri"/>
                <a:ea typeface="Calibri"/>
                <a:cs typeface="Calibri"/>
                <a:sym typeface="Calibri"/>
              </a:rPr>
              <a:t>MCR 		– 24 Jun 2022</a:t>
            </a:r>
            <a:endParaRPr/>
          </a:p>
          <a:p>
            <a:pPr indent="0" lvl="0" marL="0" marR="0" rtl="0" algn="l">
              <a:spcBef>
                <a:spcPts val="0"/>
              </a:spcBef>
              <a:spcAft>
                <a:spcPts val="0"/>
              </a:spcAft>
              <a:buNone/>
            </a:pPr>
            <a:r>
              <a:rPr lang="en-US" sz="3200">
                <a:solidFill>
                  <a:schemeClr val="lt1"/>
                </a:solidFill>
                <a:latin typeface="Calibri"/>
                <a:ea typeface="Calibri"/>
                <a:cs typeface="Calibri"/>
                <a:sym typeface="Calibri"/>
              </a:rPr>
              <a:t>KDP-A 	– 12 Oct 2022</a:t>
            </a:r>
            <a:endParaRPr/>
          </a:p>
        </p:txBody>
      </p:sp>
      <p:sp>
        <p:nvSpPr>
          <p:cNvPr id="120" name="Google Shape;120;p3"/>
          <p:cNvSpPr txBox="1"/>
          <p:nvPr/>
        </p:nvSpPr>
        <p:spPr>
          <a:xfrm>
            <a:off x="165643" y="134677"/>
            <a:ext cx="500271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lt1"/>
                </a:solidFill>
                <a:latin typeface="Calibri"/>
                <a:ea typeface="Calibri"/>
                <a:cs typeface="Calibri"/>
                <a:sym typeface="Calibri"/>
              </a:rPr>
              <a:t>NASA PROJECT LIFECYCLE</a:t>
            </a:r>
            <a:endParaRPr/>
          </a:p>
        </p:txBody>
      </p:sp>
      <p:sp>
        <p:nvSpPr>
          <p:cNvPr id="121" name="Google Shape;121;p3"/>
          <p:cNvSpPr/>
          <p:nvPr/>
        </p:nvSpPr>
        <p:spPr>
          <a:xfrm>
            <a:off x="7633699" y="3503488"/>
            <a:ext cx="1541123" cy="702926"/>
          </a:xfrm>
          <a:prstGeom prst="rect">
            <a:avLst/>
          </a:prstGeom>
          <a:solidFill>
            <a:srgbClr val="00549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3"/>
          <p:cNvSpPr txBox="1"/>
          <p:nvPr/>
        </p:nvSpPr>
        <p:spPr>
          <a:xfrm>
            <a:off x="7107148" y="4641284"/>
            <a:ext cx="3176703"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lt1"/>
                </a:solidFill>
                <a:latin typeface="Calibri"/>
                <a:ea typeface="Calibri"/>
                <a:cs typeface="Calibri"/>
                <a:sym typeface="Calibri"/>
              </a:rPr>
              <a:t>SBG Launch Date:</a:t>
            </a:r>
            <a:endParaRPr/>
          </a:p>
          <a:p>
            <a:pPr indent="0" lvl="0" marL="0" marR="0" rtl="0" algn="l">
              <a:spcBef>
                <a:spcPts val="0"/>
              </a:spcBef>
              <a:spcAft>
                <a:spcPts val="0"/>
              </a:spcAft>
              <a:buNone/>
            </a:pPr>
            <a:r>
              <a:rPr lang="en-US" sz="3200">
                <a:solidFill>
                  <a:schemeClr val="lt1"/>
                </a:solidFill>
                <a:latin typeface="Calibri"/>
                <a:ea typeface="Calibri"/>
                <a:cs typeface="Calibri"/>
                <a:sym typeface="Calibri"/>
              </a:rPr>
              <a:t>NET Q1 2028</a:t>
            </a:r>
            <a:endParaRPr/>
          </a:p>
        </p:txBody>
      </p:sp>
      <p:pic>
        <p:nvPicPr>
          <p:cNvPr id="123" name="Google Shape;123;p3"/>
          <p:cNvPicPr preferRelativeResize="0"/>
          <p:nvPr/>
        </p:nvPicPr>
        <p:blipFill rotWithShape="1">
          <a:blip r:embed="rId5">
            <a:alphaModFix/>
          </a:blip>
          <a:srcRect b="0" l="0" r="0" t="0"/>
          <a:stretch/>
        </p:blipFill>
        <p:spPr>
          <a:xfrm>
            <a:off x="1957753" y="3469691"/>
            <a:ext cx="445478" cy="457200"/>
          </a:xfrm>
          <a:prstGeom prst="rect">
            <a:avLst/>
          </a:prstGeom>
          <a:noFill/>
          <a:ln>
            <a:noFill/>
          </a:ln>
        </p:spPr>
      </p:pic>
      <p:pic>
        <p:nvPicPr>
          <p:cNvPr id="124" name="Google Shape;124;p3"/>
          <p:cNvPicPr preferRelativeResize="0"/>
          <p:nvPr/>
        </p:nvPicPr>
        <p:blipFill rotWithShape="1">
          <a:blip r:embed="rId6">
            <a:alphaModFix/>
          </a:blip>
          <a:srcRect b="0" l="0" r="0" t="0"/>
          <a:stretch/>
        </p:blipFill>
        <p:spPr>
          <a:xfrm>
            <a:off x="1422661" y="3432976"/>
            <a:ext cx="481676" cy="4978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4"/>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131" name="Google Shape;131;p4"/>
          <p:cNvSpPr txBox="1"/>
          <p:nvPr/>
        </p:nvSpPr>
        <p:spPr>
          <a:xfrm>
            <a:off x="296472" y="95875"/>
            <a:ext cx="542905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Sun Glint Mitigation</a:t>
            </a:r>
            <a:endParaRPr/>
          </a:p>
        </p:txBody>
      </p:sp>
      <p:sp>
        <p:nvSpPr>
          <p:cNvPr id="132" name="Google Shape;132;p4"/>
          <p:cNvSpPr txBox="1"/>
          <p:nvPr/>
        </p:nvSpPr>
        <p:spPr>
          <a:xfrm>
            <a:off x="296471" y="898742"/>
            <a:ext cx="11625897" cy="563231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400"/>
              <a:buFont typeface="Courier New"/>
              <a:buChar char="o"/>
            </a:pPr>
            <a:r>
              <a:rPr lang="en-US" sz="2400" u="sng">
                <a:solidFill>
                  <a:schemeClr val="lt1"/>
                </a:solidFill>
                <a:latin typeface="Calibri"/>
                <a:ea typeface="Calibri"/>
                <a:cs typeface="Calibri"/>
                <a:sym typeface="Calibri"/>
              </a:rPr>
              <a:t>Sun Glint Tilt Requirement:</a:t>
            </a:r>
            <a:endParaRPr sz="24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400">
                <a:solidFill>
                  <a:srgbClr val="8DFCFF"/>
                </a:solidFill>
                <a:latin typeface="Calibri"/>
                <a:ea typeface="Calibri"/>
                <a:cs typeface="Calibri"/>
                <a:sym typeface="Calibri"/>
              </a:rPr>
              <a:t>    “</a:t>
            </a:r>
            <a:r>
              <a:rPr b="1" i="1" lang="en-US" sz="2400">
                <a:solidFill>
                  <a:srgbClr val="8DFCFF"/>
                </a:solidFill>
                <a:latin typeface="Calibri"/>
                <a:ea typeface="Calibri"/>
                <a:cs typeface="Calibri"/>
                <a:sym typeface="Calibri"/>
              </a:rPr>
              <a:t>The mission shall acquire data with a boresight observing angle of </a:t>
            </a:r>
            <a:r>
              <a:rPr b="1" i="1" lang="en-US" sz="2400" u="sng">
                <a:solidFill>
                  <a:srgbClr val="FFFF00"/>
                </a:solidFill>
                <a:latin typeface="Calibri"/>
                <a:ea typeface="Calibri"/>
                <a:cs typeface="Calibri"/>
                <a:sym typeface="Calibri"/>
              </a:rPr>
              <a:t>3-5 degrees </a:t>
            </a:r>
            <a:r>
              <a:rPr b="1" i="1" lang="en-US" sz="2400">
                <a:solidFill>
                  <a:srgbClr val="8DFCFF"/>
                </a:solidFill>
                <a:latin typeface="Calibri"/>
                <a:ea typeface="Calibri"/>
                <a:cs typeface="Calibri"/>
                <a:sym typeface="Calibri"/>
              </a:rPr>
              <a:t>west of </a:t>
            </a:r>
            <a:endParaRPr/>
          </a:p>
          <a:p>
            <a:pPr indent="0" lvl="0" marL="0" marR="0" rtl="0" algn="l">
              <a:spcBef>
                <a:spcPts val="0"/>
              </a:spcBef>
              <a:spcAft>
                <a:spcPts val="0"/>
              </a:spcAft>
              <a:buNone/>
            </a:pPr>
            <a:r>
              <a:rPr b="1" i="1" lang="en-US" sz="2400">
                <a:solidFill>
                  <a:srgbClr val="8DFCFF"/>
                </a:solidFill>
                <a:latin typeface="Calibri"/>
                <a:ea typeface="Calibri"/>
                <a:cs typeface="Calibri"/>
                <a:sym typeface="Calibri"/>
              </a:rPr>
              <a:t>      nadir to reduce the impact of sunglint </a:t>
            </a:r>
            <a:r>
              <a:rPr i="1" lang="en-US" sz="2400">
                <a:solidFill>
                  <a:srgbClr val="8DFCFF"/>
                </a:solidFill>
                <a:latin typeface="Calibri"/>
                <a:ea typeface="Calibri"/>
                <a:cs typeface="Calibri"/>
                <a:sym typeface="Calibri"/>
              </a:rPr>
              <a:t>(sic) </a:t>
            </a:r>
            <a:r>
              <a:rPr b="1" i="1" lang="en-US" sz="2400">
                <a:solidFill>
                  <a:srgbClr val="8DFCFF"/>
                </a:solidFill>
                <a:latin typeface="Calibri"/>
                <a:ea typeface="Calibri"/>
                <a:cs typeface="Calibri"/>
                <a:sym typeface="Calibri"/>
              </a:rPr>
              <a:t>on aquatic observations</a:t>
            </a:r>
            <a:r>
              <a:rPr b="1" lang="en-US" sz="2400">
                <a:solidFill>
                  <a:srgbClr val="8DFCFF"/>
                </a:solidFill>
                <a:latin typeface="Calibri"/>
                <a:ea typeface="Calibri"/>
                <a:cs typeface="Calibri"/>
                <a:sym typeface="Calibri"/>
              </a:rPr>
              <a:t>.” </a:t>
            </a:r>
            <a:endParaRPr/>
          </a:p>
          <a:p>
            <a:pPr indent="0" lvl="0" marL="0" marR="0" rtl="0" algn="l">
              <a:spcBef>
                <a:spcPts val="0"/>
              </a:spcBef>
              <a:spcAft>
                <a:spcPts val="0"/>
              </a:spcAft>
              <a:buNone/>
            </a:pPr>
            <a:r>
              <a:t/>
            </a:r>
            <a:endParaRPr b="1" sz="2400" u="sng">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ourier New"/>
              <a:buChar char="o"/>
            </a:pPr>
            <a:r>
              <a:rPr lang="en-US" sz="2400">
                <a:solidFill>
                  <a:schemeClr val="lt1"/>
                </a:solidFill>
                <a:latin typeface="Calibri"/>
                <a:ea typeface="Calibri"/>
                <a:cs typeface="Calibri"/>
                <a:sym typeface="Calibri"/>
              </a:rPr>
              <a:t>The </a:t>
            </a:r>
            <a:r>
              <a:rPr lang="en-US" sz="2400">
                <a:solidFill>
                  <a:srgbClr val="FFFF00"/>
                </a:solidFill>
                <a:latin typeface="Calibri"/>
                <a:ea typeface="Calibri"/>
                <a:cs typeface="Calibri"/>
                <a:sym typeface="Calibri"/>
              </a:rPr>
              <a:t>3-5 degrees </a:t>
            </a:r>
            <a:r>
              <a:rPr lang="en-US" sz="2400">
                <a:solidFill>
                  <a:schemeClr val="lt1"/>
                </a:solidFill>
                <a:latin typeface="Calibri"/>
                <a:ea typeface="Calibri"/>
                <a:cs typeface="Calibri"/>
                <a:sym typeface="Calibri"/>
              </a:rPr>
              <a:t>range was based on a 2022 Landsat Next study led by Nima Pahlevan (SSAI/NASA/GSFC) and Chris Crawford (USGS).</a:t>
            </a:r>
            <a:endParaRPr/>
          </a:p>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ourier New"/>
              <a:buChar char="o"/>
            </a:pPr>
            <a:r>
              <a:rPr lang="en-US" sz="2400">
                <a:solidFill>
                  <a:schemeClr val="lt1"/>
                </a:solidFill>
                <a:latin typeface="Calibri"/>
                <a:ea typeface="Calibri"/>
                <a:cs typeface="Calibri"/>
                <a:sym typeface="Calibri"/>
              </a:rPr>
              <a:t>Study looked at proportions of Landsat 8 data with glint that exceeds SeaDAS threshold for glint correction and its relationship to sensor scan angle.</a:t>
            </a:r>
            <a:endParaRPr/>
          </a:p>
          <a:p>
            <a:pPr indent="-133350" lvl="0" marL="285750" marR="0" rtl="0" algn="l">
              <a:spcBef>
                <a:spcPts val="0"/>
              </a:spcBef>
              <a:spcAft>
                <a:spcPts val="0"/>
              </a:spcAft>
              <a:buClr>
                <a:schemeClr val="dk1"/>
              </a:buClr>
              <a:buSzPts val="2400"/>
              <a:buFont typeface="Courier New"/>
              <a:buNone/>
            </a:pPr>
            <a:r>
              <a:t/>
            </a:r>
            <a:endParaRPr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ourier New"/>
              <a:buChar char="o"/>
            </a:pPr>
            <a:r>
              <a:rPr lang="en-US" sz="2400">
                <a:solidFill>
                  <a:schemeClr val="lt1"/>
                </a:solidFill>
                <a:latin typeface="Calibri"/>
                <a:ea typeface="Calibri"/>
                <a:cs typeface="Calibri"/>
                <a:sym typeface="Calibri"/>
              </a:rPr>
              <a:t>Issue – Project is considering moving to a later equatorial crossing time (e.g., 11:15 AM) to boost SNR, but this would move the swath closer to the maximum glint.</a:t>
            </a:r>
            <a:endParaRPr/>
          </a:p>
          <a:p>
            <a:pPr indent="-133350" lvl="0" marL="285750" marR="0" rtl="0" algn="l">
              <a:spcBef>
                <a:spcPts val="0"/>
              </a:spcBef>
              <a:spcAft>
                <a:spcPts val="0"/>
              </a:spcAft>
              <a:buClr>
                <a:schemeClr val="dk1"/>
              </a:buClr>
              <a:buSzPts val="2400"/>
              <a:buFont typeface="Courier New"/>
              <a:buNone/>
            </a:pPr>
            <a:r>
              <a:t/>
            </a:r>
            <a:endParaRPr sz="24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400"/>
              <a:buFont typeface="Courier New"/>
              <a:buChar char="o"/>
            </a:pPr>
            <a:r>
              <a:rPr lang="en-US" sz="2400">
                <a:solidFill>
                  <a:schemeClr val="lt1"/>
                </a:solidFill>
                <a:latin typeface="Calibri"/>
                <a:ea typeface="Calibri"/>
                <a:cs typeface="Calibri"/>
                <a:sym typeface="Calibri"/>
              </a:rPr>
              <a:t>A new study will be initiated to look at optimizing tilt and crossing time to minimize the interdependent effects of glint and low SNR.</a:t>
            </a:r>
            <a:endParaRPr/>
          </a:p>
        </p:txBody>
      </p:sp>
      <p:sp>
        <p:nvSpPr>
          <p:cNvPr id="133" name="Google Shape;133;p4"/>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grpSp>
        <p:nvGrpSpPr>
          <p:cNvPr id="140" name="Google Shape;140;p5"/>
          <p:cNvGrpSpPr/>
          <p:nvPr/>
        </p:nvGrpSpPr>
        <p:grpSpPr>
          <a:xfrm rot="-1124801">
            <a:off x="7122745" y="331719"/>
            <a:ext cx="4772783" cy="5954637"/>
            <a:chOff x="5110618" y="4620713"/>
            <a:chExt cx="897585" cy="2418914"/>
          </a:xfrm>
        </p:grpSpPr>
        <p:sp>
          <p:nvSpPr>
            <p:cNvPr id="141" name="Google Shape;141;p5"/>
            <p:cNvSpPr/>
            <p:nvPr/>
          </p:nvSpPr>
          <p:spPr>
            <a:xfrm>
              <a:off x="5110618" y="4620713"/>
              <a:ext cx="897585" cy="241891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5"/>
            <p:cNvSpPr/>
            <p:nvPr/>
          </p:nvSpPr>
          <p:spPr>
            <a:xfrm>
              <a:off x="5200692" y="4923677"/>
              <a:ext cx="717436" cy="1933429"/>
            </a:xfrm>
            <a:prstGeom prst="ellipse">
              <a:avLst/>
            </a:prstGeom>
            <a:solidFill>
              <a:srgbClr val="477FD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5"/>
            <p:cNvSpPr/>
            <p:nvPr/>
          </p:nvSpPr>
          <p:spPr>
            <a:xfrm>
              <a:off x="5305511" y="5206157"/>
              <a:ext cx="507797" cy="1368468"/>
            </a:xfrm>
            <a:prstGeom prst="ellipse">
              <a:avLst/>
            </a:prstGeom>
            <a:solidFill>
              <a:srgbClr val="5498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5"/>
            <p:cNvSpPr/>
            <p:nvPr/>
          </p:nvSpPr>
          <p:spPr>
            <a:xfrm>
              <a:off x="5401006" y="5414402"/>
              <a:ext cx="353250" cy="951978"/>
            </a:xfrm>
            <a:prstGeom prst="ellipse">
              <a:avLst/>
            </a:prstGeom>
            <a:solidFill>
              <a:srgbClr val="6CB5F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5"/>
            <p:cNvSpPr/>
            <p:nvPr/>
          </p:nvSpPr>
          <p:spPr>
            <a:xfrm>
              <a:off x="5499455" y="5679713"/>
              <a:ext cx="156352" cy="421355"/>
            </a:xfrm>
            <a:prstGeom prst="ellipse">
              <a:avLst/>
            </a:prstGeom>
            <a:solidFill>
              <a:srgbClr val="BCE7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6" name="Google Shape;146;p5"/>
          <p:cNvSpPr/>
          <p:nvPr/>
        </p:nvSpPr>
        <p:spPr>
          <a:xfrm>
            <a:off x="2908186" y="4163456"/>
            <a:ext cx="5925283" cy="125011"/>
          </a:xfrm>
          <a:prstGeom prst="rect">
            <a:avLst/>
          </a:prstGeom>
          <a:solidFill>
            <a:schemeClr val="accent1">
              <a:alpha val="58823"/>
            </a:scheme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5"/>
          <p:cNvSpPr txBox="1"/>
          <p:nvPr/>
        </p:nvSpPr>
        <p:spPr>
          <a:xfrm>
            <a:off x="2514677" y="4257169"/>
            <a:ext cx="766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-8.5°</a:t>
            </a:r>
            <a:endParaRPr/>
          </a:p>
        </p:txBody>
      </p:sp>
      <p:sp>
        <p:nvSpPr>
          <p:cNvPr id="148" name="Google Shape;148;p5"/>
          <p:cNvSpPr txBox="1"/>
          <p:nvPr/>
        </p:nvSpPr>
        <p:spPr>
          <a:xfrm>
            <a:off x="8429949" y="4260962"/>
            <a:ext cx="8131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+8.5°</a:t>
            </a:r>
            <a:endParaRPr/>
          </a:p>
        </p:txBody>
      </p:sp>
      <p:sp>
        <p:nvSpPr>
          <p:cNvPr id="149" name="Google Shape;149;p5"/>
          <p:cNvSpPr txBox="1"/>
          <p:nvPr/>
        </p:nvSpPr>
        <p:spPr>
          <a:xfrm>
            <a:off x="5497569" y="4257170"/>
            <a:ext cx="678739" cy="369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nadir</a:t>
            </a:r>
            <a:endParaRPr/>
          </a:p>
        </p:txBody>
      </p:sp>
      <p:sp>
        <p:nvSpPr>
          <p:cNvPr id="150" name="Google Shape;150;p5"/>
          <p:cNvSpPr txBox="1"/>
          <p:nvPr/>
        </p:nvSpPr>
        <p:spPr>
          <a:xfrm>
            <a:off x="296472" y="95875"/>
            <a:ext cx="542905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Sun Glint Mitigation</a:t>
            </a:r>
            <a:endParaRPr/>
          </a:p>
        </p:txBody>
      </p:sp>
      <p:sp>
        <p:nvSpPr>
          <p:cNvPr id="151" name="Google Shape;151;p5"/>
          <p:cNvSpPr txBox="1"/>
          <p:nvPr/>
        </p:nvSpPr>
        <p:spPr>
          <a:xfrm>
            <a:off x="1706632" y="4034256"/>
            <a:ext cx="11192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Scan Line</a:t>
            </a:r>
            <a:endParaRPr/>
          </a:p>
        </p:txBody>
      </p:sp>
      <p:cxnSp>
        <p:nvCxnSpPr>
          <p:cNvPr id="152" name="Google Shape;152;p5"/>
          <p:cNvCxnSpPr>
            <a:stCxn id="146" idx="0"/>
          </p:cNvCxnSpPr>
          <p:nvPr/>
        </p:nvCxnSpPr>
        <p:spPr>
          <a:xfrm>
            <a:off x="5870828" y="4163456"/>
            <a:ext cx="0" cy="125100"/>
          </a:xfrm>
          <a:prstGeom prst="straightConnector1">
            <a:avLst/>
          </a:prstGeom>
          <a:noFill/>
          <a:ln cap="flat" cmpd="sng" w="38100">
            <a:solidFill>
              <a:srgbClr val="FF0000"/>
            </a:solidFill>
            <a:prstDash val="solid"/>
            <a:miter lim="800000"/>
            <a:headEnd len="sm" w="sm" type="none"/>
            <a:tailEnd len="sm" w="sm" type="none"/>
          </a:ln>
        </p:spPr>
      </p:cxnSp>
      <p:grpSp>
        <p:nvGrpSpPr>
          <p:cNvPr id="153" name="Google Shape;153;p5"/>
          <p:cNvGrpSpPr/>
          <p:nvPr/>
        </p:nvGrpSpPr>
        <p:grpSpPr>
          <a:xfrm>
            <a:off x="4851576" y="2640315"/>
            <a:ext cx="1324732" cy="889690"/>
            <a:chOff x="2012875" y="1332997"/>
            <a:chExt cx="1324732" cy="889690"/>
          </a:xfrm>
        </p:grpSpPr>
        <p:sp>
          <p:nvSpPr>
            <p:cNvPr id="154" name="Google Shape;154;p5"/>
            <p:cNvSpPr txBox="1"/>
            <p:nvPr/>
          </p:nvSpPr>
          <p:spPr>
            <a:xfrm>
              <a:off x="2628239" y="1332997"/>
              <a:ext cx="7093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Track</a:t>
              </a:r>
              <a:endParaRPr/>
            </a:p>
          </p:txBody>
        </p:sp>
        <p:sp>
          <p:nvSpPr>
            <p:cNvPr id="155" name="Google Shape;155;p5"/>
            <p:cNvSpPr txBox="1"/>
            <p:nvPr/>
          </p:nvSpPr>
          <p:spPr>
            <a:xfrm>
              <a:off x="2012875" y="1853355"/>
              <a:ext cx="7140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Scan</a:t>
              </a:r>
              <a:endParaRPr/>
            </a:p>
          </p:txBody>
        </p:sp>
        <p:sp>
          <p:nvSpPr>
            <p:cNvPr id="156" name="Google Shape;156;p5"/>
            <p:cNvSpPr/>
            <p:nvPr/>
          </p:nvSpPr>
          <p:spPr>
            <a:xfrm rot="10800000">
              <a:off x="2834730" y="1632994"/>
              <a:ext cx="314144" cy="506544"/>
            </a:xfrm>
            <a:prstGeom prst="downArrow">
              <a:avLst>
                <a:gd fmla="val 50000" name="adj1"/>
                <a:gd fmla="val 50000" name="adj2"/>
              </a:avLst>
            </a:prstGeom>
            <a:solidFill>
              <a:srgbClr val="BC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5"/>
            <p:cNvSpPr/>
            <p:nvPr/>
          </p:nvSpPr>
          <p:spPr>
            <a:xfrm rot="5400000">
              <a:off x="2659901" y="1810141"/>
              <a:ext cx="314144" cy="506544"/>
            </a:xfrm>
            <a:prstGeom prst="downArrow">
              <a:avLst>
                <a:gd fmla="val 50000" name="adj1"/>
                <a:gd fmla="val 50000" name="adj2"/>
              </a:avLst>
            </a:prstGeom>
            <a:solidFill>
              <a:srgbClr val="BC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8" name="Google Shape;158;p5"/>
          <p:cNvSpPr/>
          <p:nvPr/>
        </p:nvSpPr>
        <p:spPr>
          <a:xfrm rot="-5400000">
            <a:off x="7616303" y="4519568"/>
            <a:ext cx="286747" cy="3777696"/>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5"/>
          <p:cNvSpPr txBox="1"/>
          <p:nvPr/>
        </p:nvSpPr>
        <p:spPr>
          <a:xfrm>
            <a:off x="6512507" y="6131285"/>
            <a:ext cx="2494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Equatorial Crossing Time</a:t>
            </a:r>
            <a:endParaRPr/>
          </a:p>
        </p:txBody>
      </p:sp>
      <p:sp>
        <p:nvSpPr>
          <p:cNvPr id="160" name="Google Shape;160;p5"/>
          <p:cNvSpPr/>
          <p:nvPr/>
        </p:nvSpPr>
        <p:spPr>
          <a:xfrm rot="10800000">
            <a:off x="9664419" y="3413532"/>
            <a:ext cx="145613" cy="784301"/>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5"/>
          <p:cNvSpPr txBox="1"/>
          <p:nvPr/>
        </p:nvSpPr>
        <p:spPr>
          <a:xfrm>
            <a:off x="9911441" y="3594741"/>
            <a:ext cx="13559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Lat / Season</a:t>
            </a:r>
            <a:endParaRPr/>
          </a:p>
        </p:txBody>
      </p:sp>
      <p:sp>
        <p:nvSpPr>
          <p:cNvPr id="162" name="Google Shape;162;p5"/>
          <p:cNvSpPr txBox="1"/>
          <p:nvPr/>
        </p:nvSpPr>
        <p:spPr>
          <a:xfrm>
            <a:off x="8757705" y="468859"/>
            <a:ext cx="14736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Wind Speed</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and Direction</a:t>
            </a:r>
            <a:endParaRPr/>
          </a:p>
        </p:txBody>
      </p:sp>
      <p:cxnSp>
        <p:nvCxnSpPr>
          <p:cNvPr id="163" name="Google Shape;163;p5"/>
          <p:cNvCxnSpPr>
            <a:stCxn id="160" idx="2"/>
            <a:endCxn id="141" idx="0"/>
          </p:cNvCxnSpPr>
          <p:nvPr/>
        </p:nvCxnSpPr>
        <p:spPr>
          <a:xfrm rot="10800000">
            <a:off x="8552319" y="489732"/>
            <a:ext cx="1112100" cy="2923800"/>
          </a:xfrm>
          <a:prstGeom prst="straightConnector1">
            <a:avLst/>
          </a:prstGeom>
          <a:noFill/>
          <a:ln cap="flat" cmpd="sng" w="9525">
            <a:solidFill>
              <a:schemeClr val="lt1"/>
            </a:solidFill>
            <a:prstDash val="solid"/>
            <a:miter lim="800000"/>
            <a:headEnd len="sm" w="sm" type="none"/>
            <a:tailEnd len="med" w="med" type="triangle"/>
          </a:ln>
        </p:spPr>
      </p:cxnSp>
      <p:pic>
        <p:nvPicPr>
          <p:cNvPr id="164" name="Google Shape;164;p5"/>
          <p:cNvPicPr preferRelativeResize="0"/>
          <p:nvPr/>
        </p:nvPicPr>
        <p:blipFill rotWithShape="1">
          <a:blip r:embed="rId4">
            <a:alphaModFix/>
          </a:blip>
          <a:srcRect b="0" l="0" r="0" t="0"/>
          <a:stretch/>
        </p:blipFill>
        <p:spPr>
          <a:xfrm>
            <a:off x="478959" y="5468504"/>
            <a:ext cx="1227673" cy="1227673"/>
          </a:xfrm>
          <a:prstGeom prst="rect">
            <a:avLst/>
          </a:prstGeom>
          <a:noFill/>
          <a:ln>
            <a:noFill/>
          </a:ln>
        </p:spPr>
      </p:pic>
      <p:sp>
        <p:nvSpPr>
          <p:cNvPr id="165" name="Google Shape;165;p5"/>
          <p:cNvSpPr txBox="1"/>
          <p:nvPr/>
        </p:nvSpPr>
        <p:spPr>
          <a:xfrm>
            <a:off x="10100147" y="1955955"/>
            <a:ext cx="11192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Sun Glint Pattern</a:t>
            </a:r>
            <a:endParaRPr/>
          </a:p>
        </p:txBody>
      </p:sp>
      <p:sp>
        <p:nvSpPr>
          <p:cNvPr id="166" name="Google Shape;166;p5"/>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
        <p:nvSpPr>
          <p:cNvPr id="167" name="Google Shape;167;p5"/>
          <p:cNvSpPr/>
          <p:nvPr/>
        </p:nvSpPr>
        <p:spPr>
          <a:xfrm>
            <a:off x="11164939" y="3399485"/>
            <a:ext cx="311351" cy="875785"/>
          </a:xfrm>
          <a:prstGeom prst="upDownArrow">
            <a:avLst>
              <a:gd fmla="val 50000" name="adj1"/>
              <a:gd fmla="val 50000" name="adj2"/>
            </a:avLst>
          </a:prstGeom>
          <a:solidFill>
            <a:srgbClr val="BCE7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5"/>
          <p:cNvSpPr txBox="1"/>
          <p:nvPr/>
        </p:nvSpPr>
        <p:spPr>
          <a:xfrm>
            <a:off x="1473750" y="6315951"/>
            <a:ext cx="18522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Not to proportion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6"/>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cxnSp>
        <p:nvCxnSpPr>
          <p:cNvPr id="175" name="Google Shape;175;p6"/>
          <p:cNvCxnSpPr/>
          <p:nvPr/>
        </p:nvCxnSpPr>
        <p:spPr>
          <a:xfrm>
            <a:off x="5870829" y="4163456"/>
            <a:ext cx="0" cy="125011"/>
          </a:xfrm>
          <a:prstGeom prst="straightConnector1">
            <a:avLst/>
          </a:prstGeom>
          <a:noFill/>
          <a:ln cap="flat" cmpd="sng" w="9525">
            <a:solidFill>
              <a:schemeClr val="lt1"/>
            </a:solidFill>
            <a:prstDash val="solid"/>
            <a:miter lim="800000"/>
            <a:headEnd len="sm" w="sm" type="none"/>
            <a:tailEnd len="sm" w="sm" type="none"/>
          </a:ln>
        </p:spPr>
      </p:cxnSp>
      <p:sp>
        <p:nvSpPr>
          <p:cNvPr id="176" name="Google Shape;176;p6"/>
          <p:cNvSpPr txBox="1"/>
          <p:nvPr/>
        </p:nvSpPr>
        <p:spPr>
          <a:xfrm>
            <a:off x="790729" y="4261135"/>
            <a:ext cx="745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-13.5°</a:t>
            </a:r>
            <a:endParaRPr/>
          </a:p>
        </p:txBody>
      </p:sp>
      <p:sp>
        <p:nvSpPr>
          <p:cNvPr id="177" name="Google Shape;177;p6"/>
          <p:cNvSpPr txBox="1"/>
          <p:nvPr/>
        </p:nvSpPr>
        <p:spPr>
          <a:xfrm>
            <a:off x="6726449" y="4255844"/>
            <a:ext cx="673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+3.5°</a:t>
            </a:r>
            <a:endParaRPr/>
          </a:p>
        </p:txBody>
      </p:sp>
      <p:sp>
        <p:nvSpPr>
          <p:cNvPr id="178" name="Google Shape;178;p6"/>
          <p:cNvSpPr txBox="1"/>
          <p:nvPr/>
        </p:nvSpPr>
        <p:spPr>
          <a:xfrm>
            <a:off x="296472" y="95875"/>
            <a:ext cx="542905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Sun Glint Mitigation</a:t>
            </a:r>
            <a:endParaRPr/>
          </a:p>
        </p:txBody>
      </p:sp>
      <p:sp>
        <p:nvSpPr>
          <p:cNvPr id="179" name="Google Shape;179;p6"/>
          <p:cNvSpPr/>
          <p:nvPr/>
        </p:nvSpPr>
        <p:spPr>
          <a:xfrm>
            <a:off x="1169842" y="4164826"/>
            <a:ext cx="5925283" cy="125011"/>
          </a:xfrm>
          <a:prstGeom prst="rect">
            <a:avLst/>
          </a:prstGeom>
          <a:solidFill>
            <a:schemeClr val="accent1">
              <a:alpha val="58823"/>
            </a:scheme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6"/>
          <p:cNvSpPr txBox="1"/>
          <p:nvPr/>
        </p:nvSpPr>
        <p:spPr>
          <a:xfrm>
            <a:off x="26274" y="4037572"/>
            <a:ext cx="11192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Scan Line</a:t>
            </a:r>
            <a:endParaRPr/>
          </a:p>
        </p:txBody>
      </p:sp>
      <p:grpSp>
        <p:nvGrpSpPr>
          <p:cNvPr id="181" name="Google Shape;181;p6"/>
          <p:cNvGrpSpPr/>
          <p:nvPr/>
        </p:nvGrpSpPr>
        <p:grpSpPr>
          <a:xfrm rot="-1124801">
            <a:off x="7122745" y="331719"/>
            <a:ext cx="4772783" cy="5954637"/>
            <a:chOff x="5110618" y="4620713"/>
            <a:chExt cx="897585" cy="2418914"/>
          </a:xfrm>
        </p:grpSpPr>
        <p:sp>
          <p:nvSpPr>
            <p:cNvPr id="182" name="Google Shape;182;p6"/>
            <p:cNvSpPr/>
            <p:nvPr/>
          </p:nvSpPr>
          <p:spPr>
            <a:xfrm>
              <a:off x="5110618" y="4620713"/>
              <a:ext cx="897585" cy="241891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6"/>
            <p:cNvSpPr/>
            <p:nvPr/>
          </p:nvSpPr>
          <p:spPr>
            <a:xfrm>
              <a:off x="5200692" y="4923677"/>
              <a:ext cx="717436" cy="1933429"/>
            </a:xfrm>
            <a:prstGeom prst="ellipse">
              <a:avLst/>
            </a:prstGeom>
            <a:solidFill>
              <a:srgbClr val="477FD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6"/>
            <p:cNvSpPr/>
            <p:nvPr/>
          </p:nvSpPr>
          <p:spPr>
            <a:xfrm>
              <a:off x="5305511" y="5206157"/>
              <a:ext cx="507797" cy="1368468"/>
            </a:xfrm>
            <a:prstGeom prst="ellipse">
              <a:avLst/>
            </a:prstGeom>
            <a:solidFill>
              <a:srgbClr val="5498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6"/>
            <p:cNvSpPr/>
            <p:nvPr/>
          </p:nvSpPr>
          <p:spPr>
            <a:xfrm>
              <a:off x="5401006" y="5414402"/>
              <a:ext cx="353250" cy="951978"/>
            </a:xfrm>
            <a:prstGeom prst="ellipse">
              <a:avLst/>
            </a:prstGeom>
            <a:solidFill>
              <a:srgbClr val="6CB5F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6"/>
            <p:cNvSpPr/>
            <p:nvPr/>
          </p:nvSpPr>
          <p:spPr>
            <a:xfrm>
              <a:off x="5499455" y="5679713"/>
              <a:ext cx="156352" cy="421355"/>
            </a:xfrm>
            <a:prstGeom prst="ellipse">
              <a:avLst/>
            </a:prstGeom>
            <a:solidFill>
              <a:srgbClr val="BCE7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7" name="Google Shape;187;p6"/>
          <p:cNvSpPr/>
          <p:nvPr/>
        </p:nvSpPr>
        <p:spPr>
          <a:xfrm>
            <a:off x="2908186" y="4164826"/>
            <a:ext cx="5925283" cy="125011"/>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6"/>
          <p:cNvSpPr txBox="1"/>
          <p:nvPr/>
        </p:nvSpPr>
        <p:spPr>
          <a:xfrm>
            <a:off x="5497569" y="4257170"/>
            <a:ext cx="678739" cy="369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nadir</a:t>
            </a:r>
            <a:endParaRPr/>
          </a:p>
        </p:txBody>
      </p:sp>
      <p:cxnSp>
        <p:nvCxnSpPr>
          <p:cNvPr id="189" name="Google Shape;189;p6"/>
          <p:cNvCxnSpPr>
            <a:stCxn id="187" idx="0"/>
          </p:cNvCxnSpPr>
          <p:nvPr/>
        </p:nvCxnSpPr>
        <p:spPr>
          <a:xfrm>
            <a:off x="5870828" y="4164826"/>
            <a:ext cx="0" cy="123600"/>
          </a:xfrm>
          <a:prstGeom prst="straightConnector1">
            <a:avLst/>
          </a:prstGeom>
          <a:noFill/>
          <a:ln cap="flat" cmpd="sng" w="38100">
            <a:solidFill>
              <a:srgbClr val="FF0000"/>
            </a:solidFill>
            <a:prstDash val="solid"/>
            <a:miter lim="800000"/>
            <a:headEnd len="sm" w="sm" type="none"/>
            <a:tailEnd len="sm" w="sm" type="none"/>
          </a:ln>
        </p:spPr>
      </p:cxnSp>
      <p:grpSp>
        <p:nvGrpSpPr>
          <p:cNvPr id="190" name="Google Shape;190;p6"/>
          <p:cNvGrpSpPr/>
          <p:nvPr/>
        </p:nvGrpSpPr>
        <p:grpSpPr>
          <a:xfrm>
            <a:off x="4851576" y="2640315"/>
            <a:ext cx="1324732" cy="889690"/>
            <a:chOff x="2012875" y="1332997"/>
            <a:chExt cx="1324732" cy="889690"/>
          </a:xfrm>
        </p:grpSpPr>
        <p:sp>
          <p:nvSpPr>
            <p:cNvPr id="191" name="Google Shape;191;p6"/>
            <p:cNvSpPr txBox="1"/>
            <p:nvPr/>
          </p:nvSpPr>
          <p:spPr>
            <a:xfrm>
              <a:off x="2628239" y="1332997"/>
              <a:ext cx="7093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Track</a:t>
              </a:r>
              <a:endParaRPr/>
            </a:p>
          </p:txBody>
        </p:sp>
        <p:sp>
          <p:nvSpPr>
            <p:cNvPr id="192" name="Google Shape;192;p6"/>
            <p:cNvSpPr txBox="1"/>
            <p:nvPr/>
          </p:nvSpPr>
          <p:spPr>
            <a:xfrm>
              <a:off x="2012875" y="1853355"/>
              <a:ext cx="7140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Scan</a:t>
              </a:r>
              <a:endParaRPr/>
            </a:p>
          </p:txBody>
        </p:sp>
        <p:sp>
          <p:nvSpPr>
            <p:cNvPr id="193" name="Google Shape;193;p6"/>
            <p:cNvSpPr/>
            <p:nvPr/>
          </p:nvSpPr>
          <p:spPr>
            <a:xfrm rot="10800000">
              <a:off x="2834730" y="1632994"/>
              <a:ext cx="314144" cy="506544"/>
            </a:xfrm>
            <a:prstGeom prst="downArrow">
              <a:avLst>
                <a:gd fmla="val 50000" name="adj1"/>
                <a:gd fmla="val 50000" name="adj2"/>
              </a:avLst>
            </a:prstGeom>
            <a:solidFill>
              <a:srgbClr val="BC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6"/>
            <p:cNvSpPr/>
            <p:nvPr/>
          </p:nvSpPr>
          <p:spPr>
            <a:xfrm rot="5400000">
              <a:off x="2659901" y="1810141"/>
              <a:ext cx="314144" cy="506544"/>
            </a:xfrm>
            <a:prstGeom prst="downArrow">
              <a:avLst>
                <a:gd fmla="val 50000" name="adj1"/>
                <a:gd fmla="val 50000" name="adj2"/>
              </a:avLst>
            </a:prstGeom>
            <a:solidFill>
              <a:srgbClr val="BC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5" name="Google Shape;195;p6"/>
          <p:cNvSpPr/>
          <p:nvPr/>
        </p:nvSpPr>
        <p:spPr>
          <a:xfrm rot="-5400000">
            <a:off x="7616303" y="4519568"/>
            <a:ext cx="286747" cy="3777696"/>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6"/>
          <p:cNvSpPr txBox="1"/>
          <p:nvPr/>
        </p:nvSpPr>
        <p:spPr>
          <a:xfrm>
            <a:off x="6512507" y="6131285"/>
            <a:ext cx="2494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Equatorial Crossing Time</a:t>
            </a:r>
            <a:endParaRPr/>
          </a:p>
        </p:txBody>
      </p:sp>
      <p:sp>
        <p:nvSpPr>
          <p:cNvPr id="197" name="Google Shape;197;p6"/>
          <p:cNvSpPr/>
          <p:nvPr/>
        </p:nvSpPr>
        <p:spPr>
          <a:xfrm rot="10800000">
            <a:off x="9664419" y="3413532"/>
            <a:ext cx="145613" cy="784301"/>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6"/>
          <p:cNvSpPr txBox="1"/>
          <p:nvPr/>
        </p:nvSpPr>
        <p:spPr>
          <a:xfrm>
            <a:off x="8757705" y="468859"/>
            <a:ext cx="14736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Wind Speed</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and Direction</a:t>
            </a:r>
            <a:endParaRPr/>
          </a:p>
        </p:txBody>
      </p:sp>
      <p:cxnSp>
        <p:nvCxnSpPr>
          <p:cNvPr id="199" name="Google Shape;199;p6"/>
          <p:cNvCxnSpPr>
            <a:stCxn id="197" idx="2"/>
            <a:endCxn id="182" idx="0"/>
          </p:cNvCxnSpPr>
          <p:nvPr/>
        </p:nvCxnSpPr>
        <p:spPr>
          <a:xfrm rot="10800000">
            <a:off x="8552319" y="489732"/>
            <a:ext cx="1112100" cy="2923800"/>
          </a:xfrm>
          <a:prstGeom prst="straightConnector1">
            <a:avLst/>
          </a:prstGeom>
          <a:noFill/>
          <a:ln cap="flat" cmpd="sng" w="9525">
            <a:solidFill>
              <a:schemeClr val="lt1"/>
            </a:solidFill>
            <a:prstDash val="solid"/>
            <a:miter lim="800000"/>
            <a:headEnd len="sm" w="sm" type="none"/>
            <a:tailEnd len="med" w="med" type="triangle"/>
          </a:ln>
        </p:spPr>
      </p:cxnSp>
      <p:sp>
        <p:nvSpPr>
          <p:cNvPr id="200" name="Google Shape;200;p6"/>
          <p:cNvSpPr/>
          <p:nvPr/>
        </p:nvSpPr>
        <p:spPr>
          <a:xfrm rot="5400000">
            <a:off x="7875601" y="3134945"/>
            <a:ext cx="190504" cy="1725230"/>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6"/>
          <p:cNvSpPr txBox="1"/>
          <p:nvPr/>
        </p:nvSpPr>
        <p:spPr>
          <a:xfrm>
            <a:off x="7625867" y="3532291"/>
            <a:ext cx="7056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5° tilt</a:t>
            </a:r>
            <a:endParaRPr/>
          </a:p>
        </p:txBody>
      </p:sp>
      <p:sp>
        <p:nvSpPr>
          <p:cNvPr id="202" name="Google Shape;202;p6"/>
          <p:cNvSpPr txBox="1"/>
          <p:nvPr/>
        </p:nvSpPr>
        <p:spPr>
          <a:xfrm>
            <a:off x="10100147" y="1955955"/>
            <a:ext cx="11192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Sun Glint Pattern</a:t>
            </a:r>
            <a:endParaRPr/>
          </a:p>
        </p:txBody>
      </p:sp>
      <p:pic>
        <p:nvPicPr>
          <p:cNvPr id="203" name="Google Shape;203;p6"/>
          <p:cNvPicPr preferRelativeResize="0"/>
          <p:nvPr/>
        </p:nvPicPr>
        <p:blipFill rotWithShape="1">
          <a:blip r:embed="rId4">
            <a:alphaModFix/>
          </a:blip>
          <a:srcRect b="0" l="0" r="0" t="0"/>
          <a:stretch/>
        </p:blipFill>
        <p:spPr>
          <a:xfrm>
            <a:off x="478959" y="5468504"/>
            <a:ext cx="1227673" cy="1227673"/>
          </a:xfrm>
          <a:prstGeom prst="rect">
            <a:avLst/>
          </a:prstGeom>
          <a:noFill/>
          <a:ln>
            <a:noFill/>
          </a:ln>
        </p:spPr>
      </p:pic>
      <p:sp>
        <p:nvSpPr>
          <p:cNvPr id="204" name="Google Shape;204;p6"/>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
        <p:nvSpPr>
          <p:cNvPr id="205" name="Google Shape;205;p6"/>
          <p:cNvSpPr txBox="1"/>
          <p:nvPr/>
        </p:nvSpPr>
        <p:spPr>
          <a:xfrm>
            <a:off x="9911441" y="3594741"/>
            <a:ext cx="13559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Lat / Season</a:t>
            </a:r>
            <a:endParaRPr/>
          </a:p>
        </p:txBody>
      </p:sp>
      <p:sp>
        <p:nvSpPr>
          <p:cNvPr id="206" name="Google Shape;206;p6"/>
          <p:cNvSpPr/>
          <p:nvPr/>
        </p:nvSpPr>
        <p:spPr>
          <a:xfrm>
            <a:off x="11164939" y="3399485"/>
            <a:ext cx="311351" cy="875785"/>
          </a:xfrm>
          <a:prstGeom prst="upDownArrow">
            <a:avLst>
              <a:gd fmla="val 50000" name="adj1"/>
              <a:gd fmla="val 50000" name="adj2"/>
            </a:avLst>
          </a:prstGeom>
          <a:solidFill>
            <a:srgbClr val="BCE7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6"/>
          <p:cNvSpPr txBox="1"/>
          <p:nvPr/>
        </p:nvSpPr>
        <p:spPr>
          <a:xfrm>
            <a:off x="1473750" y="6315951"/>
            <a:ext cx="18522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Not to proportion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7"/>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214" name="Google Shape;214;p7"/>
          <p:cNvSpPr txBox="1"/>
          <p:nvPr/>
        </p:nvSpPr>
        <p:spPr>
          <a:xfrm>
            <a:off x="296472" y="95875"/>
            <a:ext cx="542905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Sun Glint Mitigation</a:t>
            </a:r>
            <a:endParaRPr/>
          </a:p>
        </p:txBody>
      </p:sp>
      <p:grpSp>
        <p:nvGrpSpPr>
          <p:cNvPr id="215" name="Google Shape;215;p7"/>
          <p:cNvGrpSpPr/>
          <p:nvPr/>
        </p:nvGrpSpPr>
        <p:grpSpPr>
          <a:xfrm rot="-1124801">
            <a:off x="6009058" y="331719"/>
            <a:ext cx="4772783" cy="5954637"/>
            <a:chOff x="5110618" y="4620713"/>
            <a:chExt cx="897585" cy="2418914"/>
          </a:xfrm>
        </p:grpSpPr>
        <p:sp>
          <p:nvSpPr>
            <p:cNvPr id="216" name="Google Shape;216;p7"/>
            <p:cNvSpPr/>
            <p:nvPr/>
          </p:nvSpPr>
          <p:spPr>
            <a:xfrm>
              <a:off x="5110618" y="4620713"/>
              <a:ext cx="897585" cy="2418914"/>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7"/>
            <p:cNvSpPr/>
            <p:nvPr/>
          </p:nvSpPr>
          <p:spPr>
            <a:xfrm>
              <a:off x="5200692" y="4923677"/>
              <a:ext cx="717436" cy="1933429"/>
            </a:xfrm>
            <a:prstGeom prst="ellipse">
              <a:avLst/>
            </a:prstGeom>
            <a:solidFill>
              <a:srgbClr val="477FD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7"/>
            <p:cNvSpPr/>
            <p:nvPr/>
          </p:nvSpPr>
          <p:spPr>
            <a:xfrm>
              <a:off x="5305511" y="5206157"/>
              <a:ext cx="507797" cy="1368468"/>
            </a:xfrm>
            <a:prstGeom prst="ellipse">
              <a:avLst/>
            </a:prstGeom>
            <a:solidFill>
              <a:srgbClr val="5498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7"/>
            <p:cNvSpPr/>
            <p:nvPr/>
          </p:nvSpPr>
          <p:spPr>
            <a:xfrm>
              <a:off x="5401006" y="5414402"/>
              <a:ext cx="353250" cy="951978"/>
            </a:xfrm>
            <a:prstGeom prst="ellipse">
              <a:avLst/>
            </a:prstGeom>
            <a:solidFill>
              <a:srgbClr val="6CB5F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7"/>
            <p:cNvSpPr/>
            <p:nvPr/>
          </p:nvSpPr>
          <p:spPr>
            <a:xfrm>
              <a:off x="5499455" y="5679713"/>
              <a:ext cx="156352" cy="421355"/>
            </a:xfrm>
            <a:prstGeom prst="ellipse">
              <a:avLst/>
            </a:prstGeom>
            <a:solidFill>
              <a:srgbClr val="BCE7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21" name="Google Shape;221;p7"/>
          <p:cNvGrpSpPr/>
          <p:nvPr/>
        </p:nvGrpSpPr>
        <p:grpSpPr>
          <a:xfrm>
            <a:off x="4851576" y="2640315"/>
            <a:ext cx="1324732" cy="889690"/>
            <a:chOff x="2012875" y="1332997"/>
            <a:chExt cx="1324732" cy="889690"/>
          </a:xfrm>
        </p:grpSpPr>
        <p:sp>
          <p:nvSpPr>
            <p:cNvPr id="222" name="Google Shape;222;p7"/>
            <p:cNvSpPr txBox="1"/>
            <p:nvPr/>
          </p:nvSpPr>
          <p:spPr>
            <a:xfrm>
              <a:off x="2628239" y="1332997"/>
              <a:ext cx="7093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Track</a:t>
              </a:r>
              <a:endParaRPr/>
            </a:p>
          </p:txBody>
        </p:sp>
        <p:sp>
          <p:nvSpPr>
            <p:cNvPr id="223" name="Google Shape;223;p7"/>
            <p:cNvSpPr txBox="1"/>
            <p:nvPr/>
          </p:nvSpPr>
          <p:spPr>
            <a:xfrm>
              <a:off x="2012875" y="1853355"/>
              <a:ext cx="7140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Scan</a:t>
              </a:r>
              <a:endParaRPr/>
            </a:p>
          </p:txBody>
        </p:sp>
        <p:sp>
          <p:nvSpPr>
            <p:cNvPr id="224" name="Google Shape;224;p7"/>
            <p:cNvSpPr/>
            <p:nvPr/>
          </p:nvSpPr>
          <p:spPr>
            <a:xfrm rot="10800000">
              <a:off x="2834730" y="1632994"/>
              <a:ext cx="314144" cy="506544"/>
            </a:xfrm>
            <a:prstGeom prst="downArrow">
              <a:avLst>
                <a:gd fmla="val 50000" name="adj1"/>
                <a:gd fmla="val 50000" name="adj2"/>
              </a:avLst>
            </a:prstGeom>
            <a:solidFill>
              <a:srgbClr val="BC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7"/>
            <p:cNvSpPr/>
            <p:nvPr/>
          </p:nvSpPr>
          <p:spPr>
            <a:xfrm rot="5400000">
              <a:off x="2659901" y="1810141"/>
              <a:ext cx="314144" cy="506544"/>
            </a:xfrm>
            <a:prstGeom prst="downArrow">
              <a:avLst>
                <a:gd fmla="val 50000" name="adj1"/>
                <a:gd fmla="val 50000" name="adj2"/>
              </a:avLst>
            </a:prstGeom>
            <a:solidFill>
              <a:srgbClr val="BCE7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6" name="Google Shape;226;p7"/>
          <p:cNvSpPr/>
          <p:nvPr/>
        </p:nvSpPr>
        <p:spPr>
          <a:xfrm rot="-5400000">
            <a:off x="7038099" y="5097772"/>
            <a:ext cx="286747" cy="2621288"/>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7" name="Google Shape;227;p7"/>
          <p:cNvSpPr txBox="1"/>
          <p:nvPr/>
        </p:nvSpPr>
        <p:spPr>
          <a:xfrm>
            <a:off x="5926357" y="6131285"/>
            <a:ext cx="2494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Equatorial Crossing Time</a:t>
            </a:r>
            <a:endParaRPr/>
          </a:p>
        </p:txBody>
      </p:sp>
      <p:sp>
        <p:nvSpPr>
          <p:cNvPr id="228" name="Google Shape;228;p7"/>
          <p:cNvSpPr/>
          <p:nvPr/>
        </p:nvSpPr>
        <p:spPr>
          <a:xfrm rot="10800000">
            <a:off x="8492117" y="3413532"/>
            <a:ext cx="145613" cy="784301"/>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7"/>
          <p:cNvSpPr txBox="1"/>
          <p:nvPr/>
        </p:nvSpPr>
        <p:spPr>
          <a:xfrm>
            <a:off x="7585403" y="468859"/>
            <a:ext cx="147367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Wind Speed</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and Direction</a:t>
            </a:r>
            <a:endParaRPr/>
          </a:p>
        </p:txBody>
      </p:sp>
      <p:cxnSp>
        <p:nvCxnSpPr>
          <p:cNvPr id="230" name="Google Shape;230;p7"/>
          <p:cNvCxnSpPr>
            <a:stCxn id="228" idx="2"/>
          </p:cNvCxnSpPr>
          <p:nvPr/>
        </p:nvCxnSpPr>
        <p:spPr>
          <a:xfrm rot="10800000">
            <a:off x="7380017" y="489732"/>
            <a:ext cx="1112100" cy="2923800"/>
          </a:xfrm>
          <a:prstGeom prst="straightConnector1">
            <a:avLst/>
          </a:prstGeom>
          <a:noFill/>
          <a:ln cap="flat" cmpd="sng" w="9525">
            <a:solidFill>
              <a:schemeClr val="lt1"/>
            </a:solidFill>
            <a:prstDash val="solid"/>
            <a:miter lim="800000"/>
            <a:headEnd len="sm" w="sm" type="none"/>
            <a:tailEnd len="med" w="med" type="triangle"/>
          </a:ln>
        </p:spPr>
      </p:cxnSp>
      <p:sp>
        <p:nvSpPr>
          <p:cNvPr id="231" name="Google Shape;231;p7"/>
          <p:cNvSpPr txBox="1"/>
          <p:nvPr/>
        </p:nvSpPr>
        <p:spPr>
          <a:xfrm>
            <a:off x="8927845" y="1955955"/>
            <a:ext cx="111922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Calibri"/>
                <a:ea typeface="Calibri"/>
                <a:cs typeface="Calibri"/>
                <a:sym typeface="Calibri"/>
              </a:rPr>
              <a:t>Sun Glint Pattern</a:t>
            </a:r>
            <a:endParaRPr/>
          </a:p>
        </p:txBody>
      </p:sp>
      <p:pic>
        <p:nvPicPr>
          <p:cNvPr id="232" name="Google Shape;232;p7"/>
          <p:cNvPicPr preferRelativeResize="0"/>
          <p:nvPr/>
        </p:nvPicPr>
        <p:blipFill rotWithShape="1">
          <a:blip r:embed="rId4">
            <a:alphaModFix/>
          </a:blip>
          <a:srcRect b="0" l="0" r="0" t="0"/>
          <a:stretch/>
        </p:blipFill>
        <p:spPr>
          <a:xfrm>
            <a:off x="478959" y="5468504"/>
            <a:ext cx="1227673" cy="1227673"/>
          </a:xfrm>
          <a:prstGeom prst="rect">
            <a:avLst/>
          </a:prstGeom>
          <a:noFill/>
          <a:ln>
            <a:noFill/>
          </a:ln>
        </p:spPr>
      </p:pic>
      <p:sp>
        <p:nvSpPr>
          <p:cNvPr id="233" name="Google Shape;233;p7"/>
          <p:cNvSpPr txBox="1"/>
          <p:nvPr/>
        </p:nvSpPr>
        <p:spPr>
          <a:xfrm>
            <a:off x="11522520"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
        <p:nvSpPr>
          <p:cNvPr id="234" name="Google Shape;234;p7"/>
          <p:cNvSpPr txBox="1"/>
          <p:nvPr/>
        </p:nvSpPr>
        <p:spPr>
          <a:xfrm>
            <a:off x="7625867" y="3532291"/>
            <a:ext cx="70564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5° tilt</a:t>
            </a:r>
            <a:endParaRPr/>
          </a:p>
        </p:txBody>
      </p:sp>
      <p:cxnSp>
        <p:nvCxnSpPr>
          <p:cNvPr id="235" name="Google Shape;235;p7"/>
          <p:cNvCxnSpPr/>
          <p:nvPr/>
        </p:nvCxnSpPr>
        <p:spPr>
          <a:xfrm>
            <a:off x="5870829" y="4163456"/>
            <a:ext cx="0" cy="125011"/>
          </a:xfrm>
          <a:prstGeom prst="straightConnector1">
            <a:avLst/>
          </a:prstGeom>
          <a:noFill/>
          <a:ln cap="flat" cmpd="sng" w="9525">
            <a:solidFill>
              <a:schemeClr val="lt1"/>
            </a:solidFill>
            <a:prstDash val="solid"/>
            <a:miter lim="800000"/>
            <a:headEnd len="sm" w="sm" type="none"/>
            <a:tailEnd len="sm" w="sm" type="none"/>
          </a:ln>
        </p:spPr>
      </p:cxnSp>
      <p:sp>
        <p:nvSpPr>
          <p:cNvPr id="236" name="Google Shape;236;p7"/>
          <p:cNvSpPr txBox="1"/>
          <p:nvPr/>
        </p:nvSpPr>
        <p:spPr>
          <a:xfrm>
            <a:off x="790729" y="4261135"/>
            <a:ext cx="745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-13.5°</a:t>
            </a:r>
            <a:endParaRPr/>
          </a:p>
        </p:txBody>
      </p:sp>
      <p:sp>
        <p:nvSpPr>
          <p:cNvPr id="237" name="Google Shape;237;p7"/>
          <p:cNvSpPr/>
          <p:nvPr/>
        </p:nvSpPr>
        <p:spPr>
          <a:xfrm>
            <a:off x="1169842" y="4164826"/>
            <a:ext cx="5925283" cy="125011"/>
          </a:xfrm>
          <a:prstGeom prst="rect">
            <a:avLst/>
          </a:prstGeom>
          <a:solidFill>
            <a:schemeClr val="accent1">
              <a:alpha val="58823"/>
            </a:schemeClr>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7"/>
          <p:cNvSpPr txBox="1"/>
          <p:nvPr/>
        </p:nvSpPr>
        <p:spPr>
          <a:xfrm>
            <a:off x="26274" y="4037572"/>
            <a:ext cx="11192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Scan Line</a:t>
            </a:r>
            <a:endParaRPr/>
          </a:p>
        </p:txBody>
      </p:sp>
      <p:sp>
        <p:nvSpPr>
          <p:cNvPr id="239" name="Google Shape;239;p7"/>
          <p:cNvSpPr/>
          <p:nvPr/>
        </p:nvSpPr>
        <p:spPr>
          <a:xfrm>
            <a:off x="2908186" y="4164826"/>
            <a:ext cx="5925283" cy="125011"/>
          </a:xfrm>
          <a:prstGeom prst="rect">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7"/>
          <p:cNvSpPr txBox="1"/>
          <p:nvPr/>
        </p:nvSpPr>
        <p:spPr>
          <a:xfrm>
            <a:off x="5497569" y="4257170"/>
            <a:ext cx="678739" cy="369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nadir</a:t>
            </a:r>
            <a:endParaRPr/>
          </a:p>
        </p:txBody>
      </p:sp>
      <p:cxnSp>
        <p:nvCxnSpPr>
          <p:cNvPr id="241" name="Google Shape;241;p7"/>
          <p:cNvCxnSpPr>
            <a:stCxn id="239" idx="0"/>
          </p:cNvCxnSpPr>
          <p:nvPr/>
        </p:nvCxnSpPr>
        <p:spPr>
          <a:xfrm>
            <a:off x="5870828" y="4164826"/>
            <a:ext cx="0" cy="123600"/>
          </a:xfrm>
          <a:prstGeom prst="straightConnector1">
            <a:avLst/>
          </a:prstGeom>
          <a:noFill/>
          <a:ln cap="flat" cmpd="sng" w="38100">
            <a:solidFill>
              <a:srgbClr val="FF0000"/>
            </a:solidFill>
            <a:prstDash val="solid"/>
            <a:miter lim="800000"/>
            <a:headEnd len="sm" w="sm" type="none"/>
            <a:tailEnd len="sm" w="sm" type="none"/>
          </a:ln>
        </p:spPr>
      </p:cxnSp>
      <p:sp>
        <p:nvSpPr>
          <p:cNvPr id="242" name="Google Shape;242;p7"/>
          <p:cNvSpPr txBox="1"/>
          <p:nvPr/>
        </p:nvSpPr>
        <p:spPr>
          <a:xfrm>
            <a:off x="6726449" y="4255844"/>
            <a:ext cx="6735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+3.5°</a:t>
            </a:r>
            <a:endParaRPr/>
          </a:p>
        </p:txBody>
      </p:sp>
      <p:sp>
        <p:nvSpPr>
          <p:cNvPr id="243" name="Google Shape;243;p7"/>
          <p:cNvSpPr/>
          <p:nvPr/>
        </p:nvSpPr>
        <p:spPr>
          <a:xfrm rot="5400000">
            <a:off x="7875601" y="3134945"/>
            <a:ext cx="190504" cy="1725230"/>
          </a:xfrm>
          <a:prstGeom prst="leftBracket">
            <a:avLst>
              <a:gd fmla="val 8333" name="adj"/>
            </a:avLst>
          </a:prstGeom>
          <a:no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4" name="Google Shape;244;p7"/>
          <p:cNvSpPr txBox="1"/>
          <p:nvPr/>
        </p:nvSpPr>
        <p:spPr>
          <a:xfrm>
            <a:off x="8809477" y="3594741"/>
            <a:ext cx="135594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Lat / Season</a:t>
            </a:r>
            <a:endParaRPr/>
          </a:p>
        </p:txBody>
      </p:sp>
      <p:sp>
        <p:nvSpPr>
          <p:cNvPr id="245" name="Google Shape;245;p7"/>
          <p:cNvSpPr/>
          <p:nvPr/>
        </p:nvSpPr>
        <p:spPr>
          <a:xfrm>
            <a:off x="10062975" y="3399485"/>
            <a:ext cx="311351" cy="875785"/>
          </a:xfrm>
          <a:prstGeom prst="upDownArrow">
            <a:avLst>
              <a:gd fmla="val 50000" name="adj1"/>
              <a:gd fmla="val 50000" name="adj2"/>
            </a:avLst>
          </a:prstGeom>
          <a:solidFill>
            <a:srgbClr val="BCE7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7"/>
          <p:cNvSpPr txBox="1"/>
          <p:nvPr/>
        </p:nvSpPr>
        <p:spPr>
          <a:xfrm>
            <a:off x="1473750" y="6315951"/>
            <a:ext cx="18522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FF00"/>
                </a:solidFill>
                <a:latin typeface="Calibri"/>
                <a:ea typeface="Calibri"/>
                <a:cs typeface="Calibri"/>
                <a:sym typeface="Calibri"/>
              </a:rPr>
              <a:t>Not to proportion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8"/>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252" name="Google Shape;252;p8"/>
          <p:cNvSpPr txBox="1"/>
          <p:nvPr/>
        </p:nvSpPr>
        <p:spPr>
          <a:xfrm>
            <a:off x="296472" y="898742"/>
            <a:ext cx="11179762"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00ECFF"/>
                </a:solidFill>
                <a:latin typeface="Calibri"/>
                <a:ea typeface="Calibri"/>
                <a:cs typeface="Calibri"/>
                <a:sym typeface="Calibri"/>
              </a:rPr>
              <a:t>Objective:</a:t>
            </a:r>
            <a:r>
              <a:rPr b="1" lang="en-US" sz="2400">
                <a:solidFill>
                  <a:srgbClr val="00ECFF"/>
                </a:solidFill>
                <a:latin typeface="Calibri"/>
                <a:ea typeface="Calibri"/>
                <a:cs typeface="Calibri"/>
                <a:sym typeface="Calibri"/>
              </a:rPr>
              <a:t> </a:t>
            </a:r>
            <a:r>
              <a:rPr lang="en-US" sz="2400">
                <a:solidFill>
                  <a:schemeClr val="lt1"/>
                </a:solidFill>
                <a:latin typeface="Calibri"/>
                <a:ea typeface="Calibri"/>
                <a:cs typeface="Calibri"/>
                <a:sym typeface="Calibri"/>
              </a:rPr>
              <a:t>Define a coastal mask for SBG coastal marine data collection at native resolution (30m VSWIR/60m TIR).</a:t>
            </a:r>
            <a:endParaRPr/>
          </a:p>
          <a:p>
            <a:pPr indent="0" lvl="0" marL="0" marR="0" rtl="0" algn="l">
              <a:spcBef>
                <a:spcPts val="0"/>
              </a:spcBef>
              <a:spcAft>
                <a:spcPts val="0"/>
              </a:spcAft>
              <a:buNone/>
            </a:pPr>
            <a:r>
              <a:t/>
            </a:r>
            <a:endParaRPr sz="800">
              <a:solidFill>
                <a:schemeClr val="lt1"/>
              </a:solidFill>
              <a:latin typeface="Calibri"/>
              <a:ea typeface="Calibri"/>
              <a:cs typeface="Calibri"/>
              <a:sym typeface="Calibri"/>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(Note: Open ocean collection at 1 km for both VSWIR and TIR is still on the table.)</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b="1" lang="en-US" sz="2400" u="sng">
                <a:solidFill>
                  <a:schemeClr val="lt1"/>
                </a:solidFill>
                <a:latin typeface="Calibri"/>
                <a:ea typeface="Calibri"/>
                <a:cs typeface="Calibri"/>
                <a:sym typeface="Calibri"/>
              </a:rPr>
              <a:t>SIDE-BY-SIDE EFFORTS</a:t>
            </a:r>
            <a:endParaRPr/>
          </a:p>
          <a:p>
            <a:pPr indent="0" lvl="0" marL="0" marR="0" rtl="0" algn="l">
              <a:spcBef>
                <a:spcPts val="0"/>
              </a:spcBef>
              <a:spcAft>
                <a:spcPts val="0"/>
              </a:spcAft>
              <a:buNone/>
            </a:pPr>
            <a:r>
              <a:t/>
            </a:r>
            <a:endParaRPr sz="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400" u="sng">
                <a:solidFill>
                  <a:srgbClr val="00ECFF"/>
                </a:solidFill>
                <a:latin typeface="Calibri"/>
                <a:ea typeface="Calibri"/>
                <a:cs typeface="Calibri"/>
                <a:sym typeface="Calibri"/>
              </a:rPr>
              <a:t>Near-Term Planning Effort </a:t>
            </a:r>
            <a:r>
              <a:rPr lang="en-US" sz="2400">
                <a:solidFill>
                  <a:srgbClr val="BCE7FF"/>
                </a:solidFill>
                <a:latin typeface="Calibri"/>
                <a:ea typeface="Calibri"/>
                <a:cs typeface="Calibri"/>
                <a:sym typeface="Calibri"/>
              </a:rPr>
              <a:t>(JPL – Michelle Gierach)</a:t>
            </a:r>
            <a:endParaRPr b="1" sz="2400" u="sng">
              <a:solidFill>
                <a:srgbClr val="BCE7FF"/>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Based on EEZ and other marine masks.  Supports efforts central to developing initial mission design, conops and requirements.  Different between VSWIR and TIR.</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400" u="sng">
                <a:solidFill>
                  <a:srgbClr val="00ECFF"/>
                </a:solidFill>
                <a:latin typeface="Calibri"/>
                <a:ea typeface="Calibri"/>
                <a:cs typeface="Calibri"/>
                <a:sym typeface="Calibri"/>
              </a:rPr>
              <a:t>Long-term Acquisition Strategy </a:t>
            </a:r>
            <a:r>
              <a:rPr lang="en-US" sz="2400">
                <a:solidFill>
                  <a:srgbClr val="BCE7FF"/>
                </a:solidFill>
                <a:latin typeface="Calibri"/>
                <a:ea typeface="Calibri"/>
                <a:cs typeface="Calibri"/>
                <a:sym typeface="Calibri"/>
              </a:rPr>
              <a:t>(ASG – America Alvarez, Kevin Turpie)</a:t>
            </a:r>
            <a:endParaRPr b="1" sz="2400" u="sng">
              <a:solidFill>
                <a:srgbClr val="BCE7FF"/>
              </a:solidFill>
              <a:latin typeface="Calibri"/>
              <a:ea typeface="Calibri"/>
              <a:cs typeface="Calibri"/>
              <a:sym typeface="Calibri"/>
            </a:endParaRPr>
          </a:p>
          <a:p>
            <a:pPr indent="0" lvl="0" marL="0" marR="0" rtl="0" algn="l">
              <a:spcBef>
                <a:spcPts val="0"/>
              </a:spcBef>
              <a:spcAft>
                <a:spcPts val="0"/>
              </a:spcAft>
              <a:buNone/>
            </a:pPr>
            <a:r>
              <a:rPr lang="en-US" sz="2400">
                <a:solidFill>
                  <a:schemeClr val="lt1"/>
                </a:solidFill>
                <a:latin typeface="Calibri"/>
                <a:ea typeface="Calibri"/>
                <a:cs typeface="Calibri"/>
                <a:sym typeface="Calibri"/>
              </a:rPr>
              <a:t>Based on Sentinel 2 mask, same masks as NTP effort, plus more. Continued development with deeper consideration of science and remote sensing objectives and with input and vetting from the community.  Worked to develop priority heat map for selection of targets for acquisition plan.</a:t>
            </a:r>
            <a:endParaRPr/>
          </a:p>
        </p:txBody>
      </p:sp>
      <p:sp>
        <p:nvSpPr>
          <p:cNvPr id="253" name="Google Shape;253;p8"/>
          <p:cNvSpPr txBox="1"/>
          <p:nvPr/>
        </p:nvSpPr>
        <p:spPr>
          <a:xfrm>
            <a:off x="296472" y="95875"/>
            <a:ext cx="717420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Coastal Marine Acquisition Mask</a:t>
            </a:r>
            <a:endParaRPr/>
          </a:p>
        </p:txBody>
      </p:sp>
      <p:sp>
        <p:nvSpPr>
          <p:cNvPr id="254" name="Google Shape;254;p8"/>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0"/>
          <p:cNvPicPr preferRelativeResize="0"/>
          <p:nvPr/>
        </p:nvPicPr>
        <p:blipFill rotWithShape="1">
          <a:blip r:embed="rId3">
            <a:alphaModFix/>
          </a:blip>
          <a:srcRect b="0" l="0" r="0" t="0"/>
          <a:stretch/>
        </p:blipFill>
        <p:spPr>
          <a:xfrm>
            <a:off x="1588" y="894"/>
            <a:ext cx="12188825" cy="6856215"/>
          </a:xfrm>
          <a:prstGeom prst="rect">
            <a:avLst/>
          </a:prstGeom>
          <a:noFill/>
          <a:ln>
            <a:noFill/>
          </a:ln>
        </p:spPr>
      </p:pic>
      <p:sp>
        <p:nvSpPr>
          <p:cNvPr id="261" name="Google Shape;261;p10"/>
          <p:cNvSpPr txBox="1"/>
          <p:nvPr/>
        </p:nvSpPr>
        <p:spPr>
          <a:xfrm>
            <a:off x="414391" y="95875"/>
            <a:ext cx="111673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Calibri"/>
                <a:ea typeface="Calibri"/>
                <a:cs typeface="Calibri"/>
                <a:sym typeface="Calibri"/>
              </a:rPr>
              <a:t>SBG Coastal Marine Acquisition – Priority Heat Map</a:t>
            </a:r>
            <a:endParaRPr/>
          </a:p>
        </p:txBody>
      </p:sp>
      <p:pic>
        <p:nvPicPr>
          <p:cNvPr id="262" name="Google Shape;262;p10"/>
          <p:cNvPicPr preferRelativeResize="0"/>
          <p:nvPr/>
        </p:nvPicPr>
        <p:blipFill rotWithShape="1">
          <a:blip r:embed="rId4">
            <a:alphaModFix/>
          </a:blip>
          <a:srcRect b="0" l="0" r="0" t="0"/>
          <a:stretch/>
        </p:blipFill>
        <p:spPr>
          <a:xfrm>
            <a:off x="414391" y="801192"/>
            <a:ext cx="11363218" cy="5678217"/>
          </a:xfrm>
          <a:prstGeom prst="rect">
            <a:avLst/>
          </a:prstGeom>
          <a:noFill/>
          <a:ln>
            <a:noFill/>
          </a:ln>
        </p:spPr>
      </p:pic>
      <p:pic>
        <p:nvPicPr>
          <p:cNvPr id="263" name="Google Shape;263;p10"/>
          <p:cNvPicPr preferRelativeResize="0"/>
          <p:nvPr/>
        </p:nvPicPr>
        <p:blipFill rotWithShape="1">
          <a:blip r:embed="rId5">
            <a:alphaModFix/>
          </a:blip>
          <a:srcRect b="0" l="0" r="0" t="0"/>
          <a:stretch/>
        </p:blipFill>
        <p:spPr>
          <a:xfrm>
            <a:off x="648405" y="4991859"/>
            <a:ext cx="1485900" cy="1676400"/>
          </a:xfrm>
          <a:prstGeom prst="rect">
            <a:avLst/>
          </a:prstGeom>
          <a:noFill/>
          <a:ln>
            <a:noFill/>
          </a:ln>
        </p:spPr>
      </p:pic>
      <p:sp>
        <p:nvSpPr>
          <p:cNvPr id="264" name="Google Shape;264;p10"/>
          <p:cNvSpPr txBox="1"/>
          <p:nvPr/>
        </p:nvSpPr>
        <p:spPr>
          <a:xfrm>
            <a:off x="2134305" y="6479409"/>
            <a:ext cx="88374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Special </a:t>
            </a:r>
            <a:r>
              <a:rPr b="1" lang="en-US" sz="1800">
                <a:solidFill>
                  <a:schemeClr val="lt1"/>
                </a:solidFill>
                <a:latin typeface="Calibri"/>
                <a:ea typeface="Calibri"/>
                <a:cs typeface="Calibri"/>
                <a:sym typeface="Calibri"/>
              </a:rPr>
              <a:t>regions of interest </a:t>
            </a:r>
            <a:r>
              <a:rPr lang="en-US" sz="1800">
                <a:solidFill>
                  <a:schemeClr val="lt1"/>
                </a:solidFill>
                <a:latin typeface="Calibri"/>
                <a:ea typeface="Calibri"/>
                <a:cs typeface="Calibri"/>
                <a:sym typeface="Calibri"/>
              </a:rPr>
              <a:t>capture river plumes; based on satellite chl and SST climatologies.</a:t>
            </a:r>
            <a:endParaRPr/>
          </a:p>
        </p:txBody>
      </p:sp>
      <p:sp>
        <p:nvSpPr>
          <p:cNvPr id="265" name="Google Shape;265;p10"/>
          <p:cNvSpPr txBox="1"/>
          <p:nvPr/>
        </p:nvSpPr>
        <p:spPr>
          <a:xfrm>
            <a:off x="11581135" y="6441470"/>
            <a:ext cx="630568" cy="4460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1" lang="en-US" sz="2299">
                <a:solidFill>
                  <a:schemeClr val="lt1"/>
                </a:solidFill>
                <a:latin typeface="Calibri"/>
                <a:ea typeface="Calibri"/>
                <a:cs typeface="Calibri"/>
                <a:sym typeface="Calibri"/>
              </a:rPr>
              <a:t>‹#›</a:t>
            </a:fld>
            <a:endParaRPr b="1" sz="2299">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2022-09-04T17:34:37Z</dcterms:created>
  <dc:creator>Kevin Turpie</dc:creator>
</cp:coreProperties>
</file>