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16030" r:id="rId2"/>
    <p:sldId id="16037" r:id="rId3"/>
    <p:sldId id="16033" r:id="rId4"/>
    <p:sldId id="16036" r:id="rId5"/>
    <p:sldId id="16034" r:id="rId6"/>
    <p:sldId id="16035" r:id="rId7"/>
    <p:sldId id="16068" r:id="rId8"/>
    <p:sldId id="16048" r:id="rId9"/>
    <p:sldId id="16069" r:id="rId10"/>
    <p:sldId id="16070" r:id="rId11"/>
    <p:sldId id="339" r:id="rId12"/>
    <p:sldId id="15991" r:id="rId13"/>
    <p:sldId id="16071" r:id="rId14"/>
    <p:sldId id="160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6769"/>
  </p:normalViewPr>
  <p:slideViewPr>
    <p:cSldViewPr snapToGrid="0" showGuides="1">
      <p:cViewPr varScale="1">
        <p:scale>
          <a:sx n="59" d="100"/>
          <a:sy n="59" d="100"/>
        </p:scale>
        <p:origin x="56"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8" Type="http://schemas.openxmlformats.org/officeDocument/2006/relationships/package" Target="../embeddings/Microsoft_Excel_Worksheet1.xlsx"/><Relationship Id="rId3" Type="http://schemas.openxmlformats.org/officeDocument/2006/relationships/image" Target="../media/image63.jpeg"/><Relationship Id="rId7" Type="http://schemas.openxmlformats.org/officeDocument/2006/relationships/image" Target="../media/image67.jpeg"/><Relationship Id="rId2" Type="http://schemas.microsoft.com/office/2011/relationships/chartColorStyle" Target="colors2.xml"/><Relationship Id="rId1" Type="http://schemas.microsoft.com/office/2011/relationships/chartStyle" Target="style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5109759964191"/>
          <c:y val="9.0742396251689603E-2"/>
          <c:w val="0.66284021858738829"/>
          <c:h val="0.89810777120200747"/>
        </c:manualLayout>
      </c:layout>
      <c:pieChart>
        <c:varyColors val="1"/>
        <c:ser>
          <c:idx val="0"/>
          <c:order val="0"/>
          <c:tx>
            <c:strRef>
              <c:f>Sheet1!$B$1</c:f>
              <c:strCache>
                <c:ptCount val="1"/>
                <c:pt idx="0">
                  <c:v>Column1</c:v>
                </c:pt>
              </c:strCache>
            </c:strRef>
          </c:tx>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D6E5-4242-8839-0E685AC4DC5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E5-4242-8839-0E685AC4DC5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E5-4242-8839-0E685AC4DC5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6E5-4242-8839-0E685AC4DC5F}"/>
              </c:ext>
            </c:extLst>
          </c:dPt>
          <c:dLbls>
            <c:dLbl>
              <c:idx val="0"/>
              <c:layout>
                <c:manualLayout>
                  <c:x val="-1.0480375999511689E-2"/>
                  <c:y val="4.649733940424572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6E5-4242-8839-0E685AC4DC5F}"/>
                </c:ext>
              </c:extLst>
            </c:dLbl>
            <c:dLbl>
              <c:idx val="1"/>
              <c:layout>
                <c:manualLayout>
                  <c:x val="-0.19323628151132272"/>
                  <c:y val="-0.1167717373415985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6E5-4242-8839-0E685AC4DC5F}"/>
                </c:ext>
              </c:extLst>
            </c:dLbl>
            <c:dLbl>
              <c:idx val="2"/>
              <c:layout>
                <c:manualLayout>
                  <c:x val="-1.6681926387108605E-2"/>
                  <c:y val="2.59722420319271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6E5-4242-8839-0E685AC4DC5F}"/>
                </c:ext>
              </c:extLst>
            </c:dLbl>
            <c:dLbl>
              <c:idx val="3"/>
              <c:layout>
                <c:manualLayout>
                  <c:x val="-2.2577671977049418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6E5-4242-8839-0E685AC4DC5F}"/>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Agency</c:v>
                </c:pt>
                <c:pt idx="1">
                  <c:v>Academic</c:v>
                </c:pt>
                <c:pt idx="2">
                  <c:v>Private</c:v>
                </c:pt>
                <c:pt idx="3">
                  <c:v>Non-gov.</c:v>
                </c:pt>
              </c:strCache>
            </c:strRef>
          </c:cat>
          <c:val>
            <c:numRef>
              <c:f>Sheet1!$B$2:$B$5</c:f>
              <c:numCache>
                <c:formatCode>General</c:formatCode>
                <c:ptCount val="4"/>
                <c:pt idx="0">
                  <c:v>8</c:v>
                </c:pt>
                <c:pt idx="1">
                  <c:v>11</c:v>
                </c:pt>
                <c:pt idx="2">
                  <c:v>3</c:v>
                </c:pt>
                <c:pt idx="3">
                  <c:v>2</c:v>
                </c:pt>
              </c:numCache>
            </c:numRef>
          </c:val>
          <c:extLst>
            <c:ext xmlns:c16="http://schemas.microsoft.com/office/drawing/2014/chart" uri="{C3380CC4-5D6E-409C-BE32-E72D297353CC}">
              <c16:uniqueId val="{00000008-D6E5-4242-8839-0E685AC4DC5F}"/>
            </c:ext>
          </c:extLst>
        </c:ser>
        <c:dLbls>
          <c:dLblPos val="in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78713236103075"/>
          <c:y val="8.8018442018429233E-2"/>
          <c:w val="0.55264455830566472"/>
          <c:h val="0.78452540024532125"/>
        </c:manualLayout>
      </c:layout>
      <c:pieChart>
        <c:varyColors val="1"/>
        <c:ser>
          <c:idx val="0"/>
          <c:order val="0"/>
          <c:tx>
            <c:strRef>
              <c:f>Sheet1!$B$1</c:f>
              <c:strCache>
                <c:ptCount val="1"/>
                <c:pt idx="0">
                  <c:v>Early Adopters</c:v>
                </c:pt>
              </c:strCache>
            </c:strRef>
          </c:tx>
          <c:spPr>
            <a:blipFill>
              <a:blip xmlns:r="http://schemas.openxmlformats.org/officeDocument/2006/relationships" r:embed="rId3"/>
              <a:stretch>
                <a:fillRect/>
              </a:stretch>
            </a:blipFill>
            <a:ln w="19050">
              <a:solidFill>
                <a:schemeClr val="tx1"/>
              </a:solidFill>
            </a:ln>
          </c:spPr>
          <c:dPt>
            <c:idx val="0"/>
            <c:bubble3D val="0"/>
            <c:spPr>
              <a:blipFill>
                <a:blip xmlns:r="http://schemas.openxmlformats.org/officeDocument/2006/relationships" r:embed="rId4"/>
                <a:stretch>
                  <a:fillRect/>
                </a:stretch>
              </a:blipFill>
              <a:ln w="19050">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89E-4E85-9F22-8E376AC1CB25}"/>
              </c:ext>
            </c:extLst>
          </c:dPt>
          <c:dPt>
            <c:idx val="1"/>
            <c:bubble3D val="0"/>
            <c:spPr>
              <a:blipFill>
                <a:blip xmlns:r="http://schemas.openxmlformats.org/officeDocument/2006/relationships" r:embed="rId5"/>
                <a:stretch>
                  <a:fillRect/>
                </a:stretch>
              </a:blipFill>
              <a:ln w="19050">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89E-4E85-9F22-8E376AC1CB25}"/>
              </c:ext>
            </c:extLst>
          </c:dPt>
          <c:dPt>
            <c:idx val="2"/>
            <c:bubble3D val="0"/>
            <c:spPr>
              <a:blipFill>
                <a:blip xmlns:r="http://schemas.openxmlformats.org/officeDocument/2006/relationships" r:embed="rId6"/>
                <a:stretch>
                  <a:fillRect/>
                </a:stretch>
              </a:blipFill>
              <a:ln w="19050">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89E-4E85-9F22-8E376AC1CB25}"/>
              </c:ext>
            </c:extLst>
          </c:dPt>
          <c:dPt>
            <c:idx val="3"/>
            <c:bubble3D val="0"/>
            <c:spPr>
              <a:blipFill>
                <a:blip xmlns:r="http://schemas.openxmlformats.org/officeDocument/2006/relationships" r:embed="rId3"/>
                <a:stretch>
                  <a:fillRect/>
                </a:stretch>
              </a:blipFill>
              <a:ln w="19050">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89E-4E85-9F22-8E376AC1CB25}"/>
              </c:ext>
            </c:extLst>
          </c:dPt>
          <c:dPt>
            <c:idx val="4"/>
            <c:bubble3D val="0"/>
            <c:spPr>
              <a:blipFill>
                <a:blip xmlns:r="http://schemas.openxmlformats.org/officeDocument/2006/relationships" r:embed="rId7"/>
                <a:stretch>
                  <a:fillRect/>
                </a:stretch>
              </a:blipFill>
              <a:ln w="19050">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89E-4E85-9F22-8E376AC1CB25}"/>
              </c:ext>
            </c:extLst>
          </c:dPt>
          <c:dPt>
            <c:idx val="5"/>
            <c:bubble3D val="0"/>
            <c:spPr>
              <a:blipFill>
                <a:blip xmlns:r="http://schemas.openxmlformats.org/officeDocument/2006/relationships" r:embed="rId3"/>
                <a:stretch>
                  <a:fillRect/>
                </a:stretch>
              </a:blipFill>
              <a:ln w="19050">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89E-4E85-9F22-8E376AC1CB25}"/>
              </c:ext>
            </c:extLst>
          </c:dPt>
          <c:dLbls>
            <c:dLbl>
              <c:idx val="0"/>
              <c:layout>
                <c:manualLayout>
                  <c:x val="-2.440173138694102E-2"/>
                  <c:y val="1.3154755558924406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89E-4E85-9F22-8E376AC1CB25}"/>
                </c:ext>
              </c:extLst>
            </c:dLbl>
            <c:dLbl>
              <c:idx val="1"/>
              <c:layout>
                <c:manualLayout>
                  <c:x val="-1.4427509883051747E-3"/>
                  <c:y val="-3.7449376692569314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3375"/>
                      <c:h val="0.15390493230083957"/>
                    </c:manualLayout>
                  </c15:layout>
                </c:ext>
                <c:ext xmlns:c16="http://schemas.microsoft.com/office/drawing/2014/chart" uri="{C3380CC4-5D6E-409C-BE32-E72D297353CC}">
                  <c16:uniqueId val="{00000003-489E-4E85-9F22-8E376AC1CB25}"/>
                </c:ext>
              </c:extLst>
            </c:dLbl>
            <c:dLbl>
              <c:idx val="2"/>
              <c:layout>
                <c:manualLayout>
                  <c:x val="4.9285316527292195E-3"/>
                  <c:y val="1.5273051291985831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89E-4E85-9F22-8E376AC1CB25}"/>
                </c:ext>
              </c:extLst>
            </c:dLbl>
            <c:dLbl>
              <c:idx val="3"/>
              <c:layout>
                <c:manualLayout>
                  <c:x val="2.0196642979499482E-2"/>
                  <c:y val="5.2666056089984349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136724901574803"/>
                      <c:h val="0.2246778028440522"/>
                    </c:manualLayout>
                  </c15:layout>
                </c:ext>
                <c:ext xmlns:c16="http://schemas.microsoft.com/office/drawing/2014/chart" uri="{C3380CC4-5D6E-409C-BE32-E72D297353CC}">
                  <c16:uniqueId val="{00000007-489E-4E85-9F22-8E376AC1CB25}"/>
                </c:ext>
              </c:extLst>
            </c:dLbl>
            <c:dLbl>
              <c:idx val="4"/>
              <c:layout>
                <c:manualLayout>
                  <c:x val="-1.2008707293458213E-2"/>
                  <c:y val="3.1195306103140197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89E-4E85-9F22-8E376AC1CB25}"/>
                </c:ext>
              </c:extLst>
            </c:dLbl>
            <c:dLbl>
              <c:idx val="5"/>
              <c:layout>
                <c:manualLayout>
                  <c:x val="3.584083636344905E-2"/>
                  <c:y val="-7.9854873714211485E-3"/>
                </c:manualLayout>
              </c:layout>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89E-4E85-9F22-8E376AC1CB25}"/>
                </c:ext>
              </c:extLst>
            </c:dLbl>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Air Quality</c:v>
                </c:pt>
                <c:pt idx="1">
                  <c:v>Water Resources</c:v>
                </c:pt>
                <c:pt idx="2">
                  <c:v>Climate</c:v>
                </c:pt>
                <c:pt idx="3">
                  <c:v>Eco. Conservation</c:v>
                </c:pt>
                <c:pt idx="4">
                  <c:v>Disasters</c:v>
                </c:pt>
                <c:pt idx="5">
                  <c:v>Terrestrial</c:v>
                </c:pt>
              </c:strCache>
            </c:strRef>
          </c:cat>
          <c:val>
            <c:numRef>
              <c:f>Sheet1!$B$2:$B$7</c:f>
              <c:numCache>
                <c:formatCode>General</c:formatCode>
                <c:ptCount val="6"/>
                <c:pt idx="0">
                  <c:v>4</c:v>
                </c:pt>
                <c:pt idx="1">
                  <c:v>19</c:v>
                </c:pt>
                <c:pt idx="2">
                  <c:v>3</c:v>
                </c:pt>
                <c:pt idx="3">
                  <c:v>4</c:v>
                </c:pt>
                <c:pt idx="4">
                  <c:v>2</c:v>
                </c:pt>
                <c:pt idx="5">
                  <c:v>2</c:v>
                </c:pt>
              </c:numCache>
            </c:numRef>
          </c:val>
          <c:extLst>
            <c:ext xmlns:c16="http://schemas.microsoft.com/office/drawing/2014/chart" uri="{C3380CC4-5D6E-409C-BE32-E72D297353CC}">
              <c16:uniqueId val="{0000000C-489E-4E85-9F22-8E376AC1CB25}"/>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8">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616DE-127B-4F40-8C68-116C90FF49AA}"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2542E-F2D6-BE49-AD69-2E6898D238F2}" type="slidenum">
              <a:rPr lang="en-US" smtClean="0"/>
              <a:t>‹#›</a:t>
            </a:fld>
            <a:endParaRPr lang="en-US"/>
          </a:p>
        </p:txBody>
      </p:sp>
    </p:spTree>
    <p:extLst>
      <p:ext uri="{BB962C8B-B14F-4D97-AF65-F5344CB8AC3E}">
        <p14:creationId xmlns:p14="http://schemas.microsoft.com/office/powerpoint/2010/main" val="22446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3245F-0608-A641-86F8-C09791691354}" type="slidenum">
              <a:rPr lang="en-US" smtClean="0"/>
              <a:t>1</a:t>
            </a:fld>
            <a:endParaRPr lang="en-US"/>
          </a:p>
        </p:txBody>
      </p:sp>
    </p:spTree>
    <p:extLst>
      <p:ext uri="{BB962C8B-B14F-4D97-AF65-F5344CB8AC3E}">
        <p14:creationId xmlns:p14="http://schemas.microsoft.com/office/powerpoint/2010/main" val="268740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A1339-1AB7-2545-9D80-2D280E3E08A6}" type="slidenum">
              <a:rPr lang="en-US" smtClean="0"/>
              <a:t>12</a:t>
            </a:fld>
            <a:endParaRPr lang="en-US"/>
          </a:p>
        </p:txBody>
      </p:sp>
    </p:spTree>
    <p:extLst>
      <p:ext uri="{BB962C8B-B14F-4D97-AF65-F5344CB8AC3E}">
        <p14:creationId xmlns:p14="http://schemas.microsoft.com/office/powerpoint/2010/main" val="70368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A1339-1AB7-2545-9D80-2D280E3E08A6}" type="slidenum">
              <a:rPr lang="en-US" smtClean="0"/>
              <a:t>13</a:t>
            </a:fld>
            <a:endParaRPr lang="en-US"/>
          </a:p>
        </p:txBody>
      </p:sp>
    </p:spTree>
    <p:extLst>
      <p:ext uri="{BB962C8B-B14F-4D97-AF65-F5344CB8AC3E}">
        <p14:creationId xmlns:p14="http://schemas.microsoft.com/office/powerpoint/2010/main" val="1683681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6AAAA3-19CA-8444-B6BF-BDC7570C23F8}" type="slidenum">
              <a:rPr lang="en-US" smtClean="0"/>
              <a:t>3</a:t>
            </a:fld>
            <a:endParaRPr lang="en-US"/>
          </a:p>
        </p:txBody>
      </p:sp>
    </p:spTree>
    <p:extLst>
      <p:ext uri="{BB962C8B-B14F-4D97-AF65-F5344CB8AC3E}">
        <p14:creationId xmlns:p14="http://schemas.microsoft.com/office/powerpoint/2010/main" val="322413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6AAAA3-19CA-8444-B6BF-BDC7570C23F8}" type="slidenum">
              <a:rPr lang="en-US" smtClean="0"/>
              <a:t>4</a:t>
            </a:fld>
            <a:endParaRPr lang="en-US"/>
          </a:p>
        </p:txBody>
      </p:sp>
    </p:spTree>
    <p:extLst>
      <p:ext uri="{BB962C8B-B14F-4D97-AF65-F5344CB8AC3E}">
        <p14:creationId xmlns:p14="http://schemas.microsoft.com/office/powerpoint/2010/main" val="416795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6AAAA3-19CA-8444-B6BF-BDC7570C23F8}" type="slidenum">
              <a:rPr lang="en-US" smtClean="0"/>
              <a:t>6</a:t>
            </a:fld>
            <a:endParaRPr lang="en-US"/>
          </a:p>
        </p:txBody>
      </p:sp>
    </p:spTree>
    <p:extLst>
      <p:ext uri="{BB962C8B-B14F-4D97-AF65-F5344CB8AC3E}">
        <p14:creationId xmlns:p14="http://schemas.microsoft.com/office/powerpoint/2010/main" val="261284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6AAAA3-19CA-8444-B6BF-BDC7570C23F8}" type="slidenum">
              <a:rPr lang="en-US" smtClean="0"/>
              <a:t>7</a:t>
            </a:fld>
            <a:endParaRPr lang="en-US"/>
          </a:p>
        </p:txBody>
      </p:sp>
    </p:spTree>
    <p:extLst>
      <p:ext uri="{BB962C8B-B14F-4D97-AF65-F5344CB8AC3E}">
        <p14:creationId xmlns:p14="http://schemas.microsoft.com/office/powerpoint/2010/main" val="321099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6AAAA3-19CA-8444-B6BF-BDC7570C23F8}" type="slidenum">
              <a:rPr lang="en-US" smtClean="0"/>
              <a:t>8</a:t>
            </a:fld>
            <a:endParaRPr lang="en-US"/>
          </a:p>
        </p:txBody>
      </p:sp>
    </p:spTree>
    <p:extLst>
      <p:ext uri="{BB962C8B-B14F-4D97-AF65-F5344CB8AC3E}">
        <p14:creationId xmlns:p14="http://schemas.microsoft.com/office/powerpoint/2010/main" val="144615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E2C77-D5EC-F94C-B0E0-B06D87390E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62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E2C77-D5EC-F94C-B0E0-B06D87390E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E2C77-D5EC-F94C-B0E0-B06D87390E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16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B9FB-C661-FEAC-9F9B-4F406E3B3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527D30-ECB5-D0CC-BB35-FE294EF840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D6461A-32D3-CF96-F883-4F5A30DDCCA5}"/>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5" name="Footer Placeholder 4">
            <a:extLst>
              <a:ext uri="{FF2B5EF4-FFF2-40B4-BE49-F238E27FC236}">
                <a16:creationId xmlns:a16="http://schemas.microsoft.com/office/drawing/2014/main" id="{7010BB6A-46B1-115B-090E-5637FFC5B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D9E50-C7CA-C942-8829-11ABB47EEC90}"/>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47276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CC05-9DA7-6913-6810-4E970467DF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5C012B-0972-79E8-8853-88CD49AF14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B655A-5090-ABF0-0E8B-88B52AE957E9}"/>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5" name="Footer Placeholder 4">
            <a:extLst>
              <a:ext uri="{FF2B5EF4-FFF2-40B4-BE49-F238E27FC236}">
                <a16:creationId xmlns:a16="http://schemas.microsoft.com/office/drawing/2014/main" id="{39304913-8853-1DF4-F878-0AB4CA1EE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F640C-CB00-9D66-C6AE-CA34A21555BA}"/>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92211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B31221-D8F6-12FA-1B9F-26F03B00D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36560B-1593-C19C-9E8B-283E7805E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6070F-0E1F-6523-622A-48245ED69AFB}"/>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5" name="Footer Placeholder 4">
            <a:extLst>
              <a:ext uri="{FF2B5EF4-FFF2-40B4-BE49-F238E27FC236}">
                <a16:creationId xmlns:a16="http://schemas.microsoft.com/office/drawing/2014/main" id="{8C38F803-AFC8-9F5D-A623-699257BF2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F32D5-FA71-A015-8AF6-11E9C8362E48}"/>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279719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4E3818-64BF-274D-9F79-A1591ED34EA4}"/>
              </a:ext>
            </a:extLst>
          </p:cNvPr>
          <p:cNvSpPr/>
          <p:nvPr userDrawn="1"/>
        </p:nvSpPr>
        <p:spPr>
          <a:xfrm>
            <a:off x="-29818" y="-11876"/>
            <a:ext cx="12251635" cy="831273"/>
          </a:xfrm>
          <a:prstGeom prst="rect">
            <a:avLst/>
          </a:prstGeom>
          <a:solidFill>
            <a:srgbClr val="093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3A852FD-F2ED-A045-9D16-7E9D46F5325C}"/>
              </a:ext>
            </a:extLst>
          </p:cNvPr>
          <p:cNvPicPr>
            <a:picLocks noChangeAspect="1"/>
          </p:cNvPicPr>
          <p:nvPr userDrawn="1"/>
        </p:nvPicPr>
        <p:blipFill>
          <a:blip r:embed="rId2"/>
          <a:stretch>
            <a:fillRect/>
          </a:stretch>
        </p:blipFill>
        <p:spPr>
          <a:xfrm>
            <a:off x="11404428" y="117676"/>
            <a:ext cx="717309" cy="595918"/>
          </a:xfrm>
          <a:prstGeom prst="rect">
            <a:avLst/>
          </a:prstGeom>
        </p:spPr>
      </p:pic>
      <p:pic>
        <p:nvPicPr>
          <p:cNvPr id="12" name="Picture 11">
            <a:extLst>
              <a:ext uri="{FF2B5EF4-FFF2-40B4-BE49-F238E27FC236}">
                <a16:creationId xmlns:a16="http://schemas.microsoft.com/office/drawing/2014/main" id="{81E9C2B7-DF50-BE49-91C7-FF85153FCA76}"/>
              </a:ext>
            </a:extLst>
          </p:cNvPr>
          <p:cNvPicPr>
            <a:picLocks noChangeAspect="1"/>
          </p:cNvPicPr>
          <p:nvPr userDrawn="1"/>
        </p:nvPicPr>
        <p:blipFill>
          <a:blip r:embed="rId3"/>
          <a:stretch>
            <a:fillRect/>
          </a:stretch>
        </p:blipFill>
        <p:spPr>
          <a:xfrm>
            <a:off x="10402784" y="6995"/>
            <a:ext cx="826371" cy="751127"/>
          </a:xfrm>
          <a:prstGeom prst="rect">
            <a:avLst/>
          </a:prstGeom>
        </p:spPr>
      </p:pic>
    </p:spTree>
    <p:extLst>
      <p:ext uri="{BB962C8B-B14F-4D97-AF65-F5344CB8AC3E}">
        <p14:creationId xmlns:p14="http://schemas.microsoft.com/office/powerpoint/2010/main" val="517676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680F1-04DE-AE61-202B-3961C5704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642C5-7590-248E-97B5-43AFB53CE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78051-882E-8519-AEDD-059451EDEE9E}"/>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5" name="Footer Placeholder 4">
            <a:extLst>
              <a:ext uri="{FF2B5EF4-FFF2-40B4-BE49-F238E27FC236}">
                <a16:creationId xmlns:a16="http://schemas.microsoft.com/office/drawing/2014/main" id="{65C2EFCC-C03C-276B-650E-AE8DA8DA4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6232E-84D2-4918-BA5D-4F5DE5462974}"/>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149133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2EA2-C9F5-EC65-398C-DD51C538D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A17F4A-F432-E770-9602-78E44E191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2FCB46-19F0-B411-5EEF-409F30A1C643}"/>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5" name="Footer Placeholder 4">
            <a:extLst>
              <a:ext uri="{FF2B5EF4-FFF2-40B4-BE49-F238E27FC236}">
                <a16:creationId xmlns:a16="http://schemas.microsoft.com/office/drawing/2014/main" id="{23912B87-9AF2-B54D-FC4B-AF97ADA86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42041-8054-691D-A756-FBC8709237BF}"/>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244847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7F02-9333-8A5D-8B83-292023AF4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476C2C-A3A2-3B1C-79CB-2F342BD41B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26189-C102-3920-D378-CB8B42F6D7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6D3F4-522F-D366-C728-067A381E7D7B}"/>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6" name="Footer Placeholder 5">
            <a:extLst>
              <a:ext uri="{FF2B5EF4-FFF2-40B4-BE49-F238E27FC236}">
                <a16:creationId xmlns:a16="http://schemas.microsoft.com/office/drawing/2014/main" id="{2EF4A8D4-425B-C7D7-E1F2-5CAD5C107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34B94-893A-5273-52BD-18B491E25849}"/>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178986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5A93-D4AC-F3EB-066B-20E5CC4D41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78ECA5-A519-7B5D-172E-9FEE18F8A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3517A2-0D67-5AB7-07F0-F5BFF23BEB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BE4B2B-B3A3-6847-384A-AB3CFA212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E98F9C-A4D5-79CA-BEB7-5E85E5F6D8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BA3569-088A-FA66-615E-44334DA69A83}"/>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8" name="Footer Placeholder 7">
            <a:extLst>
              <a:ext uri="{FF2B5EF4-FFF2-40B4-BE49-F238E27FC236}">
                <a16:creationId xmlns:a16="http://schemas.microsoft.com/office/drawing/2014/main" id="{499B6757-EFDC-298B-AF0F-6913D8C6C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F7FA5B-53C2-08D4-86EE-CB26AABA9C32}"/>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88107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F709-47E8-1C33-0FAD-3BCB7D3651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1209D1-EC78-071D-84CE-F7ADFB57BC83}"/>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4" name="Footer Placeholder 3">
            <a:extLst>
              <a:ext uri="{FF2B5EF4-FFF2-40B4-BE49-F238E27FC236}">
                <a16:creationId xmlns:a16="http://schemas.microsoft.com/office/drawing/2014/main" id="{00396D48-1DFE-77D6-1F86-F3505C9DFF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23296-EE2A-5E28-6EC3-3ED015C79532}"/>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399003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FD02F-9818-BCDD-1AD1-EAC8903C8F24}"/>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3" name="Footer Placeholder 2">
            <a:extLst>
              <a:ext uri="{FF2B5EF4-FFF2-40B4-BE49-F238E27FC236}">
                <a16:creationId xmlns:a16="http://schemas.microsoft.com/office/drawing/2014/main" id="{1B79BB26-E33C-2C02-BBD5-9AC939EBA7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6C781D-7F8B-64BD-1596-149A071BA28D}"/>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396027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57FB-C9B7-2E57-ACF7-37AF084661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52EDFD-1563-3E49-C9B4-DDED8BF5F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90D89D-EA36-7F0D-E27B-9DC296597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638BB-032E-8B8A-84FC-4E68058D9201}"/>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6" name="Footer Placeholder 5">
            <a:extLst>
              <a:ext uri="{FF2B5EF4-FFF2-40B4-BE49-F238E27FC236}">
                <a16:creationId xmlns:a16="http://schemas.microsoft.com/office/drawing/2014/main" id="{550F48E0-33EA-3458-472E-3206A5513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F8086-A9DF-D149-69B5-FC503DD46229}"/>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282633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AE96-005F-2EE7-EB9A-AFCCD0880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48B2C-4FC9-2ECD-CB65-4A67B2B3C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AE622C-1C9A-A3FA-C8EA-CFC4976A8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7C69A-3B3D-D94B-6914-0CD09C857FB1}"/>
              </a:ext>
            </a:extLst>
          </p:cNvPr>
          <p:cNvSpPr>
            <a:spLocks noGrp="1"/>
          </p:cNvSpPr>
          <p:nvPr>
            <p:ph type="dt" sz="half" idx="10"/>
          </p:nvPr>
        </p:nvSpPr>
        <p:spPr/>
        <p:txBody>
          <a:bodyPr/>
          <a:lstStyle/>
          <a:p>
            <a:fld id="{3280895D-4717-EB42-90B9-42D23B11B15D}" type="datetimeFigureOut">
              <a:rPr lang="en-US" smtClean="0"/>
              <a:t>5/3/2023</a:t>
            </a:fld>
            <a:endParaRPr lang="en-US"/>
          </a:p>
        </p:txBody>
      </p:sp>
      <p:sp>
        <p:nvSpPr>
          <p:cNvPr id="6" name="Footer Placeholder 5">
            <a:extLst>
              <a:ext uri="{FF2B5EF4-FFF2-40B4-BE49-F238E27FC236}">
                <a16:creationId xmlns:a16="http://schemas.microsoft.com/office/drawing/2014/main" id="{2A34CEC1-CDB3-F80F-4EFB-664A754CF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A1392-9697-8BE7-7070-5D4F0CB75E9F}"/>
              </a:ext>
            </a:extLst>
          </p:cNvPr>
          <p:cNvSpPr>
            <a:spLocks noGrp="1"/>
          </p:cNvSpPr>
          <p:nvPr>
            <p:ph type="sldNum" sz="quarter" idx="12"/>
          </p:nvPr>
        </p:nvSpPr>
        <p:spPr/>
        <p:txBody>
          <a:bodyPr/>
          <a:lstStyle/>
          <a:p>
            <a:fld id="{4BEE6F5B-26A5-0B4D-B04E-A526DC43247C}" type="slidenum">
              <a:rPr lang="en-US" smtClean="0"/>
              <a:t>‹#›</a:t>
            </a:fld>
            <a:endParaRPr lang="en-US"/>
          </a:p>
        </p:txBody>
      </p:sp>
    </p:spTree>
    <p:extLst>
      <p:ext uri="{BB962C8B-B14F-4D97-AF65-F5344CB8AC3E}">
        <p14:creationId xmlns:p14="http://schemas.microsoft.com/office/powerpoint/2010/main" val="365252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876CE-1E82-2867-00E5-1FBE9D088B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D3116-F495-4AC9-257F-9A49DD5EAB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BD271-4783-BC41-D0EC-D3EE796CA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0895D-4717-EB42-90B9-42D23B11B15D}" type="datetimeFigureOut">
              <a:rPr lang="en-US" smtClean="0"/>
              <a:t>5/3/2023</a:t>
            </a:fld>
            <a:endParaRPr lang="en-US"/>
          </a:p>
        </p:txBody>
      </p:sp>
      <p:sp>
        <p:nvSpPr>
          <p:cNvPr id="5" name="Footer Placeholder 4">
            <a:extLst>
              <a:ext uri="{FF2B5EF4-FFF2-40B4-BE49-F238E27FC236}">
                <a16:creationId xmlns:a16="http://schemas.microsoft.com/office/drawing/2014/main" id="{84A16969-DE39-DF75-ED99-C6538B094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FA054E-89AE-543D-8E19-9638B72A05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E6F5B-26A5-0B4D-B04E-A526DC43247C}" type="slidenum">
              <a:rPr lang="en-US" smtClean="0"/>
              <a:t>‹#›</a:t>
            </a:fld>
            <a:endParaRPr lang="en-US"/>
          </a:p>
        </p:txBody>
      </p:sp>
    </p:spTree>
    <p:extLst>
      <p:ext uri="{BB962C8B-B14F-4D97-AF65-F5344CB8AC3E}">
        <p14:creationId xmlns:p14="http://schemas.microsoft.com/office/powerpoint/2010/main" val="2612570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pace.oceansciences.org/events_more.htm?id=55" TargetMode="External"/><Relationship Id="rId7" Type="http://schemas.microsoft.com/office/2007/relationships/hdphoto" Target="../media/hdphoto1.wdp"/><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54.png"/><Relationship Id="rId4" Type="http://schemas.openxmlformats.org/officeDocument/2006/relationships/image" Target="../media/image52.jpg"/><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pace.gsfc.nasa.gov/" TargetMode="External"/><Relationship Id="rId2" Type="http://schemas.openxmlformats.org/officeDocument/2006/relationships/hyperlink" Target="mailto:PACE-applications@oceancolor.gsfc.nasa.gov" TargetMode="Externa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7.jpeg"/><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3.sv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hyperlink" Target="https://pace.oceansciences.org/events_more.htm?id=51" TargetMode="External"/><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EA7DAC6-CEFC-FF68-2A46-93A97155D41F}"/>
              </a:ext>
            </a:extLst>
          </p:cNvPr>
          <p:cNvPicPr>
            <a:picLocks noChangeAspect="1"/>
          </p:cNvPicPr>
          <p:nvPr/>
        </p:nvPicPr>
        <p:blipFill rotWithShape="1">
          <a:blip r:embed="rId3"/>
          <a:srcRect t="9091" r="35364"/>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9326384-E883-44D5-8621-C4E9583CF4F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Oswald" pitchFamily="2" charset="77"/>
                <a:ea typeface="+mj-ea"/>
                <a:cs typeface="+mj-cs"/>
              </a:rPr>
              <a:t>PACE Applications</a:t>
            </a:r>
          </a:p>
          <a:p>
            <a:pPr>
              <a:lnSpc>
                <a:spcPct val="90000"/>
              </a:lnSpc>
              <a:spcBef>
                <a:spcPct val="0"/>
              </a:spcBef>
              <a:spcAft>
                <a:spcPts val="600"/>
              </a:spcAft>
            </a:pPr>
            <a:endParaRPr lang="en-US" sz="4800" dirty="0">
              <a:latin typeface="Oswald" pitchFamily="2" charset="77"/>
              <a:ea typeface="+mj-ea"/>
              <a:cs typeface="+mj-cs"/>
            </a:endParaRPr>
          </a:p>
          <a:p>
            <a:pPr>
              <a:lnSpc>
                <a:spcPct val="90000"/>
              </a:lnSpc>
              <a:spcBef>
                <a:spcPct val="0"/>
              </a:spcBef>
              <a:spcAft>
                <a:spcPts val="600"/>
              </a:spcAft>
            </a:pPr>
            <a:r>
              <a:rPr lang="en-US" sz="2400" u="none" strike="noStrike" dirty="0">
                <a:effectLst/>
                <a:latin typeface="Oswald" pitchFamily="2" charset="77"/>
              </a:rPr>
              <a:t>Advancing PACE environmental &amp; societal relevance globally</a:t>
            </a:r>
            <a:endParaRPr lang="en-US" sz="2400" dirty="0">
              <a:latin typeface="Oswald" pitchFamily="2" charset="77"/>
              <a:ea typeface="+mj-ea"/>
              <a:cs typeface="+mj-cs"/>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0498B61-F146-F4C3-F06E-821561BF6DC1}"/>
              </a:ext>
            </a:extLst>
          </p:cNvPr>
          <p:cNvPicPr>
            <a:picLocks noChangeAspect="1"/>
          </p:cNvPicPr>
          <p:nvPr/>
        </p:nvPicPr>
        <p:blipFill>
          <a:blip r:embed="rId4"/>
          <a:stretch>
            <a:fillRect/>
          </a:stretch>
        </p:blipFill>
        <p:spPr>
          <a:xfrm>
            <a:off x="10778830" y="5718704"/>
            <a:ext cx="1143182" cy="1039091"/>
          </a:xfrm>
          <a:prstGeom prst="rect">
            <a:avLst/>
          </a:prstGeom>
        </p:spPr>
      </p:pic>
      <p:pic>
        <p:nvPicPr>
          <p:cNvPr id="6" name="Picture 5" descr="Logo, icon&#10;&#10;Description automatically generated">
            <a:extLst>
              <a:ext uri="{FF2B5EF4-FFF2-40B4-BE49-F238E27FC236}">
                <a16:creationId xmlns:a16="http://schemas.microsoft.com/office/drawing/2014/main" id="{955FFF83-BC06-1516-4BC6-966810CDCAD6}"/>
              </a:ext>
            </a:extLst>
          </p:cNvPr>
          <p:cNvPicPr>
            <a:picLocks noChangeAspect="1"/>
          </p:cNvPicPr>
          <p:nvPr/>
        </p:nvPicPr>
        <p:blipFill>
          <a:blip r:embed="rId5"/>
          <a:stretch>
            <a:fillRect/>
          </a:stretch>
        </p:blipFill>
        <p:spPr>
          <a:xfrm>
            <a:off x="1276886" y="406367"/>
            <a:ext cx="704088" cy="584935"/>
          </a:xfrm>
          <a:prstGeom prst="rect">
            <a:avLst/>
          </a:prstGeom>
        </p:spPr>
      </p:pic>
      <p:sp>
        <p:nvSpPr>
          <p:cNvPr id="3" name="Subtitle 2">
            <a:extLst>
              <a:ext uri="{FF2B5EF4-FFF2-40B4-BE49-F238E27FC236}">
                <a16:creationId xmlns:a16="http://schemas.microsoft.com/office/drawing/2014/main" id="{D98B5B69-95C1-0613-3D72-E3831E5C6C8F}"/>
              </a:ext>
            </a:extLst>
          </p:cNvPr>
          <p:cNvSpPr txBox="1">
            <a:spLocks/>
          </p:cNvSpPr>
          <p:nvPr/>
        </p:nvSpPr>
        <p:spPr>
          <a:xfrm>
            <a:off x="477980" y="4785631"/>
            <a:ext cx="5869480" cy="1730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Arial Narrow" panose="020B0606020202030204" pitchFamily="34" charset="0"/>
              </a:rPr>
              <a:t>Maria Tzortziou, PACE Deputy Program Application Lead-Oceans</a:t>
            </a:r>
          </a:p>
          <a:p>
            <a:pPr marL="0" indent="0">
              <a:buNone/>
            </a:pPr>
            <a:r>
              <a:rPr lang="en-US" sz="1800" dirty="0">
                <a:latin typeface="Arial Narrow" panose="020B0606020202030204" pitchFamily="34" charset="0"/>
              </a:rPr>
              <a:t>Erin Urquhart, PACE Project Applications Coordinator</a:t>
            </a:r>
          </a:p>
          <a:p>
            <a:pPr marL="0" indent="0">
              <a:buNone/>
            </a:pPr>
            <a:r>
              <a:rPr lang="en-US" sz="1800" dirty="0">
                <a:latin typeface="Arial Narrow" panose="020B0606020202030204" pitchFamily="34" charset="0"/>
              </a:rPr>
              <a:t>Natasha </a:t>
            </a:r>
            <a:r>
              <a:rPr lang="en-US" sz="1800" dirty="0" err="1">
                <a:latin typeface="Arial Narrow" panose="020B0606020202030204" pitchFamily="34" charset="0"/>
              </a:rPr>
              <a:t>Sadoff</a:t>
            </a:r>
            <a:r>
              <a:rPr lang="en-US" sz="1800" dirty="0">
                <a:latin typeface="Arial Narrow" panose="020B0606020202030204" pitchFamily="34" charset="0"/>
              </a:rPr>
              <a:t>, PACE Project Applications Deputy Coordinator</a:t>
            </a:r>
          </a:p>
          <a:p>
            <a:pPr marL="0" indent="0">
              <a:buNone/>
            </a:pPr>
            <a:r>
              <a:rPr lang="en-US" sz="1600" i="1" dirty="0">
                <a:latin typeface="Arial Narrow" panose="020B0606020202030204" pitchFamily="34" charset="0"/>
              </a:rPr>
              <a:t>City College of New York</a:t>
            </a:r>
          </a:p>
          <a:p>
            <a:pPr marL="0" indent="0">
              <a:spcBef>
                <a:spcPts val="0"/>
              </a:spcBef>
              <a:buNone/>
            </a:pPr>
            <a:r>
              <a:rPr lang="en-US" sz="1600" i="1" dirty="0">
                <a:latin typeface="Arial Narrow" panose="020B0606020202030204" pitchFamily="34" charset="0"/>
              </a:rPr>
              <a:t>NASA Goddard Space Flight Center</a:t>
            </a:r>
          </a:p>
          <a:p>
            <a:pPr marL="0" indent="0">
              <a:spcBef>
                <a:spcPts val="0"/>
              </a:spcBef>
              <a:buNone/>
            </a:pPr>
            <a:r>
              <a:rPr lang="en-US" sz="1600" i="1" dirty="0">
                <a:latin typeface="Arial Narrow" panose="020B0606020202030204" pitchFamily="34" charset="0"/>
              </a:rPr>
              <a:t>Science Systems &amp; Applications, SSAI</a:t>
            </a:r>
          </a:p>
        </p:txBody>
      </p:sp>
    </p:spTree>
    <p:extLst>
      <p:ext uri="{BB962C8B-B14F-4D97-AF65-F5344CB8AC3E}">
        <p14:creationId xmlns:p14="http://schemas.microsoft.com/office/powerpoint/2010/main" val="1217808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1A3186-7273-CF44-B9F4-5EB2781A0385}"/>
              </a:ext>
            </a:extLst>
          </p:cNvPr>
          <p:cNvSpPr txBox="1"/>
          <p:nvPr/>
        </p:nvSpPr>
        <p:spPr>
          <a:xfrm>
            <a:off x="122154" y="155448"/>
            <a:ext cx="37321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Oswald" pitchFamily="2" charset="77"/>
                <a:ea typeface="+mn-ea"/>
                <a:cs typeface="+mn-cs"/>
              </a:rPr>
              <a:t>PACE Applications Program</a:t>
            </a:r>
          </a:p>
        </p:txBody>
      </p:sp>
      <p:sp>
        <p:nvSpPr>
          <p:cNvPr id="4" name="Rectangle 3">
            <a:extLst>
              <a:ext uri="{FF2B5EF4-FFF2-40B4-BE49-F238E27FC236}">
                <a16:creationId xmlns:a16="http://schemas.microsoft.com/office/drawing/2014/main" id="{9B51D096-5E86-B44A-A697-237D7D9CE95F}"/>
              </a:ext>
            </a:extLst>
          </p:cNvPr>
          <p:cNvSpPr/>
          <p:nvPr/>
        </p:nvSpPr>
        <p:spPr>
          <a:xfrm>
            <a:off x="7498178" y="6394775"/>
            <a:ext cx="4333750"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hlinkClick r:id="rId3"/>
              </a:rPr>
              <a:t>https://pace.oceansciences.org/events_more.htm?id=55</a:t>
            </a:r>
            <a:r>
              <a:rPr lang="en-US" sz="1400" i="1" dirty="0"/>
              <a:t> </a:t>
            </a:r>
          </a:p>
        </p:txBody>
      </p:sp>
      <p:sp>
        <p:nvSpPr>
          <p:cNvPr id="6" name="TextBox 20">
            <a:extLst>
              <a:ext uri="{FF2B5EF4-FFF2-40B4-BE49-F238E27FC236}">
                <a16:creationId xmlns:a16="http://schemas.microsoft.com/office/drawing/2014/main" id="{EFAF72EC-4B0F-324C-88DF-260FE7595458}"/>
              </a:ext>
            </a:extLst>
          </p:cNvPr>
          <p:cNvSpPr txBox="1"/>
          <p:nvPr/>
        </p:nvSpPr>
        <p:spPr>
          <a:xfrm>
            <a:off x="179752" y="1012366"/>
            <a:ext cx="660296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accent1"/>
                </a:solidFill>
                <a:latin typeface="+mj-lt"/>
              </a:rPr>
              <a:t>PACE Applications Program (</a:t>
            </a:r>
            <a:r>
              <a:rPr lang="en-US" sz="2800" i="1" dirty="0">
                <a:solidFill>
                  <a:schemeClr val="accent1"/>
                </a:solidFill>
                <a:latin typeface="+mj-lt"/>
              </a:rPr>
              <a:t>a year in review</a:t>
            </a:r>
            <a:r>
              <a:rPr lang="en-US" sz="2800" dirty="0">
                <a:solidFill>
                  <a:schemeClr val="accent1"/>
                </a:solidFill>
                <a:latin typeface="+mj-lt"/>
              </a:rPr>
              <a:t>)</a:t>
            </a:r>
          </a:p>
        </p:txBody>
      </p:sp>
      <p:pic>
        <p:nvPicPr>
          <p:cNvPr id="8" name="Picture 7" descr="Graphical user interface, website&#10;&#10;Description automatically generated">
            <a:extLst>
              <a:ext uri="{FF2B5EF4-FFF2-40B4-BE49-F238E27FC236}">
                <a16:creationId xmlns:a16="http://schemas.microsoft.com/office/drawing/2014/main" id="{7C8F6EDA-434D-485E-8A03-5A26AAE72B7D}"/>
              </a:ext>
            </a:extLst>
          </p:cNvPr>
          <p:cNvPicPr>
            <a:picLocks noChangeAspect="1"/>
          </p:cNvPicPr>
          <p:nvPr/>
        </p:nvPicPr>
        <p:blipFill>
          <a:blip r:embed="rId4"/>
          <a:stretch>
            <a:fillRect/>
          </a:stretch>
        </p:blipFill>
        <p:spPr>
          <a:xfrm>
            <a:off x="5233151" y="3316357"/>
            <a:ext cx="4033751" cy="3025313"/>
          </a:xfrm>
          <a:prstGeom prst="rect">
            <a:avLst/>
          </a:prstGeom>
        </p:spPr>
      </p:pic>
      <p:pic>
        <p:nvPicPr>
          <p:cNvPr id="10" name="Picture 9">
            <a:extLst>
              <a:ext uri="{FF2B5EF4-FFF2-40B4-BE49-F238E27FC236}">
                <a16:creationId xmlns:a16="http://schemas.microsoft.com/office/drawing/2014/main" id="{E67E8FFE-C60F-40D2-AAB5-E9367D1A79B4}"/>
              </a:ext>
            </a:extLst>
          </p:cNvPr>
          <p:cNvPicPr>
            <a:picLocks noChangeAspect="1"/>
          </p:cNvPicPr>
          <p:nvPr/>
        </p:nvPicPr>
        <p:blipFill>
          <a:blip r:embed="rId5"/>
          <a:stretch>
            <a:fillRect/>
          </a:stretch>
        </p:blipFill>
        <p:spPr>
          <a:xfrm>
            <a:off x="8182817" y="1012366"/>
            <a:ext cx="3829431" cy="3370532"/>
          </a:xfrm>
          <a:prstGeom prst="rect">
            <a:avLst/>
          </a:prstGeom>
        </p:spPr>
      </p:pic>
      <p:grpSp>
        <p:nvGrpSpPr>
          <p:cNvPr id="11" name="Group 10">
            <a:extLst>
              <a:ext uri="{FF2B5EF4-FFF2-40B4-BE49-F238E27FC236}">
                <a16:creationId xmlns:a16="http://schemas.microsoft.com/office/drawing/2014/main" id="{E3F5BF20-E274-4158-8E4E-07D156D15171}"/>
              </a:ext>
            </a:extLst>
          </p:cNvPr>
          <p:cNvGrpSpPr/>
          <p:nvPr/>
        </p:nvGrpSpPr>
        <p:grpSpPr>
          <a:xfrm>
            <a:off x="213936" y="1966938"/>
            <a:ext cx="4879913" cy="4185897"/>
            <a:chOff x="148047" y="1726684"/>
            <a:chExt cx="4879913" cy="4185897"/>
          </a:xfrm>
        </p:grpSpPr>
        <p:sp>
          <p:nvSpPr>
            <p:cNvPr id="22" name="TextBox 13">
              <a:extLst>
                <a:ext uri="{FF2B5EF4-FFF2-40B4-BE49-F238E27FC236}">
                  <a16:creationId xmlns:a16="http://schemas.microsoft.com/office/drawing/2014/main" id="{D405D867-305C-4C67-B45F-7A7E5761D327}"/>
                </a:ext>
              </a:extLst>
            </p:cNvPr>
            <p:cNvSpPr txBox="1"/>
            <p:nvPr/>
          </p:nvSpPr>
          <p:spPr>
            <a:xfrm>
              <a:off x="148047" y="4015531"/>
              <a:ext cx="4879913"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B050"/>
                  </a:solidFill>
                  <a:effectLst/>
                  <a:uLnTx/>
                  <a:uFillTx/>
                  <a:latin typeface="Oswald" pitchFamily="2" charset="77"/>
                  <a:ea typeface="+mn-ea"/>
                  <a:cs typeface="+mn-cs"/>
                </a:rPr>
                <a:t>Community Involvement &amp; Co-production</a:t>
              </a:r>
            </a:p>
          </p:txBody>
        </p:sp>
        <p:sp>
          <p:nvSpPr>
            <p:cNvPr id="23" name="TextBox 14">
              <a:extLst>
                <a:ext uri="{FF2B5EF4-FFF2-40B4-BE49-F238E27FC236}">
                  <a16:creationId xmlns:a16="http://schemas.microsoft.com/office/drawing/2014/main" id="{835549A9-B1DB-48EF-A722-75163A847A90}"/>
                </a:ext>
              </a:extLst>
            </p:cNvPr>
            <p:cNvSpPr txBox="1"/>
            <p:nvPr/>
          </p:nvSpPr>
          <p:spPr>
            <a:xfrm>
              <a:off x="148047" y="4456225"/>
              <a:ext cx="4781088"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B0F0"/>
                  </a:solidFill>
                  <a:effectLst/>
                  <a:uLnTx/>
                  <a:uFillTx/>
                  <a:latin typeface="Oswald" pitchFamily="2" charset="77"/>
                  <a:ea typeface="+mn-ea"/>
                  <a:cs typeface="+mn-cs"/>
                </a:rPr>
                <a:t>Accessible &amp; Useable Data Services/Tools</a:t>
              </a:r>
            </a:p>
          </p:txBody>
        </p:sp>
        <p:sp>
          <p:nvSpPr>
            <p:cNvPr id="24" name="TextBox 15">
              <a:extLst>
                <a:ext uri="{FF2B5EF4-FFF2-40B4-BE49-F238E27FC236}">
                  <a16:creationId xmlns:a16="http://schemas.microsoft.com/office/drawing/2014/main" id="{38B9D1D2-3509-4C09-9C06-BCEC0D4AF804}"/>
                </a:ext>
              </a:extLst>
            </p:cNvPr>
            <p:cNvSpPr txBox="1"/>
            <p:nvPr/>
          </p:nvSpPr>
          <p:spPr>
            <a:xfrm>
              <a:off x="148047" y="5204695"/>
              <a:ext cx="4879913"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Oswald" pitchFamily="2" charset="77"/>
                  <a:ea typeface="+mn-ea"/>
                  <a:cs typeface="+mn-cs"/>
                </a:rPr>
                <a:t>Building Synergies for Water/Disaster Sector</a:t>
              </a:r>
            </a:p>
          </p:txBody>
        </p:sp>
        <p:sp>
          <p:nvSpPr>
            <p:cNvPr id="25" name="TextBox 16">
              <a:extLst>
                <a:ext uri="{FF2B5EF4-FFF2-40B4-BE49-F238E27FC236}">
                  <a16:creationId xmlns:a16="http://schemas.microsoft.com/office/drawing/2014/main" id="{B4CF1D13-D2BA-4749-B9F5-1E5F1CD57FA8}"/>
                </a:ext>
              </a:extLst>
            </p:cNvPr>
            <p:cNvSpPr txBox="1"/>
            <p:nvPr/>
          </p:nvSpPr>
          <p:spPr>
            <a:xfrm>
              <a:off x="148047" y="2549453"/>
              <a:ext cx="4879913"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D7D31"/>
                  </a:solidFill>
                  <a:effectLst/>
                  <a:uLnTx/>
                  <a:uFillTx/>
                  <a:latin typeface="Oswald" pitchFamily="2" charset="77"/>
                  <a:ea typeface="+mn-ea"/>
                  <a:cs typeface="+mn-cs"/>
                </a:rPr>
                <a:t>Advancing Applications Readiness</a:t>
              </a:r>
            </a:p>
          </p:txBody>
        </p:sp>
        <p:sp>
          <p:nvSpPr>
            <p:cNvPr id="26" name="TextBox 17">
              <a:extLst>
                <a:ext uri="{FF2B5EF4-FFF2-40B4-BE49-F238E27FC236}">
                  <a16:creationId xmlns:a16="http://schemas.microsoft.com/office/drawing/2014/main" id="{293BA9E4-253D-4B18-A3FF-F0CF8CA7B81A}"/>
                </a:ext>
              </a:extLst>
            </p:cNvPr>
            <p:cNvSpPr txBox="1"/>
            <p:nvPr/>
          </p:nvSpPr>
          <p:spPr>
            <a:xfrm>
              <a:off x="148047" y="3020840"/>
              <a:ext cx="3877796"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Oswald" pitchFamily="2" charset="77"/>
                  <a:ea typeface="+mn-ea"/>
                  <a:cs typeface="+mn-cs"/>
                </a:rPr>
                <a:t>PACE Mission/Science </a:t>
              </a:r>
            </a:p>
          </p:txBody>
        </p:sp>
        <p:sp>
          <p:nvSpPr>
            <p:cNvPr id="27" name="TextBox 19">
              <a:extLst>
                <a:ext uri="{FF2B5EF4-FFF2-40B4-BE49-F238E27FC236}">
                  <a16:creationId xmlns:a16="http://schemas.microsoft.com/office/drawing/2014/main" id="{EEE0B29B-E377-4242-8B9E-43603203FC96}"/>
                </a:ext>
              </a:extLst>
            </p:cNvPr>
            <p:cNvSpPr txBox="1"/>
            <p:nvPr/>
          </p:nvSpPr>
          <p:spPr>
            <a:xfrm>
              <a:off x="148047" y="3492226"/>
              <a:ext cx="4701808"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30A0"/>
                  </a:solidFill>
                  <a:effectLst/>
                  <a:uLnTx/>
                  <a:uFillTx/>
                  <a:latin typeface="Oswald" pitchFamily="2" charset="77"/>
                  <a:ea typeface="+mn-ea"/>
                  <a:cs typeface="+mn-cs"/>
                </a:rPr>
                <a:t>PACE Project Science Updates</a:t>
              </a:r>
            </a:p>
          </p:txBody>
        </p:sp>
        <p:sp>
          <p:nvSpPr>
            <p:cNvPr id="28" name="TextBox 22">
              <a:extLst>
                <a:ext uri="{FF2B5EF4-FFF2-40B4-BE49-F238E27FC236}">
                  <a16:creationId xmlns:a16="http://schemas.microsoft.com/office/drawing/2014/main" id="{40CEB114-1861-4A64-A0CC-111DB3808F4A}"/>
                </a:ext>
              </a:extLst>
            </p:cNvPr>
            <p:cNvSpPr txBox="1"/>
            <p:nvPr/>
          </p:nvSpPr>
          <p:spPr>
            <a:xfrm>
              <a:off x="245641" y="1726684"/>
              <a:ext cx="378020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Oswald" pitchFamily="2" charset="77"/>
                </a:rPr>
                <a:t>Workshop Sessions</a:t>
              </a:r>
            </a:p>
          </p:txBody>
        </p:sp>
      </p:grpSp>
      <p:sp>
        <p:nvSpPr>
          <p:cNvPr id="14" name="TextBox 24">
            <a:extLst>
              <a:ext uri="{FF2B5EF4-FFF2-40B4-BE49-F238E27FC236}">
                <a16:creationId xmlns:a16="http://schemas.microsoft.com/office/drawing/2014/main" id="{FB28F0EF-7797-4DA1-951C-42E41442D0E7}"/>
              </a:ext>
            </a:extLst>
          </p:cNvPr>
          <p:cNvSpPr txBox="1"/>
          <p:nvPr/>
        </p:nvSpPr>
        <p:spPr>
          <a:xfrm>
            <a:off x="5489479" y="2266470"/>
            <a:ext cx="2204271" cy="830997"/>
          </a:xfrm>
          <a:prstGeom prst="rect">
            <a:avLst/>
          </a:prstGeom>
          <a:solidFill>
            <a:srgbClr val="33426A"/>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swald" pitchFamily="2" charset="77"/>
                <a:ea typeface="+mn-ea"/>
                <a:cs typeface="+mn-cs"/>
              </a:rPr>
              <a:t>~1000 attendees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swald" pitchFamily="2" charset="77"/>
                <a:ea typeface="+mn-ea"/>
                <a:cs typeface="+mn-cs"/>
              </a:rPr>
              <a:t>85 countries</a:t>
            </a:r>
          </a:p>
        </p:txBody>
      </p:sp>
      <p:sp>
        <p:nvSpPr>
          <p:cNvPr id="15" name="Oval 14">
            <a:extLst>
              <a:ext uri="{FF2B5EF4-FFF2-40B4-BE49-F238E27FC236}">
                <a16:creationId xmlns:a16="http://schemas.microsoft.com/office/drawing/2014/main" id="{0372BDA5-B606-8241-0799-4A3FD772818D}"/>
              </a:ext>
            </a:extLst>
          </p:cNvPr>
          <p:cNvSpPr/>
          <p:nvPr/>
        </p:nvSpPr>
        <p:spPr>
          <a:xfrm>
            <a:off x="9941371" y="4829014"/>
            <a:ext cx="1890557" cy="1269029"/>
          </a:xfrm>
          <a:prstGeom prst="ellipse">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22ABD49-B95D-8486-FEB4-49904B30C3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16" b="91213" l="4324" r="92957">
                        <a14:foregroundMark x1="4881" y1="83733" x2="4881" y2="83733"/>
                        <a14:foregroundMark x1="4324" y1="91358" x2="4324" y2="91358"/>
                        <a14:foregroundMark x1="18061" y1="7916" x2="18061" y2="7916"/>
                        <a14:foregroundMark x1="90237" y1="65214" x2="90237" y2="65214"/>
                        <a14:foregroundMark x1="92957" y1="67175" x2="92957" y2="67175"/>
                        <a14:foregroundMark x1="24198" y1="31155" x2="24198" y2="31155"/>
                        <a14:foregroundMark x1="20502" y1="45171" x2="20502" y2="45171"/>
                        <a14:foregroundMark x1="27824" y1="42629" x2="27824" y2="42629"/>
                        <a14:foregroundMark x1="26918" y1="41322" x2="26918" y2="41322"/>
                        <a14:foregroundMark x1="27545" y1="41975" x2="27545" y2="41975"/>
                        <a14:foregroundMark x1="45886" y1="44517" x2="45886" y2="44517"/>
                        <a14:foregroundMark x1="28173" y1="42338" x2="28173" y2="42338"/>
                        <a14:foregroundMark x1="27755" y1="41176" x2="27755" y2="41176"/>
                        <a14:foregroundMark x1="29986" y1="43500" x2="29986" y2="43500"/>
                        <a14:foregroundMark x1="27964" y1="40959" x2="27964" y2="40959"/>
                        <a14:foregroundMark x1="27964" y1="40959" x2="27964" y2="40959"/>
                        <a14:foregroundMark x1="20642" y1="44590" x2="20642" y2="44590"/>
                        <a14:foregroundMark x1="23361" y1="43718" x2="23361" y2="43718"/>
                        <a14:foregroundMark x1="21897" y1="41394" x2="21897" y2="41394"/>
                        <a14:foregroundMark x1="25035" y1="42919" x2="25035" y2="42919"/>
                        <a14:foregroundMark x1="20642" y1="40959" x2="22734" y2="41176"/>
                        <a14:foregroundMark x1="27336" y1="40959" x2="35007" y2="49165"/>
                        <a14:foregroundMark x1="41213" y1="41830" x2="41632" y2="46768"/>
                        <a14:foregroundMark x1="27545" y1="40741" x2="35844" y2="49818"/>
                        <a14:foregroundMark x1="41632" y1="42048" x2="41423" y2="48729"/>
                        <a14:foregroundMark x1="40377" y1="48293" x2="37517" y2="47858"/>
                        <a14:foregroundMark x1="37099" y1="48293" x2="36053" y2="44808"/>
                        <a14:foregroundMark x1="48047" y1="40741" x2="48257" y2="47640"/>
                        <a14:foregroundMark x1="48257" y1="47422" x2="48047" y2="43936"/>
                        <a14:foregroundMark x1="46862" y1="44154" x2="46025" y2="40523"/>
                        <a14:foregroundMark x1="47490" y1="40087" x2="48257" y2="46550"/>
                      </a14:backgroundRemoval>
                    </a14:imgEffect>
                  </a14:imgLayer>
                </a14:imgProps>
              </a:ext>
            </a:extLst>
          </a:blip>
          <a:stretch>
            <a:fillRect/>
          </a:stretch>
        </p:blipFill>
        <p:spPr>
          <a:xfrm>
            <a:off x="9763003" y="5247388"/>
            <a:ext cx="762990" cy="748552"/>
          </a:xfrm>
          <a:prstGeom prst="rect">
            <a:avLst/>
          </a:prstGeom>
          <a:noFill/>
        </p:spPr>
      </p:pic>
      <p:pic>
        <p:nvPicPr>
          <p:cNvPr id="17" name="Graphic 3" descr="Meeting outline">
            <a:extLst>
              <a:ext uri="{FF2B5EF4-FFF2-40B4-BE49-F238E27FC236}">
                <a16:creationId xmlns:a16="http://schemas.microsoft.com/office/drawing/2014/main" id="{8758BC6E-5482-7AE3-0056-FFBD6368F5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42379" y="5059110"/>
            <a:ext cx="691734" cy="706735"/>
          </a:xfrm>
          <a:prstGeom prst="rect">
            <a:avLst/>
          </a:prstGeom>
        </p:spPr>
      </p:pic>
      <p:pic>
        <p:nvPicPr>
          <p:cNvPr id="18" name="Picture 17" descr="Logo&#10;&#10;Description automatically generated">
            <a:extLst>
              <a:ext uri="{FF2B5EF4-FFF2-40B4-BE49-F238E27FC236}">
                <a16:creationId xmlns:a16="http://schemas.microsoft.com/office/drawing/2014/main" id="{BCD741E7-BB4D-AEC0-80CB-A8A8253EE1AF}"/>
              </a:ext>
            </a:extLst>
          </p:cNvPr>
          <p:cNvPicPr>
            <a:picLocks noChangeAspect="1"/>
          </p:cNvPicPr>
          <p:nvPr/>
        </p:nvPicPr>
        <p:blipFill>
          <a:blip r:embed="rId10"/>
          <a:stretch>
            <a:fillRect/>
          </a:stretch>
        </p:blipFill>
        <p:spPr>
          <a:xfrm>
            <a:off x="10179498" y="4544350"/>
            <a:ext cx="980285" cy="562157"/>
          </a:xfrm>
          <a:prstGeom prst="rect">
            <a:avLst/>
          </a:prstGeom>
        </p:spPr>
      </p:pic>
      <p:pic>
        <p:nvPicPr>
          <p:cNvPr id="19" name="Picture 18" descr="Logo&#10;&#10;Description automatically generated">
            <a:extLst>
              <a:ext uri="{FF2B5EF4-FFF2-40B4-BE49-F238E27FC236}">
                <a16:creationId xmlns:a16="http://schemas.microsoft.com/office/drawing/2014/main" id="{FB5CDC0C-4F3D-884D-62B5-AE41576AF7C8}"/>
              </a:ext>
            </a:extLst>
          </p:cNvPr>
          <p:cNvPicPr>
            <a:picLocks noChangeAspect="1"/>
          </p:cNvPicPr>
          <p:nvPr/>
        </p:nvPicPr>
        <p:blipFill>
          <a:blip r:embed="rId11">
            <a:alphaModFix/>
          </a:blip>
          <a:stretch>
            <a:fillRect/>
          </a:stretch>
        </p:blipFill>
        <p:spPr>
          <a:xfrm>
            <a:off x="10468049" y="5718447"/>
            <a:ext cx="1100904" cy="562390"/>
          </a:xfrm>
          <a:prstGeom prst="rect">
            <a:avLst/>
          </a:prstGeom>
          <a:noFill/>
        </p:spPr>
      </p:pic>
      <p:pic>
        <p:nvPicPr>
          <p:cNvPr id="20" name="Picture 19" descr="Icon&#10;&#10;Description automatically generated">
            <a:extLst>
              <a:ext uri="{FF2B5EF4-FFF2-40B4-BE49-F238E27FC236}">
                <a16:creationId xmlns:a16="http://schemas.microsoft.com/office/drawing/2014/main" id="{82521231-DB0D-CD4A-77A1-5B5E26B275C6}"/>
              </a:ext>
            </a:extLst>
          </p:cNvPr>
          <p:cNvPicPr>
            <a:picLocks noChangeAspect="1"/>
          </p:cNvPicPr>
          <p:nvPr/>
        </p:nvPicPr>
        <p:blipFill rotWithShape="1">
          <a:blip r:embed="rId12">
            <a:extLst>
              <a:ext uri="{28A0092B-C50C-407E-A947-70E740481C1C}">
                <a14:useLocalDpi xmlns:a14="http://schemas.microsoft.com/office/drawing/2010/main"/>
              </a:ext>
            </a:extLst>
          </a:blip>
          <a:srcRect l="8067" t="6500" r="9092" b="9062"/>
          <a:stretch/>
        </p:blipFill>
        <p:spPr>
          <a:xfrm>
            <a:off x="11323436" y="4898275"/>
            <a:ext cx="591218" cy="541802"/>
          </a:xfrm>
          <a:prstGeom prst="ellipse">
            <a:avLst/>
          </a:prstGeom>
          <a:noFill/>
        </p:spPr>
      </p:pic>
    </p:spTree>
    <p:extLst>
      <p:ext uri="{BB962C8B-B14F-4D97-AF65-F5344CB8AC3E}">
        <p14:creationId xmlns:p14="http://schemas.microsoft.com/office/powerpoint/2010/main" val="370171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C1C52A-CA29-1143-9D2D-67319B1D6771}"/>
              </a:ext>
            </a:extLst>
          </p:cNvPr>
          <p:cNvPicPr>
            <a:picLocks noChangeAspect="1"/>
          </p:cNvPicPr>
          <p:nvPr/>
        </p:nvPicPr>
        <p:blipFill>
          <a:blip r:embed="rId3"/>
          <a:srcRect l="6480" r="6480"/>
          <a:stretch/>
        </p:blipFill>
        <p:spPr>
          <a:xfrm>
            <a:off x="6561911" y="980607"/>
            <a:ext cx="4951775" cy="27840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FC73775-2CB0-ED4C-861E-788A3D5CB86B}"/>
              </a:ext>
            </a:extLst>
          </p:cNvPr>
          <p:cNvPicPr>
            <a:picLocks noChangeAspect="1"/>
          </p:cNvPicPr>
          <p:nvPr/>
        </p:nvPicPr>
        <p:blipFill>
          <a:blip r:embed="rId4"/>
          <a:srcRect l="6686" r="6686"/>
          <a:stretch/>
        </p:blipFill>
        <p:spPr>
          <a:xfrm>
            <a:off x="6954645" y="2710356"/>
            <a:ext cx="4942926" cy="27758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22B1357-F454-1E41-8663-514C527F18FA}"/>
              </a:ext>
            </a:extLst>
          </p:cNvPr>
          <p:cNvPicPr>
            <a:picLocks noChangeAspect="1"/>
          </p:cNvPicPr>
          <p:nvPr/>
        </p:nvPicPr>
        <p:blipFill>
          <a:blip r:embed="rId5"/>
          <a:srcRect l="5890" r="5890"/>
          <a:stretch/>
        </p:blipFill>
        <p:spPr>
          <a:xfrm>
            <a:off x="7308662" y="4482678"/>
            <a:ext cx="4981643" cy="27894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6A1A3186-7273-CF44-B9F4-5EB2781A0385}"/>
              </a:ext>
            </a:extLst>
          </p:cNvPr>
          <p:cNvSpPr txBox="1"/>
          <p:nvPr/>
        </p:nvSpPr>
        <p:spPr>
          <a:xfrm>
            <a:off x="122154" y="155448"/>
            <a:ext cx="38779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Oswald" pitchFamily="2" charset="77"/>
                <a:ea typeface="+mn-ea"/>
                <a:cs typeface="+mn-cs"/>
              </a:rPr>
              <a:t>PACE Early Adopter Program</a:t>
            </a:r>
          </a:p>
        </p:txBody>
      </p:sp>
      <p:sp>
        <p:nvSpPr>
          <p:cNvPr id="13" name="TextBox 12">
            <a:extLst>
              <a:ext uri="{FF2B5EF4-FFF2-40B4-BE49-F238E27FC236}">
                <a16:creationId xmlns:a16="http://schemas.microsoft.com/office/drawing/2014/main" id="{DE573ACF-1A16-744F-932B-2E06574A0132}"/>
              </a:ext>
            </a:extLst>
          </p:cNvPr>
          <p:cNvSpPr txBox="1"/>
          <p:nvPr/>
        </p:nvSpPr>
        <p:spPr>
          <a:xfrm>
            <a:off x="256968" y="1304889"/>
            <a:ext cx="5801571" cy="1785104"/>
          </a:xfrm>
          <a:prstGeom prst="rect">
            <a:avLst/>
          </a:prstGeom>
          <a:solidFill>
            <a:schemeClr val="bg1">
              <a:lumMod val="9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The PACE Early Adopter program promotes applied science and applications research designed to scale and integrate PACE data into policy, business, and management activities that benefit society and inform decision making.</a:t>
            </a:r>
            <a:endPar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pic>
        <p:nvPicPr>
          <p:cNvPr id="2" name="Picture 1" descr="Table&#10;&#10;Description automatically generated">
            <a:extLst>
              <a:ext uri="{FF2B5EF4-FFF2-40B4-BE49-F238E27FC236}">
                <a16:creationId xmlns:a16="http://schemas.microsoft.com/office/drawing/2014/main" id="{99355FB3-731C-9044-B952-AB947003EBA5}"/>
              </a:ext>
            </a:extLst>
          </p:cNvPr>
          <p:cNvPicPr>
            <a:picLocks noChangeAspect="1"/>
          </p:cNvPicPr>
          <p:nvPr/>
        </p:nvPicPr>
        <p:blipFill>
          <a:blip r:embed="rId6"/>
          <a:stretch>
            <a:fillRect/>
          </a:stretch>
        </p:blipFill>
        <p:spPr>
          <a:xfrm>
            <a:off x="271256" y="3756745"/>
            <a:ext cx="6174015" cy="2970435"/>
          </a:xfrm>
          <a:prstGeom prst="rect">
            <a:avLst/>
          </a:prstGeom>
        </p:spPr>
      </p:pic>
      <p:sp>
        <p:nvSpPr>
          <p:cNvPr id="3" name="TextBox 2">
            <a:extLst>
              <a:ext uri="{FF2B5EF4-FFF2-40B4-BE49-F238E27FC236}">
                <a16:creationId xmlns:a16="http://schemas.microsoft.com/office/drawing/2014/main" id="{D9ACB6C7-38E7-30DC-5010-0B15FB5D7C1E}"/>
              </a:ext>
            </a:extLst>
          </p:cNvPr>
          <p:cNvSpPr txBox="1"/>
          <p:nvPr/>
        </p:nvSpPr>
        <p:spPr>
          <a:xfrm>
            <a:off x="256968" y="3282044"/>
            <a:ext cx="8627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swald" pitchFamily="2" charset="77"/>
                <a:ea typeface="+mn-ea"/>
                <a:cs typeface="+mn-cs"/>
              </a:rPr>
              <a:t>GOALS:</a:t>
            </a:r>
          </a:p>
        </p:txBody>
      </p:sp>
      <p:grpSp>
        <p:nvGrpSpPr>
          <p:cNvPr id="4" name="Group 3">
            <a:extLst>
              <a:ext uri="{FF2B5EF4-FFF2-40B4-BE49-F238E27FC236}">
                <a16:creationId xmlns:a16="http://schemas.microsoft.com/office/drawing/2014/main" id="{B292EC99-9186-6203-E819-A9BF070D3B9D}"/>
              </a:ext>
            </a:extLst>
          </p:cNvPr>
          <p:cNvGrpSpPr/>
          <p:nvPr/>
        </p:nvGrpSpPr>
        <p:grpSpPr>
          <a:xfrm>
            <a:off x="4417166" y="1804468"/>
            <a:ext cx="7418680" cy="4746171"/>
            <a:chOff x="4657206" y="1451429"/>
            <a:chExt cx="7418680" cy="4746171"/>
          </a:xfrm>
        </p:grpSpPr>
        <p:sp>
          <p:nvSpPr>
            <p:cNvPr id="6" name="Rectangle 5">
              <a:extLst>
                <a:ext uri="{FF2B5EF4-FFF2-40B4-BE49-F238E27FC236}">
                  <a16:creationId xmlns:a16="http://schemas.microsoft.com/office/drawing/2014/main" id="{BA7169DC-4EFB-815E-4F5C-7A3E94C132B4}"/>
                </a:ext>
              </a:extLst>
            </p:cNvPr>
            <p:cNvSpPr/>
            <p:nvPr/>
          </p:nvSpPr>
          <p:spPr>
            <a:xfrm>
              <a:off x="4657206" y="1451429"/>
              <a:ext cx="7418680" cy="474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Graphical user interface&#10;&#10;Description automatically generated with low confidence">
              <a:extLst>
                <a:ext uri="{FF2B5EF4-FFF2-40B4-BE49-F238E27FC236}">
                  <a16:creationId xmlns:a16="http://schemas.microsoft.com/office/drawing/2014/main" id="{AEA01213-BA2C-DA10-2CD5-89DFF850D45E}"/>
                </a:ext>
              </a:extLst>
            </p:cNvPr>
            <p:cNvPicPr>
              <a:picLocks noChangeAspect="1"/>
            </p:cNvPicPr>
            <p:nvPr/>
          </p:nvPicPr>
          <p:blipFill>
            <a:blip r:embed="rId7"/>
            <a:stretch>
              <a:fillRect/>
            </a:stretch>
          </p:blipFill>
          <p:spPr>
            <a:xfrm>
              <a:off x="4857072" y="1613182"/>
              <a:ext cx="5406015" cy="3044381"/>
            </a:xfrm>
            <a:prstGeom prst="rect">
              <a:avLst/>
            </a:prstGeom>
          </p:spPr>
        </p:pic>
        <p:pic>
          <p:nvPicPr>
            <p:cNvPr id="10" name="Picture 9" descr="Map&#10;&#10;Description automatically generated with low confidence">
              <a:extLst>
                <a:ext uri="{FF2B5EF4-FFF2-40B4-BE49-F238E27FC236}">
                  <a16:creationId xmlns:a16="http://schemas.microsoft.com/office/drawing/2014/main" id="{DC2C6C24-1145-136F-18EE-EC40FD5552F3}"/>
                </a:ext>
              </a:extLst>
            </p:cNvPr>
            <p:cNvPicPr>
              <a:picLocks noChangeAspect="1"/>
            </p:cNvPicPr>
            <p:nvPr/>
          </p:nvPicPr>
          <p:blipFill>
            <a:blip r:embed="rId8"/>
            <a:stretch>
              <a:fillRect/>
            </a:stretch>
          </p:blipFill>
          <p:spPr>
            <a:xfrm>
              <a:off x="7554529" y="3482099"/>
              <a:ext cx="4380503" cy="2570663"/>
            </a:xfrm>
            <a:prstGeom prst="rect">
              <a:avLst/>
            </a:prstGeom>
          </p:spPr>
        </p:pic>
      </p:grpSp>
    </p:spTree>
    <p:extLst>
      <p:ext uri="{BB962C8B-B14F-4D97-AF65-F5344CB8AC3E}">
        <p14:creationId xmlns:p14="http://schemas.microsoft.com/office/powerpoint/2010/main" val="23624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A35708B-538A-0849-9D05-6C084AE7846B}"/>
              </a:ext>
            </a:extLst>
          </p:cNvPr>
          <p:cNvSpPr txBox="1"/>
          <p:nvPr/>
        </p:nvSpPr>
        <p:spPr>
          <a:xfrm>
            <a:off x="118872" y="155448"/>
            <a:ext cx="7649851" cy="523220"/>
          </a:xfrm>
          <a:prstGeom prst="rect">
            <a:avLst/>
          </a:prstGeom>
          <a:noFill/>
        </p:spPr>
        <p:txBody>
          <a:bodyPr wrap="none" rtlCol="0">
            <a:spAutoFit/>
          </a:bodyPr>
          <a:lstStyle/>
          <a:p>
            <a:r>
              <a:rPr lang="en-US" sz="2800">
                <a:solidFill>
                  <a:schemeClr val="bg1"/>
                </a:solidFill>
                <a:latin typeface="Oswald" pitchFamily="2" charset="77"/>
              </a:rPr>
              <a:t>PACE Early Adopter Program: Thematic Areas and Sectors</a:t>
            </a:r>
          </a:p>
        </p:txBody>
      </p:sp>
      <p:graphicFrame>
        <p:nvGraphicFramePr>
          <p:cNvPr id="5" name="Chart 4">
            <a:extLst>
              <a:ext uri="{FF2B5EF4-FFF2-40B4-BE49-F238E27FC236}">
                <a16:creationId xmlns:a16="http://schemas.microsoft.com/office/drawing/2014/main" id="{3B145C3F-716B-4CF1-B34F-59D616B78C10}"/>
              </a:ext>
            </a:extLst>
          </p:cNvPr>
          <p:cNvGraphicFramePr/>
          <p:nvPr/>
        </p:nvGraphicFramePr>
        <p:xfrm>
          <a:off x="0" y="1668484"/>
          <a:ext cx="5617029" cy="4332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6B7DAE5-6AE9-480F-B075-1A2235329760}"/>
              </a:ext>
            </a:extLst>
          </p:cNvPr>
          <p:cNvGraphicFramePr/>
          <p:nvPr/>
        </p:nvGraphicFramePr>
        <p:xfrm>
          <a:off x="5717175" y="822289"/>
          <a:ext cx="6988732" cy="63812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64887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A35708B-538A-0849-9D05-6C084AE7846B}"/>
              </a:ext>
            </a:extLst>
          </p:cNvPr>
          <p:cNvSpPr txBox="1"/>
          <p:nvPr/>
        </p:nvSpPr>
        <p:spPr>
          <a:xfrm>
            <a:off x="118872" y="155448"/>
            <a:ext cx="5051383" cy="523220"/>
          </a:xfrm>
          <a:prstGeom prst="rect">
            <a:avLst/>
          </a:prstGeom>
          <a:noFill/>
        </p:spPr>
        <p:txBody>
          <a:bodyPr wrap="none" rtlCol="0">
            <a:spAutoFit/>
          </a:bodyPr>
          <a:lstStyle/>
          <a:p>
            <a:r>
              <a:rPr lang="en-US" sz="2800" dirty="0">
                <a:solidFill>
                  <a:schemeClr val="bg1"/>
                </a:solidFill>
                <a:latin typeface="Oswald" pitchFamily="2" charset="77"/>
              </a:rPr>
              <a:t>PACE Applications – Looking forward </a:t>
            </a:r>
          </a:p>
        </p:txBody>
      </p:sp>
      <p:sp>
        <p:nvSpPr>
          <p:cNvPr id="2" name="TextBox 1">
            <a:extLst>
              <a:ext uri="{FF2B5EF4-FFF2-40B4-BE49-F238E27FC236}">
                <a16:creationId xmlns:a16="http://schemas.microsoft.com/office/drawing/2014/main" id="{9BB14CDB-E091-ED4E-B220-2C6A7CC61C3F}"/>
              </a:ext>
            </a:extLst>
          </p:cNvPr>
          <p:cNvSpPr txBox="1"/>
          <p:nvPr/>
        </p:nvSpPr>
        <p:spPr>
          <a:xfrm>
            <a:off x="344689" y="1252913"/>
            <a:ext cx="4996689"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accent1"/>
                </a:solidFill>
                <a:latin typeface="+mj-lt"/>
              </a:rPr>
              <a:t>Looking forward… year of launch!</a:t>
            </a:r>
          </a:p>
        </p:txBody>
      </p:sp>
      <p:sp>
        <p:nvSpPr>
          <p:cNvPr id="3" name="Content Placeholder 2">
            <a:extLst>
              <a:ext uri="{FF2B5EF4-FFF2-40B4-BE49-F238E27FC236}">
                <a16:creationId xmlns:a16="http://schemas.microsoft.com/office/drawing/2014/main" id="{C9EDA5D3-2679-48C1-8AEA-AC9EA8E67E12}"/>
              </a:ext>
            </a:extLst>
          </p:cNvPr>
          <p:cNvSpPr txBox="1">
            <a:spLocks/>
          </p:cNvSpPr>
          <p:nvPr/>
        </p:nvSpPr>
        <p:spPr>
          <a:xfrm>
            <a:off x="320842" y="2009651"/>
            <a:ext cx="11550315" cy="4814636"/>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b="1" dirty="0">
                <a:solidFill>
                  <a:schemeClr val="accent2">
                    <a:lumMod val="75000"/>
                  </a:schemeClr>
                </a:solidFill>
              </a:rPr>
              <a:t>Trainings and tutorials </a:t>
            </a:r>
            <a:r>
              <a:rPr lang="en-US" dirty="0"/>
              <a:t>to prepare the PACE community for data access, analysis, and visualization with PACE data</a:t>
            </a:r>
            <a:endParaRPr lang="en-US" b="1" dirty="0">
              <a:solidFill>
                <a:schemeClr val="bg2">
                  <a:lumMod val="50000"/>
                  <a:lumOff val="50000"/>
                </a:schemeClr>
              </a:solidFill>
            </a:endParaRPr>
          </a:p>
          <a:p>
            <a:pPr algn="just"/>
            <a:endParaRPr lang="en-US" sz="2000" dirty="0"/>
          </a:p>
          <a:p>
            <a:r>
              <a:rPr lang="en-US" b="1" dirty="0">
                <a:solidFill>
                  <a:schemeClr val="accent6">
                    <a:lumMod val="75000"/>
                  </a:schemeClr>
                </a:solidFill>
              </a:rPr>
              <a:t>Community conversations around thematic areas </a:t>
            </a:r>
            <a:r>
              <a:rPr lang="en-US" dirty="0"/>
              <a:t>to further identify and build out innovative applications areas (and develop white papers and case study documents)</a:t>
            </a:r>
          </a:p>
          <a:p>
            <a:endParaRPr lang="en-US" sz="2000" dirty="0"/>
          </a:p>
          <a:p>
            <a:r>
              <a:rPr lang="en-US" b="1" dirty="0">
                <a:solidFill>
                  <a:schemeClr val="accent5">
                    <a:lumMod val="50000"/>
                  </a:schemeClr>
                </a:solidFill>
              </a:rPr>
              <a:t>End-user engagement </a:t>
            </a:r>
            <a:r>
              <a:rPr lang="en-US" dirty="0"/>
              <a:t>to continue to build out the PACE Community of Practice and prepare for the Community of Potential post-launch</a:t>
            </a:r>
          </a:p>
          <a:p>
            <a:endParaRPr lang="en-US" b="1" dirty="0"/>
          </a:p>
        </p:txBody>
      </p:sp>
    </p:spTree>
    <p:extLst>
      <p:ext uri="{BB962C8B-B14F-4D97-AF65-F5344CB8AC3E}">
        <p14:creationId xmlns:p14="http://schemas.microsoft.com/office/powerpoint/2010/main" val="1652798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72E0A5-6E8D-D3A4-64BD-A29F09B83944}"/>
              </a:ext>
            </a:extLst>
          </p:cNvPr>
          <p:cNvSpPr txBox="1"/>
          <p:nvPr/>
        </p:nvSpPr>
        <p:spPr>
          <a:xfrm>
            <a:off x="31376" y="5744693"/>
            <a:ext cx="12160624" cy="1015663"/>
          </a:xfrm>
          <a:prstGeom prst="rect">
            <a:avLst/>
          </a:prstGeom>
          <a:noFill/>
        </p:spPr>
        <p:txBody>
          <a:bodyPr wrap="square" rtlCol="0">
            <a:spAutoFit/>
          </a:bodyPr>
          <a:lstStyle/>
          <a:p>
            <a:pPr algn="ctr"/>
            <a:r>
              <a:rPr lang="en-US" sz="2000" spc="100" dirty="0"/>
              <a:t>CONTACT the PACE Applications Team:</a:t>
            </a:r>
          </a:p>
          <a:p>
            <a:pPr algn="ctr"/>
            <a:r>
              <a:rPr lang="en-US" sz="2000" dirty="0">
                <a:hlinkClick r:id="rId2">
                  <a:extLst>
                    <a:ext uri="{A12FA001-AC4F-418D-AE19-62706E023703}">
                      <ahyp:hlinkClr xmlns:ahyp="http://schemas.microsoft.com/office/drawing/2018/hyperlinkcolor" val="tx"/>
                    </a:ext>
                  </a:extLst>
                </a:hlinkClick>
              </a:rPr>
              <a:t>PACE-applications@oceancolor.gsfc.nasa.gov</a:t>
            </a:r>
            <a:r>
              <a:rPr lang="en-US" sz="2000" dirty="0"/>
              <a:t> </a:t>
            </a:r>
          </a:p>
          <a:p>
            <a:pPr algn="ctr"/>
            <a:r>
              <a:rPr lang="en-US" sz="2000" dirty="0">
                <a:hlinkClick r:id="rId3">
                  <a:extLst>
                    <a:ext uri="{A12FA001-AC4F-418D-AE19-62706E023703}">
                      <ahyp:hlinkClr xmlns:ahyp="http://schemas.microsoft.com/office/drawing/2018/hyperlinkcolor" val="tx"/>
                    </a:ext>
                  </a:extLst>
                </a:hlinkClick>
              </a:rPr>
              <a:t>https://pace.gsfc.nasa.gov</a:t>
            </a:r>
            <a:r>
              <a:rPr lang="en-US" sz="2000" dirty="0"/>
              <a:t> </a:t>
            </a:r>
          </a:p>
        </p:txBody>
      </p:sp>
      <p:pic>
        <p:nvPicPr>
          <p:cNvPr id="4" name="Picture 3" descr="A picture containing graphical user interface&#10;&#10;Description automatically generated">
            <a:extLst>
              <a:ext uri="{FF2B5EF4-FFF2-40B4-BE49-F238E27FC236}">
                <a16:creationId xmlns:a16="http://schemas.microsoft.com/office/drawing/2014/main" id="{9CBA5D49-612C-BBE3-0C9B-DC302D5C45D3}"/>
              </a:ext>
            </a:extLst>
          </p:cNvPr>
          <p:cNvPicPr>
            <a:picLocks noChangeAspect="1"/>
          </p:cNvPicPr>
          <p:nvPr/>
        </p:nvPicPr>
        <p:blipFill>
          <a:blip r:embed="rId4"/>
          <a:stretch>
            <a:fillRect/>
          </a:stretch>
        </p:blipFill>
        <p:spPr>
          <a:xfrm>
            <a:off x="118753" y="944982"/>
            <a:ext cx="9701240" cy="4491314"/>
          </a:xfrm>
          <a:prstGeom prst="rect">
            <a:avLst/>
          </a:prstGeom>
        </p:spPr>
      </p:pic>
      <p:sp>
        <p:nvSpPr>
          <p:cNvPr id="7" name="TextBox 6">
            <a:extLst>
              <a:ext uri="{FF2B5EF4-FFF2-40B4-BE49-F238E27FC236}">
                <a16:creationId xmlns:a16="http://schemas.microsoft.com/office/drawing/2014/main" id="{0FBF0D22-2A36-B66B-863B-51E74942C7D4}"/>
              </a:ext>
            </a:extLst>
          </p:cNvPr>
          <p:cNvSpPr txBox="1"/>
          <p:nvPr/>
        </p:nvSpPr>
        <p:spPr>
          <a:xfrm>
            <a:off x="118753" y="155448"/>
            <a:ext cx="2018501" cy="523220"/>
          </a:xfrm>
          <a:prstGeom prst="rect">
            <a:avLst/>
          </a:prstGeom>
          <a:noFill/>
        </p:spPr>
        <p:txBody>
          <a:bodyPr wrap="none" rtlCol="0">
            <a:spAutoFit/>
          </a:bodyPr>
          <a:lstStyle/>
          <a:p>
            <a:r>
              <a:rPr lang="en-US" sz="2800" dirty="0">
                <a:solidFill>
                  <a:schemeClr val="bg1"/>
                </a:solidFill>
                <a:latin typeface="Oswald" pitchFamily="2" charset="77"/>
              </a:rPr>
              <a:t>Get Involved!! </a:t>
            </a:r>
          </a:p>
        </p:txBody>
      </p:sp>
      <p:sp>
        <p:nvSpPr>
          <p:cNvPr id="8" name="TextBox 7">
            <a:extLst>
              <a:ext uri="{FF2B5EF4-FFF2-40B4-BE49-F238E27FC236}">
                <a16:creationId xmlns:a16="http://schemas.microsoft.com/office/drawing/2014/main" id="{11E5AF1F-6F59-BBD2-46C8-8E0D79A8C15E}"/>
              </a:ext>
            </a:extLst>
          </p:cNvPr>
          <p:cNvSpPr txBox="1"/>
          <p:nvPr/>
        </p:nvSpPr>
        <p:spPr>
          <a:xfrm>
            <a:off x="9952560" y="2474893"/>
            <a:ext cx="2120687" cy="954107"/>
          </a:xfrm>
          <a:prstGeom prst="rect">
            <a:avLst/>
          </a:prstGeom>
          <a:noFill/>
        </p:spPr>
        <p:txBody>
          <a:bodyPr wrap="square" rtlCol="0">
            <a:spAutoFit/>
          </a:bodyPr>
          <a:lstStyle/>
          <a:p>
            <a:pPr algn="ctr"/>
            <a:r>
              <a:rPr lang="en-US" sz="2800" dirty="0">
                <a:latin typeface="Oswald" pitchFamily="2" charset="77"/>
              </a:rPr>
              <a:t>Registration opens June 6</a:t>
            </a:r>
            <a:r>
              <a:rPr lang="en-US" sz="2800" baseline="30000" dirty="0">
                <a:latin typeface="Oswald" pitchFamily="2" charset="77"/>
              </a:rPr>
              <a:t>th</a:t>
            </a:r>
            <a:endParaRPr lang="en-US" sz="2800" dirty="0">
              <a:latin typeface="Oswald" pitchFamily="2" charset="77"/>
            </a:endParaRPr>
          </a:p>
        </p:txBody>
      </p:sp>
      <p:pic>
        <p:nvPicPr>
          <p:cNvPr id="3" name="Picture 2" descr="Qr code&#10;&#10;Description automatically generated">
            <a:extLst>
              <a:ext uri="{FF2B5EF4-FFF2-40B4-BE49-F238E27FC236}">
                <a16:creationId xmlns:a16="http://schemas.microsoft.com/office/drawing/2014/main" id="{AF97D420-BF94-932B-37EF-48107424228E}"/>
              </a:ext>
            </a:extLst>
          </p:cNvPr>
          <p:cNvPicPr>
            <a:picLocks noChangeAspect="1"/>
          </p:cNvPicPr>
          <p:nvPr/>
        </p:nvPicPr>
        <p:blipFill>
          <a:blip r:embed="rId5"/>
          <a:stretch>
            <a:fillRect/>
          </a:stretch>
        </p:blipFill>
        <p:spPr>
          <a:xfrm>
            <a:off x="10278478" y="3429000"/>
            <a:ext cx="1468850" cy="1424636"/>
          </a:xfrm>
          <a:prstGeom prst="rect">
            <a:avLst/>
          </a:prstGeom>
        </p:spPr>
      </p:pic>
    </p:spTree>
    <p:extLst>
      <p:ext uri="{BB962C8B-B14F-4D97-AF65-F5344CB8AC3E}">
        <p14:creationId xmlns:p14="http://schemas.microsoft.com/office/powerpoint/2010/main" val="4079168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B9A750-9AA3-149C-3A21-8334FA13584E}"/>
              </a:ext>
            </a:extLst>
          </p:cNvPr>
          <p:cNvSpPr txBox="1"/>
          <p:nvPr/>
        </p:nvSpPr>
        <p:spPr>
          <a:xfrm>
            <a:off x="118753" y="155448"/>
            <a:ext cx="6635150" cy="523220"/>
          </a:xfrm>
          <a:prstGeom prst="rect">
            <a:avLst/>
          </a:prstGeom>
          <a:noFill/>
        </p:spPr>
        <p:txBody>
          <a:bodyPr wrap="none" rtlCol="0">
            <a:spAutoFit/>
          </a:bodyPr>
          <a:lstStyle/>
          <a:p>
            <a:r>
              <a:rPr lang="en-US" sz="2800" dirty="0">
                <a:solidFill>
                  <a:schemeClr val="bg1"/>
                </a:solidFill>
                <a:latin typeface="Oswald" pitchFamily="2" charset="77"/>
              </a:rPr>
              <a:t>PACE Interdisciplinary Applied Science Objectives</a:t>
            </a:r>
          </a:p>
        </p:txBody>
      </p:sp>
      <p:pic>
        <p:nvPicPr>
          <p:cNvPr id="5" name="Picture 10" descr="Wetlands do the job of expensive technology, if we let them">
            <a:extLst>
              <a:ext uri="{FF2B5EF4-FFF2-40B4-BE49-F238E27FC236}">
                <a16:creationId xmlns:a16="http://schemas.microsoft.com/office/drawing/2014/main" id="{BEFC6D1F-E731-64BB-8114-68D02E245D9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2"/>
          <a:stretch/>
        </p:blipFill>
        <p:spPr bwMode="auto">
          <a:xfrm>
            <a:off x="4493436" y="872290"/>
            <a:ext cx="7698564" cy="294343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 name="Picture 12" descr="A close-up of a wave&#10;&#10;Description automatically generated with low confidence">
            <a:extLst>
              <a:ext uri="{FF2B5EF4-FFF2-40B4-BE49-F238E27FC236}">
                <a16:creationId xmlns:a16="http://schemas.microsoft.com/office/drawing/2014/main" id="{EAE4B0A2-E5D8-AD22-2718-486C64982C9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0" y="872291"/>
            <a:ext cx="5859777" cy="2943191"/>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Fighting Waterborne Pathogens To Protect Vent Patients - RT Magazine">
            <a:extLst>
              <a:ext uri="{FF2B5EF4-FFF2-40B4-BE49-F238E27FC236}">
                <a16:creationId xmlns:a16="http://schemas.microsoft.com/office/drawing/2014/main" id="{84E4C863-A5AF-CA7E-B635-B152891D0EF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350089" y="3962324"/>
            <a:ext cx="5841911" cy="2871926"/>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 name="Picture 8" descr="Smoke from fires in Siberia has blown as far as Alaska, Canada and US cities including Seattle (Credit: Julia Petrenko/Greenpeace)">
            <a:extLst>
              <a:ext uri="{FF2B5EF4-FFF2-40B4-BE49-F238E27FC236}">
                <a16:creationId xmlns:a16="http://schemas.microsoft.com/office/drawing/2014/main" id="{A42C966E-7C6C-A402-80C5-29A7D7FDAC3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2" b="-3"/>
          <a:stretch/>
        </p:blipFill>
        <p:spPr bwMode="auto">
          <a:xfrm>
            <a:off x="20" y="3962324"/>
            <a:ext cx="7698544" cy="287192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469EE9-C334-782B-F05F-BDE1EE630CDF}"/>
              </a:ext>
            </a:extLst>
          </p:cNvPr>
          <p:cNvSpPr txBox="1"/>
          <p:nvPr/>
        </p:nvSpPr>
        <p:spPr>
          <a:xfrm>
            <a:off x="1218160" y="4082678"/>
            <a:ext cx="1389926"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spc="-60">
                <a:latin typeface="Arial Nova" panose="020B0504020202020204" pitchFamily="34" charset="0"/>
              </a:rPr>
              <a:t>human health</a:t>
            </a:r>
          </a:p>
        </p:txBody>
      </p:sp>
      <p:sp>
        <p:nvSpPr>
          <p:cNvPr id="12" name="TextBox 11">
            <a:extLst>
              <a:ext uri="{FF2B5EF4-FFF2-40B4-BE49-F238E27FC236}">
                <a16:creationId xmlns:a16="http://schemas.microsoft.com/office/drawing/2014/main" id="{74DEFB61-FB5D-B78C-C95D-611A67D76CC9}"/>
              </a:ext>
            </a:extLst>
          </p:cNvPr>
          <p:cNvSpPr txBox="1"/>
          <p:nvPr/>
        </p:nvSpPr>
        <p:spPr>
          <a:xfrm>
            <a:off x="6354487" y="980100"/>
            <a:ext cx="1062226"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wetlands</a:t>
            </a:r>
          </a:p>
        </p:txBody>
      </p:sp>
      <p:sp>
        <p:nvSpPr>
          <p:cNvPr id="13" name="TextBox 12">
            <a:extLst>
              <a:ext uri="{FF2B5EF4-FFF2-40B4-BE49-F238E27FC236}">
                <a16:creationId xmlns:a16="http://schemas.microsoft.com/office/drawing/2014/main" id="{05D5F5FD-2D27-BADC-2097-E494D6C20AAD}"/>
              </a:ext>
            </a:extLst>
          </p:cNvPr>
          <p:cNvSpPr txBox="1"/>
          <p:nvPr/>
        </p:nvSpPr>
        <p:spPr>
          <a:xfrm>
            <a:off x="10866540" y="4082675"/>
            <a:ext cx="1288888"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spc="-60">
                <a:latin typeface="Arial Nova" panose="020B0504020202020204" pitchFamily="34" charset="0"/>
              </a:rPr>
              <a:t>water quality</a:t>
            </a:r>
          </a:p>
        </p:txBody>
      </p:sp>
      <p:sp>
        <p:nvSpPr>
          <p:cNvPr id="14" name="TextBox 13">
            <a:extLst>
              <a:ext uri="{FF2B5EF4-FFF2-40B4-BE49-F238E27FC236}">
                <a16:creationId xmlns:a16="http://schemas.microsoft.com/office/drawing/2014/main" id="{AB0D1C15-DBCC-918D-1E23-C2736068D829}"/>
              </a:ext>
            </a:extLst>
          </p:cNvPr>
          <p:cNvSpPr txBox="1"/>
          <p:nvPr/>
        </p:nvSpPr>
        <p:spPr>
          <a:xfrm>
            <a:off x="1385301" y="982090"/>
            <a:ext cx="1324819"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biodiversity</a:t>
            </a:r>
          </a:p>
        </p:txBody>
      </p:sp>
      <p:sp>
        <p:nvSpPr>
          <p:cNvPr id="15" name="TextBox 14">
            <a:extLst>
              <a:ext uri="{FF2B5EF4-FFF2-40B4-BE49-F238E27FC236}">
                <a16:creationId xmlns:a16="http://schemas.microsoft.com/office/drawing/2014/main" id="{1A88604A-BB22-645F-511F-B19126435632}"/>
              </a:ext>
            </a:extLst>
          </p:cNvPr>
          <p:cNvSpPr txBox="1"/>
          <p:nvPr/>
        </p:nvSpPr>
        <p:spPr>
          <a:xfrm>
            <a:off x="36573" y="4082679"/>
            <a:ext cx="1103595"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air quality</a:t>
            </a:r>
          </a:p>
        </p:txBody>
      </p:sp>
      <p:sp>
        <p:nvSpPr>
          <p:cNvPr id="16" name="TextBox 15">
            <a:extLst>
              <a:ext uri="{FF2B5EF4-FFF2-40B4-BE49-F238E27FC236}">
                <a16:creationId xmlns:a16="http://schemas.microsoft.com/office/drawing/2014/main" id="{6C3E1E31-3FDE-BE81-B3C3-053A5F837212}"/>
              </a:ext>
            </a:extLst>
          </p:cNvPr>
          <p:cNvSpPr txBox="1"/>
          <p:nvPr/>
        </p:nvSpPr>
        <p:spPr>
          <a:xfrm>
            <a:off x="3729335" y="982090"/>
            <a:ext cx="916296"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oil leaks</a:t>
            </a:r>
          </a:p>
        </p:txBody>
      </p:sp>
      <p:sp>
        <p:nvSpPr>
          <p:cNvPr id="17" name="TextBox 16">
            <a:extLst>
              <a:ext uri="{FF2B5EF4-FFF2-40B4-BE49-F238E27FC236}">
                <a16:creationId xmlns:a16="http://schemas.microsoft.com/office/drawing/2014/main" id="{ADACD0F5-7DBC-48E2-7941-FA1DA129B7A0}"/>
              </a:ext>
            </a:extLst>
          </p:cNvPr>
          <p:cNvSpPr txBox="1"/>
          <p:nvPr/>
        </p:nvSpPr>
        <p:spPr>
          <a:xfrm>
            <a:off x="4819177" y="980102"/>
            <a:ext cx="1399239"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food security</a:t>
            </a:r>
          </a:p>
        </p:txBody>
      </p:sp>
      <p:sp>
        <p:nvSpPr>
          <p:cNvPr id="18" name="TextBox 17">
            <a:extLst>
              <a:ext uri="{FF2B5EF4-FFF2-40B4-BE49-F238E27FC236}">
                <a16:creationId xmlns:a16="http://schemas.microsoft.com/office/drawing/2014/main" id="{C09EF5E1-1688-965B-E977-61646FB081D8}"/>
              </a:ext>
            </a:extLst>
          </p:cNvPr>
          <p:cNvSpPr txBox="1"/>
          <p:nvPr/>
        </p:nvSpPr>
        <p:spPr>
          <a:xfrm>
            <a:off x="2899023" y="982090"/>
            <a:ext cx="716233"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HABs</a:t>
            </a:r>
          </a:p>
        </p:txBody>
      </p:sp>
      <p:sp>
        <p:nvSpPr>
          <p:cNvPr id="19" name="TextBox 18">
            <a:extLst>
              <a:ext uri="{FF2B5EF4-FFF2-40B4-BE49-F238E27FC236}">
                <a16:creationId xmlns:a16="http://schemas.microsoft.com/office/drawing/2014/main" id="{D9AC7EE6-B1B4-7182-AF36-1D5D2FC71A29}"/>
              </a:ext>
            </a:extLst>
          </p:cNvPr>
          <p:cNvSpPr txBox="1"/>
          <p:nvPr/>
        </p:nvSpPr>
        <p:spPr>
          <a:xfrm>
            <a:off x="9588930" y="4082676"/>
            <a:ext cx="1189481"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pathogens</a:t>
            </a:r>
          </a:p>
        </p:txBody>
      </p:sp>
      <p:sp>
        <p:nvSpPr>
          <p:cNvPr id="20" name="TextBox 19">
            <a:extLst>
              <a:ext uri="{FF2B5EF4-FFF2-40B4-BE49-F238E27FC236}">
                <a16:creationId xmlns:a16="http://schemas.microsoft.com/office/drawing/2014/main" id="{77A8C2DE-C232-BFC9-F0D2-37ED54242D29}"/>
              </a:ext>
            </a:extLst>
          </p:cNvPr>
          <p:cNvSpPr txBox="1"/>
          <p:nvPr/>
        </p:nvSpPr>
        <p:spPr>
          <a:xfrm>
            <a:off x="147370" y="982090"/>
            <a:ext cx="1009748"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fisheries</a:t>
            </a:r>
          </a:p>
        </p:txBody>
      </p:sp>
      <p:sp>
        <p:nvSpPr>
          <p:cNvPr id="21" name="TextBox 20">
            <a:extLst>
              <a:ext uri="{FF2B5EF4-FFF2-40B4-BE49-F238E27FC236}">
                <a16:creationId xmlns:a16="http://schemas.microsoft.com/office/drawing/2014/main" id="{FEDE66FF-0D57-808E-B4CC-7E4330456DBB}"/>
              </a:ext>
            </a:extLst>
          </p:cNvPr>
          <p:cNvSpPr txBox="1"/>
          <p:nvPr/>
        </p:nvSpPr>
        <p:spPr>
          <a:xfrm>
            <a:off x="7532334" y="980099"/>
            <a:ext cx="2335487"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terrestrial ecosystems</a:t>
            </a:r>
          </a:p>
        </p:txBody>
      </p:sp>
      <p:sp>
        <p:nvSpPr>
          <p:cNvPr id="22" name="TextBox 21">
            <a:extLst>
              <a:ext uri="{FF2B5EF4-FFF2-40B4-BE49-F238E27FC236}">
                <a16:creationId xmlns:a16="http://schemas.microsoft.com/office/drawing/2014/main" id="{EED5362E-715E-BCA7-DDDA-21217E6393D1}"/>
              </a:ext>
            </a:extLst>
          </p:cNvPr>
          <p:cNvSpPr txBox="1"/>
          <p:nvPr/>
        </p:nvSpPr>
        <p:spPr>
          <a:xfrm>
            <a:off x="10013429" y="980101"/>
            <a:ext cx="2046191"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land use &amp; change</a:t>
            </a:r>
          </a:p>
        </p:txBody>
      </p:sp>
      <p:sp>
        <p:nvSpPr>
          <p:cNvPr id="23" name="TextBox 22">
            <a:extLst>
              <a:ext uri="{FF2B5EF4-FFF2-40B4-BE49-F238E27FC236}">
                <a16:creationId xmlns:a16="http://schemas.microsoft.com/office/drawing/2014/main" id="{73736ACD-6FC4-7948-A32D-143EE0A3B62E}"/>
              </a:ext>
            </a:extLst>
          </p:cNvPr>
          <p:cNvSpPr txBox="1"/>
          <p:nvPr/>
        </p:nvSpPr>
        <p:spPr>
          <a:xfrm>
            <a:off x="2699361" y="4082678"/>
            <a:ext cx="1036925"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disasters</a:t>
            </a:r>
          </a:p>
        </p:txBody>
      </p:sp>
      <p:sp>
        <p:nvSpPr>
          <p:cNvPr id="24" name="TextBox 23">
            <a:extLst>
              <a:ext uri="{FF2B5EF4-FFF2-40B4-BE49-F238E27FC236}">
                <a16:creationId xmlns:a16="http://schemas.microsoft.com/office/drawing/2014/main" id="{B076AA52-D9DB-6D2B-D0DA-1AFD9087B350}"/>
              </a:ext>
            </a:extLst>
          </p:cNvPr>
          <p:cNvSpPr txBox="1"/>
          <p:nvPr/>
        </p:nvSpPr>
        <p:spPr>
          <a:xfrm>
            <a:off x="3817840" y="4082677"/>
            <a:ext cx="827792"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climate</a:t>
            </a:r>
          </a:p>
        </p:txBody>
      </p:sp>
      <p:sp>
        <p:nvSpPr>
          <p:cNvPr id="25" name="TextBox 24">
            <a:extLst>
              <a:ext uri="{FF2B5EF4-FFF2-40B4-BE49-F238E27FC236}">
                <a16:creationId xmlns:a16="http://schemas.microsoft.com/office/drawing/2014/main" id="{88738EE8-4C34-E227-6D9D-D48BF6D36CEE}"/>
              </a:ext>
            </a:extLst>
          </p:cNvPr>
          <p:cNvSpPr txBox="1"/>
          <p:nvPr/>
        </p:nvSpPr>
        <p:spPr>
          <a:xfrm>
            <a:off x="4769750" y="4083111"/>
            <a:ext cx="2332575"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resource management</a:t>
            </a:r>
          </a:p>
        </p:txBody>
      </p:sp>
      <p:sp>
        <p:nvSpPr>
          <p:cNvPr id="26" name="TextBox 25">
            <a:extLst>
              <a:ext uri="{FF2B5EF4-FFF2-40B4-BE49-F238E27FC236}">
                <a16:creationId xmlns:a16="http://schemas.microsoft.com/office/drawing/2014/main" id="{3C747DF7-1267-2538-7CEF-D46077292C5B}"/>
              </a:ext>
            </a:extLst>
          </p:cNvPr>
          <p:cNvSpPr txBox="1"/>
          <p:nvPr/>
        </p:nvSpPr>
        <p:spPr>
          <a:xfrm>
            <a:off x="7219816" y="4082677"/>
            <a:ext cx="2272824" cy="374571"/>
          </a:xfrm>
          <a:prstGeom prst="roundRect">
            <a:avLst/>
          </a:prstGeom>
          <a:solidFill>
            <a:schemeClr val="bg1">
              <a:lumMod val="95000"/>
            </a:schemeClr>
          </a:solidFill>
          <a:ln w="28575">
            <a:solidFill>
              <a:schemeClr val="accent2">
                <a:lumMod val="75000"/>
              </a:schemeClr>
            </a:solidFill>
          </a:ln>
        </p:spPr>
        <p:txBody>
          <a:bodyPr wrap="square" lIns="45720" rIns="45720">
            <a:spAutoFit/>
          </a:bodyPr>
          <a:lstStyle/>
          <a:p>
            <a:pPr>
              <a:tabLst>
                <a:tab pos="219075" algn="l"/>
                <a:tab pos="449263" algn="l"/>
              </a:tabLst>
            </a:pPr>
            <a:r>
              <a:rPr lang="en-US" sz="1600" b="1">
                <a:latin typeface="Arial Nova" panose="020B0504020202020204" pitchFamily="34" charset="0"/>
              </a:rPr>
              <a:t>ecological forecasting</a:t>
            </a:r>
          </a:p>
        </p:txBody>
      </p:sp>
      <p:sp>
        <p:nvSpPr>
          <p:cNvPr id="27" name="Oval 26">
            <a:extLst>
              <a:ext uri="{FF2B5EF4-FFF2-40B4-BE49-F238E27FC236}">
                <a16:creationId xmlns:a16="http://schemas.microsoft.com/office/drawing/2014/main" id="{E77D50F7-20C5-57A9-585C-A7B3B63BA484}"/>
              </a:ext>
            </a:extLst>
          </p:cNvPr>
          <p:cNvSpPr/>
          <p:nvPr/>
        </p:nvSpPr>
        <p:spPr>
          <a:xfrm>
            <a:off x="4645631" y="4677636"/>
            <a:ext cx="3194137" cy="2024916"/>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4AA10B7-E4E1-456D-ED03-B8685E59F7C7}"/>
              </a:ext>
            </a:extLst>
          </p:cNvPr>
          <p:cNvPicPr>
            <a:picLocks noChangeAspect="1"/>
          </p:cNvPicPr>
          <p:nvPr/>
        </p:nvPicPr>
        <p:blipFill>
          <a:blip r:embed="rId6">
            <a:alphaModFix/>
          </a:blip>
          <a:srcRect/>
          <a:stretch/>
        </p:blipFill>
        <p:spPr>
          <a:xfrm>
            <a:off x="5363648" y="4759824"/>
            <a:ext cx="1852247" cy="1860540"/>
          </a:xfrm>
          <a:prstGeom prst="rect">
            <a:avLst/>
          </a:prstGeom>
          <a:noFill/>
        </p:spPr>
      </p:pic>
    </p:spTree>
    <p:extLst>
      <p:ext uri="{BB962C8B-B14F-4D97-AF65-F5344CB8AC3E}">
        <p14:creationId xmlns:p14="http://schemas.microsoft.com/office/powerpoint/2010/main" val="235289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B3779F-8899-295C-D721-16A6BB358B60}"/>
              </a:ext>
            </a:extLst>
          </p:cNvPr>
          <p:cNvSpPr txBox="1"/>
          <p:nvPr/>
        </p:nvSpPr>
        <p:spPr>
          <a:xfrm>
            <a:off x="118753" y="155448"/>
            <a:ext cx="4942379" cy="523220"/>
          </a:xfrm>
          <a:prstGeom prst="rect">
            <a:avLst/>
          </a:prstGeom>
          <a:noFill/>
        </p:spPr>
        <p:txBody>
          <a:bodyPr wrap="none" rtlCol="0">
            <a:spAutoFit/>
          </a:bodyPr>
          <a:lstStyle/>
          <a:p>
            <a:r>
              <a:rPr lang="en-US" sz="2800">
                <a:solidFill>
                  <a:schemeClr val="bg1"/>
                </a:solidFill>
                <a:latin typeface="Oswald" pitchFamily="2" charset="77"/>
              </a:rPr>
              <a:t>PACE Applications- Water Resources</a:t>
            </a:r>
          </a:p>
        </p:txBody>
      </p:sp>
      <p:pic>
        <p:nvPicPr>
          <p:cNvPr id="3" name="Picture 2" descr="Logo, company name&#10;&#10;Description automatically generated">
            <a:extLst>
              <a:ext uri="{FF2B5EF4-FFF2-40B4-BE49-F238E27FC236}">
                <a16:creationId xmlns:a16="http://schemas.microsoft.com/office/drawing/2014/main" id="{4AAE75AB-98B0-B609-6426-70A296AD5D54}"/>
              </a:ext>
            </a:extLst>
          </p:cNvPr>
          <p:cNvPicPr>
            <a:picLocks noChangeAspect="1"/>
          </p:cNvPicPr>
          <p:nvPr/>
        </p:nvPicPr>
        <p:blipFill>
          <a:blip r:embed="rId3"/>
          <a:stretch>
            <a:fillRect/>
          </a:stretch>
        </p:blipFill>
        <p:spPr>
          <a:xfrm>
            <a:off x="9966960" y="1131990"/>
            <a:ext cx="2011680" cy="2011680"/>
          </a:xfrm>
          <a:prstGeom prst="ellipse">
            <a:avLst/>
          </a:prstGeom>
          <a:ln w="76200" cap="rnd">
            <a:solidFill>
              <a:srgbClr val="60B7A1"/>
            </a:solidFill>
            <a:prstDash val="solid"/>
          </a:ln>
          <a:effectLst/>
        </p:spPr>
      </p:pic>
      <p:sp>
        <p:nvSpPr>
          <p:cNvPr id="4" name="Title 1">
            <a:extLst>
              <a:ext uri="{FF2B5EF4-FFF2-40B4-BE49-F238E27FC236}">
                <a16:creationId xmlns:a16="http://schemas.microsoft.com/office/drawing/2014/main" id="{4E3E1A9B-7B36-411D-BA03-561FCC5DD718}"/>
              </a:ext>
            </a:extLst>
          </p:cNvPr>
          <p:cNvSpPr txBox="1">
            <a:spLocks/>
          </p:cNvSpPr>
          <p:nvPr/>
        </p:nvSpPr>
        <p:spPr>
          <a:xfrm>
            <a:off x="118753" y="952141"/>
            <a:ext cx="11706798" cy="5762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Informing Applications with PACE Data: Monitoring and Managing Marine Ecosystems</a:t>
            </a:r>
            <a:endParaRPr lang="en-US" sz="3600"/>
          </a:p>
        </p:txBody>
      </p:sp>
      <p:sp>
        <p:nvSpPr>
          <p:cNvPr id="5" name="Text Placeholder 2">
            <a:extLst>
              <a:ext uri="{FF2B5EF4-FFF2-40B4-BE49-F238E27FC236}">
                <a16:creationId xmlns:a16="http://schemas.microsoft.com/office/drawing/2014/main" id="{1A939D21-7A93-4BDD-8509-B00B1FB79F64}"/>
              </a:ext>
            </a:extLst>
          </p:cNvPr>
          <p:cNvSpPr txBox="1">
            <a:spLocks/>
          </p:cNvSpPr>
          <p:nvPr/>
        </p:nvSpPr>
        <p:spPr>
          <a:xfrm>
            <a:off x="-5291" y="1353866"/>
            <a:ext cx="4889537" cy="505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lnSpc>
                <a:spcPct val="100000"/>
              </a:lnSpc>
              <a:buFont typeface="Arial" panose="020B0604020202020204" pitchFamily="34" charset="0"/>
              <a:buNone/>
            </a:pPr>
            <a:r>
              <a:rPr lang="en-US" sz="2000">
                <a:latin typeface="+mj-lt"/>
              </a:rPr>
              <a:t>PACE will provide </a:t>
            </a:r>
            <a:r>
              <a:rPr lang="en-US" sz="2000" u="sng">
                <a:latin typeface="+mj-lt"/>
              </a:rPr>
              <a:t>phytoplankton community composition </a:t>
            </a:r>
            <a:r>
              <a:rPr lang="en-US" sz="2000">
                <a:latin typeface="+mj-lt"/>
              </a:rPr>
              <a:t>data for understanding ocean ecosystems, which can benefit and/or inform:</a:t>
            </a:r>
          </a:p>
          <a:p>
            <a:pPr lvl="1"/>
            <a:r>
              <a:rPr lang="en-US" sz="1800">
                <a:latin typeface="+mj-lt"/>
              </a:rPr>
              <a:t>Health and citing of fisheries and aquaculture</a:t>
            </a:r>
          </a:p>
          <a:p>
            <a:pPr lvl="1"/>
            <a:r>
              <a:rPr lang="en-US" sz="1800">
                <a:latin typeface="+mj-lt"/>
              </a:rPr>
              <a:t>Monitoring of marine food webs </a:t>
            </a:r>
          </a:p>
          <a:p>
            <a:pPr lvl="1"/>
            <a:r>
              <a:rPr lang="en-US" sz="1800">
                <a:latin typeface="+mj-lt"/>
              </a:rPr>
              <a:t>Monitoring of aquatic biodiversity</a:t>
            </a:r>
          </a:p>
          <a:p>
            <a:pPr lvl="1"/>
            <a:r>
              <a:rPr lang="en-US" sz="1800">
                <a:latin typeface="+mj-lt"/>
              </a:rPr>
              <a:t>Monitoring of ecosystem health</a:t>
            </a:r>
          </a:p>
        </p:txBody>
      </p:sp>
      <p:pic>
        <p:nvPicPr>
          <p:cNvPr id="6" name="Picture 2">
            <a:extLst>
              <a:ext uri="{FF2B5EF4-FFF2-40B4-BE49-F238E27FC236}">
                <a16:creationId xmlns:a16="http://schemas.microsoft.com/office/drawing/2014/main" id="{7620D4D5-5E0F-44A6-BD02-590A120AA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626" y="1436189"/>
            <a:ext cx="4709896" cy="21335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DAFCFC-DE35-4D59-8EB8-7582B2F83B6D}"/>
              </a:ext>
            </a:extLst>
          </p:cNvPr>
          <p:cNvSpPr txBox="1"/>
          <p:nvPr/>
        </p:nvSpPr>
        <p:spPr>
          <a:xfrm>
            <a:off x="9696651" y="4180951"/>
            <a:ext cx="2376596" cy="2308324"/>
          </a:xfrm>
          <a:prstGeom prst="rect">
            <a:avLst/>
          </a:prstGeom>
          <a:noFill/>
        </p:spPr>
        <p:txBody>
          <a:bodyPr wrap="square">
            <a:spAutoFit/>
          </a:bodyPr>
          <a:lstStyle/>
          <a:p>
            <a:r>
              <a:rPr lang="en-US" sz="1200" b="1" i="1">
                <a:solidFill>
                  <a:srgbClr val="808080"/>
                </a:solidFill>
                <a:effectLst/>
                <a:latin typeface="+mj-lt"/>
              </a:rPr>
              <a:t>Top: </a:t>
            </a:r>
            <a:r>
              <a:rPr lang="en-US" sz="1200" b="0" i="1">
                <a:solidFill>
                  <a:srgbClr val="808080"/>
                </a:solidFill>
                <a:effectLst/>
                <a:latin typeface="+mj-lt"/>
              </a:rPr>
              <a:t>Existing phytoplankton type products for potential HAB detection in the southern Benguela will be improved by PACE.</a:t>
            </a:r>
          </a:p>
          <a:p>
            <a:r>
              <a:rPr lang="en-US" sz="1200" b="1" i="1">
                <a:solidFill>
                  <a:srgbClr val="808080"/>
                </a:solidFill>
                <a:latin typeface="+mj-lt"/>
              </a:rPr>
              <a:t>Middle: </a:t>
            </a:r>
            <a:r>
              <a:rPr lang="en-US" sz="1200" b="0" i="1">
                <a:solidFill>
                  <a:srgbClr val="808080"/>
                </a:solidFill>
                <a:effectLst/>
                <a:latin typeface="+mj-lt"/>
              </a:rPr>
              <a:t>The National Oceans and Coastal Information Management System (OCIMS) Fisheries and Aquaculture Decision Support Tool will incorporate PCC from PACE.</a:t>
            </a:r>
          </a:p>
          <a:p>
            <a:r>
              <a:rPr lang="en-US" sz="1200" b="1" i="1">
                <a:solidFill>
                  <a:srgbClr val="808080"/>
                </a:solidFill>
                <a:latin typeface="+mj-lt"/>
              </a:rPr>
              <a:t>Left: </a:t>
            </a:r>
            <a:r>
              <a:rPr lang="en-US" sz="1200" i="1">
                <a:solidFill>
                  <a:srgbClr val="808080"/>
                </a:solidFill>
                <a:latin typeface="+mj-lt"/>
              </a:rPr>
              <a:t>HAB conditions discolor coastal waters. (Photo courtesy of Wolfgang </a:t>
            </a:r>
            <a:r>
              <a:rPr lang="en-US" sz="1200" i="1" err="1">
                <a:solidFill>
                  <a:srgbClr val="808080"/>
                </a:solidFill>
                <a:latin typeface="+mj-lt"/>
              </a:rPr>
              <a:t>Volgelbein</a:t>
            </a:r>
            <a:r>
              <a:rPr lang="en-US" sz="1200" i="1">
                <a:solidFill>
                  <a:srgbClr val="808080"/>
                </a:solidFill>
                <a:latin typeface="+mj-lt"/>
              </a:rPr>
              <a:t>, VIMS)</a:t>
            </a:r>
            <a:endParaRPr lang="en-US" sz="1200">
              <a:latin typeface="+mj-lt"/>
            </a:endParaRPr>
          </a:p>
        </p:txBody>
      </p:sp>
      <p:pic>
        <p:nvPicPr>
          <p:cNvPr id="8" name="Picture 4">
            <a:extLst>
              <a:ext uri="{FF2B5EF4-FFF2-40B4-BE49-F238E27FC236}">
                <a16:creationId xmlns:a16="http://schemas.microsoft.com/office/drawing/2014/main" id="{F6276236-FCCE-440E-8B9B-87ED428FF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364" y="3745379"/>
            <a:ext cx="5632287" cy="2919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D6C259C3-BE95-471B-9FF3-DDB90786D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53" y="4180951"/>
            <a:ext cx="3803292" cy="197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17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DE8FE2-413F-65E6-60DD-DB4A8010793F}"/>
              </a:ext>
            </a:extLst>
          </p:cNvPr>
          <p:cNvSpPr txBox="1"/>
          <p:nvPr/>
        </p:nvSpPr>
        <p:spPr>
          <a:xfrm>
            <a:off x="118753" y="155448"/>
            <a:ext cx="3943708" cy="523220"/>
          </a:xfrm>
          <a:prstGeom prst="rect">
            <a:avLst/>
          </a:prstGeom>
          <a:noFill/>
        </p:spPr>
        <p:txBody>
          <a:bodyPr wrap="none" rtlCol="0">
            <a:spAutoFit/>
          </a:bodyPr>
          <a:lstStyle/>
          <a:p>
            <a:r>
              <a:rPr lang="en-US" sz="2800">
                <a:solidFill>
                  <a:schemeClr val="bg1"/>
                </a:solidFill>
                <a:latin typeface="Oswald" pitchFamily="2" charset="77"/>
              </a:rPr>
              <a:t>PACE Applications- Disasters</a:t>
            </a:r>
          </a:p>
        </p:txBody>
      </p:sp>
      <p:pic>
        <p:nvPicPr>
          <p:cNvPr id="6" name="Picture 5" descr="Icon&#10;&#10;Description automatically generated with medium confidence">
            <a:extLst>
              <a:ext uri="{FF2B5EF4-FFF2-40B4-BE49-F238E27FC236}">
                <a16:creationId xmlns:a16="http://schemas.microsoft.com/office/drawing/2014/main" id="{0C3F12AF-7CD4-028F-0701-3796F40BA0E6}"/>
              </a:ext>
            </a:extLst>
          </p:cNvPr>
          <p:cNvPicPr>
            <a:picLocks noChangeAspect="1"/>
          </p:cNvPicPr>
          <p:nvPr/>
        </p:nvPicPr>
        <p:blipFill>
          <a:blip r:embed="rId3"/>
          <a:stretch>
            <a:fillRect/>
          </a:stretch>
        </p:blipFill>
        <p:spPr>
          <a:xfrm>
            <a:off x="9965200" y="1131665"/>
            <a:ext cx="2011680" cy="2011680"/>
          </a:xfrm>
          <a:prstGeom prst="ellipse">
            <a:avLst/>
          </a:prstGeom>
          <a:ln w="76200" cap="rnd">
            <a:solidFill>
              <a:srgbClr val="E55B36"/>
            </a:solidFill>
            <a:prstDash val="solid"/>
          </a:ln>
          <a:effectLst/>
        </p:spPr>
      </p:pic>
      <p:sp>
        <p:nvSpPr>
          <p:cNvPr id="4" name="Title 1">
            <a:extLst>
              <a:ext uri="{FF2B5EF4-FFF2-40B4-BE49-F238E27FC236}">
                <a16:creationId xmlns:a16="http://schemas.microsoft.com/office/drawing/2014/main" id="{101C910B-B181-41AD-AEDB-671517F6A2D7}"/>
              </a:ext>
            </a:extLst>
          </p:cNvPr>
          <p:cNvSpPr txBox="1">
            <a:spLocks/>
          </p:cNvSpPr>
          <p:nvPr/>
        </p:nvSpPr>
        <p:spPr>
          <a:xfrm>
            <a:off x="118753" y="952141"/>
            <a:ext cx="11706798" cy="5762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Informing Applications with PACE Data: Monitoring and Managing Disasters</a:t>
            </a:r>
            <a:endParaRPr lang="en-US" sz="3600"/>
          </a:p>
        </p:txBody>
      </p:sp>
      <p:pic>
        <p:nvPicPr>
          <p:cNvPr id="1026" name="Picture 2">
            <a:extLst>
              <a:ext uri="{FF2B5EF4-FFF2-40B4-BE49-F238E27FC236}">
                <a16:creationId xmlns:a16="http://schemas.microsoft.com/office/drawing/2014/main" id="{BB451BA2-2E6B-4576-B1E6-719529F17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52063"/>
            <a:ext cx="3733165" cy="45627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E1F492-0F4D-4B7D-A5FE-D538FA63FBE0}"/>
              </a:ext>
            </a:extLst>
          </p:cNvPr>
          <p:cNvSpPr txBox="1"/>
          <p:nvPr/>
        </p:nvSpPr>
        <p:spPr>
          <a:xfrm>
            <a:off x="9965200" y="3429000"/>
            <a:ext cx="2011680" cy="3600986"/>
          </a:xfrm>
          <a:prstGeom prst="rect">
            <a:avLst/>
          </a:prstGeom>
          <a:noFill/>
        </p:spPr>
        <p:txBody>
          <a:bodyPr wrap="square">
            <a:spAutoFit/>
          </a:bodyPr>
          <a:lstStyle/>
          <a:p>
            <a:r>
              <a:rPr lang="en-US" sz="1200" b="1" i="1">
                <a:solidFill>
                  <a:srgbClr val="808080"/>
                </a:solidFill>
                <a:latin typeface="Calibri" panose="020F0502020204030204" pitchFamily="34" charset="0"/>
              </a:rPr>
              <a:t>Left: </a:t>
            </a:r>
            <a:r>
              <a:rPr lang="en-US" sz="1200" b="0" i="1">
                <a:solidFill>
                  <a:srgbClr val="808080"/>
                </a:solidFill>
                <a:effectLst/>
                <a:latin typeface="Calibri" panose="020F0502020204030204" pitchFamily="34" charset="0"/>
              </a:rPr>
              <a:t>Smoke plume rising over Reno, </a:t>
            </a:r>
            <a:r>
              <a:rPr lang="en-US" sz="1200" i="1">
                <a:solidFill>
                  <a:srgbClr val="808080"/>
                </a:solidFill>
                <a:latin typeface="Calibri" panose="020F0502020204030204" pitchFamily="34" charset="0"/>
              </a:rPr>
              <a:t>Nevada. </a:t>
            </a:r>
          </a:p>
          <a:p>
            <a:r>
              <a:rPr lang="en-US" sz="1200" b="1" i="1">
                <a:solidFill>
                  <a:srgbClr val="808080"/>
                </a:solidFill>
                <a:latin typeface="Calibri" panose="020F0502020204030204" pitchFamily="34" charset="0"/>
              </a:rPr>
              <a:t>Middle: </a:t>
            </a:r>
            <a:r>
              <a:rPr lang="en-US" sz="1200" b="0" i="1">
                <a:solidFill>
                  <a:srgbClr val="808080"/>
                </a:solidFill>
                <a:effectLst/>
                <a:latin typeface="Calibri" panose="020F0502020204030204" pitchFamily="34" charset="0"/>
              </a:rPr>
              <a:t>Thick blooms of green Noctiluca scintillans threaten water quality, public health, tourism, and the operations of many coastal industries in Oman. </a:t>
            </a:r>
            <a:endParaRPr lang="en-US" sz="1200" i="1">
              <a:solidFill>
                <a:srgbClr val="808080"/>
              </a:solidFill>
              <a:latin typeface="Calibri" panose="020F0502020204030204" pitchFamily="34" charset="0"/>
            </a:endParaRPr>
          </a:p>
          <a:p>
            <a:r>
              <a:rPr lang="en-US" sz="1200" b="1" i="1">
                <a:solidFill>
                  <a:srgbClr val="808080"/>
                </a:solidFill>
                <a:latin typeface="Calibri" panose="020F0502020204030204" pitchFamily="34" charset="0"/>
              </a:rPr>
              <a:t>Right: </a:t>
            </a:r>
            <a:r>
              <a:rPr lang="en-US" sz="1200" i="1">
                <a:solidFill>
                  <a:srgbClr val="808080"/>
                </a:solidFill>
                <a:latin typeface="Calibri" panose="020F0502020204030204" pitchFamily="34" charset="0"/>
              </a:rPr>
              <a:t>Animation showing the probability of particulate Domoic Acid concentration greater than 500 nanograms per liter in seawater off the U.S. west coast during Nov 2019. Reds and oranges indicate higher probabilities while purples and blues show lower probabilities. </a:t>
            </a:r>
          </a:p>
          <a:p>
            <a:endParaRPr lang="en-US" sz="1200"/>
          </a:p>
        </p:txBody>
      </p:sp>
      <p:pic>
        <p:nvPicPr>
          <p:cNvPr id="1028" name="Picture 4" descr="Smoke plume rising over Reno, Nevada">
            <a:extLst>
              <a:ext uri="{FF2B5EF4-FFF2-40B4-BE49-F238E27FC236}">
                <a16:creationId xmlns:a16="http://schemas.microsoft.com/office/drawing/2014/main" id="{04CA5FBF-74FC-4AEE-8E6E-98CBD3666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76" y="4761966"/>
            <a:ext cx="2951055" cy="20909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66049B8-A787-44E7-BE27-F716F5548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7768" y="4761966"/>
            <a:ext cx="2556139" cy="209603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1EF66B7-6B28-4118-8D63-C312722C6763}"/>
              </a:ext>
            </a:extLst>
          </p:cNvPr>
          <p:cNvSpPr txBox="1">
            <a:spLocks/>
          </p:cNvSpPr>
          <p:nvPr/>
        </p:nvSpPr>
        <p:spPr>
          <a:xfrm>
            <a:off x="9183" y="1456680"/>
            <a:ext cx="6453609" cy="505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lnSpc>
                <a:spcPct val="100000"/>
              </a:lnSpc>
              <a:buFont typeface="Arial" panose="020B0604020202020204" pitchFamily="34" charset="0"/>
              <a:buNone/>
            </a:pPr>
            <a:r>
              <a:rPr lang="en-US" sz="2000">
                <a:latin typeface="+mj-lt"/>
              </a:rPr>
              <a:t>Applicable across application areas, PACE will provide data on that can inform disaster risk management, including reduction, mitigation, and response of disasters such as:</a:t>
            </a:r>
          </a:p>
          <a:p>
            <a:pPr marL="374650" indent="-285750">
              <a:lnSpc>
                <a:spcPct val="100000"/>
              </a:lnSpc>
            </a:pPr>
            <a:r>
              <a:rPr lang="en-US" sz="1800">
                <a:latin typeface="+mj-lt"/>
              </a:rPr>
              <a:t>Wildfire smoke (aerosol data)</a:t>
            </a:r>
          </a:p>
          <a:p>
            <a:pPr marL="374650" indent="-285750">
              <a:lnSpc>
                <a:spcPct val="100000"/>
              </a:lnSpc>
            </a:pPr>
            <a:r>
              <a:rPr lang="en-US" sz="1800">
                <a:latin typeface="+mj-lt"/>
              </a:rPr>
              <a:t>Volcanic ash emissions pre- or post-eruption (aerosol, SO2 data)</a:t>
            </a:r>
          </a:p>
          <a:p>
            <a:pPr marL="374650" indent="-285750">
              <a:lnSpc>
                <a:spcPct val="100000"/>
              </a:lnSpc>
            </a:pPr>
            <a:r>
              <a:rPr lang="en-US" sz="1800">
                <a:latin typeface="+mj-lt"/>
              </a:rPr>
              <a:t>Harmful algal blooms and fish kills/hypoxia (phytoplankton, chlorophyll data)</a:t>
            </a:r>
          </a:p>
          <a:p>
            <a:pPr marL="374650" indent="-285750">
              <a:lnSpc>
                <a:spcPct val="100000"/>
              </a:lnSpc>
            </a:pPr>
            <a:r>
              <a:rPr lang="en-US" sz="1800">
                <a:latin typeface="+mj-lt"/>
              </a:rPr>
              <a:t>Oil seeps and spills (optical properties, reflectance)</a:t>
            </a:r>
          </a:p>
          <a:p>
            <a:pPr marL="374650" indent="-285750">
              <a:lnSpc>
                <a:spcPct val="100000"/>
              </a:lnSpc>
            </a:pPr>
            <a:r>
              <a:rPr lang="en-US" sz="1800">
                <a:latin typeface="+mj-lt"/>
              </a:rPr>
              <a:t>Hurricane/weather monitoring (cloud data)</a:t>
            </a:r>
          </a:p>
        </p:txBody>
      </p:sp>
    </p:spTree>
    <p:extLst>
      <p:ext uri="{BB962C8B-B14F-4D97-AF65-F5344CB8AC3E}">
        <p14:creationId xmlns:p14="http://schemas.microsoft.com/office/powerpoint/2010/main" val="2433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E259C4-9F9A-0129-C903-F44F739297BE}"/>
              </a:ext>
            </a:extLst>
          </p:cNvPr>
          <p:cNvSpPr txBox="1"/>
          <p:nvPr/>
        </p:nvSpPr>
        <p:spPr>
          <a:xfrm>
            <a:off x="118753" y="155448"/>
            <a:ext cx="5354351" cy="523220"/>
          </a:xfrm>
          <a:prstGeom prst="rect">
            <a:avLst/>
          </a:prstGeom>
          <a:noFill/>
        </p:spPr>
        <p:txBody>
          <a:bodyPr wrap="none" rtlCol="0">
            <a:spAutoFit/>
          </a:bodyPr>
          <a:lstStyle/>
          <a:p>
            <a:r>
              <a:rPr lang="en-US" sz="2800">
                <a:solidFill>
                  <a:schemeClr val="bg1"/>
                </a:solidFill>
                <a:latin typeface="Oswald" pitchFamily="2" charset="77"/>
              </a:rPr>
              <a:t>PACE Applications- Health &amp; Air Quality</a:t>
            </a:r>
          </a:p>
        </p:txBody>
      </p:sp>
      <p:pic>
        <p:nvPicPr>
          <p:cNvPr id="5" name="Picture 4" descr="Shape, arrow&#10;&#10;Description automatically generated">
            <a:extLst>
              <a:ext uri="{FF2B5EF4-FFF2-40B4-BE49-F238E27FC236}">
                <a16:creationId xmlns:a16="http://schemas.microsoft.com/office/drawing/2014/main" id="{CCEE89A8-C8B1-556E-273E-CD0E3F9EE04F}"/>
              </a:ext>
            </a:extLst>
          </p:cNvPr>
          <p:cNvPicPr>
            <a:picLocks noChangeAspect="1"/>
          </p:cNvPicPr>
          <p:nvPr/>
        </p:nvPicPr>
        <p:blipFill>
          <a:blip r:embed="rId2"/>
          <a:stretch>
            <a:fillRect/>
          </a:stretch>
        </p:blipFill>
        <p:spPr>
          <a:xfrm>
            <a:off x="9966960" y="1133856"/>
            <a:ext cx="2011680" cy="2011680"/>
          </a:xfrm>
          <a:prstGeom prst="ellipse">
            <a:avLst/>
          </a:prstGeom>
          <a:ln w="76200" cap="rnd">
            <a:solidFill>
              <a:srgbClr val="2F83AC"/>
            </a:solidFill>
            <a:prstDash val="solid"/>
          </a:ln>
          <a:effectLst/>
        </p:spPr>
      </p:pic>
      <p:sp>
        <p:nvSpPr>
          <p:cNvPr id="6" name="Title 1">
            <a:extLst>
              <a:ext uri="{FF2B5EF4-FFF2-40B4-BE49-F238E27FC236}">
                <a16:creationId xmlns:a16="http://schemas.microsoft.com/office/drawing/2014/main" id="{FFCE72FE-6783-4FD1-BCEF-31295E1E1FCE}"/>
              </a:ext>
            </a:extLst>
          </p:cNvPr>
          <p:cNvSpPr txBox="1">
            <a:spLocks/>
          </p:cNvSpPr>
          <p:nvPr/>
        </p:nvSpPr>
        <p:spPr>
          <a:xfrm>
            <a:off x="118753" y="952141"/>
            <a:ext cx="11706798" cy="5762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Informing Applications with PACE Data: Monitoring and Managing Air Quality</a:t>
            </a:r>
            <a:endParaRPr lang="en-US" sz="3600"/>
          </a:p>
        </p:txBody>
      </p:sp>
      <p:sp>
        <p:nvSpPr>
          <p:cNvPr id="7" name="Text Placeholder 2">
            <a:extLst>
              <a:ext uri="{FF2B5EF4-FFF2-40B4-BE49-F238E27FC236}">
                <a16:creationId xmlns:a16="http://schemas.microsoft.com/office/drawing/2014/main" id="{B59BAD33-71D4-4C37-983B-6E4F69FA3243}"/>
              </a:ext>
            </a:extLst>
          </p:cNvPr>
          <p:cNvSpPr txBox="1">
            <a:spLocks/>
          </p:cNvSpPr>
          <p:nvPr/>
        </p:nvSpPr>
        <p:spPr>
          <a:xfrm>
            <a:off x="9185" y="1456680"/>
            <a:ext cx="5411212" cy="505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lnSpc>
                <a:spcPct val="100000"/>
              </a:lnSpc>
              <a:buFont typeface="Arial" panose="020B0604020202020204" pitchFamily="34" charset="0"/>
              <a:buNone/>
            </a:pPr>
            <a:r>
              <a:rPr lang="en-US" sz="2000">
                <a:latin typeface="+mj-lt"/>
              </a:rPr>
              <a:t>PACE will provide </a:t>
            </a:r>
            <a:r>
              <a:rPr lang="en-US" sz="2000" u="sng">
                <a:latin typeface="+mj-lt"/>
              </a:rPr>
              <a:t>aerosol measurements</a:t>
            </a:r>
            <a:r>
              <a:rPr lang="en-US" sz="2000">
                <a:latin typeface="+mj-lt"/>
              </a:rPr>
              <a:t> (such as total column aerosol amount, aerosol layer height, and aerosol optical depth) for understanding air quality and its impacts on human health, which can benefit and/or inform:</a:t>
            </a:r>
          </a:p>
          <a:p>
            <a:pPr marL="431800" indent="-342900"/>
            <a:r>
              <a:rPr lang="en-US" sz="1800">
                <a:latin typeface="+mj-lt"/>
              </a:rPr>
              <a:t>Estimating particulate matter (PM) for air quality advisories</a:t>
            </a:r>
          </a:p>
          <a:p>
            <a:pPr marL="431800" indent="-342900"/>
            <a:r>
              <a:rPr lang="en-US" sz="1800">
                <a:latin typeface="+mj-lt"/>
              </a:rPr>
              <a:t>The impact of aerosols on the climate</a:t>
            </a:r>
          </a:p>
          <a:p>
            <a:pPr marL="431800" indent="-342900"/>
            <a:r>
              <a:rPr lang="en-US" sz="1800">
                <a:latin typeface="+mj-lt"/>
              </a:rPr>
              <a:t>The location, altitude, and magnitude of particulate matter such as wildfire smoke or volcanic ash</a:t>
            </a:r>
          </a:p>
        </p:txBody>
      </p:sp>
      <p:sp>
        <p:nvSpPr>
          <p:cNvPr id="8" name="TextBox 7">
            <a:extLst>
              <a:ext uri="{FF2B5EF4-FFF2-40B4-BE49-F238E27FC236}">
                <a16:creationId xmlns:a16="http://schemas.microsoft.com/office/drawing/2014/main" id="{D8EE97FB-65A0-4CED-A7A3-E866083A003F}"/>
              </a:ext>
            </a:extLst>
          </p:cNvPr>
          <p:cNvSpPr txBox="1"/>
          <p:nvPr/>
        </p:nvSpPr>
        <p:spPr>
          <a:xfrm>
            <a:off x="10251165" y="3636701"/>
            <a:ext cx="1795826" cy="2862322"/>
          </a:xfrm>
          <a:prstGeom prst="rect">
            <a:avLst/>
          </a:prstGeom>
          <a:noFill/>
        </p:spPr>
        <p:txBody>
          <a:bodyPr wrap="square">
            <a:spAutoFit/>
          </a:bodyPr>
          <a:lstStyle/>
          <a:p>
            <a:r>
              <a:rPr lang="en-US" sz="1200" b="1" i="1">
                <a:solidFill>
                  <a:srgbClr val="808080"/>
                </a:solidFill>
                <a:effectLst/>
                <a:latin typeface="Calibri" panose="020F0502020204030204" pitchFamily="34" charset="0"/>
              </a:rPr>
              <a:t>Top: </a:t>
            </a:r>
            <a:r>
              <a:rPr lang="en-US" sz="1200" b="0" i="1" err="1">
                <a:solidFill>
                  <a:srgbClr val="808080"/>
                </a:solidFill>
                <a:effectLst/>
                <a:latin typeface="Calibri" panose="020F0502020204030204" pitchFamily="34" charset="0"/>
              </a:rPr>
              <a:t>Mesonet</a:t>
            </a:r>
            <a:r>
              <a:rPr lang="en-US" sz="1200" b="0" i="1">
                <a:solidFill>
                  <a:srgbClr val="808080"/>
                </a:solidFill>
                <a:effectLst/>
                <a:latin typeface="Calibri" panose="020F0502020204030204" pitchFamily="34" charset="0"/>
              </a:rPr>
              <a:t> map showing dispersion conditions over Oklahoma, or the ability of the atmosphere to dilute airborne particles (i.e. smoke, pollution, pesticides). Higher dispersion means faster atmospheric dilution is likely.</a:t>
            </a:r>
          </a:p>
          <a:p>
            <a:r>
              <a:rPr lang="en-US" sz="1200" b="1" i="1">
                <a:solidFill>
                  <a:srgbClr val="808080"/>
                </a:solidFill>
                <a:latin typeface="Calibri" panose="020F0502020204030204" pitchFamily="34" charset="0"/>
              </a:rPr>
              <a:t>Bottom: </a:t>
            </a:r>
            <a:r>
              <a:rPr lang="en-US" sz="1200" i="1">
                <a:solidFill>
                  <a:srgbClr val="808080"/>
                </a:solidFill>
                <a:latin typeface="Calibri" panose="020F0502020204030204" pitchFamily="34" charset="0"/>
              </a:rPr>
              <a:t>PACE will extend MODIS and VIIRS heritage aerosol optical depth retrievals.</a:t>
            </a:r>
            <a:endParaRPr lang="en-US" sz="1200"/>
          </a:p>
        </p:txBody>
      </p:sp>
      <p:pic>
        <p:nvPicPr>
          <p:cNvPr id="9" name="Picture 8">
            <a:extLst>
              <a:ext uri="{FF2B5EF4-FFF2-40B4-BE49-F238E27FC236}">
                <a16:creationId xmlns:a16="http://schemas.microsoft.com/office/drawing/2014/main" id="{3EF9CCB4-ABB1-4809-875C-3841C2DAA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486" y="1801913"/>
            <a:ext cx="4095285" cy="24536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51C0FF5-BA66-43A5-80E8-F1B5295558F3}"/>
              </a:ext>
            </a:extLst>
          </p:cNvPr>
          <p:cNvPicPr>
            <a:picLocks noChangeAspect="1"/>
          </p:cNvPicPr>
          <p:nvPr/>
        </p:nvPicPr>
        <p:blipFill>
          <a:blip r:embed="rId4"/>
          <a:stretch>
            <a:fillRect/>
          </a:stretch>
        </p:blipFill>
        <p:spPr>
          <a:xfrm>
            <a:off x="5199152" y="4841438"/>
            <a:ext cx="4830573" cy="1613967"/>
          </a:xfrm>
          <a:prstGeom prst="rect">
            <a:avLst/>
          </a:prstGeom>
        </p:spPr>
      </p:pic>
      <p:pic>
        <p:nvPicPr>
          <p:cNvPr id="11" name="Picture 13">
            <a:extLst>
              <a:ext uri="{FF2B5EF4-FFF2-40B4-BE49-F238E27FC236}">
                <a16:creationId xmlns:a16="http://schemas.microsoft.com/office/drawing/2014/main" id="{F053770B-CFD3-49C0-A8D4-4D1709344CF0}"/>
              </a:ext>
            </a:extLst>
          </p:cNvPr>
          <p:cNvPicPr>
            <a:picLocks noChangeAspect="1"/>
          </p:cNvPicPr>
          <p:nvPr/>
        </p:nvPicPr>
        <p:blipFill>
          <a:blip r:embed="rId5"/>
          <a:stretch>
            <a:fillRect/>
          </a:stretch>
        </p:blipFill>
        <p:spPr>
          <a:xfrm>
            <a:off x="190779" y="4841439"/>
            <a:ext cx="4861234" cy="1613967"/>
          </a:xfrm>
          <a:prstGeom prst="rect">
            <a:avLst/>
          </a:prstGeom>
        </p:spPr>
      </p:pic>
    </p:spTree>
    <p:extLst>
      <p:ext uri="{BB962C8B-B14F-4D97-AF65-F5344CB8AC3E}">
        <p14:creationId xmlns:p14="http://schemas.microsoft.com/office/powerpoint/2010/main" val="146599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6A6B7E-1BA5-E5FC-DAD8-844A62F3BEC6}"/>
              </a:ext>
            </a:extLst>
          </p:cNvPr>
          <p:cNvSpPr txBox="1"/>
          <p:nvPr/>
        </p:nvSpPr>
        <p:spPr>
          <a:xfrm>
            <a:off x="118753" y="155448"/>
            <a:ext cx="4841390" cy="523220"/>
          </a:xfrm>
          <a:prstGeom prst="rect">
            <a:avLst/>
          </a:prstGeom>
          <a:noFill/>
        </p:spPr>
        <p:txBody>
          <a:bodyPr wrap="none" rtlCol="0">
            <a:spAutoFit/>
          </a:bodyPr>
          <a:lstStyle/>
          <a:p>
            <a:r>
              <a:rPr lang="en-US" sz="2800">
                <a:solidFill>
                  <a:schemeClr val="bg1"/>
                </a:solidFill>
                <a:latin typeface="Oswald" pitchFamily="2" charset="77"/>
              </a:rPr>
              <a:t>PACE Applications- Terrestrial/Land</a:t>
            </a:r>
          </a:p>
        </p:txBody>
      </p:sp>
      <p:pic>
        <p:nvPicPr>
          <p:cNvPr id="3" name="Picture 2" descr="A picture containing text, aircraft, airplane&#10;&#10;Description automatically generated">
            <a:extLst>
              <a:ext uri="{FF2B5EF4-FFF2-40B4-BE49-F238E27FC236}">
                <a16:creationId xmlns:a16="http://schemas.microsoft.com/office/drawing/2014/main" id="{29C7EF61-162F-9BB1-181B-33A1F868E23A}"/>
              </a:ext>
            </a:extLst>
          </p:cNvPr>
          <p:cNvPicPr>
            <a:picLocks noChangeAspect="1"/>
          </p:cNvPicPr>
          <p:nvPr/>
        </p:nvPicPr>
        <p:blipFill>
          <a:blip r:embed="rId3"/>
          <a:stretch>
            <a:fillRect/>
          </a:stretch>
        </p:blipFill>
        <p:spPr>
          <a:xfrm>
            <a:off x="9963914" y="1133856"/>
            <a:ext cx="2011680" cy="2011680"/>
          </a:xfrm>
          <a:prstGeom prst="ellipse">
            <a:avLst/>
          </a:prstGeom>
          <a:ln w="76200" cap="rnd">
            <a:solidFill>
              <a:srgbClr val="7030A0"/>
            </a:solidFill>
          </a:ln>
          <a:effectLst/>
        </p:spPr>
      </p:pic>
      <p:sp>
        <p:nvSpPr>
          <p:cNvPr id="4" name="Title 1">
            <a:extLst>
              <a:ext uri="{FF2B5EF4-FFF2-40B4-BE49-F238E27FC236}">
                <a16:creationId xmlns:a16="http://schemas.microsoft.com/office/drawing/2014/main" id="{B87BBAD1-A48A-4804-841D-7DD005C325C6}"/>
              </a:ext>
            </a:extLst>
          </p:cNvPr>
          <p:cNvSpPr txBox="1">
            <a:spLocks/>
          </p:cNvSpPr>
          <p:nvPr/>
        </p:nvSpPr>
        <p:spPr>
          <a:xfrm>
            <a:off x="118753" y="1096124"/>
            <a:ext cx="11706798" cy="5762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Informing Applications with PACE Data: Monitoring and Managing Terrestrial Ecosystems</a:t>
            </a:r>
            <a:endParaRPr lang="en-US" sz="3600"/>
          </a:p>
        </p:txBody>
      </p:sp>
      <p:sp>
        <p:nvSpPr>
          <p:cNvPr id="5" name="Text Placeholder 2">
            <a:extLst>
              <a:ext uri="{FF2B5EF4-FFF2-40B4-BE49-F238E27FC236}">
                <a16:creationId xmlns:a16="http://schemas.microsoft.com/office/drawing/2014/main" id="{7DB0D592-549C-4F66-A90F-D077E567D790}"/>
              </a:ext>
            </a:extLst>
          </p:cNvPr>
          <p:cNvSpPr txBox="1">
            <a:spLocks/>
          </p:cNvSpPr>
          <p:nvPr/>
        </p:nvSpPr>
        <p:spPr>
          <a:xfrm>
            <a:off x="226770" y="1721545"/>
            <a:ext cx="4743737" cy="5056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lnSpc>
                <a:spcPct val="100000"/>
              </a:lnSpc>
              <a:buFont typeface="Arial" panose="020B0604020202020204" pitchFamily="34" charset="0"/>
              <a:buNone/>
            </a:pPr>
            <a:r>
              <a:rPr lang="en-US" sz="2000"/>
              <a:t>PACE will provide data on </a:t>
            </a:r>
            <a:r>
              <a:rPr lang="en-US" sz="2000" u="sng"/>
              <a:t>surface vegetation</a:t>
            </a:r>
            <a:r>
              <a:rPr lang="en-US" sz="2000"/>
              <a:t>, including surface reflectance, BRDF, and NDVI, which can describe dynamics of key terrestrial vegetation biochemical and functional characteristics. This can benefit and/or inform:</a:t>
            </a:r>
          </a:p>
          <a:p>
            <a:pPr marL="374650" indent="-285750"/>
            <a:r>
              <a:rPr lang="en-US" sz="1800"/>
              <a:t>Monitoring of wetland ecosystem health</a:t>
            </a:r>
          </a:p>
          <a:p>
            <a:pPr marL="374650" indent="-285750"/>
            <a:r>
              <a:rPr lang="en-US" sz="1800"/>
              <a:t>Monitoring of forest health</a:t>
            </a:r>
          </a:p>
          <a:p>
            <a:pPr marL="374650" indent="-285750"/>
            <a:r>
              <a:rPr lang="en-US" sz="1800"/>
              <a:t>Monitoring of agricultural practices and ecosystem health</a:t>
            </a:r>
          </a:p>
          <a:p>
            <a:pPr marL="374650" indent="-285750"/>
            <a:r>
              <a:rPr lang="en-US" sz="1800"/>
              <a:t>Understanding impacts from land to coastal environments</a:t>
            </a:r>
          </a:p>
        </p:txBody>
      </p:sp>
      <p:pic>
        <p:nvPicPr>
          <p:cNvPr id="6" name="Picture 2">
            <a:extLst>
              <a:ext uri="{FF2B5EF4-FFF2-40B4-BE49-F238E27FC236}">
                <a16:creationId xmlns:a16="http://schemas.microsoft.com/office/drawing/2014/main" id="{3DF5F429-B6BB-433C-AB4C-A540689E8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245" y="1769426"/>
            <a:ext cx="3519003" cy="4692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B534F36-68DD-4030-B71B-792579B78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986" y="4115428"/>
            <a:ext cx="3128003" cy="23460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120955-7F85-460A-AAAB-C9C10C77E993}"/>
              </a:ext>
            </a:extLst>
          </p:cNvPr>
          <p:cNvSpPr txBox="1"/>
          <p:nvPr/>
        </p:nvSpPr>
        <p:spPr>
          <a:xfrm>
            <a:off x="734760" y="5707614"/>
            <a:ext cx="4550848" cy="830997"/>
          </a:xfrm>
          <a:prstGeom prst="rect">
            <a:avLst/>
          </a:prstGeom>
          <a:noFill/>
        </p:spPr>
        <p:txBody>
          <a:bodyPr wrap="square">
            <a:spAutoFit/>
          </a:bodyPr>
          <a:lstStyle/>
          <a:p>
            <a:r>
              <a:rPr lang="en-US" sz="1200" b="1" i="1">
                <a:solidFill>
                  <a:srgbClr val="808080"/>
                </a:solidFill>
                <a:effectLst/>
                <a:latin typeface="+mj-lt"/>
              </a:rPr>
              <a:t>Left: </a:t>
            </a:r>
            <a:r>
              <a:rPr lang="en-US" sz="1200" b="0" i="1">
                <a:solidFill>
                  <a:srgbClr val="808080"/>
                </a:solidFill>
                <a:effectLst/>
                <a:latin typeface="Calibri" panose="020F0502020204030204" pitchFamily="34" charset="0"/>
              </a:rPr>
              <a:t>Researchers will utilize PACE data to understand ecosystem changes in different regions of the world.</a:t>
            </a:r>
          </a:p>
          <a:p>
            <a:r>
              <a:rPr lang="en-US" sz="1200" b="1" i="1">
                <a:solidFill>
                  <a:srgbClr val="808080"/>
                </a:solidFill>
                <a:latin typeface="+mj-lt"/>
              </a:rPr>
              <a:t>Right: </a:t>
            </a:r>
            <a:r>
              <a:rPr lang="en-US" sz="1200" b="0" i="1">
                <a:solidFill>
                  <a:srgbClr val="808080"/>
                </a:solidFill>
                <a:effectLst/>
                <a:latin typeface="Calibri" panose="020F0502020204030204" pitchFamily="34" charset="0"/>
              </a:rPr>
              <a:t>Bald Cypress Swamp, First Landing State Park, Virginia Beach, VA.</a:t>
            </a:r>
            <a:endParaRPr lang="en-US" sz="1200">
              <a:latin typeface="+mj-lt"/>
            </a:endParaRPr>
          </a:p>
        </p:txBody>
      </p:sp>
    </p:spTree>
    <p:extLst>
      <p:ext uri="{BB962C8B-B14F-4D97-AF65-F5344CB8AC3E}">
        <p14:creationId xmlns:p14="http://schemas.microsoft.com/office/powerpoint/2010/main" val="77232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67B367E7-63A9-7A86-EE4F-C8F40105BC4E}"/>
              </a:ext>
            </a:extLst>
          </p:cNvPr>
          <p:cNvSpPr txBox="1"/>
          <p:nvPr/>
        </p:nvSpPr>
        <p:spPr>
          <a:xfrm>
            <a:off x="118753" y="155448"/>
            <a:ext cx="3732112" cy="523220"/>
          </a:xfrm>
          <a:prstGeom prst="rect">
            <a:avLst/>
          </a:prstGeom>
          <a:noFill/>
        </p:spPr>
        <p:txBody>
          <a:bodyPr wrap="none" rtlCol="0">
            <a:spAutoFit/>
          </a:bodyPr>
          <a:lstStyle/>
          <a:p>
            <a:r>
              <a:rPr lang="en-US" sz="2800">
                <a:solidFill>
                  <a:schemeClr val="bg1"/>
                </a:solidFill>
                <a:latin typeface="Oswald" pitchFamily="2" charset="77"/>
              </a:rPr>
              <a:t>PACE Applications Program</a:t>
            </a:r>
          </a:p>
        </p:txBody>
      </p:sp>
      <p:sp>
        <p:nvSpPr>
          <p:cNvPr id="3" name="TextBox 4">
            <a:extLst>
              <a:ext uri="{FF2B5EF4-FFF2-40B4-BE49-F238E27FC236}">
                <a16:creationId xmlns:a16="http://schemas.microsoft.com/office/drawing/2014/main" id="{1A037B76-A595-7E41-A70C-8AAFCC23BAD2}"/>
              </a:ext>
            </a:extLst>
          </p:cNvPr>
          <p:cNvSpPr txBox="1"/>
          <p:nvPr/>
        </p:nvSpPr>
        <p:spPr>
          <a:xfrm>
            <a:off x="243784" y="2206960"/>
            <a:ext cx="352541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The goal of the PACE Applications Program is to foster new partnerships and out-of-the-box thinking that will generate inventive solutions that aid society.</a:t>
            </a:r>
            <a:endParaRPr lang="en-US" b="1" dirty="0">
              <a:solidFill>
                <a:schemeClr val="bg1"/>
              </a:solidFill>
            </a:endParaRPr>
          </a:p>
        </p:txBody>
      </p:sp>
      <p:sp>
        <p:nvSpPr>
          <p:cNvPr id="9" name="TextBox 16">
            <a:extLst>
              <a:ext uri="{FF2B5EF4-FFF2-40B4-BE49-F238E27FC236}">
                <a16:creationId xmlns:a16="http://schemas.microsoft.com/office/drawing/2014/main" id="{7BE27BE9-B09D-854F-A3EF-95582289EBED}"/>
              </a:ext>
            </a:extLst>
          </p:cNvPr>
          <p:cNvSpPr txBox="1"/>
          <p:nvPr/>
        </p:nvSpPr>
        <p:spPr>
          <a:xfrm>
            <a:off x="162575" y="1106434"/>
            <a:ext cx="4044825"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chemeClr val="accent1"/>
                </a:solidFill>
                <a:latin typeface="+mj-lt"/>
              </a:rPr>
              <a:t>PACE Applications Program</a:t>
            </a:r>
          </a:p>
        </p:txBody>
      </p:sp>
      <p:pic>
        <p:nvPicPr>
          <p:cNvPr id="31" name="Picture 30">
            <a:extLst>
              <a:ext uri="{FF2B5EF4-FFF2-40B4-BE49-F238E27FC236}">
                <a16:creationId xmlns:a16="http://schemas.microsoft.com/office/drawing/2014/main" id="{40ADACAB-3386-2667-333F-B0AE90471BBA}"/>
              </a:ext>
            </a:extLst>
          </p:cNvPr>
          <p:cNvPicPr>
            <a:picLocks noChangeAspect="1"/>
          </p:cNvPicPr>
          <p:nvPr/>
        </p:nvPicPr>
        <p:blipFill>
          <a:blip r:embed="rId3"/>
          <a:stretch>
            <a:fillRect/>
          </a:stretch>
        </p:blipFill>
        <p:spPr>
          <a:xfrm>
            <a:off x="8762329" y="988155"/>
            <a:ext cx="3285873" cy="4130692"/>
          </a:xfrm>
          <a:prstGeom prst="rect">
            <a:avLst/>
          </a:prstGeom>
          <a:ln>
            <a:solidFill>
              <a:schemeClr val="tx1"/>
            </a:solidFill>
          </a:ln>
        </p:spPr>
      </p:pic>
      <p:grpSp>
        <p:nvGrpSpPr>
          <p:cNvPr id="34" name="Group 33">
            <a:extLst>
              <a:ext uri="{FF2B5EF4-FFF2-40B4-BE49-F238E27FC236}">
                <a16:creationId xmlns:a16="http://schemas.microsoft.com/office/drawing/2014/main" id="{40068976-CE89-CF70-2799-13AE542D984F}"/>
              </a:ext>
            </a:extLst>
          </p:cNvPr>
          <p:cNvGrpSpPr/>
          <p:nvPr/>
        </p:nvGrpSpPr>
        <p:grpSpPr>
          <a:xfrm>
            <a:off x="3408710" y="1006459"/>
            <a:ext cx="5953212" cy="5529998"/>
            <a:chOff x="4073414" y="-256108"/>
            <a:chExt cx="7934263" cy="7370216"/>
          </a:xfrm>
        </p:grpSpPr>
        <p:pic>
          <p:nvPicPr>
            <p:cNvPr id="35" name="Picture 34" descr="A picture containing iPod, vector graphics&#10;&#10;Description automatically generated">
              <a:extLst>
                <a:ext uri="{FF2B5EF4-FFF2-40B4-BE49-F238E27FC236}">
                  <a16:creationId xmlns:a16="http://schemas.microsoft.com/office/drawing/2014/main" id="{5653A45A-9F4C-0B62-2EC7-04BD727782FA}"/>
                </a:ext>
              </a:extLst>
            </p:cNvPr>
            <p:cNvPicPr>
              <a:picLocks noChangeAspect="1"/>
            </p:cNvPicPr>
            <p:nvPr/>
          </p:nvPicPr>
          <p:blipFill>
            <a:blip r:embed="rId4"/>
            <a:stretch>
              <a:fillRect/>
            </a:stretch>
          </p:blipFill>
          <p:spPr>
            <a:xfrm>
              <a:off x="4073414" y="-256108"/>
              <a:ext cx="7934263" cy="7370216"/>
            </a:xfrm>
            <a:prstGeom prst="rect">
              <a:avLst/>
            </a:prstGeom>
          </p:spPr>
        </p:pic>
        <p:sp>
          <p:nvSpPr>
            <p:cNvPr id="36" name="Oval 35">
              <a:extLst>
                <a:ext uri="{FF2B5EF4-FFF2-40B4-BE49-F238E27FC236}">
                  <a16:creationId xmlns:a16="http://schemas.microsoft.com/office/drawing/2014/main" id="{0A871E85-39ED-EBFA-E4D8-A938475A21B7}"/>
                </a:ext>
              </a:extLst>
            </p:cNvPr>
            <p:cNvSpPr/>
            <p:nvPr/>
          </p:nvSpPr>
          <p:spPr>
            <a:xfrm>
              <a:off x="4826398" y="2602462"/>
              <a:ext cx="1842544" cy="1842544"/>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7" name="Picture 36" descr="Shape, arrow&#10;&#10;Description automatically generated">
              <a:extLst>
                <a:ext uri="{FF2B5EF4-FFF2-40B4-BE49-F238E27FC236}">
                  <a16:creationId xmlns:a16="http://schemas.microsoft.com/office/drawing/2014/main" id="{51A56249-B70E-0D6C-AB33-7188C15AEEB5}"/>
                </a:ext>
              </a:extLst>
            </p:cNvPr>
            <p:cNvPicPr>
              <a:picLocks noChangeAspect="1"/>
            </p:cNvPicPr>
            <p:nvPr/>
          </p:nvPicPr>
          <p:blipFill>
            <a:blip r:embed="rId5"/>
            <a:stretch>
              <a:fillRect/>
            </a:stretch>
          </p:blipFill>
          <p:spPr>
            <a:xfrm>
              <a:off x="7842822" y="5465419"/>
              <a:ext cx="1199926" cy="1199926"/>
            </a:xfrm>
            <a:prstGeom prst="ellipse">
              <a:avLst/>
            </a:prstGeom>
            <a:ln w="76200" cap="rnd">
              <a:solidFill>
                <a:srgbClr val="2F83AC"/>
              </a:solidFill>
              <a:prstDash val="solid"/>
            </a:ln>
            <a:effectLst/>
          </p:spPr>
        </p:pic>
        <p:pic>
          <p:nvPicPr>
            <p:cNvPr id="38" name="Picture 37" descr="Logo, company name&#10;&#10;Description automatically generated">
              <a:extLst>
                <a:ext uri="{FF2B5EF4-FFF2-40B4-BE49-F238E27FC236}">
                  <a16:creationId xmlns:a16="http://schemas.microsoft.com/office/drawing/2014/main" id="{885D14F0-F023-E5BD-26D5-03219087044B}"/>
                </a:ext>
              </a:extLst>
            </p:cNvPr>
            <p:cNvPicPr>
              <a:picLocks noChangeAspect="1"/>
            </p:cNvPicPr>
            <p:nvPr/>
          </p:nvPicPr>
          <p:blipFill>
            <a:blip r:embed="rId6"/>
            <a:stretch>
              <a:fillRect/>
            </a:stretch>
          </p:blipFill>
          <p:spPr>
            <a:xfrm>
              <a:off x="10634617" y="2928176"/>
              <a:ext cx="1197864" cy="1197864"/>
            </a:xfrm>
            <a:prstGeom prst="ellipse">
              <a:avLst/>
            </a:prstGeom>
            <a:ln w="76200" cap="rnd">
              <a:solidFill>
                <a:srgbClr val="8BB64B"/>
              </a:solidFill>
              <a:prstDash val="solid"/>
            </a:ln>
            <a:effectLst/>
          </p:spPr>
        </p:pic>
        <p:pic>
          <p:nvPicPr>
            <p:cNvPr id="39" name="Picture 38" descr="Icon&#10;&#10;Description automatically generated with medium confidence">
              <a:extLst>
                <a:ext uri="{FF2B5EF4-FFF2-40B4-BE49-F238E27FC236}">
                  <a16:creationId xmlns:a16="http://schemas.microsoft.com/office/drawing/2014/main" id="{CC034D6D-3832-68AF-C533-5AB229496410}"/>
                </a:ext>
              </a:extLst>
            </p:cNvPr>
            <p:cNvPicPr>
              <a:picLocks noChangeAspect="1"/>
            </p:cNvPicPr>
            <p:nvPr/>
          </p:nvPicPr>
          <p:blipFill>
            <a:blip r:embed="rId7"/>
            <a:stretch>
              <a:fillRect/>
            </a:stretch>
          </p:blipFill>
          <p:spPr>
            <a:xfrm>
              <a:off x="7822472" y="222846"/>
              <a:ext cx="1197864" cy="1197864"/>
            </a:xfrm>
            <a:prstGeom prst="ellipse">
              <a:avLst/>
            </a:prstGeom>
            <a:ln w="76200" cap="rnd">
              <a:solidFill>
                <a:srgbClr val="E55B36"/>
              </a:solidFill>
              <a:prstDash val="solid"/>
            </a:ln>
            <a:effectLst/>
          </p:spPr>
        </p:pic>
        <p:pic>
          <p:nvPicPr>
            <p:cNvPr id="40" name="Picture 39" descr="Shape, arrow&#10;&#10;Description automatically generated">
              <a:extLst>
                <a:ext uri="{FF2B5EF4-FFF2-40B4-BE49-F238E27FC236}">
                  <a16:creationId xmlns:a16="http://schemas.microsoft.com/office/drawing/2014/main" id="{367524E9-B858-D16A-CA5E-A2A5D63CA554}"/>
                </a:ext>
              </a:extLst>
            </p:cNvPr>
            <p:cNvPicPr>
              <a:picLocks noChangeAspect="1"/>
            </p:cNvPicPr>
            <p:nvPr/>
          </p:nvPicPr>
          <p:blipFill>
            <a:blip r:embed="rId8"/>
            <a:stretch>
              <a:fillRect/>
            </a:stretch>
          </p:blipFill>
          <p:spPr>
            <a:xfrm>
              <a:off x="9277318" y="1491784"/>
              <a:ext cx="1197864" cy="1197864"/>
            </a:xfrm>
            <a:prstGeom prst="ellipse">
              <a:avLst/>
            </a:prstGeom>
            <a:ln w="76200" cap="rnd">
              <a:solidFill>
                <a:srgbClr val="EDB34A"/>
              </a:solidFill>
              <a:prstDash val="solid"/>
            </a:ln>
            <a:effectLst/>
          </p:spPr>
        </p:pic>
        <p:pic>
          <p:nvPicPr>
            <p:cNvPr id="41" name="Picture 40" descr="Logo, company name&#10;&#10;Description automatically generated">
              <a:extLst>
                <a:ext uri="{FF2B5EF4-FFF2-40B4-BE49-F238E27FC236}">
                  <a16:creationId xmlns:a16="http://schemas.microsoft.com/office/drawing/2014/main" id="{97AAFE67-13B5-E102-060F-E094C2FE81E1}"/>
                </a:ext>
              </a:extLst>
            </p:cNvPr>
            <p:cNvPicPr>
              <a:picLocks noChangeAspect="1"/>
            </p:cNvPicPr>
            <p:nvPr/>
          </p:nvPicPr>
          <p:blipFill>
            <a:blip r:embed="rId9"/>
            <a:stretch>
              <a:fillRect/>
            </a:stretch>
          </p:blipFill>
          <p:spPr>
            <a:xfrm>
              <a:off x="9290765" y="4315457"/>
              <a:ext cx="1197864" cy="1197864"/>
            </a:xfrm>
            <a:prstGeom prst="ellipse">
              <a:avLst/>
            </a:prstGeom>
            <a:ln w="76200" cap="rnd">
              <a:solidFill>
                <a:srgbClr val="60B7A1"/>
              </a:solidFill>
              <a:prstDash val="solid"/>
            </a:ln>
            <a:effectLst/>
          </p:spPr>
        </p:pic>
        <p:pic>
          <p:nvPicPr>
            <p:cNvPr id="42" name="Picture 41" descr="Icon&#10;&#10;Description automatically generated">
              <a:extLst>
                <a:ext uri="{FF2B5EF4-FFF2-40B4-BE49-F238E27FC236}">
                  <a16:creationId xmlns:a16="http://schemas.microsoft.com/office/drawing/2014/main" id="{42160E2A-7682-05F6-DFAC-A0C157685D32}"/>
                </a:ext>
              </a:extLst>
            </p:cNvPr>
            <p:cNvPicPr>
              <a:picLocks noChangeAspect="1"/>
            </p:cNvPicPr>
            <p:nvPr/>
          </p:nvPicPr>
          <p:blipFill>
            <a:blip r:embed="rId10"/>
            <a:stretch>
              <a:fillRect/>
            </a:stretch>
          </p:blipFill>
          <p:spPr>
            <a:xfrm>
              <a:off x="5051447" y="2905853"/>
              <a:ext cx="1392446" cy="1265659"/>
            </a:xfrm>
            <a:prstGeom prst="rect">
              <a:avLst/>
            </a:prstGeom>
          </p:spPr>
        </p:pic>
      </p:grpSp>
      <p:pic>
        <p:nvPicPr>
          <p:cNvPr id="43" name="Picture 42" descr="A picture containing text, aircraft, airplane&#10;&#10;Description automatically generated">
            <a:extLst>
              <a:ext uri="{FF2B5EF4-FFF2-40B4-BE49-F238E27FC236}">
                <a16:creationId xmlns:a16="http://schemas.microsoft.com/office/drawing/2014/main" id="{E9921D86-798F-D80E-5E7E-BC207BCED5F7}"/>
              </a:ext>
            </a:extLst>
          </p:cNvPr>
          <p:cNvPicPr>
            <a:picLocks noChangeAspect="1"/>
          </p:cNvPicPr>
          <p:nvPr/>
        </p:nvPicPr>
        <p:blipFill>
          <a:blip r:embed="rId11"/>
          <a:stretch>
            <a:fillRect/>
          </a:stretch>
        </p:blipFill>
        <p:spPr>
          <a:xfrm>
            <a:off x="5983337" y="3406085"/>
            <a:ext cx="905256" cy="905256"/>
          </a:xfrm>
          <a:prstGeom prst="ellipse">
            <a:avLst/>
          </a:prstGeom>
          <a:ln w="76200" cap="rnd">
            <a:solidFill>
              <a:srgbClr val="7030A0"/>
            </a:solidFill>
          </a:ln>
          <a:effectLst/>
        </p:spPr>
      </p:pic>
      <p:sp>
        <p:nvSpPr>
          <p:cNvPr id="44" name="Rectangle 43">
            <a:extLst>
              <a:ext uri="{FF2B5EF4-FFF2-40B4-BE49-F238E27FC236}">
                <a16:creationId xmlns:a16="http://schemas.microsoft.com/office/drawing/2014/main" id="{DD35788C-45BF-99A2-010F-6911E8DF538C}"/>
              </a:ext>
            </a:extLst>
          </p:cNvPr>
          <p:cNvSpPr/>
          <p:nvPr/>
        </p:nvSpPr>
        <p:spPr>
          <a:xfrm>
            <a:off x="95128" y="4517327"/>
            <a:ext cx="5398892" cy="1938992"/>
          </a:xfrm>
          <a:prstGeom prst="rect">
            <a:avLst/>
          </a:prstGeom>
        </p:spPr>
        <p:txBody>
          <a:bodyPr wrap="square">
            <a:spAutoFit/>
          </a:bodyPr>
          <a:lstStyle/>
          <a:p>
            <a:pPr marL="285750" indent="-285750">
              <a:buFont typeface="Arial" panose="020B0604020202020204" pitchFamily="34" charset="0"/>
              <a:buChar char="•"/>
            </a:pPr>
            <a:r>
              <a:rPr lang="en-US" sz="2000" i="1" u="sng" dirty="0"/>
              <a:t>Address community user needs </a:t>
            </a:r>
            <a:r>
              <a:rPr lang="en-US" sz="2000" dirty="0"/>
              <a:t>&amp; concerns  with PACE data products</a:t>
            </a:r>
          </a:p>
          <a:p>
            <a:pPr marL="285750" indent="-285750">
              <a:buFont typeface="Arial" panose="020B0604020202020204" pitchFamily="34" charset="0"/>
              <a:buChar char="•"/>
            </a:pPr>
            <a:endParaRPr lang="en-US" sz="2000" i="1" u="sng" dirty="0"/>
          </a:p>
          <a:p>
            <a:pPr marL="285750" indent="-285750">
              <a:buFont typeface="Arial" panose="020B0604020202020204" pitchFamily="34" charset="0"/>
              <a:buChar char="•"/>
            </a:pPr>
            <a:r>
              <a:rPr lang="en-US" sz="2000" i="1" u="sng" dirty="0"/>
              <a:t>Grow relevance </a:t>
            </a:r>
            <a:r>
              <a:rPr lang="en-US" sz="2000" dirty="0"/>
              <a:t>&amp; sustainability of PACE</a:t>
            </a:r>
          </a:p>
          <a:p>
            <a:pPr marL="285750" indent="-285750">
              <a:buFont typeface="Arial" panose="020B0604020202020204" pitchFamily="34" charset="0"/>
              <a:buChar char="•"/>
            </a:pPr>
            <a:endParaRPr lang="en-US" sz="2000" i="1" u="sng" dirty="0"/>
          </a:p>
          <a:p>
            <a:pPr marL="285750" indent="-285750">
              <a:buFont typeface="Arial" panose="020B0604020202020204" pitchFamily="34" charset="0"/>
              <a:buChar char="•"/>
            </a:pPr>
            <a:r>
              <a:rPr lang="en-US" sz="2000" i="1" u="sng" dirty="0"/>
              <a:t>Demonstrate the societal value </a:t>
            </a:r>
            <a:r>
              <a:rPr lang="en-US" sz="2000" dirty="0"/>
              <a:t>&amp; utility of PACE</a:t>
            </a:r>
          </a:p>
        </p:txBody>
      </p:sp>
      <p:sp>
        <p:nvSpPr>
          <p:cNvPr id="46" name="TextBox 45">
            <a:extLst>
              <a:ext uri="{FF2B5EF4-FFF2-40B4-BE49-F238E27FC236}">
                <a16:creationId xmlns:a16="http://schemas.microsoft.com/office/drawing/2014/main" id="{E99769E1-D5D2-E9BD-9089-69024E63A3F0}"/>
              </a:ext>
            </a:extLst>
          </p:cNvPr>
          <p:cNvSpPr txBox="1"/>
          <p:nvPr/>
        </p:nvSpPr>
        <p:spPr>
          <a:xfrm>
            <a:off x="8702584" y="5160918"/>
            <a:ext cx="3285873" cy="276999"/>
          </a:xfrm>
          <a:prstGeom prst="rect">
            <a:avLst/>
          </a:prstGeom>
          <a:noFill/>
        </p:spPr>
        <p:txBody>
          <a:bodyPr wrap="square">
            <a:spAutoFit/>
          </a:bodyPr>
          <a:lstStyle/>
          <a:p>
            <a:r>
              <a:rPr lang="en-US" sz="1200" dirty="0"/>
              <a:t>https://pace.oceansciences.org/applications.htm</a:t>
            </a:r>
          </a:p>
        </p:txBody>
      </p:sp>
    </p:spTree>
    <p:extLst>
      <p:ext uri="{BB962C8B-B14F-4D97-AF65-F5344CB8AC3E}">
        <p14:creationId xmlns:p14="http://schemas.microsoft.com/office/powerpoint/2010/main" val="190109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A1872-1F17-E714-607C-5DB7DE13A432}"/>
              </a:ext>
            </a:extLst>
          </p:cNvPr>
          <p:cNvSpPr txBox="1"/>
          <p:nvPr/>
        </p:nvSpPr>
        <p:spPr>
          <a:xfrm>
            <a:off x="118753" y="155448"/>
            <a:ext cx="3419526" cy="523220"/>
          </a:xfrm>
          <a:prstGeom prst="rect">
            <a:avLst/>
          </a:prstGeom>
          <a:noFill/>
        </p:spPr>
        <p:txBody>
          <a:bodyPr wrap="none" rtlCol="0">
            <a:spAutoFit/>
          </a:bodyPr>
          <a:lstStyle/>
          <a:p>
            <a:r>
              <a:rPr lang="en-US" sz="2800" dirty="0">
                <a:solidFill>
                  <a:schemeClr val="bg1"/>
                </a:solidFill>
                <a:latin typeface="Oswald" pitchFamily="2" charset="77"/>
              </a:rPr>
              <a:t>PACE Mission Resources </a:t>
            </a:r>
          </a:p>
        </p:txBody>
      </p:sp>
      <p:pic>
        <p:nvPicPr>
          <p:cNvPr id="3" name="Picture 2" descr="Graphical user interface, website&#10;&#10;Description automatically generated">
            <a:extLst>
              <a:ext uri="{FF2B5EF4-FFF2-40B4-BE49-F238E27FC236}">
                <a16:creationId xmlns:a16="http://schemas.microsoft.com/office/drawing/2014/main" id="{FBC12873-9DA3-D149-3BC9-449790026C57}"/>
              </a:ext>
            </a:extLst>
          </p:cNvPr>
          <p:cNvPicPr>
            <a:picLocks noChangeAspect="1"/>
          </p:cNvPicPr>
          <p:nvPr/>
        </p:nvPicPr>
        <p:blipFill>
          <a:blip r:embed="rId3"/>
          <a:stretch>
            <a:fillRect/>
          </a:stretch>
        </p:blipFill>
        <p:spPr>
          <a:xfrm>
            <a:off x="5664526" y="872876"/>
            <a:ext cx="6004817" cy="5943559"/>
          </a:xfrm>
          <a:prstGeom prst="rect">
            <a:avLst/>
          </a:prstGeom>
          <a:ln w="38100">
            <a:solidFill>
              <a:schemeClr val="bg1">
                <a:lumMod val="85000"/>
              </a:schemeClr>
            </a:solidFill>
          </a:ln>
        </p:spPr>
      </p:pic>
      <p:cxnSp>
        <p:nvCxnSpPr>
          <p:cNvPr id="4" name="Straight Arrow Connector 3">
            <a:extLst>
              <a:ext uri="{FF2B5EF4-FFF2-40B4-BE49-F238E27FC236}">
                <a16:creationId xmlns:a16="http://schemas.microsoft.com/office/drawing/2014/main" id="{7D157A46-87BE-40D6-6769-AB9098E9EDF6}"/>
              </a:ext>
            </a:extLst>
          </p:cNvPr>
          <p:cNvCxnSpPr>
            <a:cxnSpLocks/>
            <a:stCxn id="25" idx="1"/>
          </p:cNvCxnSpPr>
          <p:nvPr/>
        </p:nvCxnSpPr>
        <p:spPr>
          <a:xfrm flipH="1">
            <a:off x="5449998" y="2055729"/>
            <a:ext cx="3387635" cy="3312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61CFC3-3745-391B-6873-8617C5AA800E}"/>
              </a:ext>
            </a:extLst>
          </p:cNvPr>
          <p:cNvSpPr txBox="1"/>
          <p:nvPr/>
        </p:nvSpPr>
        <p:spPr>
          <a:xfrm>
            <a:off x="976400" y="1000377"/>
            <a:ext cx="2050381" cy="147732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Data product descriptions + </a:t>
            </a:r>
            <a:r>
              <a:rPr lang="en-US" b="1" i="1" u="sng" dirty="0">
                <a:latin typeface="Calibri Light" panose="020F0302020204030204" pitchFamily="34" charset="0"/>
                <a:cs typeface="Calibri Light" panose="020F0302020204030204" pitchFamily="34" charset="0"/>
              </a:rPr>
              <a:t>access to  simulated data </a:t>
            </a:r>
            <a:r>
              <a:rPr lang="en-US" dirty="0">
                <a:latin typeface="Calibri Light" panose="020F0302020204030204" pitchFamily="34" charset="0"/>
                <a:cs typeface="Calibri Light" panose="020F0302020204030204" pitchFamily="34" charset="0"/>
              </a:rPr>
              <a:t>&amp;</a:t>
            </a:r>
          </a:p>
          <a:p>
            <a:r>
              <a:rPr lang="en-US" dirty="0">
                <a:latin typeface="Calibri Light" panose="020F0302020204030204" pitchFamily="34" charset="0"/>
                <a:cs typeface="Calibri Light" panose="020F0302020204030204" pitchFamily="34" charset="0"/>
              </a:rPr>
              <a:t>characterizations</a:t>
            </a:r>
          </a:p>
        </p:txBody>
      </p:sp>
      <p:pic>
        <p:nvPicPr>
          <p:cNvPr id="6" name="Picture 5" descr="Graphical user interface, application, website&#10;&#10;Description automatically generated">
            <a:extLst>
              <a:ext uri="{FF2B5EF4-FFF2-40B4-BE49-F238E27FC236}">
                <a16:creationId xmlns:a16="http://schemas.microsoft.com/office/drawing/2014/main" id="{89ABEF76-6BE7-D6B2-B875-DA2DDCE42E74}"/>
              </a:ext>
            </a:extLst>
          </p:cNvPr>
          <p:cNvPicPr>
            <a:picLocks noChangeAspect="1"/>
          </p:cNvPicPr>
          <p:nvPr/>
        </p:nvPicPr>
        <p:blipFill>
          <a:blip r:embed="rId4"/>
          <a:stretch>
            <a:fillRect/>
          </a:stretch>
        </p:blipFill>
        <p:spPr>
          <a:xfrm>
            <a:off x="3154213" y="990051"/>
            <a:ext cx="2241820" cy="2423968"/>
          </a:xfrm>
          <a:prstGeom prst="rect">
            <a:avLst/>
          </a:prstGeom>
          <a:noFill/>
          <a:ln w="38100">
            <a:solidFill>
              <a:schemeClr val="bg1">
                <a:lumMod val="85000"/>
              </a:schemeClr>
            </a:solidFill>
          </a:ln>
        </p:spPr>
      </p:pic>
      <p:pic>
        <p:nvPicPr>
          <p:cNvPr id="10" name="Picture 9" descr="Graphical user interface, text, application&#10;&#10;Description automatically generated">
            <a:extLst>
              <a:ext uri="{FF2B5EF4-FFF2-40B4-BE49-F238E27FC236}">
                <a16:creationId xmlns:a16="http://schemas.microsoft.com/office/drawing/2014/main" id="{99CC7129-053D-2099-5F77-93BF84CA522A}"/>
              </a:ext>
            </a:extLst>
          </p:cNvPr>
          <p:cNvPicPr>
            <a:picLocks noChangeAspect="1"/>
          </p:cNvPicPr>
          <p:nvPr/>
        </p:nvPicPr>
        <p:blipFill>
          <a:blip r:embed="rId5"/>
          <a:stretch>
            <a:fillRect/>
          </a:stretch>
        </p:blipFill>
        <p:spPr>
          <a:xfrm>
            <a:off x="2140597" y="3600821"/>
            <a:ext cx="3239945" cy="1446633"/>
          </a:xfrm>
          <a:prstGeom prst="rect">
            <a:avLst/>
          </a:prstGeom>
          <a:ln w="38100">
            <a:solidFill>
              <a:schemeClr val="bg1">
                <a:lumMod val="85000"/>
              </a:schemeClr>
            </a:solidFill>
          </a:ln>
        </p:spPr>
      </p:pic>
      <p:sp>
        <p:nvSpPr>
          <p:cNvPr id="11" name="TextBox 10">
            <a:extLst>
              <a:ext uri="{FF2B5EF4-FFF2-40B4-BE49-F238E27FC236}">
                <a16:creationId xmlns:a16="http://schemas.microsoft.com/office/drawing/2014/main" id="{BBA0C785-41EC-C3B3-8155-9CAB0559677C}"/>
              </a:ext>
            </a:extLst>
          </p:cNvPr>
          <p:cNvSpPr txBox="1"/>
          <p:nvPr/>
        </p:nvSpPr>
        <p:spPr>
          <a:xfrm>
            <a:off x="676472" y="2892411"/>
            <a:ext cx="1680129"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PACE technical memos &amp; other documents</a:t>
            </a:r>
          </a:p>
        </p:txBody>
      </p:sp>
      <p:sp>
        <p:nvSpPr>
          <p:cNvPr id="13" name="TextBox 12">
            <a:extLst>
              <a:ext uri="{FF2B5EF4-FFF2-40B4-BE49-F238E27FC236}">
                <a16:creationId xmlns:a16="http://schemas.microsoft.com/office/drawing/2014/main" id="{10D75219-A254-9354-676E-E415688E8E17}"/>
              </a:ext>
            </a:extLst>
          </p:cNvPr>
          <p:cNvSpPr txBox="1"/>
          <p:nvPr/>
        </p:nvSpPr>
        <p:spPr>
          <a:xfrm>
            <a:off x="8019196" y="4324138"/>
            <a:ext cx="4065855" cy="1231106"/>
          </a:xfrm>
          <a:prstGeom prst="rect">
            <a:avLst/>
          </a:prstGeom>
          <a:solidFill>
            <a:schemeClr val="bg1"/>
          </a:solidFill>
          <a:ln w="38100">
            <a:solidFill>
              <a:schemeClr val="accent1">
                <a:shade val="50000"/>
              </a:schemeClr>
            </a:solidFill>
          </a:ln>
        </p:spPr>
        <p:txBody>
          <a:bodyPr wrap="square" rtlCol="0">
            <a:spAutoFit/>
          </a:bodyPr>
          <a:lstStyle/>
          <a:p>
            <a:r>
              <a:rPr lang="en-US" sz="2800">
                <a:latin typeface="Calibri Light" panose="020F0302020204030204" pitchFamily="34" charset="0"/>
                <a:cs typeface="Calibri Light" panose="020F0302020204030204" pitchFamily="34" charset="0"/>
              </a:rPr>
              <a:t>https://</a:t>
            </a:r>
            <a:r>
              <a:rPr lang="en-US" sz="2800" err="1">
                <a:latin typeface="Calibri Light" panose="020F0302020204030204" pitchFamily="34" charset="0"/>
                <a:cs typeface="Calibri Light" panose="020F0302020204030204" pitchFamily="34" charset="0"/>
              </a:rPr>
              <a:t>pace.gsfc.nasa.gov</a:t>
            </a:r>
            <a:endParaRPr lang="en-US" sz="2800">
              <a:latin typeface="Calibri Light" panose="020F0302020204030204" pitchFamily="34" charset="0"/>
              <a:cs typeface="Calibri Light" panose="020F0302020204030204" pitchFamily="34" charset="0"/>
            </a:endParaRPr>
          </a:p>
          <a:p>
            <a:endParaRPr lang="en-US">
              <a:latin typeface="Calibri Light" panose="020F0302020204030204" pitchFamily="34" charset="0"/>
              <a:cs typeface="Calibri Light" panose="020F0302020204030204" pitchFamily="34" charset="0"/>
            </a:endParaRPr>
          </a:p>
          <a:p>
            <a:r>
              <a:rPr lang="en-US" sz="2800">
                <a:latin typeface="Calibri Light" panose="020F0302020204030204" pitchFamily="34" charset="0"/>
                <a:cs typeface="Calibri Light" panose="020F0302020204030204" pitchFamily="34" charset="0"/>
              </a:rPr>
              <a:t>@</a:t>
            </a:r>
            <a:r>
              <a:rPr lang="en-US" sz="2800" err="1">
                <a:latin typeface="Calibri Light" panose="020F0302020204030204" pitchFamily="34" charset="0"/>
                <a:cs typeface="Calibri Light" panose="020F0302020204030204" pitchFamily="34" charset="0"/>
              </a:rPr>
              <a:t>NASAOcean</a:t>
            </a:r>
            <a:r>
              <a:rPr lang="en-US" sz="2800">
                <a:latin typeface="Calibri Light" panose="020F0302020204030204" pitchFamily="34" charset="0"/>
                <a:cs typeface="Calibri Light" panose="020F0302020204030204" pitchFamily="34" charset="0"/>
              </a:rPr>
              <a:t> </a:t>
            </a:r>
          </a:p>
        </p:txBody>
      </p:sp>
      <p:pic>
        <p:nvPicPr>
          <p:cNvPr id="14" name="Picture 13">
            <a:extLst>
              <a:ext uri="{FF2B5EF4-FFF2-40B4-BE49-F238E27FC236}">
                <a16:creationId xmlns:a16="http://schemas.microsoft.com/office/drawing/2014/main" id="{0B710868-5596-CD02-D250-E07B3E4AD228}"/>
              </a:ext>
            </a:extLst>
          </p:cNvPr>
          <p:cNvPicPr>
            <a:picLocks noChangeAspect="1"/>
          </p:cNvPicPr>
          <p:nvPr/>
        </p:nvPicPr>
        <p:blipFill>
          <a:blip r:embed="rId6"/>
          <a:stretch>
            <a:fillRect/>
          </a:stretch>
        </p:blipFill>
        <p:spPr>
          <a:xfrm>
            <a:off x="11573509" y="5004652"/>
            <a:ext cx="449748" cy="458523"/>
          </a:xfrm>
          <a:prstGeom prst="rect">
            <a:avLst/>
          </a:prstGeom>
        </p:spPr>
      </p:pic>
      <p:pic>
        <p:nvPicPr>
          <p:cNvPr id="15" name="Picture 14">
            <a:extLst>
              <a:ext uri="{FF2B5EF4-FFF2-40B4-BE49-F238E27FC236}">
                <a16:creationId xmlns:a16="http://schemas.microsoft.com/office/drawing/2014/main" id="{1F85D99F-C995-D513-2C98-F44F7677AD41}"/>
              </a:ext>
            </a:extLst>
          </p:cNvPr>
          <p:cNvPicPr>
            <a:picLocks noChangeAspect="1"/>
          </p:cNvPicPr>
          <p:nvPr/>
        </p:nvPicPr>
        <p:blipFill>
          <a:blip r:embed="rId7"/>
          <a:stretch>
            <a:fillRect/>
          </a:stretch>
        </p:blipFill>
        <p:spPr>
          <a:xfrm>
            <a:off x="10952830" y="5004653"/>
            <a:ext cx="501985" cy="458523"/>
          </a:xfrm>
          <a:prstGeom prst="rect">
            <a:avLst/>
          </a:prstGeom>
        </p:spPr>
      </p:pic>
      <p:pic>
        <p:nvPicPr>
          <p:cNvPr id="16" name="Picture 15">
            <a:extLst>
              <a:ext uri="{FF2B5EF4-FFF2-40B4-BE49-F238E27FC236}">
                <a16:creationId xmlns:a16="http://schemas.microsoft.com/office/drawing/2014/main" id="{8B314168-4234-A665-4019-3472A33DC00E}"/>
              </a:ext>
            </a:extLst>
          </p:cNvPr>
          <p:cNvPicPr>
            <a:picLocks noChangeAspect="1"/>
          </p:cNvPicPr>
          <p:nvPr/>
        </p:nvPicPr>
        <p:blipFill>
          <a:blip r:embed="rId8"/>
          <a:stretch>
            <a:fillRect/>
          </a:stretch>
        </p:blipFill>
        <p:spPr>
          <a:xfrm>
            <a:off x="10275047" y="5003431"/>
            <a:ext cx="544005" cy="456262"/>
          </a:xfrm>
          <a:prstGeom prst="rect">
            <a:avLst/>
          </a:prstGeom>
        </p:spPr>
      </p:pic>
      <p:cxnSp>
        <p:nvCxnSpPr>
          <p:cNvPr id="8" name="Straight Arrow Connector 7">
            <a:extLst>
              <a:ext uri="{FF2B5EF4-FFF2-40B4-BE49-F238E27FC236}">
                <a16:creationId xmlns:a16="http://schemas.microsoft.com/office/drawing/2014/main" id="{3D09C29A-8883-B5EC-93AA-7099F6BD59BF}"/>
              </a:ext>
            </a:extLst>
          </p:cNvPr>
          <p:cNvCxnSpPr>
            <a:cxnSpLocks/>
          </p:cNvCxnSpPr>
          <p:nvPr/>
        </p:nvCxnSpPr>
        <p:spPr>
          <a:xfrm flipH="1">
            <a:off x="5449998" y="2386940"/>
            <a:ext cx="5225465" cy="2950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Table&#10;&#10;Description automatically generated">
            <a:extLst>
              <a:ext uri="{FF2B5EF4-FFF2-40B4-BE49-F238E27FC236}">
                <a16:creationId xmlns:a16="http://schemas.microsoft.com/office/drawing/2014/main" id="{ACB67B03-1526-86A2-F418-5866801A4D7A}"/>
              </a:ext>
            </a:extLst>
          </p:cNvPr>
          <p:cNvPicPr>
            <a:picLocks noChangeAspect="1"/>
          </p:cNvPicPr>
          <p:nvPr/>
        </p:nvPicPr>
        <p:blipFill>
          <a:blip r:embed="rId9"/>
          <a:stretch>
            <a:fillRect/>
          </a:stretch>
        </p:blipFill>
        <p:spPr>
          <a:xfrm>
            <a:off x="10675463" y="1515865"/>
            <a:ext cx="1508617" cy="1290642"/>
          </a:xfrm>
          <a:prstGeom prst="rect">
            <a:avLst/>
          </a:prstGeom>
          <a:ln>
            <a:solidFill>
              <a:schemeClr val="tx1"/>
            </a:solidFill>
          </a:ln>
        </p:spPr>
      </p:pic>
      <p:pic>
        <p:nvPicPr>
          <p:cNvPr id="25" name="Picture 24" descr="Text&#10;&#10;Description automatically generated">
            <a:extLst>
              <a:ext uri="{FF2B5EF4-FFF2-40B4-BE49-F238E27FC236}">
                <a16:creationId xmlns:a16="http://schemas.microsoft.com/office/drawing/2014/main" id="{E08EBB25-384F-0CF8-170C-E6F2DA7BE718}"/>
              </a:ext>
            </a:extLst>
          </p:cNvPr>
          <p:cNvPicPr>
            <a:picLocks noChangeAspect="1"/>
          </p:cNvPicPr>
          <p:nvPr/>
        </p:nvPicPr>
        <p:blipFill>
          <a:blip r:embed="rId10"/>
          <a:stretch>
            <a:fillRect/>
          </a:stretch>
        </p:blipFill>
        <p:spPr>
          <a:xfrm>
            <a:off x="8837633" y="1724517"/>
            <a:ext cx="1719667" cy="662423"/>
          </a:xfrm>
          <a:prstGeom prst="rect">
            <a:avLst/>
          </a:prstGeom>
          <a:ln>
            <a:solidFill>
              <a:schemeClr val="tx1"/>
            </a:solidFill>
          </a:ln>
        </p:spPr>
      </p:pic>
      <p:pic>
        <p:nvPicPr>
          <p:cNvPr id="30" name="Picture 29" descr="Graphical user interface, website&#10;&#10;Description automatically generated">
            <a:extLst>
              <a:ext uri="{FF2B5EF4-FFF2-40B4-BE49-F238E27FC236}">
                <a16:creationId xmlns:a16="http://schemas.microsoft.com/office/drawing/2014/main" id="{68C0BB43-BE2B-AA32-C184-2A0541475559}"/>
              </a:ext>
            </a:extLst>
          </p:cNvPr>
          <p:cNvPicPr>
            <a:picLocks noChangeAspect="1"/>
          </p:cNvPicPr>
          <p:nvPr/>
        </p:nvPicPr>
        <p:blipFill>
          <a:blip r:embed="rId11"/>
          <a:stretch>
            <a:fillRect/>
          </a:stretch>
        </p:blipFill>
        <p:spPr>
          <a:xfrm>
            <a:off x="248657" y="5234256"/>
            <a:ext cx="5131885" cy="1414805"/>
          </a:xfrm>
          <a:prstGeom prst="rect">
            <a:avLst/>
          </a:prstGeom>
          <a:ln w="38100">
            <a:solidFill>
              <a:schemeClr val="bg1">
                <a:lumMod val="85000"/>
              </a:schemeClr>
            </a:solidFill>
          </a:ln>
        </p:spPr>
      </p:pic>
      <p:sp>
        <p:nvSpPr>
          <p:cNvPr id="31" name="TextBox 30">
            <a:extLst>
              <a:ext uri="{FF2B5EF4-FFF2-40B4-BE49-F238E27FC236}">
                <a16:creationId xmlns:a16="http://schemas.microsoft.com/office/drawing/2014/main" id="{1A319314-6871-3B1E-1862-C13CCFDFBE67}"/>
              </a:ext>
            </a:extLst>
          </p:cNvPr>
          <p:cNvSpPr txBox="1"/>
          <p:nvPr/>
        </p:nvSpPr>
        <p:spPr>
          <a:xfrm>
            <a:off x="118753" y="4271242"/>
            <a:ext cx="1680129"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PACE Community Newsletters</a:t>
            </a:r>
          </a:p>
        </p:txBody>
      </p:sp>
    </p:spTree>
    <p:extLst>
      <p:ext uri="{BB962C8B-B14F-4D97-AF65-F5344CB8AC3E}">
        <p14:creationId xmlns:p14="http://schemas.microsoft.com/office/powerpoint/2010/main" val="318866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1A3186-7273-CF44-B9F4-5EB2781A0385}"/>
              </a:ext>
            </a:extLst>
          </p:cNvPr>
          <p:cNvSpPr txBox="1"/>
          <p:nvPr/>
        </p:nvSpPr>
        <p:spPr>
          <a:xfrm>
            <a:off x="122154" y="155448"/>
            <a:ext cx="3866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Oswald" pitchFamily="2" charset="77"/>
                <a:ea typeface="+mn-ea"/>
                <a:cs typeface="+mn-cs"/>
              </a:rPr>
              <a:t>PACE Applications Program</a:t>
            </a:r>
          </a:p>
        </p:txBody>
      </p:sp>
      <p:pic>
        <p:nvPicPr>
          <p:cNvPr id="4" name="Picture 3">
            <a:extLst>
              <a:ext uri="{FF2B5EF4-FFF2-40B4-BE49-F238E27FC236}">
                <a16:creationId xmlns:a16="http://schemas.microsoft.com/office/drawing/2014/main" id="{FC7B752B-43D8-4E4A-9C42-DFA5F5263FFE}"/>
              </a:ext>
            </a:extLst>
          </p:cNvPr>
          <p:cNvPicPr>
            <a:picLocks noChangeAspect="1"/>
          </p:cNvPicPr>
          <p:nvPr/>
        </p:nvPicPr>
        <p:blipFill>
          <a:blip r:embed="rId3"/>
          <a:srcRect/>
          <a:stretch/>
        </p:blipFill>
        <p:spPr>
          <a:xfrm>
            <a:off x="3020125" y="1753200"/>
            <a:ext cx="3715001" cy="1857501"/>
          </a:xfrm>
          <a:prstGeom prst="rect">
            <a:avLst/>
          </a:prstGeom>
          <a:ln w="28575">
            <a:solidFill>
              <a:schemeClr val="tx1"/>
            </a:solidFill>
          </a:ln>
        </p:spPr>
      </p:pic>
      <p:sp>
        <p:nvSpPr>
          <p:cNvPr id="6" name="Rectangle 5">
            <a:extLst>
              <a:ext uri="{FF2B5EF4-FFF2-40B4-BE49-F238E27FC236}">
                <a16:creationId xmlns:a16="http://schemas.microsoft.com/office/drawing/2014/main" id="{DD1E8CD7-D555-2145-9EF5-3A4205625BC5}"/>
              </a:ext>
            </a:extLst>
          </p:cNvPr>
          <p:cNvSpPr/>
          <p:nvPr/>
        </p:nvSpPr>
        <p:spPr>
          <a:xfrm>
            <a:off x="2858475" y="3641284"/>
            <a:ext cx="4293676"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hlinkClick r:id="rId4"/>
              </a:rPr>
              <a:t>https://pace.oceansciences.org/events_more.htm?id=51</a:t>
            </a:r>
            <a:r>
              <a:rPr lang="en-US" sz="1400" i="1" dirty="0"/>
              <a:t> </a:t>
            </a:r>
          </a:p>
        </p:txBody>
      </p:sp>
      <p:sp>
        <p:nvSpPr>
          <p:cNvPr id="8" name="TextBox 19">
            <a:extLst>
              <a:ext uri="{FF2B5EF4-FFF2-40B4-BE49-F238E27FC236}">
                <a16:creationId xmlns:a16="http://schemas.microsoft.com/office/drawing/2014/main" id="{35DD565D-91DE-9749-BC63-C3B31D2D3770}"/>
              </a:ext>
            </a:extLst>
          </p:cNvPr>
          <p:cNvSpPr txBox="1"/>
          <p:nvPr/>
        </p:nvSpPr>
        <p:spPr>
          <a:xfrm>
            <a:off x="452903" y="1001062"/>
            <a:ext cx="660296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accent1"/>
                </a:solidFill>
                <a:latin typeface="+mj-lt"/>
              </a:rPr>
              <a:t>PACE Applications Program (</a:t>
            </a:r>
            <a:r>
              <a:rPr lang="en-US" sz="2800" i="1" dirty="0">
                <a:solidFill>
                  <a:schemeClr val="accent1"/>
                </a:solidFill>
                <a:latin typeface="+mj-lt"/>
              </a:rPr>
              <a:t>a year in review</a:t>
            </a:r>
            <a:r>
              <a:rPr lang="en-US" sz="2800" dirty="0">
                <a:solidFill>
                  <a:schemeClr val="accent1"/>
                </a:solidFill>
                <a:latin typeface="+mj-lt"/>
              </a:rPr>
              <a:t>)</a:t>
            </a:r>
          </a:p>
        </p:txBody>
      </p:sp>
      <p:grpSp>
        <p:nvGrpSpPr>
          <p:cNvPr id="10" name="Group 9">
            <a:extLst>
              <a:ext uri="{FF2B5EF4-FFF2-40B4-BE49-F238E27FC236}">
                <a16:creationId xmlns:a16="http://schemas.microsoft.com/office/drawing/2014/main" id="{7DDB37E9-2B36-4923-A653-787271E88C1A}"/>
              </a:ext>
            </a:extLst>
          </p:cNvPr>
          <p:cNvGrpSpPr/>
          <p:nvPr/>
        </p:nvGrpSpPr>
        <p:grpSpPr>
          <a:xfrm>
            <a:off x="7612470" y="1730911"/>
            <a:ext cx="3607793" cy="2152121"/>
            <a:chOff x="601404" y="2561119"/>
            <a:chExt cx="5848291" cy="3705949"/>
          </a:xfrm>
        </p:grpSpPr>
        <p:sp>
          <p:nvSpPr>
            <p:cNvPr id="23" name="Oval 22">
              <a:extLst>
                <a:ext uri="{FF2B5EF4-FFF2-40B4-BE49-F238E27FC236}">
                  <a16:creationId xmlns:a16="http://schemas.microsoft.com/office/drawing/2014/main" id="{00BD9A60-F4C7-476C-8066-B363DAC08FD4}"/>
                </a:ext>
              </a:extLst>
            </p:cNvPr>
            <p:cNvSpPr/>
            <p:nvPr/>
          </p:nvSpPr>
          <p:spPr>
            <a:xfrm>
              <a:off x="1139839" y="2781549"/>
              <a:ext cx="5144756" cy="338009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a:extLst>
                <a:ext uri="{FF2B5EF4-FFF2-40B4-BE49-F238E27FC236}">
                  <a16:creationId xmlns:a16="http://schemas.microsoft.com/office/drawing/2014/main" id="{804DC5A8-F7FD-4B4E-9D54-839F0632408F}"/>
                </a:ext>
              </a:extLst>
            </p:cNvPr>
            <p:cNvPicPr>
              <a:picLocks noChangeAspect="1"/>
            </p:cNvPicPr>
            <p:nvPr/>
          </p:nvPicPr>
          <p:blipFill>
            <a:blip r:embed="rId5"/>
            <a:stretch>
              <a:fillRect/>
            </a:stretch>
          </p:blipFill>
          <p:spPr>
            <a:xfrm>
              <a:off x="1779408" y="2561119"/>
              <a:ext cx="2399662" cy="1048741"/>
            </a:xfrm>
            <a:prstGeom prst="rect">
              <a:avLst/>
            </a:prstGeom>
          </p:spPr>
        </p:pic>
        <p:pic>
          <p:nvPicPr>
            <p:cNvPr id="25" name="Picture 24" descr="tempo logo">
              <a:extLst>
                <a:ext uri="{FF2B5EF4-FFF2-40B4-BE49-F238E27FC236}">
                  <a16:creationId xmlns:a16="http://schemas.microsoft.com/office/drawing/2014/main" id="{BF01388D-94FB-4590-B3E0-104ED9DB2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8638" y="3042005"/>
              <a:ext cx="1631057" cy="15557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BFD924A-D1DC-47EC-8A43-86642FEB2D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916" b="91213" l="4324" r="92957">
                          <a14:foregroundMark x1="4881" y1="83733" x2="4881" y2="83733"/>
                          <a14:foregroundMark x1="4324" y1="91358" x2="4324" y2="91358"/>
                          <a14:foregroundMark x1="18061" y1="7916" x2="18061" y2="7916"/>
                          <a14:foregroundMark x1="90237" y1="65214" x2="90237" y2="65214"/>
                          <a14:foregroundMark x1="92957" y1="67175" x2="92957" y2="67175"/>
                          <a14:foregroundMark x1="24198" y1="31155" x2="24198" y2="31155"/>
                          <a14:foregroundMark x1="20502" y1="45171" x2="20502" y2="45171"/>
                          <a14:foregroundMark x1="27824" y1="42629" x2="27824" y2="42629"/>
                          <a14:foregroundMark x1="26918" y1="41322" x2="26918" y2="41322"/>
                          <a14:foregroundMark x1="27545" y1="41975" x2="27545" y2="41975"/>
                          <a14:foregroundMark x1="45886" y1="44517" x2="45886" y2="44517"/>
                          <a14:foregroundMark x1="28173" y1="42338" x2="28173" y2="42338"/>
                          <a14:foregroundMark x1="27755" y1="41176" x2="27755" y2="41176"/>
                          <a14:foregroundMark x1="29986" y1="43500" x2="29986" y2="43500"/>
                          <a14:foregroundMark x1="27964" y1="40959" x2="27964" y2="40959"/>
                          <a14:foregroundMark x1="27964" y1="40959" x2="27964" y2="40959"/>
                          <a14:foregroundMark x1="20642" y1="44590" x2="20642" y2="44590"/>
                          <a14:foregroundMark x1="23361" y1="43718" x2="23361" y2="43718"/>
                          <a14:foregroundMark x1="21897" y1="41394" x2="21897" y2="41394"/>
                          <a14:foregroundMark x1="25035" y1="42919" x2="25035" y2="42919"/>
                          <a14:foregroundMark x1="20642" y1="40959" x2="22734" y2="41176"/>
                          <a14:foregroundMark x1="27336" y1="40959" x2="35007" y2="49165"/>
                          <a14:foregroundMark x1="41213" y1="41830" x2="41632" y2="46768"/>
                          <a14:foregroundMark x1="27545" y1="40741" x2="35844" y2="49818"/>
                          <a14:foregroundMark x1="41632" y1="42048" x2="41423" y2="48729"/>
                          <a14:foregroundMark x1="40377" y1="48293" x2="37517" y2="47858"/>
                          <a14:foregroundMark x1="37099" y1="48293" x2="36053" y2="44808"/>
                          <a14:foregroundMark x1="48047" y1="40741" x2="48257" y2="47640"/>
                          <a14:foregroundMark x1="48257" y1="47422" x2="48047" y2="43936"/>
                          <a14:foregroundMark x1="46862" y1="44154" x2="46025" y2="40523"/>
                          <a14:foregroundMark x1="47490" y1="40087" x2="48257" y2="46550"/>
                        </a14:backgroundRemoval>
                      </a14:imgEffect>
                    </a14:imgLayer>
                  </a14:imgProps>
                </a:ext>
              </a:extLst>
            </a:blip>
            <a:stretch>
              <a:fillRect/>
            </a:stretch>
          </p:blipFill>
          <p:spPr>
            <a:xfrm>
              <a:off x="601404" y="4049310"/>
              <a:ext cx="2076317" cy="1993786"/>
            </a:xfrm>
            <a:prstGeom prst="rect">
              <a:avLst/>
            </a:prstGeom>
            <a:noFill/>
          </p:spPr>
        </p:pic>
        <p:pic>
          <p:nvPicPr>
            <p:cNvPr id="27" name="Picture 26">
              <a:extLst>
                <a:ext uri="{FF2B5EF4-FFF2-40B4-BE49-F238E27FC236}">
                  <a16:creationId xmlns:a16="http://schemas.microsoft.com/office/drawing/2014/main" id="{C03DEAA0-4660-43DA-99CC-D5550E598D85}"/>
                </a:ext>
              </a:extLst>
            </p:cNvPr>
            <p:cNvPicPr>
              <a:picLocks noChangeAspect="1"/>
            </p:cNvPicPr>
            <p:nvPr/>
          </p:nvPicPr>
          <p:blipFill>
            <a:blip r:embed="rId9"/>
            <a:stretch>
              <a:fillRect/>
            </a:stretch>
          </p:blipFill>
          <p:spPr>
            <a:xfrm>
              <a:off x="2162936" y="5591924"/>
              <a:ext cx="4286759" cy="675144"/>
            </a:xfrm>
            <a:prstGeom prst="rect">
              <a:avLst/>
            </a:prstGeom>
          </p:spPr>
        </p:pic>
        <p:pic>
          <p:nvPicPr>
            <p:cNvPr id="28" name="Graphic 25" descr="Meeting outline">
              <a:extLst>
                <a:ext uri="{FF2B5EF4-FFF2-40B4-BE49-F238E27FC236}">
                  <a16:creationId xmlns:a16="http://schemas.microsoft.com/office/drawing/2014/main" id="{702F363E-46CB-43D6-8F5B-B9D2570484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6173" y="3773944"/>
              <a:ext cx="1398521" cy="1398521"/>
            </a:xfrm>
            <a:prstGeom prst="rect">
              <a:avLst/>
            </a:prstGeom>
          </p:spPr>
        </p:pic>
      </p:grpSp>
      <p:grpSp>
        <p:nvGrpSpPr>
          <p:cNvPr id="11" name="Group 10">
            <a:extLst>
              <a:ext uri="{FF2B5EF4-FFF2-40B4-BE49-F238E27FC236}">
                <a16:creationId xmlns:a16="http://schemas.microsoft.com/office/drawing/2014/main" id="{B8EB7EED-EC6D-410E-B86F-1FCBEE4DF23D}"/>
              </a:ext>
            </a:extLst>
          </p:cNvPr>
          <p:cNvGrpSpPr/>
          <p:nvPr/>
        </p:nvGrpSpPr>
        <p:grpSpPr>
          <a:xfrm>
            <a:off x="5435032" y="4298637"/>
            <a:ext cx="6295103" cy="2172746"/>
            <a:chOff x="6191951" y="4100825"/>
            <a:chExt cx="6468926" cy="2114044"/>
          </a:xfrm>
        </p:grpSpPr>
        <p:pic>
          <p:nvPicPr>
            <p:cNvPr id="16" name="Picture 15">
              <a:extLst>
                <a:ext uri="{FF2B5EF4-FFF2-40B4-BE49-F238E27FC236}">
                  <a16:creationId xmlns:a16="http://schemas.microsoft.com/office/drawing/2014/main" id="{39D50473-DC1A-4351-B898-A6C380E3C4EE}"/>
                </a:ext>
              </a:extLst>
            </p:cNvPr>
            <p:cNvPicPr>
              <a:picLocks noChangeAspect="1"/>
            </p:cNvPicPr>
            <p:nvPr/>
          </p:nvPicPr>
          <p:blipFill>
            <a:blip r:embed="rId12"/>
            <a:srcRect/>
            <a:stretch/>
          </p:blipFill>
          <p:spPr>
            <a:xfrm>
              <a:off x="6191951" y="4110859"/>
              <a:ext cx="1711148" cy="2094108"/>
            </a:xfrm>
            <a:prstGeom prst="rect">
              <a:avLst/>
            </a:prstGeom>
            <a:ln>
              <a:solidFill>
                <a:srgbClr val="2E5497"/>
              </a:solidFill>
            </a:ln>
          </p:spPr>
        </p:pic>
        <p:pic>
          <p:nvPicPr>
            <p:cNvPr id="17" name="Picture 16">
              <a:extLst>
                <a:ext uri="{FF2B5EF4-FFF2-40B4-BE49-F238E27FC236}">
                  <a16:creationId xmlns:a16="http://schemas.microsoft.com/office/drawing/2014/main" id="{51F34C9A-9EE0-43A2-AB17-9A02F4F0EEA5}"/>
                </a:ext>
              </a:extLst>
            </p:cNvPr>
            <p:cNvPicPr>
              <a:picLocks noChangeAspect="1"/>
            </p:cNvPicPr>
            <p:nvPr/>
          </p:nvPicPr>
          <p:blipFill>
            <a:blip r:embed="rId13"/>
            <a:srcRect/>
            <a:stretch/>
          </p:blipFill>
          <p:spPr>
            <a:xfrm>
              <a:off x="7002044" y="4120893"/>
              <a:ext cx="1703987" cy="2093976"/>
            </a:xfrm>
            <a:prstGeom prst="rect">
              <a:avLst/>
            </a:prstGeom>
            <a:ln>
              <a:solidFill>
                <a:schemeClr val="accent4"/>
              </a:solidFill>
            </a:ln>
          </p:spPr>
        </p:pic>
        <p:pic>
          <p:nvPicPr>
            <p:cNvPr id="18" name="Picture 17">
              <a:extLst>
                <a:ext uri="{FF2B5EF4-FFF2-40B4-BE49-F238E27FC236}">
                  <a16:creationId xmlns:a16="http://schemas.microsoft.com/office/drawing/2014/main" id="{AF28FFE7-191B-43D4-A953-90248ED205ED}"/>
                </a:ext>
              </a:extLst>
            </p:cNvPr>
            <p:cNvPicPr>
              <a:picLocks noChangeAspect="1"/>
            </p:cNvPicPr>
            <p:nvPr/>
          </p:nvPicPr>
          <p:blipFill>
            <a:blip r:embed="rId14"/>
            <a:srcRect/>
            <a:stretch/>
          </p:blipFill>
          <p:spPr>
            <a:xfrm>
              <a:off x="7733658" y="4110859"/>
              <a:ext cx="1719894" cy="2093976"/>
            </a:xfrm>
            <a:prstGeom prst="rect">
              <a:avLst/>
            </a:prstGeom>
            <a:ln>
              <a:solidFill>
                <a:srgbClr val="00B050"/>
              </a:solidFill>
            </a:ln>
          </p:spPr>
        </p:pic>
        <p:pic>
          <p:nvPicPr>
            <p:cNvPr id="19" name="Picture 18">
              <a:extLst>
                <a:ext uri="{FF2B5EF4-FFF2-40B4-BE49-F238E27FC236}">
                  <a16:creationId xmlns:a16="http://schemas.microsoft.com/office/drawing/2014/main" id="{0CC14831-0A25-412A-B202-F3ED992E21D0}"/>
                </a:ext>
              </a:extLst>
            </p:cNvPr>
            <p:cNvPicPr>
              <a:picLocks noChangeAspect="1"/>
            </p:cNvPicPr>
            <p:nvPr/>
          </p:nvPicPr>
          <p:blipFill>
            <a:blip r:embed="rId15"/>
            <a:srcRect/>
            <a:stretch/>
          </p:blipFill>
          <p:spPr>
            <a:xfrm>
              <a:off x="8558038" y="4110859"/>
              <a:ext cx="1699973" cy="2093976"/>
            </a:xfrm>
            <a:prstGeom prst="rect">
              <a:avLst/>
            </a:prstGeom>
            <a:ln>
              <a:solidFill>
                <a:srgbClr val="7030A0"/>
              </a:solidFill>
            </a:ln>
          </p:spPr>
        </p:pic>
        <p:pic>
          <p:nvPicPr>
            <p:cNvPr id="20" name="Picture 19">
              <a:extLst>
                <a:ext uri="{FF2B5EF4-FFF2-40B4-BE49-F238E27FC236}">
                  <a16:creationId xmlns:a16="http://schemas.microsoft.com/office/drawing/2014/main" id="{053DE81F-78C6-4E4E-BC91-4AAEC73D5B2E}"/>
                </a:ext>
              </a:extLst>
            </p:cNvPr>
            <p:cNvPicPr>
              <a:picLocks noChangeAspect="1"/>
            </p:cNvPicPr>
            <p:nvPr/>
          </p:nvPicPr>
          <p:blipFill>
            <a:blip r:embed="rId16"/>
            <a:srcRect/>
            <a:stretch/>
          </p:blipFill>
          <p:spPr>
            <a:xfrm>
              <a:off x="9398262" y="4100825"/>
              <a:ext cx="1719498" cy="2093976"/>
            </a:xfrm>
            <a:prstGeom prst="rect">
              <a:avLst/>
            </a:prstGeom>
            <a:ln>
              <a:solidFill>
                <a:srgbClr val="8FBD02"/>
              </a:solidFill>
            </a:ln>
          </p:spPr>
        </p:pic>
        <p:pic>
          <p:nvPicPr>
            <p:cNvPr id="21" name="Picture 20">
              <a:extLst>
                <a:ext uri="{FF2B5EF4-FFF2-40B4-BE49-F238E27FC236}">
                  <a16:creationId xmlns:a16="http://schemas.microsoft.com/office/drawing/2014/main" id="{F4CCB980-55C3-49EE-B0FB-8E6073BEFD64}"/>
                </a:ext>
              </a:extLst>
            </p:cNvPr>
            <p:cNvPicPr>
              <a:picLocks noChangeAspect="1"/>
            </p:cNvPicPr>
            <p:nvPr/>
          </p:nvPicPr>
          <p:blipFill>
            <a:blip r:embed="rId17"/>
            <a:srcRect/>
            <a:stretch/>
          </p:blipFill>
          <p:spPr>
            <a:xfrm>
              <a:off x="10265831" y="4104766"/>
              <a:ext cx="1703988" cy="2093976"/>
            </a:xfrm>
            <a:prstGeom prst="rect">
              <a:avLst/>
            </a:prstGeom>
            <a:ln>
              <a:solidFill>
                <a:srgbClr val="FF0000"/>
              </a:solidFill>
            </a:ln>
          </p:spPr>
        </p:pic>
        <p:pic>
          <p:nvPicPr>
            <p:cNvPr id="22" name="Picture 21">
              <a:extLst>
                <a:ext uri="{FF2B5EF4-FFF2-40B4-BE49-F238E27FC236}">
                  <a16:creationId xmlns:a16="http://schemas.microsoft.com/office/drawing/2014/main" id="{27BC3E20-FB5D-4084-91FB-DFE990D41E80}"/>
                </a:ext>
              </a:extLst>
            </p:cNvPr>
            <p:cNvPicPr>
              <a:picLocks noChangeAspect="1"/>
            </p:cNvPicPr>
            <p:nvPr/>
          </p:nvPicPr>
          <p:blipFill>
            <a:blip r:embed="rId18"/>
            <a:srcRect/>
            <a:stretch/>
          </p:blipFill>
          <p:spPr>
            <a:xfrm>
              <a:off x="10959105" y="4100825"/>
              <a:ext cx="1701772" cy="2093976"/>
            </a:xfrm>
            <a:prstGeom prst="rect">
              <a:avLst/>
            </a:prstGeom>
            <a:ln>
              <a:solidFill>
                <a:schemeClr val="bg1">
                  <a:lumMod val="50000"/>
                </a:schemeClr>
              </a:solidFill>
            </a:ln>
          </p:spPr>
        </p:pic>
      </p:grpSp>
      <p:pic>
        <p:nvPicPr>
          <p:cNvPr id="14" name="Picture 13" descr="Graphical user interface&#10;&#10;Description automatically generated">
            <a:extLst>
              <a:ext uri="{FF2B5EF4-FFF2-40B4-BE49-F238E27FC236}">
                <a16:creationId xmlns:a16="http://schemas.microsoft.com/office/drawing/2014/main" id="{194E135D-CF07-41FD-BB8B-724683A0055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4759" y="3979644"/>
            <a:ext cx="4150732" cy="2666188"/>
          </a:xfrm>
          <a:prstGeom prst="rect">
            <a:avLst/>
          </a:prstGeom>
        </p:spPr>
      </p:pic>
    </p:spTree>
    <p:extLst>
      <p:ext uri="{BB962C8B-B14F-4D97-AF65-F5344CB8AC3E}">
        <p14:creationId xmlns:p14="http://schemas.microsoft.com/office/powerpoint/2010/main" val="673290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100</TotalTime>
  <Words>1016</Words>
  <Application>Microsoft Office PowerPoint</Application>
  <PresentationFormat>Widescreen</PresentationFormat>
  <Paragraphs>133</Paragraphs>
  <Slides>14</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Narrow</vt:lpstr>
      <vt:lpstr>Arial Nova</vt:lpstr>
      <vt:lpstr>Calibri</vt:lpstr>
      <vt:lpstr>Calibri Light</vt:lpstr>
      <vt:lpstr>Cambria</vt:lpstr>
      <vt:lpstr>Oswald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Jephson, Erin Urquhart (GSFC-616.0)[SCIENCE SYSTEMS AND APPLICATIONS INC]</dc:creator>
  <cp:lastModifiedBy>mtzortziou@ccny.cuny.edu</cp:lastModifiedBy>
  <cp:revision>6</cp:revision>
  <dcterms:created xsi:type="dcterms:W3CDTF">2023-05-02T12:14:45Z</dcterms:created>
  <dcterms:modified xsi:type="dcterms:W3CDTF">2023-05-03T21:02:17Z</dcterms:modified>
</cp:coreProperties>
</file>