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0" r:id="rId2"/>
    <p:sldId id="359" r:id="rId3"/>
    <p:sldId id="257" r:id="rId4"/>
    <p:sldId id="322" r:id="rId5"/>
    <p:sldId id="363" r:id="rId6"/>
    <p:sldId id="259" r:id="rId7"/>
    <p:sldId id="260" r:id="rId8"/>
    <p:sldId id="256" r:id="rId9"/>
    <p:sldId id="261" r:id="rId10"/>
    <p:sldId id="361" r:id="rId11"/>
    <p:sldId id="258" r:id="rId12"/>
    <p:sldId id="262" r:id="rId13"/>
    <p:sldId id="358" r:id="rId14"/>
    <p:sldId id="355" r:id="rId15"/>
    <p:sldId id="364" r:id="rId16"/>
    <p:sldId id="31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/>
    <p:restoredTop sz="96327"/>
  </p:normalViewPr>
  <p:slideViewPr>
    <p:cSldViewPr snapToGrid="0">
      <p:cViewPr varScale="1">
        <p:scale>
          <a:sx n="81" d="100"/>
          <a:sy n="81" d="100"/>
        </p:scale>
        <p:origin x="18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047A-4EEB-C7A9-1FCB-A16340B09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5D99-29D0-AD81-0797-217373457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1BECE-885E-1974-37D5-69A34A1D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F282F-1C96-A532-4F14-2296E899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3CD4A-D4C1-9E46-4777-8B4543E7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8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22A3-1163-D700-8AE0-B962890C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37B02-1A21-BE39-CA27-BC5B97BC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85D93-DC72-8F60-D3F3-B694A34E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A8FB3-ADC6-F744-0284-17D5E05B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0321-10EA-0CD6-763E-55FF7014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3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7AEEE-B13C-C3A7-0833-7223AFAC9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7EF68-503A-C176-3D63-DF46E1228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CFBB0-B47B-1A50-8020-C98B89779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5560E-A0F5-347A-16D5-28DCEA366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FDA6D-9671-9EE9-3243-CCE6E8F40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2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7F00-7501-DAC2-BBF2-980685C5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9F4F-D537-B945-F43D-11A1BB5C2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2DD17-94E8-286A-004C-8CE3CA8A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DA78E-9FCF-2DAB-D271-9A9AFBC0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B8827-E1AC-B3FC-8568-06E3F74F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DDC0-CF63-49C2-43A0-75E80089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E2462-AD0C-46BA-99C5-0EF47AC32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9B67B-DBC0-648D-16D7-690B61C6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7EC95-8A9A-DAAF-6AA7-50E450AE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5F235-A066-4151-E72D-23671A2B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C848-5CB3-77E3-E595-E73078B8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8DC56-CA3D-156A-AFE0-0C853EBCC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4A83C-C603-4750-31DD-ACDF777D0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CD368-7072-33A4-B6A0-0257F20F0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77E88-A8B4-07C5-FBF5-85DCD963B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184A4-2E57-88F6-6077-577EAB29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B9A2-E650-9596-ACC5-036FA823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0381C-EA44-BC4A-2B81-139D42BEC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351F1-FE32-C3C8-FD58-0B15E1610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49367-1236-EDFF-70A3-1AB1BF541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4C03D-7CFC-E107-E71E-E5F589631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13F688-8E25-6EC3-0F3B-BAE6B68D7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EF0CF-4DF1-D65C-4E0D-904F2511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C42D5-A326-FDA9-5BAA-C3FB093A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2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012B3-5FA3-58F1-F525-296F8FA6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2A19F-C996-D40C-3680-1CA863B0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A49BB-9C49-036C-0FEA-18EAE3BD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95026-0EC0-D3FF-BFEB-C407BE2D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20748-9D8F-0249-D56A-35BD1644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9769B-75D5-887A-0944-75F74CBC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CC43E-27E3-61B0-1186-C2134327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5DF9-60CC-789E-6933-7DD207E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132F5-E67B-CE03-65B2-193A6072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604AF-6AC0-0084-A378-73762B009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EFB71-919C-9976-BB26-8DB3E4F6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45BA4-F605-3B36-748F-B5794B8F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E7D6F-092F-88C8-CFBE-AF7E1E06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16748-FB1A-A616-FB1B-47111908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DF30B-33B5-7DB6-FBED-CC15F958C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DE58D-2C50-4215-0CE3-CE02240E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FECC6-ED94-EA4A-3B0A-F2AA559E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B1085-D58A-F8EE-96C7-81C67007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5D821-7D44-EA06-9A86-CFE89FBD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4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C1CE40-7EC4-2F84-D666-6758C1E9E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1FE68-0DF2-8517-4020-3CE22B9CD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D8AB-76DD-0A66-579A-83D8BBBC0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F8DDE-CB76-EC47-B22D-FB3E8A98DDA0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F00CA-E8F9-28EF-19F2-B0D57100A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528FF-C376-7E0C-A3A4-4E8334D0A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94FC4-964A-424B-923C-3EF15CF03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4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CA62081-B1F2-3575-290C-2EF103BD687C}"/>
              </a:ext>
            </a:extLst>
          </p:cNvPr>
          <p:cNvSpPr/>
          <p:nvPr/>
        </p:nvSpPr>
        <p:spPr>
          <a:xfrm>
            <a:off x="6757989" y="0"/>
            <a:ext cx="5462586" cy="52006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ird&#10;&#10;Description automatically generated">
            <a:extLst>
              <a:ext uri="{FF2B5EF4-FFF2-40B4-BE49-F238E27FC236}">
                <a16:creationId xmlns:a16="http://schemas.microsoft.com/office/drawing/2014/main" id="{D81AB052-A760-2F79-D2E2-E923C932A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7" r="22189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2320C6-4C94-87F3-329B-F9950B387AF4}"/>
              </a:ext>
            </a:extLst>
          </p:cNvPr>
          <p:cNvSpPr txBox="1">
            <a:spLocks/>
          </p:cNvSpPr>
          <p:nvPr/>
        </p:nvSpPr>
        <p:spPr>
          <a:xfrm>
            <a:off x="7440667" y="942045"/>
            <a:ext cx="4409090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Engaging Students and Stakeholders in Predictions of Harmful Algal Blooms </a:t>
            </a:r>
            <a:endParaRPr lang="en-US" sz="3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25D106C-0503-B6C5-1A98-4818229A3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0667" y="3034862"/>
            <a:ext cx="4330262" cy="683284"/>
          </a:xfrm>
        </p:spPr>
        <p:txBody>
          <a:bodyPr>
            <a:noAutofit/>
          </a:bodyPr>
          <a:lstStyle/>
          <a:p>
            <a:r>
              <a:rPr lang="en-US" sz="2000" dirty="0"/>
              <a:t>Dr. Misty Peacock, Salish Sea Research Center, Northwest Indian College</a:t>
            </a:r>
          </a:p>
          <a:p>
            <a:r>
              <a:rPr lang="en-US" sz="2000" dirty="0"/>
              <a:t>Dr. Raphael </a:t>
            </a:r>
            <a:r>
              <a:rPr lang="en-US" sz="2000" dirty="0" err="1"/>
              <a:t>Kudela</a:t>
            </a:r>
            <a:r>
              <a:rPr lang="en-US" sz="2000" dirty="0"/>
              <a:t>, Ocean Sciences, University of California Santa Cruz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FF21A3-A6BC-BC3D-3BD8-791A6BE913BB}"/>
              </a:ext>
            </a:extLst>
          </p:cNvPr>
          <p:cNvSpPr txBox="1">
            <a:spLocks/>
          </p:cNvSpPr>
          <p:nvPr/>
        </p:nvSpPr>
        <p:spPr>
          <a:xfrm>
            <a:off x="7324151" y="5571685"/>
            <a:ext cx="4330262" cy="683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NASA OBB and MUREP Meeting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May 10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en-US" sz="2000" baseline="30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63261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49460E5E-3024-3940-BD9C-DD5D36278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3" r="32660" b="22668"/>
          <a:stretch/>
        </p:blipFill>
        <p:spPr>
          <a:xfrm>
            <a:off x="9576486" y="487403"/>
            <a:ext cx="2347784" cy="5468708"/>
          </a:xfrm>
          <a:prstGeom prst="rect">
            <a:avLst/>
          </a:prstGeom>
        </p:spPr>
      </p:pic>
      <p:pic>
        <p:nvPicPr>
          <p:cNvPr id="7" name="Picture 6" descr="A picture containing text, screenshot, map, diagram&#10;&#10;Description automatically generated">
            <a:extLst>
              <a:ext uri="{FF2B5EF4-FFF2-40B4-BE49-F238E27FC236}">
                <a16:creationId xmlns:a16="http://schemas.microsoft.com/office/drawing/2014/main" id="{81560A02-B0FC-B145-92AA-23D1B5B92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7" r="32772" b="29598"/>
          <a:stretch/>
        </p:blipFill>
        <p:spPr>
          <a:xfrm>
            <a:off x="7438768" y="450332"/>
            <a:ext cx="2347784" cy="5468709"/>
          </a:xfrm>
          <a:prstGeom prst="rect">
            <a:avLst/>
          </a:prstGeom>
        </p:spPr>
      </p:pic>
      <p:pic>
        <p:nvPicPr>
          <p:cNvPr id="8" name="Picture 7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6649A469-3169-4D4E-AB39-3153954E7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68" b="10074"/>
          <a:stretch/>
        </p:blipFill>
        <p:spPr>
          <a:xfrm>
            <a:off x="7197810" y="5950464"/>
            <a:ext cx="4994190" cy="803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FA525C-9592-F041-9C7B-19A6CD469CE4}"/>
              </a:ext>
            </a:extLst>
          </p:cNvPr>
          <p:cNvSpPr txBox="1"/>
          <p:nvPr/>
        </p:nvSpPr>
        <p:spPr>
          <a:xfrm>
            <a:off x="10526326" y="385533"/>
            <a:ext cx="65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66A3ED-8EFD-5E4A-9EF7-45DC057F3F23}"/>
              </a:ext>
            </a:extLst>
          </p:cNvPr>
          <p:cNvSpPr txBox="1"/>
          <p:nvPr/>
        </p:nvSpPr>
        <p:spPr>
          <a:xfrm>
            <a:off x="8218461" y="38553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OC-CCI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88B35-3110-804E-9174-8D1980FDDDDB}"/>
              </a:ext>
            </a:extLst>
          </p:cNvPr>
          <p:cNvSpPr txBox="1"/>
          <p:nvPr/>
        </p:nvSpPr>
        <p:spPr>
          <a:xfrm>
            <a:off x="8636204" y="25738"/>
            <a:ext cx="239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 2022 (8-day)</a:t>
            </a:r>
          </a:p>
        </p:txBody>
      </p:sp>
      <p:pic>
        <p:nvPicPr>
          <p:cNvPr id="13" name="Picture 12" descr="A picture containing text, map, diagram&#10;&#10;Description automatically generated">
            <a:extLst>
              <a:ext uri="{FF2B5EF4-FFF2-40B4-BE49-F238E27FC236}">
                <a16:creationId xmlns:a16="http://schemas.microsoft.com/office/drawing/2014/main" id="{7EAE5B17-19DA-FE47-B613-CA57CCC79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20" y="1508210"/>
            <a:ext cx="6458465" cy="48438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749CE6-9236-D44F-A7D5-260F6DDDF7C4}"/>
              </a:ext>
            </a:extLst>
          </p:cNvPr>
          <p:cNvSpPr txBox="1"/>
          <p:nvPr/>
        </p:nvSpPr>
        <p:spPr>
          <a:xfrm>
            <a:off x="3165392" y="616327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OC-CCI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843B5-C5A8-5E44-A2D1-893D0720C5DC}"/>
              </a:ext>
            </a:extLst>
          </p:cNvPr>
          <p:cNvSpPr txBox="1"/>
          <p:nvPr/>
        </p:nvSpPr>
        <p:spPr>
          <a:xfrm rot="16200000">
            <a:off x="223638" y="3538226"/>
            <a:ext cx="65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VIIRS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40641E-EE41-EC45-BE78-AB28E7E50DEB}"/>
              </a:ext>
            </a:extLst>
          </p:cNvPr>
          <p:cNvSpPr txBox="1"/>
          <p:nvPr/>
        </p:nvSpPr>
        <p:spPr>
          <a:xfrm>
            <a:off x="2032517" y="1508210"/>
            <a:ext cx="310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Matched </a:t>
            </a:r>
            <a:r>
              <a:rPr lang="en-US" dirty="0" err="1"/>
              <a:t>Chla</a:t>
            </a:r>
            <a:r>
              <a:rPr lang="en-US" dirty="0"/>
              <a:t> retrievals,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A24E1-55D3-1643-A41C-DB3B2496DDC8}"/>
              </a:ext>
            </a:extLst>
          </p:cNvPr>
          <p:cNvSpPr txBox="1"/>
          <p:nvPr/>
        </p:nvSpPr>
        <p:spPr>
          <a:xfrm>
            <a:off x="236698" y="210404"/>
            <a:ext cx="4806779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Switching to OC-CCI provides more consistent ocean color data (and better cloud removal) and is more platform-independent than using any one satellite</a:t>
            </a:r>
          </a:p>
        </p:txBody>
      </p:sp>
    </p:spTree>
    <p:extLst>
      <p:ext uri="{BB962C8B-B14F-4D97-AF65-F5344CB8AC3E}">
        <p14:creationId xmlns:p14="http://schemas.microsoft.com/office/powerpoint/2010/main" val="148154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F254-5E4A-B048-BBA8-96F58300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077" y="242581"/>
            <a:ext cx="7267832" cy="161093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/>
              <a:t>There is a good relationship between CDOM and salinity: could replace model salinity with remote sensing data based on Palacios et al. 2009, Hooker et al. 2020</a:t>
            </a:r>
          </a:p>
        </p:txBody>
      </p:sp>
      <p:pic>
        <p:nvPicPr>
          <p:cNvPr id="7" name="Picture 6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DBDEA956-BAC1-F04C-85EA-7AD3E5A82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3" r="1892"/>
          <a:stretch/>
        </p:blipFill>
        <p:spPr>
          <a:xfrm>
            <a:off x="4609071" y="2248930"/>
            <a:ext cx="7475838" cy="4609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52CBA-6FA6-4947-B0A7-116B61DBAB4D}"/>
              </a:ext>
            </a:extLst>
          </p:cNvPr>
          <p:cNvSpPr txBox="1"/>
          <p:nvPr/>
        </p:nvSpPr>
        <p:spPr>
          <a:xfrm>
            <a:off x="5643558" y="5585256"/>
            <a:ext cx="490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6 months of data from OOI for coastal Washington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F99854-802E-AE4C-A4FD-F45EEAFE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428"/>
            <a:ext cx="4471756" cy="43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F49DB5-A196-8A49-9C33-42D2AFD00D0B}"/>
              </a:ext>
            </a:extLst>
          </p:cNvPr>
          <p:cNvSpPr txBox="1"/>
          <p:nvPr/>
        </p:nvSpPr>
        <p:spPr>
          <a:xfrm>
            <a:off x="107091" y="645265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64646"/>
                </a:solidFill>
                <a:effectLst/>
                <a:latin typeface="Open Sans" panose="020F0502020204030204" pitchFamily="34" charset="0"/>
              </a:rPr>
              <a:t>https://</a:t>
            </a:r>
            <a:r>
              <a:rPr lang="en-US" b="0" i="0" dirty="0" err="1">
                <a:solidFill>
                  <a:srgbClr val="464646"/>
                </a:solidFill>
                <a:effectLst/>
                <a:latin typeface="Open Sans" panose="020F0502020204030204" pitchFamily="34" charset="0"/>
              </a:rPr>
              <a:t>doi.org</a:t>
            </a:r>
            <a:r>
              <a:rPr lang="en-US" b="0" i="0" dirty="0">
                <a:solidFill>
                  <a:srgbClr val="464646"/>
                </a:solidFill>
                <a:effectLst/>
                <a:latin typeface="Open Sans" panose="020F0502020204030204" pitchFamily="34" charset="0"/>
              </a:rPr>
              <a:t>/10.5194/bg-17-475-2020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77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 with medium confidence">
            <a:extLst>
              <a:ext uri="{FF2B5EF4-FFF2-40B4-BE49-F238E27FC236}">
                <a16:creationId xmlns:a16="http://schemas.microsoft.com/office/drawing/2014/main" id="{F890170E-AB6E-044D-85C4-71BC0A20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4" y="3212094"/>
            <a:ext cx="6658232" cy="3374720"/>
          </a:xfrm>
          <a:prstGeom prst="rect">
            <a:avLst/>
          </a:prstGeom>
        </p:spPr>
      </p:pic>
      <p:pic>
        <p:nvPicPr>
          <p:cNvPr id="10" name="Picture 9" descr="A picture containing art, map&#10;&#10;Description automatically generated">
            <a:extLst>
              <a:ext uri="{FF2B5EF4-FFF2-40B4-BE49-F238E27FC236}">
                <a16:creationId xmlns:a16="http://schemas.microsoft.com/office/drawing/2014/main" id="{49F70D76-48A1-FB45-84AE-6B56D7B0E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03" y="1635210"/>
            <a:ext cx="5149043" cy="47786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C5F14-AF47-2B4A-B5DF-B2107674E83A}"/>
              </a:ext>
            </a:extLst>
          </p:cNvPr>
          <p:cNvSpPr txBox="1"/>
          <p:nvPr/>
        </p:nvSpPr>
        <p:spPr>
          <a:xfrm>
            <a:off x="6885208" y="444181"/>
            <a:ext cx="4751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Probability of </a:t>
            </a:r>
            <a:r>
              <a:rPr lang="en-US" sz="2800" dirty="0" err="1"/>
              <a:t>pDA</a:t>
            </a:r>
            <a:r>
              <a:rPr lang="en-US" sz="2800" dirty="0"/>
              <a:t> &gt; 500 ng/mL</a:t>
            </a:r>
          </a:p>
          <a:p>
            <a:pPr algn="ctr"/>
            <a:r>
              <a:rPr lang="en-US" sz="2800" dirty="0"/>
              <a:t>November 19,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DD7B-3071-3240-A212-42464E1B2263}"/>
              </a:ext>
            </a:extLst>
          </p:cNvPr>
          <p:cNvSpPr txBox="1"/>
          <p:nvPr/>
        </p:nvSpPr>
        <p:spPr>
          <a:xfrm>
            <a:off x="7094587" y="6466075"/>
            <a:ext cx="472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(Preliminary GLM, synthetic salinity, OLCI full-res)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E40574-002C-AA4A-BF2B-57D4E7F9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54" y="444181"/>
            <a:ext cx="6658232" cy="265736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/>
              <a:t>Large scale toxin event in Razor Clams, November 2022. Note that the Columbia River plume acts as a barrier to onshore transport when the plume is flowing northward. Preliminary model is sensitive to synthetic salinity values (may under-predict in the plume)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97FB2-EEA3-764E-9EE0-9E686BE0E727}"/>
              </a:ext>
            </a:extLst>
          </p:cNvPr>
          <p:cNvSpPr txBox="1"/>
          <p:nvPr/>
        </p:nvSpPr>
        <p:spPr>
          <a:xfrm>
            <a:off x="9144000" y="360575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Copalis</a:t>
            </a:r>
          </a:p>
        </p:txBody>
      </p:sp>
    </p:spTree>
    <p:extLst>
      <p:ext uri="{BB962C8B-B14F-4D97-AF65-F5344CB8AC3E}">
        <p14:creationId xmlns:p14="http://schemas.microsoft.com/office/powerpoint/2010/main" val="280000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3534E-0370-AE44-EE3B-BAD78F112F5D}"/>
              </a:ext>
            </a:extLst>
          </p:cNvPr>
          <p:cNvSpPr txBox="1"/>
          <p:nvPr/>
        </p:nvSpPr>
        <p:spPr>
          <a:xfrm>
            <a:off x="8286751" y="381464"/>
            <a:ext cx="4038578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Salish Sea Research Center summer Undergraduate Research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B67A6-5C5E-9B94-19A1-02FB539F4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469" b="-1"/>
          <a:stretch/>
        </p:blipFill>
        <p:spPr>
          <a:xfrm>
            <a:off x="19061" y="429"/>
            <a:ext cx="8115280" cy="640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7DCBCE-6474-2708-54E1-B80A9C769251}"/>
              </a:ext>
            </a:extLst>
          </p:cNvPr>
          <p:cNvSpPr txBox="1"/>
          <p:nvPr/>
        </p:nvSpPr>
        <p:spPr>
          <a:xfrm>
            <a:off x="8286751" y="2418408"/>
            <a:ext cx="4038578" cy="3540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8-week paid internship program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10-15 Indigenous undergraduate students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Curated research projects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Research mentors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Required presentations</a:t>
            </a:r>
          </a:p>
        </p:txBody>
      </p:sp>
    </p:spTree>
    <p:extLst>
      <p:ext uri="{BB962C8B-B14F-4D97-AF65-F5344CB8AC3E}">
        <p14:creationId xmlns:p14="http://schemas.microsoft.com/office/powerpoint/2010/main" val="404343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15319-10E3-A9F9-8F32-47127AE22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4"/>
          <a:stretch/>
        </p:blipFill>
        <p:spPr>
          <a:xfrm>
            <a:off x="175360" y="1000101"/>
            <a:ext cx="4276956" cy="5743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A32DB-7343-E5AF-C6F3-08EFBB11B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6" b="-2"/>
          <a:stretch/>
        </p:blipFill>
        <p:spPr>
          <a:xfrm>
            <a:off x="4626152" y="1000101"/>
            <a:ext cx="7097742" cy="5743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70047-BA2D-51E2-54E8-242D420D64DE}"/>
              </a:ext>
            </a:extLst>
          </p:cNvPr>
          <p:cNvSpPr txBox="1"/>
          <p:nvPr/>
        </p:nvSpPr>
        <p:spPr>
          <a:xfrm>
            <a:off x="175360" y="239487"/>
            <a:ext cx="1034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Nested Mentor Model</a:t>
            </a:r>
          </a:p>
        </p:txBody>
      </p:sp>
    </p:spTree>
    <p:extLst>
      <p:ext uri="{BB962C8B-B14F-4D97-AF65-F5344CB8AC3E}">
        <p14:creationId xmlns:p14="http://schemas.microsoft.com/office/powerpoint/2010/main" val="263107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316F69-06A0-EC03-35D2-526BBF8C1845}"/>
              </a:ext>
            </a:extLst>
          </p:cNvPr>
          <p:cNvSpPr/>
          <p:nvPr/>
        </p:nvSpPr>
        <p:spPr>
          <a:xfrm>
            <a:off x="3287603" y="942972"/>
            <a:ext cx="5514973" cy="548639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BB4E-8912-31FA-3460-E057356C0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 r="24307" b="-2"/>
          <a:stretch/>
        </p:blipFill>
        <p:spPr>
          <a:xfrm>
            <a:off x="237568" y="942970"/>
            <a:ext cx="2931299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41BCB-507E-2429-9A75-44F1257A93F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r="13295"/>
          <a:stretch/>
        </p:blipFill>
        <p:spPr>
          <a:xfrm>
            <a:off x="9023135" y="942970"/>
            <a:ext cx="2905400" cy="5486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E7F12-8A15-B22E-0461-98FD7B6ED54E}"/>
              </a:ext>
            </a:extLst>
          </p:cNvPr>
          <p:cNvSpPr txBox="1"/>
          <p:nvPr/>
        </p:nvSpPr>
        <p:spPr>
          <a:xfrm>
            <a:off x="3333130" y="3429000"/>
            <a:ext cx="5383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Management and Policy</a:t>
            </a:r>
            <a:r>
              <a:rPr lang="en-US" sz="2400" dirty="0">
                <a:solidFill>
                  <a:schemeClr val="bg1"/>
                </a:solidFill>
              </a:rPr>
              <a:t>: safe seafood for the community, preparing for the future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Cultural</a:t>
            </a:r>
            <a:r>
              <a:rPr lang="en-US" sz="2400" dirty="0">
                <a:solidFill>
                  <a:schemeClr val="bg1"/>
                </a:solidFill>
              </a:rPr>
              <a:t>: tribal nation’s ability to practice sovereignty and make policy decisions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C45FA-E6D6-53AF-E9AD-DB5166DFE4B6}"/>
              </a:ext>
            </a:extLst>
          </p:cNvPr>
          <p:cNvSpPr txBox="1"/>
          <p:nvPr/>
        </p:nvSpPr>
        <p:spPr>
          <a:xfrm>
            <a:off x="-142503" y="59972"/>
            <a:ext cx="1233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Approach Stakeholders for Shared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9BBC5-5940-13BC-ADC2-288452F51334}"/>
              </a:ext>
            </a:extLst>
          </p:cNvPr>
          <p:cNvSpPr txBox="1"/>
          <p:nvPr/>
        </p:nvSpPr>
        <p:spPr>
          <a:xfrm>
            <a:off x="3389426" y="1925671"/>
            <a:ext cx="5003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Science</a:t>
            </a:r>
            <a:r>
              <a:rPr lang="en-US" sz="2400" dirty="0">
                <a:solidFill>
                  <a:schemeClr val="bg1"/>
                </a:solidFill>
              </a:rPr>
              <a:t>: concern of emergent harmful algae and biotoxins in the Salish Sea, monitoring for climate change, domoic acid and Dungeness crab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639544-A30C-E168-2206-D1C6BDE1D916}"/>
              </a:ext>
            </a:extLst>
          </p:cNvPr>
          <p:cNvSpPr/>
          <p:nvPr/>
        </p:nvSpPr>
        <p:spPr>
          <a:xfrm>
            <a:off x="2289297" y="3429000"/>
            <a:ext cx="7511583" cy="2782613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709319-D1F7-A941-99EE-135852A79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75" y="1021279"/>
            <a:ext cx="4810846" cy="5332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72EFC-60E9-5040-BE5C-59BB79372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0"/>
          <a:stretch/>
        </p:blipFill>
        <p:spPr>
          <a:xfrm rot="5400000">
            <a:off x="6541289" y="1019264"/>
            <a:ext cx="5340066" cy="5328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112D4-BE4F-E14E-8A65-B013102B9A23}"/>
              </a:ext>
            </a:extLst>
          </p:cNvPr>
          <p:cNvSpPr txBox="1"/>
          <p:nvPr/>
        </p:nvSpPr>
        <p:spPr>
          <a:xfrm>
            <a:off x="2677252" y="150757"/>
            <a:ext cx="7277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Management and Policy Decisions</a:t>
            </a:r>
          </a:p>
        </p:txBody>
      </p:sp>
    </p:spTree>
    <p:extLst>
      <p:ext uri="{BB962C8B-B14F-4D97-AF65-F5344CB8AC3E}">
        <p14:creationId xmlns:p14="http://schemas.microsoft.com/office/powerpoint/2010/main" val="4952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9B0873-D86E-FC4A-B27A-5E65A605D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141"/>
            <a:ext cx="12000322" cy="6358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575C69-D02F-894F-9C5F-909E2AC8E3E8}"/>
              </a:ext>
            </a:extLst>
          </p:cNvPr>
          <p:cNvSpPr txBox="1"/>
          <p:nvPr/>
        </p:nvSpPr>
        <p:spPr>
          <a:xfrm>
            <a:off x="4625248" y="1913251"/>
            <a:ext cx="2282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80027" y="508109"/>
            <a:ext cx="6173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u="none" dirty="0">
                <a:solidFill>
                  <a:schemeClr val="bg1"/>
                </a:solidFill>
              </a:rPr>
              <a:t>Hy’shqe (Thank You)</a:t>
            </a:r>
          </a:p>
        </p:txBody>
      </p:sp>
      <p:pic>
        <p:nvPicPr>
          <p:cNvPr id="28" name="Picture 8" descr="NASA Space Archives">
            <a:extLst>
              <a:ext uri="{FF2B5EF4-FFF2-40B4-BE49-F238E27FC236}">
                <a16:creationId xmlns:a16="http://schemas.microsoft.com/office/drawing/2014/main" id="{12DCC021-0B9A-D34E-BDBD-84E97B653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8" y="5557746"/>
            <a:ext cx="1148378" cy="116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A59E4F5-D7CA-D245-9AC6-9EDB03B66931}"/>
              </a:ext>
            </a:extLst>
          </p:cNvPr>
          <p:cNvSpPr/>
          <p:nvPr/>
        </p:nvSpPr>
        <p:spPr>
          <a:xfrm>
            <a:off x="7023781" y="4054475"/>
            <a:ext cx="4976541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E991A-F0DB-3C4F-9F3E-6C77F31B4DB2}"/>
              </a:ext>
            </a:extLst>
          </p:cNvPr>
          <p:cNvSpPr txBox="1"/>
          <p:nvPr/>
        </p:nvSpPr>
        <p:spPr>
          <a:xfrm>
            <a:off x="7084829" y="4169677"/>
            <a:ext cx="505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thanks to the SSRC Lab, Student Interns,  and LNR Researchers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F8315-D62F-B34A-CB58-6D7336E26D01}"/>
              </a:ext>
            </a:extLst>
          </p:cNvPr>
          <p:cNvSpPr txBox="1"/>
          <p:nvPr/>
        </p:nvSpPr>
        <p:spPr>
          <a:xfrm>
            <a:off x="1531734" y="5980559"/>
            <a:ext cx="6164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Helvetica" pitchFamily="2" charset="0"/>
              </a:rPr>
              <a:t>NASA Award #NSSC21K1651</a:t>
            </a:r>
          </a:p>
        </p:txBody>
      </p:sp>
    </p:spTree>
    <p:extLst>
      <p:ext uri="{BB962C8B-B14F-4D97-AF65-F5344CB8AC3E}">
        <p14:creationId xmlns:p14="http://schemas.microsoft.com/office/powerpoint/2010/main" val="105065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7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oman in orange jacker holding shovel at the beach smiling at camera">
            <a:extLst>
              <a:ext uri="{FF2B5EF4-FFF2-40B4-BE49-F238E27FC236}">
                <a16:creationId xmlns:a16="http://schemas.microsoft.com/office/drawing/2014/main" id="{3EAE96D1-EEAA-41EC-8E4B-1C3347779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7" b="-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Rectangle 308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56256-D4A0-222D-DC38-DCB4D2061FBC}"/>
              </a:ext>
            </a:extLst>
          </p:cNvPr>
          <p:cNvSpPr txBox="1"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Indigenous Peoples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58764-EFBE-3FAC-A7E0-2A379EFE1E9B}"/>
              </a:ext>
            </a:extLst>
          </p:cNvPr>
          <p:cNvSpPr txBox="1"/>
          <p:nvPr/>
        </p:nvSpPr>
        <p:spPr>
          <a:xfrm>
            <a:off x="371093" y="2718054"/>
            <a:ext cx="5146837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Indigenous peoples are inheritors and practitioners of unique cultures and ways of relating to people and the environment.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-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3694701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3EFAE-1097-80D5-F05D-7A74272ACC31}"/>
              </a:ext>
            </a:extLst>
          </p:cNvPr>
          <p:cNvSpPr txBox="1"/>
          <p:nvPr/>
        </p:nvSpPr>
        <p:spPr>
          <a:xfrm>
            <a:off x="931500" y="-827742"/>
            <a:ext cx="11260500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Subsistence and Commercial Harvesting</a:t>
            </a:r>
          </a:p>
        </p:txBody>
      </p:sp>
      <p:pic>
        <p:nvPicPr>
          <p:cNvPr id="3" name="Picture 25" descr="A crab in the background&#10;&#10;Description automatically generated">
            <a:extLst>
              <a:ext uri="{FF2B5EF4-FFF2-40B4-BE49-F238E27FC236}">
                <a16:creationId xmlns:a16="http://schemas.microsoft.com/office/drawing/2014/main" id="{D96E206D-40D1-0C00-77CC-CD3F7D9C3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724" y="827741"/>
            <a:ext cx="1433827" cy="1262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70F37-1609-8CAF-B525-7B782DF5934E}"/>
              </a:ext>
            </a:extLst>
          </p:cNvPr>
          <p:cNvSpPr txBox="1"/>
          <p:nvPr/>
        </p:nvSpPr>
        <p:spPr>
          <a:xfrm>
            <a:off x="465750" y="946988"/>
            <a:ext cx="10042634" cy="622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Crabs and clams are the most lucrative economic harvests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Tribal nations rely on a combination of Traditional Ecological Knowledge (TEK) and real-time monitoring to guide shellfish and crab harvests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Complex economic and cultural impacts when harvests are delayed or closed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Subsistence harvests are a way to engage in ones’ culture and practice sovereignty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0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316F69-06A0-EC03-35D2-526BBF8C1845}"/>
              </a:ext>
            </a:extLst>
          </p:cNvPr>
          <p:cNvSpPr/>
          <p:nvPr/>
        </p:nvSpPr>
        <p:spPr>
          <a:xfrm>
            <a:off x="3287603" y="942972"/>
            <a:ext cx="5514973" cy="548639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BB4E-8912-31FA-3460-E057356C0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 r="24307" b="-2"/>
          <a:stretch/>
        </p:blipFill>
        <p:spPr>
          <a:xfrm>
            <a:off x="237568" y="942970"/>
            <a:ext cx="2931299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41BCB-507E-2429-9A75-44F1257A93F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r="13295"/>
          <a:stretch/>
        </p:blipFill>
        <p:spPr>
          <a:xfrm>
            <a:off x="9023135" y="942970"/>
            <a:ext cx="2905400" cy="5486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E7F12-8A15-B22E-0461-98FD7B6ED54E}"/>
              </a:ext>
            </a:extLst>
          </p:cNvPr>
          <p:cNvSpPr txBox="1"/>
          <p:nvPr/>
        </p:nvSpPr>
        <p:spPr>
          <a:xfrm>
            <a:off x="3333130" y="3429000"/>
            <a:ext cx="5383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Management and Policy</a:t>
            </a:r>
            <a:r>
              <a:rPr lang="en-US" sz="2400" dirty="0">
                <a:solidFill>
                  <a:schemeClr val="bg1"/>
                </a:solidFill>
              </a:rPr>
              <a:t>: safe seafood for the community, preparing for the future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Cultural</a:t>
            </a:r>
            <a:r>
              <a:rPr lang="en-US" sz="2400" dirty="0">
                <a:solidFill>
                  <a:schemeClr val="bg1"/>
                </a:solidFill>
              </a:rPr>
              <a:t>: tribal nation’s ability to practice sovereignty and make policy decisions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C45FA-E6D6-53AF-E9AD-DB5166DFE4B6}"/>
              </a:ext>
            </a:extLst>
          </p:cNvPr>
          <p:cNvSpPr txBox="1"/>
          <p:nvPr/>
        </p:nvSpPr>
        <p:spPr>
          <a:xfrm>
            <a:off x="-142503" y="59972"/>
            <a:ext cx="1233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Approach Stakeholders for Shared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9BBC5-5940-13BC-ADC2-288452F51334}"/>
              </a:ext>
            </a:extLst>
          </p:cNvPr>
          <p:cNvSpPr txBox="1"/>
          <p:nvPr/>
        </p:nvSpPr>
        <p:spPr>
          <a:xfrm>
            <a:off x="3389426" y="1925671"/>
            <a:ext cx="5003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Science</a:t>
            </a:r>
            <a:r>
              <a:rPr lang="en-US" sz="2400" dirty="0">
                <a:solidFill>
                  <a:schemeClr val="bg1"/>
                </a:solidFill>
              </a:rPr>
              <a:t>: concern of emergent harmful algae and biotoxins in the Salish Sea, monitoring for climate change, domoic acid and Dungeness crab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639544-A30C-E168-2206-D1C6BDE1D916}"/>
              </a:ext>
            </a:extLst>
          </p:cNvPr>
          <p:cNvSpPr/>
          <p:nvPr/>
        </p:nvSpPr>
        <p:spPr>
          <a:xfrm>
            <a:off x="2373395" y="1576552"/>
            <a:ext cx="7511583" cy="2175641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199EA-E3DA-D578-5290-F95BA428EA0A}"/>
              </a:ext>
            </a:extLst>
          </p:cNvPr>
          <p:cNvSpPr txBox="1"/>
          <p:nvPr/>
        </p:nvSpPr>
        <p:spPr>
          <a:xfrm>
            <a:off x="-142504" y="50366"/>
            <a:ext cx="12334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Practice Science that Serves Community Wants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013B2-07EA-7F23-F267-912BA58D2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1"/>
          <a:stretch/>
        </p:blipFill>
        <p:spPr>
          <a:xfrm>
            <a:off x="407714" y="1034364"/>
            <a:ext cx="5883522" cy="5558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44B67-86D8-6D9F-C178-E221097849A8}"/>
              </a:ext>
            </a:extLst>
          </p:cNvPr>
          <p:cNvSpPr txBox="1"/>
          <p:nvPr/>
        </p:nvSpPr>
        <p:spPr>
          <a:xfrm>
            <a:off x="6928247" y="1062704"/>
            <a:ext cx="462674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California Harmful Algae Risk Mapping System (C-HARM)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Used by community crabbers, fishers, marine mammal centers, boaters, and kayakers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Accessible to the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Interactive data portal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8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BC211-5BBB-6E45-ABA5-02005FEB7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443529"/>
            <a:ext cx="11862487" cy="197708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Lessons Learned from the Operational C-HARM model in California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F501E-D052-DF40-8AC7-96B1007F029E}"/>
              </a:ext>
            </a:extLst>
          </p:cNvPr>
          <p:cNvSpPr txBox="1"/>
          <p:nvPr/>
        </p:nvSpPr>
        <p:spPr>
          <a:xfrm>
            <a:off x="444843" y="2006909"/>
            <a:ext cx="115823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• Transitioning ocean color sensors (MODIS to VIIRS) introduces some differences in model output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• The West Coast Ocean Forecasting System (WCOFS) has biased salinity, which influences model performance for prediction of particulate domoic acid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• C-HARM is very good to excellent in California, but the northern California Current System (CCS) has different responses, so a one-size-fits-all model is not optimal</a:t>
            </a:r>
          </a:p>
        </p:txBody>
      </p:sp>
    </p:spTree>
    <p:extLst>
      <p:ext uri="{BB962C8B-B14F-4D97-AF65-F5344CB8AC3E}">
        <p14:creationId xmlns:p14="http://schemas.microsoft.com/office/powerpoint/2010/main" val="317518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9451-29AC-A848-B036-CB9441C9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9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Our Approach: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B1B80-5696-C646-ACA4-AD802D1C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92" y="1460500"/>
            <a:ext cx="10987216" cy="503237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Initial focus is on </a:t>
            </a:r>
            <a:r>
              <a:rPr lang="en-US" dirty="0" err="1">
                <a:solidFill>
                  <a:schemeClr val="bg1"/>
                </a:solidFill>
              </a:rPr>
              <a:t>pDA</a:t>
            </a:r>
            <a:r>
              <a:rPr lang="en-US" dirty="0">
                <a:solidFill>
                  <a:schemeClr val="bg1"/>
                </a:solidFill>
              </a:rPr>
              <a:t> (we have a dataset of &gt;5000 </a:t>
            </a:r>
            <a:r>
              <a:rPr lang="en-US" i="1" dirty="0">
                <a:solidFill>
                  <a:schemeClr val="bg1"/>
                </a:solidFill>
              </a:rPr>
              <a:t>in situ </a:t>
            </a:r>
            <a:r>
              <a:rPr lang="en-US" dirty="0">
                <a:solidFill>
                  <a:schemeClr val="bg1"/>
                </a:solidFill>
              </a:rPr>
              <a:t>observations for the PNW)—will follow on with cellular DA and cell abundance, but much more limited data tuning the generalized linear models for the PNW (ongoing effort)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Switch to OC-CCI for ocean color products, while evaluating high-resolution (OLCI 300m) for near-coast and bays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Develop predictions for hindcast and nowcast that don’t rely on numerical ocean models (purely remote sensing product)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Very much a work in progress!</a:t>
            </a:r>
          </a:p>
        </p:txBody>
      </p:sp>
    </p:spTree>
    <p:extLst>
      <p:ext uri="{BB962C8B-B14F-4D97-AF65-F5344CB8AC3E}">
        <p14:creationId xmlns:p14="http://schemas.microsoft.com/office/powerpoint/2010/main" val="400582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D52DAB3-2047-1047-816D-056125FDC27A}"/>
              </a:ext>
            </a:extLst>
          </p:cNvPr>
          <p:cNvSpPr/>
          <p:nvPr/>
        </p:nvSpPr>
        <p:spPr>
          <a:xfrm>
            <a:off x="6559826" y="99391"/>
            <a:ext cx="5227983" cy="675860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0E45511-8EAC-9F41-8410-C27C1256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946" y="3609605"/>
            <a:ext cx="4119161" cy="3089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DAFA0-A732-3841-B664-C75C474C6C8D}"/>
              </a:ext>
            </a:extLst>
          </p:cNvPr>
          <p:cNvSpPr txBox="1"/>
          <p:nvPr/>
        </p:nvSpPr>
        <p:spPr>
          <a:xfrm>
            <a:off x="8351510" y="5892320"/>
            <a:ext cx="134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AUC=0.6761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E274C6-F80E-F444-93F2-82B905F948EA}"/>
              </a:ext>
            </a:extLst>
          </p:cNvPr>
          <p:cNvCxnSpPr>
            <a:cxnSpLocks/>
          </p:cNvCxnSpPr>
          <p:nvPr/>
        </p:nvCxnSpPr>
        <p:spPr>
          <a:xfrm flipV="1">
            <a:off x="7704438" y="3866324"/>
            <a:ext cx="3176927" cy="2504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91947908-6236-544F-98CB-E03CBC1B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52" y="257488"/>
            <a:ext cx="3576028" cy="3608836"/>
          </a:xfrm>
          <a:prstGeom prst="rect">
            <a:avLst/>
          </a:prstGeom>
        </p:spPr>
      </p:pic>
      <p:pic>
        <p:nvPicPr>
          <p:cNvPr id="12" name="Picture 11" descr="A picture containing text, diagram, line, plan&#10;&#10;Description automatically generated">
            <a:extLst>
              <a:ext uri="{FF2B5EF4-FFF2-40B4-BE49-F238E27FC236}">
                <a16:creationId xmlns:a16="http://schemas.microsoft.com/office/drawing/2014/main" id="{CC76DBE6-B030-F249-A5D6-008C3CAB7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08" y="371103"/>
            <a:ext cx="4459323" cy="626397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37D618-9631-564C-802B-CA31A2D9ED6C}"/>
              </a:ext>
            </a:extLst>
          </p:cNvPr>
          <p:cNvCxnSpPr/>
          <p:nvPr/>
        </p:nvCxnSpPr>
        <p:spPr>
          <a:xfrm>
            <a:off x="8517835" y="467141"/>
            <a:ext cx="0" cy="29067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CB546F0-45D4-2240-9DC7-61AD0BA4162A}"/>
              </a:ext>
            </a:extLst>
          </p:cNvPr>
          <p:cNvSpPr/>
          <p:nvPr/>
        </p:nvSpPr>
        <p:spPr>
          <a:xfrm>
            <a:off x="480391" y="78793"/>
            <a:ext cx="5227983" cy="675860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592C5-7EDC-1341-A6AB-75A7701164B0}"/>
              </a:ext>
            </a:extLst>
          </p:cNvPr>
          <p:cNvSpPr txBox="1"/>
          <p:nvPr/>
        </p:nvSpPr>
        <p:spPr>
          <a:xfrm rot="16200000">
            <a:off x="-2309266" y="3360409"/>
            <a:ext cx="506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Anderson et al. 2016 </a:t>
            </a:r>
            <a:r>
              <a:rPr lang="en-US" b="0" i="0" u="none" strike="noStrike" dirty="0" err="1">
                <a:solidFill>
                  <a:srgbClr val="5B616B"/>
                </a:solidFill>
                <a:effectLst/>
                <a:latin typeface="BlinkMacSystemFont"/>
              </a:rPr>
              <a:t>doi</a:t>
            </a:r>
            <a:r>
              <a:rPr lang="en-US" b="0" i="0" u="none" strike="noStrike" dirty="0">
                <a:solidFill>
                  <a:srgbClr val="5B616B"/>
                </a:solidFill>
                <a:effectLst/>
                <a:latin typeface="BlinkMacSystemFont"/>
              </a:rPr>
              <a:t>: 10.1016/j.hal.2016.08.006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B7289C-3368-7E45-B4C3-9EA4587A1018}"/>
              </a:ext>
            </a:extLst>
          </p:cNvPr>
          <p:cNvSpPr txBox="1"/>
          <p:nvPr/>
        </p:nvSpPr>
        <p:spPr>
          <a:xfrm>
            <a:off x="114893" y="110970"/>
            <a:ext cx="20746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 C-HARM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A2A5F-5AD1-E841-B824-20B665923344}"/>
              </a:ext>
            </a:extLst>
          </p:cNvPr>
          <p:cNvSpPr txBox="1"/>
          <p:nvPr/>
        </p:nvSpPr>
        <p:spPr>
          <a:xfrm>
            <a:off x="6073872" y="110970"/>
            <a:ext cx="18423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APPLIED TO PNW</a:t>
            </a:r>
          </a:p>
        </p:txBody>
      </p:sp>
    </p:spTree>
    <p:extLst>
      <p:ext uri="{BB962C8B-B14F-4D97-AF65-F5344CB8AC3E}">
        <p14:creationId xmlns:p14="http://schemas.microsoft.com/office/powerpoint/2010/main" val="148140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D52DAB3-2047-1047-816D-056125FDC27A}"/>
              </a:ext>
            </a:extLst>
          </p:cNvPr>
          <p:cNvSpPr/>
          <p:nvPr/>
        </p:nvSpPr>
        <p:spPr>
          <a:xfrm>
            <a:off x="6559826" y="99391"/>
            <a:ext cx="5227983" cy="675860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0E45511-8EAC-9F41-8410-C27C1256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946" y="3609605"/>
            <a:ext cx="4119161" cy="3089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DAFA0-A732-3841-B664-C75C474C6C8D}"/>
              </a:ext>
            </a:extLst>
          </p:cNvPr>
          <p:cNvSpPr txBox="1"/>
          <p:nvPr/>
        </p:nvSpPr>
        <p:spPr>
          <a:xfrm>
            <a:off x="8351510" y="5892320"/>
            <a:ext cx="134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AUC=0.6761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E274C6-F80E-F444-93F2-82B905F948EA}"/>
              </a:ext>
            </a:extLst>
          </p:cNvPr>
          <p:cNvCxnSpPr>
            <a:cxnSpLocks/>
          </p:cNvCxnSpPr>
          <p:nvPr/>
        </p:nvCxnSpPr>
        <p:spPr>
          <a:xfrm flipV="1">
            <a:off x="7704438" y="3866324"/>
            <a:ext cx="3176927" cy="2504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91947908-6236-544F-98CB-E03CBC1B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636" y="209218"/>
            <a:ext cx="3576028" cy="3608836"/>
          </a:xfrm>
          <a:prstGeom prst="rect">
            <a:avLst/>
          </a:prstGeom>
        </p:spPr>
      </p:pic>
      <p:pic>
        <p:nvPicPr>
          <p:cNvPr id="12" name="Picture 11" descr="A picture containing text, diagram, line, plan&#10;&#10;Description automatically generated">
            <a:extLst>
              <a:ext uri="{FF2B5EF4-FFF2-40B4-BE49-F238E27FC236}">
                <a16:creationId xmlns:a16="http://schemas.microsoft.com/office/drawing/2014/main" id="{CC76DBE6-B030-F249-A5D6-008C3CAB7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08" y="371103"/>
            <a:ext cx="4459323" cy="626397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37D618-9631-564C-802B-CA31A2D9ED6C}"/>
              </a:ext>
            </a:extLst>
          </p:cNvPr>
          <p:cNvCxnSpPr/>
          <p:nvPr/>
        </p:nvCxnSpPr>
        <p:spPr>
          <a:xfrm>
            <a:off x="8517835" y="467141"/>
            <a:ext cx="0" cy="29067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CB546F0-45D4-2240-9DC7-61AD0BA4162A}"/>
              </a:ext>
            </a:extLst>
          </p:cNvPr>
          <p:cNvSpPr/>
          <p:nvPr/>
        </p:nvSpPr>
        <p:spPr>
          <a:xfrm>
            <a:off x="480391" y="78793"/>
            <a:ext cx="5227983" cy="675860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592C5-7EDC-1341-A6AB-75A7701164B0}"/>
              </a:ext>
            </a:extLst>
          </p:cNvPr>
          <p:cNvSpPr txBox="1"/>
          <p:nvPr/>
        </p:nvSpPr>
        <p:spPr>
          <a:xfrm rot="16200000">
            <a:off x="-2309266" y="3360409"/>
            <a:ext cx="506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Anderson et al. 2016 </a:t>
            </a:r>
            <a:r>
              <a:rPr lang="en-US" b="0" i="0" u="none" strike="noStrike" dirty="0" err="1">
                <a:solidFill>
                  <a:srgbClr val="5B616B"/>
                </a:solidFill>
                <a:effectLst/>
                <a:latin typeface="BlinkMacSystemFont"/>
              </a:rPr>
              <a:t>doi</a:t>
            </a:r>
            <a:r>
              <a:rPr lang="en-US" b="0" i="0" u="none" strike="noStrike" dirty="0">
                <a:solidFill>
                  <a:srgbClr val="5B616B"/>
                </a:solidFill>
                <a:effectLst/>
                <a:latin typeface="BlinkMacSystemFont"/>
              </a:rPr>
              <a:t>: 10.1016/j.hal.2016.08.006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B7289C-3368-7E45-B4C3-9EA4587A1018}"/>
              </a:ext>
            </a:extLst>
          </p:cNvPr>
          <p:cNvSpPr txBox="1"/>
          <p:nvPr/>
        </p:nvSpPr>
        <p:spPr>
          <a:xfrm>
            <a:off x="114893" y="110970"/>
            <a:ext cx="20746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 C-HARM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A2A5F-5AD1-E841-B824-20B665923344}"/>
              </a:ext>
            </a:extLst>
          </p:cNvPr>
          <p:cNvSpPr txBox="1"/>
          <p:nvPr/>
        </p:nvSpPr>
        <p:spPr>
          <a:xfrm>
            <a:off x="6073872" y="110970"/>
            <a:ext cx="18423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APPLIED TO PNW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64ED0F-C274-1D43-8397-EC2230FB4F63}"/>
              </a:ext>
            </a:extLst>
          </p:cNvPr>
          <p:cNvSpPr txBox="1"/>
          <p:nvPr/>
        </p:nvSpPr>
        <p:spPr>
          <a:xfrm>
            <a:off x="5025662" y="1836915"/>
            <a:ext cx="2421030" cy="341632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CA-C-HARM has skill,</a:t>
            </a:r>
            <a:r>
              <a:rPr lang="en-US" sz="2400" dirty="0"/>
              <a:t> but the prediction point is substantially different, suggesting retuning would improve performance</a:t>
            </a:r>
          </a:p>
        </p:txBody>
      </p:sp>
    </p:spTree>
    <p:extLst>
      <p:ext uri="{BB962C8B-B14F-4D97-AF65-F5344CB8AC3E}">
        <p14:creationId xmlns:p14="http://schemas.microsoft.com/office/powerpoint/2010/main" val="3171718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723</Words>
  <Application>Microsoft Macintosh PowerPoint</Application>
  <PresentationFormat>Widescreen</PresentationFormat>
  <Paragraphs>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BlinkMacSystemFont</vt:lpstr>
      <vt:lpstr>Calibri</vt:lpstr>
      <vt:lpstr>Calibri Light</vt:lpstr>
      <vt:lpstr>Helvetica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from the Operational C-HARM model in California</vt:lpstr>
      <vt:lpstr>Our Approach:</vt:lpstr>
      <vt:lpstr>PowerPoint Presentation</vt:lpstr>
      <vt:lpstr>PowerPoint Presentation</vt:lpstr>
      <vt:lpstr>PowerPoint Presentation</vt:lpstr>
      <vt:lpstr>There is a good relationship between CDOM and salinity: could replace model salinity with remote sensing data based on Palacios et al. 2009, Hooker et al. 2020</vt:lpstr>
      <vt:lpstr>Large scale toxin event in Razor Clams, November 2022. Note that the Columbia River plume acts as a barrier to onshore transport when the plume is flowing northward. Preliminary model is sensitive to synthetic salinity values (may under-predict in the plume)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Misty Peacock</dc:creator>
  <cp:lastModifiedBy>Misty Peacock</cp:lastModifiedBy>
  <cp:revision>8</cp:revision>
  <dcterms:created xsi:type="dcterms:W3CDTF">2023-05-01T18:52:28Z</dcterms:created>
  <dcterms:modified xsi:type="dcterms:W3CDTF">2023-05-04T23:51:42Z</dcterms:modified>
</cp:coreProperties>
</file>