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7" r:id="rId4"/>
    <p:sldId id="273" r:id="rId5"/>
    <p:sldId id="272" r:id="rId6"/>
    <p:sldId id="261" r:id="rId7"/>
    <p:sldId id="280" r:id="rId8"/>
    <p:sldId id="258" r:id="rId9"/>
    <p:sldId id="263" r:id="rId10"/>
    <p:sldId id="267" r:id="rId11"/>
    <p:sldId id="268" r:id="rId12"/>
    <p:sldId id="278" r:id="rId13"/>
    <p:sldId id="265" r:id="rId14"/>
    <p:sldId id="271" r:id="rId15"/>
    <p:sldId id="279" r:id="rId16"/>
    <p:sldId id="274" r:id="rId17"/>
    <p:sldId id="266" r:id="rId18"/>
    <p:sldId id="275" r:id="rId19"/>
    <p:sldId id="282" r:id="rId20"/>
    <p:sldId id="283" r:id="rId21"/>
    <p:sldId id="269" r:id="rId22"/>
    <p:sldId id="276" r:id="rId23"/>
    <p:sldId id="281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/>
    <p:restoredTop sz="96327"/>
  </p:normalViewPr>
  <p:slideViewPr>
    <p:cSldViewPr snapToGrid="0">
      <p:cViewPr varScale="1">
        <p:scale>
          <a:sx n="109" d="100"/>
          <a:sy n="109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73E73-D5CB-7C42-BC88-3A970EE9C819}" type="datetimeFigureOut">
              <a:rPr lang="en-US" smtClean="0"/>
              <a:t>5/7/23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48583-ADC0-C04B-9E82-E18E0C92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28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tackle this problem?</a:t>
            </a:r>
            <a:endParaRPr/>
          </a:p>
        </p:txBody>
      </p:sp>
      <p:sp>
        <p:nvSpPr>
          <p:cNvPr id="126" name="Google Shape;12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tackle this problem?</a:t>
            </a:r>
            <a:endParaRPr/>
          </a:p>
        </p:txBody>
      </p:sp>
      <p:sp>
        <p:nvSpPr>
          <p:cNvPr id="134" name="Google Shape;13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1b5e40f83f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1b5e40f83f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Map of salem sound. Different boxes for different measurements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1b5e40f83f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1b5e40f83f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1b5e40f83f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1b5e40f83f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094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1b5e40f83f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1b5e40f83f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PRISMA dates: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1b5e40f83f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1b5e40f83f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1A64-6321-5D5A-72A0-EA4319826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A75336-E54B-0149-30C7-3563CC860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2BC04-CEC1-0C47-9DE7-499739D1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2F04-9482-2546-8C79-E06A72FDD5EF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2E98-A9F9-4BBF-E595-33A546DFE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2C3D5-0D5B-97EE-A4E8-B496FF45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801F-F82C-CF4F-955A-61840AC91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9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F09C2-EDD7-21F9-AE69-71444366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29F35-8F7C-A26F-40D0-7548FB3F7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10B27-06D2-8176-FF05-6FB9A721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2F04-9482-2546-8C79-E06A72FDD5EF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4F539-FFBA-660C-378A-E63CDED71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DEF78-C9B2-9934-2471-2E828BB13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801F-F82C-CF4F-955A-61840AC91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1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34264D-17B0-C97C-2A04-D6F7EFCEEF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40EE9-2946-578B-7085-35289A5FF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D8F0F-6E83-AD3D-8DC5-082A9488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2F04-9482-2546-8C79-E06A72FDD5EF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A0DD3-0996-BBB3-10CF-9B4DCB439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443D0-75D2-706F-05BA-4B388D87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801F-F82C-CF4F-955A-61840AC91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74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83634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B4478-1D6F-3D79-80BE-621959003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A2CCE-CD08-70BB-EDB3-ADA0B7347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8B4B9-6BC8-F195-4F76-074C52D3B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2F04-9482-2546-8C79-E06A72FDD5EF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8AD2B-FB7F-5479-0367-5EABD954B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8D249-FCE2-FE40-A551-DE7772A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801F-F82C-CF4F-955A-61840AC91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73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68C09-1A39-BB55-326F-ECE331FB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C7BF5-18DA-19FB-1D40-556D290F1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E31B1-6989-CD62-BE95-3CE66446A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2F04-9482-2546-8C79-E06A72FDD5EF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D4A1F-E965-EFD8-847F-B4ED74E2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E1897-68B6-C394-C934-F29EC8601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801F-F82C-CF4F-955A-61840AC91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0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C801D-3FED-3EA1-1958-A522155B4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877BA-3796-74EC-2C59-2E425FAAD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B8CB-8112-939E-46AC-5641EC7CF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9BED7-0BBC-C7F9-DFCA-1ACFA4FF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2F04-9482-2546-8C79-E06A72FDD5EF}" type="datetimeFigureOut">
              <a:rPr lang="en-US" smtClean="0"/>
              <a:t>5/7/23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7BC5D-3BDA-3381-8097-25D07315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5F7DB-707B-F9C2-36AF-90B12AAA4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801F-F82C-CF4F-955A-61840AC91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4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3682D-9B7F-FA5E-FD89-8D3069DF9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E0131-F2C0-4A03-7ADC-C1814A940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3386F-9FB4-FDA9-136A-BD7B64E94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34B79-1C6B-8C70-68D6-6D6C4B45D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EEFE0-68DB-4616-E04B-71B45C8D1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ECC86-24FF-E45D-BDC1-B6C28284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2F04-9482-2546-8C79-E06A72FDD5EF}" type="datetimeFigureOut">
              <a:rPr lang="en-US" smtClean="0"/>
              <a:t>5/7/23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D8F16F-4517-3B65-8E1E-67143E97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009B43-8DE7-FD00-D5C1-A51BA4F4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801F-F82C-CF4F-955A-61840AC91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2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0C420-749A-2BAF-35FD-3ED56A02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DB6CC0-9E01-2E74-88A2-2C56BA0A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2F04-9482-2546-8C79-E06A72FDD5EF}" type="datetimeFigureOut">
              <a:rPr lang="en-US" smtClean="0"/>
              <a:t>5/7/23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22ECE-4E04-024C-FA24-427FE59B0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52339-86DB-C17A-A7EF-69DC93734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801F-F82C-CF4F-955A-61840AC91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25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7C5BFC-B257-4DC7-4AA0-84036AC4D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2F04-9482-2546-8C79-E06A72FDD5EF}" type="datetimeFigureOut">
              <a:rPr lang="en-US" smtClean="0"/>
              <a:t>5/7/23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B20F3-555A-B015-6B2C-A118FB5ED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F7B60-D1CC-2AD9-E4C1-2F16B810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801F-F82C-CF4F-955A-61840AC91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73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F05B3-C873-2AA2-7CFB-0F697F91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7D09B-EA36-3937-4092-FD3075596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55473-72C2-D930-C03A-A82C87140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0526A-25CB-146D-91B3-66076A01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2F04-9482-2546-8C79-E06A72FDD5EF}" type="datetimeFigureOut">
              <a:rPr lang="en-US" smtClean="0"/>
              <a:t>5/7/23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9B04C-F6AE-35C3-0435-CFD1EC0E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615F3-F6EF-0B80-BA13-68C17950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801F-F82C-CF4F-955A-61840AC91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91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F9506-B4BA-1737-32F1-8459C189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C36D1-3473-5A77-7626-C8BFEB4798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D2E804-482C-1C70-EDCE-54EB60F3A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932F5-8FC0-9479-9099-85ADC4336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2F04-9482-2546-8C79-E06A72FDD5EF}" type="datetimeFigureOut">
              <a:rPr lang="en-US" smtClean="0"/>
              <a:t>5/7/23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6D232-977F-6C21-4AD0-256CE111A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43690-833A-677F-B90E-7468E44FE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B801F-F82C-CF4F-955A-61840AC91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61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13D2F-E7FA-6A37-8B56-EB5A0893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57327-04FD-4BDA-D4B4-D9677CE8F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7DA32-9C04-3762-87A7-4DA039274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A2F04-9482-2546-8C79-E06A72FDD5EF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DC941-AD04-F30B-5F09-F657B0F2A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862DD-D616-BEA8-1DE8-E0CB24DCC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B801F-F82C-CF4F-955A-61840AC91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6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0;p14">
            <a:extLst>
              <a:ext uri="{FF2B5EF4-FFF2-40B4-BE49-F238E27FC236}">
                <a16:creationId xmlns:a16="http://schemas.microsoft.com/office/drawing/2014/main" id="{8BA325EA-4BE6-E586-6BC6-3DDB0AF20AF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52900"/>
            <a:ext cx="12192000" cy="9144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D2DF91-74E3-3D24-885C-B6716F1B3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4525"/>
            <a:ext cx="9144000" cy="2078037"/>
          </a:xfrm>
          <a:solidFill>
            <a:schemeClr val="bg1">
              <a:alpha val="58000"/>
            </a:schemeClr>
          </a:solidFill>
        </p:spPr>
        <p:txBody>
          <a:bodyPr tIns="0" bIns="0" anchor="ctr" anchorCtr="0">
            <a:noAutofit/>
          </a:bodyPr>
          <a:lstStyle/>
          <a:p>
            <a:r>
              <a:rPr lang="en-US" sz="4400" dirty="0"/>
              <a:t>Building and Evaluating Pipelines to Identify Submerged Kelps in New England from Remote Sensing Imagery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DFD9CB-5DCB-2895-0CEB-7E5A5C759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  <a:solidFill>
            <a:schemeClr val="bg1">
              <a:alpha val="58000"/>
            </a:schemeClr>
          </a:solidFill>
        </p:spPr>
        <p:txBody>
          <a:bodyPr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Jarrett Byrnes</a:t>
            </a:r>
            <a:r>
              <a:rPr lang="en-US" sz="2400" baseline="30000" dirty="0"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, Meredith McPherson</a:t>
            </a:r>
            <a:r>
              <a:rPr lang="en-US" sz="2400" baseline="30000" dirty="0"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, Alexis Wilkes</a:t>
            </a:r>
            <a:r>
              <a:rPr lang="en-US" sz="2400" baseline="30000" dirty="0"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, Pedro Guy</a:t>
            </a:r>
            <a:r>
              <a:rPr lang="en-US" sz="2400" baseline="30000" dirty="0"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, Mark Borrelli</a:t>
            </a:r>
            <a:r>
              <a:rPr lang="en-US" sz="2400" baseline="30000" dirty="0"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, Tom Bell</a:t>
            </a:r>
            <a:r>
              <a:rPr lang="en-US" sz="2400" baseline="30000" dirty="0"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en-US" sz="2400" baseline="30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Rodrigo Garcia</a:t>
            </a:r>
            <a:r>
              <a:rPr lang="en-US" sz="2400" baseline="30000" dirty="0">
                <a:latin typeface="Montserrat"/>
                <a:ea typeface="Montserrat"/>
                <a:cs typeface="Montserrat"/>
                <a:sym typeface="Montserrat"/>
              </a:rPr>
              <a:t>1,2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400" dirty="0" err="1">
                <a:latin typeface="Montserrat"/>
                <a:ea typeface="Montserrat"/>
                <a:cs typeface="Montserrat"/>
                <a:sym typeface="Montserrat"/>
              </a:rPr>
              <a:t>Nima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 Pahlevan</a:t>
            </a:r>
            <a:r>
              <a:rPr lang="en-US" sz="2400" baseline="30000" dirty="0">
                <a:latin typeface="Montserrat"/>
                <a:ea typeface="Montserrat"/>
                <a:cs typeface="Montserrat"/>
                <a:sym typeface="Montserrat"/>
              </a:rPr>
              <a:t>1,2,3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, Crystal Schaaf</a:t>
            </a:r>
            <a:r>
              <a:rPr lang="en-US" sz="2400" baseline="30000" dirty="0"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en-US" sz="2400" baseline="300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Robert Chen</a:t>
            </a:r>
            <a:r>
              <a:rPr lang="en-US" sz="2400" baseline="30000" dirty="0"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, Arthur Elmes</a:t>
            </a:r>
            <a:r>
              <a:rPr lang="en-US" sz="2400" baseline="30000" dirty="0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lang="en-US"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dirty="0">
                <a:latin typeface="Montserrat"/>
                <a:ea typeface="Montserrat"/>
                <a:cs typeface="Montserrat"/>
                <a:sym typeface="Montserrat"/>
              </a:rPr>
              <a:t>1 - University of Massachusetts Boston, 2 - NASA, 3 - Science Systems and Applications Inc., 4 - Woods Hole Oceanographic Institute</a:t>
            </a:r>
          </a:p>
          <a:p>
            <a:endParaRPr lang="en-US" dirty="0"/>
          </a:p>
        </p:txBody>
      </p:sp>
      <p:pic>
        <p:nvPicPr>
          <p:cNvPr id="5" name="Google Shape;87;p1" descr="Logo&#10;&#10;Description automatically generated">
            <a:extLst>
              <a:ext uri="{FF2B5EF4-FFF2-40B4-BE49-F238E27FC236}">
                <a16:creationId xmlns:a16="http://schemas.microsoft.com/office/drawing/2014/main" id="{0AA7D7CE-8472-A726-478E-FA0DED0B4E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0" y="5605737"/>
            <a:ext cx="1310792" cy="88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8;p1" descr="Logo&#10;&#10;Description automatically generated">
            <a:extLst>
              <a:ext uri="{FF2B5EF4-FFF2-40B4-BE49-F238E27FC236}">
                <a16:creationId xmlns:a16="http://schemas.microsoft.com/office/drawing/2014/main" id="{5E4FEF07-6D46-67BD-6362-3A6BE0524C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120" y="5391754"/>
            <a:ext cx="2565994" cy="1282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297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FD894-0FCD-FC0E-23DB-D4BFBEF5F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Drop Camera Measurements to Establish a Baseline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51760-E70D-2535-FE1D-B6EE9D053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686378"/>
            <a:ext cx="5348592" cy="4555200"/>
          </a:xfrm>
        </p:spPr>
        <p:txBody>
          <a:bodyPr/>
          <a:lstStyle/>
          <a:p>
            <a:r>
              <a:rPr lang="en-US" dirty="0"/>
              <a:t>Continuously recording GoPro Camera on weighted frame</a:t>
            </a:r>
          </a:p>
          <a:p>
            <a:endParaRPr lang="en-US" dirty="0"/>
          </a:p>
          <a:p>
            <a:r>
              <a:rPr lang="en-US" dirty="0"/>
              <a:t>142 tracks taken around Salem Sound</a:t>
            </a:r>
          </a:p>
          <a:p>
            <a:endParaRPr lang="en-US" dirty="0"/>
          </a:p>
          <a:p>
            <a:r>
              <a:rPr lang="en-US" dirty="0"/>
              <a:t>Focus on depths &lt; 5m MLW</a:t>
            </a:r>
          </a:p>
          <a:p>
            <a:endParaRPr lang="en-US" dirty="0"/>
          </a:p>
          <a:p>
            <a:r>
              <a:rPr lang="en-US" dirty="0"/>
              <a:t>Imagery of algal beds, sand beds, kelp forests, and more</a:t>
            </a:r>
          </a:p>
        </p:txBody>
      </p:sp>
      <p:pic>
        <p:nvPicPr>
          <p:cNvPr id="5" name="Picture 4" descr="A person on a boat&#10;&#10;Description automatically generated with low confidence">
            <a:extLst>
              <a:ext uri="{FF2B5EF4-FFF2-40B4-BE49-F238E27FC236}">
                <a16:creationId xmlns:a16="http://schemas.microsoft.com/office/drawing/2014/main" id="{42616B04-F2A0-9E58-CAAF-8ECDC60B5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141" y="1504803"/>
            <a:ext cx="6761545" cy="507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78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hart, bar chart, histogram&#10;&#10;Description automatically generated">
            <a:extLst>
              <a:ext uri="{FF2B5EF4-FFF2-40B4-BE49-F238E27FC236}">
                <a16:creationId xmlns:a16="http://schemas.microsoft.com/office/drawing/2014/main" id="{242C617A-CAD8-5387-693B-747F42E1A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50" y="0"/>
            <a:ext cx="3685466" cy="6910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FB3A88-3F2F-FE2D-7C5E-D1B4B89D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50471"/>
            <a:ext cx="11360800" cy="1206496"/>
          </a:xfrm>
        </p:spPr>
        <p:txBody>
          <a:bodyPr>
            <a:normAutofit fontScale="90000"/>
          </a:bodyPr>
          <a:lstStyle/>
          <a:p>
            <a:r>
              <a:rPr lang="en-US" dirty="0"/>
              <a:t>SACFOR Scale for Quick Analysis and Calibration of Pipeline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613787-D618-9078-BBBE-93DD21D5D701}"/>
              </a:ext>
            </a:extLst>
          </p:cNvPr>
          <p:cNvGrpSpPr/>
          <p:nvPr/>
        </p:nvGrpSpPr>
        <p:grpSpPr>
          <a:xfrm>
            <a:off x="306998" y="1938493"/>
            <a:ext cx="7830113" cy="2540910"/>
            <a:chOff x="306998" y="1788022"/>
            <a:chExt cx="11040310" cy="358263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CB39F34-5C8F-6496-642B-72041957E163}"/>
                </a:ext>
              </a:extLst>
            </p:cNvPr>
            <p:cNvGrpSpPr/>
            <p:nvPr/>
          </p:nvGrpSpPr>
          <p:grpSpPr>
            <a:xfrm>
              <a:off x="306998" y="3034705"/>
              <a:ext cx="10932741" cy="2335951"/>
              <a:chOff x="306998" y="3034705"/>
              <a:chExt cx="10932741" cy="2335951"/>
            </a:xfrm>
          </p:grpSpPr>
          <p:pic>
            <p:nvPicPr>
              <p:cNvPr id="12" name="Picture 11" descr="A picture containing plant&#10;&#10;Description automatically generated">
                <a:extLst>
                  <a:ext uri="{FF2B5EF4-FFF2-40B4-BE49-F238E27FC236}">
                    <a16:creationId xmlns:a16="http://schemas.microsoft.com/office/drawing/2014/main" id="{D64728F4-5E53-8AEC-73B7-F81FB7D8A6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055" b="12259"/>
              <a:stretch/>
            </p:blipFill>
            <p:spPr>
              <a:xfrm rot="5400000">
                <a:off x="9198449" y="3322634"/>
                <a:ext cx="2323797" cy="1758783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plant&#10;&#10;Description automatically generated">
                <a:extLst>
                  <a:ext uri="{FF2B5EF4-FFF2-40B4-BE49-F238E27FC236}">
                    <a16:creationId xmlns:a16="http://schemas.microsoft.com/office/drawing/2014/main" id="{E427E5C4-7B73-EE33-429B-E2D10A660A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47" b="12629"/>
              <a:stretch/>
            </p:blipFill>
            <p:spPr>
              <a:xfrm rot="5400000">
                <a:off x="7375876" y="3327664"/>
                <a:ext cx="2329220" cy="1756764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3C5394E-89B4-5323-0C6F-9BD9B7C37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260" b="12657"/>
              <a:stretch/>
            </p:blipFill>
            <p:spPr>
              <a:xfrm rot="5400000">
                <a:off x="3669370" y="3336373"/>
                <a:ext cx="2323797" cy="1744770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green&#10;&#10;Description automatically generated">
                <a:extLst>
                  <a:ext uri="{FF2B5EF4-FFF2-40B4-BE49-F238E27FC236}">
                    <a16:creationId xmlns:a16="http://schemas.microsoft.com/office/drawing/2014/main" id="{ED908B21-425A-8BF1-72A5-70FF09C2EB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540" b="12036"/>
              <a:stretch/>
            </p:blipFill>
            <p:spPr>
              <a:xfrm rot="5400000">
                <a:off x="1865494" y="3320932"/>
                <a:ext cx="2329220" cy="1756765"/>
              </a:xfrm>
              <a:prstGeom prst="rect">
                <a:avLst/>
              </a:prstGeom>
            </p:spPr>
          </p:pic>
          <p:pic>
            <p:nvPicPr>
              <p:cNvPr id="16" name="Picture 15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02E5E66F-7E56-6CD2-C256-DC9E67449F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110" b="12935"/>
              <a:stretch/>
            </p:blipFill>
            <p:spPr>
              <a:xfrm rot="5400000">
                <a:off x="15638" y="3328531"/>
                <a:ext cx="2326754" cy="1744033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ocean floor&#10;&#10;Description automatically generated">
                <a:extLst>
                  <a:ext uri="{FF2B5EF4-FFF2-40B4-BE49-F238E27FC236}">
                    <a16:creationId xmlns:a16="http://schemas.microsoft.com/office/drawing/2014/main" id="{43828BFE-9D3A-6F02-8D18-31B7FB9100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43" b="12236"/>
              <a:stretch/>
            </p:blipFill>
            <p:spPr>
              <a:xfrm rot="5400000">
                <a:off x="5530074" y="3327626"/>
                <a:ext cx="2329295" cy="1756764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A4530B2-7DAF-5686-6748-71E554063D5E}"/>
                </a:ext>
              </a:extLst>
            </p:cNvPr>
            <p:cNvGrpSpPr/>
            <p:nvPr/>
          </p:nvGrpSpPr>
          <p:grpSpPr>
            <a:xfrm>
              <a:off x="306999" y="1788022"/>
              <a:ext cx="11040309" cy="1118301"/>
              <a:chOff x="306999" y="1788022"/>
              <a:chExt cx="11040309" cy="111830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860283-6882-A5D8-F2AC-4D2F753202CE}"/>
                  </a:ext>
                </a:extLst>
              </p:cNvPr>
              <p:cNvSpPr/>
              <p:nvPr/>
            </p:nvSpPr>
            <p:spPr>
              <a:xfrm>
                <a:off x="9480954" y="1788024"/>
                <a:ext cx="1866354" cy="111829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Super-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abundant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&gt;80%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BE16071-3AF8-8EBD-8C56-1AC089F7FEFE}"/>
                  </a:ext>
                </a:extLst>
              </p:cNvPr>
              <p:cNvSpPr/>
              <p:nvPr/>
            </p:nvSpPr>
            <p:spPr>
              <a:xfrm>
                <a:off x="7659586" y="1788022"/>
                <a:ext cx="1751401" cy="11183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Abundant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40 - 79%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A6A19E-DF7F-6A61-6122-2ACBB06F738E}"/>
                  </a:ext>
                </a:extLst>
              </p:cNvPr>
              <p:cNvSpPr/>
              <p:nvPr/>
            </p:nvSpPr>
            <p:spPr>
              <a:xfrm>
                <a:off x="3991575" y="1802817"/>
                <a:ext cx="1731690" cy="110350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Frequent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10 - 19%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2769589-A6EF-1B3C-0BDF-8FB0A52D130E}"/>
                  </a:ext>
                </a:extLst>
              </p:cNvPr>
              <p:cNvSpPr/>
              <p:nvPr/>
            </p:nvSpPr>
            <p:spPr>
              <a:xfrm>
                <a:off x="2130415" y="1802818"/>
                <a:ext cx="1744422" cy="110350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Occasional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5 - 9%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C536405-92F5-96AC-0131-5F3ABB18A98B}"/>
                  </a:ext>
                </a:extLst>
              </p:cNvPr>
              <p:cNvSpPr/>
              <p:nvPr/>
            </p:nvSpPr>
            <p:spPr>
              <a:xfrm>
                <a:off x="306999" y="1802818"/>
                <a:ext cx="1715531" cy="110350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Rare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1 - 5%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12BA6E5-4130-68EB-CC25-9ECE8957DEED}"/>
                  </a:ext>
                </a:extLst>
              </p:cNvPr>
              <p:cNvSpPr/>
              <p:nvPr/>
            </p:nvSpPr>
            <p:spPr>
              <a:xfrm>
                <a:off x="5816340" y="1802819"/>
                <a:ext cx="1756764" cy="110350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Common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20 - 39%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005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B3A88-3F2F-FE2D-7C5E-D1B4B89D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50471"/>
            <a:ext cx="11360800" cy="1206496"/>
          </a:xfrm>
        </p:spPr>
        <p:txBody>
          <a:bodyPr>
            <a:normAutofit fontScale="90000"/>
          </a:bodyPr>
          <a:lstStyle/>
          <a:p>
            <a:r>
              <a:rPr lang="en-US" dirty="0"/>
              <a:t>Kelp Forest Reading Group to Generate Segmented imagery for Convolutional Neural Networks</a:t>
            </a:r>
          </a:p>
        </p:txBody>
      </p:sp>
      <p:pic>
        <p:nvPicPr>
          <p:cNvPr id="3" name="Google Shape;227;p36">
            <a:extLst>
              <a:ext uri="{FF2B5EF4-FFF2-40B4-BE49-F238E27FC236}">
                <a16:creationId xmlns:a16="http://schemas.microsoft.com/office/drawing/2014/main" id="{08E544A4-AF2A-9FC5-92E3-233383394A8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70151" y="1485872"/>
            <a:ext cx="6521849" cy="437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8;p36">
            <a:extLst>
              <a:ext uri="{FF2B5EF4-FFF2-40B4-BE49-F238E27FC236}">
                <a16:creationId xmlns:a16="http://schemas.microsoft.com/office/drawing/2014/main" id="{4E0CE67C-B6E3-6684-C77C-1108A25AF6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85872"/>
            <a:ext cx="5981341" cy="43753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CFA256-39D6-138D-7E50-856698BD0885}"/>
              </a:ext>
            </a:extLst>
          </p:cNvPr>
          <p:cNvSpPr txBox="1"/>
          <p:nvPr/>
        </p:nvSpPr>
        <p:spPr>
          <a:xfrm>
            <a:off x="104173" y="6088284"/>
            <a:ext cx="11308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475 images, 3.5K blades segmented, Currently ~55-60% Accuracy with untuned V7 model</a:t>
            </a:r>
          </a:p>
        </p:txBody>
      </p:sp>
    </p:spTree>
    <p:extLst>
      <p:ext uri="{BB962C8B-B14F-4D97-AF65-F5344CB8AC3E}">
        <p14:creationId xmlns:p14="http://schemas.microsoft.com/office/powerpoint/2010/main" val="2589728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13569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dirty="0" err="1"/>
              <a:t>Sidescan</a:t>
            </a:r>
            <a:r>
              <a:rPr lang="en-US" dirty="0"/>
              <a:t> Sonar Surveys to Map at Scale and Depth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415600" y="1151400"/>
            <a:ext cx="3508218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457200" indent="-457200">
              <a:spcAft>
                <a:spcPts val="1600"/>
              </a:spcAft>
            </a:pPr>
            <a:r>
              <a:rPr lang="en-US" dirty="0"/>
              <a:t>Partnership with Center for Coastal Studies</a:t>
            </a:r>
          </a:p>
          <a:p>
            <a:pPr marL="457200" indent="-457200">
              <a:spcAft>
                <a:spcPts val="1600"/>
              </a:spcAft>
            </a:pPr>
            <a:r>
              <a:rPr lang="en-US" dirty="0" err="1"/>
              <a:t>Edgetech</a:t>
            </a:r>
            <a:r>
              <a:rPr lang="en-US" dirty="0"/>
              <a:t> 6205 Phase-Measuring </a:t>
            </a:r>
            <a:r>
              <a:rPr lang="en-US" dirty="0" err="1"/>
              <a:t>Sidescan</a:t>
            </a:r>
            <a:r>
              <a:rPr lang="en-US" dirty="0"/>
              <a:t> Sonar</a:t>
            </a:r>
            <a:endParaRPr dirty="0"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7562" y="925974"/>
            <a:ext cx="7795217" cy="551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Marine Geology – Meet The Team | Center for Coastal Studies">
            <a:extLst>
              <a:ext uri="{FF2B5EF4-FFF2-40B4-BE49-F238E27FC236}">
                <a16:creationId xmlns:a16="http://schemas.microsoft.com/office/drawing/2014/main" id="{4A67DE99-08E3-6581-36B5-D5EE86B03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46" y="3875281"/>
            <a:ext cx="2033845" cy="266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42515B-0ADA-477B-CCD9-91C1624B3608}"/>
              </a:ext>
            </a:extLst>
          </p:cNvPr>
          <p:cNvSpPr txBox="1"/>
          <p:nvPr/>
        </p:nvSpPr>
        <p:spPr>
          <a:xfrm>
            <a:off x="1470882" y="6488668"/>
            <a:ext cx="115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Pedro Guy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AEF5-0668-69C7-C85E-E8F6B2FD8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776400" cy="1183347"/>
          </a:xfrm>
        </p:spPr>
        <p:txBody>
          <a:bodyPr>
            <a:normAutofit fontScale="90000"/>
          </a:bodyPr>
          <a:lstStyle/>
          <a:p>
            <a:r>
              <a:rPr lang="en-US" dirty="0"/>
              <a:t>Cross-Calibration of </a:t>
            </a:r>
            <a:r>
              <a:rPr lang="en-US" dirty="0" err="1"/>
              <a:t>Sidescan</a:t>
            </a:r>
            <a:r>
              <a:rPr lang="en-US" dirty="0"/>
              <a:t> and Drop Camera Imagery Shows Habitat Preferences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ACFCC2-28AF-4E78-6421-35C558B91F98}"/>
              </a:ext>
            </a:extLst>
          </p:cNvPr>
          <p:cNvGrpSpPr/>
          <p:nvPr/>
        </p:nvGrpSpPr>
        <p:grpSpPr>
          <a:xfrm>
            <a:off x="6110049" y="785471"/>
            <a:ext cx="3870893" cy="6005975"/>
            <a:chOff x="694480" y="949595"/>
            <a:chExt cx="3870893" cy="6005975"/>
          </a:xfrm>
        </p:grpSpPr>
        <p:pic>
          <p:nvPicPr>
            <p:cNvPr id="5" name="Picture 4" descr="A picture containing text, screenshot, diagram, number&#10;&#10;Description automatically generated">
              <a:extLst>
                <a:ext uri="{FF2B5EF4-FFF2-40B4-BE49-F238E27FC236}">
                  <a16:creationId xmlns:a16="http://schemas.microsoft.com/office/drawing/2014/main" id="{74159811-C9F8-C0D6-5108-D25CBF35D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6291"/>
            <a:stretch/>
          </p:blipFill>
          <p:spPr>
            <a:xfrm>
              <a:off x="694480" y="949595"/>
              <a:ext cx="3870893" cy="6005975"/>
            </a:xfrm>
            <a:prstGeom prst="rect">
              <a:avLst/>
            </a:prstGeom>
          </p:spPr>
        </p:pic>
        <p:pic>
          <p:nvPicPr>
            <p:cNvPr id="6" name="Picture 5" descr="A picture containing text, screenshot, diagram, number&#10;&#10;Description automatically generated">
              <a:extLst>
                <a:ext uri="{FF2B5EF4-FFF2-40B4-BE49-F238E27FC236}">
                  <a16:creationId xmlns:a16="http://schemas.microsoft.com/office/drawing/2014/main" id="{FC722FEE-97DF-6AEF-F5A8-2ABEEBD5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715"/>
            <a:stretch/>
          </p:blipFill>
          <p:spPr>
            <a:xfrm>
              <a:off x="1157469" y="949595"/>
              <a:ext cx="3407904" cy="600597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09CA3B6-43C5-F124-FC9D-860497A5BC70}"/>
              </a:ext>
            </a:extLst>
          </p:cNvPr>
          <p:cNvSpPr txBox="1"/>
          <p:nvPr/>
        </p:nvSpPr>
        <p:spPr>
          <a:xfrm>
            <a:off x="554893" y="2018743"/>
            <a:ext cx="50002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From ~900 SACFOR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Kelp comes to 2m depth, but is typically in the 4-5m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Kelp is concentrated on flat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Kelp mainly occurs on rocky substrates</a:t>
            </a:r>
          </a:p>
        </p:txBody>
      </p:sp>
    </p:spTree>
    <p:extLst>
      <p:ext uri="{BB962C8B-B14F-4D97-AF65-F5344CB8AC3E}">
        <p14:creationId xmlns:p14="http://schemas.microsoft.com/office/powerpoint/2010/main" val="2193405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13569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Machine Learning to Identify Kelp Signal in </a:t>
            </a:r>
            <a:r>
              <a:rPr lang="en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Raw</a:t>
            </a:r>
            <a:r>
              <a:rPr lang="en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Sidescan</a:t>
            </a:r>
            <a:r>
              <a:rPr lang="en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Data</a:t>
            </a:r>
            <a:endParaRPr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134;p23">
            <a:extLst>
              <a:ext uri="{FF2B5EF4-FFF2-40B4-BE49-F238E27FC236}">
                <a16:creationId xmlns:a16="http://schemas.microsoft.com/office/drawing/2014/main" id="{A2C04547-8957-28CF-2DE0-AD87765EE1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714" y="1622246"/>
            <a:ext cx="8974238" cy="50432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6618431-01F7-1CB8-E909-09308F620C07}"/>
              </a:ext>
            </a:extLst>
          </p:cNvPr>
          <p:cNvSpPr/>
          <p:nvPr/>
        </p:nvSpPr>
        <p:spPr>
          <a:xfrm>
            <a:off x="1493134" y="3044142"/>
            <a:ext cx="1192193" cy="87967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3BB4EC-8FED-0739-A9D7-D69C4EDC1961}"/>
              </a:ext>
            </a:extLst>
          </p:cNvPr>
          <p:cNvSpPr/>
          <p:nvPr/>
        </p:nvSpPr>
        <p:spPr>
          <a:xfrm>
            <a:off x="2907175" y="3044142"/>
            <a:ext cx="1192193" cy="87967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D94EBB-C8E1-20BF-8CDD-DEF83FB2F3B4}"/>
              </a:ext>
            </a:extLst>
          </p:cNvPr>
          <p:cNvSpPr/>
          <p:nvPr/>
        </p:nvSpPr>
        <p:spPr>
          <a:xfrm>
            <a:off x="4656882" y="2814578"/>
            <a:ext cx="1192193" cy="87967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E5FCF-BC20-B531-91A0-D13393D72A05}"/>
              </a:ext>
            </a:extLst>
          </p:cNvPr>
          <p:cNvSpPr txBox="1"/>
          <p:nvPr/>
        </p:nvSpPr>
        <p:spPr>
          <a:xfrm>
            <a:off x="1987394" y="2424920"/>
            <a:ext cx="1181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KELP</a:t>
            </a:r>
          </a:p>
        </p:txBody>
      </p:sp>
    </p:spTree>
    <p:extLst>
      <p:ext uri="{BB962C8B-B14F-4D97-AF65-F5344CB8AC3E}">
        <p14:creationId xmlns:p14="http://schemas.microsoft.com/office/powerpoint/2010/main" val="184557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FB089-E4E9-B2AB-A370-9CDDFAAE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27322"/>
            <a:ext cx="11360800" cy="1229645"/>
          </a:xfrm>
        </p:spPr>
        <p:txBody>
          <a:bodyPr>
            <a:normAutofit fontScale="90000"/>
          </a:bodyPr>
          <a:lstStyle/>
          <a:p>
            <a:r>
              <a:rPr lang="en-US" dirty="0"/>
              <a:t>Headwall Drone Overflights to Lineup with Drop Camera and </a:t>
            </a:r>
            <a:r>
              <a:rPr lang="en-US" dirty="0" err="1"/>
              <a:t>Sidescan</a:t>
            </a:r>
            <a:r>
              <a:rPr lang="en-US" dirty="0"/>
              <a:t>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16B52-73F0-F3C7-56B7-AC4044F61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4745620"/>
            <a:ext cx="4804582" cy="1346212"/>
          </a:xfrm>
        </p:spPr>
        <p:txBody>
          <a:bodyPr/>
          <a:lstStyle/>
          <a:p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Headwall Swaths at  0.7 cm resolution</a:t>
            </a:r>
            <a:endParaRPr lang="en-US" dirty="0"/>
          </a:p>
        </p:txBody>
      </p:sp>
      <p:pic>
        <p:nvPicPr>
          <p:cNvPr id="4" name="Google Shape;147;p25">
            <a:extLst>
              <a:ext uri="{FF2B5EF4-FFF2-40B4-BE49-F238E27FC236}">
                <a16:creationId xmlns:a16="http://schemas.microsoft.com/office/drawing/2014/main" id="{B96C249D-DB3E-05A3-EB93-1E31FF0A678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92663" y="1356967"/>
            <a:ext cx="6183737" cy="4546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erson flying a drone on a beach&#10;&#10;Description automatically generated with medium confidence">
            <a:extLst>
              <a:ext uri="{FF2B5EF4-FFF2-40B4-BE49-F238E27FC236}">
                <a16:creationId xmlns:a16="http://schemas.microsoft.com/office/drawing/2014/main" id="{3561C0C0-264C-7428-6FCB-D5CF1993E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32" t="16923" b="16833"/>
          <a:stretch/>
        </p:blipFill>
        <p:spPr>
          <a:xfrm>
            <a:off x="474099" y="1356967"/>
            <a:ext cx="5060065" cy="3171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6A77B9-FBB5-99EC-E8CD-828B1EE6AC78}"/>
              </a:ext>
            </a:extLst>
          </p:cNvPr>
          <p:cNvSpPr txBox="1"/>
          <p:nvPr/>
        </p:nvSpPr>
        <p:spPr>
          <a:xfrm>
            <a:off x="949569" y="4083028"/>
            <a:ext cx="98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Tom Bell</a:t>
            </a:r>
          </a:p>
        </p:txBody>
      </p:sp>
    </p:spTree>
    <p:extLst>
      <p:ext uri="{BB962C8B-B14F-4D97-AF65-F5344CB8AC3E}">
        <p14:creationId xmlns:p14="http://schemas.microsoft.com/office/powerpoint/2010/main" val="1245474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2BD8B-06C1-3C0B-A1E1-90D08EDC9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50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Spectral Library of Kelp Forests of the Gulf of Maine</a:t>
            </a:r>
          </a:p>
        </p:txBody>
      </p:sp>
      <p:pic>
        <p:nvPicPr>
          <p:cNvPr id="4" name="Google Shape;200;p32">
            <a:extLst>
              <a:ext uri="{FF2B5EF4-FFF2-40B4-BE49-F238E27FC236}">
                <a16:creationId xmlns:a16="http://schemas.microsoft.com/office/drawing/2014/main" id="{1D095112-FB98-A1E5-8BF9-96A716E9EB8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7813" y="886269"/>
            <a:ext cx="5838587" cy="57063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6B82C1-4291-896D-9881-5A80A4E17225}"/>
              </a:ext>
            </a:extLst>
          </p:cNvPr>
          <p:cNvSpPr txBox="1"/>
          <p:nvPr/>
        </p:nvSpPr>
        <p:spPr>
          <a:xfrm>
            <a:off x="9421792" y="4340506"/>
            <a:ext cx="837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Kelp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F9D5C3-0BD9-36D7-61E5-9969052D1AAD}"/>
              </a:ext>
            </a:extLst>
          </p:cNvPr>
          <p:cNvSpPr txBox="1"/>
          <p:nvPr/>
        </p:nvSpPr>
        <p:spPr>
          <a:xfrm>
            <a:off x="9656932" y="5710121"/>
            <a:ext cx="225548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Other Browns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9DCD330-49D3-C5DE-6207-AA2D4413B914}"/>
              </a:ext>
            </a:extLst>
          </p:cNvPr>
          <p:cNvCxnSpPr/>
          <p:nvPr/>
        </p:nvCxnSpPr>
        <p:spPr>
          <a:xfrm flipH="1" flipV="1">
            <a:off x="10695008" y="5335929"/>
            <a:ext cx="138896" cy="34724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570C79-4A51-209B-8139-43AC20F0917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9840304" y="4863726"/>
            <a:ext cx="669509" cy="2695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tool, ground, table, indoor&#10;&#10;Description automatically generated">
            <a:extLst>
              <a:ext uri="{FF2B5EF4-FFF2-40B4-BE49-F238E27FC236}">
                <a16:creationId xmlns:a16="http://schemas.microsoft.com/office/drawing/2014/main" id="{C5DF52AF-86DF-6B1B-605E-D8F8C6151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26" y="886269"/>
            <a:ext cx="5424925" cy="40686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CD7A1C-D25E-B398-A8C1-ED077089FE02}"/>
              </a:ext>
            </a:extLst>
          </p:cNvPr>
          <p:cNvSpPr txBox="1"/>
          <p:nvPr/>
        </p:nvSpPr>
        <p:spPr>
          <a:xfrm>
            <a:off x="104173" y="5066982"/>
            <a:ext cx="56976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Building spectral library of nearshore benthos in the GOM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Led to collaboration with Leigh Tate and others to build a larger shallow water spectral library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Talk to me if interested!</a:t>
            </a:r>
          </a:p>
        </p:txBody>
      </p:sp>
    </p:spTree>
    <p:extLst>
      <p:ext uri="{BB962C8B-B14F-4D97-AF65-F5344CB8AC3E}">
        <p14:creationId xmlns:p14="http://schemas.microsoft.com/office/powerpoint/2010/main" val="823653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062E-324F-8A6C-1661-A7D86C7B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80" y="24841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Spectra So Far Match Vegetation, and Perhaps have Kelp Signal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158AA-1E3E-6EDD-0C06-7458BEAD0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294" y="1773171"/>
            <a:ext cx="4295241" cy="4650411"/>
          </a:xfrm>
        </p:spPr>
        <p:txBody>
          <a:bodyPr/>
          <a:lstStyle/>
          <a:p>
            <a:r>
              <a:rPr lang="en-US" dirty="0"/>
              <a:t>Peaks match those from emerging spectral library </a:t>
            </a:r>
          </a:p>
          <a:p>
            <a:endParaRPr lang="en-US" dirty="0"/>
          </a:p>
          <a:p>
            <a:r>
              <a:rPr lang="en-US" dirty="0"/>
              <a:t>More endmembers needed, but promising </a:t>
            </a:r>
          </a:p>
          <a:p>
            <a:endParaRPr lang="en-US" dirty="0"/>
          </a:p>
          <a:p>
            <a:r>
              <a:rPr lang="en-US" dirty="0"/>
              <a:t>Worst case, good vegetation mapping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69138B9-0A80-73A3-E08B-3A8BB1BAD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41" y="1441422"/>
            <a:ext cx="7150865" cy="497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924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B01DA-D927-98D8-AE89-3FCF92659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0"/>
            <a:ext cx="11360800" cy="1523022"/>
          </a:xfrm>
        </p:spPr>
        <p:txBody>
          <a:bodyPr>
            <a:normAutofit fontScale="90000"/>
          </a:bodyPr>
          <a:lstStyle/>
          <a:p>
            <a:r>
              <a:rPr lang="en-US" dirty="0"/>
              <a:t>Random Forest Models with Drop Camera SACFOR Imagery Show Vegetation Mapping is Good</a:t>
            </a:r>
          </a:p>
        </p:txBody>
      </p:sp>
      <p:pic>
        <p:nvPicPr>
          <p:cNvPr id="7" name="Picture 6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BB5ABDCB-9B70-BC9C-6627-817D8BED5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415" y="1523022"/>
            <a:ext cx="8751169" cy="475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32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2"/>
          <p:cNvGrpSpPr/>
          <p:nvPr/>
        </p:nvGrpSpPr>
        <p:grpSpPr>
          <a:xfrm>
            <a:off x="-571500" y="-1651000"/>
            <a:ext cx="12763500" cy="8509000"/>
            <a:chOff x="-571500" y="0"/>
            <a:chExt cx="10287000" cy="6858000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571500" y="0"/>
              <a:ext cx="10287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2"/>
            <p:cNvSpPr/>
            <p:nvPr/>
          </p:nvSpPr>
          <p:spPr>
            <a:xfrm>
              <a:off x="5536408" y="3125787"/>
              <a:ext cx="126870" cy="128585"/>
            </a:xfrm>
            <a:prstGeom prst="ellipse">
              <a:avLst/>
            </a:prstGeom>
            <a:solidFill>
              <a:schemeClr val="dk1">
                <a:alpha val="84705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>
                <a:srgbClr val="000000">
                  <a:alpha val="42745"/>
                </a:srgbClr>
              </a:outerShdw>
            </a:effectLst>
          </p:spPr>
          <p:txBody>
            <a:bodyPr spcFirstLastPara="1" wrap="square" lIns="64275" tIns="32125" rIns="64275" bIns="321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6" name="Google Shape;96;p2"/>
            <p:cNvSpPr txBox="1"/>
            <p:nvPr/>
          </p:nvSpPr>
          <p:spPr>
            <a:xfrm>
              <a:off x="5175507" y="2786063"/>
              <a:ext cx="1734850" cy="32460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>
                <a:srgbClr val="000000">
                  <a:alpha val="42745"/>
                </a:srgbClr>
              </a:outerShdw>
            </a:effectLst>
          </p:spPr>
          <p:txBody>
            <a:bodyPr spcFirstLastPara="1" wrap="square" lIns="64275" tIns="32125" rIns="64275" bIns="32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Santa Barbara, CA</a:t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468307" y="3125787"/>
              <a:ext cx="126870" cy="128585"/>
            </a:xfrm>
            <a:prstGeom prst="ellipse">
              <a:avLst/>
            </a:prstGeom>
            <a:solidFill>
              <a:schemeClr val="dk1">
                <a:alpha val="84705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>
                <a:srgbClr val="000000">
                  <a:alpha val="42745"/>
                </a:srgbClr>
              </a:outerShdw>
            </a:effectLst>
          </p:spPr>
          <p:txBody>
            <a:bodyPr spcFirstLastPara="1" wrap="square" lIns="64275" tIns="32125" rIns="64275" bIns="321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2321719" y="2786063"/>
              <a:ext cx="604709" cy="32653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>
                <a:srgbClr val="000000">
                  <a:alpha val="42745"/>
                </a:srgbClr>
              </a:outerShdw>
            </a:effectLst>
          </p:spPr>
          <p:txBody>
            <a:bodyPr spcFirstLastPara="1" wrap="square" lIns="64275" tIns="32125" rIns="64275" bIns="321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UCSB</a:t>
              </a:r>
              <a:endParaRPr/>
            </a:p>
          </p:txBody>
        </p:sp>
      </p:grpSp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838200" y="1050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We’ve Begun Surveying Timeseries of Coastal Kelps with Landsat, but…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0" y="6488668"/>
            <a:ext cx="37493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Cavanaugh et al. 2011, Bell et al. 2015</a:t>
            </a:r>
            <a:endParaRPr/>
          </a:p>
        </p:txBody>
      </p:sp>
      <p:pic>
        <p:nvPicPr>
          <p:cNvPr id="101" name="Google Shape;101;p2" descr="A picture containing text, 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4059" y="1430660"/>
            <a:ext cx="9063882" cy="490082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1564059" y="5012979"/>
            <a:ext cx="9063882" cy="158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kelps around the world do not come to the surface</a:t>
            </a:r>
            <a:endParaRPr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0EE13E-5F9F-7CB1-4A31-23E028E8A308}"/>
              </a:ext>
            </a:extLst>
          </p:cNvPr>
          <p:cNvSpPr/>
          <p:nvPr/>
        </p:nvSpPr>
        <p:spPr>
          <a:xfrm>
            <a:off x="3703081" y="2754774"/>
            <a:ext cx="232310" cy="219919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B01DA-D927-98D8-AE89-3FCF92659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87569"/>
            <a:ext cx="11360800" cy="1169398"/>
          </a:xfrm>
        </p:spPr>
        <p:txBody>
          <a:bodyPr>
            <a:normAutofit fontScale="90000"/>
          </a:bodyPr>
          <a:lstStyle/>
          <a:p>
            <a:r>
              <a:rPr lang="en-US" dirty="0"/>
              <a:t>Random Forest Models with Drop Camera SACFOR Imagery Show Kelp Mapping Possible</a:t>
            </a:r>
          </a:p>
        </p:txBody>
      </p:sp>
      <p:pic>
        <p:nvPicPr>
          <p:cNvPr id="5" name="Picture 4" descr="A picture containing map, text, screenshot&#10;&#10;Description automatically generated">
            <a:extLst>
              <a:ext uri="{FF2B5EF4-FFF2-40B4-BE49-F238E27FC236}">
                <a16:creationId xmlns:a16="http://schemas.microsoft.com/office/drawing/2014/main" id="{002D6273-443B-D7B7-F090-82055A168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41" y="1628530"/>
            <a:ext cx="8423518" cy="46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04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>
            <a:spLocks noGrp="1"/>
          </p:cNvSpPr>
          <p:nvPr>
            <p:ph type="title"/>
          </p:nvPr>
        </p:nvSpPr>
        <p:spPr>
          <a:xfrm>
            <a:off x="0" y="262949"/>
            <a:ext cx="10938076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Linking Classified Results to PRISMA using Endmembers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4" name="Google Shape;164;p27"/>
          <p:cNvPicPr preferRelativeResize="0"/>
          <p:nvPr/>
        </p:nvPicPr>
        <p:blipFill rotWithShape="1">
          <a:blip r:embed="rId3">
            <a:alphaModFix/>
          </a:blip>
          <a:srcRect t="13524"/>
          <a:stretch/>
        </p:blipFill>
        <p:spPr>
          <a:xfrm>
            <a:off x="332033" y="1536634"/>
            <a:ext cx="11444369" cy="532136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/>
          <p:nvPr/>
        </p:nvSpPr>
        <p:spPr>
          <a:xfrm>
            <a:off x="3731100" y="4199167"/>
            <a:ext cx="1624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Salem Sound</a:t>
            </a:r>
            <a:endParaRPr sz="16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201;p11" descr="PRISMA satellite successfully launched | Planetek Italia">
            <a:extLst>
              <a:ext uri="{FF2B5EF4-FFF2-40B4-BE49-F238E27FC236}">
                <a16:creationId xmlns:a16="http://schemas.microsoft.com/office/drawing/2014/main" id="{7520ECC7-0A52-8CA5-043A-696ED9FF69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1065" y="53053"/>
            <a:ext cx="1227013" cy="1227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0" y="8408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Gooseberries Optically Shallow Water - Vegetated?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5015"/>
          <a:stretch/>
        </p:blipFill>
        <p:spPr>
          <a:xfrm>
            <a:off x="265130" y="1590730"/>
            <a:ext cx="11360799" cy="5001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56A9-7033-D13B-0DE1-E4C4AC6F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19" y="365125"/>
            <a:ext cx="11133881" cy="1325563"/>
          </a:xfrm>
        </p:spPr>
        <p:txBody>
          <a:bodyPr>
            <a:noAutofit/>
          </a:bodyPr>
          <a:lstStyle/>
          <a:p>
            <a:r>
              <a:rPr lang="en-US" sz="4800" dirty="0"/>
              <a:t>Do We Have a Pipeline or Pieces of a Puzzle? Summer 2023 Will Tell…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034A23-3CC0-65C0-0E46-91FC72B6A9D5}"/>
              </a:ext>
            </a:extLst>
          </p:cNvPr>
          <p:cNvSpPr/>
          <p:nvPr/>
        </p:nvSpPr>
        <p:spPr>
          <a:xfrm>
            <a:off x="410905" y="2002422"/>
            <a:ext cx="1574157" cy="1180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Drop Camera Surveys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354630-8E54-CE78-F166-B8B20CFC80B8}"/>
              </a:ext>
            </a:extLst>
          </p:cNvPr>
          <p:cNvSpPr/>
          <p:nvPr/>
        </p:nvSpPr>
        <p:spPr>
          <a:xfrm>
            <a:off x="3348944" y="2002422"/>
            <a:ext cx="1574157" cy="11806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Sidescan</a:t>
            </a:r>
            <a:r>
              <a:rPr lang="en-US" sz="2000" dirty="0"/>
              <a:t> Sonar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F198F9-2A32-3C07-3F51-FB200762945B}"/>
              </a:ext>
            </a:extLst>
          </p:cNvPr>
          <p:cNvSpPr/>
          <p:nvPr/>
        </p:nvSpPr>
        <p:spPr>
          <a:xfrm>
            <a:off x="6333283" y="2002422"/>
            <a:ext cx="1778642" cy="11806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Hyperspectral Drone Overflight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1CF93F-A38D-902A-29BA-53154DB9F5BC}"/>
              </a:ext>
            </a:extLst>
          </p:cNvPr>
          <p:cNvSpPr/>
          <p:nvPr/>
        </p:nvSpPr>
        <p:spPr>
          <a:xfrm>
            <a:off x="9358133" y="2002424"/>
            <a:ext cx="1778642" cy="11806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PRISMA or Other Hyperspectral Satellite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F604F9-C2D4-FC28-0610-AE31F5356CE6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1985062" y="2592731"/>
            <a:ext cx="1363882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F32ECA-C947-2A13-5631-1124858BD95D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4923101" y="2592731"/>
            <a:ext cx="1410182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7ED4D1-09B7-7CFD-83BE-024AA44A88DE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8111925" y="2592731"/>
            <a:ext cx="1246208" cy="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7B7D815-B4CA-1B4F-B3A5-4C25ACC6D617}"/>
              </a:ext>
            </a:extLst>
          </p:cNvPr>
          <p:cNvSpPr txBox="1"/>
          <p:nvPr/>
        </p:nvSpPr>
        <p:spPr>
          <a:xfrm>
            <a:off x="166194" y="3279085"/>
            <a:ext cx="23393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Ideal for fast low cost mapping of many </a:t>
            </a:r>
            <a:r>
              <a:rPr lang="en-US" b="1" dirty="0"/>
              <a:t>small</a:t>
            </a:r>
            <a:r>
              <a:rPr lang="en-US" dirty="0"/>
              <a:t>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limited in depth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36D181-458A-5FAB-1F29-431C9150905F}"/>
              </a:ext>
            </a:extLst>
          </p:cNvPr>
          <p:cNvSpPr txBox="1"/>
          <p:nvPr/>
        </p:nvSpPr>
        <p:spPr>
          <a:xfrm>
            <a:off x="2966323" y="3279085"/>
            <a:ext cx="23393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Mapping of areas of </a:t>
            </a:r>
            <a:r>
              <a:rPr lang="en-US" b="1" dirty="0"/>
              <a:t>moderate</a:t>
            </a:r>
            <a:r>
              <a:rPr lang="en-US" dirty="0"/>
              <a:t>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map kelp &gt;5m in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Misses very shallow kelp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7D69F-1646-F9DD-D704-BBEF7FC484EB}"/>
              </a:ext>
            </a:extLst>
          </p:cNvPr>
          <p:cNvSpPr txBox="1"/>
          <p:nvPr/>
        </p:nvSpPr>
        <p:spPr>
          <a:xfrm>
            <a:off x="6052905" y="3279085"/>
            <a:ext cx="24892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Moderate</a:t>
            </a:r>
            <a:r>
              <a:rPr lang="en-US" dirty="0"/>
              <a:t> area mapping, but &lt;5m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Kelp mapped into the lower intertidal and challenging environments for boats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B6E09-F4A3-94F0-3421-FDBB64A37661}"/>
              </a:ext>
            </a:extLst>
          </p:cNvPr>
          <p:cNvSpPr txBox="1"/>
          <p:nvPr/>
        </p:nvSpPr>
        <p:spPr>
          <a:xfrm>
            <a:off x="9002848" y="3279085"/>
            <a:ext cx="24892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Large</a:t>
            </a:r>
            <a:r>
              <a:rPr lang="en-US" dirty="0"/>
              <a:t> area shallow water mapping?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Stay tuned!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(And is winter better with Sentinel – Shuai Zhang’s thesis chapter forthcoming!)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7FC777-1793-0CF5-2365-C560076807C4}"/>
              </a:ext>
            </a:extLst>
          </p:cNvPr>
          <p:cNvSpPr txBox="1"/>
          <p:nvPr/>
        </p:nvSpPr>
        <p:spPr>
          <a:xfrm>
            <a:off x="2917386" y="5845010"/>
            <a:ext cx="5421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Where do AUVs fit into this puzzle?</a:t>
            </a:r>
          </a:p>
        </p:txBody>
      </p:sp>
      <p:pic>
        <p:nvPicPr>
          <p:cNvPr id="1026" name="Picture 2" descr="Shuai ZHANG | University of Massachusetts Boston, MA | UMB | Research  profile">
            <a:extLst>
              <a:ext uri="{FF2B5EF4-FFF2-40B4-BE49-F238E27FC236}">
                <a16:creationId xmlns:a16="http://schemas.microsoft.com/office/drawing/2014/main" id="{3DFDF244-A8F6-0BA2-E335-CFFA9263D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7" t="23267"/>
          <a:stretch/>
        </p:blipFill>
        <p:spPr bwMode="auto">
          <a:xfrm>
            <a:off x="10739869" y="5457719"/>
            <a:ext cx="1387506" cy="13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9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7" descr="IMG_41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307330" cy="819206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"/>
          <p:cNvSpPr txBox="1">
            <a:spLocks noGrp="1"/>
          </p:cNvSpPr>
          <p:nvPr>
            <p:ph type="ctrTitle"/>
          </p:nvPr>
        </p:nvSpPr>
        <p:spPr>
          <a:xfrm>
            <a:off x="3723503" y="0"/>
            <a:ext cx="4744994" cy="1013898"/>
          </a:xfrm>
          <a:prstGeom prst="rect">
            <a:avLst/>
          </a:prstGeom>
          <a:solidFill>
            <a:schemeClr val="lt1">
              <a:alpha val="44705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146" name="Google Shape;146;p7"/>
          <p:cNvSpPr txBox="1"/>
          <p:nvPr/>
        </p:nvSpPr>
        <p:spPr>
          <a:xfrm>
            <a:off x="10365794" y="6490085"/>
            <a:ext cx="18262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Robert Scheibling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711" y="129550"/>
            <a:ext cx="1310792" cy="88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89109" y="-84433"/>
            <a:ext cx="2565994" cy="12829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3CB7E-D93D-8F86-09BA-6DB9FA58B1B9}"/>
              </a:ext>
            </a:extLst>
          </p:cNvPr>
          <p:cNvSpPr txBox="1"/>
          <p:nvPr/>
        </p:nvSpPr>
        <p:spPr>
          <a:xfrm>
            <a:off x="645685" y="2465407"/>
            <a:ext cx="5338426" cy="378565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Kelp-o-Tron Team: </a:t>
            </a:r>
            <a:r>
              <a:rPr lang="en-US" sz="2400" dirty="0"/>
              <a:t>Jillian Hubbard, Alannah Dodd, Shuai Zhang, Lexi Wilkes, Wendi White, Becca Selden</a:t>
            </a:r>
          </a:p>
          <a:p>
            <a:endParaRPr lang="en-US" sz="2400" dirty="0"/>
          </a:p>
          <a:p>
            <a:r>
              <a:rPr lang="en-US" sz="2400" b="1" dirty="0"/>
              <a:t>Use of Property and Boats: </a:t>
            </a:r>
            <a:r>
              <a:rPr lang="en-US" sz="2400" dirty="0"/>
              <a:t>Elizabeth Moore, Essex Heritage Museum, Salem YMCA Children’s Island Summer Camp, Massachusetts Department of Marine Fisheries at Cat Cove, The People of Bakers Island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4;p1" descr="IMG_4116.jpg">
            <a:extLst>
              <a:ext uri="{FF2B5EF4-FFF2-40B4-BE49-F238E27FC236}">
                <a16:creationId xmlns:a16="http://schemas.microsoft.com/office/drawing/2014/main" id="{40D6B549-AFB6-C395-1688-930C562F42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307330" cy="8192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857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4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8520" y="1517099"/>
            <a:ext cx="7000454" cy="527000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/>
          <p:nvPr/>
        </p:nvSpPr>
        <p:spPr>
          <a:xfrm>
            <a:off x="4258030" y="4056993"/>
            <a:ext cx="976122" cy="1093691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 txBox="1">
            <a:spLocks noGrp="1"/>
          </p:cNvSpPr>
          <p:nvPr>
            <p:ph type="title"/>
          </p:nvPr>
        </p:nvSpPr>
        <p:spPr>
          <a:xfrm>
            <a:off x="0" y="70896"/>
            <a:ext cx="11353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We Focus on the Gulf of Maine as it is one of fastest warming regions on the planet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0" y="1335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Gulf of Maine Kelps are Currently Declining Due to Warming</a:t>
            </a:r>
            <a:endParaRPr dirty="0"/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922" y="1823792"/>
            <a:ext cx="5178347" cy="4327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5500" y="1868415"/>
            <a:ext cx="6716500" cy="37625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 txBox="1"/>
          <p:nvPr/>
        </p:nvSpPr>
        <p:spPr>
          <a:xfrm>
            <a:off x="0" y="6516244"/>
            <a:ext cx="47000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Suskewicz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Byrnes,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Steneck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Rasher In Prep. 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4619" y="1191300"/>
            <a:ext cx="6784664" cy="563615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10486" y="-105573"/>
            <a:ext cx="11360800" cy="13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Salem Sound: Target Sites based on shallow shelf bathymetry depth &lt; 5 m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17"/>
          <p:cNvSpPr/>
          <p:nvPr/>
        </p:nvSpPr>
        <p:spPr>
          <a:xfrm>
            <a:off x="7909786" y="3347500"/>
            <a:ext cx="1550400" cy="978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7"/>
          <p:cNvSpPr/>
          <p:nvPr/>
        </p:nvSpPr>
        <p:spPr>
          <a:xfrm>
            <a:off x="6036893" y="5393233"/>
            <a:ext cx="575200" cy="668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3" name="Google Shape;83;p17"/>
          <p:cNvSpPr/>
          <p:nvPr/>
        </p:nvSpPr>
        <p:spPr>
          <a:xfrm>
            <a:off x="6704886" y="4325500"/>
            <a:ext cx="469600" cy="601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4" name="Google Shape;84;p17"/>
          <p:cNvSpPr/>
          <p:nvPr/>
        </p:nvSpPr>
        <p:spPr>
          <a:xfrm>
            <a:off x="8378686" y="1356900"/>
            <a:ext cx="788400" cy="727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85" name="Google Shape;85;p17"/>
          <p:cNvCxnSpPr>
            <a:cxnSpLocks/>
            <a:stCxn id="84" idx="3"/>
            <a:endCxn id="86" idx="1"/>
          </p:cNvCxnSpPr>
          <p:nvPr/>
        </p:nvCxnSpPr>
        <p:spPr>
          <a:xfrm>
            <a:off x="9167086" y="1720500"/>
            <a:ext cx="1153000" cy="38639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7" name="Google Shape;87;p17"/>
          <p:cNvCxnSpPr>
            <a:cxnSpLocks/>
            <a:stCxn id="81" idx="3"/>
            <a:endCxn id="88" idx="1"/>
          </p:cNvCxnSpPr>
          <p:nvPr/>
        </p:nvCxnSpPr>
        <p:spPr>
          <a:xfrm>
            <a:off x="9460186" y="3836500"/>
            <a:ext cx="515299" cy="55742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9" name="Google Shape;89;p17"/>
          <p:cNvCxnSpPr>
            <a:cxnSpLocks/>
            <a:stCxn id="83" idx="1"/>
            <a:endCxn id="90" idx="3"/>
          </p:cNvCxnSpPr>
          <p:nvPr/>
        </p:nvCxnSpPr>
        <p:spPr>
          <a:xfrm flipH="1" flipV="1">
            <a:off x="2020053" y="2825957"/>
            <a:ext cx="4684833" cy="180034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1" name="Google Shape;91;p17"/>
          <p:cNvCxnSpPr>
            <a:cxnSpLocks/>
            <a:stCxn id="82" idx="1"/>
            <a:endCxn id="92" idx="3"/>
          </p:cNvCxnSpPr>
          <p:nvPr/>
        </p:nvCxnSpPr>
        <p:spPr>
          <a:xfrm flipH="1">
            <a:off x="1673086" y="5727233"/>
            <a:ext cx="4363807" cy="562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6" name="Google Shape;86;p17"/>
          <p:cNvSpPr txBox="1"/>
          <p:nvPr/>
        </p:nvSpPr>
        <p:spPr>
          <a:xfrm>
            <a:off x="10320086" y="1614467"/>
            <a:ext cx="1269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Ram Island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-207314" y="2333534"/>
            <a:ext cx="2227367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Children’s Island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10486" y="5240434"/>
            <a:ext cx="1662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Castle Rock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9975485" y="3347501"/>
            <a:ext cx="2062185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dirty="0" err="1">
                <a:latin typeface="Montserrat"/>
                <a:ea typeface="Montserrat"/>
                <a:cs typeface="Montserrat"/>
                <a:sym typeface="Montserrat"/>
              </a:rPr>
              <a:t>Gooseberry</a:t>
            </a:r>
            <a:r>
              <a:rPr lang="en" sz="2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Islands</a:t>
            </a:r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 and Dry Breakers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56A9-7033-D13B-0DE1-E4C4AC6F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19" y="365125"/>
            <a:ext cx="11133881" cy="1325563"/>
          </a:xfrm>
        </p:spPr>
        <p:txBody>
          <a:bodyPr>
            <a:noAutofit/>
          </a:bodyPr>
          <a:lstStyle/>
          <a:p>
            <a:r>
              <a:rPr lang="en-US" sz="4800" dirty="0"/>
              <a:t>Our Pipeline Towards Kelp Detection and Mapping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034A23-3CC0-65C0-0E46-91FC72B6A9D5}"/>
              </a:ext>
            </a:extLst>
          </p:cNvPr>
          <p:cNvSpPr/>
          <p:nvPr/>
        </p:nvSpPr>
        <p:spPr>
          <a:xfrm>
            <a:off x="410905" y="3264061"/>
            <a:ext cx="1574157" cy="1180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Drop Camera Surveys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354630-8E54-CE78-F166-B8B20CFC80B8}"/>
              </a:ext>
            </a:extLst>
          </p:cNvPr>
          <p:cNvSpPr/>
          <p:nvPr/>
        </p:nvSpPr>
        <p:spPr>
          <a:xfrm>
            <a:off x="3348944" y="3264061"/>
            <a:ext cx="1574157" cy="11806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Sidescan</a:t>
            </a:r>
            <a:r>
              <a:rPr lang="en-US" sz="2000" dirty="0"/>
              <a:t> Sonar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F198F9-2A32-3C07-3F51-FB200762945B}"/>
              </a:ext>
            </a:extLst>
          </p:cNvPr>
          <p:cNvSpPr/>
          <p:nvPr/>
        </p:nvSpPr>
        <p:spPr>
          <a:xfrm>
            <a:off x="6333283" y="3264061"/>
            <a:ext cx="1778642" cy="11806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Hyperspectral Drone Overflight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1CF93F-A38D-902A-29BA-53154DB9F5BC}"/>
              </a:ext>
            </a:extLst>
          </p:cNvPr>
          <p:cNvSpPr/>
          <p:nvPr/>
        </p:nvSpPr>
        <p:spPr>
          <a:xfrm>
            <a:off x="9358133" y="3264063"/>
            <a:ext cx="1778642" cy="11806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PRISMA or Other Hyperspectral Satellite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F604F9-C2D4-FC28-0610-AE31F5356CE6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1985062" y="3854370"/>
            <a:ext cx="1363882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F32ECA-C947-2A13-5631-1124858BD95D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4923101" y="3854370"/>
            <a:ext cx="1410182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7ED4D1-09B7-7CFD-83BE-024AA44A88DE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8111925" y="3854370"/>
            <a:ext cx="1246208" cy="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E6FA33-B94D-4565-8873-79379D42440F}"/>
              </a:ext>
            </a:extLst>
          </p:cNvPr>
          <p:cNvSpPr txBox="1"/>
          <p:nvPr/>
        </p:nvSpPr>
        <p:spPr>
          <a:xfrm>
            <a:off x="1963968" y="3374550"/>
            <a:ext cx="1252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Scale Up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676D25-8B13-FA3F-C67E-D5B9C392B51F}"/>
              </a:ext>
            </a:extLst>
          </p:cNvPr>
          <p:cNvSpPr txBox="1"/>
          <p:nvPr/>
        </p:nvSpPr>
        <p:spPr>
          <a:xfrm>
            <a:off x="4929080" y="3391913"/>
            <a:ext cx="1252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Scale 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908AEE-C8CB-E6ED-44F5-DA255003F849}"/>
              </a:ext>
            </a:extLst>
          </p:cNvPr>
          <p:cNvSpPr txBox="1"/>
          <p:nvPr/>
        </p:nvSpPr>
        <p:spPr>
          <a:xfrm>
            <a:off x="8090831" y="3374550"/>
            <a:ext cx="1252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Scale Up</a:t>
            </a:r>
          </a:p>
        </p:txBody>
      </p:sp>
    </p:spTree>
    <p:extLst>
      <p:ext uri="{BB962C8B-B14F-4D97-AF65-F5344CB8AC3E}">
        <p14:creationId xmlns:p14="http://schemas.microsoft.com/office/powerpoint/2010/main" val="803198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01C2A-C8A3-C809-514A-D265E155A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976"/>
            <a:ext cx="11353800" cy="1325563"/>
          </a:xfrm>
        </p:spPr>
        <p:txBody>
          <a:bodyPr/>
          <a:lstStyle/>
          <a:p>
            <a:r>
              <a:rPr lang="en-US" dirty="0"/>
              <a:t>Building the Kelp Mapping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19596-C1A8-5071-C406-4AED0F67D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43" y="1848774"/>
            <a:ext cx="7379825" cy="50092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Data Streams:</a:t>
            </a:r>
          </a:p>
          <a:p>
            <a:r>
              <a:rPr lang="en-US" dirty="0"/>
              <a:t>Satellite: 3 PRISMA overpasses in summer 2022 </a:t>
            </a:r>
          </a:p>
          <a:p>
            <a:r>
              <a:rPr lang="en-US" dirty="0"/>
              <a:t>Drone Mapping: 5 Hyperspectral flights </a:t>
            </a:r>
          </a:p>
          <a:p>
            <a:r>
              <a:rPr lang="en-US" dirty="0" err="1"/>
              <a:t>Sidescan</a:t>
            </a:r>
            <a:r>
              <a:rPr lang="en-US" dirty="0"/>
              <a:t> Sonar: 3 </a:t>
            </a:r>
            <a:r>
              <a:rPr lang="en-US" dirty="0" err="1"/>
              <a:t>Sidescan</a:t>
            </a:r>
            <a:r>
              <a:rPr lang="en-US" dirty="0"/>
              <a:t> large-scale surveys</a:t>
            </a:r>
          </a:p>
          <a:p>
            <a:r>
              <a:rPr lang="en-US" dirty="0"/>
              <a:t>Visual Observation: 142 Drop Camera Tracks</a:t>
            </a:r>
          </a:p>
          <a:p>
            <a:r>
              <a:rPr lang="en-US" dirty="0"/>
              <a:t>Cross-Calibration: 156 </a:t>
            </a:r>
            <a:r>
              <a:rPr lang="en-US" i="1" dirty="0"/>
              <a:t>in situ algal reflectance measurements</a:t>
            </a:r>
          </a:p>
          <a:p>
            <a:r>
              <a:rPr lang="en-US" dirty="0"/>
              <a:t>Diver Validation: 6 kelp biomass surveys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Modeling</a:t>
            </a:r>
          </a:p>
          <a:p>
            <a:r>
              <a:rPr lang="en-US" dirty="0"/>
              <a:t>Physics-Based techniques</a:t>
            </a:r>
          </a:p>
          <a:p>
            <a:r>
              <a:rPr lang="en-US" dirty="0"/>
              <a:t>Machine Learning Approaches</a:t>
            </a:r>
          </a:p>
        </p:txBody>
      </p:sp>
      <p:pic>
        <p:nvPicPr>
          <p:cNvPr id="5" name="Picture 4" descr="A picture containing sky, flag, blue, light&#10;&#10;Description automatically generated">
            <a:extLst>
              <a:ext uri="{FF2B5EF4-FFF2-40B4-BE49-F238E27FC236}">
                <a16:creationId xmlns:a16="http://schemas.microsoft.com/office/drawing/2014/main" id="{8A992F89-8C71-E10D-6929-357027BA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10019" y="1780863"/>
            <a:ext cx="5956461" cy="446734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0FBF870-835C-21D1-06CB-E534A6A11D2E}"/>
              </a:ext>
            </a:extLst>
          </p:cNvPr>
          <p:cNvSpPr/>
          <p:nvPr/>
        </p:nvSpPr>
        <p:spPr>
          <a:xfrm>
            <a:off x="9491241" y="1690688"/>
            <a:ext cx="428263" cy="4622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Our Team – Coastal Dynamics Laboratory">
            <a:extLst>
              <a:ext uri="{FF2B5EF4-FFF2-40B4-BE49-F238E27FC236}">
                <a16:creationId xmlns:a16="http://schemas.microsoft.com/office/drawing/2014/main" id="{5A1471B0-265D-DB7E-9586-468848D1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576" y="1036305"/>
            <a:ext cx="5953705" cy="595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BB79F5-3D34-0D76-C83C-3817AAF30373}"/>
              </a:ext>
            </a:extLst>
          </p:cNvPr>
          <p:cNvSpPr txBox="1"/>
          <p:nvPr/>
        </p:nvSpPr>
        <p:spPr>
          <a:xfrm>
            <a:off x="9319341" y="6389232"/>
            <a:ext cx="2486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Dr. Meredith McPherson</a:t>
            </a:r>
          </a:p>
        </p:txBody>
      </p:sp>
    </p:spTree>
    <p:extLst>
      <p:ext uri="{BB962C8B-B14F-4D97-AF65-F5344CB8AC3E}">
        <p14:creationId xmlns:p14="http://schemas.microsoft.com/office/powerpoint/2010/main" val="186758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88259-18E5-756D-DF10-27A2AC0AC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7852D-5173-1E41-AB15-2C6E2885A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99"/>
            <a:ext cx="6972300" cy="6388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E0228-FC46-0F5D-B575-289C54C5F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500" y="593367"/>
            <a:ext cx="6819900" cy="52451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5AA7A7-4C0F-CBCE-7B49-3BA7657BE232}"/>
              </a:ext>
            </a:extLst>
          </p:cNvPr>
          <p:cNvSpPr txBox="1"/>
          <p:nvPr/>
        </p:nvSpPr>
        <p:spPr>
          <a:xfrm>
            <a:off x="5388315" y="6488668"/>
            <a:ext cx="7182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shiny.umb.edu</a:t>
            </a:r>
            <a:r>
              <a:rPr lang="en-US" dirty="0"/>
              <a:t>/shiny/users/</a:t>
            </a:r>
            <a:r>
              <a:rPr lang="en-US" dirty="0" err="1"/>
              <a:t>jarrett.byrnes</a:t>
            </a:r>
            <a:r>
              <a:rPr lang="en-US" dirty="0"/>
              <a:t>/</a:t>
            </a:r>
            <a:r>
              <a:rPr lang="en-US" dirty="0" err="1"/>
              <a:t>murep_dropcam</a:t>
            </a:r>
            <a:r>
              <a:rPr lang="en-US" dirty="0"/>
              <a:t>/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E1B03B-099B-146C-383B-2742E090408F}"/>
              </a:ext>
            </a:extLst>
          </p:cNvPr>
          <p:cNvCxnSpPr>
            <a:cxnSpLocks/>
          </p:cNvCxnSpPr>
          <p:nvPr/>
        </p:nvCxnSpPr>
        <p:spPr>
          <a:xfrm flipV="1">
            <a:off x="3923818" y="593367"/>
            <a:ext cx="1053296" cy="334465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49404F-30A3-B7B9-AB8C-830E4FAA50A7}"/>
              </a:ext>
            </a:extLst>
          </p:cNvPr>
          <p:cNvCxnSpPr>
            <a:cxnSpLocks/>
          </p:cNvCxnSpPr>
          <p:nvPr/>
        </p:nvCxnSpPr>
        <p:spPr>
          <a:xfrm>
            <a:off x="3923818" y="4548851"/>
            <a:ext cx="1032682" cy="128961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DEFD57E-6CCD-9E47-686B-D35E9407BC33}"/>
              </a:ext>
            </a:extLst>
          </p:cNvPr>
          <p:cNvSpPr/>
          <p:nvPr/>
        </p:nvSpPr>
        <p:spPr>
          <a:xfrm>
            <a:off x="2824223" y="3919082"/>
            <a:ext cx="1099595" cy="6297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E0EB7D-1E28-3F6A-E154-DD6D2303DB29}"/>
              </a:ext>
            </a:extLst>
          </p:cNvPr>
          <p:cNvSpPr txBox="1"/>
          <p:nvPr/>
        </p:nvSpPr>
        <p:spPr>
          <a:xfrm>
            <a:off x="6972300" y="4175148"/>
            <a:ext cx="1664686" cy="369332"/>
          </a:xfrm>
          <a:prstGeom prst="rect">
            <a:avLst/>
          </a:prstGeom>
          <a:solidFill>
            <a:schemeClr val="bg1">
              <a:alpha val="51045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Dropcam</a:t>
            </a:r>
            <a:r>
              <a:rPr lang="en-US" dirty="0"/>
              <a:t> Tracks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3D2EF0-25A1-4546-90F6-3717A388CF60}"/>
              </a:ext>
            </a:extLst>
          </p:cNvPr>
          <p:cNvSpPr txBox="1"/>
          <p:nvPr/>
        </p:nvSpPr>
        <p:spPr>
          <a:xfrm>
            <a:off x="7534107" y="4891982"/>
            <a:ext cx="1448282" cy="369332"/>
          </a:xfrm>
          <a:prstGeom prst="rect">
            <a:avLst/>
          </a:prstGeom>
          <a:solidFill>
            <a:schemeClr val="bg1">
              <a:alpha val="51045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Diver Surveys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06D50F-B6CA-C2D4-895F-A307C357CE83}"/>
              </a:ext>
            </a:extLst>
          </p:cNvPr>
          <p:cNvSpPr txBox="1"/>
          <p:nvPr/>
        </p:nvSpPr>
        <p:spPr>
          <a:xfrm>
            <a:off x="7761191" y="2939808"/>
            <a:ext cx="1487780" cy="369332"/>
          </a:xfrm>
          <a:prstGeom prst="rect">
            <a:avLst/>
          </a:prstGeom>
          <a:solidFill>
            <a:schemeClr val="bg1">
              <a:alpha val="51045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Sidescan</a:t>
            </a:r>
            <a:r>
              <a:rPr lang="en-US" dirty="0"/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102874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4819</TotalTime>
  <Words>793</Words>
  <Application>Microsoft Macintosh PowerPoint</Application>
  <PresentationFormat>Widescreen</PresentationFormat>
  <Paragraphs>133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Malgun Gothic</vt:lpstr>
      <vt:lpstr>Arial</vt:lpstr>
      <vt:lpstr>Calibri</vt:lpstr>
      <vt:lpstr>Calibri Light</vt:lpstr>
      <vt:lpstr>Gill Sans</vt:lpstr>
      <vt:lpstr>Montserrat</vt:lpstr>
      <vt:lpstr>Office Theme</vt:lpstr>
      <vt:lpstr>Building and Evaluating Pipelines to Identify Submerged Kelps in New England from Remote Sensing Imagery</vt:lpstr>
      <vt:lpstr>We’ve Begun Surveying Timeseries of Coastal Kelps with Landsat, but…</vt:lpstr>
      <vt:lpstr>PowerPoint Presentation</vt:lpstr>
      <vt:lpstr>We Focus on the Gulf of Maine as it is one of fastest warming regions on the planet</vt:lpstr>
      <vt:lpstr>Gulf of Maine Kelps are Currently Declining Due to Warming</vt:lpstr>
      <vt:lpstr>Salem Sound: Target Sites based on shallow shelf bathymetry depth &lt; 5 m</vt:lpstr>
      <vt:lpstr>Our Pipeline Towards Kelp Detection and Mapping</vt:lpstr>
      <vt:lpstr>Building the Kelp Mapping Pipeline</vt:lpstr>
      <vt:lpstr>PowerPoint Presentation</vt:lpstr>
      <vt:lpstr>Drop Camera Measurements to Establish a Baseline</vt:lpstr>
      <vt:lpstr>SACFOR Scale for Quick Analysis and Calibration of Pipeline</vt:lpstr>
      <vt:lpstr>Kelp Forest Reading Group to Generate Segmented imagery for Convolutional Neural Networks</vt:lpstr>
      <vt:lpstr>Sidescan Sonar Surveys to Map at Scale and Depth</vt:lpstr>
      <vt:lpstr>Cross-Calibration of Sidescan and Drop Camera Imagery Shows Habitat Preferences</vt:lpstr>
      <vt:lpstr>Machine Learning to Identify Kelp Signal in Raw Sidescan Data</vt:lpstr>
      <vt:lpstr>Headwall Drone Overflights to Lineup with Drop Camera and Sidescan Data</vt:lpstr>
      <vt:lpstr>Spectral Library of Kelp Forests of the Gulf of Maine</vt:lpstr>
      <vt:lpstr>Spectra So Far Match Vegetation, and Perhaps have Kelp Signal</vt:lpstr>
      <vt:lpstr>Random Forest Models with Drop Camera SACFOR Imagery Show Vegetation Mapping is Good</vt:lpstr>
      <vt:lpstr>Random Forest Models with Drop Camera SACFOR Imagery Show Kelp Mapping Possible</vt:lpstr>
      <vt:lpstr>Linking Classified Results to PRISMA using Endmembers</vt:lpstr>
      <vt:lpstr>Gooseberries Optically Shallow Water - Vegetated?</vt:lpstr>
      <vt:lpstr>Do We Have a Pipeline or Pieces of a Puzzle? Summer 2023 Will Tell…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and Evaluating Pipelines to Identify Submerged Kelps in New England from Remote Sensing Imagery</dc:title>
  <dc:creator>Jarrett Byrnes</dc:creator>
  <cp:lastModifiedBy>Jarrett Byrnes</cp:lastModifiedBy>
  <cp:revision>10</cp:revision>
  <dcterms:created xsi:type="dcterms:W3CDTF">2023-05-04T15:11:57Z</dcterms:created>
  <dcterms:modified xsi:type="dcterms:W3CDTF">2023-05-08T02:08:14Z</dcterms:modified>
</cp:coreProperties>
</file>