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2" r:id="rId2"/>
    <p:sldMasterId id="2147483664" r:id="rId3"/>
  </p:sldMasterIdLst>
  <p:notesMasterIdLst>
    <p:notesMasterId r:id="rId29"/>
  </p:notesMasterIdLst>
  <p:sldIdLst>
    <p:sldId id="258" r:id="rId4"/>
    <p:sldId id="1652" r:id="rId5"/>
    <p:sldId id="1723" r:id="rId6"/>
    <p:sldId id="1691" r:id="rId7"/>
    <p:sldId id="1709" r:id="rId8"/>
    <p:sldId id="1721" r:id="rId9"/>
    <p:sldId id="1712" r:id="rId10"/>
    <p:sldId id="1705" r:id="rId11"/>
    <p:sldId id="1710" r:id="rId12"/>
    <p:sldId id="257" r:id="rId13"/>
    <p:sldId id="1708" r:id="rId14"/>
    <p:sldId id="1711" r:id="rId15"/>
    <p:sldId id="1699" r:id="rId16"/>
    <p:sldId id="1700" r:id="rId17"/>
    <p:sldId id="1703" r:id="rId18"/>
    <p:sldId id="1704" r:id="rId19"/>
    <p:sldId id="1718" r:id="rId20"/>
    <p:sldId id="1730" r:id="rId21"/>
    <p:sldId id="1725" r:id="rId22"/>
    <p:sldId id="1729" r:id="rId23"/>
    <p:sldId id="1731" r:id="rId24"/>
    <p:sldId id="1717" r:id="rId25"/>
    <p:sldId id="1716" r:id="rId26"/>
    <p:sldId id="1719"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Sediment CDOM formation" id="{BBC3661C-3A42-0F4A-AFC7-E96961275D9E}">
          <p14:sldIdLst>
            <p14:sldId id="258"/>
            <p14:sldId id="1652"/>
            <p14:sldId id="1723"/>
            <p14:sldId id="1691"/>
            <p14:sldId id="1709"/>
            <p14:sldId id="1721"/>
            <p14:sldId id="1712"/>
            <p14:sldId id="1705"/>
            <p14:sldId id="1710"/>
            <p14:sldId id="257"/>
            <p14:sldId id="1708"/>
            <p14:sldId id="1711"/>
            <p14:sldId id="1699"/>
            <p14:sldId id="1700"/>
            <p14:sldId id="1703"/>
            <p14:sldId id="1704"/>
            <p14:sldId id="1718"/>
            <p14:sldId id="1730"/>
            <p14:sldId id="1725"/>
            <p14:sldId id="1729"/>
            <p14:sldId id="1731"/>
            <p14:sldId id="1717"/>
            <p14:sldId id="1716"/>
            <p14:sldId id="1719"/>
            <p14:sldId id="267"/>
          </p14:sldIdLst>
        </p14:section>
      </p14:sectionLst>
    </p:ext>
    <p:ext uri="{EFAFB233-063F-42B5-8137-9DF3F51BA10A}">
      <p15:sldGuideLst xmlns:p15="http://schemas.microsoft.com/office/powerpoint/2012/main">
        <p15:guide id="1" orient="horz" pos="744" userDrawn="1">
          <p15:clr>
            <a:srgbClr val="A4A3A4"/>
          </p15:clr>
        </p15:guide>
        <p15:guide id="2"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2FF"/>
    <a:srgbClr val="EF7D2F"/>
    <a:srgbClr val="FEFFFF"/>
    <a:srgbClr val="98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89" autoAdjust="0"/>
    <p:restoredTop sz="90952" autoAdjust="0"/>
  </p:normalViewPr>
  <p:slideViewPr>
    <p:cSldViewPr snapToGrid="0" snapToObjects="1">
      <p:cViewPr>
        <p:scale>
          <a:sx n="77" d="100"/>
          <a:sy n="77" d="100"/>
        </p:scale>
        <p:origin x="2128" y="928"/>
      </p:cViewPr>
      <p:guideLst>
        <p:guide orient="horz" pos="744"/>
        <p:guide pos="2184"/>
      </p:guideLst>
    </p:cSldViewPr>
  </p:slideViewPr>
  <p:notesTextViewPr>
    <p:cViewPr>
      <p:scale>
        <a:sx n="110" d="100"/>
        <a:sy n="110" d="100"/>
      </p:scale>
      <p:origin x="0" y="0"/>
    </p:cViewPr>
  </p:notesTextViewPr>
  <p:sorterViewPr>
    <p:cViewPr>
      <p:scale>
        <a:sx n="48" d="100"/>
        <a:sy n="48" d="100"/>
      </p:scale>
      <p:origin x="0" y="0"/>
    </p:cViewPr>
  </p:sorterViewPr>
  <p:notesViewPr>
    <p:cSldViewPr snapToGrid="0" snapToObjects="1">
      <p:cViewPr varScale="1">
        <p:scale>
          <a:sx n="62" d="100"/>
          <a:sy n="62" d="100"/>
        </p:scale>
        <p:origin x="3144"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EC81B-D4DB-9F4F-AE6B-CBEB467382CB}" type="datetimeFigureOut">
              <a:rPr lang="en-US" smtClean="0"/>
              <a:t>5/8/23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4F349-22DB-2F4F-B2DB-254989DF8078}" type="slidenum">
              <a:rPr lang="en-US" smtClean="0"/>
              <a:t>‹#›</a:t>
            </a:fld>
            <a:endParaRPr lang="en-US"/>
          </a:p>
        </p:txBody>
      </p:sp>
    </p:spTree>
    <p:extLst>
      <p:ext uri="{BB962C8B-B14F-4D97-AF65-F5344CB8AC3E}">
        <p14:creationId xmlns:p14="http://schemas.microsoft.com/office/powerpoint/2010/main" val="2478446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6000" dirty="0"/>
          </a:p>
        </p:txBody>
      </p:sp>
      <p:sp>
        <p:nvSpPr>
          <p:cNvPr id="4" name="Slide Number Placeholder 3"/>
          <p:cNvSpPr>
            <a:spLocks noGrp="1"/>
          </p:cNvSpPr>
          <p:nvPr>
            <p:ph type="sldNum" sz="quarter" idx="10"/>
          </p:nvPr>
        </p:nvSpPr>
        <p:spPr/>
        <p:txBody>
          <a:bodyPr/>
          <a:lstStyle/>
          <a:p>
            <a:fld id="{8E14F349-22DB-2F4F-B2DB-254989DF8078}" type="slidenum">
              <a:rPr lang="en-US" smtClean="0"/>
              <a:t>1</a:t>
            </a:fld>
            <a:endParaRPr lang="en-US"/>
          </a:p>
        </p:txBody>
      </p:sp>
    </p:spTree>
    <p:extLst>
      <p:ext uri="{BB962C8B-B14F-4D97-AF65-F5344CB8AC3E}">
        <p14:creationId xmlns:p14="http://schemas.microsoft.com/office/powerpoint/2010/main" val="283389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4F349-22DB-2F4F-B2DB-254989DF8078}" type="slidenum">
              <a:rPr lang="en-US" smtClean="0"/>
              <a:t>4</a:t>
            </a:fld>
            <a:endParaRPr lang="en-US"/>
          </a:p>
        </p:txBody>
      </p:sp>
    </p:spTree>
    <p:extLst>
      <p:ext uri="{BB962C8B-B14F-4D97-AF65-F5344CB8AC3E}">
        <p14:creationId xmlns:p14="http://schemas.microsoft.com/office/powerpoint/2010/main" val="268459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6E43-7C64-A647-977D-1E38E17E3EC4}"/>
              </a:ext>
            </a:extLst>
          </p:cNvPr>
          <p:cNvSpPr>
            <a:spLocks noGrp="1"/>
          </p:cNvSpPr>
          <p:nvPr>
            <p:ph type="ctrTitle"/>
          </p:nvPr>
        </p:nvSpPr>
        <p:spPr>
          <a:xfrm>
            <a:off x="13716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3E7B95A-1F50-994C-B6B7-277015202464}"/>
              </a:ext>
            </a:extLst>
          </p:cNvPr>
          <p:cNvSpPr>
            <a:spLocks noGrp="1"/>
          </p:cNvSpPr>
          <p:nvPr>
            <p:ph type="subTitle" idx="1"/>
          </p:nvPr>
        </p:nvSpPr>
        <p:spPr>
          <a:xfrm>
            <a:off x="13716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550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1F483-CA71-4B94-B041-9C2C1D39A0B8}" type="datetimeFigureOut">
              <a:rPr lang="en-US" smtClean="0"/>
              <a:t>5/8/23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174113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01F483-CA71-4B94-B041-9C2C1D39A0B8}"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339895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01F483-CA71-4B94-B041-9C2C1D39A0B8}"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1438541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1F483-CA71-4B94-B041-9C2C1D39A0B8}"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2141335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1F483-CA71-4B94-B041-9C2C1D39A0B8}"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39131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A15E-89E9-E1B6-127D-1928AEEE64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FD15D5-DC03-2B46-6A1C-B9BCF5B1B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F5BCD3-F80B-B593-05DB-45B9272FFFE2}"/>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5" name="Footer Placeholder 4">
            <a:extLst>
              <a:ext uri="{FF2B5EF4-FFF2-40B4-BE49-F238E27FC236}">
                <a16:creationId xmlns:a16="http://schemas.microsoft.com/office/drawing/2014/main" id="{690FF3A2-A3C8-F89B-99E2-41FBB54FB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0E43B-6956-4738-9D3D-E13798D89B64}"/>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418263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E451-530A-6C57-2B12-C15391EC8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07C49-46EC-BAEA-008A-8A4D798BAB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70F1E-4519-E97A-7442-BED77908F775}"/>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5" name="Footer Placeholder 4">
            <a:extLst>
              <a:ext uri="{FF2B5EF4-FFF2-40B4-BE49-F238E27FC236}">
                <a16:creationId xmlns:a16="http://schemas.microsoft.com/office/drawing/2014/main" id="{A2124DC1-5F03-57E8-C615-E231B13B4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B674D-96EF-BD7B-0813-552D796DE7C3}"/>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1359036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6E55-8117-C8B9-938F-438BAE9B7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765982-D776-E8B8-DFB7-13848A6E1D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077F14-0DD8-50C5-0614-E892AC157C0F}"/>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5" name="Footer Placeholder 4">
            <a:extLst>
              <a:ext uri="{FF2B5EF4-FFF2-40B4-BE49-F238E27FC236}">
                <a16:creationId xmlns:a16="http://schemas.microsoft.com/office/drawing/2014/main" id="{E70D56A2-58D3-7330-53F1-8EC85C1B2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97779-B357-3901-29E1-280587F1934A}"/>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272557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1669-3F58-A7B2-6D0F-3E52D984D9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33D3A0-08E1-F658-4AFF-3E997122A0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CFB54-5FF4-7B69-383A-753B76899F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281E1-172B-A3B3-A314-6ABDF8F94DA4}"/>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6" name="Footer Placeholder 5">
            <a:extLst>
              <a:ext uri="{FF2B5EF4-FFF2-40B4-BE49-F238E27FC236}">
                <a16:creationId xmlns:a16="http://schemas.microsoft.com/office/drawing/2014/main" id="{1C375A36-6822-8B3E-70F9-D44D1E8A7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893A7-54E7-E706-2A94-47EF05F17018}"/>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3786921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7637-87CC-8A58-56C1-17843870D0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E3AC89-32D5-0103-BF76-599C7B8A2E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91DA4-A2AD-88D9-9B22-E75FC2D13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A66295-3183-024C-1234-3AA1ADFDC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F7497F-D6D7-3A9B-4924-001DBFEFFA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4B686F-7533-833A-9335-ADDA6D8993D7}"/>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8" name="Footer Placeholder 7">
            <a:extLst>
              <a:ext uri="{FF2B5EF4-FFF2-40B4-BE49-F238E27FC236}">
                <a16:creationId xmlns:a16="http://schemas.microsoft.com/office/drawing/2014/main" id="{2511EF23-79A7-DEE6-FEA1-2BDE0E3F56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1B0EC6-A302-A9D6-9E64-B71BE04696EB}"/>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1018586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F7D2-823B-B848-B680-2BCD34D6895C}"/>
              </a:ext>
            </a:extLst>
          </p:cNvPr>
          <p:cNvSpPr>
            <a:spLocks noGrp="1"/>
          </p:cNvSpPr>
          <p:nvPr>
            <p:ph type="title"/>
          </p:nvPr>
        </p:nvSpPr>
        <p:spPr>
          <a:xfrm>
            <a:off x="0" y="0"/>
            <a:ext cx="9271000" cy="977900"/>
          </a:xfrm>
          <a:prstGeom prst="rect">
            <a:avLst/>
          </a:prstGeom>
        </p:spPr>
        <p:txBody>
          <a:bodyPr>
            <a:norm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EE06EA05-7641-5242-A9BC-1804D46D0D52}"/>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A0E94-8493-3A4B-A302-4684E352907C}"/>
              </a:ext>
            </a:extLst>
          </p:cNvPr>
          <p:cNvSpPr>
            <a:spLocks noGrp="1"/>
          </p:cNvSpPr>
          <p:nvPr>
            <p:ph type="dt" sz="half" idx="10"/>
          </p:nvPr>
        </p:nvSpPr>
        <p:spPr/>
        <p:txBody>
          <a:bodyPr/>
          <a:lstStyle/>
          <a:p>
            <a:fld id="{D3D4F358-6554-764F-98D6-B806B072B33A}" type="datetime1">
              <a:rPr lang="en-US" smtClean="0"/>
              <a:t>5/8/23</a:t>
            </a:fld>
            <a:endParaRPr lang="en-US"/>
          </a:p>
        </p:txBody>
      </p:sp>
      <p:sp>
        <p:nvSpPr>
          <p:cNvPr id="5" name="Footer Placeholder 4">
            <a:extLst>
              <a:ext uri="{FF2B5EF4-FFF2-40B4-BE49-F238E27FC236}">
                <a16:creationId xmlns:a16="http://schemas.microsoft.com/office/drawing/2014/main" id="{4A65CAAD-907F-704C-B428-0A73C52C4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02D30C-CF5C-D24B-AFDE-37E477329AAF}"/>
              </a:ext>
            </a:extLst>
          </p:cNvPr>
          <p:cNvSpPr>
            <a:spLocks noGrp="1"/>
          </p:cNvSpPr>
          <p:nvPr>
            <p:ph type="sldNum" sz="quarter" idx="12"/>
          </p:nvPr>
        </p:nvSpPr>
        <p:spPr>
          <a:xfrm>
            <a:off x="9448800" y="6492875"/>
            <a:ext cx="2743200" cy="365125"/>
          </a:xfrm>
        </p:spPr>
        <p:txBody>
          <a:bodyPr/>
          <a:lstStyle>
            <a:lvl1pPr>
              <a:defRPr/>
            </a:lvl1pPr>
          </a:lstStyle>
          <a:p>
            <a:fld id="{DF3C63A6-C504-2D40-B741-0904B3D72B06}" type="slidenum">
              <a:rPr lang="en-US" smtClean="0"/>
              <a:pPr/>
              <a:t>‹#›</a:t>
            </a:fld>
            <a:endParaRPr lang="en-US" dirty="0"/>
          </a:p>
        </p:txBody>
      </p:sp>
      <p:sp>
        <p:nvSpPr>
          <p:cNvPr id="8" name="Text Placeholder 7">
            <a:extLst>
              <a:ext uri="{FF2B5EF4-FFF2-40B4-BE49-F238E27FC236}">
                <a16:creationId xmlns:a16="http://schemas.microsoft.com/office/drawing/2014/main" id="{D37FB48E-978B-9741-B97B-F96AE30C5705}"/>
              </a:ext>
            </a:extLst>
          </p:cNvPr>
          <p:cNvSpPr>
            <a:spLocks noGrp="1"/>
          </p:cNvSpPr>
          <p:nvPr>
            <p:ph type="body" sz="quarter" idx="13" hasCustomPrompt="1"/>
          </p:nvPr>
        </p:nvSpPr>
        <p:spPr>
          <a:xfrm>
            <a:off x="9271000" y="665163"/>
            <a:ext cx="2921000" cy="312737"/>
          </a:xfrm>
        </p:spPr>
        <p:txBody>
          <a:bodyPr>
            <a:noAutofit/>
          </a:bodyPr>
          <a:lstStyle>
            <a:lvl1pPr marL="0" indent="0" algn="ctr">
              <a:buNone/>
              <a:defRPr sz="2000" b="1"/>
            </a:lvl1pPr>
          </a:lstStyle>
          <a:p>
            <a:pPr lvl="0"/>
            <a:r>
              <a:rPr lang="en-US" dirty="0"/>
              <a:t>Tester</a:t>
            </a:r>
          </a:p>
        </p:txBody>
      </p:sp>
    </p:spTree>
    <p:extLst>
      <p:ext uri="{BB962C8B-B14F-4D97-AF65-F5344CB8AC3E}">
        <p14:creationId xmlns:p14="http://schemas.microsoft.com/office/powerpoint/2010/main" val="21159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E487-CFE7-FCD2-B5B0-CEC88B1344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75BAEA-DF8A-17DC-48EB-80F08DBCC51A}"/>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4" name="Footer Placeholder 3">
            <a:extLst>
              <a:ext uri="{FF2B5EF4-FFF2-40B4-BE49-F238E27FC236}">
                <a16:creationId xmlns:a16="http://schemas.microsoft.com/office/drawing/2014/main" id="{CAAF4F96-FA6F-9F41-118C-ACAC113A5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C737B6-62FA-029A-851E-96473412F9F4}"/>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563269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F2D45-D488-3E55-31C9-9A2794E0EBF4}"/>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3" name="Footer Placeholder 2">
            <a:extLst>
              <a:ext uri="{FF2B5EF4-FFF2-40B4-BE49-F238E27FC236}">
                <a16:creationId xmlns:a16="http://schemas.microsoft.com/office/drawing/2014/main" id="{F05D1D84-7B74-3FD0-87C5-84978C04D0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ADC28-D94E-03A6-517B-AE42A70C0B3C}"/>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4093464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08A9-B7A8-BDFC-4C00-1F5F9F884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AAA9A-156E-266F-FFAC-A94FDCB0C6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D194E8-27BE-20D3-49BD-18928F019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4FAB94-7EE4-F357-F880-4690171E9986}"/>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6" name="Footer Placeholder 5">
            <a:extLst>
              <a:ext uri="{FF2B5EF4-FFF2-40B4-BE49-F238E27FC236}">
                <a16:creationId xmlns:a16="http://schemas.microsoft.com/office/drawing/2014/main" id="{76E73123-9FCB-E22A-17F7-C94577F94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7FB3B-3E84-D747-3958-6D311787202F}"/>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766310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788C-A141-0D7E-85A3-D8C128A773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CCAE93-03B4-DC05-857A-76FB56CD1E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65E19-3415-35D7-06CD-A490A6866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70B5C-41CE-2D04-29BA-7813E4AB3D1E}"/>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6" name="Footer Placeholder 5">
            <a:extLst>
              <a:ext uri="{FF2B5EF4-FFF2-40B4-BE49-F238E27FC236}">
                <a16:creationId xmlns:a16="http://schemas.microsoft.com/office/drawing/2014/main" id="{A79E5819-81CF-DAD7-A998-9CF9D916B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47C14-33B0-A418-1A7C-F3624A4FDEFB}"/>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1348021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9824-BC94-1180-A16D-9AFA23F533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EE79F5-519C-E77D-0AF5-916C9B1555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D900F-95D9-9F40-4C56-65E947696C8B}"/>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5" name="Footer Placeholder 4">
            <a:extLst>
              <a:ext uri="{FF2B5EF4-FFF2-40B4-BE49-F238E27FC236}">
                <a16:creationId xmlns:a16="http://schemas.microsoft.com/office/drawing/2014/main" id="{4C9767C0-E233-1214-4A6A-6A5FC0D1F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EAE44-3749-2B53-B819-2B2F2DB295F5}"/>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251117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2C4E41-9432-D266-3EE2-BA4BD0645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F1F345-9927-D4C0-374F-EA3DC2FF2F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07676-8563-CEDF-5171-D0C8439FEA24}"/>
              </a:ext>
            </a:extLst>
          </p:cNvPr>
          <p:cNvSpPr>
            <a:spLocks noGrp="1"/>
          </p:cNvSpPr>
          <p:nvPr>
            <p:ph type="dt" sz="half" idx="10"/>
          </p:nvPr>
        </p:nvSpPr>
        <p:spPr/>
        <p:txBody>
          <a:bodyPr/>
          <a:lstStyle/>
          <a:p>
            <a:fld id="{00171998-01C5-4EA4-9D95-3182B6FB9DBC}" type="datetimeFigureOut">
              <a:rPr lang="en-US" smtClean="0"/>
              <a:t>5/8/23</a:t>
            </a:fld>
            <a:endParaRPr lang="en-US"/>
          </a:p>
        </p:txBody>
      </p:sp>
      <p:sp>
        <p:nvSpPr>
          <p:cNvPr id="5" name="Footer Placeholder 4">
            <a:extLst>
              <a:ext uri="{FF2B5EF4-FFF2-40B4-BE49-F238E27FC236}">
                <a16:creationId xmlns:a16="http://schemas.microsoft.com/office/drawing/2014/main" id="{29A9D251-2E03-5151-767F-388009638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1F464-9B17-0CDD-0225-BDF9BEAB3A57}"/>
              </a:ext>
            </a:extLst>
          </p:cNvPr>
          <p:cNvSpPr>
            <a:spLocks noGrp="1"/>
          </p:cNvSpPr>
          <p:nvPr>
            <p:ph type="sldNum" sz="quarter" idx="12"/>
          </p:nvPr>
        </p:nvSpPr>
        <p:spPr/>
        <p:txBody>
          <a:bodyPr/>
          <a:lstStyle/>
          <a:p>
            <a:fld id="{6BCE8978-2C2F-4EC4-AD12-2890DAC18482}" type="slidenum">
              <a:rPr lang="en-US" smtClean="0"/>
              <a:t>‹#›</a:t>
            </a:fld>
            <a:endParaRPr lang="en-US"/>
          </a:p>
        </p:txBody>
      </p:sp>
    </p:spTree>
    <p:extLst>
      <p:ext uri="{BB962C8B-B14F-4D97-AF65-F5344CB8AC3E}">
        <p14:creationId xmlns:p14="http://schemas.microsoft.com/office/powerpoint/2010/main" val="313205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ED780-30E5-0049-AEF6-24D371421765}"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4136F-5BDC-4642-87FC-07C5D8610585}" type="slidenum">
              <a:rPr lang="en-US" smtClean="0"/>
              <a:t>‹#›</a:t>
            </a:fld>
            <a:endParaRPr lang="en-US"/>
          </a:p>
        </p:txBody>
      </p:sp>
    </p:spTree>
    <p:extLst>
      <p:ext uri="{BB962C8B-B14F-4D97-AF65-F5344CB8AC3E}">
        <p14:creationId xmlns:p14="http://schemas.microsoft.com/office/powerpoint/2010/main" val="789264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01F483-CA71-4B94-B041-9C2C1D39A0B8}"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17184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1F483-CA71-4B94-B041-9C2C1D39A0B8}"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149319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1F483-CA71-4B94-B041-9C2C1D39A0B8}" type="datetimeFigureOut">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321017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01F483-CA71-4B94-B041-9C2C1D39A0B8}" type="datetimeFigureOut">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60872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01F483-CA71-4B94-B041-9C2C1D39A0B8}" type="datetimeFigureOut">
              <a:rPr lang="en-US" smtClean="0"/>
              <a:t>5/8/23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197581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01F483-CA71-4B94-B041-9C2C1D39A0B8}" type="datetimeFigureOut">
              <a:rPr lang="en-US" smtClean="0"/>
              <a:t>5/8/23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C0802F-16B0-41B5-8790-BD1575378698}" type="slidenum">
              <a:rPr lang="en-US" smtClean="0"/>
              <a:t>‹#›</a:t>
            </a:fld>
            <a:endParaRPr lang="en-US"/>
          </a:p>
        </p:txBody>
      </p:sp>
    </p:spTree>
    <p:extLst>
      <p:ext uri="{BB962C8B-B14F-4D97-AF65-F5344CB8AC3E}">
        <p14:creationId xmlns:p14="http://schemas.microsoft.com/office/powerpoint/2010/main" val="720604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64A03A-1A2D-3549-9EED-98367EE5FB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9DDF0A-B349-AD4C-BD97-32CD6137E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D2D23-9AE0-024B-B887-EBE642A315E7}" type="datetime1">
              <a:rPr lang="en-US" smtClean="0"/>
              <a:t>5/8/23</a:t>
            </a:fld>
            <a:endParaRPr lang="en-US"/>
          </a:p>
        </p:txBody>
      </p:sp>
      <p:sp>
        <p:nvSpPr>
          <p:cNvPr id="6" name="Slide Number Placeholder 5">
            <a:extLst>
              <a:ext uri="{FF2B5EF4-FFF2-40B4-BE49-F238E27FC236}">
                <a16:creationId xmlns:a16="http://schemas.microsoft.com/office/drawing/2014/main" id="{09604C1B-501D-0D45-BA33-7A9B81040B01}"/>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defRPr>
            </a:lvl1pPr>
          </a:lstStyle>
          <a:p>
            <a:fld id="{D9FE730B-38FE-9248-AFEA-E93B80A2A55F}" type="slidenum">
              <a:rPr lang="en-US" smtClean="0"/>
              <a:pPr/>
              <a:t>‹#›</a:t>
            </a:fld>
            <a:endParaRPr lang="en-US" dirty="0"/>
          </a:p>
        </p:txBody>
      </p:sp>
      <p:sp>
        <p:nvSpPr>
          <p:cNvPr id="7" name="Rectangle 6">
            <a:extLst>
              <a:ext uri="{FF2B5EF4-FFF2-40B4-BE49-F238E27FC236}">
                <a16:creationId xmlns:a16="http://schemas.microsoft.com/office/drawing/2014/main" id="{F965BBDB-2289-5645-9E22-066F075951E2}"/>
              </a:ext>
            </a:extLst>
          </p:cNvPr>
          <p:cNvSpPr/>
          <p:nvPr userDrawn="1"/>
        </p:nvSpPr>
        <p:spPr>
          <a:xfrm>
            <a:off x="9292244" y="653256"/>
            <a:ext cx="2874356" cy="338932"/>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pic>
        <p:nvPicPr>
          <p:cNvPr id="8" name="Picture 2" descr="M:\Logos\White Logo no tagline clear.png">
            <a:extLst>
              <a:ext uri="{FF2B5EF4-FFF2-40B4-BE49-F238E27FC236}">
                <a16:creationId xmlns:a16="http://schemas.microsoft.com/office/drawing/2014/main" id="{25F682EB-A4E5-F544-A169-13CBFAC46E94}"/>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279544" y="62011"/>
            <a:ext cx="2903912" cy="501552"/>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a:extLst>
              <a:ext uri="{FF2B5EF4-FFF2-40B4-BE49-F238E27FC236}">
                <a16:creationId xmlns:a16="http://schemas.microsoft.com/office/drawing/2014/main" id="{B1163200-8A28-D443-BE9D-82979F811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cxnSp>
        <p:nvCxnSpPr>
          <p:cNvPr id="14" name="Straight Connector 13">
            <a:extLst>
              <a:ext uri="{FF2B5EF4-FFF2-40B4-BE49-F238E27FC236}">
                <a16:creationId xmlns:a16="http://schemas.microsoft.com/office/drawing/2014/main" id="{060B30E5-6C25-0346-9FA3-0DE3A5DB5B60}"/>
              </a:ext>
            </a:extLst>
          </p:cNvPr>
          <p:cNvCxnSpPr/>
          <p:nvPr userDrawn="1"/>
        </p:nvCxnSpPr>
        <p:spPr>
          <a:xfrm flipH="1">
            <a:off x="0" y="992188"/>
            <a:ext cx="9304944"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5" name="Title Placeholder 14">
            <a:extLst>
              <a:ext uri="{FF2B5EF4-FFF2-40B4-BE49-F238E27FC236}">
                <a16:creationId xmlns:a16="http://schemas.microsoft.com/office/drawing/2014/main" id="{AB345883-558A-3245-8227-2A278DA9F5B9}"/>
              </a:ext>
            </a:extLst>
          </p:cNvPr>
          <p:cNvSpPr>
            <a:spLocks noGrp="1"/>
          </p:cNvSpPr>
          <p:nvPr>
            <p:ph type="title"/>
          </p:nvPr>
        </p:nvSpPr>
        <p:spPr>
          <a:xfrm>
            <a:off x="0" y="1"/>
            <a:ext cx="9279544" cy="99218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82005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1F483-CA71-4B94-B041-9C2C1D39A0B8}" type="datetimeFigureOut">
              <a:rPr lang="en-US" smtClean="0"/>
              <a:t>5/8/23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0802F-16B0-41B5-8790-BD1575378698}" type="slidenum">
              <a:rPr lang="en-US" smtClean="0"/>
              <a:t>‹#›</a:t>
            </a:fld>
            <a:endParaRPr lang="en-US"/>
          </a:p>
        </p:txBody>
      </p:sp>
    </p:spTree>
    <p:extLst>
      <p:ext uri="{BB962C8B-B14F-4D97-AF65-F5344CB8AC3E}">
        <p14:creationId xmlns:p14="http://schemas.microsoft.com/office/powerpoint/2010/main" val="2137327089"/>
      </p:ext>
    </p:extLst>
  </p:cSld>
  <p:clrMap bg1="dk1" tx1="lt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39632C-2440-A940-7734-4DD68CB8C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6E34B-700C-19AA-5B38-91323496F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F6D35-F963-AC7B-3078-0C5692F15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171998-01C5-4EA4-9D95-3182B6FB9DBC}" type="datetimeFigureOut">
              <a:rPr lang="en-US" smtClean="0"/>
              <a:t>5/8/23</a:t>
            </a:fld>
            <a:endParaRPr lang="en-US"/>
          </a:p>
        </p:txBody>
      </p:sp>
      <p:sp>
        <p:nvSpPr>
          <p:cNvPr id="5" name="Footer Placeholder 4">
            <a:extLst>
              <a:ext uri="{FF2B5EF4-FFF2-40B4-BE49-F238E27FC236}">
                <a16:creationId xmlns:a16="http://schemas.microsoft.com/office/drawing/2014/main" id="{02F5BBB6-F05A-4C83-82D4-F9B085D03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03C28E-CB6E-FEF0-C9FD-7CBDC50CED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E8978-2C2F-4EC4-AD12-2890DAC18482}" type="slidenum">
              <a:rPr lang="en-US" smtClean="0"/>
              <a:t>‹#›</a:t>
            </a:fld>
            <a:endParaRPr lang="en-US"/>
          </a:p>
        </p:txBody>
      </p:sp>
    </p:spTree>
    <p:extLst>
      <p:ext uri="{BB962C8B-B14F-4D97-AF65-F5344CB8AC3E}">
        <p14:creationId xmlns:p14="http://schemas.microsoft.com/office/powerpoint/2010/main" val="2732160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wmf"/><Relationship Id="rId5" Type="http://schemas.openxmlformats.org/officeDocument/2006/relationships/oleObject" Target="../embeddings/oleObject2.bin"/><Relationship Id="rId4" Type="http://schemas.openxmlformats.org/officeDocument/2006/relationships/image" Target="../media/image58.w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nset">
            <a:extLst>
              <a:ext uri="{FF2B5EF4-FFF2-40B4-BE49-F238E27FC236}">
                <a16:creationId xmlns:a16="http://schemas.microsoft.com/office/drawing/2014/main" id="{ED65376E-590B-6E47-A9C7-0E5739E79C5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622"/>
            <a:ext cx="12191999" cy="6902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382F566D-AA5F-6845-A751-015BAD0464C8}"/>
              </a:ext>
            </a:extLst>
          </p:cNvPr>
          <p:cNvSpPr>
            <a:spLocks noGrp="1"/>
          </p:cNvSpPr>
          <p:nvPr>
            <p:ph type="ctrTitle"/>
          </p:nvPr>
        </p:nvSpPr>
        <p:spPr>
          <a:xfrm>
            <a:off x="617808" y="-398"/>
            <a:ext cx="10244176" cy="1854577"/>
          </a:xfrm>
          <a:noFill/>
        </p:spPr>
        <p:txBody>
          <a:bodyPr>
            <a:noAutofit/>
          </a:bodyPr>
          <a:lstStyle/>
          <a:p>
            <a:pPr algn="l"/>
            <a:r>
              <a:rPr lang="en-US" sz="3600" b="1" dirty="0">
                <a:effectLst/>
                <a:latin typeface="Calibri" panose="020F0502020204030204" pitchFamily="34" charset="0"/>
                <a:ea typeface="Calibri" panose="020F0502020204030204" pitchFamily="34" charset="0"/>
                <a:cs typeface="Times New Roman" panose="02020603050405020304" pitchFamily="18" charset="0"/>
              </a:rPr>
              <a:t>Focused mentoring and wider workshops to connect high school students with NASA science</a:t>
            </a:r>
            <a:br>
              <a:rPr lang="en-US" sz="6600" dirty="0"/>
            </a:br>
            <a:endParaRPr lang="en-US" sz="2000" u="sng" dirty="0">
              <a:latin typeface="Baghdad" pitchFamily="2" charset="-78"/>
              <a:ea typeface="AppleGothic" pitchFamily="2" charset="-127"/>
              <a:cs typeface="Baghdad" pitchFamily="2" charset="-78"/>
            </a:endParaRPr>
          </a:p>
        </p:txBody>
      </p:sp>
      <p:sp>
        <p:nvSpPr>
          <p:cNvPr id="3" name="Subtitle 2">
            <a:extLst>
              <a:ext uri="{FF2B5EF4-FFF2-40B4-BE49-F238E27FC236}">
                <a16:creationId xmlns:a16="http://schemas.microsoft.com/office/drawing/2014/main" id="{895D5839-AA12-F34E-A4E9-6E1A33F98D75}"/>
              </a:ext>
            </a:extLst>
          </p:cNvPr>
          <p:cNvSpPr>
            <a:spLocks noGrp="1"/>
          </p:cNvSpPr>
          <p:nvPr>
            <p:ph type="subTitle" idx="1"/>
          </p:nvPr>
        </p:nvSpPr>
        <p:spPr>
          <a:xfrm>
            <a:off x="3442394" y="2386867"/>
            <a:ext cx="7049446" cy="3166368"/>
          </a:xfrm>
          <a:solidFill>
            <a:schemeClr val="bg1">
              <a:alpha val="60000"/>
            </a:schemeClr>
          </a:solidFill>
        </p:spPr>
        <p:txBody>
          <a:bodyPr>
            <a:noAutofit/>
          </a:bodyPr>
          <a:lstStyle/>
          <a:p>
            <a:pPr algn="l">
              <a:lnSpc>
                <a:spcPct val="100000"/>
              </a:lnSpc>
            </a:pPr>
            <a:r>
              <a:rPr lang="en-US" sz="2000" u="sng" dirty="0">
                <a:solidFill>
                  <a:schemeClr val="tx1"/>
                </a:solidFill>
                <a:latin typeface="AppleGothic" pitchFamily="2" charset="-127"/>
                <a:ea typeface="AppleGothic" pitchFamily="2" charset="-127"/>
              </a:rPr>
              <a:t>FAU</a:t>
            </a:r>
            <a:r>
              <a:rPr lang="en-US" sz="2000" dirty="0">
                <a:solidFill>
                  <a:schemeClr val="tx1"/>
                </a:solidFill>
                <a:latin typeface="AppleGothic" pitchFamily="2" charset="-127"/>
                <a:ea typeface="AppleGothic" pitchFamily="2" charset="-127"/>
              </a:rPr>
              <a:t>: Jordon Beckler, Hanna </a:t>
            </a:r>
            <a:r>
              <a:rPr lang="en-US" sz="2000" dirty="0" err="1">
                <a:solidFill>
                  <a:schemeClr val="tx1"/>
                </a:solidFill>
                <a:latin typeface="AppleGothic" pitchFamily="2" charset="-127"/>
                <a:ea typeface="AppleGothic" pitchFamily="2" charset="-127"/>
              </a:rPr>
              <a:t>Bridgham</a:t>
            </a:r>
            <a:r>
              <a:rPr lang="en-US" sz="2000" dirty="0">
                <a:solidFill>
                  <a:schemeClr val="tx1"/>
                </a:solidFill>
                <a:latin typeface="AppleGothic" pitchFamily="2" charset="-127"/>
                <a:ea typeface="AppleGothic" pitchFamily="2" charset="-127"/>
              </a:rPr>
              <a:t>, Veronica Ruiz-</a:t>
            </a:r>
            <a:r>
              <a:rPr lang="en-US" sz="2000" dirty="0" err="1">
                <a:solidFill>
                  <a:schemeClr val="tx1"/>
                </a:solidFill>
                <a:latin typeface="AppleGothic" pitchFamily="2" charset="-127"/>
                <a:ea typeface="AppleGothic" pitchFamily="2" charset="-127"/>
              </a:rPr>
              <a:t>Xomchuk</a:t>
            </a:r>
            <a:r>
              <a:rPr lang="en-US" sz="2000" dirty="0">
                <a:solidFill>
                  <a:schemeClr val="tx1"/>
                </a:solidFill>
                <a:latin typeface="AppleGothic" pitchFamily="2" charset="-127"/>
                <a:ea typeface="AppleGothic" pitchFamily="2" charset="-127"/>
              </a:rPr>
              <a:t>, Owen </a:t>
            </a:r>
            <a:r>
              <a:rPr lang="en-US" sz="2000" dirty="0" err="1">
                <a:solidFill>
                  <a:schemeClr val="tx1"/>
                </a:solidFill>
                <a:latin typeface="AppleGothic" pitchFamily="2" charset="-127"/>
                <a:ea typeface="AppleGothic" pitchFamily="2" charset="-127"/>
              </a:rPr>
              <a:t>Silvera</a:t>
            </a:r>
            <a:r>
              <a:rPr lang="en-US" sz="2000" dirty="0">
                <a:solidFill>
                  <a:schemeClr val="tx1"/>
                </a:solidFill>
                <a:latin typeface="AppleGothic" pitchFamily="2" charset="-127"/>
                <a:ea typeface="AppleGothic" pitchFamily="2" charset="-127"/>
              </a:rPr>
              <a:t>, Mason </a:t>
            </a:r>
            <a:r>
              <a:rPr lang="en-US" sz="2000" dirty="0" err="1">
                <a:solidFill>
                  <a:schemeClr val="tx1"/>
                </a:solidFill>
                <a:latin typeface="AppleGothic" pitchFamily="2" charset="-127"/>
                <a:ea typeface="AppleGothic" pitchFamily="2" charset="-127"/>
              </a:rPr>
              <a:t>Thackston</a:t>
            </a:r>
            <a:r>
              <a:rPr lang="en-US" sz="2000" dirty="0">
                <a:solidFill>
                  <a:schemeClr val="tx1"/>
                </a:solidFill>
                <a:latin typeface="AppleGothic" pitchFamily="2" charset="-127"/>
                <a:ea typeface="AppleGothic" pitchFamily="2" charset="-127"/>
              </a:rPr>
              <a:t>, Alberto </a:t>
            </a:r>
            <a:r>
              <a:rPr lang="en-US" sz="2000" dirty="0" err="1">
                <a:solidFill>
                  <a:schemeClr val="tx1"/>
                </a:solidFill>
                <a:latin typeface="AppleGothic" pitchFamily="2" charset="-127"/>
                <a:ea typeface="AppleGothic" pitchFamily="2" charset="-127"/>
              </a:rPr>
              <a:t>Tonizzo</a:t>
            </a:r>
            <a:r>
              <a:rPr lang="en-US" sz="2000" dirty="0">
                <a:solidFill>
                  <a:schemeClr val="tx1"/>
                </a:solidFill>
                <a:latin typeface="AppleGothic" pitchFamily="2" charset="-127"/>
                <a:ea typeface="AppleGothic" pitchFamily="2" charset="-127"/>
              </a:rPr>
              <a:t>, Tim Moore, Mike Twardowski</a:t>
            </a:r>
          </a:p>
          <a:p>
            <a:pPr algn="l">
              <a:lnSpc>
                <a:spcPct val="100000"/>
              </a:lnSpc>
            </a:pPr>
            <a:endParaRPr lang="en-US" sz="2000" dirty="0">
              <a:solidFill>
                <a:schemeClr val="tx1"/>
              </a:solidFill>
              <a:latin typeface="AppleGothic" pitchFamily="2" charset="-127"/>
              <a:ea typeface="AppleGothic" pitchFamily="2" charset="-127"/>
            </a:endParaRPr>
          </a:p>
          <a:p>
            <a:pPr algn="l">
              <a:lnSpc>
                <a:spcPct val="100000"/>
              </a:lnSpc>
            </a:pPr>
            <a:r>
              <a:rPr lang="en-US" sz="2000" u="sng" dirty="0">
                <a:solidFill>
                  <a:schemeClr val="tx1"/>
                </a:solidFill>
                <a:latin typeface="AppleGothic" pitchFamily="2" charset="-127"/>
                <a:ea typeface="AppleGothic" pitchFamily="2" charset="-127"/>
              </a:rPr>
              <a:t>FAU High School</a:t>
            </a:r>
            <a:r>
              <a:rPr lang="en-US" sz="2000" dirty="0">
                <a:solidFill>
                  <a:schemeClr val="tx1"/>
                </a:solidFill>
                <a:latin typeface="AppleGothic" pitchFamily="2" charset="-127"/>
                <a:ea typeface="AppleGothic" pitchFamily="2" charset="-127"/>
              </a:rPr>
              <a:t>: Tricia Meredith, Eric Morales, Arman Alexis, Ruby Aubin, Anirudh Venkat</a:t>
            </a:r>
          </a:p>
          <a:p>
            <a:pPr algn="l">
              <a:lnSpc>
                <a:spcPct val="100000"/>
              </a:lnSpc>
            </a:pPr>
            <a:endParaRPr lang="en-US" sz="2000" dirty="0">
              <a:solidFill>
                <a:schemeClr val="tx1"/>
              </a:solidFill>
              <a:latin typeface="AppleGothic" pitchFamily="2" charset="-127"/>
              <a:ea typeface="AppleGothic" pitchFamily="2" charset="-127"/>
            </a:endParaRPr>
          </a:p>
          <a:p>
            <a:pPr algn="l">
              <a:lnSpc>
                <a:spcPct val="100000"/>
              </a:lnSpc>
            </a:pPr>
            <a:r>
              <a:rPr lang="en-US" sz="2000" u="sng" dirty="0">
                <a:solidFill>
                  <a:schemeClr val="tx1"/>
                </a:solidFill>
                <a:latin typeface="AppleGothic" pitchFamily="2" charset="-127"/>
                <a:ea typeface="AppleGothic" pitchFamily="2" charset="-127"/>
              </a:rPr>
              <a:t>Georgia Tech</a:t>
            </a:r>
            <a:r>
              <a:rPr lang="en-US" sz="2000" dirty="0">
                <a:solidFill>
                  <a:schemeClr val="tx1"/>
                </a:solidFill>
                <a:latin typeface="AppleGothic" pitchFamily="2" charset="-127"/>
                <a:ea typeface="AppleGothic" pitchFamily="2" charset="-127"/>
              </a:rPr>
              <a:t>: Martial </a:t>
            </a:r>
            <a:r>
              <a:rPr lang="en-US" sz="2000" dirty="0" err="1">
                <a:solidFill>
                  <a:schemeClr val="tx1"/>
                </a:solidFill>
                <a:latin typeface="AppleGothic" pitchFamily="2" charset="-127"/>
                <a:ea typeface="AppleGothic" pitchFamily="2" charset="-127"/>
              </a:rPr>
              <a:t>Taillefert</a:t>
            </a:r>
            <a:endParaRPr lang="en-US" sz="2000" dirty="0">
              <a:solidFill>
                <a:schemeClr val="tx1"/>
              </a:solidFill>
              <a:latin typeface="AppleGothic" pitchFamily="2" charset="-127"/>
              <a:ea typeface="AppleGothic" pitchFamily="2" charset="-127"/>
            </a:endParaRPr>
          </a:p>
        </p:txBody>
      </p:sp>
      <p:sp>
        <p:nvSpPr>
          <p:cNvPr id="4" name="Rectangle 3">
            <a:extLst>
              <a:ext uri="{FF2B5EF4-FFF2-40B4-BE49-F238E27FC236}">
                <a16:creationId xmlns:a16="http://schemas.microsoft.com/office/drawing/2014/main" id="{FDEF874E-3869-2448-8739-43AB54F2185F}"/>
              </a:ext>
            </a:extLst>
          </p:cNvPr>
          <p:cNvSpPr/>
          <p:nvPr/>
        </p:nvSpPr>
        <p:spPr>
          <a:xfrm>
            <a:off x="8300842" y="1741742"/>
            <a:ext cx="3716082" cy="400110"/>
          </a:xfrm>
          <a:prstGeom prst="rect">
            <a:avLst/>
          </a:prstGeom>
        </p:spPr>
        <p:txBody>
          <a:bodyPr wrap="none">
            <a:spAutoFit/>
          </a:bodyPr>
          <a:lstStyle/>
          <a:p>
            <a:r>
              <a:rPr lang="en-US" sz="2000" b="1" dirty="0">
                <a:solidFill>
                  <a:schemeClr val="bg1"/>
                </a:solidFill>
                <a:latin typeface="AppleGothic" pitchFamily="2" charset="-127"/>
                <a:ea typeface="AppleGothic" pitchFamily="2" charset="-127"/>
              </a:rPr>
              <a:t>IG: @</a:t>
            </a:r>
            <a:r>
              <a:rPr lang="en-US" sz="2000" b="1" dirty="0" err="1">
                <a:solidFill>
                  <a:schemeClr val="bg1"/>
                </a:solidFill>
                <a:latin typeface="AppleGothic" pitchFamily="2" charset="-127"/>
                <a:ea typeface="AppleGothic" pitchFamily="2" charset="-127"/>
              </a:rPr>
              <a:t>geochemical.sensing.lab</a:t>
            </a:r>
            <a:endParaRPr lang="en-US" sz="2000" b="1" dirty="0">
              <a:solidFill>
                <a:schemeClr val="bg1"/>
              </a:solidFill>
              <a:latin typeface="AppleGothic" pitchFamily="2" charset="-127"/>
              <a:ea typeface="AppleGothic" pitchFamily="2" charset="-127"/>
            </a:endParaRPr>
          </a:p>
        </p:txBody>
      </p:sp>
      <p:sp>
        <p:nvSpPr>
          <p:cNvPr id="29" name="Subtitle 2">
            <a:extLst>
              <a:ext uri="{FF2B5EF4-FFF2-40B4-BE49-F238E27FC236}">
                <a16:creationId xmlns:a16="http://schemas.microsoft.com/office/drawing/2014/main" id="{FB7B92BF-A99F-DB44-98D0-995586BEC45A}"/>
              </a:ext>
            </a:extLst>
          </p:cNvPr>
          <p:cNvSpPr txBox="1">
            <a:spLocks/>
          </p:cNvSpPr>
          <p:nvPr/>
        </p:nvSpPr>
        <p:spPr>
          <a:xfrm>
            <a:off x="2818475" y="5821987"/>
            <a:ext cx="6698240" cy="1163464"/>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ppleSystemUIFont"/>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tabLst>
                <a:tab pos="800100" algn="l"/>
              </a:tabLst>
            </a:pPr>
            <a:r>
              <a:rPr lang="en-US" b="1" dirty="0">
                <a:latin typeface="AppleGothic" pitchFamily="2" charset="-127"/>
                <a:ea typeface="AppleGothic" pitchFamily="2" charset="-127"/>
              </a:rPr>
              <a:t>For OCRT (OBB) Meeting</a:t>
            </a:r>
          </a:p>
          <a:p>
            <a:pPr>
              <a:spcBef>
                <a:spcPts val="0"/>
              </a:spcBef>
              <a:tabLst>
                <a:tab pos="800100" algn="l"/>
              </a:tabLst>
            </a:pPr>
            <a:r>
              <a:rPr lang="en-US" b="1" dirty="0">
                <a:latin typeface="AppleGothic" pitchFamily="2" charset="-127"/>
                <a:ea typeface="AppleGothic" pitchFamily="2" charset="-127"/>
              </a:rPr>
              <a:t>04/9/23</a:t>
            </a:r>
          </a:p>
          <a:p>
            <a:pPr>
              <a:spcBef>
                <a:spcPts val="0"/>
              </a:spcBef>
              <a:tabLst>
                <a:tab pos="800100" algn="l"/>
              </a:tabLst>
            </a:pPr>
            <a:endParaRPr lang="en-US" b="1" dirty="0">
              <a:latin typeface="AppleGothic" pitchFamily="2" charset="-127"/>
              <a:ea typeface="AppleGothic" pitchFamily="2" charset="-127"/>
            </a:endParaRPr>
          </a:p>
          <a:p>
            <a:pPr>
              <a:spcBef>
                <a:spcPts val="0"/>
              </a:spcBef>
              <a:tabLst>
                <a:tab pos="800100" algn="l"/>
              </a:tabLst>
            </a:pPr>
            <a:endParaRPr lang="en-US" sz="3200" b="1" dirty="0">
              <a:latin typeface="AppleGothic" pitchFamily="2" charset="-127"/>
              <a:ea typeface="AppleGothic" pitchFamily="2" charset="-127"/>
            </a:endParaRPr>
          </a:p>
        </p:txBody>
      </p:sp>
      <p:pic>
        <p:nvPicPr>
          <p:cNvPr id="8" name="Picture 7">
            <a:extLst>
              <a:ext uri="{FF2B5EF4-FFF2-40B4-BE49-F238E27FC236}">
                <a16:creationId xmlns:a16="http://schemas.microsoft.com/office/drawing/2014/main" id="{0A0C184A-8166-4F9E-9DFD-3D8A766A7448}"/>
              </a:ext>
            </a:extLst>
          </p:cNvPr>
          <p:cNvPicPr>
            <a:picLocks noChangeAspect="1"/>
          </p:cNvPicPr>
          <p:nvPr/>
        </p:nvPicPr>
        <p:blipFill>
          <a:blip r:embed="rId4"/>
          <a:stretch>
            <a:fillRect/>
          </a:stretch>
        </p:blipFill>
        <p:spPr>
          <a:xfrm>
            <a:off x="753633" y="2707673"/>
            <a:ext cx="1505160" cy="895475"/>
          </a:xfrm>
          <a:prstGeom prst="rect">
            <a:avLst/>
          </a:prstGeom>
        </p:spPr>
      </p:pic>
      <p:pic>
        <p:nvPicPr>
          <p:cNvPr id="41988" name="Picture 4" descr="Image result for harbor branch">
            <a:extLst>
              <a:ext uri="{FF2B5EF4-FFF2-40B4-BE49-F238E27FC236}">
                <a16:creationId xmlns:a16="http://schemas.microsoft.com/office/drawing/2014/main" id="{D1B26143-E957-465C-AAD2-77BA09047C4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309984" y="2690331"/>
            <a:ext cx="1132410" cy="895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nasa">
            <a:extLst>
              <a:ext uri="{FF2B5EF4-FFF2-40B4-BE49-F238E27FC236}">
                <a16:creationId xmlns:a16="http://schemas.microsoft.com/office/drawing/2014/main" id="{ABB53601-1DAD-4A17-A692-EA04CCA004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16715" y="6049277"/>
            <a:ext cx="853656" cy="733102"/>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Image result for georgia tech">
            <a:extLst>
              <a:ext uri="{FF2B5EF4-FFF2-40B4-BE49-F238E27FC236}">
                <a16:creationId xmlns:a16="http://schemas.microsoft.com/office/drawing/2014/main" id="{E204FB60-6641-41BB-984B-5A0317788A6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2905" y="4709994"/>
            <a:ext cx="1062101" cy="8073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FA66916-0A89-4CD7-BCA4-D7B3BD92BA28}"/>
              </a:ext>
            </a:extLst>
          </p:cNvPr>
          <p:cNvSpPr txBox="1"/>
          <p:nvPr/>
        </p:nvSpPr>
        <p:spPr>
          <a:xfrm>
            <a:off x="10370371" y="6092662"/>
            <a:ext cx="6158752" cy="646331"/>
          </a:xfrm>
          <a:prstGeom prst="rect">
            <a:avLst/>
          </a:prstGeom>
          <a:noFill/>
        </p:spPr>
        <p:txBody>
          <a:bodyPr wrap="square">
            <a:spAutoFit/>
          </a:bodyPr>
          <a:lstStyle/>
          <a:p>
            <a:r>
              <a:rPr lang="en-US" b="0" i="0" dirty="0">
                <a:solidFill>
                  <a:schemeClr val="bg1"/>
                </a:solidFill>
                <a:effectLst/>
                <a:latin typeface="Arial" panose="020B0604020202020204" pitchFamily="34" charset="0"/>
              </a:rPr>
              <a:t>MUREP-SMD </a:t>
            </a:r>
          </a:p>
          <a:p>
            <a:r>
              <a:rPr lang="en-US" b="0" i="0" dirty="0">
                <a:solidFill>
                  <a:schemeClr val="bg1"/>
                </a:solidFill>
                <a:effectLst/>
                <a:latin typeface="Arial" panose="020B0604020202020204" pitchFamily="34" charset="0"/>
              </a:rPr>
              <a:t>OCEAN</a:t>
            </a:r>
            <a:endParaRPr lang="en-US" dirty="0">
              <a:solidFill>
                <a:schemeClr val="bg1"/>
              </a:solidFill>
            </a:endParaRPr>
          </a:p>
        </p:txBody>
      </p:sp>
      <p:pic>
        <p:nvPicPr>
          <p:cNvPr id="44034" name="Picture 2" descr="A. D. Henderson &amp; FAU High School | Boca Raton US">
            <a:extLst>
              <a:ext uri="{FF2B5EF4-FFF2-40B4-BE49-F238E27FC236}">
                <a16:creationId xmlns:a16="http://schemas.microsoft.com/office/drawing/2014/main" id="{E7E6EEAB-4ADC-A010-ADC6-6B8798E53A7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8161" b="20734"/>
          <a:stretch/>
        </p:blipFill>
        <p:spPr bwMode="auto">
          <a:xfrm>
            <a:off x="2362905" y="3783213"/>
            <a:ext cx="1062101" cy="75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0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on a boat&#10;&#10;Description automatically generated">
            <a:extLst>
              <a:ext uri="{FF2B5EF4-FFF2-40B4-BE49-F238E27FC236}">
                <a16:creationId xmlns:a16="http://schemas.microsoft.com/office/drawing/2014/main" id="{6506676B-194D-601C-81CC-237581AC6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18495"/>
            <a:ext cx="12192000" cy="9144000"/>
          </a:xfrm>
          <a:prstGeom prst="rect">
            <a:avLst/>
          </a:prstGeom>
        </p:spPr>
      </p:pic>
      <p:sp>
        <p:nvSpPr>
          <p:cNvPr id="2" name="Title 1">
            <a:extLst>
              <a:ext uri="{FF2B5EF4-FFF2-40B4-BE49-F238E27FC236}">
                <a16:creationId xmlns:a16="http://schemas.microsoft.com/office/drawing/2014/main" id="{D4DB9800-7B9B-0E9A-6DBF-94AFE40F79FB}"/>
              </a:ext>
            </a:extLst>
          </p:cNvPr>
          <p:cNvSpPr>
            <a:spLocks noGrp="1"/>
          </p:cNvSpPr>
          <p:nvPr>
            <p:ph type="ctrTitle"/>
          </p:nvPr>
        </p:nvSpPr>
        <p:spPr>
          <a:xfrm>
            <a:off x="147484" y="304800"/>
            <a:ext cx="6617110" cy="1848465"/>
          </a:xfrm>
          <a:solidFill>
            <a:schemeClr val="tx1">
              <a:lumMod val="75000"/>
              <a:lumOff val="25000"/>
            </a:schemeClr>
          </a:solidFill>
        </p:spPr>
        <p:txBody>
          <a:bodyPr>
            <a:normAutofit/>
          </a:bodyPr>
          <a:lstStyle/>
          <a:p>
            <a:r>
              <a:rPr lang="en-US" b="0" i="0" dirty="0">
                <a:solidFill>
                  <a:schemeClr val="bg1"/>
                </a:solidFill>
                <a:effectLst/>
                <a:latin typeface="Roboto" panose="02000000000000000000" pitchFamily="2" charset="0"/>
              </a:rPr>
              <a:t>What was your favorite activity?</a:t>
            </a:r>
            <a:endParaRPr lang="en-US" dirty="0">
              <a:solidFill>
                <a:schemeClr val="bg1"/>
              </a:solidFill>
            </a:endParaRPr>
          </a:p>
        </p:txBody>
      </p:sp>
      <p:sp>
        <p:nvSpPr>
          <p:cNvPr id="8" name="Speech Bubble: Oval 7">
            <a:extLst>
              <a:ext uri="{FF2B5EF4-FFF2-40B4-BE49-F238E27FC236}">
                <a16:creationId xmlns:a16="http://schemas.microsoft.com/office/drawing/2014/main" id="{EB55759B-39D5-D8E2-CDCE-D55E81C8B825}"/>
              </a:ext>
            </a:extLst>
          </p:cNvPr>
          <p:cNvSpPr/>
          <p:nvPr/>
        </p:nvSpPr>
        <p:spPr>
          <a:xfrm rot="10800000" flipV="1">
            <a:off x="1435508" y="5093110"/>
            <a:ext cx="2556387" cy="1147917"/>
          </a:xfrm>
          <a:prstGeom prst="wedgeEllipseCallout">
            <a:avLst>
              <a:gd name="adj1" fmla="val -64680"/>
              <a:gd name="adj2" fmla="val -1019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boat! </a:t>
            </a:r>
          </a:p>
        </p:txBody>
      </p:sp>
    </p:spTree>
    <p:extLst>
      <p:ext uri="{BB962C8B-B14F-4D97-AF65-F5344CB8AC3E}">
        <p14:creationId xmlns:p14="http://schemas.microsoft.com/office/powerpoint/2010/main" val="2896970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BF75025-B06C-7D30-6176-1D008DB837C5}"/>
              </a:ext>
            </a:extLst>
          </p:cNvPr>
          <p:cNvSpPr txBox="1"/>
          <p:nvPr/>
        </p:nvSpPr>
        <p:spPr>
          <a:xfrm>
            <a:off x="0" y="0"/>
            <a:ext cx="6918959" cy="6924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May 5 agenda – Data Workshop &amp; Networking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OBB/remote sensing overview:</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Lorenzoni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guest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Data examination: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Samples/Measurements, Continuous measurement web data analysis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NASA Worldview activities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True color, precipitation rate images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(Hurricane Ian precipitation patterns, suspended carbonate/terrestrial sediments, CDOM runoff as carbon/freshwater proxy, Nutrient eutrophication, red tide)</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Layers, bottom reflectance, L2 chlorophyll images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(Florida Bay hydrology, seagrass loss patterns, multiple stressors, sediment nutrient eutrophication)</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Explore Lake Erie Microcystis,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Sargassum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blooms, or topic of your choice; demonstrate results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Networking Lunch</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000" b="1" i="0" u="sng" strike="noStrike" kern="1200" cap="none" spc="0" normalizeH="0" baseline="0" noProof="0" dirty="0" err="1">
                <a:ln>
                  <a:noFill/>
                </a:ln>
                <a:solidFill>
                  <a:prstClr val="black"/>
                </a:solidFill>
                <a:effectLst/>
                <a:uLnTx/>
                <a:uFillTx/>
                <a:latin typeface="Calibri" panose="020F0502020204030204"/>
                <a:ea typeface="+mn-ea"/>
                <a:cs typeface="+mn-cs"/>
              </a:rPr>
              <a:t>Giavanni</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modules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strike="noStrike" kern="1200" cap="none" spc="0" normalizeH="0" baseline="0" noProof="0" dirty="0">
                <a:ln>
                  <a:noFill/>
                </a:ln>
                <a:solidFill>
                  <a:prstClr val="black"/>
                </a:solidFill>
                <a:effectLst/>
                <a:uLnTx/>
                <a:uFillTx/>
                <a:latin typeface="Calibri" panose="020F0502020204030204"/>
                <a:ea typeface="+mn-ea"/>
                <a:cs typeface="+mn-cs"/>
              </a:rPr>
              <a:t>Southern Ocean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strike="noStrike" kern="1200" cap="none" spc="0" normalizeH="0" baseline="0" noProof="0" dirty="0">
                <a:ln>
                  <a:noFill/>
                </a:ln>
                <a:solidFill>
                  <a:prstClr val="black"/>
                </a:solidFill>
                <a:effectLst/>
                <a:uLnTx/>
                <a:uFillTx/>
                <a:latin typeface="Calibri" panose="020F0502020204030204"/>
                <a:ea typeface="+mn-ea"/>
                <a:cs typeface="+mn-cs"/>
              </a:rPr>
              <a:t>Ocean Interannual variability: El Nino/La Nina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strike="noStrike" kern="1200" cap="none" spc="0" normalizeH="0" baseline="0" noProof="0" dirty="0">
                <a:ln>
                  <a:noFill/>
                </a:ln>
                <a:solidFill>
                  <a:prstClr val="black"/>
                </a:solidFill>
                <a:effectLst/>
                <a:uLnTx/>
                <a:uFillTx/>
                <a:latin typeface="Calibri" panose="020F0502020204030204"/>
                <a:ea typeface="+mn-ea"/>
                <a:cs typeface="+mn-cs"/>
              </a:rPr>
              <a:t>Upwelling &amp; Phytoplankton productivity</a:t>
            </a:r>
          </a:p>
          <a:p>
            <a:pPr marL="800100" marR="0" lvl="1" indent="-3429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35FFC46-6F1C-C568-6664-8AB145C153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5110" y="1488579"/>
            <a:ext cx="5275128" cy="3880842"/>
          </a:xfrm>
          <a:prstGeom prst="rect">
            <a:avLst/>
          </a:prstGeom>
        </p:spPr>
      </p:pic>
    </p:spTree>
    <p:extLst>
      <p:ext uri="{BB962C8B-B14F-4D97-AF65-F5344CB8AC3E}">
        <p14:creationId xmlns:p14="http://schemas.microsoft.com/office/powerpoint/2010/main" val="366581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DD142-8051-0E38-34A3-6C4567D147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0357" y="1"/>
            <a:ext cx="5541302" cy="3429000"/>
          </a:xfrm>
          <a:prstGeom prst="rect">
            <a:avLst/>
          </a:prstGeom>
        </p:spPr>
      </p:pic>
      <p:pic>
        <p:nvPicPr>
          <p:cNvPr id="2" name="Picture 1">
            <a:extLst>
              <a:ext uri="{FF2B5EF4-FFF2-40B4-BE49-F238E27FC236}">
                <a16:creationId xmlns:a16="http://schemas.microsoft.com/office/drawing/2014/main" id="{0E36909E-B988-908E-C29F-0A5B93A121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8560" y="3195869"/>
            <a:ext cx="5223439" cy="3899829"/>
          </a:xfrm>
          <a:prstGeom prst="rect">
            <a:avLst/>
          </a:prstGeom>
        </p:spPr>
      </p:pic>
      <p:pic>
        <p:nvPicPr>
          <p:cNvPr id="4" name="Picture 3">
            <a:extLst>
              <a:ext uri="{FF2B5EF4-FFF2-40B4-BE49-F238E27FC236}">
                <a16:creationId xmlns:a16="http://schemas.microsoft.com/office/drawing/2014/main" id="{4DCD0C02-5FC3-6D0A-D010-0928581BC2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20" y="0"/>
            <a:ext cx="7081681" cy="4238368"/>
          </a:xfrm>
          <a:prstGeom prst="rect">
            <a:avLst/>
          </a:prstGeom>
        </p:spPr>
      </p:pic>
      <p:pic>
        <p:nvPicPr>
          <p:cNvPr id="5" name="Picture 4">
            <a:extLst>
              <a:ext uri="{FF2B5EF4-FFF2-40B4-BE49-F238E27FC236}">
                <a16:creationId xmlns:a16="http://schemas.microsoft.com/office/drawing/2014/main" id="{D1E2E9CE-B06F-695E-0589-513704C4BE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0314" y="3327078"/>
            <a:ext cx="7128873" cy="3637410"/>
          </a:xfrm>
          <a:prstGeom prst="rect">
            <a:avLst/>
          </a:prstGeom>
        </p:spPr>
      </p:pic>
    </p:spTree>
    <p:extLst>
      <p:ext uri="{BB962C8B-B14F-4D97-AF65-F5344CB8AC3E}">
        <p14:creationId xmlns:p14="http://schemas.microsoft.com/office/powerpoint/2010/main" val="103820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3C39-F51A-6A85-BDC5-44AD4EC5479A}"/>
              </a:ext>
            </a:extLst>
          </p:cNvPr>
          <p:cNvSpPr>
            <a:spLocks noGrp="1"/>
          </p:cNvSpPr>
          <p:nvPr>
            <p:ph type="title"/>
          </p:nvPr>
        </p:nvSpPr>
        <p:spPr>
          <a:xfrm>
            <a:off x="353962" y="365125"/>
            <a:ext cx="5604386" cy="2603757"/>
          </a:xfrm>
        </p:spPr>
        <p:txBody>
          <a:bodyPr>
            <a:normAutofit fontScale="90000"/>
          </a:bodyPr>
          <a:lstStyle/>
          <a:p>
            <a:r>
              <a:rPr lang="en-US" b="0" i="0" dirty="0">
                <a:solidFill>
                  <a:srgbClr val="202124"/>
                </a:solidFill>
                <a:effectLst/>
                <a:latin typeface="Roboto" panose="02000000000000000000" pitchFamily="2" charset="0"/>
              </a:rPr>
              <a:t>Are you more interested in thinking about a career in oceanography than you were before?</a:t>
            </a:r>
            <a:endParaRPr lang="en-US" dirty="0"/>
          </a:p>
        </p:txBody>
      </p:sp>
      <p:sp>
        <p:nvSpPr>
          <p:cNvPr id="5" name="Title 1">
            <a:extLst>
              <a:ext uri="{FF2B5EF4-FFF2-40B4-BE49-F238E27FC236}">
                <a16:creationId xmlns:a16="http://schemas.microsoft.com/office/drawing/2014/main" id="{888301A9-8EB9-8323-21EE-4077E603DB19}"/>
              </a:ext>
            </a:extLst>
          </p:cNvPr>
          <p:cNvSpPr txBox="1">
            <a:spLocks/>
          </p:cNvSpPr>
          <p:nvPr/>
        </p:nvSpPr>
        <p:spPr>
          <a:xfrm>
            <a:off x="6096000" y="365125"/>
            <a:ext cx="5257799" cy="269270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02124"/>
                </a:solidFill>
                <a:effectLst/>
                <a:uLnTx/>
                <a:uFillTx/>
                <a:latin typeface="Roboto" panose="02000000000000000000" pitchFamily="2" charset="0"/>
                <a:ea typeface="+mj-ea"/>
                <a:cs typeface="+mj-cs"/>
              </a:rPr>
              <a:t>Are you more open to considering a career based around optics than you were before?</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0" name="Picture 9">
            <a:extLst>
              <a:ext uri="{FF2B5EF4-FFF2-40B4-BE49-F238E27FC236}">
                <a16:creationId xmlns:a16="http://schemas.microsoft.com/office/drawing/2014/main" id="{78834B1D-D455-7EE7-4446-E6B59FF4992D}"/>
              </a:ext>
            </a:extLst>
          </p:cNvPr>
          <p:cNvPicPr>
            <a:picLocks noChangeAspect="1"/>
          </p:cNvPicPr>
          <p:nvPr/>
        </p:nvPicPr>
        <p:blipFill>
          <a:blip r:embed="rId2"/>
          <a:stretch>
            <a:fillRect/>
          </a:stretch>
        </p:blipFill>
        <p:spPr>
          <a:xfrm>
            <a:off x="-1" y="2877542"/>
            <a:ext cx="6518787" cy="4027678"/>
          </a:xfrm>
          <a:prstGeom prst="rect">
            <a:avLst/>
          </a:prstGeom>
        </p:spPr>
      </p:pic>
      <p:pic>
        <p:nvPicPr>
          <p:cNvPr id="12" name="Picture 11">
            <a:extLst>
              <a:ext uri="{FF2B5EF4-FFF2-40B4-BE49-F238E27FC236}">
                <a16:creationId xmlns:a16="http://schemas.microsoft.com/office/drawing/2014/main" id="{6C6A9DD8-C4F8-E38F-68E6-B702C9E4FB43}"/>
              </a:ext>
            </a:extLst>
          </p:cNvPr>
          <p:cNvPicPr>
            <a:picLocks noChangeAspect="1"/>
          </p:cNvPicPr>
          <p:nvPr/>
        </p:nvPicPr>
        <p:blipFill>
          <a:blip r:embed="rId3"/>
          <a:stretch>
            <a:fillRect/>
          </a:stretch>
        </p:blipFill>
        <p:spPr>
          <a:xfrm>
            <a:off x="5545393" y="2769388"/>
            <a:ext cx="6538636" cy="4039942"/>
          </a:xfrm>
          <a:prstGeom prst="rect">
            <a:avLst/>
          </a:prstGeom>
        </p:spPr>
      </p:pic>
    </p:spTree>
    <p:extLst>
      <p:ext uri="{BB962C8B-B14F-4D97-AF65-F5344CB8AC3E}">
        <p14:creationId xmlns:p14="http://schemas.microsoft.com/office/powerpoint/2010/main" val="1671324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7E27-5292-20AD-F8AC-7158C3F920AE}"/>
              </a:ext>
            </a:extLst>
          </p:cNvPr>
          <p:cNvSpPr>
            <a:spLocks noGrp="1"/>
          </p:cNvSpPr>
          <p:nvPr>
            <p:ph type="ctrTitle"/>
          </p:nvPr>
        </p:nvSpPr>
        <p:spPr>
          <a:xfrm>
            <a:off x="147484" y="-503906"/>
            <a:ext cx="9144000" cy="2046748"/>
          </a:xfrm>
        </p:spPr>
        <p:txBody>
          <a:bodyPr>
            <a:normAutofit/>
          </a:bodyPr>
          <a:lstStyle/>
          <a:p>
            <a:r>
              <a:rPr lang="en-US" sz="4800" b="0" i="0" dirty="0">
                <a:solidFill>
                  <a:srgbClr val="202124"/>
                </a:solidFill>
                <a:effectLst/>
                <a:latin typeface="Roboto" panose="02000000000000000000" pitchFamily="2" charset="0"/>
              </a:rPr>
              <a:t>What did you learn that surprised you the most?</a:t>
            </a:r>
            <a:endParaRPr lang="en-US" sz="4800" dirty="0"/>
          </a:p>
        </p:txBody>
      </p:sp>
      <p:sp>
        <p:nvSpPr>
          <p:cNvPr id="4" name="Subtitle 2">
            <a:extLst>
              <a:ext uri="{FF2B5EF4-FFF2-40B4-BE49-F238E27FC236}">
                <a16:creationId xmlns:a16="http://schemas.microsoft.com/office/drawing/2014/main" id="{C417CDEE-8E13-6135-5730-88626FD5B5CA}"/>
              </a:ext>
            </a:extLst>
          </p:cNvPr>
          <p:cNvSpPr txBox="1">
            <a:spLocks/>
          </p:cNvSpPr>
          <p:nvPr/>
        </p:nvSpPr>
        <p:spPr>
          <a:xfrm>
            <a:off x="294969" y="2557256"/>
            <a:ext cx="5338915" cy="861774"/>
          </a:xfrm>
          <a:prstGeom prst="rect">
            <a:avLst/>
          </a:prstGeom>
          <a:solidFill>
            <a:srgbClr val="00B0F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“How much nitrogen plays a factor in algae blooms.” </a:t>
            </a:r>
          </a:p>
        </p:txBody>
      </p:sp>
      <p:sp>
        <p:nvSpPr>
          <p:cNvPr id="6" name="TextBox 5">
            <a:extLst>
              <a:ext uri="{FF2B5EF4-FFF2-40B4-BE49-F238E27FC236}">
                <a16:creationId xmlns:a16="http://schemas.microsoft.com/office/drawing/2014/main" id="{82CA1093-95A0-C3DC-CE86-7FC4BBE40C8C}"/>
              </a:ext>
            </a:extLst>
          </p:cNvPr>
          <p:cNvSpPr txBox="1"/>
          <p:nvPr/>
        </p:nvSpPr>
        <p:spPr>
          <a:xfrm>
            <a:off x="294968" y="4469012"/>
            <a:ext cx="3706762" cy="707886"/>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“Different patterns with chlorophyll”</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702370FF-499E-341B-873A-852EB516D36F}"/>
              </a:ext>
            </a:extLst>
          </p:cNvPr>
          <p:cNvSpPr txBox="1"/>
          <p:nvPr/>
        </p:nvSpPr>
        <p:spPr>
          <a:xfrm>
            <a:off x="6853086" y="4270834"/>
            <a:ext cx="4984955" cy="70788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“Learning about how the El Niño impacts weather conditions worldwide.” </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37FB3C5F-EA2F-E4F0-9EF1-5B1505424AE1}"/>
              </a:ext>
            </a:extLst>
          </p:cNvPr>
          <p:cNvSpPr txBox="1"/>
          <p:nvPr/>
        </p:nvSpPr>
        <p:spPr>
          <a:xfrm>
            <a:off x="9443886" y="128004"/>
            <a:ext cx="27038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Workshop Day 2 Feedback</a:t>
            </a:r>
          </a:p>
        </p:txBody>
      </p:sp>
      <p:sp>
        <p:nvSpPr>
          <p:cNvPr id="7" name="TextBox 6">
            <a:extLst>
              <a:ext uri="{FF2B5EF4-FFF2-40B4-BE49-F238E27FC236}">
                <a16:creationId xmlns:a16="http://schemas.microsoft.com/office/drawing/2014/main" id="{0C772129-D1D5-042A-7FE2-2A83EA71F26F}"/>
              </a:ext>
            </a:extLst>
          </p:cNvPr>
          <p:cNvSpPr txBox="1"/>
          <p:nvPr/>
        </p:nvSpPr>
        <p:spPr>
          <a:xfrm>
            <a:off x="294968" y="5465956"/>
            <a:ext cx="3706762" cy="1015663"/>
          </a:xfrm>
          <a:prstGeom prst="rect">
            <a:avLst/>
          </a:prstGeom>
          <a:solidFill>
            <a:srgbClr val="993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“We learned a lot about the Southern Ocean that I didn’t know”</a:t>
            </a:r>
          </a:p>
        </p:txBody>
      </p:sp>
      <p:sp>
        <p:nvSpPr>
          <p:cNvPr id="13" name="TextBox 12">
            <a:extLst>
              <a:ext uri="{FF2B5EF4-FFF2-40B4-BE49-F238E27FC236}">
                <a16:creationId xmlns:a16="http://schemas.microsoft.com/office/drawing/2014/main" id="{E3FEA4EA-2199-AC97-13E2-CAADB61ABDDB}"/>
              </a:ext>
            </a:extLst>
          </p:cNvPr>
          <p:cNvSpPr txBox="1"/>
          <p:nvPr/>
        </p:nvSpPr>
        <p:spPr>
          <a:xfrm>
            <a:off x="6853086" y="1400169"/>
            <a:ext cx="4281948" cy="707886"/>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“Hurricanes impact sediment distribution across coastlines” </a:t>
            </a:r>
          </a:p>
        </p:txBody>
      </p:sp>
      <p:sp>
        <p:nvSpPr>
          <p:cNvPr id="19" name="TextBox 18">
            <a:extLst>
              <a:ext uri="{FF2B5EF4-FFF2-40B4-BE49-F238E27FC236}">
                <a16:creationId xmlns:a16="http://schemas.microsoft.com/office/drawing/2014/main" id="{D57B1A9E-E088-28D7-6475-0491B8752B87}"/>
              </a:ext>
            </a:extLst>
          </p:cNvPr>
          <p:cNvSpPr txBox="1"/>
          <p:nvPr/>
        </p:nvSpPr>
        <p:spPr>
          <a:xfrm>
            <a:off x="4306529" y="5061190"/>
            <a:ext cx="6096000" cy="1015663"/>
          </a:xfrm>
          <a:prstGeom prst="rect">
            <a:avLst/>
          </a:prstGeom>
          <a:solidFill>
            <a:srgbClr val="FF993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“The prime ocean environment for phytoplankton has colder temperatures (from upwelling). I would have thought it would be the opposite.” </a:t>
            </a:r>
          </a:p>
        </p:txBody>
      </p:sp>
      <p:sp>
        <p:nvSpPr>
          <p:cNvPr id="21" name="TextBox 20">
            <a:extLst>
              <a:ext uri="{FF2B5EF4-FFF2-40B4-BE49-F238E27FC236}">
                <a16:creationId xmlns:a16="http://schemas.microsoft.com/office/drawing/2014/main" id="{5500751C-0A17-7FEB-DADF-6553C3D0BB5A}"/>
              </a:ext>
            </a:extLst>
          </p:cNvPr>
          <p:cNvSpPr txBox="1"/>
          <p:nvPr/>
        </p:nvSpPr>
        <p:spPr>
          <a:xfrm>
            <a:off x="6946490" y="6134156"/>
            <a:ext cx="4689987" cy="707886"/>
          </a:xfrm>
          <a:prstGeom prst="rect">
            <a:avLst/>
          </a:prstGeom>
          <a:solidFill>
            <a:srgbClr val="FF66C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“That the Southern Ocean was independent from other oceans because of its current.”</a:t>
            </a:r>
          </a:p>
        </p:txBody>
      </p:sp>
      <p:sp>
        <p:nvSpPr>
          <p:cNvPr id="5" name="TextBox 4">
            <a:extLst>
              <a:ext uri="{FF2B5EF4-FFF2-40B4-BE49-F238E27FC236}">
                <a16:creationId xmlns:a16="http://schemas.microsoft.com/office/drawing/2014/main" id="{4266A3D0-76D9-9696-DA7E-759304B48CE3}"/>
              </a:ext>
            </a:extLst>
          </p:cNvPr>
          <p:cNvSpPr txBox="1"/>
          <p:nvPr/>
        </p:nvSpPr>
        <p:spPr>
          <a:xfrm>
            <a:off x="294968" y="1813398"/>
            <a:ext cx="5181600" cy="40011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“The programs that were free to the public” </a:t>
            </a:r>
          </a:p>
        </p:txBody>
      </p:sp>
      <p:sp>
        <p:nvSpPr>
          <p:cNvPr id="9" name="TextBox 8">
            <a:extLst>
              <a:ext uri="{FF2B5EF4-FFF2-40B4-BE49-F238E27FC236}">
                <a16:creationId xmlns:a16="http://schemas.microsoft.com/office/drawing/2014/main" id="{ABB2CD9B-E9C6-6FB9-2B81-74D33136ED35}"/>
              </a:ext>
            </a:extLst>
          </p:cNvPr>
          <p:cNvSpPr txBox="1"/>
          <p:nvPr/>
        </p:nvSpPr>
        <p:spPr>
          <a:xfrm>
            <a:off x="5840362" y="2285675"/>
            <a:ext cx="6307396" cy="1323439"/>
          </a:xfrm>
          <a:prstGeom prst="rect">
            <a:avLst/>
          </a:prstGeom>
          <a:solidFill>
            <a:srgbClr val="FF66C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“I learned how to use and operate the Giovanni application to model different activities, which I was not aware of before. I also learned how to interpret related graphs and how these apply to different weather-related events.” </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 name="TextBox 10">
            <a:extLst>
              <a:ext uri="{FF2B5EF4-FFF2-40B4-BE49-F238E27FC236}">
                <a16:creationId xmlns:a16="http://schemas.microsoft.com/office/drawing/2014/main" id="{2E43ACD6-B90F-C12F-AF5B-E7F81585FED2}"/>
              </a:ext>
            </a:extLst>
          </p:cNvPr>
          <p:cNvSpPr txBox="1"/>
          <p:nvPr/>
        </p:nvSpPr>
        <p:spPr>
          <a:xfrm>
            <a:off x="294968" y="3607391"/>
            <a:ext cx="4975123" cy="707886"/>
          </a:xfrm>
          <a:prstGeom prst="rect">
            <a:avLst/>
          </a:prstGeom>
          <a:solidFill>
            <a:srgbClr val="993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“That worldview and most NASA satellite information is free to the public!” </a:t>
            </a:r>
          </a:p>
        </p:txBody>
      </p:sp>
      <p:sp>
        <p:nvSpPr>
          <p:cNvPr id="12" name="TextBox 11">
            <a:extLst>
              <a:ext uri="{FF2B5EF4-FFF2-40B4-BE49-F238E27FC236}">
                <a16:creationId xmlns:a16="http://schemas.microsoft.com/office/drawing/2014/main" id="{6A461F88-0339-3937-966F-F9B03CCC236A}"/>
              </a:ext>
            </a:extLst>
          </p:cNvPr>
          <p:cNvSpPr txBox="1"/>
          <p:nvPr/>
        </p:nvSpPr>
        <p:spPr>
          <a:xfrm>
            <a:off x="5742038" y="3763002"/>
            <a:ext cx="5973095" cy="400110"/>
          </a:xfrm>
          <a:prstGeom prst="rect">
            <a:avLst/>
          </a:prstGeom>
          <a:solidFill>
            <a:srgbClr val="FF993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02124"/>
                </a:solidFill>
                <a:effectLst/>
                <a:uLnTx/>
                <a:uFillTx/>
                <a:latin typeface="Calibri Light" panose="020F0302020204030204"/>
                <a:ea typeface="+mn-ea"/>
                <a:cs typeface="+mn-cs"/>
              </a:rPr>
              <a:t>There are about 9000 objects in orbit at the moment!</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754047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371FDD-08DC-A56B-E3C0-B8D5080F24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94972" y="51157"/>
            <a:ext cx="6056856" cy="3152334"/>
          </a:xfrm>
          <a:prstGeom prst="rect">
            <a:avLst/>
          </a:prstGeom>
        </p:spPr>
      </p:pic>
      <p:pic>
        <p:nvPicPr>
          <p:cNvPr id="10" name="Picture 9">
            <a:extLst>
              <a:ext uri="{FF2B5EF4-FFF2-40B4-BE49-F238E27FC236}">
                <a16:creationId xmlns:a16="http://schemas.microsoft.com/office/drawing/2014/main" id="{ABFB3537-EBBB-21DC-5D4E-D8033665F8D9}"/>
              </a:ext>
            </a:extLst>
          </p:cNvPr>
          <p:cNvPicPr>
            <a:picLocks noChangeAspect="1"/>
          </p:cNvPicPr>
          <p:nvPr/>
        </p:nvPicPr>
        <p:blipFill>
          <a:blip r:embed="rId3"/>
          <a:stretch>
            <a:fillRect/>
          </a:stretch>
        </p:blipFill>
        <p:spPr>
          <a:xfrm>
            <a:off x="5137014" y="3203491"/>
            <a:ext cx="5914813" cy="3654509"/>
          </a:xfrm>
          <a:prstGeom prst="rect">
            <a:avLst/>
          </a:prstGeom>
        </p:spPr>
      </p:pic>
      <p:sp>
        <p:nvSpPr>
          <p:cNvPr id="2" name="Title 1">
            <a:extLst>
              <a:ext uri="{FF2B5EF4-FFF2-40B4-BE49-F238E27FC236}">
                <a16:creationId xmlns:a16="http://schemas.microsoft.com/office/drawing/2014/main" id="{B4F7AD29-4A80-A0C3-DBF4-2436D54BA5FA}"/>
              </a:ext>
            </a:extLst>
          </p:cNvPr>
          <p:cNvSpPr>
            <a:spLocks noGrp="1"/>
          </p:cNvSpPr>
          <p:nvPr>
            <p:ph type="title"/>
          </p:nvPr>
        </p:nvSpPr>
        <p:spPr>
          <a:xfrm>
            <a:off x="2894029" y="165776"/>
            <a:ext cx="4485968" cy="3243313"/>
          </a:xfrm>
        </p:spPr>
        <p:txBody>
          <a:bodyPr>
            <a:normAutofit/>
          </a:bodyPr>
          <a:lstStyle/>
          <a:p>
            <a:r>
              <a:rPr lang="en-US" sz="4000" b="0" i="0" dirty="0">
                <a:solidFill>
                  <a:srgbClr val="202124"/>
                </a:solidFill>
                <a:effectLst/>
                <a:latin typeface="Roboto" panose="02000000000000000000" pitchFamily="2" charset="0"/>
              </a:rPr>
              <a:t>Are you more interested in a career in data-science?</a:t>
            </a:r>
            <a:endParaRPr lang="en-US" sz="4000" dirty="0"/>
          </a:p>
        </p:txBody>
      </p:sp>
      <p:sp>
        <p:nvSpPr>
          <p:cNvPr id="4" name="Title 1">
            <a:extLst>
              <a:ext uri="{FF2B5EF4-FFF2-40B4-BE49-F238E27FC236}">
                <a16:creationId xmlns:a16="http://schemas.microsoft.com/office/drawing/2014/main" id="{40B228EF-6A74-7691-E843-E510154682E8}"/>
              </a:ext>
            </a:extLst>
          </p:cNvPr>
          <p:cNvSpPr txBox="1">
            <a:spLocks/>
          </p:cNvSpPr>
          <p:nvPr/>
        </p:nvSpPr>
        <p:spPr>
          <a:xfrm>
            <a:off x="1568370" y="3873599"/>
            <a:ext cx="5390535" cy="22560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02124"/>
                </a:solidFill>
                <a:effectLst/>
                <a:uLnTx/>
                <a:uFillTx/>
                <a:latin typeface="Roboto" panose="02000000000000000000" pitchFamily="2" charset="0"/>
                <a:ea typeface="+mj-ea"/>
                <a:cs typeface="+mj-cs"/>
              </a:rPr>
              <a:t>Are you more interested in a career that uses NASA tools?</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19258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35DD8A-19AD-479C-2D9C-073737068633}"/>
              </a:ext>
            </a:extLst>
          </p:cNvPr>
          <p:cNvSpPr>
            <a:spLocks noGrp="1"/>
          </p:cNvSpPr>
          <p:nvPr>
            <p:ph type="title"/>
          </p:nvPr>
        </p:nvSpPr>
        <p:spPr>
          <a:xfrm>
            <a:off x="362280" y="61468"/>
            <a:ext cx="3419166" cy="1915959"/>
          </a:xfrm>
        </p:spPr>
        <p:txBody>
          <a:bodyPr>
            <a:normAutofit/>
          </a:bodyPr>
          <a:lstStyle/>
          <a:p>
            <a:r>
              <a:rPr lang="en-US" sz="3600" b="0" i="0" dirty="0">
                <a:solidFill>
                  <a:srgbClr val="202124"/>
                </a:solidFill>
                <a:effectLst/>
                <a:latin typeface="Roboto" panose="02000000000000000000" pitchFamily="2" charset="0"/>
              </a:rPr>
              <a:t>What is your gender? </a:t>
            </a:r>
            <a:endParaRPr lang="en-US" sz="3600" dirty="0"/>
          </a:p>
        </p:txBody>
      </p:sp>
      <p:sp>
        <p:nvSpPr>
          <p:cNvPr id="6" name="Title 4">
            <a:extLst>
              <a:ext uri="{FF2B5EF4-FFF2-40B4-BE49-F238E27FC236}">
                <a16:creationId xmlns:a16="http://schemas.microsoft.com/office/drawing/2014/main" id="{09BA70F1-089B-4045-646A-9C7C6DB84A24}"/>
              </a:ext>
            </a:extLst>
          </p:cNvPr>
          <p:cNvSpPr txBox="1">
            <a:spLocks/>
          </p:cNvSpPr>
          <p:nvPr/>
        </p:nvSpPr>
        <p:spPr>
          <a:xfrm>
            <a:off x="7589520" y="-327073"/>
            <a:ext cx="4922592" cy="246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Roboto" panose="02000000000000000000" pitchFamily="2" charset="0"/>
                <a:ea typeface="+mj-ea"/>
                <a:cs typeface="+mj-cs"/>
              </a:rPr>
              <a:t>Are you a member of an underrepresented community? </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8" name="Picture 7">
            <a:extLst>
              <a:ext uri="{FF2B5EF4-FFF2-40B4-BE49-F238E27FC236}">
                <a16:creationId xmlns:a16="http://schemas.microsoft.com/office/drawing/2014/main" id="{956B0983-C6BE-4A4A-1092-8FFDB9D272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2698" y="1694538"/>
            <a:ext cx="3824750" cy="2971638"/>
          </a:xfrm>
          <a:prstGeom prst="rect">
            <a:avLst/>
          </a:prstGeom>
        </p:spPr>
      </p:pic>
      <p:pic>
        <p:nvPicPr>
          <p:cNvPr id="9" name="Picture 8">
            <a:extLst>
              <a:ext uri="{FF2B5EF4-FFF2-40B4-BE49-F238E27FC236}">
                <a16:creationId xmlns:a16="http://schemas.microsoft.com/office/drawing/2014/main" id="{4E6FA915-8F08-1B23-962D-BF0EC12FF3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5"/>
          <a:stretch/>
        </p:blipFill>
        <p:spPr>
          <a:xfrm>
            <a:off x="4774568" y="204530"/>
            <a:ext cx="2814952" cy="3140193"/>
          </a:xfrm>
          <a:prstGeom prst="rect">
            <a:avLst/>
          </a:prstGeom>
        </p:spPr>
      </p:pic>
      <p:pic>
        <p:nvPicPr>
          <p:cNvPr id="10" name="Picture 9">
            <a:extLst>
              <a:ext uri="{FF2B5EF4-FFF2-40B4-BE49-F238E27FC236}">
                <a16:creationId xmlns:a16="http://schemas.microsoft.com/office/drawing/2014/main" id="{3C0E6505-72D2-236D-1B78-9E1936AB16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89520" y="3269053"/>
            <a:ext cx="4531870" cy="3234911"/>
          </a:xfrm>
          <a:prstGeom prst="rect">
            <a:avLst/>
          </a:prstGeom>
        </p:spPr>
      </p:pic>
      <p:sp>
        <p:nvSpPr>
          <p:cNvPr id="7" name="Title 4">
            <a:extLst>
              <a:ext uri="{FF2B5EF4-FFF2-40B4-BE49-F238E27FC236}">
                <a16:creationId xmlns:a16="http://schemas.microsoft.com/office/drawing/2014/main" id="{1C193898-2342-29C4-89B5-FFC44B67B318}"/>
              </a:ext>
            </a:extLst>
          </p:cNvPr>
          <p:cNvSpPr txBox="1">
            <a:spLocks/>
          </p:cNvSpPr>
          <p:nvPr/>
        </p:nvSpPr>
        <p:spPr>
          <a:xfrm>
            <a:off x="3781446" y="4291700"/>
            <a:ext cx="5084202" cy="1789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Roboto" panose="02000000000000000000" pitchFamily="2" charset="0"/>
                <a:ea typeface="+mj-ea"/>
                <a:cs typeface="+mj-cs"/>
              </a:rPr>
              <a:t>What group or groups best describe you?</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897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27CF-E969-D848-A0C4-8D330FD7BCE9}"/>
              </a:ext>
            </a:extLst>
          </p:cNvPr>
          <p:cNvSpPr>
            <a:spLocks noGrp="1"/>
          </p:cNvSpPr>
          <p:nvPr>
            <p:ph type="title"/>
          </p:nvPr>
        </p:nvSpPr>
        <p:spPr>
          <a:xfrm>
            <a:off x="0" y="0"/>
            <a:ext cx="9271000" cy="977900"/>
          </a:xfrm>
        </p:spPr>
        <p:txBody>
          <a:bodyPr>
            <a:normAutofit/>
          </a:bodyPr>
          <a:lstStyle/>
          <a:p>
            <a:r>
              <a:rPr lang="en-US" sz="3600" dirty="0"/>
              <a:t>Research conducted to date</a:t>
            </a:r>
          </a:p>
        </p:txBody>
      </p:sp>
      <p:sp>
        <p:nvSpPr>
          <p:cNvPr id="3" name="Content Placeholder 2">
            <a:extLst>
              <a:ext uri="{FF2B5EF4-FFF2-40B4-BE49-F238E27FC236}">
                <a16:creationId xmlns:a16="http://schemas.microsoft.com/office/drawing/2014/main" id="{44E8F769-8AD8-A14B-8545-5873BC32A835}"/>
              </a:ext>
            </a:extLst>
          </p:cNvPr>
          <p:cNvSpPr>
            <a:spLocks noGrp="1"/>
          </p:cNvSpPr>
          <p:nvPr>
            <p:ph idx="1"/>
          </p:nvPr>
        </p:nvSpPr>
        <p:spPr>
          <a:xfrm>
            <a:off x="326926" y="1249796"/>
            <a:ext cx="11538148" cy="5403362"/>
          </a:xfrm>
        </p:spPr>
        <p:txBody>
          <a:bodyPr>
            <a:normAutofit fontScale="92500"/>
          </a:bodyPr>
          <a:lstStyle/>
          <a:p>
            <a:pPr>
              <a:spcBef>
                <a:spcPts val="1600"/>
              </a:spcBef>
              <a:buFont typeface="Wingdings" pitchFamily="2" charset="2"/>
              <a:buChar char="§"/>
            </a:pPr>
            <a:r>
              <a:rPr lang="en-US" dirty="0"/>
              <a:t>5x cruises completed with sediment core, benthic flux, water column</a:t>
            </a:r>
          </a:p>
          <a:p>
            <a:pPr>
              <a:spcBef>
                <a:spcPts val="1600"/>
              </a:spcBef>
              <a:buFont typeface="Wingdings" pitchFamily="2" charset="2"/>
              <a:buChar char="§"/>
            </a:pPr>
            <a:r>
              <a:rPr lang="en-US" dirty="0"/>
              <a:t>Analyses are completed. Hyperspectral CDOM, DOC, and dissolved Fe for 5 cruises (~975 pore water samples, 400 water column samples, 700 flux chamber samples).</a:t>
            </a:r>
          </a:p>
          <a:p>
            <a:pPr>
              <a:spcBef>
                <a:spcPts val="1600"/>
              </a:spcBef>
              <a:buFont typeface="Wingdings" pitchFamily="2" charset="2"/>
              <a:buChar char="§"/>
            </a:pPr>
            <a:r>
              <a:rPr lang="en-US" dirty="0"/>
              <a:t>Raw data processed and assembled (needs some cleanup, sample reruns, QC)</a:t>
            </a:r>
          </a:p>
          <a:p>
            <a:pPr>
              <a:spcBef>
                <a:spcPts val="1600"/>
              </a:spcBef>
              <a:buFont typeface="Wingdings" pitchFamily="2" charset="2"/>
              <a:buChar char="§"/>
            </a:pPr>
            <a:r>
              <a:rPr lang="en-US" dirty="0"/>
              <a:t>Forward reflectance modeling started using Spring 2022 cruise –perturbing with reasonable sediment CDOM</a:t>
            </a:r>
          </a:p>
          <a:p>
            <a:pPr>
              <a:spcBef>
                <a:spcPts val="1600"/>
              </a:spcBef>
              <a:buFont typeface="Wingdings" pitchFamily="2" charset="2"/>
              <a:buChar char="§"/>
            </a:pPr>
            <a:r>
              <a:rPr lang="en-US" dirty="0"/>
              <a:t>Remote sensing images generated/processed (annual/daily reflectance, CDOM)</a:t>
            </a:r>
          </a:p>
          <a:p>
            <a:pPr>
              <a:spcBef>
                <a:spcPts val="1600"/>
              </a:spcBef>
              <a:buFont typeface="Wingdings" pitchFamily="2" charset="2"/>
              <a:buChar char="§"/>
            </a:pPr>
            <a:r>
              <a:rPr lang="en-US" dirty="0"/>
              <a:t>Model scripts for identifying upwelling areas and inputting sediment CDOM tracers</a:t>
            </a:r>
          </a:p>
          <a:p>
            <a:pPr>
              <a:spcBef>
                <a:spcPts val="1600"/>
              </a:spcBef>
              <a:buFont typeface="Wingdings" pitchFamily="2" charset="2"/>
              <a:buChar char="§"/>
            </a:pPr>
            <a:r>
              <a:rPr lang="en-US" u="sng" dirty="0"/>
              <a:t>Other study sites</a:t>
            </a:r>
            <a:r>
              <a:rPr lang="en-US" dirty="0"/>
              <a:t>: Florida Bay (shallow, sediment dominated, geographic iron gradient), Indian River Lagoon estuary (Hanna fellowship), Lake Okeechobee</a:t>
            </a:r>
          </a:p>
          <a:p>
            <a:pPr>
              <a:spcBef>
                <a:spcPts val="1600"/>
              </a:spcBef>
              <a:buFont typeface="Wingdings" pitchFamily="2" charset="2"/>
              <a:buChar char="§"/>
            </a:pPr>
            <a:endParaRPr lang="en-US" dirty="0"/>
          </a:p>
          <a:p>
            <a:pPr>
              <a:spcBef>
                <a:spcPts val="1600"/>
              </a:spcBef>
              <a:buFont typeface="Wingdings" pitchFamily="2" charset="2"/>
              <a:buChar char="§"/>
            </a:pPr>
            <a:endParaRPr lang="en-US" dirty="0">
              <a:solidFill>
                <a:srgbClr val="FF72FF"/>
              </a:solidFill>
            </a:endParaRPr>
          </a:p>
        </p:txBody>
      </p:sp>
      <p:sp>
        <p:nvSpPr>
          <p:cNvPr id="7" name="Title 1">
            <a:extLst>
              <a:ext uri="{FF2B5EF4-FFF2-40B4-BE49-F238E27FC236}">
                <a16:creationId xmlns:a16="http://schemas.microsoft.com/office/drawing/2014/main" id="{1964DC69-A3AC-3644-B469-9D798DDE8539}"/>
              </a:ext>
            </a:extLst>
          </p:cNvPr>
          <p:cNvSpPr txBox="1">
            <a:spLocks/>
          </p:cNvSpPr>
          <p:nvPr/>
        </p:nvSpPr>
        <p:spPr>
          <a:xfrm>
            <a:off x="9233339" y="599089"/>
            <a:ext cx="2958661" cy="4256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mj-ea"/>
                <a:cs typeface="+mj-cs"/>
              </a:rPr>
              <a:t>Results</a:t>
            </a:r>
          </a:p>
        </p:txBody>
      </p:sp>
    </p:spTree>
    <p:extLst>
      <p:ext uri="{BB962C8B-B14F-4D97-AF65-F5344CB8AC3E}">
        <p14:creationId xmlns:p14="http://schemas.microsoft.com/office/powerpoint/2010/main" val="3021263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1B63F-3CF7-2C8D-F6D2-9CA9DC9CE362}"/>
              </a:ext>
            </a:extLst>
          </p:cNvPr>
          <p:cNvSpPr txBox="1"/>
          <p:nvPr/>
        </p:nvSpPr>
        <p:spPr>
          <a:xfrm>
            <a:off x="4583430" y="7286235"/>
            <a:ext cx="6231875" cy="424731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Light" panose="020F0302020204030204"/>
              </a:rPr>
              <a:t>Seasonal and location dependent pore water absorption controls </a:t>
            </a:r>
            <a:r>
              <a:rPr lang="en-US" dirty="0">
                <a:solidFill>
                  <a:prstClr val="white"/>
                </a:solidFill>
                <a:latin typeface="Calibri Light" panose="020F0302020204030204"/>
                <a:sym typeface="Wingdings" pitchFamily="2" charset="2"/>
              </a:rPr>
              <a:t> </a:t>
            </a:r>
            <a:r>
              <a:rPr lang="en-US" dirty="0">
                <a:solidFill>
                  <a:prstClr val="white"/>
                </a:solidFill>
                <a:latin typeface="Calibri Light" panose="020F0302020204030204"/>
              </a:rPr>
              <a:t>depends on iron delivery/dissolution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Light" panose="020F0302020204030204"/>
              </a:rPr>
              <a:t>DOC completely uncoupled to absorption due to Fe complexation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Light" panose="020F0302020204030204"/>
              </a:rPr>
              <a:t>DOC may(?) be be estimated after independent Fe</a:t>
            </a:r>
            <a:r>
              <a:rPr lang="en-US" baseline="-25000" dirty="0">
                <a:solidFill>
                  <a:prstClr val="white"/>
                </a:solidFill>
                <a:latin typeface="Calibri Light" panose="020F0302020204030204"/>
              </a:rPr>
              <a:t>d</a:t>
            </a:r>
            <a:r>
              <a:rPr lang="en-US" dirty="0">
                <a:solidFill>
                  <a:prstClr val="white"/>
                </a:solidFill>
                <a:latin typeface="Calibri Light" panose="020F0302020204030204"/>
              </a:rPr>
              <a:t> determination &amp; deconvolution from absorption </a:t>
            </a:r>
            <a:r>
              <a:rPr lang="en-US" dirty="0">
                <a:solidFill>
                  <a:prstClr val="white"/>
                </a:solidFill>
                <a:latin typeface="Calibri Light" panose="020F0302020204030204"/>
                <a:sym typeface="Wingdings" pitchFamily="2" charset="2"/>
              </a:rPr>
              <a:t> in situ absorption-based sediment DOC monitoring may be difficult…</a:t>
            </a:r>
            <a:endParaRPr lang="en-US" dirty="0">
              <a:solidFill>
                <a:prstClr val="white"/>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Light" panose="020F0302020204030204"/>
              </a:rPr>
              <a:t>Or, direct absorption can </a:t>
            </a:r>
            <a:r>
              <a:rPr lang="en-US" i="1" dirty="0">
                <a:solidFill>
                  <a:prstClr val="white"/>
                </a:solidFill>
                <a:latin typeface="Calibri Light" panose="020F0302020204030204"/>
              </a:rPr>
              <a:t>estimate</a:t>
            </a:r>
            <a:r>
              <a:rPr lang="en-US" dirty="0">
                <a:solidFill>
                  <a:prstClr val="white"/>
                </a:solidFill>
                <a:latin typeface="Calibri Light" panose="020F0302020204030204"/>
              </a:rPr>
              <a:t> dissolved iron…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3" name="Group 2">
            <a:extLst>
              <a:ext uri="{FF2B5EF4-FFF2-40B4-BE49-F238E27FC236}">
                <a16:creationId xmlns:a16="http://schemas.microsoft.com/office/drawing/2014/main" id="{7A67FF36-415A-8C9F-E6D2-E2DCA7D0816D}"/>
              </a:ext>
            </a:extLst>
          </p:cNvPr>
          <p:cNvGrpSpPr/>
          <p:nvPr/>
        </p:nvGrpSpPr>
        <p:grpSpPr>
          <a:xfrm>
            <a:off x="-3" y="67178"/>
            <a:ext cx="9797467" cy="6790822"/>
            <a:chOff x="4565500" y="0"/>
            <a:chExt cx="6128640" cy="3794760"/>
          </a:xfrm>
        </p:grpSpPr>
        <p:pic>
          <p:nvPicPr>
            <p:cNvPr id="7" name="Picture 6">
              <a:extLst>
                <a:ext uri="{FF2B5EF4-FFF2-40B4-BE49-F238E27FC236}">
                  <a16:creationId xmlns:a16="http://schemas.microsoft.com/office/drawing/2014/main" id="{B29B6107-7636-CB16-762F-1798CCCEBB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7447" r="35969"/>
            <a:stretch/>
          </p:blipFill>
          <p:spPr>
            <a:xfrm>
              <a:off x="4565500" y="0"/>
              <a:ext cx="3241190" cy="3694543"/>
            </a:xfrm>
            <a:prstGeom prst="rect">
              <a:avLst/>
            </a:prstGeom>
          </p:spPr>
        </p:pic>
        <p:sp>
          <p:nvSpPr>
            <p:cNvPr id="4" name="TextBox 3">
              <a:extLst>
                <a:ext uri="{FF2B5EF4-FFF2-40B4-BE49-F238E27FC236}">
                  <a16:creationId xmlns:a16="http://schemas.microsoft.com/office/drawing/2014/main" id="{1A2370FB-036B-8F3D-80B6-AE7EF5F84A72}"/>
                </a:ext>
              </a:extLst>
            </p:cNvPr>
            <p:cNvSpPr txBox="1"/>
            <p:nvPr/>
          </p:nvSpPr>
          <p:spPr>
            <a:xfrm>
              <a:off x="8378752" y="221929"/>
              <a:ext cx="2315388" cy="206385"/>
            </a:xfrm>
            <a:prstGeom prst="rect">
              <a:avLst/>
            </a:prstGeom>
            <a:noFill/>
          </p:spPr>
          <p:txBody>
            <a:bodyPr wrap="none" rtlCol="0">
              <a:spAutoFit/>
            </a:bodyPr>
            <a:lstStyle/>
            <a:p>
              <a:r>
                <a:rPr lang="en-US" b="1" dirty="0">
                  <a:solidFill>
                    <a:srgbClr val="FF72FF"/>
                  </a:solidFill>
                </a:rPr>
                <a:t>Have 10 other sites x 4 other cruises!</a:t>
              </a:r>
            </a:p>
          </p:txBody>
        </p:sp>
        <p:sp>
          <p:nvSpPr>
            <p:cNvPr id="12" name="Rectangle 11">
              <a:extLst>
                <a:ext uri="{FF2B5EF4-FFF2-40B4-BE49-F238E27FC236}">
                  <a16:creationId xmlns:a16="http://schemas.microsoft.com/office/drawing/2014/main" id="{ABF2B618-06A1-8FF3-6B38-34EFB891592B}"/>
                </a:ext>
              </a:extLst>
            </p:cNvPr>
            <p:cNvSpPr/>
            <p:nvPr/>
          </p:nvSpPr>
          <p:spPr>
            <a:xfrm>
              <a:off x="4583430" y="0"/>
              <a:ext cx="3223260" cy="3794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714362C3-0672-F255-7767-DE4F8A1098E0}"/>
              </a:ext>
            </a:extLst>
          </p:cNvPr>
          <p:cNvPicPr/>
          <p:nvPr/>
        </p:nvPicPr>
        <p:blipFill>
          <a:blip r:embed="rId3">
            <a:extLst>
              <a:ext uri="{28A0092B-C50C-407E-A947-70E740481C1C}">
                <a14:useLocalDpi xmlns:a14="http://schemas.microsoft.com/office/drawing/2010/main"/>
              </a:ext>
            </a:extLst>
          </a:blip>
          <a:stretch>
            <a:fillRect/>
          </a:stretch>
        </p:blipFill>
        <p:spPr>
          <a:xfrm>
            <a:off x="5858874" y="1361988"/>
            <a:ext cx="5634856" cy="4021860"/>
          </a:xfrm>
          <a:prstGeom prst="rect">
            <a:avLst/>
          </a:prstGeom>
          <a:ln w="12700">
            <a:solidFill>
              <a:schemeClr val="bg1"/>
            </a:solidFill>
          </a:ln>
        </p:spPr>
      </p:pic>
    </p:spTree>
    <p:extLst>
      <p:ext uri="{BB962C8B-B14F-4D97-AF65-F5344CB8AC3E}">
        <p14:creationId xmlns:p14="http://schemas.microsoft.com/office/powerpoint/2010/main" val="371705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27CF-E969-D848-A0C4-8D330FD7BCE9}"/>
              </a:ext>
            </a:extLst>
          </p:cNvPr>
          <p:cNvSpPr>
            <a:spLocks noGrp="1"/>
          </p:cNvSpPr>
          <p:nvPr>
            <p:ph type="title"/>
          </p:nvPr>
        </p:nvSpPr>
        <p:spPr>
          <a:xfrm>
            <a:off x="0" y="0"/>
            <a:ext cx="9271000" cy="977900"/>
          </a:xfrm>
        </p:spPr>
        <p:txBody>
          <a:bodyPr>
            <a:normAutofit fontScale="90000"/>
          </a:bodyPr>
          <a:lstStyle/>
          <a:p>
            <a:r>
              <a:rPr lang="en-US" sz="3600" dirty="0"/>
              <a:t>Sediment pore water water absorption dependence</a:t>
            </a:r>
          </a:p>
        </p:txBody>
      </p:sp>
      <p:sp>
        <p:nvSpPr>
          <p:cNvPr id="7" name="Title 1">
            <a:extLst>
              <a:ext uri="{FF2B5EF4-FFF2-40B4-BE49-F238E27FC236}">
                <a16:creationId xmlns:a16="http://schemas.microsoft.com/office/drawing/2014/main" id="{1964DC69-A3AC-3644-B469-9D798DDE8539}"/>
              </a:ext>
            </a:extLst>
          </p:cNvPr>
          <p:cNvSpPr txBox="1">
            <a:spLocks/>
          </p:cNvSpPr>
          <p:nvPr/>
        </p:nvSpPr>
        <p:spPr>
          <a:xfrm>
            <a:off x="9233339" y="599089"/>
            <a:ext cx="2958661" cy="4256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mj-ea"/>
                <a:cs typeface="+mj-cs"/>
              </a:rPr>
              <a:t>Results</a:t>
            </a:r>
          </a:p>
        </p:txBody>
      </p:sp>
      <p:pic>
        <p:nvPicPr>
          <p:cNvPr id="10" name="Picture 9">
            <a:extLst>
              <a:ext uri="{FF2B5EF4-FFF2-40B4-BE49-F238E27FC236}">
                <a16:creationId xmlns:a16="http://schemas.microsoft.com/office/drawing/2014/main" id="{603CB1F9-DDC2-BF71-A9AA-09C31C92AF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2105" y="1196393"/>
            <a:ext cx="5581516" cy="4465213"/>
          </a:xfrm>
          <a:prstGeom prst="rect">
            <a:avLst/>
          </a:prstGeom>
        </p:spPr>
      </p:pic>
      <p:pic>
        <p:nvPicPr>
          <p:cNvPr id="11" name="Picture 10">
            <a:extLst>
              <a:ext uri="{FF2B5EF4-FFF2-40B4-BE49-F238E27FC236}">
                <a16:creationId xmlns:a16="http://schemas.microsoft.com/office/drawing/2014/main" id="{A799030E-B19F-E621-E6F4-FFD9194D14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4559" y="1196392"/>
            <a:ext cx="4297546" cy="4465213"/>
          </a:xfrm>
          <a:prstGeom prst="rect">
            <a:avLst/>
          </a:prstGeom>
        </p:spPr>
      </p:pic>
    </p:spTree>
    <p:extLst>
      <p:ext uri="{BB962C8B-B14F-4D97-AF65-F5344CB8AC3E}">
        <p14:creationId xmlns:p14="http://schemas.microsoft.com/office/powerpoint/2010/main" val="3048867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88B89C-E70A-4046-93F8-54CE7A618E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7370" y="3871187"/>
            <a:ext cx="4865074" cy="2338339"/>
          </a:xfrm>
          <a:prstGeom prst="rect">
            <a:avLst/>
          </a:prstGeom>
        </p:spPr>
      </p:pic>
      <p:sp>
        <p:nvSpPr>
          <p:cNvPr id="2" name="Rectangle 1">
            <a:extLst>
              <a:ext uri="{FF2B5EF4-FFF2-40B4-BE49-F238E27FC236}">
                <a16:creationId xmlns:a16="http://schemas.microsoft.com/office/drawing/2014/main" id="{177E0333-5FEC-044D-B8F3-B38FB19A0AE7}"/>
              </a:ext>
            </a:extLst>
          </p:cNvPr>
          <p:cNvSpPr/>
          <p:nvPr/>
        </p:nvSpPr>
        <p:spPr>
          <a:xfrm>
            <a:off x="4159297" y="5514627"/>
            <a:ext cx="2353978" cy="307777"/>
          </a:xfrm>
          <a:prstGeom prst="rect">
            <a:avLst/>
          </a:prstGeom>
        </p:spPr>
        <p:txBody>
          <a:bodyPr wrap="none">
            <a:spAutoFit/>
          </a:bodyPr>
          <a:lstStyle/>
          <a:p>
            <a:r>
              <a:rPr lang="en-US" sz="1400" b="1" dirty="0">
                <a:solidFill>
                  <a:srgbClr val="FF0000"/>
                </a:solidFill>
              </a:rPr>
              <a:t>(measured with fluorometer)</a:t>
            </a:r>
          </a:p>
        </p:txBody>
      </p:sp>
      <p:sp>
        <p:nvSpPr>
          <p:cNvPr id="4" name="Title 1">
            <a:extLst>
              <a:ext uri="{FF2B5EF4-FFF2-40B4-BE49-F238E27FC236}">
                <a16:creationId xmlns:a16="http://schemas.microsoft.com/office/drawing/2014/main" id="{9EFF9276-B271-BE40-BF02-3812273B5E65}"/>
              </a:ext>
            </a:extLst>
          </p:cNvPr>
          <p:cNvSpPr>
            <a:spLocks noGrp="1"/>
          </p:cNvSpPr>
          <p:nvPr>
            <p:ph type="title"/>
          </p:nvPr>
        </p:nvSpPr>
        <p:spPr>
          <a:xfrm>
            <a:off x="0" y="0"/>
            <a:ext cx="9271000" cy="977900"/>
          </a:xfrm>
        </p:spPr>
        <p:txBody>
          <a:bodyPr>
            <a:normAutofit/>
          </a:bodyPr>
          <a:lstStyle/>
          <a:p>
            <a:r>
              <a:rPr lang="en-US" dirty="0"/>
              <a:t>Background &amp; Motivation</a:t>
            </a:r>
          </a:p>
        </p:txBody>
      </p:sp>
      <p:sp>
        <p:nvSpPr>
          <p:cNvPr id="7" name="TextBox 6">
            <a:extLst>
              <a:ext uri="{FF2B5EF4-FFF2-40B4-BE49-F238E27FC236}">
                <a16:creationId xmlns:a16="http://schemas.microsoft.com/office/drawing/2014/main" id="{1E45F3F2-20F7-404B-979B-37AD56BA16DD}"/>
              </a:ext>
            </a:extLst>
          </p:cNvPr>
          <p:cNvSpPr txBox="1"/>
          <p:nvPr/>
        </p:nvSpPr>
        <p:spPr>
          <a:xfrm>
            <a:off x="5416941" y="3997845"/>
            <a:ext cx="1566136" cy="584775"/>
          </a:xfrm>
          <a:prstGeom prst="rect">
            <a:avLst/>
          </a:prstGeom>
          <a:noFill/>
        </p:spPr>
        <p:txBody>
          <a:bodyPr wrap="square" rtlCol="0">
            <a:spAutoFit/>
          </a:bodyPr>
          <a:lstStyle/>
          <a:p>
            <a:r>
              <a:rPr lang="en-US" sz="1600" b="1" dirty="0">
                <a:solidFill>
                  <a:srgbClr val="00B050"/>
                </a:solidFill>
              </a:rPr>
              <a:t>(DiMarco &amp; </a:t>
            </a:r>
            <a:r>
              <a:rPr lang="en-US" sz="1600" b="1" dirty="0" err="1">
                <a:solidFill>
                  <a:srgbClr val="00B050"/>
                </a:solidFill>
              </a:rPr>
              <a:t>Zimmerle</a:t>
            </a:r>
            <a:r>
              <a:rPr lang="en-US" sz="1600" b="1" dirty="0">
                <a:solidFill>
                  <a:srgbClr val="00B050"/>
                </a:solidFill>
              </a:rPr>
              <a:t> 2017)</a:t>
            </a:r>
          </a:p>
        </p:txBody>
      </p:sp>
      <p:sp>
        <p:nvSpPr>
          <p:cNvPr id="8" name="Text Placeholder 4">
            <a:extLst>
              <a:ext uri="{FF2B5EF4-FFF2-40B4-BE49-F238E27FC236}">
                <a16:creationId xmlns:a16="http://schemas.microsoft.com/office/drawing/2014/main" id="{2EBCC19D-6AB0-4539-A407-28A33B58E81F}"/>
              </a:ext>
            </a:extLst>
          </p:cNvPr>
          <p:cNvSpPr txBox="1">
            <a:spLocks/>
          </p:cNvSpPr>
          <p:nvPr/>
        </p:nvSpPr>
        <p:spPr>
          <a:xfrm>
            <a:off x="9907354" y="631498"/>
            <a:ext cx="2921000" cy="312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Introduction</a:t>
            </a:r>
          </a:p>
        </p:txBody>
      </p:sp>
      <p:grpSp>
        <p:nvGrpSpPr>
          <p:cNvPr id="5" name="Group 4">
            <a:extLst>
              <a:ext uri="{FF2B5EF4-FFF2-40B4-BE49-F238E27FC236}">
                <a16:creationId xmlns:a16="http://schemas.microsoft.com/office/drawing/2014/main" id="{82990950-1107-4C01-81A7-58E46F6C46C6}"/>
              </a:ext>
            </a:extLst>
          </p:cNvPr>
          <p:cNvGrpSpPr/>
          <p:nvPr/>
        </p:nvGrpSpPr>
        <p:grpSpPr>
          <a:xfrm>
            <a:off x="8363766" y="1547671"/>
            <a:ext cx="3836894" cy="4569762"/>
            <a:chOff x="4570230" y="2288238"/>
            <a:chExt cx="3836894" cy="4569762"/>
          </a:xfrm>
        </p:grpSpPr>
        <p:grpSp>
          <p:nvGrpSpPr>
            <p:cNvPr id="20" name="Group 19">
              <a:extLst>
                <a:ext uri="{FF2B5EF4-FFF2-40B4-BE49-F238E27FC236}">
                  <a16:creationId xmlns:a16="http://schemas.microsoft.com/office/drawing/2014/main" id="{BCF9F10D-D2DD-4777-B2A1-30D951B41E4B}"/>
                </a:ext>
              </a:extLst>
            </p:cNvPr>
            <p:cNvGrpSpPr/>
            <p:nvPr/>
          </p:nvGrpSpPr>
          <p:grpSpPr>
            <a:xfrm>
              <a:off x="4570230" y="2288238"/>
              <a:ext cx="3836894" cy="4569762"/>
              <a:chOff x="0" y="2288238"/>
              <a:chExt cx="3836894" cy="4569762"/>
            </a:xfrm>
          </p:grpSpPr>
          <p:sp>
            <p:nvSpPr>
              <p:cNvPr id="21" name="Rectangle 20">
                <a:extLst>
                  <a:ext uri="{FF2B5EF4-FFF2-40B4-BE49-F238E27FC236}">
                    <a16:creationId xmlns:a16="http://schemas.microsoft.com/office/drawing/2014/main" id="{13479629-5516-4834-85AC-CB567EF4CA42}"/>
                  </a:ext>
                </a:extLst>
              </p:cNvPr>
              <p:cNvSpPr/>
              <p:nvPr/>
            </p:nvSpPr>
            <p:spPr>
              <a:xfrm>
                <a:off x="0" y="2339934"/>
                <a:ext cx="3836894" cy="4518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958D179-54C7-4CA1-ADDC-D0B9A263A9DD}"/>
                  </a:ext>
                </a:extLst>
              </p:cNvPr>
              <p:cNvGrpSpPr/>
              <p:nvPr/>
            </p:nvGrpSpPr>
            <p:grpSpPr>
              <a:xfrm>
                <a:off x="36102" y="2426104"/>
                <a:ext cx="3750251" cy="4272955"/>
                <a:chOff x="8991417" y="2274713"/>
                <a:chExt cx="3362208" cy="3901116"/>
              </a:xfrm>
            </p:grpSpPr>
            <p:pic>
              <p:nvPicPr>
                <p:cNvPr id="27" name="Picture 26">
                  <a:extLst>
                    <a:ext uri="{FF2B5EF4-FFF2-40B4-BE49-F238E27FC236}">
                      <a16:creationId xmlns:a16="http://schemas.microsoft.com/office/drawing/2014/main" id="{A71532DD-8BF0-46A1-B266-7927C27F78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61953" y="2274713"/>
                  <a:ext cx="3130047" cy="1434599"/>
                </a:xfrm>
                <a:prstGeom prst="rect">
                  <a:avLst/>
                </a:prstGeom>
                <a:ln>
                  <a:noFill/>
                </a:ln>
              </p:spPr>
            </p:pic>
            <p:pic>
              <p:nvPicPr>
                <p:cNvPr id="28" name="Picture 27">
                  <a:extLst>
                    <a:ext uri="{FF2B5EF4-FFF2-40B4-BE49-F238E27FC236}">
                      <a16:creationId xmlns:a16="http://schemas.microsoft.com/office/drawing/2014/main" id="{8E156E54-486B-4074-AC6A-1E520F7566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07974" y="3480809"/>
                  <a:ext cx="3171481" cy="1407791"/>
                </a:xfrm>
                <a:prstGeom prst="rect">
                  <a:avLst/>
                </a:prstGeom>
                <a:ln>
                  <a:noFill/>
                </a:ln>
              </p:spPr>
            </p:pic>
            <p:pic>
              <p:nvPicPr>
                <p:cNvPr id="29" name="Picture 28">
                  <a:extLst>
                    <a:ext uri="{FF2B5EF4-FFF2-40B4-BE49-F238E27FC236}">
                      <a16:creationId xmlns:a16="http://schemas.microsoft.com/office/drawing/2014/main" id="{3A6D29F2-F612-4F67-A297-107F19D79D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942"/>
                <a:stretch/>
              </p:blipFill>
              <p:spPr>
                <a:xfrm>
                  <a:off x="8991417" y="4675984"/>
                  <a:ext cx="3362208" cy="1499845"/>
                </a:xfrm>
                <a:prstGeom prst="rect">
                  <a:avLst/>
                </a:prstGeom>
                <a:ln>
                  <a:noFill/>
                </a:ln>
              </p:spPr>
            </p:pic>
          </p:grpSp>
          <p:sp>
            <p:nvSpPr>
              <p:cNvPr id="23" name="Rectangle 22">
                <a:extLst>
                  <a:ext uri="{FF2B5EF4-FFF2-40B4-BE49-F238E27FC236}">
                    <a16:creationId xmlns:a16="http://schemas.microsoft.com/office/drawing/2014/main" id="{55D7602F-8A86-4C6F-BD36-FCFB95147506}"/>
                  </a:ext>
                </a:extLst>
              </p:cNvPr>
              <p:cNvSpPr/>
              <p:nvPr/>
            </p:nvSpPr>
            <p:spPr>
              <a:xfrm>
                <a:off x="986501" y="2288238"/>
                <a:ext cx="1815189" cy="400110"/>
              </a:xfrm>
              <a:prstGeom prst="rect">
                <a:avLst/>
              </a:prstGeom>
              <a:ln>
                <a:noFill/>
              </a:ln>
            </p:spPr>
            <p:txBody>
              <a:bodyPr wrap="square">
                <a:spAutoFit/>
              </a:bodyPr>
              <a:lstStyle/>
              <a:p>
                <a:r>
                  <a:rPr lang="en-US" sz="2000" b="1" dirty="0"/>
                  <a:t>Baltic Sea</a:t>
                </a:r>
              </a:p>
            </p:txBody>
          </p:sp>
          <p:sp>
            <p:nvSpPr>
              <p:cNvPr id="24" name="Oval 23">
                <a:extLst>
                  <a:ext uri="{FF2B5EF4-FFF2-40B4-BE49-F238E27FC236}">
                    <a16:creationId xmlns:a16="http://schemas.microsoft.com/office/drawing/2014/main" id="{7D5B2F4E-2171-4B12-896D-F11BF896032E}"/>
                  </a:ext>
                </a:extLst>
              </p:cNvPr>
              <p:cNvSpPr/>
              <p:nvPr/>
            </p:nvSpPr>
            <p:spPr>
              <a:xfrm>
                <a:off x="1954306" y="5889812"/>
                <a:ext cx="914400" cy="6544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524B666-BA45-40B3-A39A-2715A93A5965}"/>
                  </a:ext>
                </a:extLst>
              </p:cNvPr>
              <p:cNvSpPr/>
              <p:nvPr/>
            </p:nvSpPr>
            <p:spPr>
              <a:xfrm>
                <a:off x="1801906" y="4518212"/>
                <a:ext cx="914400" cy="6544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7EBECC6E-AB4B-4DD4-8384-83CF93BC8CB8}"/>
                </a:ext>
              </a:extLst>
            </p:cNvPr>
            <p:cNvSpPr/>
            <p:nvPr/>
          </p:nvSpPr>
          <p:spPr>
            <a:xfrm>
              <a:off x="6454313" y="5904854"/>
              <a:ext cx="1138087" cy="59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E94F451-C07B-4EDE-8ABC-6A41679C06AB}"/>
                </a:ext>
              </a:extLst>
            </p:cNvPr>
            <p:cNvSpPr/>
            <p:nvPr/>
          </p:nvSpPr>
          <p:spPr>
            <a:xfrm>
              <a:off x="6436231" y="4476427"/>
              <a:ext cx="1138087" cy="59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DF6BAC7-0358-4C13-A788-97C19F2BA279}"/>
              </a:ext>
            </a:extLst>
          </p:cNvPr>
          <p:cNvGrpSpPr/>
          <p:nvPr/>
        </p:nvGrpSpPr>
        <p:grpSpPr>
          <a:xfrm>
            <a:off x="3249015" y="1761796"/>
            <a:ext cx="4751271" cy="1960855"/>
            <a:chOff x="6957493" y="1388808"/>
            <a:chExt cx="5234506" cy="2002570"/>
          </a:xfrm>
        </p:grpSpPr>
        <p:pic>
          <p:nvPicPr>
            <p:cNvPr id="33" name="Picture 32">
              <a:extLst>
                <a:ext uri="{FF2B5EF4-FFF2-40B4-BE49-F238E27FC236}">
                  <a16:creationId xmlns:a16="http://schemas.microsoft.com/office/drawing/2014/main" id="{3B786B3A-EB01-4AE4-9B48-EC082A180BA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22592" y="1388808"/>
              <a:ext cx="5169407" cy="2002570"/>
            </a:xfrm>
            <a:prstGeom prst="rect">
              <a:avLst/>
            </a:prstGeom>
          </p:spPr>
        </p:pic>
        <p:sp>
          <p:nvSpPr>
            <p:cNvPr id="34" name="Content Placeholder 9">
              <a:extLst>
                <a:ext uri="{FF2B5EF4-FFF2-40B4-BE49-F238E27FC236}">
                  <a16:creationId xmlns:a16="http://schemas.microsoft.com/office/drawing/2014/main" id="{7A219A18-F9E2-4BD8-BE95-1382684C4A7D}"/>
                </a:ext>
              </a:extLst>
            </p:cNvPr>
            <p:cNvSpPr txBox="1">
              <a:spLocks/>
            </p:cNvSpPr>
            <p:nvPr/>
          </p:nvSpPr>
          <p:spPr>
            <a:xfrm>
              <a:off x="6957493" y="1454387"/>
              <a:ext cx="2051680" cy="4475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latin typeface="Arial" panose="020B0604020202020204" pitchFamily="34" charset="0"/>
                  <a:cs typeface="Arial" panose="020B0604020202020204" pitchFamily="34" charset="0"/>
                </a:rPr>
                <a:t>MODIS-aqua 1/24/19</a:t>
              </a:r>
              <a:endParaRPr lang="en-US" sz="2000" dirty="0">
                <a:solidFill>
                  <a:srgbClr val="00B050"/>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F90C4641-4F0B-4B1B-87B2-B2D81C856CB2}"/>
              </a:ext>
            </a:extLst>
          </p:cNvPr>
          <p:cNvSpPr txBox="1"/>
          <p:nvPr/>
        </p:nvSpPr>
        <p:spPr>
          <a:xfrm>
            <a:off x="8399868" y="6132475"/>
            <a:ext cx="3792132" cy="738664"/>
          </a:xfrm>
          <a:prstGeom prst="rect">
            <a:avLst/>
          </a:prstGeom>
          <a:noFill/>
        </p:spPr>
        <p:txBody>
          <a:bodyPr wrap="square">
            <a:spAutoFit/>
          </a:bodyPr>
          <a:lstStyle/>
          <a:p>
            <a:r>
              <a:rPr lang="en-US" sz="1400" dirty="0">
                <a:solidFill>
                  <a:srgbClr val="00B050"/>
                </a:solidFill>
              </a:rPr>
              <a:t>(other examples: Mississippi River discharges; </a:t>
            </a:r>
            <a:r>
              <a:rPr lang="en-US" sz="1400" dirty="0" err="1">
                <a:solidFill>
                  <a:srgbClr val="00B050"/>
                </a:solidFill>
              </a:rPr>
              <a:t>Kowalczuk</a:t>
            </a:r>
            <a:r>
              <a:rPr lang="en-US" sz="1400" dirty="0">
                <a:solidFill>
                  <a:srgbClr val="00B050"/>
                </a:solidFill>
              </a:rPr>
              <a:t> et al., 2015; Chen et al., 2004; DiMarco, 2009)</a:t>
            </a:r>
          </a:p>
        </p:txBody>
      </p:sp>
      <p:sp>
        <p:nvSpPr>
          <p:cNvPr id="37" name="TextBox 36">
            <a:extLst>
              <a:ext uri="{FF2B5EF4-FFF2-40B4-BE49-F238E27FC236}">
                <a16:creationId xmlns:a16="http://schemas.microsoft.com/office/drawing/2014/main" id="{08A4A357-7123-4778-99F9-BB0B6F9787FD}"/>
              </a:ext>
            </a:extLst>
          </p:cNvPr>
          <p:cNvSpPr txBox="1"/>
          <p:nvPr/>
        </p:nvSpPr>
        <p:spPr>
          <a:xfrm>
            <a:off x="3347413" y="1130483"/>
            <a:ext cx="4652873" cy="646331"/>
          </a:xfrm>
          <a:prstGeom prst="rect">
            <a:avLst/>
          </a:prstGeom>
          <a:noFill/>
        </p:spPr>
        <p:txBody>
          <a:bodyPr wrap="square" rtlCol="0">
            <a:spAutoFit/>
          </a:bodyPr>
          <a:lstStyle/>
          <a:p>
            <a:r>
              <a:rPr lang="en-US" dirty="0">
                <a:solidFill>
                  <a:schemeClr val="bg1"/>
                </a:solidFill>
              </a:rPr>
              <a:t>Coastal CDOM dominated by fluvial inputs – sediment inputs often not considered.</a:t>
            </a:r>
          </a:p>
        </p:txBody>
      </p:sp>
      <p:sp>
        <p:nvSpPr>
          <p:cNvPr id="40" name="TextBox 39">
            <a:extLst>
              <a:ext uri="{FF2B5EF4-FFF2-40B4-BE49-F238E27FC236}">
                <a16:creationId xmlns:a16="http://schemas.microsoft.com/office/drawing/2014/main" id="{4AE17186-4CDE-42B1-81D8-73AF4CF5A422}"/>
              </a:ext>
            </a:extLst>
          </p:cNvPr>
          <p:cNvSpPr txBox="1"/>
          <p:nvPr/>
        </p:nvSpPr>
        <p:spPr>
          <a:xfrm>
            <a:off x="8304677" y="5828641"/>
            <a:ext cx="6400800" cy="338554"/>
          </a:xfrm>
          <a:prstGeom prst="rect">
            <a:avLst/>
          </a:prstGeom>
          <a:noFill/>
        </p:spPr>
        <p:txBody>
          <a:bodyPr wrap="square">
            <a:spAutoFit/>
          </a:bodyPr>
          <a:lstStyle/>
          <a:p>
            <a:r>
              <a:rPr lang="en-US" sz="1600" b="1" dirty="0" err="1">
                <a:solidFill>
                  <a:srgbClr val="00B050"/>
                </a:solidFill>
              </a:rPr>
              <a:t>Kowalczuk</a:t>
            </a:r>
            <a:r>
              <a:rPr lang="en-US" sz="1600" b="1" dirty="0">
                <a:solidFill>
                  <a:srgbClr val="00B050"/>
                </a:solidFill>
              </a:rPr>
              <a:t> et al., 2015</a:t>
            </a:r>
            <a:endParaRPr lang="en-US" sz="1600" b="1" dirty="0"/>
          </a:p>
        </p:txBody>
      </p:sp>
      <p:sp>
        <p:nvSpPr>
          <p:cNvPr id="41" name="TextBox 40">
            <a:extLst>
              <a:ext uri="{FF2B5EF4-FFF2-40B4-BE49-F238E27FC236}">
                <a16:creationId xmlns:a16="http://schemas.microsoft.com/office/drawing/2014/main" id="{D343DE32-DFF0-4DC6-9854-16740F8206F9}"/>
              </a:ext>
            </a:extLst>
          </p:cNvPr>
          <p:cNvSpPr txBox="1"/>
          <p:nvPr/>
        </p:nvSpPr>
        <p:spPr>
          <a:xfrm>
            <a:off x="8512723" y="1026170"/>
            <a:ext cx="3305898" cy="584775"/>
          </a:xfrm>
          <a:prstGeom prst="rect">
            <a:avLst/>
          </a:prstGeom>
          <a:noFill/>
        </p:spPr>
        <p:txBody>
          <a:bodyPr wrap="square" rtlCol="0">
            <a:spAutoFit/>
          </a:bodyPr>
          <a:lstStyle/>
          <a:p>
            <a:r>
              <a:rPr lang="en-US" sz="1600" dirty="0">
                <a:solidFill>
                  <a:schemeClr val="bg1"/>
                </a:solidFill>
              </a:rPr>
              <a:t>Certain areas may concentrate DOC more than others…</a:t>
            </a:r>
          </a:p>
        </p:txBody>
      </p:sp>
      <p:sp>
        <p:nvSpPr>
          <p:cNvPr id="42" name="TextBox 41">
            <a:extLst>
              <a:ext uri="{FF2B5EF4-FFF2-40B4-BE49-F238E27FC236}">
                <a16:creationId xmlns:a16="http://schemas.microsoft.com/office/drawing/2014/main" id="{A3E61154-56D1-4AD1-B581-93BE1FEF9EAB}"/>
              </a:ext>
            </a:extLst>
          </p:cNvPr>
          <p:cNvSpPr txBox="1"/>
          <p:nvPr/>
        </p:nvSpPr>
        <p:spPr>
          <a:xfrm>
            <a:off x="4001246" y="6273225"/>
            <a:ext cx="3305898" cy="584775"/>
          </a:xfrm>
          <a:prstGeom prst="rect">
            <a:avLst/>
          </a:prstGeom>
          <a:noFill/>
        </p:spPr>
        <p:txBody>
          <a:bodyPr wrap="square" rtlCol="0">
            <a:spAutoFit/>
          </a:bodyPr>
          <a:lstStyle/>
          <a:p>
            <a:r>
              <a:rPr lang="en-US" sz="1600" dirty="0">
                <a:solidFill>
                  <a:schemeClr val="bg1"/>
                </a:solidFill>
              </a:rPr>
              <a:t>Is vertical mixing required to bring SDCDOM to surface?</a:t>
            </a:r>
          </a:p>
        </p:txBody>
      </p:sp>
      <p:sp>
        <p:nvSpPr>
          <p:cNvPr id="10" name="TextBox 9">
            <a:extLst>
              <a:ext uri="{FF2B5EF4-FFF2-40B4-BE49-F238E27FC236}">
                <a16:creationId xmlns:a16="http://schemas.microsoft.com/office/drawing/2014/main" id="{5CDD8C54-4503-1F0B-32EB-F0E5A6523CF4}"/>
              </a:ext>
            </a:extLst>
          </p:cNvPr>
          <p:cNvSpPr txBox="1"/>
          <p:nvPr/>
        </p:nvSpPr>
        <p:spPr>
          <a:xfrm>
            <a:off x="222159" y="1870642"/>
            <a:ext cx="2818265" cy="1077218"/>
          </a:xfrm>
          <a:prstGeom prst="rect">
            <a:avLst/>
          </a:prstGeom>
          <a:noFill/>
        </p:spPr>
        <p:txBody>
          <a:bodyPr wrap="square">
            <a:spAutoFit/>
          </a:bodyPr>
          <a:lstStyle/>
          <a:p>
            <a:pPr marL="0" indent="0">
              <a:lnSpc>
                <a:spcPct val="100000"/>
              </a:lnSpc>
              <a:spcBef>
                <a:spcPts val="0"/>
              </a:spcBef>
              <a:buNone/>
            </a:pPr>
            <a:r>
              <a:rPr lang="en-US" sz="1800" dirty="0">
                <a:solidFill>
                  <a:schemeClr val="bg1"/>
                </a:solidFill>
              </a:rPr>
              <a:t>Sediment-derived DOC can rival river DOC fluxes, </a:t>
            </a:r>
            <a:br>
              <a:rPr lang="en-US" sz="1800" dirty="0">
                <a:solidFill>
                  <a:srgbClr val="00B050"/>
                </a:solidFill>
              </a:rPr>
            </a:br>
            <a:r>
              <a:rPr lang="en-US" sz="1400" dirty="0">
                <a:solidFill>
                  <a:srgbClr val="00B050"/>
                </a:solidFill>
              </a:rPr>
              <a:t>(</a:t>
            </a:r>
            <a:r>
              <a:rPr lang="en-US" sz="1400" dirty="0" err="1">
                <a:solidFill>
                  <a:srgbClr val="00B050"/>
                </a:solidFill>
              </a:rPr>
              <a:t>Alperin</a:t>
            </a:r>
            <a:r>
              <a:rPr lang="en-US" sz="1400" dirty="0">
                <a:solidFill>
                  <a:srgbClr val="00B050"/>
                </a:solidFill>
              </a:rPr>
              <a:t> et al., 1999; </a:t>
            </a:r>
            <a:r>
              <a:rPr lang="en-US" sz="1400" dirty="0" err="1">
                <a:solidFill>
                  <a:srgbClr val="00B050"/>
                </a:solidFill>
              </a:rPr>
              <a:t>Burdige</a:t>
            </a:r>
            <a:r>
              <a:rPr lang="en-US" sz="1400" dirty="0">
                <a:solidFill>
                  <a:srgbClr val="00B050"/>
                </a:solidFill>
              </a:rPr>
              <a:t> &amp; </a:t>
            </a:r>
            <a:r>
              <a:rPr lang="en-US" sz="1400" dirty="0" err="1">
                <a:solidFill>
                  <a:srgbClr val="00B050"/>
                </a:solidFill>
              </a:rPr>
              <a:t>Komada</a:t>
            </a:r>
            <a:r>
              <a:rPr lang="en-US" sz="1400" dirty="0">
                <a:solidFill>
                  <a:srgbClr val="00B050"/>
                </a:solidFill>
              </a:rPr>
              <a:t> 2015)</a:t>
            </a:r>
          </a:p>
        </p:txBody>
      </p:sp>
      <p:sp>
        <p:nvSpPr>
          <p:cNvPr id="12" name="TextBox 11">
            <a:extLst>
              <a:ext uri="{FF2B5EF4-FFF2-40B4-BE49-F238E27FC236}">
                <a16:creationId xmlns:a16="http://schemas.microsoft.com/office/drawing/2014/main" id="{BCACBC72-0869-D599-BB6B-730F01F10028}"/>
              </a:ext>
            </a:extLst>
          </p:cNvPr>
          <p:cNvSpPr txBox="1"/>
          <p:nvPr/>
        </p:nvSpPr>
        <p:spPr>
          <a:xfrm>
            <a:off x="272415" y="3388961"/>
            <a:ext cx="2818265" cy="1415772"/>
          </a:xfrm>
          <a:prstGeom prst="rect">
            <a:avLst/>
          </a:prstGeom>
          <a:noFill/>
        </p:spPr>
        <p:txBody>
          <a:bodyPr wrap="square">
            <a:spAutoFit/>
          </a:bodyPr>
          <a:lstStyle/>
          <a:p>
            <a:pPr marL="0" indent="0">
              <a:lnSpc>
                <a:spcPct val="100000"/>
              </a:lnSpc>
              <a:spcBef>
                <a:spcPts val="0"/>
              </a:spcBef>
              <a:buNone/>
            </a:pPr>
            <a:r>
              <a:rPr lang="en-US" sz="1800" dirty="0">
                <a:solidFill>
                  <a:schemeClr val="bg1"/>
                </a:solidFill>
              </a:rPr>
              <a:t>Sediment CDOM flux measurements and/or coupled water column measurements are rare</a:t>
            </a:r>
            <a:br>
              <a:rPr lang="en-US" sz="1800" dirty="0">
                <a:solidFill>
                  <a:srgbClr val="00B050"/>
                </a:solidFill>
              </a:rPr>
            </a:br>
            <a:endParaRPr lang="en-US" sz="1400" dirty="0">
              <a:solidFill>
                <a:srgbClr val="00B050"/>
              </a:solidFill>
            </a:endParaRPr>
          </a:p>
        </p:txBody>
      </p:sp>
    </p:spTree>
    <p:extLst>
      <p:ext uri="{BB962C8B-B14F-4D97-AF65-F5344CB8AC3E}">
        <p14:creationId xmlns:p14="http://schemas.microsoft.com/office/powerpoint/2010/main" val="1393384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27CF-E969-D848-A0C4-8D330FD7BCE9}"/>
              </a:ext>
            </a:extLst>
          </p:cNvPr>
          <p:cNvSpPr>
            <a:spLocks noGrp="1"/>
          </p:cNvSpPr>
          <p:nvPr>
            <p:ph type="title"/>
          </p:nvPr>
        </p:nvSpPr>
        <p:spPr>
          <a:xfrm>
            <a:off x="0" y="0"/>
            <a:ext cx="9271000" cy="977900"/>
          </a:xfrm>
        </p:spPr>
        <p:txBody>
          <a:bodyPr>
            <a:normAutofit fontScale="90000"/>
          </a:bodyPr>
          <a:lstStyle/>
          <a:p>
            <a:r>
              <a:rPr lang="en-US" sz="3600" dirty="0"/>
              <a:t>Sediment pore water water absorption dependence</a:t>
            </a:r>
          </a:p>
        </p:txBody>
      </p:sp>
      <p:sp>
        <p:nvSpPr>
          <p:cNvPr id="7" name="Title 1">
            <a:extLst>
              <a:ext uri="{FF2B5EF4-FFF2-40B4-BE49-F238E27FC236}">
                <a16:creationId xmlns:a16="http://schemas.microsoft.com/office/drawing/2014/main" id="{1964DC69-A3AC-3644-B469-9D798DDE8539}"/>
              </a:ext>
            </a:extLst>
          </p:cNvPr>
          <p:cNvSpPr txBox="1">
            <a:spLocks/>
          </p:cNvSpPr>
          <p:nvPr/>
        </p:nvSpPr>
        <p:spPr>
          <a:xfrm>
            <a:off x="9233339" y="599089"/>
            <a:ext cx="2958661" cy="4256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mj-ea"/>
                <a:cs typeface="+mj-cs"/>
              </a:rPr>
              <a:t>Results</a:t>
            </a:r>
          </a:p>
        </p:txBody>
      </p:sp>
      <p:sp>
        <p:nvSpPr>
          <p:cNvPr id="14" name="TextBox 13">
            <a:extLst>
              <a:ext uri="{FF2B5EF4-FFF2-40B4-BE49-F238E27FC236}">
                <a16:creationId xmlns:a16="http://schemas.microsoft.com/office/drawing/2014/main" id="{6E736123-F23B-AF03-FB2E-2A5AA5E0FA29}"/>
              </a:ext>
            </a:extLst>
          </p:cNvPr>
          <p:cNvSpPr txBox="1"/>
          <p:nvPr/>
        </p:nvSpPr>
        <p:spPr>
          <a:xfrm>
            <a:off x="828199" y="5756984"/>
            <a:ext cx="1053560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Light" panose="020F0302020204030204"/>
              </a:rPr>
              <a:t>Is SDCDOM an explanation for </a:t>
            </a:r>
            <a:r>
              <a:rPr lang="en-US" sz="2800" dirty="0" err="1">
                <a:solidFill>
                  <a:srgbClr val="00B050"/>
                </a:solidFill>
                <a:latin typeface="Calibri Light" panose="020F0302020204030204"/>
              </a:rPr>
              <a:t>Logozzo</a:t>
            </a:r>
            <a:r>
              <a:rPr lang="en-US" sz="2800" dirty="0">
                <a:solidFill>
                  <a:srgbClr val="00B050"/>
                </a:solidFill>
                <a:latin typeface="Calibri Light" panose="020F0302020204030204"/>
              </a:rPr>
              <a:t> et al.</a:t>
            </a:r>
            <a:r>
              <a:rPr lang="en-US" sz="2800" dirty="0">
                <a:solidFill>
                  <a:prstClr val="white"/>
                </a:solidFill>
                <a:latin typeface="Calibri Light" panose="020F0302020204030204"/>
              </a:rPr>
              <a:t> 2022 finding that Fe(III) controls CDOM in river waters?  Virtually all Fe-rich sediments show this. </a:t>
            </a:r>
          </a:p>
        </p:txBody>
      </p:sp>
      <p:grpSp>
        <p:nvGrpSpPr>
          <p:cNvPr id="5" name="Group 4">
            <a:extLst>
              <a:ext uri="{FF2B5EF4-FFF2-40B4-BE49-F238E27FC236}">
                <a16:creationId xmlns:a16="http://schemas.microsoft.com/office/drawing/2014/main" id="{8D5B8DCB-4030-5915-CD4C-CA4FC6E35CF2}"/>
              </a:ext>
            </a:extLst>
          </p:cNvPr>
          <p:cNvGrpSpPr/>
          <p:nvPr/>
        </p:nvGrpSpPr>
        <p:grpSpPr>
          <a:xfrm>
            <a:off x="3506398" y="1346383"/>
            <a:ext cx="4608902" cy="3736233"/>
            <a:chOff x="3529258" y="1872163"/>
            <a:chExt cx="4608902" cy="3736233"/>
          </a:xfrm>
        </p:grpSpPr>
        <p:pic>
          <p:nvPicPr>
            <p:cNvPr id="3" name="Picture 2">
              <a:extLst>
                <a:ext uri="{FF2B5EF4-FFF2-40B4-BE49-F238E27FC236}">
                  <a16:creationId xmlns:a16="http://schemas.microsoft.com/office/drawing/2014/main" id="{CC2E4955-B552-C7C6-DA53-FD93F92A72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9258" y="1940328"/>
              <a:ext cx="4608902" cy="3668068"/>
            </a:xfrm>
            <a:prstGeom prst="rect">
              <a:avLst/>
            </a:prstGeom>
          </p:spPr>
        </p:pic>
        <p:sp>
          <p:nvSpPr>
            <p:cNvPr id="4" name="Rectangle 3">
              <a:extLst>
                <a:ext uri="{FF2B5EF4-FFF2-40B4-BE49-F238E27FC236}">
                  <a16:creationId xmlns:a16="http://schemas.microsoft.com/office/drawing/2014/main" id="{00472D4F-7618-6F5D-5436-41FC6EB347CE}"/>
                </a:ext>
              </a:extLst>
            </p:cNvPr>
            <p:cNvSpPr/>
            <p:nvPr/>
          </p:nvSpPr>
          <p:spPr>
            <a:xfrm>
              <a:off x="4821283" y="1872163"/>
              <a:ext cx="2653663" cy="369332"/>
            </a:xfrm>
            <a:prstGeom prst="rect">
              <a:avLst/>
            </a:prstGeom>
          </p:spPr>
          <p:txBody>
            <a:bodyPr wrap="square">
              <a:spAutoFit/>
            </a:bodyPr>
            <a:lstStyle/>
            <a:p>
              <a:r>
                <a:rPr lang="en-US" dirty="0">
                  <a:solidFill>
                    <a:srgbClr val="00B050"/>
                  </a:solidFill>
                </a:rPr>
                <a:t>Xiao et al., 2013</a:t>
              </a:r>
              <a:endParaRPr lang="en-US" dirty="0"/>
            </a:p>
          </p:txBody>
        </p:sp>
      </p:grpSp>
      <p:sp>
        <p:nvSpPr>
          <p:cNvPr id="6" name="TextBox 5">
            <a:extLst>
              <a:ext uri="{FF2B5EF4-FFF2-40B4-BE49-F238E27FC236}">
                <a16:creationId xmlns:a16="http://schemas.microsoft.com/office/drawing/2014/main" id="{78730576-5D8F-141B-44C0-66BC945028A7}"/>
              </a:ext>
            </a:extLst>
          </p:cNvPr>
          <p:cNvSpPr txBox="1"/>
          <p:nvPr/>
        </p:nvSpPr>
        <p:spPr>
          <a:xfrm>
            <a:off x="543048" y="1968005"/>
            <a:ext cx="2851662"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Light" panose="020F0302020204030204"/>
              </a:rPr>
              <a:t>At constant [DOC],  increasing Fe</a:t>
            </a:r>
            <a:r>
              <a:rPr lang="en-US" sz="2800" baseline="-25000" dirty="0">
                <a:solidFill>
                  <a:prstClr val="white"/>
                </a:solidFill>
                <a:latin typeface="Calibri Light" panose="020F0302020204030204"/>
              </a:rPr>
              <a:t>d</a:t>
            </a:r>
            <a:r>
              <a:rPr lang="en-US" sz="2800" dirty="0">
                <a:solidFill>
                  <a:prstClr val="white"/>
                </a:solidFill>
                <a:latin typeface="Calibri Light" panose="020F0302020204030204"/>
              </a:rPr>
              <a:t> enhances absorption</a:t>
            </a:r>
          </a:p>
        </p:txBody>
      </p:sp>
    </p:spTree>
    <p:extLst>
      <p:ext uri="{BB962C8B-B14F-4D97-AF65-F5344CB8AC3E}">
        <p14:creationId xmlns:p14="http://schemas.microsoft.com/office/powerpoint/2010/main" val="131992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27CF-E969-D848-A0C4-8D330FD7BCE9}"/>
              </a:ext>
            </a:extLst>
          </p:cNvPr>
          <p:cNvSpPr>
            <a:spLocks noGrp="1"/>
          </p:cNvSpPr>
          <p:nvPr>
            <p:ph type="title"/>
          </p:nvPr>
        </p:nvSpPr>
        <p:spPr>
          <a:xfrm>
            <a:off x="0" y="0"/>
            <a:ext cx="9271000" cy="977900"/>
          </a:xfrm>
        </p:spPr>
        <p:txBody>
          <a:bodyPr>
            <a:normAutofit fontScale="90000"/>
          </a:bodyPr>
          <a:lstStyle/>
          <a:p>
            <a:r>
              <a:rPr lang="en-US" sz="3600" dirty="0"/>
              <a:t>Sediment pore water water absorption dependence</a:t>
            </a:r>
          </a:p>
        </p:txBody>
      </p:sp>
      <p:sp>
        <p:nvSpPr>
          <p:cNvPr id="7" name="Title 1">
            <a:extLst>
              <a:ext uri="{FF2B5EF4-FFF2-40B4-BE49-F238E27FC236}">
                <a16:creationId xmlns:a16="http://schemas.microsoft.com/office/drawing/2014/main" id="{1964DC69-A3AC-3644-B469-9D798DDE8539}"/>
              </a:ext>
            </a:extLst>
          </p:cNvPr>
          <p:cNvSpPr txBox="1">
            <a:spLocks/>
          </p:cNvSpPr>
          <p:nvPr/>
        </p:nvSpPr>
        <p:spPr>
          <a:xfrm>
            <a:off x="9233339" y="599089"/>
            <a:ext cx="2958661" cy="4256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mj-ea"/>
                <a:cs typeface="+mj-cs"/>
              </a:rPr>
              <a:t>Results</a:t>
            </a:r>
          </a:p>
        </p:txBody>
      </p:sp>
      <p:sp>
        <p:nvSpPr>
          <p:cNvPr id="14" name="TextBox 13">
            <a:extLst>
              <a:ext uri="{FF2B5EF4-FFF2-40B4-BE49-F238E27FC236}">
                <a16:creationId xmlns:a16="http://schemas.microsoft.com/office/drawing/2014/main" id="{6E736123-F23B-AF03-FB2E-2A5AA5E0FA29}"/>
              </a:ext>
            </a:extLst>
          </p:cNvPr>
          <p:cNvSpPr txBox="1"/>
          <p:nvPr/>
        </p:nvSpPr>
        <p:spPr>
          <a:xfrm>
            <a:off x="828199" y="5756984"/>
            <a:ext cx="1053560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Light" panose="020F0302020204030204"/>
              </a:rPr>
              <a:t>Is SDCDOM an explanation for </a:t>
            </a:r>
            <a:r>
              <a:rPr lang="en-US" sz="2800" dirty="0" err="1">
                <a:solidFill>
                  <a:srgbClr val="00B050"/>
                </a:solidFill>
                <a:latin typeface="Calibri Light" panose="020F0302020204030204"/>
              </a:rPr>
              <a:t>Logozzo</a:t>
            </a:r>
            <a:r>
              <a:rPr lang="en-US" sz="2800" dirty="0">
                <a:solidFill>
                  <a:srgbClr val="00B050"/>
                </a:solidFill>
                <a:latin typeface="Calibri Light" panose="020F0302020204030204"/>
              </a:rPr>
              <a:t> et al.</a:t>
            </a:r>
            <a:r>
              <a:rPr lang="en-US" sz="2800" dirty="0">
                <a:solidFill>
                  <a:prstClr val="white"/>
                </a:solidFill>
                <a:latin typeface="Calibri Light" panose="020F0302020204030204"/>
              </a:rPr>
              <a:t> 2022 finding that Fe(III) controls CDOM in river waters?  Virtually all Fe-rich sediments show this. </a:t>
            </a:r>
          </a:p>
        </p:txBody>
      </p:sp>
      <p:grpSp>
        <p:nvGrpSpPr>
          <p:cNvPr id="5" name="Group 4">
            <a:extLst>
              <a:ext uri="{FF2B5EF4-FFF2-40B4-BE49-F238E27FC236}">
                <a16:creationId xmlns:a16="http://schemas.microsoft.com/office/drawing/2014/main" id="{8D5B8DCB-4030-5915-CD4C-CA4FC6E35CF2}"/>
              </a:ext>
            </a:extLst>
          </p:cNvPr>
          <p:cNvGrpSpPr/>
          <p:nvPr/>
        </p:nvGrpSpPr>
        <p:grpSpPr>
          <a:xfrm>
            <a:off x="3506398" y="1346383"/>
            <a:ext cx="4608902" cy="3736233"/>
            <a:chOff x="3529258" y="1872163"/>
            <a:chExt cx="4608902" cy="3736233"/>
          </a:xfrm>
        </p:grpSpPr>
        <p:pic>
          <p:nvPicPr>
            <p:cNvPr id="3" name="Picture 2">
              <a:extLst>
                <a:ext uri="{FF2B5EF4-FFF2-40B4-BE49-F238E27FC236}">
                  <a16:creationId xmlns:a16="http://schemas.microsoft.com/office/drawing/2014/main" id="{CC2E4955-B552-C7C6-DA53-FD93F92A72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9258" y="1940328"/>
              <a:ext cx="4608902" cy="3668068"/>
            </a:xfrm>
            <a:prstGeom prst="rect">
              <a:avLst/>
            </a:prstGeom>
          </p:spPr>
        </p:pic>
        <p:sp>
          <p:nvSpPr>
            <p:cNvPr id="4" name="Rectangle 3">
              <a:extLst>
                <a:ext uri="{FF2B5EF4-FFF2-40B4-BE49-F238E27FC236}">
                  <a16:creationId xmlns:a16="http://schemas.microsoft.com/office/drawing/2014/main" id="{00472D4F-7618-6F5D-5436-41FC6EB347CE}"/>
                </a:ext>
              </a:extLst>
            </p:cNvPr>
            <p:cNvSpPr/>
            <p:nvPr/>
          </p:nvSpPr>
          <p:spPr>
            <a:xfrm>
              <a:off x="4821283" y="1872163"/>
              <a:ext cx="2653663" cy="369332"/>
            </a:xfrm>
            <a:prstGeom prst="rect">
              <a:avLst/>
            </a:prstGeom>
          </p:spPr>
          <p:txBody>
            <a:bodyPr wrap="square">
              <a:spAutoFit/>
            </a:bodyPr>
            <a:lstStyle/>
            <a:p>
              <a:r>
                <a:rPr lang="en-US" dirty="0">
                  <a:solidFill>
                    <a:srgbClr val="00B050"/>
                  </a:solidFill>
                </a:rPr>
                <a:t>Xiao et al., 2013</a:t>
              </a:r>
              <a:endParaRPr lang="en-US" dirty="0"/>
            </a:p>
          </p:txBody>
        </p:sp>
      </p:grpSp>
      <p:sp>
        <p:nvSpPr>
          <p:cNvPr id="6" name="TextBox 5">
            <a:extLst>
              <a:ext uri="{FF2B5EF4-FFF2-40B4-BE49-F238E27FC236}">
                <a16:creationId xmlns:a16="http://schemas.microsoft.com/office/drawing/2014/main" id="{78730576-5D8F-141B-44C0-66BC945028A7}"/>
              </a:ext>
            </a:extLst>
          </p:cNvPr>
          <p:cNvSpPr txBox="1"/>
          <p:nvPr/>
        </p:nvSpPr>
        <p:spPr>
          <a:xfrm>
            <a:off x="543048" y="1968005"/>
            <a:ext cx="2851662"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Light" panose="020F0302020204030204"/>
              </a:rPr>
              <a:t>At constant [DOC],  increasing Fe</a:t>
            </a:r>
            <a:r>
              <a:rPr lang="en-US" sz="2800" baseline="-25000" dirty="0">
                <a:solidFill>
                  <a:prstClr val="white"/>
                </a:solidFill>
                <a:latin typeface="Calibri Light" panose="020F0302020204030204"/>
              </a:rPr>
              <a:t>d</a:t>
            </a:r>
            <a:r>
              <a:rPr lang="en-US" sz="2800" dirty="0">
                <a:solidFill>
                  <a:prstClr val="white"/>
                </a:solidFill>
                <a:latin typeface="Calibri Light" panose="020F0302020204030204"/>
              </a:rPr>
              <a:t> enhances absorption</a:t>
            </a:r>
          </a:p>
        </p:txBody>
      </p:sp>
      <p:sp>
        <p:nvSpPr>
          <p:cNvPr id="8" name="TextBox 7">
            <a:extLst>
              <a:ext uri="{FF2B5EF4-FFF2-40B4-BE49-F238E27FC236}">
                <a16:creationId xmlns:a16="http://schemas.microsoft.com/office/drawing/2014/main" id="{50B5FB18-8C18-1373-D70C-DA272869C634}"/>
              </a:ext>
            </a:extLst>
          </p:cNvPr>
          <p:cNvSpPr txBox="1"/>
          <p:nvPr/>
        </p:nvSpPr>
        <p:spPr>
          <a:xfrm>
            <a:off x="3435784" y="2521059"/>
            <a:ext cx="5320431" cy="1815882"/>
          </a:xfrm>
          <a:prstGeom prst="rect">
            <a:avLst/>
          </a:prstGeom>
          <a:solidFill>
            <a:schemeClr val="tx1"/>
          </a:solidFill>
          <a:ln w="38100">
            <a:solidFill>
              <a:schemeClr val="bg1"/>
            </a:solidFill>
          </a:ln>
        </p:spPr>
        <p:txBody>
          <a:bodyPr wrap="square" rtlCol="0">
            <a:spAutoFit/>
          </a:bodyPr>
          <a:lstStyle/>
          <a:p>
            <a:r>
              <a:rPr lang="en-US" sz="2800" dirty="0">
                <a:solidFill>
                  <a:srgbClr val="FF72FF"/>
                </a:solidFill>
              </a:rPr>
              <a:t>Next question – does the sediment DOC and/or CDOM leave the sediment surface, potentially affecting water column optics?</a:t>
            </a:r>
          </a:p>
        </p:txBody>
      </p:sp>
    </p:spTree>
    <p:extLst>
      <p:ext uri="{BB962C8B-B14F-4D97-AF65-F5344CB8AC3E}">
        <p14:creationId xmlns:p14="http://schemas.microsoft.com/office/powerpoint/2010/main" val="3678340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1B63F-3CF7-2C8D-F6D2-9CA9DC9CE362}"/>
              </a:ext>
            </a:extLst>
          </p:cNvPr>
          <p:cNvSpPr txBox="1"/>
          <p:nvPr/>
        </p:nvSpPr>
        <p:spPr>
          <a:xfrm>
            <a:off x="7169822" y="247880"/>
            <a:ext cx="4938992" cy="46474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Light" panose="020F0302020204030204"/>
                <a:ea typeface="+mn-ea"/>
                <a:cs typeface="+mn-cs"/>
              </a:rPr>
              <a:t>Benthic chamber flux time series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lang="en-US" sz="2400" dirty="0">
                <a:solidFill>
                  <a:prstClr val="white"/>
                </a:solidFill>
                <a:latin typeface="Calibri Light" panose="020F0302020204030204"/>
              </a:rPr>
              <a:t>DOC &amp; UV-VIS abs </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typically increase if chamber sealed</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lang="en-US" sz="2400" dirty="0">
                <a:solidFill>
                  <a:prstClr val="white"/>
                </a:solidFill>
                <a:latin typeface="Calibri Light" panose="020F0302020204030204"/>
              </a:rPr>
              <a:t>No apparent pattern with dissolved iron, but w</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ill rerun trace iron samples via ICP-MS</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lang="en-US" sz="2400" dirty="0">
                <a:solidFill>
                  <a:prstClr val="white"/>
                </a:solidFill>
                <a:latin typeface="Calibri Light" panose="020F0302020204030204"/>
              </a:rPr>
              <a:t>Will calculate fluxes from initial rates &amp; create maps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666CE525-ED1A-D6A4-A759-911EFCBBD80E}"/>
              </a:ext>
            </a:extLst>
          </p:cNvPr>
          <p:cNvSpPr txBox="1"/>
          <p:nvPr/>
        </p:nvSpPr>
        <p:spPr>
          <a:xfrm>
            <a:off x="7292725" y="4621606"/>
            <a:ext cx="4693185" cy="830997"/>
          </a:xfrm>
          <a:prstGeom prst="rect">
            <a:avLst/>
          </a:prstGeom>
          <a:noFill/>
        </p:spPr>
        <p:txBody>
          <a:bodyPr wrap="square" rtlCol="0">
            <a:spAutoFit/>
          </a:bodyPr>
          <a:lstStyle/>
          <a:p>
            <a:r>
              <a:rPr lang="en-US" sz="2400" dirty="0">
                <a:solidFill>
                  <a:srgbClr val="FF72FF"/>
                </a:solidFill>
              </a:rPr>
              <a:t>Next question – is this ”fluxed” material transported to the surface? </a:t>
            </a:r>
          </a:p>
        </p:txBody>
      </p:sp>
      <p:pic>
        <p:nvPicPr>
          <p:cNvPr id="5" name="Picture 4">
            <a:extLst>
              <a:ext uri="{FF2B5EF4-FFF2-40B4-BE49-F238E27FC236}">
                <a16:creationId xmlns:a16="http://schemas.microsoft.com/office/drawing/2014/main" id="{6FF9245F-50A0-5DAD-2699-181C8B86B7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838" y="150105"/>
            <a:ext cx="6735070" cy="6707896"/>
          </a:xfrm>
          <a:prstGeom prst="rect">
            <a:avLst/>
          </a:prstGeom>
        </p:spPr>
      </p:pic>
      <p:sp>
        <p:nvSpPr>
          <p:cNvPr id="8" name="TextBox 7">
            <a:extLst>
              <a:ext uri="{FF2B5EF4-FFF2-40B4-BE49-F238E27FC236}">
                <a16:creationId xmlns:a16="http://schemas.microsoft.com/office/drawing/2014/main" id="{0BE5EB96-E846-4620-2BB6-BF7AF1ADB84C}"/>
              </a:ext>
            </a:extLst>
          </p:cNvPr>
          <p:cNvSpPr txBox="1"/>
          <p:nvPr/>
        </p:nvSpPr>
        <p:spPr>
          <a:xfrm>
            <a:off x="6955908" y="6425454"/>
            <a:ext cx="3670557" cy="369332"/>
          </a:xfrm>
          <a:prstGeom prst="rect">
            <a:avLst/>
          </a:prstGeom>
          <a:solidFill>
            <a:schemeClr val="tx1"/>
          </a:solidFill>
        </p:spPr>
        <p:txBody>
          <a:bodyPr wrap="none" rtlCol="0">
            <a:spAutoFit/>
          </a:bodyPr>
          <a:lstStyle/>
          <a:p>
            <a:r>
              <a:rPr lang="en-US" b="1" dirty="0">
                <a:solidFill>
                  <a:srgbClr val="FF72FF"/>
                </a:solidFill>
              </a:rPr>
              <a:t>4 other cruise data sets 2x this size…</a:t>
            </a:r>
          </a:p>
        </p:txBody>
      </p:sp>
    </p:spTree>
    <p:extLst>
      <p:ext uri="{BB962C8B-B14F-4D97-AF65-F5344CB8AC3E}">
        <p14:creationId xmlns:p14="http://schemas.microsoft.com/office/powerpoint/2010/main" val="2878679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7E0C37-E55A-7706-792E-A19314909F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989737" cy="6868027"/>
          </a:xfrm>
          <a:prstGeom prst="rect">
            <a:avLst/>
          </a:prstGeom>
        </p:spPr>
      </p:pic>
      <p:sp>
        <p:nvSpPr>
          <p:cNvPr id="3" name="TextBox 2">
            <a:extLst>
              <a:ext uri="{FF2B5EF4-FFF2-40B4-BE49-F238E27FC236}">
                <a16:creationId xmlns:a16="http://schemas.microsoft.com/office/drawing/2014/main" id="{28D0FAA2-37D5-42BE-C25E-44A2434EB920}"/>
              </a:ext>
            </a:extLst>
          </p:cNvPr>
          <p:cNvSpPr txBox="1"/>
          <p:nvPr/>
        </p:nvSpPr>
        <p:spPr>
          <a:xfrm>
            <a:off x="7292725" y="4788146"/>
            <a:ext cx="4693185" cy="1200329"/>
          </a:xfrm>
          <a:prstGeom prst="rect">
            <a:avLst/>
          </a:prstGeom>
          <a:noFill/>
        </p:spPr>
        <p:txBody>
          <a:bodyPr wrap="square" rtlCol="0">
            <a:spAutoFit/>
          </a:bodyPr>
          <a:lstStyle/>
          <a:p>
            <a:r>
              <a:rPr lang="en-US" sz="2400" dirty="0">
                <a:solidFill>
                  <a:srgbClr val="FF72FF"/>
                </a:solidFill>
              </a:rPr>
              <a:t>Periodic upwelling seems required for surfacing. How do we approach identifying SDCDOM?</a:t>
            </a:r>
          </a:p>
        </p:txBody>
      </p:sp>
      <p:sp>
        <p:nvSpPr>
          <p:cNvPr id="10" name="Rectangle 9">
            <a:extLst>
              <a:ext uri="{FF2B5EF4-FFF2-40B4-BE49-F238E27FC236}">
                <a16:creationId xmlns:a16="http://schemas.microsoft.com/office/drawing/2014/main" id="{D23654AA-257C-251F-373E-FB2134E6C66B}"/>
              </a:ext>
            </a:extLst>
          </p:cNvPr>
          <p:cNvSpPr/>
          <p:nvPr/>
        </p:nvSpPr>
        <p:spPr>
          <a:xfrm>
            <a:off x="5505563" y="3605864"/>
            <a:ext cx="1484173" cy="547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67E5AC-EE50-2F54-A60E-C3A48DCB7EE5}"/>
              </a:ext>
            </a:extLst>
          </p:cNvPr>
          <p:cNvSpPr txBox="1"/>
          <p:nvPr/>
        </p:nvSpPr>
        <p:spPr>
          <a:xfrm>
            <a:off x="7169821" y="1078877"/>
            <a:ext cx="4880316" cy="317009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lang="en-US" sz="2400" dirty="0">
                <a:solidFill>
                  <a:prstClr val="white"/>
                </a:solidFill>
                <a:latin typeface="Calibri Light" panose="020F0302020204030204"/>
              </a:rPr>
              <a:t>Bottom water occasionally shows high CDOM</a:t>
            </a:r>
          </a:p>
          <a:p>
            <a:pPr marL="342900" marR="0" lvl="0" indent="-342900" algn="l" defTabSz="457200" rtl="0" eaLnBrk="1" fontAlgn="auto" latinLnBrk="0" hangingPunct="1">
              <a:lnSpc>
                <a:spcPct val="100000"/>
              </a:lnSpc>
              <a:spcBef>
                <a:spcPts val="0"/>
              </a:spcBef>
              <a:spcAft>
                <a:spcPts val="0"/>
              </a:spcAft>
              <a:buClrTx/>
              <a:buSzTx/>
              <a:buFont typeface="Wingdings" pitchFamily="2" charset="2"/>
              <a:buChar char="§"/>
              <a:tabLst/>
              <a:defRPr/>
            </a:pPr>
            <a:r>
              <a:rPr lang="en-US" sz="2400" dirty="0">
                <a:solidFill>
                  <a:prstClr val="white"/>
                </a:solidFill>
                <a:latin typeface="Calibri Light" panose="020F0302020204030204"/>
              </a:rPr>
              <a:t>Need to consider hydrodynamic context (in time) for upwelling &amp; isolation from under river plume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5" name="TextBox 34">
            <a:extLst>
              <a:ext uri="{FF2B5EF4-FFF2-40B4-BE49-F238E27FC236}">
                <a16:creationId xmlns:a16="http://schemas.microsoft.com/office/drawing/2014/main" id="{56CD2B2F-C60A-AA89-D24F-3E50D66CB5D2}"/>
              </a:ext>
            </a:extLst>
          </p:cNvPr>
          <p:cNvSpPr txBox="1"/>
          <p:nvPr/>
        </p:nvSpPr>
        <p:spPr>
          <a:xfrm>
            <a:off x="7169822" y="247880"/>
            <a:ext cx="493899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Light" panose="020F0302020204030204"/>
                <a:ea typeface="+mn-ea"/>
                <a:cs typeface="+mn-cs"/>
              </a:rPr>
              <a:t>Water column CTD/Rosette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6" name="TextBox 35">
            <a:extLst>
              <a:ext uri="{FF2B5EF4-FFF2-40B4-BE49-F238E27FC236}">
                <a16:creationId xmlns:a16="http://schemas.microsoft.com/office/drawing/2014/main" id="{209AEFB9-5EF1-BC2E-C166-C8F591A5D82F}"/>
              </a:ext>
            </a:extLst>
          </p:cNvPr>
          <p:cNvSpPr txBox="1"/>
          <p:nvPr/>
        </p:nvSpPr>
        <p:spPr>
          <a:xfrm>
            <a:off x="6955908" y="6425454"/>
            <a:ext cx="3670557" cy="369332"/>
          </a:xfrm>
          <a:prstGeom prst="rect">
            <a:avLst/>
          </a:prstGeom>
          <a:solidFill>
            <a:schemeClr val="tx1"/>
          </a:solidFill>
        </p:spPr>
        <p:txBody>
          <a:bodyPr wrap="none" rtlCol="0">
            <a:spAutoFit/>
          </a:bodyPr>
          <a:lstStyle/>
          <a:p>
            <a:r>
              <a:rPr lang="en-US" b="1" dirty="0">
                <a:solidFill>
                  <a:srgbClr val="FF72FF"/>
                </a:solidFill>
              </a:rPr>
              <a:t>4 other cruise data sets 2x this size…</a:t>
            </a:r>
          </a:p>
        </p:txBody>
      </p:sp>
    </p:spTree>
    <p:extLst>
      <p:ext uri="{BB962C8B-B14F-4D97-AF65-F5344CB8AC3E}">
        <p14:creationId xmlns:p14="http://schemas.microsoft.com/office/powerpoint/2010/main" val="2089133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27CF-E969-D848-A0C4-8D330FD7BCE9}"/>
              </a:ext>
            </a:extLst>
          </p:cNvPr>
          <p:cNvSpPr>
            <a:spLocks noGrp="1"/>
          </p:cNvSpPr>
          <p:nvPr>
            <p:ph type="title"/>
          </p:nvPr>
        </p:nvSpPr>
        <p:spPr>
          <a:xfrm>
            <a:off x="0" y="0"/>
            <a:ext cx="9271000" cy="977900"/>
          </a:xfrm>
        </p:spPr>
        <p:txBody>
          <a:bodyPr>
            <a:normAutofit/>
          </a:bodyPr>
          <a:lstStyle/>
          <a:p>
            <a:r>
              <a:rPr lang="en-US" sz="3600" dirty="0"/>
              <a:t>Next steps to identify sediment DOC at surface</a:t>
            </a:r>
          </a:p>
        </p:txBody>
      </p:sp>
      <p:sp>
        <p:nvSpPr>
          <p:cNvPr id="3" name="Content Placeholder 2">
            <a:extLst>
              <a:ext uri="{FF2B5EF4-FFF2-40B4-BE49-F238E27FC236}">
                <a16:creationId xmlns:a16="http://schemas.microsoft.com/office/drawing/2014/main" id="{44E8F769-8AD8-A14B-8545-5873BC32A835}"/>
              </a:ext>
            </a:extLst>
          </p:cNvPr>
          <p:cNvSpPr>
            <a:spLocks noGrp="1"/>
          </p:cNvSpPr>
          <p:nvPr>
            <p:ph idx="1"/>
          </p:nvPr>
        </p:nvSpPr>
        <p:spPr>
          <a:xfrm>
            <a:off x="28935" y="4213065"/>
            <a:ext cx="4606565" cy="5289869"/>
          </a:xfrm>
        </p:spPr>
        <p:txBody>
          <a:bodyPr>
            <a:normAutofit/>
          </a:bodyPr>
          <a:lstStyle/>
          <a:p>
            <a:pPr marL="0" indent="0" algn="ctr">
              <a:spcBef>
                <a:spcPts val="1600"/>
              </a:spcBef>
              <a:buNone/>
            </a:pPr>
            <a:r>
              <a:rPr lang="en-US" sz="2400" dirty="0"/>
              <a:t> </a:t>
            </a:r>
          </a:p>
          <a:p>
            <a:pPr marL="0" indent="0" algn="ctr">
              <a:spcBef>
                <a:spcPts val="1600"/>
              </a:spcBef>
              <a:buNone/>
            </a:pPr>
            <a:r>
              <a:rPr lang="en-US" sz="2400" dirty="0">
                <a:sym typeface="Wingdings" pitchFamily="2" charset="2"/>
              </a:rPr>
              <a:t>DOC prediction using a</a:t>
            </a:r>
            <a:r>
              <a:rPr lang="en-US" sz="2400" baseline="-25000" dirty="0">
                <a:sym typeface="Wingdings" pitchFamily="2" charset="2"/>
              </a:rPr>
              <a:t>412</a:t>
            </a:r>
            <a:r>
              <a:rPr lang="en-US" sz="2400" dirty="0">
                <a:sym typeface="Wingdings" pitchFamily="2" charset="2"/>
              </a:rPr>
              <a:t> &amp; Fe</a:t>
            </a:r>
            <a:r>
              <a:rPr lang="en-US" sz="2400" baseline="-25000" dirty="0">
                <a:sym typeface="Wingdings" pitchFamily="2" charset="2"/>
              </a:rPr>
              <a:t>d</a:t>
            </a:r>
            <a:r>
              <a:rPr lang="en-US" sz="2400" dirty="0">
                <a:sym typeface="Wingdings" pitchFamily="2" charset="2"/>
              </a:rPr>
              <a:t> for Lake Okeechobee flux chamber samples</a:t>
            </a:r>
            <a:endParaRPr lang="en-US" sz="2400" baseline="-25000" dirty="0"/>
          </a:p>
        </p:txBody>
      </p:sp>
      <p:sp>
        <p:nvSpPr>
          <p:cNvPr id="7" name="Title 1">
            <a:extLst>
              <a:ext uri="{FF2B5EF4-FFF2-40B4-BE49-F238E27FC236}">
                <a16:creationId xmlns:a16="http://schemas.microsoft.com/office/drawing/2014/main" id="{1964DC69-A3AC-3644-B469-9D798DDE8539}"/>
              </a:ext>
            </a:extLst>
          </p:cNvPr>
          <p:cNvSpPr txBox="1">
            <a:spLocks/>
          </p:cNvSpPr>
          <p:nvPr/>
        </p:nvSpPr>
        <p:spPr>
          <a:xfrm>
            <a:off x="9233339" y="599089"/>
            <a:ext cx="2958661" cy="4256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mj-ea"/>
                <a:cs typeface="+mj-cs"/>
              </a:rPr>
              <a:t>Next steps</a:t>
            </a:r>
          </a:p>
        </p:txBody>
      </p:sp>
      <p:pic>
        <p:nvPicPr>
          <p:cNvPr id="4" name="Picture 3">
            <a:extLst>
              <a:ext uri="{FF2B5EF4-FFF2-40B4-BE49-F238E27FC236}">
                <a16:creationId xmlns:a16="http://schemas.microsoft.com/office/drawing/2014/main" id="{76DF24EE-486B-AA0B-7693-6EF03E06BA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28115" y="3702433"/>
            <a:ext cx="5334950" cy="2575493"/>
          </a:xfrm>
          <a:prstGeom prst="rect">
            <a:avLst/>
          </a:prstGeom>
        </p:spPr>
      </p:pic>
      <p:grpSp>
        <p:nvGrpSpPr>
          <p:cNvPr id="6" name="Group 5">
            <a:extLst>
              <a:ext uri="{FF2B5EF4-FFF2-40B4-BE49-F238E27FC236}">
                <a16:creationId xmlns:a16="http://schemas.microsoft.com/office/drawing/2014/main" id="{6EF20FF5-3949-34B8-13BC-AE4828F39BA0}"/>
              </a:ext>
            </a:extLst>
          </p:cNvPr>
          <p:cNvGrpSpPr/>
          <p:nvPr/>
        </p:nvGrpSpPr>
        <p:grpSpPr>
          <a:xfrm>
            <a:off x="7155180" y="1153307"/>
            <a:ext cx="4802068" cy="1818493"/>
            <a:chOff x="788364" y="3492777"/>
            <a:chExt cx="4050129" cy="1539106"/>
          </a:xfrm>
          <a:solidFill>
            <a:schemeClr val="bg1"/>
          </a:solidFill>
        </p:grpSpPr>
        <p:graphicFrame>
          <p:nvGraphicFramePr>
            <p:cNvPr id="8" name="Object 7">
              <a:extLst>
                <a:ext uri="{FF2B5EF4-FFF2-40B4-BE49-F238E27FC236}">
                  <a16:creationId xmlns:a16="http://schemas.microsoft.com/office/drawing/2014/main" id="{F1C28398-7476-B395-09C3-B875339E105F}"/>
                </a:ext>
              </a:extLst>
            </p:cNvPr>
            <p:cNvGraphicFramePr>
              <a:graphicFrameLocks noChangeAspect="1"/>
            </p:cNvGraphicFramePr>
            <p:nvPr>
              <p:extLst>
                <p:ext uri="{D42A27DB-BD31-4B8C-83A1-F6EECF244321}">
                  <p14:modId xmlns:p14="http://schemas.microsoft.com/office/powerpoint/2010/main" val="3908762550"/>
                </p:ext>
              </p:extLst>
            </p:nvPr>
          </p:nvGraphicFramePr>
          <p:xfrm>
            <a:off x="2827069" y="3493177"/>
            <a:ext cx="2011424" cy="1538706"/>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8" name="Object 7">
                          <a:extLst>
                            <a:ext uri="{FF2B5EF4-FFF2-40B4-BE49-F238E27FC236}">
                              <a16:creationId xmlns:a16="http://schemas.microsoft.com/office/drawing/2014/main" id="{93ABF6B6-7734-4C62-8495-FBD8B07CC8F0}"/>
                            </a:ext>
                          </a:extLst>
                        </p:cNvPr>
                        <p:cNvPicPr/>
                        <p:nvPr/>
                      </p:nvPicPr>
                      <p:blipFill>
                        <a:blip r:embed="rId4"/>
                        <a:stretch>
                          <a:fillRect/>
                        </a:stretch>
                      </p:blipFill>
                      <p:spPr>
                        <a:xfrm>
                          <a:off x="2827069" y="3493177"/>
                          <a:ext cx="2011424" cy="1538706"/>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346B22DB-E276-1F1A-D27E-8F7B760F0F9F}"/>
                </a:ext>
              </a:extLst>
            </p:cNvPr>
            <p:cNvGraphicFramePr>
              <a:graphicFrameLocks noChangeAspect="1"/>
            </p:cNvGraphicFramePr>
            <p:nvPr>
              <p:extLst>
                <p:ext uri="{D42A27DB-BD31-4B8C-83A1-F6EECF244321}">
                  <p14:modId xmlns:p14="http://schemas.microsoft.com/office/powerpoint/2010/main" val="2341692018"/>
                </p:ext>
              </p:extLst>
            </p:nvPr>
          </p:nvGraphicFramePr>
          <p:xfrm>
            <a:off x="788364" y="3492777"/>
            <a:ext cx="2011424" cy="1539106"/>
          </p:xfrm>
          <a:graphic>
            <a:graphicData uri="http://schemas.openxmlformats.org/presentationml/2006/ole">
              <mc:AlternateContent xmlns:mc="http://schemas.openxmlformats.org/markup-compatibility/2006">
                <mc:Choice xmlns:v="urn:schemas-microsoft-com:vml" Requires="v">
                  <p:oleObj name="Graph" r:id="rId5" imgW="3920760" imgH="3000960" progId="Origin95.Graph">
                    <p:embed/>
                  </p:oleObj>
                </mc:Choice>
                <mc:Fallback>
                  <p:oleObj name="Graph" r:id="rId5" imgW="3920760" imgH="3000960" progId="Origin95.Graph">
                    <p:embed/>
                    <p:pic>
                      <p:nvPicPr>
                        <p:cNvPr id="9" name="Object 8">
                          <a:extLst>
                            <a:ext uri="{FF2B5EF4-FFF2-40B4-BE49-F238E27FC236}">
                              <a16:creationId xmlns:a16="http://schemas.microsoft.com/office/drawing/2014/main" id="{D3379691-963F-448A-AFEE-569B2151A4D6}"/>
                            </a:ext>
                          </a:extLst>
                        </p:cNvPr>
                        <p:cNvPicPr/>
                        <p:nvPr/>
                      </p:nvPicPr>
                      <p:blipFill>
                        <a:blip r:embed="rId6"/>
                        <a:stretch>
                          <a:fillRect/>
                        </a:stretch>
                      </p:blipFill>
                      <p:spPr>
                        <a:xfrm>
                          <a:off x="788364" y="3492777"/>
                          <a:ext cx="2011424" cy="1539106"/>
                        </a:xfrm>
                        <a:prstGeom prst="rect">
                          <a:avLst/>
                        </a:prstGeom>
                        <a:solidFill>
                          <a:schemeClr val="bg1"/>
                        </a:solidFill>
                      </p:spPr>
                    </p:pic>
                  </p:oleObj>
                </mc:Fallback>
              </mc:AlternateContent>
            </a:graphicData>
          </a:graphic>
        </p:graphicFrame>
      </p:grpSp>
      <p:sp>
        <p:nvSpPr>
          <p:cNvPr id="11" name="TextBox 10">
            <a:extLst>
              <a:ext uri="{FF2B5EF4-FFF2-40B4-BE49-F238E27FC236}">
                <a16:creationId xmlns:a16="http://schemas.microsoft.com/office/drawing/2014/main" id="{47BCDB36-0944-79FB-22F5-69B2C8DB3C53}"/>
              </a:ext>
            </a:extLst>
          </p:cNvPr>
          <p:cNvSpPr txBox="1"/>
          <p:nvPr/>
        </p:nvSpPr>
        <p:spPr>
          <a:xfrm>
            <a:off x="4977883" y="1164738"/>
            <a:ext cx="2011582" cy="1938992"/>
          </a:xfrm>
          <a:prstGeom prst="rect">
            <a:avLst/>
          </a:prstGeom>
          <a:noFill/>
        </p:spPr>
        <p:txBody>
          <a:bodyPr wrap="square">
            <a:spAutoFit/>
          </a:bodyPr>
          <a:lstStyle/>
          <a:p>
            <a:pPr marL="0" indent="0" algn="r">
              <a:spcBef>
                <a:spcPts val="1600"/>
              </a:spcBef>
              <a:buNone/>
            </a:pPr>
            <a:r>
              <a:rPr lang="en-US" sz="2000" dirty="0">
                <a:solidFill>
                  <a:schemeClr val="bg1"/>
                </a:solidFill>
              </a:rPr>
              <a:t>Account for inorganic background components &amp; spectral fingerprinting</a:t>
            </a:r>
          </a:p>
        </p:txBody>
      </p:sp>
      <p:pic>
        <p:nvPicPr>
          <p:cNvPr id="12" name="Picture 11">
            <a:extLst>
              <a:ext uri="{FF2B5EF4-FFF2-40B4-BE49-F238E27FC236}">
                <a16:creationId xmlns:a16="http://schemas.microsoft.com/office/drawing/2014/main" id="{37F4498C-A7EE-23C9-C7D8-AA28E13142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444" y="1651476"/>
            <a:ext cx="3848100" cy="3098800"/>
          </a:xfrm>
          <a:prstGeom prst="rect">
            <a:avLst/>
          </a:prstGeom>
        </p:spPr>
      </p:pic>
      <p:sp>
        <p:nvSpPr>
          <p:cNvPr id="13" name="Rectangle 12">
            <a:extLst>
              <a:ext uri="{FF2B5EF4-FFF2-40B4-BE49-F238E27FC236}">
                <a16:creationId xmlns:a16="http://schemas.microsoft.com/office/drawing/2014/main" id="{4348D48E-061D-585A-890F-AED937CC33DC}"/>
              </a:ext>
            </a:extLst>
          </p:cNvPr>
          <p:cNvSpPr/>
          <p:nvPr/>
        </p:nvSpPr>
        <p:spPr>
          <a:xfrm>
            <a:off x="148590" y="1651476"/>
            <a:ext cx="4343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1DD82D4-09FF-531D-03E7-805BA133556E}"/>
              </a:ext>
            </a:extLst>
          </p:cNvPr>
          <p:cNvSpPr txBox="1"/>
          <p:nvPr/>
        </p:nvSpPr>
        <p:spPr>
          <a:xfrm rot="16200000">
            <a:off x="-276439" y="2937919"/>
            <a:ext cx="1410964" cy="307777"/>
          </a:xfrm>
          <a:prstGeom prst="rect">
            <a:avLst/>
          </a:prstGeom>
          <a:noFill/>
        </p:spPr>
        <p:txBody>
          <a:bodyPr wrap="none" rtlCol="0">
            <a:spAutoFit/>
          </a:bodyPr>
          <a:lstStyle/>
          <a:p>
            <a:r>
              <a:rPr lang="en-US" sz="1400" dirty="0"/>
              <a:t>Actual DOC (</a:t>
            </a:r>
            <a:r>
              <a:rPr lang="en-US" sz="1400" dirty="0" err="1"/>
              <a:t>uM</a:t>
            </a:r>
            <a:r>
              <a:rPr lang="en-US" sz="1400" dirty="0"/>
              <a:t>)</a:t>
            </a:r>
          </a:p>
        </p:txBody>
      </p:sp>
      <p:sp>
        <p:nvSpPr>
          <p:cNvPr id="15" name="TextBox 14">
            <a:extLst>
              <a:ext uri="{FF2B5EF4-FFF2-40B4-BE49-F238E27FC236}">
                <a16:creationId xmlns:a16="http://schemas.microsoft.com/office/drawing/2014/main" id="{CD6C57E0-131F-82BB-5E7D-19B49063281E}"/>
              </a:ext>
            </a:extLst>
          </p:cNvPr>
          <p:cNvSpPr txBox="1"/>
          <p:nvPr/>
        </p:nvSpPr>
        <p:spPr>
          <a:xfrm>
            <a:off x="4508668" y="3797290"/>
            <a:ext cx="2319447" cy="2554545"/>
          </a:xfrm>
          <a:prstGeom prst="rect">
            <a:avLst/>
          </a:prstGeom>
          <a:noFill/>
        </p:spPr>
        <p:txBody>
          <a:bodyPr wrap="square">
            <a:spAutoFit/>
          </a:bodyPr>
          <a:lstStyle/>
          <a:p>
            <a:pPr marL="0" indent="0" algn="r">
              <a:spcBef>
                <a:spcPts val="1600"/>
              </a:spcBef>
              <a:buNone/>
            </a:pPr>
            <a:r>
              <a:rPr lang="en-US" sz="2000" dirty="0">
                <a:solidFill>
                  <a:schemeClr val="bg1"/>
                </a:solidFill>
              </a:rPr>
              <a:t>Benthic flux &amp; hydrodynamic tracer inputs </a:t>
            </a:r>
            <a:r>
              <a:rPr lang="en-US" sz="2000" dirty="0">
                <a:solidFill>
                  <a:srgbClr val="FF72FF"/>
                </a:solidFill>
              </a:rPr>
              <a:t>*for upwelling events*</a:t>
            </a:r>
            <a:r>
              <a:rPr lang="en-US" sz="2000" dirty="0">
                <a:solidFill>
                  <a:schemeClr val="bg1"/>
                </a:solidFill>
              </a:rPr>
              <a:t>; then forward reflectance modeling of perturbations</a:t>
            </a:r>
          </a:p>
        </p:txBody>
      </p:sp>
      <p:sp>
        <p:nvSpPr>
          <p:cNvPr id="16" name="TextBox 15">
            <a:extLst>
              <a:ext uri="{FF2B5EF4-FFF2-40B4-BE49-F238E27FC236}">
                <a16:creationId xmlns:a16="http://schemas.microsoft.com/office/drawing/2014/main" id="{47A0F0C7-51A5-6F80-80D2-B3775747B2AD}"/>
              </a:ext>
            </a:extLst>
          </p:cNvPr>
          <p:cNvSpPr txBox="1"/>
          <p:nvPr/>
        </p:nvSpPr>
        <p:spPr>
          <a:xfrm>
            <a:off x="9654163" y="1344738"/>
            <a:ext cx="2011582" cy="400110"/>
          </a:xfrm>
          <a:prstGeom prst="rect">
            <a:avLst/>
          </a:prstGeom>
          <a:noFill/>
        </p:spPr>
        <p:txBody>
          <a:bodyPr wrap="square">
            <a:spAutoFit/>
          </a:bodyPr>
          <a:lstStyle/>
          <a:p>
            <a:pPr marL="0" indent="0" algn="r">
              <a:spcBef>
                <a:spcPts val="1600"/>
              </a:spcBef>
              <a:buNone/>
            </a:pPr>
            <a:r>
              <a:rPr lang="en-US" sz="2000" dirty="0"/>
              <a:t>Pore waters</a:t>
            </a:r>
          </a:p>
        </p:txBody>
      </p:sp>
      <p:sp>
        <p:nvSpPr>
          <p:cNvPr id="17" name="TextBox 16">
            <a:extLst>
              <a:ext uri="{FF2B5EF4-FFF2-40B4-BE49-F238E27FC236}">
                <a16:creationId xmlns:a16="http://schemas.microsoft.com/office/drawing/2014/main" id="{7D0813BF-4697-C7E6-10AB-C7D5E77A7A23}"/>
              </a:ext>
            </a:extLst>
          </p:cNvPr>
          <p:cNvSpPr txBox="1"/>
          <p:nvPr/>
        </p:nvSpPr>
        <p:spPr>
          <a:xfrm>
            <a:off x="7155180" y="1366004"/>
            <a:ext cx="2011582" cy="400110"/>
          </a:xfrm>
          <a:prstGeom prst="rect">
            <a:avLst/>
          </a:prstGeom>
          <a:noFill/>
        </p:spPr>
        <p:txBody>
          <a:bodyPr wrap="square">
            <a:spAutoFit/>
          </a:bodyPr>
          <a:lstStyle/>
          <a:p>
            <a:pPr marL="0" indent="0" algn="r">
              <a:spcBef>
                <a:spcPts val="1600"/>
              </a:spcBef>
              <a:buNone/>
            </a:pPr>
            <a:r>
              <a:rPr lang="en-US" sz="2000" dirty="0"/>
              <a:t>Flux chamber</a:t>
            </a:r>
          </a:p>
        </p:txBody>
      </p:sp>
    </p:spTree>
    <p:extLst>
      <p:ext uri="{BB962C8B-B14F-4D97-AF65-F5344CB8AC3E}">
        <p14:creationId xmlns:p14="http://schemas.microsoft.com/office/powerpoint/2010/main" val="1491555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XL_20230505_185823364.LS">
            <a:hlinkClick r:id="" action="ppaction://media"/>
            <a:extLst>
              <a:ext uri="{FF2B5EF4-FFF2-40B4-BE49-F238E27FC236}">
                <a16:creationId xmlns:a16="http://schemas.microsoft.com/office/drawing/2014/main" id="{C0926F62-7B41-23A1-9245-383BD3ED7A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27354"/>
            <a:ext cx="12187691" cy="9207910"/>
          </a:xfrm>
          <a:prstGeom prst="rect">
            <a:avLst/>
          </a:prstGeom>
        </p:spPr>
      </p:pic>
    </p:spTree>
    <p:extLst>
      <p:ext uri="{BB962C8B-B14F-4D97-AF65-F5344CB8AC3E}">
        <p14:creationId xmlns:p14="http://schemas.microsoft.com/office/powerpoint/2010/main" val="423476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8DAB44-EA14-2E90-DD84-3E381D8DB3BB}"/>
              </a:ext>
            </a:extLst>
          </p:cNvPr>
          <p:cNvSpPr txBox="1"/>
          <p:nvPr/>
        </p:nvSpPr>
        <p:spPr>
          <a:xfrm>
            <a:off x="222159" y="1870642"/>
            <a:ext cx="2818265" cy="1077218"/>
          </a:xfrm>
          <a:prstGeom prst="rect">
            <a:avLst/>
          </a:prstGeom>
          <a:noFill/>
        </p:spPr>
        <p:txBody>
          <a:bodyPr wrap="square">
            <a:spAutoFit/>
          </a:bodyPr>
          <a:lstStyle/>
          <a:p>
            <a:pPr marL="0" indent="0">
              <a:lnSpc>
                <a:spcPct val="100000"/>
              </a:lnSpc>
              <a:spcBef>
                <a:spcPts val="0"/>
              </a:spcBef>
              <a:buNone/>
            </a:pPr>
            <a:r>
              <a:rPr lang="en-US" sz="1800" dirty="0">
                <a:solidFill>
                  <a:schemeClr val="bg1"/>
                </a:solidFill>
              </a:rPr>
              <a:t>Sediment-derived DOC can rival river DOC fluxes, </a:t>
            </a:r>
            <a:br>
              <a:rPr lang="en-US" sz="1800" dirty="0">
                <a:solidFill>
                  <a:srgbClr val="00B050"/>
                </a:solidFill>
              </a:rPr>
            </a:br>
            <a:r>
              <a:rPr lang="en-US" sz="1400" dirty="0">
                <a:solidFill>
                  <a:srgbClr val="00B050"/>
                </a:solidFill>
              </a:rPr>
              <a:t>(</a:t>
            </a:r>
            <a:r>
              <a:rPr lang="en-US" sz="1400" dirty="0" err="1">
                <a:solidFill>
                  <a:srgbClr val="00B050"/>
                </a:solidFill>
              </a:rPr>
              <a:t>Alperin</a:t>
            </a:r>
            <a:r>
              <a:rPr lang="en-US" sz="1400" dirty="0">
                <a:solidFill>
                  <a:srgbClr val="00B050"/>
                </a:solidFill>
              </a:rPr>
              <a:t> et al., 1999; </a:t>
            </a:r>
            <a:r>
              <a:rPr lang="en-US" sz="1400" dirty="0" err="1">
                <a:solidFill>
                  <a:srgbClr val="00B050"/>
                </a:solidFill>
              </a:rPr>
              <a:t>Burdige</a:t>
            </a:r>
            <a:r>
              <a:rPr lang="en-US" sz="1400" dirty="0">
                <a:solidFill>
                  <a:srgbClr val="00B050"/>
                </a:solidFill>
              </a:rPr>
              <a:t> &amp; </a:t>
            </a:r>
            <a:r>
              <a:rPr lang="en-US" sz="1400" dirty="0" err="1">
                <a:solidFill>
                  <a:srgbClr val="00B050"/>
                </a:solidFill>
              </a:rPr>
              <a:t>Komada</a:t>
            </a:r>
            <a:r>
              <a:rPr lang="en-US" sz="1400" dirty="0">
                <a:solidFill>
                  <a:srgbClr val="00B050"/>
                </a:solidFill>
              </a:rPr>
              <a:t> 2015)</a:t>
            </a:r>
          </a:p>
        </p:txBody>
      </p:sp>
      <p:sp>
        <p:nvSpPr>
          <p:cNvPr id="9" name="TextBox 8">
            <a:extLst>
              <a:ext uri="{FF2B5EF4-FFF2-40B4-BE49-F238E27FC236}">
                <a16:creationId xmlns:a16="http://schemas.microsoft.com/office/drawing/2014/main" id="{E55FF2AF-CD47-EEA0-CE1C-CFF4F25344AB}"/>
              </a:ext>
            </a:extLst>
          </p:cNvPr>
          <p:cNvSpPr txBox="1"/>
          <p:nvPr/>
        </p:nvSpPr>
        <p:spPr>
          <a:xfrm>
            <a:off x="272415" y="3388961"/>
            <a:ext cx="2818265" cy="1415772"/>
          </a:xfrm>
          <a:prstGeom prst="rect">
            <a:avLst/>
          </a:prstGeom>
          <a:noFill/>
        </p:spPr>
        <p:txBody>
          <a:bodyPr wrap="square">
            <a:spAutoFit/>
          </a:bodyPr>
          <a:lstStyle/>
          <a:p>
            <a:pPr marL="0" indent="0">
              <a:lnSpc>
                <a:spcPct val="100000"/>
              </a:lnSpc>
              <a:spcBef>
                <a:spcPts val="0"/>
              </a:spcBef>
              <a:buNone/>
            </a:pPr>
            <a:r>
              <a:rPr lang="en-US" sz="1800" dirty="0">
                <a:solidFill>
                  <a:schemeClr val="bg1"/>
                </a:solidFill>
              </a:rPr>
              <a:t>Sediment CDOM flux measurements and/or coupled water column measurements are rare</a:t>
            </a:r>
            <a:br>
              <a:rPr lang="en-US" sz="1800" dirty="0">
                <a:solidFill>
                  <a:srgbClr val="00B050"/>
                </a:solidFill>
              </a:rPr>
            </a:br>
            <a:endParaRPr lang="en-US" sz="1400" dirty="0">
              <a:solidFill>
                <a:srgbClr val="00B050"/>
              </a:solidFill>
            </a:endParaRPr>
          </a:p>
        </p:txBody>
      </p:sp>
      <p:pic>
        <p:nvPicPr>
          <p:cNvPr id="3" name="Picture 2">
            <a:extLst>
              <a:ext uri="{FF2B5EF4-FFF2-40B4-BE49-F238E27FC236}">
                <a16:creationId xmlns:a16="http://schemas.microsoft.com/office/drawing/2014/main" id="{A088B89C-E70A-4046-93F8-54CE7A618E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7370" y="3871187"/>
            <a:ext cx="4865074" cy="2338339"/>
          </a:xfrm>
          <a:prstGeom prst="rect">
            <a:avLst/>
          </a:prstGeom>
        </p:spPr>
      </p:pic>
      <p:sp>
        <p:nvSpPr>
          <p:cNvPr id="2" name="Rectangle 1">
            <a:extLst>
              <a:ext uri="{FF2B5EF4-FFF2-40B4-BE49-F238E27FC236}">
                <a16:creationId xmlns:a16="http://schemas.microsoft.com/office/drawing/2014/main" id="{177E0333-5FEC-044D-B8F3-B38FB19A0AE7}"/>
              </a:ext>
            </a:extLst>
          </p:cNvPr>
          <p:cNvSpPr/>
          <p:nvPr/>
        </p:nvSpPr>
        <p:spPr>
          <a:xfrm>
            <a:off x="4159297" y="5514627"/>
            <a:ext cx="2353978" cy="307777"/>
          </a:xfrm>
          <a:prstGeom prst="rect">
            <a:avLst/>
          </a:prstGeom>
        </p:spPr>
        <p:txBody>
          <a:bodyPr wrap="none">
            <a:spAutoFit/>
          </a:bodyPr>
          <a:lstStyle/>
          <a:p>
            <a:r>
              <a:rPr lang="en-US" sz="1400" b="1" dirty="0">
                <a:solidFill>
                  <a:srgbClr val="FF0000"/>
                </a:solidFill>
              </a:rPr>
              <a:t>(measured with fluorometer)</a:t>
            </a:r>
          </a:p>
        </p:txBody>
      </p:sp>
      <p:sp>
        <p:nvSpPr>
          <p:cNvPr id="4" name="Title 1">
            <a:extLst>
              <a:ext uri="{FF2B5EF4-FFF2-40B4-BE49-F238E27FC236}">
                <a16:creationId xmlns:a16="http://schemas.microsoft.com/office/drawing/2014/main" id="{9EFF9276-B271-BE40-BF02-3812273B5E65}"/>
              </a:ext>
            </a:extLst>
          </p:cNvPr>
          <p:cNvSpPr>
            <a:spLocks noGrp="1"/>
          </p:cNvSpPr>
          <p:nvPr>
            <p:ph type="title"/>
          </p:nvPr>
        </p:nvSpPr>
        <p:spPr>
          <a:xfrm>
            <a:off x="0" y="0"/>
            <a:ext cx="9271000" cy="977900"/>
          </a:xfrm>
        </p:spPr>
        <p:txBody>
          <a:bodyPr>
            <a:normAutofit/>
          </a:bodyPr>
          <a:lstStyle/>
          <a:p>
            <a:r>
              <a:rPr lang="en-US" dirty="0"/>
              <a:t>Background &amp; Motivation</a:t>
            </a:r>
          </a:p>
        </p:txBody>
      </p:sp>
      <p:sp>
        <p:nvSpPr>
          <p:cNvPr id="7" name="TextBox 6">
            <a:extLst>
              <a:ext uri="{FF2B5EF4-FFF2-40B4-BE49-F238E27FC236}">
                <a16:creationId xmlns:a16="http://schemas.microsoft.com/office/drawing/2014/main" id="{1E45F3F2-20F7-404B-979B-37AD56BA16DD}"/>
              </a:ext>
            </a:extLst>
          </p:cNvPr>
          <p:cNvSpPr txBox="1"/>
          <p:nvPr/>
        </p:nvSpPr>
        <p:spPr>
          <a:xfrm>
            <a:off x="5416941" y="3997845"/>
            <a:ext cx="1566136" cy="584775"/>
          </a:xfrm>
          <a:prstGeom prst="rect">
            <a:avLst/>
          </a:prstGeom>
          <a:noFill/>
        </p:spPr>
        <p:txBody>
          <a:bodyPr wrap="square" rtlCol="0">
            <a:spAutoFit/>
          </a:bodyPr>
          <a:lstStyle/>
          <a:p>
            <a:r>
              <a:rPr lang="en-US" sz="1600" b="1" dirty="0">
                <a:solidFill>
                  <a:srgbClr val="00B050"/>
                </a:solidFill>
              </a:rPr>
              <a:t>(DiMarco &amp; </a:t>
            </a:r>
            <a:r>
              <a:rPr lang="en-US" sz="1600" b="1" dirty="0" err="1">
                <a:solidFill>
                  <a:srgbClr val="00B050"/>
                </a:solidFill>
              </a:rPr>
              <a:t>Zimmerle</a:t>
            </a:r>
            <a:r>
              <a:rPr lang="en-US" sz="1600" b="1" dirty="0">
                <a:solidFill>
                  <a:srgbClr val="00B050"/>
                </a:solidFill>
              </a:rPr>
              <a:t> 2017)</a:t>
            </a:r>
          </a:p>
        </p:txBody>
      </p:sp>
      <p:sp>
        <p:nvSpPr>
          <p:cNvPr id="8" name="Text Placeholder 4">
            <a:extLst>
              <a:ext uri="{FF2B5EF4-FFF2-40B4-BE49-F238E27FC236}">
                <a16:creationId xmlns:a16="http://schemas.microsoft.com/office/drawing/2014/main" id="{2EBCC19D-6AB0-4539-A407-28A33B58E81F}"/>
              </a:ext>
            </a:extLst>
          </p:cNvPr>
          <p:cNvSpPr txBox="1">
            <a:spLocks/>
          </p:cNvSpPr>
          <p:nvPr/>
        </p:nvSpPr>
        <p:spPr>
          <a:xfrm>
            <a:off x="9907354" y="631498"/>
            <a:ext cx="2921000" cy="312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Introduction</a:t>
            </a:r>
          </a:p>
        </p:txBody>
      </p:sp>
      <p:grpSp>
        <p:nvGrpSpPr>
          <p:cNvPr id="5" name="Group 4">
            <a:extLst>
              <a:ext uri="{FF2B5EF4-FFF2-40B4-BE49-F238E27FC236}">
                <a16:creationId xmlns:a16="http://schemas.microsoft.com/office/drawing/2014/main" id="{82990950-1107-4C01-81A7-58E46F6C46C6}"/>
              </a:ext>
            </a:extLst>
          </p:cNvPr>
          <p:cNvGrpSpPr/>
          <p:nvPr/>
        </p:nvGrpSpPr>
        <p:grpSpPr>
          <a:xfrm>
            <a:off x="8363766" y="1547671"/>
            <a:ext cx="3836894" cy="4569762"/>
            <a:chOff x="4570230" y="2288238"/>
            <a:chExt cx="3836894" cy="4569762"/>
          </a:xfrm>
        </p:grpSpPr>
        <p:grpSp>
          <p:nvGrpSpPr>
            <p:cNvPr id="20" name="Group 19">
              <a:extLst>
                <a:ext uri="{FF2B5EF4-FFF2-40B4-BE49-F238E27FC236}">
                  <a16:creationId xmlns:a16="http://schemas.microsoft.com/office/drawing/2014/main" id="{BCF9F10D-D2DD-4777-B2A1-30D951B41E4B}"/>
                </a:ext>
              </a:extLst>
            </p:cNvPr>
            <p:cNvGrpSpPr/>
            <p:nvPr/>
          </p:nvGrpSpPr>
          <p:grpSpPr>
            <a:xfrm>
              <a:off x="4570230" y="2288238"/>
              <a:ext cx="3836894" cy="4569762"/>
              <a:chOff x="0" y="2288238"/>
              <a:chExt cx="3836894" cy="4569762"/>
            </a:xfrm>
          </p:grpSpPr>
          <p:sp>
            <p:nvSpPr>
              <p:cNvPr id="21" name="Rectangle 20">
                <a:extLst>
                  <a:ext uri="{FF2B5EF4-FFF2-40B4-BE49-F238E27FC236}">
                    <a16:creationId xmlns:a16="http://schemas.microsoft.com/office/drawing/2014/main" id="{13479629-5516-4834-85AC-CB567EF4CA42}"/>
                  </a:ext>
                </a:extLst>
              </p:cNvPr>
              <p:cNvSpPr/>
              <p:nvPr/>
            </p:nvSpPr>
            <p:spPr>
              <a:xfrm>
                <a:off x="0" y="2339934"/>
                <a:ext cx="3836894" cy="4518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958D179-54C7-4CA1-ADDC-D0B9A263A9DD}"/>
                  </a:ext>
                </a:extLst>
              </p:cNvPr>
              <p:cNvGrpSpPr/>
              <p:nvPr/>
            </p:nvGrpSpPr>
            <p:grpSpPr>
              <a:xfrm>
                <a:off x="36102" y="2426104"/>
                <a:ext cx="3750251" cy="4272955"/>
                <a:chOff x="8991417" y="2274713"/>
                <a:chExt cx="3362208" cy="3901116"/>
              </a:xfrm>
            </p:grpSpPr>
            <p:pic>
              <p:nvPicPr>
                <p:cNvPr id="27" name="Picture 26">
                  <a:extLst>
                    <a:ext uri="{FF2B5EF4-FFF2-40B4-BE49-F238E27FC236}">
                      <a16:creationId xmlns:a16="http://schemas.microsoft.com/office/drawing/2014/main" id="{A71532DD-8BF0-46A1-B266-7927C27F78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61953" y="2274713"/>
                  <a:ext cx="3130047" cy="1434599"/>
                </a:xfrm>
                <a:prstGeom prst="rect">
                  <a:avLst/>
                </a:prstGeom>
                <a:ln>
                  <a:noFill/>
                </a:ln>
              </p:spPr>
            </p:pic>
            <p:pic>
              <p:nvPicPr>
                <p:cNvPr id="28" name="Picture 27">
                  <a:extLst>
                    <a:ext uri="{FF2B5EF4-FFF2-40B4-BE49-F238E27FC236}">
                      <a16:creationId xmlns:a16="http://schemas.microsoft.com/office/drawing/2014/main" id="{8E156E54-486B-4074-AC6A-1E520F7566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07974" y="3480809"/>
                  <a:ext cx="3171481" cy="1407791"/>
                </a:xfrm>
                <a:prstGeom prst="rect">
                  <a:avLst/>
                </a:prstGeom>
                <a:ln>
                  <a:noFill/>
                </a:ln>
              </p:spPr>
            </p:pic>
            <p:pic>
              <p:nvPicPr>
                <p:cNvPr id="29" name="Picture 28">
                  <a:extLst>
                    <a:ext uri="{FF2B5EF4-FFF2-40B4-BE49-F238E27FC236}">
                      <a16:creationId xmlns:a16="http://schemas.microsoft.com/office/drawing/2014/main" id="{3A6D29F2-F612-4F67-A297-107F19D79D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942"/>
                <a:stretch/>
              </p:blipFill>
              <p:spPr>
                <a:xfrm>
                  <a:off x="8991417" y="4675984"/>
                  <a:ext cx="3362208" cy="1499845"/>
                </a:xfrm>
                <a:prstGeom prst="rect">
                  <a:avLst/>
                </a:prstGeom>
                <a:ln>
                  <a:noFill/>
                </a:ln>
              </p:spPr>
            </p:pic>
          </p:grpSp>
          <p:sp>
            <p:nvSpPr>
              <p:cNvPr id="23" name="Rectangle 22">
                <a:extLst>
                  <a:ext uri="{FF2B5EF4-FFF2-40B4-BE49-F238E27FC236}">
                    <a16:creationId xmlns:a16="http://schemas.microsoft.com/office/drawing/2014/main" id="{55D7602F-8A86-4C6F-BD36-FCFB95147506}"/>
                  </a:ext>
                </a:extLst>
              </p:cNvPr>
              <p:cNvSpPr/>
              <p:nvPr/>
            </p:nvSpPr>
            <p:spPr>
              <a:xfrm>
                <a:off x="986501" y="2288238"/>
                <a:ext cx="1815189" cy="400110"/>
              </a:xfrm>
              <a:prstGeom prst="rect">
                <a:avLst/>
              </a:prstGeom>
              <a:ln>
                <a:noFill/>
              </a:ln>
            </p:spPr>
            <p:txBody>
              <a:bodyPr wrap="square">
                <a:spAutoFit/>
              </a:bodyPr>
              <a:lstStyle/>
              <a:p>
                <a:r>
                  <a:rPr lang="en-US" sz="2000" b="1" dirty="0"/>
                  <a:t>Baltic Sea</a:t>
                </a:r>
              </a:p>
            </p:txBody>
          </p:sp>
          <p:sp>
            <p:nvSpPr>
              <p:cNvPr id="24" name="Oval 23">
                <a:extLst>
                  <a:ext uri="{FF2B5EF4-FFF2-40B4-BE49-F238E27FC236}">
                    <a16:creationId xmlns:a16="http://schemas.microsoft.com/office/drawing/2014/main" id="{7D5B2F4E-2171-4B12-896D-F11BF896032E}"/>
                  </a:ext>
                </a:extLst>
              </p:cNvPr>
              <p:cNvSpPr/>
              <p:nvPr/>
            </p:nvSpPr>
            <p:spPr>
              <a:xfrm>
                <a:off x="1954306" y="5889812"/>
                <a:ext cx="914400" cy="6544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524B666-BA45-40B3-A39A-2715A93A5965}"/>
                  </a:ext>
                </a:extLst>
              </p:cNvPr>
              <p:cNvSpPr/>
              <p:nvPr/>
            </p:nvSpPr>
            <p:spPr>
              <a:xfrm>
                <a:off x="1801906" y="4518212"/>
                <a:ext cx="914400" cy="6544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7EBECC6E-AB4B-4DD4-8384-83CF93BC8CB8}"/>
                </a:ext>
              </a:extLst>
            </p:cNvPr>
            <p:cNvSpPr/>
            <p:nvPr/>
          </p:nvSpPr>
          <p:spPr>
            <a:xfrm>
              <a:off x="6454313" y="5904854"/>
              <a:ext cx="1138087" cy="59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E94F451-C07B-4EDE-8ABC-6A41679C06AB}"/>
                </a:ext>
              </a:extLst>
            </p:cNvPr>
            <p:cNvSpPr/>
            <p:nvPr/>
          </p:nvSpPr>
          <p:spPr>
            <a:xfrm>
              <a:off x="6436231" y="4476427"/>
              <a:ext cx="1138087" cy="5966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DF6BAC7-0358-4C13-A788-97C19F2BA279}"/>
              </a:ext>
            </a:extLst>
          </p:cNvPr>
          <p:cNvGrpSpPr/>
          <p:nvPr/>
        </p:nvGrpSpPr>
        <p:grpSpPr>
          <a:xfrm>
            <a:off x="3249015" y="1761796"/>
            <a:ext cx="4751271" cy="1960855"/>
            <a:chOff x="6957493" y="1388808"/>
            <a:chExt cx="5234506" cy="2002570"/>
          </a:xfrm>
        </p:grpSpPr>
        <p:pic>
          <p:nvPicPr>
            <p:cNvPr id="33" name="Picture 32">
              <a:extLst>
                <a:ext uri="{FF2B5EF4-FFF2-40B4-BE49-F238E27FC236}">
                  <a16:creationId xmlns:a16="http://schemas.microsoft.com/office/drawing/2014/main" id="{3B786B3A-EB01-4AE4-9B48-EC082A180BA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22592" y="1388808"/>
              <a:ext cx="5169407" cy="2002570"/>
            </a:xfrm>
            <a:prstGeom prst="rect">
              <a:avLst/>
            </a:prstGeom>
          </p:spPr>
        </p:pic>
        <p:sp>
          <p:nvSpPr>
            <p:cNvPr id="34" name="Content Placeholder 9">
              <a:extLst>
                <a:ext uri="{FF2B5EF4-FFF2-40B4-BE49-F238E27FC236}">
                  <a16:creationId xmlns:a16="http://schemas.microsoft.com/office/drawing/2014/main" id="{7A219A18-F9E2-4BD8-BE95-1382684C4A7D}"/>
                </a:ext>
              </a:extLst>
            </p:cNvPr>
            <p:cNvSpPr txBox="1">
              <a:spLocks/>
            </p:cNvSpPr>
            <p:nvPr/>
          </p:nvSpPr>
          <p:spPr>
            <a:xfrm>
              <a:off x="6957493" y="1454387"/>
              <a:ext cx="2051680" cy="4475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v"/>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latin typeface="Arial" panose="020B0604020202020204" pitchFamily="34" charset="0"/>
                  <a:cs typeface="Arial" panose="020B0604020202020204" pitchFamily="34" charset="0"/>
                </a:rPr>
                <a:t>MODIS-aqua 1/24/19</a:t>
              </a:r>
              <a:endParaRPr lang="en-US" sz="2000" dirty="0">
                <a:solidFill>
                  <a:srgbClr val="00B050"/>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F90C4641-4F0B-4B1B-87B2-B2D81C856CB2}"/>
              </a:ext>
            </a:extLst>
          </p:cNvPr>
          <p:cNvSpPr txBox="1"/>
          <p:nvPr/>
        </p:nvSpPr>
        <p:spPr>
          <a:xfrm>
            <a:off x="8399868" y="6132475"/>
            <a:ext cx="3792132" cy="738664"/>
          </a:xfrm>
          <a:prstGeom prst="rect">
            <a:avLst/>
          </a:prstGeom>
          <a:noFill/>
        </p:spPr>
        <p:txBody>
          <a:bodyPr wrap="square">
            <a:spAutoFit/>
          </a:bodyPr>
          <a:lstStyle/>
          <a:p>
            <a:r>
              <a:rPr lang="en-US" sz="1400" dirty="0">
                <a:solidFill>
                  <a:srgbClr val="00B050"/>
                </a:solidFill>
              </a:rPr>
              <a:t>(other examples: Mississippi River discharges; </a:t>
            </a:r>
            <a:r>
              <a:rPr lang="en-US" sz="1400" dirty="0" err="1">
                <a:solidFill>
                  <a:srgbClr val="00B050"/>
                </a:solidFill>
              </a:rPr>
              <a:t>Kowalczuk</a:t>
            </a:r>
            <a:r>
              <a:rPr lang="en-US" sz="1400" dirty="0">
                <a:solidFill>
                  <a:srgbClr val="00B050"/>
                </a:solidFill>
              </a:rPr>
              <a:t> et al., 2015; Chen et al., 2004; DiMarco, 2009)</a:t>
            </a:r>
          </a:p>
        </p:txBody>
      </p:sp>
      <p:sp>
        <p:nvSpPr>
          <p:cNvPr id="37" name="TextBox 36">
            <a:extLst>
              <a:ext uri="{FF2B5EF4-FFF2-40B4-BE49-F238E27FC236}">
                <a16:creationId xmlns:a16="http://schemas.microsoft.com/office/drawing/2014/main" id="{08A4A357-7123-4778-99F9-BB0B6F9787FD}"/>
              </a:ext>
            </a:extLst>
          </p:cNvPr>
          <p:cNvSpPr txBox="1"/>
          <p:nvPr/>
        </p:nvSpPr>
        <p:spPr>
          <a:xfrm>
            <a:off x="3347413" y="1130483"/>
            <a:ext cx="4652873" cy="646331"/>
          </a:xfrm>
          <a:prstGeom prst="rect">
            <a:avLst/>
          </a:prstGeom>
          <a:noFill/>
        </p:spPr>
        <p:txBody>
          <a:bodyPr wrap="square" rtlCol="0">
            <a:spAutoFit/>
          </a:bodyPr>
          <a:lstStyle/>
          <a:p>
            <a:r>
              <a:rPr lang="en-US" dirty="0">
                <a:solidFill>
                  <a:schemeClr val="bg1"/>
                </a:solidFill>
              </a:rPr>
              <a:t>Coastal CDOM dominated by fluvial inputs – sediment inputs often not considered.</a:t>
            </a:r>
          </a:p>
        </p:txBody>
      </p:sp>
      <p:sp>
        <p:nvSpPr>
          <p:cNvPr id="40" name="TextBox 39">
            <a:extLst>
              <a:ext uri="{FF2B5EF4-FFF2-40B4-BE49-F238E27FC236}">
                <a16:creationId xmlns:a16="http://schemas.microsoft.com/office/drawing/2014/main" id="{4AE17186-4CDE-42B1-81D8-73AF4CF5A422}"/>
              </a:ext>
            </a:extLst>
          </p:cNvPr>
          <p:cNvSpPr txBox="1"/>
          <p:nvPr/>
        </p:nvSpPr>
        <p:spPr>
          <a:xfrm>
            <a:off x="8304677" y="5828641"/>
            <a:ext cx="6400800" cy="338554"/>
          </a:xfrm>
          <a:prstGeom prst="rect">
            <a:avLst/>
          </a:prstGeom>
          <a:noFill/>
        </p:spPr>
        <p:txBody>
          <a:bodyPr wrap="square">
            <a:spAutoFit/>
          </a:bodyPr>
          <a:lstStyle/>
          <a:p>
            <a:r>
              <a:rPr lang="en-US" sz="1600" b="1" dirty="0" err="1">
                <a:solidFill>
                  <a:srgbClr val="00B050"/>
                </a:solidFill>
              </a:rPr>
              <a:t>Kowalczuk</a:t>
            </a:r>
            <a:r>
              <a:rPr lang="en-US" sz="1600" b="1" dirty="0">
                <a:solidFill>
                  <a:srgbClr val="00B050"/>
                </a:solidFill>
              </a:rPr>
              <a:t> et al., 2015</a:t>
            </a:r>
            <a:endParaRPr lang="en-US" sz="1600" b="1" dirty="0"/>
          </a:p>
        </p:txBody>
      </p:sp>
      <p:sp>
        <p:nvSpPr>
          <p:cNvPr id="41" name="TextBox 40">
            <a:extLst>
              <a:ext uri="{FF2B5EF4-FFF2-40B4-BE49-F238E27FC236}">
                <a16:creationId xmlns:a16="http://schemas.microsoft.com/office/drawing/2014/main" id="{D343DE32-DFF0-4DC6-9854-16740F8206F9}"/>
              </a:ext>
            </a:extLst>
          </p:cNvPr>
          <p:cNvSpPr txBox="1"/>
          <p:nvPr/>
        </p:nvSpPr>
        <p:spPr>
          <a:xfrm>
            <a:off x="8512723" y="1026170"/>
            <a:ext cx="3305898" cy="584775"/>
          </a:xfrm>
          <a:prstGeom prst="rect">
            <a:avLst/>
          </a:prstGeom>
          <a:noFill/>
        </p:spPr>
        <p:txBody>
          <a:bodyPr wrap="square" rtlCol="0">
            <a:spAutoFit/>
          </a:bodyPr>
          <a:lstStyle/>
          <a:p>
            <a:r>
              <a:rPr lang="en-US" sz="1600" dirty="0">
                <a:solidFill>
                  <a:schemeClr val="bg1"/>
                </a:solidFill>
              </a:rPr>
              <a:t>Certain areas may concentrate DOC more than others…</a:t>
            </a:r>
          </a:p>
        </p:txBody>
      </p:sp>
      <p:sp>
        <p:nvSpPr>
          <p:cNvPr id="42" name="TextBox 41">
            <a:extLst>
              <a:ext uri="{FF2B5EF4-FFF2-40B4-BE49-F238E27FC236}">
                <a16:creationId xmlns:a16="http://schemas.microsoft.com/office/drawing/2014/main" id="{A3E61154-56D1-4AD1-B581-93BE1FEF9EAB}"/>
              </a:ext>
            </a:extLst>
          </p:cNvPr>
          <p:cNvSpPr txBox="1"/>
          <p:nvPr/>
        </p:nvSpPr>
        <p:spPr>
          <a:xfrm>
            <a:off x="4001246" y="6273225"/>
            <a:ext cx="3305898" cy="584775"/>
          </a:xfrm>
          <a:prstGeom prst="rect">
            <a:avLst/>
          </a:prstGeom>
          <a:noFill/>
        </p:spPr>
        <p:txBody>
          <a:bodyPr wrap="square" rtlCol="0">
            <a:spAutoFit/>
          </a:bodyPr>
          <a:lstStyle/>
          <a:p>
            <a:r>
              <a:rPr lang="en-US" sz="1600" dirty="0">
                <a:solidFill>
                  <a:schemeClr val="bg1"/>
                </a:solidFill>
              </a:rPr>
              <a:t>Is vertical mixing required to bring SDCDOM to surface?</a:t>
            </a:r>
          </a:p>
        </p:txBody>
      </p:sp>
      <p:sp>
        <p:nvSpPr>
          <p:cNvPr id="14" name="Rectangle 13">
            <a:extLst>
              <a:ext uri="{FF2B5EF4-FFF2-40B4-BE49-F238E27FC236}">
                <a16:creationId xmlns:a16="http://schemas.microsoft.com/office/drawing/2014/main" id="{7226D235-21DA-5E96-EC3C-4C4E9AC04A6C}"/>
              </a:ext>
            </a:extLst>
          </p:cNvPr>
          <p:cNvSpPr/>
          <p:nvPr/>
        </p:nvSpPr>
        <p:spPr>
          <a:xfrm>
            <a:off x="1449433" y="4363903"/>
            <a:ext cx="1687065" cy="369332"/>
          </a:xfrm>
          <a:prstGeom prst="rect">
            <a:avLst/>
          </a:prstGeom>
        </p:spPr>
        <p:txBody>
          <a:bodyPr wrap="none">
            <a:spAutoFit/>
          </a:bodyPr>
          <a:lstStyle/>
          <a:p>
            <a:r>
              <a:rPr lang="en-US" dirty="0">
                <a:solidFill>
                  <a:srgbClr val="00B050"/>
                </a:solidFill>
              </a:rPr>
              <a:t>Xiao et al., 2013</a:t>
            </a:r>
            <a:endParaRPr lang="en-US" dirty="0"/>
          </a:p>
        </p:txBody>
      </p:sp>
      <p:sp>
        <p:nvSpPr>
          <p:cNvPr id="15" name="TextBox 14">
            <a:extLst>
              <a:ext uri="{FF2B5EF4-FFF2-40B4-BE49-F238E27FC236}">
                <a16:creationId xmlns:a16="http://schemas.microsoft.com/office/drawing/2014/main" id="{1868E98F-963C-9687-C0D0-15A1A7772F46}"/>
              </a:ext>
            </a:extLst>
          </p:cNvPr>
          <p:cNvSpPr txBox="1"/>
          <p:nvPr/>
        </p:nvSpPr>
        <p:spPr>
          <a:xfrm>
            <a:off x="1613723" y="2407459"/>
            <a:ext cx="9270999" cy="2862322"/>
          </a:xfrm>
          <a:prstGeom prst="rect">
            <a:avLst/>
          </a:prstGeom>
          <a:solidFill>
            <a:schemeClr val="bg1"/>
          </a:solidFill>
          <a:ln w="38100">
            <a:solidFill>
              <a:schemeClr val="tx1"/>
            </a:solidFill>
          </a:ln>
        </p:spPr>
        <p:txBody>
          <a:bodyPr wrap="square" rtlCol="0">
            <a:spAutoFit/>
          </a:bodyPr>
          <a:lstStyle/>
          <a:p>
            <a:pPr marL="342900" indent="-342900">
              <a:buAutoNum type="arabicPeriod"/>
            </a:pPr>
            <a:r>
              <a:rPr lang="en-US" sz="3600" dirty="0"/>
              <a:t>Does sediment-derived CDOM enter the water column and flux to the surface?</a:t>
            </a:r>
          </a:p>
          <a:p>
            <a:pPr marL="342900" indent="-342900">
              <a:buAutoNum type="arabicPeriod"/>
            </a:pPr>
            <a:r>
              <a:rPr lang="en-US" sz="3600" dirty="0"/>
              <a:t>Can we detect SDCDOM using satellites?</a:t>
            </a:r>
          </a:p>
          <a:p>
            <a:pPr marL="342900" indent="-342900">
              <a:buAutoNum type="arabicPeriod"/>
            </a:pPr>
            <a:r>
              <a:rPr lang="en-US" sz="3600" dirty="0"/>
              <a:t>Can we quantify sediment-derived carbon via proxy?</a:t>
            </a:r>
          </a:p>
        </p:txBody>
      </p:sp>
    </p:spTree>
    <p:extLst>
      <p:ext uri="{BB962C8B-B14F-4D97-AF65-F5344CB8AC3E}">
        <p14:creationId xmlns:p14="http://schemas.microsoft.com/office/powerpoint/2010/main" val="95088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7BA74BCA-74A5-4E1E-BE2C-5199324164CA}"/>
              </a:ext>
            </a:extLst>
          </p:cNvPr>
          <p:cNvGrpSpPr/>
          <p:nvPr/>
        </p:nvGrpSpPr>
        <p:grpSpPr>
          <a:xfrm>
            <a:off x="6877956" y="2067209"/>
            <a:ext cx="5177217" cy="1680259"/>
            <a:chOff x="-6462425" y="8002063"/>
            <a:chExt cx="13233594" cy="4512860"/>
          </a:xfrm>
        </p:grpSpPr>
        <p:pic>
          <p:nvPicPr>
            <p:cNvPr id="42" name="Picture 41">
              <a:extLst>
                <a:ext uri="{FF2B5EF4-FFF2-40B4-BE49-F238E27FC236}">
                  <a16:creationId xmlns:a16="http://schemas.microsoft.com/office/drawing/2014/main" id="{5C53A1BB-032D-4F48-A4CE-1F6D30E32641}"/>
                </a:ext>
              </a:extLst>
            </p:cNvPr>
            <p:cNvPicPr/>
            <p:nvPr/>
          </p:nvPicPr>
          <p:blipFill>
            <a:blip r:embed="rId3" cstate="email">
              <a:extLst>
                <a:ext uri="{28A0092B-C50C-407E-A947-70E740481C1C}">
                  <a14:useLocalDpi xmlns:a14="http://schemas.microsoft.com/office/drawing/2010/main"/>
                </a:ext>
              </a:extLst>
            </a:blip>
            <a:stretch>
              <a:fillRect/>
            </a:stretch>
          </p:blipFill>
          <p:spPr>
            <a:xfrm>
              <a:off x="-330395" y="8002063"/>
              <a:ext cx="7101564" cy="4512860"/>
            </a:xfrm>
            <a:prstGeom prst="rect">
              <a:avLst/>
            </a:prstGeom>
            <a:ln w="12700">
              <a:solidFill>
                <a:schemeClr val="bg1"/>
              </a:solidFill>
            </a:ln>
          </p:spPr>
        </p:pic>
        <p:pic>
          <p:nvPicPr>
            <p:cNvPr id="41" name="Picture 40">
              <a:extLst>
                <a:ext uri="{FF2B5EF4-FFF2-40B4-BE49-F238E27FC236}">
                  <a16:creationId xmlns:a16="http://schemas.microsoft.com/office/drawing/2014/main" id="{F3675DDD-19EB-4E16-80A5-39BB46A152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62425" y="9141613"/>
              <a:ext cx="5861288" cy="2764246"/>
            </a:xfrm>
            <a:prstGeom prst="rect">
              <a:avLst/>
            </a:prstGeom>
          </p:spPr>
        </p:pic>
      </p:grpSp>
      <p:sp>
        <p:nvSpPr>
          <p:cNvPr id="5" name="Rectangle 4">
            <a:extLst>
              <a:ext uri="{FF2B5EF4-FFF2-40B4-BE49-F238E27FC236}">
                <a16:creationId xmlns:a16="http://schemas.microsoft.com/office/drawing/2014/main" id="{1AE40664-1AA7-4513-B215-7AE75E9338C9}"/>
              </a:ext>
            </a:extLst>
          </p:cNvPr>
          <p:cNvSpPr/>
          <p:nvPr/>
        </p:nvSpPr>
        <p:spPr>
          <a:xfrm>
            <a:off x="2544798" y="1180862"/>
            <a:ext cx="2284210" cy="2986901"/>
          </a:xfrm>
          <a:prstGeom prst="rect">
            <a:avLst/>
          </a:prstGeom>
          <a:gradFill flip="none" rotWithShape="1">
            <a:gsLst>
              <a:gs pos="0">
                <a:schemeClr val="accent4">
                  <a:lumMod val="20000"/>
                  <a:lumOff val="80000"/>
                </a:schemeClr>
              </a:gs>
              <a:gs pos="64000">
                <a:schemeClr val="accent4">
                  <a:lumMod val="40000"/>
                  <a:lumOff val="60000"/>
                </a:schemeClr>
              </a:gs>
              <a:gs pos="86000">
                <a:schemeClr val="accent4">
                  <a:lumMod val="40000"/>
                  <a:lumOff val="60000"/>
                </a:schemeClr>
              </a:gs>
              <a:gs pos="100000">
                <a:schemeClr val="accent4">
                  <a:lumMod val="60000"/>
                  <a:lumOff val="4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8646FA-4452-46B9-B500-D74CB61AFB1D}"/>
              </a:ext>
            </a:extLst>
          </p:cNvPr>
          <p:cNvSpPr/>
          <p:nvPr/>
        </p:nvSpPr>
        <p:spPr>
          <a:xfrm>
            <a:off x="298822" y="1180200"/>
            <a:ext cx="2248209" cy="2984576"/>
          </a:xfrm>
          <a:prstGeom prst="rect">
            <a:avLst/>
          </a:prstGeom>
          <a:gradFill flip="none" rotWithShape="1">
            <a:gsLst>
              <a:gs pos="0">
                <a:schemeClr val="accent4">
                  <a:lumMod val="75000"/>
                </a:schemeClr>
              </a:gs>
              <a:gs pos="28000">
                <a:srgbClr val="FFFCF1"/>
              </a:gs>
              <a:gs pos="28000">
                <a:srgbClr val="FFFDF7"/>
              </a:gs>
              <a:gs pos="28000">
                <a:schemeClr val="bg1"/>
              </a:gs>
              <a:gs pos="80000">
                <a:schemeClr val="accent4">
                  <a:lumMod val="20000"/>
                  <a:lumOff val="80000"/>
                </a:schemeClr>
              </a:gs>
              <a:gs pos="83000">
                <a:schemeClr val="accent4">
                  <a:lumMod val="60000"/>
                  <a:lumOff val="40000"/>
                </a:schemeClr>
              </a:gs>
              <a:gs pos="100000">
                <a:schemeClr val="accent4">
                  <a:lumMod val="75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EDDC02-1898-43E2-A1F8-8B9CC4F7067A}"/>
              </a:ext>
            </a:extLst>
          </p:cNvPr>
          <p:cNvSpPr/>
          <p:nvPr/>
        </p:nvSpPr>
        <p:spPr>
          <a:xfrm>
            <a:off x="304574" y="4174079"/>
            <a:ext cx="4528457" cy="138248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5">
            <a:extLst>
              <a:ext uri="{FF2B5EF4-FFF2-40B4-BE49-F238E27FC236}">
                <a16:creationId xmlns:a16="http://schemas.microsoft.com/office/drawing/2014/main" id="{64C46A5F-AEA4-41E7-A342-33607B67FD6A}"/>
              </a:ext>
            </a:extLst>
          </p:cNvPr>
          <p:cNvSpPr/>
          <p:nvPr/>
        </p:nvSpPr>
        <p:spPr>
          <a:xfrm rot="16200000">
            <a:off x="2588453" y="3894743"/>
            <a:ext cx="685055" cy="32187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rved Left Arrow 9">
            <a:extLst>
              <a:ext uri="{FF2B5EF4-FFF2-40B4-BE49-F238E27FC236}">
                <a16:creationId xmlns:a16="http://schemas.microsoft.com/office/drawing/2014/main" id="{2B9E64A6-677C-4432-9FAC-ABB415433BCC}"/>
              </a:ext>
            </a:extLst>
          </p:cNvPr>
          <p:cNvSpPr/>
          <p:nvPr/>
        </p:nvSpPr>
        <p:spPr>
          <a:xfrm rot="7471678">
            <a:off x="3641355" y="2432372"/>
            <a:ext cx="566057" cy="9144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10">
            <a:extLst>
              <a:ext uri="{FF2B5EF4-FFF2-40B4-BE49-F238E27FC236}">
                <a16:creationId xmlns:a16="http://schemas.microsoft.com/office/drawing/2014/main" id="{CF9805D2-8CD5-47AA-BAC7-C38C8FAF406D}"/>
              </a:ext>
            </a:extLst>
          </p:cNvPr>
          <p:cNvSpPr/>
          <p:nvPr/>
        </p:nvSpPr>
        <p:spPr>
          <a:xfrm rot="18566608">
            <a:off x="3667859" y="1825355"/>
            <a:ext cx="566057" cy="9144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nip Same Side Corner Rectangle 13">
            <a:extLst>
              <a:ext uri="{FF2B5EF4-FFF2-40B4-BE49-F238E27FC236}">
                <a16:creationId xmlns:a16="http://schemas.microsoft.com/office/drawing/2014/main" id="{31DF6CCA-15C7-4CFF-AA4E-36BBF02EC7B3}"/>
              </a:ext>
            </a:extLst>
          </p:cNvPr>
          <p:cNvSpPr/>
          <p:nvPr/>
        </p:nvSpPr>
        <p:spPr>
          <a:xfrm>
            <a:off x="576718" y="3464001"/>
            <a:ext cx="1164771" cy="699191"/>
          </a:xfrm>
          <a:prstGeom prst="snip2SameRect">
            <a:avLst>
              <a:gd name="adj1" fmla="val 50000"/>
              <a:gd name="adj2" fmla="val 0"/>
            </a:avLst>
          </a:prstGeom>
          <a:solidFill>
            <a:schemeClr val="accent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riped Right Arrow 4">
            <a:extLst>
              <a:ext uri="{FF2B5EF4-FFF2-40B4-BE49-F238E27FC236}">
                <a16:creationId xmlns:a16="http://schemas.microsoft.com/office/drawing/2014/main" id="{90A25DCA-8C35-43B1-9101-27C8078320D6}"/>
              </a:ext>
            </a:extLst>
          </p:cNvPr>
          <p:cNvSpPr/>
          <p:nvPr/>
        </p:nvSpPr>
        <p:spPr>
          <a:xfrm rot="16200000">
            <a:off x="1783766" y="3722398"/>
            <a:ext cx="770129" cy="61862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FD6333-F08A-4355-ADBC-D4D89A29ED9A}"/>
              </a:ext>
            </a:extLst>
          </p:cNvPr>
          <p:cNvSpPr txBox="1"/>
          <p:nvPr/>
        </p:nvSpPr>
        <p:spPr>
          <a:xfrm>
            <a:off x="4931185" y="4018014"/>
            <a:ext cx="1572867" cy="1015663"/>
          </a:xfrm>
          <a:prstGeom prst="rect">
            <a:avLst/>
          </a:prstGeom>
          <a:noFill/>
          <a:ln>
            <a:solidFill>
              <a:schemeClr val="tx1"/>
            </a:solidFill>
          </a:ln>
        </p:spPr>
        <p:txBody>
          <a:bodyPr wrap="square" rtlCol="0">
            <a:spAutoFit/>
          </a:bodyPr>
          <a:lstStyle/>
          <a:p>
            <a:pPr algn="ctr"/>
            <a:r>
              <a:rPr lang="en-US" sz="1200" dirty="0"/>
              <a:t>Benthic lander chamber incubations yield </a:t>
            </a:r>
            <a:r>
              <a:rPr lang="en-US" sz="1200" b="1" u="sng" dirty="0">
                <a:solidFill>
                  <a:srgbClr val="00B050"/>
                </a:solidFill>
              </a:rPr>
              <a:t>SEDIMENT FLUXES of DOC &amp; hyperspectral CDOM; </a:t>
            </a:r>
            <a:endParaRPr lang="en-US" sz="1200" dirty="0"/>
          </a:p>
        </p:txBody>
      </p:sp>
      <p:sp>
        <p:nvSpPr>
          <p:cNvPr id="14" name="TextBox 13">
            <a:extLst>
              <a:ext uri="{FF2B5EF4-FFF2-40B4-BE49-F238E27FC236}">
                <a16:creationId xmlns:a16="http://schemas.microsoft.com/office/drawing/2014/main" id="{C528EC2A-2362-492C-9342-4C5597EBD32E}"/>
              </a:ext>
            </a:extLst>
          </p:cNvPr>
          <p:cNvSpPr txBox="1"/>
          <p:nvPr/>
        </p:nvSpPr>
        <p:spPr>
          <a:xfrm>
            <a:off x="4899192" y="2921168"/>
            <a:ext cx="1572866" cy="1015663"/>
          </a:xfrm>
          <a:prstGeom prst="rect">
            <a:avLst/>
          </a:prstGeom>
          <a:noFill/>
          <a:ln>
            <a:solidFill>
              <a:schemeClr val="tx1"/>
            </a:solidFill>
          </a:ln>
        </p:spPr>
        <p:txBody>
          <a:bodyPr wrap="square" rtlCol="0">
            <a:spAutoFit/>
          </a:bodyPr>
          <a:lstStyle/>
          <a:p>
            <a:pPr algn="ctr"/>
            <a:r>
              <a:rPr lang="en-US" sz="1200" b="1" u="sng" dirty="0">
                <a:solidFill>
                  <a:srgbClr val="00B050"/>
                </a:solidFill>
              </a:rPr>
              <a:t>MEASURED WATER COLUMN ABSORPTION:</a:t>
            </a:r>
          </a:p>
          <a:p>
            <a:pPr algn="ctr"/>
            <a:r>
              <a:rPr lang="en-US" sz="1200" dirty="0"/>
              <a:t>(CDOM &amp; particle absorption)</a:t>
            </a:r>
          </a:p>
        </p:txBody>
      </p:sp>
      <p:sp>
        <p:nvSpPr>
          <p:cNvPr id="17" name="TextBox 16">
            <a:extLst>
              <a:ext uri="{FF2B5EF4-FFF2-40B4-BE49-F238E27FC236}">
                <a16:creationId xmlns:a16="http://schemas.microsoft.com/office/drawing/2014/main" id="{E8928A34-1B94-44B3-B268-7F1CBAE0E33E}"/>
              </a:ext>
            </a:extLst>
          </p:cNvPr>
          <p:cNvSpPr txBox="1"/>
          <p:nvPr/>
        </p:nvSpPr>
        <p:spPr>
          <a:xfrm>
            <a:off x="4885344" y="2168329"/>
            <a:ext cx="1572866" cy="646331"/>
          </a:xfrm>
          <a:prstGeom prst="rect">
            <a:avLst/>
          </a:prstGeom>
          <a:noFill/>
          <a:ln>
            <a:solidFill>
              <a:schemeClr val="tx1"/>
            </a:solidFill>
          </a:ln>
        </p:spPr>
        <p:txBody>
          <a:bodyPr wrap="square" rtlCol="0">
            <a:spAutoFit/>
          </a:bodyPr>
          <a:lstStyle/>
          <a:p>
            <a:pPr algn="ctr"/>
            <a:r>
              <a:rPr lang="en-US" sz="1200" b="1" u="sng" dirty="0">
                <a:solidFill>
                  <a:srgbClr val="00B050"/>
                </a:solidFill>
              </a:rPr>
              <a:t>RECONSTRUCTED 1-D WATER COLUMN ABSORPTION / DOC</a:t>
            </a:r>
            <a:endParaRPr lang="en-US" sz="1200" dirty="0"/>
          </a:p>
        </p:txBody>
      </p:sp>
      <p:sp>
        <p:nvSpPr>
          <p:cNvPr id="20" name="TextBox 19">
            <a:extLst>
              <a:ext uri="{FF2B5EF4-FFF2-40B4-BE49-F238E27FC236}">
                <a16:creationId xmlns:a16="http://schemas.microsoft.com/office/drawing/2014/main" id="{C08F6F42-E09E-4737-871C-F58AF20361E9}"/>
              </a:ext>
            </a:extLst>
          </p:cNvPr>
          <p:cNvSpPr txBox="1"/>
          <p:nvPr/>
        </p:nvSpPr>
        <p:spPr>
          <a:xfrm>
            <a:off x="996734" y="3363570"/>
            <a:ext cx="2292263" cy="276999"/>
          </a:xfrm>
          <a:prstGeom prst="rect">
            <a:avLst/>
          </a:prstGeom>
          <a:noFill/>
        </p:spPr>
        <p:txBody>
          <a:bodyPr wrap="square" rtlCol="0">
            <a:spAutoFit/>
          </a:bodyPr>
          <a:lstStyle/>
          <a:p>
            <a:pPr algn="ctr"/>
            <a:r>
              <a:rPr lang="en-US" sz="1200" dirty="0"/>
              <a:t>oxycline</a:t>
            </a:r>
          </a:p>
        </p:txBody>
      </p:sp>
      <p:sp>
        <p:nvSpPr>
          <p:cNvPr id="22" name="Can 34">
            <a:extLst>
              <a:ext uri="{FF2B5EF4-FFF2-40B4-BE49-F238E27FC236}">
                <a16:creationId xmlns:a16="http://schemas.microsoft.com/office/drawing/2014/main" id="{2D215678-8185-49C7-8C8A-64882782041F}"/>
              </a:ext>
            </a:extLst>
          </p:cNvPr>
          <p:cNvSpPr/>
          <p:nvPr/>
        </p:nvSpPr>
        <p:spPr>
          <a:xfrm>
            <a:off x="724494" y="3934743"/>
            <a:ext cx="413359" cy="35072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5">
            <a:extLst>
              <a:ext uri="{FF2B5EF4-FFF2-40B4-BE49-F238E27FC236}">
                <a16:creationId xmlns:a16="http://schemas.microsoft.com/office/drawing/2014/main" id="{0555E598-2AC2-4F68-BFFE-A85724AB39CD}"/>
              </a:ext>
            </a:extLst>
          </p:cNvPr>
          <p:cNvSpPr/>
          <p:nvPr/>
        </p:nvSpPr>
        <p:spPr>
          <a:xfrm>
            <a:off x="1164992" y="3936831"/>
            <a:ext cx="413359" cy="35072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2016612-7754-4DC0-B813-67D73B999B04}"/>
              </a:ext>
            </a:extLst>
          </p:cNvPr>
          <p:cNvCxnSpPr>
            <a:cxnSpLocks/>
          </p:cNvCxnSpPr>
          <p:nvPr/>
        </p:nvCxnSpPr>
        <p:spPr>
          <a:xfrm>
            <a:off x="298361" y="3597883"/>
            <a:ext cx="2245880"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70181A-CCD1-459C-A169-8E6CC50D8036}"/>
              </a:ext>
            </a:extLst>
          </p:cNvPr>
          <p:cNvCxnSpPr>
            <a:cxnSpLocks/>
          </p:cNvCxnSpPr>
          <p:nvPr/>
        </p:nvCxnSpPr>
        <p:spPr>
          <a:xfrm>
            <a:off x="311864" y="1493220"/>
            <a:ext cx="2245880"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5BCDEF-A14D-4215-B650-4903145CBCD4}"/>
              </a:ext>
            </a:extLst>
          </p:cNvPr>
          <p:cNvCxnSpPr>
            <a:cxnSpLocks/>
          </p:cNvCxnSpPr>
          <p:nvPr/>
        </p:nvCxnSpPr>
        <p:spPr>
          <a:xfrm>
            <a:off x="2559282" y="1495150"/>
            <a:ext cx="2245880"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Curved Left Arrow 49">
            <a:extLst>
              <a:ext uri="{FF2B5EF4-FFF2-40B4-BE49-F238E27FC236}">
                <a16:creationId xmlns:a16="http://schemas.microsoft.com/office/drawing/2014/main" id="{7FB66C81-2FC1-4F16-B4B4-CA8EA80958AA}"/>
              </a:ext>
            </a:extLst>
          </p:cNvPr>
          <p:cNvSpPr/>
          <p:nvPr/>
        </p:nvSpPr>
        <p:spPr>
          <a:xfrm rot="7471678">
            <a:off x="1347066" y="2472388"/>
            <a:ext cx="159493" cy="3416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urved Left Arrow 50">
            <a:extLst>
              <a:ext uri="{FF2B5EF4-FFF2-40B4-BE49-F238E27FC236}">
                <a16:creationId xmlns:a16="http://schemas.microsoft.com/office/drawing/2014/main" id="{FF1C08C6-C8D7-42E4-A7A3-ADD8235065BF}"/>
              </a:ext>
            </a:extLst>
          </p:cNvPr>
          <p:cNvSpPr/>
          <p:nvPr/>
        </p:nvSpPr>
        <p:spPr>
          <a:xfrm rot="18566608">
            <a:off x="1381679" y="2111727"/>
            <a:ext cx="159492" cy="3416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18B85E32-0680-48C2-BA6F-1BDA28B87E57}"/>
              </a:ext>
            </a:extLst>
          </p:cNvPr>
          <p:cNvSpPr txBox="1"/>
          <p:nvPr/>
        </p:nvSpPr>
        <p:spPr>
          <a:xfrm>
            <a:off x="2626081" y="4529610"/>
            <a:ext cx="2137718" cy="830997"/>
          </a:xfrm>
          <a:prstGeom prst="rect">
            <a:avLst/>
          </a:prstGeom>
          <a:solidFill>
            <a:schemeClr val="bg1"/>
          </a:solidFill>
        </p:spPr>
        <p:txBody>
          <a:bodyPr wrap="square" rtlCol="0">
            <a:spAutoFit/>
          </a:bodyPr>
          <a:lstStyle/>
          <a:p>
            <a:pPr algn="ctr"/>
            <a:r>
              <a:rPr lang="en-US" sz="1600" b="1" u="sng"/>
              <a:t>Hurricane/Fall storm</a:t>
            </a:r>
          </a:p>
          <a:p>
            <a:pPr algn="ctr"/>
            <a:r>
              <a:rPr lang="en-US" sz="1600" b="1"/>
              <a:t>Lower benthic flux, </a:t>
            </a:r>
            <a:br>
              <a:rPr lang="en-US" sz="1600" b="1"/>
            </a:br>
            <a:r>
              <a:rPr lang="en-US" sz="1600" b="1"/>
              <a:t>high vorticity</a:t>
            </a:r>
          </a:p>
        </p:txBody>
      </p:sp>
      <p:sp>
        <p:nvSpPr>
          <p:cNvPr id="32" name="TextBox 31">
            <a:extLst>
              <a:ext uri="{FF2B5EF4-FFF2-40B4-BE49-F238E27FC236}">
                <a16:creationId xmlns:a16="http://schemas.microsoft.com/office/drawing/2014/main" id="{F2F32238-5F46-4603-8836-BC4C27D59226}"/>
              </a:ext>
            </a:extLst>
          </p:cNvPr>
          <p:cNvSpPr txBox="1"/>
          <p:nvPr/>
        </p:nvSpPr>
        <p:spPr>
          <a:xfrm>
            <a:off x="356556" y="4533728"/>
            <a:ext cx="2137718" cy="830997"/>
          </a:xfrm>
          <a:prstGeom prst="rect">
            <a:avLst/>
          </a:prstGeom>
          <a:solidFill>
            <a:schemeClr val="bg1"/>
          </a:solidFill>
        </p:spPr>
        <p:txBody>
          <a:bodyPr wrap="square" rtlCol="0">
            <a:spAutoFit/>
          </a:bodyPr>
          <a:lstStyle/>
          <a:p>
            <a:pPr algn="ctr"/>
            <a:r>
              <a:rPr lang="en-US" sz="1600" b="1" u="sng" dirty="0"/>
              <a:t>Summer hypoxia</a:t>
            </a:r>
          </a:p>
          <a:p>
            <a:pPr algn="ctr"/>
            <a:r>
              <a:rPr lang="en-US" sz="1600" b="1" dirty="0"/>
              <a:t>High benthic flux, </a:t>
            </a:r>
            <a:br>
              <a:rPr lang="en-US" sz="1600" b="1" dirty="0"/>
            </a:br>
            <a:r>
              <a:rPr lang="en-US" sz="1600" b="1" dirty="0"/>
              <a:t>low vorticity</a:t>
            </a:r>
          </a:p>
        </p:txBody>
      </p:sp>
      <p:sp>
        <p:nvSpPr>
          <p:cNvPr id="33" name="Rectangle 32">
            <a:extLst>
              <a:ext uri="{FF2B5EF4-FFF2-40B4-BE49-F238E27FC236}">
                <a16:creationId xmlns:a16="http://schemas.microsoft.com/office/drawing/2014/main" id="{D79B3C0E-61B2-4531-BEC9-BE4C6E4E7B7C}"/>
              </a:ext>
            </a:extLst>
          </p:cNvPr>
          <p:cNvSpPr/>
          <p:nvPr/>
        </p:nvSpPr>
        <p:spPr>
          <a:xfrm>
            <a:off x="452361" y="1247186"/>
            <a:ext cx="1980848" cy="461665"/>
          </a:xfrm>
          <a:prstGeom prst="rect">
            <a:avLst/>
          </a:prstGeom>
        </p:spPr>
        <p:txBody>
          <a:bodyPr wrap="square">
            <a:spAutoFit/>
          </a:bodyPr>
          <a:lstStyle/>
          <a:p>
            <a:pPr algn="ctr"/>
            <a:r>
              <a:rPr lang="en-US" sz="1200"/>
              <a:t>Satellite CDOM dominated by fluvial contribution</a:t>
            </a:r>
          </a:p>
        </p:txBody>
      </p:sp>
      <p:sp>
        <p:nvSpPr>
          <p:cNvPr id="34" name="Rectangle 33">
            <a:extLst>
              <a:ext uri="{FF2B5EF4-FFF2-40B4-BE49-F238E27FC236}">
                <a16:creationId xmlns:a16="http://schemas.microsoft.com/office/drawing/2014/main" id="{37DC22CF-455C-47F4-804E-1FBC0A4CA10D}"/>
              </a:ext>
            </a:extLst>
          </p:cNvPr>
          <p:cNvSpPr/>
          <p:nvPr/>
        </p:nvSpPr>
        <p:spPr>
          <a:xfrm>
            <a:off x="2697888" y="1236261"/>
            <a:ext cx="2051138" cy="461665"/>
          </a:xfrm>
          <a:prstGeom prst="rect">
            <a:avLst/>
          </a:prstGeom>
        </p:spPr>
        <p:txBody>
          <a:bodyPr wrap="square">
            <a:spAutoFit/>
          </a:bodyPr>
          <a:lstStyle/>
          <a:p>
            <a:pPr algn="ctr"/>
            <a:r>
              <a:rPr lang="en-US" sz="1200"/>
              <a:t>Satellite CDOM influenced by sediment-derived inputs</a:t>
            </a:r>
          </a:p>
        </p:txBody>
      </p:sp>
      <p:pic>
        <p:nvPicPr>
          <p:cNvPr id="37" name="Picture 36">
            <a:extLst>
              <a:ext uri="{FF2B5EF4-FFF2-40B4-BE49-F238E27FC236}">
                <a16:creationId xmlns:a16="http://schemas.microsoft.com/office/drawing/2014/main" id="{BCDD2C7A-B0D7-4C7B-8763-1F202F49977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74692" y="3934743"/>
            <a:ext cx="2106342" cy="2048896"/>
          </a:xfrm>
          <a:prstGeom prst="rect">
            <a:avLst/>
          </a:prstGeom>
        </p:spPr>
      </p:pic>
      <p:pic>
        <p:nvPicPr>
          <p:cNvPr id="39" name="Picture 38">
            <a:extLst>
              <a:ext uri="{FF2B5EF4-FFF2-40B4-BE49-F238E27FC236}">
                <a16:creationId xmlns:a16="http://schemas.microsoft.com/office/drawing/2014/main" id="{7C2E17EB-0469-4498-90E3-9F96DEC9AD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34967" y="5030767"/>
            <a:ext cx="1029816" cy="1655628"/>
          </a:xfrm>
          <a:prstGeom prst="rect">
            <a:avLst/>
          </a:prstGeom>
        </p:spPr>
      </p:pic>
      <p:pic>
        <p:nvPicPr>
          <p:cNvPr id="40" name="Picture 39">
            <a:extLst>
              <a:ext uri="{FF2B5EF4-FFF2-40B4-BE49-F238E27FC236}">
                <a16:creationId xmlns:a16="http://schemas.microsoft.com/office/drawing/2014/main" id="{D63B38E5-C528-4EBE-B2C4-95FED6EFD5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26401" y="3915278"/>
            <a:ext cx="1686673" cy="2530010"/>
          </a:xfrm>
          <a:prstGeom prst="rect">
            <a:avLst/>
          </a:prstGeom>
        </p:spPr>
      </p:pic>
      <p:pic>
        <p:nvPicPr>
          <p:cNvPr id="44" name="Picture 43">
            <a:extLst>
              <a:ext uri="{FF2B5EF4-FFF2-40B4-BE49-F238E27FC236}">
                <a16:creationId xmlns:a16="http://schemas.microsoft.com/office/drawing/2014/main" id="{D78E8B8D-8E99-4CAA-8EC7-67572932F96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49770" y="213275"/>
            <a:ext cx="3388640" cy="1635895"/>
          </a:xfrm>
          <a:prstGeom prst="rect">
            <a:avLst/>
          </a:prstGeom>
        </p:spPr>
      </p:pic>
      <p:sp>
        <p:nvSpPr>
          <p:cNvPr id="52" name="TextBox 51">
            <a:extLst>
              <a:ext uri="{FF2B5EF4-FFF2-40B4-BE49-F238E27FC236}">
                <a16:creationId xmlns:a16="http://schemas.microsoft.com/office/drawing/2014/main" id="{4289C12E-E176-4374-B2D3-A5DE4CF1C923}"/>
              </a:ext>
            </a:extLst>
          </p:cNvPr>
          <p:cNvSpPr txBox="1"/>
          <p:nvPr/>
        </p:nvSpPr>
        <p:spPr>
          <a:xfrm>
            <a:off x="4878921" y="1435075"/>
            <a:ext cx="1572866" cy="646331"/>
          </a:xfrm>
          <a:prstGeom prst="rect">
            <a:avLst/>
          </a:prstGeom>
          <a:noFill/>
          <a:ln>
            <a:solidFill>
              <a:schemeClr val="tx1"/>
            </a:solidFill>
          </a:ln>
        </p:spPr>
        <p:txBody>
          <a:bodyPr wrap="square" rtlCol="0">
            <a:spAutoFit/>
          </a:bodyPr>
          <a:lstStyle/>
          <a:p>
            <a:pPr algn="ctr"/>
            <a:r>
              <a:rPr lang="en-US" sz="1200" b="1" u="sng" dirty="0">
                <a:solidFill>
                  <a:srgbClr val="00B050"/>
                </a:solidFill>
              </a:rPr>
              <a:t>PERTURBED 1-D WATER COLUMN ABSORPTION /DOC</a:t>
            </a:r>
            <a:endParaRPr lang="en-US" sz="1200" dirty="0"/>
          </a:p>
        </p:txBody>
      </p:sp>
      <p:sp>
        <p:nvSpPr>
          <p:cNvPr id="54" name="TextBox 53">
            <a:extLst>
              <a:ext uri="{FF2B5EF4-FFF2-40B4-BE49-F238E27FC236}">
                <a16:creationId xmlns:a16="http://schemas.microsoft.com/office/drawing/2014/main" id="{9837E70A-7F50-49E6-8A86-7093EC6FC809}"/>
              </a:ext>
            </a:extLst>
          </p:cNvPr>
          <p:cNvSpPr txBox="1"/>
          <p:nvPr/>
        </p:nvSpPr>
        <p:spPr>
          <a:xfrm>
            <a:off x="6692536" y="1180200"/>
            <a:ext cx="3594463" cy="738664"/>
          </a:xfrm>
          <a:prstGeom prst="rect">
            <a:avLst/>
          </a:prstGeom>
          <a:noFill/>
        </p:spPr>
        <p:txBody>
          <a:bodyPr wrap="square" rtlCol="0">
            <a:spAutoFit/>
          </a:bodyPr>
          <a:lstStyle/>
          <a:p>
            <a:pPr algn="ctr"/>
            <a:r>
              <a:rPr lang="en-US" sz="1400" dirty="0">
                <a:solidFill>
                  <a:schemeClr val="bg1"/>
                </a:solidFill>
              </a:rPr>
              <a:t>TXLA modeled hydrodynamics </a:t>
            </a:r>
          </a:p>
          <a:p>
            <a:pPr algn="ctr"/>
            <a:r>
              <a:rPr lang="en-US" sz="1400" dirty="0">
                <a:solidFill>
                  <a:schemeClr val="bg1"/>
                </a:solidFill>
              </a:rPr>
              <a:t>+ </a:t>
            </a:r>
          </a:p>
          <a:p>
            <a:pPr algn="ctr"/>
            <a:r>
              <a:rPr lang="en-US" sz="1400" dirty="0">
                <a:solidFill>
                  <a:schemeClr val="bg1"/>
                </a:solidFill>
              </a:rPr>
              <a:t>Sediment fluxes</a:t>
            </a:r>
          </a:p>
        </p:txBody>
      </p:sp>
      <p:sp>
        <p:nvSpPr>
          <p:cNvPr id="58" name="TextBox 57">
            <a:extLst>
              <a:ext uri="{FF2B5EF4-FFF2-40B4-BE49-F238E27FC236}">
                <a16:creationId xmlns:a16="http://schemas.microsoft.com/office/drawing/2014/main" id="{634C3E75-807D-4E76-906D-EF06CF8C100E}"/>
              </a:ext>
            </a:extLst>
          </p:cNvPr>
          <p:cNvSpPr txBox="1"/>
          <p:nvPr/>
        </p:nvSpPr>
        <p:spPr>
          <a:xfrm>
            <a:off x="3423704" y="648706"/>
            <a:ext cx="3054116" cy="461665"/>
          </a:xfrm>
          <a:prstGeom prst="rect">
            <a:avLst/>
          </a:prstGeom>
          <a:noFill/>
          <a:ln>
            <a:solidFill>
              <a:schemeClr val="tx1"/>
            </a:solidFill>
          </a:ln>
        </p:spPr>
        <p:txBody>
          <a:bodyPr wrap="square" rtlCol="0">
            <a:spAutoFit/>
          </a:bodyPr>
          <a:lstStyle/>
          <a:p>
            <a:pPr algn="ctr"/>
            <a:r>
              <a:rPr lang="en-US" sz="1200" b="1" u="sng" dirty="0">
                <a:solidFill>
                  <a:srgbClr val="00B050"/>
                </a:solidFill>
              </a:rPr>
              <a:t>RADIATIVE TRANSFER MODELING WITH AND WITHOUT PERTURBATIONS</a:t>
            </a:r>
            <a:endParaRPr lang="en-US" sz="1200" dirty="0"/>
          </a:p>
        </p:txBody>
      </p:sp>
      <p:sp>
        <p:nvSpPr>
          <p:cNvPr id="59" name="TextBox 58">
            <a:extLst>
              <a:ext uri="{FF2B5EF4-FFF2-40B4-BE49-F238E27FC236}">
                <a16:creationId xmlns:a16="http://schemas.microsoft.com/office/drawing/2014/main" id="{0252DABE-B8F4-4F19-B566-4F7E87983EA7}"/>
              </a:ext>
            </a:extLst>
          </p:cNvPr>
          <p:cNvSpPr txBox="1"/>
          <p:nvPr/>
        </p:nvSpPr>
        <p:spPr>
          <a:xfrm>
            <a:off x="7483754" y="3212920"/>
            <a:ext cx="2284210" cy="307777"/>
          </a:xfrm>
          <a:prstGeom prst="rect">
            <a:avLst/>
          </a:prstGeom>
          <a:noFill/>
        </p:spPr>
        <p:txBody>
          <a:bodyPr wrap="square" rtlCol="0">
            <a:spAutoFit/>
          </a:bodyPr>
          <a:lstStyle/>
          <a:p>
            <a:pPr algn="ctr"/>
            <a:r>
              <a:rPr lang="en-US" sz="1400" dirty="0"/>
              <a:t>5 cruises</a:t>
            </a:r>
          </a:p>
        </p:txBody>
      </p:sp>
      <p:sp>
        <p:nvSpPr>
          <p:cNvPr id="60" name="TextBox 59">
            <a:extLst>
              <a:ext uri="{FF2B5EF4-FFF2-40B4-BE49-F238E27FC236}">
                <a16:creationId xmlns:a16="http://schemas.microsoft.com/office/drawing/2014/main" id="{1E6350CA-7E2D-4836-829A-78EA85A955CB}"/>
              </a:ext>
            </a:extLst>
          </p:cNvPr>
          <p:cNvSpPr txBox="1"/>
          <p:nvPr/>
        </p:nvSpPr>
        <p:spPr>
          <a:xfrm>
            <a:off x="681338" y="5609129"/>
            <a:ext cx="3503742" cy="1200329"/>
          </a:xfrm>
          <a:prstGeom prst="rect">
            <a:avLst/>
          </a:prstGeom>
          <a:noFill/>
        </p:spPr>
        <p:txBody>
          <a:bodyPr wrap="square" rtlCol="0">
            <a:spAutoFit/>
          </a:bodyPr>
          <a:lstStyle/>
          <a:p>
            <a:r>
              <a:rPr lang="en-US" b="1" dirty="0"/>
              <a:t>We are learning best candidate locations are during upwelling fronts along ~50 m isobaths, away from the plume, </a:t>
            </a:r>
          </a:p>
        </p:txBody>
      </p:sp>
      <p:pic>
        <p:nvPicPr>
          <p:cNvPr id="61" name="Picture 5">
            <a:extLst>
              <a:ext uri="{FF2B5EF4-FFF2-40B4-BE49-F238E27FC236}">
                <a16:creationId xmlns:a16="http://schemas.microsoft.com/office/drawing/2014/main" id="{CF8B6EFD-94A7-4364-93DD-AC388498815B}"/>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065760" y="3513574"/>
            <a:ext cx="749123" cy="803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2EEDC19-6848-C26A-2F98-FE48A00B78DD}"/>
              </a:ext>
            </a:extLst>
          </p:cNvPr>
          <p:cNvSpPr txBox="1"/>
          <p:nvPr/>
        </p:nvSpPr>
        <p:spPr>
          <a:xfrm>
            <a:off x="4905923" y="5141875"/>
            <a:ext cx="1598130" cy="1015663"/>
          </a:xfrm>
          <a:prstGeom prst="rect">
            <a:avLst/>
          </a:prstGeom>
          <a:noFill/>
          <a:ln>
            <a:solidFill>
              <a:schemeClr val="tx1"/>
            </a:solidFill>
          </a:ln>
        </p:spPr>
        <p:txBody>
          <a:bodyPr wrap="square" rtlCol="0">
            <a:spAutoFit/>
          </a:bodyPr>
          <a:lstStyle/>
          <a:p>
            <a:pPr algn="ctr"/>
            <a:r>
              <a:rPr lang="en-US" sz="1200" dirty="0"/>
              <a:t>sediment cores provide </a:t>
            </a:r>
            <a:r>
              <a:rPr lang="en-US" sz="1200" u="sng" dirty="0">
                <a:solidFill>
                  <a:srgbClr val="00B050"/>
                </a:solidFill>
              </a:rPr>
              <a:t>DIFFUSIVE FLUXES</a:t>
            </a:r>
            <a:r>
              <a:rPr lang="en-US" sz="1200" dirty="0"/>
              <a:t> &amp; biogeochemical CONTEXT</a:t>
            </a:r>
          </a:p>
        </p:txBody>
      </p:sp>
    </p:spTree>
    <p:extLst>
      <p:ext uri="{BB962C8B-B14F-4D97-AF65-F5344CB8AC3E}">
        <p14:creationId xmlns:p14="http://schemas.microsoft.com/office/powerpoint/2010/main" val="3624062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77E5E85F-45EC-4832-9FDE-D4B24584B8F3}"/>
              </a:ext>
            </a:extLst>
          </p:cNvPr>
          <p:cNvSpPr>
            <a:spLocks noGrp="1"/>
          </p:cNvSpPr>
          <p:nvPr>
            <p:ph type="title"/>
          </p:nvPr>
        </p:nvSpPr>
        <p:spPr>
          <a:xfrm>
            <a:off x="0" y="0"/>
            <a:ext cx="9271000" cy="977900"/>
          </a:xfrm>
        </p:spPr>
        <p:txBody>
          <a:bodyPr/>
          <a:lstStyle/>
          <a:p>
            <a:r>
              <a:rPr lang="en-US" dirty="0"/>
              <a:t>Mentoring overview</a:t>
            </a:r>
          </a:p>
        </p:txBody>
      </p:sp>
      <p:sp>
        <p:nvSpPr>
          <p:cNvPr id="27" name="TextBox 26">
            <a:extLst>
              <a:ext uri="{FF2B5EF4-FFF2-40B4-BE49-F238E27FC236}">
                <a16:creationId xmlns:a16="http://schemas.microsoft.com/office/drawing/2014/main" id="{6000F508-9C1D-78D5-BF6F-E32920D2E764}"/>
              </a:ext>
            </a:extLst>
          </p:cNvPr>
          <p:cNvSpPr txBox="1"/>
          <p:nvPr/>
        </p:nvSpPr>
        <p:spPr>
          <a:xfrm>
            <a:off x="347345" y="1378730"/>
            <a:ext cx="8576310" cy="626325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Postdocs &amp; graduate students…</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Partnership w/ FAU High School: 4x high school interns to date </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 @ 10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wk</a:t>
            </a:r>
            <a:r>
              <a:rPr lang="en-US" sz="2400" dirty="0">
                <a:solidFill>
                  <a:prstClr val="white"/>
                </a:solidFill>
                <a:latin typeface="Calibri" panose="020F0502020204030204"/>
              </a:rPr>
              <a:t>, 2 @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wk</a:t>
            </a:r>
            <a:r>
              <a:rPr lang="en-US" sz="2400" dirty="0">
                <a:solidFill>
                  <a:prstClr val="white"/>
                </a:solidFill>
                <a:latin typeface="Calibri" panose="020F0502020204030204"/>
              </a:rPr>
              <a: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potential for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hrs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increase</a:t>
            </a:r>
          </a:p>
          <a:p>
            <a:pPr marL="342900" indent="-342900">
              <a:spcBef>
                <a:spcPts val="600"/>
              </a:spcBef>
              <a:buFont typeface="Wingdings" pitchFamily="2" charset="2"/>
              <a:buChar cha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Multiple internal research grants &amp; presentations</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Goals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Hypothesis-driven in depth research</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Remote sensing/biogeochemistry exposure</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guidance</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Programming &amp; Data processing (Linux/python/</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Jupytr</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Literature search, grant writing, journal writing</a:t>
            </a:r>
          </a:p>
          <a:p>
            <a:pPr marL="342900" marR="0" lvl="0" indent="-342900" algn="l" defTabSz="914400" rtl="0" eaLnBrk="1" fontAlgn="auto" latinLnBrk="0" hangingPunct="1">
              <a:lnSpc>
                <a:spcPct val="100000"/>
              </a:lnSpc>
              <a:spcBef>
                <a:spcPts val="60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descr="A group of people posing for a photo in front of a building&#10;&#10;Description automatically generated">
            <a:extLst>
              <a:ext uri="{FF2B5EF4-FFF2-40B4-BE49-F238E27FC236}">
                <a16:creationId xmlns:a16="http://schemas.microsoft.com/office/drawing/2014/main" id="{76D748D5-15F0-5B09-D5C7-1E7C61E639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99035" y="1081550"/>
            <a:ext cx="3007292" cy="3111578"/>
          </a:xfrm>
          <a:prstGeom prst="rect">
            <a:avLst/>
          </a:prstGeom>
        </p:spPr>
      </p:pic>
      <p:pic>
        <p:nvPicPr>
          <p:cNvPr id="30" name="Picture 29" descr="A picture containing text, wall, person, indoor&#10;&#10;Description automatically generated">
            <a:extLst>
              <a:ext uri="{FF2B5EF4-FFF2-40B4-BE49-F238E27FC236}">
                <a16:creationId xmlns:a16="http://schemas.microsoft.com/office/drawing/2014/main" id="{6DCC1885-93A7-EC69-4033-E5687B5DED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840"/>
          <a:stretch/>
        </p:blipFill>
        <p:spPr>
          <a:xfrm>
            <a:off x="8597590" y="4227171"/>
            <a:ext cx="3594410" cy="2630830"/>
          </a:xfrm>
          <a:prstGeom prst="rect">
            <a:avLst/>
          </a:prstGeom>
        </p:spPr>
      </p:pic>
    </p:spTree>
    <p:extLst>
      <p:ext uri="{BB962C8B-B14F-4D97-AF65-F5344CB8AC3E}">
        <p14:creationId xmlns:p14="http://schemas.microsoft.com/office/powerpoint/2010/main" val="283871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8B08C-2F4D-BF47-02BE-5983D8836451}"/>
              </a:ext>
            </a:extLst>
          </p:cNvPr>
          <p:cNvSpPr>
            <a:spLocks noGrp="1"/>
          </p:cNvSpPr>
          <p:nvPr>
            <p:ph type="title"/>
          </p:nvPr>
        </p:nvSpPr>
        <p:spPr/>
        <p:txBody>
          <a:bodyPr/>
          <a:lstStyle/>
          <a:p>
            <a:r>
              <a:rPr lang="en-US" dirty="0"/>
              <a:t>Example intern tasks</a:t>
            </a:r>
          </a:p>
        </p:txBody>
      </p:sp>
      <p:sp>
        <p:nvSpPr>
          <p:cNvPr id="3" name="Content Placeholder 2">
            <a:extLst>
              <a:ext uri="{FF2B5EF4-FFF2-40B4-BE49-F238E27FC236}">
                <a16:creationId xmlns:a16="http://schemas.microsoft.com/office/drawing/2014/main" id="{71C1AAA4-7785-2F6B-9F98-20B62335DEA9}"/>
              </a:ext>
            </a:extLst>
          </p:cNvPr>
          <p:cNvSpPr>
            <a:spLocks noGrp="1"/>
          </p:cNvSpPr>
          <p:nvPr>
            <p:ph idx="1"/>
          </p:nvPr>
        </p:nvSpPr>
        <p:spPr>
          <a:xfrm>
            <a:off x="222466" y="1238036"/>
            <a:ext cx="3980986" cy="5437401"/>
          </a:xfrm>
        </p:spPr>
        <p:txBody>
          <a:bodyPr>
            <a:normAutofit/>
          </a:bodyPr>
          <a:lstStyle/>
          <a:p>
            <a:pPr marL="233363" marR="0" lvl="1" indent="-233363"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Compile true color images</a:t>
            </a:r>
          </a:p>
          <a:p>
            <a:pPr marL="233363" marR="0" lvl="1" indent="-233363"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Compile stats (e.g. </a:t>
            </a:r>
            <a:r>
              <a:rPr lang="en-US" dirty="0">
                <a:solidFill>
                  <a:prstClr val="white"/>
                </a:solidFill>
                <a:latin typeface="Calibri" panose="020F0502020204030204"/>
              </a:rPr>
              <a:t>image counts</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clouds, avg’s)</a:t>
            </a:r>
          </a:p>
          <a:p>
            <a:pPr marL="233363" lvl="1" indent="-233363">
              <a:lnSpc>
                <a:spcPct val="100000"/>
              </a:lnSpc>
              <a:spcBef>
                <a:spcPts val="600"/>
              </a:spcBef>
              <a:buFont typeface="Wingdings" pitchFamily="2" charset="2"/>
              <a:buChar char="§"/>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Labels, metadata, cross-referencing</a:t>
            </a:r>
          </a:p>
          <a:p>
            <a:pPr marL="233363" marR="0" lvl="1" indent="-233363" algn="l" defTabSz="914400" rtl="0" eaLnBrk="1" fontAlgn="auto" latinLnBrk="0" hangingPunct="1">
              <a:lnSpc>
                <a:spcPct val="100000"/>
              </a:lnSpc>
              <a:spcBef>
                <a:spcPts val="600"/>
              </a:spcBef>
              <a:spcAft>
                <a:spcPts val="0"/>
              </a:spcAft>
              <a:buClrTx/>
              <a:buSzTx/>
              <a:buFont typeface="Wingdings" pitchFamily="2" charset="2"/>
              <a:buChar char="§"/>
              <a:defRPr/>
            </a:pPr>
            <a:r>
              <a:rPr lang="en-US" dirty="0">
                <a:solidFill>
                  <a:prstClr val="white"/>
                </a:solidFill>
                <a:latin typeface="Calibri" panose="020F0502020204030204"/>
              </a:rPr>
              <a:t>S</a:t>
            </a:r>
            <a:r>
              <a:rPr kumimoji="0" lang="en-US" b="0" i="0" u="none" strike="noStrike" kern="1200" cap="none" spc="0" normalizeH="0" baseline="0" noProof="0" dirty="0" err="1">
                <a:ln>
                  <a:noFill/>
                </a:ln>
                <a:solidFill>
                  <a:prstClr val="white"/>
                </a:solidFill>
                <a:effectLst/>
                <a:uLnTx/>
                <a:uFillTx/>
                <a:latin typeface="Calibri" panose="020F0502020204030204"/>
                <a:ea typeface="+mn-ea"/>
                <a:cs typeface="+mn-cs"/>
              </a:rPr>
              <a:t>torm</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event database</a:t>
            </a:r>
          </a:p>
          <a:p>
            <a:pPr marL="233363" marR="0" lvl="1" indent="-233363"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RS matchups with closest-in-time in situ data</a:t>
            </a:r>
          </a:p>
          <a:p>
            <a:pPr marL="233363" marR="0" lvl="1" indent="-233363" algn="l" defTabSz="914400" rtl="0" eaLnBrk="1" fontAlgn="auto" latinLnBrk="0" hangingPunct="1">
              <a:lnSpc>
                <a:spcPct val="100000"/>
              </a:lnSpc>
              <a:spcBef>
                <a:spcPts val="600"/>
              </a:spcBef>
              <a:spcAft>
                <a:spcPts val="0"/>
              </a:spcAft>
              <a:buClrTx/>
              <a:buSzTx/>
              <a:buFont typeface="Wingdings" pitchFamily="2" charset="2"/>
              <a:buChar char="§"/>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Algorithmic identification of CDOM “disconnected” from fluvial plume</a:t>
            </a:r>
          </a:p>
          <a:p>
            <a:pPr marL="233363" indent="-233363">
              <a:spcBef>
                <a:spcPts val="600"/>
              </a:spcBef>
              <a:buFont typeface="Wingdings" pitchFamily="2" charset="2"/>
              <a:buChar char="§"/>
            </a:pPr>
            <a:endParaRPr lang="en-US" sz="3600" dirty="0"/>
          </a:p>
        </p:txBody>
      </p:sp>
      <p:sp>
        <p:nvSpPr>
          <p:cNvPr id="4" name="Slide Number Placeholder 3">
            <a:extLst>
              <a:ext uri="{FF2B5EF4-FFF2-40B4-BE49-F238E27FC236}">
                <a16:creationId xmlns:a16="http://schemas.microsoft.com/office/drawing/2014/main" id="{3F95F64A-7A2D-F558-C24C-76052AF4B8AF}"/>
              </a:ext>
            </a:extLst>
          </p:cNvPr>
          <p:cNvSpPr>
            <a:spLocks noGrp="1"/>
          </p:cNvSpPr>
          <p:nvPr>
            <p:ph type="sldNum" sz="quarter" idx="12"/>
          </p:nvPr>
        </p:nvSpPr>
        <p:spPr/>
        <p:txBody>
          <a:bodyPr/>
          <a:lstStyle/>
          <a:p>
            <a:fld id="{DF3C63A6-C504-2D40-B741-0904B3D72B06}" type="slidenum">
              <a:rPr lang="en-US" smtClean="0"/>
              <a:pPr/>
              <a:t>6</a:t>
            </a:fld>
            <a:endParaRPr lang="en-US" dirty="0"/>
          </a:p>
        </p:txBody>
      </p:sp>
      <p:sp>
        <p:nvSpPr>
          <p:cNvPr id="5" name="Text Placeholder 4">
            <a:extLst>
              <a:ext uri="{FF2B5EF4-FFF2-40B4-BE49-F238E27FC236}">
                <a16:creationId xmlns:a16="http://schemas.microsoft.com/office/drawing/2014/main" id="{8BC76CBC-1579-81F0-52A9-2BF5A91E694E}"/>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9BF4DC1F-54AE-2DAD-5000-9E1D3B1B8C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4575" y="3914193"/>
            <a:ext cx="7772400" cy="2192215"/>
          </a:xfrm>
          <a:prstGeom prst="rect">
            <a:avLst/>
          </a:prstGeom>
        </p:spPr>
      </p:pic>
      <p:pic>
        <p:nvPicPr>
          <p:cNvPr id="7" name="Picture 6">
            <a:extLst>
              <a:ext uri="{FF2B5EF4-FFF2-40B4-BE49-F238E27FC236}">
                <a16:creationId xmlns:a16="http://schemas.microsoft.com/office/drawing/2014/main" id="{702DDB56-E83F-68C8-7FB6-F46F023FAD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4575" y="1524855"/>
            <a:ext cx="7772400" cy="2192215"/>
          </a:xfrm>
          <a:prstGeom prst="rect">
            <a:avLst/>
          </a:prstGeom>
        </p:spPr>
      </p:pic>
    </p:spTree>
    <p:extLst>
      <p:ext uri="{BB962C8B-B14F-4D97-AF65-F5344CB8AC3E}">
        <p14:creationId xmlns:p14="http://schemas.microsoft.com/office/powerpoint/2010/main" val="97826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64E64-DED6-F813-FD5E-4538D9A3FE3E}"/>
              </a:ext>
            </a:extLst>
          </p:cNvPr>
          <p:cNvSpPr>
            <a:spLocks noGrp="1"/>
          </p:cNvSpPr>
          <p:nvPr>
            <p:ph type="title"/>
          </p:nvPr>
        </p:nvSpPr>
        <p:spPr/>
        <p:txBody>
          <a:bodyPr/>
          <a:lstStyle/>
          <a:p>
            <a:r>
              <a:rPr lang="en-US" dirty="0"/>
              <a:t>360 Feedback</a:t>
            </a:r>
          </a:p>
        </p:txBody>
      </p:sp>
      <p:sp>
        <p:nvSpPr>
          <p:cNvPr id="3" name="Content Placeholder 2">
            <a:extLst>
              <a:ext uri="{FF2B5EF4-FFF2-40B4-BE49-F238E27FC236}">
                <a16:creationId xmlns:a16="http://schemas.microsoft.com/office/drawing/2014/main" id="{64F78D79-C3A5-55D8-3E5C-4A87F0C50C17}"/>
              </a:ext>
            </a:extLst>
          </p:cNvPr>
          <p:cNvSpPr>
            <a:spLocks noGrp="1"/>
          </p:cNvSpPr>
          <p:nvPr>
            <p:ph idx="1"/>
          </p:nvPr>
        </p:nvSpPr>
        <p:spPr>
          <a:xfrm>
            <a:off x="1916429" y="1161653"/>
            <a:ext cx="9925051" cy="5582047"/>
          </a:xfrm>
        </p:spPr>
        <p:txBody>
          <a:bodyPr>
            <a:normAutofit lnSpcReduction="10000"/>
          </a:bodyPr>
          <a:lstStyle/>
          <a:p>
            <a:pPr marL="0" indent="0">
              <a:buNone/>
            </a:pPr>
            <a:r>
              <a:rPr lang="en-US" sz="1400" b="1" dirty="0">
                <a:solidFill>
                  <a:schemeClr val="bg1"/>
                </a:solidFill>
              </a:rPr>
              <a:t>Dr. Tricia Meredith </a:t>
            </a:r>
            <a:r>
              <a:rPr lang="en-US" sz="1400" dirty="0">
                <a:solidFill>
                  <a:schemeClr val="bg1"/>
                </a:solidFill>
              </a:rPr>
              <a:t>(FAU Lab Schools Director of Research): </a:t>
            </a:r>
          </a:p>
          <a:p>
            <a:pPr marL="342900" indent="-342900">
              <a:buFont typeface="Wingdings" pitchFamily="2" charset="2"/>
              <a:buChar char="§"/>
            </a:pPr>
            <a:r>
              <a:rPr lang="en-US" sz="1400" dirty="0">
                <a:solidFill>
                  <a:schemeClr val="bg1"/>
                </a:solidFill>
              </a:rPr>
              <a:t>”Supportive mentorship key to grab student interest at critical time in their educational path and give them a taste of research in this area”</a:t>
            </a:r>
          </a:p>
          <a:p>
            <a:pPr marL="342900" indent="-342900">
              <a:buFont typeface="Wingdings" pitchFamily="2" charset="2"/>
              <a:buChar char="§"/>
            </a:pPr>
            <a:r>
              <a:rPr lang="en-US" sz="1400" dirty="0">
                <a:solidFill>
                  <a:schemeClr val="bg1"/>
                </a:solidFill>
              </a:rPr>
              <a:t>“Interns receiving transferrable skills in data science applicable to all STEM fields”</a:t>
            </a:r>
          </a:p>
          <a:p>
            <a:pPr marL="342900" indent="-342900">
              <a:buFont typeface="Wingdings" pitchFamily="2" charset="2"/>
              <a:buChar char="§"/>
            </a:pPr>
            <a:r>
              <a:rPr lang="en-US" sz="1400" dirty="0">
                <a:solidFill>
                  <a:srgbClr val="FF72FF"/>
                </a:solidFill>
              </a:rPr>
              <a:t>“The students like project contribution, role beyond a passive listener, and drives investment in learning </a:t>
            </a:r>
          </a:p>
          <a:p>
            <a:pPr marL="342900" indent="-342900">
              <a:buFont typeface="Wingdings" pitchFamily="2" charset="2"/>
              <a:buChar char="§"/>
            </a:pPr>
            <a:r>
              <a:rPr lang="en-US" sz="1400" dirty="0">
                <a:solidFill>
                  <a:schemeClr val="bg1"/>
                </a:solidFill>
              </a:rPr>
              <a:t>Collaboration successful because of our frequent communication and shared goals. </a:t>
            </a:r>
            <a:r>
              <a:rPr lang="en-US" sz="1400" dirty="0"/>
              <a:t>V</a:t>
            </a:r>
            <a:r>
              <a:rPr lang="en-US" sz="1400" dirty="0">
                <a:solidFill>
                  <a:schemeClr val="bg1"/>
                </a:solidFill>
              </a:rPr>
              <a:t>ery lucky that our students get access!</a:t>
            </a:r>
          </a:p>
          <a:p>
            <a:pPr marL="0" indent="0">
              <a:buNone/>
            </a:pPr>
            <a:r>
              <a:rPr lang="en-US" sz="1400" dirty="0">
                <a:solidFill>
                  <a:schemeClr val="bg1"/>
                </a:solidFill>
              </a:rPr>
              <a:t> </a:t>
            </a:r>
          </a:p>
          <a:p>
            <a:pPr marL="0" indent="0">
              <a:buNone/>
            </a:pPr>
            <a:r>
              <a:rPr lang="en-US" sz="1400" b="1" dirty="0">
                <a:solidFill>
                  <a:schemeClr val="bg1"/>
                </a:solidFill>
              </a:rPr>
              <a:t>Dr. Veronica Ruiz-</a:t>
            </a:r>
            <a:r>
              <a:rPr lang="en-US" sz="1400" b="1" dirty="0" err="1">
                <a:solidFill>
                  <a:schemeClr val="bg1"/>
                </a:solidFill>
              </a:rPr>
              <a:t>Xomchuk</a:t>
            </a:r>
            <a:r>
              <a:rPr lang="en-US" sz="1400" b="1" dirty="0">
                <a:solidFill>
                  <a:schemeClr val="bg1"/>
                </a:solidFill>
              </a:rPr>
              <a:t> </a:t>
            </a:r>
            <a:r>
              <a:rPr lang="en-US" sz="1400" dirty="0">
                <a:solidFill>
                  <a:schemeClr val="bg1"/>
                </a:solidFill>
              </a:rPr>
              <a:t>(former project postdoc, presently Scientific Programmer for GMAO @ SAIC,): </a:t>
            </a:r>
          </a:p>
          <a:p>
            <a:pPr>
              <a:buFont typeface="Wingdings" pitchFamily="2" charset="2"/>
              <a:buChar char="§"/>
            </a:pPr>
            <a:r>
              <a:rPr lang="en-US" sz="1400" dirty="0">
                <a:solidFill>
                  <a:srgbClr val="FF72FF"/>
                </a:solidFill>
              </a:rPr>
              <a:t>“The project introduced me to remote sensing and was definitely key in the next step in my career“</a:t>
            </a:r>
          </a:p>
          <a:p>
            <a:pPr>
              <a:buFont typeface="Wingdings" pitchFamily="2" charset="2"/>
              <a:buChar char="§"/>
            </a:pPr>
            <a:r>
              <a:rPr lang="en-US" sz="1400" dirty="0">
                <a:solidFill>
                  <a:srgbClr val="FF72FF"/>
                </a:solidFill>
              </a:rPr>
              <a:t>“Challenge has been finding the right tools at the right level (challenging but reachable while generating appropriate outputs)”</a:t>
            </a:r>
          </a:p>
          <a:p>
            <a:pPr>
              <a:buFont typeface="Wingdings" pitchFamily="2" charset="2"/>
              <a:buChar char="§"/>
            </a:pPr>
            <a:r>
              <a:rPr lang="en-US" sz="1400" dirty="0">
                <a:solidFill>
                  <a:schemeClr val="bg1"/>
                </a:solidFill>
              </a:rPr>
              <a:t>”Workshop an opportunity to promote scientific exploration, not just following directions”</a:t>
            </a:r>
          </a:p>
          <a:p>
            <a:pPr>
              <a:buFont typeface="Wingdings" pitchFamily="2" charset="2"/>
              <a:buChar char="§"/>
            </a:pPr>
            <a:endParaRPr lang="en-US" sz="1400" dirty="0">
              <a:solidFill>
                <a:schemeClr val="bg1"/>
              </a:solidFill>
            </a:endParaRPr>
          </a:p>
          <a:p>
            <a:pPr marL="0" indent="0">
              <a:buNone/>
            </a:pPr>
            <a:r>
              <a:rPr lang="en-US" sz="1400" b="1" dirty="0">
                <a:solidFill>
                  <a:schemeClr val="bg1"/>
                </a:solidFill>
              </a:rPr>
              <a:t>Eric Morales </a:t>
            </a:r>
            <a:r>
              <a:rPr lang="en-US" sz="1400" dirty="0">
                <a:solidFill>
                  <a:schemeClr val="bg1"/>
                </a:solidFill>
              </a:rPr>
              <a:t>(current high school intern): </a:t>
            </a:r>
          </a:p>
          <a:p>
            <a:pPr>
              <a:buFont typeface="Wingdings" pitchFamily="2" charset="2"/>
              <a:buChar char="§"/>
            </a:pPr>
            <a:r>
              <a:rPr lang="en-US" sz="1400" dirty="0"/>
              <a:t>“Helped develop my passions and professional skills including coding, data analyses, coding, presenting, the scientific process”</a:t>
            </a:r>
          </a:p>
          <a:p>
            <a:pPr>
              <a:buFont typeface="Wingdings" pitchFamily="2" charset="2"/>
              <a:buChar char="§"/>
            </a:pPr>
            <a:r>
              <a:rPr lang="en-US" sz="1400" dirty="0">
                <a:solidFill>
                  <a:srgbClr val="FF72FF"/>
                </a:solidFill>
              </a:rPr>
              <a:t>“While still interested in medicine as a career, the image analysis techniques have added to my interest in radiology”</a:t>
            </a:r>
          </a:p>
          <a:p>
            <a:pPr>
              <a:buFont typeface="Wingdings" pitchFamily="2" charset="2"/>
              <a:buChar char="§"/>
            </a:pPr>
            <a:r>
              <a:rPr lang="en-US" sz="1400" dirty="0"/>
              <a:t>“very satisfied with the dynamic of working with Veronica and Hanna. Veronica was extremely patient despite my limited python knowledge, and has trained me to be confident in working with our code. Hanna is effective in communicating, and does not hesitate to give me feedback to help me improve my work“</a:t>
            </a:r>
          </a:p>
          <a:p>
            <a:pPr>
              <a:buFont typeface="Wingdings" pitchFamily="2" charset="2"/>
              <a:buChar char="§"/>
            </a:pPr>
            <a:r>
              <a:rPr lang="en-US" sz="1400" dirty="0"/>
              <a:t>“Only improvement I can think of concerns my work at the beginning of the project. Progress felt slow, and I felt that I did not have enough to do. There were many aspects of the project that had yet to be definitively decided on, so this was understandable.”</a:t>
            </a:r>
            <a:endParaRPr lang="en-US" sz="1400" dirty="0">
              <a:solidFill>
                <a:schemeClr val="bg1"/>
              </a:solidFill>
            </a:endParaRPr>
          </a:p>
          <a:p>
            <a:endParaRPr lang="en-US" sz="1400" dirty="0"/>
          </a:p>
        </p:txBody>
      </p:sp>
      <p:sp>
        <p:nvSpPr>
          <p:cNvPr id="4" name="Slide Number Placeholder 3">
            <a:extLst>
              <a:ext uri="{FF2B5EF4-FFF2-40B4-BE49-F238E27FC236}">
                <a16:creationId xmlns:a16="http://schemas.microsoft.com/office/drawing/2014/main" id="{CF5960DF-53B5-D8A0-BD67-2A4E25CA97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3C63A6-C504-2D40-B741-0904B3D72B0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34E5F037-01FD-5B21-E716-931696E3143F}"/>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77EDC91E-332E-0900-11CD-7AAAFAA2133E}"/>
              </a:ext>
            </a:extLst>
          </p:cNvPr>
          <p:cNvPicPr>
            <a:picLocks noChangeAspect="1"/>
          </p:cNvPicPr>
          <p:nvPr/>
        </p:nvPicPr>
        <p:blipFill>
          <a:blip r:embed="rId2"/>
          <a:stretch>
            <a:fillRect/>
          </a:stretch>
        </p:blipFill>
        <p:spPr>
          <a:xfrm>
            <a:off x="496552" y="4796789"/>
            <a:ext cx="1365228" cy="1649651"/>
          </a:xfrm>
          <a:prstGeom prst="rect">
            <a:avLst/>
          </a:prstGeom>
        </p:spPr>
      </p:pic>
      <p:pic>
        <p:nvPicPr>
          <p:cNvPr id="9" name="Picture 8">
            <a:extLst>
              <a:ext uri="{FF2B5EF4-FFF2-40B4-BE49-F238E27FC236}">
                <a16:creationId xmlns:a16="http://schemas.microsoft.com/office/drawing/2014/main" id="{BB9839AA-76B9-5EC1-5993-37ACF1417D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510" y="3071414"/>
            <a:ext cx="1210270" cy="1550658"/>
          </a:xfrm>
          <a:prstGeom prst="rect">
            <a:avLst/>
          </a:prstGeom>
        </p:spPr>
      </p:pic>
      <p:pic>
        <p:nvPicPr>
          <p:cNvPr id="1026" name="Picture 2" descr="Dr. Tricia Meredith (@tricialmeredith) / Twitter">
            <a:extLst>
              <a:ext uri="{FF2B5EF4-FFF2-40B4-BE49-F238E27FC236}">
                <a16:creationId xmlns:a16="http://schemas.microsoft.com/office/drawing/2014/main" id="{97ACB898-AC14-E0AC-ECE4-B103889A5C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778" y="1161653"/>
            <a:ext cx="1649651" cy="164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02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F2761C-6EFF-404D-2DE8-9775D8114D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4804" y="0"/>
            <a:ext cx="5327196" cy="6858000"/>
          </a:xfrm>
          <a:prstGeom prst="rect">
            <a:avLst/>
          </a:prstGeom>
        </p:spPr>
      </p:pic>
      <p:sp>
        <p:nvSpPr>
          <p:cNvPr id="8" name="TextBox 7">
            <a:extLst>
              <a:ext uri="{FF2B5EF4-FFF2-40B4-BE49-F238E27FC236}">
                <a16:creationId xmlns:a16="http://schemas.microsoft.com/office/drawing/2014/main" id="{9BF75025-B06C-7D30-6176-1D008DB837C5}"/>
              </a:ext>
            </a:extLst>
          </p:cNvPr>
          <p:cNvSpPr txBox="1"/>
          <p:nvPr/>
        </p:nvSpPr>
        <p:spPr>
          <a:xfrm>
            <a:off x="0" y="0"/>
            <a:ext cx="7068312" cy="7201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May 4 agenda – Research Field Trip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300" b="1" i="0" u="sng" strike="noStrike" kern="1200" cap="none" spc="0" normalizeH="0" baseline="0" noProof="0" dirty="0">
                <a:ln>
                  <a:noFill/>
                </a:ln>
                <a:solidFill>
                  <a:prstClr val="black"/>
                </a:solidFill>
                <a:effectLst/>
                <a:uLnTx/>
                <a:uFillTx/>
                <a:latin typeface="Calibri" panose="020F0502020204030204"/>
                <a:ea typeface="+mn-ea"/>
                <a:cs typeface="+mn-cs"/>
              </a:rPr>
              <a:t>Research cruise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in situ continuous sensors, in situ measurements, water samples, sediment samples, reflectance measurements, ecosystem tour. </a:t>
            </a:r>
            <a:b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Themes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Plume; mud/sand, stratification/hypoxia</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300" b="1" i="0" u="sng" strike="noStrike" kern="1200" cap="none" spc="0" normalizeH="0" baseline="0" noProof="0" dirty="0">
                <a:ln>
                  <a:noFill/>
                </a:ln>
                <a:solidFill>
                  <a:prstClr val="black"/>
                </a:solidFill>
                <a:effectLst/>
                <a:uLnTx/>
                <a:uFillTx/>
                <a:latin typeface="Calibri" panose="020F0502020204030204"/>
                <a:ea typeface="+mn-ea"/>
                <a:cs typeface="+mn-cs"/>
              </a:rPr>
              <a:t>Optics lab stations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Decomposing white light</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Color transmission</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Color perception by us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Color perception by satellites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Particle light scattering</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Fluorescence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Refraction, reflection, diffraction.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Converging and diverging lenses.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Light transmission thru sediment CDOM</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300" b="1" i="0" u="sng" strike="noStrike" kern="1200" cap="none" spc="0" normalizeH="0" baseline="0" noProof="0" dirty="0">
                <a:ln>
                  <a:noFill/>
                </a:ln>
                <a:solidFill>
                  <a:prstClr val="black"/>
                </a:solidFill>
                <a:effectLst/>
                <a:uLnTx/>
                <a:uFillTx/>
                <a:latin typeface="Calibri" panose="020F0502020204030204"/>
                <a:ea typeface="+mn-ea"/>
                <a:cs typeface="+mn-cs"/>
              </a:rPr>
              <a:t>HBOI tour</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Submersibles, Optics test tank, Ocean Discovery Center…Gift shop!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89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BE742B-70FB-2B70-BE45-115934CB08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7829"/>
            <a:ext cx="6103954" cy="3820059"/>
          </a:xfrm>
          <a:prstGeom prst="rect">
            <a:avLst/>
          </a:prstGeom>
        </p:spPr>
      </p:pic>
      <p:pic>
        <p:nvPicPr>
          <p:cNvPr id="7" name="Picture 6">
            <a:extLst>
              <a:ext uri="{FF2B5EF4-FFF2-40B4-BE49-F238E27FC236}">
                <a16:creationId xmlns:a16="http://schemas.microsoft.com/office/drawing/2014/main" id="{FF3A7270-E2C1-8E21-6828-FAD9B1D6A6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6299" y="3297570"/>
            <a:ext cx="5231832" cy="3560430"/>
          </a:xfrm>
          <a:prstGeom prst="rect">
            <a:avLst/>
          </a:prstGeom>
        </p:spPr>
      </p:pic>
      <p:pic>
        <p:nvPicPr>
          <p:cNvPr id="8" name="Picture 7">
            <a:extLst>
              <a:ext uri="{FF2B5EF4-FFF2-40B4-BE49-F238E27FC236}">
                <a16:creationId xmlns:a16="http://schemas.microsoft.com/office/drawing/2014/main" id="{B39FA9D9-219B-36EA-AB74-E6FEAB3B47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78" y="1677731"/>
            <a:ext cx="3437415" cy="2297339"/>
          </a:xfrm>
          <a:prstGeom prst="rect">
            <a:avLst/>
          </a:prstGeom>
        </p:spPr>
      </p:pic>
      <p:pic>
        <p:nvPicPr>
          <p:cNvPr id="9" name="Picture 8">
            <a:extLst>
              <a:ext uri="{FF2B5EF4-FFF2-40B4-BE49-F238E27FC236}">
                <a16:creationId xmlns:a16="http://schemas.microsoft.com/office/drawing/2014/main" id="{990B1FF2-51E4-0D37-4D0C-670B721937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 y="0"/>
            <a:ext cx="4535065" cy="2013462"/>
          </a:xfrm>
          <a:prstGeom prst="rect">
            <a:avLst/>
          </a:prstGeom>
        </p:spPr>
      </p:pic>
      <p:pic>
        <p:nvPicPr>
          <p:cNvPr id="11" name="Picture 10">
            <a:extLst>
              <a:ext uri="{FF2B5EF4-FFF2-40B4-BE49-F238E27FC236}">
                <a16:creationId xmlns:a16="http://schemas.microsoft.com/office/drawing/2014/main" id="{BE189666-EC4D-49CF-E778-18E0E893CF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5" y="3778563"/>
            <a:ext cx="4386443" cy="3118600"/>
          </a:xfrm>
          <a:prstGeom prst="rect">
            <a:avLst/>
          </a:prstGeom>
        </p:spPr>
      </p:pic>
      <p:pic>
        <p:nvPicPr>
          <p:cNvPr id="12" name="Picture 11">
            <a:extLst>
              <a:ext uri="{FF2B5EF4-FFF2-40B4-BE49-F238E27FC236}">
                <a16:creationId xmlns:a16="http://schemas.microsoft.com/office/drawing/2014/main" id="{11BDA447-C607-09B0-B866-D731FF7DE8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7633" y="1989438"/>
            <a:ext cx="3223949" cy="2015303"/>
          </a:xfrm>
          <a:prstGeom prst="rect">
            <a:avLst/>
          </a:prstGeom>
        </p:spPr>
      </p:pic>
      <p:pic>
        <p:nvPicPr>
          <p:cNvPr id="14" name="Picture 13">
            <a:extLst>
              <a:ext uri="{FF2B5EF4-FFF2-40B4-BE49-F238E27FC236}">
                <a16:creationId xmlns:a16="http://schemas.microsoft.com/office/drawing/2014/main" id="{B239DC52-970A-AF72-0AED-A3C396CCF4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08130" y="3620226"/>
            <a:ext cx="2591824" cy="3237774"/>
          </a:xfrm>
          <a:prstGeom prst="rect">
            <a:avLst/>
          </a:prstGeom>
        </p:spPr>
      </p:pic>
      <p:pic>
        <p:nvPicPr>
          <p:cNvPr id="16" name="Picture 15">
            <a:extLst>
              <a:ext uri="{FF2B5EF4-FFF2-40B4-BE49-F238E27FC236}">
                <a16:creationId xmlns:a16="http://schemas.microsoft.com/office/drawing/2014/main" id="{5EE014F0-A008-5956-77F9-ACFFD13EAC7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25097" y="0"/>
            <a:ext cx="2022105" cy="2499130"/>
          </a:xfrm>
          <a:prstGeom prst="rect">
            <a:avLst/>
          </a:prstGeom>
        </p:spPr>
      </p:pic>
      <p:pic>
        <p:nvPicPr>
          <p:cNvPr id="17" name="Picture 16">
            <a:extLst>
              <a:ext uri="{FF2B5EF4-FFF2-40B4-BE49-F238E27FC236}">
                <a16:creationId xmlns:a16="http://schemas.microsoft.com/office/drawing/2014/main" id="{8B001869-9F0A-13BC-D961-D520E7D282E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894923" y="3152447"/>
            <a:ext cx="2395647" cy="2185416"/>
          </a:xfrm>
          <a:prstGeom prst="rect">
            <a:avLst/>
          </a:prstGeom>
        </p:spPr>
      </p:pic>
    </p:spTree>
    <p:extLst>
      <p:ext uri="{BB962C8B-B14F-4D97-AF65-F5344CB8AC3E}">
        <p14:creationId xmlns:p14="http://schemas.microsoft.com/office/powerpoint/2010/main" val="1035912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70406</TotalTime>
  <Words>1889</Words>
  <Application>Microsoft Macintosh PowerPoint</Application>
  <PresentationFormat>Widescreen</PresentationFormat>
  <Paragraphs>208</Paragraphs>
  <Slides>25</Slides>
  <Notes>2</Notes>
  <HiddenSlides>0</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7" baseType="lpstr">
      <vt:lpstr>AppleGothic</vt:lpstr>
      <vt:lpstr>.AppleSystemUIFont</vt:lpstr>
      <vt:lpstr>Arial</vt:lpstr>
      <vt:lpstr>Baghdad</vt:lpstr>
      <vt:lpstr>Calibri</vt:lpstr>
      <vt:lpstr>Calibri Light</vt:lpstr>
      <vt:lpstr>Roboto</vt:lpstr>
      <vt:lpstr>Wingdings</vt:lpstr>
      <vt:lpstr>Office Theme</vt:lpstr>
      <vt:lpstr>1_Office Theme</vt:lpstr>
      <vt:lpstr>2_Office Theme</vt:lpstr>
      <vt:lpstr>Graph</vt:lpstr>
      <vt:lpstr>Focused mentoring and wider workshops to connect high school students with NASA science </vt:lpstr>
      <vt:lpstr>Background &amp; Motivation</vt:lpstr>
      <vt:lpstr>Background &amp; Motivation</vt:lpstr>
      <vt:lpstr>PowerPoint Presentation</vt:lpstr>
      <vt:lpstr>Mentoring overview</vt:lpstr>
      <vt:lpstr>Example intern tasks</vt:lpstr>
      <vt:lpstr>360 Feedback</vt:lpstr>
      <vt:lpstr>PowerPoint Presentation</vt:lpstr>
      <vt:lpstr>PowerPoint Presentation</vt:lpstr>
      <vt:lpstr>What was your favorite activity?</vt:lpstr>
      <vt:lpstr>PowerPoint Presentation</vt:lpstr>
      <vt:lpstr>PowerPoint Presentation</vt:lpstr>
      <vt:lpstr>Are you more interested in thinking about a career in oceanography than you were before?</vt:lpstr>
      <vt:lpstr>What did you learn that surprised you the most?</vt:lpstr>
      <vt:lpstr>Are you more interested in a career in data-science?</vt:lpstr>
      <vt:lpstr>What is your gender? </vt:lpstr>
      <vt:lpstr>Research conducted to date</vt:lpstr>
      <vt:lpstr>PowerPoint Presentation</vt:lpstr>
      <vt:lpstr>Sediment pore water water absorption dependence</vt:lpstr>
      <vt:lpstr>Sediment pore water water absorption dependence</vt:lpstr>
      <vt:lpstr>Sediment pore water water absorption dependence</vt:lpstr>
      <vt:lpstr>PowerPoint Presentation</vt:lpstr>
      <vt:lpstr>PowerPoint Presentation</vt:lpstr>
      <vt:lpstr>Next steps to identify sediment DOC at surface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Jordon Beckler</dc:creator>
  <cp:lastModifiedBy>Jordon Beckler</cp:lastModifiedBy>
  <cp:revision>2596</cp:revision>
  <dcterms:created xsi:type="dcterms:W3CDTF">2018-04-28T22:25:52Z</dcterms:created>
  <dcterms:modified xsi:type="dcterms:W3CDTF">2023-05-09T12:33:32Z</dcterms:modified>
</cp:coreProperties>
</file>