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7" r:id="rId2"/>
    <p:sldId id="270" r:id="rId3"/>
    <p:sldId id="868" r:id="rId4"/>
    <p:sldId id="867" r:id="rId5"/>
    <p:sldId id="870" r:id="rId6"/>
    <p:sldId id="291" r:id="rId7"/>
    <p:sldId id="261" r:id="rId8"/>
    <p:sldId id="871" r:id="rId9"/>
    <p:sldId id="872" r:id="rId10"/>
    <p:sldId id="873" r:id="rId11"/>
    <p:sldId id="874" r:id="rId12"/>
    <p:sldId id="875" r:id="rId13"/>
    <p:sldId id="876" r:id="rId14"/>
    <p:sldId id="850" r:id="rId15"/>
    <p:sldId id="86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3F00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0"/>
    <p:restoredTop sz="91708"/>
  </p:normalViewPr>
  <p:slideViewPr>
    <p:cSldViewPr snapToGrid="0" snapToObjects="1" showGuides="1">
      <p:cViewPr varScale="1">
        <p:scale>
          <a:sx n="124" d="100"/>
          <a:sy n="124" d="100"/>
        </p:scale>
        <p:origin x="1216"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Users\qilin\Documents\00-paper\31-Debris\Debris_MSI_2021021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qilin\Documents\00-paper\31-Debris\Debris_MSI_2021021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qilin/Documents/00-paper/31-Debris/Debris_MSI_20210210.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qilin/Documents/00-paper/31-Debris/Debris_MSI_2021021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6.0810810810810814E-2"/>
          <c:y val="5.0925925925925923E-2"/>
          <c:w val="0.92432432432432421"/>
          <c:h val="0.8666666666666667"/>
        </c:manualLayout>
      </c:layout>
      <c:scatterChart>
        <c:scatterStyle val="lineMarker"/>
        <c:varyColors val="0"/>
        <c:ser>
          <c:idx val="0"/>
          <c:order val="0"/>
          <c:spPr>
            <a:ln w="31750" cap="rnd">
              <a:solidFill>
                <a:schemeClr val="accent1"/>
              </a:solidFill>
              <a:round/>
            </a:ln>
            <a:effectLst/>
          </c:spPr>
          <c:marker>
            <c:symbol val="circle"/>
            <c:size val="6"/>
            <c:spPr>
              <a:solidFill>
                <a:schemeClr val="accent1"/>
              </a:solidFill>
              <a:ln w="31750">
                <a:solidFill>
                  <a:schemeClr val="accent1"/>
                </a:solidFill>
              </a:ln>
              <a:effectLst/>
            </c:spPr>
          </c:marker>
          <c:errBars>
            <c:errDir val="y"/>
            <c:errBarType val="both"/>
            <c:errValType val="cust"/>
            <c:noEndCap val="0"/>
            <c:plus>
              <c:numRef>
                <c:f>Sheet1!$E$2:$E$12</c:f>
                <c:numCache>
                  <c:formatCode>General</c:formatCode>
                  <c:ptCount val="11"/>
                  <c:pt idx="0">
                    <c:v>9.2873300000000005E-4</c:v>
                  </c:pt>
                  <c:pt idx="1">
                    <c:v>8.9461999999999996E-3</c:v>
                  </c:pt>
                  <c:pt idx="2">
                    <c:v>1.1211799999999999E-2</c:v>
                  </c:pt>
                  <c:pt idx="3">
                    <c:v>1.273E-2</c:v>
                  </c:pt>
                  <c:pt idx="4">
                    <c:v>7.51412E-3</c:v>
                  </c:pt>
                  <c:pt idx="5">
                    <c:v>7.6908599999999999E-3</c:v>
                  </c:pt>
                  <c:pt idx="6">
                    <c:v>1.17523E-2</c:v>
                  </c:pt>
                  <c:pt idx="7">
                    <c:v>1.6087199999999999E-2</c:v>
                  </c:pt>
                  <c:pt idx="8">
                    <c:v>1.01409E-2</c:v>
                  </c:pt>
                  <c:pt idx="9">
                    <c:v>3.2608200000000002E-3</c:v>
                  </c:pt>
                  <c:pt idx="10">
                    <c:v>1.39409E-3</c:v>
                  </c:pt>
                </c:numCache>
              </c:numRef>
            </c:plus>
            <c:minus>
              <c:numRef>
                <c:f>Sheet1!$E$2:$E$12</c:f>
                <c:numCache>
                  <c:formatCode>General</c:formatCode>
                  <c:ptCount val="11"/>
                  <c:pt idx="0">
                    <c:v>9.2873300000000005E-4</c:v>
                  </c:pt>
                  <c:pt idx="1">
                    <c:v>8.9461999999999996E-3</c:v>
                  </c:pt>
                  <c:pt idx="2">
                    <c:v>1.1211799999999999E-2</c:v>
                  </c:pt>
                  <c:pt idx="3">
                    <c:v>1.273E-2</c:v>
                  </c:pt>
                  <c:pt idx="4">
                    <c:v>7.51412E-3</c:v>
                  </c:pt>
                  <c:pt idx="5">
                    <c:v>7.6908599999999999E-3</c:v>
                  </c:pt>
                  <c:pt idx="6">
                    <c:v>1.17523E-2</c:v>
                  </c:pt>
                  <c:pt idx="7">
                    <c:v>1.6087199999999999E-2</c:v>
                  </c:pt>
                  <c:pt idx="8">
                    <c:v>1.01409E-2</c:v>
                  </c:pt>
                  <c:pt idx="9">
                    <c:v>3.2608200000000002E-3</c:v>
                  </c:pt>
                  <c:pt idx="10">
                    <c:v>1.39409E-3</c:v>
                  </c:pt>
                </c:numCache>
              </c:numRef>
            </c:minus>
            <c:spPr>
              <a:noFill/>
              <a:ln w="15875" cap="flat" cmpd="sng" algn="ctr">
                <a:solidFill>
                  <a:schemeClr val="accent1"/>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Sheet1!$B$2:$B$12</c:f>
              <c:numCache>
                <c:formatCode>0.000</c:formatCode>
                <c:ptCount val="11"/>
                <c:pt idx="0">
                  <c:v>1.4821299999999999E-3</c:v>
                </c:pt>
                <c:pt idx="1">
                  <c:v>8.1861499999999997E-3</c:v>
                </c:pt>
                <c:pt idx="2">
                  <c:v>1.01122E-2</c:v>
                </c:pt>
                <c:pt idx="3">
                  <c:v>1.43503E-2</c:v>
                </c:pt>
                <c:pt idx="4">
                  <c:v>1.5101E-2</c:v>
                </c:pt>
                <c:pt idx="5">
                  <c:v>1.81995E-2</c:v>
                </c:pt>
                <c:pt idx="6">
                  <c:v>2.02531E-2</c:v>
                </c:pt>
                <c:pt idx="7">
                  <c:v>2.0076400000000001E-2</c:v>
                </c:pt>
                <c:pt idx="8">
                  <c:v>2.14355E-2</c:v>
                </c:pt>
                <c:pt idx="9">
                  <c:v>7.8876999999999992E-3</c:v>
                </c:pt>
                <c:pt idx="10">
                  <c:v>3.7217399999999999E-3</c:v>
                </c:pt>
              </c:numCache>
            </c:numRef>
          </c:yVal>
          <c:smooth val="0"/>
          <c:extLst>
            <c:ext xmlns:c16="http://schemas.microsoft.com/office/drawing/2014/chart" uri="{C3380CC4-5D6E-409C-BE32-E72D297353CC}">
              <c16:uniqueId val="{00000000-9468-D942-AF32-B49501B98FE2}"/>
            </c:ext>
          </c:extLst>
        </c:ser>
        <c:ser>
          <c:idx val="1"/>
          <c:order val="1"/>
          <c:spPr>
            <a:ln w="31750" cap="rnd">
              <a:solidFill>
                <a:schemeClr val="accent2"/>
              </a:solidFill>
              <a:round/>
            </a:ln>
            <a:effectLst/>
          </c:spPr>
          <c:marker>
            <c:symbol val="circle"/>
            <c:size val="6"/>
            <c:spPr>
              <a:solidFill>
                <a:schemeClr val="accent2"/>
              </a:solidFill>
              <a:ln w="31750">
                <a:solidFill>
                  <a:schemeClr val="accent2"/>
                </a:solidFill>
              </a:ln>
              <a:effectLst/>
            </c:spPr>
          </c:marker>
          <c:errBars>
            <c:errDir val="y"/>
            <c:errBarType val="both"/>
            <c:errValType val="cust"/>
            <c:noEndCap val="0"/>
            <c:plus>
              <c:numRef>
                <c:f>Sheet1!$F$2:$F$12</c:f>
                <c:numCache>
                  <c:formatCode>General</c:formatCode>
                  <c:ptCount val="11"/>
                  <c:pt idx="0">
                    <c:v>2.3148000000000001E-3</c:v>
                  </c:pt>
                  <c:pt idx="1">
                    <c:v>1.2652E-2</c:v>
                  </c:pt>
                  <c:pt idx="2">
                    <c:v>1.49026E-2</c:v>
                  </c:pt>
                  <c:pt idx="3">
                    <c:v>1.7300699999999999E-2</c:v>
                  </c:pt>
                  <c:pt idx="4">
                    <c:v>1.43321E-2</c:v>
                  </c:pt>
                  <c:pt idx="5">
                    <c:v>1.43191E-2</c:v>
                  </c:pt>
                  <c:pt idx="6">
                    <c:v>1.32529E-2</c:v>
                  </c:pt>
                  <c:pt idx="7">
                    <c:v>1.9901700000000001E-2</c:v>
                  </c:pt>
                  <c:pt idx="8">
                    <c:v>1.51954E-2</c:v>
                  </c:pt>
                  <c:pt idx="9">
                    <c:v>5.3266399999999997E-3</c:v>
                  </c:pt>
                  <c:pt idx="10">
                    <c:v>2.5261099999999998E-3</c:v>
                  </c:pt>
                </c:numCache>
              </c:numRef>
            </c:plus>
            <c:minus>
              <c:numRef>
                <c:f>Sheet1!$F$2:$F$12</c:f>
                <c:numCache>
                  <c:formatCode>General</c:formatCode>
                  <c:ptCount val="11"/>
                  <c:pt idx="0">
                    <c:v>2.3148000000000001E-3</c:v>
                  </c:pt>
                  <c:pt idx="1">
                    <c:v>1.2652E-2</c:v>
                  </c:pt>
                  <c:pt idx="2">
                    <c:v>1.49026E-2</c:v>
                  </c:pt>
                  <c:pt idx="3">
                    <c:v>1.7300699999999999E-2</c:v>
                  </c:pt>
                  <c:pt idx="4">
                    <c:v>1.43321E-2</c:v>
                  </c:pt>
                  <c:pt idx="5">
                    <c:v>1.43191E-2</c:v>
                  </c:pt>
                  <c:pt idx="6">
                    <c:v>1.32529E-2</c:v>
                  </c:pt>
                  <c:pt idx="7">
                    <c:v>1.9901700000000001E-2</c:v>
                  </c:pt>
                  <c:pt idx="8">
                    <c:v>1.51954E-2</c:v>
                  </c:pt>
                  <c:pt idx="9">
                    <c:v>5.3266399999999997E-3</c:v>
                  </c:pt>
                  <c:pt idx="10">
                    <c:v>2.5261099999999998E-3</c:v>
                  </c:pt>
                </c:numCache>
              </c:numRef>
            </c:minus>
            <c:spPr>
              <a:noFill/>
              <a:ln w="15875" cap="flat" cmpd="sng" algn="ctr">
                <a:solidFill>
                  <a:schemeClr val="accent2"/>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Sheet1!$C$2:$C$12</c:f>
              <c:numCache>
                <c:formatCode>0.000</c:formatCode>
                <c:ptCount val="11"/>
                <c:pt idx="0">
                  <c:v>7.5688700000000001E-3</c:v>
                </c:pt>
                <c:pt idx="1">
                  <c:v>2.44167E-2</c:v>
                </c:pt>
                <c:pt idx="2">
                  <c:v>2.7765100000000001E-2</c:v>
                </c:pt>
                <c:pt idx="3">
                  <c:v>3.2100799999999999E-2</c:v>
                </c:pt>
                <c:pt idx="4">
                  <c:v>3.02475E-2</c:v>
                </c:pt>
                <c:pt idx="5">
                  <c:v>3.3642600000000002E-2</c:v>
                </c:pt>
                <c:pt idx="6">
                  <c:v>3.6630500000000003E-2</c:v>
                </c:pt>
                <c:pt idx="7">
                  <c:v>3.64716E-2</c:v>
                </c:pt>
                <c:pt idx="8">
                  <c:v>3.85572E-2</c:v>
                </c:pt>
                <c:pt idx="9">
                  <c:v>1.5487799999999999E-2</c:v>
                </c:pt>
                <c:pt idx="10">
                  <c:v>8.7160899999999993E-3</c:v>
                </c:pt>
              </c:numCache>
            </c:numRef>
          </c:yVal>
          <c:smooth val="0"/>
          <c:extLst>
            <c:ext xmlns:c16="http://schemas.microsoft.com/office/drawing/2014/chart" uri="{C3380CC4-5D6E-409C-BE32-E72D297353CC}">
              <c16:uniqueId val="{00000001-9468-D942-AF32-B49501B98FE2}"/>
            </c:ext>
          </c:extLst>
        </c:ser>
        <c:ser>
          <c:idx val="2"/>
          <c:order val="2"/>
          <c:spPr>
            <a:ln w="31750" cap="rnd">
              <a:solidFill>
                <a:schemeClr val="accent3"/>
              </a:solidFill>
              <a:round/>
            </a:ln>
            <a:effectLst/>
          </c:spPr>
          <c:marker>
            <c:symbol val="circle"/>
            <c:size val="6"/>
            <c:spPr>
              <a:solidFill>
                <a:schemeClr val="accent3"/>
              </a:solidFill>
              <a:ln w="31750">
                <a:solidFill>
                  <a:schemeClr val="accent3"/>
                </a:solidFill>
              </a:ln>
              <a:effectLst/>
            </c:spPr>
          </c:marker>
          <c:errBars>
            <c:errDir val="y"/>
            <c:errBarType val="both"/>
            <c:errValType val="cust"/>
            <c:noEndCap val="0"/>
            <c:plus>
              <c:numRef>
                <c:f>Sheet1!$G$2:$G$12</c:f>
                <c:numCache>
                  <c:formatCode>General</c:formatCode>
                  <c:ptCount val="11"/>
                  <c:pt idx="0">
                    <c:v>3.28379E-3</c:v>
                  </c:pt>
                  <c:pt idx="1">
                    <c:v>1.6548400000000001E-2</c:v>
                  </c:pt>
                  <c:pt idx="2">
                    <c:v>1.9584899999999999E-2</c:v>
                  </c:pt>
                  <c:pt idx="3">
                    <c:v>2.38798E-2</c:v>
                  </c:pt>
                  <c:pt idx="4">
                    <c:v>2.2327E-2</c:v>
                  </c:pt>
                  <c:pt idx="5">
                    <c:v>1.9622000000000001E-2</c:v>
                  </c:pt>
                  <c:pt idx="6">
                    <c:v>2.0522700000000001E-2</c:v>
                  </c:pt>
                  <c:pt idx="7">
                    <c:v>2.7964099999999999E-2</c:v>
                  </c:pt>
                  <c:pt idx="8">
                    <c:v>2.0786499999999999E-2</c:v>
                  </c:pt>
                  <c:pt idx="9">
                    <c:v>8.2763799999999998E-3</c:v>
                  </c:pt>
                  <c:pt idx="10">
                    <c:v>4.63255E-3</c:v>
                  </c:pt>
                </c:numCache>
              </c:numRef>
            </c:plus>
            <c:minus>
              <c:numRef>
                <c:f>Sheet1!$G$2:$G$12</c:f>
                <c:numCache>
                  <c:formatCode>General</c:formatCode>
                  <c:ptCount val="11"/>
                  <c:pt idx="0">
                    <c:v>3.28379E-3</c:v>
                  </c:pt>
                  <c:pt idx="1">
                    <c:v>1.6548400000000001E-2</c:v>
                  </c:pt>
                  <c:pt idx="2">
                    <c:v>1.9584899999999999E-2</c:v>
                  </c:pt>
                  <c:pt idx="3">
                    <c:v>2.38798E-2</c:v>
                  </c:pt>
                  <c:pt idx="4">
                    <c:v>2.2327E-2</c:v>
                  </c:pt>
                  <c:pt idx="5">
                    <c:v>1.9622000000000001E-2</c:v>
                  </c:pt>
                  <c:pt idx="6">
                    <c:v>2.0522700000000001E-2</c:v>
                  </c:pt>
                  <c:pt idx="7">
                    <c:v>2.7964099999999999E-2</c:v>
                  </c:pt>
                  <c:pt idx="8">
                    <c:v>2.0786499999999999E-2</c:v>
                  </c:pt>
                  <c:pt idx="9">
                    <c:v>8.2763799999999998E-3</c:v>
                  </c:pt>
                  <c:pt idx="10">
                    <c:v>4.63255E-3</c:v>
                  </c:pt>
                </c:numCache>
              </c:numRef>
            </c:minus>
            <c:spPr>
              <a:noFill/>
              <a:ln w="15875" cap="flat" cmpd="sng" algn="ctr">
                <a:solidFill>
                  <a:schemeClr val="accent3"/>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Sheet1!$D$2:$D$12</c:f>
              <c:numCache>
                <c:formatCode>0.000</c:formatCode>
                <c:ptCount val="11"/>
                <c:pt idx="0">
                  <c:v>6.6985999999999999E-3</c:v>
                </c:pt>
                <c:pt idx="1">
                  <c:v>2.8807699999999999E-2</c:v>
                </c:pt>
                <c:pt idx="2">
                  <c:v>3.44794E-2</c:v>
                </c:pt>
                <c:pt idx="3">
                  <c:v>4.1373699999999999E-2</c:v>
                </c:pt>
                <c:pt idx="4">
                  <c:v>4.4515100000000002E-2</c:v>
                </c:pt>
                <c:pt idx="5">
                  <c:v>4.8679100000000003E-2</c:v>
                </c:pt>
                <c:pt idx="6">
                  <c:v>5.3453100000000003E-2</c:v>
                </c:pt>
                <c:pt idx="7">
                  <c:v>5.1732E-2</c:v>
                </c:pt>
                <c:pt idx="8">
                  <c:v>5.4887499999999999E-2</c:v>
                </c:pt>
                <c:pt idx="9">
                  <c:v>2.14974E-2</c:v>
                </c:pt>
                <c:pt idx="10">
                  <c:v>1.14774E-2</c:v>
                </c:pt>
              </c:numCache>
            </c:numRef>
          </c:yVal>
          <c:smooth val="0"/>
          <c:extLst>
            <c:ext xmlns:c16="http://schemas.microsoft.com/office/drawing/2014/chart" uri="{C3380CC4-5D6E-409C-BE32-E72D297353CC}">
              <c16:uniqueId val="{00000002-9468-D942-AF32-B49501B98FE2}"/>
            </c:ext>
          </c:extLst>
        </c:ser>
        <c:dLbls>
          <c:showLegendKey val="0"/>
          <c:showVal val="0"/>
          <c:showCatName val="0"/>
          <c:showSerName val="0"/>
          <c:showPercent val="0"/>
          <c:showBubbleSize val="0"/>
        </c:dLbls>
        <c:axId val="1849230464"/>
        <c:axId val="1780754896"/>
      </c:scatterChart>
      <c:valAx>
        <c:axId val="1849230464"/>
        <c:scaling>
          <c:orientation val="minMax"/>
          <c:max val="900"/>
          <c:min val="400"/>
        </c:scaling>
        <c:delete val="0"/>
        <c:axPos val="b"/>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780754896"/>
        <c:crosses val="autoZero"/>
        <c:crossBetween val="midCat"/>
        <c:majorUnit val="100"/>
        <c:minorUnit val="20"/>
      </c:valAx>
      <c:valAx>
        <c:axId val="1780754896"/>
        <c:scaling>
          <c:orientation val="minMax"/>
          <c:max val="0.1"/>
          <c:min val="0"/>
        </c:scaling>
        <c:delete val="0"/>
        <c:axPos val="l"/>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l-GR" sz="1600" b="0" i="0" u="none" strike="noStrike" baseline="0"/>
                  <a:t>Δ</a:t>
                </a:r>
                <a:r>
                  <a:rPr lang="en-US"/>
                  <a:t>Rrc</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00" sourceLinked="0"/>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849230464"/>
        <c:crosses val="autoZero"/>
        <c:crossBetween val="midCat"/>
        <c:majorUnit val="2.0000000000000004E-2"/>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7162162162162164E-2"/>
          <c:y val="5.0925925925925923E-2"/>
          <c:w val="0.92432432432432421"/>
          <c:h val="0.8666666666666667"/>
        </c:manualLayout>
      </c:layout>
      <c:scatterChart>
        <c:scatterStyle val="lineMarker"/>
        <c:varyColors val="0"/>
        <c:ser>
          <c:idx val="0"/>
          <c:order val="0"/>
          <c:spPr>
            <a:ln w="31750" cap="rnd">
              <a:solidFill>
                <a:schemeClr val="accent1"/>
              </a:solidFill>
              <a:round/>
            </a:ln>
            <a:effectLst/>
          </c:spPr>
          <c:marker>
            <c:symbol val="circle"/>
            <c:size val="8"/>
            <c:spPr>
              <a:solidFill>
                <a:schemeClr val="accent1"/>
              </a:solidFill>
              <a:ln w="31750">
                <a:solidFill>
                  <a:schemeClr val="accent1"/>
                </a:solidFill>
              </a:ln>
              <a:effectLst/>
            </c:spPr>
          </c:marker>
          <c:errBars>
            <c:errDir val="y"/>
            <c:errBarType val="both"/>
            <c:errValType val="cust"/>
            <c:noEndCap val="0"/>
            <c:plus>
              <c:numRef>
                <c:f>Sheet3!$E$2:$E$12</c:f>
                <c:numCache>
                  <c:formatCode>General</c:formatCode>
                  <c:ptCount val="11"/>
                  <c:pt idx="0">
                    <c:v>6.5803500000000001E-5</c:v>
                  </c:pt>
                  <c:pt idx="1">
                    <c:v>1.7274199999999999E-3</c:v>
                  </c:pt>
                  <c:pt idx="2">
                    <c:v>2.59786E-3</c:v>
                  </c:pt>
                  <c:pt idx="3">
                    <c:v>2.04222E-3</c:v>
                  </c:pt>
                  <c:pt idx="4">
                    <c:v>2.8713900000000001E-3</c:v>
                  </c:pt>
                  <c:pt idx="5">
                    <c:v>3.51439E-3</c:v>
                  </c:pt>
                  <c:pt idx="6">
                    <c:v>3.6075600000000001E-3</c:v>
                  </c:pt>
                  <c:pt idx="7">
                    <c:v>3.0041899999999999E-3</c:v>
                  </c:pt>
                  <c:pt idx="8">
                    <c:v>2.6897900000000001E-3</c:v>
                  </c:pt>
                  <c:pt idx="9">
                    <c:v>1.0336200000000001E-3</c:v>
                  </c:pt>
                  <c:pt idx="10">
                    <c:v>1.02286E-3</c:v>
                  </c:pt>
                </c:numCache>
              </c:numRef>
            </c:plus>
            <c:minus>
              <c:numRef>
                <c:f>Sheet3!$E$2:$E$12</c:f>
                <c:numCache>
                  <c:formatCode>General</c:formatCode>
                  <c:ptCount val="11"/>
                  <c:pt idx="0">
                    <c:v>6.5803500000000001E-5</c:v>
                  </c:pt>
                  <c:pt idx="1">
                    <c:v>1.7274199999999999E-3</c:v>
                  </c:pt>
                  <c:pt idx="2">
                    <c:v>2.59786E-3</c:v>
                  </c:pt>
                  <c:pt idx="3">
                    <c:v>2.04222E-3</c:v>
                  </c:pt>
                  <c:pt idx="4">
                    <c:v>2.8713900000000001E-3</c:v>
                  </c:pt>
                  <c:pt idx="5">
                    <c:v>3.51439E-3</c:v>
                  </c:pt>
                  <c:pt idx="6">
                    <c:v>3.6075600000000001E-3</c:v>
                  </c:pt>
                  <c:pt idx="7">
                    <c:v>3.0041899999999999E-3</c:v>
                  </c:pt>
                  <c:pt idx="8">
                    <c:v>2.6897900000000001E-3</c:v>
                  </c:pt>
                  <c:pt idx="9">
                    <c:v>1.0336200000000001E-3</c:v>
                  </c:pt>
                  <c:pt idx="10">
                    <c:v>1.02286E-3</c:v>
                  </c:pt>
                </c:numCache>
              </c:numRef>
            </c:minus>
            <c:spPr>
              <a:noFill/>
              <a:ln w="15875" cap="flat" cmpd="sng" algn="ctr">
                <a:solidFill>
                  <a:schemeClr val="accent1"/>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Sheet3!$B$2:$B$12</c:f>
              <c:numCache>
                <c:formatCode>0.000</c:formatCode>
                <c:ptCount val="11"/>
                <c:pt idx="0">
                  <c:v>7.0191199999999996E-4</c:v>
                </c:pt>
                <c:pt idx="1">
                  <c:v>5.2624799999999999E-3</c:v>
                </c:pt>
                <c:pt idx="2">
                  <c:v>8.1143199999999995E-3</c:v>
                </c:pt>
                <c:pt idx="3">
                  <c:v>6.6717800000000004E-3</c:v>
                </c:pt>
                <c:pt idx="4">
                  <c:v>9.4602000000000002E-3</c:v>
                </c:pt>
                <c:pt idx="5">
                  <c:v>1.12572E-2</c:v>
                </c:pt>
                <c:pt idx="6">
                  <c:v>1.16311E-2</c:v>
                </c:pt>
                <c:pt idx="7">
                  <c:v>1.0717900000000001E-2</c:v>
                </c:pt>
                <c:pt idx="8">
                  <c:v>9.9706499999999993E-3</c:v>
                </c:pt>
                <c:pt idx="9">
                  <c:v>5.8537099999999998E-3</c:v>
                </c:pt>
                <c:pt idx="10">
                  <c:v>3.9796299999999996E-3</c:v>
                </c:pt>
              </c:numCache>
            </c:numRef>
          </c:yVal>
          <c:smooth val="0"/>
          <c:extLst>
            <c:ext xmlns:c16="http://schemas.microsoft.com/office/drawing/2014/chart" uri="{C3380CC4-5D6E-409C-BE32-E72D297353CC}">
              <c16:uniqueId val="{00000000-00AB-074A-AC6C-11A9E41E0ABF}"/>
            </c:ext>
          </c:extLst>
        </c:ser>
        <c:ser>
          <c:idx val="1"/>
          <c:order val="1"/>
          <c:spPr>
            <a:ln w="31750" cap="rnd">
              <a:solidFill>
                <a:schemeClr val="accent2"/>
              </a:solidFill>
              <a:round/>
            </a:ln>
            <a:effectLst/>
          </c:spPr>
          <c:marker>
            <c:symbol val="circle"/>
            <c:size val="8"/>
            <c:spPr>
              <a:solidFill>
                <a:schemeClr val="accent2"/>
              </a:solidFill>
              <a:ln w="31750">
                <a:solidFill>
                  <a:schemeClr val="accent2"/>
                </a:solidFill>
              </a:ln>
              <a:effectLst/>
            </c:spPr>
          </c:marker>
          <c:errBars>
            <c:errDir val="y"/>
            <c:errBarType val="both"/>
            <c:errValType val="cust"/>
            <c:noEndCap val="0"/>
            <c:plus>
              <c:numRef>
                <c:f>Sheet3!$F$2:$F$12</c:f>
                <c:numCache>
                  <c:formatCode>General</c:formatCode>
                  <c:ptCount val="11"/>
                  <c:pt idx="0">
                    <c:v>0</c:v>
                  </c:pt>
                  <c:pt idx="1">
                    <c:v>3.9483900000000004E-3</c:v>
                  </c:pt>
                  <c:pt idx="2">
                    <c:v>4.88508E-3</c:v>
                  </c:pt>
                  <c:pt idx="3">
                    <c:v>3.9333299999999996E-3</c:v>
                  </c:pt>
                  <c:pt idx="4">
                    <c:v>6.8432500000000004E-3</c:v>
                  </c:pt>
                  <c:pt idx="5">
                    <c:v>8.6584599999999998E-3</c:v>
                  </c:pt>
                  <c:pt idx="6">
                    <c:v>1.02215E-2</c:v>
                  </c:pt>
                  <c:pt idx="7">
                    <c:v>9.9040599999999993E-3</c:v>
                  </c:pt>
                  <c:pt idx="8">
                    <c:v>8.0547099999999996E-3</c:v>
                  </c:pt>
                  <c:pt idx="9">
                    <c:v>2.7234300000000002E-3</c:v>
                  </c:pt>
                  <c:pt idx="10">
                    <c:v>1.25734E-3</c:v>
                  </c:pt>
                </c:numCache>
              </c:numRef>
            </c:plus>
            <c:minus>
              <c:numRef>
                <c:f>Sheet3!$F$2:$F$12</c:f>
                <c:numCache>
                  <c:formatCode>General</c:formatCode>
                  <c:ptCount val="11"/>
                  <c:pt idx="0">
                    <c:v>0</c:v>
                  </c:pt>
                  <c:pt idx="1">
                    <c:v>3.9483900000000004E-3</c:v>
                  </c:pt>
                  <c:pt idx="2">
                    <c:v>4.88508E-3</c:v>
                  </c:pt>
                  <c:pt idx="3">
                    <c:v>3.9333299999999996E-3</c:v>
                  </c:pt>
                  <c:pt idx="4">
                    <c:v>6.8432500000000004E-3</c:v>
                  </c:pt>
                  <c:pt idx="5">
                    <c:v>8.6584599999999998E-3</c:v>
                  </c:pt>
                  <c:pt idx="6">
                    <c:v>1.02215E-2</c:v>
                  </c:pt>
                  <c:pt idx="7">
                    <c:v>9.9040599999999993E-3</c:v>
                  </c:pt>
                  <c:pt idx="8">
                    <c:v>8.0547099999999996E-3</c:v>
                  </c:pt>
                  <c:pt idx="9">
                    <c:v>2.7234300000000002E-3</c:v>
                  </c:pt>
                  <c:pt idx="10">
                    <c:v>1.25734E-3</c:v>
                  </c:pt>
                </c:numCache>
              </c:numRef>
            </c:minus>
            <c:spPr>
              <a:noFill/>
              <a:ln w="15875" cap="flat" cmpd="sng" algn="ctr">
                <a:solidFill>
                  <a:schemeClr val="accent2"/>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Sheet3!$C$2:$C$12</c:f>
              <c:numCache>
                <c:formatCode>0.000</c:formatCode>
                <c:ptCount val="11"/>
                <c:pt idx="0">
                  <c:v>1.3160699999999999E-3</c:v>
                </c:pt>
                <c:pt idx="1">
                  <c:v>6.5847800000000001E-3</c:v>
                </c:pt>
                <c:pt idx="2">
                  <c:v>9.6652200000000004E-3</c:v>
                </c:pt>
                <c:pt idx="3">
                  <c:v>7.4822600000000001E-3</c:v>
                </c:pt>
                <c:pt idx="4">
                  <c:v>1.33884E-2</c:v>
                </c:pt>
                <c:pt idx="5">
                  <c:v>1.6718799999999999E-2</c:v>
                </c:pt>
                <c:pt idx="6">
                  <c:v>1.7274899999999999E-2</c:v>
                </c:pt>
                <c:pt idx="7">
                  <c:v>1.602E-2</c:v>
                </c:pt>
                <c:pt idx="8">
                  <c:v>1.51599E-2</c:v>
                </c:pt>
                <c:pt idx="9">
                  <c:v>6.4880500000000004E-3</c:v>
                </c:pt>
                <c:pt idx="10">
                  <c:v>2.9791599999999998E-3</c:v>
                </c:pt>
              </c:numCache>
            </c:numRef>
          </c:yVal>
          <c:smooth val="0"/>
          <c:extLst>
            <c:ext xmlns:c16="http://schemas.microsoft.com/office/drawing/2014/chart" uri="{C3380CC4-5D6E-409C-BE32-E72D297353CC}">
              <c16:uniqueId val="{00000001-00AB-074A-AC6C-11A9E41E0ABF}"/>
            </c:ext>
          </c:extLst>
        </c:ser>
        <c:ser>
          <c:idx val="2"/>
          <c:order val="2"/>
          <c:spPr>
            <a:ln w="31750" cap="rnd">
              <a:solidFill>
                <a:schemeClr val="accent3"/>
              </a:solidFill>
              <a:round/>
            </a:ln>
            <a:effectLst/>
          </c:spPr>
          <c:marker>
            <c:symbol val="circle"/>
            <c:size val="8"/>
            <c:spPr>
              <a:solidFill>
                <a:schemeClr val="accent3"/>
              </a:solidFill>
              <a:ln w="31750">
                <a:solidFill>
                  <a:schemeClr val="accent3"/>
                </a:solidFill>
              </a:ln>
              <a:effectLst/>
            </c:spPr>
          </c:marker>
          <c:errBars>
            <c:errDir val="y"/>
            <c:errBarType val="both"/>
            <c:errValType val="cust"/>
            <c:noEndCap val="0"/>
            <c:plus>
              <c:numRef>
                <c:f>Sheet3!$G$2:$G$12</c:f>
                <c:numCache>
                  <c:formatCode>General</c:formatCode>
                  <c:ptCount val="11"/>
                  <c:pt idx="0">
                    <c:v>2.63207E-4</c:v>
                  </c:pt>
                  <c:pt idx="1">
                    <c:v>3.7903899999999998E-3</c:v>
                  </c:pt>
                  <c:pt idx="2">
                    <c:v>6.0425599999999998E-3</c:v>
                  </c:pt>
                  <c:pt idx="3">
                    <c:v>5.0422699999999997E-3</c:v>
                  </c:pt>
                  <c:pt idx="4">
                    <c:v>4.4229899999999999E-3</c:v>
                  </c:pt>
                  <c:pt idx="5">
                    <c:v>7.0050900000000003E-3</c:v>
                  </c:pt>
                  <c:pt idx="6">
                    <c:v>5.4059399999999997E-3</c:v>
                  </c:pt>
                  <c:pt idx="7">
                    <c:v>1.23877E-2</c:v>
                  </c:pt>
                  <c:pt idx="8">
                    <c:v>5.5180999999999997E-3</c:v>
                  </c:pt>
                  <c:pt idx="9">
                    <c:v>1.73873E-3</c:v>
                  </c:pt>
                  <c:pt idx="10">
                    <c:v>3.8783699999999998E-4</c:v>
                  </c:pt>
                </c:numCache>
              </c:numRef>
            </c:plus>
            <c:minus>
              <c:numRef>
                <c:f>Sheet3!$G$2:$G$12</c:f>
                <c:numCache>
                  <c:formatCode>General</c:formatCode>
                  <c:ptCount val="11"/>
                  <c:pt idx="0">
                    <c:v>2.63207E-4</c:v>
                  </c:pt>
                  <c:pt idx="1">
                    <c:v>3.7903899999999998E-3</c:v>
                  </c:pt>
                  <c:pt idx="2">
                    <c:v>6.0425599999999998E-3</c:v>
                  </c:pt>
                  <c:pt idx="3">
                    <c:v>5.0422699999999997E-3</c:v>
                  </c:pt>
                  <c:pt idx="4">
                    <c:v>4.4229899999999999E-3</c:v>
                  </c:pt>
                  <c:pt idx="5">
                    <c:v>7.0050900000000003E-3</c:v>
                  </c:pt>
                  <c:pt idx="6">
                    <c:v>5.4059399999999997E-3</c:v>
                  </c:pt>
                  <c:pt idx="7">
                    <c:v>1.23877E-2</c:v>
                  </c:pt>
                  <c:pt idx="8">
                    <c:v>5.5180999999999997E-3</c:v>
                  </c:pt>
                  <c:pt idx="9">
                    <c:v>1.73873E-3</c:v>
                  </c:pt>
                  <c:pt idx="10">
                    <c:v>3.8783699999999998E-4</c:v>
                  </c:pt>
                </c:numCache>
              </c:numRef>
            </c:minus>
            <c:spPr>
              <a:noFill/>
              <a:ln w="15875" cap="flat" cmpd="sng" algn="ctr">
                <a:solidFill>
                  <a:schemeClr val="accent3"/>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Sheet3!$D$2:$D$12</c:f>
              <c:numCache>
                <c:formatCode>0.000</c:formatCode>
                <c:ptCount val="11"/>
                <c:pt idx="0">
                  <c:v>9.6511800000000005E-4</c:v>
                </c:pt>
                <c:pt idx="1">
                  <c:v>6.8252E-3</c:v>
                </c:pt>
                <c:pt idx="2">
                  <c:v>1.2605699999999999E-2</c:v>
                </c:pt>
                <c:pt idx="3">
                  <c:v>1.0900399999999999E-2</c:v>
                </c:pt>
                <c:pt idx="4">
                  <c:v>1.7316600000000001E-2</c:v>
                </c:pt>
                <c:pt idx="5">
                  <c:v>2.1489000000000001E-2</c:v>
                </c:pt>
                <c:pt idx="6">
                  <c:v>2.21517E-2</c:v>
                </c:pt>
                <c:pt idx="7">
                  <c:v>2.4155200000000002E-2</c:v>
                </c:pt>
                <c:pt idx="8">
                  <c:v>2.2535900000000001E-2</c:v>
                </c:pt>
                <c:pt idx="9">
                  <c:v>7.5675400000000002E-3</c:v>
                </c:pt>
                <c:pt idx="10">
                  <c:v>4.0018600000000003E-3</c:v>
                </c:pt>
              </c:numCache>
            </c:numRef>
          </c:yVal>
          <c:smooth val="0"/>
          <c:extLst>
            <c:ext xmlns:c16="http://schemas.microsoft.com/office/drawing/2014/chart" uri="{C3380CC4-5D6E-409C-BE32-E72D297353CC}">
              <c16:uniqueId val="{00000002-00AB-074A-AC6C-11A9E41E0ABF}"/>
            </c:ext>
          </c:extLst>
        </c:ser>
        <c:dLbls>
          <c:showLegendKey val="0"/>
          <c:showVal val="0"/>
          <c:showCatName val="0"/>
          <c:showSerName val="0"/>
          <c:showPercent val="0"/>
          <c:showBubbleSize val="0"/>
        </c:dLbls>
        <c:axId val="1104385631"/>
        <c:axId val="1148545279"/>
      </c:scatterChart>
      <c:valAx>
        <c:axId val="1104385631"/>
        <c:scaling>
          <c:orientation val="minMax"/>
          <c:max val="900"/>
          <c:min val="400"/>
        </c:scaling>
        <c:delete val="0"/>
        <c:axPos val="b"/>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148545279"/>
        <c:crosses val="autoZero"/>
        <c:crossBetween val="midCat"/>
        <c:majorUnit val="100"/>
        <c:minorUnit val="20"/>
      </c:valAx>
      <c:valAx>
        <c:axId val="1148545279"/>
        <c:scaling>
          <c:orientation val="minMax"/>
        </c:scaling>
        <c:delete val="0"/>
        <c:axPos val="l"/>
        <c:numFmt formatCode="0.00" sourceLinked="0"/>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104385631"/>
        <c:crosses val="autoZero"/>
        <c:crossBetween val="midCat"/>
        <c:majorUnit val="1.0000000000000002E-2"/>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6.0810810810810814E-2"/>
          <c:y val="5.0925925925925923E-2"/>
          <c:w val="0.92432432432432421"/>
          <c:h val="0.8666666666666667"/>
        </c:manualLayout>
      </c:layout>
      <c:scatterChart>
        <c:scatterStyle val="lineMarker"/>
        <c:varyColors val="0"/>
        <c:ser>
          <c:idx val="0"/>
          <c:order val="0"/>
          <c:spPr>
            <a:ln w="31750" cap="rnd">
              <a:solidFill>
                <a:schemeClr val="accent1"/>
              </a:solidFill>
              <a:round/>
            </a:ln>
            <a:effectLst/>
          </c:spPr>
          <c:marker>
            <c:symbol val="circle"/>
            <c:size val="6"/>
            <c:spPr>
              <a:solidFill>
                <a:schemeClr val="accent1"/>
              </a:solidFill>
              <a:ln w="31750">
                <a:solidFill>
                  <a:schemeClr val="accent1"/>
                </a:solidFill>
              </a:ln>
              <a:effectLst/>
            </c:spPr>
          </c:marker>
          <c:errBars>
            <c:errDir val="y"/>
            <c:errBarType val="both"/>
            <c:errValType val="cust"/>
            <c:noEndCap val="0"/>
            <c:plus>
              <c:numRef>
                <c:f>Sheet1!$E$2:$E$12</c:f>
                <c:numCache>
                  <c:formatCode>General</c:formatCode>
                  <c:ptCount val="11"/>
                  <c:pt idx="0">
                    <c:v>9.2873300000000005E-4</c:v>
                  </c:pt>
                  <c:pt idx="1">
                    <c:v>8.9461999999999996E-3</c:v>
                  </c:pt>
                  <c:pt idx="2">
                    <c:v>1.1211799999999999E-2</c:v>
                  </c:pt>
                  <c:pt idx="3">
                    <c:v>1.273E-2</c:v>
                  </c:pt>
                  <c:pt idx="4">
                    <c:v>7.51412E-3</c:v>
                  </c:pt>
                  <c:pt idx="5">
                    <c:v>7.6908599999999999E-3</c:v>
                  </c:pt>
                  <c:pt idx="6">
                    <c:v>1.17523E-2</c:v>
                  </c:pt>
                  <c:pt idx="7">
                    <c:v>1.6087199999999999E-2</c:v>
                  </c:pt>
                  <c:pt idx="8">
                    <c:v>1.01409E-2</c:v>
                  </c:pt>
                  <c:pt idx="9">
                    <c:v>3.2608200000000002E-3</c:v>
                  </c:pt>
                  <c:pt idx="10">
                    <c:v>1.39409E-3</c:v>
                  </c:pt>
                </c:numCache>
              </c:numRef>
            </c:plus>
            <c:minus>
              <c:numRef>
                <c:f>Sheet1!$E$2:$E$12</c:f>
                <c:numCache>
                  <c:formatCode>General</c:formatCode>
                  <c:ptCount val="11"/>
                  <c:pt idx="0">
                    <c:v>9.2873300000000005E-4</c:v>
                  </c:pt>
                  <c:pt idx="1">
                    <c:v>8.9461999999999996E-3</c:v>
                  </c:pt>
                  <c:pt idx="2">
                    <c:v>1.1211799999999999E-2</c:v>
                  </c:pt>
                  <c:pt idx="3">
                    <c:v>1.273E-2</c:v>
                  </c:pt>
                  <c:pt idx="4">
                    <c:v>7.51412E-3</c:v>
                  </c:pt>
                  <c:pt idx="5">
                    <c:v>7.6908599999999999E-3</c:v>
                  </c:pt>
                  <c:pt idx="6">
                    <c:v>1.17523E-2</c:v>
                  </c:pt>
                  <c:pt idx="7">
                    <c:v>1.6087199999999999E-2</c:v>
                  </c:pt>
                  <c:pt idx="8">
                    <c:v>1.01409E-2</c:v>
                  </c:pt>
                  <c:pt idx="9">
                    <c:v>3.2608200000000002E-3</c:v>
                  </c:pt>
                  <c:pt idx="10">
                    <c:v>1.39409E-3</c:v>
                  </c:pt>
                </c:numCache>
              </c:numRef>
            </c:minus>
            <c:spPr>
              <a:noFill/>
              <a:ln w="15875" cap="flat" cmpd="sng" algn="ctr">
                <a:solidFill>
                  <a:schemeClr val="accent1"/>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Sheet1!$B$2:$B$12</c:f>
              <c:numCache>
                <c:formatCode>0.000</c:formatCode>
                <c:ptCount val="11"/>
                <c:pt idx="0">
                  <c:v>1.4821299999999999E-3</c:v>
                </c:pt>
                <c:pt idx="1">
                  <c:v>8.1861499999999997E-3</c:v>
                </c:pt>
                <c:pt idx="2">
                  <c:v>1.01122E-2</c:v>
                </c:pt>
                <c:pt idx="3">
                  <c:v>1.43503E-2</c:v>
                </c:pt>
                <c:pt idx="4">
                  <c:v>1.5101E-2</c:v>
                </c:pt>
                <c:pt idx="5">
                  <c:v>1.81995E-2</c:v>
                </c:pt>
                <c:pt idx="6">
                  <c:v>2.02531E-2</c:v>
                </c:pt>
                <c:pt idx="7">
                  <c:v>2.0076400000000001E-2</c:v>
                </c:pt>
                <c:pt idx="8">
                  <c:v>2.14355E-2</c:v>
                </c:pt>
                <c:pt idx="9">
                  <c:v>7.8876999999999992E-3</c:v>
                </c:pt>
                <c:pt idx="10">
                  <c:v>3.7217399999999999E-3</c:v>
                </c:pt>
              </c:numCache>
            </c:numRef>
          </c:yVal>
          <c:smooth val="0"/>
          <c:extLst>
            <c:ext xmlns:c16="http://schemas.microsoft.com/office/drawing/2014/chart" uri="{C3380CC4-5D6E-409C-BE32-E72D297353CC}">
              <c16:uniqueId val="{00000000-E946-E944-BACE-9C3045A04A21}"/>
            </c:ext>
          </c:extLst>
        </c:ser>
        <c:ser>
          <c:idx val="1"/>
          <c:order val="1"/>
          <c:spPr>
            <a:ln w="31750" cap="rnd">
              <a:solidFill>
                <a:schemeClr val="accent2"/>
              </a:solidFill>
              <a:round/>
            </a:ln>
            <a:effectLst/>
          </c:spPr>
          <c:marker>
            <c:symbol val="circle"/>
            <c:size val="6"/>
            <c:spPr>
              <a:solidFill>
                <a:schemeClr val="accent2"/>
              </a:solidFill>
              <a:ln w="31750">
                <a:solidFill>
                  <a:schemeClr val="accent2"/>
                </a:solidFill>
              </a:ln>
              <a:effectLst/>
            </c:spPr>
          </c:marker>
          <c:errBars>
            <c:errDir val="y"/>
            <c:errBarType val="both"/>
            <c:errValType val="cust"/>
            <c:noEndCap val="0"/>
            <c:plus>
              <c:numRef>
                <c:f>Sheet1!$F$2:$F$12</c:f>
                <c:numCache>
                  <c:formatCode>General</c:formatCode>
                  <c:ptCount val="11"/>
                  <c:pt idx="0">
                    <c:v>2.3148000000000001E-3</c:v>
                  </c:pt>
                  <c:pt idx="1">
                    <c:v>1.2652E-2</c:v>
                  </c:pt>
                  <c:pt idx="2">
                    <c:v>1.49026E-2</c:v>
                  </c:pt>
                  <c:pt idx="3">
                    <c:v>1.7300699999999999E-2</c:v>
                  </c:pt>
                  <c:pt idx="4">
                    <c:v>1.43321E-2</c:v>
                  </c:pt>
                  <c:pt idx="5">
                    <c:v>1.43191E-2</c:v>
                  </c:pt>
                  <c:pt idx="6">
                    <c:v>1.32529E-2</c:v>
                  </c:pt>
                  <c:pt idx="7">
                    <c:v>1.9901700000000001E-2</c:v>
                  </c:pt>
                  <c:pt idx="8">
                    <c:v>1.51954E-2</c:v>
                  </c:pt>
                  <c:pt idx="9">
                    <c:v>5.3266399999999997E-3</c:v>
                  </c:pt>
                  <c:pt idx="10">
                    <c:v>2.5261099999999998E-3</c:v>
                  </c:pt>
                </c:numCache>
              </c:numRef>
            </c:plus>
            <c:minus>
              <c:numRef>
                <c:f>Sheet1!$F$2:$F$12</c:f>
                <c:numCache>
                  <c:formatCode>General</c:formatCode>
                  <c:ptCount val="11"/>
                  <c:pt idx="0">
                    <c:v>2.3148000000000001E-3</c:v>
                  </c:pt>
                  <c:pt idx="1">
                    <c:v>1.2652E-2</c:v>
                  </c:pt>
                  <c:pt idx="2">
                    <c:v>1.49026E-2</c:v>
                  </c:pt>
                  <c:pt idx="3">
                    <c:v>1.7300699999999999E-2</c:v>
                  </c:pt>
                  <c:pt idx="4">
                    <c:v>1.43321E-2</c:v>
                  </c:pt>
                  <c:pt idx="5">
                    <c:v>1.43191E-2</c:v>
                  </c:pt>
                  <c:pt idx="6">
                    <c:v>1.32529E-2</c:v>
                  </c:pt>
                  <c:pt idx="7">
                    <c:v>1.9901700000000001E-2</c:v>
                  </c:pt>
                  <c:pt idx="8">
                    <c:v>1.51954E-2</c:v>
                  </c:pt>
                  <c:pt idx="9">
                    <c:v>5.3266399999999997E-3</c:v>
                  </c:pt>
                  <c:pt idx="10">
                    <c:v>2.5261099999999998E-3</c:v>
                  </c:pt>
                </c:numCache>
              </c:numRef>
            </c:minus>
            <c:spPr>
              <a:noFill/>
              <a:ln w="15875" cap="flat" cmpd="sng" algn="ctr">
                <a:solidFill>
                  <a:schemeClr val="accent2"/>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Sheet1!$C$2:$C$12</c:f>
              <c:numCache>
                <c:formatCode>0.000</c:formatCode>
                <c:ptCount val="11"/>
                <c:pt idx="0">
                  <c:v>7.5688700000000001E-3</c:v>
                </c:pt>
                <c:pt idx="1">
                  <c:v>2.44167E-2</c:v>
                </c:pt>
                <c:pt idx="2">
                  <c:v>2.7765100000000001E-2</c:v>
                </c:pt>
                <c:pt idx="3">
                  <c:v>3.2100799999999999E-2</c:v>
                </c:pt>
                <c:pt idx="4">
                  <c:v>3.02475E-2</c:v>
                </c:pt>
                <c:pt idx="5">
                  <c:v>3.3642600000000002E-2</c:v>
                </c:pt>
                <c:pt idx="6">
                  <c:v>3.6630500000000003E-2</c:v>
                </c:pt>
                <c:pt idx="7">
                  <c:v>3.64716E-2</c:v>
                </c:pt>
                <c:pt idx="8">
                  <c:v>3.85572E-2</c:v>
                </c:pt>
                <c:pt idx="9">
                  <c:v>1.5487799999999999E-2</c:v>
                </c:pt>
                <c:pt idx="10">
                  <c:v>8.7160899999999993E-3</c:v>
                </c:pt>
              </c:numCache>
            </c:numRef>
          </c:yVal>
          <c:smooth val="0"/>
          <c:extLst>
            <c:ext xmlns:c16="http://schemas.microsoft.com/office/drawing/2014/chart" uri="{C3380CC4-5D6E-409C-BE32-E72D297353CC}">
              <c16:uniqueId val="{00000001-E946-E944-BACE-9C3045A04A21}"/>
            </c:ext>
          </c:extLst>
        </c:ser>
        <c:ser>
          <c:idx val="2"/>
          <c:order val="2"/>
          <c:spPr>
            <a:ln w="31750" cap="rnd">
              <a:solidFill>
                <a:schemeClr val="accent3"/>
              </a:solidFill>
              <a:round/>
            </a:ln>
            <a:effectLst/>
          </c:spPr>
          <c:marker>
            <c:symbol val="circle"/>
            <c:size val="6"/>
            <c:spPr>
              <a:solidFill>
                <a:schemeClr val="accent3"/>
              </a:solidFill>
              <a:ln w="31750">
                <a:solidFill>
                  <a:schemeClr val="accent3"/>
                </a:solidFill>
              </a:ln>
              <a:effectLst/>
            </c:spPr>
          </c:marker>
          <c:errBars>
            <c:errDir val="y"/>
            <c:errBarType val="both"/>
            <c:errValType val="cust"/>
            <c:noEndCap val="0"/>
            <c:plus>
              <c:numRef>
                <c:f>Sheet1!$G$2:$G$12</c:f>
                <c:numCache>
                  <c:formatCode>General</c:formatCode>
                  <c:ptCount val="11"/>
                  <c:pt idx="0">
                    <c:v>3.28379E-3</c:v>
                  </c:pt>
                  <c:pt idx="1">
                    <c:v>1.6548400000000001E-2</c:v>
                  </c:pt>
                  <c:pt idx="2">
                    <c:v>1.9584899999999999E-2</c:v>
                  </c:pt>
                  <c:pt idx="3">
                    <c:v>2.38798E-2</c:v>
                  </c:pt>
                  <c:pt idx="4">
                    <c:v>2.2327E-2</c:v>
                  </c:pt>
                  <c:pt idx="5">
                    <c:v>1.9622000000000001E-2</c:v>
                  </c:pt>
                  <c:pt idx="6">
                    <c:v>2.0522700000000001E-2</c:v>
                  </c:pt>
                  <c:pt idx="7">
                    <c:v>2.7964099999999999E-2</c:v>
                  </c:pt>
                  <c:pt idx="8">
                    <c:v>2.0786499999999999E-2</c:v>
                  </c:pt>
                  <c:pt idx="9">
                    <c:v>8.2763799999999998E-3</c:v>
                  </c:pt>
                  <c:pt idx="10">
                    <c:v>4.63255E-3</c:v>
                  </c:pt>
                </c:numCache>
              </c:numRef>
            </c:plus>
            <c:minus>
              <c:numRef>
                <c:f>Sheet1!$G$2:$G$12</c:f>
                <c:numCache>
                  <c:formatCode>General</c:formatCode>
                  <c:ptCount val="11"/>
                  <c:pt idx="0">
                    <c:v>3.28379E-3</c:v>
                  </c:pt>
                  <c:pt idx="1">
                    <c:v>1.6548400000000001E-2</c:v>
                  </c:pt>
                  <c:pt idx="2">
                    <c:v>1.9584899999999999E-2</c:v>
                  </c:pt>
                  <c:pt idx="3">
                    <c:v>2.38798E-2</c:v>
                  </c:pt>
                  <c:pt idx="4">
                    <c:v>2.2327E-2</c:v>
                  </c:pt>
                  <c:pt idx="5">
                    <c:v>1.9622000000000001E-2</c:v>
                  </c:pt>
                  <c:pt idx="6">
                    <c:v>2.0522700000000001E-2</c:v>
                  </c:pt>
                  <c:pt idx="7">
                    <c:v>2.7964099999999999E-2</c:v>
                  </c:pt>
                  <c:pt idx="8">
                    <c:v>2.0786499999999999E-2</c:v>
                  </c:pt>
                  <c:pt idx="9">
                    <c:v>8.2763799999999998E-3</c:v>
                  </c:pt>
                  <c:pt idx="10">
                    <c:v>4.63255E-3</c:v>
                  </c:pt>
                </c:numCache>
              </c:numRef>
            </c:minus>
            <c:spPr>
              <a:noFill/>
              <a:ln w="15875" cap="flat" cmpd="sng" algn="ctr">
                <a:solidFill>
                  <a:schemeClr val="accent3"/>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Sheet1!$A$2:$A$12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Sheet1!$D$2:$D$12</c:f>
              <c:numCache>
                <c:formatCode>0.000</c:formatCode>
                <c:ptCount val="11"/>
                <c:pt idx="0">
                  <c:v>6.6985999999999999E-3</c:v>
                </c:pt>
                <c:pt idx="1">
                  <c:v>2.8807699999999999E-2</c:v>
                </c:pt>
                <c:pt idx="2">
                  <c:v>3.44794E-2</c:v>
                </c:pt>
                <c:pt idx="3">
                  <c:v>4.1373699999999999E-2</c:v>
                </c:pt>
                <c:pt idx="4">
                  <c:v>4.4515100000000002E-2</c:v>
                </c:pt>
                <c:pt idx="5">
                  <c:v>4.8679100000000003E-2</c:v>
                </c:pt>
                <c:pt idx="6">
                  <c:v>5.3453100000000003E-2</c:v>
                </c:pt>
                <c:pt idx="7">
                  <c:v>5.1732E-2</c:v>
                </c:pt>
                <c:pt idx="8">
                  <c:v>5.4887499999999999E-2</c:v>
                </c:pt>
                <c:pt idx="9">
                  <c:v>2.14974E-2</c:v>
                </c:pt>
                <c:pt idx="10">
                  <c:v>1.14774E-2</c:v>
                </c:pt>
              </c:numCache>
            </c:numRef>
          </c:yVal>
          <c:smooth val="0"/>
          <c:extLst>
            <c:ext xmlns:c16="http://schemas.microsoft.com/office/drawing/2014/chart" uri="{C3380CC4-5D6E-409C-BE32-E72D297353CC}">
              <c16:uniqueId val="{00000002-E946-E944-BACE-9C3045A04A21}"/>
            </c:ext>
          </c:extLst>
        </c:ser>
        <c:dLbls>
          <c:showLegendKey val="0"/>
          <c:showVal val="0"/>
          <c:showCatName val="0"/>
          <c:showSerName val="0"/>
          <c:showPercent val="0"/>
          <c:showBubbleSize val="0"/>
        </c:dLbls>
        <c:axId val="1849230464"/>
        <c:axId val="1780754896"/>
      </c:scatterChart>
      <c:valAx>
        <c:axId val="1849230464"/>
        <c:scaling>
          <c:orientation val="minMax"/>
          <c:max val="2300"/>
          <c:min val="400"/>
        </c:scaling>
        <c:delete val="0"/>
        <c:axPos val="b"/>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780754896"/>
        <c:crosses val="autoZero"/>
        <c:crossBetween val="midCat"/>
        <c:majorUnit val="500"/>
        <c:minorUnit val="100"/>
      </c:valAx>
      <c:valAx>
        <c:axId val="1780754896"/>
        <c:scaling>
          <c:orientation val="minMax"/>
          <c:max val="0.1"/>
          <c:min val="0"/>
        </c:scaling>
        <c:delete val="0"/>
        <c:axPos val="l"/>
        <c:title>
          <c:tx>
            <c:rich>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l-GR" sz="1600" b="0" i="0" u="none" strike="noStrike" baseline="0"/>
                  <a:t>Δ</a:t>
                </a:r>
                <a:r>
                  <a:rPr lang="en-US"/>
                  <a:t>Rrc</a:t>
                </a:r>
              </a:p>
            </c:rich>
          </c:tx>
          <c:overlay val="0"/>
          <c:spPr>
            <a:noFill/>
            <a:ln>
              <a:noFill/>
            </a:ln>
            <a:effectLst/>
          </c:spPr>
          <c:txPr>
            <a:bodyPr rot="-54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0.00" sourceLinked="0"/>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849230464"/>
        <c:crosses val="autoZero"/>
        <c:crossBetween val="midCat"/>
        <c:majorUnit val="2.0000000000000004E-2"/>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xMode val="edge"/>
          <c:yMode val="edge"/>
          <c:x val="3.7162162162162164E-2"/>
          <c:y val="5.0925925925925923E-2"/>
          <c:w val="0.92432432432432421"/>
          <c:h val="0.8666666666666667"/>
        </c:manualLayout>
      </c:layout>
      <c:scatterChart>
        <c:scatterStyle val="lineMarker"/>
        <c:varyColors val="0"/>
        <c:ser>
          <c:idx val="0"/>
          <c:order val="0"/>
          <c:spPr>
            <a:ln w="31750" cap="rnd">
              <a:solidFill>
                <a:schemeClr val="accent1"/>
              </a:solidFill>
              <a:round/>
            </a:ln>
            <a:effectLst/>
          </c:spPr>
          <c:marker>
            <c:symbol val="circle"/>
            <c:size val="8"/>
            <c:spPr>
              <a:solidFill>
                <a:schemeClr val="accent1"/>
              </a:solidFill>
              <a:ln w="31750">
                <a:solidFill>
                  <a:schemeClr val="accent1"/>
                </a:solidFill>
              </a:ln>
              <a:effectLst/>
            </c:spPr>
          </c:marker>
          <c:errBars>
            <c:errDir val="y"/>
            <c:errBarType val="both"/>
            <c:errValType val="cust"/>
            <c:noEndCap val="0"/>
            <c:plus>
              <c:numRef>
                <c:f>Sheet3!$E$2:$E$12</c:f>
                <c:numCache>
                  <c:formatCode>General</c:formatCode>
                  <c:ptCount val="11"/>
                  <c:pt idx="0">
                    <c:v>6.5803500000000001E-5</c:v>
                  </c:pt>
                  <c:pt idx="1">
                    <c:v>1.7274199999999999E-3</c:v>
                  </c:pt>
                  <c:pt idx="2">
                    <c:v>2.59786E-3</c:v>
                  </c:pt>
                  <c:pt idx="3">
                    <c:v>2.04222E-3</c:v>
                  </c:pt>
                  <c:pt idx="4">
                    <c:v>2.8713900000000001E-3</c:v>
                  </c:pt>
                  <c:pt idx="5">
                    <c:v>3.51439E-3</c:v>
                  </c:pt>
                  <c:pt idx="6">
                    <c:v>3.6075600000000001E-3</c:v>
                  </c:pt>
                  <c:pt idx="7">
                    <c:v>3.0041899999999999E-3</c:v>
                  </c:pt>
                  <c:pt idx="8">
                    <c:v>2.6897900000000001E-3</c:v>
                  </c:pt>
                  <c:pt idx="9">
                    <c:v>1.0336200000000001E-3</c:v>
                  </c:pt>
                  <c:pt idx="10">
                    <c:v>1.02286E-3</c:v>
                  </c:pt>
                </c:numCache>
              </c:numRef>
            </c:plus>
            <c:minus>
              <c:numRef>
                <c:f>Sheet3!$E$2:$E$12</c:f>
                <c:numCache>
                  <c:formatCode>General</c:formatCode>
                  <c:ptCount val="11"/>
                  <c:pt idx="0">
                    <c:v>6.5803500000000001E-5</c:v>
                  </c:pt>
                  <c:pt idx="1">
                    <c:v>1.7274199999999999E-3</c:v>
                  </c:pt>
                  <c:pt idx="2">
                    <c:v>2.59786E-3</c:v>
                  </c:pt>
                  <c:pt idx="3">
                    <c:v>2.04222E-3</c:v>
                  </c:pt>
                  <c:pt idx="4">
                    <c:v>2.8713900000000001E-3</c:v>
                  </c:pt>
                  <c:pt idx="5">
                    <c:v>3.51439E-3</c:v>
                  </c:pt>
                  <c:pt idx="6">
                    <c:v>3.6075600000000001E-3</c:v>
                  </c:pt>
                  <c:pt idx="7">
                    <c:v>3.0041899999999999E-3</c:v>
                  </c:pt>
                  <c:pt idx="8">
                    <c:v>2.6897900000000001E-3</c:v>
                  </c:pt>
                  <c:pt idx="9">
                    <c:v>1.0336200000000001E-3</c:v>
                  </c:pt>
                  <c:pt idx="10">
                    <c:v>1.02286E-3</c:v>
                  </c:pt>
                </c:numCache>
              </c:numRef>
            </c:minus>
            <c:spPr>
              <a:noFill/>
              <a:ln w="15875" cap="flat" cmpd="sng" algn="ctr">
                <a:solidFill>
                  <a:schemeClr val="accent1"/>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Sheet3!$B$2:$B$12</c:f>
              <c:numCache>
                <c:formatCode>0.000</c:formatCode>
                <c:ptCount val="11"/>
                <c:pt idx="0">
                  <c:v>7.0191199999999996E-4</c:v>
                </c:pt>
                <c:pt idx="1">
                  <c:v>5.2624799999999999E-3</c:v>
                </c:pt>
                <c:pt idx="2">
                  <c:v>8.1143199999999995E-3</c:v>
                </c:pt>
                <c:pt idx="3">
                  <c:v>6.6717800000000004E-3</c:v>
                </c:pt>
                <c:pt idx="4">
                  <c:v>9.4602000000000002E-3</c:v>
                </c:pt>
                <c:pt idx="5">
                  <c:v>1.12572E-2</c:v>
                </c:pt>
                <c:pt idx="6">
                  <c:v>1.16311E-2</c:v>
                </c:pt>
                <c:pt idx="7">
                  <c:v>1.0717900000000001E-2</c:v>
                </c:pt>
                <c:pt idx="8">
                  <c:v>9.9706499999999993E-3</c:v>
                </c:pt>
                <c:pt idx="9">
                  <c:v>5.8537099999999998E-3</c:v>
                </c:pt>
                <c:pt idx="10">
                  <c:v>3.9796299999999996E-3</c:v>
                </c:pt>
              </c:numCache>
            </c:numRef>
          </c:yVal>
          <c:smooth val="0"/>
          <c:extLst>
            <c:ext xmlns:c16="http://schemas.microsoft.com/office/drawing/2014/chart" uri="{C3380CC4-5D6E-409C-BE32-E72D297353CC}">
              <c16:uniqueId val="{00000000-E90C-934B-BB18-C2794A9E6FB5}"/>
            </c:ext>
          </c:extLst>
        </c:ser>
        <c:ser>
          <c:idx val="1"/>
          <c:order val="1"/>
          <c:spPr>
            <a:ln w="31750" cap="rnd">
              <a:solidFill>
                <a:schemeClr val="accent2"/>
              </a:solidFill>
              <a:round/>
            </a:ln>
            <a:effectLst/>
          </c:spPr>
          <c:marker>
            <c:symbol val="circle"/>
            <c:size val="8"/>
            <c:spPr>
              <a:solidFill>
                <a:schemeClr val="accent2"/>
              </a:solidFill>
              <a:ln w="31750">
                <a:solidFill>
                  <a:schemeClr val="accent2"/>
                </a:solidFill>
              </a:ln>
              <a:effectLst/>
            </c:spPr>
          </c:marker>
          <c:errBars>
            <c:errDir val="y"/>
            <c:errBarType val="both"/>
            <c:errValType val="cust"/>
            <c:noEndCap val="0"/>
            <c:plus>
              <c:numRef>
                <c:f>Sheet3!$F$2:$F$12</c:f>
                <c:numCache>
                  <c:formatCode>General</c:formatCode>
                  <c:ptCount val="11"/>
                  <c:pt idx="0">
                    <c:v>0</c:v>
                  </c:pt>
                  <c:pt idx="1">
                    <c:v>3.9483900000000004E-3</c:v>
                  </c:pt>
                  <c:pt idx="2">
                    <c:v>4.88508E-3</c:v>
                  </c:pt>
                  <c:pt idx="3">
                    <c:v>3.9333299999999996E-3</c:v>
                  </c:pt>
                  <c:pt idx="4">
                    <c:v>6.8432500000000004E-3</c:v>
                  </c:pt>
                  <c:pt idx="5">
                    <c:v>8.6584599999999998E-3</c:v>
                  </c:pt>
                  <c:pt idx="6">
                    <c:v>1.02215E-2</c:v>
                  </c:pt>
                  <c:pt idx="7">
                    <c:v>9.9040599999999993E-3</c:v>
                  </c:pt>
                  <c:pt idx="8">
                    <c:v>8.0547099999999996E-3</c:v>
                  </c:pt>
                  <c:pt idx="9">
                    <c:v>2.7234300000000002E-3</c:v>
                  </c:pt>
                  <c:pt idx="10">
                    <c:v>1.25734E-3</c:v>
                  </c:pt>
                </c:numCache>
              </c:numRef>
            </c:plus>
            <c:minus>
              <c:numRef>
                <c:f>Sheet3!$F$2:$F$12</c:f>
                <c:numCache>
                  <c:formatCode>General</c:formatCode>
                  <c:ptCount val="11"/>
                  <c:pt idx="0">
                    <c:v>0</c:v>
                  </c:pt>
                  <c:pt idx="1">
                    <c:v>3.9483900000000004E-3</c:v>
                  </c:pt>
                  <c:pt idx="2">
                    <c:v>4.88508E-3</c:v>
                  </c:pt>
                  <c:pt idx="3">
                    <c:v>3.9333299999999996E-3</c:v>
                  </c:pt>
                  <c:pt idx="4">
                    <c:v>6.8432500000000004E-3</c:v>
                  </c:pt>
                  <c:pt idx="5">
                    <c:v>8.6584599999999998E-3</c:v>
                  </c:pt>
                  <c:pt idx="6">
                    <c:v>1.02215E-2</c:v>
                  </c:pt>
                  <c:pt idx="7">
                    <c:v>9.9040599999999993E-3</c:v>
                  </c:pt>
                  <c:pt idx="8">
                    <c:v>8.0547099999999996E-3</c:v>
                  </c:pt>
                  <c:pt idx="9">
                    <c:v>2.7234300000000002E-3</c:v>
                  </c:pt>
                  <c:pt idx="10">
                    <c:v>1.25734E-3</c:v>
                  </c:pt>
                </c:numCache>
              </c:numRef>
            </c:minus>
            <c:spPr>
              <a:noFill/>
              <a:ln w="15875" cap="flat" cmpd="sng" algn="ctr">
                <a:solidFill>
                  <a:schemeClr val="accent2"/>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Sheet3!$C$2:$C$12</c:f>
              <c:numCache>
                <c:formatCode>0.000</c:formatCode>
                <c:ptCount val="11"/>
                <c:pt idx="0">
                  <c:v>1.3160699999999999E-3</c:v>
                </c:pt>
                <c:pt idx="1">
                  <c:v>6.5847800000000001E-3</c:v>
                </c:pt>
                <c:pt idx="2">
                  <c:v>9.6652200000000004E-3</c:v>
                </c:pt>
                <c:pt idx="3">
                  <c:v>7.4822600000000001E-3</c:v>
                </c:pt>
                <c:pt idx="4">
                  <c:v>1.33884E-2</c:v>
                </c:pt>
                <c:pt idx="5">
                  <c:v>1.6718799999999999E-2</c:v>
                </c:pt>
                <c:pt idx="6">
                  <c:v>1.7274899999999999E-2</c:v>
                </c:pt>
                <c:pt idx="7">
                  <c:v>1.602E-2</c:v>
                </c:pt>
                <c:pt idx="8">
                  <c:v>1.51599E-2</c:v>
                </c:pt>
                <c:pt idx="9">
                  <c:v>6.4880500000000004E-3</c:v>
                </c:pt>
                <c:pt idx="10">
                  <c:v>2.9791599999999998E-3</c:v>
                </c:pt>
              </c:numCache>
            </c:numRef>
          </c:yVal>
          <c:smooth val="0"/>
          <c:extLst>
            <c:ext xmlns:c16="http://schemas.microsoft.com/office/drawing/2014/chart" uri="{C3380CC4-5D6E-409C-BE32-E72D297353CC}">
              <c16:uniqueId val="{00000001-E90C-934B-BB18-C2794A9E6FB5}"/>
            </c:ext>
          </c:extLst>
        </c:ser>
        <c:ser>
          <c:idx val="2"/>
          <c:order val="2"/>
          <c:spPr>
            <a:ln w="31750" cap="rnd">
              <a:solidFill>
                <a:schemeClr val="accent3"/>
              </a:solidFill>
              <a:round/>
            </a:ln>
            <a:effectLst/>
          </c:spPr>
          <c:marker>
            <c:symbol val="circle"/>
            <c:size val="8"/>
            <c:spPr>
              <a:solidFill>
                <a:schemeClr val="accent3"/>
              </a:solidFill>
              <a:ln w="31750">
                <a:solidFill>
                  <a:schemeClr val="accent3"/>
                </a:solidFill>
              </a:ln>
              <a:effectLst/>
            </c:spPr>
          </c:marker>
          <c:errBars>
            <c:errDir val="y"/>
            <c:errBarType val="both"/>
            <c:errValType val="cust"/>
            <c:noEndCap val="0"/>
            <c:plus>
              <c:numRef>
                <c:f>Sheet3!$G$2:$G$12</c:f>
                <c:numCache>
                  <c:formatCode>General</c:formatCode>
                  <c:ptCount val="11"/>
                  <c:pt idx="0">
                    <c:v>2.63207E-4</c:v>
                  </c:pt>
                  <c:pt idx="1">
                    <c:v>3.7903899999999998E-3</c:v>
                  </c:pt>
                  <c:pt idx="2">
                    <c:v>6.0425599999999998E-3</c:v>
                  </c:pt>
                  <c:pt idx="3">
                    <c:v>5.0422699999999997E-3</c:v>
                  </c:pt>
                  <c:pt idx="4">
                    <c:v>4.4229899999999999E-3</c:v>
                  </c:pt>
                  <c:pt idx="5">
                    <c:v>7.0050900000000003E-3</c:v>
                  </c:pt>
                  <c:pt idx="6">
                    <c:v>5.4059399999999997E-3</c:v>
                  </c:pt>
                  <c:pt idx="7">
                    <c:v>1.23877E-2</c:v>
                  </c:pt>
                  <c:pt idx="8">
                    <c:v>5.5180999999999997E-3</c:v>
                  </c:pt>
                  <c:pt idx="9">
                    <c:v>1.73873E-3</c:v>
                  </c:pt>
                  <c:pt idx="10">
                    <c:v>3.8783699999999998E-4</c:v>
                  </c:pt>
                </c:numCache>
              </c:numRef>
            </c:plus>
            <c:minus>
              <c:numRef>
                <c:f>Sheet3!$G$2:$G$12</c:f>
                <c:numCache>
                  <c:formatCode>General</c:formatCode>
                  <c:ptCount val="11"/>
                  <c:pt idx="0">
                    <c:v>2.63207E-4</c:v>
                  </c:pt>
                  <c:pt idx="1">
                    <c:v>3.7903899999999998E-3</c:v>
                  </c:pt>
                  <c:pt idx="2">
                    <c:v>6.0425599999999998E-3</c:v>
                  </c:pt>
                  <c:pt idx="3">
                    <c:v>5.0422699999999997E-3</c:v>
                  </c:pt>
                  <c:pt idx="4">
                    <c:v>4.4229899999999999E-3</c:v>
                  </c:pt>
                  <c:pt idx="5">
                    <c:v>7.0050900000000003E-3</c:v>
                  </c:pt>
                  <c:pt idx="6">
                    <c:v>5.4059399999999997E-3</c:v>
                  </c:pt>
                  <c:pt idx="7">
                    <c:v>1.23877E-2</c:v>
                  </c:pt>
                  <c:pt idx="8">
                    <c:v>5.5180999999999997E-3</c:v>
                  </c:pt>
                  <c:pt idx="9">
                    <c:v>1.73873E-3</c:v>
                  </c:pt>
                  <c:pt idx="10">
                    <c:v>3.8783699999999998E-4</c:v>
                  </c:pt>
                </c:numCache>
              </c:numRef>
            </c:minus>
            <c:spPr>
              <a:noFill/>
              <a:ln w="15875" cap="flat" cmpd="sng" algn="ctr">
                <a:solidFill>
                  <a:schemeClr val="accent3"/>
                </a:solidFill>
                <a:round/>
              </a:ln>
              <a:effectLst/>
            </c:spPr>
          </c:errBars>
          <c:errBars>
            <c:errDir val="x"/>
            <c:errBarType val="both"/>
            <c:errValType val="fixedVal"/>
            <c:noEndCap val="0"/>
            <c:val val="1"/>
            <c:spPr>
              <a:noFill/>
              <a:ln w="9525" cap="flat" cmpd="sng" algn="ctr">
                <a:solidFill>
                  <a:schemeClr val="tx1">
                    <a:lumMod val="65000"/>
                    <a:lumOff val="35000"/>
                  </a:schemeClr>
                </a:solidFill>
                <a:round/>
              </a:ln>
              <a:effectLst/>
            </c:spPr>
          </c:errBars>
          <c:xVal>
            <c:numRef>
              <c:f>Sheet3!$A$2:$A$12</c:f>
              <c:numCache>
                <c:formatCode>General</c:formatCode>
                <c:ptCount val="11"/>
                <c:pt idx="0">
                  <c:v>443</c:v>
                </c:pt>
                <c:pt idx="1">
                  <c:v>492</c:v>
                </c:pt>
                <c:pt idx="2">
                  <c:v>560</c:v>
                </c:pt>
                <c:pt idx="3">
                  <c:v>665</c:v>
                </c:pt>
                <c:pt idx="4">
                  <c:v>704</c:v>
                </c:pt>
                <c:pt idx="5">
                  <c:v>740</c:v>
                </c:pt>
                <c:pt idx="6">
                  <c:v>783</c:v>
                </c:pt>
                <c:pt idx="7">
                  <c:v>833</c:v>
                </c:pt>
                <c:pt idx="8">
                  <c:v>865</c:v>
                </c:pt>
                <c:pt idx="9">
                  <c:v>1614</c:v>
                </c:pt>
                <c:pt idx="10">
                  <c:v>2202</c:v>
                </c:pt>
              </c:numCache>
            </c:numRef>
          </c:xVal>
          <c:yVal>
            <c:numRef>
              <c:f>Sheet3!$D$2:$D$12</c:f>
              <c:numCache>
                <c:formatCode>0.000</c:formatCode>
                <c:ptCount val="11"/>
                <c:pt idx="0">
                  <c:v>9.6511800000000005E-4</c:v>
                </c:pt>
                <c:pt idx="1">
                  <c:v>6.8252E-3</c:v>
                </c:pt>
                <c:pt idx="2">
                  <c:v>1.2605699999999999E-2</c:v>
                </c:pt>
                <c:pt idx="3">
                  <c:v>1.0900399999999999E-2</c:v>
                </c:pt>
                <c:pt idx="4">
                  <c:v>1.7316600000000001E-2</c:v>
                </c:pt>
                <c:pt idx="5">
                  <c:v>2.1489000000000001E-2</c:v>
                </c:pt>
                <c:pt idx="6">
                  <c:v>2.21517E-2</c:v>
                </c:pt>
                <c:pt idx="7">
                  <c:v>2.4155200000000002E-2</c:v>
                </c:pt>
                <c:pt idx="8">
                  <c:v>2.2535900000000001E-2</c:v>
                </c:pt>
                <c:pt idx="9">
                  <c:v>7.5675400000000002E-3</c:v>
                </c:pt>
                <c:pt idx="10">
                  <c:v>4.0018600000000003E-3</c:v>
                </c:pt>
              </c:numCache>
            </c:numRef>
          </c:yVal>
          <c:smooth val="0"/>
          <c:extLst>
            <c:ext xmlns:c16="http://schemas.microsoft.com/office/drawing/2014/chart" uri="{C3380CC4-5D6E-409C-BE32-E72D297353CC}">
              <c16:uniqueId val="{00000002-E90C-934B-BB18-C2794A9E6FB5}"/>
            </c:ext>
          </c:extLst>
        </c:ser>
        <c:dLbls>
          <c:showLegendKey val="0"/>
          <c:showVal val="0"/>
          <c:showCatName val="0"/>
          <c:showSerName val="0"/>
          <c:showPercent val="0"/>
          <c:showBubbleSize val="0"/>
        </c:dLbls>
        <c:axId val="1104385631"/>
        <c:axId val="1148545279"/>
      </c:scatterChart>
      <c:valAx>
        <c:axId val="1104385631"/>
        <c:scaling>
          <c:orientation val="minMax"/>
          <c:max val="2300"/>
          <c:min val="400"/>
        </c:scaling>
        <c:delete val="0"/>
        <c:axPos val="b"/>
        <c:title>
          <c:tx>
            <c:rich>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r>
                  <a:rPr lang="en-US"/>
                  <a:t>Wavelength (nm)</a:t>
                </a:r>
              </a:p>
            </c:rich>
          </c:tx>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en-US"/>
            </a:p>
          </c:txPr>
        </c:title>
        <c:numFmt formatCode="General" sourceLinked="1"/>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148545279"/>
        <c:crosses val="autoZero"/>
        <c:crossBetween val="midCat"/>
        <c:majorUnit val="500"/>
        <c:minorUnit val="100"/>
      </c:valAx>
      <c:valAx>
        <c:axId val="1148545279"/>
        <c:scaling>
          <c:orientation val="minMax"/>
        </c:scaling>
        <c:delete val="0"/>
        <c:axPos val="l"/>
        <c:numFmt formatCode="0.00" sourceLinked="0"/>
        <c:majorTickMark val="cross"/>
        <c:minorTickMark val="in"/>
        <c:tickLblPos val="nextTo"/>
        <c:spPr>
          <a:noFill/>
          <a:ln w="9525" cap="flat" cmpd="sng" algn="ctr">
            <a:solidFill>
              <a:srgbClr val="000000"/>
            </a:solidFill>
            <a:round/>
          </a:ln>
          <a:effectLst/>
        </c:spPr>
        <c:txPr>
          <a:bodyPr rot="-60000000" spcFirstLastPara="1" vertOverflow="ellipsis" vert="horz" wrap="square" anchor="ctr" anchorCtr="1"/>
          <a:lstStyle/>
          <a:p>
            <a:pPr>
              <a:defRPr sz="1400" b="0" i="0" u="none" strike="noStrike" kern="1200" baseline="0">
                <a:solidFill>
                  <a:srgbClr val="000000"/>
                </a:solidFill>
                <a:latin typeface="Calibri"/>
                <a:ea typeface="Calibri"/>
                <a:cs typeface="Calibri"/>
              </a:defRPr>
            </a:pPr>
            <a:endParaRPr lang="en-US"/>
          </a:p>
        </c:txPr>
        <c:crossAx val="1104385631"/>
        <c:crosses val="autoZero"/>
        <c:crossBetween val="midCat"/>
        <c:majorUnit val="1.0000000000000002E-2"/>
      </c:valAx>
      <c:spPr>
        <a:noFill/>
        <a:ln>
          <a:solidFill>
            <a:srgbClr val="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extLst>
      <a:ext uri="{91240B29-F687-4F45-9708-019B960494DF}">
        <a14:hiddenLine xmlns:a14="http://schemas.microsoft.com/office/drawing/2010/main" w="9525" cap="flat" cmpd="sng" algn="ctr">
          <a:solidFill>
            <a:sysClr val="windowText" lastClr="000000">
              <a:lumMod val="15000"/>
              <a:lumOff val="85000"/>
            </a:sysClr>
          </a:solidFill>
          <a:round/>
        </a14:hiddenLine>
      </a:ext>
    </a:ex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CB9E7-2F56-6040-82BC-9DA31A6CAF42}" type="datetimeFigureOut">
              <a:t>5/2/23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A8E276-07D1-8846-AD2F-A861899A9804}" type="slidenum">
              <a:t>‹#›</a:t>
            </a:fld>
            <a:endParaRPr lang="en-US"/>
          </a:p>
        </p:txBody>
      </p:sp>
    </p:spTree>
    <p:extLst>
      <p:ext uri="{BB962C8B-B14F-4D97-AF65-F5344CB8AC3E}">
        <p14:creationId xmlns:p14="http://schemas.microsoft.com/office/powerpoint/2010/main" val="1770890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Subject: marine debris; Technique: optical remote sensing. Every year, many million tons of debris in various forms enter the ocean.</a:t>
            </a:r>
          </a:p>
          <a:p>
            <a:r>
              <a:rPr lang="en-US"/>
              <a:t>https://www.axios.com/2021/06/11/plastic-litter-global-ocean</a:t>
            </a:r>
          </a:p>
          <a:p>
            <a:r>
              <a:rPr lang="en-US"/>
              <a:t>https://repeatingislands.com/2017/11/26/floating-trash-islands-another-problem-for-caribbean/</a:t>
            </a:r>
          </a:p>
        </p:txBody>
      </p:sp>
      <p:sp>
        <p:nvSpPr>
          <p:cNvPr id="4" name="Slide Number Placeholder 3"/>
          <p:cNvSpPr>
            <a:spLocks noGrp="1"/>
          </p:cNvSpPr>
          <p:nvPr>
            <p:ph type="sldNum" sz="quarter" idx="5"/>
          </p:nvPr>
        </p:nvSpPr>
        <p:spPr/>
        <p:txBody>
          <a:bodyPr/>
          <a:lstStyle/>
          <a:p>
            <a:fld id="{28A8E276-07D1-8846-AD2F-A861899A9804}" type="slidenum">
              <a:rPr lang="en-US"/>
              <a:t>3</a:t>
            </a:fld>
            <a:endParaRPr lang="en-US"/>
          </a:p>
        </p:txBody>
      </p:sp>
    </p:spTree>
    <p:extLst>
      <p:ext uri="{BB962C8B-B14F-4D97-AF65-F5344CB8AC3E}">
        <p14:creationId xmlns:p14="http://schemas.microsoft.com/office/powerpoint/2010/main" val="976445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8E276-07D1-8846-AD2F-A861899A9804}" type="slidenum">
              <a:rPr lang="en-US"/>
              <a:t>6</a:t>
            </a:fld>
            <a:endParaRPr lang="en-US"/>
          </a:p>
        </p:txBody>
      </p:sp>
    </p:spTree>
    <p:extLst>
      <p:ext uri="{BB962C8B-B14F-4D97-AF65-F5344CB8AC3E}">
        <p14:creationId xmlns:p14="http://schemas.microsoft.com/office/powerpoint/2010/main" val="3585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Whitecaps, shipwakes, pollen, etc</a:t>
            </a:r>
          </a:p>
        </p:txBody>
      </p:sp>
      <p:sp>
        <p:nvSpPr>
          <p:cNvPr id="4" name="Slide Number Placeholder 3"/>
          <p:cNvSpPr>
            <a:spLocks noGrp="1"/>
          </p:cNvSpPr>
          <p:nvPr>
            <p:ph type="sldNum" sz="quarter" idx="5"/>
          </p:nvPr>
        </p:nvSpPr>
        <p:spPr/>
        <p:txBody>
          <a:bodyPr/>
          <a:lstStyle/>
          <a:p>
            <a:fld id="{9997C6BC-082B-6241-9D59-E1FF07649AB5}" type="slidenum">
              <a:rPr lang="en-US"/>
              <a:t>7</a:t>
            </a:fld>
            <a:endParaRPr lang="en-US"/>
          </a:p>
        </p:txBody>
      </p:sp>
    </p:spTree>
    <p:extLst>
      <p:ext uri="{BB962C8B-B14F-4D97-AF65-F5344CB8AC3E}">
        <p14:creationId xmlns:p14="http://schemas.microsoft.com/office/powerpoint/2010/main" val="2257549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random pixels</a:t>
            </a:r>
          </a:p>
        </p:txBody>
      </p:sp>
      <p:sp>
        <p:nvSpPr>
          <p:cNvPr id="4" name="Slide Number Placeholder 3"/>
          <p:cNvSpPr>
            <a:spLocks noGrp="1"/>
          </p:cNvSpPr>
          <p:nvPr>
            <p:ph type="sldNum" sz="quarter" idx="5"/>
          </p:nvPr>
        </p:nvSpPr>
        <p:spPr/>
        <p:txBody>
          <a:bodyPr/>
          <a:lstStyle/>
          <a:p>
            <a:fld id="{28A8E276-07D1-8846-AD2F-A861899A9804}" type="slidenum">
              <a:rPr lang="en-US"/>
              <a:t>9</a:t>
            </a:fld>
            <a:endParaRPr lang="en-US"/>
          </a:p>
        </p:txBody>
      </p:sp>
    </p:spTree>
    <p:extLst>
      <p:ext uri="{BB962C8B-B14F-4D97-AF65-F5344CB8AC3E}">
        <p14:creationId xmlns:p14="http://schemas.microsoft.com/office/powerpoint/2010/main" val="3476119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20 random pixels</a:t>
            </a:r>
          </a:p>
        </p:txBody>
      </p:sp>
      <p:sp>
        <p:nvSpPr>
          <p:cNvPr id="4" name="Slide Number Placeholder 3"/>
          <p:cNvSpPr>
            <a:spLocks noGrp="1"/>
          </p:cNvSpPr>
          <p:nvPr>
            <p:ph type="sldNum" sz="quarter" idx="5"/>
          </p:nvPr>
        </p:nvSpPr>
        <p:spPr/>
        <p:txBody>
          <a:bodyPr/>
          <a:lstStyle/>
          <a:p>
            <a:fld id="{28A8E276-07D1-8846-AD2F-A861899A9804}" type="slidenum">
              <a:rPr lang="en-US"/>
              <a:t>10</a:t>
            </a:fld>
            <a:endParaRPr lang="en-US"/>
          </a:p>
        </p:txBody>
      </p:sp>
    </p:spTree>
    <p:extLst>
      <p:ext uri="{BB962C8B-B14F-4D97-AF65-F5344CB8AC3E}">
        <p14:creationId xmlns:p14="http://schemas.microsoft.com/office/powerpoint/2010/main" val="3322641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8E276-07D1-8846-AD2F-A861899A9804}" type="slidenum">
              <a:rPr lang="en-US"/>
              <a:t>12</a:t>
            </a:fld>
            <a:endParaRPr lang="en-US"/>
          </a:p>
        </p:txBody>
      </p:sp>
    </p:spTree>
    <p:extLst>
      <p:ext uri="{BB962C8B-B14F-4D97-AF65-F5344CB8AC3E}">
        <p14:creationId xmlns:p14="http://schemas.microsoft.com/office/powerpoint/2010/main" val="679562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Left column: Sannigrahi et al. (2022), Ciappa (2021), </a:t>
            </a:r>
            <a:r>
              <a:rPr lang="en-US" sz="1200" kern="1200">
                <a:solidFill>
                  <a:schemeClr val="tx1"/>
                </a:solidFill>
                <a:effectLst/>
                <a:latin typeface="+mn-lt"/>
                <a:ea typeface="+mn-ea"/>
                <a:cs typeface="+mn-cs"/>
              </a:rPr>
              <a:t>Kremezi et al., (2022). Right column: Biermann et al. (2020), Topouzelis et al. (2020), Kikaki et al. (2022).</a:t>
            </a:r>
          </a:p>
          <a:p>
            <a:r>
              <a:rPr lang="en-US" sz="1200" kern="1200">
                <a:solidFill>
                  <a:schemeClr val="tx1"/>
                </a:solidFill>
                <a:effectLst/>
                <a:latin typeface="+mn-lt"/>
                <a:ea typeface="+mn-ea"/>
                <a:cs typeface="+mn-cs"/>
              </a:rPr>
              <a:t>Why calling them distorted? No field data show any of these spectral types</a:t>
            </a:r>
            <a:endParaRPr lang="en-US"/>
          </a:p>
        </p:txBody>
      </p:sp>
      <p:sp>
        <p:nvSpPr>
          <p:cNvPr id="4" name="Slide Number Placeholder 3"/>
          <p:cNvSpPr>
            <a:spLocks noGrp="1"/>
          </p:cNvSpPr>
          <p:nvPr>
            <p:ph type="sldNum" sz="quarter" idx="5"/>
          </p:nvPr>
        </p:nvSpPr>
        <p:spPr/>
        <p:txBody>
          <a:bodyPr/>
          <a:lstStyle/>
          <a:p>
            <a:fld id="{28A8E276-07D1-8846-AD2F-A861899A9804}" type="slidenum">
              <a:rPr lang="en-US"/>
              <a:t>14</a:t>
            </a:fld>
            <a:endParaRPr lang="en-US"/>
          </a:p>
        </p:txBody>
      </p:sp>
    </p:spTree>
    <p:extLst>
      <p:ext uri="{BB962C8B-B14F-4D97-AF65-F5344CB8AC3E}">
        <p14:creationId xmlns:p14="http://schemas.microsoft.com/office/powerpoint/2010/main" val="697753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8A8E276-07D1-8846-AD2F-A861899A9804}" type="slidenum">
              <a:rPr lang="en-US"/>
              <a:t>15</a:t>
            </a:fld>
            <a:endParaRPr lang="en-US"/>
          </a:p>
        </p:txBody>
      </p:sp>
    </p:spTree>
    <p:extLst>
      <p:ext uri="{BB962C8B-B14F-4D97-AF65-F5344CB8AC3E}">
        <p14:creationId xmlns:p14="http://schemas.microsoft.com/office/powerpoint/2010/main" val="927208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C61D-ABB3-FB48-BB00-FAED3FD359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D25141-5645-674A-A05A-9FBE69B668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20EC151-4B6C-CB47-8CDA-5887426F5069}"/>
              </a:ext>
            </a:extLst>
          </p:cNvPr>
          <p:cNvSpPr>
            <a:spLocks noGrp="1"/>
          </p:cNvSpPr>
          <p:nvPr>
            <p:ph type="dt" sz="half" idx="10"/>
          </p:nvPr>
        </p:nvSpPr>
        <p:spPr/>
        <p:txBody>
          <a:bodyPr/>
          <a:lstStyle/>
          <a:p>
            <a:fld id="{1DE1F25E-C391-BA49-B4DA-65BEB4AF452A}" type="datetime1">
              <a:t>5/2/23</a:t>
            </a:fld>
            <a:endParaRPr lang="en-US"/>
          </a:p>
        </p:txBody>
      </p:sp>
      <p:sp>
        <p:nvSpPr>
          <p:cNvPr id="5" name="Footer Placeholder 4">
            <a:extLst>
              <a:ext uri="{FF2B5EF4-FFF2-40B4-BE49-F238E27FC236}">
                <a16:creationId xmlns:a16="http://schemas.microsoft.com/office/drawing/2014/main" id="{E62871DE-A0CA-D44B-9D3A-EEC0632763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2379B-ECBC-024E-9185-B2A893E06EB7}"/>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2405504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0B819-B182-5340-8EC9-387B0F804B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0ACEE-D199-F34E-9096-FCB2A4FA0C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664096-F32E-DA41-A2F6-53ED1D0A2002}"/>
              </a:ext>
            </a:extLst>
          </p:cNvPr>
          <p:cNvSpPr>
            <a:spLocks noGrp="1"/>
          </p:cNvSpPr>
          <p:nvPr>
            <p:ph type="dt" sz="half" idx="10"/>
          </p:nvPr>
        </p:nvSpPr>
        <p:spPr/>
        <p:txBody>
          <a:bodyPr/>
          <a:lstStyle/>
          <a:p>
            <a:fld id="{178919A6-EC78-474D-9C3F-BD81664DF718}" type="datetime1">
              <a:t>5/2/23</a:t>
            </a:fld>
            <a:endParaRPr lang="en-US"/>
          </a:p>
        </p:txBody>
      </p:sp>
      <p:sp>
        <p:nvSpPr>
          <p:cNvPr id="5" name="Footer Placeholder 4">
            <a:extLst>
              <a:ext uri="{FF2B5EF4-FFF2-40B4-BE49-F238E27FC236}">
                <a16:creationId xmlns:a16="http://schemas.microsoft.com/office/drawing/2014/main" id="{C06C6B36-A833-F543-A8BF-01FC09B88A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361D3-CAC3-2743-8246-299DA6247827}"/>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4487400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C1B7E2-B2B1-9642-92AD-AFC5BC7CFC4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800E1C-EBE5-B242-9953-C907181BC3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040FF-DE98-1341-839C-6E94EB5285A5}"/>
              </a:ext>
            </a:extLst>
          </p:cNvPr>
          <p:cNvSpPr>
            <a:spLocks noGrp="1"/>
          </p:cNvSpPr>
          <p:nvPr>
            <p:ph type="dt" sz="half" idx="10"/>
          </p:nvPr>
        </p:nvSpPr>
        <p:spPr/>
        <p:txBody>
          <a:bodyPr/>
          <a:lstStyle/>
          <a:p>
            <a:fld id="{E395B440-A2CD-024F-9FC6-8CAEEF1F53E9}" type="datetime1">
              <a:t>5/2/23</a:t>
            </a:fld>
            <a:endParaRPr lang="en-US"/>
          </a:p>
        </p:txBody>
      </p:sp>
      <p:sp>
        <p:nvSpPr>
          <p:cNvPr id="5" name="Footer Placeholder 4">
            <a:extLst>
              <a:ext uri="{FF2B5EF4-FFF2-40B4-BE49-F238E27FC236}">
                <a16:creationId xmlns:a16="http://schemas.microsoft.com/office/drawing/2014/main" id="{F52DD685-1EDE-F444-B7F0-403B73186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241B36-0E6A-B442-BA2F-6BF072F4913E}"/>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4017666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EA0B4-AB6A-4647-A2A5-C6DFD7EFFD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F8B0CF-6BA7-5B4F-AD7B-1B3CEE2D1D5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82E5F-4AA3-814B-BB07-7B3B10E3128D}"/>
              </a:ext>
            </a:extLst>
          </p:cNvPr>
          <p:cNvSpPr>
            <a:spLocks noGrp="1"/>
          </p:cNvSpPr>
          <p:nvPr>
            <p:ph type="dt" sz="half" idx="10"/>
          </p:nvPr>
        </p:nvSpPr>
        <p:spPr/>
        <p:txBody>
          <a:bodyPr/>
          <a:lstStyle/>
          <a:p>
            <a:fld id="{8ECB18DE-3655-2342-AB78-76E7FDEA4545}" type="datetime1">
              <a:t>5/2/23</a:t>
            </a:fld>
            <a:endParaRPr lang="en-US"/>
          </a:p>
        </p:txBody>
      </p:sp>
      <p:sp>
        <p:nvSpPr>
          <p:cNvPr id="5" name="Footer Placeholder 4">
            <a:extLst>
              <a:ext uri="{FF2B5EF4-FFF2-40B4-BE49-F238E27FC236}">
                <a16:creationId xmlns:a16="http://schemas.microsoft.com/office/drawing/2014/main" id="{8A0A3387-53C9-3C45-A761-412E76BFAA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F28BA-9932-6549-8C4B-06891C24E8C4}"/>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2799687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898CD-3CCD-6346-97BC-9429B5D3EF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A6D2CC-691D-5142-B495-1B73173A16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67EA14-8E0B-1846-8020-A69264EDC76D}"/>
              </a:ext>
            </a:extLst>
          </p:cNvPr>
          <p:cNvSpPr>
            <a:spLocks noGrp="1"/>
          </p:cNvSpPr>
          <p:nvPr>
            <p:ph type="dt" sz="half" idx="10"/>
          </p:nvPr>
        </p:nvSpPr>
        <p:spPr/>
        <p:txBody>
          <a:bodyPr/>
          <a:lstStyle/>
          <a:p>
            <a:fld id="{3418059E-EBFE-3446-8093-9D9211A82C53}" type="datetime1">
              <a:t>5/2/23</a:t>
            </a:fld>
            <a:endParaRPr lang="en-US"/>
          </a:p>
        </p:txBody>
      </p:sp>
      <p:sp>
        <p:nvSpPr>
          <p:cNvPr id="5" name="Footer Placeholder 4">
            <a:extLst>
              <a:ext uri="{FF2B5EF4-FFF2-40B4-BE49-F238E27FC236}">
                <a16:creationId xmlns:a16="http://schemas.microsoft.com/office/drawing/2014/main" id="{1F799E6A-95C5-EA44-B8F3-820DBAF02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B9CA15-DDD6-024A-8DC8-B52991F366F3}"/>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905584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274BB-38CE-514A-BFA9-1A8519F231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B66008-CDA1-F34E-ADBA-51999F7CB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D88077-5229-B349-B51E-0C17A064096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C04DDC-6F44-E340-90F3-FC0465B9CB66}"/>
              </a:ext>
            </a:extLst>
          </p:cNvPr>
          <p:cNvSpPr>
            <a:spLocks noGrp="1"/>
          </p:cNvSpPr>
          <p:nvPr>
            <p:ph type="dt" sz="half" idx="10"/>
          </p:nvPr>
        </p:nvSpPr>
        <p:spPr/>
        <p:txBody>
          <a:bodyPr/>
          <a:lstStyle/>
          <a:p>
            <a:fld id="{4CB33F14-7D44-D04D-8B38-F005D6623733}" type="datetime1">
              <a:t>5/2/23</a:t>
            </a:fld>
            <a:endParaRPr lang="en-US"/>
          </a:p>
        </p:txBody>
      </p:sp>
      <p:sp>
        <p:nvSpPr>
          <p:cNvPr id="6" name="Footer Placeholder 5">
            <a:extLst>
              <a:ext uri="{FF2B5EF4-FFF2-40B4-BE49-F238E27FC236}">
                <a16:creationId xmlns:a16="http://schemas.microsoft.com/office/drawing/2014/main" id="{779F873D-DC7A-B04A-BD77-AF8E0706F6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42333-81E0-7745-A37B-E1175CDE0D1A}"/>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170838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6B13-2ECF-E548-8BB1-C0B5785A03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D29D5B-5867-1A41-9415-7AB21D656E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4AE7F2-4F63-B044-9CAD-C0E55B74C1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FE93EF-C88F-594C-81EC-B3F3C9120A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2D5FB2-6ADF-2E42-8A41-445B90AB5D5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94FCD3-37F0-4D4C-8612-05E43C2C517B}"/>
              </a:ext>
            </a:extLst>
          </p:cNvPr>
          <p:cNvSpPr>
            <a:spLocks noGrp="1"/>
          </p:cNvSpPr>
          <p:nvPr>
            <p:ph type="dt" sz="half" idx="10"/>
          </p:nvPr>
        </p:nvSpPr>
        <p:spPr/>
        <p:txBody>
          <a:bodyPr/>
          <a:lstStyle/>
          <a:p>
            <a:fld id="{C16548B0-2123-764D-A321-D42BD6E8B482}" type="datetime1">
              <a:t>5/2/23</a:t>
            </a:fld>
            <a:endParaRPr lang="en-US"/>
          </a:p>
        </p:txBody>
      </p:sp>
      <p:sp>
        <p:nvSpPr>
          <p:cNvPr id="8" name="Footer Placeholder 7">
            <a:extLst>
              <a:ext uri="{FF2B5EF4-FFF2-40B4-BE49-F238E27FC236}">
                <a16:creationId xmlns:a16="http://schemas.microsoft.com/office/drawing/2014/main" id="{2514A9B1-F19D-694B-A7B5-351A4AF1B3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CDB7113-58FB-D84B-A449-063CBAED0F0F}"/>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138044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29498-E8A9-B746-B1F4-3541A0998E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EAED7A-0FC6-3440-9FA1-297AE6636DEF}"/>
              </a:ext>
            </a:extLst>
          </p:cNvPr>
          <p:cNvSpPr>
            <a:spLocks noGrp="1"/>
          </p:cNvSpPr>
          <p:nvPr>
            <p:ph type="dt" sz="half" idx="10"/>
          </p:nvPr>
        </p:nvSpPr>
        <p:spPr/>
        <p:txBody>
          <a:bodyPr/>
          <a:lstStyle/>
          <a:p>
            <a:fld id="{B105E484-681C-9B43-B214-22B0AA520FDF}" type="datetime1">
              <a:t>5/2/23</a:t>
            </a:fld>
            <a:endParaRPr lang="en-US"/>
          </a:p>
        </p:txBody>
      </p:sp>
      <p:sp>
        <p:nvSpPr>
          <p:cNvPr id="4" name="Footer Placeholder 3">
            <a:extLst>
              <a:ext uri="{FF2B5EF4-FFF2-40B4-BE49-F238E27FC236}">
                <a16:creationId xmlns:a16="http://schemas.microsoft.com/office/drawing/2014/main" id="{A977A1F7-81D6-EF4E-9075-CE3A7F5B0A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E6F619-9C2E-F54E-A7D1-27D69BD100B2}"/>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39037356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F9BA32-1414-3641-9004-3A56031017C5}"/>
              </a:ext>
            </a:extLst>
          </p:cNvPr>
          <p:cNvSpPr>
            <a:spLocks noGrp="1"/>
          </p:cNvSpPr>
          <p:nvPr>
            <p:ph type="dt" sz="half" idx="10"/>
          </p:nvPr>
        </p:nvSpPr>
        <p:spPr/>
        <p:txBody>
          <a:bodyPr/>
          <a:lstStyle/>
          <a:p>
            <a:fld id="{6DA88ED1-77E5-4346-9C21-E8F0B3A536DF}" type="datetime1">
              <a:t>5/2/23</a:t>
            </a:fld>
            <a:endParaRPr lang="en-US"/>
          </a:p>
        </p:txBody>
      </p:sp>
      <p:sp>
        <p:nvSpPr>
          <p:cNvPr id="3" name="Footer Placeholder 2">
            <a:extLst>
              <a:ext uri="{FF2B5EF4-FFF2-40B4-BE49-F238E27FC236}">
                <a16:creationId xmlns:a16="http://schemas.microsoft.com/office/drawing/2014/main" id="{3F099A9D-5E92-C04F-8E6A-4F55025A622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726114-D9B0-3C48-AA37-EECAD3C06E0B}"/>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13969420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64C67-E741-4D40-89F2-C365B74A86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18E481-D831-6A4A-AAB8-0643FC1577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1B69A9-FC8F-4B47-B9FA-FDD7325174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9DD970-0F93-7D42-896C-F522F7E180A2}"/>
              </a:ext>
            </a:extLst>
          </p:cNvPr>
          <p:cNvSpPr>
            <a:spLocks noGrp="1"/>
          </p:cNvSpPr>
          <p:nvPr>
            <p:ph type="dt" sz="half" idx="10"/>
          </p:nvPr>
        </p:nvSpPr>
        <p:spPr/>
        <p:txBody>
          <a:bodyPr/>
          <a:lstStyle/>
          <a:p>
            <a:fld id="{46514F35-D30F-0E49-8376-53DC38A49B38}" type="datetime1">
              <a:t>5/2/23</a:t>
            </a:fld>
            <a:endParaRPr lang="en-US"/>
          </a:p>
        </p:txBody>
      </p:sp>
      <p:sp>
        <p:nvSpPr>
          <p:cNvPr id="6" name="Footer Placeholder 5">
            <a:extLst>
              <a:ext uri="{FF2B5EF4-FFF2-40B4-BE49-F238E27FC236}">
                <a16:creationId xmlns:a16="http://schemas.microsoft.com/office/drawing/2014/main" id="{1006F66C-C21D-AD4C-B56B-07DFDD9961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94B75-5E0D-5344-AFEC-9D125D938193}"/>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642831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F50DC-5107-D941-8A38-981C75FCB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8C9E0D-20F1-8042-A74E-99F91086B9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A36AB31-6530-8648-8229-339D77D72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00564F-D45E-594C-9051-A5BF1DA84678}"/>
              </a:ext>
            </a:extLst>
          </p:cNvPr>
          <p:cNvSpPr>
            <a:spLocks noGrp="1"/>
          </p:cNvSpPr>
          <p:nvPr>
            <p:ph type="dt" sz="half" idx="10"/>
          </p:nvPr>
        </p:nvSpPr>
        <p:spPr/>
        <p:txBody>
          <a:bodyPr/>
          <a:lstStyle/>
          <a:p>
            <a:fld id="{8BFB6605-9CE6-4E47-9E21-EA57F896B01F}" type="datetime1">
              <a:t>5/2/23</a:t>
            </a:fld>
            <a:endParaRPr lang="en-US"/>
          </a:p>
        </p:txBody>
      </p:sp>
      <p:sp>
        <p:nvSpPr>
          <p:cNvPr id="6" name="Footer Placeholder 5">
            <a:extLst>
              <a:ext uri="{FF2B5EF4-FFF2-40B4-BE49-F238E27FC236}">
                <a16:creationId xmlns:a16="http://schemas.microsoft.com/office/drawing/2014/main" id="{6E107577-2BF9-8240-A00D-7727694BC2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BF39CF-F589-FB47-8DA4-F9D684D0A29A}"/>
              </a:ext>
            </a:extLst>
          </p:cNvPr>
          <p:cNvSpPr>
            <a:spLocks noGrp="1"/>
          </p:cNvSpPr>
          <p:nvPr>
            <p:ph type="sldNum" sz="quarter" idx="12"/>
          </p:nvPr>
        </p:nvSpPr>
        <p:spPr/>
        <p:txBody>
          <a:bodyPr/>
          <a:lstStyle/>
          <a:p>
            <a:fld id="{18695301-8589-634E-A1B2-CC8429FDCA25}" type="slidenum">
              <a:rPr lang="en-US" smtClean="0"/>
              <a:t>‹#›</a:t>
            </a:fld>
            <a:endParaRPr lang="en-US"/>
          </a:p>
        </p:txBody>
      </p:sp>
    </p:spTree>
    <p:extLst>
      <p:ext uri="{BB962C8B-B14F-4D97-AF65-F5344CB8AC3E}">
        <p14:creationId xmlns:p14="http://schemas.microsoft.com/office/powerpoint/2010/main" val="3198623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B34486B-BCA8-5F4D-B0FC-F22735AA17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8C3C1-5F14-0445-95C3-41603E1B61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1E002-5D57-BB43-A0D7-99D1426F0A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50657-4A45-D040-B125-960EA6BA3081}" type="datetime1">
              <a:t>5/2/23</a:t>
            </a:fld>
            <a:endParaRPr lang="en-US"/>
          </a:p>
        </p:txBody>
      </p:sp>
      <p:sp>
        <p:nvSpPr>
          <p:cNvPr id="5" name="Footer Placeholder 4">
            <a:extLst>
              <a:ext uri="{FF2B5EF4-FFF2-40B4-BE49-F238E27FC236}">
                <a16:creationId xmlns:a16="http://schemas.microsoft.com/office/drawing/2014/main" id="{8C8CD2AE-2EF0-2344-B0DA-3FB061E4C8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CA6CA3-BB3F-774E-BE3E-B75E6A6101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695301-8589-634E-A1B2-CC8429FDCA25}" type="slidenum">
              <a:rPr lang="en-US" smtClean="0"/>
              <a:t>‹#›</a:t>
            </a:fld>
            <a:endParaRPr lang="en-US"/>
          </a:p>
        </p:txBody>
      </p:sp>
    </p:spTree>
    <p:extLst>
      <p:ext uri="{BB962C8B-B14F-4D97-AF65-F5344CB8AC3E}">
        <p14:creationId xmlns:p14="http://schemas.microsoft.com/office/powerpoint/2010/main" val="3124179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uc@usf.edu" TargetMode="External"/><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38.jp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image" Target="../media/image45.png"/><Relationship Id="rId7"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20.jpeg"/><Relationship Id="rId3" Type="http://schemas.openxmlformats.org/officeDocument/2006/relationships/image" Target="../media/image10.png"/><Relationship Id="rId7" Type="http://schemas.openxmlformats.org/officeDocument/2006/relationships/image" Target="../media/image14.jpeg"/><Relationship Id="rId12" Type="http://schemas.openxmlformats.org/officeDocument/2006/relationships/image" Target="../media/image19.jpe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18.png"/><Relationship Id="rId5" Type="http://schemas.openxmlformats.org/officeDocument/2006/relationships/image" Target="../media/image12.jpeg"/><Relationship Id="rId15" Type="http://schemas.openxmlformats.org/officeDocument/2006/relationships/image" Target="../media/image22.jpeg"/><Relationship Id="rId10" Type="http://schemas.openxmlformats.org/officeDocument/2006/relationships/image" Target="../media/image17.jpe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sky, water, beach&#10;&#10;Description automatically generated">
            <a:extLst>
              <a:ext uri="{FF2B5EF4-FFF2-40B4-BE49-F238E27FC236}">
                <a16:creationId xmlns:a16="http://schemas.microsoft.com/office/drawing/2014/main" id="{84821A1F-C4C7-0636-43E6-84A17E224B1F}"/>
              </a:ext>
            </a:extLst>
          </p:cNvPr>
          <p:cNvPicPr>
            <a:picLocks noChangeAspect="1"/>
          </p:cNvPicPr>
          <p:nvPr/>
        </p:nvPicPr>
        <p:blipFill>
          <a:blip r:embed="rId2">
            <a:alphaModFix amt="35000"/>
          </a:blip>
          <a:stretch>
            <a:fillRect/>
          </a:stretch>
        </p:blipFill>
        <p:spPr>
          <a:xfrm>
            <a:off x="-1" y="-629364"/>
            <a:ext cx="12192001" cy="8116727"/>
          </a:xfrm>
          <a:prstGeom prst="rect">
            <a:avLst/>
          </a:prstGeom>
          <a:effectLst>
            <a:outerShdw blurRad="50800" dist="50800" dir="5400000" algn="ctr" rotWithShape="0">
              <a:schemeClr val="bg2">
                <a:alpha val="0"/>
              </a:schemeClr>
            </a:outerShdw>
          </a:effectLst>
        </p:spPr>
      </p:pic>
      <p:sp>
        <p:nvSpPr>
          <p:cNvPr id="3" name="TextBox 2">
            <a:extLst>
              <a:ext uri="{FF2B5EF4-FFF2-40B4-BE49-F238E27FC236}">
                <a16:creationId xmlns:a16="http://schemas.microsoft.com/office/drawing/2014/main" id="{80EBF0E0-4A06-4349-B310-DEC2C65FBE17}"/>
              </a:ext>
            </a:extLst>
          </p:cNvPr>
          <p:cNvSpPr txBox="1"/>
          <p:nvPr/>
        </p:nvSpPr>
        <p:spPr>
          <a:xfrm>
            <a:off x="1116806" y="1423988"/>
            <a:ext cx="10236994" cy="3816429"/>
          </a:xfrm>
          <a:prstGeom prst="rect">
            <a:avLst/>
          </a:prstGeom>
          <a:noFill/>
        </p:spPr>
        <p:txBody>
          <a:bodyPr wrap="square" rtlCol="0">
            <a:spAutoFit/>
          </a:bodyPr>
          <a:lstStyle/>
          <a:p>
            <a:pPr algn="ctr"/>
            <a:r>
              <a:rPr lang="en-US" sz="2800" b="1"/>
              <a:t>Optical remote sensing of marine debris: </a:t>
            </a:r>
          </a:p>
          <a:p>
            <a:pPr algn="ctr">
              <a:lnSpc>
                <a:spcPct val="150000"/>
              </a:lnSpc>
            </a:pPr>
            <a:r>
              <a:rPr lang="en-US" sz="2800" b="1"/>
              <a:t>What’s possible and how?</a:t>
            </a:r>
          </a:p>
          <a:p>
            <a:pPr algn="ctr"/>
            <a:endParaRPr lang="en-US" sz="2800"/>
          </a:p>
          <a:p>
            <a:pPr algn="ctr"/>
            <a:r>
              <a:rPr lang="en-US" sz="2400"/>
              <a:t>Chuanmin Hu, University of South Florida, </a:t>
            </a:r>
            <a:r>
              <a:rPr lang="en-US" sz="2400">
                <a:hlinkClick r:id="rId3"/>
              </a:rPr>
              <a:t>huc@usf.edu</a:t>
            </a:r>
            <a:endParaRPr lang="en-US" sz="2400"/>
          </a:p>
          <a:p>
            <a:pPr algn="ctr"/>
            <a:r>
              <a:rPr lang="en-US" sz="2400"/>
              <a:t>NASA Project: 80NSSC21K0422</a:t>
            </a:r>
          </a:p>
          <a:p>
            <a:pPr algn="ctr"/>
            <a:endParaRPr lang="en-US" sz="2400"/>
          </a:p>
          <a:p>
            <a:pPr algn="ctr"/>
            <a:r>
              <a:rPr lang="en-US" sz="2400"/>
              <a:t>Project team members and collaborators: Brian Barnes, Tanya Harrison, David English, Lin Qi, Menghua Wang, Heidi Dierssen, Shungu Garaba…… </a:t>
            </a:r>
          </a:p>
          <a:p>
            <a:pPr algn="ctr"/>
            <a:endParaRPr lang="en-US" sz="2400"/>
          </a:p>
        </p:txBody>
      </p:sp>
      <p:sp>
        <p:nvSpPr>
          <p:cNvPr id="2" name="Slide Number Placeholder 1">
            <a:extLst>
              <a:ext uri="{FF2B5EF4-FFF2-40B4-BE49-F238E27FC236}">
                <a16:creationId xmlns:a16="http://schemas.microsoft.com/office/drawing/2014/main" id="{35DD556D-0854-C244-9E63-BC57656CEDE5}"/>
              </a:ext>
            </a:extLst>
          </p:cNvPr>
          <p:cNvSpPr>
            <a:spLocks noGrp="1"/>
          </p:cNvSpPr>
          <p:nvPr>
            <p:ph type="sldNum" sz="quarter" idx="12"/>
          </p:nvPr>
        </p:nvSpPr>
        <p:spPr/>
        <p:txBody>
          <a:bodyPr/>
          <a:lstStyle/>
          <a:p>
            <a:fld id="{18695301-8589-634E-A1B2-CC8429FDCA25}" type="slidenum">
              <a:rPr lang="en-US" smtClean="0"/>
              <a:t>1</a:t>
            </a:fld>
            <a:endParaRPr lang="en-US"/>
          </a:p>
        </p:txBody>
      </p:sp>
    </p:spTree>
    <p:extLst>
      <p:ext uri="{BB962C8B-B14F-4D97-AF65-F5344CB8AC3E}">
        <p14:creationId xmlns:p14="http://schemas.microsoft.com/office/powerpoint/2010/main" val="3923606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73419FF9-57C0-F7CD-9C55-6A22CFE6E00C}"/>
              </a:ext>
            </a:extLst>
          </p:cNvPr>
          <p:cNvGrpSpPr/>
          <p:nvPr/>
        </p:nvGrpSpPr>
        <p:grpSpPr>
          <a:xfrm>
            <a:off x="3914485" y="4245206"/>
            <a:ext cx="3688789" cy="2420967"/>
            <a:chOff x="7547040" y="4090300"/>
            <a:chExt cx="3688789" cy="2420967"/>
          </a:xfrm>
        </p:grpSpPr>
        <p:pic>
          <p:nvPicPr>
            <p:cNvPr id="21" name="Picture 20" descr="Chart&#10;&#10;Description automatically generated with low confidence">
              <a:extLst>
                <a:ext uri="{FF2B5EF4-FFF2-40B4-BE49-F238E27FC236}">
                  <a16:creationId xmlns:a16="http://schemas.microsoft.com/office/drawing/2014/main" id="{B592DD2A-A5D0-A80B-C422-20F4B8FA8169}"/>
                </a:ext>
              </a:extLst>
            </p:cNvPr>
            <p:cNvPicPr>
              <a:picLocks noChangeAspect="1"/>
            </p:cNvPicPr>
            <p:nvPr/>
          </p:nvPicPr>
          <p:blipFill rotWithShape="1">
            <a:blip r:embed="rId3"/>
            <a:srcRect l="1851" t="16491" r="14597" b="6687"/>
            <a:stretch/>
          </p:blipFill>
          <p:spPr>
            <a:xfrm>
              <a:off x="7547040" y="4090300"/>
              <a:ext cx="3688789" cy="2420967"/>
            </a:xfrm>
            <a:prstGeom prst="rect">
              <a:avLst/>
            </a:prstGeom>
          </p:spPr>
        </p:pic>
        <p:sp>
          <p:nvSpPr>
            <p:cNvPr id="26" name="TextBox 25">
              <a:extLst>
                <a:ext uri="{FF2B5EF4-FFF2-40B4-BE49-F238E27FC236}">
                  <a16:creationId xmlns:a16="http://schemas.microsoft.com/office/drawing/2014/main" id="{A0420F51-0B1C-D16F-A63E-9A1507354733}"/>
                </a:ext>
              </a:extLst>
            </p:cNvPr>
            <p:cNvSpPr txBox="1"/>
            <p:nvPr/>
          </p:nvSpPr>
          <p:spPr>
            <a:xfrm>
              <a:off x="9391434" y="5424561"/>
              <a:ext cx="1570615" cy="461665"/>
            </a:xfrm>
            <a:prstGeom prst="rect">
              <a:avLst/>
            </a:prstGeom>
            <a:noFill/>
          </p:spPr>
          <p:txBody>
            <a:bodyPr wrap="square" rtlCol="0">
              <a:spAutoFit/>
            </a:bodyPr>
            <a:lstStyle/>
            <a:p>
              <a:r>
                <a:rPr lang="en-US" sz="2400"/>
                <a:t>Pine pollen</a:t>
              </a:r>
              <a:endParaRPr lang="en-US" sz="2000"/>
            </a:p>
          </p:txBody>
        </p:sp>
      </p:grpSp>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10</a:t>
            </a:fld>
            <a:endParaRPr lang="en-US"/>
          </a:p>
        </p:txBody>
      </p:sp>
      <p:sp>
        <p:nvSpPr>
          <p:cNvPr id="4" name="TextBox 3">
            <a:extLst>
              <a:ext uri="{FF2B5EF4-FFF2-40B4-BE49-F238E27FC236}">
                <a16:creationId xmlns:a16="http://schemas.microsoft.com/office/drawing/2014/main" id="{2705A436-27D8-EAB3-9FB6-A10956A5CB99}"/>
              </a:ext>
            </a:extLst>
          </p:cNvPr>
          <p:cNvSpPr txBox="1"/>
          <p:nvPr/>
        </p:nvSpPr>
        <p:spPr>
          <a:xfrm>
            <a:off x="1203491" y="293095"/>
            <a:ext cx="9386887" cy="584775"/>
          </a:xfrm>
          <a:prstGeom prst="rect">
            <a:avLst/>
          </a:prstGeom>
          <a:noFill/>
        </p:spPr>
        <p:txBody>
          <a:bodyPr wrap="square" rtlCol="0">
            <a:spAutoFit/>
          </a:bodyPr>
          <a:lstStyle/>
          <a:p>
            <a:pPr marL="1382713" algn="ctr"/>
            <a:r>
              <a:rPr lang="en-US" sz="3200"/>
              <a:t>2) What is that “something”?</a:t>
            </a:r>
          </a:p>
        </p:txBody>
      </p:sp>
      <p:pic>
        <p:nvPicPr>
          <p:cNvPr id="6" name="Picture 5" descr="Chart&#10;&#10;Description automatically generated">
            <a:extLst>
              <a:ext uri="{FF2B5EF4-FFF2-40B4-BE49-F238E27FC236}">
                <a16:creationId xmlns:a16="http://schemas.microsoft.com/office/drawing/2014/main" id="{D0F0D379-3019-F350-CB4E-96DDEE3F3A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18" t="17549" r="14573" b="5887"/>
          <a:stretch/>
        </p:blipFill>
        <p:spPr bwMode="auto">
          <a:xfrm>
            <a:off x="7520683" y="1557216"/>
            <a:ext cx="3741505" cy="237850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6F705B6-EC0A-8AF9-49DA-58CADD4AC394}"/>
              </a:ext>
            </a:extLst>
          </p:cNvPr>
          <p:cNvSpPr txBox="1"/>
          <p:nvPr/>
        </p:nvSpPr>
        <p:spPr>
          <a:xfrm>
            <a:off x="1203491" y="1468191"/>
            <a:ext cx="5813758" cy="1077218"/>
          </a:xfrm>
          <a:prstGeom prst="rect">
            <a:avLst/>
          </a:prstGeom>
          <a:noFill/>
        </p:spPr>
        <p:txBody>
          <a:bodyPr wrap="square" rtlCol="0">
            <a:spAutoFit/>
          </a:bodyPr>
          <a:lstStyle/>
          <a:p>
            <a:r>
              <a:rPr lang="en-US" sz="2400"/>
              <a:t>Imaging spectroscopy:</a:t>
            </a:r>
          </a:p>
          <a:p>
            <a:r>
              <a:rPr lang="en-US" sz="2000"/>
              <a:t>Spectral differencing to regain spectral shape</a:t>
            </a:r>
          </a:p>
          <a:p>
            <a:r>
              <a:rPr lang="en-US" sz="2000"/>
              <a:t>Spectral averaging to remove cross-band mismatch</a:t>
            </a:r>
          </a:p>
        </p:txBody>
      </p:sp>
      <p:sp>
        <p:nvSpPr>
          <p:cNvPr id="8" name="Right Arrow 7">
            <a:extLst>
              <a:ext uri="{FF2B5EF4-FFF2-40B4-BE49-F238E27FC236}">
                <a16:creationId xmlns:a16="http://schemas.microsoft.com/office/drawing/2014/main" id="{0D21C151-2996-60D6-9519-50A28D5D5EEF}"/>
              </a:ext>
            </a:extLst>
          </p:cNvPr>
          <p:cNvSpPr/>
          <p:nvPr/>
        </p:nvSpPr>
        <p:spPr>
          <a:xfrm>
            <a:off x="5548045" y="3000054"/>
            <a:ext cx="1972638" cy="196000"/>
          </a:xfrm>
          <a:prstGeom prst="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3EABE6F9-707F-7A3B-98F5-0A4408A5DEEB}"/>
              </a:ext>
            </a:extLst>
          </p:cNvPr>
          <p:cNvGrpSpPr/>
          <p:nvPr/>
        </p:nvGrpSpPr>
        <p:grpSpPr>
          <a:xfrm>
            <a:off x="2134178" y="2746471"/>
            <a:ext cx="3105642" cy="625819"/>
            <a:chOff x="2134178" y="2746471"/>
            <a:chExt cx="3105642" cy="625819"/>
          </a:xfrm>
        </p:grpSpPr>
        <p:pic>
          <p:nvPicPr>
            <p:cNvPr id="3" name="Picture 2" descr="Text&#10;&#10;Description automatically generated with low confidence">
              <a:extLst>
                <a:ext uri="{FF2B5EF4-FFF2-40B4-BE49-F238E27FC236}">
                  <a16:creationId xmlns:a16="http://schemas.microsoft.com/office/drawing/2014/main" id="{D17E5B75-DAC2-6088-8B41-9A4BA79461C5}"/>
                </a:ext>
              </a:extLst>
            </p:cNvPr>
            <p:cNvPicPr>
              <a:picLocks noChangeAspect="1"/>
            </p:cNvPicPr>
            <p:nvPr/>
          </p:nvPicPr>
          <p:blipFill rotWithShape="1">
            <a:blip r:embed="rId5"/>
            <a:srcRect b="60883"/>
            <a:stretch/>
          </p:blipFill>
          <p:spPr>
            <a:xfrm>
              <a:off x="2134178" y="2746471"/>
              <a:ext cx="3105642" cy="351732"/>
            </a:xfrm>
            <a:prstGeom prst="rect">
              <a:avLst/>
            </a:prstGeom>
          </p:spPr>
        </p:pic>
        <p:pic>
          <p:nvPicPr>
            <p:cNvPr id="10" name="Picture 9" descr="Text&#10;&#10;Description automatically generated with low confidence">
              <a:extLst>
                <a:ext uri="{FF2B5EF4-FFF2-40B4-BE49-F238E27FC236}">
                  <a16:creationId xmlns:a16="http://schemas.microsoft.com/office/drawing/2014/main" id="{FC0D11CE-B28B-A5BE-87DE-039433D97407}"/>
                </a:ext>
              </a:extLst>
            </p:cNvPr>
            <p:cNvPicPr>
              <a:picLocks noChangeAspect="1"/>
            </p:cNvPicPr>
            <p:nvPr/>
          </p:nvPicPr>
          <p:blipFill rotWithShape="1">
            <a:blip r:embed="rId5"/>
            <a:srcRect t="60883"/>
            <a:stretch/>
          </p:blipFill>
          <p:spPr>
            <a:xfrm>
              <a:off x="2134178" y="3020558"/>
              <a:ext cx="3105642" cy="351732"/>
            </a:xfrm>
            <a:prstGeom prst="rect">
              <a:avLst/>
            </a:prstGeom>
          </p:spPr>
        </p:pic>
      </p:grpSp>
      <p:sp>
        <p:nvSpPr>
          <p:cNvPr id="24" name="TextBox 23">
            <a:extLst>
              <a:ext uri="{FF2B5EF4-FFF2-40B4-BE49-F238E27FC236}">
                <a16:creationId xmlns:a16="http://schemas.microsoft.com/office/drawing/2014/main" id="{9D7324FC-9465-4AB7-3438-691FEE402D00}"/>
              </a:ext>
            </a:extLst>
          </p:cNvPr>
          <p:cNvSpPr txBox="1"/>
          <p:nvPr/>
        </p:nvSpPr>
        <p:spPr>
          <a:xfrm>
            <a:off x="8438331" y="1626517"/>
            <a:ext cx="1543869" cy="461665"/>
          </a:xfrm>
          <a:prstGeom prst="rect">
            <a:avLst/>
          </a:prstGeom>
          <a:noFill/>
        </p:spPr>
        <p:txBody>
          <a:bodyPr wrap="square" rtlCol="0">
            <a:spAutoFit/>
          </a:bodyPr>
          <a:lstStyle/>
          <a:p>
            <a:r>
              <a:rPr lang="en-US" sz="2400"/>
              <a:t>Driftwood</a:t>
            </a:r>
            <a:endParaRPr lang="en-US" sz="2000"/>
          </a:p>
        </p:txBody>
      </p:sp>
      <p:grpSp>
        <p:nvGrpSpPr>
          <p:cNvPr id="28" name="Group 27">
            <a:extLst>
              <a:ext uri="{FF2B5EF4-FFF2-40B4-BE49-F238E27FC236}">
                <a16:creationId xmlns:a16="http://schemas.microsoft.com/office/drawing/2014/main" id="{BAC0E646-9C75-28D4-8733-4C57D8897B5B}"/>
              </a:ext>
            </a:extLst>
          </p:cNvPr>
          <p:cNvGrpSpPr/>
          <p:nvPr/>
        </p:nvGrpSpPr>
        <p:grpSpPr>
          <a:xfrm>
            <a:off x="164100" y="4186024"/>
            <a:ext cx="3780403" cy="2535451"/>
            <a:chOff x="2788966" y="4119039"/>
            <a:chExt cx="3780403" cy="2535451"/>
          </a:xfrm>
        </p:grpSpPr>
        <p:grpSp>
          <p:nvGrpSpPr>
            <p:cNvPr id="23" name="Group 22">
              <a:extLst>
                <a:ext uri="{FF2B5EF4-FFF2-40B4-BE49-F238E27FC236}">
                  <a16:creationId xmlns:a16="http://schemas.microsoft.com/office/drawing/2014/main" id="{269C8E81-E203-7007-8C52-F39B66DD8806}"/>
                </a:ext>
              </a:extLst>
            </p:cNvPr>
            <p:cNvGrpSpPr/>
            <p:nvPr/>
          </p:nvGrpSpPr>
          <p:grpSpPr>
            <a:xfrm>
              <a:off x="2788966" y="4119039"/>
              <a:ext cx="3780403" cy="2535451"/>
              <a:chOff x="3740280" y="4064905"/>
              <a:chExt cx="3780403" cy="2535451"/>
            </a:xfrm>
          </p:grpSpPr>
          <p:pic>
            <p:nvPicPr>
              <p:cNvPr id="18" name="Picture 17" descr="Diagram&#10;&#10;Description automatically generated">
                <a:extLst>
                  <a:ext uri="{FF2B5EF4-FFF2-40B4-BE49-F238E27FC236}">
                    <a16:creationId xmlns:a16="http://schemas.microsoft.com/office/drawing/2014/main" id="{9B19A26E-6DA2-3514-30BD-AC311B70510F}"/>
                  </a:ext>
                </a:extLst>
              </p:cNvPr>
              <p:cNvPicPr>
                <a:picLocks noChangeAspect="1"/>
              </p:cNvPicPr>
              <p:nvPr/>
            </p:nvPicPr>
            <p:blipFill>
              <a:blip r:embed="rId6"/>
              <a:stretch>
                <a:fillRect/>
              </a:stretch>
            </p:blipFill>
            <p:spPr>
              <a:xfrm>
                <a:off x="3740280" y="4064905"/>
                <a:ext cx="3780403" cy="2535451"/>
              </a:xfrm>
              <a:prstGeom prst="rect">
                <a:avLst/>
              </a:prstGeom>
            </p:spPr>
          </p:pic>
          <p:sp>
            <p:nvSpPr>
              <p:cNvPr id="22" name="Rectangle 21">
                <a:extLst>
                  <a:ext uri="{FF2B5EF4-FFF2-40B4-BE49-F238E27FC236}">
                    <a16:creationId xmlns:a16="http://schemas.microsoft.com/office/drawing/2014/main" id="{1F2315BC-3C8F-BCB0-2281-B5DC561B7901}"/>
                  </a:ext>
                </a:extLst>
              </p:cNvPr>
              <p:cNvSpPr/>
              <p:nvPr/>
            </p:nvSpPr>
            <p:spPr>
              <a:xfrm>
                <a:off x="4593515" y="4292301"/>
                <a:ext cx="419549" cy="322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a:extLst>
                <a:ext uri="{FF2B5EF4-FFF2-40B4-BE49-F238E27FC236}">
                  <a16:creationId xmlns:a16="http://schemas.microsoft.com/office/drawing/2014/main" id="{C3893412-9BA1-5D1D-AD19-518506889F24}"/>
                </a:ext>
              </a:extLst>
            </p:cNvPr>
            <p:cNvSpPr txBox="1"/>
            <p:nvPr/>
          </p:nvSpPr>
          <p:spPr>
            <a:xfrm>
              <a:off x="3642201" y="4207500"/>
              <a:ext cx="1543869" cy="461665"/>
            </a:xfrm>
            <a:prstGeom prst="rect">
              <a:avLst/>
            </a:prstGeom>
            <a:noFill/>
          </p:spPr>
          <p:txBody>
            <a:bodyPr wrap="square" rtlCol="0">
              <a:spAutoFit/>
            </a:bodyPr>
            <a:lstStyle/>
            <a:p>
              <a:r>
                <a:rPr lang="en-US" sz="2400"/>
                <a:t>Sea snot</a:t>
              </a:r>
              <a:endParaRPr lang="en-US" sz="2000"/>
            </a:p>
          </p:txBody>
        </p:sp>
      </p:grpSp>
      <p:grpSp>
        <p:nvGrpSpPr>
          <p:cNvPr id="32" name="Group 31">
            <a:extLst>
              <a:ext uri="{FF2B5EF4-FFF2-40B4-BE49-F238E27FC236}">
                <a16:creationId xmlns:a16="http://schemas.microsoft.com/office/drawing/2014/main" id="{5A162C55-03DA-50DA-A016-0D7B4F489544}"/>
              </a:ext>
            </a:extLst>
          </p:cNvPr>
          <p:cNvGrpSpPr/>
          <p:nvPr/>
        </p:nvGrpSpPr>
        <p:grpSpPr>
          <a:xfrm>
            <a:off x="7642059" y="4224990"/>
            <a:ext cx="3780403" cy="2591853"/>
            <a:chOff x="7642059" y="4224990"/>
            <a:chExt cx="4143922" cy="2591853"/>
          </a:xfrm>
        </p:grpSpPr>
        <p:pic>
          <p:nvPicPr>
            <p:cNvPr id="27" name="Picture 26" descr="Chart&#10;&#10;Description automatically generated">
              <a:extLst>
                <a:ext uri="{FF2B5EF4-FFF2-40B4-BE49-F238E27FC236}">
                  <a16:creationId xmlns:a16="http://schemas.microsoft.com/office/drawing/2014/main" id="{F7CFEA2F-985B-72A1-2464-2C223A8480D2}"/>
                </a:ext>
              </a:extLst>
            </p:cNvPr>
            <p:cNvPicPr>
              <a:picLocks noChangeAspect="1"/>
            </p:cNvPicPr>
            <p:nvPr/>
          </p:nvPicPr>
          <p:blipFill>
            <a:blip r:embed="rId7"/>
            <a:stretch>
              <a:fillRect/>
            </a:stretch>
          </p:blipFill>
          <p:spPr>
            <a:xfrm>
              <a:off x="7642059" y="4224990"/>
              <a:ext cx="4143922" cy="2591853"/>
            </a:xfrm>
            <a:prstGeom prst="rect">
              <a:avLst/>
            </a:prstGeom>
          </p:spPr>
        </p:pic>
        <p:sp>
          <p:nvSpPr>
            <p:cNvPr id="30" name="Rectangle 29">
              <a:extLst>
                <a:ext uri="{FF2B5EF4-FFF2-40B4-BE49-F238E27FC236}">
                  <a16:creationId xmlns:a16="http://schemas.microsoft.com/office/drawing/2014/main" id="{0D2A8097-9CA6-D4E9-67A0-40861E92F15C}"/>
                </a:ext>
              </a:extLst>
            </p:cNvPr>
            <p:cNvSpPr/>
            <p:nvPr/>
          </p:nvSpPr>
          <p:spPr>
            <a:xfrm>
              <a:off x="8610600" y="4413420"/>
              <a:ext cx="1371600" cy="4813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CC57297E-AF37-3AFE-FE21-6B3686BB9822}"/>
                </a:ext>
              </a:extLst>
            </p:cNvPr>
            <p:cNvSpPr/>
            <p:nvPr/>
          </p:nvSpPr>
          <p:spPr>
            <a:xfrm>
              <a:off x="10931838" y="4391904"/>
              <a:ext cx="298076" cy="24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TextBox 32">
            <a:extLst>
              <a:ext uri="{FF2B5EF4-FFF2-40B4-BE49-F238E27FC236}">
                <a16:creationId xmlns:a16="http://schemas.microsoft.com/office/drawing/2014/main" id="{D7F527F1-6356-D636-E0B3-B081DA28E728}"/>
              </a:ext>
            </a:extLst>
          </p:cNvPr>
          <p:cNvSpPr txBox="1"/>
          <p:nvPr/>
        </p:nvSpPr>
        <p:spPr>
          <a:xfrm>
            <a:off x="8483579" y="4391904"/>
            <a:ext cx="1815712" cy="461665"/>
          </a:xfrm>
          <a:prstGeom prst="rect">
            <a:avLst/>
          </a:prstGeom>
          <a:noFill/>
        </p:spPr>
        <p:txBody>
          <a:bodyPr wrap="square" rtlCol="0">
            <a:spAutoFit/>
          </a:bodyPr>
          <a:lstStyle/>
          <a:p>
            <a:r>
              <a:rPr lang="en-US" sz="2400"/>
              <a:t>Shrimp egg</a:t>
            </a:r>
            <a:endParaRPr lang="en-US" sz="2000"/>
          </a:p>
        </p:txBody>
      </p:sp>
      <p:sp>
        <p:nvSpPr>
          <p:cNvPr id="34" name="TextBox 33">
            <a:extLst>
              <a:ext uri="{FF2B5EF4-FFF2-40B4-BE49-F238E27FC236}">
                <a16:creationId xmlns:a16="http://schemas.microsoft.com/office/drawing/2014/main" id="{D31B8758-60DC-B125-68C2-070061B11D6E}"/>
              </a:ext>
            </a:extLst>
          </p:cNvPr>
          <p:cNvSpPr txBox="1"/>
          <p:nvPr/>
        </p:nvSpPr>
        <p:spPr>
          <a:xfrm>
            <a:off x="1138424" y="3666202"/>
            <a:ext cx="5813758" cy="461665"/>
          </a:xfrm>
          <a:prstGeom prst="rect">
            <a:avLst/>
          </a:prstGeom>
          <a:noFill/>
        </p:spPr>
        <p:txBody>
          <a:bodyPr wrap="square" rtlCol="0">
            <a:spAutoFit/>
          </a:bodyPr>
          <a:lstStyle/>
          <a:p>
            <a:r>
              <a:rPr lang="en-US" sz="2400"/>
              <a:t>Same method applied elsewhere:  </a:t>
            </a:r>
            <a:endParaRPr lang="en-US" sz="2000"/>
          </a:p>
        </p:txBody>
      </p:sp>
      <p:sp>
        <p:nvSpPr>
          <p:cNvPr id="35" name="TextBox 34">
            <a:extLst>
              <a:ext uri="{FF2B5EF4-FFF2-40B4-BE49-F238E27FC236}">
                <a16:creationId xmlns:a16="http://schemas.microsoft.com/office/drawing/2014/main" id="{0F4B34C3-527A-666F-35EA-49DBD2E1F79D}"/>
              </a:ext>
            </a:extLst>
          </p:cNvPr>
          <p:cNvSpPr txBox="1"/>
          <p:nvPr/>
        </p:nvSpPr>
        <p:spPr>
          <a:xfrm>
            <a:off x="1203491" y="918042"/>
            <a:ext cx="5527501" cy="461665"/>
          </a:xfrm>
          <a:prstGeom prst="rect">
            <a:avLst/>
          </a:prstGeom>
          <a:noFill/>
        </p:spPr>
        <p:txBody>
          <a:bodyPr wrap="square" rtlCol="0">
            <a:spAutoFit/>
          </a:bodyPr>
          <a:lstStyle/>
          <a:p>
            <a:r>
              <a:rPr lang="en-US" sz="2400"/>
              <a:t>MSI demonsration: image features off Italy</a:t>
            </a:r>
          </a:p>
        </p:txBody>
      </p:sp>
    </p:spTree>
    <p:extLst>
      <p:ext uri="{BB962C8B-B14F-4D97-AF65-F5344CB8AC3E}">
        <p14:creationId xmlns:p14="http://schemas.microsoft.com/office/powerpoint/2010/main" val="80528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8F862F-4E3D-D4FE-8267-A1E33CD471BB}"/>
              </a:ext>
            </a:extLst>
          </p:cNvPr>
          <p:cNvSpPr>
            <a:spLocks noGrp="1"/>
          </p:cNvSpPr>
          <p:nvPr>
            <p:ph type="sldNum" sz="quarter" idx="12"/>
          </p:nvPr>
        </p:nvSpPr>
        <p:spPr/>
        <p:txBody>
          <a:bodyPr/>
          <a:lstStyle/>
          <a:p>
            <a:fld id="{18695301-8589-634E-A1B2-CC8429FDCA25}" type="slidenum">
              <a:rPr lang="en-US" smtClean="0"/>
              <a:t>11</a:t>
            </a:fld>
            <a:endParaRPr lang="en-US"/>
          </a:p>
        </p:txBody>
      </p:sp>
      <p:pic>
        <p:nvPicPr>
          <p:cNvPr id="3" name="Picture 2" descr="Chart, map&#10;&#10;Description automatically generated">
            <a:extLst>
              <a:ext uri="{FF2B5EF4-FFF2-40B4-BE49-F238E27FC236}">
                <a16:creationId xmlns:a16="http://schemas.microsoft.com/office/drawing/2014/main" id="{C60F8DF0-E416-3290-75A7-63F9654634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342" t="6775" r="4911" b="7529"/>
          <a:stretch/>
        </p:blipFill>
        <p:spPr bwMode="auto">
          <a:xfrm>
            <a:off x="201875" y="1993540"/>
            <a:ext cx="5581090" cy="3972877"/>
          </a:xfrm>
          <a:prstGeom prst="rect">
            <a:avLst/>
          </a:prstGeom>
          <a:ln>
            <a:noFill/>
          </a:ln>
          <a:extLst>
            <a:ext uri="{53640926-AAD7-44D8-BBD7-CCE9431645EC}">
              <a14:shadowObscured xmlns:a14="http://schemas.microsoft.com/office/drawing/2010/main"/>
            </a:ext>
          </a:extLst>
        </p:spPr>
      </p:pic>
      <p:pic>
        <p:nvPicPr>
          <p:cNvPr id="4" name="Picture 3" descr="Chart, bar chart&#10;&#10;Description automatically generated">
            <a:extLst>
              <a:ext uri="{FF2B5EF4-FFF2-40B4-BE49-F238E27FC236}">
                <a16:creationId xmlns:a16="http://schemas.microsoft.com/office/drawing/2014/main" id="{A2BE288A-353E-2F3E-18FA-BCFAC772D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01685" y="2469537"/>
            <a:ext cx="851311" cy="2978052"/>
          </a:xfrm>
          <a:prstGeom prst="rect">
            <a:avLst/>
          </a:prstGeom>
        </p:spPr>
      </p:pic>
      <p:grpSp>
        <p:nvGrpSpPr>
          <p:cNvPr id="5" name="Group 4">
            <a:extLst>
              <a:ext uri="{FF2B5EF4-FFF2-40B4-BE49-F238E27FC236}">
                <a16:creationId xmlns:a16="http://schemas.microsoft.com/office/drawing/2014/main" id="{D1A8E4DC-6A27-7B97-C199-97EE9F1206EC}"/>
              </a:ext>
            </a:extLst>
          </p:cNvPr>
          <p:cNvGrpSpPr/>
          <p:nvPr/>
        </p:nvGrpSpPr>
        <p:grpSpPr>
          <a:xfrm>
            <a:off x="6521450" y="1940993"/>
            <a:ext cx="2741295" cy="4077970"/>
            <a:chOff x="0" y="0"/>
            <a:chExt cx="2741295" cy="4077970"/>
          </a:xfrm>
        </p:grpSpPr>
        <p:pic>
          <p:nvPicPr>
            <p:cNvPr id="6" name="Picture 5" descr="A picture containing outdoor, air, jumping&#10;&#10;Description automatically generated">
              <a:extLst>
                <a:ext uri="{FF2B5EF4-FFF2-40B4-BE49-F238E27FC236}">
                  <a16:creationId xmlns:a16="http://schemas.microsoft.com/office/drawing/2014/main" id="{6009254D-23D5-1E57-00DD-9490ED0FC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050" t="10384" r="31642" b="63438"/>
            <a:stretch/>
          </p:blipFill>
          <p:spPr bwMode="auto">
            <a:xfrm>
              <a:off x="0" y="0"/>
              <a:ext cx="2741295" cy="4077970"/>
            </a:xfrm>
            <a:prstGeom prst="rect">
              <a:avLst/>
            </a:prstGeom>
            <a:ln>
              <a:noFill/>
            </a:ln>
            <a:extLst>
              <a:ext uri="{53640926-AAD7-44D8-BBD7-CCE9431645EC}">
                <a14:shadowObscured xmlns:a14="http://schemas.microsoft.com/office/drawing/2010/main"/>
              </a:ext>
            </a:extLst>
          </p:spPr>
        </p:pic>
        <p:grpSp>
          <p:nvGrpSpPr>
            <p:cNvPr id="7" name="Group 6">
              <a:extLst>
                <a:ext uri="{FF2B5EF4-FFF2-40B4-BE49-F238E27FC236}">
                  <a16:creationId xmlns:a16="http://schemas.microsoft.com/office/drawing/2014/main" id="{D62A6294-0C95-A4C4-8042-12ED24377035}"/>
                </a:ext>
              </a:extLst>
            </p:cNvPr>
            <p:cNvGrpSpPr/>
            <p:nvPr/>
          </p:nvGrpSpPr>
          <p:grpSpPr>
            <a:xfrm>
              <a:off x="210127" y="3429000"/>
              <a:ext cx="1097280" cy="537446"/>
              <a:chOff x="0" y="0"/>
              <a:chExt cx="1097280" cy="537446"/>
            </a:xfrm>
          </p:grpSpPr>
          <p:grpSp>
            <p:nvGrpSpPr>
              <p:cNvPr id="8" name="Group 7">
                <a:extLst>
                  <a:ext uri="{FF2B5EF4-FFF2-40B4-BE49-F238E27FC236}">
                    <a16:creationId xmlns:a16="http://schemas.microsoft.com/office/drawing/2014/main" id="{CAF7EB24-6645-5ECF-85CA-7F34B434D785}"/>
                  </a:ext>
                </a:extLst>
              </p:cNvPr>
              <p:cNvGrpSpPr/>
              <p:nvPr/>
            </p:nvGrpSpPr>
            <p:grpSpPr>
              <a:xfrm>
                <a:off x="0" y="0"/>
                <a:ext cx="1097280" cy="256751"/>
                <a:chOff x="0" y="0"/>
                <a:chExt cx="1097280" cy="256751"/>
              </a:xfrm>
            </p:grpSpPr>
            <p:cxnSp>
              <p:nvCxnSpPr>
                <p:cNvPr id="10" name="Straight Connector 9">
                  <a:extLst>
                    <a:ext uri="{FF2B5EF4-FFF2-40B4-BE49-F238E27FC236}">
                      <a16:creationId xmlns:a16="http://schemas.microsoft.com/office/drawing/2014/main" id="{862DA3FA-472E-9F29-F513-B80F79DB28C7}"/>
                    </a:ext>
                  </a:extLst>
                </p:cNvPr>
                <p:cNvCxnSpPr/>
                <p:nvPr/>
              </p:nvCxnSpPr>
              <p:spPr>
                <a:xfrm>
                  <a:off x="1083358" y="0"/>
                  <a:ext cx="0" cy="25643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CC8838C-ECB7-8EFB-29F3-F3738F939DE4}"/>
                    </a:ext>
                  </a:extLst>
                </p:cNvPr>
                <p:cNvCxnSpPr/>
                <p:nvPr/>
              </p:nvCxnSpPr>
              <p:spPr>
                <a:xfrm>
                  <a:off x="1125" y="0"/>
                  <a:ext cx="0" cy="25675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6482DD9-3724-AF6F-0667-C8E480CED2EE}"/>
                    </a:ext>
                  </a:extLst>
                </p:cNvPr>
                <p:cNvCxnSpPr/>
                <p:nvPr/>
              </p:nvCxnSpPr>
              <p:spPr>
                <a:xfrm>
                  <a:off x="0" y="116872"/>
                  <a:ext cx="109728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9" name="Text Box 226">
                <a:extLst>
                  <a:ext uri="{FF2B5EF4-FFF2-40B4-BE49-F238E27FC236}">
                    <a16:creationId xmlns:a16="http://schemas.microsoft.com/office/drawing/2014/main" id="{C2DE0996-D02C-C9A4-DC8C-36EAFE7CEB86}"/>
                  </a:ext>
                </a:extLst>
              </p:cNvPr>
              <p:cNvSpPr txBox="1"/>
              <p:nvPr/>
            </p:nvSpPr>
            <p:spPr>
              <a:xfrm>
                <a:off x="259305" y="115747"/>
                <a:ext cx="657468" cy="42169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a:solidFill>
                      <a:srgbClr val="FFFFFF"/>
                    </a:solidFill>
                    <a:effectLst/>
                    <a:latin typeface="Times New Roman" panose="02020603050405020304" pitchFamily="18" charset="0"/>
                    <a:ea typeface="Times New Roman" panose="02020603050405020304" pitchFamily="18" charset="0"/>
                  </a:rPr>
                  <a:t>50 m</a:t>
                </a:r>
                <a:endParaRPr lang="en-US" sz="1200">
                  <a:effectLst/>
                  <a:latin typeface="Times New Roman" panose="02020603050405020304" pitchFamily="18" charset="0"/>
                  <a:ea typeface="Times New Roman" panose="02020603050405020304" pitchFamily="18" charset="0"/>
                </a:endParaRPr>
              </a:p>
            </p:txBody>
          </p:sp>
        </p:grpSp>
      </p:grpSp>
      <p:grpSp>
        <p:nvGrpSpPr>
          <p:cNvPr id="13" name="Group 12">
            <a:extLst>
              <a:ext uri="{FF2B5EF4-FFF2-40B4-BE49-F238E27FC236}">
                <a16:creationId xmlns:a16="http://schemas.microsoft.com/office/drawing/2014/main" id="{77966F4A-9583-F3C1-EF8A-F61351238B79}"/>
              </a:ext>
            </a:extLst>
          </p:cNvPr>
          <p:cNvGrpSpPr/>
          <p:nvPr/>
        </p:nvGrpSpPr>
        <p:grpSpPr>
          <a:xfrm>
            <a:off x="9300560" y="1940993"/>
            <a:ext cx="2744470" cy="4120515"/>
            <a:chOff x="0" y="0"/>
            <a:chExt cx="2744470" cy="4120804"/>
          </a:xfrm>
        </p:grpSpPr>
        <p:pic>
          <p:nvPicPr>
            <p:cNvPr id="14" name="Picture 13" descr="A couple of jellyfish in the water&#10;&#10;Description automatically generated with low confidence">
              <a:extLst>
                <a:ext uri="{FF2B5EF4-FFF2-40B4-BE49-F238E27FC236}">
                  <a16:creationId xmlns:a16="http://schemas.microsoft.com/office/drawing/2014/main" id="{45F7F763-9FC4-AD3E-9D50-556062D34FA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462" t="1539" r="67521" b="71667"/>
            <a:stretch/>
          </p:blipFill>
          <p:spPr bwMode="auto">
            <a:xfrm>
              <a:off x="0" y="0"/>
              <a:ext cx="2744470" cy="4077970"/>
            </a:xfrm>
            <a:prstGeom prst="rect">
              <a:avLst/>
            </a:prstGeom>
            <a:ln>
              <a:noFill/>
            </a:ln>
            <a:extLst>
              <a:ext uri="{53640926-AAD7-44D8-BBD7-CCE9431645EC}">
                <a14:shadowObscured xmlns:a14="http://schemas.microsoft.com/office/drawing/2010/main"/>
              </a:ext>
            </a:extLst>
          </p:spPr>
        </p:pic>
        <p:grpSp>
          <p:nvGrpSpPr>
            <p:cNvPr id="15" name="Group 14">
              <a:extLst>
                <a:ext uri="{FF2B5EF4-FFF2-40B4-BE49-F238E27FC236}">
                  <a16:creationId xmlns:a16="http://schemas.microsoft.com/office/drawing/2014/main" id="{D307D07B-A74C-4167-AF44-A83A56D7931F}"/>
                </a:ext>
              </a:extLst>
            </p:cNvPr>
            <p:cNvGrpSpPr/>
            <p:nvPr/>
          </p:nvGrpSpPr>
          <p:grpSpPr>
            <a:xfrm>
              <a:off x="1779153" y="3584864"/>
              <a:ext cx="725805" cy="535940"/>
              <a:chOff x="0" y="0"/>
              <a:chExt cx="726168" cy="535940"/>
            </a:xfrm>
          </p:grpSpPr>
          <p:grpSp>
            <p:nvGrpSpPr>
              <p:cNvPr id="16" name="Group 15">
                <a:extLst>
                  <a:ext uri="{FF2B5EF4-FFF2-40B4-BE49-F238E27FC236}">
                    <a16:creationId xmlns:a16="http://schemas.microsoft.com/office/drawing/2014/main" id="{98F0BDF2-3B4A-E041-A472-648B2A01B01A}"/>
                  </a:ext>
                </a:extLst>
              </p:cNvPr>
              <p:cNvGrpSpPr/>
              <p:nvPr/>
            </p:nvGrpSpPr>
            <p:grpSpPr>
              <a:xfrm>
                <a:off x="0" y="0"/>
                <a:ext cx="685800" cy="256540"/>
                <a:chOff x="0" y="0"/>
                <a:chExt cx="685800" cy="256540"/>
              </a:xfrm>
            </p:grpSpPr>
            <p:cxnSp>
              <p:nvCxnSpPr>
                <p:cNvPr id="18" name="Straight Connector 17">
                  <a:extLst>
                    <a:ext uri="{FF2B5EF4-FFF2-40B4-BE49-F238E27FC236}">
                      <a16:creationId xmlns:a16="http://schemas.microsoft.com/office/drawing/2014/main" id="{E4207589-41E8-114C-E650-4D6DD7337EAB}"/>
                    </a:ext>
                  </a:extLst>
                </p:cNvPr>
                <p:cNvCxnSpPr/>
                <p:nvPr/>
              </p:nvCxnSpPr>
              <p:spPr>
                <a:xfrm>
                  <a:off x="678090" y="0"/>
                  <a:ext cx="0" cy="25642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7DF96E3-C298-67AB-B480-5496115C6963}"/>
                    </a:ext>
                  </a:extLst>
                </p:cNvPr>
                <p:cNvCxnSpPr/>
                <p:nvPr/>
              </p:nvCxnSpPr>
              <p:spPr>
                <a:xfrm>
                  <a:off x="454" y="0"/>
                  <a:ext cx="0" cy="2565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458D17E-BD3F-6231-CA77-434C9B998A57}"/>
                    </a:ext>
                  </a:extLst>
                </p:cNvPr>
                <p:cNvCxnSpPr/>
                <p:nvPr/>
              </p:nvCxnSpPr>
              <p:spPr>
                <a:xfrm>
                  <a:off x="0" y="114754"/>
                  <a:ext cx="685800"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Text Box 262">
                <a:extLst>
                  <a:ext uri="{FF2B5EF4-FFF2-40B4-BE49-F238E27FC236}">
                    <a16:creationId xmlns:a16="http://schemas.microsoft.com/office/drawing/2014/main" id="{033B7ED0-11DD-4591-4018-9A837BA9AF2C}"/>
                  </a:ext>
                </a:extLst>
              </p:cNvPr>
              <p:cNvSpPr txBox="1"/>
              <p:nvPr/>
            </p:nvSpPr>
            <p:spPr>
              <a:xfrm>
                <a:off x="68943" y="114300"/>
                <a:ext cx="657225" cy="4216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1400">
                    <a:solidFill>
                      <a:srgbClr val="FFFFFF"/>
                    </a:solidFill>
                    <a:effectLst/>
                    <a:latin typeface="Times New Roman" panose="02020603050405020304" pitchFamily="18" charset="0"/>
                    <a:ea typeface="Times New Roman" panose="02020603050405020304" pitchFamily="18" charset="0"/>
                  </a:rPr>
                  <a:t>25 m</a:t>
                </a:r>
                <a:endParaRPr lang="en-US" sz="1200">
                  <a:effectLst/>
                  <a:latin typeface="Times New Roman" panose="02020603050405020304" pitchFamily="18" charset="0"/>
                  <a:ea typeface="Times New Roman" panose="02020603050405020304" pitchFamily="18" charset="0"/>
                </a:endParaRPr>
              </a:p>
            </p:txBody>
          </p:sp>
        </p:grpSp>
      </p:grpSp>
      <p:sp>
        <p:nvSpPr>
          <p:cNvPr id="21" name="TextBox 20">
            <a:extLst>
              <a:ext uri="{FF2B5EF4-FFF2-40B4-BE49-F238E27FC236}">
                <a16:creationId xmlns:a16="http://schemas.microsoft.com/office/drawing/2014/main" id="{B4DF44D4-FDC9-8197-873E-13A408A56ACE}"/>
              </a:ext>
            </a:extLst>
          </p:cNvPr>
          <p:cNvSpPr txBox="1"/>
          <p:nvPr/>
        </p:nvSpPr>
        <p:spPr>
          <a:xfrm>
            <a:off x="1203491" y="293095"/>
            <a:ext cx="9386887" cy="584775"/>
          </a:xfrm>
          <a:prstGeom prst="rect">
            <a:avLst/>
          </a:prstGeom>
          <a:noFill/>
        </p:spPr>
        <p:txBody>
          <a:bodyPr wrap="square" rtlCol="0">
            <a:spAutoFit/>
          </a:bodyPr>
          <a:lstStyle/>
          <a:p>
            <a:pPr marL="9525" algn="ctr"/>
            <a:r>
              <a:rPr lang="en-US" sz="3200"/>
              <a:t>3) How much?</a:t>
            </a:r>
          </a:p>
        </p:txBody>
      </p:sp>
      <p:sp>
        <p:nvSpPr>
          <p:cNvPr id="22" name="TextBox 21">
            <a:extLst>
              <a:ext uri="{FF2B5EF4-FFF2-40B4-BE49-F238E27FC236}">
                <a16:creationId xmlns:a16="http://schemas.microsoft.com/office/drawing/2014/main" id="{5A0E73CE-B4F0-C728-A213-CE6FE1D23E7A}"/>
              </a:ext>
            </a:extLst>
          </p:cNvPr>
          <p:cNvSpPr txBox="1"/>
          <p:nvPr/>
        </p:nvSpPr>
        <p:spPr>
          <a:xfrm>
            <a:off x="2200081" y="808861"/>
            <a:ext cx="7848043" cy="461665"/>
          </a:xfrm>
          <a:prstGeom prst="rect">
            <a:avLst/>
          </a:prstGeom>
          <a:noFill/>
        </p:spPr>
        <p:txBody>
          <a:bodyPr wrap="square" rtlCol="0">
            <a:spAutoFit/>
          </a:bodyPr>
          <a:lstStyle/>
          <a:p>
            <a:r>
              <a:rPr lang="en-US" sz="2400"/>
              <a:t>Determine </a:t>
            </a:r>
            <a:r>
              <a:rPr lang="en-US" sz="2400" kern="100">
                <a:effectLst/>
                <a:latin typeface="Calibri" panose="020F0502020204030204" pitchFamily="34" charset="0"/>
                <a:ea typeface="DengXian" panose="02010600030101010101" pitchFamily="2" charset="-122"/>
                <a:cs typeface="Times New Roman" panose="02020603050405020304" pitchFamily="18" charset="0"/>
                <a:sym typeface="Symbol" pitchFamily="2" charset="2"/>
              </a:rPr>
              <a:t> (%) for each pixel, then map debris distribution</a:t>
            </a:r>
            <a:endParaRPr lang="en-US" sz="2400" kern="10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23" name="TextBox 22">
            <a:extLst>
              <a:ext uri="{FF2B5EF4-FFF2-40B4-BE49-F238E27FC236}">
                <a16:creationId xmlns:a16="http://schemas.microsoft.com/office/drawing/2014/main" id="{96AFBEF1-D3DB-390D-4FAC-8FF79F49F0A4}"/>
              </a:ext>
            </a:extLst>
          </p:cNvPr>
          <p:cNvSpPr txBox="1"/>
          <p:nvPr/>
        </p:nvSpPr>
        <p:spPr>
          <a:xfrm>
            <a:off x="1801406" y="1453552"/>
            <a:ext cx="8589188" cy="400110"/>
          </a:xfrm>
          <a:prstGeom prst="rect">
            <a:avLst/>
          </a:prstGeom>
          <a:noFill/>
        </p:spPr>
        <p:txBody>
          <a:bodyPr wrap="square" rtlCol="0">
            <a:spAutoFit/>
          </a:bodyPr>
          <a:lstStyle/>
          <a:p>
            <a:r>
              <a:rPr lang="en-US" sz="2000"/>
              <a:t>Mississippi River delta: mostly driftwood, with possibly small amount of plastics </a:t>
            </a:r>
            <a:endParaRPr lang="en-US" sz="2000" kern="100">
              <a:effectLst/>
              <a:latin typeface="Calibri" panose="020F0502020204030204" pitchFamily="34" charset="0"/>
              <a:ea typeface="DengXia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788069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BF0E0-4A06-4349-B310-DEC2C65FBE17}"/>
              </a:ext>
            </a:extLst>
          </p:cNvPr>
          <p:cNvSpPr txBox="1"/>
          <p:nvPr/>
        </p:nvSpPr>
        <p:spPr>
          <a:xfrm>
            <a:off x="771974" y="391885"/>
            <a:ext cx="11033889" cy="4862870"/>
          </a:xfrm>
          <a:prstGeom prst="rect">
            <a:avLst/>
          </a:prstGeom>
          <a:noFill/>
        </p:spPr>
        <p:txBody>
          <a:bodyPr wrap="square" rtlCol="0">
            <a:spAutoFit/>
          </a:bodyPr>
          <a:lstStyle/>
          <a:p>
            <a:r>
              <a:rPr lang="en-US" sz="3200"/>
              <a:t>					Summary</a:t>
            </a:r>
          </a:p>
          <a:p>
            <a:pPr marL="342900" indent="-342900">
              <a:spcBef>
                <a:spcPts val="600"/>
              </a:spcBef>
              <a:buFont typeface="Arial" panose="020B0604020202020204" pitchFamily="34" charset="0"/>
              <a:buChar char="•"/>
            </a:pPr>
            <a:r>
              <a:rPr lang="en-US" sz="2400"/>
              <a:t>What’s possible? </a:t>
            </a:r>
            <a:r>
              <a:rPr lang="en-US" sz="2000"/>
              <a:t>Macrodebris (including macroplastics)</a:t>
            </a:r>
          </a:p>
          <a:p>
            <a:pPr marL="342900" indent="-342900">
              <a:spcBef>
                <a:spcPts val="600"/>
              </a:spcBef>
              <a:buFont typeface="Arial" panose="020B0604020202020204" pitchFamily="34" charset="0"/>
              <a:buChar char="•"/>
            </a:pPr>
            <a:r>
              <a:rPr lang="en-US" sz="2400"/>
              <a:t>How? </a:t>
            </a:r>
            <a:r>
              <a:rPr lang="en-US" sz="2000"/>
              <a:t>Spatial anomaly, spectroscopy, and spectral unmixing</a:t>
            </a:r>
          </a:p>
          <a:p>
            <a:pPr marL="342900" indent="-342900">
              <a:spcBef>
                <a:spcPts val="600"/>
              </a:spcBef>
              <a:buFont typeface="Arial" panose="020B0604020202020204" pitchFamily="34" charset="0"/>
              <a:buChar char="•"/>
            </a:pPr>
            <a:r>
              <a:rPr lang="en-US" sz="2400"/>
              <a:t>Key requirements: </a:t>
            </a:r>
            <a:r>
              <a:rPr lang="en-US" sz="2000"/>
              <a:t>Use </a:t>
            </a:r>
            <a:r>
              <a:rPr lang="en-US" sz="2000">
                <a:sym typeface="Symbol" pitchFamily="2" charset="2"/>
              </a:rPr>
              <a:t></a:t>
            </a:r>
            <a:r>
              <a:rPr lang="en-US" sz="2000" i="1"/>
              <a:t>R </a:t>
            </a:r>
            <a:r>
              <a:rPr lang="en-US" sz="2000"/>
              <a:t>and spectral averaging for spectral discrimination</a:t>
            </a:r>
            <a:r>
              <a:rPr lang="en-US" sz="2400"/>
              <a:t> </a:t>
            </a:r>
          </a:p>
          <a:p>
            <a:pPr indent="460375">
              <a:spcBef>
                <a:spcPts val="600"/>
              </a:spcBef>
            </a:pPr>
            <a:r>
              <a:rPr lang="en-US"/>
              <a:t>Retrieved spectral shapes are nearly identical to those of field-measured endmember spectra</a:t>
            </a:r>
            <a:endParaRPr lang="en-US" b="1"/>
          </a:p>
          <a:p>
            <a:pPr marL="342900" indent="-342900">
              <a:spcBef>
                <a:spcPts val="600"/>
              </a:spcBef>
              <a:buFont typeface="Arial" panose="020B0604020202020204" pitchFamily="34" charset="0"/>
              <a:buChar char="•"/>
            </a:pPr>
            <a:r>
              <a:rPr lang="en-US" sz="2400"/>
              <a:t>Challenge: </a:t>
            </a:r>
            <a:r>
              <a:rPr lang="en-US" sz="2000"/>
              <a:t>Discriminate plastics from non-plastic non-vegetation floating matters</a:t>
            </a:r>
          </a:p>
          <a:p>
            <a:pPr indent="460375">
              <a:spcBef>
                <a:spcPts val="600"/>
              </a:spcBef>
            </a:pPr>
            <a:r>
              <a:rPr lang="en-US" sz="2000"/>
              <a:t> </a:t>
            </a:r>
            <a:r>
              <a:rPr lang="en-US"/>
              <a:t>They are all spectrally “flat”</a:t>
            </a:r>
          </a:p>
          <a:p>
            <a:pPr marL="342900" indent="-342900">
              <a:spcBef>
                <a:spcPts val="600"/>
              </a:spcBef>
              <a:buFont typeface="Arial" panose="020B0604020202020204" pitchFamily="34" charset="0"/>
              <a:buChar char="•"/>
            </a:pPr>
            <a:r>
              <a:rPr lang="en-US" sz="2400" b="1"/>
              <a:t>After all, not every bright pixel is debris, and not every debris pixel is plastics </a:t>
            </a:r>
          </a:p>
          <a:p>
            <a:pPr marL="342900" indent="-342900">
              <a:spcBef>
                <a:spcPts val="600"/>
              </a:spcBef>
              <a:buFont typeface="Arial" panose="020B0604020202020204" pitchFamily="34" charset="0"/>
              <a:buChar char="•"/>
            </a:pPr>
            <a:r>
              <a:rPr lang="en-US" sz="2400"/>
              <a:t>These findings are for passive optical remote sensing from satellites only </a:t>
            </a:r>
          </a:p>
          <a:p>
            <a:pPr indent="522288">
              <a:spcBef>
                <a:spcPts val="600"/>
              </a:spcBef>
            </a:pPr>
            <a:r>
              <a:rPr lang="en-US"/>
              <a:t>Other remote sensing techniques (LIDAR, Radar, polarimetry) can also be used</a:t>
            </a:r>
          </a:p>
          <a:p>
            <a:pPr indent="522288">
              <a:spcBef>
                <a:spcPts val="600"/>
              </a:spcBef>
            </a:pPr>
            <a:r>
              <a:rPr lang="en-US" altLang="zh-CN"/>
              <a:t>Spatial morphology and </a:t>
            </a:r>
            <a:r>
              <a:rPr lang="en-US"/>
              <a:t>other information can also help discriminate floating matter types</a:t>
            </a:r>
          </a:p>
        </p:txBody>
      </p:sp>
      <p:sp>
        <p:nvSpPr>
          <p:cNvPr id="2" name="Slide Number Placeholder 1">
            <a:extLst>
              <a:ext uri="{FF2B5EF4-FFF2-40B4-BE49-F238E27FC236}">
                <a16:creationId xmlns:a16="http://schemas.microsoft.com/office/drawing/2014/main" id="{0B619A6B-8209-0C4E-B158-885179DC63CE}"/>
              </a:ext>
            </a:extLst>
          </p:cNvPr>
          <p:cNvSpPr>
            <a:spLocks noGrp="1"/>
          </p:cNvSpPr>
          <p:nvPr>
            <p:ph type="sldNum" sz="quarter" idx="12"/>
          </p:nvPr>
        </p:nvSpPr>
        <p:spPr/>
        <p:txBody>
          <a:bodyPr/>
          <a:lstStyle/>
          <a:p>
            <a:fld id="{18695301-8589-634E-A1B2-CC8429FDCA25}" type="slidenum">
              <a:rPr lang="en-US" smtClean="0"/>
              <a:t>12</a:t>
            </a:fld>
            <a:endParaRPr lang="en-US"/>
          </a:p>
        </p:txBody>
      </p:sp>
      <p:sp>
        <p:nvSpPr>
          <p:cNvPr id="4" name="TextBox 3">
            <a:extLst>
              <a:ext uri="{FF2B5EF4-FFF2-40B4-BE49-F238E27FC236}">
                <a16:creationId xmlns:a16="http://schemas.microsoft.com/office/drawing/2014/main" id="{1EEF501E-799C-DBC4-2F58-4BD927B54246}"/>
              </a:ext>
            </a:extLst>
          </p:cNvPr>
          <p:cNvSpPr txBox="1"/>
          <p:nvPr/>
        </p:nvSpPr>
        <p:spPr>
          <a:xfrm>
            <a:off x="771974" y="5351582"/>
            <a:ext cx="8726660" cy="90794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a:t>Detecting “something” is relatively easy</a:t>
            </a:r>
          </a:p>
          <a:p>
            <a:pPr marL="342900" indent="-342900">
              <a:spcBef>
                <a:spcPts val="600"/>
              </a:spcBef>
              <a:buFont typeface="Arial" panose="020B0604020202020204" pitchFamily="34" charset="0"/>
              <a:buChar char="•"/>
            </a:pPr>
            <a:r>
              <a:rPr lang="en-US" sz="2400"/>
              <a:t>Discriminating that “something” is much more difficult</a:t>
            </a:r>
          </a:p>
        </p:txBody>
      </p:sp>
    </p:spTree>
    <p:extLst>
      <p:ext uri="{BB962C8B-B14F-4D97-AF65-F5344CB8AC3E}">
        <p14:creationId xmlns:p14="http://schemas.microsoft.com/office/powerpoint/2010/main" val="42006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361D45-5321-91F0-ED07-2495DB957141}"/>
              </a:ext>
            </a:extLst>
          </p:cNvPr>
          <p:cNvSpPr>
            <a:spLocks noGrp="1"/>
          </p:cNvSpPr>
          <p:nvPr>
            <p:ph type="sldNum" sz="quarter" idx="12"/>
          </p:nvPr>
        </p:nvSpPr>
        <p:spPr/>
        <p:txBody>
          <a:bodyPr/>
          <a:lstStyle/>
          <a:p>
            <a:fld id="{18695301-8589-634E-A1B2-CC8429FDCA25}" type="slidenum">
              <a:rPr lang="en-US" smtClean="0"/>
              <a:t>13</a:t>
            </a:fld>
            <a:endParaRPr lang="en-US"/>
          </a:p>
        </p:txBody>
      </p:sp>
      <p:sp>
        <p:nvSpPr>
          <p:cNvPr id="3" name="TextBox 2">
            <a:extLst>
              <a:ext uri="{FF2B5EF4-FFF2-40B4-BE49-F238E27FC236}">
                <a16:creationId xmlns:a16="http://schemas.microsoft.com/office/drawing/2014/main" id="{6CAC09FF-6FC0-33BF-048D-78B702B096F1}"/>
              </a:ext>
            </a:extLst>
          </p:cNvPr>
          <p:cNvSpPr txBox="1"/>
          <p:nvPr/>
        </p:nvSpPr>
        <p:spPr>
          <a:xfrm>
            <a:off x="595313" y="2450667"/>
            <a:ext cx="9386887" cy="584775"/>
          </a:xfrm>
          <a:prstGeom prst="rect">
            <a:avLst/>
          </a:prstGeom>
          <a:noFill/>
        </p:spPr>
        <p:txBody>
          <a:bodyPr wrap="square" rtlCol="0">
            <a:spAutoFit/>
          </a:bodyPr>
          <a:lstStyle/>
          <a:p>
            <a:pPr marL="1382713" algn="ctr"/>
            <a:r>
              <a:rPr lang="en-US" sz="3200"/>
              <a:t>Backup slides</a:t>
            </a:r>
          </a:p>
        </p:txBody>
      </p:sp>
    </p:spTree>
    <p:extLst>
      <p:ext uri="{BB962C8B-B14F-4D97-AF65-F5344CB8AC3E}">
        <p14:creationId xmlns:p14="http://schemas.microsoft.com/office/powerpoint/2010/main" val="2919254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B989C953-20E4-8445-8894-A70E160EE25A}"/>
              </a:ext>
            </a:extLst>
          </p:cNvPr>
          <p:cNvPicPr>
            <a:picLocks/>
          </p:cNvPicPr>
          <p:nvPr/>
        </p:nvPicPr>
        <p:blipFill>
          <a:blip r:embed="rId3"/>
          <a:stretch/>
        </p:blipFill>
        <p:spPr>
          <a:xfrm>
            <a:off x="6096000" y="1127451"/>
            <a:ext cx="4098921" cy="1929493"/>
          </a:xfrm>
          <a:prstGeom prst="rect">
            <a:avLst/>
          </a:prstGeom>
          <a:ln>
            <a:noFill/>
          </a:ln>
        </p:spPr>
      </p:pic>
      <p:sp>
        <p:nvSpPr>
          <p:cNvPr id="18" name="Rectangle 17">
            <a:extLst>
              <a:ext uri="{FF2B5EF4-FFF2-40B4-BE49-F238E27FC236}">
                <a16:creationId xmlns:a16="http://schemas.microsoft.com/office/drawing/2014/main" id="{BD629A11-6B38-8144-8AF7-1B7A305987FB}"/>
              </a:ext>
            </a:extLst>
          </p:cNvPr>
          <p:cNvSpPr>
            <a:spLocks/>
          </p:cNvSpPr>
          <p:nvPr/>
        </p:nvSpPr>
        <p:spPr>
          <a:xfrm>
            <a:off x="1186069" y="739162"/>
            <a:ext cx="10019842" cy="574567"/>
          </a:xfrm>
          <a:prstGeom prst="rect">
            <a:avLst/>
          </a:prstGeom>
          <a:noFill/>
          <a:ln w="6480">
            <a:noFill/>
          </a:ln>
        </p:spPr>
        <p:style>
          <a:lnRef idx="0">
            <a:scrgbClr r="0" g="0" b="0"/>
          </a:lnRef>
          <a:fillRef idx="0">
            <a:scrgbClr r="0" g="0" b="0"/>
          </a:fillRef>
          <a:effectRef idx="0">
            <a:scrgbClr r="0" g="0" b="0"/>
          </a:effectRef>
          <a:fontRef idx="minor"/>
        </p:style>
        <p:txBody>
          <a:bodyPr>
            <a:noAutofit/>
          </a:bodyPr>
          <a:lstStyle/>
          <a:p>
            <a:pPr marL="0" marR="0" algn="just">
              <a:spcBef>
                <a:spcPts val="0"/>
              </a:spcBef>
              <a:spcAft>
                <a:spcPts val="0"/>
              </a:spcAft>
            </a:pPr>
            <a:r>
              <a:rPr lang="en-US" sz="2400">
                <a:ea typeface="SimSun" panose="02010600030101010101" pitchFamily="2" charset="-122"/>
              </a:rPr>
              <a:t>S</a:t>
            </a:r>
            <a:r>
              <a:rPr lang="en-US" sz="2400">
                <a:effectLst/>
                <a:ea typeface="SimSun" panose="02010600030101010101" pitchFamily="2" charset="-122"/>
              </a:rPr>
              <a:t>pectral endmembers based on MSI pixels – spectral shapes appear distorted</a:t>
            </a:r>
            <a:endParaRPr lang="en-US" sz="2400">
              <a:effectLst/>
              <a:ea typeface="Times New Roman" panose="02020603050405020304" pitchFamily="18" charset="0"/>
            </a:endParaRPr>
          </a:p>
        </p:txBody>
      </p:sp>
      <p:pic>
        <p:nvPicPr>
          <p:cNvPr id="12" name="Picture 11" descr="Chart, line chart&#10;&#10;Description automatically generated">
            <a:extLst>
              <a:ext uri="{FF2B5EF4-FFF2-40B4-BE49-F238E27FC236}">
                <a16:creationId xmlns:a16="http://schemas.microsoft.com/office/drawing/2014/main" id="{507AF0E6-4235-FE48-9348-F6FC3E36F0FF}"/>
              </a:ext>
            </a:extLst>
          </p:cNvPr>
          <p:cNvPicPr/>
          <p:nvPr/>
        </p:nvPicPr>
        <p:blipFill rotWithShape="1">
          <a:blip r:embed="rId4" cstate="print">
            <a:extLst>
              <a:ext uri="{28A0092B-C50C-407E-A947-70E740481C1C}">
                <a14:useLocalDpi xmlns:a14="http://schemas.microsoft.com/office/drawing/2010/main" val="0"/>
              </a:ext>
            </a:extLst>
          </a:blip>
          <a:srcRect b="23319"/>
          <a:stretch/>
        </p:blipFill>
        <p:spPr>
          <a:xfrm>
            <a:off x="6263195" y="3056944"/>
            <a:ext cx="3770506" cy="1929493"/>
          </a:xfrm>
          <a:prstGeom prst="rect">
            <a:avLst/>
          </a:prstGeom>
        </p:spPr>
      </p:pic>
      <p:sp>
        <p:nvSpPr>
          <p:cNvPr id="2" name="Slide Number Placeholder 1">
            <a:extLst>
              <a:ext uri="{FF2B5EF4-FFF2-40B4-BE49-F238E27FC236}">
                <a16:creationId xmlns:a16="http://schemas.microsoft.com/office/drawing/2014/main" id="{8A09087A-A825-2246-B64C-4E66C7F2DE2E}"/>
              </a:ext>
            </a:extLst>
          </p:cNvPr>
          <p:cNvSpPr>
            <a:spLocks noGrp="1"/>
          </p:cNvSpPr>
          <p:nvPr>
            <p:ph type="sldNum" sz="quarter" idx="12"/>
          </p:nvPr>
        </p:nvSpPr>
        <p:spPr/>
        <p:txBody>
          <a:bodyPr/>
          <a:lstStyle/>
          <a:p>
            <a:fld id="{18695301-8589-634E-A1B2-CC8429FDCA25}" type="slidenum">
              <a:rPr lang="en-US" smtClean="0"/>
              <a:t>14</a:t>
            </a:fld>
            <a:endParaRPr lang="en-US"/>
          </a:p>
        </p:txBody>
      </p:sp>
      <p:sp>
        <p:nvSpPr>
          <p:cNvPr id="14" name="TextBox 13">
            <a:extLst>
              <a:ext uri="{FF2B5EF4-FFF2-40B4-BE49-F238E27FC236}">
                <a16:creationId xmlns:a16="http://schemas.microsoft.com/office/drawing/2014/main" id="{36572AAC-8780-B04A-BD8B-88FB8C891579}"/>
              </a:ext>
            </a:extLst>
          </p:cNvPr>
          <p:cNvSpPr txBox="1"/>
          <p:nvPr/>
        </p:nvSpPr>
        <p:spPr>
          <a:xfrm>
            <a:off x="1203491" y="293095"/>
            <a:ext cx="9386887" cy="584775"/>
          </a:xfrm>
          <a:prstGeom prst="rect">
            <a:avLst/>
          </a:prstGeom>
          <a:noFill/>
        </p:spPr>
        <p:txBody>
          <a:bodyPr wrap="square" rtlCol="0">
            <a:spAutoFit/>
          </a:bodyPr>
          <a:lstStyle/>
          <a:p>
            <a:pPr algn="ctr"/>
            <a:r>
              <a:rPr lang="en-US" sz="3200"/>
              <a:t>Spectral discrimination: How?</a:t>
            </a:r>
            <a:endParaRPr lang="en-US" sz="2800"/>
          </a:p>
        </p:txBody>
      </p:sp>
      <p:pic>
        <p:nvPicPr>
          <p:cNvPr id="4" name="Picture 3" descr="Chart, line chart&#10;&#10;Description automatically generated">
            <a:extLst>
              <a:ext uri="{FF2B5EF4-FFF2-40B4-BE49-F238E27FC236}">
                <a16:creationId xmlns:a16="http://schemas.microsoft.com/office/drawing/2014/main" id="{29A4A84A-2D91-5C7A-803A-B35B60E2C3B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61" t="14766"/>
          <a:stretch/>
        </p:blipFill>
        <p:spPr bwMode="auto">
          <a:xfrm>
            <a:off x="1312117" y="2980822"/>
            <a:ext cx="3772893" cy="1929493"/>
          </a:xfrm>
          <a:prstGeom prst="rect">
            <a:avLst/>
          </a:prstGeom>
          <a:ln>
            <a:noFill/>
          </a:ln>
          <a:extLst>
            <a:ext uri="{53640926-AAD7-44D8-BBD7-CCE9431645EC}">
              <a14:shadowObscured xmlns:a14="http://schemas.microsoft.com/office/drawing/2010/main"/>
            </a:ext>
          </a:extLst>
        </p:spPr>
      </p:pic>
      <p:pic>
        <p:nvPicPr>
          <p:cNvPr id="5" name="Picture 4" descr="Chart, line chart&#10;&#10;Description automatically generated">
            <a:extLst>
              <a:ext uri="{FF2B5EF4-FFF2-40B4-BE49-F238E27FC236}">
                <a16:creationId xmlns:a16="http://schemas.microsoft.com/office/drawing/2014/main" id="{2A51CBDE-2240-E278-C244-452F15ABA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6089" y="1148729"/>
            <a:ext cx="4098921" cy="1886935"/>
          </a:xfrm>
          <a:prstGeom prst="rect">
            <a:avLst/>
          </a:prstGeom>
        </p:spPr>
      </p:pic>
      <p:pic>
        <p:nvPicPr>
          <p:cNvPr id="6" name="Picture 5" descr="Chart&#10;&#10;Description automatically generated">
            <a:extLst>
              <a:ext uri="{FF2B5EF4-FFF2-40B4-BE49-F238E27FC236}">
                <a16:creationId xmlns:a16="http://schemas.microsoft.com/office/drawing/2014/main" id="{1F6CD07D-D2D9-8D3C-FB62-DC08705D7322}"/>
              </a:ext>
            </a:extLst>
          </p:cNvPr>
          <p:cNvPicPr>
            <a:picLocks noChangeAspect="1"/>
          </p:cNvPicPr>
          <p:nvPr/>
        </p:nvPicPr>
        <p:blipFill>
          <a:blip r:embed="rId7"/>
          <a:stretch>
            <a:fillRect/>
          </a:stretch>
        </p:blipFill>
        <p:spPr>
          <a:xfrm>
            <a:off x="1312117" y="4928507"/>
            <a:ext cx="3772893" cy="1929493"/>
          </a:xfrm>
          <a:prstGeom prst="rect">
            <a:avLst/>
          </a:prstGeom>
        </p:spPr>
      </p:pic>
      <p:pic>
        <p:nvPicPr>
          <p:cNvPr id="9" name="Picture 8" descr="Chart, line chart&#10;&#10;Description automatically generated">
            <a:extLst>
              <a:ext uri="{FF2B5EF4-FFF2-40B4-BE49-F238E27FC236}">
                <a16:creationId xmlns:a16="http://schemas.microsoft.com/office/drawing/2014/main" id="{2D30E950-195C-B23F-450E-17E3177F2E96}"/>
              </a:ext>
            </a:extLst>
          </p:cNvPr>
          <p:cNvPicPr>
            <a:picLocks noChangeAspect="1"/>
          </p:cNvPicPr>
          <p:nvPr/>
        </p:nvPicPr>
        <p:blipFill rotWithShape="1">
          <a:blip r:embed="rId8"/>
          <a:srcRect b="5428"/>
          <a:stretch/>
        </p:blipFill>
        <p:spPr>
          <a:xfrm>
            <a:off x="6263195" y="4928507"/>
            <a:ext cx="3770506" cy="1847499"/>
          </a:xfrm>
          <a:prstGeom prst="rect">
            <a:avLst/>
          </a:prstGeom>
        </p:spPr>
      </p:pic>
      <p:sp>
        <p:nvSpPr>
          <p:cNvPr id="3" name="Oval 2">
            <a:extLst>
              <a:ext uri="{FF2B5EF4-FFF2-40B4-BE49-F238E27FC236}">
                <a16:creationId xmlns:a16="http://schemas.microsoft.com/office/drawing/2014/main" id="{B2D658F1-F72C-4B03-2CD4-8729FF743C2F}"/>
              </a:ext>
            </a:extLst>
          </p:cNvPr>
          <p:cNvSpPr/>
          <p:nvPr/>
        </p:nvSpPr>
        <p:spPr>
          <a:xfrm>
            <a:off x="2196935" y="1733504"/>
            <a:ext cx="535379" cy="82460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3D890BA6-EB3D-BFD0-DB21-9F4ACD47DEF7}"/>
              </a:ext>
            </a:extLst>
          </p:cNvPr>
          <p:cNvSpPr/>
          <p:nvPr/>
        </p:nvSpPr>
        <p:spPr>
          <a:xfrm>
            <a:off x="1940130" y="3609387"/>
            <a:ext cx="613065" cy="89136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238A230-E2D3-E356-C6D7-2D6D2289D976}"/>
              </a:ext>
            </a:extLst>
          </p:cNvPr>
          <p:cNvSpPr/>
          <p:nvPr/>
        </p:nvSpPr>
        <p:spPr>
          <a:xfrm>
            <a:off x="2119249" y="5225144"/>
            <a:ext cx="718954" cy="115025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AEA2C00-465D-BE57-88FE-35F2D1054E8C}"/>
              </a:ext>
            </a:extLst>
          </p:cNvPr>
          <p:cNvSpPr/>
          <p:nvPr/>
        </p:nvSpPr>
        <p:spPr>
          <a:xfrm>
            <a:off x="6843649" y="1142861"/>
            <a:ext cx="1136569" cy="16065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D77D813-A194-691F-6613-C9E07E8B6AE7}"/>
              </a:ext>
            </a:extLst>
          </p:cNvPr>
          <p:cNvSpPr/>
          <p:nvPr/>
        </p:nvSpPr>
        <p:spPr>
          <a:xfrm>
            <a:off x="6843649" y="3429000"/>
            <a:ext cx="646118" cy="107174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FC61597-4109-9CF7-5952-0E556169CCC5}"/>
              </a:ext>
            </a:extLst>
          </p:cNvPr>
          <p:cNvSpPr/>
          <p:nvPr/>
        </p:nvSpPr>
        <p:spPr>
          <a:xfrm>
            <a:off x="6843649" y="5649727"/>
            <a:ext cx="588766" cy="70662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9665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15</a:t>
            </a:fld>
            <a:endParaRPr lang="en-US"/>
          </a:p>
        </p:txBody>
      </p:sp>
      <p:sp>
        <p:nvSpPr>
          <p:cNvPr id="46" name="TextBox 45">
            <a:extLst>
              <a:ext uri="{FF2B5EF4-FFF2-40B4-BE49-F238E27FC236}">
                <a16:creationId xmlns:a16="http://schemas.microsoft.com/office/drawing/2014/main" id="{74DB5F61-B3D4-B2D4-96AA-DECA049E62AF}"/>
              </a:ext>
            </a:extLst>
          </p:cNvPr>
          <p:cNvSpPr txBox="1"/>
          <p:nvPr/>
        </p:nvSpPr>
        <p:spPr>
          <a:xfrm>
            <a:off x="1203491" y="293095"/>
            <a:ext cx="9386887" cy="1015663"/>
          </a:xfrm>
          <a:prstGeom prst="rect">
            <a:avLst/>
          </a:prstGeom>
          <a:noFill/>
        </p:spPr>
        <p:txBody>
          <a:bodyPr wrap="square" rtlCol="0">
            <a:spAutoFit/>
          </a:bodyPr>
          <a:lstStyle/>
          <a:p>
            <a:pPr algn="ctr"/>
            <a:r>
              <a:rPr lang="en-US" sz="3200"/>
              <a:t>Technical steps in remote sensing of floating matters</a:t>
            </a:r>
          </a:p>
          <a:p>
            <a:pPr marL="2297113" indent="-914400">
              <a:buFont typeface="+mj-lt"/>
              <a:buAutoNum type="romanUcPeriod" startAt="2"/>
            </a:pPr>
            <a:r>
              <a:rPr lang="en-US" sz="2800"/>
              <a:t>What is that “something”?</a:t>
            </a:r>
          </a:p>
        </p:txBody>
      </p:sp>
      <p:sp>
        <p:nvSpPr>
          <p:cNvPr id="9" name="TextBox 8">
            <a:extLst>
              <a:ext uri="{FF2B5EF4-FFF2-40B4-BE49-F238E27FC236}">
                <a16:creationId xmlns:a16="http://schemas.microsoft.com/office/drawing/2014/main" id="{02CFAD54-DD82-CFA7-4380-518AC754384E}"/>
              </a:ext>
            </a:extLst>
          </p:cNvPr>
          <p:cNvSpPr txBox="1"/>
          <p:nvPr/>
        </p:nvSpPr>
        <p:spPr>
          <a:xfrm>
            <a:off x="609600" y="1374801"/>
            <a:ext cx="10883900" cy="461665"/>
          </a:xfrm>
          <a:prstGeom prst="rect">
            <a:avLst/>
          </a:prstGeom>
          <a:noFill/>
        </p:spPr>
        <p:txBody>
          <a:bodyPr wrap="square" rtlCol="0">
            <a:spAutoFit/>
          </a:bodyPr>
          <a:lstStyle/>
          <a:p>
            <a:r>
              <a:rPr lang="en-US" sz="2400"/>
              <a:t>However, it is still difficult to fingerprint marine plastics through spectroscopy alone</a:t>
            </a:r>
          </a:p>
        </p:txBody>
      </p:sp>
      <p:pic>
        <p:nvPicPr>
          <p:cNvPr id="18" name="Picture 17" descr="A picture containing chart&#10;&#10;Description automatically generated">
            <a:extLst>
              <a:ext uri="{FF2B5EF4-FFF2-40B4-BE49-F238E27FC236}">
                <a16:creationId xmlns:a16="http://schemas.microsoft.com/office/drawing/2014/main" id="{D728C7BD-B08B-5194-A908-6BCEF2068A6C}"/>
              </a:ext>
            </a:extLst>
          </p:cNvPr>
          <p:cNvPicPr>
            <a:picLocks noChangeAspect="1"/>
          </p:cNvPicPr>
          <p:nvPr/>
        </p:nvPicPr>
        <p:blipFill>
          <a:blip r:embed="rId3"/>
          <a:stretch>
            <a:fillRect/>
          </a:stretch>
        </p:blipFill>
        <p:spPr>
          <a:xfrm>
            <a:off x="471989" y="1849524"/>
            <a:ext cx="3515812" cy="2209704"/>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B60AF528-C22F-C60A-B6A4-7E1A75C42834}"/>
              </a:ext>
            </a:extLst>
          </p:cNvPr>
          <p:cNvPicPr>
            <a:picLocks noChangeAspect="1"/>
          </p:cNvPicPr>
          <p:nvPr/>
        </p:nvPicPr>
        <p:blipFill>
          <a:blip r:embed="rId4"/>
          <a:stretch>
            <a:fillRect/>
          </a:stretch>
        </p:blipFill>
        <p:spPr>
          <a:xfrm>
            <a:off x="462617" y="4204696"/>
            <a:ext cx="3515812" cy="2289960"/>
          </a:xfrm>
          <a:prstGeom prst="rect">
            <a:avLst/>
          </a:prstGeom>
        </p:spPr>
      </p:pic>
      <p:graphicFrame>
        <p:nvGraphicFramePr>
          <p:cNvPr id="23" name="Chart 22">
            <a:extLst>
              <a:ext uri="{FF2B5EF4-FFF2-40B4-BE49-F238E27FC236}">
                <a16:creationId xmlns:a16="http://schemas.microsoft.com/office/drawing/2014/main" id="{B3FE9D9B-9DEB-028D-6C39-2F86B40E607B}"/>
              </a:ext>
            </a:extLst>
          </p:cNvPr>
          <p:cNvGraphicFramePr>
            <a:graphicFrameLocks/>
          </p:cNvGraphicFramePr>
          <p:nvPr>
            <p:extLst>
              <p:ext uri="{D42A27DB-BD31-4B8C-83A1-F6EECF244321}">
                <p14:modId xmlns:p14="http://schemas.microsoft.com/office/powerpoint/2010/main" val="1704628849"/>
              </p:ext>
            </p:extLst>
          </p:nvPr>
        </p:nvGraphicFramePr>
        <p:xfrm>
          <a:off x="3978429" y="1654202"/>
          <a:ext cx="3758184"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24" name="Text Box 5">
            <a:extLst>
              <a:ext uri="{FF2B5EF4-FFF2-40B4-BE49-F238E27FC236}">
                <a16:creationId xmlns:a16="http://schemas.microsoft.com/office/drawing/2014/main" id="{3D6F2863-DFA8-6C17-BDAF-4760B56FA8C4}"/>
              </a:ext>
            </a:extLst>
          </p:cNvPr>
          <p:cNvSpPr txBox="1"/>
          <p:nvPr/>
        </p:nvSpPr>
        <p:spPr>
          <a:xfrm>
            <a:off x="4906616" y="2099098"/>
            <a:ext cx="1444251" cy="37410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spcBef>
                <a:spcPts val="0"/>
              </a:spcBef>
              <a:spcAft>
                <a:spcPts val="0"/>
              </a:spcAft>
            </a:pPr>
            <a:r>
              <a:rPr lang="en-US" sz="1600">
                <a:effectLst/>
                <a:latin typeface="Times New Roman" panose="02020603050405020304" pitchFamily="18" charset="0"/>
                <a:ea typeface="Times New Roman" panose="02020603050405020304" pitchFamily="18" charset="0"/>
                <a:sym typeface="Symbol" panose="05050102010706020507" pitchFamily="18" charset="2"/>
              </a:rPr>
              <a:t>20%, 14%, 7%</a:t>
            </a:r>
            <a:endParaRPr lang="en-US" sz="1600">
              <a:effectLst/>
              <a:latin typeface="Times New Roman" panose="02020603050405020304" pitchFamily="18" charset="0"/>
              <a:ea typeface="Times New Roman" panose="02020603050405020304" pitchFamily="18" charset="0"/>
            </a:endParaRPr>
          </a:p>
        </p:txBody>
      </p:sp>
      <p:graphicFrame>
        <p:nvGraphicFramePr>
          <p:cNvPr id="25" name="Chart 24">
            <a:extLst>
              <a:ext uri="{FF2B5EF4-FFF2-40B4-BE49-F238E27FC236}">
                <a16:creationId xmlns:a16="http://schemas.microsoft.com/office/drawing/2014/main" id="{285AE1F1-F3AD-FAFB-25EE-20552276CDCF}"/>
              </a:ext>
            </a:extLst>
          </p:cNvPr>
          <p:cNvGraphicFramePr>
            <a:graphicFrameLocks/>
          </p:cNvGraphicFramePr>
          <p:nvPr>
            <p:extLst>
              <p:ext uri="{D42A27DB-BD31-4B8C-83A1-F6EECF244321}">
                <p14:modId xmlns:p14="http://schemas.microsoft.com/office/powerpoint/2010/main" val="3272335471"/>
              </p:ext>
            </p:extLst>
          </p:nvPr>
        </p:nvGraphicFramePr>
        <p:xfrm>
          <a:off x="4091564" y="3953343"/>
          <a:ext cx="37592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26" name="Text Box 5">
            <a:extLst>
              <a:ext uri="{FF2B5EF4-FFF2-40B4-BE49-F238E27FC236}">
                <a16:creationId xmlns:a16="http://schemas.microsoft.com/office/drawing/2014/main" id="{1420FD75-D936-2166-E57C-959EFE5B8ADC}"/>
              </a:ext>
            </a:extLst>
          </p:cNvPr>
          <p:cNvSpPr txBox="1"/>
          <p:nvPr/>
        </p:nvSpPr>
        <p:spPr>
          <a:xfrm>
            <a:off x="4906615" y="4314215"/>
            <a:ext cx="1444251" cy="37410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spcBef>
                <a:spcPts val="0"/>
              </a:spcBef>
              <a:spcAft>
                <a:spcPts val="0"/>
              </a:spcAft>
            </a:pPr>
            <a:r>
              <a:rPr lang="en-US" sz="1600">
                <a:latin typeface="Times New Roman" panose="02020603050405020304" pitchFamily="18" charset="0"/>
                <a:ea typeface="Times New Roman" panose="02020603050405020304" pitchFamily="18" charset="0"/>
                <a:sym typeface="Symbol" panose="05050102010706020507" pitchFamily="18" charset="2"/>
              </a:rPr>
              <a:t>9</a:t>
            </a:r>
            <a:r>
              <a:rPr lang="en-US" sz="1600">
                <a:effectLst/>
                <a:latin typeface="Times New Roman" panose="02020603050405020304" pitchFamily="18" charset="0"/>
                <a:ea typeface="Times New Roman" panose="02020603050405020304" pitchFamily="18" charset="0"/>
                <a:sym typeface="Symbol" panose="05050102010706020507" pitchFamily="18" charset="2"/>
              </a:rPr>
              <a:t>%, 7%, 4%</a:t>
            </a:r>
            <a:endParaRPr lang="en-US" sz="1600">
              <a:effectLst/>
              <a:latin typeface="Times New Roman" panose="02020603050405020304" pitchFamily="18" charset="0"/>
              <a:ea typeface="Times New Roman" panose="02020603050405020304" pitchFamily="18" charset="0"/>
            </a:endParaRPr>
          </a:p>
        </p:txBody>
      </p:sp>
      <p:grpSp>
        <p:nvGrpSpPr>
          <p:cNvPr id="30" name="Group 29">
            <a:extLst>
              <a:ext uri="{FF2B5EF4-FFF2-40B4-BE49-F238E27FC236}">
                <a16:creationId xmlns:a16="http://schemas.microsoft.com/office/drawing/2014/main" id="{48DE49C1-A652-4018-FD26-9FE26B0F4290}"/>
              </a:ext>
            </a:extLst>
          </p:cNvPr>
          <p:cNvGrpSpPr/>
          <p:nvPr/>
        </p:nvGrpSpPr>
        <p:grpSpPr>
          <a:xfrm>
            <a:off x="7824216" y="1654202"/>
            <a:ext cx="3845787" cy="5058216"/>
            <a:chOff x="7824216" y="1654202"/>
            <a:chExt cx="3845787" cy="5058216"/>
          </a:xfrm>
        </p:grpSpPr>
        <p:graphicFrame>
          <p:nvGraphicFramePr>
            <p:cNvPr id="21" name="Chart 20">
              <a:extLst>
                <a:ext uri="{FF2B5EF4-FFF2-40B4-BE49-F238E27FC236}">
                  <a16:creationId xmlns:a16="http://schemas.microsoft.com/office/drawing/2014/main" id="{A3C4CD2E-631E-218B-F59F-22DEB18F6D82}"/>
                </a:ext>
              </a:extLst>
            </p:cNvPr>
            <p:cNvGraphicFramePr>
              <a:graphicFrameLocks/>
            </p:cNvGraphicFramePr>
            <p:nvPr>
              <p:extLst>
                <p:ext uri="{D42A27DB-BD31-4B8C-83A1-F6EECF244321}">
                  <p14:modId xmlns:p14="http://schemas.microsoft.com/office/powerpoint/2010/main" val="227488914"/>
                </p:ext>
              </p:extLst>
            </p:nvPr>
          </p:nvGraphicFramePr>
          <p:xfrm>
            <a:off x="7824216" y="1654202"/>
            <a:ext cx="3758184"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2" name="Chart 21">
              <a:extLst>
                <a:ext uri="{FF2B5EF4-FFF2-40B4-BE49-F238E27FC236}">
                  <a16:creationId xmlns:a16="http://schemas.microsoft.com/office/drawing/2014/main" id="{758C3880-D3FD-0E27-C793-6DAD0EB21439}"/>
                </a:ext>
              </a:extLst>
            </p:cNvPr>
            <p:cNvGraphicFramePr>
              <a:graphicFrameLocks/>
            </p:cNvGraphicFramePr>
            <p:nvPr>
              <p:extLst>
                <p:ext uri="{D42A27DB-BD31-4B8C-83A1-F6EECF244321}">
                  <p14:modId xmlns:p14="http://schemas.microsoft.com/office/powerpoint/2010/main" val="3033837022"/>
                </p:ext>
              </p:extLst>
            </p:nvPr>
          </p:nvGraphicFramePr>
          <p:xfrm>
            <a:off x="7910803" y="3969218"/>
            <a:ext cx="3759200" cy="2743200"/>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 Box 5">
              <a:extLst>
                <a:ext uri="{FF2B5EF4-FFF2-40B4-BE49-F238E27FC236}">
                  <a16:creationId xmlns:a16="http://schemas.microsoft.com/office/drawing/2014/main" id="{1CB127B6-C83B-4E73-56AF-035DA92C87E4}"/>
                </a:ext>
              </a:extLst>
            </p:cNvPr>
            <p:cNvSpPr txBox="1"/>
            <p:nvPr/>
          </p:nvSpPr>
          <p:spPr>
            <a:xfrm>
              <a:off x="9459825" y="2084220"/>
              <a:ext cx="1444251" cy="37410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spcBef>
                  <a:spcPts val="0"/>
                </a:spcBef>
                <a:spcAft>
                  <a:spcPts val="0"/>
                </a:spcAft>
              </a:pPr>
              <a:r>
                <a:rPr lang="en-US" sz="1600">
                  <a:effectLst/>
                  <a:latin typeface="Times New Roman" panose="02020603050405020304" pitchFamily="18" charset="0"/>
                  <a:ea typeface="Times New Roman" panose="02020603050405020304" pitchFamily="18" charset="0"/>
                  <a:sym typeface="Symbol" panose="05050102010706020507" pitchFamily="18" charset="2"/>
                </a:rPr>
                <a:t>20%, 14%, 7%</a:t>
              </a:r>
              <a:endParaRPr lang="en-US" sz="1600">
                <a:effectLst/>
                <a:latin typeface="Times New Roman" panose="02020603050405020304" pitchFamily="18" charset="0"/>
                <a:ea typeface="Times New Roman" panose="02020603050405020304" pitchFamily="18" charset="0"/>
              </a:endParaRPr>
            </a:p>
          </p:txBody>
        </p:sp>
        <p:sp>
          <p:nvSpPr>
            <p:cNvPr id="28" name="Text Box 5">
              <a:extLst>
                <a:ext uri="{FF2B5EF4-FFF2-40B4-BE49-F238E27FC236}">
                  <a16:creationId xmlns:a16="http://schemas.microsoft.com/office/drawing/2014/main" id="{5F5412F0-BC27-66DA-1205-D9BC127B1A66}"/>
                </a:ext>
              </a:extLst>
            </p:cNvPr>
            <p:cNvSpPr txBox="1"/>
            <p:nvPr/>
          </p:nvSpPr>
          <p:spPr>
            <a:xfrm>
              <a:off x="9459825" y="4323871"/>
              <a:ext cx="1444251" cy="374108"/>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0">
                <a:spcBef>
                  <a:spcPts val="0"/>
                </a:spcBef>
                <a:spcAft>
                  <a:spcPts val="0"/>
                </a:spcAft>
              </a:pPr>
              <a:r>
                <a:rPr lang="en-US" sz="1600">
                  <a:latin typeface="Times New Roman" panose="02020603050405020304" pitchFamily="18" charset="0"/>
                  <a:ea typeface="Times New Roman" panose="02020603050405020304" pitchFamily="18" charset="0"/>
                  <a:sym typeface="Symbol" panose="05050102010706020507" pitchFamily="18" charset="2"/>
                </a:rPr>
                <a:t>9</a:t>
              </a:r>
              <a:r>
                <a:rPr lang="en-US" sz="1600">
                  <a:effectLst/>
                  <a:latin typeface="Times New Roman" panose="02020603050405020304" pitchFamily="18" charset="0"/>
                  <a:ea typeface="Times New Roman" panose="02020603050405020304" pitchFamily="18" charset="0"/>
                  <a:sym typeface="Symbol" panose="05050102010706020507" pitchFamily="18" charset="2"/>
                </a:rPr>
                <a:t>%, 7%, 4%</a:t>
              </a:r>
              <a:endParaRPr lang="en-US" sz="1600">
                <a:effectLst/>
                <a:latin typeface="Times New Roman" panose="02020603050405020304" pitchFamily="18" charset="0"/>
                <a:ea typeface="Times New Roman" panose="02020603050405020304" pitchFamily="18" charset="0"/>
              </a:endParaRPr>
            </a:p>
          </p:txBody>
        </p:sp>
      </p:grpSp>
      <p:cxnSp>
        <p:nvCxnSpPr>
          <p:cNvPr id="29" name="Straight Arrow Connector 28">
            <a:extLst>
              <a:ext uri="{FF2B5EF4-FFF2-40B4-BE49-F238E27FC236}">
                <a16:creationId xmlns:a16="http://schemas.microsoft.com/office/drawing/2014/main" id="{AA4D98A3-D8EF-CB99-9DF8-F703160599FA}"/>
              </a:ext>
            </a:extLst>
          </p:cNvPr>
          <p:cNvCxnSpPr/>
          <p:nvPr/>
        </p:nvCxnSpPr>
        <p:spPr>
          <a:xfrm>
            <a:off x="6190592" y="4672579"/>
            <a:ext cx="0" cy="640080"/>
          </a:xfrm>
          <a:prstGeom prst="straightConnector1">
            <a:avLst/>
          </a:prstGeom>
          <a:ln w="50800">
            <a:tailEnd type="stealth" w="med"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674117B9-CB71-649F-449E-FCEB51FC61FE}"/>
              </a:ext>
            </a:extLst>
          </p:cNvPr>
          <p:cNvSpPr txBox="1"/>
          <p:nvPr/>
        </p:nvSpPr>
        <p:spPr>
          <a:xfrm>
            <a:off x="3581401" y="6465710"/>
            <a:ext cx="1511300" cy="461665"/>
          </a:xfrm>
          <a:prstGeom prst="rect">
            <a:avLst/>
          </a:prstGeom>
          <a:noFill/>
        </p:spPr>
        <p:txBody>
          <a:bodyPr wrap="square" rtlCol="0">
            <a:spAutoFit/>
          </a:bodyPr>
          <a:lstStyle/>
          <a:p>
            <a:r>
              <a:rPr lang="en-US" sz="2400"/>
              <a:t>Hu (2021)</a:t>
            </a:r>
          </a:p>
        </p:txBody>
      </p:sp>
    </p:spTree>
    <p:extLst>
      <p:ext uri="{BB962C8B-B14F-4D97-AF65-F5344CB8AC3E}">
        <p14:creationId xmlns:p14="http://schemas.microsoft.com/office/powerpoint/2010/main" val="54953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BF0E0-4A06-4349-B310-DEC2C65FBE17}"/>
              </a:ext>
            </a:extLst>
          </p:cNvPr>
          <p:cNvSpPr txBox="1"/>
          <p:nvPr/>
        </p:nvSpPr>
        <p:spPr>
          <a:xfrm>
            <a:off x="1245393" y="871538"/>
            <a:ext cx="9386887" cy="2887842"/>
          </a:xfrm>
          <a:prstGeom prst="rect">
            <a:avLst/>
          </a:prstGeom>
          <a:noFill/>
        </p:spPr>
        <p:txBody>
          <a:bodyPr wrap="square" rtlCol="0">
            <a:spAutoFit/>
          </a:bodyPr>
          <a:lstStyle/>
          <a:p>
            <a:pPr algn="ctr"/>
            <a:r>
              <a:rPr lang="en-US" sz="3200" b="1"/>
              <a:t>Outline</a:t>
            </a:r>
          </a:p>
          <a:p>
            <a:endParaRPr lang="en-US" sz="2800"/>
          </a:p>
          <a:p>
            <a:pPr marL="2297113" indent="-914400">
              <a:lnSpc>
                <a:spcPct val="150000"/>
              </a:lnSpc>
              <a:buFont typeface="+mj-lt"/>
              <a:buAutoNum type="romanUcPeriod"/>
            </a:pPr>
            <a:r>
              <a:rPr lang="en-US" sz="2800"/>
              <a:t>What are we talking about?</a:t>
            </a:r>
          </a:p>
          <a:p>
            <a:pPr marL="2297113" indent="-914400">
              <a:lnSpc>
                <a:spcPct val="150000"/>
              </a:lnSpc>
              <a:buFont typeface="+mj-lt"/>
              <a:buAutoNum type="romanUcPeriod"/>
            </a:pPr>
            <a:r>
              <a:rPr lang="en-US" sz="2800"/>
              <a:t>What’s possible?</a:t>
            </a:r>
          </a:p>
          <a:p>
            <a:pPr marL="2297113" indent="-914400">
              <a:lnSpc>
                <a:spcPct val="150000"/>
              </a:lnSpc>
              <a:buFont typeface="+mj-lt"/>
              <a:buAutoNum type="romanUcPeriod"/>
            </a:pPr>
            <a:r>
              <a:rPr lang="en-US" sz="2800"/>
              <a:t>How?</a:t>
            </a:r>
          </a:p>
        </p:txBody>
      </p:sp>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2</a:t>
            </a:fld>
            <a:endParaRPr lang="en-US"/>
          </a:p>
        </p:txBody>
      </p:sp>
    </p:spTree>
    <p:extLst>
      <p:ext uri="{BB962C8B-B14F-4D97-AF65-F5344CB8AC3E}">
        <p14:creationId xmlns:p14="http://schemas.microsoft.com/office/powerpoint/2010/main" val="2371372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BF0E0-4A06-4349-B310-DEC2C65FBE17}"/>
              </a:ext>
            </a:extLst>
          </p:cNvPr>
          <p:cNvSpPr txBox="1"/>
          <p:nvPr/>
        </p:nvSpPr>
        <p:spPr>
          <a:xfrm>
            <a:off x="1418771" y="203477"/>
            <a:ext cx="9386887" cy="584775"/>
          </a:xfrm>
          <a:prstGeom prst="rect">
            <a:avLst/>
          </a:prstGeom>
          <a:noFill/>
        </p:spPr>
        <p:txBody>
          <a:bodyPr wrap="square" rtlCol="0">
            <a:spAutoFit/>
          </a:bodyPr>
          <a:lstStyle/>
          <a:p>
            <a:pPr algn="ctr"/>
            <a:r>
              <a:rPr lang="en-US" sz="3200"/>
              <a:t>I. What are we talking about?</a:t>
            </a:r>
          </a:p>
        </p:txBody>
      </p:sp>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3</a:t>
            </a:fld>
            <a:endParaRPr lang="en-US"/>
          </a:p>
        </p:txBody>
      </p:sp>
      <p:sp>
        <p:nvSpPr>
          <p:cNvPr id="4" name="TextBox 3">
            <a:extLst>
              <a:ext uri="{FF2B5EF4-FFF2-40B4-BE49-F238E27FC236}">
                <a16:creationId xmlns:a16="http://schemas.microsoft.com/office/drawing/2014/main" id="{9070104B-3983-9CAF-A5BC-AD14D3519394}"/>
              </a:ext>
            </a:extLst>
          </p:cNvPr>
          <p:cNvSpPr txBox="1"/>
          <p:nvPr/>
        </p:nvSpPr>
        <p:spPr>
          <a:xfrm>
            <a:off x="590550" y="856238"/>
            <a:ext cx="11458575" cy="1077218"/>
          </a:xfrm>
          <a:prstGeom prst="rect">
            <a:avLst/>
          </a:prstGeom>
          <a:noFill/>
        </p:spPr>
        <p:txBody>
          <a:bodyPr wrap="square" rtlCol="0">
            <a:spAutoFit/>
          </a:bodyPr>
          <a:lstStyle/>
          <a:p>
            <a:pPr marL="7938"/>
            <a:r>
              <a:rPr lang="en-US" sz="2800"/>
              <a:t>Subject =&gt; Marine debris (or marine litter): </a:t>
            </a:r>
          </a:p>
          <a:p>
            <a:pPr marL="7938"/>
            <a:r>
              <a:rPr lang="en-US" sz="1800">
                <a:effectLst/>
                <a:latin typeface="Times New Roman" panose="02020603050405020304" pitchFamily="18" charset="0"/>
                <a:ea typeface="Times New Roman" panose="02020603050405020304" pitchFamily="18" charset="0"/>
              </a:rPr>
              <a:t>Solid materials released to the marine environment from natural disasters (e.g., hurricanes, Tsunami) or human activities: 	Microplastic particles, plastic bags, plastic bottles, fishing gear, tree branches/leaves, driftwood, ……</a:t>
            </a:r>
            <a:endParaRPr lang="en-US" sz="2800"/>
          </a:p>
        </p:txBody>
      </p:sp>
      <p:sp>
        <p:nvSpPr>
          <p:cNvPr id="5" name="TextBox 4">
            <a:extLst>
              <a:ext uri="{FF2B5EF4-FFF2-40B4-BE49-F238E27FC236}">
                <a16:creationId xmlns:a16="http://schemas.microsoft.com/office/drawing/2014/main" id="{3B1ABC85-4257-5234-569A-9210E10A98EA}"/>
              </a:ext>
            </a:extLst>
          </p:cNvPr>
          <p:cNvSpPr txBox="1"/>
          <p:nvPr/>
        </p:nvSpPr>
        <p:spPr>
          <a:xfrm>
            <a:off x="617382" y="5799390"/>
            <a:ext cx="10237083" cy="523220"/>
          </a:xfrm>
          <a:prstGeom prst="rect">
            <a:avLst/>
          </a:prstGeom>
          <a:noFill/>
        </p:spPr>
        <p:txBody>
          <a:bodyPr wrap="square" rtlCol="0">
            <a:spAutoFit/>
          </a:bodyPr>
          <a:lstStyle/>
          <a:p>
            <a:pPr marL="7938"/>
            <a:r>
              <a:rPr lang="en-US" sz="2800"/>
              <a:t>Technique =&gt; Optical remote sensing: </a:t>
            </a:r>
            <a:r>
              <a:rPr lang="en-US">
                <a:latin typeface="Times New Roman" panose="02020603050405020304" pitchFamily="18" charset="0"/>
                <a:cs typeface="Times New Roman" panose="02020603050405020304" pitchFamily="18" charset="0"/>
              </a:rPr>
              <a:t>reflected sunlight in the vis-NIR range</a:t>
            </a:r>
          </a:p>
        </p:txBody>
      </p:sp>
      <p:sp>
        <p:nvSpPr>
          <p:cNvPr id="8" name="TextBox 7">
            <a:extLst>
              <a:ext uri="{FF2B5EF4-FFF2-40B4-BE49-F238E27FC236}">
                <a16:creationId xmlns:a16="http://schemas.microsoft.com/office/drawing/2014/main" id="{54BD911C-6514-1F79-21C2-1A0950021CAD}"/>
              </a:ext>
            </a:extLst>
          </p:cNvPr>
          <p:cNvSpPr txBox="1"/>
          <p:nvPr/>
        </p:nvSpPr>
        <p:spPr>
          <a:xfrm>
            <a:off x="79891" y="2407257"/>
            <a:ext cx="3276691" cy="338554"/>
          </a:xfrm>
          <a:prstGeom prst="rect">
            <a:avLst/>
          </a:prstGeom>
          <a:noFill/>
        </p:spPr>
        <p:txBody>
          <a:bodyPr wrap="square" rtlCol="0">
            <a:spAutoFit/>
          </a:bodyPr>
          <a:lstStyle/>
          <a:p>
            <a:pPr algn="ctr"/>
            <a:r>
              <a:rPr lang="en-US" sz="1600"/>
              <a:t>Microfibers (&gt; 91%), mostly &lt; 1 mm</a:t>
            </a:r>
          </a:p>
        </p:txBody>
      </p:sp>
      <p:pic>
        <p:nvPicPr>
          <p:cNvPr id="1026" name="Picture 2" descr="Photo of plastics covering the span of a beach">
            <a:extLst>
              <a:ext uri="{FF2B5EF4-FFF2-40B4-BE49-F238E27FC236}">
                <a16:creationId xmlns:a16="http://schemas.microsoft.com/office/drawing/2014/main" id="{A0AB919E-1C04-7634-7EDA-F310D7F94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856" r="23711"/>
          <a:stretch/>
        </p:blipFill>
        <p:spPr bwMode="auto">
          <a:xfrm>
            <a:off x="6112215" y="2777313"/>
            <a:ext cx="2848591" cy="2525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8B6C5B1-0C6E-1C37-07BA-96760428CC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3" r="18674"/>
          <a:stretch/>
        </p:blipFill>
        <p:spPr bwMode="auto">
          <a:xfrm>
            <a:off x="9147983" y="2751858"/>
            <a:ext cx="2866367" cy="255514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id="{F71EA429-F172-2997-D2F0-D03F5C8E848E}"/>
              </a:ext>
            </a:extLst>
          </p:cNvPr>
          <p:cNvGrpSpPr/>
          <p:nvPr/>
        </p:nvGrpSpPr>
        <p:grpSpPr>
          <a:xfrm>
            <a:off x="190881" y="2714712"/>
            <a:ext cx="2904939" cy="2651188"/>
            <a:chOff x="314706" y="2714712"/>
            <a:chExt cx="2904939" cy="2651188"/>
          </a:xfrm>
        </p:grpSpPr>
        <p:grpSp>
          <p:nvGrpSpPr>
            <p:cNvPr id="21" name="Group 20">
              <a:extLst>
                <a:ext uri="{FF2B5EF4-FFF2-40B4-BE49-F238E27FC236}">
                  <a16:creationId xmlns:a16="http://schemas.microsoft.com/office/drawing/2014/main" id="{21C3EDDD-D121-6C84-3AAF-B56E0722E843}"/>
                </a:ext>
              </a:extLst>
            </p:cNvPr>
            <p:cNvGrpSpPr/>
            <p:nvPr/>
          </p:nvGrpSpPr>
          <p:grpSpPr>
            <a:xfrm>
              <a:off x="314706" y="2714712"/>
              <a:ext cx="2904939" cy="2651188"/>
              <a:chOff x="400768" y="3149335"/>
              <a:chExt cx="1815307" cy="1656737"/>
            </a:xfrm>
          </p:grpSpPr>
          <p:pic>
            <p:nvPicPr>
              <p:cNvPr id="7" name="Picture 6" descr="A picture containing food, dish, soup&#10;&#10;Description automatically generated">
                <a:extLst>
                  <a:ext uri="{FF2B5EF4-FFF2-40B4-BE49-F238E27FC236}">
                    <a16:creationId xmlns:a16="http://schemas.microsoft.com/office/drawing/2014/main" id="{6F82747A-2D54-BD0D-0253-872DC9E50865}"/>
                  </a:ext>
                </a:extLst>
              </p:cNvPr>
              <p:cNvPicPr>
                <a:picLocks noChangeAspect="1"/>
              </p:cNvPicPr>
              <p:nvPr/>
            </p:nvPicPr>
            <p:blipFill rotWithShape="1">
              <a:blip r:embed="rId5"/>
              <a:srcRect r="33844"/>
              <a:stretch/>
            </p:blipFill>
            <p:spPr>
              <a:xfrm>
                <a:off x="400768" y="3149335"/>
                <a:ext cx="1815307" cy="1656737"/>
              </a:xfrm>
              <a:prstGeom prst="rect">
                <a:avLst/>
              </a:prstGeom>
            </p:spPr>
          </p:pic>
          <p:cxnSp>
            <p:nvCxnSpPr>
              <p:cNvPr id="19" name="Straight Connector 18">
                <a:extLst>
                  <a:ext uri="{FF2B5EF4-FFF2-40B4-BE49-F238E27FC236}">
                    <a16:creationId xmlns:a16="http://schemas.microsoft.com/office/drawing/2014/main" id="{A6B162FF-0056-2EF6-F49E-F86B202A077D}"/>
                  </a:ext>
                </a:extLst>
              </p:cNvPr>
              <p:cNvCxnSpPr>
                <a:cxnSpLocks/>
              </p:cNvCxnSpPr>
              <p:nvPr/>
            </p:nvCxnSpPr>
            <p:spPr>
              <a:xfrm>
                <a:off x="1367588" y="4498419"/>
                <a:ext cx="73152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51CBE8EA-A32E-CA8F-619C-FCE1D1ECB47C}"/>
                </a:ext>
              </a:extLst>
            </p:cNvPr>
            <p:cNvSpPr txBox="1"/>
            <p:nvPr/>
          </p:nvSpPr>
          <p:spPr>
            <a:xfrm>
              <a:off x="2002192" y="4833858"/>
              <a:ext cx="1147085" cy="400110"/>
            </a:xfrm>
            <a:prstGeom prst="rect">
              <a:avLst/>
            </a:prstGeom>
            <a:noFill/>
          </p:spPr>
          <p:txBody>
            <a:bodyPr wrap="square" rtlCol="0">
              <a:spAutoFit/>
            </a:bodyPr>
            <a:lstStyle/>
            <a:p>
              <a:r>
                <a:rPr lang="en-US" sz="2000"/>
                <a:t>0.5 mm</a:t>
              </a:r>
            </a:p>
          </p:txBody>
        </p:sp>
      </p:grpSp>
      <p:sp>
        <p:nvSpPr>
          <p:cNvPr id="24" name="TextBox 23">
            <a:extLst>
              <a:ext uri="{FF2B5EF4-FFF2-40B4-BE49-F238E27FC236}">
                <a16:creationId xmlns:a16="http://schemas.microsoft.com/office/drawing/2014/main" id="{9BF7A38F-A813-B65E-DDA8-00B37384CA28}"/>
              </a:ext>
            </a:extLst>
          </p:cNvPr>
          <p:cNvSpPr txBox="1"/>
          <p:nvPr/>
        </p:nvSpPr>
        <p:spPr>
          <a:xfrm>
            <a:off x="676641" y="5328755"/>
            <a:ext cx="2181068" cy="338554"/>
          </a:xfrm>
          <a:prstGeom prst="rect">
            <a:avLst/>
          </a:prstGeom>
          <a:noFill/>
        </p:spPr>
        <p:txBody>
          <a:bodyPr wrap="square" rtlCol="0">
            <a:spAutoFit/>
          </a:bodyPr>
          <a:lstStyle/>
          <a:p>
            <a:r>
              <a:rPr lang="en-US" sz="1600"/>
              <a:t>Barrrows et al. (2018)</a:t>
            </a:r>
          </a:p>
        </p:txBody>
      </p:sp>
      <p:sp>
        <p:nvSpPr>
          <p:cNvPr id="25" name="TextBox 24">
            <a:extLst>
              <a:ext uri="{FF2B5EF4-FFF2-40B4-BE49-F238E27FC236}">
                <a16:creationId xmlns:a16="http://schemas.microsoft.com/office/drawing/2014/main" id="{2D01697A-FE68-EBAF-8BA2-B6D9BF60369A}"/>
              </a:ext>
            </a:extLst>
          </p:cNvPr>
          <p:cNvSpPr txBox="1"/>
          <p:nvPr/>
        </p:nvSpPr>
        <p:spPr>
          <a:xfrm>
            <a:off x="3581580" y="5350856"/>
            <a:ext cx="2431905" cy="338554"/>
          </a:xfrm>
          <a:prstGeom prst="rect">
            <a:avLst/>
          </a:prstGeom>
          <a:noFill/>
        </p:spPr>
        <p:txBody>
          <a:bodyPr wrap="square" rtlCol="0">
            <a:spAutoFit/>
          </a:bodyPr>
          <a:lstStyle/>
          <a:p>
            <a:r>
              <a:rPr lang="en-US" sz="1600"/>
              <a:t>Garaba &amp; Dierssen (2018)</a:t>
            </a:r>
          </a:p>
        </p:txBody>
      </p:sp>
      <p:grpSp>
        <p:nvGrpSpPr>
          <p:cNvPr id="27" name="Group 26">
            <a:extLst>
              <a:ext uri="{FF2B5EF4-FFF2-40B4-BE49-F238E27FC236}">
                <a16:creationId xmlns:a16="http://schemas.microsoft.com/office/drawing/2014/main" id="{2D0DFF5E-E2EA-BF4A-FF07-ED0F7924B54D}"/>
              </a:ext>
            </a:extLst>
          </p:cNvPr>
          <p:cNvGrpSpPr/>
          <p:nvPr/>
        </p:nvGrpSpPr>
        <p:grpSpPr>
          <a:xfrm>
            <a:off x="3159956" y="2714712"/>
            <a:ext cx="2919831" cy="2614043"/>
            <a:chOff x="3236156" y="2714712"/>
            <a:chExt cx="2919831" cy="2614043"/>
          </a:xfrm>
        </p:grpSpPr>
        <p:pic>
          <p:nvPicPr>
            <p:cNvPr id="12" name="Picture 11" descr="A picture containing indoor&#10;&#10;Description automatically generated">
              <a:extLst>
                <a:ext uri="{FF2B5EF4-FFF2-40B4-BE49-F238E27FC236}">
                  <a16:creationId xmlns:a16="http://schemas.microsoft.com/office/drawing/2014/main" id="{F6036A17-A58B-E452-0552-E0AE69003FB0}"/>
                </a:ext>
              </a:extLst>
            </p:cNvPr>
            <p:cNvPicPr>
              <a:picLocks noChangeAspect="1"/>
            </p:cNvPicPr>
            <p:nvPr/>
          </p:nvPicPr>
          <p:blipFill rotWithShape="1">
            <a:blip r:embed="rId6"/>
            <a:srcRect l="7268" t="9302"/>
            <a:stretch/>
          </p:blipFill>
          <p:spPr>
            <a:xfrm>
              <a:off x="3236156" y="2714712"/>
              <a:ext cx="2919831" cy="2614043"/>
            </a:xfrm>
            <a:prstGeom prst="rect">
              <a:avLst/>
            </a:prstGeom>
          </p:spPr>
        </p:pic>
        <p:sp>
          <p:nvSpPr>
            <p:cNvPr id="26" name="TextBox 25">
              <a:extLst>
                <a:ext uri="{FF2B5EF4-FFF2-40B4-BE49-F238E27FC236}">
                  <a16:creationId xmlns:a16="http://schemas.microsoft.com/office/drawing/2014/main" id="{4CE1C9C0-5ABD-B403-8134-F547846DA7B0}"/>
                </a:ext>
              </a:extLst>
            </p:cNvPr>
            <p:cNvSpPr txBox="1"/>
            <p:nvPr/>
          </p:nvSpPr>
          <p:spPr>
            <a:xfrm>
              <a:off x="4222874" y="4873156"/>
              <a:ext cx="1790611" cy="400110"/>
            </a:xfrm>
            <a:prstGeom prst="rect">
              <a:avLst/>
            </a:prstGeom>
            <a:noFill/>
          </p:spPr>
          <p:txBody>
            <a:bodyPr wrap="square" rtlCol="0">
              <a:spAutoFit/>
            </a:bodyPr>
            <a:lstStyle/>
            <a:p>
              <a:r>
                <a:rPr lang="en-US" sz="2000"/>
                <a:t>3.36 – 4.00 mm</a:t>
              </a:r>
            </a:p>
          </p:txBody>
        </p:sp>
      </p:grpSp>
      <p:sp>
        <p:nvSpPr>
          <p:cNvPr id="28" name="TextBox 27">
            <a:extLst>
              <a:ext uri="{FF2B5EF4-FFF2-40B4-BE49-F238E27FC236}">
                <a16:creationId xmlns:a16="http://schemas.microsoft.com/office/drawing/2014/main" id="{D465F3FA-8D7A-7697-F1A8-9140B536BB80}"/>
              </a:ext>
            </a:extLst>
          </p:cNvPr>
          <p:cNvSpPr txBox="1"/>
          <p:nvPr/>
        </p:nvSpPr>
        <p:spPr>
          <a:xfrm>
            <a:off x="3252335" y="2407257"/>
            <a:ext cx="2684950" cy="338554"/>
          </a:xfrm>
          <a:prstGeom prst="rect">
            <a:avLst/>
          </a:prstGeom>
          <a:noFill/>
        </p:spPr>
        <p:txBody>
          <a:bodyPr wrap="square" rtlCol="0">
            <a:spAutoFit/>
          </a:bodyPr>
          <a:lstStyle/>
          <a:p>
            <a:pPr algn="ctr"/>
            <a:r>
              <a:rPr lang="en-US" sz="1600"/>
              <a:t>Larger particles (&lt; 5 mm)</a:t>
            </a:r>
          </a:p>
        </p:txBody>
      </p:sp>
      <p:sp>
        <p:nvSpPr>
          <p:cNvPr id="29" name="TextBox 28">
            <a:extLst>
              <a:ext uri="{FF2B5EF4-FFF2-40B4-BE49-F238E27FC236}">
                <a16:creationId xmlns:a16="http://schemas.microsoft.com/office/drawing/2014/main" id="{D96F4862-85DD-E2AC-DE1F-8884C980F588}"/>
              </a:ext>
            </a:extLst>
          </p:cNvPr>
          <p:cNvSpPr txBox="1"/>
          <p:nvPr/>
        </p:nvSpPr>
        <p:spPr>
          <a:xfrm>
            <a:off x="6093911" y="2001441"/>
            <a:ext cx="2848590" cy="707886"/>
          </a:xfrm>
          <a:prstGeom prst="rect">
            <a:avLst/>
          </a:prstGeom>
          <a:noFill/>
        </p:spPr>
        <p:txBody>
          <a:bodyPr wrap="square" rtlCol="0">
            <a:spAutoFit/>
          </a:bodyPr>
          <a:lstStyle/>
          <a:p>
            <a:pPr algn="ctr"/>
            <a:r>
              <a:rPr lang="en-US" sz="2400"/>
              <a:t>Macroplastics  </a:t>
            </a:r>
          </a:p>
          <a:p>
            <a:pPr algn="ctr"/>
            <a:r>
              <a:rPr lang="en-US" sz="1600"/>
              <a:t>&amp; other debris</a:t>
            </a:r>
          </a:p>
        </p:txBody>
      </p:sp>
      <p:sp>
        <p:nvSpPr>
          <p:cNvPr id="30" name="TextBox 29">
            <a:extLst>
              <a:ext uri="{FF2B5EF4-FFF2-40B4-BE49-F238E27FC236}">
                <a16:creationId xmlns:a16="http://schemas.microsoft.com/office/drawing/2014/main" id="{79BF2C7E-22EE-3534-A79E-AD1897847316}"/>
              </a:ext>
            </a:extLst>
          </p:cNvPr>
          <p:cNvSpPr txBox="1"/>
          <p:nvPr/>
        </p:nvSpPr>
        <p:spPr>
          <a:xfrm>
            <a:off x="9880583" y="2037925"/>
            <a:ext cx="1473217" cy="707886"/>
          </a:xfrm>
          <a:prstGeom prst="rect">
            <a:avLst/>
          </a:prstGeom>
          <a:noFill/>
        </p:spPr>
        <p:txBody>
          <a:bodyPr wrap="square" rtlCol="0">
            <a:spAutoFit/>
          </a:bodyPr>
          <a:lstStyle/>
          <a:p>
            <a:pPr algn="ctr"/>
            <a:r>
              <a:rPr lang="en-US" sz="2400"/>
              <a:t>Mixture </a:t>
            </a:r>
          </a:p>
          <a:p>
            <a:pPr algn="ctr"/>
            <a:r>
              <a:rPr lang="en-US" sz="1600"/>
              <a:t>of everything</a:t>
            </a:r>
          </a:p>
        </p:txBody>
      </p:sp>
      <p:sp>
        <p:nvSpPr>
          <p:cNvPr id="31" name="TextBox 30">
            <a:extLst>
              <a:ext uri="{FF2B5EF4-FFF2-40B4-BE49-F238E27FC236}">
                <a16:creationId xmlns:a16="http://schemas.microsoft.com/office/drawing/2014/main" id="{CECE1E90-FD08-C5DE-7895-AE679F1C1477}"/>
              </a:ext>
            </a:extLst>
          </p:cNvPr>
          <p:cNvSpPr txBox="1"/>
          <p:nvPr/>
        </p:nvSpPr>
        <p:spPr>
          <a:xfrm>
            <a:off x="6429555" y="5350856"/>
            <a:ext cx="2431905" cy="338554"/>
          </a:xfrm>
          <a:prstGeom prst="rect">
            <a:avLst/>
          </a:prstGeom>
          <a:noFill/>
        </p:spPr>
        <p:txBody>
          <a:bodyPr wrap="square" rtlCol="0">
            <a:spAutoFit/>
          </a:bodyPr>
          <a:lstStyle/>
          <a:p>
            <a:pPr algn="ctr"/>
            <a:r>
              <a:rPr lang="en-US" sz="1600"/>
              <a:t>Web source</a:t>
            </a:r>
          </a:p>
        </p:txBody>
      </p:sp>
      <p:sp>
        <p:nvSpPr>
          <p:cNvPr id="32" name="TextBox 31">
            <a:extLst>
              <a:ext uri="{FF2B5EF4-FFF2-40B4-BE49-F238E27FC236}">
                <a16:creationId xmlns:a16="http://schemas.microsoft.com/office/drawing/2014/main" id="{6A68E83F-DB06-D14F-4C0F-C7228FF7DAD3}"/>
              </a:ext>
            </a:extLst>
          </p:cNvPr>
          <p:cNvSpPr txBox="1"/>
          <p:nvPr/>
        </p:nvSpPr>
        <p:spPr>
          <a:xfrm>
            <a:off x="9277530" y="5339434"/>
            <a:ext cx="2431905" cy="338554"/>
          </a:xfrm>
          <a:prstGeom prst="rect">
            <a:avLst/>
          </a:prstGeom>
          <a:noFill/>
        </p:spPr>
        <p:txBody>
          <a:bodyPr wrap="square" rtlCol="0">
            <a:spAutoFit/>
          </a:bodyPr>
          <a:lstStyle/>
          <a:p>
            <a:pPr algn="ctr"/>
            <a:r>
              <a:rPr lang="en-US" sz="1600"/>
              <a:t>Web source</a:t>
            </a:r>
          </a:p>
        </p:txBody>
      </p:sp>
      <p:sp>
        <p:nvSpPr>
          <p:cNvPr id="35" name="TextBox 34">
            <a:extLst>
              <a:ext uri="{FF2B5EF4-FFF2-40B4-BE49-F238E27FC236}">
                <a16:creationId xmlns:a16="http://schemas.microsoft.com/office/drawing/2014/main" id="{51C733E0-432C-4DCD-5BF2-EAD7483FA4B7}"/>
              </a:ext>
            </a:extLst>
          </p:cNvPr>
          <p:cNvSpPr txBox="1"/>
          <p:nvPr/>
        </p:nvSpPr>
        <p:spPr>
          <a:xfrm>
            <a:off x="1735651" y="1973177"/>
            <a:ext cx="2848590" cy="461665"/>
          </a:xfrm>
          <a:prstGeom prst="rect">
            <a:avLst/>
          </a:prstGeom>
          <a:noFill/>
        </p:spPr>
        <p:txBody>
          <a:bodyPr wrap="square" rtlCol="0">
            <a:spAutoFit/>
          </a:bodyPr>
          <a:lstStyle/>
          <a:p>
            <a:pPr algn="ctr"/>
            <a:r>
              <a:rPr lang="en-US" sz="2400"/>
              <a:t>Microplastic particles</a:t>
            </a:r>
          </a:p>
        </p:txBody>
      </p:sp>
    </p:spTree>
    <p:extLst>
      <p:ext uri="{BB962C8B-B14F-4D97-AF65-F5344CB8AC3E}">
        <p14:creationId xmlns:p14="http://schemas.microsoft.com/office/powerpoint/2010/main" val="210005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4</a:t>
            </a:fld>
            <a:endParaRPr lang="en-US"/>
          </a:p>
        </p:txBody>
      </p:sp>
      <p:sp>
        <p:nvSpPr>
          <p:cNvPr id="4" name="TextBox 3">
            <a:extLst>
              <a:ext uri="{FF2B5EF4-FFF2-40B4-BE49-F238E27FC236}">
                <a16:creationId xmlns:a16="http://schemas.microsoft.com/office/drawing/2014/main" id="{139F7C44-AA6A-05FF-388E-D3A2A086704D}"/>
              </a:ext>
            </a:extLst>
          </p:cNvPr>
          <p:cNvSpPr txBox="1"/>
          <p:nvPr/>
        </p:nvSpPr>
        <p:spPr>
          <a:xfrm>
            <a:off x="1418771" y="203477"/>
            <a:ext cx="9386887" cy="584775"/>
          </a:xfrm>
          <a:prstGeom prst="rect">
            <a:avLst/>
          </a:prstGeom>
          <a:noFill/>
        </p:spPr>
        <p:txBody>
          <a:bodyPr wrap="square" rtlCol="0">
            <a:spAutoFit/>
          </a:bodyPr>
          <a:lstStyle/>
          <a:p>
            <a:pPr algn="ctr"/>
            <a:r>
              <a:rPr lang="en-US" sz="3200"/>
              <a:t>II. What’s possible?</a:t>
            </a:r>
          </a:p>
        </p:txBody>
      </p:sp>
      <p:sp>
        <p:nvSpPr>
          <p:cNvPr id="5" name="TextBox 4">
            <a:extLst>
              <a:ext uri="{FF2B5EF4-FFF2-40B4-BE49-F238E27FC236}">
                <a16:creationId xmlns:a16="http://schemas.microsoft.com/office/drawing/2014/main" id="{61D142FC-D089-2971-531D-C0420CC4C634}"/>
              </a:ext>
            </a:extLst>
          </p:cNvPr>
          <p:cNvSpPr txBox="1"/>
          <p:nvPr/>
        </p:nvSpPr>
        <p:spPr>
          <a:xfrm>
            <a:off x="954936" y="788252"/>
            <a:ext cx="7823304" cy="523220"/>
          </a:xfrm>
          <a:prstGeom prst="rect">
            <a:avLst/>
          </a:prstGeom>
          <a:noFill/>
        </p:spPr>
        <p:txBody>
          <a:bodyPr wrap="square" rtlCol="0">
            <a:spAutoFit/>
          </a:bodyPr>
          <a:lstStyle/>
          <a:p>
            <a:pPr marL="9525"/>
            <a:r>
              <a:rPr lang="en-US" sz="2800"/>
              <a:t>Microfibers </a:t>
            </a:r>
            <a:r>
              <a:rPr lang="en-US" sz="2400"/>
              <a:t>(</a:t>
            </a:r>
            <a:r>
              <a:rPr lang="en-US" sz="2400">
                <a:effectLst/>
              </a:rPr>
              <a:t>11.8±24.0 particles L</a:t>
            </a:r>
            <a:r>
              <a:rPr lang="en-US" sz="2400" baseline="30000">
                <a:effectLst/>
              </a:rPr>
              <a:t>-1</a:t>
            </a:r>
            <a:r>
              <a:rPr lang="en-US" sz="2400"/>
              <a:t>, from 1,393 samples)</a:t>
            </a:r>
            <a:r>
              <a:rPr lang="en-US" sz="2800"/>
              <a:t>:</a:t>
            </a:r>
          </a:p>
        </p:txBody>
      </p:sp>
      <p:sp>
        <p:nvSpPr>
          <p:cNvPr id="6" name="TextBox 5">
            <a:extLst>
              <a:ext uri="{FF2B5EF4-FFF2-40B4-BE49-F238E27FC236}">
                <a16:creationId xmlns:a16="http://schemas.microsoft.com/office/drawing/2014/main" id="{263106D5-713C-8D94-3EDB-BAF64936919D}"/>
              </a:ext>
            </a:extLst>
          </p:cNvPr>
          <p:cNvSpPr txBox="1"/>
          <p:nvPr/>
        </p:nvSpPr>
        <p:spPr>
          <a:xfrm>
            <a:off x="1380760" y="1266354"/>
            <a:ext cx="9973040" cy="400110"/>
          </a:xfrm>
          <a:prstGeom prst="rect">
            <a:avLst/>
          </a:prstGeom>
          <a:noFill/>
        </p:spPr>
        <p:txBody>
          <a:bodyPr wrap="square" rtlCol="0">
            <a:spAutoFit/>
          </a:bodyPr>
          <a:lstStyle/>
          <a:p>
            <a:pPr marL="9525"/>
            <a:r>
              <a:rPr lang="en-US" sz="2000"/>
              <a:t>Difficult because the backscattering signals are embedded with other particles  </a:t>
            </a:r>
          </a:p>
        </p:txBody>
      </p:sp>
      <p:sp>
        <p:nvSpPr>
          <p:cNvPr id="7" name="TextBox 6">
            <a:extLst>
              <a:ext uri="{FF2B5EF4-FFF2-40B4-BE49-F238E27FC236}">
                <a16:creationId xmlns:a16="http://schemas.microsoft.com/office/drawing/2014/main" id="{2B2F5407-517A-6758-4F10-7F66712D932E}"/>
              </a:ext>
            </a:extLst>
          </p:cNvPr>
          <p:cNvSpPr txBox="1"/>
          <p:nvPr/>
        </p:nvSpPr>
        <p:spPr>
          <a:xfrm>
            <a:off x="954936" y="1741159"/>
            <a:ext cx="10544988" cy="523220"/>
          </a:xfrm>
          <a:prstGeom prst="rect">
            <a:avLst/>
          </a:prstGeom>
          <a:noFill/>
        </p:spPr>
        <p:txBody>
          <a:bodyPr wrap="square" rtlCol="0">
            <a:spAutoFit/>
          </a:bodyPr>
          <a:lstStyle/>
          <a:p>
            <a:pPr marL="9525"/>
            <a:r>
              <a:rPr lang="en-US" sz="2800"/>
              <a:t>Other microplastic particles </a:t>
            </a:r>
            <a:r>
              <a:rPr lang="en-US" sz="2400"/>
              <a:t>(max 10 particles m</a:t>
            </a:r>
            <a:r>
              <a:rPr lang="en-US" sz="2400" baseline="30000"/>
              <a:t>-2</a:t>
            </a:r>
            <a:r>
              <a:rPr lang="en-US" sz="2400"/>
              <a:t>, from 11,854 surface trawls):</a:t>
            </a:r>
          </a:p>
        </p:txBody>
      </p:sp>
      <p:sp>
        <p:nvSpPr>
          <p:cNvPr id="8" name="TextBox 7">
            <a:extLst>
              <a:ext uri="{FF2B5EF4-FFF2-40B4-BE49-F238E27FC236}">
                <a16:creationId xmlns:a16="http://schemas.microsoft.com/office/drawing/2014/main" id="{515703A1-AA20-4FAB-3613-D065FA559C94}"/>
              </a:ext>
            </a:extLst>
          </p:cNvPr>
          <p:cNvSpPr txBox="1"/>
          <p:nvPr/>
        </p:nvSpPr>
        <p:spPr>
          <a:xfrm>
            <a:off x="1418771" y="2227969"/>
            <a:ext cx="4046114" cy="2246769"/>
          </a:xfrm>
          <a:prstGeom prst="rect">
            <a:avLst/>
          </a:prstGeom>
          <a:noFill/>
        </p:spPr>
        <p:txBody>
          <a:bodyPr wrap="square" rtlCol="0">
            <a:spAutoFit/>
          </a:bodyPr>
          <a:lstStyle/>
          <a:p>
            <a:pPr marL="9525"/>
            <a:r>
              <a:rPr lang="en-US" sz="2000"/>
              <a:t>Difficult because their contribution to reflectance is &lt;&lt; noise (Hu, 2021). </a:t>
            </a:r>
          </a:p>
          <a:p>
            <a:pPr marL="9525"/>
            <a:endParaRPr lang="en-US" sz="2000"/>
          </a:p>
          <a:p>
            <a:pPr marL="9525"/>
            <a:r>
              <a:rPr lang="en-US" sz="2000"/>
              <a:t>If all particles at maximum density are on the surface without overlapping each other, they cover 0.005% of a pixel</a:t>
            </a:r>
          </a:p>
        </p:txBody>
      </p:sp>
      <p:sp>
        <p:nvSpPr>
          <p:cNvPr id="9" name="TextBox 8">
            <a:extLst>
              <a:ext uri="{FF2B5EF4-FFF2-40B4-BE49-F238E27FC236}">
                <a16:creationId xmlns:a16="http://schemas.microsoft.com/office/drawing/2014/main" id="{80906672-32A3-6F1B-4CC1-54CDC5B6E4DE}"/>
              </a:ext>
            </a:extLst>
          </p:cNvPr>
          <p:cNvSpPr txBox="1"/>
          <p:nvPr/>
        </p:nvSpPr>
        <p:spPr>
          <a:xfrm>
            <a:off x="1043686" y="4523900"/>
            <a:ext cx="10456238" cy="523220"/>
          </a:xfrm>
          <a:prstGeom prst="rect">
            <a:avLst/>
          </a:prstGeom>
          <a:noFill/>
        </p:spPr>
        <p:txBody>
          <a:bodyPr wrap="square" rtlCol="0">
            <a:spAutoFit/>
          </a:bodyPr>
          <a:lstStyle/>
          <a:p>
            <a:pPr marL="9525"/>
            <a:r>
              <a:rPr lang="en-US" sz="2800"/>
              <a:t>Macroplastics and other macrodebris:</a:t>
            </a:r>
            <a:endParaRPr lang="en-US" sz="2400"/>
          </a:p>
        </p:txBody>
      </p:sp>
      <p:pic>
        <p:nvPicPr>
          <p:cNvPr id="11" name="Picture 10">
            <a:extLst>
              <a:ext uri="{FF2B5EF4-FFF2-40B4-BE49-F238E27FC236}">
                <a16:creationId xmlns:a16="http://schemas.microsoft.com/office/drawing/2014/main" id="{071B7F85-464F-E7F5-21A6-C20B61DA6F79}"/>
              </a:ext>
            </a:extLst>
          </p:cNvPr>
          <p:cNvPicPr/>
          <p:nvPr/>
        </p:nvPicPr>
        <p:blipFill rotWithShape="1">
          <a:blip r:embed="rId2"/>
          <a:srcRect t="7021"/>
          <a:stretch/>
        </p:blipFill>
        <p:spPr>
          <a:xfrm>
            <a:off x="5823188" y="2253276"/>
            <a:ext cx="4730063" cy="2208362"/>
          </a:xfrm>
          <a:prstGeom prst="rect">
            <a:avLst/>
          </a:prstGeom>
          <a:ln>
            <a:noFill/>
          </a:ln>
        </p:spPr>
      </p:pic>
      <p:sp>
        <p:nvSpPr>
          <p:cNvPr id="12" name="TextBox 11">
            <a:extLst>
              <a:ext uri="{FF2B5EF4-FFF2-40B4-BE49-F238E27FC236}">
                <a16:creationId xmlns:a16="http://schemas.microsoft.com/office/drawing/2014/main" id="{11CEBEE5-9046-FF38-A1D1-B516AF1F9494}"/>
              </a:ext>
            </a:extLst>
          </p:cNvPr>
          <p:cNvSpPr txBox="1"/>
          <p:nvPr/>
        </p:nvSpPr>
        <p:spPr>
          <a:xfrm>
            <a:off x="10437710" y="2889700"/>
            <a:ext cx="1363430" cy="646331"/>
          </a:xfrm>
          <a:prstGeom prst="rect">
            <a:avLst/>
          </a:prstGeom>
          <a:noFill/>
        </p:spPr>
        <p:txBody>
          <a:bodyPr wrap="square" rtlCol="0">
            <a:spAutoFit/>
          </a:bodyPr>
          <a:lstStyle/>
          <a:p>
            <a:pPr algn="ctr"/>
            <a:r>
              <a:rPr lang="en-US"/>
              <a:t>van Sebille et al. (2015)</a:t>
            </a:r>
          </a:p>
        </p:txBody>
      </p:sp>
      <p:sp>
        <p:nvSpPr>
          <p:cNvPr id="13" name="TextBox 12">
            <a:extLst>
              <a:ext uri="{FF2B5EF4-FFF2-40B4-BE49-F238E27FC236}">
                <a16:creationId xmlns:a16="http://schemas.microsoft.com/office/drawing/2014/main" id="{60F34DB6-B29A-13EA-620A-C212AD7505D4}"/>
              </a:ext>
            </a:extLst>
          </p:cNvPr>
          <p:cNvSpPr txBox="1"/>
          <p:nvPr/>
        </p:nvSpPr>
        <p:spPr>
          <a:xfrm>
            <a:off x="1338907" y="5045712"/>
            <a:ext cx="9514186" cy="707886"/>
          </a:xfrm>
          <a:prstGeom prst="rect">
            <a:avLst/>
          </a:prstGeom>
          <a:noFill/>
        </p:spPr>
        <p:txBody>
          <a:bodyPr wrap="square" rtlCol="0">
            <a:spAutoFit/>
          </a:bodyPr>
          <a:lstStyle/>
          <a:p>
            <a:pPr marL="9525"/>
            <a:r>
              <a:rPr lang="en-US" sz="2000"/>
              <a:t>Possible if their contribution to reflectance is &gt; 2 x noise. For SNR = 200, this means the detection limit is 0.2% of a pixel size. For MSI, the detection limit is 0.8%. </a:t>
            </a:r>
          </a:p>
        </p:txBody>
      </p:sp>
    </p:spTree>
    <p:extLst>
      <p:ext uri="{BB962C8B-B14F-4D97-AF65-F5344CB8AC3E}">
        <p14:creationId xmlns:p14="http://schemas.microsoft.com/office/powerpoint/2010/main" val="3123804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EBF0E0-4A06-4349-B310-DEC2C65FBE17}"/>
              </a:ext>
            </a:extLst>
          </p:cNvPr>
          <p:cNvSpPr txBox="1"/>
          <p:nvPr/>
        </p:nvSpPr>
        <p:spPr>
          <a:xfrm>
            <a:off x="1245393" y="1011388"/>
            <a:ext cx="9386887" cy="2989729"/>
          </a:xfrm>
          <a:prstGeom prst="rect">
            <a:avLst/>
          </a:prstGeom>
          <a:noFill/>
        </p:spPr>
        <p:txBody>
          <a:bodyPr wrap="square" rtlCol="0">
            <a:spAutoFit/>
          </a:bodyPr>
          <a:lstStyle/>
          <a:p>
            <a:pPr algn="ctr"/>
            <a:r>
              <a:rPr lang="en-US" sz="2800"/>
              <a:t>Technical steps in optical remote sensing of marine debris and other floating matters</a:t>
            </a:r>
          </a:p>
          <a:p>
            <a:endParaRPr lang="en-US" sz="2800"/>
          </a:p>
          <a:p>
            <a:pPr marL="2297113" indent="-914400">
              <a:lnSpc>
                <a:spcPct val="150000"/>
              </a:lnSpc>
              <a:buFont typeface="+mj-lt"/>
              <a:buAutoNum type="arabicParenR"/>
            </a:pPr>
            <a:r>
              <a:rPr lang="en-US" sz="2400"/>
              <a:t>Is there “something”?	   (spatial anomaly)</a:t>
            </a:r>
          </a:p>
          <a:p>
            <a:pPr marL="2297113" indent="-914400">
              <a:lnSpc>
                <a:spcPct val="150000"/>
              </a:lnSpc>
              <a:buFont typeface="+mj-lt"/>
              <a:buAutoNum type="arabicParenR"/>
            </a:pPr>
            <a:r>
              <a:rPr lang="en-US" sz="2400"/>
              <a:t>What is that “something”?  (spectral discrimination)</a:t>
            </a:r>
          </a:p>
          <a:p>
            <a:pPr marL="2297113" indent="-914400">
              <a:lnSpc>
                <a:spcPct val="150000"/>
              </a:lnSpc>
              <a:buFont typeface="+mj-lt"/>
              <a:buAutoNum type="arabicParenR"/>
            </a:pPr>
            <a:r>
              <a:rPr lang="en-US" sz="2400"/>
              <a:t>How much?		    (pixel unmixing)</a:t>
            </a:r>
          </a:p>
        </p:txBody>
      </p:sp>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5</a:t>
            </a:fld>
            <a:endParaRPr lang="en-US"/>
          </a:p>
        </p:txBody>
      </p:sp>
      <p:sp>
        <p:nvSpPr>
          <p:cNvPr id="4" name="TextBox 3">
            <a:extLst>
              <a:ext uri="{FF2B5EF4-FFF2-40B4-BE49-F238E27FC236}">
                <a16:creationId xmlns:a16="http://schemas.microsoft.com/office/drawing/2014/main" id="{FE64C88B-9A3E-4088-2A99-BE9EEDBE2DF1}"/>
              </a:ext>
            </a:extLst>
          </p:cNvPr>
          <p:cNvSpPr txBox="1"/>
          <p:nvPr/>
        </p:nvSpPr>
        <p:spPr>
          <a:xfrm>
            <a:off x="1418771" y="203477"/>
            <a:ext cx="9386887" cy="584775"/>
          </a:xfrm>
          <a:prstGeom prst="rect">
            <a:avLst/>
          </a:prstGeom>
          <a:noFill/>
        </p:spPr>
        <p:txBody>
          <a:bodyPr wrap="square" rtlCol="0">
            <a:spAutoFit/>
          </a:bodyPr>
          <a:lstStyle/>
          <a:p>
            <a:pPr algn="ctr"/>
            <a:r>
              <a:rPr lang="en-US" sz="3200"/>
              <a:t>III. How?</a:t>
            </a:r>
          </a:p>
        </p:txBody>
      </p:sp>
    </p:spTree>
    <p:extLst>
      <p:ext uri="{BB962C8B-B14F-4D97-AF65-F5344CB8AC3E}">
        <p14:creationId xmlns:p14="http://schemas.microsoft.com/office/powerpoint/2010/main" val="11193777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D53F83F-E599-444E-99A3-79DC60009050}"/>
              </a:ext>
            </a:extLst>
          </p:cNvPr>
          <p:cNvGrpSpPr/>
          <p:nvPr/>
        </p:nvGrpSpPr>
        <p:grpSpPr>
          <a:xfrm>
            <a:off x="2605630" y="1134439"/>
            <a:ext cx="8298288" cy="2292636"/>
            <a:chOff x="1807992" y="1034415"/>
            <a:chExt cx="8298288" cy="2292636"/>
          </a:xfrm>
        </p:grpSpPr>
        <p:grpSp>
          <p:nvGrpSpPr>
            <p:cNvPr id="2" name="Group 1">
              <a:extLst>
                <a:ext uri="{FF2B5EF4-FFF2-40B4-BE49-F238E27FC236}">
                  <a16:creationId xmlns:a16="http://schemas.microsoft.com/office/drawing/2014/main" id="{8654B681-4BBA-6043-9D30-395E197758BD}"/>
                </a:ext>
              </a:extLst>
            </p:cNvPr>
            <p:cNvGrpSpPr/>
            <p:nvPr/>
          </p:nvGrpSpPr>
          <p:grpSpPr>
            <a:xfrm>
              <a:off x="1807992" y="1034415"/>
              <a:ext cx="8298288" cy="2292636"/>
              <a:chOff x="1807992" y="1034415"/>
              <a:chExt cx="8298288" cy="2292636"/>
            </a:xfrm>
          </p:grpSpPr>
          <p:grpSp>
            <p:nvGrpSpPr>
              <p:cNvPr id="12" name="Group 11">
                <a:extLst>
                  <a:ext uri="{FF2B5EF4-FFF2-40B4-BE49-F238E27FC236}">
                    <a16:creationId xmlns:a16="http://schemas.microsoft.com/office/drawing/2014/main" id="{5B11AFAC-B522-AC49-9B4D-ADE6D9E38D29}"/>
                  </a:ext>
                </a:extLst>
              </p:cNvPr>
              <p:cNvGrpSpPr/>
              <p:nvPr/>
            </p:nvGrpSpPr>
            <p:grpSpPr>
              <a:xfrm>
                <a:off x="1807992" y="1034415"/>
                <a:ext cx="8298288" cy="2292636"/>
                <a:chOff x="0" y="0"/>
                <a:chExt cx="5570757" cy="1539289"/>
              </a:xfrm>
            </p:grpSpPr>
            <p:pic>
              <p:nvPicPr>
                <p:cNvPr id="20" name="Picture 19" descr="A picture containing outdoor, kite, flying, blue&#10;&#10;Description automatically generated">
                  <a:extLst>
                    <a:ext uri="{FF2B5EF4-FFF2-40B4-BE49-F238E27FC236}">
                      <a16:creationId xmlns:a16="http://schemas.microsoft.com/office/drawing/2014/main" id="{A59002B7-7198-AB43-8996-CD2B7B931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750185" cy="1524635"/>
                </a:xfrm>
                <a:prstGeom prst="rect">
                  <a:avLst/>
                </a:prstGeom>
              </p:spPr>
            </p:pic>
            <p:pic>
              <p:nvPicPr>
                <p:cNvPr id="21" name="Picture 20" descr="A picture containing outdoor, water, person, mountain&#10;&#10;Description automatically generated">
                  <a:extLst>
                    <a:ext uri="{FF2B5EF4-FFF2-40B4-BE49-F238E27FC236}">
                      <a16:creationId xmlns:a16="http://schemas.microsoft.com/office/drawing/2014/main" id="{76F8DAA4-B1CC-4340-A0C1-CEF8739421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572" y="7034"/>
                  <a:ext cx="2750185" cy="1532255"/>
                </a:xfrm>
                <a:prstGeom prst="rect">
                  <a:avLst/>
                </a:prstGeom>
              </p:spPr>
            </p:pic>
          </p:grpSp>
          <p:cxnSp>
            <p:nvCxnSpPr>
              <p:cNvPr id="10" name="Straight Connector 9">
                <a:extLst>
                  <a:ext uri="{FF2B5EF4-FFF2-40B4-BE49-F238E27FC236}">
                    <a16:creationId xmlns:a16="http://schemas.microsoft.com/office/drawing/2014/main" id="{752F2B78-55DF-9B4A-A0A5-1CF844C922F9}"/>
                  </a:ext>
                </a:extLst>
              </p:cNvPr>
              <p:cNvCxnSpPr/>
              <p:nvPr/>
            </p:nvCxnSpPr>
            <p:spPr>
              <a:xfrm>
                <a:off x="4743381" y="3080372"/>
                <a:ext cx="8172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13120C0-4EA5-4E42-A5BF-386DC3CC5F37}"/>
                  </a:ext>
                </a:extLst>
              </p:cNvPr>
              <p:cNvCxnSpPr/>
              <p:nvPr/>
            </p:nvCxnSpPr>
            <p:spPr>
              <a:xfrm>
                <a:off x="8998639" y="3112044"/>
                <a:ext cx="81726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 name="Text Box 131">
              <a:extLst>
                <a:ext uri="{FF2B5EF4-FFF2-40B4-BE49-F238E27FC236}">
                  <a16:creationId xmlns:a16="http://schemas.microsoft.com/office/drawing/2014/main" id="{14023721-0F9A-CF4B-826C-7A9D8627E7B5}"/>
                </a:ext>
              </a:extLst>
            </p:cNvPr>
            <p:cNvSpPr txBox="1"/>
            <p:nvPr/>
          </p:nvSpPr>
          <p:spPr>
            <a:xfrm>
              <a:off x="4774671" y="2671003"/>
              <a:ext cx="822938" cy="4539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a:solidFill>
                    <a:srgbClr val="FFFFFF"/>
                  </a:solidFill>
                  <a:effectLst/>
                  <a:latin typeface="Times New Roman" panose="02020603050405020304" pitchFamily="18" charset="0"/>
                  <a:ea typeface="Times New Roman" panose="02020603050405020304" pitchFamily="18" charset="0"/>
                </a:rPr>
                <a:t>1 km</a:t>
              </a:r>
              <a:endParaRPr lang="en-US" sz="2000">
                <a:effectLst/>
                <a:latin typeface="Times New Roman" panose="02020603050405020304" pitchFamily="18" charset="0"/>
                <a:ea typeface="Times New Roman" panose="02020603050405020304" pitchFamily="18" charset="0"/>
              </a:endParaRPr>
            </a:p>
          </p:txBody>
        </p:sp>
        <p:sp>
          <p:nvSpPr>
            <p:cNvPr id="8" name="Text Box 133">
              <a:extLst>
                <a:ext uri="{FF2B5EF4-FFF2-40B4-BE49-F238E27FC236}">
                  <a16:creationId xmlns:a16="http://schemas.microsoft.com/office/drawing/2014/main" id="{5CB28337-646B-8D4E-BBAD-9A6738729828}"/>
                </a:ext>
              </a:extLst>
            </p:cNvPr>
            <p:cNvSpPr txBox="1"/>
            <p:nvPr/>
          </p:nvSpPr>
          <p:spPr>
            <a:xfrm>
              <a:off x="8998639" y="2705267"/>
              <a:ext cx="822938" cy="453973"/>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2000" b="1">
                  <a:solidFill>
                    <a:srgbClr val="FFFFFF"/>
                  </a:solidFill>
                  <a:effectLst/>
                  <a:latin typeface="Times New Roman" panose="02020603050405020304" pitchFamily="18" charset="0"/>
                  <a:ea typeface="Times New Roman" panose="02020603050405020304" pitchFamily="18" charset="0"/>
                </a:rPr>
                <a:t>1 km</a:t>
              </a:r>
              <a:endParaRPr lang="en-US" sz="2000">
                <a:effectLst/>
                <a:latin typeface="Times New Roman" panose="02020603050405020304" pitchFamily="18" charset="0"/>
                <a:ea typeface="Times New Roman" panose="02020603050405020304" pitchFamily="18" charset="0"/>
              </a:endParaRPr>
            </a:p>
          </p:txBody>
        </p:sp>
      </p:grpSp>
      <p:pic>
        <p:nvPicPr>
          <p:cNvPr id="24" name="Picture 23" descr="Chart&#10;&#10;Description automatically generated">
            <a:extLst>
              <a:ext uri="{FF2B5EF4-FFF2-40B4-BE49-F238E27FC236}">
                <a16:creationId xmlns:a16="http://schemas.microsoft.com/office/drawing/2014/main" id="{5751405E-1D10-2444-B91B-CD3171E6913A}"/>
              </a:ext>
            </a:extLst>
          </p:cNvPr>
          <p:cNvPicPr>
            <a:picLocks noChangeAspect="1"/>
          </p:cNvPicPr>
          <p:nvPr/>
        </p:nvPicPr>
        <p:blipFill rotWithShape="1">
          <a:blip r:embed="rId5"/>
          <a:srcRect r="65808"/>
          <a:stretch/>
        </p:blipFill>
        <p:spPr>
          <a:xfrm>
            <a:off x="2906206" y="3870534"/>
            <a:ext cx="3541465" cy="2270810"/>
          </a:xfrm>
          <a:prstGeom prst="rect">
            <a:avLst/>
          </a:prstGeom>
        </p:spPr>
      </p:pic>
      <p:sp>
        <p:nvSpPr>
          <p:cNvPr id="25" name="TextBox 24">
            <a:extLst>
              <a:ext uri="{FF2B5EF4-FFF2-40B4-BE49-F238E27FC236}">
                <a16:creationId xmlns:a16="http://schemas.microsoft.com/office/drawing/2014/main" id="{4413B8AB-71EE-C247-AAF7-E7473CAA9A8C}"/>
              </a:ext>
            </a:extLst>
          </p:cNvPr>
          <p:cNvSpPr txBox="1"/>
          <p:nvPr/>
        </p:nvSpPr>
        <p:spPr>
          <a:xfrm>
            <a:off x="457802" y="1500767"/>
            <a:ext cx="1840726" cy="1531510"/>
          </a:xfrm>
          <a:prstGeom prst="rect">
            <a:avLst/>
          </a:prstGeom>
          <a:noFill/>
        </p:spPr>
        <p:txBody>
          <a:bodyPr wrap="square" rtlCol="0">
            <a:spAutoFit/>
          </a:bodyPr>
          <a:lstStyle/>
          <a:p>
            <a:pPr>
              <a:lnSpc>
                <a:spcPct val="150000"/>
              </a:lnSpc>
            </a:pPr>
            <a:r>
              <a:rPr lang="en-US" sz="1600"/>
              <a:t>SW Caribbean Sea, Nov 29, 2015</a:t>
            </a:r>
          </a:p>
          <a:p>
            <a:pPr>
              <a:lnSpc>
                <a:spcPct val="150000"/>
              </a:lnSpc>
            </a:pPr>
            <a:r>
              <a:rPr lang="en-US" sz="1600"/>
              <a:t>Sentinel-2 (from Kikaki et al., 2020)</a:t>
            </a:r>
          </a:p>
        </p:txBody>
      </p:sp>
      <p:sp>
        <p:nvSpPr>
          <p:cNvPr id="26" name="TextBox 25">
            <a:extLst>
              <a:ext uri="{FF2B5EF4-FFF2-40B4-BE49-F238E27FC236}">
                <a16:creationId xmlns:a16="http://schemas.microsoft.com/office/drawing/2014/main" id="{6111E3D0-1140-0846-95A6-C3C46DEF7EAD}"/>
              </a:ext>
            </a:extLst>
          </p:cNvPr>
          <p:cNvSpPr txBox="1"/>
          <p:nvPr/>
        </p:nvSpPr>
        <p:spPr>
          <a:xfrm>
            <a:off x="300613" y="4503534"/>
            <a:ext cx="2452042" cy="792846"/>
          </a:xfrm>
          <a:prstGeom prst="rect">
            <a:avLst/>
          </a:prstGeom>
          <a:noFill/>
        </p:spPr>
        <p:txBody>
          <a:bodyPr wrap="square" rtlCol="0">
            <a:spAutoFit/>
          </a:bodyPr>
          <a:lstStyle/>
          <a:p>
            <a:pPr>
              <a:lnSpc>
                <a:spcPct val="150000"/>
              </a:lnSpc>
            </a:pPr>
            <a:r>
              <a:rPr lang="en-US" sz="1600"/>
              <a:t>Florida Shelf, Feb 10, 2021</a:t>
            </a:r>
          </a:p>
          <a:p>
            <a:pPr>
              <a:lnSpc>
                <a:spcPct val="150000"/>
              </a:lnSpc>
            </a:pPr>
            <a:r>
              <a:rPr lang="en-US" sz="1600"/>
              <a:t>Sentinel-2 (from Hu, 2021)</a:t>
            </a:r>
          </a:p>
        </p:txBody>
      </p:sp>
      <p:sp>
        <p:nvSpPr>
          <p:cNvPr id="4" name="Slide Number Placeholder 3">
            <a:extLst>
              <a:ext uri="{FF2B5EF4-FFF2-40B4-BE49-F238E27FC236}">
                <a16:creationId xmlns:a16="http://schemas.microsoft.com/office/drawing/2014/main" id="{8F39C91C-4E0D-EE4C-BE0B-CAB23329796C}"/>
              </a:ext>
            </a:extLst>
          </p:cNvPr>
          <p:cNvSpPr>
            <a:spLocks noGrp="1"/>
          </p:cNvSpPr>
          <p:nvPr>
            <p:ph type="sldNum" sz="quarter" idx="12"/>
          </p:nvPr>
        </p:nvSpPr>
        <p:spPr/>
        <p:txBody>
          <a:bodyPr/>
          <a:lstStyle/>
          <a:p>
            <a:fld id="{18695301-8589-634E-A1B2-CC8429FDCA25}" type="slidenum">
              <a:rPr lang="en-US" smtClean="0"/>
              <a:t>6</a:t>
            </a:fld>
            <a:endParaRPr lang="en-US"/>
          </a:p>
        </p:txBody>
      </p:sp>
      <p:pic>
        <p:nvPicPr>
          <p:cNvPr id="18" name="Picture 17" descr="Chart&#10;&#10;Description automatically generated">
            <a:extLst>
              <a:ext uri="{FF2B5EF4-FFF2-40B4-BE49-F238E27FC236}">
                <a16:creationId xmlns:a16="http://schemas.microsoft.com/office/drawing/2014/main" id="{A65F49B1-FC62-D64B-B03B-A354B3A6B69B}"/>
              </a:ext>
            </a:extLst>
          </p:cNvPr>
          <p:cNvPicPr>
            <a:picLocks noChangeAspect="1"/>
          </p:cNvPicPr>
          <p:nvPr/>
        </p:nvPicPr>
        <p:blipFill rotWithShape="1">
          <a:blip r:embed="rId5"/>
          <a:srcRect l="67158"/>
          <a:stretch/>
        </p:blipFill>
        <p:spPr>
          <a:xfrm>
            <a:off x="6754774" y="3870534"/>
            <a:ext cx="3401664" cy="2270810"/>
          </a:xfrm>
          <a:prstGeom prst="rect">
            <a:avLst/>
          </a:prstGeom>
        </p:spPr>
      </p:pic>
      <p:sp>
        <p:nvSpPr>
          <p:cNvPr id="19" name="TextBox 18">
            <a:extLst>
              <a:ext uri="{FF2B5EF4-FFF2-40B4-BE49-F238E27FC236}">
                <a16:creationId xmlns:a16="http://schemas.microsoft.com/office/drawing/2014/main" id="{8F5765C3-2C31-DC4B-88AA-AE1ED70E5373}"/>
              </a:ext>
            </a:extLst>
          </p:cNvPr>
          <p:cNvSpPr txBox="1"/>
          <p:nvPr/>
        </p:nvSpPr>
        <p:spPr>
          <a:xfrm>
            <a:off x="1203491" y="293095"/>
            <a:ext cx="9386887" cy="584775"/>
          </a:xfrm>
          <a:prstGeom prst="rect">
            <a:avLst/>
          </a:prstGeom>
          <a:noFill/>
        </p:spPr>
        <p:txBody>
          <a:bodyPr wrap="square" rtlCol="0">
            <a:spAutoFit/>
          </a:bodyPr>
          <a:lstStyle/>
          <a:p>
            <a:pPr marL="1382713" algn="ctr"/>
            <a:r>
              <a:rPr lang="en-US" sz="3200"/>
              <a:t>1) Is there “something”?</a:t>
            </a:r>
          </a:p>
        </p:txBody>
      </p:sp>
    </p:spTree>
    <p:extLst>
      <p:ext uri="{BB962C8B-B14F-4D97-AF65-F5344CB8AC3E}">
        <p14:creationId xmlns:p14="http://schemas.microsoft.com/office/powerpoint/2010/main" val="42404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A62920B-A6E3-C34D-8F97-E7620907F1AA}"/>
              </a:ext>
            </a:extLst>
          </p:cNvPr>
          <p:cNvSpPr>
            <a:spLocks noGrp="1"/>
          </p:cNvSpPr>
          <p:nvPr>
            <p:ph type="sldNum" sz="quarter" idx="12"/>
          </p:nvPr>
        </p:nvSpPr>
        <p:spPr>
          <a:xfrm>
            <a:off x="8610600" y="6496204"/>
            <a:ext cx="2743200" cy="365125"/>
          </a:xfrm>
        </p:spPr>
        <p:txBody>
          <a:bodyPr/>
          <a:lstStyle/>
          <a:p>
            <a:fld id="{0A016F5B-031C-0E4E-8004-D0D566F90505}" type="slidenum">
              <a:rPr lang="en-US"/>
              <a:t>7</a:t>
            </a:fld>
            <a:endParaRPr lang="en-US"/>
          </a:p>
        </p:txBody>
      </p:sp>
      <p:pic>
        <p:nvPicPr>
          <p:cNvPr id="10" name="Picture 9" descr="A picture containing text, water, person, outdoor&#10;&#10;Description automatically generated">
            <a:extLst>
              <a:ext uri="{FF2B5EF4-FFF2-40B4-BE49-F238E27FC236}">
                <a16:creationId xmlns:a16="http://schemas.microsoft.com/office/drawing/2014/main" id="{52D2CDF5-75D4-C44D-AE5F-BCC0817F7811}"/>
              </a:ext>
            </a:extLst>
          </p:cNvPr>
          <p:cNvPicPr>
            <a:picLocks noChangeAspect="1"/>
          </p:cNvPicPr>
          <p:nvPr/>
        </p:nvPicPr>
        <p:blipFill rotWithShape="1">
          <a:blip r:embed="rId3"/>
          <a:srcRect l="9387"/>
          <a:stretch/>
        </p:blipFill>
        <p:spPr>
          <a:xfrm>
            <a:off x="7408637" y="1029148"/>
            <a:ext cx="2308967" cy="1908559"/>
          </a:xfrm>
          <a:prstGeom prst="rect">
            <a:avLst/>
          </a:prstGeom>
        </p:spPr>
      </p:pic>
      <p:pic>
        <p:nvPicPr>
          <p:cNvPr id="8" name="Picture 7" descr="A picture containing outdoor, sky, ground, nature&#10;&#10;Description automatically generated">
            <a:extLst>
              <a:ext uri="{FF2B5EF4-FFF2-40B4-BE49-F238E27FC236}">
                <a16:creationId xmlns:a16="http://schemas.microsoft.com/office/drawing/2014/main" id="{C3F2DEDA-5F34-D14C-9C7C-476C8EB79122}"/>
              </a:ext>
            </a:extLst>
          </p:cNvPr>
          <p:cNvPicPr>
            <a:picLocks noChangeAspect="1"/>
          </p:cNvPicPr>
          <p:nvPr/>
        </p:nvPicPr>
        <p:blipFill rotWithShape="1">
          <a:blip r:embed="rId4"/>
          <a:srcRect l="19351"/>
          <a:stretch/>
        </p:blipFill>
        <p:spPr>
          <a:xfrm>
            <a:off x="159506" y="1033706"/>
            <a:ext cx="2431772" cy="1904001"/>
          </a:xfrm>
          <a:prstGeom prst="rect">
            <a:avLst/>
          </a:prstGeom>
        </p:spPr>
      </p:pic>
      <p:pic>
        <p:nvPicPr>
          <p:cNvPr id="1026" name="Picture 2">
            <a:extLst>
              <a:ext uri="{FF2B5EF4-FFF2-40B4-BE49-F238E27FC236}">
                <a16:creationId xmlns:a16="http://schemas.microsoft.com/office/drawing/2014/main" id="{CB362FEB-43D8-6143-A882-FD9BE0C81D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5593"/>
          <a:stretch/>
        </p:blipFill>
        <p:spPr bwMode="auto">
          <a:xfrm>
            <a:off x="7233329" y="3033171"/>
            <a:ext cx="2355532" cy="18213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F05F53F-FDC9-964D-9362-2232ED77A3C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004"/>
          <a:stretch/>
        </p:blipFill>
        <p:spPr bwMode="auto">
          <a:xfrm>
            <a:off x="5106471" y="1029426"/>
            <a:ext cx="2233934" cy="190400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E3C92C53-AA4E-0C40-85F4-4465AC5C97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95126" y="1042365"/>
            <a:ext cx="2337619" cy="188898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0ABE6CA-B780-0B40-A086-B1DCA2A1112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7198"/>
          <a:stretch/>
        </p:blipFill>
        <p:spPr bwMode="auto">
          <a:xfrm>
            <a:off x="2695126" y="3042692"/>
            <a:ext cx="2233934" cy="18345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body of water with land in the back&#10;&#10;Description automatically generated with low confidence">
            <a:extLst>
              <a:ext uri="{FF2B5EF4-FFF2-40B4-BE49-F238E27FC236}">
                <a16:creationId xmlns:a16="http://schemas.microsoft.com/office/drawing/2014/main" id="{82A46977-973B-6140-AC56-BEFA39C05723}"/>
              </a:ext>
            </a:extLst>
          </p:cNvPr>
          <p:cNvPicPr>
            <a:picLocks noChangeAspect="1"/>
          </p:cNvPicPr>
          <p:nvPr/>
        </p:nvPicPr>
        <p:blipFill rotWithShape="1">
          <a:blip r:embed="rId9"/>
          <a:srcRect l="21210"/>
          <a:stretch/>
        </p:blipFill>
        <p:spPr>
          <a:xfrm>
            <a:off x="9748183" y="1017050"/>
            <a:ext cx="2343609" cy="1904001"/>
          </a:xfrm>
          <a:prstGeom prst="rect">
            <a:avLst/>
          </a:prstGeom>
        </p:spPr>
      </p:pic>
      <p:pic>
        <p:nvPicPr>
          <p:cNvPr id="1036" name="Picture 12" descr="Scientists Find a Natural Way to Clean Up Oil Spills, With a Plant-Based  Molecule | Innovation | Smithsonian Magazine">
            <a:extLst>
              <a:ext uri="{FF2B5EF4-FFF2-40B4-BE49-F238E27FC236}">
                <a16:creationId xmlns:a16="http://schemas.microsoft.com/office/drawing/2014/main" id="{D533B07F-2ABA-104B-A60C-F9EE25511C47}"/>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r="12942"/>
          <a:stretch/>
        </p:blipFill>
        <p:spPr bwMode="auto">
          <a:xfrm>
            <a:off x="5013111" y="3042294"/>
            <a:ext cx="2126725" cy="183217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A boat on the water&#10;&#10;Description automatically generated with low confidence">
            <a:extLst>
              <a:ext uri="{FF2B5EF4-FFF2-40B4-BE49-F238E27FC236}">
                <a16:creationId xmlns:a16="http://schemas.microsoft.com/office/drawing/2014/main" id="{7F1871E9-BFAB-7746-BA3A-263B53C22545}"/>
              </a:ext>
            </a:extLst>
          </p:cNvPr>
          <p:cNvPicPr>
            <a:picLocks noChangeAspect="1"/>
          </p:cNvPicPr>
          <p:nvPr/>
        </p:nvPicPr>
        <p:blipFill>
          <a:blip r:embed="rId11"/>
          <a:stretch>
            <a:fillRect/>
          </a:stretch>
        </p:blipFill>
        <p:spPr>
          <a:xfrm>
            <a:off x="159506" y="4957328"/>
            <a:ext cx="2203507" cy="1904001"/>
          </a:xfrm>
          <a:prstGeom prst="rect">
            <a:avLst/>
          </a:prstGeom>
        </p:spPr>
      </p:pic>
      <p:pic>
        <p:nvPicPr>
          <p:cNvPr id="1040" name="Picture 16">
            <a:extLst>
              <a:ext uri="{FF2B5EF4-FFF2-40B4-BE49-F238E27FC236}">
                <a16:creationId xmlns:a16="http://schemas.microsoft.com/office/drawing/2014/main" id="{522EA87B-3B0C-A64B-BD71-1E1A0CBA6F2A}"/>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r="13591"/>
          <a:stretch/>
        </p:blipFill>
        <p:spPr bwMode="auto">
          <a:xfrm>
            <a:off x="4820387" y="4953095"/>
            <a:ext cx="2193631" cy="190400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ousands of dead fish found off Hong Kong&amp;#39;s Lantau island leaves  scientists mystified | South China Morning Post">
            <a:extLst>
              <a:ext uri="{FF2B5EF4-FFF2-40B4-BE49-F238E27FC236}">
                <a16:creationId xmlns:a16="http://schemas.microsoft.com/office/drawing/2014/main" id="{FA575373-4A83-AB4C-93A3-008EBAB359FF}"/>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4811" t="11755"/>
          <a:stretch/>
        </p:blipFill>
        <p:spPr bwMode="auto">
          <a:xfrm>
            <a:off x="7094831" y="4950023"/>
            <a:ext cx="2462372" cy="19040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Utah Department of Natural Resources via AP) This undated photo provided by the Utah Department of Natural Resources shows floating brine shrimp egg clusters, which start to resemble thick pools of chocolate milk the closer they get to shore.">
            <a:extLst>
              <a:ext uri="{FF2B5EF4-FFF2-40B4-BE49-F238E27FC236}">
                <a16:creationId xmlns:a16="http://schemas.microsoft.com/office/drawing/2014/main" id="{41714C93-F0AC-6749-A756-DB365D81D2A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14784" r="8010"/>
          <a:stretch/>
        </p:blipFill>
        <p:spPr bwMode="auto">
          <a:xfrm>
            <a:off x="2499329" y="4957328"/>
            <a:ext cx="2233935" cy="19290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778E32E1-1054-F24E-889E-F53F9E73FD86}"/>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6003"/>
          <a:stretch/>
        </p:blipFill>
        <p:spPr bwMode="auto">
          <a:xfrm>
            <a:off x="9776312" y="3033171"/>
            <a:ext cx="2283374" cy="181226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n Upended Ecosystem in the Arabian Sea - selected image">
            <a:extLst>
              <a:ext uri="{FF2B5EF4-FFF2-40B4-BE49-F238E27FC236}">
                <a16:creationId xmlns:a16="http://schemas.microsoft.com/office/drawing/2014/main" id="{6E98AFD0-80BD-4A4C-828D-81C60521477A}"/>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14854"/>
          <a:stretch/>
        </p:blipFill>
        <p:spPr bwMode="auto">
          <a:xfrm>
            <a:off x="132314" y="3000989"/>
            <a:ext cx="2431772" cy="190400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CAC52AE3-E713-A845-94BC-1C38C1D9C86C}"/>
              </a:ext>
            </a:extLst>
          </p:cNvPr>
          <p:cNvPicPr>
            <a:picLocks noChangeAspect="1"/>
          </p:cNvPicPr>
          <p:nvPr/>
        </p:nvPicPr>
        <p:blipFill rotWithShape="1">
          <a:blip r:embed="rId17"/>
          <a:srcRect r="16424"/>
          <a:stretch/>
        </p:blipFill>
        <p:spPr>
          <a:xfrm>
            <a:off x="9676104" y="4950023"/>
            <a:ext cx="2386940" cy="1904000"/>
          </a:xfrm>
          <a:prstGeom prst="rect">
            <a:avLst/>
          </a:prstGeom>
        </p:spPr>
      </p:pic>
      <p:sp>
        <p:nvSpPr>
          <p:cNvPr id="19" name="TextBox 18">
            <a:extLst>
              <a:ext uri="{FF2B5EF4-FFF2-40B4-BE49-F238E27FC236}">
                <a16:creationId xmlns:a16="http://schemas.microsoft.com/office/drawing/2014/main" id="{3D5BA836-46A2-1A45-96CC-718917DA3603}"/>
              </a:ext>
            </a:extLst>
          </p:cNvPr>
          <p:cNvSpPr txBox="1"/>
          <p:nvPr/>
        </p:nvSpPr>
        <p:spPr>
          <a:xfrm>
            <a:off x="220398" y="1086044"/>
            <a:ext cx="1603331" cy="369332"/>
          </a:xfrm>
          <a:prstGeom prst="rect">
            <a:avLst/>
          </a:prstGeom>
          <a:noFill/>
        </p:spPr>
        <p:txBody>
          <a:bodyPr wrap="square" rtlCol="0">
            <a:spAutoFit/>
          </a:bodyPr>
          <a:lstStyle/>
          <a:p>
            <a:r>
              <a:rPr lang="en-US"/>
              <a:t>Marine litter</a:t>
            </a:r>
          </a:p>
        </p:txBody>
      </p:sp>
      <p:sp>
        <p:nvSpPr>
          <p:cNvPr id="33" name="TextBox 32">
            <a:extLst>
              <a:ext uri="{FF2B5EF4-FFF2-40B4-BE49-F238E27FC236}">
                <a16:creationId xmlns:a16="http://schemas.microsoft.com/office/drawing/2014/main" id="{9F6C8158-5A5E-7243-B9D6-D8AFEAE046FE}"/>
              </a:ext>
            </a:extLst>
          </p:cNvPr>
          <p:cNvSpPr txBox="1"/>
          <p:nvPr/>
        </p:nvSpPr>
        <p:spPr>
          <a:xfrm>
            <a:off x="2765211" y="962312"/>
            <a:ext cx="1781679" cy="646331"/>
          </a:xfrm>
          <a:prstGeom prst="rect">
            <a:avLst/>
          </a:prstGeom>
          <a:noFill/>
        </p:spPr>
        <p:txBody>
          <a:bodyPr wrap="square" rtlCol="0">
            <a:spAutoFit/>
          </a:bodyPr>
          <a:lstStyle/>
          <a:p>
            <a:r>
              <a:rPr lang="en-US" i="1"/>
              <a:t>Sargasssum fluitains/natans</a:t>
            </a:r>
          </a:p>
        </p:txBody>
      </p:sp>
      <p:sp>
        <p:nvSpPr>
          <p:cNvPr id="34" name="TextBox 33">
            <a:extLst>
              <a:ext uri="{FF2B5EF4-FFF2-40B4-BE49-F238E27FC236}">
                <a16:creationId xmlns:a16="http://schemas.microsoft.com/office/drawing/2014/main" id="{B652ACD4-677A-C14F-9CAB-B963DC516C03}"/>
              </a:ext>
            </a:extLst>
          </p:cNvPr>
          <p:cNvSpPr txBox="1"/>
          <p:nvPr/>
        </p:nvSpPr>
        <p:spPr>
          <a:xfrm>
            <a:off x="5187587" y="962312"/>
            <a:ext cx="2034322" cy="369332"/>
          </a:xfrm>
          <a:prstGeom prst="rect">
            <a:avLst/>
          </a:prstGeom>
          <a:noFill/>
        </p:spPr>
        <p:txBody>
          <a:bodyPr wrap="square" rtlCol="0">
            <a:spAutoFit/>
          </a:bodyPr>
          <a:lstStyle/>
          <a:p>
            <a:r>
              <a:rPr lang="en-US" i="1"/>
              <a:t>Sargasssum horneri</a:t>
            </a:r>
          </a:p>
        </p:txBody>
      </p:sp>
      <p:sp>
        <p:nvSpPr>
          <p:cNvPr id="35" name="TextBox 34">
            <a:extLst>
              <a:ext uri="{FF2B5EF4-FFF2-40B4-BE49-F238E27FC236}">
                <a16:creationId xmlns:a16="http://schemas.microsoft.com/office/drawing/2014/main" id="{B15832A6-9DA1-444D-8C9D-182D429C14F9}"/>
              </a:ext>
            </a:extLst>
          </p:cNvPr>
          <p:cNvSpPr txBox="1"/>
          <p:nvPr/>
        </p:nvSpPr>
        <p:spPr>
          <a:xfrm>
            <a:off x="7370631" y="1029148"/>
            <a:ext cx="1522848" cy="369332"/>
          </a:xfrm>
          <a:prstGeom prst="rect">
            <a:avLst/>
          </a:prstGeom>
          <a:noFill/>
        </p:spPr>
        <p:txBody>
          <a:bodyPr wrap="square" rtlCol="0">
            <a:spAutoFit/>
          </a:bodyPr>
          <a:lstStyle/>
          <a:p>
            <a:r>
              <a:rPr lang="en-US" i="1"/>
              <a:t>Ulva prolifera</a:t>
            </a:r>
          </a:p>
        </p:txBody>
      </p:sp>
      <p:sp>
        <p:nvSpPr>
          <p:cNvPr id="36" name="TextBox 35">
            <a:extLst>
              <a:ext uri="{FF2B5EF4-FFF2-40B4-BE49-F238E27FC236}">
                <a16:creationId xmlns:a16="http://schemas.microsoft.com/office/drawing/2014/main" id="{4F5AEFB2-B7B5-2249-9936-CA3F40A67959}"/>
              </a:ext>
            </a:extLst>
          </p:cNvPr>
          <p:cNvSpPr txBox="1"/>
          <p:nvPr/>
        </p:nvSpPr>
        <p:spPr>
          <a:xfrm>
            <a:off x="10089936" y="998009"/>
            <a:ext cx="1522848" cy="369332"/>
          </a:xfrm>
          <a:prstGeom prst="rect">
            <a:avLst/>
          </a:prstGeom>
          <a:noFill/>
        </p:spPr>
        <p:txBody>
          <a:bodyPr wrap="square" rtlCol="0">
            <a:spAutoFit/>
          </a:bodyPr>
          <a:lstStyle/>
          <a:p>
            <a:r>
              <a:rPr lang="en-US" i="1"/>
              <a:t>Microcystis</a:t>
            </a:r>
          </a:p>
        </p:txBody>
      </p:sp>
      <p:sp>
        <p:nvSpPr>
          <p:cNvPr id="37" name="TextBox 36">
            <a:extLst>
              <a:ext uri="{FF2B5EF4-FFF2-40B4-BE49-F238E27FC236}">
                <a16:creationId xmlns:a16="http://schemas.microsoft.com/office/drawing/2014/main" id="{F8401B00-1CBF-A444-A5B3-2236D91C9F6C}"/>
              </a:ext>
            </a:extLst>
          </p:cNvPr>
          <p:cNvSpPr txBox="1"/>
          <p:nvPr/>
        </p:nvSpPr>
        <p:spPr>
          <a:xfrm>
            <a:off x="159506" y="2989367"/>
            <a:ext cx="1894762" cy="369332"/>
          </a:xfrm>
          <a:prstGeom prst="rect">
            <a:avLst/>
          </a:prstGeom>
          <a:noFill/>
        </p:spPr>
        <p:txBody>
          <a:bodyPr wrap="square" rtlCol="0">
            <a:spAutoFit/>
          </a:bodyPr>
          <a:lstStyle/>
          <a:p>
            <a:r>
              <a:rPr lang="en-US"/>
              <a:t>Green </a:t>
            </a:r>
            <a:r>
              <a:rPr lang="en-US" i="1"/>
              <a:t>Noctiluca</a:t>
            </a:r>
          </a:p>
        </p:txBody>
      </p:sp>
      <p:sp>
        <p:nvSpPr>
          <p:cNvPr id="38" name="TextBox 37">
            <a:extLst>
              <a:ext uri="{FF2B5EF4-FFF2-40B4-BE49-F238E27FC236}">
                <a16:creationId xmlns:a16="http://schemas.microsoft.com/office/drawing/2014/main" id="{76A32252-6545-EE48-91C6-3AB05CA38F92}"/>
              </a:ext>
            </a:extLst>
          </p:cNvPr>
          <p:cNvSpPr txBox="1"/>
          <p:nvPr/>
        </p:nvSpPr>
        <p:spPr>
          <a:xfrm>
            <a:off x="2708669" y="3011403"/>
            <a:ext cx="1894762" cy="369332"/>
          </a:xfrm>
          <a:prstGeom prst="rect">
            <a:avLst/>
          </a:prstGeom>
          <a:noFill/>
        </p:spPr>
        <p:txBody>
          <a:bodyPr wrap="square" rtlCol="0">
            <a:spAutoFit/>
          </a:bodyPr>
          <a:lstStyle/>
          <a:p>
            <a:r>
              <a:rPr lang="en-US"/>
              <a:t>Red </a:t>
            </a:r>
            <a:r>
              <a:rPr lang="en-US" i="1"/>
              <a:t>Noctiluca</a:t>
            </a:r>
          </a:p>
        </p:txBody>
      </p:sp>
      <p:sp>
        <p:nvSpPr>
          <p:cNvPr id="39" name="TextBox 38">
            <a:extLst>
              <a:ext uri="{FF2B5EF4-FFF2-40B4-BE49-F238E27FC236}">
                <a16:creationId xmlns:a16="http://schemas.microsoft.com/office/drawing/2014/main" id="{DFF9AF04-2C33-1744-B8D8-18C21B9848E4}"/>
              </a:ext>
            </a:extLst>
          </p:cNvPr>
          <p:cNvSpPr txBox="1"/>
          <p:nvPr/>
        </p:nvSpPr>
        <p:spPr>
          <a:xfrm>
            <a:off x="5151116" y="3020798"/>
            <a:ext cx="1894762" cy="369332"/>
          </a:xfrm>
          <a:prstGeom prst="rect">
            <a:avLst/>
          </a:prstGeom>
          <a:noFill/>
        </p:spPr>
        <p:txBody>
          <a:bodyPr wrap="square" rtlCol="0">
            <a:spAutoFit/>
          </a:bodyPr>
          <a:lstStyle/>
          <a:p>
            <a:r>
              <a:rPr lang="en-US"/>
              <a:t>Weathered oil</a:t>
            </a:r>
          </a:p>
        </p:txBody>
      </p:sp>
      <p:sp>
        <p:nvSpPr>
          <p:cNvPr id="40" name="TextBox 39">
            <a:extLst>
              <a:ext uri="{FF2B5EF4-FFF2-40B4-BE49-F238E27FC236}">
                <a16:creationId xmlns:a16="http://schemas.microsoft.com/office/drawing/2014/main" id="{DA515C77-3CFB-B346-89E1-248473128DCD}"/>
              </a:ext>
            </a:extLst>
          </p:cNvPr>
          <p:cNvSpPr txBox="1"/>
          <p:nvPr/>
        </p:nvSpPr>
        <p:spPr>
          <a:xfrm>
            <a:off x="7340405" y="3050302"/>
            <a:ext cx="1894762" cy="369332"/>
          </a:xfrm>
          <a:prstGeom prst="rect">
            <a:avLst/>
          </a:prstGeom>
          <a:noFill/>
        </p:spPr>
        <p:txBody>
          <a:bodyPr wrap="square" rtlCol="0">
            <a:spAutoFit/>
          </a:bodyPr>
          <a:lstStyle/>
          <a:p>
            <a:r>
              <a:rPr lang="en-US"/>
              <a:t>Sea snot</a:t>
            </a:r>
          </a:p>
        </p:txBody>
      </p:sp>
      <p:sp>
        <p:nvSpPr>
          <p:cNvPr id="41" name="TextBox 40">
            <a:extLst>
              <a:ext uri="{FF2B5EF4-FFF2-40B4-BE49-F238E27FC236}">
                <a16:creationId xmlns:a16="http://schemas.microsoft.com/office/drawing/2014/main" id="{3AF10B72-79DB-744E-B5F0-61CEAE82FD55}"/>
              </a:ext>
            </a:extLst>
          </p:cNvPr>
          <p:cNvSpPr txBox="1"/>
          <p:nvPr/>
        </p:nvSpPr>
        <p:spPr>
          <a:xfrm>
            <a:off x="9903979" y="3058240"/>
            <a:ext cx="1894762" cy="369332"/>
          </a:xfrm>
          <a:prstGeom prst="rect">
            <a:avLst/>
          </a:prstGeom>
          <a:noFill/>
        </p:spPr>
        <p:txBody>
          <a:bodyPr wrap="square" rtlCol="0">
            <a:spAutoFit/>
          </a:bodyPr>
          <a:lstStyle/>
          <a:p>
            <a:r>
              <a:rPr lang="en-US"/>
              <a:t>Pumice raft</a:t>
            </a:r>
          </a:p>
        </p:txBody>
      </p:sp>
      <p:sp>
        <p:nvSpPr>
          <p:cNvPr id="42" name="TextBox 41">
            <a:extLst>
              <a:ext uri="{FF2B5EF4-FFF2-40B4-BE49-F238E27FC236}">
                <a16:creationId xmlns:a16="http://schemas.microsoft.com/office/drawing/2014/main" id="{3843CB56-3072-D84A-8631-9A20664C0643}"/>
              </a:ext>
            </a:extLst>
          </p:cNvPr>
          <p:cNvSpPr txBox="1"/>
          <p:nvPr/>
        </p:nvSpPr>
        <p:spPr>
          <a:xfrm>
            <a:off x="220398" y="4968272"/>
            <a:ext cx="1894762" cy="369332"/>
          </a:xfrm>
          <a:prstGeom prst="rect">
            <a:avLst/>
          </a:prstGeom>
          <a:noFill/>
        </p:spPr>
        <p:txBody>
          <a:bodyPr wrap="square" rtlCol="0">
            <a:spAutoFit/>
          </a:bodyPr>
          <a:lstStyle/>
          <a:p>
            <a:r>
              <a:rPr lang="en-US" i="1"/>
              <a:t>Trichodesmium</a:t>
            </a:r>
          </a:p>
        </p:txBody>
      </p:sp>
      <p:sp>
        <p:nvSpPr>
          <p:cNvPr id="43" name="TextBox 42">
            <a:extLst>
              <a:ext uri="{FF2B5EF4-FFF2-40B4-BE49-F238E27FC236}">
                <a16:creationId xmlns:a16="http://schemas.microsoft.com/office/drawing/2014/main" id="{052D6DF9-FC8C-894A-A37A-E4C23E7B01AA}"/>
              </a:ext>
            </a:extLst>
          </p:cNvPr>
          <p:cNvSpPr txBox="1"/>
          <p:nvPr/>
        </p:nvSpPr>
        <p:spPr>
          <a:xfrm>
            <a:off x="2556314" y="4955239"/>
            <a:ext cx="1894762" cy="369332"/>
          </a:xfrm>
          <a:prstGeom prst="rect">
            <a:avLst/>
          </a:prstGeom>
          <a:noFill/>
        </p:spPr>
        <p:txBody>
          <a:bodyPr wrap="square" rtlCol="0">
            <a:spAutoFit/>
          </a:bodyPr>
          <a:lstStyle/>
          <a:p>
            <a:r>
              <a:rPr lang="en-US"/>
              <a:t>Shrimp eggs</a:t>
            </a:r>
          </a:p>
        </p:txBody>
      </p:sp>
      <p:sp>
        <p:nvSpPr>
          <p:cNvPr id="44" name="TextBox 43">
            <a:extLst>
              <a:ext uri="{FF2B5EF4-FFF2-40B4-BE49-F238E27FC236}">
                <a16:creationId xmlns:a16="http://schemas.microsoft.com/office/drawing/2014/main" id="{9D9F959F-5156-274A-911B-91B97A184A5C}"/>
              </a:ext>
            </a:extLst>
          </p:cNvPr>
          <p:cNvSpPr txBox="1"/>
          <p:nvPr/>
        </p:nvSpPr>
        <p:spPr>
          <a:xfrm>
            <a:off x="4917881" y="4904990"/>
            <a:ext cx="1894762" cy="369332"/>
          </a:xfrm>
          <a:prstGeom prst="rect">
            <a:avLst/>
          </a:prstGeom>
          <a:noFill/>
        </p:spPr>
        <p:txBody>
          <a:bodyPr wrap="square" rtlCol="0">
            <a:spAutoFit/>
          </a:bodyPr>
          <a:lstStyle/>
          <a:p>
            <a:r>
              <a:rPr lang="en-US"/>
              <a:t>Dead seagrass</a:t>
            </a:r>
          </a:p>
        </p:txBody>
      </p:sp>
      <p:sp>
        <p:nvSpPr>
          <p:cNvPr id="45" name="TextBox 44">
            <a:extLst>
              <a:ext uri="{FF2B5EF4-FFF2-40B4-BE49-F238E27FC236}">
                <a16:creationId xmlns:a16="http://schemas.microsoft.com/office/drawing/2014/main" id="{81297E2E-7866-0048-A82F-973DE7B3A116}"/>
              </a:ext>
            </a:extLst>
          </p:cNvPr>
          <p:cNvSpPr txBox="1"/>
          <p:nvPr/>
        </p:nvSpPr>
        <p:spPr>
          <a:xfrm>
            <a:off x="7198635" y="4940771"/>
            <a:ext cx="1246722" cy="369332"/>
          </a:xfrm>
          <a:prstGeom prst="rect">
            <a:avLst/>
          </a:prstGeom>
          <a:noFill/>
        </p:spPr>
        <p:txBody>
          <a:bodyPr wrap="square" rtlCol="0">
            <a:spAutoFit/>
          </a:bodyPr>
          <a:lstStyle/>
          <a:p>
            <a:r>
              <a:rPr lang="en-US">
                <a:solidFill>
                  <a:schemeClr val="bg1"/>
                </a:solidFill>
              </a:rPr>
              <a:t>Dead fish</a:t>
            </a:r>
          </a:p>
        </p:txBody>
      </p:sp>
      <p:sp>
        <p:nvSpPr>
          <p:cNvPr id="46" name="TextBox 45">
            <a:extLst>
              <a:ext uri="{FF2B5EF4-FFF2-40B4-BE49-F238E27FC236}">
                <a16:creationId xmlns:a16="http://schemas.microsoft.com/office/drawing/2014/main" id="{2F565B05-65D2-E344-B5AA-E191A8320123}"/>
              </a:ext>
            </a:extLst>
          </p:cNvPr>
          <p:cNvSpPr txBox="1"/>
          <p:nvPr/>
        </p:nvSpPr>
        <p:spPr>
          <a:xfrm>
            <a:off x="9753402" y="4969057"/>
            <a:ext cx="2121162" cy="369332"/>
          </a:xfrm>
          <a:prstGeom prst="rect">
            <a:avLst/>
          </a:prstGeom>
          <a:noFill/>
        </p:spPr>
        <p:txBody>
          <a:bodyPr wrap="square" rtlCol="0">
            <a:spAutoFit/>
          </a:bodyPr>
          <a:lstStyle/>
          <a:p>
            <a:r>
              <a:rPr lang="en-US">
                <a:solidFill>
                  <a:srgbClr val="FF0000"/>
                </a:solidFill>
              </a:rPr>
              <a:t>Dead fish &amp; seagrass</a:t>
            </a:r>
          </a:p>
        </p:txBody>
      </p:sp>
      <p:sp>
        <p:nvSpPr>
          <p:cNvPr id="7" name="TextBox 6">
            <a:extLst>
              <a:ext uri="{FF2B5EF4-FFF2-40B4-BE49-F238E27FC236}">
                <a16:creationId xmlns:a16="http://schemas.microsoft.com/office/drawing/2014/main" id="{4ED8EBA0-1821-6939-A837-C42ED9675DD6}"/>
              </a:ext>
            </a:extLst>
          </p:cNvPr>
          <p:cNvSpPr txBox="1"/>
          <p:nvPr/>
        </p:nvSpPr>
        <p:spPr>
          <a:xfrm>
            <a:off x="1203491" y="293095"/>
            <a:ext cx="9386887" cy="584775"/>
          </a:xfrm>
          <a:prstGeom prst="rect">
            <a:avLst/>
          </a:prstGeom>
          <a:noFill/>
        </p:spPr>
        <p:txBody>
          <a:bodyPr wrap="square" rtlCol="0">
            <a:spAutoFit/>
          </a:bodyPr>
          <a:lstStyle/>
          <a:p>
            <a:pPr marL="1382713" algn="ctr"/>
            <a:r>
              <a:rPr lang="en-US" sz="3200"/>
              <a:t>2) What is that “something”?</a:t>
            </a:r>
          </a:p>
        </p:txBody>
      </p:sp>
    </p:spTree>
    <p:extLst>
      <p:ext uri="{BB962C8B-B14F-4D97-AF65-F5344CB8AC3E}">
        <p14:creationId xmlns:p14="http://schemas.microsoft.com/office/powerpoint/2010/main" val="41474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A618081-30AA-CF4C-FD26-2D52A3D52AA4}"/>
              </a:ext>
            </a:extLst>
          </p:cNvPr>
          <p:cNvSpPr>
            <a:spLocks noGrp="1"/>
          </p:cNvSpPr>
          <p:nvPr>
            <p:ph type="sldNum" sz="quarter" idx="12"/>
          </p:nvPr>
        </p:nvSpPr>
        <p:spPr/>
        <p:txBody>
          <a:bodyPr/>
          <a:lstStyle/>
          <a:p>
            <a:fld id="{18695301-8589-634E-A1B2-CC8429FDCA25}" type="slidenum">
              <a:rPr lang="en-US" smtClean="0"/>
              <a:t>8</a:t>
            </a:fld>
            <a:endParaRPr lang="en-US"/>
          </a:p>
        </p:txBody>
      </p:sp>
      <p:pic>
        <p:nvPicPr>
          <p:cNvPr id="5" name="Picture 4" descr="Chart, diagram&#10;&#10;Description automatically generated">
            <a:extLst>
              <a:ext uri="{FF2B5EF4-FFF2-40B4-BE49-F238E27FC236}">
                <a16:creationId xmlns:a16="http://schemas.microsoft.com/office/drawing/2014/main" id="{CC6CB519-6202-263C-9DE6-905CF597DDD4}"/>
              </a:ext>
            </a:extLst>
          </p:cNvPr>
          <p:cNvPicPr>
            <a:picLocks noChangeAspect="1"/>
          </p:cNvPicPr>
          <p:nvPr/>
        </p:nvPicPr>
        <p:blipFill rotWithShape="1">
          <a:blip r:embed="rId2"/>
          <a:srcRect r="33929"/>
          <a:stretch/>
        </p:blipFill>
        <p:spPr>
          <a:xfrm>
            <a:off x="2907217" y="3816616"/>
            <a:ext cx="7958715" cy="2722296"/>
          </a:xfrm>
          <a:prstGeom prst="rect">
            <a:avLst/>
          </a:prstGeom>
        </p:spPr>
      </p:pic>
      <p:sp>
        <p:nvSpPr>
          <p:cNvPr id="6" name="TextBox 5">
            <a:extLst>
              <a:ext uri="{FF2B5EF4-FFF2-40B4-BE49-F238E27FC236}">
                <a16:creationId xmlns:a16="http://schemas.microsoft.com/office/drawing/2014/main" id="{5671328A-3069-CAD9-EFB3-F3CB1E24C620}"/>
              </a:ext>
            </a:extLst>
          </p:cNvPr>
          <p:cNvSpPr txBox="1"/>
          <p:nvPr/>
        </p:nvSpPr>
        <p:spPr>
          <a:xfrm>
            <a:off x="1203491" y="293095"/>
            <a:ext cx="9386887" cy="584775"/>
          </a:xfrm>
          <a:prstGeom prst="rect">
            <a:avLst/>
          </a:prstGeom>
          <a:noFill/>
        </p:spPr>
        <p:txBody>
          <a:bodyPr wrap="square" rtlCol="0">
            <a:spAutoFit/>
          </a:bodyPr>
          <a:lstStyle/>
          <a:p>
            <a:pPr marL="1382713" algn="ctr"/>
            <a:r>
              <a:rPr lang="en-US" sz="3200"/>
              <a:t>2) What is that “something”?</a:t>
            </a:r>
          </a:p>
        </p:txBody>
      </p:sp>
      <p:pic>
        <p:nvPicPr>
          <p:cNvPr id="7" name="Picture 6" descr="Chart, histogram&#10;&#10;Description automatically generated">
            <a:extLst>
              <a:ext uri="{FF2B5EF4-FFF2-40B4-BE49-F238E27FC236}">
                <a16:creationId xmlns:a16="http://schemas.microsoft.com/office/drawing/2014/main" id="{9264F87E-A990-A3AF-9CCF-9F191BB03F54}"/>
              </a:ext>
            </a:extLst>
          </p:cNvPr>
          <p:cNvPicPr>
            <a:picLocks noChangeAspect="1"/>
          </p:cNvPicPr>
          <p:nvPr/>
        </p:nvPicPr>
        <p:blipFill>
          <a:blip r:embed="rId3"/>
          <a:stretch>
            <a:fillRect/>
          </a:stretch>
        </p:blipFill>
        <p:spPr>
          <a:xfrm>
            <a:off x="6803757" y="1169940"/>
            <a:ext cx="4466887" cy="2447170"/>
          </a:xfrm>
          <a:prstGeom prst="rect">
            <a:avLst/>
          </a:prstGeom>
        </p:spPr>
      </p:pic>
      <p:pic>
        <p:nvPicPr>
          <p:cNvPr id="8" name="Picture 7">
            <a:extLst>
              <a:ext uri="{FF2B5EF4-FFF2-40B4-BE49-F238E27FC236}">
                <a16:creationId xmlns:a16="http://schemas.microsoft.com/office/drawing/2014/main" id="{2924E04B-7964-C581-44B8-31842859F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76" t="16192" r="42293" b="44423"/>
          <a:stretch/>
        </p:blipFill>
        <p:spPr bwMode="auto">
          <a:xfrm>
            <a:off x="2087313" y="1176175"/>
            <a:ext cx="4702468" cy="2719780"/>
          </a:xfrm>
          <a:prstGeom prst="rect">
            <a:avLst/>
          </a:prstGeom>
          <a:noFill/>
          <a:ln>
            <a:noFill/>
          </a:ln>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230E9C41-6619-48A9-73E9-145215EE9648}"/>
              </a:ext>
            </a:extLst>
          </p:cNvPr>
          <p:cNvSpPr txBox="1"/>
          <p:nvPr/>
        </p:nvSpPr>
        <p:spPr>
          <a:xfrm>
            <a:off x="2749699" y="762247"/>
            <a:ext cx="7178293" cy="461665"/>
          </a:xfrm>
          <a:prstGeom prst="rect">
            <a:avLst/>
          </a:prstGeom>
          <a:noFill/>
        </p:spPr>
        <p:txBody>
          <a:bodyPr wrap="square" rtlCol="0">
            <a:spAutoFit/>
          </a:bodyPr>
          <a:lstStyle/>
          <a:p>
            <a:r>
              <a:rPr lang="en-US" sz="2400"/>
              <a:t>Do we have a spectral library for imaging spectroscopy?</a:t>
            </a:r>
          </a:p>
        </p:txBody>
      </p:sp>
      <p:sp>
        <p:nvSpPr>
          <p:cNvPr id="11" name="TextBox 10">
            <a:extLst>
              <a:ext uri="{FF2B5EF4-FFF2-40B4-BE49-F238E27FC236}">
                <a16:creationId xmlns:a16="http://schemas.microsoft.com/office/drawing/2014/main" id="{629DA10F-68D6-6397-A6AE-C9B8B81CAA08}"/>
              </a:ext>
            </a:extLst>
          </p:cNvPr>
          <p:cNvSpPr txBox="1"/>
          <p:nvPr/>
        </p:nvSpPr>
        <p:spPr>
          <a:xfrm>
            <a:off x="253636" y="1931629"/>
            <a:ext cx="2177331" cy="707886"/>
          </a:xfrm>
          <a:prstGeom prst="rect">
            <a:avLst/>
          </a:prstGeom>
          <a:noFill/>
        </p:spPr>
        <p:txBody>
          <a:bodyPr wrap="square" rtlCol="0">
            <a:spAutoFit/>
          </a:bodyPr>
          <a:lstStyle/>
          <a:p>
            <a:r>
              <a:rPr lang="en-US" sz="2000"/>
              <a:t>Macroplastics &amp; microplastics</a:t>
            </a:r>
          </a:p>
        </p:txBody>
      </p:sp>
      <p:sp>
        <p:nvSpPr>
          <p:cNvPr id="12" name="TextBox 11">
            <a:extLst>
              <a:ext uri="{FF2B5EF4-FFF2-40B4-BE49-F238E27FC236}">
                <a16:creationId xmlns:a16="http://schemas.microsoft.com/office/drawing/2014/main" id="{3C9C79B0-CD39-9D41-34F5-3EE34D980E6D}"/>
              </a:ext>
            </a:extLst>
          </p:cNvPr>
          <p:cNvSpPr txBox="1"/>
          <p:nvPr/>
        </p:nvSpPr>
        <p:spPr>
          <a:xfrm>
            <a:off x="319934" y="4389079"/>
            <a:ext cx="2177331" cy="707886"/>
          </a:xfrm>
          <a:prstGeom prst="rect">
            <a:avLst/>
          </a:prstGeom>
          <a:noFill/>
        </p:spPr>
        <p:txBody>
          <a:bodyPr wrap="square" rtlCol="0">
            <a:spAutoFit/>
          </a:bodyPr>
          <a:lstStyle/>
          <a:p>
            <a:r>
              <a:rPr lang="en-US" sz="2000"/>
              <a:t>Macroalgae &amp; microalgae (scum)</a:t>
            </a:r>
          </a:p>
        </p:txBody>
      </p:sp>
      <p:sp>
        <p:nvSpPr>
          <p:cNvPr id="13" name="TextBox 12">
            <a:extLst>
              <a:ext uri="{FF2B5EF4-FFF2-40B4-BE49-F238E27FC236}">
                <a16:creationId xmlns:a16="http://schemas.microsoft.com/office/drawing/2014/main" id="{790927D2-64FF-C416-9131-34DE7AFB81E7}"/>
              </a:ext>
            </a:extLst>
          </p:cNvPr>
          <p:cNvSpPr txBox="1"/>
          <p:nvPr/>
        </p:nvSpPr>
        <p:spPr>
          <a:xfrm>
            <a:off x="331174" y="5689786"/>
            <a:ext cx="2429765" cy="707886"/>
          </a:xfrm>
          <a:prstGeom prst="rect">
            <a:avLst/>
          </a:prstGeom>
          <a:noFill/>
        </p:spPr>
        <p:txBody>
          <a:bodyPr wrap="square" rtlCol="0">
            <a:spAutoFit/>
          </a:bodyPr>
          <a:lstStyle/>
          <a:p>
            <a:r>
              <a:rPr lang="en-US" sz="2000"/>
              <a:t>Others (sea snot, pollen, shrimp egg…)</a:t>
            </a:r>
          </a:p>
        </p:txBody>
      </p:sp>
      <p:sp>
        <p:nvSpPr>
          <p:cNvPr id="14" name="TextBox 13">
            <a:extLst>
              <a:ext uri="{FF2B5EF4-FFF2-40B4-BE49-F238E27FC236}">
                <a16:creationId xmlns:a16="http://schemas.microsoft.com/office/drawing/2014/main" id="{50C65B4C-E60C-E348-C78B-99D85AD30C4B}"/>
              </a:ext>
            </a:extLst>
          </p:cNvPr>
          <p:cNvSpPr txBox="1"/>
          <p:nvPr/>
        </p:nvSpPr>
        <p:spPr>
          <a:xfrm>
            <a:off x="8534198" y="1292954"/>
            <a:ext cx="2309641" cy="400110"/>
          </a:xfrm>
          <a:prstGeom prst="rect">
            <a:avLst/>
          </a:prstGeom>
          <a:noFill/>
        </p:spPr>
        <p:txBody>
          <a:bodyPr wrap="square" rtlCol="0">
            <a:spAutoFit/>
          </a:bodyPr>
          <a:lstStyle/>
          <a:p>
            <a:pPr algn="ctr"/>
            <a:r>
              <a:rPr lang="en-US" sz="2000"/>
              <a:t>Garaba et al. (2021)</a:t>
            </a:r>
          </a:p>
        </p:txBody>
      </p:sp>
    </p:spTree>
    <p:extLst>
      <p:ext uri="{BB962C8B-B14F-4D97-AF65-F5344CB8AC3E}">
        <p14:creationId xmlns:p14="http://schemas.microsoft.com/office/powerpoint/2010/main" val="3206413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11959D-CC48-4A42-8B91-703232B635D4}"/>
              </a:ext>
            </a:extLst>
          </p:cNvPr>
          <p:cNvSpPr>
            <a:spLocks noGrp="1"/>
          </p:cNvSpPr>
          <p:nvPr>
            <p:ph type="sldNum" sz="quarter" idx="12"/>
          </p:nvPr>
        </p:nvSpPr>
        <p:spPr/>
        <p:txBody>
          <a:bodyPr/>
          <a:lstStyle/>
          <a:p>
            <a:fld id="{18695301-8589-634E-A1B2-CC8429FDCA25}" type="slidenum">
              <a:rPr lang="en-US" smtClean="0"/>
              <a:t>9</a:t>
            </a:fld>
            <a:endParaRPr lang="en-US"/>
          </a:p>
        </p:txBody>
      </p:sp>
      <p:sp>
        <p:nvSpPr>
          <p:cNvPr id="5" name="TextBox 4">
            <a:extLst>
              <a:ext uri="{FF2B5EF4-FFF2-40B4-BE49-F238E27FC236}">
                <a16:creationId xmlns:a16="http://schemas.microsoft.com/office/drawing/2014/main" id="{ECFDAFCA-F151-AA41-ACE2-1D51C4BE0CBB}"/>
              </a:ext>
            </a:extLst>
          </p:cNvPr>
          <p:cNvSpPr txBox="1"/>
          <p:nvPr/>
        </p:nvSpPr>
        <p:spPr>
          <a:xfrm>
            <a:off x="1203491" y="918042"/>
            <a:ext cx="5527501" cy="461665"/>
          </a:xfrm>
          <a:prstGeom prst="rect">
            <a:avLst/>
          </a:prstGeom>
          <a:noFill/>
        </p:spPr>
        <p:txBody>
          <a:bodyPr wrap="square" rtlCol="0">
            <a:spAutoFit/>
          </a:bodyPr>
          <a:lstStyle/>
          <a:p>
            <a:r>
              <a:rPr lang="en-US" sz="2400"/>
              <a:t>MSI demonsration: image features off Italy</a:t>
            </a:r>
          </a:p>
        </p:txBody>
      </p:sp>
      <p:pic>
        <p:nvPicPr>
          <p:cNvPr id="12" name="Picture 11" descr="Diagram&#10;&#10;Description automatically generated">
            <a:extLst>
              <a:ext uri="{FF2B5EF4-FFF2-40B4-BE49-F238E27FC236}">
                <a16:creationId xmlns:a16="http://schemas.microsoft.com/office/drawing/2014/main" id="{F4C297B5-0273-FC2E-1E69-56B553D455E7}"/>
              </a:ext>
            </a:extLst>
          </p:cNvPr>
          <p:cNvPicPr>
            <a:picLocks noChangeAspect="1"/>
          </p:cNvPicPr>
          <p:nvPr/>
        </p:nvPicPr>
        <p:blipFill>
          <a:blip r:embed="rId3"/>
          <a:stretch>
            <a:fillRect/>
          </a:stretch>
        </p:blipFill>
        <p:spPr>
          <a:xfrm>
            <a:off x="22375" y="1419879"/>
            <a:ext cx="7159115" cy="5355930"/>
          </a:xfrm>
          <a:prstGeom prst="rect">
            <a:avLst/>
          </a:prstGeom>
        </p:spPr>
      </p:pic>
      <p:pic>
        <p:nvPicPr>
          <p:cNvPr id="14" name="Picture 13" descr="Chart&#10;&#10;Description automatically generated">
            <a:extLst>
              <a:ext uri="{FF2B5EF4-FFF2-40B4-BE49-F238E27FC236}">
                <a16:creationId xmlns:a16="http://schemas.microsoft.com/office/drawing/2014/main" id="{BCF30BAC-3429-C57D-B117-7A87F1076377}"/>
              </a:ext>
            </a:extLst>
          </p:cNvPr>
          <p:cNvPicPr>
            <a:picLocks noChangeAspect="1"/>
          </p:cNvPicPr>
          <p:nvPr/>
        </p:nvPicPr>
        <p:blipFill rotWithShape="1">
          <a:blip r:embed="rId4"/>
          <a:srcRect r="50000"/>
          <a:stretch/>
        </p:blipFill>
        <p:spPr>
          <a:xfrm>
            <a:off x="7278934" y="1502070"/>
            <a:ext cx="4477637" cy="2473448"/>
          </a:xfrm>
          <a:prstGeom prst="rect">
            <a:avLst/>
          </a:prstGeom>
        </p:spPr>
      </p:pic>
      <p:pic>
        <p:nvPicPr>
          <p:cNvPr id="15" name="Picture 14" descr="Chart&#10;&#10;Description automatically generated">
            <a:extLst>
              <a:ext uri="{FF2B5EF4-FFF2-40B4-BE49-F238E27FC236}">
                <a16:creationId xmlns:a16="http://schemas.microsoft.com/office/drawing/2014/main" id="{1F5CD563-4E66-E0D8-9BCE-1512BD293E9D}"/>
              </a:ext>
            </a:extLst>
          </p:cNvPr>
          <p:cNvPicPr>
            <a:picLocks noChangeAspect="1"/>
          </p:cNvPicPr>
          <p:nvPr/>
        </p:nvPicPr>
        <p:blipFill rotWithShape="1">
          <a:blip r:embed="rId4"/>
          <a:srcRect l="49984"/>
          <a:stretch/>
        </p:blipFill>
        <p:spPr>
          <a:xfrm>
            <a:off x="7297560" y="4035198"/>
            <a:ext cx="4440383" cy="2472645"/>
          </a:xfrm>
          <a:prstGeom prst="rect">
            <a:avLst/>
          </a:prstGeom>
        </p:spPr>
      </p:pic>
      <p:sp>
        <p:nvSpPr>
          <p:cNvPr id="4" name="TextBox 3">
            <a:extLst>
              <a:ext uri="{FF2B5EF4-FFF2-40B4-BE49-F238E27FC236}">
                <a16:creationId xmlns:a16="http://schemas.microsoft.com/office/drawing/2014/main" id="{2705A436-27D8-EAB3-9FB6-A10956A5CB99}"/>
              </a:ext>
            </a:extLst>
          </p:cNvPr>
          <p:cNvSpPr txBox="1"/>
          <p:nvPr/>
        </p:nvSpPr>
        <p:spPr>
          <a:xfrm>
            <a:off x="1203491" y="293095"/>
            <a:ext cx="9386887" cy="584775"/>
          </a:xfrm>
          <a:prstGeom prst="rect">
            <a:avLst/>
          </a:prstGeom>
          <a:noFill/>
        </p:spPr>
        <p:txBody>
          <a:bodyPr wrap="square" rtlCol="0">
            <a:spAutoFit/>
          </a:bodyPr>
          <a:lstStyle/>
          <a:p>
            <a:pPr marL="1382713" algn="ctr"/>
            <a:r>
              <a:rPr lang="en-US" sz="3200"/>
              <a:t>2) What is that “something”?</a:t>
            </a:r>
          </a:p>
        </p:txBody>
      </p:sp>
    </p:spTree>
    <p:extLst>
      <p:ext uri="{BB962C8B-B14F-4D97-AF65-F5344CB8AC3E}">
        <p14:creationId xmlns:p14="http://schemas.microsoft.com/office/powerpoint/2010/main" val="3499366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12074</TotalTime>
  <Words>949</Words>
  <Application>Microsoft Macintosh PowerPoint</Application>
  <PresentationFormat>Widescreen</PresentationFormat>
  <Paragraphs>152</Paragraphs>
  <Slides>15</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lqi</dc:creator>
  <cp:lastModifiedBy>Chuanmin Hu</cp:lastModifiedBy>
  <cp:revision>128</cp:revision>
  <dcterms:created xsi:type="dcterms:W3CDTF">2021-02-18T01:40:17Z</dcterms:created>
  <dcterms:modified xsi:type="dcterms:W3CDTF">2023-05-03T17:56:27Z</dcterms:modified>
</cp:coreProperties>
</file>