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317" r:id="rId2"/>
    <p:sldId id="257" r:id="rId3"/>
    <p:sldId id="324" r:id="rId4"/>
    <p:sldId id="291" r:id="rId5"/>
    <p:sldId id="292" r:id="rId6"/>
    <p:sldId id="293" r:id="rId7"/>
    <p:sldId id="296" r:id="rId8"/>
    <p:sldId id="294" r:id="rId9"/>
    <p:sldId id="295" r:id="rId10"/>
    <p:sldId id="259" r:id="rId11"/>
    <p:sldId id="298" r:id="rId12"/>
    <p:sldId id="299" r:id="rId13"/>
    <p:sldId id="288" r:id="rId14"/>
    <p:sldId id="319" r:id="rId15"/>
    <p:sldId id="321" r:id="rId16"/>
    <p:sldId id="322" r:id="rId17"/>
    <p:sldId id="320" r:id="rId18"/>
    <p:sldId id="323" r:id="rId19"/>
    <p:sldId id="304" r:id="rId20"/>
    <p:sldId id="265" r:id="rId21"/>
    <p:sldId id="285" r:id="rId22"/>
    <p:sldId id="297" r:id="rId23"/>
    <p:sldId id="300"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2F077BD-1CD0-F84C-B6A7-0A9E61E1681C}">
          <p14:sldIdLst>
            <p14:sldId id="317"/>
            <p14:sldId id="257"/>
            <p14:sldId id="324"/>
            <p14:sldId id="291"/>
          </p14:sldIdLst>
        </p14:section>
        <p14:section name="Methods" id="{26E9B22F-148A-44BE-A752-ED84FC1BA077}">
          <p14:sldIdLst>
            <p14:sldId id="292"/>
            <p14:sldId id="293"/>
            <p14:sldId id="296"/>
            <p14:sldId id="294"/>
            <p14:sldId id="295"/>
            <p14:sldId id="259"/>
          </p14:sldIdLst>
        </p14:section>
        <p14:section name="Default Section" id="{BC348272-58BC-47E6-BFF6-B014486C15EF}">
          <p14:sldIdLst>
            <p14:sldId id="298"/>
            <p14:sldId id="299"/>
            <p14:sldId id="288"/>
            <p14:sldId id="319"/>
            <p14:sldId id="321"/>
            <p14:sldId id="322"/>
            <p14:sldId id="320"/>
            <p14:sldId id="323"/>
            <p14:sldId id="304"/>
            <p14:sldId id="265"/>
            <p14:sldId id="285"/>
            <p14:sldId id="297"/>
            <p14:sldId id="30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clrMru>
    <a:srgbClr val="F6891D"/>
    <a:srgbClr val="FF0000"/>
    <a:srgbClr val="EEECE1"/>
    <a:srgbClr val="1C3263"/>
    <a:srgbClr val="FBBE08"/>
    <a:srgbClr val="0000FF"/>
    <a:srgbClr val="8C8CFF"/>
    <a:srgbClr val="1702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84" autoAdjust="0"/>
    <p:restoredTop sz="85263" autoAdjust="0"/>
  </p:normalViewPr>
  <p:slideViewPr>
    <p:cSldViewPr snapToGrid="0" snapToObjects="1">
      <p:cViewPr varScale="1">
        <p:scale>
          <a:sx n="122" d="100"/>
          <a:sy n="122" d="100"/>
        </p:scale>
        <p:origin x="942" y="4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830DF-63D1-4414-84C0-0CC1DB9E4252}"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96558D-159C-4B27-9F09-7820F38E7F74}" type="slidenum">
              <a:rPr lang="en-US" smtClean="0"/>
              <a:t>‹#›</a:t>
            </a:fld>
            <a:endParaRPr lang="en-US"/>
          </a:p>
        </p:txBody>
      </p:sp>
    </p:spTree>
    <p:extLst>
      <p:ext uri="{BB962C8B-B14F-4D97-AF65-F5344CB8AC3E}">
        <p14:creationId xmlns:p14="http://schemas.microsoft.com/office/powerpoint/2010/main" val="7119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6558D-159C-4B27-9F09-7820F38E7F74}" type="slidenum">
              <a:rPr lang="en-US" smtClean="0"/>
              <a:t>1</a:t>
            </a:fld>
            <a:endParaRPr lang="en-US"/>
          </a:p>
        </p:txBody>
      </p:sp>
    </p:spTree>
    <p:extLst>
      <p:ext uri="{BB962C8B-B14F-4D97-AF65-F5344CB8AC3E}">
        <p14:creationId xmlns:p14="http://schemas.microsoft.com/office/powerpoint/2010/main" val="57201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other seawater samples first. </a:t>
            </a:r>
          </a:p>
        </p:txBody>
      </p:sp>
      <p:sp>
        <p:nvSpPr>
          <p:cNvPr id="4" name="Slide Number Placeholder 3"/>
          <p:cNvSpPr>
            <a:spLocks noGrp="1"/>
          </p:cNvSpPr>
          <p:nvPr>
            <p:ph type="sldNum" sz="quarter" idx="5"/>
          </p:nvPr>
        </p:nvSpPr>
        <p:spPr/>
        <p:txBody>
          <a:bodyPr/>
          <a:lstStyle/>
          <a:p>
            <a:fld id="{D9D4BCE7-94D1-4D41-90BB-553324EA3F61}" type="slidenum">
              <a:rPr lang="en-US" smtClean="0"/>
              <a:t>12</a:t>
            </a:fld>
            <a:endParaRPr lang="en-US"/>
          </a:p>
        </p:txBody>
      </p:sp>
    </p:spTree>
    <p:extLst>
      <p:ext uri="{BB962C8B-B14F-4D97-AF65-F5344CB8AC3E}">
        <p14:creationId xmlns:p14="http://schemas.microsoft.com/office/powerpoint/2010/main" val="582060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Depolarization “matrix”. Most plastic samples fall in lower left quadrant which indicate noticeably strong depolarization in side-angles. Exception, PEF? Perhaps related to surface roughness?</a:t>
            </a:r>
          </a:p>
          <a:p>
            <a:endParaRPr lang="en-US" dirty="0"/>
          </a:p>
        </p:txBody>
      </p:sp>
      <p:sp>
        <p:nvSpPr>
          <p:cNvPr id="4" name="Slide Number Placeholder 3"/>
          <p:cNvSpPr>
            <a:spLocks noGrp="1"/>
          </p:cNvSpPr>
          <p:nvPr>
            <p:ph type="sldNum" sz="quarter" idx="5"/>
          </p:nvPr>
        </p:nvSpPr>
        <p:spPr/>
        <p:txBody>
          <a:bodyPr/>
          <a:lstStyle/>
          <a:p>
            <a:fld id="{D9D4BCE7-94D1-4D41-90BB-553324EA3F61}" type="slidenum">
              <a:rPr lang="en-US" smtClean="0"/>
              <a:t>13</a:t>
            </a:fld>
            <a:endParaRPr lang="en-US"/>
          </a:p>
        </p:txBody>
      </p:sp>
    </p:spTree>
    <p:extLst>
      <p:ext uri="{BB962C8B-B14F-4D97-AF65-F5344CB8AC3E}">
        <p14:creationId xmlns:p14="http://schemas.microsoft.com/office/powerpoint/2010/main" val="1850361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extremes: glacial meltwater and a turbid lagoon sample, 37 samples from three years in Northern Alaska (mostly inorganic dominated assemblages), and 15 samples from San Diego coastal waters (mostly organic and algal-dominated assemblages)</a:t>
            </a:r>
          </a:p>
        </p:txBody>
      </p:sp>
      <p:sp>
        <p:nvSpPr>
          <p:cNvPr id="4" name="Slide Number Placeholder 3"/>
          <p:cNvSpPr>
            <a:spLocks noGrp="1"/>
          </p:cNvSpPr>
          <p:nvPr>
            <p:ph type="sldNum" sz="quarter" idx="5"/>
          </p:nvPr>
        </p:nvSpPr>
        <p:spPr/>
        <p:txBody>
          <a:bodyPr/>
          <a:lstStyle/>
          <a:p>
            <a:fld id="{D9D4BCE7-94D1-4D41-90BB-553324EA3F61}" type="slidenum">
              <a:rPr lang="en-US" smtClean="0"/>
              <a:t>14</a:t>
            </a:fld>
            <a:endParaRPr lang="en-US"/>
          </a:p>
        </p:txBody>
      </p:sp>
    </p:spTree>
    <p:extLst>
      <p:ext uri="{BB962C8B-B14F-4D97-AF65-F5344CB8AC3E}">
        <p14:creationId xmlns:p14="http://schemas.microsoft.com/office/powerpoint/2010/main" val="379598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96558D-159C-4B27-9F09-7820F38E7F74}" type="slidenum">
              <a:rPr lang="en-US" smtClean="0"/>
              <a:t>15</a:t>
            </a:fld>
            <a:endParaRPr lang="en-US"/>
          </a:p>
        </p:txBody>
      </p:sp>
    </p:spTree>
    <p:extLst>
      <p:ext uri="{BB962C8B-B14F-4D97-AF65-F5344CB8AC3E}">
        <p14:creationId xmlns:p14="http://schemas.microsoft.com/office/powerpoint/2010/main" val="12647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D4BCE7-94D1-4D41-90BB-553324EA3F61}" type="slidenum">
              <a:rPr lang="en-US" smtClean="0"/>
              <a:t>22</a:t>
            </a:fld>
            <a:endParaRPr lang="en-US"/>
          </a:p>
        </p:txBody>
      </p:sp>
    </p:spTree>
    <p:extLst>
      <p:ext uri="{BB962C8B-B14F-4D97-AF65-F5344CB8AC3E}">
        <p14:creationId xmlns:p14="http://schemas.microsoft.com/office/powerpoint/2010/main" val="3314941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Plastics have relatively low mass-specific ap, particularly in blue region. This may be advantageous from a </a:t>
            </a:r>
            <a:r>
              <a:rPr lang="en-US" dirty="0" err="1"/>
              <a:t>Rrs</a:t>
            </a:r>
            <a:r>
              <a:rPr lang="en-US" dirty="0"/>
              <a:t> perspective.</a:t>
            </a:r>
          </a:p>
          <a:p>
            <a:endParaRPr lang="en-US" dirty="0"/>
          </a:p>
        </p:txBody>
      </p:sp>
      <p:sp>
        <p:nvSpPr>
          <p:cNvPr id="4" name="Slide Number Placeholder 3"/>
          <p:cNvSpPr>
            <a:spLocks noGrp="1"/>
          </p:cNvSpPr>
          <p:nvPr>
            <p:ph type="sldNum" sz="quarter" idx="5"/>
          </p:nvPr>
        </p:nvSpPr>
        <p:spPr/>
        <p:txBody>
          <a:bodyPr/>
          <a:lstStyle/>
          <a:p>
            <a:fld id="{D9D4BCE7-94D1-4D41-90BB-553324EA3F61}" type="slidenum">
              <a:rPr lang="en-US" smtClean="0"/>
              <a:t>23</a:t>
            </a:fld>
            <a:endParaRPr lang="en-US"/>
          </a:p>
        </p:txBody>
      </p:sp>
    </p:spTree>
    <p:extLst>
      <p:ext uri="{BB962C8B-B14F-4D97-AF65-F5344CB8AC3E}">
        <p14:creationId xmlns:p14="http://schemas.microsoft.com/office/powerpoint/2010/main" val="318450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Found in marine organisms, sediment, open ocean and coastal waters (even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buFont typeface="Arial" panose="020B0604020202020204" pitchFamily="34" charset="0"/>
              <a:buNone/>
            </a:pPr>
            <a:r>
              <a:rPr lang="en-US" sz="2000" dirty="0"/>
              <a:t>Potential for optics to play a diagnostic role here.</a:t>
            </a:r>
          </a:p>
          <a:p>
            <a:pPr marL="0" lvl="0" indent="0">
              <a:buFont typeface="Arial" panose="020B0604020202020204" pitchFamily="34" charset="0"/>
              <a:buNone/>
            </a:pPr>
            <a:endParaRPr lang="en-US" sz="2000" i="1" dirty="0"/>
          </a:p>
          <a:p>
            <a:pPr marL="0" lvl="0" indent="0">
              <a:buFont typeface="Arial" panose="020B0604020202020204" pitchFamily="34" charset="0"/>
              <a:buNone/>
            </a:pPr>
            <a:r>
              <a:rPr lang="en-US" sz="2000" i="1" dirty="0"/>
              <a:t>Plastics are an exponential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9D4BCE7-94D1-4D41-90BB-553324EA3F61}" type="slidenum">
              <a:rPr lang="en-US" smtClean="0"/>
              <a:t>2</a:t>
            </a:fld>
            <a:endParaRPr lang="en-US"/>
          </a:p>
        </p:txBody>
      </p:sp>
    </p:spTree>
    <p:extLst>
      <p:ext uri="{BB962C8B-B14F-4D97-AF65-F5344CB8AC3E}">
        <p14:creationId xmlns:p14="http://schemas.microsoft.com/office/powerpoint/2010/main" val="2392075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samples were fully characterized with all measurements</a:t>
            </a:r>
          </a:p>
        </p:txBody>
      </p:sp>
      <p:sp>
        <p:nvSpPr>
          <p:cNvPr id="4" name="Slide Number Placeholder 3"/>
          <p:cNvSpPr>
            <a:spLocks noGrp="1"/>
          </p:cNvSpPr>
          <p:nvPr>
            <p:ph type="sldNum" sz="quarter" idx="5"/>
          </p:nvPr>
        </p:nvSpPr>
        <p:spPr/>
        <p:txBody>
          <a:bodyPr/>
          <a:lstStyle/>
          <a:p>
            <a:fld id="{D9D4BCE7-94D1-4D41-90BB-553324EA3F61}" type="slidenum">
              <a:rPr lang="en-US" smtClean="0"/>
              <a:t>5</a:t>
            </a:fld>
            <a:endParaRPr lang="en-US"/>
          </a:p>
        </p:txBody>
      </p:sp>
    </p:spTree>
    <p:extLst>
      <p:ext uri="{BB962C8B-B14F-4D97-AF65-F5344CB8AC3E}">
        <p14:creationId xmlns:p14="http://schemas.microsoft.com/office/powerpoint/2010/main" val="1091470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where the fun part begins!</a:t>
            </a:r>
          </a:p>
        </p:txBody>
      </p:sp>
      <p:sp>
        <p:nvSpPr>
          <p:cNvPr id="4" name="Slide Number Placeholder 3"/>
          <p:cNvSpPr>
            <a:spLocks noGrp="1"/>
          </p:cNvSpPr>
          <p:nvPr>
            <p:ph type="sldNum" sz="quarter" idx="5"/>
          </p:nvPr>
        </p:nvSpPr>
        <p:spPr/>
        <p:txBody>
          <a:bodyPr/>
          <a:lstStyle/>
          <a:p>
            <a:fld id="{D9D4BCE7-94D1-4D41-90BB-553324EA3F61}" type="slidenum">
              <a:rPr lang="en-US" smtClean="0"/>
              <a:t>6</a:t>
            </a:fld>
            <a:endParaRPr lang="en-US"/>
          </a:p>
        </p:txBody>
      </p:sp>
    </p:spTree>
    <p:extLst>
      <p:ext uri="{BB962C8B-B14F-4D97-AF65-F5344CB8AC3E}">
        <p14:creationId xmlns:p14="http://schemas.microsoft.com/office/powerpoint/2010/main" val="165587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the ~2–80 µm size-range for parameterizing size distributions a few reasons but mostly for comparisons with some of the in situ seawater samples later on.</a:t>
            </a:r>
          </a:p>
        </p:txBody>
      </p:sp>
      <p:sp>
        <p:nvSpPr>
          <p:cNvPr id="4" name="Slide Number Placeholder 3"/>
          <p:cNvSpPr>
            <a:spLocks noGrp="1"/>
          </p:cNvSpPr>
          <p:nvPr>
            <p:ph type="sldNum" sz="quarter" idx="5"/>
          </p:nvPr>
        </p:nvSpPr>
        <p:spPr/>
        <p:txBody>
          <a:bodyPr/>
          <a:lstStyle/>
          <a:p>
            <a:fld id="{D9D4BCE7-94D1-4D41-90BB-553324EA3F61}" type="slidenum">
              <a:rPr lang="en-US" smtClean="0"/>
              <a:t>7</a:t>
            </a:fld>
            <a:endParaRPr lang="en-US"/>
          </a:p>
        </p:txBody>
      </p:sp>
    </p:spTree>
    <p:extLst>
      <p:ext uri="{BB962C8B-B14F-4D97-AF65-F5344CB8AC3E}">
        <p14:creationId xmlns:p14="http://schemas.microsoft.com/office/powerpoint/2010/main" val="154864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of the master suspensions which were diluted for measurements.  For reference, the yellow cap is about 2 cm in diameter.</a:t>
            </a:r>
          </a:p>
        </p:txBody>
      </p:sp>
      <p:sp>
        <p:nvSpPr>
          <p:cNvPr id="4" name="Slide Number Placeholder 3"/>
          <p:cNvSpPr>
            <a:spLocks noGrp="1"/>
          </p:cNvSpPr>
          <p:nvPr>
            <p:ph type="sldNum" sz="quarter" idx="5"/>
          </p:nvPr>
        </p:nvSpPr>
        <p:spPr/>
        <p:txBody>
          <a:bodyPr/>
          <a:lstStyle/>
          <a:p>
            <a:fld id="{D9D4BCE7-94D1-4D41-90BB-553324EA3F61}" type="slidenum">
              <a:rPr lang="en-US" smtClean="0"/>
              <a:t>8</a:t>
            </a:fld>
            <a:endParaRPr lang="en-US"/>
          </a:p>
        </p:txBody>
      </p:sp>
    </p:spTree>
    <p:extLst>
      <p:ext uri="{BB962C8B-B14F-4D97-AF65-F5344CB8AC3E}">
        <p14:creationId xmlns:p14="http://schemas.microsoft.com/office/powerpoint/2010/main" val="1537847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Dryer lint tended to have more “rough” fibers while polyester fibers had “softer” or “rounder” edges. The sheet-based samples tended to be more irregularly shaped with lots of rough edges. Polystyrene particles tended to have some interesting dimensionality with folds while PETG, PA6, PP and PVC were more “solid” or “rigid”.</a:t>
            </a:r>
          </a:p>
        </p:txBody>
      </p:sp>
      <p:sp>
        <p:nvSpPr>
          <p:cNvPr id="4" name="Slide Number Placeholder 3"/>
          <p:cNvSpPr>
            <a:spLocks noGrp="1"/>
          </p:cNvSpPr>
          <p:nvPr>
            <p:ph type="sldNum" sz="quarter" idx="5"/>
          </p:nvPr>
        </p:nvSpPr>
        <p:spPr/>
        <p:txBody>
          <a:bodyPr/>
          <a:lstStyle/>
          <a:p>
            <a:fld id="{D9D4BCE7-94D1-4D41-90BB-553324EA3F61}" type="slidenum">
              <a:rPr lang="en-US" smtClean="0"/>
              <a:t>9</a:t>
            </a:fld>
            <a:endParaRPr lang="en-US"/>
          </a:p>
        </p:txBody>
      </p:sp>
    </p:spTree>
    <p:extLst>
      <p:ext uri="{BB962C8B-B14F-4D97-AF65-F5344CB8AC3E}">
        <p14:creationId xmlns:p14="http://schemas.microsoft.com/office/powerpoint/2010/main" val="2430010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Measurements were made with multiple dilutions were made to ensure single-scattering and assess reproducibility of sub-sampling from a master suspension. Measurements with the LISST-VSF were made in a black chamber with a stir bar on at low speed, changing directions every 30 seconds. This was found to be helpful to prevent too much particle settling. For each dilution, 4 sets of 50 measurements were made and about 10% were removed during quality control. For this presentation, I’ll be focusing on the median data from the ~180 measurements.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Absorption results are based on measurements with GF/F filters placed inside a 15-cm integrating sphere to best account for scattering losses while the ac-s was used mainly for estimating the spectral scattering slope from 400-700 nm.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Focus on concentration-independent results to compare effects of only differences in particle assemblages (e.g., composition, size distribution, shape)</a:t>
            </a:r>
          </a:p>
          <a:p>
            <a:endParaRPr lang="en-US" dirty="0"/>
          </a:p>
        </p:txBody>
      </p:sp>
      <p:sp>
        <p:nvSpPr>
          <p:cNvPr id="4" name="Slide Number Placeholder 3"/>
          <p:cNvSpPr>
            <a:spLocks noGrp="1"/>
          </p:cNvSpPr>
          <p:nvPr>
            <p:ph type="sldNum" sz="quarter" idx="5"/>
          </p:nvPr>
        </p:nvSpPr>
        <p:spPr/>
        <p:txBody>
          <a:bodyPr/>
          <a:lstStyle/>
          <a:p>
            <a:fld id="{D9D4BCE7-94D1-4D41-90BB-553324EA3F61}" type="slidenum">
              <a:rPr lang="en-US" smtClean="0"/>
              <a:t>10</a:t>
            </a:fld>
            <a:endParaRPr lang="en-US"/>
          </a:p>
        </p:txBody>
      </p:sp>
    </p:spTree>
    <p:extLst>
      <p:ext uri="{BB962C8B-B14F-4D97-AF65-F5344CB8AC3E}">
        <p14:creationId xmlns:p14="http://schemas.microsoft.com/office/powerpoint/2010/main" val="1583975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extremes: glacial meltwater and a turbid lagoon sample, 37 samples from three years in Northern Alaska (mostly inorganic dominated assemblages), and 15 samples from San Diego coastal waters (mostly organic and algal-dominated assemblages)</a:t>
            </a:r>
          </a:p>
        </p:txBody>
      </p:sp>
      <p:sp>
        <p:nvSpPr>
          <p:cNvPr id="4" name="Slide Number Placeholder 3"/>
          <p:cNvSpPr>
            <a:spLocks noGrp="1"/>
          </p:cNvSpPr>
          <p:nvPr>
            <p:ph type="sldNum" sz="quarter" idx="5"/>
          </p:nvPr>
        </p:nvSpPr>
        <p:spPr/>
        <p:txBody>
          <a:bodyPr/>
          <a:lstStyle/>
          <a:p>
            <a:fld id="{D9D4BCE7-94D1-4D41-90BB-553324EA3F61}" type="slidenum">
              <a:rPr lang="en-US" smtClean="0"/>
              <a:t>11</a:t>
            </a:fld>
            <a:endParaRPr lang="en-US"/>
          </a:p>
        </p:txBody>
      </p:sp>
    </p:spTree>
    <p:extLst>
      <p:ext uri="{BB962C8B-B14F-4D97-AF65-F5344CB8AC3E}">
        <p14:creationId xmlns:p14="http://schemas.microsoft.com/office/powerpoint/2010/main" val="1264088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701648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29931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96764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128514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30620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297050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913054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210647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063560" y="4901939"/>
            <a:ext cx="2133600" cy="273844"/>
          </a:xfrm>
        </p:spPr>
        <p:txBody>
          <a:bodyPr/>
          <a:lstStyle/>
          <a:p>
            <a:fld id="{1A7383EF-49D2-1B41-8C7D-9D347A7E21C1}" type="slidenum">
              <a:rPr lang="en-US" smtClean="0"/>
              <a:t>‹#›</a:t>
            </a:fld>
            <a:endParaRPr lang="en-US" dirty="0"/>
          </a:p>
        </p:txBody>
      </p:sp>
      <p:pic>
        <p:nvPicPr>
          <p:cNvPr id="7" name="Picture 6" descr="NRL_logo_4CP.eps">
            <a:extLst>
              <a:ext uri="{FF2B5EF4-FFF2-40B4-BE49-F238E27FC236}">
                <a16:creationId xmlns:a16="http://schemas.microsoft.com/office/drawing/2014/main" id="{60557FDA-1928-4DB3-AF76-11D706E3A5D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1047" y="141365"/>
            <a:ext cx="1026429" cy="685800"/>
          </a:xfrm>
          <a:prstGeom prst="rect">
            <a:avLst/>
          </a:prstGeom>
        </p:spPr>
      </p:pic>
      <p:cxnSp>
        <p:nvCxnSpPr>
          <p:cNvPr id="8" name="Straight Connector 7">
            <a:extLst>
              <a:ext uri="{FF2B5EF4-FFF2-40B4-BE49-F238E27FC236}">
                <a16:creationId xmlns:a16="http://schemas.microsoft.com/office/drawing/2014/main" id="{E9FF69B7-D765-4BFA-946C-23E0823F2BB3}"/>
              </a:ext>
            </a:extLst>
          </p:cNvPr>
          <p:cNvCxnSpPr/>
          <p:nvPr userDrawn="1"/>
        </p:nvCxnSpPr>
        <p:spPr>
          <a:xfrm>
            <a:off x="0" y="915893"/>
            <a:ext cx="9144000" cy="0"/>
          </a:xfrm>
          <a:prstGeom prst="line">
            <a:avLst/>
          </a:prstGeom>
          <a:ln>
            <a:solidFill>
              <a:srgbClr val="FBBE08"/>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F8AE323-18FC-4591-88F9-6BD1EC9C2F85}"/>
              </a:ext>
            </a:extLst>
          </p:cNvPr>
          <p:cNvSpPr txBox="1"/>
          <p:nvPr userDrawn="1"/>
        </p:nvSpPr>
        <p:spPr>
          <a:xfrm>
            <a:off x="1177477" y="107622"/>
            <a:ext cx="4606636" cy="276999"/>
          </a:xfrm>
          <a:prstGeom prst="rect">
            <a:avLst/>
          </a:prstGeom>
          <a:noFill/>
        </p:spPr>
        <p:txBody>
          <a:bodyPr wrap="square" rtlCol="0">
            <a:spAutoFit/>
          </a:bodyPr>
          <a:lstStyle/>
          <a:p>
            <a:r>
              <a:rPr lang="en-US" sz="1200" dirty="0">
                <a:latin typeface="Arial"/>
                <a:cs typeface="Arial"/>
              </a:rPr>
              <a:t>Toward Optical Characterization of Marine Microplastic Pollution</a:t>
            </a:r>
            <a:endParaRPr lang="en-US" sz="1200" dirty="0"/>
          </a:p>
        </p:txBody>
      </p:sp>
      <p:sp>
        <p:nvSpPr>
          <p:cNvPr id="11" name="TextBox 10">
            <a:extLst>
              <a:ext uri="{FF2B5EF4-FFF2-40B4-BE49-F238E27FC236}">
                <a16:creationId xmlns:a16="http://schemas.microsoft.com/office/drawing/2014/main" id="{5C49D138-34F8-41E8-812E-362FB7CE75F1}"/>
              </a:ext>
            </a:extLst>
          </p:cNvPr>
          <p:cNvSpPr txBox="1"/>
          <p:nvPr userDrawn="1"/>
        </p:nvSpPr>
        <p:spPr>
          <a:xfrm>
            <a:off x="1177476" y="348818"/>
            <a:ext cx="4842324"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i="0" dirty="0">
                <a:solidFill>
                  <a:srgbClr val="172A56"/>
                </a:solidFill>
                <a:latin typeface="Arial"/>
                <a:cs typeface="Arial"/>
              </a:rPr>
              <a:t>Robert J. Foster</a:t>
            </a:r>
            <a:br>
              <a:rPr lang="en-US" sz="1000" i="0" dirty="0">
                <a:solidFill>
                  <a:srgbClr val="172A56"/>
                </a:solidFill>
                <a:latin typeface="Arial"/>
                <a:cs typeface="Arial"/>
              </a:rPr>
            </a:br>
            <a:r>
              <a:rPr lang="en-US" sz="1000" i="0" dirty="0">
                <a:solidFill>
                  <a:srgbClr val="172A56"/>
                </a:solidFill>
                <a:latin typeface="Arial"/>
                <a:cs typeface="Arial"/>
              </a:rPr>
              <a:t>Remote Sensing Division, US Naval Research Laboratory</a:t>
            </a:r>
          </a:p>
        </p:txBody>
      </p:sp>
      <p:sp>
        <p:nvSpPr>
          <p:cNvPr id="12" name="TextBox 11">
            <a:extLst>
              <a:ext uri="{FF2B5EF4-FFF2-40B4-BE49-F238E27FC236}">
                <a16:creationId xmlns:a16="http://schemas.microsoft.com/office/drawing/2014/main" id="{FE3B874E-8E6B-4759-9A28-1DB1E56528F7}"/>
              </a:ext>
            </a:extLst>
          </p:cNvPr>
          <p:cNvSpPr txBox="1"/>
          <p:nvPr userDrawn="1"/>
        </p:nvSpPr>
        <p:spPr>
          <a:xfrm>
            <a:off x="-49616" y="4917390"/>
            <a:ext cx="870751" cy="261610"/>
          </a:xfrm>
          <a:prstGeom prst="rect">
            <a:avLst/>
          </a:prstGeom>
          <a:noFill/>
        </p:spPr>
        <p:txBody>
          <a:bodyPr wrap="none" rtlCol="0">
            <a:spAutoFit/>
          </a:bodyPr>
          <a:lstStyle/>
          <a:p>
            <a:r>
              <a:rPr lang="en-US" sz="1100" dirty="0"/>
              <a:t>05/08/2023</a:t>
            </a:r>
          </a:p>
        </p:txBody>
      </p:sp>
      <p:sp>
        <p:nvSpPr>
          <p:cNvPr id="13" name="TextBox 12">
            <a:extLst>
              <a:ext uri="{FF2B5EF4-FFF2-40B4-BE49-F238E27FC236}">
                <a16:creationId xmlns:a16="http://schemas.microsoft.com/office/drawing/2014/main" id="{A7651E64-785B-451C-8E8C-A388F6DC446E}"/>
              </a:ext>
            </a:extLst>
          </p:cNvPr>
          <p:cNvSpPr txBox="1"/>
          <p:nvPr userDrawn="1"/>
        </p:nvSpPr>
        <p:spPr>
          <a:xfrm>
            <a:off x="6086902" y="608056"/>
            <a:ext cx="1741298" cy="338554"/>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800" i="0" dirty="0">
                <a:solidFill>
                  <a:srgbClr val="172A56"/>
                </a:solidFill>
                <a:latin typeface="Arial Rounded MT Bold" panose="020F0704030504030204" pitchFamily="34" charset="0"/>
                <a:cs typeface="Arial"/>
              </a:rPr>
              <a:t>NASA Joint Science Workshop</a:t>
            </a:r>
          </a:p>
          <a:p>
            <a:pPr marL="0" marR="0" lvl="0" indent="0" algn="just" defTabSz="457200" rtl="0" eaLnBrk="1" fontAlgn="auto" latinLnBrk="0" hangingPunct="1">
              <a:lnSpc>
                <a:spcPct val="100000"/>
              </a:lnSpc>
              <a:spcBef>
                <a:spcPts val="0"/>
              </a:spcBef>
              <a:spcAft>
                <a:spcPts val="0"/>
              </a:spcAft>
              <a:buClrTx/>
              <a:buSzTx/>
              <a:buFontTx/>
              <a:buNone/>
              <a:tabLst/>
              <a:defRPr/>
            </a:pPr>
            <a:r>
              <a:rPr lang="en-US" sz="800" i="0" dirty="0">
                <a:solidFill>
                  <a:srgbClr val="172A56"/>
                </a:solidFill>
                <a:latin typeface="Arial Rounded MT Bold" panose="020F0704030504030204" pitchFamily="34" charset="0"/>
                <a:cs typeface="Arial"/>
              </a:rPr>
              <a:t>May 8</a:t>
            </a:r>
            <a:r>
              <a:rPr lang="en-US" sz="800" i="0" baseline="30000" dirty="0">
                <a:solidFill>
                  <a:srgbClr val="172A56"/>
                </a:solidFill>
                <a:latin typeface="Arial Rounded MT Bold" panose="020F0704030504030204" pitchFamily="34" charset="0"/>
                <a:cs typeface="Arial"/>
              </a:rPr>
              <a:t>th</a:t>
            </a:r>
            <a:r>
              <a:rPr lang="en-US" sz="800" i="0" dirty="0">
                <a:solidFill>
                  <a:srgbClr val="172A56"/>
                </a:solidFill>
                <a:latin typeface="Arial Rounded MT Bold" panose="020F0704030504030204" pitchFamily="34" charset="0"/>
                <a:cs typeface="Arial"/>
              </a:rPr>
              <a:t>, 2023</a:t>
            </a:r>
          </a:p>
        </p:txBody>
      </p:sp>
      <p:pic>
        <p:nvPicPr>
          <p:cNvPr id="5" name="Picture 4">
            <a:extLst>
              <a:ext uri="{FF2B5EF4-FFF2-40B4-BE49-F238E27FC236}">
                <a16:creationId xmlns:a16="http://schemas.microsoft.com/office/drawing/2014/main" id="{6BF4F951-A107-4B85-BA68-3CC1DCE20F60}"/>
              </a:ext>
            </a:extLst>
          </p:cNvPr>
          <p:cNvPicPr>
            <a:picLocks noChangeAspect="1"/>
          </p:cNvPicPr>
          <p:nvPr userDrawn="1"/>
        </p:nvPicPr>
        <p:blipFill>
          <a:blip r:embed="rId3">
            <a:clrChange>
              <a:clrFrom>
                <a:srgbClr val="FEFEFE"/>
              </a:clrFrom>
              <a:clrTo>
                <a:srgbClr val="FEFEFE">
                  <a:alpha val="0"/>
                </a:srgbClr>
              </a:clrTo>
            </a:clrChange>
          </a:blip>
          <a:stretch>
            <a:fillRect/>
          </a:stretch>
        </p:blipFill>
        <p:spPr>
          <a:xfrm>
            <a:off x="8052795" y="44376"/>
            <a:ext cx="1239143" cy="827153"/>
          </a:xfrm>
          <a:prstGeom prst="rect">
            <a:avLst/>
          </a:prstGeom>
        </p:spPr>
      </p:pic>
    </p:spTree>
    <p:extLst>
      <p:ext uri="{BB962C8B-B14F-4D97-AF65-F5344CB8AC3E}">
        <p14:creationId xmlns:p14="http://schemas.microsoft.com/office/powerpoint/2010/main" val="255667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1696935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7383EF-49D2-1B41-8C7D-9D347A7E21C1}" type="slidenum">
              <a:rPr lang="en-US" smtClean="0"/>
              <a:t>‹#›</a:t>
            </a:fld>
            <a:endParaRPr lang="en-US"/>
          </a:p>
        </p:txBody>
      </p:sp>
    </p:spTree>
    <p:extLst>
      <p:ext uri="{BB962C8B-B14F-4D97-AF65-F5344CB8AC3E}">
        <p14:creationId xmlns:p14="http://schemas.microsoft.com/office/powerpoint/2010/main" val="375664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A7383EF-49D2-1B41-8C7D-9D347A7E21C1}" type="slidenum">
              <a:rPr lang="en-US" smtClean="0"/>
              <a:t>‹#›</a:t>
            </a:fld>
            <a:endParaRPr lang="en-US"/>
          </a:p>
        </p:txBody>
      </p:sp>
    </p:spTree>
    <p:extLst>
      <p:ext uri="{BB962C8B-B14F-4D97-AF65-F5344CB8AC3E}">
        <p14:creationId xmlns:p14="http://schemas.microsoft.com/office/powerpoint/2010/main" val="143266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4.png"/><Relationship Id="rId7" Type="http://schemas.openxmlformats.org/officeDocument/2006/relationships/image" Target="../media/image7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hyperlink" Target="https://doi.org/10.5670/oceanog.2023.s1.15" TargetMode="External"/><Relationship Id="rId4" Type="http://schemas.openxmlformats.org/officeDocument/2006/relationships/image" Target="../media/image1.emf"/><Relationship Id="rId9"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570.png"/><Relationship Id="rId4" Type="http://schemas.openxmlformats.org/officeDocument/2006/relationships/image" Target="../media/image80.sv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12336"/>
            <a:ext cx="9144000" cy="1102519"/>
          </a:xfrm>
        </p:spPr>
        <p:txBody>
          <a:bodyPr>
            <a:normAutofit fontScale="90000"/>
          </a:bodyPr>
          <a:lstStyle/>
          <a:p>
            <a:r>
              <a:rPr lang="en-US" b="1" dirty="0">
                <a:latin typeface="Arial"/>
                <a:cs typeface="Arial"/>
              </a:rPr>
              <a:t>Toward Optical Characterization of Marine Microplastic Pollution</a:t>
            </a:r>
          </a:p>
        </p:txBody>
      </p:sp>
      <p:sp>
        <p:nvSpPr>
          <p:cNvPr id="3" name="Subtitle 2"/>
          <p:cNvSpPr>
            <a:spLocks noGrp="1"/>
          </p:cNvSpPr>
          <p:nvPr>
            <p:ph type="subTitle" idx="1"/>
          </p:nvPr>
        </p:nvSpPr>
        <p:spPr>
          <a:xfrm>
            <a:off x="1157630" y="2914650"/>
            <a:ext cx="6828739" cy="1584198"/>
          </a:xfrm>
        </p:spPr>
        <p:txBody>
          <a:bodyPr>
            <a:normAutofit fontScale="47500" lnSpcReduction="20000"/>
          </a:bodyPr>
          <a:lstStyle/>
          <a:p>
            <a:r>
              <a:rPr lang="en-US" sz="3800" dirty="0">
                <a:solidFill>
                  <a:schemeClr val="tx1"/>
                </a:solidFill>
                <a:latin typeface="Arial"/>
                <a:cs typeface="Arial"/>
              </a:rPr>
              <a:t>Robert J. Foster</a:t>
            </a:r>
          </a:p>
          <a:p>
            <a:r>
              <a:rPr lang="en-US" sz="2400" dirty="0">
                <a:solidFill>
                  <a:schemeClr val="tx1"/>
                </a:solidFill>
                <a:latin typeface="Arial"/>
                <a:cs typeface="Arial"/>
              </a:rPr>
              <a:t>Remote Sensing Division</a:t>
            </a:r>
          </a:p>
          <a:p>
            <a:r>
              <a:rPr lang="en-US" sz="2400" dirty="0">
                <a:solidFill>
                  <a:schemeClr val="tx1"/>
                </a:solidFill>
                <a:latin typeface="Arial"/>
                <a:cs typeface="Arial"/>
              </a:rPr>
              <a:t>US Naval Research Laboratory</a:t>
            </a:r>
          </a:p>
          <a:p>
            <a:endParaRPr lang="en-US" sz="2400" dirty="0">
              <a:solidFill>
                <a:schemeClr val="tx1"/>
              </a:solidFill>
              <a:latin typeface="Arial"/>
              <a:cs typeface="Arial"/>
            </a:endParaRPr>
          </a:p>
          <a:p>
            <a:r>
              <a:rPr lang="en-US" sz="2400" dirty="0">
                <a:solidFill>
                  <a:schemeClr val="tx1"/>
                </a:solidFill>
                <a:latin typeface="Arial"/>
                <a:cs typeface="Arial"/>
              </a:rPr>
              <a:t>Contributors:</a:t>
            </a:r>
          </a:p>
          <a:p>
            <a:r>
              <a:rPr lang="en-US" sz="2400" dirty="0">
                <a:solidFill>
                  <a:schemeClr val="tx1"/>
                </a:solidFill>
                <a:latin typeface="Arial"/>
                <a:cs typeface="Arial"/>
              </a:rPr>
              <a:t>Daniel </a:t>
            </a:r>
            <a:r>
              <a:rPr lang="en-US" sz="2400" dirty="0" err="1">
                <a:solidFill>
                  <a:schemeClr val="tx1"/>
                </a:solidFill>
                <a:latin typeface="Arial"/>
                <a:cs typeface="Arial"/>
              </a:rPr>
              <a:t>Koestner</a:t>
            </a:r>
            <a:r>
              <a:rPr lang="en-US" sz="2400" dirty="0">
                <a:solidFill>
                  <a:schemeClr val="tx1"/>
                </a:solidFill>
                <a:latin typeface="Arial"/>
                <a:cs typeface="Arial"/>
              </a:rPr>
              <a:t>*, Ahmed El-</a:t>
            </a:r>
            <a:r>
              <a:rPr lang="en-US" sz="2400" dirty="0" err="1">
                <a:solidFill>
                  <a:schemeClr val="tx1"/>
                </a:solidFill>
                <a:latin typeface="Arial"/>
                <a:cs typeface="Arial"/>
              </a:rPr>
              <a:t>Habashi</a:t>
            </a:r>
            <a:endParaRPr lang="en-US" sz="2400" dirty="0">
              <a:solidFill>
                <a:schemeClr val="tx1"/>
              </a:solidFill>
              <a:latin typeface="Arial"/>
              <a:cs typeface="Arial"/>
            </a:endParaRPr>
          </a:p>
          <a:p>
            <a:endParaRPr lang="en-US" sz="2400" dirty="0">
              <a:solidFill>
                <a:schemeClr val="tx1"/>
              </a:solidFill>
              <a:latin typeface="Arial"/>
              <a:cs typeface="Arial"/>
            </a:endParaRPr>
          </a:p>
          <a:p>
            <a:r>
              <a:rPr lang="en-US" sz="2400" dirty="0">
                <a:solidFill>
                  <a:schemeClr val="tx1"/>
                </a:solidFill>
                <a:latin typeface="Arial"/>
                <a:cs typeface="Arial"/>
              </a:rPr>
              <a:t>*NRC post-doc</a:t>
            </a:r>
          </a:p>
          <a:p>
            <a:endParaRPr lang="en-US" sz="2400" dirty="0">
              <a:solidFill>
                <a:schemeClr val="tx1"/>
              </a:solidFill>
              <a:latin typeface="Arial"/>
              <a:cs typeface="Arial"/>
            </a:endParaRPr>
          </a:p>
        </p:txBody>
      </p:sp>
      <p:pic>
        <p:nvPicPr>
          <p:cNvPr id="5" name="Picture 4" descr="NRL_logo_4C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714" y="342861"/>
            <a:ext cx="1368572" cy="914400"/>
          </a:xfrm>
          <a:prstGeom prst="rect">
            <a:avLst/>
          </a:prstGeom>
        </p:spPr>
      </p:pic>
      <p:sp>
        <p:nvSpPr>
          <p:cNvPr id="4" name="TextBox 3">
            <a:extLst>
              <a:ext uri="{FF2B5EF4-FFF2-40B4-BE49-F238E27FC236}">
                <a16:creationId xmlns:a16="http://schemas.microsoft.com/office/drawing/2014/main" id="{4C5D955C-6DA9-4D09-9DD9-C64B1FEB4C5D}"/>
              </a:ext>
            </a:extLst>
          </p:cNvPr>
          <p:cNvSpPr txBox="1"/>
          <p:nvPr/>
        </p:nvSpPr>
        <p:spPr>
          <a:xfrm>
            <a:off x="0" y="4453180"/>
            <a:ext cx="2634558" cy="738664"/>
          </a:xfrm>
          <a:prstGeom prst="rect">
            <a:avLst/>
          </a:prstGeom>
          <a:noFill/>
        </p:spPr>
        <p:txBody>
          <a:bodyPr wrap="square" rtlCol="0">
            <a:spAutoFit/>
          </a:bodyPr>
          <a:lstStyle/>
          <a:p>
            <a:r>
              <a:rPr lang="en-US" sz="1400" dirty="0"/>
              <a:t>NASA Carbon Cycle &amp; Ecosystems</a:t>
            </a:r>
          </a:p>
          <a:p>
            <a:r>
              <a:rPr lang="en-US" sz="1400" dirty="0"/>
              <a:t>Joint Science Workshop</a:t>
            </a:r>
          </a:p>
          <a:p>
            <a:r>
              <a:rPr lang="en-US" sz="1400" dirty="0"/>
              <a:t>May 8</a:t>
            </a:r>
            <a:r>
              <a:rPr lang="en-US" sz="1400" baseline="30000" dirty="0"/>
              <a:t>th</a:t>
            </a:r>
            <a:r>
              <a:rPr lang="en-US" sz="1400" dirty="0"/>
              <a:t>, 2023</a:t>
            </a:r>
          </a:p>
        </p:txBody>
      </p:sp>
      <p:sp>
        <p:nvSpPr>
          <p:cNvPr id="6" name="TextBox 5">
            <a:extLst>
              <a:ext uri="{FF2B5EF4-FFF2-40B4-BE49-F238E27FC236}">
                <a16:creationId xmlns:a16="http://schemas.microsoft.com/office/drawing/2014/main" id="{79C27C39-977B-4A06-A7A9-A52C7BBC3882}"/>
              </a:ext>
            </a:extLst>
          </p:cNvPr>
          <p:cNvSpPr txBox="1"/>
          <p:nvPr/>
        </p:nvSpPr>
        <p:spPr>
          <a:xfrm>
            <a:off x="1068019" y="4966148"/>
            <a:ext cx="7007962" cy="246221"/>
          </a:xfrm>
          <a:prstGeom prst="rect">
            <a:avLst/>
          </a:prstGeom>
          <a:noFill/>
        </p:spPr>
        <p:txBody>
          <a:bodyPr wrap="square" rtlCol="0">
            <a:spAutoFit/>
          </a:bodyPr>
          <a:lstStyle/>
          <a:p>
            <a:pPr algn="ctr"/>
            <a:r>
              <a:rPr lang="en-US" sz="1000" dirty="0"/>
              <a:t>DISTRIBUTION STATEMENT A: APPROVED FOR PUBLIC RELEASE, DISTRIBUTION IS UNLIMITED</a:t>
            </a:r>
          </a:p>
        </p:txBody>
      </p:sp>
      <p:pic>
        <p:nvPicPr>
          <p:cNvPr id="10" name="Picture 9">
            <a:extLst>
              <a:ext uri="{FF2B5EF4-FFF2-40B4-BE49-F238E27FC236}">
                <a16:creationId xmlns:a16="http://schemas.microsoft.com/office/drawing/2014/main" id="{DEF4E224-6364-40B9-8595-4DA144618B3E}"/>
              </a:ext>
            </a:extLst>
          </p:cNvPr>
          <p:cNvPicPr>
            <a:picLocks noChangeAspect="1"/>
          </p:cNvPicPr>
          <p:nvPr/>
        </p:nvPicPr>
        <p:blipFill>
          <a:blip r:embed="rId4"/>
          <a:stretch>
            <a:fillRect/>
          </a:stretch>
        </p:blipFill>
        <p:spPr>
          <a:xfrm>
            <a:off x="7443866" y="3457034"/>
            <a:ext cx="1368572" cy="624039"/>
          </a:xfrm>
          <a:prstGeom prst="rect">
            <a:avLst/>
          </a:prstGeom>
        </p:spPr>
      </p:pic>
      <p:pic>
        <p:nvPicPr>
          <p:cNvPr id="12" name="Picture 11">
            <a:extLst>
              <a:ext uri="{FF2B5EF4-FFF2-40B4-BE49-F238E27FC236}">
                <a16:creationId xmlns:a16="http://schemas.microsoft.com/office/drawing/2014/main" id="{53781BBE-D53A-4F1A-9AB9-DDC3A89E84C4}"/>
              </a:ext>
            </a:extLst>
          </p:cNvPr>
          <p:cNvPicPr>
            <a:picLocks noChangeAspect="1"/>
          </p:cNvPicPr>
          <p:nvPr/>
        </p:nvPicPr>
        <p:blipFill>
          <a:blip r:embed="rId5"/>
          <a:stretch>
            <a:fillRect/>
          </a:stretch>
        </p:blipFill>
        <p:spPr>
          <a:xfrm>
            <a:off x="7635588" y="3989436"/>
            <a:ext cx="1973077" cy="986539"/>
          </a:xfrm>
          <a:prstGeom prst="rect">
            <a:avLst/>
          </a:prstGeom>
        </p:spPr>
      </p:pic>
      <p:pic>
        <p:nvPicPr>
          <p:cNvPr id="11" name="Picture 10">
            <a:extLst>
              <a:ext uri="{FF2B5EF4-FFF2-40B4-BE49-F238E27FC236}">
                <a16:creationId xmlns:a16="http://schemas.microsoft.com/office/drawing/2014/main" id="{6921096D-766C-411E-A852-A00FA70AFFC1}"/>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7001241" y="4067564"/>
            <a:ext cx="1268694" cy="846878"/>
          </a:xfrm>
          <a:prstGeom prst="rect">
            <a:avLst/>
          </a:prstGeom>
        </p:spPr>
      </p:pic>
    </p:spTree>
    <p:extLst>
      <p:ext uri="{BB962C8B-B14F-4D97-AF65-F5344CB8AC3E}">
        <p14:creationId xmlns:p14="http://schemas.microsoft.com/office/powerpoint/2010/main" val="3742789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B1EE80E-E74C-47C4-B5FE-9EDEECF86B20}"/>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3234" t="3590" b="5733"/>
          <a:stretch/>
        </p:blipFill>
        <p:spPr>
          <a:xfrm>
            <a:off x="4136166" y="1027007"/>
            <a:ext cx="5152915" cy="3862909"/>
          </a:xfrm>
          <a:prstGeom prst="rect">
            <a:avLst/>
          </a:prstGeom>
        </p:spPr>
      </p:pic>
      <p:sp>
        <p:nvSpPr>
          <p:cNvPr id="6" name="Slide Number Placeholder 5">
            <a:extLst>
              <a:ext uri="{FF2B5EF4-FFF2-40B4-BE49-F238E27FC236}">
                <a16:creationId xmlns:a16="http://schemas.microsoft.com/office/drawing/2014/main" id="{8F0C1CF1-AF58-B4DD-C983-B3A970FCFFC2}"/>
              </a:ext>
            </a:extLst>
          </p:cNvPr>
          <p:cNvSpPr>
            <a:spLocks noGrp="1"/>
          </p:cNvSpPr>
          <p:nvPr>
            <p:ph type="sldNum" sz="quarter" idx="12"/>
          </p:nvPr>
        </p:nvSpPr>
        <p:spPr/>
        <p:txBody>
          <a:bodyPr/>
          <a:lstStyle/>
          <a:p>
            <a:fld id="{7D830E52-2CEE-BE4A-8A55-AEDBD219F7E8}" type="slidenum">
              <a:rPr lang="en-US" smtClean="0"/>
              <a:t>10</a:t>
            </a:fld>
            <a:endParaRPr lang="en-US" dirty="0"/>
          </a:p>
        </p:txBody>
      </p:sp>
      <p:sp>
        <p:nvSpPr>
          <p:cNvPr id="2" name="Title 1">
            <a:extLst>
              <a:ext uri="{FF2B5EF4-FFF2-40B4-BE49-F238E27FC236}">
                <a16:creationId xmlns:a16="http://schemas.microsoft.com/office/drawing/2014/main" id="{2DF73FA6-8970-AC2D-B861-0723FEEEB6ED}"/>
              </a:ext>
            </a:extLst>
          </p:cNvPr>
          <p:cNvSpPr>
            <a:spLocks noGrp="1"/>
          </p:cNvSpPr>
          <p:nvPr>
            <p:ph type="title" idx="4294967295"/>
          </p:nvPr>
        </p:nvSpPr>
        <p:spPr>
          <a:xfrm>
            <a:off x="136734" y="983529"/>
            <a:ext cx="3959225" cy="415945"/>
          </a:xfrm>
        </p:spPr>
        <p:txBody>
          <a:bodyPr>
            <a:normAutofit fontScale="90000"/>
          </a:bodyPr>
          <a:lstStyle/>
          <a:p>
            <a:pPr algn="l"/>
            <a:r>
              <a:rPr lang="en-US" sz="2700" dirty="0"/>
              <a:t>Measurements</a:t>
            </a:r>
          </a:p>
        </p:txBody>
      </p:sp>
      <p:sp>
        <p:nvSpPr>
          <p:cNvPr id="3" name="TextBox 2">
            <a:extLst>
              <a:ext uri="{FF2B5EF4-FFF2-40B4-BE49-F238E27FC236}">
                <a16:creationId xmlns:a16="http://schemas.microsoft.com/office/drawing/2014/main" id="{650318D6-0D07-29CD-59B5-28A141DC6880}"/>
              </a:ext>
            </a:extLst>
          </p:cNvPr>
          <p:cNvSpPr txBox="1"/>
          <p:nvPr/>
        </p:nvSpPr>
        <p:spPr>
          <a:xfrm>
            <a:off x="148582" y="1437725"/>
            <a:ext cx="2196774" cy="646331"/>
          </a:xfrm>
          <a:prstGeom prst="rect">
            <a:avLst/>
          </a:prstGeom>
          <a:noFill/>
        </p:spPr>
        <p:txBody>
          <a:bodyPr wrap="square" rtlCol="0">
            <a:spAutoFit/>
          </a:bodyPr>
          <a:lstStyle/>
          <a:p>
            <a:r>
              <a:rPr lang="en-US" sz="1200" dirty="0"/>
              <a:t>LISST-VSF – VSF, M</a:t>
            </a:r>
            <a:r>
              <a:rPr lang="en-US" sz="1200" baseline="-25000" dirty="0"/>
              <a:t>12</a:t>
            </a:r>
            <a:r>
              <a:rPr lang="en-US" sz="1200" dirty="0"/>
              <a:t> and M</a:t>
            </a:r>
            <a:r>
              <a:rPr lang="en-US" sz="1200" baseline="-25000" dirty="0"/>
              <a:t>22</a:t>
            </a:r>
            <a:r>
              <a:rPr lang="en-US" sz="1200" dirty="0"/>
              <a:t>, PSD (ring inversion)</a:t>
            </a:r>
          </a:p>
          <a:p>
            <a:endParaRPr lang="en-US" sz="1200" dirty="0"/>
          </a:p>
        </p:txBody>
      </p:sp>
      <p:pic>
        <p:nvPicPr>
          <p:cNvPr id="5" name="Picture 4">
            <a:extLst>
              <a:ext uri="{FF2B5EF4-FFF2-40B4-BE49-F238E27FC236}">
                <a16:creationId xmlns:a16="http://schemas.microsoft.com/office/drawing/2014/main" id="{5B1FA9DF-53B7-96CC-57A3-F0A31600C20E}"/>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rot="5400000">
            <a:off x="2364727" y="1568512"/>
            <a:ext cx="1522322" cy="1497366"/>
          </a:xfrm>
          <a:prstGeom prst="rect">
            <a:avLst/>
          </a:prstGeom>
          <a:ln>
            <a:solidFill>
              <a:srgbClr val="000000"/>
            </a:solidFill>
          </a:ln>
        </p:spPr>
      </p:pic>
      <p:pic>
        <p:nvPicPr>
          <p:cNvPr id="7" name="Picture 6" descr="A close-up of a camera&#10;&#10;Description automatically generated with medium confidence">
            <a:extLst>
              <a:ext uri="{FF2B5EF4-FFF2-40B4-BE49-F238E27FC236}">
                <a16:creationId xmlns:a16="http://schemas.microsoft.com/office/drawing/2014/main" id="{2D43E9D4-8D53-8BD3-779E-351DB2D9800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0431" y="1904553"/>
            <a:ext cx="1947810" cy="1296956"/>
          </a:xfrm>
          <a:prstGeom prst="rect">
            <a:avLst/>
          </a:prstGeom>
          <a:ln>
            <a:solidFill>
              <a:srgbClr val="000000"/>
            </a:solidFill>
          </a:ln>
        </p:spPr>
      </p:pic>
      <p:pic>
        <p:nvPicPr>
          <p:cNvPr id="10" name="Picture 9" descr="A picture containing metalware&#10;&#10;Description automatically generated">
            <a:extLst>
              <a:ext uri="{FF2B5EF4-FFF2-40B4-BE49-F238E27FC236}">
                <a16:creationId xmlns:a16="http://schemas.microsoft.com/office/drawing/2014/main" id="{57A21B75-D061-DB2B-402F-16FB4A03849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316764" y="3519178"/>
            <a:ext cx="1831724" cy="1221149"/>
          </a:xfrm>
          <a:prstGeom prst="rect">
            <a:avLst/>
          </a:prstGeom>
          <a:ln>
            <a:solidFill>
              <a:srgbClr val="000000"/>
            </a:solidFill>
          </a:ln>
        </p:spPr>
      </p:pic>
      <p:sp>
        <p:nvSpPr>
          <p:cNvPr id="13" name="TextBox 12">
            <a:extLst>
              <a:ext uri="{FF2B5EF4-FFF2-40B4-BE49-F238E27FC236}">
                <a16:creationId xmlns:a16="http://schemas.microsoft.com/office/drawing/2014/main" id="{C297AFCE-920F-1FA0-26D3-1B999543D5D0}"/>
              </a:ext>
            </a:extLst>
          </p:cNvPr>
          <p:cNvSpPr txBox="1"/>
          <p:nvPr/>
        </p:nvSpPr>
        <p:spPr>
          <a:xfrm>
            <a:off x="2368493" y="1117454"/>
            <a:ext cx="1663850" cy="461665"/>
          </a:xfrm>
          <a:prstGeom prst="rect">
            <a:avLst/>
          </a:prstGeom>
          <a:noFill/>
        </p:spPr>
        <p:txBody>
          <a:bodyPr wrap="square" rtlCol="0">
            <a:spAutoFit/>
          </a:bodyPr>
          <a:lstStyle/>
          <a:p>
            <a:r>
              <a:rPr lang="en-US" sz="1200" dirty="0"/>
              <a:t>GF/F filters for absorption and SPM</a:t>
            </a:r>
          </a:p>
        </p:txBody>
      </p:sp>
      <p:pic>
        <p:nvPicPr>
          <p:cNvPr id="15" name="Picture 14" descr="A picture containing cosmetic&#10;&#10;Description automatically generated">
            <a:extLst>
              <a:ext uri="{FF2B5EF4-FFF2-40B4-BE49-F238E27FC236}">
                <a16:creationId xmlns:a16="http://schemas.microsoft.com/office/drawing/2014/main" id="{DAF2083D-B1C9-A7C0-B55C-0ACF5CA196A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5400000">
            <a:off x="807925" y="3111868"/>
            <a:ext cx="721346" cy="2160283"/>
          </a:xfrm>
          <a:prstGeom prst="rect">
            <a:avLst/>
          </a:prstGeom>
          <a:ln>
            <a:solidFill>
              <a:srgbClr val="000000"/>
            </a:solidFill>
          </a:ln>
        </p:spPr>
      </p:pic>
      <p:sp>
        <p:nvSpPr>
          <p:cNvPr id="16" name="TextBox 15">
            <a:extLst>
              <a:ext uri="{FF2B5EF4-FFF2-40B4-BE49-F238E27FC236}">
                <a16:creationId xmlns:a16="http://schemas.microsoft.com/office/drawing/2014/main" id="{D1070932-FA30-2C02-91E6-35739021ED95}"/>
              </a:ext>
            </a:extLst>
          </p:cNvPr>
          <p:cNvSpPr txBox="1"/>
          <p:nvPr/>
        </p:nvSpPr>
        <p:spPr>
          <a:xfrm>
            <a:off x="197605" y="3384746"/>
            <a:ext cx="1947810" cy="461665"/>
          </a:xfrm>
          <a:prstGeom prst="rect">
            <a:avLst/>
          </a:prstGeom>
          <a:noFill/>
        </p:spPr>
        <p:txBody>
          <a:bodyPr wrap="square" rtlCol="0">
            <a:spAutoFit/>
          </a:bodyPr>
          <a:lstStyle/>
          <a:p>
            <a:r>
              <a:rPr lang="en-US" sz="1200" dirty="0"/>
              <a:t>ac-s – spectral attenuation and absorption</a:t>
            </a:r>
          </a:p>
        </p:txBody>
      </p:sp>
      <p:sp>
        <p:nvSpPr>
          <p:cNvPr id="17" name="TextBox 16">
            <a:extLst>
              <a:ext uri="{FF2B5EF4-FFF2-40B4-BE49-F238E27FC236}">
                <a16:creationId xmlns:a16="http://schemas.microsoft.com/office/drawing/2014/main" id="{8470D2C7-56AB-8279-E525-FA966BCF8C7A}"/>
              </a:ext>
            </a:extLst>
          </p:cNvPr>
          <p:cNvSpPr txBox="1"/>
          <p:nvPr/>
        </p:nvSpPr>
        <p:spPr>
          <a:xfrm>
            <a:off x="2041827" y="3242178"/>
            <a:ext cx="2381597" cy="300082"/>
          </a:xfrm>
          <a:prstGeom prst="rect">
            <a:avLst/>
          </a:prstGeom>
          <a:noFill/>
        </p:spPr>
        <p:txBody>
          <a:bodyPr wrap="square" rtlCol="0">
            <a:spAutoFit/>
          </a:bodyPr>
          <a:lstStyle/>
          <a:p>
            <a:r>
              <a:rPr lang="en-US" sz="1350" dirty="0"/>
              <a:t>LISST-HOLO – PSD and shape</a:t>
            </a:r>
          </a:p>
        </p:txBody>
      </p:sp>
      <p:sp>
        <p:nvSpPr>
          <p:cNvPr id="4" name="TextBox 3">
            <a:extLst>
              <a:ext uri="{FF2B5EF4-FFF2-40B4-BE49-F238E27FC236}">
                <a16:creationId xmlns:a16="http://schemas.microsoft.com/office/drawing/2014/main" id="{C34D21A9-52F9-77E4-D82D-6C8CAE4BFD34}"/>
              </a:ext>
            </a:extLst>
          </p:cNvPr>
          <p:cNvSpPr txBox="1"/>
          <p:nvPr/>
        </p:nvSpPr>
        <p:spPr>
          <a:xfrm>
            <a:off x="1371451" y="2964853"/>
            <a:ext cx="670376" cy="219291"/>
          </a:xfrm>
          <a:prstGeom prst="rect">
            <a:avLst/>
          </a:prstGeom>
          <a:noFill/>
        </p:spPr>
        <p:txBody>
          <a:bodyPr wrap="none" rtlCol="0">
            <a:spAutoFit/>
          </a:bodyPr>
          <a:lstStyle/>
          <a:p>
            <a:r>
              <a:rPr lang="en-US" sz="825" dirty="0">
                <a:latin typeface="Symbol" pitchFamily="2" charset="2"/>
              </a:rPr>
              <a:t>l </a:t>
            </a:r>
            <a:r>
              <a:rPr lang="en-US" sz="825" dirty="0"/>
              <a:t>= 532 nm</a:t>
            </a:r>
            <a:endParaRPr lang="en-US" sz="825" dirty="0">
              <a:latin typeface="Symbol" pitchFamily="2" charset="2"/>
            </a:endParaRPr>
          </a:p>
        </p:txBody>
      </p:sp>
    </p:spTree>
    <p:extLst>
      <p:ext uri="{BB962C8B-B14F-4D97-AF65-F5344CB8AC3E}">
        <p14:creationId xmlns:p14="http://schemas.microsoft.com/office/powerpoint/2010/main" val="2510460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4DA17C-85C7-93A4-FD65-4300CFF519DF}"/>
              </a:ext>
            </a:extLst>
          </p:cNvPr>
          <p:cNvSpPr>
            <a:spLocks noGrp="1"/>
          </p:cNvSpPr>
          <p:nvPr>
            <p:ph type="sldNum" sz="quarter" idx="12"/>
          </p:nvPr>
        </p:nvSpPr>
        <p:spPr/>
        <p:txBody>
          <a:bodyPr/>
          <a:lstStyle/>
          <a:p>
            <a:fld id="{7D830E52-2CEE-BE4A-8A55-AEDBD219F7E8}" type="slidenum">
              <a:rPr lang="en-US" smtClean="0"/>
              <a:t>11</a:t>
            </a:fld>
            <a:endParaRPr lang="en-US"/>
          </a:p>
        </p:txBody>
      </p:sp>
      <p:sp>
        <p:nvSpPr>
          <p:cNvPr id="2" name="Title 1">
            <a:extLst>
              <a:ext uri="{FF2B5EF4-FFF2-40B4-BE49-F238E27FC236}">
                <a16:creationId xmlns:a16="http://schemas.microsoft.com/office/drawing/2014/main" id="{0883E793-3EA6-630C-FC17-7D9ADB7AEE25}"/>
              </a:ext>
            </a:extLst>
          </p:cNvPr>
          <p:cNvSpPr>
            <a:spLocks noGrp="1"/>
          </p:cNvSpPr>
          <p:nvPr>
            <p:ph type="title" idx="4294967295"/>
          </p:nvPr>
        </p:nvSpPr>
        <p:spPr>
          <a:xfrm>
            <a:off x="0" y="3071929"/>
            <a:ext cx="6514011" cy="1210700"/>
          </a:xfrm>
        </p:spPr>
        <p:txBody>
          <a:bodyPr>
            <a:normAutofit/>
          </a:bodyPr>
          <a:lstStyle/>
          <a:p>
            <a:pPr algn="l"/>
            <a:r>
              <a:rPr lang="en-US" sz="3200" dirty="0"/>
              <a:t>Do IOPs of microplastic samples differ from seawater?</a:t>
            </a:r>
          </a:p>
        </p:txBody>
      </p:sp>
      <p:sp>
        <p:nvSpPr>
          <p:cNvPr id="3" name="Text Placeholder 2">
            <a:extLst>
              <a:ext uri="{FF2B5EF4-FFF2-40B4-BE49-F238E27FC236}">
                <a16:creationId xmlns:a16="http://schemas.microsoft.com/office/drawing/2014/main" id="{A659D664-48F5-132B-C795-4889DFFF490B}"/>
              </a:ext>
            </a:extLst>
          </p:cNvPr>
          <p:cNvSpPr>
            <a:spLocks noGrp="1"/>
          </p:cNvSpPr>
          <p:nvPr>
            <p:ph type="body" idx="4294967295"/>
          </p:nvPr>
        </p:nvSpPr>
        <p:spPr>
          <a:xfrm>
            <a:off x="1027611" y="4186729"/>
            <a:ext cx="7886700" cy="1125537"/>
          </a:xfrm>
        </p:spPr>
        <p:txBody>
          <a:bodyPr>
            <a:normAutofit/>
          </a:bodyPr>
          <a:lstStyle/>
          <a:p>
            <a:r>
              <a:rPr lang="en-US" sz="2000" dirty="0"/>
              <a:t>How do microplastic samples compare with seawater samples?</a:t>
            </a:r>
          </a:p>
          <a:p>
            <a:r>
              <a:rPr lang="en-US" sz="2000" dirty="0"/>
              <a:t>Can we use optics as a diagnostic tool?</a:t>
            </a:r>
          </a:p>
        </p:txBody>
      </p:sp>
      <p:pic>
        <p:nvPicPr>
          <p:cNvPr id="6" name="Picture 5">
            <a:extLst>
              <a:ext uri="{FF2B5EF4-FFF2-40B4-BE49-F238E27FC236}">
                <a16:creationId xmlns:a16="http://schemas.microsoft.com/office/drawing/2014/main" id="{A19EDA36-CE45-6D50-04C5-6506074C3FA2}"/>
              </a:ext>
            </a:extLst>
          </p:cNvPr>
          <p:cNvPicPr>
            <a:picLocks noChangeAspect="1"/>
          </p:cNvPicPr>
          <p:nvPr/>
        </p:nvPicPr>
        <p:blipFill>
          <a:blip r:embed="rId3"/>
          <a:stretch>
            <a:fillRect/>
          </a:stretch>
        </p:blipFill>
        <p:spPr>
          <a:xfrm>
            <a:off x="16470" y="1001989"/>
            <a:ext cx="2538032" cy="1794084"/>
          </a:xfrm>
          <a:prstGeom prst="rect">
            <a:avLst/>
          </a:prstGeom>
          <a:ln>
            <a:solidFill>
              <a:schemeClr val="tx1">
                <a:lumMod val="65000"/>
                <a:lumOff val="35000"/>
              </a:schemeClr>
            </a:solidFill>
          </a:ln>
        </p:spPr>
      </p:pic>
      <p:pic>
        <p:nvPicPr>
          <p:cNvPr id="9" name="Picture 8">
            <a:extLst>
              <a:ext uri="{FF2B5EF4-FFF2-40B4-BE49-F238E27FC236}">
                <a16:creationId xmlns:a16="http://schemas.microsoft.com/office/drawing/2014/main" id="{83AACA6D-2BE0-5E89-E927-014AFEB5DDD2}"/>
              </a:ext>
            </a:extLst>
          </p:cNvPr>
          <p:cNvPicPr>
            <a:picLocks noChangeAspect="1"/>
          </p:cNvPicPr>
          <p:nvPr/>
        </p:nvPicPr>
        <p:blipFill>
          <a:blip r:embed="rId4"/>
          <a:stretch>
            <a:fillRect/>
          </a:stretch>
        </p:blipFill>
        <p:spPr>
          <a:xfrm>
            <a:off x="7095129" y="1001163"/>
            <a:ext cx="1958618" cy="2571750"/>
          </a:xfrm>
          <a:prstGeom prst="rect">
            <a:avLst/>
          </a:prstGeom>
          <a:ln>
            <a:solidFill>
              <a:schemeClr val="tx1">
                <a:lumMod val="65000"/>
                <a:lumOff val="35000"/>
              </a:schemeClr>
            </a:solidFill>
          </a:ln>
        </p:spPr>
      </p:pic>
      <p:sp>
        <p:nvSpPr>
          <p:cNvPr id="10" name="TextBox 9">
            <a:extLst>
              <a:ext uri="{FF2B5EF4-FFF2-40B4-BE49-F238E27FC236}">
                <a16:creationId xmlns:a16="http://schemas.microsoft.com/office/drawing/2014/main" id="{1CBF702B-67CB-92F5-31BD-234AB2A185B3}"/>
              </a:ext>
            </a:extLst>
          </p:cNvPr>
          <p:cNvSpPr txBox="1"/>
          <p:nvPr/>
        </p:nvSpPr>
        <p:spPr>
          <a:xfrm>
            <a:off x="0" y="2741342"/>
            <a:ext cx="1499128" cy="300082"/>
          </a:xfrm>
          <a:prstGeom prst="rect">
            <a:avLst/>
          </a:prstGeom>
          <a:noFill/>
        </p:spPr>
        <p:txBody>
          <a:bodyPr wrap="none" rtlCol="0">
            <a:spAutoFit/>
          </a:bodyPr>
          <a:lstStyle/>
          <a:p>
            <a:r>
              <a:rPr lang="en-US" sz="1350" dirty="0"/>
              <a:t>SD16 – 15 samples</a:t>
            </a:r>
          </a:p>
        </p:txBody>
      </p:sp>
      <p:sp>
        <p:nvSpPr>
          <p:cNvPr id="11" name="TextBox 10">
            <a:extLst>
              <a:ext uri="{FF2B5EF4-FFF2-40B4-BE49-F238E27FC236}">
                <a16:creationId xmlns:a16="http://schemas.microsoft.com/office/drawing/2014/main" id="{48EB0DD0-D69C-3430-DF96-100FD0C37559}"/>
              </a:ext>
            </a:extLst>
          </p:cNvPr>
          <p:cNvSpPr txBox="1"/>
          <p:nvPr/>
        </p:nvSpPr>
        <p:spPr>
          <a:xfrm>
            <a:off x="7095130" y="3533620"/>
            <a:ext cx="1893467" cy="300082"/>
          </a:xfrm>
          <a:prstGeom prst="rect">
            <a:avLst/>
          </a:prstGeom>
          <a:noFill/>
        </p:spPr>
        <p:txBody>
          <a:bodyPr wrap="none" rtlCol="0">
            <a:spAutoFit/>
          </a:bodyPr>
          <a:lstStyle/>
          <a:p>
            <a:r>
              <a:rPr lang="en-US" sz="1350" dirty="0"/>
              <a:t>PB1819,21 – 37 samples</a:t>
            </a:r>
          </a:p>
        </p:txBody>
      </p:sp>
      <p:sp>
        <p:nvSpPr>
          <p:cNvPr id="4" name="TextBox 3">
            <a:extLst>
              <a:ext uri="{FF2B5EF4-FFF2-40B4-BE49-F238E27FC236}">
                <a16:creationId xmlns:a16="http://schemas.microsoft.com/office/drawing/2014/main" id="{D1528DD2-CED0-2986-7B11-B2787C1F3F30}"/>
              </a:ext>
            </a:extLst>
          </p:cNvPr>
          <p:cNvSpPr txBox="1"/>
          <p:nvPr/>
        </p:nvSpPr>
        <p:spPr>
          <a:xfrm>
            <a:off x="5708999" y="937624"/>
            <a:ext cx="1369660" cy="1615827"/>
          </a:xfrm>
          <a:prstGeom prst="rect">
            <a:avLst/>
          </a:prstGeom>
          <a:noFill/>
        </p:spPr>
        <p:txBody>
          <a:bodyPr wrap="square" rtlCol="0">
            <a:spAutoFit/>
          </a:bodyPr>
          <a:lstStyle/>
          <a:p>
            <a:pPr algn="r"/>
            <a:r>
              <a:rPr lang="en-GB" sz="900" dirty="0" err="1">
                <a:ea typeface="Calibri" panose="020F0502020204030204" pitchFamily="34" charset="0"/>
                <a:cs typeface="Times New Roman" panose="02020603050405020304" pitchFamily="18" charset="0"/>
              </a:rPr>
              <a:t>Koestner</a:t>
            </a:r>
            <a:r>
              <a:rPr lang="en-GB" sz="900" dirty="0">
                <a:ea typeface="Calibri" panose="020F0502020204030204" pitchFamily="34" charset="0"/>
                <a:cs typeface="Times New Roman" panose="02020603050405020304" pitchFamily="18" charset="0"/>
              </a:rPr>
              <a:t>, D</a:t>
            </a:r>
            <a:r>
              <a:rPr lang="en-GB" sz="900" b="1" dirty="0">
                <a:ea typeface="Calibri" panose="020F0502020204030204" pitchFamily="34" charset="0"/>
                <a:cs typeface="Times New Roman" panose="02020603050405020304" pitchFamily="18" charset="0"/>
              </a:rPr>
              <a:t>.</a:t>
            </a:r>
            <a:r>
              <a:rPr lang="en-GB" sz="900" dirty="0">
                <a:ea typeface="Calibri" panose="020F0502020204030204" pitchFamily="34" charset="0"/>
                <a:cs typeface="Times New Roman" panose="02020603050405020304" pitchFamily="18" charset="0"/>
              </a:rPr>
              <a:t>, </a:t>
            </a:r>
            <a:r>
              <a:rPr lang="en-GB" sz="900" dirty="0" err="1">
                <a:ea typeface="Calibri" panose="020F0502020204030204" pitchFamily="34" charset="0"/>
                <a:cs typeface="Times New Roman" panose="02020603050405020304" pitchFamily="18" charset="0"/>
              </a:rPr>
              <a:t>Stramski</a:t>
            </a:r>
            <a:r>
              <a:rPr lang="en-GB" sz="900" dirty="0">
                <a:ea typeface="Calibri" panose="020F0502020204030204" pitchFamily="34" charset="0"/>
                <a:cs typeface="Times New Roman" panose="02020603050405020304" pitchFamily="18" charset="0"/>
              </a:rPr>
              <a:t>, D., &amp; Reynolds, R. A. (2021). Characterization of suspended particulate matter in contrasting coastal marine environments with angle-resolved polarized light scattering measurements. </a:t>
            </a:r>
            <a:r>
              <a:rPr lang="en-GB" sz="900" i="1" dirty="0">
                <a:ea typeface="Calibri" panose="020F0502020204030204" pitchFamily="34" charset="0"/>
                <a:cs typeface="Times New Roman" panose="02020603050405020304" pitchFamily="18" charset="0"/>
              </a:rPr>
              <a:t>Applied Optics</a:t>
            </a:r>
            <a:r>
              <a:rPr lang="en-GB" sz="900" dirty="0">
                <a:ea typeface="Calibri" panose="020F0502020204030204" pitchFamily="34" charset="0"/>
                <a:cs typeface="Times New Roman" panose="02020603050405020304" pitchFamily="18" charset="0"/>
              </a:rPr>
              <a:t>, </a:t>
            </a:r>
            <a:r>
              <a:rPr lang="en-GB" sz="900" i="1" dirty="0">
                <a:ea typeface="Calibri" panose="020F0502020204030204" pitchFamily="34" charset="0"/>
                <a:cs typeface="Times New Roman" panose="02020603050405020304" pitchFamily="18" charset="0"/>
              </a:rPr>
              <a:t>60</a:t>
            </a:r>
            <a:r>
              <a:rPr lang="en-GB" sz="900" dirty="0">
                <a:ea typeface="Calibri" panose="020F0502020204030204" pitchFamily="34" charset="0"/>
                <a:cs typeface="Times New Roman" panose="02020603050405020304" pitchFamily="18" charset="0"/>
              </a:rPr>
              <a:t>, 11161–11179.</a:t>
            </a:r>
            <a:endParaRPr lang="en-US" sz="900" dirty="0"/>
          </a:p>
        </p:txBody>
      </p:sp>
      <p:sp>
        <p:nvSpPr>
          <p:cNvPr id="7" name="TextBox 6">
            <a:extLst>
              <a:ext uri="{FF2B5EF4-FFF2-40B4-BE49-F238E27FC236}">
                <a16:creationId xmlns:a16="http://schemas.microsoft.com/office/drawing/2014/main" id="{334F22FC-45FA-D6E5-60D1-D67D94D1EC1E}"/>
              </a:ext>
            </a:extLst>
          </p:cNvPr>
          <p:cNvSpPr txBox="1"/>
          <p:nvPr/>
        </p:nvSpPr>
        <p:spPr>
          <a:xfrm>
            <a:off x="2554502" y="1001163"/>
            <a:ext cx="1349388" cy="1615827"/>
          </a:xfrm>
          <a:prstGeom prst="rect">
            <a:avLst/>
          </a:prstGeom>
          <a:noFill/>
        </p:spPr>
        <p:txBody>
          <a:bodyPr wrap="square" rtlCol="0">
            <a:spAutoFit/>
          </a:bodyPr>
          <a:lstStyle/>
          <a:p>
            <a:r>
              <a:rPr lang="en-GB" sz="900" dirty="0" err="1">
                <a:ea typeface="Calibri" panose="020F0502020204030204" pitchFamily="34" charset="0"/>
                <a:cs typeface="Times New Roman" panose="02020603050405020304" pitchFamily="18" charset="0"/>
              </a:rPr>
              <a:t>Koestner</a:t>
            </a:r>
            <a:r>
              <a:rPr lang="en-GB" sz="900" dirty="0">
                <a:ea typeface="Calibri" panose="020F0502020204030204" pitchFamily="34" charset="0"/>
                <a:cs typeface="Times New Roman" panose="02020603050405020304" pitchFamily="18" charset="0"/>
              </a:rPr>
              <a:t>, D., </a:t>
            </a:r>
            <a:r>
              <a:rPr lang="en-GB" sz="900" dirty="0" err="1">
                <a:ea typeface="Calibri" panose="020F0502020204030204" pitchFamily="34" charset="0"/>
                <a:cs typeface="Times New Roman" panose="02020603050405020304" pitchFamily="18" charset="0"/>
              </a:rPr>
              <a:t>Stramski</a:t>
            </a:r>
            <a:r>
              <a:rPr lang="en-GB" sz="900" dirty="0">
                <a:ea typeface="Calibri" panose="020F0502020204030204" pitchFamily="34" charset="0"/>
                <a:cs typeface="Times New Roman" panose="02020603050405020304" pitchFamily="18" charset="0"/>
              </a:rPr>
              <a:t>, D., &amp; Reynolds, R. A. (2020). Polarized light scattering measurements as a means to characterize particle size and composition of natural assemblages of marine particles. </a:t>
            </a:r>
            <a:r>
              <a:rPr lang="en-GB" sz="900" i="1" dirty="0">
                <a:ea typeface="Calibri" panose="020F0502020204030204" pitchFamily="34" charset="0"/>
                <a:cs typeface="Times New Roman" panose="02020603050405020304" pitchFamily="18" charset="0"/>
              </a:rPr>
              <a:t>Applied Optics</a:t>
            </a:r>
            <a:r>
              <a:rPr lang="en-GB" sz="900" dirty="0">
                <a:ea typeface="Calibri" panose="020F0502020204030204" pitchFamily="34" charset="0"/>
                <a:cs typeface="Times New Roman" panose="02020603050405020304" pitchFamily="18" charset="0"/>
              </a:rPr>
              <a:t>, </a:t>
            </a:r>
            <a:r>
              <a:rPr lang="en-GB" sz="900" i="1" dirty="0">
                <a:ea typeface="Calibri" panose="020F0502020204030204" pitchFamily="34" charset="0"/>
                <a:cs typeface="Times New Roman" panose="02020603050405020304" pitchFamily="18" charset="0"/>
              </a:rPr>
              <a:t>59</a:t>
            </a:r>
            <a:r>
              <a:rPr lang="en-GB" sz="900" dirty="0">
                <a:ea typeface="Calibri" panose="020F0502020204030204" pitchFamily="34" charset="0"/>
                <a:cs typeface="Times New Roman" panose="02020603050405020304" pitchFamily="18" charset="0"/>
              </a:rPr>
              <a:t>, 8314–8334</a:t>
            </a:r>
            <a:endParaRPr lang="en-US" sz="900" dirty="0"/>
          </a:p>
        </p:txBody>
      </p:sp>
    </p:spTree>
    <p:extLst>
      <p:ext uri="{BB962C8B-B14F-4D97-AF65-F5344CB8AC3E}">
        <p14:creationId xmlns:p14="http://schemas.microsoft.com/office/powerpoint/2010/main" val="2832942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31604E9-F638-C2F2-BFF8-4BB420116FEE}"/>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t="4052" b="5944"/>
          <a:stretch/>
        </p:blipFill>
        <p:spPr>
          <a:xfrm>
            <a:off x="1894986" y="945238"/>
            <a:ext cx="5794417" cy="4172136"/>
          </a:xfrm>
          <a:prstGeom prst="rect">
            <a:avLst/>
          </a:prstGeom>
        </p:spPr>
      </p:pic>
      <p:pic>
        <p:nvPicPr>
          <p:cNvPr id="7" name="Graphic 6">
            <a:extLst>
              <a:ext uri="{FF2B5EF4-FFF2-40B4-BE49-F238E27FC236}">
                <a16:creationId xmlns:a16="http://schemas.microsoft.com/office/drawing/2014/main" id="{2BA6DF65-64BC-E87E-16D9-CACB93819081}"/>
              </a:ext>
            </a:extLst>
          </p:cNvPr>
          <p:cNvPicPr>
            <a:picLocks noChangeAspect="1"/>
          </p:cNvPicPr>
          <p:nvPr/>
        </p:nvPicPr>
        <p:blipFill rotWithShape="1">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t="4687" b="5310"/>
          <a:stretch/>
        </p:blipFill>
        <p:spPr>
          <a:xfrm>
            <a:off x="1891779" y="971364"/>
            <a:ext cx="5794417" cy="4172137"/>
          </a:xfrm>
          <a:prstGeom prst="rect">
            <a:avLst/>
          </a:prstGeom>
        </p:spPr>
      </p:pic>
      <p:sp>
        <p:nvSpPr>
          <p:cNvPr id="4" name="Slide Number Placeholder 3">
            <a:extLst>
              <a:ext uri="{FF2B5EF4-FFF2-40B4-BE49-F238E27FC236}">
                <a16:creationId xmlns:a16="http://schemas.microsoft.com/office/drawing/2014/main" id="{71D334D4-8C8A-D797-68F4-CD0AC2609BFB}"/>
              </a:ext>
            </a:extLst>
          </p:cNvPr>
          <p:cNvSpPr>
            <a:spLocks noGrp="1"/>
          </p:cNvSpPr>
          <p:nvPr>
            <p:ph type="sldNum" sz="quarter" idx="12"/>
          </p:nvPr>
        </p:nvSpPr>
        <p:spPr>
          <a:xfrm>
            <a:off x="7249014" y="4938054"/>
            <a:ext cx="1917774" cy="226089"/>
          </a:xfrm>
        </p:spPr>
        <p:txBody>
          <a:bodyPr/>
          <a:lstStyle/>
          <a:p>
            <a:fld id="{7D830E52-2CEE-BE4A-8A55-AEDBD219F7E8}" type="slidenum">
              <a:rPr lang="en-US" smtClean="0"/>
              <a:t>12</a:t>
            </a:fld>
            <a:endParaRPr lang="en-US" dirty="0"/>
          </a:p>
        </p:txBody>
      </p:sp>
      <p:sp>
        <p:nvSpPr>
          <p:cNvPr id="2" name="Title 1">
            <a:extLst>
              <a:ext uri="{FF2B5EF4-FFF2-40B4-BE49-F238E27FC236}">
                <a16:creationId xmlns:a16="http://schemas.microsoft.com/office/drawing/2014/main" id="{0BBB8B83-B481-4045-AB2B-11457AA1830D}"/>
              </a:ext>
            </a:extLst>
          </p:cNvPr>
          <p:cNvSpPr>
            <a:spLocks noGrp="1"/>
          </p:cNvSpPr>
          <p:nvPr>
            <p:ph type="title" idx="4294967295"/>
          </p:nvPr>
        </p:nvSpPr>
        <p:spPr>
          <a:xfrm>
            <a:off x="0" y="971364"/>
            <a:ext cx="1608138" cy="1311275"/>
          </a:xfrm>
        </p:spPr>
        <p:txBody>
          <a:bodyPr>
            <a:noAutofit/>
          </a:bodyPr>
          <a:lstStyle/>
          <a:p>
            <a:r>
              <a:rPr lang="en-US" sz="2100" dirty="0"/>
              <a:t>Scattering properties of seawater samples</a:t>
            </a:r>
          </a:p>
        </p:txBody>
      </p:sp>
      <p:sp>
        <p:nvSpPr>
          <p:cNvPr id="3" name="TextBox 2">
            <a:extLst>
              <a:ext uri="{FF2B5EF4-FFF2-40B4-BE49-F238E27FC236}">
                <a16:creationId xmlns:a16="http://schemas.microsoft.com/office/drawing/2014/main" id="{FA803678-89A3-DD79-946D-751C1B001010}"/>
              </a:ext>
            </a:extLst>
          </p:cNvPr>
          <p:cNvSpPr txBox="1"/>
          <p:nvPr/>
        </p:nvSpPr>
        <p:spPr>
          <a:xfrm>
            <a:off x="7686196" y="1969510"/>
            <a:ext cx="1301621" cy="923330"/>
          </a:xfrm>
          <a:prstGeom prst="rect">
            <a:avLst/>
          </a:prstGeom>
          <a:noFill/>
        </p:spPr>
        <p:txBody>
          <a:bodyPr wrap="square" rtlCol="0">
            <a:spAutoFit/>
          </a:bodyPr>
          <a:lstStyle/>
          <a:p>
            <a:r>
              <a:rPr lang="en-US" sz="1350" dirty="0"/>
              <a:t>Higher backscattering ratios than most samples</a:t>
            </a:r>
          </a:p>
        </p:txBody>
      </p:sp>
      <p:sp>
        <p:nvSpPr>
          <p:cNvPr id="6" name="TextBox 5">
            <a:extLst>
              <a:ext uri="{FF2B5EF4-FFF2-40B4-BE49-F238E27FC236}">
                <a16:creationId xmlns:a16="http://schemas.microsoft.com/office/drawing/2014/main" id="{14001BDB-88FC-0400-0925-989EFD33B751}"/>
              </a:ext>
            </a:extLst>
          </p:cNvPr>
          <p:cNvSpPr txBox="1"/>
          <p:nvPr/>
        </p:nvSpPr>
        <p:spPr>
          <a:xfrm>
            <a:off x="381814" y="4194923"/>
            <a:ext cx="1448105" cy="507831"/>
          </a:xfrm>
          <a:prstGeom prst="rect">
            <a:avLst/>
          </a:prstGeom>
          <a:noFill/>
        </p:spPr>
        <p:txBody>
          <a:bodyPr wrap="square" rtlCol="0">
            <a:spAutoFit/>
          </a:bodyPr>
          <a:lstStyle/>
          <a:p>
            <a:r>
              <a:rPr lang="en-US" sz="1350" dirty="0"/>
              <a:t>Lower values for most angles</a:t>
            </a:r>
          </a:p>
        </p:txBody>
      </p:sp>
      <p:sp>
        <p:nvSpPr>
          <p:cNvPr id="8" name="TextBox 7">
            <a:extLst>
              <a:ext uri="{FF2B5EF4-FFF2-40B4-BE49-F238E27FC236}">
                <a16:creationId xmlns:a16="http://schemas.microsoft.com/office/drawing/2014/main" id="{6B70B05B-192C-535D-860D-A2044830BFF1}"/>
              </a:ext>
            </a:extLst>
          </p:cNvPr>
          <p:cNvSpPr txBox="1"/>
          <p:nvPr/>
        </p:nvSpPr>
        <p:spPr>
          <a:xfrm>
            <a:off x="7692610" y="3525509"/>
            <a:ext cx="1301621" cy="923330"/>
          </a:xfrm>
          <a:prstGeom prst="rect">
            <a:avLst/>
          </a:prstGeom>
          <a:noFill/>
        </p:spPr>
        <p:txBody>
          <a:bodyPr wrap="square" rtlCol="0">
            <a:spAutoFit/>
          </a:bodyPr>
          <a:lstStyle/>
          <a:p>
            <a:r>
              <a:rPr lang="en-US" sz="1350" dirty="0"/>
              <a:t>Relatively lower values for side-angles around 75º and 115º</a:t>
            </a:r>
          </a:p>
        </p:txBody>
      </p:sp>
      <p:sp>
        <p:nvSpPr>
          <p:cNvPr id="9" name="TextBox 8">
            <a:extLst>
              <a:ext uri="{FF2B5EF4-FFF2-40B4-BE49-F238E27FC236}">
                <a16:creationId xmlns:a16="http://schemas.microsoft.com/office/drawing/2014/main" id="{9C3C24AD-CE7D-E875-3F0A-0F824BA14301}"/>
              </a:ext>
            </a:extLst>
          </p:cNvPr>
          <p:cNvSpPr txBox="1"/>
          <p:nvPr/>
        </p:nvSpPr>
        <p:spPr>
          <a:xfrm>
            <a:off x="75161" y="2195823"/>
            <a:ext cx="1601852" cy="923330"/>
          </a:xfrm>
          <a:prstGeom prst="rect">
            <a:avLst/>
          </a:prstGeom>
          <a:noFill/>
        </p:spPr>
        <p:txBody>
          <a:bodyPr wrap="square" rtlCol="0">
            <a:spAutoFit/>
          </a:bodyPr>
          <a:lstStyle/>
          <a:p>
            <a:r>
              <a:rPr lang="en-US" dirty="0">
                <a:latin typeface="+mj-lt"/>
              </a:rPr>
              <a:t>vs.</a:t>
            </a:r>
          </a:p>
          <a:p>
            <a:r>
              <a:rPr lang="en-US" dirty="0">
                <a:latin typeface="+mj-lt"/>
              </a:rPr>
              <a:t>microplastic samples</a:t>
            </a:r>
          </a:p>
        </p:txBody>
      </p:sp>
    </p:spTree>
    <p:extLst>
      <p:ext uri="{BB962C8B-B14F-4D97-AF65-F5344CB8AC3E}">
        <p14:creationId xmlns:p14="http://schemas.microsoft.com/office/powerpoint/2010/main" val="315232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F38F5986-EB4D-2D8F-621B-3365757681D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542903" y="998765"/>
            <a:ext cx="5203588" cy="4162871"/>
          </a:xfrm>
          <a:prstGeom prst="rect">
            <a:avLst/>
          </a:prstGeom>
        </p:spPr>
      </p:pic>
      <p:sp>
        <p:nvSpPr>
          <p:cNvPr id="8" name="Rounded Rectangle 7">
            <a:extLst>
              <a:ext uri="{FF2B5EF4-FFF2-40B4-BE49-F238E27FC236}">
                <a16:creationId xmlns:a16="http://schemas.microsoft.com/office/drawing/2014/main" id="{C20883CB-A129-8340-24D2-4830554E9D30}"/>
              </a:ext>
            </a:extLst>
          </p:cNvPr>
          <p:cNvSpPr/>
          <p:nvPr/>
        </p:nvSpPr>
        <p:spPr>
          <a:xfrm>
            <a:off x="4364600" y="2615511"/>
            <a:ext cx="1475621" cy="1622957"/>
          </a:xfrm>
          <a:prstGeom prst="roundRect">
            <a:avLst/>
          </a:prstGeom>
          <a:no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a:extLst>
              <a:ext uri="{FF2B5EF4-FFF2-40B4-BE49-F238E27FC236}">
                <a16:creationId xmlns:a16="http://schemas.microsoft.com/office/drawing/2014/main" id="{02CC4A47-1AE4-4151-16B0-F944E4FBE7E3}"/>
              </a:ext>
            </a:extLst>
          </p:cNvPr>
          <p:cNvSpPr txBox="1"/>
          <p:nvPr/>
        </p:nvSpPr>
        <p:spPr>
          <a:xfrm>
            <a:off x="174171" y="990389"/>
            <a:ext cx="2181068" cy="1384995"/>
          </a:xfrm>
          <a:prstGeom prst="rect">
            <a:avLst/>
          </a:prstGeom>
          <a:noFill/>
        </p:spPr>
        <p:txBody>
          <a:bodyPr wrap="square" rtlCol="0">
            <a:spAutoFit/>
          </a:bodyPr>
          <a:lstStyle/>
          <a:p>
            <a:r>
              <a:rPr lang="en-US" sz="2100" dirty="0">
                <a:latin typeface="+mj-lt"/>
              </a:rPr>
              <a:t>Linear depolarization at side-scattering angles</a:t>
            </a:r>
          </a:p>
        </p:txBody>
      </p:sp>
      <p:sp>
        <p:nvSpPr>
          <p:cNvPr id="4" name="Slide Number Placeholder 3">
            <a:extLst>
              <a:ext uri="{FF2B5EF4-FFF2-40B4-BE49-F238E27FC236}">
                <a16:creationId xmlns:a16="http://schemas.microsoft.com/office/drawing/2014/main" id="{AF4223F1-A828-362B-6A71-5BA9F3EB1BAB}"/>
              </a:ext>
            </a:extLst>
          </p:cNvPr>
          <p:cNvSpPr>
            <a:spLocks noGrp="1"/>
          </p:cNvSpPr>
          <p:nvPr>
            <p:ph type="sldNum" sz="quarter" idx="12"/>
          </p:nvPr>
        </p:nvSpPr>
        <p:spPr/>
        <p:txBody>
          <a:bodyPr/>
          <a:lstStyle/>
          <a:p>
            <a:fld id="{7D830E52-2CEE-BE4A-8A55-AEDBD219F7E8}" type="slidenum">
              <a:rPr lang="en-US" smtClean="0"/>
              <a:t>13</a:t>
            </a:fld>
            <a:endParaRPr lang="en-US"/>
          </a:p>
        </p:txBody>
      </p:sp>
    </p:spTree>
    <p:extLst>
      <p:ext uri="{BB962C8B-B14F-4D97-AF65-F5344CB8AC3E}">
        <p14:creationId xmlns:p14="http://schemas.microsoft.com/office/powerpoint/2010/main" val="319453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4DA17C-85C7-93A4-FD65-4300CFF519DF}"/>
              </a:ext>
            </a:extLst>
          </p:cNvPr>
          <p:cNvSpPr>
            <a:spLocks noGrp="1"/>
          </p:cNvSpPr>
          <p:nvPr>
            <p:ph type="sldNum" sz="quarter" idx="12"/>
          </p:nvPr>
        </p:nvSpPr>
        <p:spPr/>
        <p:txBody>
          <a:bodyPr/>
          <a:lstStyle/>
          <a:p>
            <a:fld id="{7D830E52-2CEE-BE4A-8A55-AEDBD219F7E8}" type="slidenum">
              <a:rPr lang="en-US" smtClean="0"/>
              <a:t>14</a:t>
            </a:fld>
            <a:endParaRPr lang="en-US"/>
          </a:p>
        </p:txBody>
      </p:sp>
      <p:sp>
        <p:nvSpPr>
          <p:cNvPr id="2" name="Title 1">
            <a:extLst>
              <a:ext uri="{FF2B5EF4-FFF2-40B4-BE49-F238E27FC236}">
                <a16:creationId xmlns:a16="http://schemas.microsoft.com/office/drawing/2014/main" id="{0883E793-3EA6-630C-FC17-7D9ADB7AEE25}"/>
              </a:ext>
            </a:extLst>
          </p:cNvPr>
          <p:cNvSpPr>
            <a:spLocks noGrp="1"/>
          </p:cNvSpPr>
          <p:nvPr>
            <p:ph type="title" idx="4294967295"/>
          </p:nvPr>
        </p:nvSpPr>
        <p:spPr>
          <a:xfrm>
            <a:off x="0" y="3498649"/>
            <a:ext cx="6514011" cy="1210700"/>
          </a:xfrm>
        </p:spPr>
        <p:txBody>
          <a:bodyPr>
            <a:normAutofit/>
          </a:bodyPr>
          <a:lstStyle/>
          <a:p>
            <a:pPr algn="l"/>
            <a:r>
              <a:rPr lang="en-US" sz="3200" dirty="0"/>
              <a:t>Simulating PACE-like observations of realistic microplastic concentrations</a:t>
            </a:r>
          </a:p>
        </p:txBody>
      </p:sp>
      <p:sp>
        <p:nvSpPr>
          <p:cNvPr id="3" name="Text Placeholder 2">
            <a:extLst>
              <a:ext uri="{FF2B5EF4-FFF2-40B4-BE49-F238E27FC236}">
                <a16:creationId xmlns:a16="http://schemas.microsoft.com/office/drawing/2014/main" id="{A659D664-48F5-132B-C795-4889DFFF490B}"/>
              </a:ext>
            </a:extLst>
          </p:cNvPr>
          <p:cNvSpPr>
            <a:spLocks noGrp="1"/>
          </p:cNvSpPr>
          <p:nvPr>
            <p:ph type="body" idx="4294967295"/>
          </p:nvPr>
        </p:nvSpPr>
        <p:spPr>
          <a:xfrm>
            <a:off x="1027611" y="4613449"/>
            <a:ext cx="7886700" cy="1125537"/>
          </a:xfrm>
        </p:spPr>
        <p:txBody>
          <a:bodyPr>
            <a:normAutofit/>
          </a:bodyPr>
          <a:lstStyle/>
          <a:p>
            <a:r>
              <a:rPr lang="en-US" sz="2000" dirty="0"/>
              <a:t>How detectable are microplastics (&lt; 300 µm) in the open ocean?</a:t>
            </a:r>
          </a:p>
        </p:txBody>
      </p:sp>
      <p:pic>
        <p:nvPicPr>
          <p:cNvPr id="8" name="Picture 7">
            <a:extLst>
              <a:ext uri="{FF2B5EF4-FFF2-40B4-BE49-F238E27FC236}">
                <a16:creationId xmlns:a16="http://schemas.microsoft.com/office/drawing/2014/main" id="{53D066D9-9501-4287-BCF6-EE02D20ECD8A}"/>
              </a:ext>
            </a:extLst>
          </p:cNvPr>
          <p:cNvPicPr>
            <a:picLocks noChangeAspect="1"/>
          </p:cNvPicPr>
          <p:nvPr/>
        </p:nvPicPr>
        <p:blipFill>
          <a:blip r:embed="rId3"/>
          <a:stretch>
            <a:fillRect/>
          </a:stretch>
        </p:blipFill>
        <p:spPr>
          <a:xfrm>
            <a:off x="3652837" y="1027670"/>
            <a:ext cx="5261474" cy="2649609"/>
          </a:xfrm>
          <a:prstGeom prst="rect">
            <a:avLst/>
          </a:prstGeom>
        </p:spPr>
      </p:pic>
    </p:spTree>
    <p:extLst>
      <p:ext uri="{BB962C8B-B14F-4D97-AF65-F5344CB8AC3E}">
        <p14:creationId xmlns:p14="http://schemas.microsoft.com/office/powerpoint/2010/main" val="1927229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4C65070-4048-47B2-B1F4-F43819E73B1C}"/>
              </a:ext>
            </a:extLst>
          </p:cNvPr>
          <p:cNvPicPr>
            <a:picLocks noChangeAspect="1"/>
          </p:cNvPicPr>
          <p:nvPr/>
        </p:nvPicPr>
        <p:blipFill>
          <a:blip r:embed="rId3"/>
          <a:stretch>
            <a:fillRect/>
          </a:stretch>
        </p:blipFill>
        <p:spPr>
          <a:xfrm>
            <a:off x="2541318" y="1502626"/>
            <a:ext cx="2205541" cy="1392557"/>
          </a:xfrm>
          <a:prstGeom prst="rect">
            <a:avLst/>
          </a:prstGeom>
        </p:spPr>
      </p:pic>
      <p:pic>
        <p:nvPicPr>
          <p:cNvPr id="12" name="Picture 11">
            <a:extLst>
              <a:ext uri="{FF2B5EF4-FFF2-40B4-BE49-F238E27FC236}">
                <a16:creationId xmlns:a16="http://schemas.microsoft.com/office/drawing/2014/main" id="{B2465938-5DFD-4EC6-A552-3501452622F0}"/>
              </a:ext>
            </a:extLst>
          </p:cNvPr>
          <p:cNvPicPr>
            <a:picLocks noChangeAspect="1"/>
          </p:cNvPicPr>
          <p:nvPr/>
        </p:nvPicPr>
        <p:blipFill>
          <a:blip r:embed="rId4"/>
          <a:stretch>
            <a:fillRect/>
          </a:stretch>
        </p:blipFill>
        <p:spPr>
          <a:xfrm>
            <a:off x="254185" y="1554677"/>
            <a:ext cx="2203023" cy="1316067"/>
          </a:xfrm>
          <a:prstGeom prst="rect">
            <a:avLst/>
          </a:prstGeom>
        </p:spPr>
      </p:pic>
      <p:sp>
        <p:nvSpPr>
          <p:cNvPr id="2" name="Slide Number Placeholder 1">
            <a:extLst>
              <a:ext uri="{FF2B5EF4-FFF2-40B4-BE49-F238E27FC236}">
                <a16:creationId xmlns:a16="http://schemas.microsoft.com/office/drawing/2014/main" id="{1DA9910B-A970-4765-B5EC-005DE40F3782}"/>
              </a:ext>
            </a:extLst>
          </p:cNvPr>
          <p:cNvSpPr>
            <a:spLocks noGrp="1"/>
          </p:cNvSpPr>
          <p:nvPr>
            <p:ph type="sldNum" sz="quarter" idx="12"/>
          </p:nvPr>
        </p:nvSpPr>
        <p:spPr/>
        <p:txBody>
          <a:bodyPr/>
          <a:lstStyle/>
          <a:p>
            <a:fld id="{1A7383EF-49D2-1B41-8C7D-9D347A7E21C1}" type="slidenum">
              <a:rPr lang="en-US" smtClean="0"/>
              <a:t>15</a:t>
            </a:fld>
            <a:endParaRPr lang="en-US" dirty="0"/>
          </a:p>
        </p:txBody>
      </p:sp>
      <p:sp>
        <p:nvSpPr>
          <p:cNvPr id="6" name="TextBox 5">
            <a:extLst>
              <a:ext uri="{FF2B5EF4-FFF2-40B4-BE49-F238E27FC236}">
                <a16:creationId xmlns:a16="http://schemas.microsoft.com/office/drawing/2014/main" id="{AC443EE0-050E-4619-BDDF-67EA6B3754C5}"/>
              </a:ext>
            </a:extLst>
          </p:cNvPr>
          <p:cNvSpPr txBox="1"/>
          <p:nvPr/>
        </p:nvSpPr>
        <p:spPr>
          <a:xfrm>
            <a:off x="211129" y="1277678"/>
            <a:ext cx="5417273" cy="276999"/>
          </a:xfrm>
          <a:prstGeom prst="rect">
            <a:avLst/>
          </a:prstGeom>
          <a:noFill/>
        </p:spPr>
        <p:txBody>
          <a:bodyPr wrap="square" rtlCol="0">
            <a:spAutoFit/>
          </a:bodyPr>
          <a:lstStyle/>
          <a:p>
            <a:r>
              <a:rPr lang="en-US" sz="1200" dirty="0"/>
              <a:t>Optimal Estimation-based fitting of theoretical phase matrices to measured ones</a:t>
            </a:r>
          </a:p>
        </p:txBody>
      </p:sp>
      <p:sp>
        <p:nvSpPr>
          <p:cNvPr id="7" name="TextBox 6">
            <a:extLst>
              <a:ext uri="{FF2B5EF4-FFF2-40B4-BE49-F238E27FC236}">
                <a16:creationId xmlns:a16="http://schemas.microsoft.com/office/drawing/2014/main" id="{2F11BCD8-20B2-472E-A198-613778769E61}"/>
              </a:ext>
            </a:extLst>
          </p:cNvPr>
          <p:cNvSpPr txBox="1"/>
          <p:nvPr/>
        </p:nvSpPr>
        <p:spPr>
          <a:xfrm>
            <a:off x="1631091" y="2956620"/>
            <a:ext cx="1652234" cy="276999"/>
          </a:xfrm>
          <a:prstGeom prst="rect">
            <a:avLst/>
          </a:prstGeom>
          <a:noFill/>
        </p:spPr>
        <p:txBody>
          <a:bodyPr wrap="square" rtlCol="0">
            <a:spAutoFit/>
          </a:bodyPr>
          <a:lstStyle/>
          <a:p>
            <a:pPr algn="ctr"/>
            <a:r>
              <a:rPr lang="en-US" sz="1200" dirty="0"/>
              <a:t>Scattering Angle</a:t>
            </a:r>
          </a:p>
        </p:txBody>
      </p:sp>
      <p:sp>
        <p:nvSpPr>
          <p:cNvPr id="8" name="TextBox 7">
            <a:extLst>
              <a:ext uri="{FF2B5EF4-FFF2-40B4-BE49-F238E27FC236}">
                <a16:creationId xmlns:a16="http://schemas.microsoft.com/office/drawing/2014/main" id="{0B67CBB5-8FF6-46C2-BF3D-0A446EC1A02F}"/>
              </a:ext>
            </a:extLst>
          </p:cNvPr>
          <p:cNvSpPr txBox="1"/>
          <p:nvPr/>
        </p:nvSpPr>
        <p:spPr>
          <a:xfrm>
            <a:off x="1264920" y="2082790"/>
            <a:ext cx="562574" cy="276999"/>
          </a:xfrm>
          <a:prstGeom prst="rect">
            <a:avLst/>
          </a:prstGeom>
          <a:noFill/>
        </p:spPr>
        <p:txBody>
          <a:bodyPr wrap="square" rtlCol="0">
            <a:spAutoFit/>
          </a:bodyPr>
          <a:lstStyle/>
          <a:p>
            <a:r>
              <a:rPr lang="en-US" sz="1200" dirty="0"/>
              <a:t>M11</a:t>
            </a:r>
          </a:p>
        </p:txBody>
      </p:sp>
      <p:sp>
        <p:nvSpPr>
          <p:cNvPr id="9" name="TextBox 8">
            <a:extLst>
              <a:ext uri="{FF2B5EF4-FFF2-40B4-BE49-F238E27FC236}">
                <a16:creationId xmlns:a16="http://schemas.microsoft.com/office/drawing/2014/main" id="{E31EFC14-0F4A-435F-8035-1F62194F9DA8}"/>
              </a:ext>
            </a:extLst>
          </p:cNvPr>
          <p:cNvSpPr txBox="1"/>
          <p:nvPr/>
        </p:nvSpPr>
        <p:spPr>
          <a:xfrm>
            <a:off x="3196215" y="2472451"/>
            <a:ext cx="866721" cy="276999"/>
          </a:xfrm>
          <a:prstGeom prst="rect">
            <a:avLst/>
          </a:prstGeom>
          <a:noFill/>
        </p:spPr>
        <p:txBody>
          <a:bodyPr wrap="square" rtlCol="0">
            <a:spAutoFit/>
          </a:bodyPr>
          <a:lstStyle/>
          <a:p>
            <a:r>
              <a:rPr lang="en-US" sz="1200" dirty="0"/>
              <a:t>-M12/M11</a:t>
            </a:r>
          </a:p>
        </p:txBody>
      </p:sp>
      <p:pic>
        <p:nvPicPr>
          <p:cNvPr id="16" name="Picture 15">
            <a:extLst>
              <a:ext uri="{FF2B5EF4-FFF2-40B4-BE49-F238E27FC236}">
                <a16:creationId xmlns:a16="http://schemas.microsoft.com/office/drawing/2014/main" id="{79D2BCF5-6D82-4A57-8083-60321380B8E9}"/>
              </a:ext>
            </a:extLst>
          </p:cNvPr>
          <p:cNvPicPr>
            <a:picLocks noChangeAspect="1"/>
          </p:cNvPicPr>
          <p:nvPr/>
        </p:nvPicPr>
        <p:blipFill>
          <a:blip r:embed="rId5"/>
          <a:stretch>
            <a:fillRect/>
          </a:stretch>
        </p:blipFill>
        <p:spPr>
          <a:xfrm>
            <a:off x="670070" y="3504274"/>
            <a:ext cx="3596640" cy="1411170"/>
          </a:xfrm>
          <a:prstGeom prst="rect">
            <a:avLst/>
          </a:prstGeom>
        </p:spPr>
      </p:pic>
      <p:sp>
        <p:nvSpPr>
          <p:cNvPr id="17" name="TextBox 16">
            <a:extLst>
              <a:ext uri="{FF2B5EF4-FFF2-40B4-BE49-F238E27FC236}">
                <a16:creationId xmlns:a16="http://schemas.microsoft.com/office/drawing/2014/main" id="{243EC811-4328-4623-AEBA-E9FF468000E5}"/>
              </a:ext>
            </a:extLst>
          </p:cNvPr>
          <p:cNvSpPr txBox="1"/>
          <p:nvPr/>
        </p:nvSpPr>
        <p:spPr>
          <a:xfrm>
            <a:off x="1469075" y="3279898"/>
            <a:ext cx="2258677" cy="276999"/>
          </a:xfrm>
          <a:prstGeom prst="rect">
            <a:avLst/>
          </a:prstGeom>
          <a:noFill/>
        </p:spPr>
        <p:txBody>
          <a:bodyPr wrap="square" rtlCol="0">
            <a:spAutoFit/>
          </a:bodyPr>
          <a:lstStyle/>
          <a:p>
            <a:pPr algn="ctr"/>
            <a:r>
              <a:rPr lang="en-US" sz="1200" dirty="0"/>
              <a:t>Complex Refractive Index of PET</a:t>
            </a:r>
          </a:p>
        </p:txBody>
      </p:sp>
      <p:sp>
        <p:nvSpPr>
          <p:cNvPr id="18" name="TextBox 17">
            <a:extLst>
              <a:ext uri="{FF2B5EF4-FFF2-40B4-BE49-F238E27FC236}">
                <a16:creationId xmlns:a16="http://schemas.microsoft.com/office/drawing/2014/main" id="{29CEABCF-1834-4F30-BCCA-3FC1E2E4ED03}"/>
              </a:ext>
            </a:extLst>
          </p:cNvPr>
          <p:cNvSpPr txBox="1"/>
          <p:nvPr/>
        </p:nvSpPr>
        <p:spPr>
          <a:xfrm>
            <a:off x="1469074" y="4921876"/>
            <a:ext cx="2258677" cy="276999"/>
          </a:xfrm>
          <a:prstGeom prst="rect">
            <a:avLst/>
          </a:prstGeom>
          <a:noFill/>
        </p:spPr>
        <p:txBody>
          <a:bodyPr wrap="square" rtlCol="0">
            <a:spAutoFit/>
          </a:bodyPr>
          <a:lstStyle/>
          <a:p>
            <a:pPr algn="ctr"/>
            <a:r>
              <a:rPr lang="en-US" sz="1200" dirty="0"/>
              <a:t>Zhang et al, 2020</a:t>
            </a:r>
          </a:p>
        </p:txBody>
      </p:sp>
      <p:pic>
        <p:nvPicPr>
          <p:cNvPr id="19" name="Picture 18">
            <a:extLst>
              <a:ext uri="{FF2B5EF4-FFF2-40B4-BE49-F238E27FC236}">
                <a16:creationId xmlns:a16="http://schemas.microsoft.com/office/drawing/2014/main" id="{F1B570B6-DF81-42B8-8F32-00E28899D3A9}"/>
              </a:ext>
            </a:extLst>
          </p:cNvPr>
          <p:cNvPicPr>
            <a:picLocks noChangeAspect="1"/>
          </p:cNvPicPr>
          <p:nvPr/>
        </p:nvPicPr>
        <p:blipFill rotWithShape="1">
          <a:blip r:embed="rId6"/>
          <a:srcRect b="33348"/>
          <a:stretch/>
        </p:blipFill>
        <p:spPr>
          <a:xfrm>
            <a:off x="5712512" y="1550902"/>
            <a:ext cx="3060622" cy="1953372"/>
          </a:xfrm>
          <a:prstGeom prst="rect">
            <a:avLst/>
          </a:prstGeom>
        </p:spPr>
      </p:pic>
      <p:sp>
        <p:nvSpPr>
          <p:cNvPr id="20" name="TextBox 19">
            <a:extLst>
              <a:ext uri="{FF2B5EF4-FFF2-40B4-BE49-F238E27FC236}">
                <a16:creationId xmlns:a16="http://schemas.microsoft.com/office/drawing/2014/main" id="{0163DA34-A019-4B8F-A73D-4F421FCE89A7}"/>
              </a:ext>
            </a:extLst>
          </p:cNvPr>
          <p:cNvSpPr txBox="1"/>
          <p:nvPr/>
        </p:nvSpPr>
        <p:spPr>
          <a:xfrm>
            <a:off x="6260920" y="3484785"/>
            <a:ext cx="1715524" cy="276999"/>
          </a:xfrm>
          <a:prstGeom prst="rect">
            <a:avLst/>
          </a:prstGeom>
          <a:noFill/>
        </p:spPr>
        <p:txBody>
          <a:bodyPr wrap="square" rtlCol="0">
            <a:spAutoFit/>
          </a:bodyPr>
          <a:lstStyle/>
          <a:p>
            <a:r>
              <a:rPr lang="en-US" sz="1200" dirty="0" err="1"/>
              <a:t>Kooi</a:t>
            </a:r>
            <a:r>
              <a:rPr lang="en-US" sz="1200" dirty="0"/>
              <a:t> &amp; </a:t>
            </a:r>
            <a:r>
              <a:rPr lang="en-US" sz="1200" dirty="0" err="1"/>
              <a:t>Koelmans</a:t>
            </a:r>
            <a:r>
              <a:rPr lang="en-US" sz="1200" dirty="0"/>
              <a:t>, 2019</a:t>
            </a:r>
          </a:p>
        </p:txBody>
      </p:sp>
      <p:sp>
        <p:nvSpPr>
          <p:cNvPr id="21" name="TextBox 20">
            <a:extLst>
              <a:ext uri="{FF2B5EF4-FFF2-40B4-BE49-F238E27FC236}">
                <a16:creationId xmlns:a16="http://schemas.microsoft.com/office/drawing/2014/main" id="{1678730E-ED00-4915-8678-7F8D17C67AE8}"/>
              </a:ext>
            </a:extLst>
          </p:cNvPr>
          <p:cNvSpPr txBox="1"/>
          <p:nvPr/>
        </p:nvSpPr>
        <p:spPr>
          <a:xfrm>
            <a:off x="5980952" y="2944631"/>
            <a:ext cx="1295020" cy="276999"/>
          </a:xfrm>
          <a:prstGeom prst="rect">
            <a:avLst/>
          </a:prstGeom>
          <a:noFill/>
        </p:spPr>
        <p:txBody>
          <a:bodyPr wrap="square" rtlCol="0">
            <a:spAutoFit/>
          </a:bodyPr>
          <a:lstStyle/>
          <a:p>
            <a:r>
              <a:rPr lang="en-US" sz="1200" dirty="0"/>
              <a:t>Mean exp. = -1.6</a:t>
            </a:r>
          </a:p>
        </p:txBody>
      </p:sp>
      <p:sp>
        <p:nvSpPr>
          <p:cNvPr id="22" name="Title 1">
            <a:extLst>
              <a:ext uri="{FF2B5EF4-FFF2-40B4-BE49-F238E27FC236}">
                <a16:creationId xmlns:a16="http://schemas.microsoft.com/office/drawing/2014/main" id="{30C47737-58ED-464E-9705-EAAEA9D6D922}"/>
              </a:ext>
            </a:extLst>
          </p:cNvPr>
          <p:cNvSpPr txBox="1">
            <a:spLocks/>
          </p:cNvSpPr>
          <p:nvPr/>
        </p:nvSpPr>
        <p:spPr>
          <a:xfrm>
            <a:off x="2556520" y="863196"/>
            <a:ext cx="4433679" cy="54234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Scattering by Microplastics</a:t>
            </a:r>
          </a:p>
        </p:txBody>
      </p:sp>
      <p:sp>
        <p:nvSpPr>
          <p:cNvPr id="23" name="TextBox 22">
            <a:extLst>
              <a:ext uri="{FF2B5EF4-FFF2-40B4-BE49-F238E27FC236}">
                <a16:creationId xmlns:a16="http://schemas.microsoft.com/office/drawing/2014/main" id="{6E54B6BE-FF08-47FC-A3D6-83A658260F3E}"/>
              </a:ext>
            </a:extLst>
          </p:cNvPr>
          <p:cNvSpPr txBox="1"/>
          <p:nvPr/>
        </p:nvSpPr>
        <p:spPr>
          <a:xfrm>
            <a:off x="6349729" y="1296530"/>
            <a:ext cx="1937446" cy="276999"/>
          </a:xfrm>
          <a:prstGeom prst="rect">
            <a:avLst/>
          </a:prstGeom>
          <a:noFill/>
        </p:spPr>
        <p:txBody>
          <a:bodyPr wrap="square" rtlCol="0">
            <a:spAutoFit/>
          </a:bodyPr>
          <a:lstStyle/>
          <a:p>
            <a:pPr algn="ctr"/>
            <a:r>
              <a:rPr lang="en-US" sz="1200" dirty="0"/>
              <a:t>Particle Size Distribution</a:t>
            </a:r>
          </a:p>
        </p:txBody>
      </p:sp>
      <p:sp>
        <p:nvSpPr>
          <p:cNvPr id="24" name="TextBox 23">
            <a:extLst>
              <a:ext uri="{FF2B5EF4-FFF2-40B4-BE49-F238E27FC236}">
                <a16:creationId xmlns:a16="http://schemas.microsoft.com/office/drawing/2014/main" id="{89A8DB52-6B3D-4FB3-BD75-E6AA4F478A59}"/>
              </a:ext>
            </a:extLst>
          </p:cNvPr>
          <p:cNvSpPr txBox="1"/>
          <p:nvPr/>
        </p:nvSpPr>
        <p:spPr>
          <a:xfrm>
            <a:off x="5283121" y="3851494"/>
            <a:ext cx="3414155" cy="461665"/>
          </a:xfrm>
          <a:prstGeom prst="rect">
            <a:avLst/>
          </a:prstGeom>
          <a:noFill/>
        </p:spPr>
        <p:txBody>
          <a:bodyPr wrap="square" rtlCol="0">
            <a:spAutoFit/>
          </a:bodyPr>
          <a:lstStyle/>
          <a:p>
            <a:pPr algn="ctr"/>
            <a:r>
              <a:rPr lang="en-US" sz="1200" dirty="0"/>
              <a:t>Spectral scattering cross-section and single scatter albedo computed with Lorenz-Mie theory</a:t>
            </a:r>
          </a:p>
        </p:txBody>
      </p:sp>
      <p:sp>
        <p:nvSpPr>
          <p:cNvPr id="25" name="TextBox 24">
            <a:extLst>
              <a:ext uri="{FF2B5EF4-FFF2-40B4-BE49-F238E27FC236}">
                <a16:creationId xmlns:a16="http://schemas.microsoft.com/office/drawing/2014/main" id="{33BF7CDA-18EF-4CCD-A046-3D0338AF603E}"/>
              </a:ext>
            </a:extLst>
          </p:cNvPr>
          <p:cNvSpPr txBox="1"/>
          <p:nvPr/>
        </p:nvSpPr>
        <p:spPr>
          <a:xfrm>
            <a:off x="4468984" y="4436338"/>
            <a:ext cx="4318956" cy="461665"/>
          </a:xfrm>
          <a:prstGeom prst="rect">
            <a:avLst/>
          </a:prstGeom>
          <a:noFill/>
          <a:ln>
            <a:solidFill>
              <a:srgbClr val="FF0000"/>
            </a:solidFill>
          </a:ln>
        </p:spPr>
        <p:txBody>
          <a:bodyPr wrap="square" rtlCol="0">
            <a:spAutoFit/>
          </a:bodyPr>
          <a:lstStyle/>
          <a:p>
            <a:pPr algn="ctr"/>
            <a:r>
              <a:rPr lang="en-US" sz="1200" dirty="0"/>
              <a:t>Mean microplastics concentrations reported at 6m depth by (Hansen et al, 2023) for 20 – 300 µm size range is 500-700 pc/m</a:t>
            </a:r>
            <a:r>
              <a:rPr lang="en-US" sz="1200" baseline="30000" dirty="0"/>
              <a:t>3</a:t>
            </a:r>
            <a:r>
              <a:rPr lang="en-US" sz="1200" dirty="0"/>
              <a:t>.</a:t>
            </a:r>
          </a:p>
        </p:txBody>
      </p:sp>
    </p:spTree>
    <p:extLst>
      <p:ext uri="{BB962C8B-B14F-4D97-AF65-F5344CB8AC3E}">
        <p14:creationId xmlns:p14="http://schemas.microsoft.com/office/powerpoint/2010/main" val="1988227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DA6ACF-0586-41CD-BF44-34A3C6FD16F0}"/>
              </a:ext>
            </a:extLst>
          </p:cNvPr>
          <p:cNvPicPr>
            <a:picLocks noChangeAspect="1"/>
          </p:cNvPicPr>
          <p:nvPr/>
        </p:nvPicPr>
        <p:blipFill>
          <a:blip r:embed="rId2"/>
          <a:stretch>
            <a:fillRect/>
          </a:stretch>
        </p:blipFill>
        <p:spPr>
          <a:xfrm>
            <a:off x="5845125" y="2793363"/>
            <a:ext cx="2932663" cy="2105582"/>
          </a:xfrm>
          <a:prstGeom prst="rect">
            <a:avLst/>
          </a:prstGeom>
        </p:spPr>
      </p:pic>
      <p:sp>
        <p:nvSpPr>
          <p:cNvPr id="2" name="Slide Number Placeholder 1">
            <a:extLst>
              <a:ext uri="{FF2B5EF4-FFF2-40B4-BE49-F238E27FC236}">
                <a16:creationId xmlns:a16="http://schemas.microsoft.com/office/drawing/2014/main" id="{1F6ACAE9-0071-41D4-BC9F-30D855F5A592}"/>
              </a:ext>
            </a:extLst>
          </p:cNvPr>
          <p:cNvSpPr>
            <a:spLocks noGrp="1"/>
          </p:cNvSpPr>
          <p:nvPr>
            <p:ph type="sldNum" sz="quarter" idx="12"/>
          </p:nvPr>
        </p:nvSpPr>
        <p:spPr/>
        <p:txBody>
          <a:bodyPr/>
          <a:lstStyle/>
          <a:p>
            <a:fld id="{1A7383EF-49D2-1B41-8C7D-9D347A7E21C1}" type="slidenum">
              <a:rPr lang="en-US" smtClean="0"/>
              <a:t>16</a:t>
            </a:fld>
            <a:endParaRPr lang="en-US" dirty="0"/>
          </a:p>
        </p:txBody>
      </p:sp>
      <p:sp>
        <p:nvSpPr>
          <p:cNvPr id="3" name="Title 1">
            <a:extLst>
              <a:ext uri="{FF2B5EF4-FFF2-40B4-BE49-F238E27FC236}">
                <a16:creationId xmlns:a16="http://schemas.microsoft.com/office/drawing/2014/main" id="{951D990F-E414-4745-9F6B-7B4BE74E2701}"/>
              </a:ext>
            </a:extLst>
          </p:cNvPr>
          <p:cNvSpPr txBox="1">
            <a:spLocks/>
          </p:cNvSpPr>
          <p:nvPr/>
        </p:nvSpPr>
        <p:spPr>
          <a:xfrm>
            <a:off x="2556520" y="863196"/>
            <a:ext cx="4433679" cy="54234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Simulation Results</a:t>
            </a:r>
          </a:p>
        </p:txBody>
      </p:sp>
      <p:sp>
        <p:nvSpPr>
          <p:cNvPr id="4" name="TextBox 3">
            <a:extLst>
              <a:ext uri="{FF2B5EF4-FFF2-40B4-BE49-F238E27FC236}">
                <a16:creationId xmlns:a16="http://schemas.microsoft.com/office/drawing/2014/main" id="{1B8B9B84-6535-4CD3-A6DE-0EF2640BD4F7}"/>
              </a:ext>
            </a:extLst>
          </p:cNvPr>
          <p:cNvSpPr txBox="1"/>
          <p:nvPr/>
        </p:nvSpPr>
        <p:spPr>
          <a:xfrm>
            <a:off x="91535" y="1405539"/>
            <a:ext cx="5303425" cy="3231654"/>
          </a:xfrm>
          <a:prstGeom prst="rect">
            <a:avLst/>
          </a:prstGeom>
          <a:noFill/>
        </p:spPr>
        <p:txBody>
          <a:bodyPr wrap="square" rtlCol="0">
            <a:spAutoFit/>
          </a:bodyPr>
          <a:lstStyle/>
          <a:p>
            <a:r>
              <a:rPr lang="en-US" sz="1200" u="sng" dirty="0"/>
              <a:t>Typical Case 1 Scene:</a:t>
            </a:r>
          </a:p>
          <a:p>
            <a:pPr marL="171450" indent="-171450">
              <a:buFont typeface="Arial" panose="020B0604020202020204" pitchFamily="34" charset="0"/>
              <a:buChar char="•"/>
            </a:pPr>
            <a:r>
              <a:rPr lang="en-US" sz="1200" dirty="0"/>
              <a:t>Wavelengths 380 - 1000 nm</a:t>
            </a:r>
          </a:p>
          <a:p>
            <a:pPr marL="171450" indent="-171450">
              <a:buFont typeface="Arial" panose="020B0604020202020204" pitchFamily="34" charset="0"/>
              <a:buChar char="•"/>
            </a:pPr>
            <a:r>
              <a:rPr lang="en-US" sz="1200" dirty="0"/>
              <a:t>Plastic Concentration (&lt; 300 µm) = 700 pc/ m</a:t>
            </a:r>
            <a:r>
              <a:rPr lang="en-US" sz="1200" baseline="30000" dirty="0"/>
              <a:t>3</a:t>
            </a:r>
            <a:r>
              <a:rPr lang="en-US" sz="1200" dirty="0"/>
              <a:t> </a:t>
            </a:r>
            <a:endParaRPr lang="en-US" sz="1200" baseline="30000" dirty="0"/>
          </a:p>
          <a:p>
            <a:pPr marL="628650" lvl="1" indent="-171450">
              <a:buFont typeface="Arial" panose="020B0604020202020204" pitchFamily="34" charset="0"/>
              <a:buChar char="•"/>
            </a:pPr>
            <a:r>
              <a:rPr lang="en-US" sz="1200" b="1" dirty="0"/>
              <a:t>Uniformly Distributed</a:t>
            </a:r>
          </a:p>
          <a:p>
            <a:pPr marL="171450" indent="-171450">
              <a:buFont typeface="Arial" panose="020B0604020202020204" pitchFamily="34" charset="0"/>
              <a:buChar char="•"/>
            </a:pPr>
            <a:r>
              <a:rPr lang="en-US" sz="1200" dirty="0"/>
              <a:t>Solar Zenith Angle = 30°</a:t>
            </a:r>
          </a:p>
          <a:p>
            <a:pPr marL="171450" indent="-171450">
              <a:buFont typeface="Arial" panose="020B0604020202020204" pitchFamily="34" charset="0"/>
              <a:buChar char="•"/>
            </a:pPr>
            <a:r>
              <a:rPr lang="en-US" sz="1200" dirty="0" err="1"/>
              <a:t>Chl</a:t>
            </a:r>
            <a:r>
              <a:rPr lang="en-US" sz="1200" dirty="0"/>
              <a:t> Concentration = 0.02 mg/m</a:t>
            </a:r>
            <a:r>
              <a:rPr lang="en-US" sz="1200" baseline="30000" dirty="0"/>
              <a:t>3</a:t>
            </a:r>
          </a:p>
          <a:p>
            <a:pPr marL="628650" lvl="1" indent="-171450">
              <a:buFont typeface="Arial" panose="020B0604020202020204" pitchFamily="34" charset="0"/>
              <a:buChar char="•"/>
            </a:pPr>
            <a:r>
              <a:rPr lang="en-US" sz="1200" dirty="0"/>
              <a:t>Refractive index = 1.04</a:t>
            </a:r>
          </a:p>
          <a:p>
            <a:pPr marL="628650" lvl="1" indent="-171450">
              <a:buFont typeface="Arial" panose="020B0604020202020204" pitchFamily="34" charset="0"/>
              <a:buChar char="•"/>
            </a:pPr>
            <a:r>
              <a:rPr lang="en-US" sz="1200" dirty="0" err="1"/>
              <a:t>Junge</a:t>
            </a:r>
            <a:r>
              <a:rPr lang="en-US" sz="1200" dirty="0"/>
              <a:t> Slope = 3.9</a:t>
            </a:r>
            <a:endParaRPr lang="en-US" sz="1200" baseline="30000" dirty="0"/>
          </a:p>
          <a:p>
            <a:pPr marL="171450" indent="-171450">
              <a:buFont typeface="Arial" panose="020B0604020202020204" pitchFamily="34" charset="0"/>
              <a:buChar char="•"/>
            </a:pPr>
            <a:r>
              <a:rPr lang="en-US" sz="1200" dirty="0"/>
              <a:t>CDOM absorption (440 nm) = 0.1 m</a:t>
            </a:r>
            <a:r>
              <a:rPr lang="en-US" sz="1200" baseline="30000" dirty="0"/>
              <a:t>-1</a:t>
            </a:r>
          </a:p>
          <a:p>
            <a:pPr marL="171450" indent="-171450">
              <a:buFont typeface="Arial" panose="020B0604020202020204" pitchFamily="34" charset="0"/>
              <a:buChar char="•"/>
            </a:pPr>
            <a:r>
              <a:rPr lang="en-US" sz="1200" dirty="0"/>
              <a:t>Phytoplankton Absorption and Scattering = “New Case 1 Model (</a:t>
            </a:r>
            <a:r>
              <a:rPr lang="en-US" sz="1200" dirty="0" err="1"/>
              <a:t>Hydrolight</a:t>
            </a:r>
            <a:r>
              <a:rPr lang="en-US" sz="1200" dirty="0"/>
              <a:t>)”</a:t>
            </a:r>
          </a:p>
          <a:p>
            <a:pPr marL="171450" indent="-171450">
              <a:buFont typeface="Arial" panose="020B0604020202020204" pitchFamily="34" charset="0"/>
              <a:buChar char="•"/>
            </a:pPr>
            <a:r>
              <a:rPr lang="en-US" sz="1200" dirty="0"/>
              <a:t>Aerosol Optical Depth (550nm) = 0.06</a:t>
            </a:r>
          </a:p>
          <a:p>
            <a:pPr marL="628650" lvl="1" indent="-171450">
              <a:buFont typeface="Arial" panose="020B0604020202020204" pitchFamily="34" charset="0"/>
              <a:buChar char="•"/>
            </a:pPr>
            <a:r>
              <a:rPr lang="en-US" sz="1200" dirty="0"/>
              <a:t>Aerosol Angstrom Exponent = 1.56</a:t>
            </a:r>
          </a:p>
          <a:p>
            <a:pPr marL="628650" lvl="1" indent="-171450">
              <a:buFont typeface="Arial" panose="020B0604020202020204" pitchFamily="34" charset="0"/>
              <a:buChar char="•"/>
            </a:pPr>
            <a:r>
              <a:rPr lang="en-US" sz="1200" dirty="0"/>
              <a:t>Aerosol Model: </a:t>
            </a:r>
            <a:r>
              <a:rPr lang="en-US" sz="1200" dirty="0" err="1"/>
              <a:t>Shettle</a:t>
            </a:r>
            <a:r>
              <a:rPr lang="en-US" sz="1200" dirty="0"/>
              <a:t> &amp; Fenn Maritime, 65% humidity</a:t>
            </a:r>
          </a:p>
          <a:p>
            <a:pPr marL="171450" indent="-171450">
              <a:buFont typeface="Arial" panose="020B0604020202020204" pitchFamily="34" charset="0"/>
              <a:buChar char="•"/>
            </a:pPr>
            <a:r>
              <a:rPr lang="en-US" sz="1200" dirty="0"/>
              <a:t>Surface Wind Speed = 6 ms</a:t>
            </a:r>
            <a:r>
              <a:rPr lang="en-US" sz="1200" baseline="30000" dirty="0"/>
              <a:t>-1 </a:t>
            </a:r>
            <a:endParaRPr lang="en-US" sz="1200" dirty="0"/>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Top-of-Atmosphere Radiance &amp; Polarization</a:t>
            </a:r>
          </a:p>
          <a:p>
            <a:pPr marL="171450" indent="-171450">
              <a:buFont typeface="Arial" panose="020B0604020202020204" pitchFamily="34" charset="0"/>
              <a:buChar char="•"/>
            </a:pPr>
            <a:endParaRPr lang="en-US" sz="1200" dirty="0"/>
          </a:p>
        </p:txBody>
      </p:sp>
      <p:pic>
        <p:nvPicPr>
          <p:cNvPr id="7" name="Picture 6">
            <a:extLst>
              <a:ext uri="{FF2B5EF4-FFF2-40B4-BE49-F238E27FC236}">
                <a16:creationId xmlns:a16="http://schemas.microsoft.com/office/drawing/2014/main" id="{63699022-EEB7-4595-88BF-C0FD8F9DF641}"/>
              </a:ext>
            </a:extLst>
          </p:cNvPr>
          <p:cNvPicPr>
            <a:picLocks noChangeAspect="1"/>
          </p:cNvPicPr>
          <p:nvPr/>
        </p:nvPicPr>
        <p:blipFill>
          <a:blip r:embed="rId3"/>
          <a:stretch>
            <a:fillRect/>
          </a:stretch>
        </p:blipFill>
        <p:spPr>
          <a:xfrm>
            <a:off x="5803275" y="1043940"/>
            <a:ext cx="2807325" cy="1958667"/>
          </a:xfrm>
          <a:prstGeom prst="rect">
            <a:avLst/>
          </a:prstGeom>
        </p:spPr>
      </p:pic>
      <p:sp>
        <p:nvSpPr>
          <p:cNvPr id="8" name="TextBox 7">
            <a:extLst>
              <a:ext uri="{FF2B5EF4-FFF2-40B4-BE49-F238E27FC236}">
                <a16:creationId xmlns:a16="http://schemas.microsoft.com/office/drawing/2014/main" id="{A3D2D36D-6ADC-4B2A-9A25-7DC106279493}"/>
              </a:ext>
            </a:extLst>
          </p:cNvPr>
          <p:cNvSpPr txBox="1"/>
          <p:nvPr/>
        </p:nvSpPr>
        <p:spPr>
          <a:xfrm>
            <a:off x="3521730" y="1405539"/>
            <a:ext cx="1956824" cy="1323439"/>
          </a:xfrm>
          <a:prstGeom prst="rect">
            <a:avLst/>
          </a:prstGeom>
          <a:noFill/>
          <a:ln>
            <a:solidFill>
              <a:srgbClr val="FF0000"/>
            </a:solidFill>
          </a:ln>
        </p:spPr>
        <p:txBody>
          <a:bodyPr wrap="square" rtlCol="0">
            <a:spAutoFit/>
          </a:bodyPr>
          <a:lstStyle/>
          <a:p>
            <a:pPr algn="ctr"/>
            <a:r>
              <a:rPr lang="en-US" sz="1600" dirty="0"/>
              <a:t>Not detectable using radiance or polarization….</a:t>
            </a:r>
          </a:p>
          <a:p>
            <a:pPr algn="ctr"/>
            <a:endParaRPr lang="en-US" sz="1600" dirty="0"/>
          </a:p>
          <a:p>
            <a:pPr algn="ctr"/>
            <a:r>
              <a:rPr lang="en-US" sz="1600" dirty="0"/>
              <a:t>… but there’s more!</a:t>
            </a:r>
          </a:p>
        </p:txBody>
      </p:sp>
    </p:spTree>
    <p:extLst>
      <p:ext uri="{BB962C8B-B14F-4D97-AF65-F5344CB8AC3E}">
        <p14:creationId xmlns:p14="http://schemas.microsoft.com/office/powerpoint/2010/main" val="51770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3C7720-5347-435A-8658-CADC3A7E74A4}"/>
              </a:ext>
            </a:extLst>
          </p:cNvPr>
          <p:cNvSpPr>
            <a:spLocks noGrp="1"/>
          </p:cNvSpPr>
          <p:nvPr>
            <p:ph type="sldNum" sz="quarter" idx="12"/>
          </p:nvPr>
        </p:nvSpPr>
        <p:spPr/>
        <p:txBody>
          <a:bodyPr/>
          <a:lstStyle/>
          <a:p>
            <a:fld id="{1A7383EF-49D2-1B41-8C7D-9D347A7E21C1}" type="slidenum">
              <a:rPr lang="en-US" smtClean="0"/>
              <a:t>17</a:t>
            </a:fld>
            <a:endParaRPr lang="en-US" dirty="0"/>
          </a:p>
        </p:txBody>
      </p:sp>
      <p:pic>
        <p:nvPicPr>
          <p:cNvPr id="3" name="Picture 2">
            <a:extLst>
              <a:ext uri="{FF2B5EF4-FFF2-40B4-BE49-F238E27FC236}">
                <a16:creationId xmlns:a16="http://schemas.microsoft.com/office/drawing/2014/main" id="{C431CE9A-AEFF-41CE-998B-A8154E78683C}"/>
              </a:ext>
            </a:extLst>
          </p:cNvPr>
          <p:cNvPicPr>
            <a:picLocks noChangeAspect="1"/>
          </p:cNvPicPr>
          <p:nvPr/>
        </p:nvPicPr>
        <p:blipFill rotWithShape="1">
          <a:blip r:embed="rId2"/>
          <a:srcRect r="48540"/>
          <a:stretch/>
        </p:blipFill>
        <p:spPr>
          <a:xfrm>
            <a:off x="1260641" y="1205202"/>
            <a:ext cx="3638012" cy="2309184"/>
          </a:xfrm>
          <a:prstGeom prst="rect">
            <a:avLst/>
          </a:prstGeom>
        </p:spPr>
      </p:pic>
      <p:pic>
        <p:nvPicPr>
          <p:cNvPr id="4" name="Picture 3">
            <a:extLst>
              <a:ext uri="{FF2B5EF4-FFF2-40B4-BE49-F238E27FC236}">
                <a16:creationId xmlns:a16="http://schemas.microsoft.com/office/drawing/2014/main" id="{A1B71D4E-EB27-4A24-86AC-A01038FAED6D}"/>
              </a:ext>
            </a:extLst>
          </p:cNvPr>
          <p:cNvPicPr>
            <a:picLocks noChangeAspect="1"/>
          </p:cNvPicPr>
          <p:nvPr/>
        </p:nvPicPr>
        <p:blipFill>
          <a:blip r:embed="rId3"/>
          <a:stretch>
            <a:fillRect/>
          </a:stretch>
        </p:blipFill>
        <p:spPr>
          <a:xfrm>
            <a:off x="114849" y="1035995"/>
            <a:ext cx="1145792" cy="2643025"/>
          </a:xfrm>
          <a:prstGeom prst="rect">
            <a:avLst/>
          </a:prstGeom>
        </p:spPr>
      </p:pic>
      <p:sp>
        <p:nvSpPr>
          <p:cNvPr id="5" name="TextBox 4">
            <a:extLst>
              <a:ext uri="{FF2B5EF4-FFF2-40B4-BE49-F238E27FC236}">
                <a16:creationId xmlns:a16="http://schemas.microsoft.com/office/drawing/2014/main" id="{6A945A77-C7CF-44B6-8B3B-76F44F67EEF1}"/>
              </a:ext>
            </a:extLst>
          </p:cNvPr>
          <p:cNvSpPr txBox="1"/>
          <p:nvPr/>
        </p:nvSpPr>
        <p:spPr>
          <a:xfrm>
            <a:off x="2477806" y="3514386"/>
            <a:ext cx="1652234" cy="276999"/>
          </a:xfrm>
          <a:prstGeom prst="rect">
            <a:avLst/>
          </a:prstGeom>
          <a:noFill/>
        </p:spPr>
        <p:txBody>
          <a:bodyPr wrap="square" rtlCol="0">
            <a:spAutoFit/>
          </a:bodyPr>
          <a:lstStyle/>
          <a:p>
            <a:r>
              <a:rPr lang="en-US" sz="1200" dirty="0"/>
              <a:t>Number Concentration</a:t>
            </a:r>
          </a:p>
        </p:txBody>
      </p:sp>
      <p:sp>
        <p:nvSpPr>
          <p:cNvPr id="6" name="TextBox 5">
            <a:extLst>
              <a:ext uri="{FF2B5EF4-FFF2-40B4-BE49-F238E27FC236}">
                <a16:creationId xmlns:a16="http://schemas.microsoft.com/office/drawing/2014/main" id="{DB516257-71AF-4D6D-A324-C1F68CBD62C3}"/>
              </a:ext>
            </a:extLst>
          </p:cNvPr>
          <p:cNvSpPr txBox="1"/>
          <p:nvPr/>
        </p:nvSpPr>
        <p:spPr>
          <a:xfrm>
            <a:off x="2561626" y="1807506"/>
            <a:ext cx="2010374" cy="1015663"/>
          </a:xfrm>
          <a:prstGeom prst="rect">
            <a:avLst/>
          </a:prstGeom>
          <a:noFill/>
        </p:spPr>
        <p:txBody>
          <a:bodyPr wrap="square" rtlCol="0">
            <a:spAutoFit/>
          </a:bodyPr>
          <a:lstStyle/>
          <a:p>
            <a:r>
              <a:rPr lang="en-US" sz="1200" dirty="0"/>
              <a:t>Positively buoyant plastics follow an exponential distribution with depth</a:t>
            </a:r>
          </a:p>
          <a:p>
            <a:r>
              <a:rPr lang="en-US" sz="1200" dirty="0"/>
              <a:t>Exponent = 0.8 – 3.0</a:t>
            </a:r>
          </a:p>
          <a:p>
            <a:r>
              <a:rPr lang="en-US" sz="1200" dirty="0"/>
              <a:t>(</a:t>
            </a:r>
            <a:r>
              <a:rPr lang="en-US" sz="1200" dirty="0" err="1"/>
              <a:t>Reisser</a:t>
            </a:r>
            <a:r>
              <a:rPr lang="en-US" sz="1200" dirty="0"/>
              <a:t> et al., 2015, Fig 3)</a:t>
            </a:r>
          </a:p>
        </p:txBody>
      </p:sp>
      <p:sp>
        <p:nvSpPr>
          <p:cNvPr id="7" name="Oval 6">
            <a:extLst>
              <a:ext uri="{FF2B5EF4-FFF2-40B4-BE49-F238E27FC236}">
                <a16:creationId xmlns:a16="http://schemas.microsoft.com/office/drawing/2014/main" id="{4ECA5234-BBAC-441E-9620-AF1F3D54B163}"/>
              </a:ext>
            </a:extLst>
          </p:cNvPr>
          <p:cNvSpPr/>
          <p:nvPr/>
        </p:nvSpPr>
        <p:spPr>
          <a:xfrm>
            <a:off x="1757226" y="3679020"/>
            <a:ext cx="112365" cy="112365"/>
          </a:xfrm>
          <a:prstGeom prst="ellipse">
            <a:avLst/>
          </a:prstGeom>
          <a:solidFill>
            <a:srgbClr val="F6891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4D2D34E-1BB7-4026-B8BA-34453C1665AD}"/>
              </a:ext>
            </a:extLst>
          </p:cNvPr>
          <p:cNvSpPr txBox="1"/>
          <p:nvPr/>
        </p:nvSpPr>
        <p:spPr>
          <a:xfrm>
            <a:off x="1529780" y="3596702"/>
            <a:ext cx="321728" cy="276999"/>
          </a:xfrm>
          <a:prstGeom prst="rect">
            <a:avLst/>
          </a:prstGeom>
          <a:noFill/>
        </p:spPr>
        <p:txBody>
          <a:bodyPr wrap="square" rtlCol="0">
            <a:spAutoFit/>
          </a:bodyPr>
          <a:lstStyle/>
          <a:p>
            <a:r>
              <a:rPr lang="en-US" sz="1200" dirty="0"/>
              <a:t>-6</a:t>
            </a:r>
          </a:p>
        </p:txBody>
      </p:sp>
      <p:sp>
        <p:nvSpPr>
          <p:cNvPr id="9" name="TextBox 8">
            <a:extLst>
              <a:ext uri="{FF2B5EF4-FFF2-40B4-BE49-F238E27FC236}">
                <a16:creationId xmlns:a16="http://schemas.microsoft.com/office/drawing/2014/main" id="{B6E4421F-748A-4F91-A3CC-3F6D0DC61EFD}"/>
              </a:ext>
            </a:extLst>
          </p:cNvPr>
          <p:cNvSpPr txBox="1"/>
          <p:nvPr/>
        </p:nvSpPr>
        <p:spPr>
          <a:xfrm>
            <a:off x="1514540" y="3238562"/>
            <a:ext cx="321728" cy="276999"/>
          </a:xfrm>
          <a:prstGeom prst="rect">
            <a:avLst/>
          </a:prstGeom>
          <a:noFill/>
        </p:spPr>
        <p:txBody>
          <a:bodyPr wrap="square" rtlCol="0">
            <a:spAutoFit/>
          </a:bodyPr>
          <a:lstStyle/>
          <a:p>
            <a:r>
              <a:rPr lang="en-US" sz="1200" dirty="0"/>
              <a:t>-5</a:t>
            </a:r>
          </a:p>
        </p:txBody>
      </p:sp>
      <p:sp>
        <p:nvSpPr>
          <p:cNvPr id="10" name="TextBox 9">
            <a:extLst>
              <a:ext uri="{FF2B5EF4-FFF2-40B4-BE49-F238E27FC236}">
                <a16:creationId xmlns:a16="http://schemas.microsoft.com/office/drawing/2014/main" id="{F1B28058-669A-4D8A-8CE2-46FC913D6FCF}"/>
              </a:ext>
            </a:extLst>
          </p:cNvPr>
          <p:cNvSpPr txBox="1"/>
          <p:nvPr/>
        </p:nvSpPr>
        <p:spPr>
          <a:xfrm>
            <a:off x="2361046" y="3965608"/>
            <a:ext cx="2675774" cy="830997"/>
          </a:xfrm>
          <a:prstGeom prst="rect">
            <a:avLst/>
          </a:prstGeom>
          <a:noFill/>
        </p:spPr>
        <p:txBody>
          <a:bodyPr wrap="square" rtlCol="0">
            <a:spAutoFit/>
          </a:bodyPr>
          <a:lstStyle/>
          <a:p>
            <a:r>
              <a:rPr lang="en-US" sz="1200" dirty="0"/>
              <a:t>Mean Concentration (20 – 300 µm) reported at </a:t>
            </a:r>
            <a:r>
              <a:rPr lang="en-US" sz="1200" b="1" dirty="0"/>
              <a:t>6m depth = 500-700 pc/m</a:t>
            </a:r>
            <a:r>
              <a:rPr lang="en-US" sz="1200" b="1" baseline="30000" dirty="0"/>
              <a:t>3</a:t>
            </a:r>
            <a:endParaRPr lang="en-US" sz="1200" dirty="0"/>
          </a:p>
          <a:p>
            <a:r>
              <a:rPr lang="en-US" sz="1200" dirty="0"/>
              <a:t>(Hansen et al., 2023)</a:t>
            </a:r>
          </a:p>
          <a:p>
            <a:endParaRPr lang="en-US" sz="1200" dirty="0"/>
          </a:p>
        </p:txBody>
      </p:sp>
      <p:cxnSp>
        <p:nvCxnSpPr>
          <p:cNvPr id="15" name="Straight Arrow Connector 14">
            <a:extLst>
              <a:ext uri="{FF2B5EF4-FFF2-40B4-BE49-F238E27FC236}">
                <a16:creationId xmlns:a16="http://schemas.microsoft.com/office/drawing/2014/main" id="{19E32010-9277-47FB-8535-1647DA3B73B8}"/>
              </a:ext>
            </a:extLst>
          </p:cNvPr>
          <p:cNvCxnSpPr>
            <a:cxnSpLocks/>
          </p:cNvCxnSpPr>
          <p:nvPr/>
        </p:nvCxnSpPr>
        <p:spPr>
          <a:xfrm flipH="1" flipV="1">
            <a:off x="1927860" y="3873701"/>
            <a:ext cx="388620" cy="378069"/>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390A448-92C9-4638-A9B6-FC753FE78607}"/>
              </a:ext>
            </a:extLst>
          </p:cNvPr>
          <p:cNvSpPr txBox="1"/>
          <p:nvPr/>
        </p:nvSpPr>
        <p:spPr>
          <a:xfrm>
            <a:off x="687745" y="4638960"/>
            <a:ext cx="7987254" cy="369332"/>
          </a:xfrm>
          <a:prstGeom prst="rect">
            <a:avLst/>
          </a:prstGeom>
          <a:noFill/>
        </p:spPr>
        <p:txBody>
          <a:bodyPr wrap="square" rtlCol="0">
            <a:spAutoFit/>
          </a:bodyPr>
          <a:lstStyle/>
          <a:p>
            <a:r>
              <a:rPr lang="en-US" b="1" dirty="0"/>
              <a:t>Extrapolated to the surface, this results in concentrations of &gt; 60,000  pc/m</a:t>
            </a:r>
            <a:r>
              <a:rPr lang="en-US" b="1" baseline="30000" dirty="0"/>
              <a:t>3</a:t>
            </a:r>
            <a:r>
              <a:rPr lang="en-US" b="1" dirty="0"/>
              <a:t> </a:t>
            </a:r>
          </a:p>
        </p:txBody>
      </p:sp>
      <p:pic>
        <p:nvPicPr>
          <p:cNvPr id="19" name="Picture 18">
            <a:extLst>
              <a:ext uri="{FF2B5EF4-FFF2-40B4-BE49-F238E27FC236}">
                <a16:creationId xmlns:a16="http://schemas.microsoft.com/office/drawing/2014/main" id="{BE292A7B-AF58-463F-B92E-0E5D69A0EDA9}"/>
              </a:ext>
            </a:extLst>
          </p:cNvPr>
          <p:cNvPicPr>
            <a:picLocks noChangeAspect="1"/>
          </p:cNvPicPr>
          <p:nvPr/>
        </p:nvPicPr>
        <p:blipFill>
          <a:blip r:embed="rId4"/>
          <a:stretch>
            <a:fillRect/>
          </a:stretch>
        </p:blipFill>
        <p:spPr>
          <a:xfrm>
            <a:off x="5274505" y="1205202"/>
            <a:ext cx="3578109" cy="2373692"/>
          </a:xfrm>
          <a:prstGeom prst="rect">
            <a:avLst/>
          </a:prstGeom>
        </p:spPr>
      </p:pic>
      <p:sp>
        <p:nvSpPr>
          <p:cNvPr id="20" name="Rectangle 19">
            <a:extLst>
              <a:ext uri="{FF2B5EF4-FFF2-40B4-BE49-F238E27FC236}">
                <a16:creationId xmlns:a16="http://schemas.microsoft.com/office/drawing/2014/main" id="{E8544231-EB3A-4F3F-B7DE-B9F981F7B0FC}"/>
              </a:ext>
            </a:extLst>
          </p:cNvPr>
          <p:cNvSpPr/>
          <p:nvPr/>
        </p:nvSpPr>
        <p:spPr>
          <a:xfrm>
            <a:off x="6066221" y="3762455"/>
            <a:ext cx="1815596" cy="276999"/>
          </a:xfrm>
          <a:prstGeom prst="rect">
            <a:avLst/>
          </a:prstGeom>
        </p:spPr>
        <p:txBody>
          <a:bodyPr wrap="square">
            <a:spAutoFit/>
          </a:bodyPr>
          <a:lstStyle/>
          <a:p>
            <a:r>
              <a:rPr lang="en-US" sz="1200" dirty="0" err="1"/>
              <a:t>Reisser</a:t>
            </a:r>
            <a:r>
              <a:rPr lang="en-US" sz="1200" dirty="0"/>
              <a:t> et al., 2015, Fig 4.</a:t>
            </a:r>
          </a:p>
        </p:txBody>
      </p:sp>
      <p:sp>
        <p:nvSpPr>
          <p:cNvPr id="21" name="Rectangle 20">
            <a:extLst>
              <a:ext uri="{FF2B5EF4-FFF2-40B4-BE49-F238E27FC236}">
                <a16:creationId xmlns:a16="http://schemas.microsoft.com/office/drawing/2014/main" id="{3658CB66-BA73-46A5-8E93-663540065D59}"/>
              </a:ext>
            </a:extLst>
          </p:cNvPr>
          <p:cNvSpPr/>
          <p:nvPr/>
        </p:nvSpPr>
        <p:spPr>
          <a:xfrm>
            <a:off x="-20217" y="3639345"/>
            <a:ext cx="1547218" cy="246221"/>
          </a:xfrm>
          <a:prstGeom prst="rect">
            <a:avLst/>
          </a:prstGeom>
        </p:spPr>
        <p:txBody>
          <a:bodyPr wrap="none">
            <a:spAutoFit/>
          </a:bodyPr>
          <a:lstStyle/>
          <a:p>
            <a:r>
              <a:rPr lang="en-US" sz="1000" dirty="0"/>
              <a:t>(</a:t>
            </a:r>
            <a:r>
              <a:rPr lang="en-US" sz="1000" dirty="0" err="1"/>
              <a:t>Reisser</a:t>
            </a:r>
            <a:r>
              <a:rPr lang="en-US" sz="1000" dirty="0"/>
              <a:t> et al., 2015, Fig 1)</a:t>
            </a:r>
          </a:p>
        </p:txBody>
      </p:sp>
      <p:sp>
        <p:nvSpPr>
          <p:cNvPr id="22" name="Rectangle 21">
            <a:extLst>
              <a:ext uri="{FF2B5EF4-FFF2-40B4-BE49-F238E27FC236}">
                <a16:creationId xmlns:a16="http://schemas.microsoft.com/office/drawing/2014/main" id="{CCE6193C-E0AF-415F-97B0-4D8B7E8AAB22}"/>
              </a:ext>
            </a:extLst>
          </p:cNvPr>
          <p:cNvSpPr/>
          <p:nvPr/>
        </p:nvSpPr>
        <p:spPr>
          <a:xfrm>
            <a:off x="5159441" y="3575416"/>
            <a:ext cx="3896037" cy="276999"/>
          </a:xfrm>
          <a:prstGeom prst="rect">
            <a:avLst/>
          </a:prstGeom>
        </p:spPr>
        <p:txBody>
          <a:bodyPr wrap="square">
            <a:spAutoFit/>
          </a:bodyPr>
          <a:lstStyle/>
          <a:p>
            <a:r>
              <a:rPr lang="en-US" sz="1200" dirty="0"/>
              <a:t>Surface (left) down to 5m depth(right) for two wind speeds.</a:t>
            </a:r>
          </a:p>
        </p:txBody>
      </p:sp>
    </p:spTree>
    <p:extLst>
      <p:ext uri="{BB962C8B-B14F-4D97-AF65-F5344CB8AC3E}">
        <p14:creationId xmlns:p14="http://schemas.microsoft.com/office/powerpoint/2010/main" val="1253470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DB68189-C2F0-4ABF-A2CF-599D047AE69A}"/>
              </a:ext>
            </a:extLst>
          </p:cNvPr>
          <p:cNvPicPr>
            <a:picLocks noChangeAspect="1"/>
          </p:cNvPicPr>
          <p:nvPr/>
        </p:nvPicPr>
        <p:blipFill>
          <a:blip r:embed="rId2"/>
          <a:stretch>
            <a:fillRect/>
          </a:stretch>
        </p:blipFill>
        <p:spPr>
          <a:xfrm>
            <a:off x="417615" y="2946318"/>
            <a:ext cx="3104285" cy="2124495"/>
          </a:xfrm>
          <a:prstGeom prst="rect">
            <a:avLst/>
          </a:prstGeom>
        </p:spPr>
      </p:pic>
      <p:pic>
        <p:nvPicPr>
          <p:cNvPr id="12" name="Picture 11">
            <a:extLst>
              <a:ext uri="{FF2B5EF4-FFF2-40B4-BE49-F238E27FC236}">
                <a16:creationId xmlns:a16="http://schemas.microsoft.com/office/drawing/2014/main" id="{44250FD8-F476-4FAC-B937-B6D3DC9108AB}"/>
              </a:ext>
            </a:extLst>
          </p:cNvPr>
          <p:cNvPicPr>
            <a:picLocks noChangeAspect="1"/>
          </p:cNvPicPr>
          <p:nvPr/>
        </p:nvPicPr>
        <p:blipFill>
          <a:blip r:embed="rId3"/>
          <a:stretch>
            <a:fillRect/>
          </a:stretch>
        </p:blipFill>
        <p:spPr>
          <a:xfrm>
            <a:off x="4526085" y="3019005"/>
            <a:ext cx="3149555" cy="2124495"/>
          </a:xfrm>
          <a:prstGeom prst="rect">
            <a:avLst/>
          </a:prstGeom>
        </p:spPr>
      </p:pic>
      <p:sp>
        <p:nvSpPr>
          <p:cNvPr id="2" name="Slide Number Placeholder 1">
            <a:extLst>
              <a:ext uri="{FF2B5EF4-FFF2-40B4-BE49-F238E27FC236}">
                <a16:creationId xmlns:a16="http://schemas.microsoft.com/office/drawing/2014/main" id="{1F6ACAE9-0071-41D4-BC9F-30D855F5A592}"/>
              </a:ext>
            </a:extLst>
          </p:cNvPr>
          <p:cNvSpPr>
            <a:spLocks noGrp="1"/>
          </p:cNvSpPr>
          <p:nvPr>
            <p:ph type="sldNum" sz="quarter" idx="12"/>
          </p:nvPr>
        </p:nvSpPr>
        <p:spPr/>
        <p:txBody>
          <a:bodyPr/>
          <a:lstStyle/>
          <a:p>
            <a:fld id="{1A7383EF-49D2-1B41-8C7D-9D347A7E21C1}" type="slidenum">
              <a:rPr lang="en-US" smtClean="0"/>
              <a:t>18</a:t>
            </a:fld>
            <a:endParaRPr lang="en-US" dirty="0"/>
          </a:p>
        </p:txBody>
      </p:sp>
      <p:sp>
        <p:nvSpPr>
          <p:cNvPr id="3" name="Title 1">
            <a:extLst>
              <a:ext uri="{FF2B5EF4-FFF2-40B4-BE49-F238E27FC236}">
                <a16:creationId xmlns:a16="http://schemas.microsoft.com/office/drawing/2014/main" id="{951D990F-E414-4745-9F6B-7B4BE74E2701}"/>
              </a:ext>
            </a:extLst>
          </p:cNvPr>
          <p:cNvSpPr txBox="1">
            <a:spLocks/>
          </p:cNvSpPr>
          <p:nvPr/>
        </p:nvSpPr>
        <p:spPr>
          <a:xfrm>
            <a:off x="2184400" y="863196"/>
            <a:ext cx="5129649" cy="542343"/>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200" dirty="0"/>
              <a:t>Simulation Results (with exponential profile)</a:t>
            </a:r>
          </a:p>
        </p:txBody>
      </p:sp>
      <p:pic>
        <p:nvPicPr>
          <p:cNvPr id="15" name="Picture 14">
            <a:extLst>
              <a:ext uri="{FF2B5EF4-FFF2-40B4-BE49-F238E27FC236}">
                <a16:creationId xmlns:a16="http://schemas.microsoft.com/office/drawing/2014/main" id="{FBE22A7E-5315-439C-9648-19A018EBCBB8}"/>
              </a:ext>
            </a:extLst>
          </p:cNvPr>
          <p:cNvPicPr>
            <a:picLocks noChangeAspect="1"/>
          </p:cNvPicPr>
          <p:nvPr/>
        </p:nvPicPr>
        <p:blipFill>
          <a:blip r:embed="rId4"/>
          <a:stretch>
            <a:fillRect/>
          </a:stretch>
        </p:blipFill>
        <p:spPr>
          <a:xfrm>
            <a:off x="313869" y="1206392"/>
            <a:ext cx="2853869" cy="1901629"/>
          </a:xfrm>
          <a:prstGeom prst="rect">
            <a:avLst/>
          </a:prstGeom>
        </p:spPr>
      </p:pic>
      <p:sp>
        <p:nvSpPr>
          <p:cNvPr id="18" name="Rectangle 17">
            <a:extLst>
              <a:ext uri="{FF2B5EF4-FFF2-40B4-BE49-F238E27FC236}">
                <a16:creationId xmlns:a16="http://schemas.microsoft.com/office/drawing/2014/main" id="{D2120B31-98D9-4531-A25B-87147040294F}"/>
              </a:ext>
            </a:extLst>
          </p:cNvPr>
          <p:cNvSpPr/>
          <p:nvPr/>
        </p:nvSpPr>
        <p:spPr>
          <a:xfrm>
            <a:off x="1425289" y="1950380"/>
            <a:ext cx="2021387" cy="646331"/>
          </a:xfrm>
          <a:prstGeom prst="rect">
            <a:avLst/>
          </a:prstGeom>
        </p:spPr>
        <p:txBody>
          <a:bodyPr wrap="none">
            <a:spAutoFit/>
          </a:bodyPr>
          <a:lstStyle/>
          <a:p>
            <a:r>
              <a:rPr lang="en-US" dirty="0"/>
              <a:t>Change in Radiance</a:t>
            </a:r>
          </a:p>
          <a:p>
            <a:r>
              <a:rPr lang="en-US" dirty="0"/>
              <a:t>(Wm</a:t>
            </a:r>
            <a:r>
              <a:rPr lang="en-US" baseline="30000" dirty="0"/>
              <a:t>-2</a:t>
            </a:r>
            <a:r>
              <a:rPr lang="en-US" dirty="0"/>
              <a:t>µm</a:t>
            </a:r>
            <a:r>
              <a:rPr lang="en-US" baseline="30000" dirty="0"/>
              <a:t>-1</a:t>
            </a:r>
            <a:r>
              <a:rPr lang="en-US" dirty="0"/>
              <a:t> sr</a:t>
            </a:r>
            <a:r>
              <a:rPr lang="en-US" baseline="30000" dirty="0"/>
              <a:t>-1</a:t>
            </a:r>
            <a:r>
              <a:rPr lang="en-US" dirty="0"/>
              <a:t>)</a:t>
            </a:r>
          </a:p>
        </p:txBody>
      </p:sp>
      <p:sp>
        <p:nvSpPr>
          <p:cNvPr id="19" name="Rectangle 18">
            <a:extLst>
              <a:ext uri="{FF2B5EF4-FFF2-40B4-BE49-F238E27FC236}">
                <a16:creationId xmlns:a16="http://schemas.microsoft.com/office/drawing/2014/main" id="{ADC2EE36-7A58-4C26-AE5B-B2EAF8936AAF}"/>
              </a:ext>
            </a:extLst>
          </p:cNvPr>
          <p:cNvSpPr/>
          <p:nvPr/>
        </p:nvSpPr>
        <p:spPr>
          <a:xfrm>
            <a:off x="5735479" y="3282348"/>
            <a:ext cx="894797" cy="369332"/>
          </a:xfrm>
          <a:prstGeom prst="rect">
            <a:avLst/>
          </a:prstGeom>
        </p:spPr>
        <p:txBody>
          <a:bodyPr wrap="none">
            <a:spAutoFit/>
          </a:bodyPr>
          <a:lstStyle/>
          <a:p>
            <a:r>
              <a:rPr lang="en-US" dirty="0"/>
              <a:t>850 nm</a:t>
            </a:r>
          </a:p>
        </p:txBody>
      </p:sp>
      <p:sp>
        <p:nvSpPr>
          <p:cNvPr id="20" name="Rectangle 19">
            <a:extLst>
              <a:ext uri="{FF2B5EF4-FFF2-40B4-BE49-F238E27FC236}">
                <a16:creationId xmlns:a16="http://schemas.microsoft.com/office/drawing/2014/main" id="{4667FF55-E582-4E8A-A9DD-E6247C9E2E2C}"/>
              </a:ext>
            </a:extLst>
          </p:cNvPr>
          <p:cNvSpPr/>
          <p:nvPr/>
        </p:nvSpPr>
        <p:spPr>
          <a:xfrm>
            <a:off x="1621642" y="3231328"/>
            <a:ext cx="894797" cy="369332"/>
          </a:xfrm>
          <a:prstGeom prst="rect">
            <a:avLst/>
          </a:prstGeom>
        </p:spPr>
        <p:txBody>
          <a:bodyPr wrap="none">
            <a:spAutoFit/>
          </a:bodyPr>
          <a:lstStyle/>
          <a:p>
            <a:r>
              <a:rPr lang="en-US" dirty="0"/>
              <a:t>850 nm</a:t>
            </a:r>
          </a:p>
        </p:txBody>
      </p:sp>
      <p:pic>
        <p:nvPicPr>
          <p:cNvPr id="22" name="Picture 21">
            <a:extLst>
              <a:ext uri="{FF2B5EF4-FFF2-40B4-BE49-F238E27FC236}">
                <a16:creationId xmlns:a16="http://schemas.microsoft.com/office/drawing/2014/main" id="{29B311B0-AD77-4596-9172-07317C4D3234}"/>
              </a:ext>
            </a:extLst>
          </p:cNvPr>
          <p:cNvPicPr>
            <a:picLocks noChangeAspect="1"/>
          </p:cNvPicPr>
          <p:nvPr/>
        </p:nvPicPr>
        <p:blipFill>
          <a:blip r:embed="rId5"/>
          <a:stretch>
            <a:fillRect/>
          </a:stretch>
        </p:blipFill>
        <p:spPr>
          <a:xfrm>
            <a:off x="4466102" y="1269046"/>
            <a:ext cx="2851180" cy="1934625"/>
          </a:xfrm>
          <a:prstGeom prst="rect">
            <a:avLst/>
          </a:prstGeom>
        </p:spPr>
      </p:pic>
      <p:sp>
        <p:nvSpPr>
          <p:cNvPr id="14" name="Rectangle 13">
            <a:extLst>
              <a:ext uri="{FF2B5EF4-FFF2-40B4-BE49-F238E27FC236}">
                <a16:creationId xmlns:a16="http://schemas.microsoft.com/office/drawing/2014/main" id="{104D86E9-6A70-415F-94A0-F7ACDF0D27D5}"/>
              </a:ext>
            </a:extLst>
          </p:cNvPr>
          <p:cNvSpPr/>
          <p:nvPr/>
        </p:nvSpPr>
        <p:spPr>
          <a:xfrm>
            <a:off x="3446676" y="3017331"/>
            <a:ext cx="865943" cy="369332"/>
          </a:xfrm>
          <a:prstGeom prst="rect">
            <a:avLst/>
          </a:prstGeom>
        </p:spPr>
        <p:txBody>
          <a:bodyPr wrap="none">
            <a:spAutoFit/>
          </a:bodyPr>
          <a:lstStyle/>
          <a:p>
            <a:r>
              <a:rPr lang="en-US" dirty="0"/>
              <a:t>1 x 10</a:t>
            </a:r>
            <a:r>
              <a:rPr lang="en-US" baseline="30000" dirty="0"/>
              <a:t>-3</a:t>
            </a:r>
          </a:p>
        </p:txBody>
      </p:sp>
      <p:sp>
        <p:nvSpPr>
          <p:cNvPr id="16" name="Rectangle 15">
            <a:extLst>
              <a:ext uri="{FF2B5EF4-FFF2-40B4-BE49-F238E27FC236}">
                <a16:creationId xmlns:a16="http://schemas.microsoft.com/office/drawing/2014/main" id="{C10C24D6-47EE-46D8-81C6-A2E45F28E9C9}"/>
              </a:ext>
            </a:extLst>
          </p:cNvPr>
          <p:cNvSpPr/>
          <p:nvPr/>
        </p:nvSpPr>
        <p:spPr>
          <a:xfrm>
            <a:off x="3412923" y="4532607"/>
            <a:ext cx="865943" cy="369332"/>
          </a:xfrm>
          <a:prstGeom prst="rect">
            <a:avLst/>
          </a:prstGeom>
        </p:spPr>
        <p:txBody>
          <a:bodyPr wrap="none">
            <a:spAutoFit/>
          </a:bodyPr>
          <a:lstStyle/>
          <a:p>
            <a:r>
              <a:rPr lang="en-US" dirty="0"/>
              <a:t>5 x 10</a:t>
            </a:r>
            <a:r>
              <a:rPr lang="en-US" baseline="30000" dirty="0"/>
              <a:t>-4</a:t>
            </a:r>
          </a:p>
        </p:txBody>
      </p:sp>
      <p:sp>
        <p:nvSpPr>
          <p:cNvPr id="21" name="Rectangle 20">
            <a:extLst>
              <a:ext uri="{FF2B5EF4-FFF2-40B4-BE49-F238E27FC236}">
                <a16:creationId xmlns:a16="http://schemas.microsoft.com/office/drawing/2014/main" id="{35C97896-8F14-41EB-9A41-F1A2C4B6209E}"/>
              </a:ext>
            </a:extLst>
          </p:cNvPr>
          <p:cNvSpPr/>
          <p:nvPr/>
        </p:nvSpPr>
        <p:spPr>
          <a:xfrm>
            <a:off x="7555486" y="4400785"/>
            <a:ext cx="829073" cy="369332"/>
          </a:xfrm>
          <a:prstGeom prst="rect">
            <a:avLst/>
          </a:prstGeom>
        </p:spPr>
        <p:txBody>
          <a:bodyPr wrap="none">
            <a:spAutoFit/>
          </a:bodyPr>
          <a:lstStyle/>
          <a:p>
            <a:r>
              <a:rPr lang="en-US" dirty="0"/>
              <a:t>-0.02%</a:t>
            </a:r>
            <a:endParaRPr lang="en-US" baseline="30000" dirty="0"/>
          </a:p>
        </p:txBody>
      </p:sp>
      <p:sp>
        <p:nvSpPr>
          <p:cNvPr id="13" name="Rectangle 12">
            <a:extLst>
              <a:ext uri="{FF2B5EF4-FFF2-40B4-BE49-F238E27FC236}">
                <a16:creationId xmlns:a16="http://schemas.microsoft.com/office/drawing/2014/main" id="{37AE1FF5-3F30-4B5D-A59F-83DF0A0FCB24}"/>
              </a:ext>
            </a:extLst>
          </p:cNvPr>
          <p:cNvSpPr/>
          <p:nvPr/>
        </p:nvSpPr>
        <p:spPr>
          <a:xfrm>
            <a:off x="7307217" y="1904213"/>
            <a:ext cx="1646285" cy="369332"/>
          </a:xfrm>
          <a:prstGeom prst="rect">
            <a:avLst/>
          </a:prstGeom>
        </p:spPr>
        <p:txBody>
          <a:bodyPr wrap="none">
            <a:spAutoFit/>
          </a:bodyPr>
          <a:lstStyle/>
          <a:p>
            <a:r>
              <a:rPr lang="en-US" dirty="0"/>
              <a:t>Change in </a:t>
            </a:r>
            <a:r>
              <a:rPr lang="en-US" dirty="0" err="1"/>
              <a:t>DoLP</a:t>
            </a:r>
            <a:endParaRPr lang="en-US" dirty="0"/>
          </a:p>
        </p:txBody>
      </p:sp>
      <p:sp>
        <p:nvSpPr>
          <p:cNvPr id="23" name="Rectangle 22">
            <a:extLst>
              <a:ext uri="{FF2B5EF4-FFF2-40B4-BE49-F238E27FC236}">
                <a16:creationId xmlns:a16="http://schemas.microsoft.com/office/drawing/2014/main" id="{4245749B-3C34-475C-81A5-EA57FEDE831C}"/>
              </a:ext>
            </a:extLst>
          </p:cNvPr>
          <p:cNvSpPr/>
          <p:nvPr/>
        </p:nvSpPr>
        <p:spPr>
          <a:xfrm>
            <a:off x="7605085" y="3339066"/>
            <a:ext cx="758541" cy="369332"/>
          </a:xfrm>
          <a:prstGeom prst="rect">
            <a:avLst/>
          </a:prstGeom>
        </p:spPr>
        <p:txBody>
          <a:bodyPr wrap="none">
            <a:spAutoFit/>
          </a:bodyPr>
          <a:lstStyle/>
          <a:p>
            <a:r>
              <a:rPr lang="en-US" dirty="0"/>
              <a:t>0.02%</a:t>
            </a:r>
            <a:endParaRPr lang="en-US" baseline="30000" dirty="0"/>
          </a:p>
        </p:txBody>
      </p:sp>
    </p:spTree>
    <p:extLst>
      <p:ext uri="{BB962C8B-B14F-4D97-AF65-F5344CB8AC3E}">
        <p14:creationId xmlns:p14="http://schemas.microsoft.com/office/powerpoint/2010/main" val="1586543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1923BE3-4371-CB83-4C45-4D90AD9B6CF9}"/>
              </a:ext>
            </a:extLst>
          </p:cNvPr>
          <p:cNvSpPr>
            <a:spLocks noGrp="1"/>
          </p:cNvSpPr>
          <p:nvPr>
            <p:ph type="sldNum" sz="quarter" idx="12"/>
          </p:nvPr>
        </p:nvSpPr>
        <p:spPr/>
        <p:txBody>
          <a:bodyPr/>
          <a:lstStyle/>
          <a:p>
            <a:fld id="{7D830E52-2CEE-BE4A-8A55-AEDBD219F7E8}" type="slidenum">
              <a:rPr lang="en-US" smtClean="0"/>
              <a:t>19</a:t>
            </a:fld>
            <a:endParaRPr lang="en-US"/>
          </a:p>
        </p:txBody>
      </p:sp>
      <p:sp>
        <p:nvSpPr>
          <p:cNvPr id="2" name="Title 1">
            <a:extLst>
              <a:ext uri="{FF2B5EF4-FFF2-40B4-BE49-F238E27FC236}">
                <a16:creationId xmlns:a16="http://schemas.microsoft.com/office/drawing/2014/main" id="{3F3CBA2A-25F1-9392-C8D3-E91FB6323196}"/>
              </a:ext>
            </a:extLst>
          </p:cNvPr>
          <p:cNvSpPr>
            <a:spLocks noGrp="1"/>
          </p:cNvSpPr>
          <p:nvPr>
            <p:ph type="title" idx="4294967295"/>
          </p:nvPr>
        </p:nvSpPr>
        <p:spPr>
          <a:xfrm>
            <a:off x="171450" y="908550"/>
            <a:ext cx="3074670" cy="857250"/>
          </a:xfrm>
        </p:spPr>
        <p:txBody>
          <a:bodyPr/>
          <a:lstStyle/>
          <a:p>
            <a:r>
              <a:rPr lang="en-US" dirty="0"/>
              <a:t>Conclusions</a:t>
            </a:r>
          </a:p>
        </p:txBody>
      </p:sp>
      <p:sp>
        <p:nvSpPr>
          <p:cNvPr id="3" name="Content Placeholder 2">
            <a:extLst>
              <a:ext uri="{FF2B5EF4-FFF2-40B4-BE49-F238E27FC236}">
                <a16:creationId xmlns:a16="http://schemas.microsoft.com/office/drawing/2014/main" id="{CC0CC4B3-272F-275C-AEEB-58F403341151}"/>
              </a:ext>
            </a:extLst>
          </p:cNvPr>
          <p:cNvSpPr>
            <a:spLocks noGrp="1"/>
          </p:cNvSpPr>
          <p:nvPr>
            <p:ph idx="4294967295"/>
          </p:nvPr>
        </p:nvSpPr>
        <p:spPr>
          <a:xfrm>
            <a:off x="342900" y="1661160"/>
            <a:ext cx="7886700" cy="3390901"/>
          </a:xfrm>
        </p:spPr>
        <p:txBody>
          <a:bodyPr>
            <a:normAutofit fontScale="62500" lnSpcReduction="20000"/>
          </a:bodyPr>
          <a:lstStyle/>
          <a:p>
            <a:pPr marL="385763" indent="-385763">
              <a:buFont typeface="+mj-lt"/>
              <a:buAutoNum type="arabicPeriod"/>
            </a:pPr>
            <a:r>
              <a:rPr lang="en-US" dirty="0"/>
              <a:t>Can we use optics as a diagnostic tool?</a:t>
            </a:r>
          </a:p>
          <a:p>
            <a:pPr lvl="1"/>
            <a:r>
              <a:rPr lang="en-US" dirty="0"/>
              <a:t>Microplastic particles have increased backscattering and decreased polarization compared to natural particles</a:t>
            </a:r>
          </a:p>
          <a:p>
            <a:pPr marL="385763" indent="-385763">
              <a:buFont typeface="+mj-lt"/>
              <a:buAutoNum type="arabicPeriod"/>
            </a:pPr>
            <a:r>
              <a:rPr lang="en-US" dirty="0"/>
              <a:t>Some microplastic samples appear most similar to extreme cases (e.g., glacial meltwater and certain nearshore environments)</a:t>
            </a:r>
          </a:p>
          <a:p>
            <a:pPr lvl="1"/>
            <a:r>
              <a:rPr lang="en-US" dirty="0"/>
              <a:t>Appear most similar to mineral-like particles.</a:t>
            </a:r>
          </a:p>
          <a:p>
            <a:pPr marL="400050" indent="-400050">
              <a:buFont typeface="+mj-lt"/>
              <a:buAutoNum type="arabicPeriod"/>
            </a:pPr>
            <a:r>
              <a:rPr lang="en-US" dirty="0"/>
              <a:t>Extrapolating mean concentrations at 6m depth (500-700 pc/m</a:t>
            </a:r>
            <a:r>
              <a:rPr lang="en-US" baseline="30000" dirty="0"/>
              <a:t>3</a:t>
            </a:r>
            <a:r>
              <a:rPr lang="en-US" dirty="0"/>
              <a:t>) to the surface based on observed profiles is enough to cause a detectable change in both radiance and polarization.</a:t>
            </a:r>
          </a:p>
          <a:p>
            <a:pPr marL="914400" lvl="1" indent="-514350"/>
            <a:r>
              <a:rPr lang="en-US" dirty="0"/>
              <a:t>A homogeneous profile is not detectable.</a:t>
            </a:r>
          </a:p>
          <a:p>
            <a:pPr marL="914400" lvl="1" indent="-514350"/>
            <a:r>
              <a:rPr lang="en-US" dirty="0"/>
              <a:t>There is a large uncertainty in this extrapolation.</a:t>
            </a:r>
          </a:p>
          <a:p>
            <a:pPr marL="914400" lvl="1" indent="-514350"/>
            <a:r>
              <a:rPr lang="en-US" dirty="0"/>
              <a:t>Unsure if the same profiles hold for small vs large plastic particles.</a:t>
            </a:r>
          </a:p>
          <a:p>
            <a:pPr marL="914400" lvl="1" indent="-514350"/>
            <a:endParaRPr lang="en-US" dirty="0"/>
          </a:p>
          <a:p>
            <a:endParaRPr lang="en-US" dirty="0"/>
          </a:p>
        </p:txBody>
      </p:sp>
      <p:sp>
        <p:nvSpPr>
          <p:cNvPr id="4" name="Rectangle 3">
            <a:extLst>
              <a:ext uri="{FF2B5EF4-FFF2-40B4-BE49-F238E27FC236}">
                <a16:creationId xmlns:a16="http://schemas.microsoft.com/office/drawing/2014/main" id="{07577E38-59A5-4711-A8DB-BF40EE78372F}"/>
              </a:ext>
            </a:extLst>
          </p:cNvPr>
          <p:cNvSpPr/>
          <p:nvPr/>
        </p:nvSpPr>
        <p:spPr>
          <a:xfrm>
            <a:off x="6010146" y="1102213"/>
            <a:ext cx="2303964" cy="369332"/>
          </a:xfrm>
          <a:prstGeom prst="rect">
            <a:avLst/>
          </a:prstGeom>
        </p:spPr>
        <p:txBody>
          <a:bodyPr wrap="none">
            <a:spAutoFit/>
          </a:bodyPr>
          <a:lstStyle/>
          <a:p>
            <a:r>
              <a:rPr lang="en-US" dirty="0"/>
              <a:t>Microplastics &lt;300 µm</a:t>
            </a:r>
          </a:p>
        </p:txBody>
      </p:sp>
    </p:spTree>
    <p:extLst>
      <p:ext uri="{BB962C8B-B14F-4D97-AF65-F5344CB8AC3E}">
        <p14:creationId xmlns:p14="http://schemas.microsoft.com/office/powerpoint/2010/main" val="3719559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3978752-A314-3C19-78BC-B2A8528D4D78}"/>
              </a:ext>
            </a:extLst>
          </p:cNvPr>
          <p:cNvSpPr>
            <a:spLocks noGrp="1"/>
          </p:cNvSpPr>
          <p:nvPr>
            <p:ph type="sldNum" sz="quarter" idx="12"/>
          </p:nvPr>
        </p:nvSpPr>
        <p:spPr/>
        <p:txBody>
          <a:bodyPr/>
          <a:lstStyle/>
          <a:p>
            <a:fld id="{7D830E52-2CEE-BE4A-8A55-AEDBD219F7E8}" type="slidenum">
              <a:rPr lang="en-US" smtClean="0"/>
              <a:t>2</a:t>
            </a:fld>
            <a:endParaRPr lang="en-US"/>
          </a:p>
        </p:txBody>
      </p:sp>
      <p:sp>
        <p:nvSpPr>
          <p:cNvPr id="2" name="Title 1">
            <a:extLst>
              <a:ext uri="{FF2B5EF4-FFF2-40B4-BE49-F238E27FC236}">
                <a16:creationId xmlns:a16="http://schemas.microsoft.com/office/drawing/2014/main" id="{DC1C609B-6936-B950-5830-41D19179162E}"/>
              </a:ext>
            </a:extLst>
          </p:cNvPr>
          <p:cNvSpPr>
            <a:spLocks noGrp="1"/>
          </p:cNvSpPr>
          <p:nvPr>
            <p:ph type="title" idx="4294967295"/>
          </p:nvPr>
        </p:nvSpPr>
        <p:spPr>
          <a:xfrm>
            <a:off x="299672" y="747036"/>
            <a:ext cx="8229600" cy="857250"/>
          </a:xfrm>
        </p:spPr>
        <p:txBody>
          <a:bodyPr>
            <a:normAutofit/>
          </a:bodyPr>
          <a:lstStyle/>
          <a:p>
            <a:r>
              <a:rPr lang="en-US" sz="2800" dirty="0"/>
              <a:t>Microplastics in the environment</a:t>
            </a:r>
          </a:p>
        </p:txBody>
      </p:sp>
      <p:sp>
        <p:nvSpPr>
          <p:cNvPr id="13" name="TextBox 12">
            <a:extLst>
              <a:ext uri="{FF2B5EF4-FFF2-40B4-BE49-F238E27FC236}">
                <a16:creationId xmlns:a16="http://schemas.microsoft.com/office/drawing/2014/main" id="{1676E0D7-965C-68FE-8EC0-4348FAF323C9}"/>
              </a:ext>
            </a:extLst>
          </p:cNvPr>
          <p:cNvSpPr txBox="1"/>
          <p:nvPr/>
        </p:nvSpPr>
        <p:spPr>
          <a:xfrm>
            <a:off x="5376645" y="3715500"/>
            <a:ext cx="3773150" cy="577081"/>
          </a:xfrm>
          <a:prstGeom prst="rect">
            <a:avLst/>
          </a:prstGeom>
          <a:noFill/>
        </p:spPr>
        <p:txBody>
          <a:bodyPr wrap="square" rtlCol="0">
            <a:spAutoFit/>
          </a:bodyPr>
          <a:lstStyle/>
          <a:p>
            <a:r>
              <a:rPr lang="en-US" sz="1050" dirty="0"/>
              <a:t>Brandon et al. 2019; </a:t>
            </a:r>
            <a:r>
              <a:rPr lang="en-US" sz="1050" b="1" dirty="0">
                <a:solidFill>
                  <a:srgbClr val="262626"/>
                </a:solidFill>
                <a:latin typeface="roboto" panose="02000000000000000000" pitchFamily="2" charset="0"/>
              </a:rPr>
              <a:t>Multidecadal increase in plastic particles in coastal ocean sediments</a:t>
            </a:r>
          </a:p>
          <a:p>
            <a:r>
              <a:rPr lang="en-US" sz="1050" i="1" dirty="0"/>
              <a:t>Data from coastal sediment cores from Santa Barbara basin</a:t>
            </a:r>
          </a:p>
        </p:txBody>
      </p:sp>
      <p:sp>
        <p:nvSpPr>
          <p:cNvPr id="14" name="TextBox 13">
            <a:extLst>
              <a:ext uri="{FF2B5EF4-FFF2-40B4-BE49-F238E27FC236}">
                <a16:creationId xmlns:a16="http://schemas.microsoft.com/office/drawing/2014/main" id="{71BF9628-8A77-1A79-99FA-39CE2030ED44}"/>
              </a:ext>
            </a:extLst>
          </p:cNvPr>
          <p:cNvSpPr txBox="1"/>
          <p:nvPr/>
        </p:nvSpPr>
        <p:spPr>
          <a:xfrm>
            <a:off x="141262" y="1381098"/>
            <a:ext cx="5133883" cy="1200329"/>
          </a:xfrm>
          <a:prstGeom prst="rect">
            <a:avLst/>
          </a:prstGeom>
          <a:noFill/>
        </p:spPr>
        <p:txBody>
          <a:bodyPr wrap="square" rtlCol="0">
            <a:spAutoFit/>
          </a:bodyPr>
          <a:lstStyle/>
          <a:p>
            <a:pPr marL="214313" indent="-214313">
              <a:buFont typeface="Arial" panose="020B0604020202020204" pitchFamily="34" charset="0"/>
              <a:buChar char="•"/>
            </a:pPr>
            <a:r>
              <a:rPr lang="en-US" dirty="0"/>
              <a:t>Persistent and seemingly ubiquitous. </a:t>
            </a:r>
          </a:p>
          <a:p>
            <a:pPr marL="214313" indent="-214313">
              <a:buFont typeface="Arial" panose="020B0604020202020204" pitchFamily="34" charset="0"/>
              <a:buChar char="•"/>
            </a:pPr>
            <a:r>
              <a:rPr lang="en-US" dirty="0"/>
              <a:t>Potentially toxic</a:t>
            </a:r>
          </a:p>
          <a:p>
            <a:pPr marL="214313" indent="-214313">
              <a:buFont typeface="Arial" panose="020B0604020202020204" pitchFamily="34" charset="0"/>
              <a:buChar char="•"/>
            </a:pPr>
            <a:r>
              <a:rPr lang="en-US" dirty="0"/>
              <a:t>Challenges in identification and uniqueness.</a:t>
            </a:r>
          </a:p>
          <a:p>
            <a:pPr marL="214313" indent="-214313">
              <a:buFont typeface="Arial" panose="020B0604020202020204" pitchFamily="34" charset="0"/>
              <a:buChar char="•"/>
            </a:pPr>
            <a:r>
              <a:rPr lang="en-US" dirty="0"/>
              <a:t>Need to be able to model them accurately.</a:t>
            </a:r>
          </a:p>
        </p:txBody>
      </p:sp>
      <p:pic>
        <p:nvPicPr>
          <p:cNvPr id="3" name="Picture 2">
            <a:extLst>
              <a:ext uri="{FF2B5EF4-FFF2-40B4-BE49-F238E27FC236}">
                <a16:creationId xmlns:a16="http://schemas.microsoft.com/office/drawing/2014/main" id="{D5A26AE5-246C-E83C-FB41-E8C5FED2FBD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76645" y="1381098"/>
            <a:ext cx="3640607" cy="2295316"/>
          </a:xfrm>
          <a:prstGeom prst="rect">
            <a:avLst/>
          </a:prstGeom>
          <a:ln>
            <a:solidFill>
              <a:srgbClr val="000000"/>
            </a:solidFill>
          </a:ln>
        </p:spPr>
      </p:pic>
      <p:sp>
        <p:nvSpPr>
          <p:cNvPr id="6" name="TextBox 5">
            <a:extLst>
              <a:ext uri="{FF2B5EF4-FFF2-40B4-BE49-F238E27FC236}">
                <a16:creationId xmlns:a16="http://schemas.microsoft.com/office/drawing/2014/main" id="{56F2B01F-0E50-A70B-4B05-9CCC4E30A332}"/>
              </a:ext>
            </a:extLst>
          </p:cNvPr>
          <p:cNvSpPr txBox="1"/>
          <p:nvPr/>
        </p:nvSpPr>
        <p:spPr>
          <a:xfrm>
            <a:off x="245156" y="3705850"/>
            <a:ext cx="5131489" cy="1454244"/>
          </a:xfrm>
          <a:prstGeom prst="rect">
            <a:avLst/>
          </a:prstGeom>
          <a:noFill/>
        </p:spPr>
        <p:txBody>
          <a:bodyPr wrap="square">
            <a:spAutoFit/>
          </a:bodyPr>
          <a:lstStyle/>
          <a:p>
            <a:r>
              <a:rPr lang="en-US" b="1" i="1" dirty="0"/>
              <a:t>Overarching motivation: </a:t>
            </a:r>
          </a:p>
          <a:p>
            <a:r>
              <a:rPr lang="en-US" b="1" i="1" dirty="0"/>
              <a:t>Improve radiative transfer simulations of microplastics in the ocean for applications</a:t>
            </a:r>
          </a:p>
          <a:p>
            <a:r>
              <a:rPr lang="en-US" sz="1500" dirty="0"/>
              <a:t>IOP libraries for microplastic samples are sparse (nonexistent?)</a:t>
            </a:r>
          </a:p>
          <a:p>
            <a:endParaRPr lang="en-US" sz="1950" b="1" i="1" dirty="0"/>
          </a:p>
        </p:txBody>
      </p:sp>
      <p:grpSp>
        <p:nvGrpSpPr>
          <p:cNvPr id="25" name="Group 24">
            <a:extLst>
              <a:ext uri="{FF2B5EF4-FFF2-40B4-BE49-F238E27FC236}">
                <a16:creationId xmlns:a16="http://schemas.microsoft.com/office/drawing/2014/main" id="{375B564A-D6C3-4F55-8181-552B0CE3480F}"/>
              </a:ext>
            </a:extLst>
          </p:cNvPr>
          <p:cNvGrpSpPr/>
          <p:nvPr/>
        </p:nvGrpSpPr>
        <p:grpSpPr>
          <a:xfrm>
            <a:off x="259318" y="2998432"/>
            <a:ext cx="5015827" cy="473813"/>
            <a:chOff x="179512" y="3652227"/>
            <a:chExt cx="8711927" cy="822959"/>
          </a:xfrm>
        </p:grpSpPr>
        <p:sp>
          <p:nvSpPr>
            <p:cNvPr id="26" name="TextBox 25">
              <a:extLst>
                <a:ext uri="{FF2B5EF4-FFF2-40B4-BE49-F238E27FC236}">
                  <a16:creationId xmlns:a16="http://schemas.microsoft.com/office/drawing/2014/main" id="{B844560F-3D82-4072-84EB-BD0298D8A0C5}"/>
                </a:ext>
              </a:extLst>
            </p:cNvPr>
            <p:cNvSpPr txBox="1"/>
            <p:nvPr/>
          </p:nvSpPr>
          <p:spPr>
            <a:xfrm>
              <a:off x="179512" y="3981001"/>
              <a:ext cx="864096" cy="253916"/>
            </a:xfrm>
            <a:prstGeom prst="rect">
              <a:avLst/>
            </a:prstGeom>
            <a:noFill/>
          </p:spPr>
          <p:txBody>
            <a:bodyPr wrap="square" rtlCol="0">
              <a:spAutoFit/>
            </a:bodyPr>
            <a:lstStyle/>
            <a:p>
              <a:r>
                <a:rPr lang="en-GB" sz="1600">
                  <a:solidFill>
                    <a:schemeClr val="bg1"/>
                  </a:solidFill>
                </a:rPr>
                <a:t>ships</a:t>
              </a:r>
            </a:p>
          </p:txBody>
        </p:sp>
        <p:sp>
          <p:nvSpPr>
            <p:cNvPr id="28" name="Forme libre 2">
              <a:extLst>
                <a:ext uri="{FF2B5EF4-FFF2-40B4-BE49-F238E27FC236}">
                  <a16:creationId xmlns:a16="http://schemas.microsoft.com/office/drawing/2014/main" id="{83F9DA6F-B552-433F-9137-E2AF38A65EEF}"/>
                </a:ext>
              </a:extLst>
            </p:cNvPr>
            <p:cNvSpPr>
              <a:spLocks noChangeAspect="1"/>
            </p:cNvSpPr>
            <p:nvPr/>
          </p:nvSpPr>
          <p:spPr bwMode="auto">
            <a:xfrm>
              <a:off x="374588" y="3652227"/>
              <a:ext cx="4046240" cy="822959"/>
            </a:xfrm>
            <a:custGeom>
              <a:avLst/>
              <a:gdLst>
                <a:gd name="connsiteX0" fmla="*/ 0 w 4143404"/>
                <a:gd name="connsiteY0" fmla="*/ 190505 h 1143008"/>
                <a:gd name="connsiteX1" fmla="*/ 55798 w 4143404"/>
                <a:gd name="connsiteY1" fmla="*/ 55798 h 1143008"/>
                <a:gd name="connsiteX2" fmla="*/ 190506 w 4143404"/>
                <a:gd name="connsiteY2" fmla="*/ 1 h 1143008"/>
                <a:gd name="connsiteX3" fmla="*/ 3952899 w 4143404"/>
                <a:gd name="connsiteY3" fmla="*/ 0 h 1143008"/>
                <a:gd name="connsiteX4" fmla="*/ 4087606 w 4143404"/>
                <a:gd name="connsiteY4" fmla="*/ 55798 h 1143008"/>
                <a:gd name="connsiteX5" fmla="*/ 4143403 w 4143404"/>
                <a:gd name="connsiteY5" fmla="*/ 190506 h 1143008"/>
                <a:gd name="connsiteX6" fmla="*/ 4143404 w 4143404"/>
                <a:gd name="connsiteY6" fmla="*/ 952503 h 1143008"/>
                <a:gd name="connsiteX7" fmla="*/ 4087606 w 4143404"/>
                <a:gd name="connsiteY7" fmla="*/ 1087210 h 1143008"/>
                <a:gd name="connsiteX8" fmla="*/ 3952899 w 4143404"/>
                <a:gd name="connsiteY8" fmla="*/ 1143008 h 1143008"/>
                <a:gd name="connsiteX9" fmla="*/ 190505 w 4143404"/>
                <a:gd name="connsiteY9" fmla="*/ 1143008 h 1143008"/>
                <a:gd name="connsiteX10" fmla="*/ 55798 w 4143404"/>
                <a:gd name="connsiteY10" fmla="*/ 1087210 h 1143008"/>
                <a:gd name="connsiteX11" fmla="*/ 0 w 4143404"/>
                <a:gd name="connsiteY11" fmla="*/ 952503 h 1143008"/>
                <a:gd name="connsiteX12" fmla="*/ 0 w 4143404"/>
                <a:gd name="connsiteY12"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3952899 w 4143404"/>
                <a:gd name="connsiteY4" fmla="*/ 0 h 1143008"/>
                <a:gd name="connsiteX5" fmla="*/ 4087606 w 4143404"/>
                <a:gd name="connsiteY5" fmla="*/ 55798 h 1143008"/>
                <a:gd name="connsiteX6" fmla="*/ 4143403 w 4143404"/>
                <a:gd name="connsiteY6" fmla="*/ 190506 h 1143008"/>
                <a:gd name="connsiteX7" fmla="*/ 4143404 w 4143404"/>
                <a:gd name="connsiteY7" fmla="*/ 952503 h 1143008"/>
                <a:gd name="connsiteX8" fmla="*/ 4087606 w 4143404"/>
                <a:gd name="connsiteY8" fmla="*/ 1087210 h 1143008"/>
                <a:gd name="connsiteX9" fmla="*/ 3952899 w 4143404"/>
                <a:gd name="connsiteY9" fmla="*/ 1143008 h 1143008"/>
                <a:gd name="connsiteX10" fmla="*/ 190505 w 4143404"/>
                <a:gd name="connsiteY10" fmla="*/ 1143008 h 1143008"/>
                <a:gd name="connsiteX11" fmla="*/ 55798 w 4143404"/>
                <a:gd name="connsiteY11" fmla="*/ 1087210 h 1143008"/>
                <a:gd name="connsiteX12" fmla="*/ 0 w 4143404"/>
                <a:gd name="connsiteY12" fmla="*/ 952503 h 1143008"/>
                <a:gd name="connsiteX13" fmla="*/ 0 w 4143404"/>
                <a:gd name="connsiteY13"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3952899 w 4143404"/>
                <a:gd name="connsiteY5" fmla="*/ 0 h 1143008"/>
                <a:gd name="connsiteX6" fmla="*/ 4087606 w 4143404"/>
                <a:gd name="connsiteY6" fmla="*/ 55798 h 1143008"/>
                <a:gd name="connsiteX7" fmla="*/ 4143403 w 4143404"/>
                <a:gd name="connsiteY7" fmla="*/ 190506 h 1143008"/>
                <a:gd name="connsiteX8" fmla="*/ 4143404 w 4143404"/>
                <a:gd name="connsiteY8" fmla="*/ 952503 h 1143008"/>
                <a:gd name="connsiteX9" fmla="*/ 4087606 w 4143404"/>
                <a:gd name="connsiteY9" fmla="*/ 1087210 h 1143008"/>
                <a:gd name="connsiteX10" fmla="*/ 3952899 w 4143404"/>
                <a:gd name="connsiteY10" fmla="*/ 1143008 h 1143008"/>
                <a:gd name="connsiteX11" fmla="*/ 190505 w 4143404"/>
                <a:gd name="connsiteY11" fmla="*/ 1143008 h 1143008"/>
                <a:gd name="connsiteX12" fmla="*/ 55798 w 4143404"/>
                <a:gd name="connsiteY12" fmla="*/ 1087210 h 1143008"/>
                <a:gd name="connsiteX13" fmla="*/ 0 w 4143404"/>
                <a:gd name="connsiteY13" fmla="*/ 952503 h 1143008"/>
                <a:gd name="connsiteX14" fmla="*/ 0 w 4143404"/>
                <a:gd name="connsiteY14"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3952899 w 4143404"/>
                <a:gd name="connsiteY6" fmla="*/ 0 h 1143008"/>
                <a:gd name="connsiteX7" fmla="*/ 4087606 w 4143404"/>
                <a:gd name="connsiteY7" fmla="*/ 55798 h 1143008"/>
                <a:gd name="connsiteX8" fmla="*/ 4143403 w 4143404"/>
                <a:gd name="connsiteY8" fmla="*/ 190506 h 1143008"/>
                <a:gd name="connsiteX9" fmla="*/ 4143404 w 4143404"/>
                <a:gd name="connsiteY9" fmla="*/ 952503 h 1143008"/>
                <a:gd name="connsiteX10" fmla="*/ 4087606 w 4143404"/>
                <a:gd name="connsiteY10" fmla="*/ 1087210 h 1143008"/>
                <a:gd name="connsiteX11" fmla="*/ 3952899 w 4143404"/>
                <a:gd name="connsiteY11" fmla="*/ 1143008 h 1143008"/>
                <a:gd name="connsiteX12" fmla="*/ 190505 w 4143404"/>
                <a:gd name="connsiteY12" fmla="*/ 1143008 h 1143008"/>
                <a:gd name="connsiteX13" fmla="*/ 55798 w 4143404"/>
                <a:gd name="connsiteY13" fmla="*/ 1087210 h 1143008"/>
                <a:gd name="connsiteX14" fmla="*/ 0 w 4143404"/>
                <a:gd name="connsiteY14" fmla="*/ 952503 h 1143008"/>
                <a:gd name="connsiteX15" fmla="*/ 0 w 4143404"/>
                <a:gd name="connsiteY15"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2811880 w 4143404"/>
                <a:gd name="connsiteY6" fmla="*/ 303418 h 1143008"/>
                <a:gd name="connsiteX7" fmla="*/ 3952899 w 4143404"/>
                <a:gd name="connsiteY7" fmla="*/ 0 h 1143008"/>
                <a:gd name="connsiteX8" fmla="*/ 4087606 w 4143404"/>
                <a:gd name="connsiteY8" fmla="*/ 55798 h 1143008"/>
                <a:gd name="connsiteX9" fmla="*/ 4143403 w 4143404"/>
                <a:gd name="connsiteY9" fmla="*/ 190506 h 1143008"/>
                <a:gd name="connsiteX10" fmla="*/ 4143404 w 4143404"/>
                <a:gd name="connsiteY10" fmla="*/ 952503 h 1143008"/>
                <a:gd name="connsiteX11" fmla="*/ 4087606 w 4143404"/>
                <a:gd name="connsiteY11" fmla="*/ 1087210 h 1143008"/>
                <a:gd name="connsiteX12" fmla="*/ 3952899 w 4143404"/>
                <a:gd name="connsiteY12" fmla="*/ 1143008 h 1143008"/>
                <a:gd name="connsiteX13" fmla="*/ 190505 w 4143404"/>
                <a:gd name="connsiteY13" fmla="*/ 1143008 h 1143008"/>
                <a:gd name="connsiteX14" fmla="*/ 55798 w 4143404"/>
                <a:gd name="connsiteY14" fmla="*/ 1087210 h 1143008"/>
                <a:gd name="connsiteX15" fmla="*/ 0 w 4143404"/>
                <a:gd name="connsiteY15" fmla="*/ 952503 h 1143008"/>
                <a:gd name="connsiteX16" fmla="*/ 0 w 4143404"/>
                <a:gd name="connsiteY16"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2811880 w 4143404"/>
                <a:gd name="connsiteY6" fmla="*/ 303418 h 1143008"/>
                <a:gd name="connsiteX7" fmla="*/ 3466973 w 4143404"/>
                <a:gd name="connsiteY7" fmla="*/ 272923 h 1143008"/>
                <a:gd name="connsiteX8" fmla="*/ 3952899 w 4143404"/>
                <a:gd name="connsiteY8" fmla="*/ 0 h 1143008"/>
                <a:gd name="connsiteX9" fmla="*/ 4087606 w 4143404"/>
                <a:gd name="connsiteY9" fmla="*/ 55798 h 1143008"/>
                <a:gd name="connsiteX10" fmla="*/ 4143403 w 4143404"/>
                <a:gd name="connsiteY10" fmla="*/ 190506 h 1143008"/>
                <a:gd name="connsiteX11" fmla="*/ 4143404 w 4143404"/>
                <a:gd name="connsiteY11" fmla="*/ 952503 h 1143008"/>
                <a:gd name="connsiteX12" fmla="*/ 4087606 w 4143404"/>
                <a:gd name="connsiteY12" fmla="*/ 1087210 h 1143008"/>
                <a:gd name="connsiteX13" fmla="*/ 3952899 w 4143404"/>
                <a:gd name="connsiteY13" fmla="*/ 1143008 h 1143008"/>
                <a:gd name="connsiteX14" fmla="*/ 190505 w 4143404"/>
                <a:gd name="connsiteY14" fmla="*/ 1143008 h 1143008"/>
                <a:gd name="connsiteX15" fmla="*/ 55798 w 4143404"/>
                <a:gd name="connsiteY15" fmla="*/ 1087210 h 1143008"/>
                <a:gd name="connsiteX16" fmla="*/ 0 w 4143404"/>
                <a:gd name="connsiteY16" fmla="*/ 952503 h 1143008"/>
                <a:gd name="connsiteX17" fmla="*/ 0 w 4143404"/>
                <a:gd name="connsiteY17" fmla="*/ 190505 h 1143008"/>
                <a:gd name="connsiteX0" fmla="*/ 0 w 4143404"/>
                <a:gd name="connsiteY0" fmla="*/ 196935 h 1149438"/>
                <a:gd name="connsiteX1" fmla="*/ 55798 w 4143404"/>
                <a:gd name="connsiteY1" fmla="*/ 62228 h 1149438"/>
                <a:gd name="connsiteX2" fmla="*/ 190506 w 4143404"/>
                <a:gd name="connsiteY2" fmla="*/ 6431 h 1149438"/>
                <a:gd name="connsiteX3" fmla="*/ 710125 w 4143404"/>
                <a:gd name="connsiteY3" fmla="*/ 150125 h 1149438"/>
                <a:gd name="connsiteX4" fmla="*/ 1256036 w 4143404"/>
                <a:gd name="connsiteY4" fmla="*/ 143751 h 1149438"/>
                <a:gd name="connsiteX5" fmla="*/ 1842889 w 4143404"/>
                <a:gd name="connsiteY5" fmla="*/ 143751 h 1149438"/>
                <a:gd name="connsiteX6" fmla="*/ 2303714 w 4143404"/>
                <a:gd name="connsiteY6" fmla="*/ 0 h 1149438"/>
                <a:gd name="connsiteX7" fmla="*/ 2811880 w 4143404"/>
                <a:gd name="connsiteY7" fmla="*/ 309848 h 1149438"/>
                <a:gd name="connsiteX8" fmla="*/ 3466973 w 4143404"/>
                <a:gd name="connsiteY8" fmla="*/ 279353 h 1149438"/>
                <a:gd name="connsiteX9" fmla="*/ 3952899 w 4143404"/>
                <a:gd name="connsiteY9" fmla="*/ 6430 h 1149438"/>
                <a:gd name="connsiteX10" fmla="*/ 4087606 w 4143404"/>
                <a:gd name="connsiteY10" fmla="*/ 62228 h 1149438"/>
                <a:gd name="connsiteX11" fmla="*/ 4143403 w 4143404"/>
                <a:gd name="connsiteY11" fmla="*/ 196936 h 1149438"/>
                <a:gd name="connsiteX12" fmla="*/ 4143404 w 4143404"/>
                <a:gd name="connsiteY12" fmla="*/ 958933 h 1149438"/>
                <a:gd name="connsiteX13" fmla="*/ 4087606 w 4143404"/>
                <a:gd name="connsiteY13" fmla="*/ 1093640 h 1149438"/>
                <a:gd name="connsiteX14" fmla="*/ 3952899 w 4143404"/>
                <a:gd name="connsiteY14" fmla="*/ 1149438 h 1149438"/>
                <a:gd name="connsiteX15" fmla="*/ 190505 w 4143404"/>
                <a:gd name="connsiteY15" fmla="*/ 1149438 h 1149438"/>
                <a:gd name="connsiteX16" fmla="*/ 55798 w 4143404"/>
                <a:gd name="connsiteY16" fmla="*/ 1093640 h 1149438"/>
                <a:gd name="connsiteX17" fmla="*/ 0 w 4143404"/>
                <a:gd name="connsiteY17" fmla="*/ 958933 h 1149438"/>
                <a:gd name="connsiteX18" fmla="*/ 0 w 4143404"/>
                <a:gd name="connsiteY18" fmla="*/ 196935 h 1149438"/>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842889 w 4143404"/>
                <a:gd name="connsiteY6" fmla="*/ 239286 h 1244973"/>
                <a:gd name="connsiteX7" fmla="*/ 2303714 w 4143404"/>
                <a:gd name="connsiteY7" fmla="*/ 95535 h 1244973"/>
                <a:gd name="connsiteX8" fmla="*/ 2811880 w 4143404"/>
                <a:gd name="connsiteY8" fmla="*/ 405383 h 1244973"/>
                <a:gd name="connsiteX9" fmla="*/ 3466973 w 4143404"/>
                <a:gd name="connsiteY9" fmla="*/ 374888 h 1244973"/>
                <a:gd name="connsiteX10" fmla="*/ 3952899 w 4143404"/>
                <a:gd name="connsiteY10" fmla="*/ 101965 h 1244973"/>
                <a:gd name="connsiteX11" fmla="*/ 4087606 w 4143404"/>
                <a:gd name="connsiteY11" fmla="*/ 157763 h 1244973"/>
                <a:gd name="connsiteX12" fmla="*/ 4143403 w 4143404"/>
                <a:gd name="connsiteY12" fmla="*/ 292471 h 1244973"/>
                <a:gd name="connsiteX13" fmla="*/ 4143404 w 4143404"/>
                <a:gd name="connsiteY13" fmla="*/ 1054468 h 1244973"/>
                <a:gd name="connsiteX14" fmla="*/ 4087606 w 4143404"/>
                <a:gd name="connsiteY14" fmla="*/ 1189175 h 1244973"/>
                <a:gd name="connsiteX15" fmla="*/ 3952899 w 4143404"/>
                <a:gd name="connsiteY15" fmla="*/ 1244973 h 1244973"/>
                <a:gd name="connsiteX16" fmla="*/ 190505 w 4143404"/>
                <a:gd name="connsiteY16" fmla="*/ 1244973 h 1244973"/>
                <a:gd name="connsiteX17" fmla="*/ 55798 w 4143404"/>
                <a:gd name="connsiteY17" fmla="*/ 1189175 h 1244973"/>
                <a:gd name="connsiteX18" fmla="*/ 0 w 4143404"/>
                <a:gd name="connsiteY18" fmla="*/ 1054468 h 1244973"/>
                <a:gd name="connsiteX19" fmla="*/ 0 w 4143404"/>
                <a:gd name="connsiteY19"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2303714 w 4143404"/>
                <a:gd name="connsiteY8" fmla="*/ 95535 h 1244973"/>
                <a:gd name="connsiteX9" fmla="*/ 2811880 w 4143404"/>
                <a:gd name="connsiteY9" fmla="*/ 405383 h 1244973"/>
                <a:gd name="connsiteX10" fmla="*/ 3466973 w 4143404"/>
                <a:gd name="connsiteY10" fmla="*/ 374888 h 1244973"/>
                <a:gd name="connsiteX11" fmla="*/ 3952899 w 4143404"/>
                <a:gd name="connsiteY11" fmla="*/ 101965 h 1244973"/>
                <a:gd name="connsiteX12" fmla="*/ 4087606 w 4143404"/>
                <a:gd name="connsiteY12" fmla="*/ 157763 h 1244973"/>
                <a:gd name="connsiteX13" fmla="*/ 4143403 w 4143404"/>
                <a:gd name="connsiteY13" fmla="*/ 292471 h 1244973"/>
                <a:gd name="connsiteX14" fmla="*/ 4143404 w 4143404"/>
                <a:gd name="connsiteY14" fmla="*/ 1054468 h 1244973"/>
                <a:gd name="connsiteX15" fmla="*/ 4087606 w 4143404"/>
                <a:gd name="connsiteY15" fmla="*/ 1189175 h 1244973"/>
                <a:gd name="connsiteX16" fmla="*/ 3952899 w 4143404"/>
                <a:gd name="connsiteY16" fmla="*/ 1244973 h 1244973"/>
                <a:gd name="connsiteX17" fmla="*/ 190505 w 4143404"/>
                <a:gd name="connsiteY17" fmla="*/ 1244973 h 1244973"/>
                <a:gd name="connsiteX18" fmla="*/ 55798 w 4143404"/>
                <a:gd name="connsiteY18" fmla="*/ 1189175 h 1244973"/>
                <a:gd name="connsiteX19" fmla="*/ 0 w 4143404"/>
                <a:gd name="connsiteY19" fmla="*/ 1054468 h 1244973"/>
                <a:gd name="connsiteX20" fmla="*/ 0 w 4143404"/>
                <a:gd name="connsiteY20"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2303714 w 4143404"/>
                <a:gd name="connsiteY8" fmla="*/ 95535 h 1244973"/>
                <a:gd name="connsiteX9" fmla="*/ 2811880 w 4143404"/>
                <a:gd name="connsiteY9" fmla="*/ 405383 h 1244973"/>
                <a:gd name="connsiteX10" fmla="*/ 3466973 w 4143404"/>
                <a:gd name="connsiteY10" fmla="*/ 374888 h 1244973"/>
                <a:gd name="connsiteX11" fmla="*/ 3952899 w 4143404"/>
                <a:gd name="connsiteY11" fmla="*/ 101965 h 1244973"/>
                <a:gd name="connsiteX12" fmla="*/ 4087606 w 4143404"/>
                <a:gd name="connsiteY12" fmla="*/ 157763 h 1244973"/>
                <a:gd name="connsiteX13" fmla="*/ 4143403 w 4143404"/>
                <a:gd name="connsiteY13" fmla="*/ 292471 h 1244973"/>
                <a:gd name="connsiteX14" fmla="*/ 4143404 w 4143404"/>
                <a:gd name="connsiteY14" fmla="*/ 1054468 h 1244973"/>
                <a:gd name="connsiteX15" fmla="*/ 4087606 w 4143404"/>
                <a:gd name="connsiteY15" fmla="*/ 1189175 h 1244973"/>
                <a:gd name="connsiteX16" fmla="*/ 3952899 w 4143404"/>
                <a:gd name="connsiteY16" fmla="*/ 1244973 h 1244973"/>
                <a:gd name="connsiteX17" fmla="*/ 190505 w 4143404"/>
                <a:gd name="connsiteY17" fmla="*/ 1244973 h 1244973"/>
                <a:gd name="connsiteX18" fmla="*/ 55798 w 4143404"/>
                <a:gd name="connsiteY18" fmla="*/ 1189175 h 1244973"/>
                <a:gd name="connsiteX19" fmla="*/ 0 w 4143404"/>
                <a:gd name="connsiteY19" fmla="*/ 1054468 h 1244973"/>
                <a:gd name="connsiteX20" fmla="*/ 0 w 4143404"/>
                <a:gd name="connsiteY20"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2822329 w 4143404"/>
                <a:gd name="connsiteY11" fmla="*/ 391760 h 1244973"/>
                <a:gd name="connsiteX12" fmla="*/ 3466973 w 4143404"/>
                <a:gd name="connsiteY12" fmla="*/ 374888 h 1244973"/>
                <a:gd name="connsiteX13" fmla="*/ 3952899 w 4143404"/>
                <a:gd name="connsiteY13" fmla="*/ 101965 h 1244973"/>
                <a:gd name="connsiteX14" fmla="*/ 4087606 w 4143404"/>
                <a:gd name="connsiteY14" fmla="*/ 157763 h 1244973"/>
                <a:gd name="connsiteX15" fmla="*/ 4143403 w 4143404"/>
                <a:gd name="connsiteY15" fmla="*/ 292471 h 1244973"/>
                <a:gd name="connsiteX16" fmla="*/ 4143404 w 4143404"/>
                <a:gd name="connsiteY16" fmla="*/ 1054468 h 1244973"/>
                <a:gd name="connsiteX17" fmla="*/ 4087606 w 4143404"/>
                <a:gd name="connsiteY17" fmla="*/ 1189175 h 1244973"/>
                <a:gd name="connsiteX18" fmla="*/ 3952899 w 4143404"/>
                <a:gd name="connsiteY18" fmla="*/ 1244973 h 1244973"/>
                <a:gd name="connsiteX19" fmla="*/ 190505 w 4143404"/>
                <a:gd name="connsiteY19" fmla="*/ 1244973 h 1244973"/>
                <a:gd name="connsiteX20" fmla="*/ 55798 w 4143404"/>
                <a:gd name="connsiteY20" fmla="*/ 1189175 h 1244973"/>
                <a:gd name="connsiteX21" fmla="*/ 0 w 4143404"/>
                <a:gd name="connsiteY21" fmla="*/ 1054468 h 1244973"/>
                <a:gd name="connsiteX22" fmla="*/ 0 w 4143404"/>
                <a:gd name="connsiteY22"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2822329 w 4143404"/>
                <a:gd name="connsiteY11" fmla="*/ 391760 h 1244973"/>
                <a:gd name="connsiteX12" fmla="*/ 3466973 w 4143404"/>
                <a:gd name="connsiteY12" fmla="*/ 374888 h 1244973"/>
                <a:gd name="connsiteX13" fmla="*/ 3952899 w 4143404"/>
                <a:gd name="connsiteY13" fmla="*/ 101965 h 1244973"/>
                <a:gd name="connsiteX14" fmla="*/ 4087606 w 4143404"/>
                <a:gd name="connsiteY14" fmla="*/ 157763 h 1244973"/>
                <a:gd name="connsiteX15" fmla="*/ 4143403 w 4143404"/>
                <a:gd name="connsiteY15" fmla="*/ 292471 h 1244973"/>
                <a:gd name="connsiteX16" fmla="*/ 4143404 w 4143404"/>
                <a:gd name="connsiteY16" fmla="*/ 1054468 h 1244973"/>
                <a:gd name="connsiteX17" fmla="*/ 4087606 w 4143404"/>
                <a:gd name="connsiteY17" fmla="*/ 1189175 h 1244973"/>
                <a:gd name="connsiteX18" fmla="*/ 3952899 w 4143404"/>
                <a:gd name="connsiteY18" fmla="*/ 1244973 h 1244973"/>
                <a:gd name="connsiteX19" fmla="*/ 190505 w 4143404"/>
                <a:gd name="connsiteY19" fmla="*/ 1244973 h 1244973"/>
                <a:gd name="connsiteX20" fmla="*/ 55798 w 4143404"/>
                <a:gd name="connsiteY20" fmla="*/ 1189175 h 1244973"/>
                <a:gd name="connsiteX21" fmla="*/ 0 w 4143404"/>
                <a:gd name="connsiteY21" fmla="*/ 1054468 h 1244973"/>
                <a:gd name="connsiteX22" fmla="*/ 0 w 4143404"/>
                <a:gd name="connsiteY22"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466973 w 4143404"/>
                <a:gd name="connsiteY13" fmla="*/ 374888 h 1244973"/>
                <a:gd name="connsiteX14" fmla="*/ 3952899 w 4143404"/>
                <a:gd name="connsiteY14" fmla="*/ 101965 h 1244973"/>
                <a:gd name="connsiteX15" fmla="*/ 4087606 w 4143404"/>
                <a:gd name="connsiteY15" fmla="*/ 157763 h 1244973"/>
                <a:gd name="connsiteX16" fmla="*/ 4143403 w 4143404"/>
                <a:gd name="connsiteY16" fmla="*/ 292471 h 1244973"/>
                <a:gd name="connsiteX17" fmla="*/ 4143404 w 4143404"/>
                <a:gd name="connsiteY17" fmla="*/ 1054468 h 1244973"/>
                <a:gd name="connsiteX18" fmla="*/ 4087606 w 4143404"/>
                <a:gd name="connsiteY18" fmla="*/ 1189175 h 1244973"/>
                <a:gd name="connsiteX19" fmla="*/ 3952899 w 4143404"/>
                <a:gd name="connsiteY19" fmla="*/ 1244973 h 1244973"/>
                <a:gd name="connsiteX20" fmla="*/ 190505 w 4143404"/>
                <a:gd name="connsiteY20" fmla="*/ 1244973 h 1244973"/>
                <a:gd name="connsiteX21" fmla="*/ 55798 w 4143404"/>
                <a:gd name="connsiteY21" fmla="*/ 1189175 h 1244973"/>
                <a:gd name="connsiteX22" fmla="*/ 0 w 4143404"/>
                <a:gd name="connsiteY22" fmla="*/ 1054468 h 1244973"/>
                <a:gd name="connsiteX23" fmla="*/ 0 w 4143404"/>
                <a:gd name="connsiteY23"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466973 w 4143404"/>
                <a:gd name="connsiteY13" fmla="*/ 374888 h 1244973"/>
                <a:gd name="connsiteX14" fmla="*/ 3952899 w 4143404"/>
                <a:gd name="connsiteY14" fmla="*/ 101965 h 1244973"/>
                <a:gd name="connsiteX15" fmla="*/ 4087606 w 4143404"/>
                <a:gd name="connsiteY15" fmla="*/ 157763 h 1244973"/>
                <a:gd name="connsiteX16" fmla="*/ 4143403 w 4143404"/>
                <a:gd name="connsiteY16" fmla="*/ 292471 h 1244973"/>
                <a:gd name="connsiteX17" fmla="*/ 4143404 w 4143404"/>
                <a:gd name="connsiteY17" fmla="*/ 1054468 h 1244973"/>
                <a:gd name="connsiteX18" fmla="*/ 4087606 w 4143404"/>
                <a:gd name="connsiteY18" fmla="*/ 1189175 h 1244973"/>
                <a:gd name="connsiteX19" fmla="*/ 3952899 w 4143404"/>
                <a:gd name="connsiteY19" fmla="*/ 1244973 h 1244973"/>
                <a:gd name="connsiteX20" fmla="*/ 190505 w 4143404"/>
                <a:gd name="connsiteY20" fmla="*/ 1244973 h 1244973"/>
                <a:gd name="connsiteX21" fmla="*/ 55798 w 4143404"/>
                <a:gd name="connsiteY21" fmla="*/ 1189175 h 1244973"/>
                <a:gd name="connsiteX22" fmla="*/ 0 w 4143404"/>
                <a:gd name="connsiteY22" fmla="*/ 1054468 h 1244973"/>
                <a:gd name="connsiteX23" fmla="*/ 0 w 4143404"/>
                <a:gd name="connsiteY23"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952899 w 4143404"/>
                <a:gd name="connsiteY15" fmla="*/ 101965 h 1244973"/>
                <a:gd name="connsiteX16" fmla="*/ 4087606 w 4143404"/>
                <a:gd name="connsiteY16" fmla="*/ 157763 h 1244973"/>
                <a:gd name="connsiteX17" fmla="*/ 4143403 w 4143404"/>
                <a:gd name="connsiteY17" fmla="*/ 292471 h 1244973"/>
                <a:gd name="connsiteX18" fmla="*/ 4143404 w 4143404"/>
                <a:gd name="connsiteY18" fmla="*/ 1054468 h 1244973"/>
                <a:gd name="connsiteX19" fmla="*/ 4087606 w 4143404"/>
                <a:gd name="connsiteY19" fmla="*/ 1189175 h 1244973"/>
                <a:gd name="connsiteX20" fmla="*/ 3952899 w 4143404"/>
                <a:gd name="connsiteY20" fmla="*/ 1244973 h 1244973"/>
                <a:gd name="connsiteX21" fmla="*/ 190505 w 4143404"/>
                <a:gd name="connsiteY21" fmla="*/ 1244973 h 1244973"/>
                <a:gd name="connsiteX22" fmla="*/ 55798 w 4143404"/>
                <a:gd name="connsiteY22" fmla="*/ 1189175 h 1244973"/>
                <a:gd name="connsiteX23" fmla="*/ 0 w 4143404"/>
                <a:gd name="connsiteY23" fmla="*/ 1054468 h 1244973"/>
                <a:gd name="connsiteX24" fmla="*/ 0 w 4143404"/>
                <a:gd name="connsiteY24"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952899 w 4143404"/>
                <a:gd name="connsiteY15" fmla="*/ 101965 h 1244973"/>
                <a:gd name="connsiteX16" fmla="*/ 4087606 w 4143404"/>
                <a:gd name="connsiteY16" fmla="*/ 157763 h 1244973"/>
                <a:gd name="connsiteX17" fmla="*/ 4143403 w 4143404"/>
                <a:gd name="connsiteY17" fmla="*/ 292471 h 1244973"/>
                <a:gd name="connsiteX18" fmla="*/ 4143404 w 4143404"/>
                <a:gd name="connsiteY18" fmla="*/ 1054468 h 1244973"/>
                <a:gd name="connsiteX19" fmla="*/ 4087606 w 4143404"/>
                <a:gd name="connsiteY19" fmla="*/ 1189175 h 1244973"/>
                <a:gd name="connsiteX20" fmla="*/ 3952899 w 4143404"/>
                <a:gd name="connsiteY20" fmla="*/ 1244973 h 1244973"/>
                <a:gd name="connsiteX21" fmla="*/ 190505 w 4143404"/>
                <a:gd name="connsiteY21" fmla="*/ 1244973 h 1244973"/>
                <a:gd name="connsiteX22" fmla="*/ 55798 w 4143404"/>
                <a:gd name="connsiteY22" fmla="*/ 1189175 h 1244973"/>
                <a:gd name="connsiteX23" fmla="*/ 0 w 4143404"/>
                <a:gd name="connsiteY23" fmla="*/ 1054468 h 1244973"/>
                <a:gd name="connsiteX24" fmla="*/ 0 w 4143404"/>
                <a:gd name="connsiteY24"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692586 w 4143404"/>
                <a:gd name="connsiteY15" fmla="*/ 252050 h 1244973"/>
                <a:gd name="connsiteX16" fmla="*/ 3952899 w 4143404"/>
                <a:gd name="connsiteY16" fmla="*/ 101965 h 1244973"/>
                <a:gd name="connsiteX17" fmla="*/ 4087606 w 4143404"/>
                <a:gd name="connsiteY17" fmla="*/ 157763 h 1244973"/>
                <a:gd name="connsiteX18" fmla="*/ 4143403 w 4143404"/>
                <a:gd name="connsiteY18" fmla="*/ 292471 h 1244973"/>
                <a:gd name="connsiteX19" fmla="*/ 4143404 w 4143404"/>
                <a:gd name="connsiteY19" fmla="*/ 1054468 h 1244973"/>
                <a:gd name="connsiteX20" fmla="*/ 4087606 w 4143404"/>
                <a:gd name="connsiteY20" fmla="*/ 1189175 h 1244973"/>
                <a:gd name="connsiteX21" fmla="*/ 3952899 w 4143404"/>
                <a:gd name="connsiteY21" fmla="*/ 1244973 h 1244973"/>
                <a:gd name="connsiteX22" fmla="*/ 190505 w 4143404"/>
                <a:gd name="connsiteY22" fmla="*/ 1244973 h 1244973"/>
                <a:gd name="connsiteX23" fmla="*/ 55798 w 4143404"/>
                <a:gd name="connsiteY23" fmla="*/ 1189175 h 1244973"/>
                <a:gd name="connsiteX24" fmla="*/ 0 w 4143404"/>
                <a:gd name="connsiteY24" fmla="*/ 1054468 h 1244973"/>
                <a:gd name="connsiteX25" fmla="*/ 0 w 4143404"/>
                <a:gd name="connsiteY25"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692586 w 4143404"/>
                <a:gd name="connsiteY15" fmla="*/ 252050 h 1244973"/>
                <a:gd name="connsiteX16" fmla="*/ 3952899 w 4143404"/>
                <a:gd name="connsiteY16" fmla="*/ 101965 h 1244973"/>
                <a:gd name="connsiteX17" fmla="*/ 4087606 w 4143404"/>
                <a:gd name="connsiteY17" fmla="*/ 157763 h 1244973"/>
                <a:gd name="connsiteX18" fmla="*/ 4143403 w 4143404"/>
                <a:gd name="connsiteY18" fmla="*/ 292471 h 1244973"/>
                <a:gd name="connsiteX19" fmla="*/ 4143404 w 4143404"/>
                <a:gd name="connsiteY19" fmla="*/ 1054468 h 1244973"/>
                <a:gd name="connsiteX20" fmla="*/ 4087606 w 4143404"/>
                <a:gd name="connsiteY20" fmla="*/ 1189175 h 1244973"/>
                <a:gd name="connsiteX21" fmla="*/ 3952899 w 4143404"/>
                <a:gd name="connsiteY21" fmla="*/ 1244973 h 1244973"/>
                <a:gd name="connsiteX22" fmla="*/ 190505 w 4143404"/>
                <a:gd name="connsiteY22" fmla="*/ 1244973 h 1244973"/>
                <a:gd name="connsiteX23" fmla="*/ 55798 w 4143404"/>
                <a:gd name="connsiteY23" fmla="*/ 1189175 h 1244973"/>
                <a:gd name="connsiteX24" fmla="*/ 0 w 4143404"/>
                <a:gd name="connsiteY24" fmla="*/ 1054468 h 1244973"/>
                <a:gd name="connsiteX25" fmla="*/ 0 w 4143404"/>
                <a:gd name="connsiteY25"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198760 w 4143404"/>
                <a:gd name="connsiteY3" fmla="*/ 115572 h 1244973"/>
                <a:gd name="connsiteX4" fmla="*/ 710125 w 4143404"/>
                <a:gd name="connsiteY4" fmla="*/ 245660 h 1244973"/>
                <a:gd name="connsiteX5" fmla="*/ 1007177 w 4143404"/>
                <a:gd name="connsiteY5" fmla="*/ 0 h 1244973"/>
                <a:gd name="connsiteX6" fmla="*/ 1256036 w 4143404"/>
                <a:gd name="connsiteY6" fmla="*/ 239286 h 1244973"/>
                <a:gd name="connsiteX7" fmla="*/ 1512144 w 4143404"/>
                <a:gd name="connsiteY7" fmla="*/ 241635 h 1244973"/>
                <a:gd name="connsiteX8" fmla="*/ 1842889 w 4143404"/>
                <a:gd name="connsiteY8" fmla="*/ 239286 h 1244973"/>
                <a:gd name="connsiteX9" fmla="*/ 1853338 w 4143404"/>
                <a:gd name="connsiteY9" fmla="*/ 227987 h 1244973"/>
                <a:gd name="connsiteX10" fmla="*/ 2303714 w 4143404"/>
                <a:gd name="connsiteY10" fmla="*/ 95535 h 1244973"/>
                <a:gd name="connsiteX11" fmla="*/ 2658556 w 4143404"/>
                <a:gd name="connsiteY11" fmla="*/ 309874 h 1244973"/>
                <a:gd name="connsiteX12" fmla="*/ 2811880 w 4143404"/>
                <a:gd name="connsiteY12" fmla="*/ 405383 h 1244973"/>
                <a:gd name="connsiteX13" fmla="*/ 2822329 w 4143404"/>
                <a:gd name="connsiteY13" fmla="*/ 391760 h 1244973"/>
                <a:gd name="connsiteX14" fmla="*/ 3231762 w 4143404"/>
                <a:gd name="connsiteY14" fmla="*/ 218365 h 1244973"/>
                <a:gd name="connsiteX15" fmla="*/ 3466973 w 4143404"/>
                <a:gd name="connsiteY15" fmla="*/ 374888 h 1244973"/>
                <a:gd name="connsiteX16" fmla="*/ 3692586 w 4143404"/>
                <a:gd name="connsiteY16" fmla="*/ 252050 h 1244973"/>
                <a:gd name="connsiteX17" fmla="*/ 3952899 w 4143404"/>
                <a:gd name="connsiteY17" fmla="*/ 101965 h 1244973"/>
                <a:gd name="connsiteX18" fmla="*/ 4087606 w 4143404"/>
                <a:gd name="connsiteY18" fmla="*/ 157763 h 1244973"/>
                <a:gd name="connsiteX19" fmla="*/ 4143403 w 4143404"/>
                <a:gd name="connsiteY19" fmla="*/ 292471 h 1244973"/>
                <a:gd name="connsiteX20" fmla="*/ 4143404 w 4143404"/>
                <a:gd name="connsiteY20" fmla="*/ 1054468 h 1244973"/>
                <a:gd name="connsiteX21" fmla="*/ 4087606 w 4143404"/>
                <a:gd name="connsiteY21" fmla="*/ 1189175 h 1244973"/>
                <a:gd name="connsiteX22" fmla="*/ 3952899 w 4143404"/>
                <a:gd name="connsiteY22" fmla="*/ 1244973 h 1244973"/>
                <a:gd name="connsiteX23" fmla="*/ 190505 w 4143404"/>
                <a:gd name="connsiteY23" fmla="*/ 1244973 h 1244973"/>
                <a:gd name="connsiteX24" fmla="*/ 55798 w 4143404"/>
                <a:gd name="connsiteY24" fmla="*/ 1189175 h 1244973"/>
                <a:gd name="connsiteX25" fmla="*/ 0 w 4143404"/>
                <a:gd name="connsiteY25" fmla="*/ 1054468 h 1244973"/>
                <a:gd name="connsiteX26" fmla="*/ 0 w 4143404"/>
                <a:gd name="connsiteY26"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198760 w 4143404"/>
                <a:gd name="connsiteY3" fmla="*/ 115572 h 1244973"/>
                <a:gd name="connsiteX4" fmla="*/ 710125 w 4143404"/>
                <a:gd name="connsiteY4" fmla="*/ 245660 h 1244973"/>
                <a:gd name="connsiteX5" fmla="*/ 1007177 w 4143404"/>
                <a:gd name="connsiteY5" fmla="*/ 0 h 1244973"/>
                <a:gd name="connsiteX6" fmla="*/ 1256036 w 4143404"/>
                <a:gd name="connsiteY6" fmla="*/ 239286 h 1244973"/>
                <a:gd name="connsiteX7" fmla="*/ 1512144 w 4143404"/>
                <a:gd name="connsiteY7" fmla="*/ 241635 h 1244973"/>
                <a:gd name="connsiteX8" fmla="*/ 1842889 w 4143404"/>
                <a:gd name="connsiteY8" fmla="*/ 239286 h 1244973"/>
                <a:gd name="connsiteX9" fmla="*/ 1853338 w 4143404"/>
                <a:gd name="connsiteY9" fmla="*/ 227987 h 1244973"/>
                <a:gd name="connsiteX10" fmla="*/ 2303714 w 4143404"/>
                <a:gd name="connsiteY10" fmla="*/ 95535 h 1244973"/>
                <a:gd name="connsiteX11" fmla="*/ 2658556 w 4143404"/>
                <a:gd name="connsiteY11" fmla="*/ 309874 h 1244973"/>
                <a:gd name="connsiteX12" fmla="*/ 2811880 w 4143404"/>
                <a:gd name="connsiteY12" fmla="*/ 405383 h 1244973"/>
                <a:gd name="connsiteX13" fmla="*/ 2822329 w 4143404"/>
                <a:gd name="connsiteY13" fmla="*/ 391760 h 1244973"/>
                <a:gd name="connsiteX14" fmla="*/ 3231762 w 4143404"/>
                <a:gd name="connsiteY14" fmla="*/ 218365 h 1244973"/>
                <a:gd name="connsiteX15" fmla="*/ 3466973 w 4143404"/>
                <a:gd name="connsiteY15" fmla="*/ 374888 h 1244973"/>
                <a:gd name="connsiteX16" fmla="*/ 3692586 w 4143404"/>
                <a:gd name="connsiteY16" fmla="*/ 252050 h 1244973"/>
                <a:gd name="connsiteX17" fmla="*/ 3952899 w 4143404"/>
                <a:gd name="connsiteY17" fmla="*/ 101965 h 1244973"/>
                <a:gd name="connsiteX18" fmla="*/ 4087606 w 4143404"/>
                <a:gd name="connsiteY18" fmla="*/ 157763 h 1244973"/>
                <a:gd name="connsiteX19" fmla="*/ 4143403 w 4143404"/>
                <a:gd name="connsiteY19" fmla="*/ 292471 h 1244973"/>
                <a:gd name="connsiteX20" fmla="*/ 4143404 w 4143404"/>
                <a:gd name="connsiteY20" fmla="*/ 1054468 h 1244973"/>
                <a:gd name="connsiteX21" fmla="*/ 4087606 w 4143404"/>
                <a:gd name="connsiteY21" fmla="*/ 1189175 h 1244973"/>
                <a:gd name="connsiteX22" fmla="*/ 3952899 w 4143404"/>
                <a:gd name="connsiteY22" fmla="*/ 1244973 h 1244973"/>
                <a:gd name="connsiteX23" fmla="*/ 190505 w 4143404"/>
                <a:gd name="connsiteY23" fmla="*/ 1244973 h 1244973"/>
                <a:gd name="connsiteX24" fmla="*/ 55798 w 4143404"/>
                <a:gd name="connsiteY24" fmla="*/ 1189175 h 1244973"/>
                <a:gd name="connsiteX25" fmla="*/ 0 w 4143404"/>
                <a:gd name="connsiteY25" fmla="*/ 1054468 h 1244973"/>
                <a:gd name="connsiteX26" fmla="*/ 0 w 4143404"/>
                <a:gd name="connsiteY26" fmla="*/ 292470 h 124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43404" h="1244973">
                  <a:moveTo>
                    <a:pt x="0" y="292470"/>
                  </a:moveTo>
                  <a:cubicBezTo>
                    <a:pt x="0" y="241945"/>
                    <a:pt x="20071" y="193489"/>
                    <a:pt x="55798" y="157763"/>
                  </a:cubicBezTo>
                  <a:cubicBezTo>
                    <a:pt x="91525" y="122036"/>
                    <a:pt x="166679" y="108998"/>
                    <a:pt x="190506" y="101966"/>
                  </a:cubicBezTo>
                  <a:lnTo>
                    <a:pt x="198760" y="115572"/>
                  </a:lnTo>
                  <a:lnTo>
                    <a:pt x="710125" y="245660"/>
                  </a:lnTo>
                  <a:cubicBezTo>
                    <a:pt x="809142" y="163773"/>
                    <a:pt x="1041234" y="180613"/>
                    <a:pt x="1007177" y="0"/>
                  </a:cubicBezTo>
                  <a:lnTo>
                    <a:pt x="1256036" y="239286"/>
                  </a:lnTo>
                  <a:cubicBezTo>
                    <a:pt x="1341405" y="240069"/>
                    <a:pt x="1411425" y="114815"/>
                    <a:pt x="1512144" y="241635"/>
                  </a:cubicBezTo>
                  <a:lnTo>
                    <a:pt x="1842889" y="239286"/>
                  </a:lnTo>
                  <a:lnTo>
                    <a:pt x="1853338" y="227987"/>
                  </a:lnTo>
                  <a:lnTo>
                    <a:pt x="2303714" y="95535"/>
                  </a:lnTo>
                  <a:cubicBezTo>
                    <a:pt x="2437917" y="109183"/>
                    <a:pt x="2581962" y="418799"/>
                    <a:pt x="2658556" y="309874"/>
                  </a:cubicBezTo>
                  <a:cubicBezTo>
                    <a:pt x="2743250" y="361515"/>
                    <a:pt x="2784585" y="391735"/>
                    <a:pt x="2811880" y="405383"/>
                  </a:cubicBezTo>
                  <a:lnTo>
                    <a:pt x="2822329" y="391760"/>
                  </a:lnTo>
                  <a:cubicBezTo>
                    <a:pt x="2892309" y="396313"/>
                    <a:pt x="3124321" y="221177"/>
                    <a:pt x="3231762" y="218365"/>
                  </a:cubicBezTo>
                  <a:cubicBezTo>
                    <a:pt x="3322561" y="294232"/>
                    <a:pt x="3346784" y="430011"/>
                    <a:pt x="3466973" y="374888"/>
                  </a:cubicBezTo>
                  <a:lnTo>
                    <a:pt x="3692586" y="252050"/>
                  </a:lnTo>
                  <a:cubicBezTo>
                    <a:pt x="3822207" y="335292"/>
                    <a:pt x="3866128" y="151993"/>
                    <a:pt x="3952899" y="101965"/>
                  </a:cubicBezTo>
                  <a:cubicBezTo>
                    <a:pt x="4003424" y="101965"/>
                    <a:pt x="4051880" y="122036"/>
                    <a:pt x="4087606" y="157763"/>
                  </a:cubicBezTo>
                  <a:cubicBezTo>
                    <a:pt x="4123333" y="193490"/>
                    <a:pt x="4143404" y="241945"/>
                    <a:pt x="4143403" y="292471"/>
                  </a:cubicBezTo>
                  <a:cubicBezTo>
                    <a:pt x="4143403" y="546470"/>
                    <a:pt x="4143404" y="800469"/>
                    <a:pt x="4143404" y="1054468"/>
                  </a:cubicBezTo>
                  <a:cubicBezTo>
                    <a:pt x="4143404" y="1104993"/>
                    <a:pt x="4123333" y="1153449"/>
                    <a:pt x="4087606" y="1189175"/>
                  </a:cubicBezTo>
                  <a:cubicBezTo>
                    <a:pt x="4051879" y="1224902"/>
                    <a:pt x="4003424" y="1244973"/>
                    <a:pt x="3952899" y="1244973"/>
                  </a:cubicBezTo>
                  <a:lnTo>
                    <a:pt x="190505" y="1244973"/>
                  </a:lnTo>
                  <a:cubicBezTo>
                    <a:pt x="139980" y="1244973"/>
                    <a:pt x="91524" y="1224902"/>
                    <a:pt x="55798" y="1189175"/>
                  </a:cubicBezTo>
                  <a:cubicBezTo>
                    <a:pt x="20071" y="1153448"/>
                    <a:pt x="0" y="1104993"/>
                    <a:pt x="0" y="1054468"/>
                  </a:cubicBezTo>
                  <a:lnTo>
                    <a:pt x="0" y="292470"/>
                  </a:lnTo>
                  <a:close/>
                </a:path>
              </a:pathLst>
            </a:custGeom>
            <a:gradFill flip="none" rotWithShape="1">
              <a:gsLst>
                <a:gs pos="0">
                  <a:srgbClr val="002060"/>
                </a:gs>
                <a:gs pos="76000">
                  <a:srgbClr val="00B0F0"/>
                </a:gs>
              </a:gsLst>
              <a:lin ang="16200000" scaled="1"/>
              <a:tileRect/>
            </a:gradFill>
            <a:ln w="9525" cap="flat" cmpd="sng" algn="ctr">
              <a:noFill/>
              <a:prstDash val="solid"/>
              <a:round/>
              <a:headEnd type="none" w="med" len="med"/>
              <a:tailEnd type="none" w="med" len="med"/>
            </a:ln>
            <a:effectLst/>
          </p:spPr>
          <p:txBody>
            <a:bodyPr/>
            <a:lstStyle/>
            <a:p>
              <a:pPr>
                <a:defRPr/>
              </a:pPr>
              <a:endParaRPr lang="en-US" sz="1467" dirty="0">
                <a:effectLst>
                  <a:outerShdw blurRad="38100" dist="38100" dir="2700000" algn="tl">
                    <a:srgbClr val="000000">
                      <a:alpha val="43137"/>
                    </a:srgbClr>
                  </a:outerShdw>
                </a:effectLst>
              </a:endParaRPr>
            </a:p>
          </p:txBody>
        </p:sp>
        <p:grpSp>
          <p:nvGrpSpPr>
            <p:cNvPr id="29" name="Group 28">
              <a:extLst>
                <a:ext uri="{FF2B5EF4-FFF2-40B4-BE49-F238E27FC236}">
                  <a16:creationId xmlns:a16="http://schemas.microsoft.com/office/drawing/2014/main" id="{49967BC9-B0E8-4DCD-BBF5-D4C94DA08137}"/>
                </a:ext>
              </a:extLst>
            </p:cNvPr>
            <p:cNvGrpSpPr/>
            <p:nvPr/>
          </p:nvGrpSpPr>
          <p:grpSpPr>
            <a:xfrm>
              <a:off x="2010971" y="3958202"/>
              <a:ext cx="246706" cy="233734"/>
              <a:chOff x="2130160" y="3707006"/>
              <a:chExt cx="246706" cy="233734"/>
            </a:xfrm>
          </p:grpSpPr>
          <p:sp>
            <p:nvSpPr>
              <p:cNvPr id="109" name="Forme libre 31">
                <a:extLst>
                  <a:ext uri="{FF2B5EF4-FFF2-40B4-BE49-F238E27FC236}">
                    <a16:creationId xmlns:a16="http://schemas.microsoft.com/office/drawing/2014/main" id="{E7734FF4-BB18-416F-A0B5-55161D292CD1}"/>
                  </a:ext>
                </a:extLst>
              </p:cNvPr>
              <p:cNvSpPr>
                <a:spLocks noChangeAspect="1"/>
              </p:cNvSpPr>
              <p:nvPr/>
            </p:nvSpPr>
            <p:spPr>
              <a:xfrm rot="10037315">
                <a:off x="2130160" y="3781760"/>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0" name="Forme libre 32">
                <a:extLst>
                  <a:ext uri="{FF2B5EF4-FFF2-40B4-BE49-F238E27FC236}">
                    <a16:creationId xmlns:a16="http://schemas.microsoft.com/office/drawing/2014/main" id="{7C445C24-9319-457F-BA85-213CBCCB2BF5}"/>
                  </a:ext>
                </a:extLst>
              </p:cNvPr>
              <p:cNvSpPr/>
              <p:nvPr/>
            </p:nvSpPr>
            <p:spPr>
              <a:xfrm rot="2064772">
                <a:off x="2198885" y="3707006"/>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1" name="Ellipse 33">
                <a:extLst>
                  <a:ext uri="{FF2B5EF4-FFF2-40B4-BE49-F238E27FC236}">
                    <a16:creationId xmlns:a16="http://schemas.microsoft.com/office/drawing/2014/main" id="{4E7788BA-79B2-4F30-A949-7343CB661D82}"/>
                  </a:ext>
                </a:extLst>
              </p:cNvPr>
              <p:cNvSpPr/>
              <p:nvPr/>
            </p:nvSpPr>
            <p:spPr>
              <a:xfrm rot="2064772">
                <a:off x="2311029" y="3767783"/>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2" name="Forme libre 34">
                <a:extLst>
                  <a:ext uri="{FF2B5EF4-FFF2-40B4-BE49-F238E27FC236}">
                    <a16:creationId xmlns:a16="http://schemas.microsoft.com/office/drawing/2014/main" id="{65EE7FFA-AF36-484A-A96C-176E0CEFC148}"/>
                  </a:ext>
                </a:extLst>
              </p:cNvPr>
              <p:cNvSpPr/>
              <p:nvPr/>
            </p:nvSpPr>
            <p:spPr>
              <a:xfrm rot="2064772">
                <a:off x="2242319" y="3817299"/>
                <a:ext cx="43892" cy="33145"/>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3" name="Forme libre 35">
                <a:extLst>
                  <a:ext uri="{FF2B5EF4-FFF2-40B4-BE49-F238E27FC236}">
                    <a16:creationId xmlns:a16="http://schemas.microsoft.com/office/drawing/2014/main" id="{678DF2C1-C9EE-4346-A94E-8F2A88924152}"/>
                  </a:ext>
                </a:extLst>
              </p:cNvPr>
              <p:cNvSpPr>
                <a:spLocks noChangeAspect="1"/>
              </p:cNvSpPr>
              <p:nvPr/>
            </p:nvSpPr>
            <p:spPr>
              <a:xfrm rot="2064772">
                <a:off x="2300054" y="3855314"/>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114" name="Rogner un rectangle avec un coin diagonal 36">
                <a:extLst>
                  <a:ext uri="{FF2B5EF4-FFF2-40B4-BE49-F238E27FC236}">
                    <a16:creationId xmlns:a16="http://schemas.microsoft.com/office/drawing/2014/main" id="{5742AAFA-01BF-4C30-9E19-E585DE9DA140}"/>
                  </a:ext>
                </a:extLst>
              </p:cNvPr>
              <p:cNvSpPr/>
              <p:nvPr/>
            </p:nvSpPr>
            <p:spPr>
              <a:xfrm rot="823816">
                <a:off x="2174722" y="3912457"/>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grpSp>
        <p:sp>
          <p:nvSpPr>
            <p:cNvPr id="30" name="Forme libre 61">
              <a:extLst>
                <a:ext uri="{FF2B5EF4-FFF2-40B4-BE49-F238E27FC236}">
                  <a16:creationId xmlns:a16="http://schemas.microsoft.com/office/drawing/2014/main" id="{D2DF33E1-688E-43AF-B3A0-C8BEFD6E742C}"/>
                </a:ext>
              </a:extLst>
            </p:cNvPr>
            <p:cNvSpPr>
              <a:spLocks noChangeAspect="1"/>
            </p:cNvSpPr>
            <p:nvPr/>
          </p:nvSpPr>
          <p:spPr>
            <a:xfrm rot="10037315">
              <a:off x="3567046" y="4053378"/>
              <a:ext cx="47739" cy="46088"/>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1" name="Forme libre 62">
              <a:extLst>
                <a:ext uri="{FF2B5EF4-FFF2-40B4-BE49-F238E27FC236}">
                  <a16:creationId xmlns:a16="http://schemas.microsoft.com/office/drawing/2014/main" id="{8EA9ACB0-5B4D-4562-A14C-B7966DFD486A}"/>
                </a:ext>
              </a:extLst>
            </p:cNvPr>
            <p:cNvSpPr/>
            <p:nvPr/>
          </p:nvSpPr>
          <p:spPr>
            <a:xfrm rot="2064772">
              <a:off x="2621471" y="3973027"/>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2" name="Ellipse 63">
              <a:extLst>
                <a:ext uri="{FF2B5EF4-FFF2-40B4-BE49-F238E27FC236}">
                  <a16:creationId xmlns:a16="http://schemas.microsoft.com/office/drawing/2014/main" id="{ECD61586-CC21-4090-96F8-EA6F7424AEFB}"/>
                </a:ext>
              </a:extLst>
            </p:cNvPr>
            <p:cNvSpPr/>
            <p:nvPr/>
          </p:nvSpPr>
          <p:spPr>
            <a:xfrm rot="2064772">
              <a:off x="2733615" y="4033805"/>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3" name="Forme libre 64">
              <a:extLst>
                <a:ext uri="{FF2B5EF4-FFF2-40B4-BE49-F238E27FC236}">
                  <a16:creationId xmlns:a16="http://schemas.microsoft.com/office/drawing/2014/main" id="{0097DDFB-F36C-4ED3-998A-83409EBD74BB}"/>
                </a:ext>
              </a:extLst>
            </p:cNvPr>
            <p:cNvSpPr>
              <a:spLocks noChangeAspect="1"/>
            </p:cNvSpPr>
            <p:nvPr/>
          </p:nvSpPr>
          <p:spPr>
            <a:xfrm rot="2064772">
              <a:off x="2722639" y="4121336"/>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4" name="Rogner un rectangle avec un coin diagonal 65">
              <a:extLst>
                <a:ext uri="{FF2B5EF4-FFF2-40B4-BE49-F238E27FC236}">
                  <a16:creationId xmlns:a16="http://schemas.microsoft.com/office/drawing/2014/main" id="{03678460-A3A0-4820-A160-1D3B18015BD8}"/>
                </a:ext>
              </a:extLst>
            </p:cNvPr>
            <p:cNvSpPr/>
            <p:nvPr/>
          </p:nvSpPr>
          <p:spPr>
            <a:xfrm rot="823816">
              <a:off x="2605141" y="4248620"/>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5" name="Forme libre 66">
              <a:extLst>
                <a:ext uri="{FF2B5EF4-FFF2-40B4-BE49-F238E27FC236}">
                  <a16:creationId xmlns:a16="http://schemas.microsoft.com/office/drawing/2014/main" id="{2577DC50-D57C-4979-9684-B5904318073B}"/>
                </a:ext>
              </a:extLst>
            </p:cNvPr>
            <p:cNvSpPr>
              <a:spLocks noChangeAspect="1"/>
            </p:cNvSpPr>
            <p:nvPr/>
          </p:nvSpPr>
          <p:spPr>
            <a:xfrm rot="10037315">
              <a:off x="1756027" y="4314013"/>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6" name="Forme libre 67">
              <a:extLst>
                <a:ext uri="{FF2B5EF4-FFF2-40B4-BE49-F238E27FC236}">
                  <a16:creationId xmlns:a16="http://schemas.microsoft.com/office/drawing/2014/main" id="{B2933463-9104-4DA1-8FA3-5CF46817CD1B}"/>
                </a:ext>
              </a:extLst>
            </p:cNvPr>
            <p:cNvSpPr/>
            <p:nvPr/>
          </p:nvSpPr>
          <p:spPr>
            <a:xfrm rot="2064772">
              <a:off x="1695634" y="4052813"/>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7" name="Ellipse 68">
              <a:extLst>
                <a:ext uri="{FF2B5EF4-FFF2-40B4-BE49-F238E27FC236}">
                  <a16:creationId xmlns:a16="http://schemas.microsoft.com/office/drawing/2014/main" id="{1D6C4256-29F9-47B5-BE01-DBC091F325D3}"/>
                </a:ext>
              </a:extLst>
            </p:cNvPr>
            <p:cNvSpPr/>
            <p:nvPr/>
          </p:nvSpPr>
          <p:spPr>
            <a:xfrm rot="2064772">
              <a:off x="1807778" y="4113591"/>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8" name="Forme libre 69">
              <a:extLst>
                <a:ext uri="{FF2B5EF4-FFF2-40B4-BE49-F238E27FC236}">
                  <a16:creationId xmlns:a16="http://schemas.microsoft.com/office/drawing/2014/main" id="{DEA66617-F4F3-4EB8-BCF5-BEC184A79399}"/>
                </a:ext>
              </a:extLst>
            </p:cNvPr>
            <p:cNvSpPr>
              <a:spLocks noChangeAspect="1"/>
            </p:cNvSpPr>
            <p:nvPr/>
          </p:nvSpPr>
          <p:spPr>
            <a:xfrm rot="2064772">
              <a:off x="1656547" y="4213872"/>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39" name="Rogner un rectangle avec un coin diagonal 70">
              <a:extLst>
                <a:ext uri="{FF2B5EF4-FFF2-40B4-BE49-F238E27FC236}">
                  <a16:creationId xmlns:a16="http://schemas.microsoft.com/office/drawing/2014/main" id="{4DA175FA-B725-4CE1-A59A-5490332207FA}"/>
                </a:ext>
              </a:extLst>
            </p:cNvPr>
            <p:cNvSpPr/>
            <p:nvPr/>
          </p:nvSpPr>
          <p:spPr>
            <a:xfrm rot="823816">
              <a:off x="1336401" y="4111459"/>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0" name="Forme libre 71">
              <a:extLst>
                <a:ext uri="{FF2B5EF4-FFF2-40B4-BE49-F238E27FC236}">
                  <a16:creationId xmlns:a16="http://schemas.microsoft.com/office/drawing/2014/main" id="{50E53E04-35F3-4F34-826E-E645A08B8DC4}"/>
                </a:ext>
              </a:extLst>
            </p:cNvPr>
            <p:cNvSpPr>
              <a:spLocks noChangeAspect="1"/>
            </p:cNvSpPr>
            <p:nvPr/>
          </p:nvSpPr>
          <p:spPr>
            <a:xfrm rot="10037315">
              <a:off x="1447415" y="3971111"/>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1" name="Forme libre 72">
              <a:extLst>
                <a:ext uri="{FF2B5EF4-FFF2-40B4-BE49-F238E27FC236}">
                  <a16:creationId xmlns:a16="http://schemas.microsoft.com/office/drawing/2014/main" id="{9CF3C5F7-6274-429E-A095-6AD3C1764C1C}"/>
                </a:ext>
              </a:extLst>
            </p:cNvPr>
            <p:cNvSpPr/>
            <p:nvPr/>
          </p:nvSpPr>
          <p:spPr>
            <a:xfrm rot="2064772">
              <a:off x="1104658" y="3973027"/>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2" name="Ellipse 73">
              <a:extLst>
                <a:ext uri="{FF2B5EF4-FFF2-40B4-BE49-F238E27FC236}">
                  <a16:creationId xmlns:a16="http://schemas.microsoft.com/office/drawing/2014/main" id="{649B1CC3-F6CD-4BCE-879E-2FD8A7F90A0B}"/>
                </a:ext>
              </a:extLst>
            </p:cNvPr>
            <p:cNvSpPr/>
            <p:nvPr/>
          </p:nvSpPr>
          <p:spPr>
            <a:xfrm rot="2064772">
              <a:off x="1216802" y="4033805"/>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3" name="Forme libre 74">
              <a:extLst>
                <a:ext uri="{FF2B5EF4-FFF2-40B4-BE49-F238E27FC236}">
                  <a16:creationId xmlns:a16="http://schemas.microsoft.com/office/drawing/2014/main" id="{18349994-AAAC-4216-A3A3-FB226FAB7A4F}"/>
                </a:ext>
              </a:extLst>
            </p:cNvPr>
            <p:cNvSpPr>
              <a:spLocks noChangeAspect="1"/>
            </p:cNvSpPr>
            <p:nvPr/>
          </p:nvSpPr>
          <p:spPr>
            <a:xfrm rot="2064772">
              <a:off x="1205826" y="4121336"/>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4" name="Rogner un rectangle avec un coin diagonal 75">
              <a:extLst>
                <a:ext uri="{FF2B5EF4-FFF2-40B4-BE49-F238E27FC236}">
                  <a16:creationId xmlns:a16="http://schemas.microsoft.com/office/drawing/2014/main" id="{E1D0C737-4ECD-4A81-98F6-67E26DE0E06E}"/>
                </a:ext>
              </a:extLst>
            </p:cNvPr>
            <p:cNvSpPr/>
            <p:nvPr/>
          </p:nvSpPr>
          <p:spPr>
            <a:xfrm rot="823816">
              <a:off x="719178" y="4351490"/>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5" name="Forme libre 76">
              <a:extLst>
                <a:ext uri="{FF2B5EF4-FFF2-40B4-BE49-F238E27FC236}">
                  <a16:creationId xmlns:a16="http://schemas.microsoft.com/office/drawing/2014/main" id="{F4798ABA-D426-4ABF-8A5F-B8948D635844}"/>
                </a:ext>
              </a:extLst>
            </p:cNvPr>
            <p:cNvSpPr>
              <a:spLocks noChangeAspect="1"/>
            </p:cNvSpPr>
            <p:nvPr/>
          </p:nvSpPr>
          <p:spPr>
            <a:xfrm rot="10037315">
              <a:off x="3196217" y="3936821"/>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6" name="Forme libre 77">
              <a:extLst>
                <a:ext uri="{FF2B5EF4-FFF2-40B4-BE49-F238E27FC236}">
                  <a16:creationId xmlns:a16="http://schemas.microsoft.com/office/drawing/2014/main" id="{78292E7E-11AA-49BD-84E8-32E48A5DC14C}"/>
                </a:ext>
              </a:extLst>
            </p:cNvPr>
            <p:cNvSpPr/>
            <p:nvPr/>
          </p:nvSpPr>
          <p:spPr>
            <a:xfrm rot="2064772">
              <a:off x="2516490" y="4075897"/>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7" name="Ellipse 78">
              <a:extLst>
                <a:ext uri="{FF2B5EF4-FFF2-40B4-BE49-F238E27FC236}">
                  <a16:creationId xmlns:a16="http://schemas.microsoft.com/office/drawing/2014/main" id="{F799AF33-773B-48A0-877B-C9DB72A12F63}"/>
                </a:ext>
              </a:extLst>
            </p:cNvPr>
            <p:cNvSpPr/>
            <p:nvPr/>
          </p:nvSpPr>
          <p:spPr>
            <a:xfrm rot="2064772">
              <a:off x="3316549" y="4113591"/>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8" name="Forme libre 79">
              <a:extLst>
                <a:ext uri="{FF2B5EF4-FFF2-40B4-BE49-F238E27FC236}">
                  <a16:creationId xmlns:a16="http://schemas.microsoft.com/office/drawing/2014/main" id="{8144634F-4F93-486F-8F49-7CFD42177323}"/>
                </a:ext>
              </a:extLst>
            </p:cNvPr>
            <p:cNvSpPr>
              <a:spLocks noChangeAspect="1"/>
            </p:cNvSpPr>
            <p:nvPr/>
          </p:nvSpPr>
          <p:spPr>
            <a:xfrm rot="2064772">
              <a:off x="3305573" y="4201122"/>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49" name="Rogner un rectangle avec un coin diagonal 80">
              <a:extLst>
                <a:ext uri="{FF2B5EF4-FFF2-40B4-BE49-F238E27FC236}">
                  <a16:creationId xmlns:a16="http://schemas.microsoft.com/office/drawing/2014/main" id="{45268CAA-BA0F-4D9E-81FF-715295DFAC3D}"/>
                </a:ext>
              </a:extLst>
            </p:cNvPr>
            <p:cNvSpPr/>
            <p:nvPr/>
          </p:nvSpPr>
          <p:spPr>
            <a:xfrm rot="823816">
              <a:off x="3050914" y="4077169"/>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0" name="Forme libre 81">
              <a:extLst>
                <a:ext uri="{FF2B5EF4-FFF2-40B4-BE49-F238E27FC236}">
                  <a16:creationId xmlns:a16="http://schemas.microsoft.com/office/drawing/2014/main" id="{4CEAB8C0-954D-46B2-983A-4EA44DD31C9A}"/>
                </a:ext>
              </a:extLst>
            </p:cNvPr>
            <p:cNvSpPr>
              <a:spLocks noChangeAspect="1"/>
            </p:cNvSpPr>
            <p:nvPr/>
          </p:nvSpPr>
          <p:spPr>
            <a:xfrm rot="10037315">
              <a:off x="3882021" y="4073982"/>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1" name="Forme libre 82">
              <a:extLst>
                <a:ext uri="{FF2B5EF4-FFF2-40B4-BE49-F238E27FC236}">
                  <a16:creationId xmlns:a16="http://schemas.microsoft.com/office/drawing/2014/main" id="{391B62ED-C851-4613-BC84-E47E5E3C5B74}"/>
                </a:ext>
              </a:extLst>
            </p:cNvPr>
            <p:cNvSpPr/>
            <p:nvPr/>
          </p:nvSpPr>
          <p:spPr>
            <a:xfrm rot="2064772">
              <a:off x="2895792" y="4090839"/>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2" name="Ellipse 83">
              <a:extLst>
                <a:ext uri="{FF2B5EF4-FFF2-40B4-BE49-F238E27FC236}">
                  <a16:creationId xmlns:a16="http://schemas.microsoft.com/office/drawing/2014/main" id="{C5FDA5A9-8BB8-4465-B565-5A310CAA4C60}"/>
                </a:ext>
              </a:extLst>
            </p:cNvPr>
            <p:cNvSpPr/>
            <p:nvPr/>
          </p:nvSpPr>
          <p:spPr>
            <a:xfrm rot="2064772">
              <a:off x="3007937" y="4151617"/>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3" name="Forme libre 84">
              <a:extLst>
                <a:ext uri="{FF2B5EF4-FFF2-40B4-BE49-F238E27FC236}">
                  <a16:creationId xmlns:a16="http://schemas.microsoft.com/office/drawing/2014/main" id="{037FDE80-F6A0-4E3D-BF45-C4A7CE1B8339}"/>
                </a:ext>
              </a:extLst>
            </p:cNvPr>
            <p:cNvSpPr>
              <a:spLocks noChangeAspect="1"/>
            </p:cNvSpPr>
            <p:nvPr/>
          </p:nvSpPr>
          <p:spPr>
            <a:xfrm rot="2064772">
              <a:off x="2996961" y="4239148"/>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4" name="Rogner un rectangle avec un coin diagonal 85">
              <a:extLst>
                <a:ext uri="{FF2B5EF4-FFF2-40B4-BE49-F238E27FC236}">
                  <a16:creationId xmlns:a16="http://schemas.microsoft.com/office/drawing/2014/main" id="{754DE880-BF37-4D74-A9C6-81687E2FFD27}"/>
                </a:ext>
              </a:extLst>
            </p:cNvPr>
            <p:cNvSpPr/>
            <p:nvPr/>
          </p:nvSpPr>
          <p:spPr>
            <a:xfrm rot="823816">
              <a:off x="2871630" y="4296291"/>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5" name="Forme libre 86">
              <a:extLst>
                <a:ext uri="{FF2B5EF4-FFF2-40B4-BE49-F238E27FC236}">
                  <a16:creationId xmlns:a16="http://schemas.microsoft.com/office/drawing/2014/main" id="{8D3BCBCF-9733-4D87-A3F3-6239E1A82038}"/>
                </a:ext>
              </a:extLst>
            </p:cNvPr>
            <p:cNvSpPr>
              <a:spLocks noChangeAspect="1"/>
            </p:cNvSpPr>
            <p:nvPr/>
          </p:nvSpPr>
          <p:spPr>
            <a:xfrm rot="10037315">
              <a:off x="3581452" y="4127567"/>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6" name="Forme libre 87">
              <a:extLst>
                <a:ext uri="{FF2B5EF4-FFF2-40B4-BE49-F238E27FC236}">
                  <a16:creationId xmlns:a16="http://schemas.microsoft.com/office/drawing/2014/main" id="{6C10FB4A-9D40-49F4-85A3-4AFDEBC3DF2A}"/>
                </a:ext>
              </a:extLst>
            </p:cNvPr>
            <p:cNvSpPr/>
            <p:nvPr/>
          </p:nvSpPr>
          <p:spPr>
            <a:xfrm rot="2064772">
              <a:off x="3650178" y="4052813"/>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7" name="Ellipse 88">
              <a:extLst>
                <a:ext uri="{FF2B5EF4-FFF2-40B4-BE49-F238E27FC236}">
                  <a16:creationId xmlns:a16="http://schemas.microsoft.com/office/drawing/2014/main" id="{D9A4EEC8-87D7-4272-86B9-678F85FB79E4}"/>
                </a:ext>
              </a:extLst>
            </p:cNvPr>
            <p:cNvSpPr/>
            <p:nvPr/>
          </p:nvSpPr>
          <p:spPr>
            <a:xfrm rot="2064772">
              <a:off x="2407454" y="3906062"/>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8" name="Forme libre 89">
              <a:extLst>
                <a:ext uri="{FF2B5EF4-FFF2-40B4-BE49-F238E27FC236}">
                  <a16:creationId xmlns:a16="http://schemas.microsoft.com/office/drawing/2014/main" id="{0954E9F2-BD88-4755-9E0C-9B1FEF05C2D8}"/>
                </a:ext>
              </a:extLst>
            </p:cNvPr>
            <p:cNvSpPr>
              <a:spLocks noChangeAspect="1"/>
            </p:cNvSpPr>
            <p:nvPr/>
          </p:nvSpPr>
          <p:spPr>
            <a:xfrm rot="2064772">
              <a:off x="3751346" y="4201122"/>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59" name="Rogner un rectangle avec un coin diagonal 90">
              <a:extLst>
                <a:ext uri="{FF2B5EF4-FFF2-40B4-BE49-F238E27FC236}">
                  <a16:creationId xmlns:a16="http://schemas.microsoft.com/office/drawing/2014/main" id="{FE93BC87-D631-41D8-9821-D430B97DCAC7}"/>
                </a:ext>
              </a:extLst>
            </p:cNvPr>
            <p:cNvSpPr/>
            <p:nvPr/>
          </p:nvSpPr>
          <p:spPr>
            <a:xfrm rot="823816">
              <a:off x="2845172" y="4180039"/>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0" name="Forme libre 91">
              <a:extLst>
                <a:ext uri="{FF2B5EF4-FFF2-40B4-BE49-F238E27FC236}">
                  <a16:creationId xmlns:a16="http://schemas.microsoft.com/office/drawing/2014/main" id="{6B1E5DB7-8240-45BD-A51E-ED201C7DF012}"/>
                </a:ext>
              </a:extLst>
            </p:cNvPr>
            <p:cNvSpPr>
              <a:spLocks noChangeAspect="1"/>
            </p:cNvSpPr>
            <p:nvPr/>
          </p:nvSpPr>
          <p:spPr>
            <a:xfrm rot="10037315">
              <a:off x="3641990" y="4245433"/>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1" name="Forme libre 92">
              <a:extLst>
                <a:ext uri="{FF2B5EF4-FFF2-40B4-BE49-F238E27FC236}">
                  <a16:creationId xmlns:a16="http://schemas.microsoft.com/office/drawing/2014/main" id="{1E034A37-C756-4FB2-BECB-165EAF0F91FE}"/>
                </a:ext>
              </a:extLst>
            </p:cNvPr>
            <p:cNvSpPr/>
            <p:nvPr/>
          </p:nvSpPr>
          <p:spPr>
            <a:xfrm rot="2064772">
              <a:off x="4025260" y="4007317"/>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2" name="Ellipse 93">
              <a:extLst>
                <a:ext uri="{FF2B5EF4-FFF2-40B4-BE49-F238E27FC236}">
                  <a16:creationId xmlns:a16="http://schemas.microsoft.com/office/drawing/2014/main" id="{E2D5FE4D-AE3F-48AB-89C9-E517ACF779BB}"/>
                </a:ext>
              </a:extLst>
            </p:cNvPr>
            <p:cNvSpPr/>
            <p:nvPr/>
          </p:nvSpPr>
          <p:spPr>
            <a:xfrm rot="2064772">
              <a:off x="4173805" y="3965224"/>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3" name="Forme libre 94">
              <a:extLst>
                <a:ext uri="{FF2B5EF4-FFF2-40B4-BE49-F238E27FC236}">
                  <a16:creationId xmlns:a16="http://schemas.microsoft.com/office/drawing/2014/main" id="{FD46721F-CF6A-4733-AEAB-76C12EE8BD5B}"/>
                </a:ext>
              </a:extLst>
            </p:cNvPr>
            <p:cNvSpPr>
              <a:spLocks noChangeAspect="1"/>
            </p:cNvSpPr>
            <p:nvPr/>
          </p:nvSpPr>
          <p:spPr>
            <a:xfrm rot="2064772">
              <a:off x="4162829" y="4052755"/>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4" name="Rogner un rectangle avec un coin diagonal 95">
              <a:extLst>
                <a:ext uri="{FF2B5EF4-FFF2-40B4-BE49-F238E27FC236}">
                  <a16:creationId xmlns:a16="http://schemas.microsoft.com/office/drawing/2014/main" id="{90FDBC4A-C7DD-4656-96BA-C9675BDEF5FD}"/>
                </a:ext>
              </a:extLst>
            </p:cNvPr>
            <p:cNvSpPr/>
            <p:nvPr/>
          </p:nvSpPr>
          <p:spPr>
            <a:xfrm rot="823816">
              <a:off x="3702428" y="4008588"/>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5" name="Forme libre 96">
              <a:extLst>
                <a:ext uri="{FF2B5EF4-FFF2-40B4-BE49-F238E27FC236}">
                  <a16:creationId xmlns:a16="http://schemas.microsoft.com/office/drawing/2014/main" id="{B3BA3717-37D5-40CE-90FA-D1534DF1BD1D}"/>
                </a:ext>
              </a:extLst>
            </p:cNvPr>
            <p:cNvSpPr>
              <a:spLocks noChangeAspect="1"/>
            </p:cNvSpPr>
            <p:nvPr/>
          </p:nvSpPr>
          <p:spPr>
            <a:xfrm rot="10037315">
              <a:off x="761610" y="3936821"/>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6" name="Forme libre 97">
              <a:extLst>
                <a:ext uri="{FF2B5EF4-FFF2-40B4-BE49-F238E27FC236}">
                  <a16:creationId xmlns:a16="http://schemas.microsoft.com/office/drawing/2014/main" id="{E5B36B0D-1B4D-42E3-B460-1C12E461171B}"/>
                </a:ext>
              </a:extLst>
            </p:cNvPr>
            <p:cNvSpPr/>
            <p:nvPr/>
          </p:nvSpPr>
          <p:spPr>
            <a:xfrm rot="2064772">
              <a:off x="693175" y="4052813"/>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7" name="Ellipse 98">
              <a:extLst>
                <a:ext uri="{FF2B5EF4-FFF2-40B4-BE49-F238E27FC236}">
                  <a16:creationId xmlns:a16="http://schemas.microsoft.com/office/drawing/2014/main" id="{C8951662-EFEA-4030-A4E7-71BD3292D793}"/>
                </a:ext>
              </a:extLst>
            </p:cNvPr>
            <p:cNvSpPr/>
            <p:nvPr/>
          </p:nvSpPr>
          <p:spPr>
            <a:xfrm rot="2064772">
              <a:off x="805319" y="4113591"/>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8" name="Forme libre 99">
              <a:extLst>
                <a:ext uri="{FF2B5EF4-FFF2-40B4-BE49-F238E27FC236}">
                  <a16:creationId xmlns:a16="http://schemas.microsoft.com/office/drawing/2014/main" id="{4BDB05D2-70E2-4745-BBB6-3FA3A9A0EB42}"/>
                </a:ext>
              </a:extLst>
            </p:cNvPr>
            <p:cNvSpPr>
              <a:spLocks noChangeAspect="1"/>
            </p:cNvSpPr>
            <p:nvPr/>
          </p:nvSpPr>
          <p:spPr>
            <a:xfrm rot="2064772">
              <a:off x="936452" y="4248162"/>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69" name="Rogner un rectangle avec un coin diagonal 100">
              <a:extLst>
                <a:ext uri="{FF2B5EF4-FFF2-40B4-BE49-F238E27FC236}">
                  <a16:creationId xmlns:a16="http://schemas.microsoft.com/office/drawing/2014/main" id="{701C7C37-D90C-48DC-B1C9-2CA7FBA01489}"/>
                </a:ext>
              </a:extLst>
            </p:cNvPr>
            <p:cNvSpPr/>
            <p:nvPr/>
          </p:nvSpPr>
          <p:spPr>
            <a:xfrm rot="823816">
              <a:off x="444856" y="4008589"/>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0" name="Forme libre 101">
              <a:extLst>
                <a:ext uri="{FF2B5EF4-FFF2-40B4-BE49-F238E27FC236}">
                  <a16:creationId xmlns:a16="http://schemas.microsoft.com/office/drawing/2014/main" id="{71D73E28-B7F5-4B99-B93A-776E805E192F}"/>
                </a:ext>
              </a:extLst>
            </p:cNvPr>
            <p:cNvSpPr>
              <a:spLocks noChangeAspect="1"/>
            </p:cNvSpPr>
            <p:nvPr/>
          </p:nvSpPr>
          <p:spPr>
            <a:xfrm rot="10037315">
              <a:off x="418708" y="4165594"/>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1" name="Forme libre 102">
              <a:extLst>
                <a:ext uri="{FF2B5EF4-FFF2-40B4-BE49-F238E27FC236}">
                  <a16:creationId xmlns:a16="http://schemas.microsoft.com/office/drawing/2014/main" id="{EE2D8C65-6B06-4764-BAF9-AFC3DA8FCFA4}"/>
                </a:ext>
              </a:extLst>
            </p:cNvPr>
            <p:cNvSpPr/>
            <p:nvPr/>
          </p:nvSpPr>
          <p:spPr>
            <a:xfrm rot="2064772">
              <a:off x="487434" y="4090839"/>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2" name="Ellipse 103">
              <a:extLst>
                <a:ext uri="{FF2B5EF4-FFF2-40B4-BE49-F238E27FC236}">
                  <a16:creationId xmlns:a16="http://schemas.microsoft.com/office/drawing/2014/main" id="{CCD601C6-179B-47DB-9C54-4D4844098A73}"/>
                </a:ext>
              </a:extLst>
            </p:cNvPr>
            <p:cNvSpPr/>
            <p:nvPr/>
          </p:nvSpPr>
          <p:spPr>
            <a:xfrm rot="2064772">
              <a:off x="590072" y="3940351"/>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3" name="Forme libre 104">
              <a:extLst>
                <a:ext uri="{FF2B5EF4-FFF2-40B4-BE49-F238E27FC236}">
                  <a16:creationId xmlns:a16="http://schemas.microsoft.com/office/drawing/2014/main" id="{13D90048-AB04-4C75-A311-20D98DFFA926}"/>
                </a:ext>
              </a:extLst>
            </p:cNvPr>
            <p:cNvSpPr>
              <a:spLocks noChangeAspect="1"/>
            </p:cNvSpPr>
            <p:nvPr/>
          </p:nvSpPr>
          <p:spPr>
            <a:xfrm rot="2064772">
              <a:off x="588602" y="4239148"/>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4" name="Rogner un rectangle avec un coin diagonal 105">
              <a:extLst>
                <a:ext uri="{FF2B5EF4-FFF2-40B4-BE49-F238E27FC236}">
                  <a16:creationId xmlns:a16="http://schemas.microsoft.com/office/drawing/2014/main" id="{CEE0A787-41D2-44F8-8F8F-FAD52104E0CF}"/>
                </a:ext>
              </a:extLst>
            </p:cNvPr>
            <p:cNvSpPr/>
            <p:nvPr/>
          </p:nvSpPr>
          <p:spPr>
            <a:xfrm rot="823816">
              <a:off x="719178" y="4180040"/>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5" name="TextBox 74">
              <a:extLst>
                <a:ext uri="{FF2B5EF4-FFF2-40B4-BE49-F238E27FC236}">
                  <a16:creationId xmlns:a16="http://schemas.microsoft.com/office/drawing/2014/main" id="{AE2226EA-633F-445A-B98B-41C8BE03ABE0}"/>
                </a:ext>
              </a:extLst>
            </p:cNvPr>
            <p:cNvSpPr txBox="1"/>
            <p:nvPr/>
          </p:nvSpPr>
          <p:spPr>
            <a:xfrm>
              <a:off x="4709422" y="3672405"/>
              <a:ext cx="864096" cy="253916"/>
            </a:xfrm>
            <a:prstGeom prst="rect">
              <a:avLst/>
            </a:prstGeom>
            <a:noFill/>
          </p:spPr>
          <p:txBody>
            <a:bodyPr wrap="square" rtlCol="0">
              <a:spAutoFit/>
            </a:bodyPr>
            <a:lstStyle/>
            <a:p>
              <a:r>
                <a:rPr lang="en-GB" sz="1600">
                  <a:solidFill>
                    <a:schemeClr val="bg1"/>
                  </a:solidFill>
                </a:rPr>
                <a:t>aircrafts</a:t>
              </a:r>
            </a:p>
          </p:txBody>
        </p:sp>
        <p:sp>
          <p:nvSpPr>
            <p:cNvPr id="76" name="Forme libre 2">
              <a:extLst>
                <a:ext uri="{FF2B5EF4-FFF2-40B4-BE49-F238E27FC236}">
                  <a16:creationId xmlns:a16="http://schemas.microsoft.com/office/drawing/2014/main" id="{6F63CD9C-F83A-4AE0-8F0A-8AF6DF0EF03C}"/>
                </a:ext>
              </a:extLst>
            </p:cNvPr>
            <p:cNvSpPr>
              <a:spLocks noChangeAspect="1"/>
            </p:cNvSpPr>
            <p:nvPr/>
          </p:nvSpPr>
          <p:spPr bwMode="auto">
            <a:xfrm>
              <a:off x="4845198" y="3652227"/>
              <a:ext cx="4046241" cy="822959"/>
            </a:xfrm>
            <a:custGeom>
              <a:avLst/>
              <a:gdLst>
                <a:gd name="connsiteX0" fmla="*/ 0 w 4143404"/>
                <a:gd name="connsiteY0" fmla="*/ 190505 h 1143008"/>
                <a:gd name="connsiteX1" fmla="*/ 55798 w 4143404"/>
                <a:gd name="connsiteY1" fmla="*/ 55798 h 1143008"/>
                <a:gd name="connsiteX2" fmla="*/ 190506 w 4143404"/>
                <a:gd name="connsiteY2" fmla="*/ 1 h 1143008"/>
                <a:gd name="connsiteX3" fmla="*/ 3952899 w 4143404"/>
                <a:gd name="connsiteY3" fmla="*/ 0 h 1143008"/>
                <a:gd name="connsiteX4" fmla="*/ 4087606 w 4143404"/>
                <a:gd name="connsiteY4" fmla="*/ 55798 h 1143008"/>
                <a:gd name="connsiteX5" fmla="*/ 4143403 w 4143404"/>
                <a:gd name="connsiteY5" fmla="*/ 190506 h 1143008"/>
                <a:gd name="connsiteX6" fmla="*/ 4143404 w 4143404"/>
                <a:gd name="connsiteY6" fmla="*/ 952503 h 1143008"/>
                <a:gd name="connsiteX7" fmla="*/ 4087606 w 4143404"/>
                <a:gd name="connsiteY7" fmla="*/ 1087210 h 1143008"/>
                <a:gd name="connsiteX8" fmla="*/ 3952899 w 4143404"/>
                <a:gd name="connsiteY8" fmla="*/ 1143008 h 1143008"/>
                <a:gd name="connsiteX9" fmla="*/ 190505 w 4143404"/>
                <a:gd name="connsiteY9" fmla="*/ 1143008 h 1143008"/>
                <a:gd name="connsiteX10" fmla="*/ 55798 w 4143404"/>
                <a:gd name="connsiteY10" fmla="*/ 1087210 h 1143008"/>
                <a:gd name="connsiteX11" fmla="*/ 0 w 4143404"/>
                <a:gd name="connsiteY11" fmla="*/ 952503 h 1143008"/>
                <a:gd name="connsiteX12" fmla="*/ 0 w 4143404"/>
                <a:gd name="connsiteY12"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3952899 w 4143404"/>
                <a:gd name="connsiteY4" fmla="*/ 0 h 1143008"/>
                <a:gd name="connsiteX5" fmla="*/ 4087606 w 4143404"/>
                <a:gd name="connsiteY5" fmla="*/ 55798 h 1143008"/>
                <a:gd name="connsiteX6" fmla="*/ 4143403 w 4143404"/>
                <a:gd name="connsiteY6" fmla="*/ 190506 h 1143008"/>
                <a:gd name="connsiteX7" fmla="*/ 4143404 w 4143404"/>
                <a:gd name="connsiteY7" fmla="*/ 952503 h 1143008"/>
                <a:gd name="connsiteX8" fmla="*/ 4087606 w 4143404"/>
                <a:gd name="connsiteY8" fmla="*/ 1087210 h 1143008"/>
                <a:gd name="connsiteX9" fmla="*/ 3952899 w 4143404"/>
                <a:gd name="connsiteY9" fmla="*/ 1143008 h 1143008"/>
                <a:gd name="connsiteX10" fmla="*/ 190505 w 4143404"/>
                <a:gd name="connsiteY10" fmla="*/ 1143008 h 1143008"/>
                <a:gd name="connsiteX11" fmla="*/ 55798 w 4143404"/>
                <a:gd name="connsiteY11" fmla="*/ 1087210 h 1143008"/>
                <a:gd name="connsiteX12" fmla="*/ 0 w 4143404"/>
                <a:gd name="connsiteY12" fmla="*/ 952503 h 1143008"/>
                <a:gd name="connsiteX13" fmla="*/ 0 w 4143404"/>
                <a:gd name="connsiteY13"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3952899 w 4143404"/>
                <a:gd name="connsiteY5" fmla="*/ 0 h 1143008"/>
                <a:gd name="connsiteX6" fmla="*/ 4087606 w 4143404"/>
                <a:gd name="connsiteY6" fmla="*/ 55798 h 1143008"/>
                <a:gd name="connsiteX7" fmla="*/ 4143403 w 4143404"/>
                <a:gd name="connsiteY7" fmla="*/ 190506 h 1143008"/>
                <a:gd name="connsiteX8" fmla="*/ 4143404 w 4143404"/>
                <a:gd name="connsiteY8" fmla="*/ 952503 h 1143008"/>
                <a:gd name="connsiteX9" fmla="*/ 4087606 w 4143404"/>
                <a:gd name="connsiteY9" fmla="*/ 1087210 h 1143008"/>
                <a:gd name="connsiteX10" fmla="*/ 3952899 w 4143404"/>
                <a:gd name="connsiteY10" fmla="*/ 1143008 h 1143008"/>
                <a:gd name="connsiteX11" fmla="*/ 190505 w 4143404"/>
                <a:gd name="connsiteY11" fmla="*/ 1143008 h 1143008"/>
                <a:gd name="connsiteX12" fmla="*/ 55798 w 4143404"/>
                <a:gd name="connsiteY12" fmla="*/ 1087210 h 1143008"/>
                <a:gd name="connsiteX13" fmla="*/ 0 w 4143404"/>
                <a:gd name="connsiteY13" fmla="*/ 952503 h 1143008"/>
                <a:gd name="connsiteX14" fmla="*/ 0 w 4143404"/>
                <a:gd name="connsiteY14"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3952899 w 4143404"/>
                <a:gd name="connsiteY6" fmla="*/ 0 h 1143008"/>
                <a:gd name="connsiteX7" fmla="*/ 4087606 w 4143404"/>
                <a:gd name="connsiteY7" fmla="*/ 55798 h 1143008"/>
                <a:gd name="connsiteX8" fmla="*/ 4143403 w 4143404"/>
                <a:gd name="connsiteY8" fmla="*/ 190506 h 1143008"/>
                <a:gd name="connsiteX9" fmla="*/ 4143404 w 4143404"/>
                <a:gd name="connsiteY9" fmla="*/ 952503 h 1143008"/>
                <a:gd name="connsiteX10" fmla="*/ 4087606 w 4143404"/>
                <a:gd name="connsiteY10" fmla="*/ 1087210 h 1143008"/>
                <a:gd name="connsiteX11" fmla="*/ 3952899 w 4143404"/>
                <a:gd name="connsiteY11" fmla="*/ 1143008 h 1143008"/>
                <a:gd name="connsiteX12" fmla="*/ 190505 w 4143404"/>
                <a:gd name="connsiteY12" fmla="*/ 1143008 h 1143008"/>
                <a:gd name="connsiteX13" fmla="*/ 55798 w 4143404"/>
                <a:gd name="connsiteY13" fmla="*/ 1087210 h 1143008"/>
                <a:gd name="connsiteX14" fmla="*/ 0 w 4143404"/>
                <a:gd name="connsiteY14" fmla="*/ 952503 h 1143008"/>
                <a:gd name="connsiteX15" fmla="*/ 0 w 4143404"/>
                <a:gd name="connsiteY15"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2811880 w 4143404"/>
                <a:gd name="connsiteY6" fmla="*/ 303418 h 1143008"/>
                <a:gd name="connsiteX7" fmla="*/ 3952899 w 4143404"/>
                <a:gd name="connsiteY7" fmla="*/ 0 h 1143008"/>
                <a:gd name="connsiteX8" fmla="*/ 4087606 w 4143404"/>
                <a:gd name="connsiteY8" fmla="*/ 55798 h 1143008"/>
                <a:gd name="connsiteX9" fmla="*/ 4143403 w 4143404"/>
                <a:gd name="connsiteY9" fmla="*/ 190506 h 1143008"/>
                <a:gd name="connsiteX10" fmla="*/ 4143404 w 4143404"/>
                <a:gd name="connsiteY10" fmla="*/ 952503 h 1143008"/>
                <a:gd name="connsiteX11" fmla="*/ 4087606 w 4143404"/>
                <a:gd name="connsiteY11" fmla="*/ 1087210 h 1143008"/>
                <a:gd name="connsiteX12" fmla="*/ 3952899 w 4143404"/>
                <a:gd name="connsiteY12" fmla="*/ 1143008 h 1143008"/>
                <a:gd name="connsiteX13" fmla="*/ 190505 w 4143404"/>
                <a:gd name="connsiteY13" fmla="*/ 1143008 h 1143008"/>
                <a:gd name="connsiteX14" fmla="*/ 55798 w 4143404"/>
                <a:gd name="connsiteY14" fmla="*/ 1087210 h 1143008"/>
                <a:gd name="connsiteX15" fmla="*/ 0 w 4143404"/>
                <a:gd name="connsiteY15" fmla="*/ 952503 h 1143008"/>
                <a:gd name="connsiteX16" fmla="*/ 0 w 4143404"/>
                <a:gd name="connsiteY16" fmla="*/ 190505 h 1143008"/>
                <a:gd name="connsiteX0" fmla="*/ 0 w 4143404"/>
                <a:gd name="connsiteY0" fmla="*/ 190505 h 1143008"/>
                <a:gd name="connsiteX1" fmla="*/ 55798 w 4143404"/>
                <a:gd name="connsiteY1" fmla="*/ 55798 h 1143008"/>
                <a:gd name="connsiteX2" fmla="*/ 190506 w 4143404"/>
                <a:gd name="connsiteY2" fmla="*/ 1 h 1143008"/>
                <a:gd name="connsiteX3" fmla="*/ 710125 w 4143404"/>
                <a:gd name="connsiteY3" fmla="*/ 143695 h 1143008"/>
                <a:gd name="connsiteX4" fmla="*/ 1256036 w 4143404"/>
                <a:gd name="connsiteY4" fmla="*/ 137321 h 1143008"/>
                <a:gd name="connsiteX5" fmla="*/ 1842889 w 4143404"/>
                <a:gd name="connsiteY5" fmla="*/ 137321 h 1143008"/>
                <a:gd name="connsiteX6" fmla="*/ 2811880 w 4143404"/>
                <a:gd name="connsiteY6" fmla="*/ 303418 h 1143008"/>
                <a:gd name="connsiteX7" fmla="*/ 3466973 w 4143404"/>
                <a:gd name="connsiteY7" fmla="*/ 272923 h 1143008"/>
                <a:gd name="connsiteX8" fmla="*/ 3952899 w 4143404"/>
                <a:gd name="connsiteY8" fmla="*/ 0 h 1143008"/>
                <a:gd name="connsiteX9" fmla="*/ 4087606 w 4143404"/>
                <a:gd name="connsiteY9" fmla="*/ 55798 h 1143008"/>
                <a:gd name="connsiteX10" fmla="*/ 4143403 w 4143404"/>
                <a:gd name="connsiteY10" fmla="*/ 190506 h 1143008"/>
                <a:gd name="connsiteX11" fmla="*/ 4143404 w 4143404"/>
                <a:gd name="connsiteY11" fmla="*/ 952503 h 1143008"/>
                <a:gd name="connsiteX12" fmla="*/ 4087606 w 4143404"/>
                <a:gd name="connsiteY12" fmla="*/ 1087210 h 1143008"/>
                <a:gd name="connsiteX13" fmla="*/ 3952899 w 4143404"/>
                <a:gd name="connsiteY13" fmla="*/ 1143008 h 1143008"/>
                <a:gd name="connsiteX14" fmla="*/ 190505 w 4143404"/>
                <a:gd name="connsiteY14" fmla="*/ 1143008 h 1143008"/>
                <a:gd name="connsiteX15" fmla="*/ 55798 w 4143404"/>
                <a:gd name="connsiteY15" fmla="*/ 1087210 h 1143008"/>
                <a:gd name="connsiteX16" fmla="*/ 0 w 4143404"/>
                <a:gd name="connsiteY16" fmla="*/ 952503 h 1143008"/>
                <a:gd name="connsiteX17" fmla="*/ 0 w 4143404"/>
                <a:gd name="connsiteY17" fmla="*/ 190505 h 1143008"/>
                <a:gd name="connsiteX0" fmla="*/ 0 w 4143404"/>
                <a:gd name="connsiteY0" fmla="*/ 196935 h 1149438"/>
                <a:gd name="connsiteX1" fmla="*/ 55798 w 4143404"/>
                <a:gd name="connsiteY1" fmla="*/ 62228 h 1149438"/>
                <a:gd name="connsiteX2" fmla="*/ 190506 w 4143404"/>
                <a:gd name="connsiteY2" fmla="*/ 6431 h 1149438"/>
                <a:gd name="connsiteX3" fmla="*/ 710125 w 4143404"/>
                <a:gd name="connsiteY3" fmla="*/ 150125 h 1149438"/>
                <a:gd name="connsiteX4" fmla="*/ 1256036 w 4143404"/>
                <a:gd name="connsiteY4" fmla="*/ 143751 h 1149438"/>
                <a:gd name="connsiteX5" fmla="*/ 1842889 w 4143404"/>
                <a:gd name="connsiteY5" fmla="*/ 143751 h 1149438"/>
                <a:gd name="connsiteX6" fmla="*/ 2303714 w 4143404"/>
                <a:gd name="connsiteY6" fmla="*/ 0 h 1149438"/>
                <a:gd name="connsiteX7" fmla="*/ 2811880 w 4143404"/>
                <a:gd name="connsiteY7" fmla="*/ 309848 h 1149438"/>
                <a:gd name="connsiteX8" fmla="*/ 3466973 w 4143404"/>
                <a:gd name="connsiteY8" fmla="*/ 279353 h 1149438"/>
                <a:gd name="connsiteX9" fmla="*/ 3952899 w 4143404"/>
                <a:gd name="connsiteY9" fmla="*/ 6430 h 1149438"/>
                <a:gd name="connsiteX10" fmla="*/ 4087606 w 4143404"/>
                <a:gd name="connsiteY10" fmla="*/ 62228 h 1149438"/>
                <a:gd name="connsiteX11" fmla="*/ 4143403 w 4143404"/>
                <a:gd name="connsiteY11" fmla="*/ 196936 h 1149438"/>
                <a:gd name="connsiteX12" fmla="*/ 4143404 w 4143404"/>
                <a:gd name="connsiteY12" fmla="*/ 958933 h 1149438"/>
                <a:gd name="connsiteX13" fmla="*/ 4087606 w 4143404"/>
                <a:gd name="connsiteY13" fmla="*/ 1093640 h 1149438"/>
                <a:gd name="connsiteX14" fmla="*/ 3952899 w 4143404"/>
                <a:gd name="connsiteY14" fmla="*/ 1149438 h 1149438"/>
                <a:gd name="connsiteX15" fmla="*/ 190505 w 4143404"/>
                <a:gd name="connsiteY15" fmla="*/ 1149438 h 1149438"/>
                <a:gd name="connsiteX16" fmla="*/ 55798 w 4143404"/>
                <a:gd name="connsiteY16" fmla="*/ 1093640 h 1149438"/>
                <a:gd name="connsiteX17" fmla="*/ 0 w 4143404"/>
                <a:gd name="connsiteY17" fmla="*/ 958933 h 1149438"/>
                <a:gd name="connsiteX18" fmla="*/ 0 w 4143404"/>
                <a:gd name="connsiteY18" fmla="*/ 196935 h 1149438"/>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842889 w 4143404"/>
                <a:gd name="connsiteY6" fmla="*/ 239286 h 1244973"/>
                <a:gd name="connsiteX7" fmla="*/ 2303714 w 4143404"/>
                <a:gd name="connsiteY7" fmla="*/ 95535 h 1244973"/>
                <a:gd name="connsiteX8" fmla="*/ 2811880 w 4143404"/>
                <a:gd name="connsiteY8" fmla="*/ 405383 h 1244973"/>
                <a:gd name="connsiteX9" fmla="*/ 3466973 w 4143404"/>
                <a:gd name="connsiteY9" fmla="*/ 374888 h 1244973"/>
                <a:gd name="connsiteX10" fmla="*/ 3952899 w 4143404"/>
                <a:gd name="connsiteY10" fmla="*/ 101965 h 1244973"/>
                <a:gd name="connsiteX11" fmla="*/ 4087606 w 4143404"/>
                <a:gd name="connsiteY11" fmla="*/ 157763 h 1244973"/>
                <a:gd name="connsiteX12" fmla="*/ 4143403 w 4143404"/>
                <a:gd name="connsiteY12" fmla="*/ 292471 h 1244973"/>
                <a:gd name="connsiteX13" fmla="*/ 4143404 w 4143404"/>
                <a:gd name="connsiteY13" fmla="*/ 1054468 h 1244973"/>
                <a:gd name="connsiteX14" fmla="*/ 4087606 w 4143404"/>
                <a:gd name="connsiteY14" fmla="*/ 1189175 h 1244973"/>
                <a:gd name="connsiteX15" fmla="*/ 3952899 w 4143404"/>
                <a:gd name="connsiteY15" fmla="*/ 1244973 h 1244973"/>
                <a:gd name="connsiteX16" fmla="*/ 190505 w 4143404"/>
                <a:gd name="connsiteY16" fmla="*/ 1244973 h 1244973"/>
                <a:gd name="connsiteX17" fmla="*/ 55798 w 4143404"/>
                <a:gd name="connsiteY17" fmla="*/ 1189175 h 1244973"/>
                <a:gd name="connsiteX18" fmla="*/ 0 w 4143404"/>
                <a:gd name="connsiteY18" fmla="*/ 1054468 h 1244973"/>
                <a:gd name="connsiteX19" fmla="*/ 0 w 4143404"/>
                <a:gd name="connsiteY19"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2303714 w 4143404"/>
                <a:gd name="connsiteY8" fmla="*/ 95535 h 1244973"/>
                <a:gd name="connsiteX9" fmla="*/ 2811880 w 4143404"/>
                <a:gd name="connsiteY9" fmla="*/ 405383 h 1244973"/>
                <a:gd name="connsiteX10" fmla="*/ 3466973 w 4143404"/>
                <a:gd name="connsiteY10" fmla="*/ 374888 h 1244973"/>
                <a:gd name="connsiteX11" fmla="*/ 3952899 w 4143404"/>
                <a:gd name="connsiteY11" fmla="*/ 101965 h 1244973"/>
                <a:gd name="connsiteX12" fmla="*/ 4087606 w 4143404"/>
                <a:gd name="connsiteY12" fmla="*/ 157763 h 1244973"/>
                <a:gd name="connsiteX13" fmla="*/ 4143403 w 4143404"/>
                <a:gd name="connsiteY13" fmla="*/ 292471 h 1244973"/>
                <a:gd name="connsiteX14" fmla="*/ 4143404 w 4143404"/>
                <a:gd name="connsiteY14" fmla="*/ 1054468 h 1244973"/>
                <a:gd name="connsiteX15" fmla="*/ 4087606 w 4143404"/>
                <a:gd name="connsiteY15" fmla="*/ 1189175 h 1244973"/>
                <a:gd name="connsiteX16" fmla="*/ 3952899 w 4143404"/>
                <a:gd name="connsiteY16" fmla="*/ 1244973 h 1244973"/>
                <a:gd name="connsiteX17" fmla="*/ 190505 w 4143404"/>
                <a:gd name="connsiteY17" fmla="*/ 1244973 h 1244973"/>
                <a:gd name="connsiteX18" fmla="*/ 55798 w 4143404"/>
                <a:gd name="connsiteY18" fmla="*/ 1189175 h 1244973"/>
                <a:gd name="connsiteX19" fmla="*/ 0 w 4143404"/>
                <a:gd name="connsiteY19" fmla="*/ 1054468 h 1244973"/>
                <a:gd name="connsiteX20" fmla="*/ 0 w 4143404"/>
                <a:gd name="connsiteY20"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2303714 w 4143404"/>
                <a:gd name="connsiteY8" fmla="*/ 95535 h 1244973"/>
                <a:gd name="connsiteX9" fmla="*/ 2811880 w 4143404"/>
                <a:gd name="connsiteY9" fmla="*/ 405383 h 1244973"/>
                <a:gd name="connsiteX10" fmla="*/ 3466973 w 4143404"/>
                <a:gd name="connsiteY10" fmla="*/ 374888 h 1244973"/>
                <a:gd name="connsiteX11" fmla="*/ 3952899 w 4143404"/>
                <a:gd name="connsiteY11" fmla="*/ 101965 h 1244973"/>
                <a:gd name="connsiteX12" fmla="*/ 4087606 w 4143404"/>
                <a:gd name="connsiteY12" fmla="*/ 157763 h 1244973"/>
                <a:gd name="connsiteX13" fmla="*/ 4143403 w 4143404"/>
                <a:gd name="connsiteY13" fmla="*/ 292471 h 1244973"/>
                <a:gd name="connsiteX14" fmla="*/ 4143404 w 4143404"/>
                <a:gd name="connsiteY14" fmla="*/ 1054468 h 1244973"/>
                <a:gd name="connsiteX15" fmla="*/ 4087606 w 4143404"/>
                <a:gd name="connsiteY15" fmla="*/ 1189175 h 1244973"/>
                <a:gd name="connsiteX16" fmla="*/ 3952899 w 4143404"/>
                <a:gd name="connsiteY16" fmla="*/ 1244973 h 1244973"/>
                <a:gd name="connsiteX17" fmla="*/ 190505 w 4143404"/>
                <a:gd name="connsiteY17" fmla="*/ 1244973 h 1244973"/>
                <a:gd name="connsiteX18" fmla="*/ 55798 w 4143404"/>
                <a:gd name="connsiteY18" fmla="*/ 1189175 h 1244973"/>
                <a:gd name="connsiteX19" fmla="*/ 0 w 4143404"/>
                <a:gd name="connsiteY19" fmla="*/ 1054468 h 1244973"/>
                <a:gd name="connsiteX20" fmla="*/ 0 w 4143404"/>
                <a:gd name="connsiteY20"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3466973 w 4143404"/>
                <a:gd name="connsiteY11" fmla="*/ 374888 h 1244973"/>
                <a:gd name="connsiteX12" fmla="*/ 3952899 w 4143404"/>
                <a:gd name="connsiteY12" fmla="*/ 101965 h 1244973"/>
                <a:gd name="connsiteX13" fmla="*/ 4087606 w 4143404"/>
                <a:gd name="connsiteY13" fmla="*/ 157763 h 1244973"/>
                <a:gd name="connsiteX14" fmla="*/ 4143403 w 4143404"/>
                <a:gd name="connsiteY14" fmla="*/ 292471 h 1244973"/>
                <a:gd name="connsiteX15" fmla="*/ 4143404 w 4143404"/>
                <a:gd name="connsiteY15" fmla="*/ 1054468 h 1244973"/>
                <a:gd name="connsiteX16" fmla="*/ 4087606 w 4143404"/>
                <a:gd name="connsiteY16" fmla="*/ 1189175 h 1244973"/>
                <a:gd name="connsiteX17" fmla="*/ 3952899 w 4143404"/>
                <a:gd name="connsiteY17" fmla="*/ 1244973 h 1244973"/>
                <a:gd name="connsiteX18" fmla="*/ 190505 w 4143404"/>
                <a:gd name="connsiteY18" fmla="*/ 1244973 h 1244973"/>
                <a:gd name="connsiteX19" fmla="*/ 55798 w 4143404"/>
                <a:gd name="connsiteY19" fmla="*/ 1189175 h 1244973"/>
                <a:gd name="connsiteX20" fmla="*/ 0 w 4143404"/>
                <a:gd name="connsiteY20" fmla="*/ 1054468 h 1244973"/>
                <a:gd name="connsiteX21" fmla="*/ 0 w 4143404"/>
                <a:gd name="connsiteY21"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2822329 w 4143404"/>
                <a:gd name="connsiteY11" fmla="*/ 391760 h 1244973"/>
                <a:gd name="connsiteX12" fmla="*/ 3466973 w 4143404"/>
                <a:gd name="connsiteY12" fmla="*/ 374888 h 1244973"/>
                <a:gd name="connsiteX13" fmla="*/ 3952899 w 4143404"/>
                <a:gd name="connsiteY13" fmla="*/ 101965 h 1244973"/>
                <a:gd name="connsiteX14" fmla="*/ 4087606 w 4143404"/>
                <a:gd name="connsiteY14" fmla="*/ 157763 h 1244973"/>
                <a:gd name="connsiteX15" fmla="*/ 4143403 w 4143404"/>
                <a:gd name="connsiteY15" fmla="*/ 292471 h 1244973"/>
                <a:gd name="connsiteX16" fmla="*/ 4143404 w 4143404"/>
                <a:gd name="connsiteY16" fmla="*/ 1054468 h 1244973"/>
                <a:gd name="connsiteX17" fmla="*/ 4087606 w 4143404"/>
                <a:gd name="connsiteY17" fmla="*/ 1189175 h 1244973"/>
                <a:gd name="connsiteX18" fmla="*/ 3952899 w 4143404"/>
                <a:gd name="connsiteY18" fmla="*/ 1244973 h 1244973"/>
                <a:gd name="connsiteX19" fmla="*/ 190505 w 4143404"/>
                <a:gd name="connsiteY19" fmla="*/ 1244973 h 1244973"/>
                <a:gd name="connsiteX20" fmla="*/ 55798 w 4143404"/>
                <a:gd name="connsiteY20" fmla="*/ 1189175 h 1244973"/>
                <a:gd name="connsiteX21" fmla="*/ 0 w 4143404"/>
                <a:gd name="connsiteY21" fmla="*/ 1054468 h 1244973"/>
                <a:gd name="connsiteX22" fmla="*/ 0 w 4143404"/>
                <a:gd name="connsiteY22"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811880 w 4143404"/>
                <a:gd name="connsiteY10" fmla="*/ 405383 h 1244973"/>
                <a:gd name="connsiteX11" fmla="*/ 2822329 w 4143404"/>
                <a:gd name="connsiteY11" fmla="*/ 391760 h 1244973"/>
                <a:gd name="connsiteX12" fmla="*/ 3466973 w 4143404"/>
                <a:gd name="connsiteY12" fmla="*/ 374888 h 1244973"/>
                <a:gd name="connsiteX13" fmla="*/ 3952899 w 4143404"/>
                <a:gd name="connsiteY13" fmla="*/ 101965 h 1244973"/>
                <a:gd name="connsiteX14" fmla="*/ 4087606 w 4143404"/>
                <a:gd name="connsiteY14" fmla="*/ 157763 h 1244973"/>
                <a:gd name="connsiteX15" fmla="*/ 4143403 w 4143404"/>
                <a:gd name="connsiteY15" fmla="*/ 292471 h 1244973"/>
                <a:gd name="connsiteX16" fmla="*/ 4143404 w 4143404"/>
                <a:gd name="connsiteY16" fmla="*/ 1054468 h 1244973"/>
                <a:gd name="connsiteX17" fmla="*/ 4087606 w 4143404"/>
                <a:gd name="connsiteY17" fmla="*/ 1189175 h 1244973"/>
                <a:gd name="connsiteX18" fmla="*/ 3952899 w 4143404"/>
                <a:gd name="connsiteY18" fmla="*/ 1244973 h 1244973"/>
                <a:gd name="connsiteX19" fmla="*/ 190505 w 4143404"/>
                <a:gd name="connsiteY19" fmla="*/ 1244973 h 1244973"/>
                <a:gd name="connsiteX20" fmla="*/ 55798 w 4143404"/>
                <a:gd name="connsiteY20" fmla="*/ 1189175 h 1244973"/>
                <a:gd name="connsiteX21" fmla="*/ 0 w 4143404"/>
                <a:gd name="connsiteY21" fmla="*/ 1054468 h 1244973"/>
                <a:gd name="connsiteX22" fmla="*/ 0 w 4143404"/>
                <a:gd name="connsiteY22"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466973 w 4143404"/>
                <a:gd name="connsiteY13" fmla="*/ 374888 h 1244973"/>
                <a:gd name="connsiteX14" fmla="*/ 3952899 w 4143404"/>
                <a:gd name="connsiteY14" fmla="*/ 101965 h 1244973"/>
                <a:gd name="connsiteX15" fmla="*/ 4087606 w 4143404"/>
                <a:gd name="connsiteY15" fmla="*/ 157763 h 1244973"/>
                <a:gd name="connsiteX16" fmla="*/ 4143403 w 4143404"/>
                <a:gd name="connsiteY16" fmla="*/ 292471 h 1244973"/>
                <a:gd name="connsiteX17" fmla="*/ 4143404 w 4143404"/>
                <a:gd name="connsiteY17" fmla="*/ 1054468 h 1244973"/>
                <a:gd name="connsiteX18" fmla="*/ 4087606 w 4143404"/>
                <a:gd name="connsiteY18" fmla="*/ 1189175 h 1244973"/>
                <a:gd name="connsiteX19" fmla="*/ 3952899 w 4143404"/>
                <a:gd name="connsiteY19" fmla="*/ 1244973 h 1244973"/>
                <a:gd name="connsiteX20" fmla="*/ 190505 w 4143404"/>
                <a:gd name="connsiteY20" fmla="*/ 1244973 h 1244973"/>
                <a:gd name="connsiteX21" fmla="*/ 55798 w 4143404"/>
                <a:gd name="connsiteY21" fmla="*/ 1189175 h 1244973"/>
                <a:gd name="connsiteX22" fmla="*/ 0 w 4143404"/>
                <a:gd name="connsiteY22" fmla="*/ 1054468 h 1244973"/>
                <a:gd name="connsiteX23" fmla="*/ 0 w 4143404"/>
                <a:gd name="connsiteY23"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466973 w 4143404"/>
                <a:gd name="connsiteY13" fmla="*/ 374888 h 1244973"/>
                <a:gd name="connsiteX14" fmla="*/ 3952899 w 4143404"/>
                <a:gd name="connsiteY14" fmla="*/ 101965 h 1244973"/>
                <a:gd name="connsiteX15" fmla="*/ 4087606 w 4143404"/>
                <a:gd name="connsiteY15" fmla="*/ 157763 h 1244973"/>
                <a:gd name="connsiteX16" fmla="*/ 4143403 w 4143404"/>
                <a:gd name="connsiteY16" fmla="*/ 292471 h 1244973"/>
                <a:gd name="connsiteX17" fmla="*/ 4143404 w 4143404"/>
                <a:gd name="connsiteY17" fmla="*/ 1054468 h 1244973"/>
                <a:gd name="connsiteX18" fmla="*/ 4087606 w 4143404"/>
                <a:gd name="connsiteY18" fmla="*/ 1189175 h 1244973"/>
                <a:gd name="connsiteX19" fmla="*/ 3952899 w 4143404"/>
                <a:gd name="connsiteY19" fmla="*/ 1244973 h 1244973"/>
                <a:gd name="connsiteX20" fmla="*/ 190505 w 4143404"/>
                <a:gd name="connsiteY20" fmla="*/ 1244973 h 1244973"/>
                <a:gd name="connsiteX21" fmla="*/ 55798 w 4143404"/>
                <a:gd name="connsiteY21" fmla="*/ 1189175 h 1244973"/>
                <a:gd name="connsiteX22" fmla="*/ 0 w 4143404"/>
                <a:gd name="connsiteY22" fmla="*/ 1054468 h 1244973"/>
                <a:gd name="connsiteX23" fmla="*/ 0 w 4143404"/>
                <a:gd name="connsiteY23"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952899 w 4143404"/>
                <a:gd name="connsiteY15" fmla="*/ 101965 h 1244973"/>
                <a:gd name="connsiteX16" fmla="*/ 4087606 w 4143404"/>
                <a:gd name="connsiteY16" fmla="*/ 157763 h 1244973"/>
                <a:gd name="connsiteX17" fmla="*/ 4143403 w 4143404"/>
                <a:gd name="connsiteY17" fmla="*/ 292471 h 1244973"/>
                <a:gd name="connsiteX18" fmla="*/ 4143404 w 4143404"/>
                <a:gd name="connsiteY18" fmla="*/ 1054468 h 1244973"/>
                <a:gd name="connsiteX19" fmla="*/ 4087606 w 4143404"/>
                <a:gd name="connsiteY19" fmla="*/ 1189175 h 1244973"/>
                <a:gd name="connsiteX20" fmla="*/ 3952899 w 4143404"/>
                <a:gd name="connsiteY20" fmla="*/ 1244973 h 1244973"/>
                <a:gd name="connsiteX21" fmla="*/ 190505 w 4143404"/>
                <a:gd name="connsiteY21" fmla="*/ 1244973 h 1244973"/>
                <a:gd name="connsiteX22" fmla="*/ 55798 w 4143404"/>
                <a:gd name="connsiteY22" fmla="*/ 1189175 h 1244973"/>
                <a:gd name="connsiteX23" fmla="*/ 0 w 4143404"/>
                <a:gd name="connsiteY23" fmla="*/ 1054468 h 1244973"/>
                <a:gd name="connsiteX24" fmla="*/ 0 w 4143404"/>
                <a:gd name="connsiteY24"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952899 w 4143404"/>
                <a:gd name="connsiteY15" fmla="*/ 101965 h 1244973"/>
                <a:gd name="connsiteX16" fmla="*/ 4087606 w 4143404"/>
                <a:gd name="connsiteY16" fmla="*/ 157763 h 1244973"/>
                <a:gd name="connsiteX17" fmla="*/ 4143403 w 4143404"/>
                <a:gd name="connsiteY17" fmla="*/ 292471 h 1244973"/>
                <a:gd name="connsiteX18" fmla="*/ 4143404 w 4143404"/>
                <a:gd name="connsiteY18" fmla="*/ 1054468 h 1244973"/>
                <a:gd name="connsiteX19" fmla="*/ 4087606 w 4143404"/>
                <a:gd name="connsiteY19" fmla="*/ 1189175 h 1244973"/>
                <a:gd name="connsiteX20" fmla="*/ 3952899 w 4143404"/>
                <a:gd name="connsiteY20" fmla="*/ 1244973 h 1244973"/>
                <a:gd name="connsiteX21" fmla="*/ 190505 w 4143404"/>
                <a:gd name="connsiteY21" fmla="*/ 1244973 h 1244973"/>
                <a:gd name="connsiteX22" fmla="*/ 55798 w 4143404"/>
                <a:gd name="connsiteY22" fmla="*/ 1189175 h 1244973"/>
                <a:gd name="connsiteX23" fmla="*/ 0 w 4143404"/>
                <a:gd name="connsiteY23" fmla="*/ 1054468 h 1244973"/>
                <a:gd name="connsiteX24" fmla="*/ 0 w 4143404"/>
                <a:gd name="connsiteY24"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692586 w 4143404"/>
                <a:gd name="connsiteY15" fmla="*/ 252050 h 1244973"/>
                <a:gd name="connsiteX16" fmla="*/ 3952899 w 4143404"/>
                <a:gd name="connsiteY16" fmla="*/ 101965 h 1244973"/>
                <a:gd name="connsiteX17" fmla="*/ 4087606 w 4143404"/>
                <a:gd name="connsiteY17" fmla="*/ 157763 h 1244973"/>
                <a:gd name="connsiteX18" fmla="*/ 4143403 w 4143404"/>
                <a:gd name="connsiteY18" fmla="*/ 292471 h 1244973"/>
                <a:gd name="connsiteX19" fmla="*/ 4143404 w 4143404"/>
                <a:gd name="connsiteY19" fmla="*/ 1054468 h 1244973"/>
                <a:gd name="connsiteX20" fmla="*/ 4087606 w 4143404"/>
                <a:gd name="connsiteY20" fmla="*/ 1189175 h 1244973"/>
                <a:gd name="connsiteX21" fmla="*/ 3952899 w 4143404"/>
                <a:gd name="connsiteY21" fmla="*/ 1244973 h 1244973"/>
                <a:gd name="connsiteX22" fmla="*/ 190505 w 4143404"/>
                <a:gd name="connsiteY22" fmla="*/ 1244973 h 1244973"/>
                <a:gd name="connsiteX23" fmla="*/ 55798 w 4143404"/>
                <a:gd name="connsiteY23" fmla="*/ 1189175 h 1244973"/>
                <a:gd name="connsiteX24" fmla="*/ 0 w 4143404"/>
                <a:gd name="connsiteY24" fmla="*/ 1054468 h 1244973"/>
                <a:gd name="connsiteX25" fmla="*/ 0 w 4143404"/>
                <a:gd name="connsiteY25"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710125 w 4143404"/>
                <a:gd name="connsiteY3" fmla="*/ 245660 h 1244973"/>
                <a:gd name="connsiteX4" fmla="*/ 1007177 w 4143404"/>
                <a:gd name="connsiteY4" fmla="*/ 0 h 1244973"/>
                <a:gd name="connsiteX5" fmla="*/ 1256036 w 4143404"/>
                <a:gd name="connsiteY5" fmla="*/ 239286 h 1244973"/>
                <a:gd name="connsiteX6" fmla="*/ 1512144 w 4143404"/>
                <a:gd name="connsiteY6" fmla="*/ 241635 h 1244973"/>
                <a:gd name="connsiteX7" fmla="*/ 1842889 w 4143404"/>
                <a:gd name="connsiteY7" fmla="*/ 239286 h 1244973"/>
                <a:gd name="connsiteX8" fmla="*/ 1853338 w 4143404"/>
                <a:gd name="connsiteY8" fmla="*/ 227987 h 1244973"/>
                <a:gd name="connsiteX9" fmla="*/ 2303714 w 4143404"/>
                <a:gd name="connsiteY9" fmla="*/ 95535 h 1244973"/>
                <a:gd name="connsiteX10" fmla="*/ 2658556 w 4143404"/>
                <a:gd name="connsiteY10" fmla="*/ 309874 h 1244973"/>
                <a:gd name="connsiteX11" fmla="*/ 2811880 w 4143404"/>
                <a:gd name="connsiteY11" fmla="*/ 405383 h 1244973"/>
                <a:gd name="connsiteX12" fmla="*/ 2822329 w 4143404"/>
                <a:gd name="connsiteY12" fmla="*/ 391760 h 1244973"/>
                <a:gd name="connsiteX13" fmla="*/ 3231762 w 4143404"/>
                <a:gd name="connsiteY13" fmla="*/ 218365 h 1244973"/>
                <a:gd name="connsiteX14" fmla="*/ 3466973 w 4143404"/>
                <a:gd name="connsiteY14" fmla="*/ 374888 h 1244973"/>
                <a:gd name="connsiteX15" fmla="*/ 3692586 w 4143404"/>
                <a:gd name="connsiteY15" fmla="*/ 252050 h 1244973"/>
                <a:gd name="connsiteX16" fmla="*/ 3952899 w 4143404"/>
                <a:gd name="connsiteY16" fmla="*/ 101965 h 1244973"/>
                <a:gd name="connsiteX17" fmla="*/ 4087606 w 4143404"/>
                <a:gd name="connsiteY17" fmla="*/ 157763 h 1244973"/>
                <a:gd name="connsiteX18" fmla="*/ 4143403 w 4143404"/>
                <a:gd name="connsiteY18" fmla="*/ 292471 h 1244973"/>
                <a:gd name="connsiteX19" fmla="*/ 4143404 w 4143404"/>
                <a:gd name="connsiteY19" fmla="*/ 1054468 h 1244973"/>
                <a:gd name="connsiteX20" fmla="*/ 4087606 w 4143404"/>
                <a:gd name="connsiteY20" fmla="*/ 1189175 h 1244973"/>
                <a:gd name="connsiteX21" fmla="*/ 3952899 w 4143404"/>
                <a:gd name="connsiteY21" fmla="*/ 1244973 h 1244973"/>
                <a:gd name="connsiteX22" fmla="*/ 190505 w 4143404"/>
                <a:gd name="connsiteY22" fmla="*/ 1244973 h 1244973"/>
                <a:gd name="connsiteX23" fmla="*/ 55798 w 4143404"/>
                <a:gd name="connsiteY23" fmla="*/ 1189175 h 1244973"/>
                <a:gd name="connsiteX24" fmla="*/ 0 w 4143404"/>
                <a:gd name="connsiteY24" fmla="*/ 1054468 h 1244973"/>
                <a:gd name="connsiteX25" fmla="*/ 0 w 4143404"/>
                <a:gd name="connsiteY25"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198760 w 4143404"/>
                <a:gd name="connsiteY3" fmla="*/ 115572 h 1244973"/>
                <a:gd name="connsiteX4" fmla="*/ 710125 w 4143404"/>
                <a:gd name="connsiteY4" fmla="*/ 245660 h 1244973"/>
                <a:gd name="connsiteX5" fmla="*/ 1007177 w 4143404"/>
                <a:gd name="connsiteY5" fmla="*/ 0 h 1244973"/>
                <a:gd name="connsiteX6" fmla="*/ 1256036 w 4143404"/>
                <a:gd name="connsiteY6" fmla="*/ 239286 h 1244973"/>
                <a:gd name="connsiteX7" fmla="*/ 1512144 w 4143404"/>
                <a:gd name="connsiteY7" fmla="*/ 241635 h 1244973"/>
                <a:gd name="connsiteX8" fmla="*/ 1842889 w 4143404"/>
                <a:gd name="connsiteY8" fmla="*/ 239286 h 1244973"/>
                <a:gd name="connsiteX9" fmla="*/ 1853338 w 4143404"/>
                <a:gd name="connsiteY9" fmla="*/ 227987 h 1244973"/>
                <a:gd name="connsiteX10" fmla="*/ 2303714 w 4143404"/>
                <a:gd name="connsiteY10" fmla="*/ 95535 h 1244973"/>
                <a:gd name="connsiteX11" fmla="*/ 2658556 w 4143404"/>
                <a:gd name="connsiteY11" fmla="*/ 309874 h 1244973"/>
                <a:gd name="connsiteX12" fmla="*/ 2811880 w 4143404"/>
                <a:gd name="connsiteY12" fmla="*/ 405383 h 1244973"/>
                <a:gd name="connsiteX13" fmla="*/ 2822329 w 4143404"/>
                <a:gd name="connsiteY13" fmla="*/ 391760 h 1244973"/>
                <a:gd name="connsiteX14" fmla="*/ 3231762 w 4143404"/>
                <a:gd name="connsiteY14" fmla="*/ 218365 h 1244973"/>
                <a:gd name="connsiteX15" fmla="*/ 3466973 w 4143404"/>
                <a:gd name="connsiteY15" fmla="*/ 374888 h 1244973"/>
                <a:gd name="connsiteX16" fmla="*/ 3692586 w 4143404"/>
                <a:gd name="connsiteY16" fmla="*/ 252050 h 1244973"/>
                <a:gd name="connsiteX17" fmla="*/ 3952899 w 4143404"/>
                <a:gd name="connsiteY17" fmla="*/ 101965 h 1244973"/>
                <a:gd name="connsiteX18" fmla="*/ 4087606 w 4143404"/>
                <a:gd name="connsiteY18" fmla="*/ 157763 h 1244973"/>
                <a:gd name="connsiteX19" fmla="*/ 4143403 w 4143404"/>
                <a:gd name="connsiteY19" fmla="*/ 292471 h 1244973"/>
                <a:gd name="connsiteX20" fmla="*/ 4143404 w 4143404"/>
                <a:gd name="connsiteY20" fmla="*/ 1054468 h 1244973"/>
                <a:gd name="connsiteX21" fmla="*/ 4087606 w 4143404"/>
                <a:gd name="connsiteY21" fmla="*/ 1189175 h 1244973"/>
                <a:gd name="connsiteX22" fmla="*/ 3952899 w 4143404"/>
                <a:gd name="connsiteY22" fmla="*/ 1244973 h 1244973"/>
                <a:gd name="connsiteX23" fmla="*/ 190505 w 4143404"/>
                <a:gd name="connsiteY23" fmla="*/ 1244973 h 1244973"/>
                <a:gd name="connsiteX24" fmla="*/ 55798 w 4143404"/>
                <a:gd name="connsiteY24" fmla="*/ 1189175 h 1244973"/>
                <a:gd name="connsiteX25" fmla="*/ 0 w 4143404"/>
                <a:gd name="connsiteY25" fmla="*/ 1054468 h 1244973"/>
                <a:gd name="connsiteX26" fmla="*/ 0 w 4143404"/>
                <a:gd name="connsiteY26" fmla="*/ 292470 h 1244973"/>
                <a:gd name="connsiteX0" fmla="*/ 0 w 4143404"/>
                <a:gd name="connsiteY0" fmla="*/ 292470 h 1244973"/>
                <a:gd name="connsiteX1" fmla="*/ 55798 w 4143404"/>
                <a:gd name="connsiteY1" fmla="*/ 157763 h 1244973"/>
                <a:gd name="connsiteX2" fmla="*/ 190506 w 4143404"/>
                <a:gd name="connsiteY2" fmla="*/ 101966 h 1244973"/>
                <a:gd name="connsiteX3" fmla="*/ 198760 w 4143404"/>
                <a:gd name="connsiteY3" fmla="*/ 115572 h 1244973"/>
                <a:gd name="connsiteX4" fmla="*/ 710125 w 4143404"/>
                <a:gd name="connsiteY4" fmla="*/ 245660 h 1244973"/>
                <a:gd name="connsiteX5" fmla="*/ 1007177 w 4143404"/>
                <a:gd name="connsiteY5" fmla="*/ 0 h 1244973"/>
                <a:gd name="connsiteX6" fmla="*/ 1256036 w 4143404"/>
                <a:gd name="connsiteY6" fmla="*/ 239286 h 1244973"/>
                <a:gd name="connsiteX7" fmla="*/ 1512144 w 4143404"/>
                <a:gd name="connsiteY7" fmla="*/ 241635 h 1244973"/>
                <a:gd name="connsiteX8" fmla="*/ 1842889 w 4143404"/>
                <a:gd name="connsiteY8" fmla="*/ 239286 h 1244973"/>
                <a:gd name="connsiteX9" fmla="*/ 1853338 w 4143404"/>
                <a:gd name="connsiteY9" fmla="*/ 227987 h 1244973"/>
                <a:gd name="connsiteX10" fmla="*/ 2303714 w 4143404"/>
                <a:gd name="connsiteY10" fmla="*/ 95535 h 1244973"/>
                <a:gd name="connsiteX11" fmla="*/ 2658556 w 4143404"/>
                <a:gd name="connsiteY11" fmla="*/ 309874 h 1244973"/>
                <a:gd name="connsiteX12" fmla="*/ 2811880 w 4143404"/>
                <a:gd name="connsiteY12" fmla="*/ 405383 h 1244973"/>
                <a:gd name="connsiteX13" fmla="*/ 2822329 w 4143404"/>
                <a:gd name="connsiteY13" fmla="*/ 391760 h 1244973"/>
                <a:gd name="connsiteX14" fmla="*/ 3231762 w 4143404"/>
                <a:gd name="connsiteY14" fmla="*/ 218365 h 1244973"/>
                <a:gd name="connsiteX15" fmla="*/ 3466973 w 4143404"/>
                <a:gd name="connsiteY15" fmla="*/ 374888 h 1244973"/>
                <a:gd name="connsiteX16" fmla="*/ 3692586 w 4143404"/>
                <a:gd name="connsiteY16" fmla="*/ 252050 h 1244973"/>
                <a:gd name="connsiteX17" fmla="*/ 3952899 w 4143404"/>
                <a:gd name="connsiteY17" fmla="*/ 101965 h 1244973"/>
                <a:gd name="connsiteX18" fmla="*/ 4087606 w 4143404"/>
                <a:gd name="connsiteY18" fmla="*/ 157763 h 1244973"/>
                <a:gd name="connsiteX19" fmla="*/ 4143403 w 4143404"/>
                <a:gd name="connsiteY19" fmla="*/ 292471 h 1244973"/>
                <a:gd name="connsiteX20" fmla="*/ 4143404 w 4143404"/>
                <a:gd name="connsiteY20" fmla="*/ 1054468 h 1244973"/>
                <a:gd name="connsiteX21" fmla="*/ 4087606 w 4143404"/>
                <a:gd name="connsiteY21" fmla="*/ 1189175 h 1244973"/>
                <a:gd name="connsiteX22" fmla="*/ 3952899 w 4143404"/>
                <a:gd name="connsiteY22" fmla="*/ 1244973 h 1244973"/>
                <a:gd name="connsiteX23" fmla="*/ 190505 w 4143404"/>
                <a:gd name="connsiteY23" fmla="*/ 1244973 h 1244973"/>
                <a:gd name="connsiteX24" fmla="*/ 55798 w 4143404"/>
                <a:gd name="connsiteY24" fmla="*/ 1189175 h 1244973"/>
                <a:gd name="connsiteX25" fmla="*/ 0 w 4143404"/>
                <a:gd name="connsiteY25" fmla="*/ 1054468 h 1244973"/>
                <a:gd name="connsiteX26" fmla="*/ 0 w 4143404"/>
                <a:gd name="connsiteY26" fmla="*/ 292470 h 124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43404" h="1244973">
                  <a:moveTo>
                    <a:pt x="0" y="292470"/>
                  </a:moveTo>
                  <a:cubicBezTo>
                    <a:pt x="0" y="241945"/>
                    <a:pt x="20071" y="193489"/>
                    <a:pt x="55798" y="157763"/>
                  </a:cubicBezTo>
                  <a:cubicBezTo>
                    <a:pt x="91525" y="122036"/>
                    <a:pt x="166679" y="108998"/>
                    <a:pt x="190506" y="101966"/>
                  </a:cubicBezTo>
                  <a:lnTo>
                    <a:pt x="198760" y="115572"/>
                  </a:lnTo>
                  <a:lnTo>
                    <a:pt x="710125" y="245660"/>
                  </a:lnTo>
                  <a:cubicBezTo>
                    <a:pt x="809142" y="163773"/>
                    <a:pt x="1041234" y="180613"/>
                    <a:pt x="1007177" y="0"/>
                  </a:cubicBezTo>
                  <a:lnTo>
                    <a:pt x="1256036" y="239286"/>
                  </a:lnTo>
                  <a:cubicBezTo>
                    <a:pt x="1341405" y="240069"/>
                    <a:pt x="1411425" y="114815"/>
                    <a:pt x="1512144" y="241635"/>
                  </a:cubicBezTo>
                  <a:lnTo>
                    <a:pt x="1842889" y="239286"/>
                  </a:lnTo>
                  <a:lnTo>
                    <a:pt x="1853338" y="227987"/>
                  </a:lnTo>
                  <a:lnTo>
                    <a:pt x="2303714" y="95535"/>
                  </a:lnTo>
                  <a:cubicBezTo>
                    <a:pt x="2437917" y="109183"/>
                    <a:pt x="2581962" y="418799"/>
                    <a:pt x="2658556" y="309874"/>
                  </a:cubicBezTo>
                  <a:cubicBezTo>
                    <a:pt x="2743250" y="361515"/>
                    <a:pt x="2784585" y="391735"/>
                    <a:pt x="2811880" y="405383"/>
                  </a:cubicBezTo>
                  <a:lnTo>
                    <a:pt x="2822329" y="391760"/>
                  </a:lnTo>
                  <a:cubicBezTo>
                    <a:pt x="2892309" y="396313"/>
                    <a:pt x="3124321" y="221177"/>
                    <a:pt x="3231762" y="218365"/>
                  </a:cubicBezTo>
                  <a:cubicBezTo>
                    <a:pt x="3322561" y="294232"/>
                    <a:pt x="3346784" y="430011"/>
                    <a:pt x="3466973" y="374888"/>
                  </a:cubicBezTo>
                  <a:lnTo>
                    <a:pt x="3692586" y="252050"/>
                  </a:lnTo>
                  <a:cubicBezTo>
                    <a:pt x="3822207" y="335292"/>
                    <a:pt x="3866128" y="151993"/>
                    <a:pt x="3952899" y="101965"/>
                  </a:cubicBezTo>
                  <a:cubicBezTo>
                    <a:pt x="4003424" y="101965"/>
                    <a:pt x="4051880" y="122036"/>
                    <a:pt x="4087606" y="157763"/>
                  </a:cubicBezTo>
                  <a:cubicBezTo>
                    <a:pt x="4123333" y="193490"/>
                    <a:pt x="4143404" y="241945"/>
                    <a:pt x="4143403" y="292471"/>
                  </a:cubicBezTo>
                  <a:cubicBezTo>
                    <a:pt x="4143403" y="546470"/>
                    <a:pt x="4143404" y="800469"/>
                    <a:pt x="4143404" y="1054468"/>
                  </a:cubicBezTo>
                  <a:cubicBezTo>
                    <a:pt x="4143404" y="1104993"/>
                    <a:pt x="4123333" y="1153449"/>
                    <a:pt x="4087606" y="1189175"/>
                  </a:cubicBezTo>
                  <a:cubicBezTo>
                    <a:pt x="4051879" y="1224902"/>
                    <a:pt x="4003424" y="1244973"/>
                    <a:pt x="3952899" y="1244973"/>
                  </a:cubicBezTo>
                  <a:lnTo>
                    <a:pt x="190505" y="1244973"/>
                  </a:lnTo>
                  <a:cubicBezTo>
                    <a:pt x="139980" y="1244973"/>
                    <a:pt x="91524" y="1224902"/>
                    <a:pt x="55798" y="1189175"/>
                  </a:cubicBezTo>
                  <a:cubicBezTo>
                    <a:pt x="20071" y="1153448"/>
                    <a:pt x="0" y="1104993"/>
                    <a:pt x="0" y="1054468"/>
                  </a:cubicBezTo>
                  <a:lnTo>
                    <a:pt x="0" y="292470"/>
                  </a:lnTo>
                  <a:close/>
                </a:path>
              </a:pathLst>
            </a:custGeom>
            <a:gradFill flip="none" rotWithShape="1">
              <a:gsLst>
                <a:gs pos="0">
                  <a:srgbClr val="002060"/>
                </a:gs>
                <a:gs pos="76000">
                  <a:srgbClr val="00B0F0"/>
                </a:gs>
              </a:gsLst>
              <a:lin ang="16200000" scaled="1"/>
              <a:tileRect/>
            </a:gradFill>
            <a:ln w="9525" cap="flat" cmpd="sng" algn="ctr">
              <a:noFill/>
              <a:prstDash val="solid"/>
              <a:round/>
              <a:headEnd type="none" w="med" len="med"/>
              <a:tailEnd type="none" w="med" len="med"/>
            </a:ln>
            <a:effectLst/>
          </p:spPr>
          <p:txBody>
            <a:bodyPr/>
            <a:lstStyle/>
            <a:p>
              <a:endParaRPr lang="en-US" sz="1467">
                <a:effectLst>
                  <a:outerShdw blurRad="38100" dist="38100" dir="2700000" algn="tl">
                    <a:srgbClr val="000000">
                      <a:alpha val="43137"/>
                    </a:srgbClr>
                  </a:outerShdw>
                </a:effectLst>
              </a:endParaRPr>
            </a:p>
          </p:txBody>
        </p:sp>
        <p:sp>
          <p:nvSpPr>
            <p:cNvPr id="77" name="Forme libre 64">
              <a:extLst>
                <a:ext uri="{FF2B5EF4-FFF2-40B4-BE49-F238E27FC236}">
                  <a16:creationId xmlns:a16="http://schemas.microsoft.com/office/drawing/2014/main" id="{71D6750F-09C0-4730-8213-893E505FCDA6}"/>
                </a:ext>
              </a:extLst>
            </p:cNvPr>
            <p:cNvSpPr>
              <a:spLocks noChangeAspect="1"/>
            </p:cNvSpPr>
            <p:nvPr/>
          </p:nvSpPr>
          <p:spPr>
            <a:xfrm rot="2064772">
              <a:off x="7418939" y="3842148"/>
              <a:ext cx="66913" cy="67506"/>
            </a:xfrm>
            <a:custGeom>
              <a:avLst/>
              <a:gdLst>
                <a:gd name="connsiteX0" fmla="*/ 228600 w 792480"/>
                <a:gd name="connsiteY0" fmla="*/ 184585 h 799506"/>
                <a:gd name="connsiteX1" fmla="*/ 137160 w 792480"/>
                <a:gd name="connsiteY1" fmla="*/ 260785 h 799506"/>
                <a:gd name="connsiteX2" fmla="*/ 60960 w 792480"/>
                <a:gd name="connsiteY2" fmla="*/ 352225 h 799506"/>
                <a:gd name="connsiteX3" fmla="*/ 30480 w 792480"/>
                <a:gd name="connsiteY3" fmla="*/ 458905 h 799506"/>
                <a:gd name="connsiteX4" fmla="*/ 0 w 792480"/>
                <a:gd name="connsiteY4" fmla="*/ 504625 h 799506"/>
                <a:gd name="connsiteX5" fmla="*/ 15240 w 792480"/>
                <a:gd name="connsiteY5" fmla="*/ 717985 h 799506"/>
                <a:gd name="connsiteX6" fmla="*/ 45720 w 792480"/>
                <a:gd name="connsiteY6" fmla="*/ 763705 h 799506"/>
                <a:gd name="connsiteX7" fmla="*/ 137160 w 792480"/>
                <a:gd name="connsiteY7" fmla="*/ 794185 h 799506"/>
                <a:gd name="connsiteX8" fmla="*/ 548640 w 792480"/>
                <a:gd name="connsiteY8" fmla="*/ 778945 h 799506"/>
                <a:gd name="connsiteX9" fmla="*/ 640080 w 792480"/>
                <a:gd name="connsiteY9" fmla="*/ 717985 h 799506"/>
                <a:gd name="connsiteX10" fmla="*/ 685800 w 792480"/>
                <a:gd name="connsiteY10" fmla="*/ 702745 h 799506"/>
                <a:gd name="connsiteX11" fmla="*/ 716280 w 792480"/>
                <a:gd name="connsiteY11" fmla="*/ 611305 h 799506"/>
                <a:gd name="connsiteX12" fmla="*/ 746760 w 792480"/>
                <a:gd name="connsiteY12" fmla="*/ 550345 h 799506"/>
                <a:gd name="connsiteX13" fmla="*/ 777240 w 792480"/>
                <a:gd name="connsiteY13" fmla="*/ 458905 h 799506"/>
                <a:gd name="connsiteX14" fmla="*/ 792480 w 792480"/>
                <a:gd name="connsiteY14" fmla="*/ 413185 h 799506"/>
                <a:gd name="connsiteX15" fmla="*/ 777240 w 792480"/>
                <a:gd name="connsiteY15" fmla="*/ 245545 h 799506"/>
                <a:gd name="connsiteX16" fmla="*/ 746760 w 792480"/>
                <a:gd name="connsiteY16" fmla="*/ 154105 h 799506"/>
                <a:gd name="connsiteX17" fmla="*/ 701040 w 792480"/>
                <a:gd name="connsiteY17" fmla="*/ 138865 h 799506"/>
                <a:gd name="connsiteX18" fmla="*/ 655320 w 792480"/>
                <a:gd name="connsiteY18" fmla="*/ 108385 h 799506"/>
                <a:gd name="connsiteX19" fmla="*/ 594360 w 792480"/>
                <a:gd name="connsiteY19" fmla="*/ 62665 h 799506"/>
                <a:gd name="connsiteX20" fmla="*/ 533400 w 792480"/>
                <a:gd name="connsiteY20" fmla="*/ 47425 h 799506"/>
                <a:gd name="connsiteX21" fmla="*/ 441960 w 792480"/>
                <a:gd name="connsiteY21" fmla="*/ 1705 h 799506"/>
                <a:gd name="connsiteX22" fmla="*/ 167640 w 792480"/>
                <a:gd name="connsiteY22" fmla="*/ 47425 h 799506"/>
                <a:gd name="connsiteX23" fmla="*/ 137160 w 792480"/>
                <a:gd name="connsiteY23" fmla="*/ 93145 h 799506"/>
                <a:gd name="connsiteX24" fmla="*/ 198120 w 792480"/>
                <a:gd name="connsiteY24" fmla="*/ 154105 h 799506"/>
                <a:gd name="connsiteX25" fmla="*/ 228600 w 792480"/>
                <a:gd name="connsiteY25" fmla="*/ 184585 h 79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2480" h="799506">
                  <a:moveTo>
                    <a:pt x="228600" y="184585"/>
                  </a:moveTo>
                  <a:cubicBezTo>
                    <a:pt x="218440" y="202365"/>
                    <a:pt x="203590" y="183283"/>
                    <a:pt x="137160" y="260785"/>
                  </a:cubicBezTo>
                  <a:cubicBezTo>
                    <a:pt x="49153" y="363460"/>
                    <a:pt x="128326" y="251176"/>
                    <a:pt x="60960" y="352225"/>
                  </a:cubicBezTo>
                  <a:cubicBezTo>
                    <a:pt x="56077" y="371757"/>
                    <a:pt x="41412" y="437041"/>
                    <a:pt x="30480" y="458905"/>
                  </a:cubicBezTo>
                  <a:cubicBezTo>
                    <a:pt x="22289" y="475288"/>
                    <a:pt x="10160" y="489385"/>
                    <a:pt x="0" y="504625"/>
                  </a:cubicBezTo>
                  <a:cubicBezTo>
                    <a:pt x="5080" y="575745"/>
                    <a:pt x="2849" y="647769"/>
                    <a:pt x="15240" y="717985"/>
                  </a:cubicBezTo>
                  <a:cubicBezTo>
                    <a:pt x="18423" y="736022"/>
                    <a:pt x="30188" y="753997"/>
                    <a:pt x="45720" y="763705"/>
                  </a:cubicBezTo>
                  <a:cubicBezTo>
                    <a:pt x="72965" y="780733"/>
                    <a:pt x="137160" y="794185"/>
                    <a:pt x="137160" y="794185"/>
                  </a:cubicBezTo>
                  <a:cubicBezTo>
                    <a:pt x="274320" y="789105"/>
                    <a:pt x="412935" y="799506"/>
                    <a:pt x="548640" y="778945"/>
                  </a:cubicBezTo>
                  <a:cubicBezTo>
                    <a:pt x="584859" y="773457"/>
                    <a:pt x="605327" y="729569"/>
                    <a:pt x="640080" y="717985"/>
                  </a:cubicBezTo>
                  <a:lnTo>
                    <a:pt x="685800" y="702745"/>
                  </a:lnTo>
                  <a:cubicBezTo>
                    <a:pt x="695960" y="672265"/>
                    <a:pt x="701912" y="640042"/>
                    <a:pt x="716280" y="611305"/>
                  </a:cubicBezTo>
                  <a:cubicBezTo>
                    <a:pt x="726440" y="590985"/>
                    <a:pt x="738323" y="571439"/>
                    <a:pt x="746760" y="550345"/>
                  </a:cubicBezTo>
                  <a:cubicBezTo>
                    <a:pt x="758692" y="520514"/>
                    <a:pt x="767080" y="489385"/>
                    <a:pt x="777240" y="458905"/>
                  </a:cubicBezTo>
                  <a:lnTo>
                    <a:pt x="792480" y="413185"/>
                  </a:lnTo>
                  <a:cubicBezTo>
                    <a:pt x="787400" y="357305"/>
                    <a:pt x="786991" y="300802"/>
                    <a:pt x="777240" y="245545"/>
                  </a:cubicBezTo>
                  <a:cubicBezTo>
                    <a:pt x="771656" y="213905"/>
                    <a:pt x="777240" y="164265"/>
                    <a:pt x="746760" y="154105"/>
                  </a:cubicBezTo>
                  <a:cubicBezTo>
                    <a:pt x="731520" y="149025"/>
                    <a:pt x="715408" y="146049"/>
                    <a:pt x="701040" y="138865"/>
                  </a:cubicBezTo>
                  <a:cubicBezTo>
                    <a:pt x="684657" y="130674"/>
                    <a:pt x="670225" y="119031"/>
                    <a:pt x="655320" y="108385"/>
                  </a:cubicBezTo>
                  <a:cubicBezTo>
                    <a:pt x="634651" y="93622"/>
                    <a:pt x="617078" y="74024"/>
                    <a:pt x="594360" y="62665"/>
                  </a:cubicBezTo>
                  <a:cubicBezTo>
                    <a:pt x="575626" y="53298"/>
                    <a:pt x="553720" y="52505"/>
                    <a:pt x="533400" y="47425"/>
                  </a:cubicBezTo>
                  <a:cubicBezTo>
                    <a:pt x="513201" y="33959"/>
                    <a:pt x="470950" y="0"/>
                    <a:pt x="441960" y="1705"/>
                  </a:cubicBezTo>
                  <a:cubicBezTo>
                    <a:pt x="310764" y="9422"/>
                    <a:pt x="268297" y="22261"/>
                    <a:pt x="167640" y="47425"/>
                  </a:cubicBezTo>
                  <a:cubicBezTo>
                    <a:pt x="157480" y="62665"/>
                    <a:pt x="140171" y="75078"/>
                    <a:pt x="137160" y="93145"/>
                  </a:cubicBezTo>
                  <a:cubicBezTo>
                    <a:pt x="127308" y="152258"/>
                    <a:pt x="167332" y="135632"/>
                    <a:pt x="198120" y="154105"/>
                  </a:cubicBezTo>
                  <a:cubicBezTo>
                    <a:pt x="210441" y="161497"/>
                    <a:pt x="238760" y="166805"/>
                    <a:pt x="228600" y="184585"/>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8" name="Rogner un rectangle avec un coin diagonal 65">
              <a:extLst>
                <a:ext uri="{FF2B5EF4-FFF2-40B4-BE49-F238E27FC236}">
                  <a16:creationId xmlns:a16="http://schemas.microsoft.com/office/drawing/2014/main" id="{A7B14169-C3CD-4E91-8C06-6D4A5F42CB8C}"/>
                </a:ext>
              </a:extLst>
            </p:cNvPr>
            <p:cNvSpPr/>
            <p:nvPr/>
          </p:nvSpPr>
          <p:spPr>
            <a:xfrm rot="823816" flipH="1">
              <a:off x="6632254" y="3761232"/>
              <a:ext cx="125201" cy="136267"/>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79" name="Forme libre 66">
              <a:extLst>
                <a:ext uri="{FF2B5EF4-FFF2-40B4-BE49-F238E27FC236}">
                  <a16:creationId xmlns:a16="http://schemas.microsoft.com/office/drawing/2014/main" id="{035CB4AB-7C0C-4F14-86A9-FF2CECF033D1}"/>
                </a:ext>
              </a:extLst>
            </p:cNvPr>
            <p:cNvSpPr>
              <a:spLocks noChangeAspect="1"/>
            </p:cNvSpPr>
            <p:nvPr/>
          </p:nvSpPr>
          <p:spPr>
            <a:xfrm rot="10037315">
              <a:off x="5876188" y="3784876"/>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0" name="Rogner un rectangle avec un coin diagonal 70">
              <a:extLst>
                <a:ext uri="{FF2B5EF4-FFF2-40B4-BE49-F238E27FC236}">
                  <a16:creationId xmlns:a16="http://schemas.microsoft.com/office/drawing/2014/main" id="{7E22E556-4C43-4E91-B044-A87980CBDE53}"/>
                </a:ext>
              </a:extLst>
            </p:cNvPr>
            <p:cNvSpPr/>
            <p:nvPr/>
          </p:nvSpPr>
          <p:spPr>
            <a:xfrm rot="823816">
              <a:off x="6306732" y="3776755"/>
              <a:ext cx="231610" cy="85374"/>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1" name="Forme libre 71">
              <a:extLst>
                <a:ext uri="{FF2B5EF4-FFF2-40B4-BE49-F238E27FC236}">
                  <a16:creationId xmlns:a16="http://schemas.microsoft.com/office/drawing/2014/main" id="{C54142B1-E554-4354-BD80-4B7678B28ABC}"/>
                </a:ext>
              </a:extLst>
            </p:cNvPr>
            <p:cNvSpPr>
              <a:spLocks noChangeAspect="1"/>
            </p:cNvSpPr>
            <p:nvPr/>
          </p:nvSpPr>
          <p:spPr>
            <a:xfrm rot="17848845">
              <a:off x="6514091" y="3750864"/>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2" name="Rogner un rectangle avec un coin diagonal 75">
              <a:extLst>
                <a:ext uri="{FF2B5EF4-FFF2-40B4-BE49-F238E27FC236}">
                  <a16:creationId xmlns:a16="http://schemas.microsoft.com/office/drawing/2014/main" id="{C8C4881D-A8EE-42A7-8B25-E270EE75FC34}"/>
                </a:ext>
              </a:extLst>
            </p:cNvPr>
            <p:cNvSpPr/>
            <p:nvPr/>
          </p:nvSpPr>
          <p:spPr>
            <a:xfrm rot="21255401">
              <a:off x="5319058" y="3778602"/>
              <a:ext cx="82772" cy="57336"/>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3" name="Forme libre 76">
              <a:extLst>
                <a:ext uri="{FF2B5EF4-FFF2-40B4-BE49-F238E27FC236}">
                  <a16:creationId xmlns:a16="http://schemas.microsoft.com/office/drawing/2014/main" id="{C3C00912-CFA0-41EA-84D5-97C683F16002}"/>
                </a:ext>
              </a:extLst>
            </p:cNvPr>
            <p:cNvSpPr>
              <a:spLocks noChangeAspect="1"/>
            </p:cNvSpPr>
            <p:nvPr/>
          </p:nvSpPr>
          <p:spPr>
            <a:xfrm rot="10037315">
              <a:off x="6995625" y="3685933"/>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4" name="Forme libre 77">
              <a:extLst>
                <a:ext uri="{FF2B5EF4-FFF2-40B4-BE49-F238E27FC236}">
                  <a16:creationId xmlns:a16="http://schemas.microsoft.com/office/drawing/2014/main" id="{014D9DFA-DF2C-4D5B-98A7-7BD0E95A600F}"/>
                </a:ext>
              </a:extLst>
            </p:cNvPr>
            <p:cNvSpPr/>
            <p:nvPr/>
          </p:nvSpPr>
          <p:spPr>
            <a:xfrm rot="2064772">
              <a:off x="7212790" y="3796709"/>
              <a:ext cx="66986" cy="77037"/>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5" name="Ellipse 83">
              <a:extLst>
                <a:ext uri="{FF2B5EF4-FFF2-40B4-BE49-F238E27FC236}">
                  <a16:creationId xmlns:a16="http://schemas.microsoft.com/office/drawing/2014/main" id="{38DC87DB-295F-443D-85C7-CCAE96D32D60}"/>
                </a:ext>
              </a:extLst>
            </p:cNvPr>
            <p:cNvSpPr/>
            <p:nvPr/>
          </p:nvSpPr>
          <p:spPr>
            <a:xfrm rot="2064772">
              <a:off x="7704237" y="3872429"/>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6" name="Ellipse 88">
              <a:extLst>
                <a:ext uri="{FF2B5EF4-FFF2-40B4-BE49-F238E27FC236}">
                  <a16:creationId xmlns:a16="http://schemas.microsoft.com/office/drawing/2014/main" id="{9E3B9E91-A45E-4048-A5E5-133B42BFFA3F}"/>
                </a:ext>
              </a:extLst>
            </p:cNvPr>
            <p:cNvSpPr/>
            <p:nvPr/>
          </p:nvSpPr>
          <p:spPr>
            <a:xfrm rot="2064772">
              <a:off x="6878065" y="3906062"/>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7" name="Rogner un rectangle avec un coin diagonal 90">
              <a:extLst>
                <a:ext uri="{FF2B5EF4-FFF2-40B4-BE49-F238E27FC236}">
                  <a16:creationId xmlns:a16="http://schemas.microsoft.com/office/drawing/2014/main" id="{AF71DDE7-8CD7-4311-866B-A64CD583B2E7}"/>
                </a:ext>
              </a:extLst>
            </p:cNvPr>
            <p:cNvSpPr/>
            <p:nvPr/>
          </p:nvSpPr>
          <p:spPr>
            <a:xfrm rot="823816">
              <a:off x="7541472" y="3900851"/>
              <a:ext cx="116812" cy="28283"/>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8" name="Ellipse 93">
              <a:extLst>
                <a:ext uri="{FF2B5EF4-FFF2-40B4-BE49-F238E27FC236}">
                  <a16:creationId xmlns:a16="http://schemas.microsoft.com/office/drawing/2014/main" id="{E7DD9AFE-E995-4644-AA4B-32D61BE812B7}"/>
                </a:ext>
              </a:extLst>
            </p:cNvPr>
            <p:cNvSpPr/>
            <p:nvPr/>
          </p:nvSpPr>
          <p:spPr>
            <a:xfrm rot="2064772">
              <a:off x="8521615" y="3804956"/>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89" name="Forme libre 96">
              <a:extLst>
                <a:ext uri="{FF2B5EF4-FFF2-40B4-BE49-F238E27FC236}">
                  <a16:creationId xmlns:a16="http://schemas.microsoft.com/office/drawing/2014/main" id="{074598B1-6D9C-45A0-8C59-FF52A4F48E7F}"/>
                </a:ext>
              </a:extLst>
            </p:cNvPr>
            <p:cNvSpPr>
              <a:spLocks noChangeAspect="1"/>
            </p:cNvSpPr>
            <p:nvPr/>
          </p:nvSpPr>
          <p:spPr>
            <a:xfrm rot="10037315">
              <a:off x="5957656" y="3699117"/>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0" name="Forme libre 97">
              <a:extLst>
                <a:ext uri="{FF2B5EF4-FFF2-40B4-BE49-F238E27FC236}">
                  <a16:creationId xmlns:a16="http://schemas.microsoft.com/office/drawing/2014/main" id="{E39D79D8-132F-4520-8C5C-89D4E6EAB347}"/>
                </a:ext>
              </a:extLst>
            </p:cNvPr>
            <p:cNvSpPr/>
            <p:nvPr/>
          </p:nvSpPr>
          <p:spPr>
            <a:xfrm rot="2064772">
              <a:off x="5599429" y="3713590"/>
              <a:ext cx="137490" cy="134848"/>
            </a:xfrm>
            <a:custGeom>
              <a:avLst/>
              <a:gdLst>
                <a:gd name="connsiteX0" fmla="*/ 61985 w 436106"/>
                <a:gd name="connsiteY0" fmla="*/ 227224 h 501544"/>
                <a:gd name="connsiteX1" fmla="*/ 168665 w 436106"/>
                <a:gd name="connsiteY1" fmla="*/ 471064 h 501544"/>
                <a:gd name="connsiteX2" fmla="*/ 214385 w 436106"/>
                <a:gd name="connsiteY2" fmla="*/ 501544 h 501544"/>
                <a:gd name="connsiteX3" fmla="*/ 290585 w 436106"/>
                <a:gd name="connsiteY3" fmla="*/ 486304 h 501544"/>
                <a:gd name="connsiteX4" fmla="*/ 336305 w 436106"/>
                <a:gd name="connsiteY4" fmla="*/ 394864 h 501544"/>
                <a:gd name="connsiteX5" fmla="*/ 138185 w 436106"/>
                <a:gd name="connsiteY5" fmla="*/ 59584 h 501544"/>
                <a:gd name="connsiteX6" fmla="*/ 92465 w 436106"/>
                <a:gd name="connsiteY6" fmla="*/ 90064 h 501544"/>
                <a:gd name="connsiteX7" fmla="*/ 61985 w 436106"/>
                <a:gd name="connsiteY7" fmla="*/ 227224 h 501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6106" h="501544">
                  <a:moveTo>
                    <a:pt x="61985" y="227224"/>
                  </a:moveTo>
                  <a:cubicBezTo>
                    <a:pt x="74685" y="290724"/>
                    <a:pt x="0" y="414842"/>
                    <a:pt x="168665" y="471064"/>
                  </a:cubicBezTo>
                  <a:cubicBezTo>
                    <a:pt x="186041" y="476856"/>
                    <a:pt x="199145" y="491384"/>
                    <a:pt x="214385" y="501544"/>
                  </a:cubicBezTo>
                  <a:cubicBezTo>
                    <a:pt x="239785" y="496464"/>
                    <a:pt x="268095" y="499155"/>
                    <a:pt x="290585" y="486304"/>
                  </a:cubicBezTo>
                  <a:cubicBezTo>
                    <a:pt x="314915" y="472401"/>
                    <a:pt x="328482" y="418332"/>
                    <a:pt x="336305" y="394864"/>
                  </a:cubicBezTo>
                  <a:cubicBezTo>
                    <a:pt x="321287" y="49442"/>
                    <a:pt x="436106" y="0"/>
                    <a:pt x="138185" y="59584"/>
                  </a:cubicBezTo>
                  <a:cubicBezTo>
                    <a:pt x="120224" y="63176"/>
                    <a:pt x="107705" y="79904"/>
                    <a:pt x="92465" y="90064"/>
                  </a:cubicBezTo>
                  <a:cubicBezTo>
                    <a:pt x="76095" y="253767"/>
                    <a:pt x="49285" y="163724"/>
                    <a:pt x="61985" y="227224"/>
                  </a:cubicBezTo>
                  <a:close/>
                </a:path>
              </a:pathLst>
            </a:custGeom>
            <a:blipFill dpi="0" rotWithShape="1">
              <a:blip r:embed="rId4">
                <a:alphaModFix amt="64000"/>
              </a:blip>
              <a:srcRect/>
              <a:tile tx="3175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1" name="Ellipse 103">
              <a:extLst>
                <a:ext uri="{FF2B5EF4-FFF2-40B4-BE49-F238E27FC236}">
                  <a16:creationId xmlns:a16="http://schemas.microsoft.com/office/drawing/2014/main" id="{A495AC05-CFA6-4961-980C-8C9154C9086B}"/>
                </a:ext>
              </a:extLst>
            </p:cNvPr>
            <p:cNvSpPr/>
            <p:nvPr/>
          </p:nvSpPr>
          <p:spPr>
            <a:xfrm rot="2064772">
              <a:off x="5060683" y="3940351"/>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2" name="Rogner un rectangle avec un coin diagonal 105">
              <a:extLst>
                <a:ext uri="{FF2B5EF4-FFF2-40B4-BE49-F238E27FC236}">
                  <a16:creationId xmlns:a16="http://schemas.microsoft.com/office/drawing/2014/main" id="{C74D2187-403A-4563-B8F9-4041A4273225}"/>
                </a:ext>
              </a:extLst>
            </p:cNvPr>
            <p:cNvSpPr/>
            <p:nvPr/>
          </p:nvSpPr>
          <p:spPr>
            <a:xfrm rot="823816">
              <a:off x="4977331" y="3725435"/>
              <a:ext cx="276586" cy="52880"/>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4" name="Ellipse 78">
              <a:extLst>
                <a:ext uri="{FF2B5EF4-FFF2-40B4-BE49-F238E27FC236}">
                  <a16:creationId xmlns:a16="http://schemas.microsoft.com/office/drawing/2014/main" id="{EC87297D-E4F4-4F89-ADAA-3570AFAF1C75}"/>
                </a:ext>
              </a:extLst>
            </p:cNvPr>
            <p:cNvSpPr/>
            <p:nvPr/>
          </p:nvSpPr>
          <p:spPr>
            <a:xfrm rot="2064772">
              <a:off x="8023179" y="3830054"/>
              <a:ext cx="65837" cy="54865"/>
            </a:xfrm>
            <a:prstGeom prst="ellipse">
              <a:avLst/>
            </a:prstGeom>
            <a:blipFill>
              <a:blip r:embed="rId5"/>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5" name="Forme libre 86">
              <a:extLst>
                <a:ext uri="{FF2B5EF4-FFF2-40B4-BE49-F238E27FC236}">
                  <a16:creationId xmlns:a16="http://schemas.microsoft.com/office/drawing/2014/main" id="{F6AA37BA-B893-4BE5-A5B3-74713FFDA02C}"/>
                </a:ext>
              </a:extLst>
            </p:cNvPr>
            <p:cNvSpPr>
              <a:spLocks noChangeAspect="1"/>
            </p:cNvSpPr>
            <p:nvPr/>
          </p:nvSpPr>
          <p:spPr>
            <a:xfrm rot="10037315">
              <a:off x="8288082" y="3844030"/>
              <a:ext cx="104613" cy="100994"/>
            </a:xfrm>
            <a:custGeom>
              <a:avLst/>
              <a:gdLst>
                <a:gd name="connsiteX0" fmla="*/ 19682 w 932976"/>
                <a:gd name="connsiteY0" fmla="*/ 169189 h 900709"/>
                <a:gd name="connsiteX1" fmla="*/ 126362 w 932976"/>
                <a:gd name="connsiteY1" fmla="*/ 184429 h 900709"/>
                <a:gd name="connsiteX2" fmla="*/ 172082 w 932976"/>
                <a:gd name="connsiteY2" fmla="*/ 199669 h 900709"/>
                <a:gd name="connsiteX3" fmla="*/ 141602 w 932976"/>
                <a:gd name="connsiteY3" fmla="*/ 245389 h 900709"/>
                <a:gd name="connsiteX4" fmla="*/ 156842 w 932976"/>
                <a:gd name="connsiteY4" fmla="*/ 291109 h 900709"/>
                <a:gd name="connsiteX5" fmla="*/ 172082 w 932976"/>
                <a:gd name="connsiteY5" fmla="*/ 352069 h 900709"/>
                <a:gd name="connsiteX6" fmla="*/ 202562 w 932976"/>
                <a:gd name="connsiteY6" fmla="*/ 428269 h 900709"/>
                <a:gd name="connsiteX7" fmla="*/ 217802 w 932976"/>
                <a:gd name="connsiteY7" fmla="*/ 534949 h 900709"/>
                <a:gd name="connsiteX8" fmla="*/ 278762 w 932976"/>
                <a:gd name="connsiteY8" fmla="*/ 687349 h 900709"/>
                <a:gd name="connsiteX9" fmla="*/ 309242 w 932976"/>
                <a:gd name="connsiteY9" fmla="*/ 809269 h 900709"/>
                <a:gd name="connsiteX10" fmla="*/ 339722 w 932976"/>
                <a:gd name="connsiteY10" fmla="*/ 854989 h 900709"/>
                <a:gd name="connsiteX11" fmla="*/ 385442 w 932976"/>
                <a:gd name="connsiteY11" fmla="*/ 900709 h 900709"/>
                <a:gd name="connsiteX12" fmla="*/ 492122 w 932976"/>
                <a:gd name="connsiteY12" fmla="*/ 885469 h 900709"/>
                <a:gd name="connsiteX13" fmla="*/ 553082 w 932976"/>
                <a:gd name="connsiteY13" fmla="*/ 870229 h 900709"/>
                <a:gd name="connsiteX14" fmla="*/ 629282 w 932976"/>
                <a:gd name="connsiteY14" fmla="*/ 854989 h 900709"/>
                <a:gd name="connsiteX15" fmla="*/ 675002 w 932976"/>
                <a:gd name="connsiteY15" fmla="*/ 824509 h 900709"/>
                <a:gd name="connsiteX16" fmla="*/ 720722 w 932976"/>
                <a:gd name="connsiteY16" fmla="*/ 778789 h 900709"/>
                <a:gd name="connsiteX17" fmla="*/ 766442 w 932976"/>
                <a:gd name="connsiteY17" fmla="*/ 763549 h 900709"/>
                <a:gd name="connsiteX18" fmla="*/ 842642 w 932976"/>
                <a:gd name="connsiteY18" fmla="*/ 687349 h 900709"/>
                <a:gd name="connsiteX19" fmla="*/ 888362 w 932976"/>
                <a:gd name="connsiteY19" fmla="*/ 595909 h 900709"/>
                <a:gd name="connsiteX20" fmla="*/ 842642 w 932976"/>
                <a:gd name="connsiteY20" fmla="*/ 214909 h 900709"/>
                <a:gd name="connsiteX21" fmla="*/ 796922 w 932976"/>
                <a:gd name="connsiteY21" fmla="*/ 184429 h 900709"/>
                <a:gd name="connsiteX22" fmla="*/ 766442 w 932976"/>
                <a:gd name="connsiteY22" fmla="*/ 138709 h 900709"/>
                <a:gd name="connsiteX23" fmla="*/ 614042 w 932976"/>
                <a:gd name="connsiteY23" fmla="*/ 47269 h 900709"/>
                <a:gd name="connsiteX24" fmla="*/ 522602 w 932976"/>
                <a:gd name="connsiteY24" fmla="*/ 1549 h 900709"/>
                <a:gd name="connsiteX25" fmla="*/ 202562 w 932976"/>
                <a:gd name="connsiteY25" fmla="*/ 16789 h 900709"/>
                <a:gd name="connsiteX26" fmla="*/ 156842 w 932976"/>
                <a:gd name="connsiteY26" fmla="*/ 32029 h 900709"/>
                <a:gd name="connsiteX27" fmla="*/ 95882 w 932976"/>
                <a:gd name="connsiteY27" fmla="*/ 47269 h 900709"/>
                <a:gd name="connsiteX28" fmla="*/ 50162 w 932976"/>
                <a:gd name="connsiteY28" fmla="*/ 92989 h 900709"/>
                <a:gd name="connsiteX29" fmla="*/ 4442 w 932976"/>
                <a:gd name="connsiteY29" fmla="*/ 108229 h 900709"/>
                <a:gd name="connsiteX30" fmla="*/ 34922 w 932976"/>
                <a:gd name="connsiteY30" fmla="*/ 153949 h 900709"/>
                <a:gd name="connsiteX31" fmla="*/ 19682 w 932976"/>
                <a:gd name="connsiteY31" fmla="*/ 169189 h 90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2976" h="900709">
                  <a:moveTo>
                    <a:pt x="19682" y="169189"/>
                  </a:moveTo>
                  <a:cubicBezTo>
                    <a:pt x="34922" y="174269"/>
                    <a:pt x="91139" y="177384"/>
                    <a:pt x="126362" y="184429"/>
                  </a:cubicBezTo>
                  <a:cubicBezTo>
                    <a:pt x="142114" y="187579"/>
                    <a:pt x="168186" y="184084"/>
                    <a:pt x="172082" y="199669"/>
                  </a:cubicBezTo>
                  <a:cubicBezTo>
                    <a:pt x="176524" y="217438"/>
                    <a:pt x="151762" y="230149"/>
                    <a:pt x="141602" y="245389"/>
                  </a:cubicBezTo>
                  <a:cubicBezTo>
                    <a:pt x="146682" y="260629"/>
                    <a:pt x="152429" y="275663"/>
                    <a:pt x="156842" y="291109"/>
                  </a:cubicBezTo>
                  <a:cubicBezTo>
                    <a:pt x="162596" y="311248"/>
                    <a:pt x="165458" y="332198"/>
                    <a:pt x="172082" y="352069"/>
                  </a:cubicBezTo>
                  <a:cubicBezTo>
                    <a:pt x="180733" y="378022"/>
                    <a:pt x="192402" y="402869"/>
                    <a:pt x="202562" y="428269"/>
                  </a:cubicBezTo>
                  <a:cubicBezTo>
                    <a:pt x="207642" y="463829"/>
                    <a:pt x="207666" y="500488"/>
                    <a:pt x="217802" y="534949"/>
                  </a:cubicBezTo>
                  <a:cubicBezTo>
                    <a:pt x="233240" y="587439"/>
                    <a:pt x="268032" y="633698"/>
                    <a:pt x="278762" y="687349"/>
                  </a:cubicBezTo>
                  <a:cubicBezTo>
                    <a:pt x="284559" y="716332"/>
                    <a:pt x="293621" y="778027"/>
                    <a:pt x="309242" y="809269"/>
                  </a:cubicBezTo>
                  <a:cubicBezTo>
                    <a:pt x="317433" y="825652"/>
                    <a:pt x="327996" y="840918"/>
                    <a:pt x="339722" y="854989"/>
                  </a:cubicBezTo>
                  <a:cubicBezTo>
                    <a:pt x="353520" y="871546"/>
                    <a:pt x="370202" y="885469"/>
                    <a:pt x="385442" y="900709"/>
                  </a:cubicBezTo>
                  <a:cubicBezTo>
                    <a:pt x="421002" y="895629"/>
                    <a:pt x="456780" y="891895"/>
                    <a:pt x="492122" y="885469"/>
                  </a:cubicBezTo>
                  <a:cubicBezTo>
                    <a:pt x="512730" y="881722"/>
                    <a:pt x="532635" y="874773"/>
                    <a:pt x="553082" y="870229"/>
                  </a:cubicBezTo>
                  <a:cubicBezTo>
                    <a:pt x="578368" y="864610"/>
                    <a:pt x="603882" y="860069"/>
                    <a:pt x="629282" y="854989"/>
                  </a:cubicBezTo>
                  <a:cubicBezTo>
                    <a:pt x="644522" y="844829"/>
                    <a:pt x="660931" y="836235"/>
                    <a:pt x="675002" y="824509"/>
                  </a:cubicBezTo>
                  <a:cubicBezTo>
                    <a:pt x="691559" y="810711"/>
                    <a:pt x="702789" y="790744"/>
                    <a:pt x="720722" y="778789"/>
                  </a:cubicBezTo>
                  <a:cubicBezTo>
                    <a:pt x="734088" y="769878"/>
                    <a:pt x="751202" y="768629"/>
                    <a:pt x="766442" y="763549"/>
                  </a:cubicBezTo>
                  <a:cubicBezTo>
                    <a:pt x="847722" y="641629"/>
                    <a:pt x="741042" y="788949"/>
                    <a:pt x="842642" y="687349"/>
                  </a:cubicBezTo>
                  <a:cubicBezTo>
                    <a:pt x="872185" y="657806"/>
                    <a:pt x="875967" y="633094"/>
                    <a:pt x="888362" y="595909"/>
                  </a:cubicBezTo>
                  <a:cubicBezTo>
                    <a:pt x="885748" y="538398"/>
                    <a:pt x="932976" y="305243"/>
                    <a:pt x="842642" y="214909"/>
                  </a:cubicBezTo>
                  <a:cubicBezTo>
                    <a:pt x="829690" y="201957"/>
                    <a:pt x="812162" y="194589"/>
                    <a:pt x="796922" y="184429"/>
                  </a:cubicBezTo>
                  <a:cubicBezTo>
                    <a:pt x="786762" y="169189"/>
                    <a:pt x="780226" y="150770"/>
                    <a:pt x="766442" y="138709"/>
                  </a:cubicBezTo>
                  <a:cubicBezTo>
                    <a:pt x="696265" y="77304"/>
                    <a:pt x="682857" y="86592"/>
                    <a:pt x="614042" y="47269"/>
                  </a:cubicBezTo>
                  <a:cubicBezTo>
                    <a:pt x="531321" y="0"/>
                    <a:pt x="606427" y="29491"/>
                    <a:pt x="522602" y="1549"/>
                  </a:cubicBezTo>
                  <a:cubicBezTo>
                    <a:pt x="415922" y="6629"/>
                    <a:pt x="308994" y="7920"/>
                    <a:pt x="202562" y="16789"/>
                  </a:cubicBezTo>
                  <a:cubicBezTo>
                    <a:pt x="186553" y="18123"/>
                    <a:pt x="172288" y="27616"/>
                    <a:pt x="156842" y="32029"/>
                  </a:cubicBezTo>
                  <a:cubicBezTo>
                    <a:pt x="136703" y="37783"/>
                    <a:pt x="116202" y="42189"/>
                    <a:pt x="95882" y="47269"/>
                  </a:cubicBezTo>
                  <a:cubicBezTo>
                    <a:pt x="80642" y="62509"/>
                    <a:pt x="68095" y="81034"/>
                    <a:pt x="50162" y="92989"/>
                  </a:cubicBezTo>
                  <a:cubicBezTo>
                    <a:pt x="36796" y="101900"/>
                    <a:pt x="8338" y="92644"/>
                    <a:pt x="4442" y="108229"/>
                  </a:cubicBezTo>
                  <a:cubicBezTo>
                    <a:pt x="0" y="125998"/>
                    <a:pt x="29890" y="136338"/>
                    <a:pt x="34922" y="153949"/>
                  </a:cubicBezTo>
                  <a:cubicBezTo>
                    <a:pt x="40504" y="173487"/>
                    <a:pt x="4442" y="164109"/>
                    <a:pt x="19682" y="169189"/>
                  </a:cubicBezTo>
                  <a:close/>
                </a:path>
              </a:pathLst>
            </a:custGeom>
            <a:blipFill>
              <a:blip r:embed="rId4"/>
              <a:tile tx="0" ty="0" sx="100000" sy="100000" flip="none" algn="tl"/>
            </a:blip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sp>
          <p:nvSpPr>
            <p:cNvPr id="96" name="Rogner un rectangle avec un coin diagonal 70">
              <a:extLst>
                <a:ext uri="{FF2B5EF4-FFF2-40B4-BE49-F238E27FC236}">
                  <a16:creationId xmlns:a16="http://schemas.microsoft.com/office/drawing/2014/main" id="{A26008FF-6412-4563-A6EA-BEF9AF964E22}"/>
                </a:ext>
              </a:extLst>
            </p:cNvPr>
            <p:cNvSpPr/>
            <p:nvPr/>
          </p:nvSpPr>
          <p:spPr>
            <a:xfrm rot="20634751">
              <a:off x="7794916" y="3766055"/>
              <a:ext cx="231610" cy="85374"/>
            </a:xfrm>
            <a:prstGeom prst="snip2DiagRect">
              <a:avLst/>
            </a:prstGeom>
            <a:solidFill>
              <a:schemeClr val="bg1">
                <a:lumMod val="85000"/>
              </a:schemeClr>
            </a:solidFill>
            <a:ln w="6350">
              <a:noFill/>
            </a:ln>
            <a:effectLst>
              <a:innerShdw blurRad="139700" dist="152400" dir="7800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a:p>
          </p:txBody>
        </p:sp>
      </p:grpSp>
      <p:sp>
        <p:nvSpPr>
          <p:cNvPr id="137" name="TextBox 136">
            <a:extLst>
              <a:ext uri="{FF2B5EF4-FFF2-40B4-BE49-F238E27FC236}">
                <a16:creationId xmlns:a16="http://schemas.microsoft.com/office/drawing/2014/main" id="{C7411224-D2EE-406B-9690-EF990167D455}"/>
              </a:ext>
            </a:extLst>
          </p:cNvPr>
          <p:cNvSpPr txBox="1"/>
          <p:nvPr/>
        </p:nvSpPr>
        <p:spPr>
          <a:xfrm>
            <a:off x="938058" y="2768670"/>
            <a:ext cx="1206933" cy="323165"/>
          </a:xfrm>
          <a:prstGeom prst="rect">
            <a:avLst/>
          </a:prstGeom>
          <a:noFill/>
          <a:ln w="12700">
            <a:noFill/>
          </a:ln>
        </p:spPr>
        <p:txBody>
          <a:bodyPr wrap="none" rtlCol="0">
            <a:spAutoFit/>
          </a:bodyPr>
          <a:lstStyle/>
          <a:p>
            <a:r>
              <a:rPr lang="en-US" sz="1500" dirty="0"/>
              <a:t>microplastics</a:t>
            </a:r>
          </a:p>
        </p:txBody>
      </p:sp>
      <p:sp>
        <p:nvSpPr>
          <p:cNvPr id="138" name="TextBox 137">
            <a:extLst>
              <a:ext uri="{FF2B5EF4-FFF2-40B4-BE49-F238E27FC236}">
                <a16:creationId xmlns:a16="http://schemas.microsoft.com/office/drawing/2014/main" id="{60DA7FDC-321E-417B-9C6F-B012FF8A7F45}"/>
              </a:ext>
            </a:extLst>
          </p:cNvPr>
          <p:cNvSpPr txBox="1"/>
          <p:nvPr/>
        </p:nvSpPr>
        <p:spPr>
          <a:xfrm>
            <a:off x="3457581" y="2699555"/>
            <a:ext cx="1354661" cy="323165"/>
          </a:xfrm>
          <a:prstGeom prst="rect">
            <a:avLst/>
          </a:prstGeom>
          <a:noFill/>
        </p:spPr>
        <p:txBody>
          <a:bodyPr wrap="square" rtlCol="0">
            <a:spAutoFit/>
          </a:bodyPr>
          <a:lstStyle/>
          <a:p>
            <a:r>
              <a:rPr lang="en-US" sz="1500" dirty="0" err="1"/>
              <a:t>macroplastics</a:t>
            </a:r>
            <a:endParaRPr lang="en-US" sz="1500" dirty="0"/>
          </a:p>
        </p:txBody>
      </p:sp>
      <p:cxnSp>
        <p:nvCxnSpPr>
          <p:cNvPr id="10" name="Straight Arrow Connector 9">
            <a:extLst>
              <a:ext uri="{FF2B5EF4-FFF2-40B4-BE49-F238E27FC236}">
                <a16:creationId xmlns:a16="http://schemas.microsoft.com/office/drawing/2014/main" id="{0B413363-6259-4B61-A2F6-4E3A737B9A4D}"/>
              </a:ext>
            </a:extLst>
          </p:cNvPr>
          <p:cNvCxnSpPr>
            <a:endCxn id="137" idx="3"/>
          </p:cNvCxnSpPr>
          <p:nvPr/>
        </p:nvCxnSpPr>
        <p:spPr>
          <a:xfrm flipH="1">
            <a:off x="2144991" y="2581427"/>
            <a:ext cx="376214" cy="3488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id="{2BD8F26E-BF3D-43F5-AEB1-FD1A32B97BAB}"/>
              </a:ext>
            </a:extLst>
          </p:cNvPr>
          <p:cNvSpPr/>
          <p:nvPr/>
        </p:nvSpPr>
        <p:spPr>
          <a:xfrm>
            <a:off x="5776418" y="4379338"/>
            <a:ext cx="2752854" cy="646331"/>
          </a:xfrm>
          <a:prstGeom prst="rect">
            <a:avLst/>
          </a:prstGeom>
          <a:ln>
            <a:solidFill>
              <a:srgbClr val="FF0000"/>
            </a:solidFill>
          </a:ln>
        </p:spPr>
        <p:txBody>
          <a:bodyPr wrap="square">
            <a:spAutoFit/>
          </a:bodyPr>
          <a:lstStyle/>
          <a:p>
            <a:pPr algn="ctr"/>
            <a:r>
              <a:rPr lang="en-US" dirty="0"/>
              <a:t>Focusing on Microplastics &lt;300 µm in diameter</a:t>
            </a:r>
          </a:p>
        </p:txBody>
      </p:sp>
    </p:spTree>
    <p:extLst>
      <p:ext uri="{BB962C8B-B14F-4D97-AF65-F5344CB8AC3E}">
        <p14:creationId xmlns:p14="http://schemas.microsoft.com/office/powerpoint/2010/main" val="3284948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CB39FA-64DE-426F-BCDE-248A6643EE17}"/>
              </a:ext>
            </a:extLst>
          </p:cNvPr>
          <p:cNvSpPr>
            <a:spLocks noGrp="1"/>
          </p:cNvSpPr>
          <p:nvPr>
            <p:ph type="sldNum" sz="quarter" idx="12"/>
          </p:nvPr>
        </p:nvSpPr>
        <p:spPr/>
        <p:txBody>
          <a:bodyPr/>
          <a:lstStyle/>
          <a:p>
            <a:fld id="{1A7383EF-49D2-1B41-8C7D-9D347A7E21C1}" type="slidenum">
              <a:rPr lang="en-US" smtClean="0"/>
              <a:t>20</a:t>
            </a:fld>
            <a:endParaRPr lang="en-US" dirty="0"/>
          </a:p>
        </p:txBody>
      </p:sp>
      <p:sp>
        <p:nvSpPr>
          <p:cNvPr id="3" name="TextBox 2">
            <a:extLst>
              <a:ext uri="{FF2B5EF4-FFF2-40B4-BE49-F238E27FC236}">
                <a16:creationId xmlns:a16="http://schemas.microsoft.com/office/drawing/2014/main" id="{00312417-4E65-47FE-82B3-E8331E57A675}"/>
              </a:ext>
            </a:extLst>
          </p:cNvPr>
          <p:cNvSpPr txBox="1"/>
          <p:nvPr/>
        </p:nvSpPr>
        <p:spPr>
          <a:xfrm>
            <a:off x="3438002" y="985934"/>
            <a:ext cx="2267993" cy="646331"/>
          </a:xfrm>
          <a:prstGeom prst="rect">
            <a:avLst/>
          </a:prstGeom>
          <a:noFill/>
        </p:spPr>
        <p:txBody>
          <a:bodyPr wrap="none" rtlCol="0">
            <a:spAutoFit/>
          </a:bodyPr>
          <a:lstStyle/>
          <a:p>
            <a:r>
              <a:rPr lang="en-US" sz="3600" dirty="0"/>
              <a:t>Thank you!</a:t>
            </a:r>
          </a:p>
        </p:txBody>
      </p:sp>
      <p:pic>
        <p:nvPicPr>
          <p:cNvPr id="4" name="Picture 3">
            <a:extLst>
              <a:ext uri="{FF2B5EF4-FFF2-40B4-BE49-F238E27FC236}">
                <a16:creationId xmlns:a16="http://schemas.microsoft.com/office/drawing/2014/main" id="{76BE130A-3A3D-4604-B6F4-05632E98D4E8}"/>
              </a:ext>
            </a:extLst>
          </p:cNvPr>
          <p:cNvPicPr>
            <a:picLocks noChangeAspect="1"/>
          </p:cNvPicPr>
          <p:nvPr/>
        </p:nvPicPr>
        <p:blipFill>
          <a:blip r:embed="rId2"/>
          <a:stretch>
            <a:fillRect/>
          </a:stretch>
        </p:blipFill>
        <p:spPr>
          <a:xfrm>
            <a:off x="353051" y="3717461"/>
            <a:ext cx="2518272" cy="1148277"/>
          </a:xfrm>
          <a:prstGeom prst="rect">
            <a:avLst/>
          </a:prstGeom>
        </p:spPr>
      </p:pic>
      <p:pic>
        <p:nvPicPr>
          <p:cNvPr id="5" name="Picture 4">
            <a:extLst>
              <a:ext uri="{FF2B5EF4-FFF2-40B4-BE49-F238E27FC236}">
                <a16:creationId xmlns:a16="http://schemas.microsoft.com/office/drawing/2014/main" id="{75834C20-3FE9-492C-BFF4-FACA5D79EE4D}"/>
              </a:ext>
            </a:extLst>
          </p:cNvPr>
          <p:cNvPicPr>
            <a:picLocks noChangeAspect="1"/>
          </p:cNvPicPr>
          <p:nvPr/>
        </p:nvPicPr>
        <p:blipFill>
          <a:blip r:embed="rId3"/>
          <a:stretch>
            <a:fillRect/>
          </a:stretch>
        </p:blipFill>
        <p:spPr>
          <a:xfrm>
            <a:off x="6545589" y="3508082"/>
            <a:ext cx="2793526" cy="1396764"/>
          </a:xfrm>
          <a:prstGeom prst="rect">
            <a:avLst/>
          </a:prstGeom>
        </p:spPr>
      </p:pic>
      <p:pic>
        <p:nvPicPr>
          <p:cNvPr id="6" name="Picture 5" descr="NRL_logo_4CP.eps">
            <a:extLst>
              <a:ext uri="{FF2B5EF4-FFF2-40B4-BE49-F238E27FC236}">
                <a16:creationId xmlns:a16="http://schemas.microsoft.com/office/drawing/2014/main" id="{9EC1C15A-1AE5-411E-ACA7-E634DAB78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427" y="3834400"/>
            <a:ext cx="1368572" cy="914400"/>
          </a:xfrm>
          <a:prstGeom prst="rect">
            <a:avLst/>
          </a:prstGeom>
        </p:spPr>
      </p:pic>
      <p:sp>
        <p:nvSpPr>
          <p:cNvPr id="18" name="Rectangle 17">
            <a:extLst>
              <a:ext uri="{FF2B5EF4-FFF2-40B4-BE49-F238E27FC236}">
                <a16:creationId xmlns:a16="http://schemas.microsoft.com/office/drawing/2014/main" id="{F9D0B041-D73E-48C0-8606-784B461B927E}"/>
              </a:ext>
            </a:extLst>
          </p:cNvPr>
          <p:cNvSpPr/>
          <p:nvPr/>
        </p:nvSpPr>
        <p:spPr>
          <a:xfrm>
            <a:off x="142593" y="2884138"/>
            <a:ext cx="6701276" cy="738664"/>
          </a:xfrm>
          <a:prstGeom prst="rect">
            <a:avLst/>
          </a:prstGeom>
        </p:spPr>
        <p:txBody>
          <a:bodyPr wrap="square">
            <a:spAutoFit/>
          </a:bodyPr>
          <a:lstStyle/>
          <a:p>
            <a:r>
              <a:rPr lang="en-US" sz="1400" dirty="0"/>
              <a:t>Special Topic: Frontiers in Ocean Observing: Emerging Technologies for Understanding and Managing a Changing Ocean</a:t>
            </a:r>
          </a:p>
          <a:p>
            <a:r>
              <a:rPr lang="en-US" sz="1400" dirty="0">
                <a:hlinkClick r:id="rId5"/>
              </a:rPr>
              <a:t>https://doi.org/10.5670/oceanog.2023.s1.15</a:t>
            </a:r>
            <a:endParaRPr lang="en-US" sz="1400" dirty="0"/>
          </a:p>
        </p:txBody>
      </p:sp>
      <p:pic>
        <p:nvPicPr>
          <p:cNvPr id="10" name="Picture 9">
            <a:extLst>
              <a:ext uri="{FF2B5EF4-FFF2-40B4-BE49-F238E27FC236}">
                <a16:creationId xmlns:a16="http://schemas.microsoft.com/office/drawing/2014/main" id="{E3C8CCC0-0307-4B08-BDEA-D1D6F71046B9}"/>
              </a:ext>
            </a:extLst>
          </p:cNvPr>
          <p:cNvPicPr>
            <a:picLocks noChangeAspect="1"/>
          </p:cNvPicPr>
          <p:nvPr/>
        </p:nvPicPr>
        <p:blipFill>
          <a:blip r:embed="rId6">
            <a:clrChange>
              <a:clrFrom>
                <a:srgbClr val="FEFEFE"/>
              </a:clrFrom>
              <a:clrTo>
                <a:srgbClr val="FEFEFE">
                  <a:alpha val="0"/>
                </a:srgbClr>
              </a:clrTo>
            </a:clrChange>
          </a:blip>
          <a:stretch>
            <a:fillRect/>
          </a:stretch>
        </p:blipFill>
        <p:spPr>
          <a:xfrm>
            <a:off x="4761366" y="3475626"/>
            <a:ext cx="2082503" cy="1390112"/>
          </a:xfrm>
          <a:prstGeom prst="rect">
            <a:avLst/>
          </a:prstGeom>
        </p:spPr>
      </p:pic>
      <p:pic>
        <p:nvPicPr>
          <p:cNvPr id="7" name="Picture 6">
            <a:extLst>
              <a:ext uri="{FF2B5EF4-FFF2-40B4-BE49-F238E27FC236}">
                <a16:creationId xmlns:a16="http://schemas.microsoft.com/office/drawing/2014/main" id="{21F4B257-E369-461C-AC92-5B3F0324DC6D}"/>
              </a:ext>
            </a:extLst>
          </p:cNvPr>
          <p:cNvPicPr>
            <a:picLocks noChangeAspect="1"/>
          </p:cNvPicPr>
          <p:nvPr/>
        </p:nvPicPr>
        <p:blipFill rotWithShape="1">
          <a:blip r:embed="rId7"/>
          <a:srcRect b="30386"/>
          <a:stretch/>
        </p:blipFill>
        <p:spPr>
          <a:xfrm>
            <a:off x="7092768" y="1086389"/>
            <a:ext cx="1697307" cy="2217294"/>
          </a:xfrm>
          <a:prstGeom prst="rect">
            <a:avLst/>
          </a:prstGeom>
        </p:spPr>
      </p:pic>
      <p:pic>
        <p:nvPicPr>
          <p:cNvPr id="8" name="Picture 7">
            <a:extLst>
              <a:ext uri="{FF2B5EF4-FFF2-40B4-BE49-F238E27FC236}">
                <a16:creationId xmlns:a16="http://schemas.microsoft.com/office/drawing/2014/main" id="{4D0CCDCC-0E80-47BC-861E-F15F6760CEF6}"/>
              </a:ext>
            </a:extLst>
          </p:cNvPr>
          <p:cNvPicPr>
            <a:picLocks noChangeAspect="1"/>
          </p:cNvPicPr>
          <p:nvPr/>
        </p:nvPicPr>
        <p:blipFill>
          <a:blip r:embed="rId8"/>
          <a:stretch>
            <a:fillRect/>
          </a:stretch>
        </p:blipFill>
        <p:spPr>
          <a:xfrm>
            <a:off x="224656" y="1512826"/>
            <a:ext cx="4503420" cy="682210"/>
          </a:xfrm>
          <a:prstGeom prst="rect">
            <a:avLst/>
          </a:prstGeom>
        </p:spPr>
      </p:pic>
      <p:pic>
        <p:nvPicPr>
          <p:cNvPr id="9" name="Picture 8">
            <a:extLst>
              <a:ext uri="{FF2B5EF4-FFF2-40B4-BE49-F238E27FC236}">
                <a16:creationId xmlns:a16="http://schemas.microsoft.com/office/drawing/2014/main" id="{98B81022-41DD-4234-94E3-FCC15398A910}"/>
              </a:ext>
            </a:extLst>
          </p:cNvPr>
          <p:cNvPicPr>
            <a:picLocks noChangeAspect="1"/>
          </p:cNvPicPr>
          <p:nvPr/>
        </p:nvPicPr>
        <p:blipFill>
          <a:blip r:embed="rId9"/>
          <a:stretch>
            <a:fillRect/>
          </a:stretch>
        </p:blipFill>
        <p:spPr>
          <a:xfrm>
            <a:off x="188211" y="2194076"/>
            <a:ext cx="4764991" cy="712342"/>
          </a:xfrm>
          <a:prstGeom prst="rect">
            <a:avLst/>
          </a:prstGeom>
        </p:spPr>
      </p:pic>
    </p:spTree>
    <p:extLst>
      <p:ext uri="{BB962C8B-B14F-4D97-AF65-F5344CB8AC3E}">
        <p14:creationId xmlns:p14="http://schemas.microsoft.com/office/powerpoint/2010/main" val="27007006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C28AC-19C3-4555-B5A3-AA6B8CF154D5}"/>
              </a:ext>
            </a:extLst>
          </p:cNvPr>
          <p:cNvSpPr>
            <a:spLocks noGrp="1"/>
          </p:cNvSpPr>
          <p:nvPr>
            <p:ph type="sldNum" sz="quarter" idx="12"/>
          </p:nvPr>
        </p:nvSpPr>
        <p:spPr/>
        <p:txBody>
          <a:bodyPr/>
          <a:lstStyle/>
          <a:p>
            <a:fld id="{1A7383EF-49D2-1B41-8C7D-9D347A7E21C1}" type="slidenum">
              <a:rPr lang="en-US" smtClean="0"/>
              <a:t>21</a:t>
            </a:fld>
            <a:endParaRPr lang="en-US" dirty="0"/>
          </a:p>
        </p:txBody>
      </p:sp>
      <p:sp>
        <p:nvSpPr>
          <p:cNvPr id="3" name="Rectangle 2">
            <a:extLst>
              <a:ext uri="{FF2B5EF4-FFF2-40B4-BE49-F238E27FC236}">
                <a16:creationId xmlns:a16="http://schemas.microsoft.com/office/drawing/2014/main" id="{11625E78-A3A2-4E3A-9426-E79449F689EF}"/>
              </a:ext>
            </a:extLst>
          </p:cNvPr>
          <p:cNvSpPr/>
          <p:nvPr/>
        </p:nvSpPr>
        <p:spPr>
          <a:xfrm>
            <a:off x="4062802" y="2499617"/>
            <a:ext cx="749692" cy="369332"/>
          </a:xfrm>
          <a:prstGeom prst="rect">
            <a:avLst/>
          </a:prstGeom>
        </p:spPr>
        <p:txBody>
          <a:bodyPr wrap="none">
            <a:spAutoFit/>
          </a:bodyPr>
          <a:lstStyle/>
          <a:p>
            <a:r>
              <a:rPr lang="en-US" u="sng" dirty="0"/>
              <a:t>Extras</a:t>
            </a:r>
          </a:p>
        </p:txBody>
      </p:sp>
    </p:spTree>
    <p:extLst>
      <p:ext uri="{BB962C8B-B14F-4D97-AF65-F5344CB8AC3E}">
        <p14:creationId xmlns:p14="http://schemas.microsoft.com/office/powerpoint/2010/main" val="2049620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DA86264-606E-045A-2531-8880A2EDEEBA}"/>
              </a:ext>
            </a:extLst>
          </p:cNvPr>
          <p:cNvSpPr>
            <a:spLocks noGrp="1"/>
          </p:cNvSpPr>
          <p:nvPr>
            <p:ph type="sldNum" sz="quarter" idx="12"/>
          </p:nvPr>
        </p:nvSpPr>
        <p:spPr/>
        <p:txBody>
          <a:bodyPr/>
          <a:lstStyle/>
          <a:p>
            <a:fld id="{7D830E52-2CEE-BE4A-8A55-AEDBD219F7E8}" type="slidenum">
              <a:rPr lang="en-US" smtClean="0"/>
              <a:t>22</a:t>
            </a:fld>
            <a:endParaRPr lang="en-US"/>
          </a:p>
        </p:txBody>
      </p:sp>
      <p:sp>
        <p:nvSpPr>
          <p:cNvPr id="2" name="Title 1">
            <a:extLst>
              <a:ext uri="{FF2B5EF4-FFF2-40B4-BE49-F238E27FC236}">
                <a16:creationId xmlns:a16="http://schemas.microsoft.com/office/drawing/2014/main" id="{28CBA5ED-52E9-33B4-46A9-7D825B5B324B}"/>
              </a:ext>
            </a:extLst>
          </p:cNvPr>
          <p:cNvSpPr>
            <a:spLocks noGrp="1"/>
          </p:cNvSpPr>
          <p:nvPr>
            <p:ph type="title" idx="4294967295"/>
          </p:nvPr>
        </p:nvSpPr>
        <p:spPr>
          <a:xfrm>
            <a:off x="0" y="959936"/>
            <a:ext cx="3944938" cy="682625"/>
          </a:xfrm>
        </p:spPr>
        <p:txBody>
          <a:bodyPr>
            <a:normAutofit/>
          </a:bodyPr>
          <a:lstStyle/>
          <a:p>
            <a:pPr algn="l"/>
            <a:r>
              <a:rPr lang="en-US" sz="2400" dirty="0"/>
              <a:t>Eccentricity</a:t>
            </a:r>
          </a:p>
        </p:txBody>
      </p:sp>
      <p:pic>
        <p:nvPicPr>
          <p:cNvPr id="6" name="Graphic 5">
            <a:extLst>
              <a:ext uri="{FF2B5EF4-FFF2-40B4-BE49-F238E27FC236}">
                <a16:creationId xmlns:a16="http://schemas.microsoft.com/office/drawing/2014/main" id="{1902C0ED-1F71-F5A3-0C96-5C223622D5D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637209" y="1842132"/>
            <a:ext cx="4521194" cy="3164836"/>
          </a:xfrm>
          <a:prstGeom prst="rect">
            <a:avLst/>
          </a:prstGeom>
        </p:spPr>
      </p:pic>
      <p:grpSp>
        <p:nvGrpSpPr>
          <p:cNvPr id="25" name="Group 24">
            <a:extLst>
              <a:ext uri="{FF2B5EF4-FFF2-40B4-BE49-F238E27FC236}">
                <a16:creationId xmlns:a16="http://schemas.microsoft.com/office/drawing/2014/main" id="{C6D78DED-F778-4DE8-8EEF-14624E2B7876}"/>
              </a:ext>
            </a:extLst>
          </p:cNvPr>
          <p:cNvGrpSpPr/>
          <p:nvPr/>
        </p:nvGrpSpPr>
        <p:grpSpPr>
          <a:xfrm>
            <a:off x="6998201" y="1036435"/>
            <a:ext cx="1774269" cy="718374"/>
            <a:chOff x="6900672" y="98171"/>
            <a:chExt cx="2971800" cy="1227392"/>
          </a:xfrm>
        </p:grpSpPr>
        <p:sp>
          <p:nvSpPr>
            <p:cNvPr id="7" name="Oval 6">
              <a:extLst>
                <a:ext uri="{FF2B5EF4-FFF2-40B4-BE49-F238E27FC236}">
                  <a16:creationId xmlns:a16="http://schemas.microsoft.com/office/drawing/2014/main" id="{CEF71EBC-0DCE-98A0-3F32-24F90DDEA3CE}"/>
                </a:ext>
              </a:extLst>
            </p:cNvPr>
            <p:cNvSpPr/>
            <p:nvPr/>
          </p:nvSpPr>
          <p:spPr>
            <a:xfrm>
              <a:off x="6900672" y="98171"/>
              <a:ext cx="2971800" cy="122739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a:extLst>
                <a:ext uri="{FF2B5EF4-FFF2-40B4-BE49-F238E27FC236}">
                  <a16:creationId xmlns:a16="http://schemas.microsoft.com/office/drawing/2014/main" id="{FD18E134-CA39-4689-8CD9-6499928293C9}"/>
                </a:ext>
              </a:extLst>
            </p:cNvPr>
            <p:cNvCxnSpPr>
              <a:cxnSpLocks/>
              <a:stCxn id="7" idx="0"/>
              <a:endCxn id="7" idx="4"/>
            </p:cNvCxnSpPr>
            <p:nvPr/>
          </p:nvCxnSpPr>
          <p:spPr>
            <a:xfrm>
              <a:off x="8386572" y="98171"/>
              <a:ext cx="0" cy="122739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C213F58-4C13-37DD-6D15-572378B37A90}"/>
                </a:ext>
              </a:extLst>
            </p:cNvPr>
            <p:cNvCxnSpPr>
              <a:cxnSpLocks/>
              <a:stCxn id="7" idx="2"/>
              <a:endCxn id="7" idx="6"/>
            </p:cNvCxnSpPr>
            <p:nvPr/>
          </p:nvCxnSpPr>
          <p:spPr>
            <a:xfrm>
              <a:off x="6900672" y="711867"/>
              <a:ext cx="2971800"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984F93D5-DADC-FECC-298B-41A218091027}"/>
                </a:ext>
              </a:extLst>
            </p:cNvPr>
            <p:cNvSpPr>
              <a:spLocks noChangeAspect="1"/>
            </p:cNvSpPr>
            <p:nvPr/>
          </p:nvSpPr>
          <p:spPr>
            <a:xfrm>
              <a:off x="8364009" y="689007"/>
              <a:ext cx="45720" cy="45720"/>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E973D474-5C99-B000-8F55-D1F28070105A}"/>
                </a:ext>
              </a:extLst>
            </p:cNvPr>
            <p:cNvSpPr txBox="1"/>
            <p:nvPr/>
          </p:nvSpPr>
          <p:spPr>
            <a:xfrm>
              <a:off x="8336167" y="252550"/>
              <a:ext cx="340264" cy="338555"/>
            </a:xfrm>
            <a:prstGeom prst="rect">
              <a:avLst/>
            </a:prstGeom>
            <a:noFill/>
          </p:spPr>
          <p:txBody>
            <a:bodyPr wrap="none" rtlCol="0">
              <a:spAutoFit/>
            </a:bodyPr>
            <a:lstStyle/>
            <a:p>
              <a:r>
                <a:rPr lang="en-US" sz="1050" dirty="0"/>
                <a:t>b</a:t>
              </a:r>
            </a:p>
          </p:txBody>
        </p:sp>
        <p:sp>
          <p:nvSpPr>
            <p:cNvPr id="16" name="TextBox 15">
              <a:extLst>
                <a:ext uri="{FF2B5EF4-FFF2-40B4-BE49-F238E27FC236}">
                  <a16:creationId xmlns:a16="http://schemas.microsoft.com/office/drawing/2014/main" id="{5981BD97-E190-05E4-F082-5D6106F91372}"/>
                </a:ext>
              </a:extLst>
            </p:cNvPr>
            <p:cNvSpPr txBox="1"/>
            <p:nvPr/>
          </p:nvSpPr>
          <p:spPr>
            <a:xfrm>
              <a:off x="8934649" y="432458"/>
              <a:ext cx="331715" cy="338555"/>
            </a:xfrm>
            <a:prstGeom prst="rect">
              <a:avLst/>
            </a:prstGeom>
            <a:noFill/>
          </p:spPr>
          <p:txBody>
            <a:bodyPr wrap="none" rtlCol="0">
              <a:spAutoFit/>
            </a:bodyPr>
            <a:lstStyle/>
            <a:p>
              <a:r>
                <a:rPr lang="en-US" sz="1050" dirty="0"/>
                <a:t>a</a:t>
              </a:r>
            </a:p>
          </p:txBody>
        </p:sp>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F0DCA58-8F6F-38AA-E75B-FC07ED26C917}"/>
                  </a:ext>
                </a:extLst>
              </p:cNvPr>
              <p:cNvSpPr txBox="1"/>
              <p:nvPr/>
            </p:nvSpPr>
            <p:spPr>
              <a:xfrm>
                <a:off x="5656955" y="971864"/>
                <a:ext cx="1208635" cy="7061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350" i="1">
                          <a:latin typeface="Cambria Math" panose="02040503050406030204" pitchFamily="18" charset="0"/>
                        </a:rPr>
                        <m:t>𝑒</m:t>
                      </m:r>
                      <m:r>
                        <a:rPr lang="en-US" sz="1350" i="1">
                          <a:latin typeface="Cambria Math" panose="02040503050406030204" pitchFamily="18" charset="0"/>
                        </a:rPr>
                        <m:t>=</m:t>
                      </m:r>
                      <m:rad>
                        <m:radPr>
                          <m:degHide m:val="on"/>
                          <m:ctrlPr>
                            <a:rPr lang="en-US" sz="1350" i="1">
                              <a:latin typeface="Cambria Math" panose="02040503050406030204" pitchFamily="18" charset="0"/>
                            </a:rPr>
                          </m:ctrlPr>
                        </m:radPr>
                        <m:deg/>
                        <m:e>
                          <m:r>
                            <a:rPr lang="en-US" sz="1350" i="1">
                              <a:latin typeface="Cambria Math" panose="02040503050406030204" pitchFamily="18" charset="0"/>
                            </a:rPr>
                            <m:t>1−</m:t>
                          </m:r>
                          <m:f>
                            <m:fPr>
                              <m:ctrlPr>
                                <a:rPr lang="en-US" sz="1350" i="1">
                                  <a:latin typeface="Cambria Math" panose="02040503050406030204" pitchFamily="18" charset="0"/>
                                </a:rPr>
                              </m:ctrlPr>
                            </m:fPr>
                            <m:num>
                              <m:sSup>
                                <m:sSupPr>
                                  <m:ctrlPr>
                                    <a:rPr lang="en-US" sz="1350" i="1">
                                      <a:latin typeface="Cambria Math" panose="02040503050406030204" pitchFamily="18" charset="0"/>
                                    </a:rPr>
                                  </m:ctrlPr>
                                </m:sSupPr>
                                <m:e>
                                  <m:r>
                                    <a:rPr lang="en-US" sz="1350" i="1">
                                      <a:latin typeface="Cambria Math" panose="02040503050406030204" pitchFamily="18" charset="0"/>
                                    </a:rPr>
                                    <m:t>𝑏</m:t>
                                  </m:r>
                                </m:e>
                                <m:sup>
                                  <m:r>
                                    <a:rPr lang="en-US" sz="1350" i="1">
                                      <a:latin typeface="Cambria Math" panose="02040503050406030204" pitchFamily="18" charset="0"/>
                                    </a:rPr>
                                    <m:t>2</m:t>
                                  </m:r>
                                </m:sup>
                              </m:sSup>
                            </m:num>
                            <m:den>
                              <m:sSup>
                                <m:sSupPr>
                                  <m:ctrlPr>
                                    <a:rPr lang="en-US" sz="1350" i="1">
                                      <a:latin typeface="Cambria Math" panose="02040503050406030204" pitchFamily="18" charset="0"/>
                                    </a:rPr>
                                  </m:ctrlPr>
                                </m:sSupPr>
                                <m:e>
                                  <m:r>
                                    <a:rPr lang="en-US" sz="1350" i="1">
                                      <a:latin typeface="Cambria Math" panose="02040503050406030204" pitchFamily="18" charset="0"/>
                                    </a:rPr>
                                    <m:t>𝑎</m:t>
                                  </m:r>
                                </m:e>
                                <m:sup>
                                  <m:r>
                                    <a:rPr lang="en-US" sz="1350" i="1">
                                      <a:latin typeface="Cambria Math" panose="02040503050406030204" pitchFamily="18" charset="0"/>
                                    </a:rPr>
                                    <m:t>2</m:t>
                                  </m:r>
                                </m:sup>
                              </m:sSup>
                            </m:den>
                          </m:f>
                        </m:e>
                      </m:rad>
                    </m:oMath>
                  </m:oMathPara>
                </a14:m>
                <a:endParaRPr lang="en-US" sz="1350" dirty="0"/>
              </a:p>
            </p:txBody>
          </p:sp>
        </mc:Choice>
        <mc:Fallback xmlns="">
          <p:sp>
            <p:nvSpPr>
              <p:cNvPr id="24" name="TextBox 23">
                <a:extLst>
                  <a:ext uri="{FF2B5EF4-FFF2-40B4-BE49-F238E27FC236}">
                    <a16:creationId xmlns:a16="http://schemas.microsoft.com/office/drawing/2014/main" id="{AF0DCA58-8F6F-38AA-E75B-FC07ED26C917}"/>
                  </a:ext>
                </a:extLst>
              </p:cNvPr>
              <p:cNvSpPr txBox="1">
                <a:spLocks noRot="1" noChangeAspect="1" noMove="1" noResize="1" noEditPoints="1" noAdjustHandles="1" noChangeArrowheads="1" noChangeShapeType="1" noTextEdit="1"/>
              </p:cNvSpPr>
              <p:nvPr/>
            </p:nvSpPr>
            <p:spPr>
              <a:xfrm>
                <a:off x="5656955" y="971864"/>
                <a:ext cx="1208635" cy="706155"/>
              </a:xfrm>
              <a:prstGeom prst="rect">
                <a:avLst/>
              </a:prstGeom>
              <a:blipFill>
                <a:blip r:embed="rId5"/>
                <a:stretch>
                  <a:fillRect/>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DC2E0300-75F3-45FA-AC1A-BB2630CBC1AB}"/>
              </a:ext>
            </a:extLst>
          </p:cNvPr>
          <p:cNvPicPr>
            <a:picLocks noChangeAspect="1"/>
          </p:cNvPicPr>
          <p:nvPr/>
        </p:nvPicPr>
        <p:blipFill>
          <a:blip r:embed="rId6"/>
          <a:stretch>
            <a:fillRect/>
          </a:stretch>
        </p:blipFill>
        <p:spPr>
          <a:xfrm>
            <a:off x="63646" y="1682642"/>
            <a:ext cx="4246343" cy="2926080"/>
          </a:xfrm>
          <a:prstGeom prst="rect">
            <a:avLst/>
          </a:prstGeom>
        </p:spPr>
      </p:pic>
    </p:spTree>
    <p:extLst>
      <p:ext uri="{BB962C8B-B14F-4D97-AF65-F5344CB8AC3E}">
        <p14:creationId xmlns:p14="http://schemas.microsoft.com/office/powerpoint/2010/main" val="648901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8D97FFF-F462-FBE2-23F7-3E256A3B908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1616" y="999851"/>
            <a:ext cx="4655210" cy="4143649"/>
          </a:xfrm>
          <a:prstGeom prst="rect">
            <a:avLst/>
          </a:prstGeom>
        </p:spPr>
      </p:pic>
      <p:pic>
        <p:nvPicPr>
          <p:cNvPr id="8" name="Graphic 7">
            <a:extLst>
              <a:ext uri="{FF2B5EF4-FFF2-40B4-BE49-F238E27FC236}">
                <a16:creationId xmlns:a16="http://schemas.microsoft.com/office/drawing/2014/main" id="{AE6FF02E-4ECF-BCB1-8283-671873AFEE5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281616" y="999851"/>
            <a:ext cx="4655210" cy="4143648"/>
          </a:xfrm>
          <a:prstGeom prst="rect">
            <a:avLst/>
          </a:prstGeom>
        </p:spPr>
      </p:pic>
      <p:sp>
        <p:nvSpPr>
          <p:cNvPr id="3" name="Rounded Rectangle 2">
            <a:extLst>
              <a:ext uri="{FF2B5EF4-FFF2-40B4-BE49-F238E27FC236}">
                <a16:creationId xmlns:a16="http://schemas.microsoft.com/office/drawing/2014/main" id="{400428B3-3580-4316-3869-2A9F53CC9745}"/>
              </a:ext>
            </a:extLst>
          </p:cNvPr>
          <p:cNvSpPr/>
          <p:nvPr/>
        </p:nvSpPr>
        <p:spPr>
          <a:xfrm>
            <a:off x="3619000" y="1837305"/>
            <a:ext cx="1004104" cy="997262"/>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Slide Number Placeholder 6">
            <a:extLst>
              <a:ext uri="{FF2B5EF4-FFF2-40B4-BE49-F238E27FC236}">
                <a16:creationId xmlns:a16="http://schemas.microsoft.com/office/drawing/2014/main" id="{0F5F9388-C5D2-E038-25CF-12BB8FB1CB7A}"/>
              </a:ext>
            </a:extLst>
          </p:cNvPr>
          <p:cNvSpPr>
            <a:spLocks noGrp="1"/>
          </p:cNvSpPr>
          <p:nvPr>
            <p:ph type="sldNum" sz="quarter" idx="12"/>
          </p:nvPr>
        </p:nvSpPr>
        <p:spPr/>
        <p:txBody>
          <a:bodyPr/>
          <a:lstStyle/>
          <a:p>
            <a:fld id="{7D830E52-2CEE-BE4A-8A55-AEDBD219F7E8}" type="slidenum">
              <a:rPr lang="en-US" smtClean="0"/>
              <a:t>23</a:t>
            </a:fld>
            <a:endParaRPr lang="en-US"/>
          </a:p>
        </p:txBody>
      </p:sp>
      <p:sp>
        <p:nvSpPr>
          <p:cNvPr id="2" name="Title 1">
            <a:extLst>
              <a:ext uri="{FF2B5EF4-FFF2-40B4-BE49-F238E27FC236}">
                <a16:creationId xmlns:a16="http://schemas.microsoft.com/office/drawing/2014/main" id="{0F570908-6253-225D-4F62-5D1812431AD0}"/>
              </a:ext>
            </a:extLst>
          </p:cNvPr>
          <p:cNvSpPr>
            <a:spLocks noGrp="1"/>
          </p:cNvSpPr>
          <p:nvPr>
            <p:ph type="title" idx="4294967295"/>
          </p:nvPr>
        </p:nvSpPr>
        <p:spPr>
          <a:xfrm>
            <a:off x="139337" y="980211"/>
            <a:ext cx="1608138" cy="1355725"/>
          </a:xfrm>
        </p:spPr>
        <p:txBody>
          <a:bodyPr>
            <a:noAutofit/>
          </a:bodyPr>
          <a:lstStyle/>
          <a:p>
            <a:r>
              <a:rPr lang="en-US" sz="2100" dirty="0"/>
              <a:t>Absorption properties of seawater samples</a:t>
            </a:r>
          </a:p>
        </p:txBody>
      </p:sp>
      <p:sp>
        <p:nvSpPr>
          <p:cNvPr id="4" name="TextBox 3">
            <a:extLst>
              <a:ext uri="{FF2B5EF4-FFF2-40B4-BE49-F238E27FC236}">
                <a16:creationId xmlns:a16="http://schemas.microsoft.com/office/drawing/2014/main" id="{F21E1C92-21EE-5269-51C6-88CA54ADE059}"/>
              </a:ext>
            </a:extLst>
          </p:cNvPr>
          <p:cNvSpPr txBox="1"/>
          <p:nvPr/>
        </p:nvSpPr>
        <p:spPr>
          <a:xfrm>
            <a:off x="343025" y="2564304"/>
            <a:ext cx="1601852" cy="923330"/>
          </a:xfrm>
          <a:prstGeom prst="rect">
            <a:avLst/>
          </a:prstGeom>
          <a:noFill/>
        </p:spPr>
        <p:txBody>
          <a:bodyPr wrap="square" rtlCol="0">
            <a:spAutoFit/>
          </a:bodyPr>
          <a:lstStyle/>
          <a:p>
            <a:r>
              <a:rPr lang="en-US" dirty="0">
                <a:latin typeface="+mj-lt"/>
              </a:rPr>
              <a:t>vs.</a:t>
            </a:r>
          </a:p>
          <a:p>
            <a:r>
              <a:rPr lang="en-US" dirty="0">
                <a:latin typeface="+mj-lt"/>
              </a:rPr>
              <a:t>microplastic samples</a:t>
            </a:r>
          </a:p>
        </p:txBody>
      </p:sp>
    </p:spTree>
    <p:extLst>
      <p:ext uri="{BB962C8B-B14F-4D97-AF65-F5344CB8AC3E}">
        <p14:creationId xmlns:p14="http://schemas.microsoft.com/office/powerpoint/2010/main" val="32002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8F9E1040-27CF-48F9-8DDA-78C4564612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4" t="40186" b="35"/>
          <a:stretch/>
        </p:blipFill>
        <p:spPr bwMode="auto">
          <a:xfrm>
            <a:off x="6325" y="1352062"/>
            <a:ext cx="9144000" cy="3801875"/>
          </a:xfrm>
          <a:prstGeom prst="rect">
            <a:avLst/>
          </a:prstGeom>
          <a:noFill/>
          <a:ln>
            <a:noFill/>
          </a:ln>
          <a:effectLst>
            <a:softEdge rad="381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AF64B1AF-BC15-4059-BDD2-090924505768}"/>
              </a:ext>
            </a:extLst>
          </p:cNvPr>
          <p:cNvSpPr>
            <a:spLocks noGrp="1"/>
          </p:cNvSpPr>
          <p:nvPr>
            <p:ph type="sldNum" sz="quarter" idx="12"/>
          </p:nvPr>
        </p:nvSpPr>
        <p:spPr>
          <a:xfrm>
            <a:off x="7063560" y="4526800"/>
            <a:ext cx="2133600" cy="273844"/>
          </a:xfrm>
        </p:spPr>
        <p:txBody>
          <a:bodyPr/>
          <a:lstStyle/>
          <a:p>
            <a:fld id="{1A7383EF-49D2-1B41-8C7D-9D347A7E21C1}" type="slidenum">
              <a:rPr lang="en-US" smtClean="0"/>
              <a:t>3</a:t>
            </a:fld>
            <a:endParaRPr lang="en-US" dirty="0"/>
          </a:p>
        </p:txBody>
      </p:sp>
      <p:sp>
        <p:nvSpPr>
          <p:cNvPr id="5" name="TextBox 4">
            <a:extLst>
              <a:ext uri="{FF2B5EF4-FFF2-40B4-BE49-F238E27FC236}">
                <a16:creationId xmlns:a16="http://schemas.microsoft.com/office/drawing/2014/main" id="{D9777CC2-8739-4CD9-93EA-83871D559A6A}"/>
              </a:ext>
            </a:extLst>
          </p:cNvPr>
          <p:cNvSpPr txBox="1"/>
          <p:nvPr/>
        </p:nvSpPr>
        <p:spPr>
          <a:xfrm>
            <a:off x="1777344" y="856579"/>
            <a:ext cx="5721695" cy="461665"/>
          </a:xfrm>
          <a:prstGeom prst="rect">
            <a:avLst/>
          </a:prstGeom>
          <a:noFill/>
        </p:spPr>
        <p:txBody>
          <a:bodyPr wrap="none" rtlCol="0">
            <a:spAutoFit/>
          </a:bodyPr>
          <a:lstStyle/>
          <a:p>
            <a:r>
              <a:rPr lang="en-US" sz="2400" dirty="0"/>
              <a:t>Polarization and Scattering Mueller Matrices</a:t>
            </a:r>
          </a:p>
        </p:txBody>
      </p:sp>
      <p:sp>
        <p:nvSpPr>
          <p:cNvPr id="3" name="Cloud 2">
            <a:extLst>
              <a:ext uri="{FF2B5EF4-FFF2-40B4-BE49-F238E27FC236}">
                <a16:creationId xmlns:a16="http://schemas.microsoft.com/office/drawing/2014/main" id="{0EB69171-1D8D-4CE8-BA68-6038881A7B76}"/>
              </a:ext>
            </a:extLst>
          </p:cNvPr>
          <p:cNvSpPr/>
          <p:nvPr/>
        </p:nvSpPr>
        <p:spPr>
          <a:xfrm>
            <a:off x="6793031" y="2411019"/>
            <a:ext cx="804672" cy="570586"/>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06D4C024-08EC-4AEB-9E32-2D931CBC8EE2}"/>
              </a:ext>
            </a:extLst>
          </p:cNvPr>
          <p:cNvSpPr/>
          <p:nvPr/>
        </p:nvSpPr>
        <p:spPr>
          <a:xfrm rot="10800000" flipV="1">
            <a:off x="7819564" y="2257576"/>
            <a:ext cx="1185058" cy="86957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rPr>
              <a:t>Incident Beam</a:t>
            </a:r>
          </a:p>
        </p:txBody>
      </p:sp>
      <p:cxnSp>
        <p:nvCxnSpPr>
          <p:cNvPr id="9" name="Straight Arrow Connector 8">
            <a:extLst>
              <a:ext uri="{FF2B5EF4-FFF2-40B4-BE49-F238E27FC236}">
                <a16:creationId xmlns:a16="http://schemas.microsoft.com/office/drawing/2014/main" id="{FB423C78-3FD1-42AC-8F61-0AE2BB80D547}"/>
              </a:ext>
            </a:extLst>
          </p:cNvPr>
          <p:cNvCxnSpPr/>
          <p:nvPr/>
        </p:nvCxnSpPr>
        <p:spPr>
          <a:xfrm flipH="1">
            <a:off x="5117851" y="2718258"/>
            <a:ext cx="1616659"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D9C3EA26-B820-440A-8818-C717084B9D91}"/>
              </a:ext>
            </a:extLst>
          </p:cNvPr>
          <p:cNvCxnSpPr>
            <a:cxnSpLocks/>
          </p:cNvCxnSpPr>
          <p:nvPr/>
        </p:nvCxnSpPr>
        <p:spPr>
          <a:xfrm flipH="1" flipV="1">
            <a:off x="5745738" y="2411019"/>
            <a:ext cx="988772" cy="1713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FF370F4D-D9E3-4B73-A8F5-95FE0BD4FB47}"/>
              </a:ext>
            </a:extLst>
          </p:cNvPr>
          <p:cNvCxnSpPr>
            <a:cxnSpLocks/>
          </p:cNvCxnSpPr>
          <p:nvPr/>
        </p:nvCxnSpPr>
        <p:spPr>
          <a:xfrm flipH="1">
            <a:off x="5745738" y="2820670"/>
            <a:ext cx="988773" cy="22572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B2630CB3-F9BA-4421-9EC3-B40E526F0720}"/>
              </a:ext>
            </a:extLst>
          </p:cNvPr>
          <p:cNvCxnSpPr>
            <a:cxnSpLocks/>
          </p:cNvCxnSpPr>
          <p:nvPr/>
        </p:nvCxnSpPr>
        <p:spPr>
          <a:xfrm flipH="1" flipV="1">
            <a:off x="6268109" y="2257401"/>
            <a:ext cx="520114" cy="2230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B3F50F55-7655-4CA0-9889-10A78DE8E5E3}"/>
              </a:ext>
            </a:extLst>
          </p:cNvPr>
          <p:cNvCxnSpPr>
            <a:cxnSpLocks/>
          </p:cNvCxnSpPr>
          <p:nvPr/>
        </p:nvCxnSpPr>
        <p:spPr>
          <a:xfrm flipH="1">
            <a:off x="6204341" y="2954402"/>
            <a:ext cx="569795" cy="2984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F303C8F3-B106-477D-9029-F093707AEF10}"/>
              </a:ext>
            </a:extLst>
          </p:cNvPr>
          <p:cNvCxnSpPr>
            <a:cxnSpLocks/>
          </p:cNvCxnSpPr>
          <p:nvPr/>
        </p:nvCxnSpPr>
        <p:spPr>
          <a:xfrm flipH="1">
            <a:off x="6668430" y="3009700"/>
            <a:ext cx="280660" cy="3473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1281BE3D-C34A-4668-8E6D-3C0ACC2931E7}"/>
              </a:ext>
            </a:extLst>
          </p:cNvPr>
          <p:cNvCxnSpPr>
            <a:cxnSpLocks/>
          </p:cNvCxnSpPr>
          <p:nvPr/>
        </p:nvCxnSpPr>
        <p:spPr>
          <a:xfrm flipH="1" flipV="1">
            <a:off x="6763770" y="2199794"/>
            <a:ext cx="207780" cy="1846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5D42E3FC-C5AD-40D0-9150-6FBC0B78F296}"/>
              </a:ext>
            </a:extLst>
          </p:cNvPr>
          <p:cNvCxnSpPr>
            <a:cxnSpLocks/>
          </p:cNvCxnSpPr>
          <p:nvPr/>
        </p:nvCxnSpPr>
        <p:spPr>
          <a:xfrm flipH="1" flipV="1">
            <a:off x="7089296" y="2171699"/>
            <a:ext cx="104853" cy="189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CBAA1D7E-4798-4551-B1BC-B014F5B31078}"/>
              </a:ext>
            </a:extLst>
          </p:cNvPr>
          <p:cNvCxnSpPr>
            <a:cxnSpLocks/>
          </p:cNvCxnSpPr>
          <p:nvPr/>
        </p:nvCxnSpPr>
        <p:spPr>
          <a:xfrm flipH="1">
            <a:off x="7016146" y="3046390"/>
            <a:ext cx="73149" cy="2064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D3D47481-9183-4BBC-820F-39A17ACF9B10}"/>
              </a:ext>
            </a:extLst>
          </p:cNvPr>
          <p:cNvCxnSpPr>
            <a:cxnSpLocks/>
          </p:cNvCxnSpPr>
          <p:nvPr/>
        </p:nvCxnSpPr>
        <p:spPr>
          <a:xfrm>
            <a:off x="7274619" y="3037872"/>
            <a:ext cx="9934" cy="20380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9E0CE493-1326-4EBD-A676-533D39EF275B}"/>
              </a:ext>
            </a:extLst>
          </p:cNvPr>
          <p:cNvCxnSpPr>
            <a:cxnSpLocks/>
          </p:cNvCxnSpPr>
          <p:nvPr/>
        </p:nvCxnSpPr>
        <p:spPr>
          <a:xfrm flipV="1">
            <a:off x="7362213" y="2162155"/>
            <a:ext cx="0" cy="23023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B67D85E4-4804-4C6E-86F1-AB214A0C06F1}"/>
              </a:ext>
            </a:extLst>
          </p:cNvPr>
          <p:cNvCxnSpPr>
            <a:cxnSpLocks/>
          </p:cNvCxnSpPr>
          <p:nvPr/>
        </p:nvCxnSpPr>
        <p:spPr>
          <a:xfrm flipV="1">
            <a:off x="7514613" y="2266369"/>
            <a:ext cx="83090" cy="1614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09226201-4D52-4998-BEC7-7D88E6CBACE3}"/>
              </a:ext>
            </a:extLst>
          </p:cNvPr>
          <p:cNvCxnSpPr>
            <a:cxnSpLocks/>
          </p:cNvCxnSpPr>
          <p:nvPr/>
        </p:nvCxnSpPr>
        <p:spPr>
          <a:xfrm>
            <a:off x="7422182" y="3008211"/>
            <a:ext cx="83090" cy="1427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38233F24-FB4B-43B5-8C21-57D4C0BD8203}"/>
              </a:ext>
            </a:extLst>
          </p:cNvPr>
          <p:cNvCxnSpPr>
            <a:cxnSpLocks/>
          </p:cNvCxnSpPr>
          <p:nvPr/>
        </p:nvCxnSpPr>
        <p:spPr>
          <a:xfrm>
            <a:off x="7551833" y="2872576"/>
            <a:ext cx="104390" cy="1090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3" name="Straight Arrow Connector 42">
            <a:extLst>
              <a:ext uri="{FF2B5EF4-FFF2-40B4-BE49-F238E27FC236}">
                <a16:creationId xmlns:a16="http://schemas.microsoft.com/office/drawing/2014/main" id="{0030470E-D229-4BBA-99AF-77C78C5F962B}"/>
              </a:ext>
            </a:extLst>
          </p:cNvPr>
          <p:cNvCxnSpPr>
            <a:cxnSpLocks/>
          </p:cNvCxnSpPr>
          <p:nvPr/>
        </p:nvCxnSpPr>
        <p:spPr>
          <a:xfrm flipV="1">
            <a:off x="7596710" y="2446568"/>
            <a:ext cx="104390" cy="714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6" name="Straight Arrow Connector 45">
            <a:extLst>
              <a:ext uri="{FF2B5EF4-FFF2-40B4-BE49-F238E27FC236}">
                <a16:creationId xmlns:a16="http://schemas.microsoft.com/office/drawing/2014/main" id="{D1B6D4E8-A364-4BD5-B10F-6FD60E1AAB51}"/>
              </a:ext>
            </a:extLst>
          </p:cNvPr>
          <p:cNvCxnSpPr>
            <a:cxnSpLocks/>
          </p:cNvCxnSpPr>
          <p:nvPr/>
        </p:nvCxnSpPr>
        <p:spPr>
          <a:xfrm>
            <a:off x="7604028" y="2778812"/>
            <a:ext cx="104390" cy="2629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3117168E-A0F0-4455-8481-D2798BC5B2EA}"/>
              </a:ext>
            </a:extLst>
          </p:cNvPr>
          <p:cNvCxnSpPr>
            <a:cxnSpLocks/>
          </p:cNvCxnSpPr>
          <p:nvPr/>
        </p:nvCxnSpPr>
        <p:spPr>
          <a:xfrm>
            <a:off x="7623949" y="2630214"/>
            <a:ext cx="104390" cy="503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8" name="Rectangle 57">
                <a:extLst>
                  <a:ext uri="{FF2B5EF4-FFF2-40B4-BE49-F238E27FC236}">
                    <a16:creationId xmlns:a16="http://schemas.microsoft.com/office/drawing/2014/main" id="{1711FEF6-8DF4-4934-8972-629C092C234B}"/>
                  </a:ext>
                </a:extLst>
              </p:cNvPr>
              <p:cNvSpPr/>
              <p:nvPr/>
            </p:nvSpPr>
            <p:spPr>
              <a:xfrm>
                <a:off x="6240124" y="3466428"/>
                <a:ext cx="2117696" cy="942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m>
                            <m:mPr>
                              <m:mcs>
                                <m:mc>
                                  <m:mcPr>
                                    <m:count m:val="4"/>
                                    <m:mcJc m:val="center"/>
                                  </m:mcPr>
                                </m:mc>
                              </m:mcs>
                              <m:ctrlPr>
                                <a:rPr lang="en-US" sz="1400" i="1">
                                  <a:latin typeface="Cambria Math" panose="02040503050406030204" pitchFamily="18" charset="0"/>
                                </a:rPr>
                              </m:ctrlPr>
                            </m:mPr>
                            <m:mr>
                              <m:e>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rPr>
                                      <m:t>11</m:t>
                                    </m:r>
                                  </m:sub>
                                </m:sSub>
                              </m:e>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i="1">
                                        <a:latin typeface="Cambria Math" panose="02040503050406030204" pitchFamily="18" charset="0"/>
                                      </a:rPr>
                                      <m:t>1</m:t>
                                    </m:r>
                                    <m:r>
                                      <a:rPr lang="en-US" sz="1400" b="0" i="1" smtClean="0">
                                        <a:latin typeface="Cambria Math" panose="02040503050406030204" pitchFamily="18" charset="0"/>
                                      </a:rPr>
                                      <m:t>2</m:t>
                                    </m:r>
                                  </m:sub>
                                </m:sSub>
                              </m:e>
                              <m:e>
                                <m:r>
                                  <a:rPr lang="en-US" sz="1400" i="1" smtClean="0">
                                    <a:latin typeface="Cambria Math" panose="02040503050406030204" pitchFamily="18" charset="0"/>
                                  </a:rPr>
                                  <m:t>0</m:t>
                                </m:r>
                              </m:e>
                              <m:e>
                                <m:r>
                                  <a:rPr lang="en-US" sz="1400" i="1" smtClean="0">
                                    <a:latin typeface="Cambria Math" panose="02040503050406030204" pitchFamily="18" charset="0"/>
                                  </a:rPr>
                                  <m:t>0</m:t>
                                </m:r>
                              </m:e>
                            </m:mr>
                            <m:mr>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12</m:t>
                                    </m:r>
                                  </m:sub>
                                </m:sSub>
                              </m:e>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2</m:t>
                                    </m:r>
                                    <m:r>
                                      <a:rPr lang="en-US" sz="1400" i="1">
                                        <a:latin typeface="Cambria Math" panose="02040503050406030204" pitchFamily="18" charset="0"/>
                                      </a:rPr>
                                      <m:t>2</m:t>
                                    </m:r>
                                  </m:sub>
                                </m:sSub>
                              </m:e>
                              <m:e>
                                <m:r>
                                  <a:rPr lang="en-US" sz="1400" i="1" smtClean="0">
                                    <a:latin typeface="Cambria Math" panose="02040503050406030204" pitchFamily="18" charset="0"/>
                                  </a:rPr>
                                  <m:t>0</m:t>
                                </m:r>
                              </m:e>
                              <m:e>
                                <m:r>
                                  <a:rPr lang="en-US" sz="1400" i="1" smtClean="0">
                                    <a:latin typeface="Cambria Math" panose="02040503050406030204" pitchFamily="18" charset="0"/>
                                  </a:rPr>
                                  <m:t>0</m:t>
                                </m:r>
                              </m:e>
                            </m:mr>
                            <m:mr>
                              <m:e>
                                <m:r>
                                  <a:rPr lang="en-US" sz="1400" i="1" smtClean="0">
                                    <a:latin typeface="Cambria Math" panose="02040503050406030204" pitchFamily="18" charset="0"/>
                                  </a:rPr>
                                  <m:t>0</m:t>
                                </m:r>
                              </m:e>
                              <m:e>
                                <m:r>
                                  <a:rPr lang="en-US" sz="1400" i="1" smtClean="0">
                                    <a:latin typeface="Cambria Math" panose="02040503050406030204" pitchFamily="18" charset="0"/>
                                  </a:rPr>
                                  <m:t>0</m:t>
                                </m:r>
                              </m:e>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3</m:t>
                                    </m:r>
                                    <m:r>
                                      <a:rPr lang="en-US" sz="1400" i="1">
                                        <a:latin typeface="Cambria Math" panose="02040503050406030204" pitchFamily="18" charset="0"/>
                                      </a:rPr>
                                      <m:t>3</m:t>
                                    </m:r>
                                  </m:sub>
                                </m:sSub>
                              </m:e>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3</m:t>
                                    </m:r>
                                    <m:r>
                                      <a:rPr lang="en-US" sz="1400" i="1">
                                        <a:latin typeface="Cambria Math" panose="02040503050406030204" pitchFamily="18" charset="0"/>
                                      </a:rPr>
                                      <m:t>4</m:t>
                                    </m:r>
                                  </m:sub>
                                </m:sSub>
                              </m:e>
                            </m:mr>
                            <m:mr>
                              <m:e>
                                <m:r>
                                  <a:rPr lang="en-US" sz="1400" i="1" smtClean="0">
                                    <a:latin typeface="Cambria Math" panose="02040503050406030204" pitchFamily="18" charset="0"/>
                                  </a:rPr>
                                  <m:t>0</m:t>
                                </m:r>
                              </m:e>
                              <m:e>
                                <m:r>
                                  <a:rPr lang="en-US" sz="1400" i="1" smtClean="0">
                                    <a:latin typeface="Cambria Math" panose="02040503050406030204" pitchFamily="18" charset="0"/>
                                  </a:rPr>
                                  <m:t>0</m:t>
                                </m:r>
                              </m:e>
                              <m:e>
                                <m:sSub>
                                  <m:sSubPr>
                                    <m:ctrlPr>
                                      <a:rPr lang="en-US" sz="1400" i="1">
                                        <a:latin typeface="Cambria Math" panose="02040503050406030204" pitchFamily="18" charset="0"/>
                                      </a:rPr>
                                    </m:ctrlPr>
                                  </m:sSubPr>
                                  <m:e>
                                    <m:r>
                                      <a:rPr lang="en-US" sz="1400" b="0" i="1" smtClean="0">
                                        <a:latin typeface="Cambria Math" panose="02040503050406030204" pitchFamily="18" charset="0"/>
                                      </a:rPr>
                                      <m:t>−</m:t>
                                    </m:r>
                                    <m:r>
                                      <a:rPr lang="en-US" sz="1400" i="1">
                                        <a:latin typeface="Cambria Math" panose="02040503050406030204" pitchFamily="18" charset="0"/>
                                        <a:ea typeface="Cambria Math" panose="02040503050406030204" pitchFamily="18" charset="0"/>
                                      </a:rPr>
                                      <m:t>𝛽</m:t>
                                    </m:r>
                                  </m:e>
                                  <m:sub>
                                    <m:r>
                                      <a:rPr lang="en-US" sz="1400" i="1">
                                        <a:latin typeface="Cambria Math" panose="02040503050406030204" pitchFamily="18" charset="0"/>
                                      </a:rPr>
                                      <m:t>3</m:t>
                                    </m:r>
                                    <m:r>
                                      <a:rPr lang="en-US" sz="1400" b="0" i="1" smtClean="0">
                                        <a:latin typeface="Cambria Math" panose="02040503050406030204" pitchFamily="18" charset="0"/>
                                      </a:rPr>
                                      <m:t>4</m:t>
                                    </m:r>
                                  </m:sub>
                                </m:sSub>
                              </m:e>
                              <m:e>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𝛽</m:t>
                                    </m:r>
                                  </m:e>
                                  <m:sub>
                                    <m:r>
                                      <a:rPr lang="en-US" sz="1400" b="0" i="1" smtClean="0">
                                        <a:latin typeface="Cambria Math" panose="02040503050406030204" pitchFamily="18" charset="0"/>
                                        <a:ea typeface="Cambria Math" panose="02040503050406030204" pitchFamily="18" charset="0"/>
                                      </a:rPr>
                                      <m:t>4</m:t>
                                    </m:r>
                                    <m:r>
                                      <a:rPr lang="en-US" sz="1400" i="1">
                                        <a:latin typeface="Cambria Math" panose="02040503050406030204" pitchFamily="18" charset="0"/>
                                      </a:rPr>
                                      <m:t>4</m:t>
                                    </m:r>
                                  </m:sub>
                                </m:sSub>
                              </m:e>
                            </m:mr>
                          </m:m>
                        </m:e>
                      </m:d>
                    </m:oMath>
                  </m:oMathPara>
                </a14:m>
                <a:endParaRPr lang="en-US" sz="1400" dirty="0"/>
              </a:p>
            </p:txBody>
          </p:sp>
        </mc:Choice>
        <mc:Fallback>
          <p:sp>
            <p:nvSpPr>
              <p:cNvPr id="58" name="Rectangle 57">
                <a:extLst>
                  <a:ext uri="{FF2B5EF4-FFF2-40B4-BE49-F238E27FC236}">
                    <a16:creationId xmlns:a16="http://schemas.microsoft.com/office/drawing/2014/main" id="{1711FEF6-8DF4-4934-8972-629C092C234B}"/>
                  </a:ext>
                </a:extLst>
              </p:cNvPr>
              <p:cNvSpPr>
                <a:spLocks noRot="1" noChangeAspect="1" noMove="1" noResize="1" noEditPoints="1" noAdjustHandles="1" noChangeArrowheads="1" noChangeShapeType="1" noTextEdit="1"/>
              </p:cNvSpPr>
              <p:nvPr/>
            </p:nvSpPr>
            <p:spPr>
              <a:xfrm>
                <a:off x="6240124" y="3466428"/>
                <a:ext cx="2117696" cy="942887"/>
              </a:xfrm>
              <a:prstGeom prst="rect">
                <a:avLst/>
              </a:prstGeom>
              <a:blipFill>
                <a:blip r:embed="rId3"/>
                <a:stretch>
                  <a:fillRect/>
                </a:stretch>
              </a:blipFill>
            </p:spPr>
            <p:txBody>
              <a:bodyPr/>
              <a:lstStyle/>
              <a:p>
                <a:r>
                  <a:rPr lang="en-US">
                    <a:noFill/>
                  </a:rPr>
                  <a:t> </a:t>
                </a:r>
              </a:p>
            </p:txBody>
          </p:sp>
        </mc:Fallback>
      </mc:AlternateContent>
      <p:sp>
        <p:nvSpPr>
          <p:cNvPr id="59" name="Rectangle 58">
            <a:extLst>
              <a:ext uri="{FF2B5EF4-FFF2-40B4-BE49-F238E27FC236}">
                <a16:creationId xmlns:a16="http://schemas.microsoft.com/office/drawing/2014/main" id="{2BBEFF7D-D69C-468D-BDFA-6B99F35B3756}"/>
              </a:ext>
            </a:extLst>
          </p:cNvPr>
          <p:cNvSpPr/>
          <p:nvPr/>
        </p:nvSpPr>
        <p:spPr>
          <a:xfrm>
            <a:off x="4690350" y="1997878"/>
            <a:ext cx="1072730" cy="646331"/>
          </a:xfrm>
          <a:prstGeom prst="rect">
            <a:avLst/>
          </a:prstGeom>
        </p:spPr>
        <p:txBody>
          <a:bodyPr wrap="none">
            <a:spAutoFit/>
          </a:bodyPr>
          <a:lstStyle/>
          <a:p>
            <a:r>
              <a:rPr lang="en-US" dirty="0"/>
              <a:t>Scattered</a:t>
            </a:r>
          </a:p>
          <a:p>
            <a:r>
              <a:rPr lang="en-US" dirty="0"/>
              <a:t>Light</a:t>
            </a:r>
          </a:p>
        </p:txBody>
      </p:sp>
      <p:sp>
        <p:nvSpPr>
          <p:cNvPr id="65" name="Arc 64">
            <a:extLst>
              <a:ext uri="{FF2B5EF4-FFF2-40B4-BE49-F238E27FC236}">
                <a16:creationId xmlns:a16="http://schemas.microsoft.com/office/drawing/2014/main" id="{55CF4DDE-6412-4A30-B55E-16FE79ED10C9}"/>
              </a:ext>
            </a:extLst>
          </p:cNvPr>
          <p:cNvSpPr/>
          <p:nvPr/>
        </p:nvSpPr>
        <p:spPr>
          <a:xfrm rot="11660713">
            <a:off x="5016876" y="2163565"/>
            <a:ext cx="2334390" cy="1283084"/>
          </a:xfrm>
          <a:prstGeom prst="arc">
            <a:avLst>
              <a:gd name="adj1" fmla="val 16200000"/>
              <a:gd name="adj2" fmla="val 20696533"/>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6" name="Rectangle 65">
                <a:extLst>
                  <a:ext uri="{FF2B5EF4-FFF2-40B4-BE49-F238E27FC236}">
                    <a16:creationId xmlns:a16="http://schemas.microsoft.com/office/drawing/2014/main" id="{B5FAAAD2-2CA4-4119-B1DE-3F1178080ACA}"/>
                  </a:ext>
                </a:extLst>
              </p:cNvPr>
              <p:cNvSpPr/>
              <p:nvPr/>
            </p:nvSpPr>
            <p:spPr>
              <a:xfrm>
                <a:off x="5056004" y="3071181"/>
                <a:ext cx="4486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ea typeface="Cambria Math" panose="02040503050406030204" pitchFamily="18" charset="0"/>
                            </a:rPr>
                            <m:t>𝑠</m:t>
                          </m:r>
                        </m:sub>
                      </m:sSub>
                    </m:oMath>
                  </m:oMathPara>
                </a14:m>
                <a:endParaRPr lang="en-US" dirty="0"/>
              </a:p>
            </p:txBody>
          </p:sp>
        </mc:Choice>
        <mc:Fallback>
          <p:sp>
            <p:nvSpPr>
              <p:cNvPr id="66" name="Rectangle 65">
                <a:extLst>
                  <a:ext uri="{FF2B5EF4-FFF2-40B4-BE49-F238E27FC236}">
                    <a16:creationId xmlns:a16="http://schemas.microsoft.com/office/drawing/2014/main" id="{B5FAAAD2-2CA4-4119-B1DE-3F1178080ACA}"/>
                  </a:ext>
                </a:extLst>
              </p:cNvPr>
              <p:cNvSpPr>
                <a:spLocks noRot="1" noChangeAspect="1" noMove="1" noResize="1" noEditPoints="1" noAdjustHandles="1" noChangeArrowheads="1" noChangeShapeType="1" noTextEdit="1"/>
              </p:cNvSpPr>
              <p:nvPr/>
            </p:nvSpPr>
            <p:spPr>
              <a:xfrm>
                <a:off x="5056004" y="3071181"/>
                <a:ext cx="448648"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7" name="Rectangle 66">
                <a:extLst>
                  <a:ext uri="{FF2B5EF4-FFF2-40B4-BE49-F238E27FC236}">
                    <a16:creationId xmlns:a16="http://schemas.microsoft.com/office/drawing/2014/main" id="{B325691C-8D81-4ACB-A21C-A09819BC3AAC}"/>
                  </a:ext>
                </a:extLst>
              </p:cNvPr>
              <p:cNvSpPr/>
              <p:nvPr/>
            </p:nvSpPr>
            <p:spPr>
              <a:xfrm>
                <a:off x="8380179" y="3443733"/>
                <a:ext cx="574965" cy="9222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eqArr>
                            <m:eqArrPr>
                              <m:ctrlPr>
                                <a:rPr lang="en-US" sz="1400" i="1" smtClean="0">
                                  <a:latin typeface="Cambria Math" panose="02040503050406030204" pitchFamily="18" charset="0"/>
                                </a:rPr>
                              </m:ctrlPr>
                            </m:eqArrPr>
                            <m:e>
                              <m:m>
                                <m:mPr>
                                  <m:mcs>
                                    <m:mc>
                                      <m:mcPr>
                                        <m:count m:val="1"/>
                                        <m:mcJc m:val="center"/>
                                      </m:mcPr>
                                    </m:mc>
                                  </m:mcs>
                                  <m:ctrlPr>
                                    <a:rPr lang="en-US" sz="1400" i="1" smtClean="0">
                                      <a:latin typeface="Cambria Math" panose="02040503050406030204" pitchFamily="18" charset="0"/>
                                    </a:rPr>
                                  </m:ctrlPr>
                                </m:mPr>
                                <m:mr>
                                  <m:e>
                                    <m:sSub>
                                      <m:sSubPr>
                                        <m:ctrlPr>
                                          <a:rPr lang="en-US" sz="1400" i="1">
                                            <a:latin typeface="Cambria Math" panose="02040503050406030204" pitchFamily="18" charset="0"/>
                                          </a:rPr>
                                        </m:ctrlPr>
                                      </m:sSubPr>
                                      <m:e>
                                        <m:r>
                                          <a:rPr lang="en-US" sz="1400" b="0" i="1" smtClean="0">
                                            <a:latin typeface="Cambria Math" panose="02040503050406030204" pitchFamily="18" charset="0"/>
                                          </a:rPr>
                                          <m:t>𝐼</m:t>
                                        </m:r>
                                      </m:e>
                                      <m:sub>
                                        <m:r>
                                          <a:rPr lang="en-US" sz="1400" b="0" i="1" smtClean="0">
                                            <a:latin typeface="Cambria Math" panose="02040503050406030204" pitchFamily="18" charset="0"/>
                                            <a:ea typeface="Cambria Math" panose="02040503050406030204" pitchFamily="18" charset="0"/>
                                          </a:rPr>
                                          <m:t>0</m:t>
                                        </m:r>
                                      </m:sub>
                                    </m:sSub>
                                  </m:e>
                                </m:mr>
                                <m:mr>
                                  <m:e>
                                    <m:sSub>
                                      <m:sSubPr>
                                        <m:ctrlPr>
                                          <a:rPr lang="en-US" sz="1400" i="1">
                                            <a:latin typeface="Cambria Math" panose="02040503050406030204" pitchFamily="18" charset="0"/>
                                          </a:rPr>
                                        </m:ctrlPr>
                                      </m:sSubPr>
                                      <m:e>
                                        <m:r>
                                          <a:rPr lang="en-US" sz="1400" b="0" i="1" smtClean="0">
                                            <a:latin typeface="Cambria Math" panose="02040503050406030204" pitchFamily="18" charset="0"/>
                                          </a:rPr>
                                          <m:t>𝑄</m:t>
                                        </m:r>
                                      </m:e>
                                      <m:sub>
                                        <m:r>
                                          <a:rPr lang="en-US" sz="1400" i="1">
                                            <a:latin typeface="Cambria Math" panose="02040503050406030204" pitchFamily="18" charset="0"/>
                                            <a:ea typeface="Cambria Math" panose="02040503050406030204" pitchFamily="18" charset="0"/>
                                          </a:rPr>
                                          <m:t>0</m:t>
                                        </m:r>
                                      </m:sub>
                                    </m:sSub>
                                  </m:e>
                                </m:mr>
                              </m:m>
                            </m:e>
                            <m:e>
                              <m:sSub>
                                <m:sSubPr>
                                  <m:ctrlPr>
                                    <a:rPr lang="en-US" sz="1400" i="1">
                                      <a:latin typeface="Cambria Math" panose="02040503050406030204" pitchFamily="18" charset="0"/>
                                    </a:rPr>
                                  </m:ctrlPr>
                                </m:sSubPr>
                                <m:e>
                                  <m:r>
                                    <a:rPr lang="en-US" sz="1400" b="0" i="1" smtClean="0">
                                      <a:latin typeface="Cambria Math" panose="02040503050406030204" pitchFamily="18" charset="0"/>
                                    </a:rPr>
                                    <m:t>𝑈</m:t>
                                  </m:r>
                                </m:e>
                                <m:sub>
                                  <m:r>
                                    <a:rPr lang="en-US" sz="1400" i="1">
                                      <a:latin typeface="Cambria Math" panose="02040503050406030204" pitchFamily="18" charset="0"/>
                                      <a:ea typeface="Cambria Math" panose="02040503050406030204" pitchFamily="18" charset="0"/>
                                    </a:rPr>
                                    <m:t>0</m:t>
                                  </m:r>
                                </m:sub>
                              </m:sSub>
                            </m:e>
                            <m:e>
                              <m:sSub>
                                <m:sSubPr>
                                  <m:ctrlPr>
                                    <a:rPr lang="en-US" sz="1400" i="1">
                                      <a:latin typeface="Cambria Math" panose="02040503050406030204" pitchFamily="18" charset="0"/>
                                    </a:rPr>
                                  </m:ctrlPr>
                                </m:sSubPr>
                                <m:e>
                                  <m:r>
                                    <a:rPr lang="en-US" sz="1400" b="0" i="1" smtClean="0">
                                      <a:latin typeface="Cambria Math" panose="02040503050406030204" pitchFamily="18" charset="0"/>
                                    </a:rPr>
                                    <m:t>𝑉</m:t>
                                  </m:r>
                                </m:e>
                                <m:sub>
                                  <m:r>
                                    <a:rPr lang="en-US" sz="1400" i="1">
                                      <a:latin typeface="Cambria Math" panose="02040503050406030204" pitchFamily="18" charset="0"/>
                                      <a:ea typeface="Cambria Math" panose="02040503050406030204" pitchFamily="18" charset="0"/>
                                    </a:rPr>
                                    <m:t>0</m:t>
                                  </m:r>
                                </m:sub>
                              </m:sSub>
                            </m:e>
                          </m:eqArr>
                        </m:e>
                      </m:d>
                    </m:oMath>
                  </m:oMathPara>
                </a14:m>
                <a:endParaRPr lang="en-US" sz="1400" dirty="0"/>
              </a:p>
            </p:txBody>
          </p:sp>
        </mc:Choice>
        <mc:Fallback>
          <p:sp>
            <p:nvSpPr>
              <p:cNvPr id="67" name="Rectangle 66">
                <a:extLst>
                  <a:ext uri="{FF2B5EF4-FFF2-40B4-BE49-F238E27FC236}">
                    <a16:creationId xmlns:a16="http://schemas.microsoft.com/office/drawing/2014/main" id="{B325691C-8D81-4ACB-A21C-A09819BC3AAC}"/>
                  </a:ext>
                </a:extLst>
              </p:cNvPr>
              <p:cNvSpPr>
                <a:spLocks noRot="1" noChangeAspect="1" noMove="1" noResize="1" noEditPoints="1" noAdjustHandles="1" noChangeArrowheads="1" noChangeShapeType="1" noTextEdit="1"/>
              </p:cNvSpPr>
              <p:nvPr/>
            </p:nvSpPr>
            <p:spPr>
              <a:xfrm>
                <a:off x="8380179" y="3443733"/>
                <a:ext cx="574965" cy="92224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8" name="Rectangle 67">
                <a:extLst>
                  <a:ext uri="{FF2B5EF4-FFF2-40B4-BE49-F238E27FC236}">
                    <a16:creationId xmlns:a16="http://schemas.microsoft.com/office/drawing/2014/main" id="{797778FC-B501-4BDA-9F29-392ABD73F47D}"/>
                  </a:ext>
                </a:extLst>
              </p:cNvPr>
              <p:cNvSpPr/>
              <p:nvPr/>
            </p:nvSpPr>
            <p:spPr>
              <a:xfrm>
                <a:off x="5859054" y="3744721"/>
                <a:ext cx="4106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m:t>
                      </m:r>
                    </m:oMath>
                  </m:oMathPara>
                </a14:m>
                <a:endParaRPr lang="en-US" dirty="0"/>
              </a:p>
            </p:txBody>
          </p:sp>
        </mc:Choice>
        <mc:Fallback>
          <p:sp>
            <p:nvSpPr>
              <p:cNvPr id="68" name="Rectangle 67">
                <a:extLst>
                  <a:ext uri="{FF2B5EF4-FFF2-40B4-BE49-F238E27FC236}">
                    <a16:creationId xmlns:a16="http://schemas.microsoft.com/office/drawing/2014/main" id="{797778FC-B501-4BDA-9F29-392ABD73F47D}"/>
                  </a:ext>
                </a:extLst>
              </p:cNvPr>
              <p:cNvSpPr>
                <a:spLocks noRot="1" noChangeAspect="1" noMove="1" noResize="1" noEditPoints="1" noAdjustHandles="1" noChangeArrowheads="1" noChangeShapeType="1" noTextEdit="1"/>
              </p:cNvSpPr>
              <p:nvPr/>
            </p:nvSpPr>
            <p:spPr>
              <a:xfrm>
                <a:off x="5859054" y="3744721"/>
                <a:ext cx="410689"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9" name="Rectangle 68">
                <a:extLst>
                  <a:ext uri="{FF2B5EF4-FFF2-40B4-BE49-F238E27FC236}">
                    <a16:creationId xmlns:a16="http://schemas.microsoft.com/office/drawing/2014/main" id="{70C00BFE-2386-4DED-A012-33DA17C4C082}"/>
                  </a:ext>
                </a:extLst>
              </p:cNvPr>
              <p:cNvSpPr/>
              <p:nvPr/>
            </p:nvSpPr>
            <p:spPr>
              <a:xfrm>
                <a:off x="5165369" y="3488576"/>
                <a:ext cx="503150" cy="8860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400" i="1" smtClean="0">
                              <a:latin typeface="Cambria Math" panose="02040503050406030204" pitchFamily="18" charset="0"/>
                            </a:rPr>
                          </m:ctrlPr>
                        </m:dPr>
                        <m:e>
                          <m:eqArr>
                            <m:eqArrPr>
                              <m:ctrlPr>
                                <a:rPr lang="en-US" sz="1400" i="1" smtClean="0">
                                  <a:latin typeface="Cambria Math" panose="02040503050406030204" pitchFamily="18" charset="0"/>
                                </a:rPr>
                              </m:ctrlPr>
                            </m:eqArrPr>
                            <m:e>
                              <m:m>
                                <m:mPr>
                                  <m:mcs>
                                    <m:mc>
                                      <m:mcPr>
                                        <m:count m:val="1"/>
                                        <m:mcJc m:val="center"/>
                                      </m:mcPr>
                                    </m:mc>
                                  </m:mcs>
                                  <m:ctrlPr>
                                    <a:rPr lang="en-US" sz="1400" i="1" smtClean="0">
                                      <a:latin typeface="Cambria Math" panose="02040503050406030204" pitchFamily="18" charset="0"/>
                                    </a:rPr>
                                  </m:ctrlPr>
                                </m:mPr>
                                <m:mr>
                                  <m:e>
                                    <m:r>
                                      <a:rPr lang="en-US" sz="1400" i="1" smtClean="0">
                                        <a:latin typeface="Cambria Math" panose="02040503050406030204" pitchFamily="18" charset="0"/>
                                      </a:rPr>
                                      <m:t>𝐼</m:t>
                                    </m:r>
                                  </m:e>
                                </m:mr>
                                <m:mr>
                                  <m:e>
                                    <m:r>
                                      <a:rPr lang="en-US" sz="1400" i="1" smtClean="0">
                                        <a:latin typeface="Cambria Math" panose="02040503050406030204" pitchFamily="18" charset="0"/>
                                      </a:rPr>
                                      <m:t>𝑄</m:t>
                                    </m:r>
                                  </m:e>
                                </m:mr>
                              </m:m>
                            </m:e>
                            <m:e>
                              <m:r>
                                <a:rPr lang="en-US" sz="1400" i="1" smtClean="0">
                                  <a:latin typeface="Cambria Math" panose="02040503050406030204" pitchFamily="18" charset="0"/>
                                </a:rPr>
                                <m:t>𝑈</m:t>
                              </m:r>
                            </m:e>
                            <m:e>
                              <m:r>
                                <a:rPr lang="en-US" sz="1400" i="1" smtClean="0">
                                  <a:latin typeface="Cambria Math" panose="02040503050406030204" pitchFamily="18" charset="0"/>
                                </a:rPr>
                                <m:t>𝑉</m:t>
                              </m:r>
                            </m:e>
                          </m:eqArr>
                        </m:e>
                      </m:d>
                    </m:oMath>
                  </m:oMathPara>
                </a14:m>
                <a:endParaRPr lang="en-US" sz="1400" dirty="0"/>
              </a:p>
            </p:txBody>
          </p:sp>
        </mc:Choice>
        <mc:Fallback>
          <p:sp>
            <p:nvSpPr>
              <p:cNvPr id="69" name="Rectangle 68">
                <a:extLst>
                  <a:ext uri="{FF2B5EF4-FFF2-40B4-BE49-F238E27FC236}">
                    <a16:creationId xmlns:a16="http://schemas.microsoft.com/office/drawing/2014/main" id="{70C00BFE-2386-4DED-A012-33DA17C4C082}"/>
                  </a:ext>
                </a:extLst>
              </p:cNvPr>
              <p:cNvSpPr>
                <a:spLocks noRot="1" noChangeAspect="1" noMove="1" noResize="1" noEditPoints="1" noAdjustHandles="1" noChangeArrowheads="1" noChangeShapeType="1" noTextEdit="1"/>
              </p:cNvSpPr>
              <p:nvPr/>
            </p:nvSpPr>
            <p:spPr>
              <a:xfrm>
                <a:off x="5165369" y="3488576"/>
                <a:ext cx="503150" cy="886012"/>
              </a:xfrm>
              <a:prstGeom prst="rect">
                <a:avLst/>
              </a:prstGeom>
              <a:blipFill>
                <a:blip r:embed="rId7"/>
                <a:stretch>
                  <a:fillRect/>
                </a:stretch>
              </a:blipFill>
            </p:spPr>
            <p:txBody>
              <a:bodyPr/>
              <a:lstStyle/>
              <a:p>
                <a:r>
                  <a:rPr lang="en-US">
                    <a:noFill/>
                  </a:rPr>
                  <a:t> </a:t>
                </a:r>
              </a:p>
            </p:txBody>
          </p:sp>
        </mc:Fallback>
      </mc:AlternateContent>
      <p:sp>
        <p:nvSpPr>
          <p:cNvPr id="70" name="Rectangle 69">
            <a:extLst>
              <a:ext uri="{FF2B5EF4-FFF2-40B4-BE49-F238E27FC236}">
                <a16:creationId xmlns:a16="http://schemas.microsoft.com/office/drawing/2014/main" id="{AA5A4906-CC0B-4666-81B2-02CE7150A519}"/>
              </a:ext>
            </a:extLst>
          </p:cNvPr>
          <p:cNvSpPr/>
          <p:nvPr/>
        </p:nvSpPr>
        <p:spPr>
          <a:xfrm>
            <a:off x="6344044" y="4375670"/>
            <a:ext cx="1700209" cy="276999"/>
          </a:xfrm>
          <a:prstGeom prst="rect">
            <a:avLst/>
          </a:prstGeom>
        </p:spPr>
        <p:txBody>
          <a:bodyPr wrap="none">
            <a:spAutoFit/>
          </a:bodyPr>
          <a:lstStyle/>
          <a:p>
            <a:r>
              <a:rPr lang="en-US" sz="1200" dirty="0"/>
              <a:t>Hydrosol Mueller matrix</a:t>
            </a:r>
          </a:p>
        </p:txBody>
      </p:sp>
      <p:sp>
        <p:nvSpPr>
          <p:cNvPr id="36" name="Content Placeholder 2">
            <a:extLst>
              <a:ext uri="{FF2B5EF4-FFF2-40B4-BE49-F238E27FC236}">
                <a16:creationId xmlns:a16="http://schemas.microsoft.com/office/drawing/2014/main" id="{A6EA52EE-9B6E-4C6A-914D-FC10477F2B00}"/>
              </a:ext>
            </a:extLst>
          </p:cNvPr>
          <p:cNvSpPr txBox="1">
            <a:spLocks/>
          </p:cNvSpPr>
          <p:nvPr/>
        </p:nvSpPr>
        <p:spPr>
          <a:xfrm>
            <a:off x="0" y="2007417"/>
            <a:ext cx="3132138" cy="33080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200" dirty="0"/>
              <a:t>Plane wave solution of Maxwell’s equations</a:t>
            </a:r>
          </a:p>
        </p:txBody>
      </p:sp>
      <p:pic>
        <p:nvPicPr>
          <p:cNvPr id="38" name="Picture 2">
            <a:extLst>
              <a:ext uri="{FF2B5EF4-FFF2-40B4-BE49-F238E27FC236}">
                <a16:creationId xmlns:a16="http://schemas.microsoft.com/office/drawing/2014/main" id="{A7916937-B493-4FC5-9FE3-4508D5EF9BD5}"/>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399" y="2241300"/>
            <a:ext cx="2658420" cy="630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a:extLst>
              <a:ext uri="{FF2B5EF4-FFF2-40B4-BE49-F238E27FC236}">
                <a16:creationId xmlns:a16="http://schemas.microsoft.com/office/drawing/2014/main" id="{68BCE5C6-A826-4123-9CFB-96EE26399149}"/>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36" y="3309630"/>
            <a:ext cx="2969503" cy="173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2" name="Group 41">
            <a:extLst>
              <a:ext uri="{FF2B5EF4-FFF2-40B4-BE49-F238E27FC236}">
                <a16:creationId xmlns:a16="http://schemas.microsoft.com/office/drawing/2014/main" id="{754D9D63-5227-4435-8C49-C82C05AAB3EC}"/>
              </a:ext>
            </a:extLst>
          </p:cNvPr>
          <p:cNvGrpSpPr/>
          <p:nvPr/>
        </p:nvGrpSpPr>
        <p:grpSpPr>
          <a:xfrm>
            <a:off x="1152432" y="2824120"/>
            <a:ext cx="3245243" cy="802865"/>
            <a:chOff x="1850332" y="3496121"/>
            <a:chExt cx="4326991" cy="1070487"/>
          </a:xfrm>
        </p:grpSpPr>
        <p:pic>
          <p:nvPicPr>
            <p:cNvPr id="44" name="Picture 7">
              <a:extLst>
                <a:ext uri="{FF2B5EF4-FFF2-40B4-BE49-F238E27FC236}">
                  <a16:creationId xmlns:a16="http://schemas.microsoft.com/office/drawing/2014/main" id="{091E7F61-4674-4E6F-A769-0227995E087C}"/>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4569" y="3933177"/>
              <a:ext cx="2055812" cy="628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Content Placeholder 2">
              <a:extLst>
                <a:ext uri="{FF2B5EF4-FFF2-40B4-BE49-F238E27FC236}">
                  <a16:creationId xmlns:a16="http://schemas.microsoft.com/office/drawing/2014/main" id="{599F36F0-19D2-4357-9996-3585CC5673FD}"/>
                </a:ext>
              </a:extLst>
            </p:cNvPr>
            <p:cNvSpPr txBox="1">
              <a:spLocks/>
            </p:cNvSpPr>
            <p:nvPr/>
          </p:nvSpPr>
          <p:spPr>
            <a:xfrm>
              <a:off x="3281437" y="3496121"/>
              <a:ext cx="2895886" cy="43705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Angle of Polarization</a:t>
              </a:r>
            </a:p>
          </p:txBody>
        </p:sp>
        <p:sp>
          <p:nvSpPr>
            <p:cNvPr id="47" name="Circular Arrow 6">
              <a:extLst>
                <a:ext uri="{FF2B5EF4-FFF2-40B4-BE49-F238E27FC236}">
                  <a16:creationId xmlns:a16="http://schemas.microsoft.com/office/drawing/2014/main" id="{36DB9643-DD3F-4D0F-A80A-3597AC2C7054}"/>
                </a:ext>
              </a:extLst>
            </p:cNvPr>
            <p:cNvSpPr/>
            <p:nvPr/>
          </p:nvSpPr>
          <p:spPr>
            <a:xfrm rot="9496457">
              <a:off x="1850332" y="3520714"/>
              <a:ext cx="2784363" cy="1045894"/>
            </a:xfrm>
            <a:prstGeom prst="circularArrow">
              <a:avLst>
                <a:gd name="adj1" fmla="val 7048"/>
                <a:gd name="adj2" fmla="val 2432688"/>
                <a:gd name="adj3" fmla="val 3585227"/>
                <a:gd name="adj4" fmla="val 328008"/>
                <a:gd name="adj5" fmla="val 154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grpSp>
      <p:pic>
        <p:nvPicPr>
          <p:cNvPr id="49" name="Picture 9">
            <a:extLst>
              <a:ext uri="{FF2B5EF4-FFF2-40B4-BE49-F238E27FC236}">
                <a16:creationId xmlns:a16="http://schemas.microsoft.com/office/drawing/2014/main" id="{DFDFE148-36AA-43F3-857C-CE9831C0D93F}"/>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617" y="4103975"/>
            <a:ext cx="2115740" cy="57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Content Placeholder 2">
            <a:extLst>
              <a:ext uri="{FF2B5EF4-FFF2-40B4-BE49-F238E27FC236}">
                <a16:creationId xmlns:a16="http://schemas.microsoft.com/office/drawing/2014/main" id="{AB4E04A1-FFA3-4CED-ACCD-CBC600BB758F}"/>
              </a:ext>
            </a:extLst>
          </p:cNvPr>
          <p:cNvSpPr txBox="1">
            <a:spLocks/>
          </p:cNvSpPr>
          <p:nvPr/>
        </p:nvSpPr>
        <p:spPr>
          <a:xfrm>
            <a:off x="2184259" y="3786572"/>
            <a:ext cx="2917356" cy="40673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Degree of Linear Polarization</a:t>
            </a:r>
          </a:p>
        </p:txBody>
      </p:sp>
    </p:spTree>
    <p:extLst>
      <p:ext uri="{BB962C8B-B14F-4D97-AF65-F5344CB8AC3E}">
        <p14:creationId xmlns:p14="http://schemas.microsoft.com/office/powerpoint/2010/main" val="3682295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C0FEF1-FE2F-8B9B-8533-B79E3489167F}"/>
              </a:ext>
            </a:extLst>
          </p:cNvPr>
          <p:cNvSpPr>
            <a:spLocks noGrp="1"/>
          </p:cNvSpPr>
          <p:nvPr>
            <p:ph type="sldNum" sz="quarter" idx="12"/>
          </p:nvPr>
        </p:nvSpPr>
        <p:spPr/>
        <p:txBody>
          <a:bodyPr/>
          <a:lstStyle/>
          <a:p>
            <a:fld id="{7D830E52-2CEE-BE4A-8A55-AEDBD219F7E8}" type="slidenum">
              <a:rPr lang="en-US" smtClean="0"/>
              <a:t>4</a:t>
            </a:fld>
            <a:endParaRPr lang="en-US"/>
          </a:p>
        </p:txBody>
      </p:sp>
      <p:sp>
        <p:nvSpPr>
          <p:cNvPr id="4" name="Title 3">
            <a:extLst>
              <a:ext uri="{FF2B5EF4-FFF2-40B4-BE49-F238E27FC236}">
                <a16:creationId xmlns:a16="http://schemas.microsoft.com/office/drawing/2014/main" id="{9E1F8273-9946-7DEA-FDC0-10DB66CCFF4B}"/>
              </a:ext>
            </a:extLst>
          </p:cNvPr>
          <p:cNvSpPr>
            <a:spLocks noGrp="1"/>
          </p:cNvSpPr>
          <p:nvPr>
            <p:ph type="title" idx="4294967295"/>
          </p:nvPr>
        </p:nvSpPr>
        <p:spPr>
          <a:xfrm>
            <a:off x="644434" y="981483"/>
            <a:ext cx="2743200" cy="734105"/>
          </a:xfrm>
        </p:spPr>
        <p:txBody>
          <a:bodyPr>
            <a:normAutofit fontScale="90000"/>
          </a:bodyPr>
          <a:lstStyle/>
          <a:p>
            <a:r>
              <a:rPr lang="en-US" dirty="0"/>
              <a:t>Objectives</a:t>
            </a:r>
          </a:p>
        </p:txBody>
      </p:sp>
      <p:sp>
        <p:nvSpPr>
          <p:cNvPr id="5" name="Text Placeholder 4">
            <a:extLst>
              <a:ext uri="{FF2B5EF4-FFF2-40B4-BE49-F238E27FC236}">
                <a16:creationId xmlns:a16="http://schemas.microsoft.com/office/drawing/2014/main" id="{1971FAA2-1E0F-C2C5-9FD2-142C7C0F3F64}"/>
              </a:ext>
            </a:extLst>
          </p:cNvPr>
          <p:cNvSpPr>
            <a:spLocks noGrp="1"/>
          </p:cNvSpPr>
          <p:nvPr>
            <p:ph type="body" idx="4294967295"/>
          </p:nvPr>
        </p:nvSpPr>
        <p:spPr>
          <a:xfrm>
            <a:off x="488089" y="1876108"/>
            <a:ext cx="8377237" cy="2571750"/>
          </a:xfrm>
        </p:spPr>
        <p:txBody>
          <a:bodyPr>
            <a:normAutofit lnSpcReduction="10000"/>
          </a:bodyPr>
          <a:lstStyle/>
          <a:p>
            <a:pPr marL="342900" indent="-342900">
              <a:buAutoNum type="arabicPeriod"/>
            </a:pPr>
            <a:r>
              <a:rPr lang="en-US" sz="2400" dirty="0">
                <a:solidFill>
                  <a:schemeClr val="tx1">
                    <a:lumMod val="50000"/>
                    <a:lumOff val="50000"/>
                  </a:schemeClr>
                </a:solidFill>
              </a:rPr>
              <a:t>Present results of inherent optical properties of microplastic assemblages</a:t>
            </a:r>
          </a:p>
          <a:p>
            <a:pPr marL="342900" indent="-342900">
              <a:buAutoNum type="arabicPeriod"/>
            </a:pPr>
            <a:r>
              <a:rPr lang="en-US" sz="2400" dirty="0">
                <a:solidFill>
                  <a:schemeClr val="tx1">
                    <a:lumMod val="50000"/>
                    <a:lumOff val="50000"/>
                  </a:schemeClr>
                </a:solidFill>
              </a:rPr>
              <a:t>Compare results with a selection of contrasting seawater samples</a:t>
            </a:r>
          </a:p>
          <a:p>
            <a:pPr lvl="1"/>
            <a:r>
              <a:rPr lang="en-US" sz="2000" dirty="0">
                <a:solidFill>
                  <a:schemeClr val="tx1">
                    <a:lumMod val="50000"/>
                    <a:lumOff val="50000"/>
                  </a:schemeClr>
                </a:solidFill>
              </a:rPr>
              <a:t>Identify potential diagnostic features of microplastic samples</a:t>
            </a:r>
          </a:p>
          <a:p>
            <a:pPr marL="342900" indent="-342900">
              <a:buAutoNum type="arabicPeriod"/>
            </a:pPr>
            <a:r>
              <a:rPr lang="en-US" sz="2400" dirty="0">
                <a:solidFill>
                  <a:schemeClr val="tx1">
                    <a:lumMod val="50000"/>
                    <a:lumOff val="50000"/>
                  </a:schemeClr>
                </a:solidFill>
              </a:rPr>
              <a:t>Simulate PACE-like observations with realistic microplastic concentrations.</a:t>
            </a:r>
          </a:p>
        </p:txBody>
      </p:sp>
    </p:spTree>
    <p:extLst>
      <p:ext uri="{BB962C8B-B14F-4D97-AF65-F5344CB8AC3E}">
        <p14:creationId xmlns:p14="http://schemas.microsoft.com/office/powerpoint/2010/main" val="1195480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7BB5E25-07ED-ADEC-243F-B4C376E8711E}"/>
              </a:ext>
            </a:extLst>
          </p:cNvPr>
          <p:cNvSpPr>
            <a:spLocks noGrp="1"/>
          </p:cNvSpPr>
          <p:nvPr>
            <p:ph type="sldNum" sz="quarter" idx="12"/>
          </p:nvPr>
        </p:nvSpPr>
        <p:spPr/>
        <p:txBody>
          <a:bodyPr/>
          <a:lstStyle/>
          <a:p>
            <a:fld id="{7D830E52-2CEE-BE4A-8A55-AEDBD219F7E8}" type="slidenum">
              <a:rPr lang="en-US" smtClean="0"/>
              <a:t>5</a:t>
            </a:fld>
            <a:endParaRPr lang="en-US"/>
          </a:p>
        </p:txBody>
      </p:sp>
      <p:sp>
        <p:nvSpPr>
          <p:cNvPr id="2" name="Title 1">
            <a:extLst>
              <a:ext uri="{FF2B5EF4-FFF2-40B4-BE49-F238E27FC236}">
                <a16:creationId xmlns:a16="http://schemas.microsoft.com/office/drawing/2014/main" id="{B9242A44-8A2D-F674-3FBC-F21881B91AE6}"/>
              </a:ext>
            </a:extLst>
          </p:cNvPr>
          <p:cNvSpPr>
            <a:spLocks noGrp="1"/>
          </p:cNvSpPr>
          <p:nvPr>
            <p:ph type="title" idx="4294967295"/>
          </p:nvPr>
        </p:nvSpPr>
        <p:spPr>
          <a:xfrm>
            <a:off x="5921829" y="1026523"/>
            <a:ext cx="1846217" cy="497477"/>
          </a:xfrm>
        </p:spPr>
        <p:txBody>
          <a:bodyPr>
            <a:normAutofit fontScale="90000"/>
          </a:bodyPr>
          <a:lstStyle/>
          <a:p>
            <a:r>
              <a:rPr lang="en-US" sz="3600" dirty="0"/>
              <a:t>Samples</a:t>
            </a:r>
            <a:endParaRPr lang="en-US" sz="4050" dirty="0"/>
          </a:p>
        </p:txBody>
      </p:sp>
      <p:graphicFrame>
        <p:nvGraphicFramePr>
          <p:cNvPr id="4" name="Table 3">
            <a:extLst>
              <a:ext uri="{FF2B5EF4-FFF2-40B4-BE49-F238E27FC236}">
                <a16:creationId xmlns:a16="http://schemas.microsoft.com/office/drawing/2014/main" id="{44322AD7-EE03-51D1-FF67-68CC6412574C}"/>
              </a:ext>
            </a:extLst>
          </p:cNvPr>
          <p:cNvGraphicFramePr>
            <a:graphicFrameLocks noGrp="1"/>
          </p:cNvGraphicFramePr>
          <p:nvPr>
            <p:extLst>
              <p:ext uri="{D42A27DB-BD31-4B8C-83A1-F6EECF244321}">
                <p14:modId xmlns:p14="http://schemas.microsoft.com/office/powerpoint/2010/main" val="1747982439"/>
              </p:ext>
            </p:extLst>
          </p:nvPr>
        </p:nvGraphicFramePr>
        <p:xfrm>
          <a:off x="5033216" y="1594966"/>
          <a:ext cx="4062845" cy="3432854"/>
        </p:xfrm>
        <a:graphic>
          <a:graphicData uri="http://schemas.openxmlformats.org/drawingml/2006/table">
            <a:tbl>
              <a:tblPr firstRow="1" bandRow="1">
                <a:tableStyleId>{5C22544A-7EE6-4342-B048-85BDC9FD1C3A}</a:tableStyleId>
              </a:tblPr>
              <a:tblGrid>
                <a:gridCol w="619439">
                  <a:extLst>
                    <a:ext uri="{9D8B030D-6E8A-4147-A177-3AD203B41FA5}">
                      <a16:colId xmlns:a16="http://schemas.microsoft.com/office/drawing/2014/main" val="3436007691"/>
                    </a:ext>
                  </a:extLst>
                </a:gridCol>
                <a:gridCol w="2518615">
                  <a:extLst>
                    <a:ext uri="{9D8B030D-6E8A-4147-A177-3AD203B41FA5}">
                      <a16:colId xmlns:a16="http://schemas.microsoft.com/office/drawing/2014/main" val="2065995531"/>
                    </a:ext>
                  </a:extLst>
                </a:gridCol>
                <a:gridCol w="924791">
                  <a:extLst>
                    <a:ext uri="{9D8B030D-6E8A-4147-A177-3AD203B41FA5}">
                      <a16:colId xmlns:a16="http://schemas.microsoft.com/office/drawing/2014/main" val="872823833"/>
                    </a:ext>
                  </a:extLst>
                </a:gridCol>
              </a:tblGrid>
              <a:tr h="384542">
                <a:tc>
                  <a:txBody>
                    <a:bodyPr/>
                    <a:lstStyle/>
                    <a:p>
                      <a:pPr algn="l" fontAlgn="b"/>
                      <a:r>
                        <a:rPr lang="en-US" sz="1100" b="0" u="none" strike="noStrike" cap="none" spc="0" dirty="0">
                          <a:solidFill>
                            <a:schemeClr val="tx1"/>
                          </a:solidFill>
                          <a:effectLst/>
                        </a:rPr>
                        <a:t>ID</a:t>
                      </a:r>
                      <a:endParaRPr lang="en-US" sz="1100" b="0" i="0" u="none" strike="noStrike" cap="none" spc="0" dirty="0">
                        <a:solidFill>
                          <a:schemeClr val="tx1"/>
                        </a:solidFill>
                        <a:effectLst/>
                        <a:latin typeface="+mn-lt"/>
                      </a:endParaRPr>
                    </a:p>
                  </a:txBody>
                  <a:tcPr marL="0" marR="5599" marT="10751" marB="53751" anchor="b">
                    <a:lnB w="19050" cap="flat" cmpd="sng" algn="ctr">
                      <a:solidFill>
                        <a:schemeClr val="tx1"/>
                      </a:solidFill>
                      <a:prstDash val="solid"/>
                      <a:round/>
                      <a:headEnd type="none" w="med" len="med"/>
                      <a:tailEnd type="none" w="med" len="med"/>
                    </a:lnB>
                  </a:tcPr>
                </a:tc>
                <a:tc>
                  <a:txBody>
                    <a:bodyPr/>
                    <a:lstStyle/>
                    <a:p>
                      <a:pPr algn="l" fontAlgn="b"/>
                      <a:r>
                        <a:rPr lang="en-US" sz="1100" b="0" u="none" strike="noStrike" cap="none" spc="0" dirty="0">
                          <a:solidFill>
                            <a:schemeClr val="tx1"/>
                          </a:solidFill>
                          <a:effectLst/>
                        </a:rPr>
                        <a:t>Description</a:t>
                      </a:r>
                      <a:endParaRPr lang="en-US" sz="1100" b="0" i="0" u="none" strike="noStrike" cap="none" spc="0" dirty="0">
                        <a:solidFill>
                          <a:schemeClr val="tx1"/>
                        </a:solidFill>
                        <a:effectLst/>
                        <a:latin typeface="+mn-lt"/>
                      </a:endParaRPr>
                    </a:p>
                  </a:txBody>
                  <a:tcPr marL="0" marR="5599" marT="10751" marB="53751" anchor="b">
                    <a:lnB w="19050" cap="flat" cmpd="sng" algn="ctr">
                      <a:solidFill>
                        <a:schemeClr val="tx1"/>
                      </a:solidFill>
                      <a:prstDash val="solid"/>
                      <a:round/>
                      <a:headEnd type="none" w="med" len="med"/>
                      <a:tailEnd type="none" w="med" len="med"/>
                    </a:lnB>
                  </a:tcPr>
                </a:tc>
                <a:tc>
                  <a:txBody>
                    <a:bodyPr/>
                    <a:lstStyle/>
                    <a:p>
                      <a:pPr algn="ctr" fontAlgn="b"/>
                      <a:r>
                        <a:rPr lang="en-US" sz="1100" b="0" i="1" u="none" strike="noStrike" cap="none" spc="0" dirty="0">
                          <a:solidFill>
                            <a:schemeClr val="tx1"/>
                          </a:solidFill>
                          <a:effectLst/>
                        </a:rPr>
                        <a:t>c</a:t>
                      </a:r>
                      <a:r>
                        <a:rPr lang="en-US" sz="1100" b="0" i="1" u="none" strike="noStrike" cap="none" spc="0" baseline="-25000" dirty="0">
                          <a:solidFill>
                            <a:schemeClr val="tx1"/>
                          </a:solidFill>
                          <a:effectLst/>
                        </a:rPr>
                        <a:t>p</a:t>
                      </a:r>
                      <a:r>
                        <a:rPr lang="en-US" sz="1100" b="0" u="none" strike="noStrike" cap="none" spc="0" dirty="0">
                          <a:solidFill>
                            <a:schemeClr val="tx1"/>
                          </a:solidFill>
                          <a:effectLst/>
                        </a:rPr>
                        <a:t> (in chamber) [m</a:t>
                      </a:r>
                      <a:r>
                        <a:rPr lang="en-US" sz="1100" b="0" u="none" strike="noStrike" cap="none" spc="0" baseline="30000" dirty="0">
                          <a:solidFill>
                            <a:schemeClr val="tx1"/>
                          </a:solidFill>
                          <a:effectLst/>
                        </a:rPr>
                        <a:t>-1</a:t>
                      </a:r>
                      <a:r>
                        <a:rPr lang="en-US" sz="1100" b="0" u="none" strike="noStrike" cap="none" spc="0" dirty="0">
                          <a:solidFill>
                            <a:schemeClr val="tx1"/>
                          </a:solidFill>
                          <a:effectLst/>
                        </a:rPr>
                        <a:t>]</a:t>
                      </a:r>
                      <a:endParaRPr lang="en-US" sz="1100" b="0" i="0" u="none" strike="noStrike" cap="none" spc="0" dirty="0">
                        <a:solidFill>
                          <a:schemeClr val="tx1"/>
                        </a:solidFill>
                        <a:effectLst/>
                        <a:latin typeface="+mn-lt"/>
                      </a:endParaRPr>
                    </a:p>
                  </a:txBody>
                  <a:tcPr marL="0" marR="5599" marT="10751" marB="53751" anchor="b">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9987728"/>
                  </a:ext>
                </a:extLst>
              </a:tr>
              <a:tr h="252756">
                <a:tc>
                  <a:txBody>
                    <a:bodyPr/>
                    <a:lstStyle/>
                    <a:p>
                      <a:pPr algn="l" fontAlgn="b"/>
                      <a:r>
                        <a:rPr lang="en-US" sz="1200" u="none" strike="noStrike" cap="none" spc="0" dirty="0">
                          <a:solidFill>
                            <a:schemeClr val="tx1"/>
                          </a:solidFill>
                          <a:effectLst/>
                        </a:rPr>
                        <a:t>DL1</a:t>
                      </a:r>
                      <a:endParaRPr lang="en-US" sz="1200" b="0" i="0" u="none" strike="noStrike" cap="none" spc="0" dirty="0">
                        <a:solidFill>
                          <a:schemeClr val="tx1"/>
                        </a:solidFill>
                        <a:effectLst/>
                        <a:latin typeface="+mn-lt"/>
                      </a:endParaRPr>
                    </a:p>
                  </a:txBody>
                  <a:tcPr marL="0" marR="5599" marT="16125" marB="53751" anchor="ctr">
                    <a:lnT w="19050" cap="flat" cmpd="sng" algn="ctr">
                      <a:solidFill>
                        <a:schemeClr val="tx1"/>
                      </a:solidFill>
                      <a:prstDash val="solid"/>
                      <a:round/>
                      <a:headEnd type="none" w="med" len="med"/>
                      <a:tailEnd type="none" w="med" len="med"/>
                    </a:lnT>
                  </a:tcPr>
                </a:tc>
                <a:tc>
                  <a:txBody>
                    <a:bodyPr/>
                    <a:lstStyle/>
                    <a:p>
                      <a:pPr algn="l" fontAlgn="b"/>
                      <a:r>
                        <a:rPr lang="en-US" sz="1100" b="0" u="none" strike="noStrike" cap="none" spc="0" dirty="0">
                          <a:solidFill>
                            <a:schemeClr val="tx1"/>
                          </a:solidFill>
                          <a:effectLst/>
                        </a:rPr>
                        <a:t>Dryer Lint 1 – synthetic fabric only</a:t>
                      </a:r>
                      <a:endParaRPr lang="en-US" sz="1100" b="0" i="0" u="none" strike="noStrike" cap="none" spc="0" dirty="0">
                        <a:solidFill>
                          <a:schemeClr val="tx1"/>
                        </a:solidFill>
                        <a:effectLst/>
                        <a:latin typeface="+mn-lt"/>
                      </a:endParaRPr>
                    </a:p>
                  </a:txBody>
                  <a:tcPr marL="0" marR="5599" marT="16125" marB="53751" anchor="ctr">
                    <a:lnT w="19050" cap="flat" cmpd="sng" algn="ctr">
                      <a:solidFill>
                        <a:schemeClr val="tx1"/>
                      </a:solidFill>
                      <a:prstDash val="solid"/>
                      <a:round/>
                      <a:headEnd type="none" w="med" len="med"/>
                      <a:tailEnd type="none" w="med" len="med"/>
                    </a:lnT>
                  </a:tcPr>
                </a:tc>
                <a:tc>
                  <a:txBody>
                    <a:bodyPr/>
                    <a:lstStyle/>
                    <a:p>
                      <a:pPr algn="ctr" fontAlgn="b"/>
                      <a:r>
                        <a:rPr lang="en-US" sz="1100" u="none" strike="noStrike" cap="none" spc="0" dirty="0">
                          <a:solidFill>
                            <a:schemeClr val="tx1"/>
                          </a:solidFill>
                          <a:effectLst/>
                        </a:rPr>
                        <a:t>1.3</a:t>
                      </a:r>
                      <a:endParaRPr lang="en-US" sz="1100" b="0" i="0" u="none" strike="noStrike" cap="none" spc="0" dirty="0">
                        <a:solidFill>
                          <a:schemeClr val="tx1"/>
                        </a:solidFill>
                        <a:effectLst/>
                        <a:latin typeface="+mn-lt"/>
                      </a:endParaRPr>
                    </a:p>
                  </a:txBody>
                  <a:tcPr marL="0" marR="5599" marT="16125" marB="53751"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32225749"/>
                  </a:ext>
                </a:extLst>
              </a:tr>
              <a:tr h="252756">
                <a:tc>
                  <a:txBody>
                    <a:bodyPr/>
                    <a:lstStyle/>
                    <a:p>
                      <a:pPr algn="l" fontAlgn="b"/>
                      <a:r>
                        <a:rPr lang="en-US" sz="1200" b="1" u="none" strike="noStrike" cap="none" spc="0" dirty="0">
                          <a:solidFill>
                            <a:schemeClr val="tx1"/>
                          </a:solidFill>
                          <a:effectLst/>
                        </a:rPr>
                        <a:t>DL2</a:t>
                      </a:r>
                      <a:endParaRPr lang="en-US" sz="12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l" fontAlgn="b"/>
                      <a:r>
                        <a:rPr lang="en-US" sz="1100" b="1" u="none" strike="noStrike" cap="none" spc="0" dirty="0">
                          <a:solidFill>
                            <a:schemeClr val="tx1"/>
                          </a:solidFill>
                          <a:effectLst/>
                        </a:rPr>
                        <a:t>Dryer Lint 2 – synthetic fabric only</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0.6</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780708"/>
                  </a:ext>
                </a:extLst>
              </a:tr>
              <a:tr h="252756">
                <a:tc>
                  <a:txBody>
                    <a:bodyPr/>
                    <a:lstStyle/>
                    <a:p>
                      <a:pPr algn="l" fontAlgn="b"/>
                      <a:r>
                        <a:rPr lang="en-US" sz="1200" b="1" u="none" strike="noStrike" cap="none" spc="0" dirty="0">
                          <a:solidFill>
                            <a:schemeClr val="tx1"/>
                          </a:solidFill>
                          <a:effectLst/>
                        </a:rPr>
                        <a:t>PA61</a:t>
                      </a:r>
                      <a:endParaRPr lang="en-US" sz="12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b"/>
                      <a:r>
                        <a:rPr lang="en-US" sz="1100" b="1" u="none" strike="noStrike" cap="none" spc="0" dirty="0">
                          <a:solidFill>
                            <a:schemeClr val="tx1"/>
                          </a:solidFill>
                          <a:effectLst/>
                        </a:rPr>
                        <a:t>Nylon shavings</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1.0</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8653201"/>
                  </a:ext>
                </a:extLst>
              </a:tr>
              <a:tr h="252756">
                <a:tc>
                  <a:txBody>
                    <a:bodyPr/>
                    <a:lstStyle/>
                    <a:p>
                      <a:pPr algn="l" fontAlgn="b"/>
                      <a:r>
                        <a:rPr lang="en-US" sz="1200" u="none" strike="noStrike" cap="none" spc="0" dirty="0">
                          <a:solidFill>
                            <a:schemeClr val="tx1"/>
                          </a:solidFill>
                          <a:effectLst/>
                        </a:rPr>
                        <a:t>PEF1</a:t>
                      </a:r>
                      <a:endParaRPr lang="en-US" sz="12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l" fontAlgn="b"/>
                      <a:r>
                        <a:rPr lang="en-US" sz="1100" b="0" u="none" strike="noStrike" cap="none" spc="0" dirty="0">
                          <a:solidFill>
                            <a:schemeClr val="tx1"/>
                          </a:solidFill>
                          <a:effectLst/>
                        </a:rPr>
                        <a:t>Polyester fiber clippings 1 – filling for crafts</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ctr" fontAlgn="b"/>
                      <a:r>
                        <a:rPr lang="en-US" sz="1100" u="none" strike="noStrike" cap="none" spc="0" dirty="0">
                          <a:solidFill>
                            <a:schemeClr val="tx1"/>
                          </a:solidFill>
                          <a:effectLst/>
                        </a:rPr>
                        <a:t>0.3</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138585276"/>
                  </a:ext>
                </a:extLst>
              </a:tr>
              <a:tr h="252756">
                <a:tc>
                  <a:txBody>
                    <a:bodyPr/>
                    <a:lstStyle/>
                    <a:p>
                      <a:pPr algn="l" fontAlgn="b"/>
                      <a:r>
                        <a:rPr lang="en-US" sz="1200" b="1" u="none" strike="noStrike" cap="none" spc="0" dirty="0">
                          <a:solidFill>
                            <a:schemeClr val="tx1"/>
                          </a:solidFill>
                          <a:effectLst/>
                        </a:rPr>
                        <a:t>PEF2</a:t>
                      </a:r>
                      <a:endParaRPr lang="en-US" sz="12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100" b="1" u="none" strike="noStrike" cap="none" spc="0" dirty="0">
                          <a:solidFill>
                            <a:schemeClr val="tx1"/>
                          </a:solidFill>
                          <a:effectLst/>
                        </a:rPr>
                        <a:t>Polyester fiber clippings 2 – filling for crafts</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0.7</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216294"/>
                  </a:ext>
                </a:extLst>
              </a:tr>
              <a:tr h="252756">
                <a:tc>
                  <a:txBody>
                    <a:bodyPr/>
                    <a:lstStyle/>
                    <a:p>
                      <a:pPr algn="l" fontAlgn="b"/>
                      <a:r>
                        <a:rPr lang="en-US" sz="1200" b="1" u="none" strike="noStrike" cap="none" spc="0" dirty="0">
                          <a:solidFill>
                            <a:schemeClr val="tx1"/>
                          </a:solidFill>
                          <a:effectLst/>
                        </a:rPr>
                        <a:t>PETG1</a:t>
                      </a:r>
                      <a:endParaRPr lang="en-US" sz="12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b"/>
                      <a:r>
                        <a:rPr lang="en-US" sz="1100" b="1" u="none" strike="noStrike" cap="none" spc="0" dirty="0">
                          <a:solidFill>
                            <a:schemeClr val="tx1"/>
                          </a:solidFill>
                          <a:effectLst/>
                        </a:rPr>
                        <a:t>Polyethylene glycol shavings</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1.2</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1508626"/>
                  </a:ext>
                </a:extLst>
              </a:tr>
              <a:tr h="252756">
                <a:tc>
                  <a:txBody>
                    <a:bodyPr/>
                    <a:lstStyle/>
                    <a:p>
                      <a:pPr algn="l" fontAlgn="b"/>
                      <a:r>
                        <a:rPr lang="en-US" sz="1200" b="1" u="none" strike="noStrike" cap="none" spc="0" dirty="0">
                          <a:solidFill>
                            <a:schemeClr val="tx1"/>
                          </a:solidFill>
                          <a:effectLst/>
                        </a:rPr>
                        <a:t>PP1</a:t>
                      </a:r>
                      <a:endParaRPr lang="en-US" sz="12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fontAlgn="b"/>
                      <a:r>
                        <a:rPr lang="en-US" sz="1100" b="1" u="none" strike="noStrike" cap="none" spc="0" dirty="0">
                          <a:solidFill>
                            <a:schemeClr val="tx1"/>
                          </a:solidFill>
                          <a:effectLst/>
                        </a:rPr>
                        <a:t>Polypropylene shavings</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1.3</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917259"/>
                  </a:ext>
                </a:extLst>
              </a:tr>
              <a:tr h="252756">
                <a:tc>
                  <a:txBody>
                    <a:bodyPr/>
                    <a:lstStyle/>
                    <a:p>
                      <a:pPr algn="l" fontAlgn="b"/>
                      <a:r>
                        <a:rPr lang="en-US" sz="1200" u="none" strike="noStrike" cap="none" spc="0" dirty="0">
                          <a:solidFill>
                            <a:schemeClr val="tx1"/>
                          </a:solidFill>
                          <a:effectLst/>
                        </a:rPr>
                        <a:t>PS1</a:t>
                      </a:r>
                      <a:endParaRPr lang="en-US" sz="12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l" fontAlgn="b"/>
                      <a:r>
                        <a:rPr lang="en-US" sz="1100" b="0" u="none" strike="noStrike" cap="none" spc="0" dirty="0">
                          <a:solidFill>
                            <a:schemeClr val="tx1"/>
                          </a:solidFill>
                          <a:effectLst/>
                        </a:rPr>
                        <a:t>Polystyrene shavings 1</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ctr" fontAlgn="b"/>
                      <a:r>
                        <a:rPr lang="en-US" sz="1100" u="none" strike="noStrike" cap="none" spc="0" dirty="0">
                          <a:solidFill>
                            <a:schemeClr val="tx1"/>
                          </a:solidFill>
                          <a:effectLst/>
                        </a:rPr>
                        <a:t>2.5</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68222209"/>
                  </a:ext>
                </a:extLst>
              </a:tr>
              <a:tr h="252756">
                <a:tc>
                  <a:txBody>
                    <a:bodyPr/>
                    <a:lstStyle/>
                    <a:p>
                      <a:pPr algn="l" fontAlgn="b"/>
                      <a:r>
                        <a:rPr lang="en-US" sz="1200" b="1" u="none" strike="noStrike" cap="none" spc="0" dirty="0">
                          <a:solidFill>
                            <a:schemeClr val="tx1"/>
                          </a:solidFill>
                          <a:effectLst/>
                        </a:rPr>
                        <a:t>PS2</a:t>
                      </a:r>
                      <a:endParaRPr lang="en-US" sz="12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l" fontAlgn="b"/>
                      <a:r>
                        <a:rPr lang="en-US" sz="1100" b="1" u="none" strike="noStrike" cap="none" spc="0" dirty="0">
                          <a:solidFill>
                            <a:schemeClr val="tx1"/>
                          </a:solidFill>
                          <a:effectLst/>
                        </a:rPr>
                        <a:t>Polystyrene shavings 2</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ctr" fontAlgn="b"/>
                      <a:r>
                        <a:rPr lang="en-US" sz="1100" b="1" u="none" strike="noStrike" cap="none" spc="0" dirty="0">
                          <a:solidFill>
                            <a:schemeClr val="tx1"/>
                          </a:solidFill>
                          <a:effectLst/>
                        </a:rPr>
                        <a:t>1.2</a:t>
                      </a:r>
                      <a:endParaRPr lang="en-US" sz="1100" b="1"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7226505"/>
                  </a:ext>
                </a:extLst>
              </a:tr>
              <a:tr h="252756">
                <a:tc>
                  <a:txBody>
                    <a:bodyPr/>
                    <a:lstStyle/>
                    <a:p>
                      <a:pPr algn="l" fontAlgn="b"/>
                      <a:r>
                        <a:rPr lang="en-US" sz="1200" u="none" strike="noStrike" cap="none" spc="0" dirty="0">
                          <a:solidFill>
                            <a:schemeClr val="tx1"/>
                          </a:solidFill>
                          <a:effectLst/>
                        </a:rPr>
                        <a:t>PSS2000</a:t>
                      </a:r>
                      <a:endParaRPr lang="en-US" sz="12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l" fontAlgn="b"/>
                      <a:r>
                        <a:rPr lang="en-US" sz="1100" b="0" u="none" strike="noStrike" cap="none" spc="0" dirty="0">
                          <a:solidFill>
                            <a:schemeClr val="tx1"/>
                          </a:solidFill>
                          <a:effectLst/>
                        </a:rPr>
                        <a:t>Polystyrene spheres – 2 µm</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ctr" fontAlgn="b"/>
                      <a:r>
                        <a:rPr lang="en-US" sz="1100" u="none" strike="noStrike" cap="none" spc="0" dirty="0">
                          <a:solidFill>
                            <a:schemeClr val="tx1"/>
                          </a:solidFill>
                          <a:effectLst/>
                        </a:rPr>
                        <a:t>1.7</a:t>
                      </a:r>
                      <a:endParaRPr lang="en-US" sz="1100" b="0"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9761319"/>
                  </a:ext>
                </a:extLst>
              </a:tr>
              <a:tr h="252756">
                <a:tc>
                  <a:txBody>
                    <a:bodyPr/>
                    <a:lstStyle/>
                    <a:p>
                      <a:pPr algn="l" fontAlgn="b"/>
                      <a:r>
                        <a:rPr lang="en-US" sz="1200" u="none" strike="noStrike" cap="none" spc="0" dirty="0">
                          <a:solidFill>
                            <a:schemeClr val="tx1"/>
                          </a:solidFill>
                          <a:effectLst/>
                        </a:rPr>
                        <a:t>PSS200</a:t>
                      </a:r>
                      <a:endParaRPr lang="en-US" sz="1200" b="0"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l" fontAlgn="b"/>
                      <a:r>
                        <a:rPr lang="en-US" sz="1100" b="0" u="none" strike="noStrike" cap="none" spc="0" dirty="0">
                          <a:solidFill>
                            <a:schemeClr val="tx1"/>
                          </a:solidFill>
                          <a:effectLst/>
                        </a:rPr>
                        <a:t>Polystyrene spheres – 200 nm</a:t>
                      </a:r>
                      <a:endParaRPr lang="en-US" sz="1100" b="0"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tc>
                  <a:txBody>
                    <a:bodyPr/>
                    <a:lstStyle/>
                    <a:p>
                      <a:pPr algn="ctr" fontAlgn="b"/>
                      <a:r>
                        <a:rPr lang="en-US" sz="1100" u="none" strike="noStrike" cap="none" spc="0" dirty="0">
                          <a:solidFill>
                            <a:schemeClr val="tx1"/>
                          </a:solidFill>
                          <a:effectLst/>
                        </a:rPr>
                        <a:t>0.9</a:t>
                      </a:r>
                      <a:endParaRPr lang="en-US" sz="1100" b="0" i="0" u="none" strike="noStrike" cap="none" spc="0" dirty="0">
                        <a:solidFill>
                          <a:schemeClr val="tx1"/>
                        </a:solidFill>
                        <a:effectLst/>
                        <a:latin typeface="+mn-lt"/>
                      </a:endParaRPr>
                    </a:p>
                  </a:txBody>
                  <a:tcPr marL="0" marR="5599" marT="16125" marB="53751"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5839897"/>
                  </a:ext>
                </a:extLst>
              </a:tr>
              <a:tr h="252756">
                <a:tc>
                  <a:txBody>
                    <a:bodyPr/>
                    <a:lstStyle/>
                    <a:p>
                      <a:pPr algn="l" fontAlgn="b"/>
                      <a:r>
                        <a:rPr lang="en-US" sz="1200" b="1" u="none" strike="noStrike" cap="none" spc="0" dirty="0">
                          <a:solidFill>
                            <a:schemeClr val="tx1"/>
                          </a:solidFill>
                          <a:effectLst/>
                        </a:rPr>
                        <a:t>PVC2</a:t>
                      </a:r>
                      <a:endParaRPr lang="en-US" sz="12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l" fontAlgn="b"/>
                      <a:r>
                        <a:rPr lang="en-US" sz="1100" b="1" u="none" strike="noStrike" cap="none" spc="0" dirty="0">
                          <a:solidFill>
                            <a:schemeClr val="tx1"/>
                          </a:solidFill>
                          <a:effectLst/>
                        </a:rPr>
                        <a:t>Polyvinyl chloride shavings 2</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tc>
                  <a:txBody>
                    <a:bodyPr/>
                    <a:lstStyle/>
                    <a:p>
                      <a:pPr algn="ctr" fontAlgn="b"/>
                      <a:r>
                        <a:rPr lang="en-US" sz="1100" b="1" u="none" strike="noStrike" cap="none" spc="0" dirty="0">
                          <a:solidFill>
                            <a:schemeClr val="tx1"/>
                          </a:solidFill>
                          <a:effectLst/>
                        </a:rPr>
                        <a:t>0.3</a:t>
                      </a:r>
                      <a:endParaRPr lang="en-US" sz="1100" b="1" i="0" u="none" strike="noStrike" cap="none" spc="0" dirty="0">
                        <a:solidFill>
                          <a:schemeClr val="tx1"/>
                        </a:solidFill>
                        <a:effectLst/>
                        <a:latin typeface="+mn-lt"/>
                      </a:endParaRPr>
                    </a:p>
                  </a:txBody>
                  <a:tcPr marL="0" marR="5599" marT="16125" marB="53751"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19204416"/>
                  </a:ext>
                </a:extLst>
              </a:tr>
            </a:tbl>
          </a:graphicData>
        </a:graphic>
      </p:graphicFrame>
      <p:grpSp>
        <p:nvGrpSpPr>
          <p:cNvPr id="9" name="Group 8">
            <a:extLst>
              <a:ext uri="{FF2B5EF4-FFF2-40B4-BE49-F238E27FC236}">
                <a16:creationId xmlns:a16="http://schemas.microsoft.com/office/drawing/2014/main" id="{93C598F3-ABEB-1AE6-8788-79F5752D4484}"/>
              </a:ext>
            </a:extLst>
          </p:cNvPr>
          <p:cNvGrpSpPr/>
          <p:nvPr/>
        </p:nvGrpSpPr>
        <p:grpSpPr>
          <a:xfrm>
            <a:off x="2042810" y="2096102"/>
            <a:ext cx="1367015" cy="1250050"/>
            <a:chOff x="4006019" y="2448233"/>
            <a:chExt cx="1822686" cy="1666732"/>
          </a:xfrm>
        </p:grpSpPr>
        <p:pic>
          <p:nvPicPr>
            <p:cNvPr id="10" name="Picture 9" descr="A picture containing smoke, train, coming, steam&#10;&#10;Description automatically generated">
              <a:extLst>
                <a:ext uri="{FF2B5EF4-FFF2-40B4-BE49-F238E27FC236}">
                  <a16:creationId xmlns:a16="http://schemas.microsoft.com/office/drawing/2014/main" id="{769240BC-7246-6FB2-BC7D-575EED7A6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006019" y="2448233"/>
              <a:ext cx="1822686" cy="1662474"/>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06BBD506-BB15-36F6-EE22-1F32009001AD}"/>
                </a:ext>
              </a:extLst>
            </p:cNvPr>
            <p:cNvSpPr txBox="1"/>
            <p:nvPr/>
          </p:nvSpPr>
          <p:spPr>
            <a:xfrm>
              <a:off x="4041644" y="3776410"/>
              <a:ext cx="509114" cy="338555"/>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PEF</a:t>
              </a:r>
            </a:p>
          </p:txBody>
        </p:sp>
      </p:grpSp>
      <p:grpSp>
        <p:nvGrpSpPr>
          <p:cNvPr id="14" name="Group 13">
            <a:extLst>
              <a:ext uri="{FF2B5EF4-FFF2-40B4-BE49-F238E27FC236}">
                <a16:creationId xmlns:a16="http://schemas.microsoft.com/office/drawing/2014/main" id="{1C13F34F-5EE7-22BC-F046-FF06629E5741}"/>
              </a:ext>
            </a:extLst>
          </p:cNvPr>
          <p:cNvGrpSpPr/>
          <p:nvPr/>
        </p:nvGrpSpPr>
        <p:grpSpPr>
          <a:xfrm>
            <a:off x="207883" y="1973913"/>
            <a:ext cx="1742887" cy="1386724"/>
            <a:chOff x="2054431" y="4643910"/>
            <a:chExt cx="2323849" cy="1848965"/>
          </a:xfrm>
        </p:grpSpPr>
        <p:pic>
          <p:nvPicPr>
            <p:cNvPr id="8" name="Picture 7">
              <a:extLst>
                <a:ext uri="{FF2B5EF4-FFF2-40B4-BE49-F238E27FC236}">
                  <a16:creationId xmlns:a16="http://schemas.microsoft.com/office/drawing/2014/main" id="{71325CC0-E0DF-960D-3765-4D0DD2BE930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054431" y="4643910"/>
              <a:ext cx="2323849" cy="1848965"/>
            </a:xfrm>
            <a:prstGeom prst="rect">
              <a:avLst/>
            </a:prstGeom>
          </p:spPr>
          <p:style>
            <a:lnRef idx="2">
              <a:schemeClr val="dk1"/>
            </a:lnRef>
            <a:fillRef idx="1">
              <a:schemeClr val="lt1"/>
            </a:fillRef>
            <a:effectRef idx="0">
              <a:schemeClr val="dk1"/>
            </a:effectRef>
            <a:fontRef idx="minor">
              <a:schemeClr val="dk1"/>
            </a:fontRef>
          </p:style>
        </p:pic>
        <p:sp>
          <p:nvSpPr>
            <p:cNvPr id="13" name="TextBox 12">
              <a:extLst>
                <a:ext uri="{FF2B5EF4-FFF2-40B4-BE49-F238E27FC236}">
                  <a16:creationId xmlns:a16="http://schemas.microsoft.com/office/drawing/2014/main" id="{073CC6CE-4852-87C0-A162-074D5E157CF6}"/>
                </a:ext>
              </a:extLst>
            </p:cNvPr>
            <p:cNvSpPr txBox="1"/>
            <p:nvPr/>
          </p:nvSpPr>
          <p:spPr>
            <a:xfrm>
              <a:off x="2090056" y="4686437"/>
              <a:ext cx="432171" cy="338555"/>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DL</a:t>
              </a:r>
            </a:p>
          </p:txBody>
        </p:sp>
      </p:grpSp>
      <p:grpSp>
        <p:nvGrpSpPr>
          <p:cNvPr id="19" name="Group 18">
            <a:extLst>
              <a:ext uri="{FF2B5EF4-FFF2-40B4-BE49-F238E27FC236}">
                <a16:creationId xmlns:a16="http://schemas.microsoft.com/office/drawing/2014/main" id="{C4394372-A71E-13E6-7DB9-8C6E43B71476}"/>
              </a:ext>
            </a:extLst>
          </p:cNvPr>
          <p:cNvGrpSpPr/>
          <p:nvPr/>
        </p:nvGrpSpPr>
        <p:grpSpPr>
          <a:xfrm>
            <a:off x="207883" y="3515661"/>
            <a:ext cx="1742887" cy="1375849"/>
            <a:chOff x="477328" y="2536339"/>
            <a:chExt cx="2323849" cy="1834465"/>
          </a:xfrm>
        </p:grpSpPr>
        <p:pic>
          <p:nvPicPr>
            <p:cNvPr id="16" name="Picture 15" descr="A picture containing text, envelope&#10;&#10;Description automatically generated">
              <a:extLst>
                <a:ext uri="{FF2B5EF4-FFF2-40B4-BE49-F238E27FC236}">
                  <a16:creationId xmlns:a16="http://schemas.microsoft.com/office/drawing/2014/main" id="{FF679128-4D25-D059-9BA8-C13B5DA377A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477328" y="2536339"/>
              <a:ext cx="2323849" cy="1834465"/>
            </a:xfrm>
            <a:prstGeom prst="rect">
              <a:avLst/>
            </a:prstGeom>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BCE9BA48-C1A7-A78D-75A4-94D32957FAA9}"/>
                </a:ext>
              </a:extLst>
            </p:cNvPr>
            <p:cNvSpPr txBox="1"/>
            <p:nvPr/>
          </p:nvSpPr>
          <p:spPr>
            <a:xfrm>
              <a:off x="2251246" y="4018404"/>
              <a:ext cx="534763" cy="33855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PA6</a:t>
              </a:r>
            </a:p>
          </p:txBody>
        </p:sp>
      </p:grpSp>
      <p:grpSp>
        <p:nvGrpSpPr>
          <p:cNvPr id="23" name="Group 22">
            <a:extLst>
              <a:ext uri="{FF2B5EF4-FFF2-40B4-BE49-F238E27FC236}">
                <a16:creationId xmlns:a16="http://schemas.microsoft.com/office/drawing/2014/main" id="{8DB23B12-F882-C342-B96F-B002549AFAF1}"/>
              </a:ext>
            </a:extLst>
          </p:cNvPr>
          <p:cNvGrpSpPr/>
          <p:nvPr/>
        </p:nvGrpSpPr>
        <p:grpSpPr>
          <a:xfrm>
            <a:off x="2042811" y="3515661"/>
            <a:ext cx="1701051" cy="1375849"/>
            <a:chOff x="2772482" y="4405511"/>
            <a:chExt cx="2268068" cy="1834465"/>
          </a:xfrm>
        </p:grpSpPr>
        <p:pic>
          <p:nvPicPr>
            <p:cNvPr id="21" name="Picture 20">
              <a:extLst>
                <a:ext uri="{FF2B5EF4-FFF2-40B4-BE49-F238E27FC236}">
                  <a16:creationId xmlns:a16="http://schemas.microsoft.com/office/drawing/2014/main" id="{91846D1E-F077-76F4-A9CE-93BE7D80D1E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772482" y="4405511"/>
              <a:ext cx="2268068" cy="1834465"/>
            </a:xfrm>
            <a:prstGeom prst="rect">
              <a:avLst/>
            </a:prstGeom>
          </p:spPr>
          <p:style>
            <a:lnRef idx="2">
              <a:schemeClr val="dk1"/>
            </a:lnRef>
            <a:fillRef idx="1">
              <a:schemeClr val="lt1"/>
            </a:fillRef>
            <a:effectRef idx="0">
              <a:schemeClr val="dk1"/>
            </a:effectRef>
            <a:fontRef idx="minor">
              <a:schemeClr val="dk1"/>
            </a:fontRef>
          </p:style>
        </p:pic>
        <p:sp>
          <p:nvSpPr>
            <p:cNvPr id="22" name="TextBox 21">
              <a:extLst>
                <a:ext uri="{FF2B5EF4-FFF2-40B4-BE49-F238E27FC236}">
                  <a16:creationId xmlns:a16="http://schemas.microsoft.com/office/drawing/2014/main" id="{8AC8F49C-A493-828C-D6E4-ECFF4E4512DC}"/>
                </a:ext>
              </a:extLst>
            </p:cNvPr>
            <p:cNvSpPr txBox="1"/>
            <p:nvPr/>
          </p:nvSpPr>
          <p:spPr>
            <a:xfrm>
              <a:off x="4384999" y="5887575"/>
              <a:ext cx="626667" cy="33855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PETG</a:t>
              </a:r>
            </a:p>
          </p:txBody>
        </p:sp>
      </p:grpSp>
      <p:grpSp>
        <p:nvGrpSpPr>
          <p:cNvPr id="29" name="Group 28">
            <a:extLst>
              <a:ext uri="{FF2B5EF4-FFF2-40B4-BE49-F238E27FC236}">
                <a16:creationId xmlns:a16="http://schemas.microsoft.com/office/drawing/2014/main" id="{E95BF448-4DD8-CB16-9C8B-B90309F0C9D6}"/>
              </a:ext>
            </a:extLst>
          </p:cNvPr>
          <p:cNvGrpSpPr/>
          <p:nvPr/>
        </p:nvGrpSpPr>
        <p:grpSpPr>
          <a:xfrm>
            <a:off x="3809148" y="3505488"/>
            <a:ext cx="1070375" cy="1396451"/>
            <a:chOff x="5127599" y="4391948"/>
            <a:chExt cx="1427166" cy="1861934"/>
          </a:xfrm>
        </p:grpSpPr>
        <p:pic>
          <p:nvPicPr>
            <p:cNvPr id="27" name="Picture 26" descr="A white square on a black surface&#10;&#10;Description automatically generated with low confidence">
              <a:extLst>
                <a:ext uri="{FF2B5EF4-FFF2-40B4-BE49-F238E27FC236}">
                  <a16:creationId xmlns:a16="http://schemas.microsoft.com/office/drawing/2014/main" id="{8DD45422-B9F6-0FC9-DBD5-D50D78DCB8C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5400000">
              <a:off x="4910387" y="4609160"/>
              <a:ext cx="1861590" cy="1427166"/>
            </a:xfrm>
            <a:prstGeom prst="rect">
              <a:avLst/>
            </a:prstGeom>
          </p:spPr>
          <p:style>
            <a:lnRef idx="2">
              <a:schemeClr val="dk1"/>
            </a:lnRef>
            <a:fillRef idx="1">
              <a:schemeClr val="lt1"/>
            </a:fillRef>
            <a:effectRef idx="0">
              <a:schemeClr val="dk1"/>
            </a:effectRef>
            <a:fontRef idx="minor">
              <a:schemeClr val="dk1"/>
            </a:fontRef>
          </p:style>
        </p:pic>
        <p:sp>
          <p:nvSpPr>
            <p:cNvPr id="28" name="TextBox 27">
              <a:extLst>
                <a:ext uri="{FF2B5EF4-FFF2-40B4-BE49-F238E27FC236}">
                  <a16:creationId xmlns:a16="http://schemas.microsoft.com/office/drawing/2014/main" id="{0130EA63-F9FF-ED60-E7A0-0B033254737A}"/>
                </a:ext>
              </a:extLst>
            </p:cNvPr>
            <p:cNvSpPr txBox="1"/>
            <p:nvPr/>
          </p:nvSpPr>
          <p:spPr>
            <a:xfrm>
              <a:off x="6130572" y="5915327"/>
              <a:ext cx="421482" cy="33855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PS</a:t>
              </a:r>
            </a:p>
          </p:txBody>
        </p:sp>
      </p:grpSp>
      <p:grpSp>
        <p:nvGrpSpPr>
          <p:cNvPr id="35" name="Group 34">
            <a:extLst>
              <a:ext uri="{FF2B5EF4-FFF2-40B4-BE49-F238E27FC236}">
                <a16:creationId xmlns:a16="http://schemas.microsoft.com/office/drawing/2014/main" id="{44D46E90-8CD8-972C-19A3-535072B30BF4}"/>
              </a:ext>
            </a:extLst>
          </p:cNvPr>
          <p:cNvGrpSpPr/>
          <p:nvPr/>
        </p:nvGrpSpPr>
        <p:grpSpPr>
          <a:xfrm>
            <a:off x="3504440" y="2238969"/>
            <a:ext cx="1367015" cy="1099180"/>
            <a:chOff x="4732078" y="2541543"/>
            <a:chExt cx="1822687" cy="1465573"/>
          </a:xfrm>
        </p:grpSpPr>
        <p:pic>
          <p:nvPicPr>
            <p:cNvPr id="33" name="Picture 32" descr="A picture containing text, indoor, computer&#10;&#10;Description automatically generated">
              <a:extLst>
                <a:ext uri="{FF2B5EF4-FFF2-40B4-BE49-F238E27FC236}">
                  <a16:creationId xmlns:a16="http://schemas.microsoft.com/office/drawing/2014/main" id="{A57858F7-871D-DAE2-53D8-4DAC350A807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4732078" y="2541543"/>
              <a:ext cx="1822687" cy="1465573"/>
            </a:xfrm>
            <a:prstGeom prst="rect">
              <a:avLst/>
            </a:prstGeom>
          </p:spPr>
          <p:style>
            <a:lnRef idx="2">
              <a:schemeClr val="dk1"/>
            </a:lnRef>
            <a:fillRef idx="1">
              <a:schemeClr val="lt1"/>
            </a:fillRef>
            <a:effectRef idx="0">
              <a:schemeClr val="dk1"/>
            </a:effectRef>
            <a:fontRef idx="minor">
              <a:schemeClr val="dk1"/>
            </a:fontRef>
          </p:style>
        </p:pic>
        <p:sp>
          <p:nvSpPr>
            <p:cNvPr id="34" name="TextBox 33">
              <a:extLst>
                <a:ext uri="{FF2B5EF4-FFF2-40B4-BE49-F238E27FC236}">
                  <a16:creationId xmlns:a16="http://schemas.microsoft.com/office/drawing/2014/main" id="{F1ABC07F-4DE0-D6DA-2DFD-D2D0655A4CD2}"/>
                </a:ext>
              </a:extLst>
            </p:cNvPr>
            <p:cNvSpPr txBox="1"/>
            <p:nvPr/>
          </p:nvSpPr>
          <p:spPr>
            <a:xfrm>
              <a:off x="5979889" y="3656037"/>
              <a:ext cx="536899" cy="33855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PVC</a:t>
              </a:r>
            </a:p>
          </p:txBody>
        </p:sp>
      </p:grpSp>
      <p:sp>
        <p:nvSpPr>
          <p:cNvPr id="6" name="TextBox 5">
            <a:extLst>
              <a:ext uri="{FF2B5EF4-FFF2-40B4-BE49-F238E27FC236}">
                <a16:creationId xmlns:a16="http://schemas.microsoft.com/office/drawing/2014/main" id="{00CD57C6-4C7C-2644-2C54-1FA6A628E431}"/>
              </a:ext>
            </a:extLst>
          </p:cNvPr>
          <p:cNvSpPr txBox="1"/>
          <p:nvPr/>
        </p:nvSpPr>
        <p:spPr>
          <a:xfrm>
            <a:off x="28306" y="946731"/>
            <a:ext cx="5458093" cy="1015663"/>
          </a:xfrm>
          <a:prstGeom prst="rect">
            <a:avLst/>
          </a:prstGeom>
          <a:noFill/>
        </p:spPr>
        <p:txBody>
          <a:bodyPr wrap="square" rtlCol="0">
            <a:spAutoFit/>
          </a:bodyPr>
          <a:lstStyle/>
          <a:p>
            <a:pPr marL="214313" indent="-214313">
              <a:buFont typeface="Arial" panose="020B0604020202020204" pitchFamily="34" charset="0"/>
              <a:buChar char="•"/>
            </a:pPr>
            <a:r>
              <a:rPr lang="en-US" sz="1500" dirty="0"/>
              <a:t>Five samples of commonly utilized industrial-grade plastic</a:t>
            </a:r>
          </a:p>
          <a:p>
            <a:pPr marL="214313" indent="-214313">
              <a:buFont typeface="Arial" panose="020B0604020202020204" pitchFamily="34" charset="0"/>
              <a:buChar char="•"/>
            </a:pPr>
            <a:r>
              <a:rPr lang="en-US" sz="1500" dirty="0"/>
              <a:t>Two additional samples representing other common pollutants</a:t>
            </a:r>
          </a:p>
          <a:p>
            <a:pPr marL="557213" lvl="1" indent="-214313">
              <a:buFont typeface="Arial" panose="020B0604020202020204" pitchFamily="34" charset="0"/>
              <a:buChar char="•"/>
            </a:pPr>
            <a:r>
              <a:rPr lang="en-US" sz="1500" dirty="0"/>
              <a:t>Dryer Lint</a:t>
            </a:r>
          </a:p>
          <a:p>
            <a:pPr marL="557213" lvl="1" indent="-214313">
              <a:buFont typeface="Arial" panose="020B0604020202020204" pitchFamily="34" charset="0"/>
              <a:buChar char="•"/>
            </a:pPr>
            <a:r>
              <a:rPr lang="en-US" sz="1500" dirty="0"/>
              <a:t>Polyester fiber filling for crafts/insulation</a:t>
            </a:r>
          </a:p>
        </p:txBody>
      </p:sp>
    </p:spTree>
    <p:extLst>
      <p:ext uri="{BB962C8B-B14F-4D97-AF65-F5344CB8AC3E}">
        <p14:creationId xmlns:p14="http://schemas.microsoft.com/office/powerpoint/2010/main" val="33142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7D977BF-62A4-E85F-7259-CED6DA936AEF}"/>
              </a:ext>
            </a:extLst>
          </p:cNvPr>
          <p:cNvSpPr>
            <a:spLocks noGrp="1"/>
          </p:cNvSpPr>
          <p:nvPr>
            <p:ph type="sldNum" sz="quarter" idx="12"/>
          </p:nvPr>
        </p:nvSpPr>
        <p:spPr>
          <a:xfrm>
            <a:off x="7028369" y="5155856"/>
            <a:ext cx="2133600" cy="273844"/>
          </a:xfrm>
        </p:spPr>
        <p:txBody>
          <a:bodyPr/>
          <a:lstStyle/>
          <a:p>
            <a:fld id="{7D830E52-2CEE-BE4A-8A55-AEDBD219F7E8}" type="slidenum">
              <a:rPr lang="en-US" smtClean="0"/>
              <a:t>6</a:t>
            </a:fld>
            <a:endParaRPr lang="en-US"/>
          </a:p>
        </p:txBody>
      </p:sp>
      <p:sp>
        <p:nvSpPr>
          <p:cNvPr id="2" name="Title 1">
            <a:extLst>
              <a:ext uri="{FF2B5EF4-FFF2-40B4-BE49-F238E27FC236}">
                <a16:creationId xmlns:a16="http://schemas.microsoft.com/office/drawing/2014/main" id="{6CE92E47-CF0B-FB4F-0DFD-F3D2E648B7D0}"/>
              </a:ext>
            </a:extLst>
          </p:cNvPr>
          <p:cNvSpPr>
            <a:spLocks noGrp="1"/>
          </p:cNvSpPr>
          <p:nvPr>
            <p:ph type="title" idx="4294967295"/>
          </p:nvPr>
        </p:nvSpPr>
        <p:spPr>
          <a:xfrm>
            <a:off x="25195" y="929947"/>
            <a:ext cx="2595154" cy="793057"/>
          </a:xfrm>
        </p:spPr>
        <p:txBody>
          <a:bodyPr anchor="ctr">
            <a:normAutofit fontScale="90000"/>
          </a:bodyPr>
          <a:lstStyle/>
          <a:p>
            <a:pPr algn="l"/>
            <a:r>
              <a:rPr lang="en-US" sz="3200" dirty="0"/>
              <a:t>Sample preparation</a:t>
            </a:r>
          </a:p>
        </p:txBody>
      </p:sp>
      <p:sp>
        <p:nvSpPr>
          <p:cNvPr id="3" name="Content Placeholder 2">
            <a:extLst>
              <a:ext uri="{FF2B5EF4-FFF2-40B4-BE49-F238E27FC236}">
                <a16:creationId xmlns:a16="http://schemas.microsoft.com/office/drawing/2014/main" id="{AFC850E1-9954-E5FD-F47B-C002B46DF398}"/>
              </a:ext>
            </a:extLst>
          </p:cNvPr>
          <p:cNvSpPr>
            <a:spLocks noGrp="1"/>
          </p:cNvSpPr>
          <p:nvPr>
            <p:ph idx="4294967295"/>
          </p:nvPr>
        </p:nvSpPr>
        <p:spPr>
          <a:xfrm>
            <a:off x="2997723" y="848060"/>
            <a:ext cx="4269491" cy="1765072"/>
          </a:xfrm>
        </p:spPr>
        <p:txBody>
          <a:bodyPr anchor="ctr">
            <a:normAutofit fontScale="85000" lnSpcReduction="20000"/>
          </a:bodyPr>
          <a:lstStyle/>
          <a:p>
            <a:pPr marL="0" indent="0">
              <a:buNone/>
            </a:pPr>
            <a:r>
              <a:rPr lang="en-US" sz="1800" dirty="0"/>
              <a:t>Shave solid blocks</a:t>
            </a:r>
          </a:p>
          <a:p>
            <a:pPr marL="0" indent="0">
              <a:buNone/>
            </a:pPr>
            <a:r>
              <a:rPr lang="en-US" sz="1800" dirty="0"/>
              <a:t>Blend on high for ~5–10 minutes with ~100 mL MQ and MQ ice cubes to generate small particles in suspension</a:t>
            </a:r>
          </a:p>
          <a:p>
            <a:pPr marL="457200" lvl="1" indent="0">
              <a:buNone/>
            </a:pPr>
            <a:r>
              <a:rPr lang="en-US" sz="1200" dirty="0"/>
              <a:t>Ice cubes to prevent melting, overheating, and help pulverize</a:t>
            </a:r>
          </a:p>
          <a:p>
            <a:pPr marL="0" indent="0">
              <a:buNone/>
            </a:pPr>
            <a:r>
              <a:rPr lang="en-US" sz="1800" dirty="0"/>
              <a:t>Break up PEF and DL samples into smaller fragments</a:t>
            </a:r>
          </a:p>
          <a:p>
            <a:pPr marL="457200" lvl="1" indent="0">
              <a:buNone/>
            </a:pPr>
            <a:r>
              <a:rPr lang="en-US" sz="1500" dirty="0"/>
              <a:t>Did not blend PEF samples, gently broke up DL samples</a:t>
            </a:r>
          </a:p>
        </p:txBody>
      </p:sp>
      <p:pic>
        <p:nvPicPr>
          <p:cNvPr id="5" name="Picture 4" descr="A picture containing indoor, appliance, kitchen appliance, blender&#10;&#10;Description automatically generated">
            <a:extLst>
              <a:ext uri="{FF2B5EF4-FFF2-40B4-BE49-F238E27FC236}">
                <a16:creationId xmlns:a16="http://schemas.microsoft.com/office/drawing/2014/main" id="{9CFA3898-9A7A-F718-7E44-C434EC91F3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209254" y="2146455"/>
            <a:ext cx="1865053" cy="2759202"/>
          </a:xfrm>
          <a:prstGeom prst="rect">
            <a:avLst/>
          </a:prstGeom>
        </p:spPr>
      </p:pic>
      <p:grpSp>
        <p:nvGrpSpPr>
          <p:cNvPr id="28" name="Group 27">
            <a:extLst>
              <a:ext uri="{FF2B5EF4-FFF2-40B4-BE49-F238E27FC236}">
                <a16:creationId xmlns:a16="http://schemas.microsoft.com/office/drawing/2014/main" id="{6350E06C-26D7-213D-4ECE-86FEA6E7BE8C}"/>
              </a:ext>
            </a:extLst>
          </p:cNvPr>
          <p:cNvGrpSpPr/>
          <p:nvPr/>
        </p:nvGrpSpPr>
        <p:grpSpPr>
          <a:xfrm>
            <a:off x="246215" y="3271026"/>
            <a:ext cx="1584935" cy="1650652"/>
            <a:chOff x="1782304" y="4003300"/>
            <a:chExt cx="2113247" cy="2200869"/>
          </a:xfrm>
          <a:solidFill>
            <a:srgbClr val="F0F0F0"/>
          </a:solidFill>
        </p:grpSpPr>
        <p:pic>
          <p:nvPicPr>
            <p:cNvPr id="7" name="Picture 6" descr="PP1 shavings&#10;">
              <a:extLst>
                <a:ext uri="{FF2B5EF4-FFF2-40B4-BE49-F238E27FC236}">
                  <a16:creationId xmlns:a16="http://schemas.microsoft.com/office/drawing/2014/main" id="{4D1711E5-85DF-9E6E-8E8D-3DE8D5DC5834}"/>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782304" y="4003300"/>
              <a:ext cx="2113247" cy="2193841"/>
            </a:xfrm>
            <a:prstGeom prst="rect">
              <a:avLst/>
            </a:prstGeom>
            <a:grpFill/>
          </p:spPr>
          <p:style>
            <a:lnRef idx="2">
              <a:schemeClr val="dk1"/>
            </a:lnRef>
            <a:fillRef idx="1">
              <a:schemeClr val="lt1"/>
            </a:fillRef>
            <a:effectRef idx="0">
              <a:schemeClr val="dk1"/>
            </a:effectRef>
            <a:fontRef idx="minor">
              <a:schemeClr val="dk1"/>
            </a:fontRef>
          </p:style>
        </p:pic>
        <p:sp>
          <p:nvSpPr>
            <p:cNvPr id="8" name="TextBox 7">
              <a:extLst>
                <a:ext uri="{FF2B5EF4-FFF2-40B4-BE49-F238E27FC236}">
                  <a16:creationId xmlns:a16="http://schemas.microsoft.com/office/drawing/2014/main" id="{E13AE503-48C2-77AA-D06A-D94AEFFA2839}"/>
                </a:ext>
              </a:extLst>
            </p:cNvPr>
            <p:cNvSpPr txBox="1"/>
            <p:nvPr/>
          </p:nvSpPr>
          <p:spPr>
            <a:xfrm>
              <a:off x="1800925" y="5865614"/>
              <a:ext cx="1092607" cy="338555"/>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PP shavings</a:t>
              </a:r>
            </a:p>
          </p:txBody>
        </p:sp>
      </p:grpSp>
      <p:grpSp>
        <p:nvGrpSpPr>
          <p:cNvPr id="27" name="Group 26">
            <a:extLst>
              <a:ext uri="{FF2B5EF4-FFF2-40B4-BE49-F238E27FC236}">
                <a16:creationId xmlns:a16="http://schemas.microsoft.com/office/drawing/2014/main" id="{69F0E804-FCAA-C610-831A-637211F09EBB}"/>
              </a:ext>
            </a:extLst>
          </p:cNvPr>
          <p:cNvGrpSpPr/>
          <p:nvPr/>
        </p:nvGrpSpPr>
        <p:grpSpPr>
          <a:xfrm>
            <a:off x="247121" y="2099078"/>
            <a:ext cx="1584029" cy="1263620"/>
            <a:chOff x="1782304" y="2453710"/>
            <a:chExt cx="2112039" cy="1684826"/>
          </a:xfrm>
          <a:solidFill>
            <a:srgbClr val="F0F0F0"/>
          </a:solidFill>
        </p:grpSpPr>
        <p:pic>
          <p:nvPicPr>
            <p:cNvPr id="10" name="Picture 9">
              <a:extLst>
                <a:ext uri="{FF2B5EF4-FFF2-40B4-BE49-F238E27FC236}">
                  <a16:creationId xmlns:a16="http://schemas.microsoft.com/office/drawing/2014/main" id="{2269FF6D-8C3D-0AF3-ECE5-561597DF0F5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782304" y="2453710"/>
              <a:ext cx="2112039" cy="1478434"/>
            </a:xfrm>
            <a:prstGeom prst="rect">
              <a:avLst/>
            </a:prstGeom>
            <a:grpFill/>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665522A2-6784-0644-22AB-4DB7980FE0A0}"/>
                </a:ext>
              </a:extLst>
            </p:cNvPr>
            <p:cNvSpPr txBox="1"/>
            <p:nvPr/>
          </p:nvSpPr>
          <p:spPr>
            <a:xfrm>
              <a:off x="1807917" y="3584539"/>
              <a:ext cx="1058303" cy="553997"/>
            </a:xfrm>
            <a:prstGeom prst="rect">
              <a:avLst/>
            </a:prstGeom>
            <a:grp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050" dirty="0"/>
                <a:t>PS shavings</a:t>
              </a:r>
            </a:p>
          </p:txBody>
        </p:sp>
      </p:grpSp>
      <p:grpSp>
        <p:nvGrpSpPr>
          <p:cNvPr id="30" name="Group 29">
            <a:extLst>
              <a:ext uri="{FF2B5EF4-FFF2-40B4-BE49-F238E27FC236}">
                <a16:creationId xmlns:a16="http://schemas.microsoft.com/office/drawing/2014/main" id="{8047AB40-E765-D271-7459-DDB43F55BE2B}"/>
              </a:ext>
            </a:extLst>
          </p:cNvPr>
          <p:cNvGrpSpPr/>
          <p:nvPr/>
        </p:nvGrpSpPr>
        <p:grpSpPr>
          <a:xfrm>
            <a:off x="1934746" y="3381780"/>
            <a:ext cx="1108826" cy="1316998"/>
            <a:chOff x="4062828" y="4206351"/>
            <a:chExt cx="1478435" cy="1755997"/>
          </a:xfrm>
          <a:solidFill>
            <a:srgbClr val="F0F0F0"/>
          </a:solidFill>
        </p:grpSpPr>
        <p:pic>
          <p:nvPicPr>
            <p:cNvPr id="13" name="Picture 12">
              <a:extLst>
                <a:ext uri="{FF2B5EF4-FFF2-40B4-BE49-F238E27FC236}">
                  <a16:creationId xmlns:a16="http://schemas.microsoft.com/office/drawing/2014/main" id="{A901304F-9E91-6890-EF43-5D4842703AD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5400000">
              <a:off x="3924047" y="4345132"/>
              <a:ext cx="1755997" cy="1478435"/>
            </a:xfrm>
            <a:prstGeom prst="rect">
              <a:avLst/>
            </a:prstGeom>
            <a:grpFill/>
          </p:spPr>
          <p:style>
            <a:lnRef idx="2">
              <a:schemeClr val="dk1"/>
            </a:lnRef>
            <a:fillRef idx="1">
              <a:schemeClr val="lt1"/>
            </a:fillRef>
            <a:effectRef idx="0">
              <a:schemeClr val="dk1"/>
            </a:effectRef>
            <a:fontRef idx="minor">
              <a:schemeClr val="dk1"/>
            </a:fontRef>
          </p:style>
        </p:pic>
        <p:sp>
          <p:nvSpPr>
            <p:cNvPr id="15" name="TextBox 14">
              <a:extLst>
                <a:ext uri="{FF2B5EF4-FFF2-40B4-BE49-F238E27FC236}">
                  <a16:creationId xmlns:a16="http://schemas.microsoft.com/office/drawing/2014/main" id="{404EA7BD-9C68-F517-A6E6-DFA7BBA77270}"/>
                </a:ext>
              </a:extLst>
            </p:cNvPr>
            <p:cNvSpPr txBox="1"/>
            <p:nvPr/>
          </p:nvSpPr>
          <p:spPr>
            <a:xfrm>
              <a:off x="4320403" y="4218226"/>
              <a:ext cx="1199474" cy="338555"/>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t>PVC shavings</a:t>
              </a:r>
            </a:p>
          </p:txBody>
        </p:sp>
      </p:grpSp>
      <p:grpSp>
        <p:nvGrpSpPr>
          <p:cNvPr id="31" name="Group 30">
            <a:extLst>
              <a:ext uri="{FF2B5EF4-FFF2-40B4-BE49-F238E27FC236}">
                <a16:creationId xmlns:a16="http://schemas.microsoft.com/office/drawing/2014/main" id="{97EE3C5A-9B50-1463-6910-B8125FCE6E7A}"/>
              </a:ext>
            </a:extLst>
          </p:cNvPr>
          <p:cNvGrpSpPr/>
          <p:nvPr/>
        </p:nvGrpSpPr>
        <p:grpSpPr>
          <a:xfrm>
            <a:off x="1948349" y="2099078"/>
            <a:ext cx="1010452" cy="1165860"/>
            <a:chOff x="5829866" y="4271311"/>
            <a:chExt cx="1347269" cy="1554480"/>
          </a:xfrm>
          <a:solidFill>
            <a:srgbClr val="F0F0F0"/>
          </a:solidFill>
        </p:grpSpPr>
        <p:pic>
          <p:nvPicPr>
            <p:cNvPr id="25" name="Picture 24">
              <a:extLst>
                <a:ext uri="{FF2B5EF4-FFF2-40B4-BE49-F238E27FC236}">
                  <a16:creationId xmlns:a16="http://schemas.microsoft.com/office/drawing/2014/main" id="{FC9BC29D-D1DF-B667-24AA-9A8F78B3AA7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829866" y="4271311"/>
              <a:ext cx="1347269" cy="1554480"/>
            </a:xfrm>
            <a:prstGeom prst="rect">
              <a:avLst/>
            </a:prstGeom>
            <a:grpFill/>
          </p:spPr>
          <p:style>
            <a:lnRef idx="2">
              <a:schemeClr val="dk1"/>
            </a:lnRef>
            <a:fillRef idx="1">
              <a:schemeClr val="lt1"/>
            </a:fillRef>
            <a:effectRef idx="0">
              <a:schemeClr val="dk1"/>
            </a:effectRef>
            <a:fontRef idx="minor">
              <a:schemeClr val="dk1"/>
            </a:fontRef>
          </p:style>
        </p:pic>
        <p:sp>
          <p:nvSpPr>
            <p:cNvPr id="26" name="TextBox 25">
              <a:extLst>
                <a:ext uri="{FF2B5EF4-FFF2-40B4-BE49-F238E27FC236}">
                  <a16:creationId xmlns:a16="http://schemas.microsoft.com/office/drawing/2014/main" id="{9DEF4D85-B024-99C2-1E3E-77D039D6A4C7}"/>
                </a:ext>
              </a:extLst>
            </p:cNvPr>
            <p:cNvSpPr txBox="1"/>
            <p:nvPr/>
          </p:nvSpPr>
          <p:spPr>
            <a:xfrm>
              <a:off x="5841399" y="4302092"/>
              <a:ext cx="1197337" cy="338555"/>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050" dirty="0">
                  <a:solidFill>
                    <a:schemeClr val="tx1"/>
                  </a:solidFill>
                </a:rPr>
                <a:t>PA6 shavings</a:t>
              </a:r>
            </a:p>
          </p:txBody>
        </p:sp>
      </p:grpSp>
      <p:sp>
        <p:nvSpPr>
          <p:cNvPr id="35" name="Cube 34">
            <a:extLst>
              <a:ext uri="{FF2B5EF4-FFF2-40B4-BE49-F238E27FC236}">
                <a16:creationId xmlns:a16="http://schemas.microsoft.com/office/drawing/2014/main" id="{65635630-AD49-FBEE-E0DA-8AEF0B8EB802}"/>
              </a:ext>
            </a:extLst>
          </p:cNvPr>
          <p:cNvSpPr/>
          <p:nvPr/>
        </p:nvSpPr>
        <p:spPr>
          <a:xfrm>
            <a:off x="4752660" y="2684874"/>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37" name="Cube 36">
            <a:extLst>
              <a:ext uri="{FF2B5EF4-FFF2-40B4-BE49-F238E27FC236}">
                <a16:creationId xmlns:a16="http://schemas.microsoft.com/office/drawing/2014/main" id="{50353406-ED0A-0662-9F63-1BBCD03F0350}"/>
              </a:ext>
            </a:extLst>
          </p:cNvPr>
          <p:cNvSpPr/>
          <p:nvPr/>
        </p:nvSpPr>
        <p:spPr>
          <a:xfrm rot="2289780">
            <a:off x="5297442" y="3418454"/>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38" name="Cube 37">
            <a:extLst>
              <a:ext uri="{FF2B5EF4-FFF2-40B4-BE49-F238E27FC236}">
                <a16:creationId xmlns:a16="http://schemas.microsoft.com/office/drawing/2014/main" id="{F10919A8-E230-7650-442B-B99027D44FCB}"/>
              </a:ext>
            </a:extLst>
          </p:cNvPr>
          <p:cNvSpPr/>
          <p:nvPr/>
        </p:nvSpPr>
        <p:spPr>
          <a:xfrm rot="1346680">
            <a:off x="5297443" y="2883764"/>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39" name="Cube 38">
            <a:extLst>
              <a:ext uri="{FF2B5EF4-FFF2-40B4-BE49-F238E27FC236}">
                <a16:creationId xmlns:a16="http://schemas.microsoft.com/office/drawing/2014/main" id="{93797243-F84A-54FD-3A3E-982633DC77E9}"/>
              </a:ext>
            </a:extLst>
          </p:cNvPr>
          <p:cNvSpPr/>
          <p:nvPr/>
        </p:nvSpPr>
        <p:spPr>
          <a:xfrm rot="20822225">
            <a:off x="4449997" y="3171521"/>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40" name="Cube 39">
            <a:extLst>
              <a:ext uri="{FF2B5EF4-FFF2-40B4-BE49-F238E27FC236}">
                <a16:creationId xmlns:a16="http://schemas.microsoft.com/office/drawing/2014/main" id="{1CCF8FE5-FC1A-605B-85B2-88B4AFB274ED}"/>
              </a:ext>
            </a:extLst>
          </p:cNvPr>
          <p:cNvSpPr/>
          <p:nvPr/>
        </p:nvSpPr>
        <p:spPr>
          <a:xfrm>
            <a:off x="4521538" y="3735496"/>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41" name="Cube 40">
            <a:extLst>
              <a:ext uri="{FF2B5EF4-FFF2-40B4-BE49-F238E27FC236}">
                <a16:creationId xmlns:a16="http://schemas.microsoft.com/office/drawing/2014/main" id="{C6C0F961-560B-CE78-04E3-E6EF5A5D3C83}"/>
              </a:ext>
            </a:extLst>
          </p:cNvPr>
          <p:cNvSpPr/>
          <p:nvPr/>
        </p:nvSpPr>
        <p:spPr>
          <a:xfrm rot="20945703">
            <a:off x="5024555" y="3891594"/>
            <a:ext cx="480060" cy="480060"/>
          </a:xfrm>
          <a:custGeom>
            <a:avLst/>
            <a:gdLst>
              <a:gd name="connsiteX0" fmla="*/ 0 w 640080"/>
              <a:gd name="connsiteY0" fmla="*/ 160020 h 640080"/>
              <a:gd name="connsiteX1" fmla="*/ 480060 w 640080"/>
              <a:gd name="connsiteY1" fmla="*/ 160020 h 640080"/>
              <a:gd name="connsiteX2" fmla="*/ 480060 w 640080"/>
              <a:gd name="connsiteY2" fmla="*/ 640080 h 640080"/>
              <a:gd name="connsiteX3" fmla="*/ 0 w 640080"/>
              <a:gd name="connsiteY3" fmla="*/ 640080 h 640080"/>
              <a:gd name="connsiteX4" fmla="*/ 0 w 640080"/>
              <a:gd name="connsiteY4" fmla="*/ 160020 h 640080"/>
              <a:gd name="connsiteX0" fmla="*/ 480060 w 640080"/>
              <a:gd name="connsiteY0" fmla="*/ 160020 h 640080"/>
              <a:gd name="connsiteX1" fmla="*/ 640080 w 640080"/>
              <a:gd name="connsiteY1" fmla="*/ 0 h 640080"/>
              <a:gd name="connsiteX2" fmla="*/ 640080 w 640080"/>
              <a:gd name="connsiteY2" fmla="*/ 480060 h 640080"/>
              <a:gd name="connsiteX3" fmla="*/ 480060 w 640080"/>
              <a:gd name="connsiteY3" fmla="*/ 640080 h 640080"/>
              <a:gd name="connsiteX4" fmla="*/ 48006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480060 w 640080"/>
              <a:gd name="connsiteY3" fmla="*/ 160020 h 640080"/>
              <a:gd name="connsiteX4" fmla="*/ 0 w 640080"/>
              <a:gd name="connsiteY4" fmla="*/ 160020 h 640080"/>
              <a:gd name="connsiteX0" fmla="*/ 0 w 640080"/>
              <a:gd name="connsiteY0" fmla="*/ 160020 h 640080"/>
              <a:gd name="connsiteX1" fmla="*/ 160020 w 640080"/>
              <a:gd name="connsiteY1" fmla="*/ 0 h 640080"/>
              <a:gd name="connsiteX2" fmla="*/ 640080 w 640080"/>
              <a:gd name="connsiteY2" fmla="*/ 0 h 640080"/>
              <a:gd name="connsiteX3" fmla="*/ 640080 w 640080"/>
              <a:gd name="connsiteY3" fmla="*/ 480060 h 640080"/>
              <a:gd name="connsiteX4" fmla="*/ 480060 w 640080"/>
              <a:gd name="connsiteY4" fmla="*/ 640080 h 640080"/>
              <a:gd name="connsiteX5" fmla="*/ 0 w 640080"/>
              <a:gd name="connsiteY5" fmla="*/ 640080 h 640080"/>
              <a:gd name="connsiteX6" fmla="*/ 0 w 640080"/>
              <a:gd name="connsiteY6" fmla="*/ 160020 h 640080"/>
              <a:gd name="connsiteX7" fmla="*/ 0 w 640080"/>
              <a:gd name="connsiteY7" fmla="*/ 160020 h 640080"/>
              <a:gd name="connsiteX8" fmla="*/ 480060 w 640080"/>
              <a:gd name="connsiteY8" fmla="*/ 160020 h 640080"/>
              <a:gd name="connsiteX9" fmla="*/ 640080 w 640080"/>
              <a:gd name="connsiteY9" fmla="*/ 0 h 640080"/>
              <a:gd name="connsiteX10" fmla="*/ 480060 w 640080"/>
              <a:gd name="connsiteY10" fmla="*/ 160020 h 640080"/>
              <a:gd name="connsiteX11" fmla="*/ 480060 w 640080"/>
              <a:gd name="connsiteY11" fmla="*/ 640080 h 64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0080" h="640080" stroke="0" extrusionOk="0">
                <a:moveTo>
                  <a:pt x="0" y="160020"/>
                </a:moveTo>
                <a:cubicBezTo>
                  <a:pt x="208060" y="180374"/>
                  <a:pt x="244539" y="180212"/>
                  <a:pt x="480060" y="160020"/>
                </a:cubicBezTo>
                <a:cubicBezTo>
                  <a:pt x="482224" y="297300"/>
                  <a:pt x="459973" y="529575"/>
                  <a:pt x="480060" y="640080"/>
                </a:cubicBezTo>
                <a:cubicBezTo>
                  <a:pt x="291591" y="648518"/>
                  <a:pt x="207623" y="642619"/>
                  <a:pt x="0" y="640080"/>
                </a:cubicBezTo>
                <a:cubicBezTo>
                  <a:pt x="-4594" y="420694"/>
                  <a:pt x="-18710" y="268734"/>
                  <a:pt x="0" y="160020"/>
                </a:cubicBezTo>
                <a:close/>
              </a:path>
              <a:path w="640080" h="640080" fill="darkenLess" stroke="0" extrusionOk="0">
                <a:moveTo>
                  <a:pt x="480060" y="160020"/>
                </a:moveTo>
                <a:cubicBezTo>
                  <a:pt x="533645" y="103496"/>
                  <a:pt x="596001" y="35460"/>
                  <a:pt x="640080" y="0"/>
                </a:cubicBezTo>
                <a:cubicBezTo>
                  <a:pt x="626956" y="226089"/>
                  <a:pt x="642780" y="345639"/>
                  <a:pt x="640080" y="480060"/>
                </a:cubicBezTo>
                <a:cubicBezTo>
                  <a:pt x="598487" y="508805"/>
                  <a:pt x="538685" y="571805"/>
                  <a:pt x="480060" y="640080"/>
                </a:cubicBezTo>
                <a:cubicBezTo>
                  <a:pt x="498565" y="460240"/>
                  <a:pt x="499865" y="377805"/>
                  <a:pt x="480060" y="160020"/>
                </a:cubicBezTo>
                <a:close/>
              </a:path>
              <a:path w="640080" h="640080" fill="lightenLess" stroke="0" extrusionOk="0">
                <a:moveTo>
                  <a:pt x="0" y="160020"/>
                </a:moveTo>
                <a:cubicBezTo>
                  <a:pt x="47110" y="117706"/>
                  <a:pt x="101535" y="60472"/>
                  <a:pt x="160020" y="0"/>
                </a:cubicBezTo>
                <a:cubicBezTo>
                  <a:pt x="394726" y="-8344"/>
                  <a:pt x="440531" y="-23214"/>
                  <a:pt x="640080" y="0"/>
                </a:cubicBezTo>
                <a:cubicBezTo>
                  <a:pt x="572541" y="52938"/>
                  <a:pt x="531089" y="104771"/>
                  <a:pt x="480060" y="160020"/>
                </a:cubicBezTo>
                <a:cubicBezTo>
                  <a:pt x="356058" y="157350"/>
                  <a:pt x="185099" y="172899"/>
                  <a:pt x="0" y="160020"/>
                </a:cubicBezTo>
                <a:close/>
              </a:path>
              <a:path w="640080" h="640080" fill="none" extrusionOk="0">
                <a:moveTo>
                  <a:pt x="0" y="160020"/>
                </a:moveTo>
                <a:cubicBezTo>
                  <a:pt x="66507" y="82356"/>
                  <a:pt x="117675" y="42036"/>
                  <a:pt x="160020" y="0"/>
                </a:cubicBezTo>
                <a:cubicBezTo>
                  <a:pt x="292162" y="12296"/>
                  <a:pt x="437433" y="-12935"/>
                  <a:pt x="640080" y="0"/>
                </a:cubicBezTo>
                <a:cubicBezTo>
                  <a:pt x="616232" y="187560"/>
                  <a:pt x="618770" y="333939"/>
                  <a:pt x="640080" y="480060"/>
                </a:cubicBezTo>
                <a:cubicBezTo>
                  <a:pt x="597725" y="524196"/>
                  <a:pt x="512530" y="592678"/>
                  <a:pt x="480060" y="640080"/>
                </a:cubicBezTo>
                <a:cubicBezTo>
                  <a:pt x="345175" y="654905"/>
                  <a:pt x="208129" y="622194"/>
                  <a:pt x="0" y="640080"/>
                </a:cubicBezTo>
                <a:cubicBezTo>
                  <a:pt x="-284" y="522002"/>
                  <a:pt x="-21750" y="263094"/>
                  <a:pt x="0" y="160020"/>
                </a:cubicBezTo>
                <a:close/>
                <a:moveTo>
                  <a:pt x="0" y="160020"/>
                </a:moveTo>
                <a:cubicBezTo>
                  <a:pt x="182539" y="141022"/>
                  <a:pt x="296509" y="136800"/>
                  <a:pt x="480060" y="160020"/>
                </a:cubicBezTo>
                <a:cubicBezTo>
                  <a:pt x="540983" y="89295"/>
                  <a:pt x="581747" y="57425"/>
                  <a:pt x="640080" y="0"/>
                </a:cubicBezTo>
                <a:moveTo>
                  <a:pt x="480060" y="160020"/>
                </a:moveTo>
                <a:cubicBezTo>
                  <a:pt x="478327" y="352869"/>
                  <a:pt x="478044" y="463454"/>
                  <a:pt x="480060" y="640080"/>
                </a:cubicBezTo>
              </a:path>
              <a:path w="640080" h="640080" fill="none" stroke="0" extrusionOk="0">
                <a:moveTo>
                  <a:pt x="0" y="160020"/>
                </a:moveTo>
                <a:cubicBezTo>
                  <a:pt x="40161" y="111741"/>
                  <a:pt x="81808" y="78134"/>
                  <a:pt x="160020" y="0"/>
                </a:cubicBezTo>
                <a:cubicBezTo>
                  <a:pt x="259268" y="19531"/>
                  <a:pt x="502399" y="-12240"/>
                  <a:pt x="640080" y="0"/>
                </a:cubicBezTo>
                <a:cubicBezTo>
                  <a:pt x="627464" y="187597"/>
                  <a:pt x="637674" y="329996"/>
                  <a:pt x="640080" y="480060"/>
                </a:cubicBezTo>
                <a:cubicBezTo>
                  <a:pt x="580941" y="550405"/>
                  <a:pt x="552158" y="570639"/>
                  <a:pt x="480060" y="640080"/>
                </a:cubicBezTo>
                <a:cubicBezTo>
                  <a:pt x="291357" y="652242"/>
                  <a:pt x="224436" y="658800"/>
                  <a:pt x="0" y="640080"/>
                </a:cubicBezTo>
                <a:cubicBezTo>
                  <a:pt x="-19940" y="424214"/>
                  <a:pt x="-4274" y="369536"/>
                  <a:pt x="0" y="160020"/>
                </a:cubicBezTo>
                <a:close/>
                <a:moveTo>
                  <a:pt x="0" y="160020"/>
                </a:moveTo>
                <a:cubicBezTo>
                  <a:pt x="132535" y="149456"/>
                  <a:pt x="254879" y="181475"/>
                  <a:pt x="480060" y="160020"/>
                </a:cubicBezTo>
                <a:cubicBezTo>
                  <a:pt x="550867" y="83071"/>
                  <a:pt x="594346" y="30303"/>
                  <a:pt x="640080" y="0"/>
                </a:cubicBezTo>
                <a:moveTo>
                  <a:pt x="480060" y="160020"/>
                </a:moveTo>
                <a:cubicBezTo>
                  <a:pt x="480953" y="378158"/>
                  <a:pt x="491708" y="409734"/>
                  <a:pt x="480060" y="640080"/>
                </a:cubicBezTo>
              </a:path>
            </a:pathLst>
          </a:cu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18900000" scaled="1"/>
            <a:tileRect/>
          </a:gradFill>
          <a:ln>
            <a:solidFill>
              <a:srgbClr val="F0F0F0"/>
            </a:solidFill>
            <a:extLst>
              <a:ext uri="{C807C97D-BFC1-408E-A445-0C87EB9F89A2}">
                <ask:lineSketchStyleProps xmlns="" xmlns:ask="http://schemas.microsoft.com/office/drawing/2018/sketchyshapes" sd="1219033472">
                  <a:prstGeom prst="cub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t>MQ</a:t>
            </a:r>
            <a:endParaRPr lang="en-US" sz="1500" dirty="0"/>
          </a:p>
        </p:txBody>
      </p:sp>
      <p:sp>
        <p:nvSpPr>
          <p:cNvPr id="43" name="Plus 42">
            <a:extLst>
              <a:ext uri="{FF2B5EF4-FFF2-40B4-BE49-F238E27FC236}">
                <a16:creationId xmlns:a16="http://schemas.microsoft.com/office/drawing/2014/main" id="{E445F134-C4D6-CDEF-0EE9-BAB511BCD2A2}"/>
              </a:ext>
            </a:extLst>
          </p:cNvPr>
          <p:cNvSpPr/>
          <p:nvPr/>
        </p:nvSpPr>
        <p:spPr>
          <a:xfrm>
            <a:off x="3220713" y="2966823"/>
            <a:ext cx="1028700" cy="10287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Plus 44">
            <a:extLst>
              <a:ext uri="{FF2B5EF4-FFF2-40B4-BE49-F238E27FC236}">
                <a16:creationId xmlns:a16="http://schemas.microsoft.com/office/drawing/2014/main" id="{C387D6E4-2074-4FF1-458D-6DF556EDD8B7}"/>
              </a:ext>
            </a:extLst>
          </p:cNvPr>
          <p:cNvSpPr/>
          <p:nvPr/>
        </p:nvSpPr>
        <p:spPr>
          <a:xfrm>
            <a:off x="5947998" y="2897201"/>
            <a:ext cx="1028700" cy="10287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880957AF-BD59-6D76-3F4D-68E067C5E731}"/>
              </a:ext>
            </a:extLst>
          </p:cNvPr>
          <p:cNvSpPr txBox="1"/>
          <p:nvPr/>
        </p:nvSpPr>
        <p:spPr>
          <a:xfrm>
            <a:off x="1196292" y="1750582"/>
            <a:ext cx="692818" cy="300082"/>
          </a:xfrm>
          <a:prstGeom prst="rect">
            <a:avLst/>
          </a:prstGeom>
          <a:noFill/>
        </p:spPr>
        <p:txBody>
          <a:bodyPr wrap="none" rtlCol="0">
            <a:spAutoFit/>
          </a:bodyPr>
          <a:lstStyle/>
          <a:p>
            <a:r>
              <a:rPr lang="en-US" sz="1350" dirty="0"/>
              <a:t>~ 1–2 g</a:t>
            </a:r>
          </a:p>
        </p:txBody>
      </p:sp>
      <p:pic>
        <p:nvPicPr>
          <p:cNvPr id="12" name="Picture 11" descr="A picture containing text, envelope&#10;&#10;Description automatically generated">
            <a:extLst>
              <a:ext uri="{FF2B5EF4-FFF2-40B4-BE49-F238E27FC236}">
                <a16:creationId xmlns:a16="http://schemas.microsoft.com/office/drawing/2014/main" id="{79F0374B-451F-667A-8134-F81BEDBD60D7}"/>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7209254" y="1131468"/>
            <a:ext cx="624109" cy="492677"/>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623784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9057F-8007-2A2A-7E89-24DCA9B037B2}"/>
              </a:ext>
            </a:extLst>
          </p:cNvPr>
          <p:cNvSpPr>
            <a:spLocks noGrp="1"/>
          </p:cNvSpPr>
          <p:nvPr>
            <p:ph type="sldNum" sz="quarter" idx="12"/>
          </p:nvPr>
        </p:nvSpPr>
        <p:spPr>
          <a:xfrm>
            <a:off x="7063560" y="4901939"/>
            <a:ext cx="2133600" cy="273844"/>
          </a:xfrm>
        </p:spPr>
        <p:txBody>
          <a:bodyPr/>
          <a:lstStyle/>
          <a:p>
            <a:fld id="{7D830E52-2CEE-BE4A-8A55-AEDBD219F7E8}" type="slidenum">
              <a:rPr lang="en-US" smtClean="0"/>
              <a:t>7</a:t>
            </a:fld>
            <a:endParaRPr lang="en-US"/>
          </a:p>
        </p:txBody>
      </p:sp>
      <p:pic>
        <p:nvPicPr>
          <p:cNvPr id="13" name="Graphic 12">
            <a:extLst>
              <a:ext uri="{FF2B5EF4-FFF2-40B4-BE49-F238E27FC236}">
                <a16:creationId xmlns:a16="http://schemas.microsoft.com/office/drawing/2014/main" id="{891D40B1-87FD-1827-DECE-04B0B0CD8A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3216" y="991298"/>
            <a:ext cx="8994584" cy="4047563"/>
          </a:xfrm>
          <a:prstGeom prst="rect">
            <a:avLst/>
          </a:prstGeom>
        </p:spPr>
      </p:pic>
      <p:sp>
        <p:nvSpPr>
          <p:cNvPr id="2" name="Title 1">
            <a:extLst>
              <a:ext uri="{FF2B5EF4-FFF2-40B4-BE49-F238E27FC236}">
                <a16:creationId xmlns:a16="http://schemas.microsoft.com/office/drawing/2014/main" id="{E995B3E9-02F8-6C7B-D2E3-6B704E66E6DC}"/>
              </a:ext>
            </a:extLst>
          </p:cNvPr>
          <p:cNvSpPr>
            <a:spLocks noGrp="1"/>
          </p:cNvSpPr>
          <p:nvPr>
            <p:ph type="title" idx="4294967295"/>
          </p:nvPr>
        </p:nvSpPr>
        <p:spPr>
          <a:xfrm>
            <a:off x="627158" y="921128"/>
            <a:ext cx="7886700" cy="399006"/>
          </a:xfrm>
        </p:spPr>
        <p:txBody>
          <a:bodyPr>
            <a:normAutofit fontScale="90000"/>
          </a:bodyPr>
          <a:lstStyle/>
          <a:p>
            <a:r>
              <a:rPr lang="en-US" sz="2400" dirty="0"/>
              <a:t>Particle Size Distributions of microplastic samples</a:t>
            </a:r>
          </a:p>
        </p:txBody>
      </p:sp>
    </p:spTree>
    <p:extLst>
      <p:ext uri="{BB962C8B-B14F-4D97-AF65-F5344CB8AC3E}">
        <p14:creationId xmlns:p14="http://schemas.microsoft.com/office/powerpoint/2010/main" val="26028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8D02DBE8-E9DC-B2E7-94BC-DA59BD84ADD0}"/>
              </a:ext>
            </a:extLst>
          </p:cNvPr>
          <p:cNvGrpSpPr/>
          <p:nvPr/>
        </p:nvGrpSpPr>
        <p:grpSpPr>
          <a:xfrm>
            <a:off x="589114" y="2343539"/>
            <a:ext cx="2638697" cy="1264246"/>
            <a:chOff x="323041" y="2478951"/>
            <a:chExt cx="3518263" cy="1685661"/>
          </a:xfrm>
        </p:grpSpPr>
        <p:pic>
          <p:nvPicPr>
            <p:cNvPr id="9" name="Picture 8" descr="A picture containing electronics&#10;&#10;Description automatically generated">
              <a:extLst>
                <a:ext uri="{FF2B5EF4-FFF2-40B4-BE49-F238E27FC236}">
                  <a16:creationId xmlns:a16="http://schemas.microsoft.com/office/drawing/2014/main" id="{BF86B0C8-6B31-5D12-16D8-181A845E4AB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16200000">
              <a:off x="1254641" y="1547351"/>
              <a:ext cx="1655064" cy="3518263"/>
            </a:xfrm>
            <a:prstGeom prst="rect">
              <a:avLst/>
            </a:prstGeom>
          </p:spPr>
          <p:style>
            <a:lnRef idx="2">
              <a:schemeClr val="dk1"/>
            </a:lnRef>
            <a:fillRef idx="1">
              <a:schemeClr val="lt1"/>
            </a:fillRef>
            <a:effectRef idx="0">
              <a:schemeClr val="dk1"/>
            </a:effectRef>
            <a:fontRef idx="minor">
              <a:schemeClr val="dk1"/>
            </a:fontRef>
          </p:style>
        </p:pic>
        <p:sp>
          <p:nvSpPr>
            <p:cNvPr id="11" name="TextBox 10">
              <a:extLst>
                <a:ext uri="{FF2B5EF4-FFF2-40B4-BE49-F238E27FC236}">
                  <a16:creationId xmlns:a16="http://schemas.microsoft.com/office/drawing/2014/main" id="{A601B12A-EC2C-AAB6-5CE7-CD1E225D4F00}"/>
                </a:ext>
              </a:extLst>
            </p:cNvPr>
            <p:cNvSpPr txBox="1"/>
            <p:nvPr/>
          </p:nvSpPr>
          <p:spPr>
            <a:xfrm>
              <a:off x="3233447" y="3764503"/>
              <a:ext cx="601019"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DL2</a:t>
              </a:r>
            </a:p>
          </p:txBody>
        </p:sp>
      </p:grpSp>
      <p:grpSp>
        <p:nvGrpSpPr>
          <p:cNvPr id="38" name="Group 37">
            <a:extLst>
              <a:ext uri="{FF2B5EF4-FFF2-40B4-BE49-F238E27FC236}">
                <a16:creationId xmlns:a16="http://schemas.microsoft.com/office/drawing/2014/main" id="{0D515457-9AAE-6C2C-DC55-A4653EABA26F}"/>
              </a:ext>
            </a:extLst>
          </p:cNvPr>
          <p:cNvGrpSpPr/>
          <p:nvPr/>
        </p:nvGrpSpPr>
        <p:grpSpPr>
          <a:xfrm>
            <a:off x="3303687" y="1042823"/>
            <a:ext cx="2649244" cy="1271616"/>
            <a:chOff x="3898529" y="721011"/>
            <a:chExt cx="3532325" cy="1695487"/>
          </a:xfrm>
          <a:solidFill>
            <a:srgbClr val="F0F0F0"/>
          </a:solidFill>
        </p:grpSpPr>
        <p:pic>
          <p:nvPicPr>
            <p:cNvPr id="16" name="Picture 15" descr="A picture containing text, indoor, electronics&#10;&#10;Description automatically generated">
              <a:extLst>
                <a:ext uri="{FF2B5EF4-FFF2-40B4-BE49-F238E27FC236}">
                  <a16:creationId xmlns:a16="http://schemas.microsoft.com/office/drawing/2014/main" id="{8C31636C-D7E8-ABD7-4367-B3CA1657B613}"/>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rot="16200000">
              <a:off x="4844010" y="-210411"/>
              <a:ext cx="1655421" cy="3518266"/>
            </a:xfrm>
            <a:prstGeom prst="rect">
              <a:avLst/>
            </a:prstGeom>
            <a:grpFill/>
          </p:spPr>
          <p:style>
            <a:lnRef idx="2">
              <a:schemeClr val="dk1"/>
            </a:lnRef>
            <a:fillRef idx="1">
              <a:schemeClr val="lt1"/>
            </a:fillRef>
            <a:effectRef idx="0">
              <a:schemeClr val="dk1"/>
            </a:effectRef>
            <a:fontRef idx="minor">
              <a:schemeClr val="dk1"/>
            </a:fontRef>
          </p:style>
        </p:pic>
        <p:sp>
          <p:nvSpPr>
            <p:cNvPr id="17" name="TextBox 16">
              <a:extLst>
                <a:ext uri="{FF2B5EF4-FFF2-40B4-BE49-F238E27FC236}">
                  <a16:creationId xmlns:a16="http://schemas.microsoft.com/office/drawing/2014/main" id="{731E608C-F80D-BD81-5F69-89DB40586628}"/>
                </a:ext>
              </a:extLst>
            </p:cNvPr>
            <p:cNvSpPr txBox="1"/>
            <p:nvPr/>
          </p:nvSpPr>
          <p:spPr>
            <a:xfrm>
              <a:off x="3898529" y="2016389"/>
              <a:ext cx="716521"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PA61</a:t>
              </a:r>
            </a:p>
          </p:txBody>
        </p:sp>
      </p:grpSp>
      <p:grpSp>
        <p:nvGrpSpPr>
          <p:cNvPr id="37" name="Group 36">
            <a:extLst>
              <a:ext uri="{FF2B5EF4-FFF2-40B4-BE49-F238E27FC236}">
                <a16:creationId xmlns:a16="http://schemas.microsoft.com/office/drawing/2014/main" id="{77D0EA4F-5003-67C8-1842-E368AA32C928}"/>
              </a:ext>
            </a:extLst>
          </p:cNvPr>
          <p:cNvGrpSpPr/>
          <p:nvPr/>
        </p:nvGrpSpPr>
        <p:grpSpPr>
          <a:xfrm>
            <a:off x="589114" y="3637290"/>
            <a:ext cx="2646648" cy="1264649"/>
            <a:chOff x="282329" y="4203770"/>
            <a:chExt cx="3528864" cy="1686198"/>
          </a:xfrm>
          <a:solidFill>
            <a:srgbClr val="F0F0F0"/>
          </a:solidFill>
        </p:grpSpPr>
        <p:pic>
          <p:nvPicPr>
            <p:cNvPr id="19" name="Picture 18" descr="A picture containing text&#10;&#10;Description automatically generated">
              <a:extLst>
                <a:ext uri="{FF2B5EF4-FFF2-40B4-BE49-F238E27FC236}">
                  <a16:creationId xmlns:a16="http://schemas.microsoft.com/office/drawing/2014/main" id="{28784A36-7F5A-788D-9C9F-3B4DF1D3AE8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82329" y="4203770"/>
              <a:ext cx="3522879" cy="1655421"/>
            </a:xfrm>
            <a:prstGeom prst="rect">
              <a:avLst/>
            </a:prstGeom>
            <a:grpFill/>
          </p:spPr>
          <p:style>
            <a:lnRef idx="2">
              <a:schemeClr val="dk1"/>
            </a:lnRef>
            <a:fillRef idx="1">
              <a:schemeClr val="lt1"/>
            </a:fillRef>
            <a:effectRef idx="0">
              <a:schemeClr val="dk1"/>
            </a:effectRef>
            <a:fontRef idx="minor">
              <a:schemeClr val="dk1"/>
            </a:fontRef>
          </p:style>
        </p:pic>
        <p:sp>
          <p:nvSpPr>
            <p:cNvPr id="20" name="TextBox 19">
              <a:extLst>
                <a:ext uri="{FF2B5EF4-FFF2-40B4-BE49-F238E27FC236}">
                  <a16:creationId xmlns:a16="http://schemas.microsoft.com/office/drawing/2014/main" id="{72FC207F-71F5-A45B-5CC6-87AE2F6ECBE6}"/>
                </a:ext>
              </a:extLst>
            </p:cNvPr>
            <p:cNvSpPr txBox="1"/>
            <p:nvPr/>
          </p:nvSpPr>
          <p:spPr>
            <a:xfrm>
              <a:off x="3107581" y="5489859"/>
              <a:ext cx="703612"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PEF2</a:t>
              </a:r>
            </a:p>
          </p:txBody>
        </p:sp>
      </p:grpSp>
      <p:grpSp>
        <p:nvGrpSpPr>
          <p:cNvPr id="39" name="Group 38">
            <a:extLst>
              <a:ext uri="{FF2B5EF4-FFF2-40B4-BE49-F238E27FC236}">
                <a16:creationId xmlns:a16="http://schemas.microsoft.com/office/drawing/2014/main" id="{F53F2B55-62F8-C5C7-046E-A55536031A00}"/>
              </a:ext>
            </a:extLst>
          </p:cNvPr>
          <p:cNvGrpSpPr/>
          <p:nvPr/>
        </p:nvGrpSpPr>
        <p:grpSpPr>
          <a:xfrm>
            <a:off x="3314232" y="2343538"/>
            <a:ext cx="2638698" cy="1264380"/>
            <a:chOff x="3912586" y="2478772"/>
            <a:chExt cx="3518264" cy="1685840"/>
          </a:xfrm>
          <a:solidFill>
            <a:srgbClr val="F0F0F0"/>
          </a:solidFill>
        </p:grpSpPr>
        <p:pic>
          <p:nvPicPr>
            <p:cNvPr id="22" name="Picture 21" descr="A picture containing text, indoor&#10;&#10;Description automatically generated">
              <a:extLst>
                <a:ext uri="{FF2B5EF4-FFF2-40B4-BE49-F238E27FC236}">
                  <a16:creationId xmlns:a16="http://schemas.microsoft.com/office/drawing/2014/main" id="{9DB8F3F0-9EDC-1496-288A-72AAF41C099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rot="16200000">
              <a:off x="4844006" y="1547352"/>
              <a:ext cx="1655424" cy="3518264"/>
            </a:xfrm>
            <a:prstGeom prst="rect">
              <a:avLst/>
            </a:prstGeom>
            <a:grpFill/>
          </p:spPr>
          <p:style>
            <a:lnRef idx="2">
              <a:schemeClr val="dk1"/>
            </a:lnRef>
            <a:fillRef idx="1">
              <a:schemeClr val="lt1"/>
            </a:fillRef>
            <a:effectRef idx="0">
              <a:schemeClr val="dk1"/>
            </a:effectRef>
            <a:fontRef idx="minor">
              <a:schemeClr val="dk1"/>
            </a:fontRef>
          </p:style>
        </p:pic>
        <p:sp>
          <p:nvSpPr>
            <p:cNvPr id="23" name="TextBox 22">
              <a:extLst>
                <a:ext uri="{FF2B5EF4-FFF2-40B4-BE49-F238E27FC236}">
                  <a16:creationId xmlns:a16="http://schemas.microsoft.com/office/drawing/2014/main" id="{C263D877-147A-C01A-D390-18253897021E}"/>
                </a:ext>
              </a:extLst>
            </p:cNvPr>
            <p:cNvSpPr txBox="1"/>
            <p:nvPr/>
          </p:nvSpPr>
          <p:spPr>
            <a:xfrm>
              <a:off x="3912586" y="3764503"/>
              <a:ext cx="848695"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PETG1</a:t>
              </a:r>
            </a:p>
          </p:txBody>
        </p:sp>
      </p:grpSp>
      <p:grpSp>
        <p:nvGrpSpPr>
          <p:cNvPr id="40" name="Group 39">
            <a:extLst>
              <a:ext uri="{FF2B5EF4-FFF2-40B4-BE49-F238E27FC236}">
                <a16:creationId xmlns:a16="http://schemas.microsoft.com/office/drawing/2014/main" id="{9AD225EC-308E-0FCE-3F45-60AF057C4E4F}"/>
              </a:ext>
            </a:extLst>
          </p:cNvPr>
          <p:cNvGrpSpPr/>
          <p:nvPr/>
        </p:nvGrpSpPr>
        <p:grpSpPr>
          <a:xfrm>
            <a:off x="3314232" y="3637289"/>
            <a:ext cx="2630230" cy="1264650"/>
            <a:chOff x="3918233" y="4225106"/>
            <a:chExt cx="3506973" cy="1686199"/>
          </a:xfrm>
          <a:solidFill>
            <a:srgbClr val="F0F0F0"/>
          </a:solidFill>
        </p:grpSpPr>
        <p:pic>
          <p:nvPicPr>
            <p:cNvPr id="25" name="Picture 24" descr="A picture containing electronics, indoor, hard disc&#10;&#10;Description automatically generated">
              <a:extLst>
                <a:ext uri="{FF2B5EF4-FFF2-40B4-BE49-F238E27FC236}">
                  <a16:creationId xmlns:a16="http://schemas.microsoft.com/office/drawing/2014/main" id="{E3D37DA0-2BB3-DD2C-5F89-F9306671FEE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rot="16200000">
              <a:off x="4844009" y="3299331"/>
              <a:ext cx="1655421" cy="3506972"/>
            </a:xfrm>
            <a:prstGeom prst="rect">
              <a:avLst/>
            </a:prstGeom>
            <a:grpFill/>
          </p:spPr>
          <p:style>
            <a:lnRef idx="2">
              <a:schemeClr val="dk1"/>
            </a:lnRef>
            <a:fillRef idx="1">
              <a:schemeClr val="lt1"/>
            </a:fillRef>
            <a:effectRef idx="0">
              <a:schemeClr val="dk1"/>
            </a:effectRef>
            <a:fontRef idx="minor">
              <a:schemeClr val="dk1"/>
            </a:fontRef>
          </p:style>
        </p:pic>
        <p:sp>
          <p:nvSpPr>
            <p:cNvPr id="26" name="TextBox 25">
              <a:extLst>
                <a:ext uri="{FF2B5EF4-FFF2-40B4-BE49-F238E27FC236}">
                  <a16:creationId xmlns:a16="http://schemas.microsoft.com/office/drawing/2014/main" id="{E244A885-AC25-015F-4255-04B2FEC3F3E6}"/>
                </a:ext>
              </a:extLst>
            </p:cNvPr>
            <p:cNvSpPr txBox="1"/>
            <p:nvPr/>
          </p:nvSpPr>
          <p:spPr>
            <a:xfrm>
              <a:off x="3918233" y="5511196"/>
              <a:ext cx="603157"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PP1</a:t>
              </a:r>
            </a:p>
          </p:txBody>
        </p:sp>
      </p:grpSp>
      <p:grpSp>
        <p:nvGrpSpPr>
          <p:cNvPr id="42" name="Group 41">
            <a:extLst>
              <a:ext uri="{FF2B5EF4-FFF2-40B4-BE49-F238E27FC236}">
                <a16:creationId xmlns:a16="http://schemas.microsoft.com/office/drawing/2014/main" id="{084F25EC-4185-828D-2101-F6893585B0D5}"/>
              </a:ext>
            </a:extLst>
          </p:cNvPr>
          <p:cNvGrpSpPr/>
          <p:nvPr/>
        </p:nvGrpSpPr>
        <p:grpSpPr>
          <a:xfrm>
            <a:off x="6013414" y="2343538"/>
            <a:ext cx="2647168" cy="1264381"/>
            <a:chOff x="7526939" y="2478771"/>
            <a:chExt cx="3529557" cy="1685841"/>
          </a:xfrm>
          <a:solidFill>
            <a:srgbClr val="F0F0F0"/>
          </a:solidFill>
        </p:grpSpPr>
        <p:pic>
          <p:nvPicPr>
            <p:cNvPr id="28" name="Picture 27" descr="A picture containing text&#10;&#10;Description automatically generated">
              <a:extLst>
                <a:ext uri="{FF2B5EF4-FFF2-40B4-BE49-F238E27FC236}">
                  <a16:creationId xmlns:a16="http://schemas.microsoft.com/office/drawing/2014/main" id="{60C9BD1D-E6FB-CBDF-47E0-C614FE6B68DF}"/>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rot="16200000">
              <a:off x="8469832" y="1547170"/>
              <a:ext cx="1655064" cy="3518265"/>
            </a:xfrm>
            <a:prstGeom prst="rect">
              <a:avLst/>
            </a:prstGeom>
            <a:grpFill/>
          </p:spPr>
          <p:style>
            <a:lnRef idx="2">
              <a:schemeClr val="dk1"/>
            </a:lnRef>
            <a:fillRef idx="1">
              <a:schemeClr val="lt1"/>
            </a:fillRef>
            <a:effectRef idx="0">
              <a:schemeClr val="dk1"/>
            </a:effectRef>
            <a:fontRef idx="minor">
              <a:schemeClr val="dk1"/>
            </a:fontRef>
          </p:style>
        </p:pic>
        <p:sp>
          <p:nvSpPr>
            <p:cNvPr id="29" name="TextBox 28">
              <a:extLst>
                <a:ext uri="{FF2B5EF4-FFF2-40B4-BE49-F238E27FC236}">
                  <a16:creationId xmlns:a16="http://schemas.microsoft.com/office/drawing/2014/main" id="{AA77DE8E-A6CF-C3F1-A613-74DFBE7723D1}"/>
                </a:ext>
              </a:extLst>
            </p:cNvPr>
            <p:cNvSpPr txBox="1"/>
            <p:nvPr/>
          </p:nvSpPr>
          <p:spPr>
            <a:xfrm>
              <a:off x="7526939" y="3764503"/>
              <a:ext cx="590333"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PS2</a:t>
              </a:r>
            </a:p>
          </p:txBody>
        </p:sp>
      </p:grpSp>
      <p:grpSp>
        <p:nvGrpSpPr>
          <p:cNvPr id="43" name="Group 42">
            <a:extLst>
              <a:ext uri="{FF2B5EF4-FFF2-40B4-BE49-F238E27FC236}">
                <a16:creationId xmlns:a16="http://schemas.microsoft.com/office/drawing/2014/main" id="{C5A2FAFF-E58B-42EC-20F5-CCCA211446EE}"/>
              </a:ext>
            </a:extLst>
          </p:cNvPr>
          <p:cNvGrpSpPr/>
          <p:nvPr/>
        </p:nvGrpSpPr>
        <p:grpSpPr>
          <a:xfrm>
            <a:off x="6022571" y="3634867"/>
            <a:ext cx="2638698" cy="1267072"/>
            <a:chOff x="7526939" y="4246227"/>
            <a:chExt cx="3518264" cy="1689428"/>
          </a:xfrm>
          <a:solidFill>
            <a:srgbClr val="F0F0F0"/>
          </a:solidFill>
        </p:grpSpPr>
        <p:pic>
          <p:nvPicPr>
            <p:cNvPr id="31" name="Picture 30">
              <a:extLst>
                <a:ext uri="{FF2B5EF4-FFF2-40B4-BE49-F238E27FC236}">
                  <a16:creationId xmlns:a16="http://schemas.microsoft.com/office/drawing/2014/main" id="{6DF69818-9AA3-3919-8BB8-E8C528E586D0}"/>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rot="16200000">
              <a:off x="8456746" y="3316420"/>
              <a:ext cx="1658650" cy="3518264"/>
            </a:xfrm>
            <a:prstGeom prst="rect">
              <a:avLst/>
            </a:prstGeom>
            <a:grpFill/>
          </p:spPr>
          <p:style>
            <a:lnRef idx="2">
              <a:schemeClr val="dk1"/>
            </a:lnRef>
            <a:fillRef idx="1">
              <a:schemeClr val="lt1"/>
            </a:fillRef>
            <a:effectRef idx="0">
              <a:schemeClr val="dk1"/>
            </a:effectRef>
            <a:fontRef idx="minor">
              <a:schemeClr val="dk1"/>
            </a:fontRef>
          </p:style>
        </p:pic>
        <p:sp>
          <p:nvSpPr>
            <p:cNvPr id="32" name="TextBox 31">
              <a:extLst>
                <a:ext uri="{FF2B5EF4-FFF2-40B4-BE49-F238E27FC236}">
                  <a16:creationId xmlns:a16="http://schemas.microsoft.com/office/drawing/2014/main" id="{058328EC-C63E-1E49-303D-E17055CA5695}"/>
                </a:ext>
              </a:extLst>
            </p:cNvPr>
            <p:cNvSpPr txBox="1"/>
            <p:nvPr/>
          </p:nvSpPr>
          <p:spPr>
            <a:xfrm>
              <a:off x="7526939" y="5535546"/>
              <a:ext cx="734647"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PVC2</a:t>
              </a:r>
            </a:p>
          </p:txBody>
        </p:sp>
      </p:grpSp>
      <p:grpSp>
        <p:nvGrpSpPr>
          <p:cNvPr id="41" name="Group 40">
            <a:extLst>
              <a:ext uri="{FF2B5EF4-FFF2-40B4-BE49-F238E27FC236}">
                <a16:creationId xmlns:a16="http://schemas.microsoft.com/office/drawing/2014/main" id="{E5793372-0EC2-43D3-5131-70372C326AEC}"/>
              </a:ext>
            </a:extLst>
          </p:cNvPr>
          <p:cNvGrpSpPr/>
          <p:nvPr/>
        </p:nvGrpSpPr>
        <p:grpSpPr>
          <a:xfrm>
            <a:off x="6013414" y="1040276"/>
            <a:ext cx="2638700" cy="1267197"/>
            <a:chOff x="7526939" y="717781"/>
            <a:chExt cx="3518266" cy="1689596"/>
          </a:xfrm>
          <a:solidFill>
            <a:srgbClr val="F0F0F0"/>
          </a:solidFill>
        </p:grpSpPr>
        <p:pic>
          <p:nvPicPr>
            <p:cNvPr id="34" name="Picture 33" descr="A picture containing text, indoor&#10;&#10;Description automatically generated">
              <a:extLst>
                <a:ext uri="{FF2B5EF4-FFF2-40B4-BE49-F238E27FC236}">
                  <a16:creationId xmlns:a16="http://schemas.microsoft.com/office/drawing/2014/main" id="{46908DB5-70E4-DAC8-EC3D-EF09C80B9623}"/>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rot="16200000">
              <a:off x="8456746" y="-212026"/>
              <a:ext cx="1658652" cy="3518266"/>
            </a:xfrm>
            <a:prstGeom prst="rect">
              <a:avLst/>
            </a:prstGeom>
            <a:grpFill/>
          </p:spPr>
          <p:style>
            <a:lnRef idx="2">
              <a:schemeClr val="dk1"/>
            </a:lnRef>
            <a:fillRef idx="1">
              <a:schemeClr val="lt1"/>
            </a:fillRef>
            <a:effectRef idx="0">
              <a:schemeClr val="dk1"/>
            </a:effectRef>
            <a:fontRef idx="minor">
              <a:schemeClr val="dk1"/>
            </a:fontRef>
          </p:style>
        </p:pic>
        <p:sp>
          <p:nvSpPr>
            <p:cNvPr id="35" name="TextBox 34">
              <a:extLst>
                <a:ext uri="{FF2B5EF4-FFF2-40B4-BE49-F238E27FC236}">
                  <a16:creationId xmlns:a16="http://schemas.microsoft.com/office/drawing/2014/main" id="{59086B6D-C369-3BA8-717D-D3AA277D0C85}"/>
                </a:ext>
              </a:extLst>
            </p:cNvPr>
            <p:cNvSpPr txBox="1"/>
            <p:nvPr/>
          </p:nvSpPr>
          <p:spPr>
            <a:xfrm>
              <a:off x="7526939" y="2007268"/>
              <a:ext cx="590333" cy="400109"/>
            </a:xfrm>
            <a:prstGeom prst="rect">
              <a:avLst/>
            </a:prstGeom>
            <a:grp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PS1</a:t>
              </a:r>
            </a:p>
          </p:txBody>
        </p:sp>
      </p:grpSp>
      <p:sp>
        <p:nvSpPr>
          <p:cNvPr id="44" name="TextBox 43">
            <a:extLst>
              <a:ext uri="{FF2B5EF4-FFF2-40B4-BE49-F238E27FC236}">
                <a16:creationId xmlns:a16="http://schemas.microsoft.com/office/drawing/2014/main" id="{C546AF0A-578B-DF9C-3B08-E091D54E336C}"/>
              </a:ext>
            </a:extLst>
          </p:cNvPr>
          <p:cNvSpPr txBox="1"/>
          <p:nvPr/>
        </p:nvSpPr>
        <p:spPr>
          <a:xfrm>
            <a:off x="589114" y="1072108"/>
            <a:ext cx="3114875" cy="1107996"/>
          </a:xfrm>
          <a:prstGeom prst="rect">
            <a:avLst/>
          </a:prstGeom>
          <a:noFill/>
        </p:spPr>
        <p:txBody>
          <a:bodyPr wrap="square" rtlCol="0">
            <a:spAutoFit/>
          </a:bodyPr>
          <a:lstStyle/>
          <a:p>
            <a:r>
              <a:rPr lang="en-US" sz="3300" dirty="0">
                <a:latin typeface="+mj-lt"/>
              </a:rPr>
              <a:t>Master Suspensions</a:t>
            </a:r>
          </a:p>
        </p:txBody>
      </p:sp>
      <p:sp>
        <p:nvSpPr>
          <p:cNvPr id="3" name="Slide Number Placeholder 2">
            <a:extLst>
              <a:ext uri="{FF2B5EF4-FFF2-40B4-BE49-F238E27FC236}">
                <a16:creationId xmlns:a16="http://schemas.microsoft.com/office/drawing/2014/main" id="{3C86D563-90E7-580C-DC13-C7C3D6FF56C5}"/>
              </a:ext>
            </a:extLst>
          </p:cNvPr>
          <p:cNvSpPr>
            <a:spLocks noGrp="1"/>
          </p:cNvSpPr>
          <p:nvPr>
            <p:ph type="sldNum" sz="quarter" idx="12"/>
          </p:nvPr>
        </p:nvSpPr>
        <p:spPr/>
        <p:txBody>
          <a:bodyPr/>
          <a:lstStyle/>
          <a:p>
            <a:fld id="{7D830E52-2CEE-BE4A-8A55-AEDBD219F7E8}" type="slidenum">
              <a:rPr lang="en-US" smtClean="0"/>
              <a:t>8</a:t>
            </a:fld>
            <a:endParaRPr lang="en-US"/>
          </a:p>
        </p:txBody>
      </p:sp>
    </p:spTree>
    <p:extLst>
      <p:ext uri="{BB962C8B-B14F-4D97-AF65-F5344CB8AC3E}">
        <p14:creationId xmlns:p14="http://schemas.microsoft.com/office/powerpoint/2010/main" val="422771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E533EE-6C0A-9948-C67C-C99A5DC43ECA}"/>
              </a:ext>
            </a:extLst>
          </p:cNvPr>
          <p:cNvSpPr>
            <a:spLocks noGrp="1"/>
          </p:cNvSpPr>
          <p:nvPr>
            <p:ph type="sldNum" sz="quarter" idx="12"/>
          </p:nvPr>
        </p:nvSpPr>
        <p:spPr>
          <a:xfrm>
            <a:off x="7063560" y="4901939"/>
            <a:ext cx="2133600" cy="273844"/>
          </a:xfrm>
        </p:spPr>
        <p:txBody>
          <a:bodyPr/>
          <a:lstStyle/>
          <a:p>
            <a:fld id="{7D830E52-2CEE-BE4A-8A55-AEDBD219F7E8}" type="slidenum">
              <a:rPr lang="en-US" smtClean="0"/>
              <a:t>9</a:t>
            </a:fld>
            <a:endParaRPr lang="en-US"/>
          </a:p>
        </p:txBody>
      </p:sp>
      <p:sp>
        <p:nvSpPr>
          <p:cNvPr id="2" name="Title 1">
            <a:extLst>
              <a:ext uri="{FF2B5EF4-FFF2-40B4-BE49-F238E27FC236}">
                <a16:creationId xmlns:a16="http://schemas.microsoft.com/office/drawing/2014/main" id="{E3647E3E-6547-3BBB-0999-6EC56948D5B4}"/>
              </a:ext>
            </a:extLst>
          </p:cNvPr>
          <p:cNvSpPr>
            <a:spLocks noGrp="1"/>
          </p:cNvSpPr>
          <p:nvPr>
            <p:ph type="title" idx="4294967295"/>
          </p:nvPr>
        </p:nvSpPr>
        <p:spPr>
          <a:xfrm>
            <a:off x="532424" y="1184112"/>
            <a:ext cx="2977311" cy="813885"/>
          </a:xfrm>
        </p:spPr>
        <p:txBody>
          <a:bodyPr>
            <a:normAutofit fontScale="90000"/>
          </a:bodyPr>
          <a:lstStyle/>
          <a:p>
            <a:pPr algn="l"/>
            <a:r>
              <a:rPr lang="en-US" dirty="0"/>
              <a:t>Microscope Images</a:t>
            </a:r>
          </a:p>
        </p:txBody>
      </p:sp>
      <p:grpSp>
        <p:nvGrpSpPr>
          <p:cNvPr id="34" name="Group 33">
            <a:extLst>
              <a:ext uri="{FF2B5EF4-FFF2-40B4-BE49-F238E27FC236}">
                <a16:creationId xmlns:a16="http://schemas.microsoft.com/office/drawing/2014/main" id="{75DD6F8E-DF33-EFAD-5E72-672F2E0F90D6}"/>
              </a:ext>
            </a:extLst>
          </p:cNvPr>
          <p:cNvGrpSpPr/>
          <p:nvPr/>
        </p:nvGrpSpPr>
        <p:grpSpPr>
          <a:xfrm>
            <a:off x="346398" y="2483576"/>
            <a:ext cx="2855487" cy="2652887"/>
            <a:chOff x="88900" y="2539009"/>
            <a:chExt cx="4648831" cy="4318991"/>
          </a:xfrm>
        </p:grpSpPr>
        <p:pic>
          <p:nvPicPr>
            <p:cNvPr id="8" name="Picture 7" descr="Map&#10;&#10;Description automatically generated">
              <a:extLst>
                <a:ext uri="{FF2B5EF4-FFF2-40B4-BE49-F238E27FC236}">
                  <a16:creationId xmlns:a16="http://schemas.microsoft.com/office/drawing/2014/main" id="{EEA3A66E-0A17-2EB6-5658-CD59E235C7B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6662" y="2539009"/>
              <a:ext cx="3901069" cy="4318991"/>
            </a:xfrm>
            <a:prstGeom prst="rect">
              <a:avLst/>
            </a:prstGeom>
          </p:spPr>
          <p:style>
            <a:lnRef idx="2">
              <a:schemeClr val="dk1"/>
            </a:lnRef>
            <a:fillRef idx="1">
              <a:schemeClr val="lt1"/>
            </a:fillRef>
            <a:effectRef idx="0">
              <a:schemeClr val="dk1"/>
            </a:effectRef>
            <a:fontRef idx="minor">
              <a:schemeClr val="dk1"/>
            </a:fontRef>
          </p:style>
        </p:pic>
        <p:pic>
          <p:nvPicPr>
            <p:cNvPr id="18" name="Picture 17" descr="A picture containing outdoor, sky, flying, nature&#10;&#10;Description automatically generated">
              <a:extLst>
                <a:ext uri="{FF2B5EF4-FFF2-40B4-BE49-F238E27FC236}">
                  <a16:creationId xmlns:a16="http://schemas.microsoft.com/office/drawing/2014/main" id="{1E41F9DE-707F-198D-5A67-514165E31F1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8900" y="2847421"/>
              <a:ext cx="2358178" cy="3556001"/>
            </a:xfrm>
            <a:prstGeom prst="rect">
              <a:avLst/>
            </a:prstGeom>
          </p:spPr>
          <p:style>
            <a:lnRef idx="2">
              <a:schemeClr val="dk1"/>
            </a:lnRef>
            <a:fillRef idx="1">
              <a:schemeClr val="lt1"/>
            </a:fillRef>
            <a:effectRef idx="0">
              <a:schemeClr val="dk1"/>
            </a:effectRef>
            <a:fontRef idx="minor">
              <a:schemeClr val="dk1"/>
            </a:fontRef>
          </p:style>
        </p:pic>
        <p:pic>
          <p:nvPicPr>
            <p:cNvPr id="6" name="Picture 5">
              <a:extLst>
                <a:ext uri="{FF2B5EF4-FFF2-40B4-BE49-F238E27FC236}">
                  <a16:creationId xmlns:a16="http://schemas.microsoft.com/office/drawing/2014/main" id="{60C922F8-F495-61FE-1618-6C2FD3BAA1A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1399922" y="4534809"/>
              <a:ext cx="1257302" cy="2358177"/>
            </a:xfrm>
            <a:prstGeom prst="rect">
              <a:avLst/>
            </a:prstGeom>
          </p:spPr>
          <p:style>
            <a:lnRef idx="2">
              <a:schemeClr val="dk1"/>
            </a:lnRef>
            <a:fillRef idx="1">
              <a:schemeClr val="lt1"/>
            </a:fillRef>
            <a:effectRef idx="0">
              <a:schemeClr val="dk1"/>
            </a:effectRef>
            <a:fontRef idx="minor">
              <a:schemeClr val="dk1"/>
            </a:fontRef>
          </p:style>
        </p:pic>
        <p:sp>
          <p:nvSpPr>
            <p:cNvPr id="9" name="TextBox 8">
              <a:extLst>
                <a:ext uri="{FF2B5EF4-FFF2-40B4-BE49-F238E27FC236}">
                  <a16:creationId xmlns:a16="http://schemas.microsoft.com/office/drawing/2014/main" id="{0AF1370B-8655-0BBC-2BDF-15077556B3C1}"/>
                </a:ext>
              </a:extLst>
            </p:cNvPr>
            <p:cNvSpPr txBox="1"/>
            <p:nvPr/>
          </p:nvSpPr>
          <p:spPr>
            <a:xfrm>
              <a:off x="900284" y="2585216"/>
              <a:ext cx="601019"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DL2</a:t>
              </a:r>
            </a:p>
          </p:txBody>
        </p:sp>
      </p:grpSp>
      <p:grpSp>
        <p:nvGrpSpPr>
          <p:cNvPr id="32" name="Group 31">
            <a:extLst>
              <a:ext uri="{FF2B5EF4-FFF2-40B4-BE49-F238E27FC236}">
                <a16:creationId xmlns:a16="http://schemas.microsoft.com/office/drawing/2014/main" id="{7AA900BA-9669-7101-5CD9-C09E2407F5A5}"/>
              </a:ext>
            </a:extLst>
          </p:cNvPr>
          <p:cNvGrpSpPr/>
          <p:nvPr/>
        </p:nvGrpSpPr>
        <p:grpSpPr>
          <a:xfrm>
            <a:off x="3532475" y="2753807"/>
            <a:ext cx="1869781" cy="2382656"/>
            <a:chOff x="4310686" y="3372536"/>
            <a:chExt cx="3044068" cy="3879045"/>
          </a:xfrm>
        </p:grpSpPr>
        <p:pic>
          <p:nvPicPr>
            <p:cNvPr id="20" name="Picture 19" descr="A picture containing outdoor, flying, nature, rain&#10;&#10;Description automatically generated">
              <a:extLst>
                <a:ext uri="{FF2B5EF4-FFF2-40B4-BE49-F238E27FC236}">
                  <a16:creationId xmlns:a16="http://schemas.microsoft.com/office/drawing/2014/main" id="{08BA0A25-A019-700E-1A54-F95210D68FF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rot="10800000">
              <a:off x="4310686" y="3372536"/>
              <a:ext cx="3044068" cy="3879045"/>
            </a:xfrm>
            <a:prstGeom prst="rect">
              <a:avLst/>
            </a:prstGeom>
          </p:spPr>
          <p:style>
            <a:lnRef idx="2">
              <a:schemeClr val="dk1"/>
            </a:lnRef>
            <a:fillRef idx="1">
              <a:schemeClr val="lt1"/>
            </a:fillRef>
            <a:effectRef idx="0">
              <a:schemeClr val="dk1"/>
            </a:effectRef>
            <a:fontRef idx="minor">
              <a:schemeClr val="dk1"/>
            </a:fontRef>
          </p:style>
        </p:pic>
        <p:sp>
          <p:nvSpPr>
            <p:cNvPr id="21" name="TextBox 20">
              <a:extLst>
                <a:ext uri="{FF2B5EF4-FFF2-40B4-BE49-F238E27FC236}">
                  <a16:creationId xmlns:a16="http://schemas.microsoft.com/office/drawing/2014/main" id="{96BD2CC6-FE4D-1DE3-0362-B77268A45FE3}"/>
                </a:ext>
              </a:extLst>
            </p:cNvPr>
            <p:cNvSpPr txBox="1"/>
            <p:nvPr/>
          </p:nvSpPr>
          <p:spPr>
            <a:xfrm>
              <a:off x="4410524" y="6596949"/>
              <a:ext cx="848694"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PETG1</a:t>
              </a:r>
            </a:p>
          </p:txBody>
        </p:sp>
      </p:grpSp>
      <p:grpSp>
        <p:nvGrpSpPr>
          <p:cNvPr id="31" name="Group 30">
            <a:extLst>
              <a:ext uri="{FF2B5EF4-FFF2-40B4-BE49-F238E27FC236}">
                <a16:creationId xmlns:a16="http://schemas.microsoft.com/office/drawing/2014/main" id="{9636183A-4DC4-059A-68CD-C67D908C745F}"/>
              </a:ext>
            </a:extLst>
          </p:cNvPr>
          <p:cNvGrpSpPr/>
          <p:nvPr/>
        </p:nvGrpSpPr>
        <p:grpSpPr>
          <a:xfrm>
            <a:off x="6673798" y="2820577"/>
            <a:ext cx="2163840" cy="2251656"/>
            <a:chOff x="8669195" y="3434101"/>
            <a:chExt cx="3522806" cy="3665773"/>
          </a:xfrm>
        </p:grpSpPr>
        <p:pic>
          <p:nvPicPr>
            <p:cNvPr id="23" name="Picture 22" descr="A picture containing outdoor&#10;&#10;Description automatically generated">
              <a:extLst>
                <a:ext uri="{FF2B5EF4-FFF2-40B4-BE49-F238E27FC236}">
                  <a16:creationId xmlns:a16="http://schemas.microsoft.com/office/drawing/2014/main" id="{776209F8-CCB1-DEE4-FBF8-31B409A2EBF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rot="5400000">
              <a:off x="8597711" y="3505585"/>
              <a:ext cx="3665773" cy="3522806"/>
            </a:xfrm>
            <a:prstGeom prst="rect">
              <a:avLst/>
            </a:prstGeom>
          </p:spPr>
          <p:style>
            <a:lnRef idx="2">
              <a:schemeClr val="dk1"/>
            </a:lnRef>
            <a:fillRef idx="1">
              <a:schemeClr val="lt1"/>
            </a:fillRef>
            <a:effectRef idx="0">
              <a:schemeClr val="dk1"/>
            </a:effectRef>
            <a:fontRef idx="minor">
              <a:schemeClr val="dk1"/>
            </a:fontRef>
          </p:style>
        </p:pic>
        <p:sp>
          <p:nvSpPr>
            <p:cNvPr id="26" name="TextBox 25">
              <a:extLst>
                <a:ext uri="{FF2B5EF4-FFF2-40B4-BE49-F238E27FC236}">
                  <a16:creationId xmlns:a16="http://schemas.microsoft.com/office/drawing/2014/main" id="{E11E68EE-F84E-DE0E-FF69-B9B5FB6A4717}"/>
                </a:ext>
              </a:extLst>
            </p:cNvPr>
            <p:cNvSpPr txBox="1"/>
            <p:nvPr/>
          </p:nvSpPr>
          <p:spPr>
            <a:xfrm>
              <a:off x="8737288" y="6648666"/>
              <a:ext cx="590333"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PS2</a:t>
              </a:r>
            </a:p>
          </p:txBody>
        </p:sp>
      </p:grpSp>
      <p:grpSp>
        <p:nvGrpSpPr>
          <p:cNvPr id="30" name="Group 29">
            <a:extLst>
              <a:ext uri="{FF2B5EF4-FFF2-40B4-BE49-F238E27FC236}">
                <a16:creationId xmlns:a16="http://schemas.microsoft.com/office/drawing/2014/main" id="{28D9E987-0434-FCB9-C21C-8FC3D9356E4E}"/>
              </a:ext>
            </a:extLst>
          </p:cNvPr>
          <p:cNvGrpSpPr/>
          <p:nvPr/>
        </p:nvGrpSpPr>
        <p:grpSpPr>
          <a:xfrm>
            <a:off x="6846177" y="1031457"/>
            <a:ext cx="2163840" cy="2029190"/>
            <a:chOff x="9053820" y="1167731"/>
            <a:chExt cx="3522805" cy="3303591"/>
          </a:xfrm>
        </p:grpSpPr>
        <p:pic>
          <p:nvPicPr>
            <p:cNvPr id="28" name="Picture 27" descr="A picture containing outdoor, flying, flock, sky&#10;&#10;Description automatically generated">
              <a:extLst>
                <a:ext uri="{FF2B5EF4-FFF2-40B4-BE49-F238E27FC236}">
                  <a16:creationId xmlns:a16="http://schemas.microsoft.com/office/drawing/2014/main" id="{E2606EC3-37FE-89B2-E8ED-FC8C5ECE7A6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053820" y="1167731"/>
              <a:ext cx="3522805" cy="3303591"/>
            </a:xfrm>
            <a:prstGeom prst="rect">
              <a:avLst/>
            </a:prstGeom>
          </p:spPr>
          <p:style>
            <a:lnRef idx="2">
              <a:schemeClr val="dk1"/>
            </a:lnRef>
            <a:fillRef idx="1">
              <a:schemeClr val="lt1"/>
            </a:fillRef>
            <a:effectRef idx="0">
              <a:schemeClr val="dk1"/>
            </a:effectRef>
            <a:fontRef idx="minor">
              <a:schemeClr val="dk1"/>
            </a:fontRef>
          </p:style>
        </p:pic>
        <p:sp>
          <p:nvSpPr>
            <p:cNvPr id="29" name="TextBox 28">
              <a:extLst>
                <a:ext uri="{FF2B5EF4-FFF2-40B4-BE49-F238E27FC236}">
                  <a16:creationId xmlns:a16="http://schemas.microsoft.com/office/drawing/2014/main" id="{5886EDE0-CBB3-1E18-BCB3-AE021AD8E0A6}"/>
                </a:ext>
              </a:extLst>
            </p:cNvPr>
            <p:cNvSpPr txBox="1"/>
            <p:nvPr/>
          </p:nvSpPr>
          <p:spPr>
            <a:xfrm>
              <a:off x="11705653" y="1279779"/>
              <a:ext cx="590333"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PS1</a:t>
              </a:r>
            </a:p>
          </p:txBody>
        </p:sp>
      </p:grpSp>
      <p:grpSp>
        <p:nvGrpSpPr>
          <p:cNvPr id="33" name="Group 32">
            <a:extLst>
              <a:ext uri="{FF2B5EF4-FFF2-40B4-BE49-F238E27FC236}">
                <a16:creationId xmlns:a16="http://schemas.microsoft.com/office/drawing/2014/main" id="{B825B10E-1287-AC25-A9E7-29A14B9F2BF3}"/>
              </a:ext>
            </a:extLst>
          </p:cNvPr>
          <p:cNvGrpSpPr/>
          <p:nvPr/>
        </p:nvGrpSpPr>
        <p:grpSpPr>
          <a:xfrm>
            <a:off x="3817585" y="1064783"/>
            <a:ext cx="2738087" cy="1755794"/>
            <a:chOff x="3930776" y="3370"/>
            <a:chExt cx="4457700" cy="2858493"/>
          </a:xfrm>
        </p:grpSpPr>
        <p:pic>
          <p:nvPicPr>
            <p:cNvPr id="11" name="Picture 10" descr="A picture containing white, air&#10;&#10;Description automatically generated">
              <a:extLst>
                <a:ext uri="{FF2B5EF4-FFF2-40B4-BE49-F238E27FC236}">
                  <a16:creationId xmlns:a16="http://schemas.microsoft.com/office/drawing/2014/main" id="{D956251A-D2CF-E831-3877-C3E2D95BB7E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3930776" y="3370"/>
              <a:ext cx="4457700" cy="2858493"/>
            </a:xfrm>
            <a:prstGeom prst="rect">
              <a:avLst/>
            </a:prstGeom>
          </p:spPr>
          <p:style>
            <a:lnRef idx="2">
              <a:schemeClr val="dk1"/>
            </a:lnRef>
            <a:fillRef idx="1">
              <a:schemeClr val="lt1"/>
            </a:fillRef>
            <a:effectRef idx="0">
              <a:schemeClr val="dk1"/>
            </a:effectRef>
            <a:fontRef idx="minor">
              <a:schemeClr val="dk1"/>
            </a:fontRef>
          </p:style>
        </p:pic>
        <p:sp>
          <p:nvSpPr>
            <p:cNvPr id="12" name="TextBox 11">
              <a:extLst>
                <a:ext uri="{FF2B5EF4-FFF2-40B4-BE49-F238E27FC236}">
                  <a16:creationId xmlns:a16="http://schemas.microsoft.com/office/drawing/2014/main" id="{D66C5AB2-EE27-2CC0-ADCF-01D8D8FF3DFD}"/>
                </a:ext>
              </a:extLst>
            </p:cNvPr>
            <p:cNvSpPr txBox="1"/>
            <p:nvPr/>
          </p:nvSpPr>
          <p:spPr>
            <a:xfrm>
              <a:off x="7623367" y="2442252"/>
              <a:ext cx="703612" cy="400109"/>
            </a:xfrm>
            <a:prstGeom prst="rect">
              <a:avLst/>
            </a:prstGeom>
            <a:solidFill>
              <a:srgbClr val="F0F0F0"/>
            </a:solidFill>
          </p:spPr>
          <p:style>
            <a:lnRef idx="2">
              <a:schemeClr val="dk1"/>
            </a:lnRef>
            <a:fillRef idx="1">
              <a:schemeClr val="lt1"/>
            </a:fillRef>
            <a:effectRef idx="0">
              <a:schemeClr val="dk1"/>
            </a:effectRef>
            <a:fontRef idx="minor">
              <a:schemeClr val="dk1"/>
            </a:fontRef>
          </p:style>
          <p:txBody>
            <a:bodyPr wrap="none" rtlCol="0">
              <a:spAutoFit/>
            </a:bodyPr>
            <a:lstStyle/>
            <a:p>
              <a:r>
                <a:rPr lang="en-US" sz="1350" dirty="0"/>
                <a:t>PEF2</a:t>
              </a:r>
            </a:p>
          </p:txBody>
        </p:sp>
        <p:pic>
          <p:nvPicPr>
            <p:cNvPr id="16" name="Picture 15" descr="A black pen on a white surface&#10;&#10;Description automatically generated with medium confidence">
              <a:extLst>
                <a:ext uri="{FF2B5EF4-FFF2-40B4-BE49-F238E27FC236}">
                  <a16:creationId xmlns:a16="http://schemas.microsoft.com/office/drawing/2014/main" id="{0DFC3673-6049-DAB5-C904-16AAE540B9E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4289236" y="3370"/>
              <a:ext cx="2671418" cy="2064234"/>
            </a:xfrm>
            <a:prstGeom prst="rect">
              <a:avLst/>
            </a:prstGeom>
          </p:spPr>
          <p:style>
            <a:lnRef idx="2">
              <a:schemeClr val="dk1"/>
            </a:lnRef>
            <a:fillRef idx="1">
              <a:schemeClr val="lt1"/>
            </a:fillRef>
            <a:effectRef idx="0">
              <a:schemeClr val="dk1"/>
            </a:effectRef>
            <a:fontRef idx="minor">
              <a:schemeClr val="dk1"/>
            </a:fontRef>
          </p:style>
        </p:pic>
        <p:pic>
          <p:nvPicPr>
            <p:cNvPr id="14" name="Picture 13" descr="A picture containing nature, rain, outdoor, flying&#10;&#10;Description automatically generated">
              <a:extLst>
                <a:ext uri="{FF2B5EF4-FFF2-40B4-BE49-F238E27FC236}">
                  <a16:creationId xmlns:a16="http://schemas.microsoft.com/office/drawing/2014/main" id="{83C9FAF5-24BE-9581-B13F-ED6604FC2535}"/>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6517045" y="65879"/>
              <a:ext cx="1325265" cy="1206500"/>
            </a:xfrm>
            <a:prstGeom prst="rect">
              <a:avLst/>
            </a:prstGeom>
          </p:spPr>
          <p:style>
            <a:lnRef idx="2">
              <a:schemeClr val="dk1"/>
            </a:lnRef>
            <a:fillRef idx="1">
              <a:schemeClr val="lt1"/>
            </a:fillRef>
            <a:effectRef idx="0">
              <a:schemeClr val="dk1"/>
            </a:effectRef>
            <a:fontRef idx="minor">
              <a:schemeClr val="dk1"/>
            </a:fontRef>
          </p:style>
        </p:pic>
      </p:grpSp>
      <p:cxnSp>
        <p:nvCxnSpPr>
          <p:cNvPr id="5" name="Straight Connector 4">
            <a:extLst>
              <a:ext uri="{FF2B5EF4-FFF2-40B4-BE49-F238E27FC236}">
                <a16:creationId xmlns:a16="http://schemas.microsoft.com/office/drawing/2014/main" id="{055F5120-D511-4165-ACB1-1A23002CE5F9}"/>
              </a:ext>
            </a:extLst>
          </p:cNvPr>
          <p:cNvCxnSpPr/>
          <p:nvPr/>
        </p:nvCxnSpPr>
        <p:spPr>
          <a:xfrm>
            <a:off x="5678650" y="3517520"/>
            <a:ext cx="445634" cy="0"/>
          </a:xfrm>
          <a:prstGeom prst="line">
            <a:avLst/>
          </a:prstGeom>
          <a:ln w="57150"/>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946C47A0-A3D9-4D3D-A694-0891E18C9827}"/>
              </a:ext>
            </a:extLst>
          </p:cNvPr>
          <p:cNvSpPr txBox="1"/>
          <p:nvPr/>
        </p:nvSpPr>
        <p:spPr>
          <a:xfrm>
            <a:off x="5578928" y="3496896"/>
            <a:ext cx="673446" cy="276999"/>
          </a:xfrm>
          <a:prstGeom prst="rect">
            <a:avLst/>
          </a:prstGeom>
          <a:noFill/>
        </p:spPr>
        <p:txBody>
          <a:bodyPr wrap="square" rtlCol="0">
            <a:spAutoFit/>
          </a:bodyPr>
          <a:lstStyle/>
          <a:p>
            <a:r>
              <a:rPr lang="en-US" sz="1200" dirty="0"/>
              <a:t>100 µm</a:t>
            </a:r>
          </a:p>
        </p:txBody>
      </p:sp>
    </p:spTree>
    <p:extLst>
      <p:ext uri="{BB962C8B-B14F-4D97-AF65-F5344CB8AC3E}">
        <p14:creationId xmlns:p14="http://schemas.microsoft.com/office/powerpoint/2010/main" val="208041293"/>
      </p:ext>
    </p:extLst>
  </p:cSld>
  <p:clrMapOvr>
    <a:masterClrMapping/>
  </p:clrMapOvr>
</p:sld>
</file>

<file path=ppt/theme/theme1.xml><?xml version="1.0" encoding="utf-8"?>
<a:theme xmlns:a="http://schemas.openxmlformats.org/drawingml/2006/main" name="Office Theme">
  <a:themeElements>
    <a:clrScheme name="NRL Brand">
      <a:dk1>
        <a:srgbClr val="172A56"/>
      </a:dk1>
      <a:lt1>
        <a:sysClr val="window" lastClr="FFFFFF"/>
      </a:lt1>
      <a:dk2>
        <a:srgbClr val="2F5690"/>
      </a:dk2>
      <a:lt2>
        <a:srgbClr val="EEECE1"/>
      </a:lt2>
      <a:accent1>
        <a:srgbClr val="FBBE08"/>
      </a:accent1>
      <a:accent2>
        <a:srgbClr val="6DAAD0"/>
      </a:accent2>
      <a:accent3>
        <a:srgbClr val="4D4F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5149</TotalTime>
  <Words>1636</Words>
  <Application>Microsoft Office PowerPoint</Application>
  <PresentationFormat>On-screen Show (16:9)</PresentationFormat>
  <Paragraphs>284</Paragraphs>
  <Slides>23</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Arial Rounded MT Bold</vt:lpstr>
      <vt:lpstr>Calibri</vt:lpstr>
      <vt:lpstr>Cambria Math</vt:lpstr>
      <vt:lpstr>roboto</vt:lpstr>
      <vt:lpstr>Symbol</vt:lpstr>
      <vt:lpstr>Times New Roman</vt:lpstr>
      <vt:lpstr>Office Theme</vt:lpstr>
      <vt:lpstr>Toward Optical Characterization of Marine Microplastic Pollution</vt:lpstr>
      <vt:lpstr>Microplastics in the environment</vt:lpstr>
      <vt:lpstr>PowerPoint Presentation</vt:lpstr>
      <vt:lpstr>Objectives</vt:lpstr>
      <vt:lpstr>Samples</vt:lpstr>
      <vt:lpstr>Sample preparation</vt:lpstr>
      <vt:lpstr>Particle Size Distributions of microplastic samples</vt:lpstr>
      <vt:lpstr>PowerPoint Presentation</vt:lpstr>
      <vt:lpstr>Microscope Images</vt:lpstr>
      <vt:lpstr>Measurements</vt:lpstr>
      <vt:lpstr>Do IOPs of microplastic samples differ from seawater?</vt:lpstr>
      <vt:lpstr>Scattering properties of seawater samples</vt:lpstr>
      <vt:lpstr>PowerPoint Presentation</vt:lpstr>
      <vt:lpstr>Simulating PACE-like observations of realistic microplastic concentrations</vt:lpstr>
      <vt:lpstr>PowerPoint Presentation</vt:lpstr>
      <vt:lpstr>PowerPoint Presentation</vt:lpstr>
      <vt:lpstr>PowerPoint Presentation</vt:lpstr>
      <vt:lpstr>PowerPoint Presentation</vt:lpstr>
      <vt:lpstr>Conclusions</vt:lpstr>
      <vt:lpstr>PowerPoint Presentation</vt:lpstr>
      <vt:lpstr>PowerPoint Presentation</vt:lpstr>
      <vt:lpstr>Eccentricity</vt:lpstr>
      <vt:lpstr>Absorption properties of seawater samples</vt:lpstr>
    </vt:vector>
  </TitlesOfParts>
  <Company>US NRL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dc:title>
  <dc:creator>Jonna Atkinson</dc:creator>
  <cp:lastModifiedBy>Robert Foster</cp:lastModifiedBy>
  <cp:revision>147</cp:revision>
  <cp:lastPrinted>2016-11-18T19:52:22Z</cp:lastPrinted>
  <dcterms:created xsi:type="dcterms:W3CDTF">2016-11-18T18:54:46Z</dcterms:created>
  <dcterms:modified xsi:type="dcterms:W3CDTF">2023-05-04T13:05:09Z</dcterms:modified>
</cp:coreProperties>
</file>