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2" r:id="rId2"/>
    <p:sldId id="847" r:id="rId3"/>
    <p:sldId id="850" r:id="rId4"/>
    <p:sldId id="425" r:id="rId5"/>
    <p:sldId id="852" r:id="rId6"/>
    <p:sldId id="851" r:id="rId7"/>
    <p:sldId id="85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5" autoAdjust="0"/>
    <p:restoredTop sz="87326"/>
  </p:normalViewPr>
  <p:slideViewPr>
    <p:cSldViewPr snapToGrid="0" showGuides="1">
      <p:cViewPr varScale="1">
        <p:scale>
          <a:sx n="131" d="100"/>
          <a:sy n="131" d="100"/>
        </p:scale>
        <p:origin x="872" y="184"/>
      </p:cViewPr>
      <p:guideLst>
        <p:guide orient="horz" pos="2136"/>
        <p:guide pos="2904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5BC0F-54CE-41D9-BB4D-B8AD73B99341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237B-BB98-40B3-85F4-DBC73991F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C12C-FE8F-464C-A644-7A149F52BC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39" y="3342639"/>
            <a:ext cx="8068311" cy="156606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235" cy="1085906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039" y="2790162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al-Tim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-10633" y="-1"/>
            <a:ext cx="9150573" cy="6308697"/>
          </a:xfrm>
          <a:custGeom>
            <a:avLst/>
            <a:gdLst>
              <a:gd name="connsiteX0" fmla="*/ 0 w 9140797"/>
              <a:gd name="connsiteY0" fmla="*/ 0 h 6308696"/>
              <a:gd name="connsiteX1" fmla="*/ 9140797 w 9140797"/>
              <a:gd name="connsiteY1" fmla="*/ 0 h 6308696"/>
              <a:gd name="connsiteX2" fmla="*/ 9140797 w 9140797"/>
              <a:gd name="connsiteY2" fmla="*/ 6308696 h 6308696"/>
              <a:gd name="connsiteX3" fmla="*/ 0 w 9140797"/>
              <a:gd name="connsiteY3" fmla="*/ 6308696 h 6308696"/>
              <a:gd name="connsiteX4" fmla="*/ 0 w 9140797"/>
              <a:gd name="connsiteY4" fmla="*/ 0 h 6308696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0 w 9140797"/>
              <a:gd name="connsiteY4" fmla="*/ 6308697 h 6308697"/>
              <a:gd name="connsiteX5" fmla="*/ 0 w 9140797"/>
              <a:gd name="connsiteY5" fmla="*/ 1 h 6308697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7284159 w 9140797"/>
              <a:gd name="connsiteY4" fmla="*/ 6305108 h 6308697"/>
              <a:gd name="connsiteX5" fmla="*/ 0 w 9140797"/>
              <a:gd name="connsiteY5" fmla="*/ 6308697 h 6308697"/>
              <a:gd name="connsiteX6" fmla="*/ 0 w 9140797"/>
              <a:gd name="connsiteY6" fmla="*/ 1 h 6308697"/>
              <a:gd name="connsiteX0" fmla="*/ 9776 w 9150573"/>
              <a:gd name="connsiteY0" fmla="*/ 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7" fmla="*/ 9776 w 9150573"/>
              <a:gd name="connsiteY7" fmla="*/ 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9150573 w 9150573"/>
              <a:gd name="connsiteY4" fmla="*/ 6308697 h 6308697"/>
              <a:gd name="connsiteX5" fmla="*/ 7293935 w 9150573"/>
              <a:gd name="connsiteY5" fmla="*/ 6305108 h 6308697"/>
              <a:gd name="connsiteX6" fmla="*/ 9776 w 9150573"/>
              <a:gd name="connsiteY6" fmla="*/ 6308697 h 6308697"/>
              <a:gd name="connsiteX7" fmla="*/ 0 w 9150573"/>
              <a:gd name="connsiteY7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0573" h="6308697">
                <a:moveTo>
                  <a:pt x="0" y="3242931"/>
                </a:moveTo>
                <a:lnTo>
                  <a:pt x="5645889" y="0"/>
                </a:lnTo>
                <a:lnTo>
                  <a:pt x="9150573" y="1"/>
                </a:lnTo>
                <a:lnTo>
                  <a:pt x="9144000" y="5220587"/>
                </a:lnTo>
                <a:lnTo>
                  <a:pt x="7293935" y="6305108"/>
                </a:lnTo>
                <a:lnTo>
                  <a:pt x="9776" y="6308697"/>
                </a:lnTo>
                <a:cubicBezTo>
                  <a:pt x="6517" y="5286775"/>
                  <a:pt x="3259" y="4264853"/>
                  <a:pt x="0" y="324293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6819900" cy="21001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70"/>
            <a:ext cx="2508290" cy="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552">
          <p15:clr>
            <a:srgbClr val="FBAE40"/>
          </p15:clr>
        </p15:guide>
        <p15:guide id="4" pos="4584">
          <p15:clr>
            <a:srgbClr val="FBAE40"/>
          </p15:clr>
        </p15:guide>
        <p15:guide id="5" orient="horz" pos="2040">
          <p15:clr>
            <a:srgbClr val="FBAE40"/>
          </p15:clr>
        </p15:guide>
        <p15:guide id="6" orient="horz" pos="32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nticipating Earthqua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-10633" y="-1"/>
            <a:ext cx="9150573" cy="6308697"/>
          </a:xfrm>
          <a:custGeom>
            <a:avLst/>
            <a:gdLst>
              <a:gd name="connsiteX0" fmla="*/ 0 w 9140797"/>
              <a:gd name="connsiteY0" fmla="*/ 0 h 6308696"/>
              <a:gd name="connsiteX1" fmla="*/ 9140797 w 9140797"/>
              <a:gd name="connsiteY1" fmla="*/ 0 h 6308696"/>
              <a:gd name="connsiteX2" fmla="*/ 9140797 w 9140797"/>
              <a:gd name="connsiteY2" fmla="*/ 6308696 h 6308696"/>
              <a:gd name="connsiteX3" fmla="*/ 0 w 9140797"/>
              <a:gd name="connsiteY3" fmla="*/ 6308696 h 6308696"/>
              <a:gd name="connsiteX4" fmla="*/ 0 w 9140797"/>
              <a:gd name="connsiteY4" fmla="*/ 0 h 6308696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0 w 9140797"/>
              <a:gd name="connsiteY4" fmla="*/ 6308697 h 6308697"/>
              <a:gd name="connsiteX5" fmla="*/ 0 w 9140797"/>
              <a:gd name="connsiteY5" fmla="*/ 1 h 6308697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7284159 w 9140797"/>
              <a:gd name="connsiteY4" fmla="*/ 6305108 h 6308697"/>
              <a:gd name="connsiteX5" fmla="*/ 0 w 9140797"/>
              <a:gd name="connsiteY5" fmla="*/ 6308697 h 6308697"/>
              <a:gd name="connsiteX6" fmla="*/ 0 w 9140797"/>
              <a:gd name="connsiteY6" fmla="*/ 1 h 6308697"/>
              <a:gd name="connsiteX0" fmla="*/ 9776 w 9150573"/>
              <a:gd name="connsiteY0" fmla="*/ 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7" fmla="*/ 9776 w 9150573"/>
              <a:gd name="connsiteY7" fmla="*/ 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9150573 w 9150573"/>
              <a:gd name="connsiteY4" fmla="*/ 6308697 h 6308697"/>
              <a:gd name="connsiteX5" fmla="*/ 7293935 w 9150573"/>
              <a:gd name="connsiteY5" fmla="*/ 6305108 h 6308697"/>
              <a:gd name="connsiteX6" fmla="*/ 9776 w 9150573"/>
              <a:gd name="connsiteY6" fmla="*/ 6308697 h 6308697"/>
              <a:gd name="connsiteX7" fmla="*/ 0 w 9150573"/>
              <a:gd name="connsiteY7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0573" h="6308697">
                <a:moveTo>
                  <a:pt x="0" y="3242931"/>
                </a:moveTo>
                <a:lnTo>
                  <a:pt x="5645889" y="0"/>
                </a:lnTo>
                <a:lnTo>
                  <a:pt x="9150573" y="1"/>
                </a:lnTo>
                <a:lnTo>
                  <a:pt x="9144000" y="5220587"/>
                </a:lnTo>
                <a:lnTo>
                  <a:pt x="7293935" y="6305108"/>
                </a:lnTo>
                <a:lnTo>
                  <a:pt x="9776" y="6308697"/>
                </a:lnTo>
                <a:cubicBezTo>
                  <a:pt x="6517" y="5286775"/>
                  <a:pt x="3259" y="4264853"/>
                  <a:pt x="0" y="324293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6819900" cy="21001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" y="461270"/>
            <a:ext cx="2504031" cy="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552">
          <p15:clr>
            <a:srgbClr val="FBAE40"/>
          </p15:clr>
        </p15:guide>
        <p15:guide id="4" pos="4584">
          <p15:clr>
            <a:srgbClr val="FBAE40"/>
          </p15:clr>
        </p15:guide>
        <p15:guide id="5" orient="horz" pos="2040">
          <p15:clr>
            <a:srgbClr val="FBAE40"/>
          </p15:clr>
        </p15:guide>
        <p15:guide id="6" orient="horz" pos="3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Extreme Weather &amp; 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-10633" y="-1"/>
            <a:ext cx="9150573" cy="6308697"/>
          </a:xfrm>
          <a:custGeom>
            <a:avLst/>
            <a:gdLst>
              <a:gd name="connsiteX0" fmla="*/ 0 w 9140797"/>
              <a:gd name="connsiteY0" fmla="*/ 0 h 6308696"/>
              <a:gd name="connsiteX1" fmla="*/ 9140797 w 9140797"/>
              <a:gd name="connsiteY1" fmla="*/ 0 h 6308696"/>
              <a:gd name="connsiteX2" fmla="*/ 9140797 w 9140797"/>
              <a:gd name="connsiteY2" fmla="*/ 6308696 h 6308696"/>
              <a:gd name="connsiteX3" fmla="*/ 0 w 9140797"/>
              <a:gd name="connsiteY3" fmla="*/ 6308696 h 6308696"/>
              <a:gd name="connsiteX4" fmla="*/ 0 w 9140797"/>
              <a:gd name="connsiteY4" fmla="*/ 0 h 6308696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0 w 9140797"/>
              <a:gd name="connsiteY4" fmla="*/ 6308697 h 6308697"/>
              <a:gd name="connsiteX5" fmla="*/ 0 w 9140797"/>
              <a:gd name="connsiteY5" fmla="*/ 1 h 6308697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7284159 w 9140797"/>
              <a:gd name="connsiteY4" fmla="*/ 6305108 h 6308697"/>
              <a:gd name="connsiteX5" fmla="*/ 0 w 9140797"/>
              <a:gd name="connsiteY5" fmla="*/ 6308697 h 6308697"/>
              <a:gd name="connsiteX6" fmla="*/ 0 w 9140797"/>
              <a:gd name="connsiteY6" fmla="*/ 1 h 6308697"/>
              <a:gd name="connsiteX0" fmla="*/ 9776 w 9150573"/>
              <a:gd name="connsiteY0" fmla="*/ 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7" fmla="*/ 9776 w 9150573"/>
              <a:gd name="connsiteY7" fmla="*/ 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9150573 w 9150573"/>
              <a:gd name="connsiteY4" fmla="*/ 6308697 h 6308697"/>
              <a:gd name="connsiteX5" fmla="*/ 7293935 w 9150573"/>
              <a:gd name="connsiteY5" fmla="*/ 6305108 h 6308697"/>
              <a:gd name="connsiteX6" fmla="*/ 9776 w 9150573"/>
              <a:gd name="connsiteY6" fmla="*/ 6308697 h 6308697"/>
              <a:gd name="connsiteX7" fmla="*/ 0 w 9150573"/>
              <a:gd name="connsiteY7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0573" h="6308697">
                <a:moveTo>
                  <a:pt x="0" y="3242931"/>
                </a:moveTo>
                <a:lnTo>
                  <a:pt x="5645889" y="0"/>
                </a:lnTo>
                <a:lnTo>
                  <a:pt x="9150573" y="1"/>
                </a:lnTo>
                <a:lnTo>
                  <a:pt x="9144000" y="5220587"/>
                </a:lnTo>
                <a:lnTo>
                  <a:pt x="7293935" y="6305108"/>
                </a:lnTo>
                <a:lnTo>
                  <a:pt x="9776" y="6308697"/>
                </a:lnTo>
                <a:cubicBezTo>
                  <a:pt x="6517" y="5286775"/>
                  <a:pt x="3259" y="4264853"/>
                  <a:pt x="0" y="324293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6819900" cy="21001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" y="461270"/>
            <a:ext cx="2504031" cy="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552">
          <p15:clr>
            <a:srgbClr val="FBAE40"/>
          </p15:clr>
        </p15:guide>
        <p15:guide id="4" pos="4584">
          <p15:clr>
            <a:srgbClr val="FBAE40"/>
          </p15:clr>
        </p15:guide>
        <p15:guide id="5" orient="horz" pos="2040">
          <p15:clr>
            <a:srgbClr val="FBAE40"/>
          </p15:clr>
        </p15:guide>
        <p15:guide id="6" orient="horz" pos="3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39633" cy="1564640"/>
          </a:xfrm>
          <a:prstGeom prst="rect">
            <a:avLst/>
          </a:prstGeom>
          <a:solidFill>
            <a:srgbClr val="E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7519" y="2783839"/>
            <a:ext cx="4511041" cy="329184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7519" y="2231362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67" y="2284"/>
            <a:ext cx="5019933" cy="137167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2446" y="0"/>
            <a:ext cx="3942079" cy="5037076"/>
          </a:xfrm>
          <a:custGeom>
            <a:avLst/>
            <a:gdLst>
              <a:gd name="connsiteX0" fmla="*/ 0 w 3942079"/>
              <a:gd name="connsiteY0" fmla="*/ 0 h 5037076"/>
              <a:gd name="connsiteX1" fmla="*/ 2766906 w 3942079"/>
              <a:gd name="connsiteY1" fmla="*/ 0 h 5037076"/>
              <a:gd name="connsiteX2" fmla="*/ 3942079 w 3942079"/>
              <a:gd name="connsiteY2" fmla="*/ 1175173 h 5037076"/>
              <a:gd name="connsiteX3" fmla="*/ 3942079 w 3942079"/>
              <a:gd name="connsiteY3" fmla="*/ 5037076 h 5037076"/>
              <a:gd name="connsiteX4" fmla="*/ 3942079 w 3942079"/>
              <a:gd name="connsiteY4" fmla="*/ 5037076 h 5037076"/>
              <a:gd name="connsiteX5" fmla="*/ 1175173 w 3942079"/>
              <a:gd name="connsiteY5" fmla="*/ 5037076 h 5037076"/>
              <a:gd name="connsiteX6" fmla="*/ 0 w 3942079"/>
              <a:gd name="connsiteY6" fmla="*/ 3861903 h 5037076"/>
              <a:gd name="connsiteX7" fmla="*/ 0 w 3942079"/>
              <a:gd name="connsiteY7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175173 h 5037076"/>
              <a:gd name="connsiteX3" fmla="*/ 3942079 w 3942079"/>
              <a:gd name="connsiteY3" fmla="*/ 5037076 h 5037076"/>
              <a:gd name="connsiteX4" fmla="*/ 3942079 w 3942079"/>
              <a:gd name="connsiteY4" fmla="*/ 5037076 h 5037076"/>
              <a:gd name="connsiteX5" fmla="*/ 1175173 w 3942079"/>
              <a:gd name="connsiteY5" fmla="*/ 5037076 h 5037076"/>
              <a:gd name="connsiteX6" fmla="*/ 0 w 3942079"/>
              <a:gd name="connsiteY6" fmla="*/ 3861903 h 5037076"/>
              <a:gd name="connsiteX7" fmla="*/ 0 w 3942079"/>
              <a:gd name="connsiteY7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42079 w 3942079"/>
              <a:gd name="connsiteY3" fmla="*/ 5037076 h 5037076"/>
              <a:gd name="connsiteX4" fmla="*/ 3942079 w 3942079"/>
              <a:gd name="connsiteY4" fmla="*/ 5037076 h 5037076"/>
              <a:gd name="connsiteX5" fmla="*/ 1175173 w 3942079"/>
              <a:gd name="connsiteY5" fmla="*/ 5037076 h 5037076"/>
              <a:gd name="connsiteX6" fmla="*/ 0 w 3942079"/>
              <a:gd name="connsiteY6" fmla="*/ 3861903 h 5037076"/>
              <a:gd name="connsiteX7" fmla="*/ 0 w 3942079"/>
              <a:gd name="connsiteY7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42079 w 3942079"/>
              <a:gd name="connsiteY3" fmla="*/ 5037076 h 5037076"/>
              <a:gd name="connsiteX4" fmla="*/ 3942079 w 3942079"/>
              <a:gd name="connsiteY4" fmla="*/ 5037076 h 5037076"/>
              <a:gd name="connsiteX5" fmla="*/ 1815253 w 3942079"/>
              <a:gd name="connsiteY5" fmla="*/ 5037076 h 5037076"/>
              <a:gd name="connsiteX6" fmla="*/ 0 w 3942079"/>
              <a:gd name="connsiteY6" fmla="*/ 3861903 h 5037076"/>
              <a:gd name="connsiteX7" fmla="*/ 0 w 3942079"/>
              <a:gd name="connsiteY7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42079 w 3942079"/>
              <a:gd name="connsiteY3" fmla="*/ 5037076 h 5037076"/>
              <a:gd name="connsiteX4" fmla="*/ 3942079 w 3942079"/>
              <a:gd name="connsiteY4" fmla="*/ 5037076 h 5037076"/>
              <a:gd name="connsiteX5" fmla="*/ 1815253 w 3942079"/>
              <a:gd name="connsiteY5" fmla="*/ 5037076 h 5037076"/>
              <a:gd name="connsiteX6" fmla="*/ 0 w 3942079"/>
              <a:gd name="connsiteY6" fmla="*/ 3993983 h 5037076"/>
              <a:gd name="connsiteX7" fmla="*/ 0 w 3942079"/>
              <a:gd name="connsiteY7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42079 w 3942079"/>
              <a:gd name="connsiteY3" fmla="*/ 5037076 h 5037076"/>
              <a:gd name="connsiteX4" fmla="*/ 1815253 w 3942079"/>
              <a:gd name="connsiteY4" fmla="*/ 5037076 h 5037076"/>
              <a:gd name="connsiteX5" fmla="*/ 0 w 3942079"/>
              <a:gd name="connsiteY5" fmla="*/ 3993983 h 5037076"/>
              <a:gd name="connsiteX6" fmla="*/ 0 w 3942079"/>
              <a:gd name="connsiteY6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31919 w 3942079"/>
              <a:gd name="connsiteY3" fmla="*/ 3807716 h 5037076"/>
              <a:gd name="connsiteX4" fmla="*/ 1815253 w 3942079"/>
              <a:gd name="connsiteY4" fmla="*/ 5037076 h 5037076"/>
              <a:gd name="connsiteX5" fmla="*/ 0 w 3942079"/>
              <a:gd name="connsiteY5" fmla="*/ 3993983 h 5037076"/>
              <a:gd name="connsiteX6" fmla="*/ 0 w 3942079"/>
              <a:gd name="connsiteY6" fmla="*/ 0 h 5037076"/>
              <a:gd name="connsiteX0" fmla="*/ 0 w 3942079"/>
              <a:gd name="connsiteY0" fmla="*/ 0 h 5037076"/>
              <a:gd name="connsiteX1" fmla="*/ 1588346 w 3942079"/>
              <a:gd name="connsiteY1" fmla="*/ 0 h 5037076"/>
              <a:gd name="connsiteX2" fmla="*/ 3942079 w 3942079"/>
              <a:gd name="connsiteY2" fmla="*/ 1347893 h 5037076"/>
              <a:gd name="connsiteX3" fmla="*/ 3931919 w 3942079"/>
              <a:gd name="connsiteY3" fmla="*/ 3807716 h 5037076"/>
              <a:gd name="connsiteX4" fmla="*/ 1815253 w 3942079"/>
              <a:gd name="connsiteY4" fmla="*/ 5037076 h 5037076"/>
              <a:gd name="connsiteX5" fmla="*/ 0 w 3942079"/>
              <a:gd name="connsiteY5" fmla="*/ 3993983 h 5037076"/>
              <a:gd name="connsiteX6" fmla="*/ 0 w 3942079"/>
              <a:gd name="connsiteY6" fmla="*/ 0 h 503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2079" h="5037076">
                <a:moveTo>
                  <a:pt x="0" y="0"/>
                </a:moveTo>
                <a:lnTo>
                  <a:pt x="1588346" y="0"/>
                </a:lnTo>
                <a:lnTo>
                  <a:pt x="3942079" y="1347893"/>
                </a:lnTo>
                <a:cubicBezTo>
                  <a:pt x="3938692" y="2167834"/>
                  <a:pt x="3936999" y="2577804"/>
                  <a:pt x="3931919" y="3807716"/>
                </a:cubicBezTo>
                <a:lnTo>
                  <a:pt x="1815253" y="5037076"/>
                </a:lnTo>
                <a:lnTo>
                  <a:pt x="0" y="399398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4643120" cy="3718560"/>
          </a:xfrm>
          <a:custGeom>
            <a:avLst/>
            <a:gdLst>
              <a:gd name="connsiteX0" fmla="*/ 0 w 5321537"/>
              <a:gd name="connsiteY0" fmla="*/ 0 h 3720410"/>
              <a:gd name="connsiteX1" fmla="*/ 5321537 w 5321537"/>
              <a:gd name="connsiteY1" fmla="*/ 0 h 3720410"/>
              <a:gd name="connsiteX2" fmla="*/ 5321537 w 5321537"/>
              <a:gd name="connsiteY2" fmla="*/ 3720410 h 3720410"/>
              <a:gd name="connsiteX3" fmla="*/ 0 w 5321537"/>
              <a:gd name="connsiteY3" fmla="*/ 3720410 h 3720410"/>
              <a:gd name="connsiteX4" fmla="*/ 0 w 5321537"/>
              <a:gd name="connsiteY4" fmla="*/ 0 h 3720410"/>
              <a:gd name="connsiteX0" fmla="*/ 0 w 5321537"/>
              <a:gd name="connsiteY0" fmla="*/ 0 h 3720410"/>
              <a:gd name="connsiteX1" fmla="*/ 5321537 w 5321537"/>
              <a:gd name="connsiteY1" fmla="*/ 0 h 3720410"/>
              <a:gd name="connsiteX2" fmla="*/ 5321537 w 5321537"/>
              <a:gd name="connsiteY2" fmla="*/ 3720410 h 3720410"/>
              <a:gd name="connsiteX3" fmla="*/ 2121138 w 5321537"/>
              <a:gd name="connsiteY3" fmla="*/ 3718560 h 3720410"/>
              <a:gd name="connsiteX4" fmla="*/ 0 w 5321537"/>
              <a:gd name="connsiteY4" fmla="*/ 3720410 h 3720410"/>
              <a:gd name="connsiteX5" fmla="*/ 0 w 5321537"/>
              <a:gd name="connsiteY5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9 w 5323839"/>
              <a:gd name="connsiteY2" fmla="*/ 3720410 h 3720410"/>
              <a:gd name="connsiteX3" fmla="*/ 2123440 w 5323839"/>
              <a:gd name="connsiteY3" fmla="*/ 3718560 h 3720410"/>
              <a:gd name="connsiteX4" fmla="*/ 2302 w 5323839"/>
              <a:gd name="connsiteY4" fmla="*/ 3720410 h 3720410"/>
              <a:gd name="connsiteX5" fmla="*/ 0 w 5323839"/>
              <a:gd name="connsiteY5" fmla="*/ 2519680 h 3720410"/>
              <a:gd name="connsiteX6" fmla="*/ 2302 w 5323839"/>
              <a:gd name="connsiteY6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9 w 5323839"/>
              <a:gd name="connsiteY2" fmla="*/ 3720410 h 3720410"/>
              <a:gd name="connsiteX3" fmla="*/ 2446402 w 5323839"/>
              <a:gd name="connsiteY3" fmla="*/ 3718560 h 3720410"/>
              <a:gd name="connsiteX4" fmla="*/ 2123440 w 5323839"/>
              <a:gd name="connsiteY4" fmla="*/ 3718560 h 3720410"/>
              <a:gd name="connsiteX5" fmla="*/ 2302 w 5323839"/>
              <a:gd name="connsiteY5" fmla="*/ 3720410 h 3720410"/>
              <a:gd name="connsiteX6" fmla="*/ 0 w 5323839"/>
              <a:gd name="connsiteY6" fmla="*/ 2519680 h 3720410"/>
              <a:gd name="connsiteX7" fmla="*/ 2302 w 5323839"/>
              <a:gd name="connsiteY7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9 w 5323839"/>
              <a:gd name="connsiteY2" fmla="*/ 3720410 h 3720410"/>
              <a:gd name="connsiteX3" fmla="*/ 2446402 w 5323839"/>
              <a:gd name="connsiteY3" fmla="*/ 3718560 h 3720410"/>
              <a:gd name="connsiteX4" fmla="*/ 2123440 w 5323839"/>
              <a:gd name="connsiteY4" fmla="*/ 3718560 h 3720410"/>
              <a:gd name="connsiteX5" fmla="*/ 2302 w 5323839"/>
              <a:gd name="connsiteY5" fmla="*/ 3720410 h 3720410"/>
              <a:gd name="connsiteX6" fmla="*/ 0 w 5323839"/>
              <a:gd name="connsiteY6" fmla="*/ 2519680 h 3720410"/>
              <a:gd name="connsiteX7" fmla="*/ 2302 w 5323839"/>
              <a:gd name="connsiteY7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9 w 5323839"/>
              <a:gd name="connsiteY2" fmla="*/ 3720410 h 3720410"/>
              <a:gd name="connsiteX3" fmla="*/ 2446402 w 5323839"/>
              <a:gd name="connsiteY3" fmla="*/ 3718560 h 3720410"/>
              <a:gd name="connsiteX4" fmla="*/ 2302 w 5323839"/>
              <a:gd name="connsiteY4" fmla="*/ 3720410 h 3720410"/>
              <a:gd name="connsiteX5" fmla="*/ 0 w 5323839"/>
              <a:gd name="connsiteY5" fmla="*/ 2519680 h 3720410"/>
              <a:gd name="connsiteX6" fmla="*/ 2302 w 5323839"/>
              <a:gd name="connsiteY6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9 w 5323839"/>
              <a:gd name="connsiteY2" fmla="*/ 3720410 h 3720410"/>
              <a:gd name="connsiteX3" fmla="*/ 2446402 w 5323839"/>
              <a:gd name="connsiteY3" fmla="*/ 3718560 h 3720410"/>
              <a:gd name="connsiteX4" fmla="*/ 0 w 5323839"/>
              <a:gd name="connsiteY4" fmla="*/ 2519680 h 3720410"/>
              <a:gd name="connsiteX5" fmla="*/ 2302 w 5323839"/>
              <a:gd name="connsiteY5" fmla="*/ 0 h 3720410"/>
              <a:gd name="connsiteX0" fmla="*/ 2302 w 5323839"/>
              <a:gd name="connsiteY0" fmla="*/ 0 h 3720410"/>
              <a:gd name="connsiteX1" fmla="*/ 5323839 w 5323839"/>
              <a:gd name="connsiteY1" fmla="*/ 0 h 3720410"/>
              <a:gd name="connsiteX2" fmla="*/ 5323838 w 5323839"/>
              <a:gd name="connsiteY2" fmla="*/ 2275840 h 3720410"/>
              <a:gd name="connsiteX3" fmla="*/ 5323839 w 5323839"/>
              <a:gd name="connsiteY3" fmla="*/ 3720410 h 3720410"/>
              <a:gd name="connsiteX4" fmla="*/ 2446402 w 5323839"/>
              <a:gd name="connsiteY4" fmla="*/ 3718560 h 3720410"/>
              <a:gd name="connsiteX5" fmla="*/ 0 w 5323839"/>
              <a:gd name="connsiteY5" fmla="*/ 2519680 h 3720410"/>
              <a:gd name="connsiteX6" fmla="*/ 2302 w 5323839"/>
              <a:gd name="connsiteY6" fmla="*/ 0 h 3720410"/>
              <a:gd name="connsiteX0" fmla="*/ 2302 w 5323839"/>
              <a:gd name="connsiteY0" fmla="*/ 0 h 3718560"/>
              <a:gd name="connsiteX1" fmla="*/ 5323839 w 5323839"/>
              <a:gd name="connsiteY1" fmla="*/ 0 h 3718560"/>
              <a:gd name="connsiteX2" fmla="*/ 5323838 w 5323839"/>
              <a:gd name="connsiteY2" fmla="*/ 2275840 h 3718560"/>
              <a:gd name="connsiteX3" fmla="*/ 2446402 w 5323839"/>
              <a:gd name="connsiteY3" fmla="*/ 3718560 h 3718560"/>
              <a:gd name="connsiteX4" fmla="*/ 0 w 5323839"/>
              <a:gd name="connsiteY4" fmla="*/ 2519680 h 3718560"/>
              <a:gd name="connsiteX5" fmla="*/ 2302 w 5323839"/>
              <a:gd name="connsiteY5" fmla="*/ 0 h 3718560"/>
              <a:gd name="connsiteX0" fmla="*/ 2302 w 5323839"/>
              <a:gd name="connsiteY0" fmla="*/ 0 h 3718560"/>
              <a:gd name="connsiteX1" fmla="*/ 5323839 w 5323839"/>
              <a:gd name="connsiteY1" fmla="*/ 0 h 3718560"/>
              <a:gd name="connsiteX2" fmla="*/ 5323838 w 5323839"/>
              <a:gd name="connsiteY2" fmla="*/ 2275840 h 3718560"/>
              <a:gd name="connsiteX3" fmla="*/ 2446402 w 5323839"/>
              <a:gd name="connsiteY3" fmla="*/ 3718560 h 3718560"/>
              <a:gd name="connsiteX4" fmla="*/ 0 w 5323839"/>
              <a:gd name="connsiteY4" fmla="*/ 2519680 h 3718560"/>
              <a:gd name="connsiteX5" fmla="*/ 2302 w 5323839"/>
              <a:gd name="connsiteY5" fmla="*/ 0 h 37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839" h="3718560">
                <a:moveTo>
                  <a:pt x="2302" y="0"/>
                </a:moveTo>
                <a:lnTo>
                  <a:pt x="5323839" y="0"/>
                </a:lnTo>
                <a:cubicBezTo>
                  <a:pt x="5323839" y="758613"/>
                  <a:pt x="5323838" y="1517227"/>
                  <a:pt x="5323838" y="2275840"/>
                </a:cubicBezTo>
                <a:lnTo>
                  <a:pt x="2446402" y="3718560"/>
                </a:lnTo>
                <a:lnTo>
                  <a:pt x="0" y="2519680"/>
                </a:lnTo>
                <a:cubicBezTo>
                  <a:pt x="767" y="1679787"/>
                  <a:pt x="1535" y="839893"/>
                  <a:pt x="2302" y="0"/>
                </a:cubicBezTo>
                <a:close/>
              </a:path>
            </a:pathLst>
          </a:custGeom>
          <a:solidFill>
            <a:srgbClr val="E6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39" y="4460239"/>
            <a:ext cx="8068311" cy="1566069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039" y="3907762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39234" y="0"/>
            <a:ext cx="8404766" cy="3708400"/>
          </a:xfrm>
          <a:custGeom>
            <a:avLst/>
            <a:gdLst>
              <a:gd name="connsiteX0" fmla="*/ 0 w 8404766"/>
              <a:gd name="connsiteY0" fmla="*/ 0 h 3718560"/>
              <a:gd name="connsiteX1" fmla="*/ 8404766 w 8404766"/>
              <a:gd name="connsiteY1" fmla="*/ 0 h 3718560"/>
              <a:gd name="connsiteX2" fmla="*/ 8404766 w 8404766"/>
              <a:gd name="connsiteY2" fmla="*/ 3718560 h 3718560"/>
              <a:gd name="connsiteX3" fmla="*/ 0 w 8404766"/>
              <a:gd name="connsiteY3" fmla="*/ 3718560 h 3718560"/>
              <a:gd name="connsiteX4" fmla="*/ 0 w 8404766"/>
              <a:gd name="connsiteY4" fmla="*/ 0 h 3718560"/>
              <a:gd name="connsiteX0" fmla="*/ 0 w 8404766"/>
              <a:gd name="connsiteY0" fmla="*/ 0 h 3718560"/>
              <a:gd name="connsiteX1" fmla="*/ 8404766 w 8404766"/>
              <a:gd name="connsiteY1" fmla="*/ 0 h 3718560"/>
              <a:gd name="connsiteX2" fmla="*/ 8404766 w 8404766"/>
              <a:gd name="connsiteY2" fmla="*/ 3718560 h 3718560"/>
              <a:gd name="connsiteX3" fmla="*/ 6494686 w 8404766"/>
              <a:gd name="connsiteY3" fmla="*/ 3708400 h 3718560"/>
              <a:gd name="connsiteX4" fmla="*/ 0 w 8404766"/>
              <a:gd name="connsiteY4" fmla="*/ 3718560 h 3718560"/>
              <a:gd name="connsiteX5" fmla="*/ 0 w 8404766"/>
              <a:gd name="connsiteY5" fmla="*/ 0 h 3718560"/>
              <a:gd name="connsiteX0" fmla="*/ 0 w 8404766"/>
              <a:gd name="connsiteY0" fmla="*/ 0 h 3718560"/>
              <a:gd name="connsiteX1" fmla="*/ 8404766 w 8404766"/>
              <a:gd name="connsiteY1" fmla="*/ 0 h 3718560"/>
              <a:gd name="connsiteX2" fmla="*/ 8404766 w 8404766"/>
              <a:gd name="connsiteY2" fmla="*/ 2651760 h 3718560"/>
              <a:gd name="connsiteX3" fmla="*/ 8404766 w 8404766"/>
              <a:gd name="connsiteY3" fmla="*/ 3718560 h 3718560"/>
              <a:gd name="connsiteX4" fmla="*/ 6494686 w 8404766"/>
              <a:gd name="connsiteY4" fmla="*/ 3708400 h 3718560"/>
              <a:gd name="connsiteX5" fmla="*/ 0 w 8404766"/>
              <a:gd name="connsiteY5" fmla="*/ 3718560 h 3718560"/>
              <a:gd name="connsiteX6" fmla="*/ 0 w 8404766"/>
              <a:gd name="connsiteY6" fmla="*/ 0 h 3718560"/>
              <a:gd name="connsiteX0" fmla="*/ 0 w 8404766"/>
              <a:gd name="connsiteY0" fmla="*/ 0 h 3718560"/>
              <a:gd name="connsiteX1" fmla="*/ 8404766 w 8404766"/>
              <a:gd name="connsiteY1" fmla="*/ 0 h 3718560"/>
              <a:gd name="connsiteX2" fmla="*/ 8404766 w 8404766"/>
              <a:gd name="connsiteY2" fmla="*/ 2651760 h 3718560"/>
              <a:gd name="connsiteX3" fmla="*/ 6494686 w 8404766"/>
              <a:gd name="connsiteY3" fmla="*/ 3708400 h 3718560"/>
              <a:gd name="connsiteX4" fmla="*/ 0 w 8404766"/>
              <a:gd name="connsiteY4" fmla="*/ 3718560 h 3718560"/>
              <a:gd name="connsiteX5" fmla="*/ 0 w 8404766"/>
              <a:gd name="connsiteY5" fmla="*/ 0 h 3718560"/>
              <a:gd name="connsiteX0" fmla="*/ 0 w 8404766"/>
              <a:gd name="connsiteY0" fmla="*/ 0 h 3708400"/>
              <a:gd name="connsiteX1" fmla="*/ 8404766 w 8404766"/>
              <a:gd name="connsiteY1" fmla="*/ 0 h 3708400"/>
              <a:gd name="connsiteX2" fmla="*/ 8404766 w 8404766"/>
              <a:gd name="connsiteY2" fmla="*/ 2651760 h 3708400"/>
              <a:gd name="connsiteX3" fmla="*/ 6494686 w 8404766"/>
              <a:gd name="connsiteY3" fmla="*/ 3708400 h 3708400"/>
              <a:gd name="connsiteX4" fmla="*/ 0 w 8404766"/>
              <a:gd name="connsiteY4" fmla="*/ 0 h 37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4766" h="3708400">
                <a:moveTo>
                  <a:pt x="0" y="0"/>
                </a:moveTo>
                <a:lnTo>
                  <a:pt x="8404766" y="0"/>
                </a:lnTo>
                <a:lnTo>
                  <a:pt x="8404766" y="2651760"/>
                </a:lnTo>
                <a:lnTo>
                  <a:pt x="6494686" y="3708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387687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72184"/>
            <a:ext cx="8229600" cy="421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72184"/>
            <a:ext cx="4040372" cy="421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4646428" y="1472184"/>
            <a:ext cx="4040372" cy="421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52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limate &amp;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-10633" y="-1"/>
            <a:ext cx="9150573" cy="6308697"/>
          </a:xfrm>
          <a:custGeom>
            <a:avLst/>
            <a:gdLst>
              <a:gd name="connsiteX0" fmla="*/ 0 w 9140797"/>
              <a:gd name="connsiteY0" fmla="*/ 0 h 6308696"/>
              <a:gd name="connsiteX1" fmla="*/ 9140797 w 9140797"/>
              <a:gd name="connsiteY1" fmla="*/ 0 h 6308696"/>
              <a:gd name="connsiteX2" fmla="*/ 9140797 w 9140797"/>
              <a:gd name="connsiteY2" fmla="*/ 6308696 h 6308696"/>
              <a:gd name="connsiteX3" fmla="*/ 0 w 9140797"/>
              <a:gd name="connsiteY3" fmla="*/ 6308696 h 6308696"/>
              <a:gd name="connsiteX4" fmla="*/ 0 w 9140797"/>
              <a:gd name="connsiteY4" fmla="*/ 0 h 6308696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0 w 9140797"/>
              <a:gd name="connsiteY4" fmla="*/ 6308697 h 6308697"/>
              <a:gd name="connsiteX5" fmla="*/ 0 w 9140797"/>
              <a:gd name="connsiteY5" fmla="*/ 1 h 6308697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7284159 w 9140797"/>
              <a:gd name="connsiteY4" fmla="*/ 6305108 h 6308697"/>
              <a:gd name="connsiteX5" fmla="*/ 0 w 9140797"/>
              <a:gd name="connsiteY5" fmla="*/ 6308697 h 6308697"/>
              <a:gd name="connsiteX6" fmla="*/ 0 w 9140797"/>
              <a:gd name="connsiteY6" fmla="*/ 1 h 6308697"/>
              <a:gd name="connsiteX0" fmla="*/ 9776 w 9150573"/>
              <a:gd name="connsiteY0" fmla="*/ 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7" fmla="*/ 9776 w 9150573"/>
              <a:gd name="connsiteY7" fmla="*/ 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9150573 w 9150573"/>
              <a:gd name="connsiteY4" fmla="*/ 6308697 h 6308697"/>
              <a:gd name="connsiteX5" fmla="*/ 7293935 w 9150573"/>
              <a:gd name="connsiteY5" fmla="*/ 6305108 h 6308697"/>
              <a:gd name="connsiteX6" fmla="*/ 9776 w 9150573"/>
              <a:gd name="connsiteY6" fmla="*/ 6308697 h 6308697"/>
              <a:gd name="connsiteX7" fmla="*/ 0 w 9150573"/>
              <a:gd name="connsiteY7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0573" h="6308697">
                <a:moveTo>
                  <a:pt x="0" y="3242931"/>
                </a:moveTo>
                <a:lnTo>
                  <a:pt x="5645889" y="0"/>
                </a:lnTo>
                <a:lnTo>
                  <a:pt x="9150573" y="1"/>
                </a:lnTo>
                <a:lnTo>
                  <a:pt x="9144000" y="5220587"/>
                </a:lnTo>
                <a:lnTo>
                  <a:pt x="7293935" y="6305108"/>
                </a:lnTo>
                <a:lnTo>
                  <a:pt x="9776" y="6308697"/>
                </a:lnTo>
                <a:cubicBezTo>
                  <a:pt x="6517" y="5286775"/>
                  <a:pt x="3259" y="4264853"/>
                  <a:pt x="0" y="324293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6819900" cy="21001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70"/>
            <a:ext cx="2508290" cy="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552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orient="horz" pos="2040" userDrawn="1">
          <p15:clr>
            <a:srgbClr val="FBAE40"/>
          </p15:clr>
        </p15:guide>
        <p15:guide id="6" orient="horz" pos="3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hanging Ice, Changing Coas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60" y="6307015"/>
            <a:ext cx="9139940" cy="550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5950" y="6441440"/>
            <a:ext cx="1588" cy="11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12648" y="6437376"/>
            <a:ext cx="1588" cy="1165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8" y="6308697"/>
            <a:ext cx="2403599" cy="54930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-10633" y="-1"/>
            <a:ext cx="9150573" cy="6308697"/>
          </a:xfrm>
          <a:custGeom>
            <a:avLst/>
            <a:gdLst>
              <a:gd name="connsiteX0" fmla="*/ 0 w 9140797"/>
              <a:gd name="connsiteY0" fmla="*/ 0 h 6308696"/>
              <a:gd name="connsiteX1" fmla="*/ 9140797 w 9140797"/>
              <a:gd name="connsiteY1" fmla="*/ 0 h 6308696"/>
              <a:gd name="connsiteX2" fmla="*/ 9140797 w 9140797"/>
              <a:gd name="connsiteY2" fmla="*/ 6308696 h 6308696"/>
              <a:gd name="connsiteX3" fmla="*/ 0 w 9140797"/>
              <a:gd name="connsiteY3" fmla="*/ 6308696 h 6308696"/>
              <a:gd name="connsiteX4" fmla="*/ 0 w 9140797"/>
              <a:gd name="connsiteY4" fmla="*/ 0 h 6308696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0 w 9140797"/>
              <a:gd name="connsiteY4" fmla="*/ 6308697 h 6308697"/>
              <a:gd name="connsiteX5" fmla="*/ 0 w 9140797"/>
              <a:gd name="connsiteY5" fmla="*/ 1 h 6308697"/>
              <a:gd name="connsiteX0" fmla="*/ 0 w 9140797"/>
              <a:gd name="connsiteY0" fmla="*/ 1 h 6308697"/>
              <a:gd name="connsiteX1" fmla="*/ 5636113 w 9140797"/>
              <a:gd name="connsiteY1" fmla="*/ 0 h 6308697"/>
              <a:gd name="connsiteX2" fmla="*/ 9140797 w 9140797"/>
              <a:gd name="connsiteY2" fmla="*/ 1 h 6308697"/>
              <a:gd name="connsiteX3" fmla="*/ 9140797 w 9140797"/>
              <a:gd name="connsiteY3" fmla="*/ 6308697 h 6308697"/>
              <a:gd name="connsiteX4" fmla="*/ 7284159 w 9140797"/>
              <a:gd name="connsiteY4" fmla="*/ 6305108 h 6308697"/>
              <a:gd name="connsiteX5" fmla="*/ 0 w 9140797"/>
              <a:gd name="connsiteY5" fmla="*/ 6308697 h 6308697"/>
              <a:gd name="connsiteX6" fmla="*/ 0 w 9140797"/>
              <a:gd name="connsiteY6" fmla="*/ 1 h 6308697"/>
              <a:gd name="connsiteX0" fmla="*/ 9776 w 9150573"/>
              <a:gd name="connsiteY0" fmla="*/ 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7" fmla="*/ 9776 w 9150573"/>
              <a:gd name="connsiteY7" fmla="*/ 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50573 w 9150573"/>
              <a:gd name="connsiteY3" fmla="*/ 630869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9150573 w 9150573"/>
              <a:gd name="connsiteY4" fmla="*/ 6308697 h 6308697"/>
              <a:gd name="connsiteX5" fmla="*/ 7293935 w 9150573"/>
              <a:gd name="connsiteY5" fmla="*/ 6305108 h 6308697"/>
              <a:gd name="connsiteX6" fmla="*/ 9776 w 9150573"/>
              <a:gd name="connsiteY6" fmla="*/ 6308697 h 6308697"/>
              <a:gd name="connsiteX7" fmla="*/ 0 w 9150573"/>
              <a:gd name="connsiteY7" fmla="*/ 3242931 h 6308697"/>
              <a:gd name="connsiteX0" fmla="*/ 0 w 9150573"/>
              <a:gd name="connsiteY0" fmla="*/ 3242931 h 6308697"/>
              <a:gd name="connsiteX1" fmla="*/ 5645889 w 9150573"/>
              <a:gd name="connsiteY1" fmla="*/ 0 h 6308697"/>
              <a:gd name="connsiteX2" fmla="*/ 9150573 w 9150573"/>
              <a:gd name="connsiteY2" fmla="*/ 1 h 6308697"/>
              <a:gd name="connsiteX3" fmla="*/ 9144000 w 9150573"/>
              <a:gd name="connsiteY3" fmla="*/ 5220587 h 6308697"/>
              <a:gd name="connsiteX4" fmla="*/ 7293935 w 9150573"/>
              <a:gd name="connsiteY4" fmla="*/ 6305108 h 6308697"/>
              <a:gd name="connsiteX5" fmla="*/ 9776 w 9150573"/>
              <a:gd name="connsiteY5" fmla="*/ 6308697 h 6308697"/>
              <a:gd name="connsiteX6" fmla="*/ 0 w 9150573"/>
              <a:gd name="connsiteY6" fmla="*/ 3242931 h 63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0573" h="6308697">
                <a:moveTo>
                  <a:pt x="0" y="3242931"/>
                </a:moveTo>
                <a:lnTo>
                  <a:pt x="5645889" y="0"/>
                </a:lnTo>
                <a:lnTo>
                  <a:pt x="9150573" y="1"/>
                </a:lnTo>
                <a:lnTo>
                  <a:pt x="9144000" y="5220587"/>
                </a:lnTo>
                <a:lnTo>
                  <a:pt x="7293935" y="6305108"/>
                </a:lnTo>
                <a:lnTo>
                  <a:pt x="9776" y="6308697"/>
                </a:lnTo>
                <a:cubicBezTo>
                  <a:pt x="6517" y="5286775"/>
                  <a:pt x="3259" y="4264853"/>
                  <a:pt x="0" y="324293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1"/>
            <a:ext cx="6819900" cy="210011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70"/>
            <a:ext cx="2508290" cy="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552">
          <p15:clr>
            <a:srgbClr val="FBAE40"/>
          </p15:clr>
        </p15:guide>
        <p15:guide id="4" pos="4584">
          <p15:clr>
            <a:srgbClr val="FBAE40"/>
          </p15:clr>
        </p15:guide>
        <p15:guide id="5" orient="horz" pos="2040">
          <p15:clr>
            <a:srgbClr val="FBAE40"/>
          </p15:clr>
        </p15:guide>
        <p15:guide id="6" orient="horz" pos="32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DECD11D-292F-FF4D-98E5-969E8B8A0E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726047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3200"/>
            <a:ext cx="8229600" cy="46778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426" y="6441440"/>
            <a:ext cx="4649107" cy="2800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41440"/>
            <a:ext cx="455462" cy="2800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228E-FB63-4469-91E2-6E3131BC6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81" r:id="rId6"/>
    <p:sldLayoutId id="2147483682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7150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779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1651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94A3826-BBBE-EB7E-B5EB-48FE9205A4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033153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9854" y="1752600"/>
            <a:ext cx="3935959" cy="3352799"/>
          </a:xfrm>
        </p:spPr>
        <p:txBody>
          <a:bodyPr vert="horz">
            <a:normAutofit fontScale="90000"/>
          </a:bodyPr>
          <a:lstStyle/>
          <a:p>
            <a:r>
              <a:rPr lang="en-US" b="1" dirty="0"/>
              <a:t>NASA OBB Annual Meeting 2023</a:t>
            </a:r>
            <a:br>
              <a:rPr lang="en-US" b="1" dirty="0"/>
            </a:br>
            <a:br>
              <a:rPr lang="en-US" sz="1800" dirty="0"/>
            </a:br>
            <a:r>
              <a:rPr lang="en-US" sz="3100" dirty="0"/>
              <a:t>Phytoplankton Biomass in the Equatorial Atlantic – Who, How much, and why?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F1E79DC-741F-F348-BE8F-1AB9D6EDB9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r="21830"/>
          <a:stretch>
            <a:fillRect/>
          </a:stretch>
        </p:blipFill>
        <p:spPr>
          <a:xfrm>
            <a:off x="-2446" y="0"/>
            <a:ext cx="4612546" cy="5893780"/>
          </a:xfrm>
        </p:spPr>
      </p:pic>
    </p:spTree>
    <p:extLst>
      <p:ext uri="{BB962C8B-B14F-4D97-AF65-F5344CB8AC3E}">
        <p14:creationId xmlns:p14="http://schemas.microsoft.com/office/powerpoint/2010/main" val="140320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215C338-8C36-1C98-2833-4D65C9D53B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26449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A4932D-F19C-3469-A062-333A7339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D45DA-C09D-9A42-B00A-62F1B14E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860"/>
            <a:ext cx="8229600" cy="51101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Joe Montoya (Georgia Tech)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 Fernandez-Carrera (Baltic Sea Research Institute – IOW)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Peter Brandt (GEOMAR)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Rainer </a:t>
            </a:r>
            <a:r>
              <a:rPr lang="en-US" dirty="0" err="1"/>
              <a:t>Kiko</a:t>
            </a:r>
            <a:r>
              <a:rPr lang="en-US" dirty="0"/>
              <a:t> (GEOMAR)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Maren Voss (Baltic Sea Research Institute – IOW)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 Schmidt (University of Bremen)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Gordon and Betty Moore Foundation (M118 cruise along 23W)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Science Foundation (EN614, EN640 cruises in the Amazon River Outflow)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NASA OBB (M181 zonal cruise on the Equator)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German Colleagues &amp; Subramaniam family (M130, M145 cruise along 23W, M158 zonal cruise on the Equator, M174 cruise in the Amazon River Outflow)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 Thomas and NASA HPLC Lab crew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1071E-85C5-E7F4-44B4-D37D9320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21AA-9A7E-29C7-976D-65388D77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6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546AD-A59C-934A-934A-2E34A83BF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954"/>
            <a:ext cx="9144000" cy="44600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A9B348-5EEF-3A44-A4AA-47939B84D2F5}"/>
              </a:ext>
            </a:extLst>
          </p:cNvPr>
          <p:cNvSpPr txBox="1"/>
          <p:nvPr/>
        </p:nvSpPr>
        <p:spPr>
          <a:xfrm>
            <a:off x="234672" y="71463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Prochlorococcus</a:t>
            </a:r>
            <a:endParaRPr lang="en-US" sz="1200" b="1" dirty="0">
              <a:solidFill>
                <a:srgbClr val="00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(cells/ml)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1167C6-43DD-B443-BE35-B100DDBC0A80}"/>
              </a:ext>
            </a:extLst>
          </p:cNvPr>
          <p:cNvSpPr txBox="1"/>
          <p:nvPr/>
        </p:nvSpPr>
        <p:spPr>
          <a:xfrm>
            <a:off x="1753586" y="71463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7AC5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Synechococcus</a:t>
            </a:r>
            <a:endParaRPr lang="en-US" sz="1200" b="1" dirty="0">
              <a:solidFill>
                <a:srgbClr val="7AC5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7AC5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(cells/ml)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895570-1596-F847-A949-4D6F5CC26504}"/>
              </a:ext>
            </a:extLst>
          </p:cNvPr>
          <p:cNvSpPr txBox="1"/>
          <p:nvPr/>
        </p:nvSpPr>
        <p:spPr>
          <a:xfrm>
            <a:off x="3147940" y="71463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EEB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Picoeukaryotes</a:t>
            </a:r>
            <a:endParaRPr lang="en-US" sz="1200" b="1" dirty="0">
              <a:solidFill>
                <a:srgbClr val="EEB4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EEB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(cells/ml)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ED0941-DF38-B541-898A-EFF57C1285A5}"/>
              </a:ext>
            </a:extLst>
          </p:cNvPr>
          <p:cNvSpPr txBox="1"/>
          <p:nvPr/>
        </p:nvSpPr>
        <p:spPr>
          <a:xfrm>
            <a:off x="5254791" y="71463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Water</a:t>
            </a:r>
          </a:p>
          <a:p>
            <a:pPr algn="ctr"/>
            <a:r>
              <a:rPr lang="en-US" sz="1200" b="1" dirty="0" err="1">
                <a:solidFill>
                  <a:srgbClr val="008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Synechococcus</a:t>
            </a:r>
            <a:endParaRPr lang="en-US" sz="1200" b="1" dirty="0">
              <a:solidFill>
                <a:srgbClr val="008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16E45E-DF45-E64A-85E9-098E1DD77EEC}"/>
              </a:ext>
            </a:extLst>
          </p:cNvPr>
          <p:cNvSpPr txBox="1"/>
          <p:nvPr/>
        </p:nvSpPr>
        <p:spPr>
          <a:xfrm>
            <a:off x="6732860" y="714634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Water</a:t>
            </a:r>
          </a:p>
          <a:p>
            <a:pPr algn="ctr"/>
            <a:r>
              <a:rPr lang="en-US" sz="1200" b="1" dirty="0" err="1">
                <a:solidFill>
                  <a:srgbClr val="0000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Synechococcus</a:t>
            </a:r>
            <a:endParaRPr lang="en-US" sz="1200" b="1" dirty="0">
              <a:solidFill>
                <a:srgbClr val="0000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B19B4B-B93C-5349-BAD7-AC8B77B67044}"/>
              </a:ext>
            </a:extLst>
          </p:cNvPr>
          <p:cNvSpPr txBox="1"/>
          <p:nvPr/>
        </p:nvSpPr>
        <p:spPr>
          <a:xfrm>
            <a:off x="234672" y="5097109"/>
            <a:ext cx="146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DVChla</a:t>
            </a:r>
            <a:r>
              <a:rPr lang="en-US" sz="12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TotalChla</a:t>
            </a:r>
            <a:endParaRPr lang="en-US" sz="1200" b="1" dirty="0">
              <a:solidFill>
                <a:srgbClr val="00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0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(mg/m³)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675401-5108-3446-9862-F534B2C8176D}"/>
              </a:ext>
            </a:extLst>
          </p:cNvPr>
          <p:cNvSpPr txBox="1"/>
          <p:nvPr/>
        </p:nvSpPr>
        <p:spPr>
          <a:xfrm>
            <a:off x="1726892" y="5097109"/>
            <a:ext cx="118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99B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en-US" sz="1200" b="1" dirty="0">
                <a:solidFill>
                  <a:srgbClr val="99B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rgbClr val="99B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TotalChla</a:t>
            </a:r>
            <a:endParaRPr lang="en-US" sz="1200" b="1" dirty="0">
              <a:solidFill>
                <a:srgbClr val="99B7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99B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(mg/m³)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873497-BDCF-1540-BC45-A78F1680542B}"/>
              </a:ext>
            </a:extLst>
          </p:cNvPr>
          <p:cNvSpPr txBox="1"/>
          <p:nvPr/>
        </p:nvSpPr>
        <p:spPr>
          <a:xfrm>
            <a:off x="2990324" y="5097109"/>
            <a:ext cx="1287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7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Fuco</a:t>
            </a:r>
            <a:r>
              <a:rPr lang="en-US" sz="1200" b="1" dirty="0">
                <a:solidFill>
                  <a:srgbClr val="C7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rgbClr val="C7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TotalChla</a:t>
            </a:r>
            <a:endParaRPr lang="en-US" sz="1200" b="1" dirty="0">
              <a:solidFill>
                <a:srgbClr val="C7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C7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(mg/m³)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3647A0-BB23-DEF6-000B-1AA3890CE24C}"/>
              </a:ext>
            </a:extLst>
          </p:cNvPr>
          <p:cNvSpPr/>
          <p:nvPr/>
        </p:nvSpPr>
        <p:spPr>
          <a:xfrm>
            <a:off x="4795736" y="457200"/>
            <a:ext cx="4348264" cy="285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5A6AF-2BC5-9CDE-9CBF-DFB64AEFAC38}"/>
              </a:ext>
            </a:extLst>
          </p:cNvPr>
          <p:cNvSpPr/>
          <p:nvPr/>
        </p:nvSpPr>
        <p:spPr>
          <a:xfrm>
            <a:off x="4794164" y="3330059"/>
            <a:ext cx="4348264" cy="285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08D76-04EF-EC95-248A-38A5419FE2EC}"/>
              </a:ext>
            </a:extLst>
          </p:cNvPr>
          <p:cNvSpPr/>
          <p:nvPr/>
        </p:nvSpPr>
        <p:spPr>
          <a:xfrm>
            <a:off x="333632" y="3293161"/>
            <a:ext cx="4458960" cy="2887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6316F-5AB8-2E40-B521-0084CEACD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78B3-F4B9-3C42-8A8D-86919FAC8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7228E-FB63-4469-91E2-6E3131BC6B8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22D23-C014-8947-ABC4-A69E90EA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11" y="136524"/>
            <a:ext cx="4479177" cy="60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6316F-5AB8-2E40-B521-0084CEACD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78B3-F4B9-3C42-8A8D-86919FAC8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441440"/>
            <a:ext cx="455462" cy="280036"/>
          </a:xfrm>
        </p:spPr>
        <p:txBody>
          <a:bodyPr/>
          <a:lstStyle/>
          <a:p>
            <a:fld id="{E807228E-FB63-4469-91E2-6E3131BC6B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5E259-01A0-DECA-75A7-0F1B61BA2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5346" r="10454" b="5837"/>
          <a:stretch/>
        </p:blipFill>
        <p:spPr>
          <a:xfrm>
            <a:off x="6062635" y="56563"/>
            <a:ext cx="3072384" cy="2745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E83460-2791-79B8-92A6-F37935DF0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9051" b="5346"/>
          <a:stretch/>
        </p:blipFill>
        <p:spPr>
          <a:xfrm>
            <a:off x="3227941" y="0"/>
            <a:ext cx="2880325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5C3A-C908-1B01-AD49-6939051CC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0400" b="5346"/>
          <a:stretch/>
        </p:blipFill>
        <p:spPr>
          <a:xfrm>
            <a:off x="40626" y="-35838"/>
            <a:ext cx="2880360" cy="27432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48BFC-F5A7-784A-B510-6BB95CD75E3A}"/>
              </a:ext>
            </a:extLst>
          </p:cNvPr>
          <p:cNvGrpSpPr/>
          <p:nvPr/>
        </p:nvGrpSpPr>
        <p:grpSpPr>
          <a:xfrm>
            <a:off x="676426" y="2799660"/>
            <a:ext cx="7772400" cy="4058340"/>
            <a:chOff x="676426" y="2799660"/>
            <a:chExt cx="7772400" cy="40583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EDB2F4-DC35-7C14-88C2-C85AE5AB3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6" y="2799660"/>
              <a:ext cx="7772400" cy="405834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A5FA0B-EB25-D866-0D5C-6EE3D8AC7C65}"/>
                </a:ext>
              </a:extLst>
            </p:cNvPr>
            <p:cNvGrpSpPr/>
            <p:nvPr/>
          </p:nvGrpSpPr>
          <p:grpSpPr>
            <a:xfrm>
              <a:off x="2065275" y="6074083"/>
              <a:ext cx="4042991" cy="461665"/>
              <a:chOff x="289757" y="5163211"/>
              <a:chExt cx="4042991" cy="46166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417726-0E38-B34B-BBEF-81687AEF26C7}"/>
                  </a:ext>
                </a:extLst>
              </p:cNvPr>
              <p:cNvSpPr txBox="1"/>
              <p:nvPr/>
            </p:nvSpPr>
            <p:spPr>
              <a:xfrm>
                <a:off x="289757" y="5163211"/>
                <a:ext cx="1465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rgbClr val="0000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DVChla</a:t>
                </a:r>
                <a:r>
                  <a:rPr lang="en-US" sz="1200" b="1" dirty="0">
                    <a:solidFill>
                      <a:srgbClr val="0000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b="1" dirty="0" err="1">
                    <a:solidFill>
                      <a:srgbClr val="0000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TotalChla</a:t>
                </a:r>
                <a:endParaRPr lang="en-US" sz="1200" b="1" dirty="0">
                  <a:solidFill>
                    <a:srgbClr val="00008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rgbClr val="0000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(mg/m³)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34C58-51EB-AFEE-A6D9-39C96E77DCFE}"/>
                  </a:ext>
                </a:extLst>
              </p:cNvPr>
              <p:cNvSpPr txBox="1"/>
              <p:nvPr/>
            </p:nvSpPr>
            <p:spPr>
              <a:xfrm>
                <a:off x="1781977" y="5163211"/>
                <a:ext cx="1183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rgbClr val="99B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Zea</a:t>
                </a:r>
                <a:r>
                  <a:rPr lang="en-US" sz="1200" b="1" dirty="0">
                    <a:solidFill>
                      <a:srgbClr val="99B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b="1" dirty="0" err="1">
                    <a:solidFill>
                      <a:srgbClr val="99B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TotalChla</a:t>
                </a:r>
                <a:endParaRPr lang="en-US" sz="1200" b="1" dirty="0">
                  <a:solidFill>
                    <a:srgbClr val="99B7B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rgbClr val="99B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(mg/m³)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9B5BE7-B780-CE76-BD6F-3DEC0FE8AA9C}"/>
                  </a:ext>
                </a:extLst>
              </p:cNvPr>
              <p:cNvSpPr txBox="1"/>
              <p:nvPr/>
            </p:nvSpPr>
            <p:spPr>
              <a:xfrm>
                <a:off x="3045409" y="5163211"/>
                <a:ext cx="1287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rgbClr val="C75A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Fuco</a:t>
                </a:r>
                <a:r>
                  <a:rPr lang="en-US" sz="1200" b="1" dirty="0">
                    <a:solidFill>
                      <a:srgbClr val="C75A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b="1" dirty="0" err="1">
                    <a:solidFill>
                      <a:srgbClr val="C75A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TotalChla</a:t>
                </a:r>
                <a:endParaRPr lang="en-US" sz="1200" b="1" dirty="0">
                  <a:solidFill>
                    <a:srgbClr val="C75A7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rgbClr val="C75A7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(mg/m³)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62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6316F-5AB8-2E40-B521-0084CEACD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78B3-F4B9-3C42-8A8D-86919FAC8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441440"/>
            <a:ext cx="455462" cy="280036"/>
          </a:xfrm>
        </p:spPr>
        <p:txBody>
          <a:bodyPr/>
          <a:lstStyle/>
          <a:p>
            <a:fld id="{E807228E-FB63-4469-91E2-6E3131BC6B8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839C9F-1C3D-0819-2409-C778A7EE4911}"/>
              </a:ext>
            </a:extLst>
          </p:cNvPr>
          <p:cNvGrpSpPr/>
          <p:nvPr/>
        </p:nvGrpSpPr>
        <p:grpSpPr>
          <a:xfrm>
            <a:off x="-80643" y="1718321"/>
            <a:ext cx="9047245" cy="2817464"/>
            <a:chOff x="-119554" y="2851388"/>
            <a:chExt cx="9047245" cy="28174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11A198-F9B1-5451-08FA-3184B074A188}"/>
                </a:ext>
              </a:extLst>
            </p:cNvPr>
            <p:cNvGrpSpPr/>
            <p:nvPr/>
          </p:nvGrpSpPr>
          <p:grpSpPr>
            <a:xfrm>
              <a:off x="-119554" y="2925652"/>
              <a:ext cx="9047245" cy="2743200"/>
              <a:chOff x="0" y="2959069"/>
              <a:chExt cx="9047245" cy="27432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324C5F-4EFB-66E1-DAFE-F5ABA5407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70" r="7936" b="3159"/>
              <a:stretch/>
            </p:blipFill>
            <p:spPr>
              <a:xfrm>
                <a:off x="6120546" y="2959069"/>
                <a:ext cx="2926699" cy="2743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5D96489-0F70-3336-3410-B408306F8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89" r="10918" b="3911"/>
              <a:stretch/>
            </p:blipFill>
            <p:spPr>
              <a:xfrm>
                <a:off x="3101999" y="2959069"/>
                <a:ext cx="2803565" cy="2743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1F2FB8B-BE6D-ABA4-CEBA-3895A1009D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3" r="8948" b="6075"/>
              <a:stretch/>
            </p:blipFill>
            <p:spPr>
              <a:xfrm>
                <a:off x="0" y="2959069"/>
                <a:ext cx="3218416" cy="274320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4DF83B-1972-6C83-7566-3AC8BFB1B976}"/>
                </a:ext>
              </a:extLst>
            </p:cNvPr>
            <p:cNvSpPr txBox="1"/>
            <p:nvPr/>
          </p:nvSpPr>
          <p:spPr>
            <a:xfrm>
              <a:off x="2628633" y="2851388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June</a:t>
              </a:r>
            </a:p>
            <a:p>
              <a:r>
                <a:rPr lang="en-US" sz="1400" dirty="0"/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1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6316F-5AB8-2E40-B521-0084CEACD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z="700">
                <a:solidFill>
                  <a:srgbClr val="808285"/>
                </a:solidFill>
              </a:rPr>
              <a:t>© 2017 Lamont-Doherty Earth Observatory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78B3-F4B9-3C42-8A8D-86919FAC8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441440"/>
            <a:ext cx="455462" cy="280036"/>
          </a:xfrm>
        </p:spPr>
        <p:txBody>
          <a:bodyPr/>
          <a:lstStyle/>
          <a:p>
            <a:fld id="{E807228E-FB63-4469-91E2-6E3131BC6B8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46C135-2D0E-BC97-767E-56822746188F}"/>
              </a:ext>
            </a:extLst>
          </p:cNvPr>
          <p:cNvGrpSpPr/>
          <p:nvPr/>
        </p:nvGrpSpPr>
        <p:grpSpPr>
          <a:xfrm>
            <a:off x="99634" y="1656195"/>
            <a:ext cx="9044366" cy="2823976"/>
            <a:chOff x="40626" y="3231170"/>
            <a:chExt cx="9044366" cy="28239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6AC8AC-A4A1-A9BD-35AB-AABAC926EB1C}"/>
                </a:ext>
              </a:extLst>
            </p:cNvPr>
            <p:cNvGrpSpPr/>
            <p:nvPr/>
          </p:nvGrpSpPr>
          <p:grpSpPr>
            <a:xfrm>
              <a:off x="40626" y="3311946"/>
              <a:ext cx="9044366" cy="2743200"/>
              <a:chOff x="40626" y="3311946"/>
              <a:chExt cx="9044366" cy="27432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5CCB61D-A112-BB83-C17C-E264078A8C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21" t="5235" r="17602"/>
              <a:stretch/>
            </p:blipFill>
            <p:spPr>
              <a:xfrm>
                <a:off x="40626" y="3311946"/>
                <a:ext cx="2481544" cy="2743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22C7E85-9564-6919-97F9-BD7E52A45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52" r="8689" b="5235"/>
              <a:stretch/>
            </p:blipFill>
            <p:spPr>
              <a:xfrm>
                <a:off x="2933998" y="3311946"/>
                <a:ext cx="2940143" cy="2743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BB0BC05-C85A-3087-839A-B4AD06AA9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47" r="10082" b="7626"/>
              <a:stretch/>
            </p:blipFill>
            <p:spPr>
              <a:xfrm>
                <a:off x="6184600" y="3311946"/>
                <a:ext cx="2900392" cy="274320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6E0CE9-B7D0-C420-A27F-D3A5D9723FE2}"/>
                </a:ext>
              </a:extLst>
            </p:cNvPr>
            <p:cNvSpPr txBox="1"/>
            <p:nvPr/>
          </p:nvSpPr>
          <p:spPr>
            <a:xfrm>
              <a:off x="2436979" y="3231170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May</a:t>
              </a:r>
            </a:p>
            <a:p>
              <a:pPr algn="ctr"/>
              <a:r>
                <a:rPr lang="en-US" sz="1400" dirty="0"/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DEO">
  <a:themeElements>
    <a:clrScheme name="LDEO">
      <a:dk1>
        <a:sysClr val="windowText" lastClr="000000"/>
      </a:dk1>
      <a:lt1>
        <a:srgbClr val="FFFFFF"/>
      </a:lt1>
      <a:dk2>
        <a:srgbClr val="808285"/>
      </a:dk2>
      <a:lt2>
        <a:srgbClr val="FFFFFF"/>
      </a:lt2>
      <a:accent1>
        <a:srgbClr val="113C63"/>
      </a:accent1>
      <a:accent2>
        <a:srgbClr val="3155A4"/>
      </a:accent2>
      <a:accent3>
        <a:srgbClr val="00AEEF"/>
      </a:accent3>
      <a:accent4>
        <a:srgbClr val="F15A29"/>
      </a:accent4>
      <a:accent5>
        <a:srgbClr val="7AC79B"/>
      </a:accent5>
      <a:accent6>
        <a:srgbClr val="8DC63F"/>
      </a:accent6>
      <a:hlink>
        <a:srgbClr val="662D91"/>
      </a:hlink>
      <a:folHlink>
        <a:srgbClr val="3155A4"/>
      </a:folHlink>
    </a:clrScheme>
    <a:fontScheme name="LD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11832</TotalTime>
  <Words>237</Words>
  <Application>Microsoft Macintosh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LDEO</vt:lpstr>
      <vt:lpstr>think-cell Slide</vt:lpstr>
      <vt:lpstr>NASA OBB Annual Meeting 2023  Phytoplankton Biomass in the Equatorial Atlantic – Who, How much, and why?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Guard Dog</dc:creator>
  <cp:lastModifiedBy>Ajit Subramaniam</cp:lastModifiedBy>
  <cp:revision>120</cp:revision>
  <dcterms:created xsi:type="dcterms:W3CDTF">2016-12-27T00:07:16Z</dcterms:created>
  <dcterms:modified xsi:type="dcterms:W3CDTF">2023-05-15T21:32:26Z</dcterms:modified>
</cp:coreProperties>
</file>