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87" r:id="rId3"/>
    <p:sldId id="289" r:id="rId4"/>
    <p:sldId id="290" r:id="rId5"/>
    <p:sldId id="293" r:id="rId6"/>
    <p:sldId id="291" r:id="rId7"/>
    <p:sldId id="295" r:id="rId8"/>
    <p:sldId id="261" r:id="rId9"/>
    <p:sldId id="296" r:id="rId10"/>
    <p:sldId id="294" r:id="rId11"/>
    <p:sldId id="29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/>
    <p:restoredTop sz="83852"/>
  </p:normalViewPr>
  <p:slideViewPr>
    <p:cSldViewPr snapToGrid="0">
      <p:cViewPr>
        <p:scale>
          <a:sx n="90" d="100"/>
          <a:sy n="90" d="100"/>
        </p:scale>
        <p:origin x="152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55F5F-950E-8A4C-8E22-E6674912FA61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7E1D8-02CD-A949-81A8-59F12F7C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07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-Tidal wetlands in this dataset consist of salt marshes, tidal freshwater marshes, tidal forested swamps, and mangrove forests.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C04E3-2F5B-FC4C-9FFB-3B7C555F6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75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23% of pixel locations had a perturbation event…</a:t>
            </a:r>
          </a:p>
          <a:p>
            <a:r>
              <a:rPr lang="en-US" dirty="0"/>
              <a:t>....&amp; ecosystems that are less resilient tended to be more resistant and have less perturbation.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48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These ecosystems appear to be acting as neutral transformers of energy, with balance across the entire biogeography of the continental US and 21 years of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1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8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positive events are (nearly ten-fold) more common in flooded grasslands than long negative events….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1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resilience begins to decrease (and return times get longer), resistance to perturbation increases (and in turn, events become less frequent, but larger in magnitude when they do happen.)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it seems that resistance and resilience tradeoff in differently in different systems…  </a:t>
            </a:r>
          </a:p>
          <a:p>
            <a:r>
              <a:rPr lang="en-US" dirty="0"/>
              <a:t>Tidal wetlands and mangroves are better adapted to large negative events, a stability strategy we call redundancy, where ecosystems have more network connections (through water), and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despite undergoing substantial reorganization, can quickly recover their function.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</a:t>
            </a:r>
            <a:r>
              <a:rPr lang="en-US" dirty="0"/>
              <a:t>hereas flooded grasslands and savannas are better adapted to large positive perturbations, a stability strategy we call efficiency, where ecosystems have fewer, but stronger network connections, which allows the system to amplify its dynamics to maximize productivity when resources are available.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67E1D8-02CD-A949-81A8-59F12F7CE4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9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F739-6A00-9D05-A315-0E41AF1DB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E1B55A-F625-2DAB-E045-107D5048A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2BE3D-9009-7706-52F5-B7F5EEE31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462CD-4F64-F84E-9135-F1C500B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F4381-A9B5-D543-477E-3482FF6A1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7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AE9AD-A027-4AFA-1245-3D41F9EB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CA8B4-4938-3E58-4FBA-1FFB64A08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8528-B049-F028-6F97-9C49630D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7460E-173C-C32D-218E-FE6A8929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D668F-FAE1-C742-DAB7-2AA5DB29F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31639F-B2EA-8D4A-C137-0044E9F7B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C84E94-722A-CBAB-3603-A16F2631B0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F0D72-6332-9E83-46C1-A0C367E40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83403-3632-F0C2-DE48-04C040B0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28002-09D6-1643-6D4F-7BA0D78E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548C5-5FF9-3134-9CDC-D25BCB2DF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AC437-3B6F-7E00-E3E1-6A662F5B2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F00EA-8A11-F1F4-5A00-49925FDE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ADB8-A775-32FA-3B8C-E59EA6A3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9EF06-AB89-A25E-7712-55A858AB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3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CFAD7-BD08-93E3-A9A3-15DCFE429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9C2C-D5E0-41A7-5F4B-18B50131A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33E01-0C68-1082-9A57-84E1A6D7A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AF235-0400-FEF4-C6B4-45B85128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2DB37-DCC6-BDE3-19C9-ED8E917A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0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C20D-82D7-B144-34AA-FF80BE6C3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2F54D-D744-A17A-A5B0-C314CF668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415396-7815-4C7B-6899-2111CC00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1D502-6CBA-CC60-ADAD-56B23133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F113EB-E081-583B-FB66-754AA3AFB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5D60E-63AE-79C3-F8D4-EDA3942E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41AB7-2286-9E9E-E24E-73CD91D9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F97C3-4907-1D0A-21FC-F842CC8A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4937E-8B68-0692-F4F0-2566AA62C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67BBDF-2062-932E-B906-37BAAD548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BD2727-43E7-074B-391F-092C2C95F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33D88-F169-318E-7E0E-6C2E19E11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F80BA-D34F-246C-B33E-892BEBAA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7FCED-E281-3677-056A-F17BC5878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89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5C91-1462-4C3D-FF92-672651E58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D3968-B002-83C9-CAC5-4577BAB42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FC580-EA6C-7E35-0D40-2E9279B5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DA8C2-FDED-594D-9F30-490A78F2B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55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A14C60-B92B-79E8-CB32-D35ECE23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6D804-E726-EDB1-17B5-AB6611B28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BB41-4448-733C-C0CC-A0E1FB66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5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1232D-E0B0-5A79-2E33-0D3A3CE2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91A34-EB57-0D90-207B-2D3E416C3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C6F46-1A26-80E4-7266-3B3636F0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324980-290A-649C-7FB7-B80B28FA6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9F2B97-0715-A690-590F-53B3270C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88BC5-F23B-1EF3-EE6C-3EC3C852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4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CB3E0-788C-7E70-91E8-220FC74F0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844A0-2245-A273-9F35-D448D82BB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8DEFA-074B-AD67-C8E4-A8B4846F2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E7610-D537-FEF9-013A-44F5DD832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F2AB0-6073-F9DA-1520-CCE45B4B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D987E-5884-46B7-A563-6CC72523B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55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A077B5-0494-4BC0-1124-3E308025A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9A548-938D-DF6D-651C-E5DA89063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B7876-3CC3-A784-45D8-C17C211B2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8CFF-6255-4740-8F0F-DAA81312F9CD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95D4AD-ABCE-1A9D-7BC1-0E8B1E478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5F87-6915-9DF7-0F5B-78D67D8C7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AF85C-3F47-A944-B800-21F6FED6A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73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0045-026D-597C-7BE9-3A17F280D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916" y="527994"/>
            <a:ext cx="10141975" cy="1464895"/>
          </a:xfrm>
        </p:spPr>
        <p:txBody>
          <a:bodyPr>
            <a:normAutofit/>
          </a:bodyPr>
          <a:lstStyle/>
          <a:p>
            <a:r>
              <a:rPr lang="en-US" sz="4800" dirty="0"/>
              <a:t>Scaling patterns and tradeoffs in ecosystem resistance and resilience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F45FCE-C275-4222-A932-C3C4612DC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807" y="2379428"/>
            <a:ext cx="11946193" cy="531924"/>
          </a:xfrm>
        </p:spPr>
        <p:txBody>
          <a:bodyPr/>
          <a:lstStyle/>
          <a:p>
            <a:r>
              <a:rPr lang="en-US" dirty="0"/>
              <a:t>Josh Lerner</a:t>
            </a:r>
            <a:r>
              <a:rPr lang="en-US" baseline="30000" dirty="0"/>
              <a:t>1,2</a:t>
            </a:r>
            <a:r>
              <a:rPr lang="en-US" dirty="0"/>
              <a:t>, Rusty Feagin</a:t>
            </a:r>
            <a:r>
              <a:rPr lang="en-US" baseline="30000" dirty="0"/>
              <a:t>1</a:t>
            </a:r>
            <a:r>
              <a:rPr lang="en-US" dirty="0"/>
              <a:t>, Thomas Huff</a:t>
            </a:r>
            <a:r>
              <a:rPr lang="en-US" baseline="30000" dirty="0"/>
              <a:t>1</a:t>
            </a:r>
            <a:r>
              <a:rPr lang="en-US" dirty="0"/>
              <a:t>, Ray Najjar</a:t>
            </a:r>
            <a:r>
              <a:rPr lang="en-US" baseline="30000" dirty="0"/>
              <a:t>3</a:t>
            </a:r>
            <a:r>
              <a:rPr lang="en-US" dirty="0"/>
              <a:t>, Maria Herrmann</a:t>
            </a:r>
            <a:r>
              <a:rPr lang="en-US" baseline="30000" dirty="0"/>
              <a:t>3</a:t>
            </a:r>
            <a:r>
              <a:rPr lang="en-US" dirty="0"/>
              <a:t>, Jose Fuentes</a:t>
            </a:r>
            <a:r>
              <a:rPr lang="en-US" baseline="30000" dirty="0"/>
              <a:t>3</a:t>
            </a: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0238B33-8BD4-3307-E8A2-AEAEA1D5C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168" y="4568860"/>
            <a:ext cx="3081883" cy="2311412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D16C58-1F66-570F-24FB-92F179E3D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645" y="4568861"/>
            <a:ext cx="3081880" cy="231141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93DCC10-FEAB-547C-79FB-5C009FBF7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643" y="4568862"/>
            <a:ext cx="3081881" cy="2311411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023C999C-B5D5-A0AB-C52C-C69B70117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68863"/>
            <a:ext cx="3081881" cy="23114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D7D8A-D973-1F59-D2D4-0F8A096A39DD}"/>
              </a:ext>
            </a:extLst>
          </p:cNvPr>
          <p:cNvSpPr txBox="1"/>
          <p:nvPr/>
        </p:nvSpPr>
        <p:spPr>
          <a:xfrm>
            <a:off x="2372866" y="2911352"/>
            <a:ext cx="8414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– Texas A&amp;M University, Ecology and Conservation Biology Department</a:t>
            </a:r>
          </a:p>
          <a:p>
            <a:r>
              <a:rPr lang="en-US" dirty="0"/>
              <a:t>2 – Texas A&amp;M University, Ecology and Evolutionary Biology Doctoral Program</a:t>
            </a:r>
          </a:p>
          <a:p>
            <a:r>
              <a:rPr lang="en-US" dirty="0"/>
              <a:t>3 – Pennsylvania State University, Department of Meteorology and Atmospheric Science</a:t>
            </a:r>
          </a:p>
        </p:txBody>
      </p:sp>
    </p:spTree>
    <p:extLst>
      <p:ext uri="{BB962C8B-B14F-4D97-AF65-F5344CB8AC3E}">
        <p14:creationId xmlns:p14="http://schemas.microsoft.com/office/powerpoint/2010/main" val="355789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7BAAE-0808-6758-3A51-379B013D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369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ea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ovariation between resistance and resilience suggests these key metrics of ecosystem stability functionally tradeoff</a:t>
            </a:r>
            <a:r>
              <a:rPr lang="en-US" sz="2800" dirty="0">
                <a:ea typeface="Times New Roman" panose="02020603050405020304" pitchFamily="18" charset="0"/>
              </a:rPr>
              <a:t>.</a:t>
            </a:r>
            <a:endParaRPr lang="en-US" sz="6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4251A88-FA4A-436C-C9B9-17B97F8B123A}"/>
              </a:ext>
            </a:extLst>
          </p:cNvPr>
          <p:cNvGrpSpPr/>
          <p:nvPr/>
        </p:nvGrpSpPr>
        <p:grpSpPr>
          <a:xfrm>
            <a:off x="1806001" y="1697485"/>
            <a:ext cx="7254850" cy="4727735"/>
            <a:chOff x="2638522" y="1637819"/>
            <a:chExt cx="7254850" cy="47277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F8A295-C694-B6D9-8827-D1F8E0951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38" r="53130"/>
            <a:stretch/>
          </p:blipFill>
          <p:spPr>
            <a:xfrm>
              <a:off x="2638522" y="1863525"/>
              <a:ext cx="7254850" cy="450202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D9EB7E-5E6C-EC5A-EDFD-5BBB51CC69D1}"/>
                </a:ext>
              </a:extLst>
            </p:cNvPr>
            <p:cNvSpPr/>
            <p:nvPr/>
          </p:nvSpPr>
          <p:spPr>
            <a:xfrm>
              <a:off x="2969929" y="1637819"/>
              <a:ext cx="416688" cy="4514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273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952CE-EAC7-D513-965A-3AAF9498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431" y="302691"/>
            <a:ext cx="11326091" cy="1934730"/>
          </a:xfrm>
        </p:spPr>
        <p:txBody>
          <a:bodyPr>
            <a:normAutofit/>
          </a:bodyPr>
          <a:lstStyle/>
          <a:p>
            <a:r>
              <a:rPr lang="en-US" sz="3600" dirty="0"/>
              <a:t>Tidal wetlands and mangroves are tuned more towards large negative events (redundancy), flooded grasslands are more tuned towards large positive events (efficiency). 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580DCD-FCA4-ABFA-4A6B-245A73A6E29D}"/>
              </a:ext>
            </a:extLst>
          </p:cNvPr>
          <p:cNvGrpSpPr/>
          <p:nvPr/>
        </p:nvGrpSpPr>
        <p:grpSpPr>
          <a:xfrm>
            <a:off x="294909" y="2418163"/>
            <a:ext cx="11470697" cy="4061851"/>
            <a:chOff x="294909" y="2418163"/>
            <a:chExt cx="11470697" cy="40618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BD04F8A-9335-D13A-355A-8F1AC32C04C5}"/>
                </a:ext>
              </a:extLst>
            </p:cNvPr>
            <p:cNvGrpSpPr/>
            <p:nvPr/>
          </p:nvGrpSpPr>
          <p:grpSpPr>
            <a:xfrm>
              <a:off x="5961751" y="2432018"/>
              <a:ext cx="5803855" cy="3679486"/>
              <a:chOff x="5961751" y="2432018"/>
              <a:chExt cx="5803855" cy="3679486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D7F6441-3EC5-3981-E3D2-8E4A59CDF017}"/>
                  </a:ext>
                </a:extLst>
              </p:cNvPr>
              <p:cNvGrpSpPr/>
              <p:nvPr/>
            </p:nvGrpSpPr>
            <p:grpSpPr>
              <a:xfrm>
                <a:off x="5961751" y="2432018"/>
                <a:ext cx="5803855" cy="3679486"/>
                <a:chOff x="5961751" y="2432018"/>
                <a:chExt cx="5803855" cy="3679486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6677A662-B03D-05BF-2E23-F3138CB30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61751" y="2432018"/>
                  <a:ext cx="5803855" cy="3679486"/>
                </a:xfrm>
                <a:prstGeom prst="rect">
                  <a:avLst/>
                </a:prstGeom>
              </p:spPr>
            </p:pic>
            <p:sp>
              <p:nvSpPr>
                <p:cNvPr id="19" name="TextBox 5">
                  <a:extLst>
                    <a:ext uri="{FF2B5EF4-FFF2-40B4-BE49-F238E27FC236}">
                      <a16:creationId xmlns:a16="http://schemas.microsoft.com/office/drawing/2014/main" id="{9839B5F9-C24B-A941-9E4E-3A2EF14BA487}"/>
                    </a:ext>
                  </a:extLst>
                </p:cNvPr>
                <p:cNvSpPr txBox="1"/>
                <p:nvPr/>
              </p:nvSpPr>
              <p:spPr>
                <a:xfrm>
                  <a:off x="6796387" y="2779434"/>
                  <a:ext cx="3254351" cy="318038"/>
                </a:xfrm>
                <a:prstGeom prst="rect">
                  <a:avLst/>
                </a:prstGeom>
                <a:solidFill>
                  <a:schemeClr val="lt1"/>
                </a:solidFill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 i="1" baseline="0" dirty="0">
                      <a:latin typeface="Helvetica" pitchFamily="2" charset="0"/>
                      <a:cs typeface="Arial" panose="020B0604020202020204" pitchFamily="34" charset="0"/>
                    </a:rPr>
                    <a:t>y = </a:t>
                  </a:r>
                  <a:r>
                    <a:rPr lang="en-US" sz="1800" i="0" baseline="0" dirty="0">
                      <a:latin typeface="Helvetica" pitchFamily="2" charset="0"/>
                      <a:cs typeface="Arial" panose="020B0604020202020204" pitchFamily="34" charset="0"/>
                    </a:rPr>
                    <a:t>0.045</a:t>
                  </a:r>
                  <a:r>
                    <a:rPr lang="en-US" sz="1800" i="1" baseline="0" dirty="0">
                      <a:latin typeface="Helvetica" pitchFamily="2" charset="0"/>
                      <a:cs typeface="Arial" panose="020B0604020202020204" pitchFamily="34" charset="0"/>
                    </a:rPr>
                    <a:t>x </a:t>
                  </a:r>
                  <a:r>
                    <a:rPr lang="en-US" sz="1800" i="0" baseline="0" dirty="0">
                      <a:latin typeface="Helvetica" pitchFamily="2" charset="0"/>
                      <a:cs typeface="Arial" panose="020B0604020202020204" pitchFamily="34" charset="0"/>
                    </a:rPr>
                    <a:t>+ 1.28</a:t>
                  </a:r>
                  <a:r>
                    <a:rPr lang="en-US" sz="1800" b="0" i="0" baseline="30000" dirty="0">
                      <a:solidFill>
                        <a:srgbClr val="00B0F0"/>
                      </a:solidFill>
                      <a:latin typeface="Helvetica" pitchFamily="2" charset="0"/>
                      <a:cs typeface="+mn-cs"/>
                    </a:rPr>
                    <a:t> </a:t>
                  </a:r>
                  <a:r>
                    <a:rPr lang="en-US" sz="1800" baseline="0" dirty="0">
                      <a:latin typeface="Helvetica" pitchFamily="2" charset="0"/>
                      <a:cs typeface="Arial" panose="020B0604020202020204" pitchFamily="34" charset="0"/>
                    </a:rPr>
                    <a:t>; </a:t>
                  </a:r>
                  <a:r>
                    <a:rPr lang="en-US" sz="1800" b="0" i="1" baseline="0" dirty="0">
                      <a:solidFill>
                        <a:schemeClr val="tx1"/>
                      </a:solidFill>
                      <a:latin typeface="Helvetica" pitchFamily="2" charset="0"/>
                    </a:rPr>
                    <a:t>R</a:t>
                  </a:r>
                  <a:r>
                    <a:rPr lang="en-US" sz="1800" b="0" i="1" baseline="30000" dirty="0">
                      <a:solidFill>
                        <a:schemeClr val="tx1"/>
                      </a:solidFill>
                      <a:latin typeface="Helvetica" pitchFamily="2" charset="0"/>
                    </a:rPr>
                    <a:t>2</a:t>
                  </a:r>
                  <a:r>
                    <a:rPr lang="en-US" sz="1800" b="0" i="1" baseline="0" dirty="0">
                      <a:solidFill>
                        <a:schemeClr val="tx1"/>
                      </a:solidFill>
                      <a:latin typeface="Helvetica" pitchFamily="2" charset="0"/>
                    </a:rPr>
                    <a:t> = </a:t>
                  </a:r>
                  <a:r>
                    <a:rPr lang="en-US" sz="1800" b="0" i="0" baseline="0" dirty="0">
                      <a:solidFill>
                        <a:schemeClr val="tx1"/>
                      </a:solidFill>
                      <a:latin typeface="Helvetica" pitchFamily="2" charset="0"/>
                    </a:rPr>
                    <a:t>0.60</a:t>
                  </a:r>
                  <a:endParaRPr lang="en-US" sz="1800" i="0" dirty="0">
                    <a:latin typeface="Helvetica" pitchFamily="2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TextBox 5">
                  <a:extLst>
                    <a:ext uri="{FF2B5EF4-FFF2-40B4-BE49-F238E27FC236}">
                      <a16:creationId xmlns:a16="http://schemas.microsoft.com/office/drawing/2014/main" id="{F343909B-7663-BC40-AD08-DD2E2F2C8516}"/>
                    </a:ext>
                  </a:extLst>
                </p:cNvPr>
                <p:cNvSpPr txBox="1"/>
                <p:nvPr/>
              </p:nvSpPr>
              <p:spPr>
                <a:xfrm>
                  <a:off x="6839951" y="5083535"/>
                  <a:ext cx="4513849" cy="297387"/>
                </a:xfrm>
                <a:prstGeom prst="rect">
                  <a:avLst/>
                </a:prstGeom>
                <a:solidFill>
                  <a:schemeClr val="lt1"/>
                </a:solidFill>
                <a:ln w="9525" cmpd="sng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t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00" i="1" baseline="0">
                      <a:latin typeface="Helvetica" pitchFamily="2" charset="0"/>
                      <a:cs typeface="Arial" panose="020B0604020202020204" pitchFamily="34" charset="0"/>
                    </a:rPr>
                    <a:t>y = </a:t>
                  </a:r>
                  <a:r>
                    <a:rPr lang="en-US" sz="1800" i="0" baseline="0">
                      <a:latin typeface="Helvetica" pitchFamily="2" charset="0"/>
                      <a:cs typeface="Arial" panose="020B0604020202020204" pitchFamily="34" charset="0"/>
                    </a:rPr>
                    <a:t>-0.009</a:t>
                  </a:r>
                  <a:r>
                    <a:rPr lang="en-US" sz="1800" i="1" baseline="0">
                      <a:latin typeface="Helvetica" pitchFamily="2" charset="0"/>
                      <a:cs typeface="Arial" panose="020B0604020202020204" pitchFamily="34" charset="0"/>
                    </a:rPr>
                    <a:t>x</a:t>
                  </a:r>
                  <a:r>
                    <a:rPr lang="en-US" sz="1800" i="0" baseline="0">
                      <a:latin typeface="Helvetica" pitchFamily="2" charset="0"/>
                      <a:cs typeface="Arial" panose="020B0604020202020204" pitchFamily="34" charset="0"/>
                    </a:rPr>
                    <a:t> − 1.04 </a:t>
                  </a:r>
                  <a:r>
                    <a:rPr lang="en-US" sz="1800" baseline="0">
                      <a:latin typeface="Helvetica" pitchFamily="2" charset="0"/>
                      <a:cs typeface="Arial" panose="020B0604020202020204" pitchFamily="34" charset="0"/>
                    </a:rPr>
                    <a:t>; </a:t>
                  </a:r>
                  <a:r>
                    <a:rPr lang="en-US" sz="1800" b="0" i="1" baseline="0">
                      <a:solidFill>
                        <a:schemeClr val="tx1"/>
                      </a:solidFill>
                      <a:latin typeface="Helvetica" pitchFamily="2" charset="0"/>
                    </a:rPr>
                    <a:t>R</a:t>
                  </a:r>
                  <a:r>
                    <a:rPr lang="en-US" sz="1800" b="0" i="1" baseline="30000">
                      <a:solidFill>
                        <a:schemeClr val="tx1"/>
                      </a:solidFill>
                      <a:latin typeface="Helvetica" pitchFamily="2" charset="0"/>
                    </a:rPr>
                    <a:t>2</a:t>
                  </a:r>
                  <a:r>
                    <a:rPr lang="en-US" sz="1800" b="0" i="1" baseline="0">
                      <a:solidFill>
                        <a:schemeClr val="tx1"/>
                      </a:solidFill>
                      <a:latin typeface="Helvetica" pitchFamily="2" charset="0"/>
                    </a:rPr>
                    <a:t> = </a:t>
                  </a:r>
                  <a:r>
                    <a:rPr lang="en-US" sz="1800" b="0" i="0" baseline="0">
                      <a:solidFill>
                        <a:schemeClr val="tx1"/>
                      </a:solidFill>
                      <a:latin typeface="Helvetica" pitchFamily="2" charset="0"/>
                    </a:rPr>
                    <a:t>0.08 (p = 0.06)</a:t>
                  </a:r>
                  <a:endParaRPr lang="en-US" sz="1800" i="0">
                    <a:latin typeface="Helvetica" pitchFamily="2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BF98691-123E-16CC-5870-B19847BD8B41}"/>
                  </a:ext>
                </a:extLst>
              </p:cNvPr>
              <p:cNvSpPr txBox="1"/>
              <p:nvPr/>
            </p:nvSpPr>
            <p:spPr>
              <a:xfrm>
                <a:off x="7456590" y="5551322"/>
                <a:ext cx="45322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</a:rPr>
                  <a:t>80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BE30125-0B2B-5168-0BFB-ED5BCECA9FC1}"/>
                  </a:ext>
                </a:extLst>
              </p:cNvPr>
              <p:cNvSpPr txBox="1"/>
              <p:nvPr/>
            </p:nvSpPr>
            <p:spPr>
              <a:xfrm>
                <a:off x="8320582" y="5551322"/>
                <a:ext cx="584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160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CEC01E1-BB16-81A7-EB60-E781C3C7B21D}"/>
                  </a:ext>
                </a:extLst>
              </p:cNvPr>
              <p:cNvSpPr txBox="1"/>
              <p:nvPr/>
            </p:nvSpPr>
            <p:spPr>
              <a:xfrm>
                <a:off x="9268596" y="5551322"/>
                <a:ext cx="584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240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CA42F8-87F5-7DFC-607F-822CD4EEB902}"/>
                  </a:ext>
                </a:extLst>
              </p:cNvPr>
              <p:cNvSpPr txBox="1"/>
              <p:nvPr/>
            </p:nvSpPr>
            <p:spPr>
              <a:xfrm>
                <a:off x="10213478" y="5558256"/>
                <a:ext cx="584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320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D39E31C-A58B-CB9F-F9BC-C000F7EE6C5C}"/>
                  </a:ext>
                </a:extLst>
              </p:cNvPr>
              <p:cNvSpPr txBox="1"/>
              <p:nvPr/>
            </p:nvSpPr>
            <p:spPr>
              <a:xfrm>
                <a:off x="11158360" y="5558256"/>
                <a:ext cx="58477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Helvetica" pitchFamily="2" charset="0"/>
                    <a:cs typeface="Times New Roman" panose="02020603050405020304" pitchFamily="18" charset="0"/>
                  </a:rPr>
                  <a:t>400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E36DA32-A44F-0C2D-FE2A-4C7D5423F5DF}"/>
                </a:ext>
              </a:extLst>
            </p:cNvPr>
            <p:cNvGrpSpPr/>
            <p:nvPr/>
          </p:nvGrpSpPr>
          <p:grpSpPr>
            <a:xfrm>
              <a:off x="294909" y="2418163"/>
              <a:ext cx="7845789" cy="4061851"/>
              <a:chOff x="294909" y="2418163"/>
              <a:chExt cx="7845789" cy="4061851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B178E43D-646C-A1D2-762E-0F0819377BD5}"/>
                  </a:ext>
                </a:extLst>
              </p:cNvPr>
              <p:cNvGrpSpPr/>
              <p:nvPr/>
            </p:nvGrpSpPr>
            <p:grpSpPr>
              <a:xfrm>
                <a:off x="294909" y="2418163"/>
                <a:ext cx="5791532" cy="3679486"/>
                <a:chOff x="294909" y="2418163"/>
                <a:chExt cx="5791532" cy="367948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C711A0D-525B-BF4E-25B1-E0B7DD597DE6}"/>
                    </a:ext>
                  </a:extLst>
                </p:cNvPr>
                <p:cNvGrpSpPr/>
                <p:nvPr/>
              </p:nvGrpSpPr>
              <p:grpSpPr>
                <a:xfrm>
                  <a:off x="294909" y="2418163"/>
                  <a:ext cx="5791532" cy="3679486"/>
                  <a:chOff x="0" y="0"/>
                  <a:chExt cx="7772400" cy="4783015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48DB3CC1-89D1-7370-9397-8FA7BEA97F7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0" y="0"/>
                    <a:ext cx="7772400" cy="4783015"/>
                  </a:xfrm>
                  <a:prstGeom prst="rect">
                    <a:avLst/>
                  </a:prstGeom>
                </p:spPr>
              </p:pic>
              <p:sp>
                <p:nvSpPr>
                  <p:cNvPr id="17" name="TextBox 5">
                    <a:extLst>
                      <a:ext uri="{FF2B5EF4-FFF2-40B4-BE49-F238E27FC236}">
                        <a16:creationId xmlns:a16="http://schemas.microsoft.com/office/drawing/2014/main" id="{9D152479-E354-574B-A2F0-69FA0A273D11}"/>
                      </a:ext>
                    </a:extLst>
                  </p:cNvPr>
                  <p:cNvSpPr txBox="1"/>
                  <p:nvPr/>
                </p:nvSpPr>
                <p:spPr>
                  <a:xfrm>
                    <a:off x="1079499" y="3492499"/>
                    <a:ext cx="4809223" cy="304800"/>
                  </a:xfrm>
                  <a:prstGeom prst="rect">
                    <a:avLst/>
                  </a:prstGeom>
                  <a:solidFill>
                    <a:schemeClr val="lt1"/>
                  </a:solidFill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800" i="1" baseline="0" dirty="0">
                        <a:latin typeface="Helvetica" pitchFamily="2" charset="0"/>
                        <a:cs typeface="Arial" panose="020B0604020202020204" pitchFamily="34" charset="0"/>
                      </a:rPr>
                      <a:t>y = </a:t>
                    </a:r>
                    <a:r>
                      <a:rPr lang="en-US" sz="1800" i="0" baseline="0" dirty="0">
                        <a:latin typeface="Helvetica" pitchFamily="2" charset="0"/>
                        <a:cs typeface="Arial" panose="020B0604020202020204" pitchFamily="34" charset="0"/>
                      </a:rPr>
                      <a:t>-0.042</a:t>
                    </a:r>
                    <a:r>
                      <a:rPr lang="en-US" sz="1800" i="1" baseline="0" dirty="0">
                        <a:latin typeface="Helvetica" pitchFamily="2" charset="0"/>
                        <a:cs typeface="Arial" panose="020B0604020202020204" pitchFamily="34" charset="0"/>
                      </a:rPr>
                      <a:t>x</a:t>
                    </a:r>
                    <a:r>
                      <a:rPr lang="en-US" sz="1800" i="0" baseline="0" dirty="0">
                        <a:latin typeface="Helvetica" pitchFamily="2" charset="0"/>
                        <a:cs typeface="Arial" panose="020B0604020202020204" pitchFamily="34" charset="0"/>
                      </a:rPr>
                      <a:t> − 1.19</a:t>
                    </a:r>
                    <a:r>
                      <a:rPr lang="en-US" sz="1800" b="0" i="0" baseline="30000" dirty="0">
                        <a:solidFill>
                          <a:srgbClr val="00B0F0"/>
                        </a:solidFill>
                        <a:latin typeface="Helvetica" pitchFamily="2" charset="0"/>
                        <a:cs typeface="+mn-cs"/>
                      </a:rPr>
                      <a:t> </a:t>
                    </a:r>
                    <a:r>
                      <a:rPr lang="en-US" sz="1800" baseline="0" dirty="0">
                        <a:latin typeface="Helvetica" pitchFamily="2" charset="0"/>
                        <a:cs typeface="Arial" panose="020B0604020202020204" pitchFamily="34" charset="0"/>
                      </a:rPr>
                      <a:t>; </a:t>
                    </a:r>
                    <a:r>
                      <a:rPr lang="en-US" sz="1800" b="0" i="1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R</a:t>
                    </a:r>
                    <a:r>
                      <a:rPr lang="en-US" sz="1800" b="0" i="1" baseline="3000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2</a:t>
                    </a:r>
                    <a:r>
                      <a:rPr lang="en-US" sz="1800" b="0" i="1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 = </a:t>
                    </a:r>
                    <a:r>
                      <a:rPr lang="en-US" sz="1800" b="0" i="0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0.63</a:t>
                    </a:r>
                    <a:endParaRPr lang="en-US" sz="1800" i="0" dirty="0">
                      <a:latin typeface="Helvetica" pitchFamily="2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TextBox 5">
                    <a:extLst>
                      <a:ext uri="{FF2B5EF4-FFF2-40B4-BE49-F238E27FC236}">
                        <a16:creationId xmlns:a16="http://schemas.microsoft.com/office/drawing/2014/main" id="{0C666C11-8BC2-F64A-BC52-618DC5D3D8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30301" y="469899"/>
                    <a:ext cx="5093099" cy="304800"/>
                  </a:xfrm>
                  <a:prstGeom prst="rect">
                    <a:avLst/>
                  </a:prstGeom>
                  <a:solidFill>
                    <a:schemeClr val="lt1"/>
                  </a:solidFill>
                  <a:ln w="9525" cmpd="sng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wrap="square" rtlCol="0" anchor="t"/>
                  <a:lstStyle>
                    <a:lvl1pPr marL="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800" i="1" baseline="0" dirty="0">
                        <a:latin typeface="Helvetica" pitchFamily="2" charset="0"/>
                        <a:cs typeface="Arial" panose="020B0604020202020204" pitchFamily="34" charset="0"/>
                      </a:rPr>
                      <a:t>y = </a:t>
                    </a:r>
                    <a:r>
                      <a:rPr lang="en-US" sz="1800" i="0" baseline="0" dirty="0">
                        <a:latin typeface="Helvetica" pitchFamily="2" charset="0"/>
                        <a:cs typeface="Arial" panose="020B0604020202020204" pitchFamily="34" charset="0"/>
                      </a:rPr>
                      <a:t>0.034</a:t>
                    </a:r>
                    <a:r>
                      <a:rPr lang="en-US" sz="1800" i="1" baseline="0" dirty="0">
                        <a:latin typeface="Helvetica" pitchFamily="2" charset="0"/>
                        <a:cs typeface="Arial" panose="020B0604020202020204" pitchFamily="34" charset="0"/>
                      </a:rPr>
                      <a:t>x </a:t>
                    </a:r>
                    <a:r>
                      <a:rPr lang="en-US" sz="1800" i="0" baseline="0" dirty="0">
                        <a:latin typeface="Helvetica" pitchFamily="2" charset="0"/>
                        <a:cs typeface="Arial" panose="020B0604020202020204" pitchFamily="34" charset="0"/>
                      </a:rPr>
                      <a:t>+ 1.52</a:t>
                    </a:r>
                    <a:r>
                      <a:rPr lang="en-US" sz="1800" b="0" i="0" baseline="30000" dirty="0">
                        <a:solidFill>
                          <a:srgbClr val="00B0F0"/>
                        </a:solidFill>
                        <a:latin typeface="Helvetica" pitchFamily="2" charset="0"/>
                        <a:cs typeface="+mn-cs"/>
                      </a:rPr>
                      <a:t> </a:t>
                    </a:r>
                    <a:r>
                      <a:rPr lang="en-US" sz="1800" baseline="0" dirty="0">
                        <a:latin typeface="Helvetica" pitchFamily="2" charset="0"/>
                        <a:cs typeface="Arial" panose="020B0604020202020204" pitchFamily="34" charset="0"/>
                      </a:rPr>
                      <a:t>; </a:t>
                    </a:r>
                    <a:r>
                      <a:rPr lang="en-US" sz="1800" b="0" i="1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R</a:t>
                    </a:r>
                    <a:r>
                      <a:rPr lang="en-US" sz="1800" b="0" i="1" baseline="3000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2</a:t>
                    </a:r>
                    <a:r>
                      <a:rPr lang="en-US" sz="1800" b="0" i="1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 = </a:t>
                    </a:r>
                    <a:r>
                      <a:rPr lang="en-US" sz="1800" b="0" i="0" baseline="0" dirty="0">
                        <a:solidFill>
                          <a:schemeClr val="tx1"/>
                        </a:solidFill>
                        <a:latin typeface="Helvetica" pitchFamily="2" charset="0"/>
                      </a:rPr>
                      <a:t>0.13</a:t>
                    </a:r>
                    <a:endParaRPr lang="en-US" sz="1800" i="0" dirty="0">
                      <a:latin typeface="Helvetica" pitchFamily="2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A78A7A7-9E08-3E66-250D-7D5AC09E4936}"/>
                    </a:ext>
                  </a:extLst>
                </p:cNvPr>
                <p:cNvSpPr txBox="1"/>
                <p:nvPr/>
              </p:nvSpPr>
              <p:spPr>
                <a:xfrm>
                  <a:off x="1773781" y="5549225"/>
                  <a:ext cx="45322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" pitchFamily="2" charset="0"/>
                    </a:rPr>
                    <a:t>80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33C1D145-33EC-661C-5CF7-E626C74E505F}"/>
                    </a:ext>
                  </a:extLst>
                </p:cNvPr>
                <p:cNvSpPr txBox="1"/>
                <p:nvPr/>
              </p:nvSpPr>
              <p:spPr>
                <a:xfrm>
                  <a:off x="2623025" y="5549225"/>
                  <a:ext cx="58477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160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A8A02FE-6F20-D0F7-5019-B7A2DBF39005}"/>
                    </a:ext>
                  </a:extLst>
                </p:cNvPr>
                <p:cNvSpPr txBox="1"/>
                <p:nvPr/>
              </p:nvSpPr>
              <p:spPr>
                <a:xfrm>
                  <a:off x="3541543" y="5549225"/>
                  <a:ext cx="58477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240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14355843-044F-8983-DE75-C03FA38DB413}"/>
                    </a:ext>
                  </a:extLst>
                </p:cNvPr>
                <p:cNvSpPr txBox="1"/>
                <p:nvPr/>
              </p:nvSpPr>
              <p:spPr>
                <a:xfrm>
                  <a:off x="4486425" y="5556159"/>
                  <a:ext cx="58477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320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36961F7-33E2-AAA1-DF8A-E798B2C035C8}"/>
                    </a:ext>
                  </a:extLst>
                </p:cNvPr>
                <p:cNvSpPr txBox="1"/>
                <p:nvPr/>
              </p:nvSpPr>
              <p:spPr>
                <a:xfrm>
                  <a:off x="5431307" y="5556159"/>
                  <a:ext cx="584776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Helvetica" pitchFamily="2" charset="0"/>
                      <a:cs typeface="Times New Roman" panose="02020603050405020304" pitchFamily="18" charset="0"/>
                    </a:rPr>
                    <a:t>400</a:t>
                  </a: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F62798F-A2EF-B895-AA35-ACFB553EEA9D}"/>
                  </a:ext>
                </a:extLst>
              </p:cNvPr>
              <p:cNvSpPr txBox="1"/>
              <p:nvPr/>
            </p:nvSpPr>
            <p:spPr>
              <a:xfrm>
                <a:off x="4504253" y="5833683"/>
                <a:ext cx="36364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Return time (days)</a:t>
                </a: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A7B8257-6E46-C6F3-9823-91364B639E2C}"/>
              </a:ext>
            </a:extLst>
          </p:cNvPr>
          <p:cNvSpPr txBox="1"/>
          <p:nvPr/>
        </p:nvSpPr>
        <p:spPr>
          <a:xfrm rot="16200000">
            <a:off x="-1635565" y="3837772"/>
            <a:ext cx="3962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Effect size (gC/m</a:t>
            </a:r>
            <a:r>
              <a:rPr lang="en-US" sz="3200" baseline="30000" dirty="0"/>
              <a:t>2</a:t>
            </a:r>
            <a:r>
              <a:rPr lang="en-US" sz="3200" dirty="0"/>
              <a:t>/day)</a:t>
            </a:r>
          </a:p>
        </p:txBody>
      </p:sp>
    </p:spTree>
    <p:extLst>
      <p:ext uri="{BB962C8B-B14F-4D97-AF65-F5344CB8AC3E}">
        <p14:creationId xmlns:p14="http://schemas.microsoft.com/office/powerpoint/2010/main" val="247465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6image34705888">
            <a:extLst>
              <a:ext uri="{FF2B5EF4-FFF2-40B4-BE49-F238E27FC236}">
                <a16:creationId xmlns:a16="http://schemas.microsoft.com/office/drawing/2014/main" id="{49ED218E-6947-E644-9AED-2B6DD9E2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25" y="-9240"/>
            <a:ext cx="9896063" cy="69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8FE9D-3980-B243-B02D-381C4E2E5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25" y="-2463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u="sng" dirty="0">
                <a:solidFill>
                  <a:schemeClr val="bg1"/>
                </a:solidFill>
              </a:rPr>
              <a:t>Tidal wetland gross primary production (GPP) dataset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2BEBA6-8AFA-8541-A7DE-6B0692B3ECEC}"/>
              </a:ext>
            </a:extLst>
          </p:cNvPr>
          <p:cNvSpPr txBox="1"/>
          <p:nvPr/>
        </p:nvSpPr>
        <p:spPr>
          <a:xfrm>
            <a:off x="10491788" y="1893807"/>
            <a:ext cx="1692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R. A. Feagin, I.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Forbrich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T.P. Huff, J.G. Barr, J. Ruiz-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plancarte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J.D Fuentes, R.G. Najjar, R. Vargas, A. Vazquez-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lule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L. Windham-Myers, K. Kroeger, E.J. Ward, G.W. Moore, M. Leclerc, K.W. Krauss, C.L. Stagg, M.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Alber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S.H. Knox, K.V.R. Schafer, T.S., Bianchi, J.A. Hutchings, H.B.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Nahrawi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Noormets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B. Mitra, A.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Jaimes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A.L. Hinson, B. Bergamaschi, J. King, and G. Miao., </a:t>
            </a:r>
            <a:r>
              <a:rPr lang="en-US" sz="12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Tidal wetland gross primary production across the continental United States, 2000–2019. 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Biogeochemical Cycles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(2020).</a:t>
            </a:r>
            <a:r>
              <a:rPr lang="en-US" sz="1200" dirty="0">
                <a:effectLst/>
              </a:rPr>
              <a:t> 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4D9BA-B201-BB03-1737-2E1D73825AC8}"/>
              </a:ext>
            </a:extLst>
          </p:cNvPr>
          <p:cNvSpPr txBox="1"/>
          <p:nvPr/>
        </p:nvSpPr>
        <p:spPr>
          <a:xfrm>
            <a:off x="10491788" y="416479"/>
            <a:ext cx="1867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1C1D1E"/>
                </a:solidFill>
                <a:effectLst/>
              </a:rPr>
              <a:t>EVI band of the MOD13Q1 MODIS-satellite product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9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6ADAE7-E364-847F-27F1-74689A7AB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83"/>
          <a:stretch/>
        </p:blipFill>
        <p:spPr>
          <a:xfrm>
            <a:off x="5232591" y="0"/>
            <a:ext cx="614632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062DE1-F10C-BF4C-4DA3-4A2EAE0A2A1B}"/>
              </a:ext>
            </a:extLst>
          </p:cNvPr>
          <p:cNvSpPr txBox="1"/>
          <p:nvPr/>
        </p:nvSpPr>
        <p:spPr>
          <a:xfrm>
            <a:off x="444412" y="425470"/>
            <a:ext cx="438158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Feb. 18</a:t>
            </a:r>
            <a:r>
              <a:rPr lang="en-US" sz="3200" baseline="30000" dirty="0"/>
              <a:t>th</a:t>
            </a:r>
            <a:r>
              <a:rPr lang="en-US" sz="3200" dirty="0"/>
              <a:t>, 2000 – Dec. 2</a:t>
            </a:r>
            <a:r>
              <a:rPr lang="en-US" sz="3200" baseline="30000" dirty="0"/>
              <a:t>nd</a:t>
            </a:r>
            <a:r>
              <a:rPr lang="en-US" sz="3200" dirty="0"/>
              <a:t>, 2020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16-day return intervals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250-meter resolution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/>
              <a:t>145,871</a:t>
            </a:r>
            <a:r>
              <a:rPr lang="en-US" sz="3200" dirty="0"/>
              <a:t> </a:t>
            </a:r>
            <a:r>
              <a:rPr lang="en-US" sz="3200" b="1" dirty="0"/>
              <a:t>pixels</a:t>
            </a:r>
            <a:r>
              <a:rPr lang="en-US" sz="3200" dirty="0"/>
              <a:t> with &gt;90% QA, EVI, &amp; wetland class purity filters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6697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6D7BFE-0EC2-0507-9B27-F8E008EF8A6C}"/>
              </a:ext>
            </a:extLst>
          </p:cNvPr>
          <p:cNvSpPr txBox="1"/>
          <p:nvPr/>
        </p:nvSpPr>
        <p:spPr>
          <a:xfrm>
            <a:off x="5960411" y="1068169"/>
            <a:ext cx="56875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en-US" sz="2400" dirty="0">
                <a:cs typeface="Times New Roman" panose="02020603050405020304" pitchFamily="18" charset="0"/>
              </a:rPr>
              <a:t>Standardize the time series data</a:t>
            </a: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endParaRPr lang="en-US" sz="2400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2) Perturbation events: each time GPP leaves standard deviation boundary = </a:t>
            </a:r>
            <a:r>
              <a:rPr lang="en-US" sz="24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1,885,798 events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negative events (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875,845) </a:t>
            </a:r>
          </a:p>
          <a:p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positive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events (</a:t>
            </a:r>
            <a:r>
              <a:rPr lang="en-US" sz="24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= 1,009,953)</a:t>
            </a:r>
          </a:p>
          <a:p>
            <a:endParaRPr lang="en-US" sz="2400" b="1" dirty="0">
              <a:cs typeface="Times New Roman" panose="02020603050405020304" pitchFamily="18" charset="0"/>
            </a:endParaRPr>
          </a:p>
          <a:p>
            <a:endParaRPr lang="en-US" sz="2400" b="1" dirty="0">
              <a:cs typeface="Times New Roman" panose="02020603050405020304" pitchFamily="18" charset="0"/>
            </a:endParaRPr>
          </a:p>
          <a:p>
            <a:r>
              <a:rPr lang="en-US" sz="2400" dirty="0">
                <a:cs typeface="Times New Roman" panose="02020603050405020304" pitchFamily="18" charset="0"/>
              </a:rPr>
              <a:t>3) Effect size (</a:t>
            </a:r>
            <a:r>
              <a:rPr lang="en-US" sz="2400" i="1" dirty="0">
                <a:cs typeface="Times New Roman" panose="02020603050405020304" pitchFamily="18" charset="0"/>
              </a:rPr>
              <a:t>E</a:t>
            </a:r>
            <a:r>
              <a:rPr lang="en-US" sz="2400" dirty="0">
                <a:cs typeface="Times New Roman" panose="02020603050405020304" pitchFamily="18" charset="0"/>
              </a:rPr>
              <a:t>) and return time (</a:t>
            </a:r>
            <a:r>
              <a:rPr lang="en-US" sz="2400" i="1" dirty="0">
                <a:cs typeface="Times New Roman" panose="02020603050405020304" pitchFamily="18" charset="0"/>
              </a:rPr>
              <a:t>R</a:t>
            </a:r>
            <a:r>
              <a:rPr lang="en-US" sz="2400" dirty="0">
                <a:cs typeface="Times New Roman" panose="02020603050405020304" pitchFamily="18" charset="0"/>
              </a:rPr>
              <a:t>) of each event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7117C9-7C0B-66B8-F299-B70B541F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64" y="242889"/>
            <a:ext cx="4939252" cy="638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60">
                <a:extLst>
                  <a:ext uri="{FF2B5EF4-FFF2-40B4-BE49-F238E27FC236}">
                    <a16:creationId xmlns:a16="http://schemas.microsoft.com/office/drawing/2014/main" id="{275A9B7F-1964-1DD3-CF27-B6D5B19CAB21}"/>
                  </a:ext>
                </a:extLst>
              </p:cNvPr>
              <p:cNvSpPr txBox="1"/>
              <p:nvPr/>
            </p:nvSpPr>
            <p:spPr>
              <a:xfrm>
                <a:off x="1296333" y="5322091"/>
                <a:ext cx="2455211" cy="1197770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2000" b="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Helvetica" pitchFamily="2" charset="0"/>
                    <a:cs typeface="Arial" panose="020B0604020202020204" pitchFamily="34" charset="0"/>
                  </a:rPr>
                  <a:t>= -4.4 gC/m</a:t>
                </a:r>
                <a:r>
                  <a:rPr lang="en-US" sz="2000" baseline="30000" dirty="0">
                    <a:latin typeface="Helvetica" pitchFamily="2" charset="0"/>
                    <a:cs typeface="Arial" panose="020B0604020202020204" pitchFamily="34" charset="0"/>
                  </a:rPr>
                  <a:t>2</a:t>
                </a:r>
                <a:r>
                  <a:rPr lang="en-US" sz="2000" dirty="0">
                    <a:latin typeface="Helvetica" pitchFamily="2" charset="0"/>
                    <a:cs typeface="Arial" panose="020B0604020202020204" pitchFamily="34" charset="0"/>
                  </a:rPr>
                  <a:t>/day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2000" b="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Helvetica" pitchFamily="2" charset="0"/>
                    <a:cs typeface="Arial" panose="020B0604020202020204" pitchFamily="34" charset="0"/>
                  </a:rPr>
                  <a:t>= 7 epochs,</a:t>
                </a:r>
              </a:p>
              <a:p>
                <a:r>
                  <a:rPr lang="en-US" sz="2000" dirty="0">
                    <a:latin typeface="Helvetica" pitchFamily="2" charset="0"/>
                    <a:cs typeface="Arial" panose="020B0604020202020204" pitchFamily="34" charset="0"/>
                  </a:rPr>
                  <a:t>or 112</a:t>
                </a:r>
                <a:r>
                  <a:rPr lang="en-US" sz="2000" baseline="0" dirty="0">
                    <a:latin typeface="Helvetica" pitchFamily="2" charset="0"/>
                    <a:cs typeface="Arial" panose="020B0604020202020204" pitchFamily="34" charset="0"/>
                  </a:rPr>
                  <a:t> days</a:t>
                </a:r>
                <a:endParaRPr lang="en-US" sz="200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60">
                <a:extLst>
                  <a:ext uri="{FF2B5EF4-FFF2-40B4-BE49-F238E27FC236}">
                    <a16:creationId xmlns:a16="http://schemas.microsoft.com/office/drawing/2014/main" id="{275A9B7F-1964-1DD3-CF27-B6D5B19CAB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333" y="5322091"/>
                <a:ext cx="2455211" cy="1197770"/>
              </a:xfrm>
              <a:prstGeom prst="rect">
                <a:avLst/>
              </a:prstGeom>
              <a:blipFill>
                <a:blip r:embed="rId4"/>
                <a:stretch>
                  <a:fillRect l="-3093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B1BB5FAC-2FA1-AE42-6009-BB6F08FD54D9}"/>
              </a:ext>
            </a:extLst>
          </p:cNvPr>
          <p:cNvSpPr/>
          <p:nvPr/>
        </p:nvSpPr>
        <p:spPr>
          <a:xfrm>
            <a:off x="3505200" y="4406900"/>
            <a:ext cx="246344" cy="1905000"/>
          </a:xfrm>
          <a:prstGeom prst="leftBrace">
            <a:avLst>
              <a:gd name="adj1" fmla="val 8333"/>
              <a:gd name="adj2" fmla="val 53333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3F13A883-A573-9230-455F-673A4D4948F3}"/>
              </a:ext>
            </a:extLst>
          </p:cNvPr>
          <p:cNvSpPr/>
          <p:nvPr/>
        </p:nvSpPr>
        <p:spPr>
          <a:xfrm rot="16200000">
            <a:off x="4202738" y="5941047"/>
            <a:ext cx="218422" cy="1129705"/>
          </a:xfrm>
          <a:prstGeom prst="leftBrace">
            <a:avLst>
              <a:gd name="adj1" fmla="val 8333"/>
              <a:gd name="adj2" fmla="val 53333"/>
            </a:avLst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F2FCEF-267F-A31D-5E01-56551B4DF53E}"/>
              </a:ext>
            </a:extLst>
          </p:cNvPr>
          <p:cNvSpPr/>
          <p:nvPr/>
        </p:nvSpPr>
        <p:spPr>
          <a:xfrm>
            <a:off x="439590" y="3632201"/>
            <a:ext cx="5072210" cy="31255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8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B9AD-79BD-F306-AF72-24AC09F52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8167"/>
            <a:ext cx="10515600" cy="1773779"/>
          </a:xfrm>
        </p:spPr>
        <p:txBody>
          <a:bodyPr>
            <a:normAutofit/>
          </a:bodyPr>
          <a:lstStyle/>
          <a:p>
            <a:r>
              <a:rPr lang="en-US" sz="3200" dirty="0"/>
              <a:t>Tidal wetland locations with more negative perturbations were more resilient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0B35E0-688D-87BF-A13D-CE71DDA2B29D}"/>
              </a:ext>
            </a:extLst>
          </p:cNvPr>
          <p:cNvGrpSpPr/>
          <p:nvPr/>
        </p:nvGrpSpPr>
        <p:grpSpPr>
          <a:xfrm>
            <a:off x="2827866" y="1828800"/>
            <a:ext cx="7487533" cy="4867347"/>
            <a:chOff x="2827866" y="1828800"/>
            <a:chExt cx="7487533" cy="48673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D7ACACC-2201-634D-97BE-C13A00F9B4E8}"/>
                </a:ext>
              </a:extLst>
            </p:cNvPr>
            <p:cNvGrpSpPr/>
            <p:nvPr/>
          </p:nvGrpSpPr>
          <p:grpSpPr>
            <a:xfrm>
              <a:off x="2827866" y="1828800"/>
              <a:ext cx="7487533" cy="4867347"/>
              <a:chOff x="355079" y="1858522"/>
              <a:chExt cx="6677563" cy="421658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736ED30-0A8F-530A-E271-E10DC883BEF9}"/>
                  </a:ext>
                </a:extLst>
              </p:cNvPr>
              <p:cNvGrpSpPr/>
              <p:nvPr/>
            </p:nvGrpSpPr>
            <p:grpSpPr>
              <a:xfrm>
                <a:off x="355079" y="2084228"/>
                <a:ext cx="6307596" cy="3990875"/>
                <a:chOff x="355079" y="1690688"/>
                <a:chExt cx="6307596" cy="39908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C1B670B7-5056-C24F-685D-6412C8D2AB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8563" b="53520"/>
                <a:stretch/>
              </p:blipFill>
              <p:spPr>
                <a:xfrm>
                  <a:off x="355079" y="1690688"/>
                  <a:ext cx="5905884" cy="3538537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5E990C3-380D-E251-4AA6-6C1E3F8540D0}"/>
                    </a:ext>
                  </a:extLst>
                </p:cNvPr>
                <p:cNvSpPr txBox="1"/>
                <p:nvPr/>
              </p:nvSpPr>
              <p:spPr>
                <a:xfrm>
                  <a:off x="899685" y="5228298"/>
                  <a:ext cx="5762990" cy="4532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Helvetica" pitchFamily="2" charset="0"/>
                    </a:rPr>
                    <a:t>number of -</a:t>
                  </a:r>
                  <a:r>
                    <a:rPr lang="en-US" sz="2800" i="1" dirty="0">
                      <a:latin typeface="Helvetica" pitchFamily="2" charset="0"/>
                    </a:rPr>
                    <a:t>E</a:t>
                  </a:r>
                  <a:r>
                    <a:rPr lang="en-US" sz="2800" dirty="0">
                      <a:latin typeface="Helvetica" pitchFamily="2" charset="0"/>
                    </a:rPr>
                    <a:t> events from 2000 - 2021  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0F913D2-6B76-63F9-395A-53D93CCEC0F1}"/>
                  </a:ext>
                </a:extLst>
              </p:cNvPr>
              <p:cNvSpPr/>
              <p:nvPr/>
            </p:nvSpPr>
            <p:spPr>
              <a:xfrm>
                <a:off x="960700" y="1858522"/>
                <a:ext cx="416688" cy="4514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124108F-0EDF-F5D6-96A1-A325D31FFB71}"/>
                  </a:ext>
                </a:extLst>
              </p:cNvPr>
              <p:cNvSpPr/>
              <p:nvPr/>
            </p:nvSpPr>
            <p:spPr>
              <a:xfrm>
                <a:off x="6615954" y="1858522"/>
                <a:ext cx="416688" cy="45141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35CAFAC-C9A2-89AA-F7D8-B83F2BA391B9}"/>
                </a:ext>
              </a:extLst>
            </p:cNvPr>
            <p:cNvSpPr/>
            <p:nvPr/>
          </p:nvSpPr>
          <p:spPr>
            <a:xfrm>
              <a:off x="6710280" y="2515619"/>
              <a:ext cx="2228728" cy="8720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n-US" sz="2000" dirty="0">
                  <a:latin typeface="Helvetica" pitchFamily="2" charset="0"/>
                </a:rPr>
                <a:t>Tidal wetland pixel location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65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2D18D8E-26D1-01F2-1B30-EC476E745334}"/>
              </a:ext>
            </a:extLst>
          </p:cNvPr>
          <p:cNvGrpSpPr/>
          <p:nvPr/>
        </p:nvGrpSpPr>
        <p:grpSpPr>
          <a:xfrm>
            <a:off x="1290756" y="1690688"/>
            <a:ext cx="6774989" cy="4031617"/>
            <a:chOff x="2969086" y="1690688"/>
            <a:chExt cx="6774989" cy="40316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CAB8BE-47BE-5E7E-866D-57DE899546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115" b="48532"/>
            <a:stretch/>
          </p:blipFill>
          <p:spPr>
            <a:xfrm>
              <a:off x="2969086" y="1714501"/>
              <a:ext cx="6774989" cy="40078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938B39D-FC28-90C7-46B1-908AC7E72864}"/>
                </a:ext>
              </a:extLst>
            </p:cNvPr>
            <p:cNvSpPr/>
            <p:nvPr/>
          </p:nvSpPr>
          <p:spPr>
            <a:xfrm>
              <a:off x="3143250" y="1690688"/>
              <a:ext cx="385763" cy="4700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E5A0F6-4947-FC26-33BE-A494FE0D8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00" y="207422"/>
            <a:ext cx="1161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Effect size (E) frequency distribution is Weibull/exponential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7E0A2B-745A-5346-3C08-8581517C0097}"/>
              </a:ext>
            </a:extLst>
          </p:cNvPr>
          <p:cNvSpPr txBox="1"/>
          <p:nvPr/>
        </p:nvSpPr>
        <p:spPr>
          <a:xfrm>
            <a:off x="1706317" y="1759270"/>
            <a:ext cx="3289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verage -</a:t>
            </a:r>
            <a:r>
              <a:rPr lang="en-US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1.22 gC/m</a:t>
            </a:r>
            <a:r>
              <a:rPr lang="en-US" sz="2000" baseline="30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/day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FD98E-356E-85E8-7C47-79C308D622AE}"/>
              </a:ext>
            </a:extLst>
          </p:cNvPr>
          <p:cNvSpPr txBox="1"/>
          <p:nvPr/>
        </p:nvSpPr>
        <p:spPr>
          <a:xfrm>
            <a:off x="5205621" y="1784480"/>
            <a:ext cx="3600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Average +</a:t>
            </a:r>
            <a:r>
              <a:rPr lang="en-US" sz="20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20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1.12 gC/m</a:t>
            </a:r>
            <a:r>
              <a:rPr lang="en-US" sz="2000" baseline="30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/day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A86B2-42D2-7DAF-23A4-4A0EAB096E1F}"/>
              </a:ext>
            </a:extLst>
          </p:cNvPr>
          <p:cNvSpPr txBox="1"/>
          <p:nvPr/>
        </p:nvSpPr>
        <p:spPr>
          <a:xfrm>
            <a:off x="838200" y="5792284"/>
            <a:ext cx="10954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</a:rPr>
              <a:t>Long term balance where positive perturbations are more frequent than negative perturbations, but negative perturbations are larger in magnitude.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C6F73-AF81-AC85-DC55-81B463011FC0}"/>
              </a:ext>
            </a:extLst>
          </p:cNvPr>
          <p:cNvSpPr txBox="1"/>
          <p:nvPr/>
        </p:nvSpPr>
        <p:spPr>
          <a:xfrm>
            <a:off x="8899122" y="1784480"/>
            <a:ext cx="2976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all 1,885,798 perturbation events = </a:t>
            </a:r>
          </a:p>
          <a:p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0.03 gC/m</a:t>
            </a:r>
            <a:r>
              <a:rPr lang="en-US" sz="20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/day</a:t>
            </a: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0D827D-00BB-3B71-12AF-18DE2BA30517}"/>
              </a:ext>
            </a:extLst>
          </p:cNvPr>
          <p:cNvSpPr/>
          <p:nvPr/>
        </p:nvSpPr>
        <p:spPr>
          <a:xfrm>
            <a:off x="2312994" y="2254569"/>
            <a:ext cx="2220906" cy="142843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247F80-56F5-63DE-6980-E84757BFAEA9}"/>
              </a:ext>
            </a:extLst>
          </p:cNvPr>
          <p:cNvSpPr/>
          <p:nvPr/>
        </p:nvSpPr>
        <p:spPr>
          <a:xfrm>
            <a:off x="5653093" y="2208403"/>
            <a:ext cx="2412651" cy="14745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8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10" grpId="0"/>
      <p:bldP spid="12" grpId="1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998C8-59ED-32BC-0D6A-9B0DF8CB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50" y="176562"/>
            <a:ext cx="10555577" cy="1325563"/>
          </a:xfrm>
        </p:spPr>
        <p:txBody>
          <a:bodyPr>
            <a:noAutofit/>
          </a:bodyPr>
          <a:lstStyle/>
          <a:p>
            <a:r>
              <a:rPr lang="en-US" sz="2800" dirty="0"/>
              <a:t>We then used MOD17 GPP timeseries (8-day product, 500 m resolution) for global mangroves, and global flooded grasslands &amp; savannas.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EE6171-4AD1-0D38-9E88-5E7A861CC564}"/>
              </a:ext>
            </a:extLst>
          </p:cNvPr>
          <p:cNvGrpSpPr/>
          <p:nvPr/>
        </p:nvGrpSpPr>
        <p:grpSpPr>
          <a:xfrm>
            <a:off x="317745" y="1502125"/>
            <a:ext cx="11556509" cy="3931611"/>
            <a:chOff x="401151" y="2172280"/>
            <a:chExt cx="11556509" cy="3931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D6905CD-AFE1-F685-868F-DD0F4319C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388" y="2771803"/>
              <a:ext cx="5898745" cy="31459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1F1557-0EB5-9758-1E77-59C07D7830C0}"/>
                </a:ext>
              </a:extLst>
            </p:cNvPr>
            <p:cNvSpPr txBox="1"/>
            <p:nvPr/>
          </p:nvSpPr>
          <p:spPr>
            <a:xfrm>
              <a:off x="6262255" y="2172280"/>
              <a:ext cx="5695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Flooded grasslands and savannas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041A93A-6466-B2AC-0BA1-4E8B2A1F79BE}"/>
                </a:ext>
              </a:extLst>
            </p:cNvPr>
            <p:cNvGrpSpPr/>
            <p:nvPr/>
          </p:nvGrpSpPr>
          <p:grpSpPr>
            <a:xfrm>
              <a:off x="401151" y="2172280"/>
              <a:ext cx="9651229" cy="3931611"/>
              <a:chOff x="401151" y="2172280"/>
              <a:chExt cx="9651229" cy="393161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5C91779-E34A-D72F-E28E-0D121CCE25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051" y="3122440"/>
                <a:ext cx="5134337" cy="2662407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55A6C4-0354-07E2-636F-3F039A8D44F8}"/>
                  </a:ext>
                </a:extLst>
              </p:cNvPr>
              <p:cNvSpPr txBox="1"/>
              <p:nvPr/>
            </p:nvSpPr>
            <p:spPr>
              <a:xfrm>
                <a:off x="2215357" y="2172280"/>
                <a:ext cx="20397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Mangroves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C0B4FAC-91E3-38AB-239E-43F35DD8A26A}"/>
                  </a:ext>
                </a:extLst>
              </p:cNvPr>
              <p:cNvSpPr txBox="1"/>
              <p:nvPr/>
            </p:nvSpPr>
            <p:spPr>
              <a:xfrm rot="16200000">
                <a:off x="-968455" y="4129998"/>
                <a:ext cx="31393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Relative frequency of events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CA4F3A1-FC19-DFD0-AA1C-87117D8FD468}"/>
                  </a:ext>
                </a:extLst>
              </p:cNvPr>
              <p:cNvSpPr txBox="1"/>
              <p:nvPr/>
            </p:nvSpPr>
            <p:spPr>
              <a:xfrm>
                <a:off x="2726848" y="5580671"/>
                <a:ext cx="73255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Effect size (</a:t>
                </a:r>
                <a:r>
                  <a:rPr lang="en-US" sz="2800" i="1" dirty="0"/>
                  <a:t>E</a:t>
                </a:r>
                <a:r>
                  <a:rPr lang="en-US" sz="2800" dirty="0"/>
                  <a:t>) of perturbation events (gC/m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/day)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B7C8877-038C-53CB-4AA3-5266FE0AA245}"/>
              </a:ext>
            </a:extLst>
          </p:cNvPr>
          <p:cNvSpPr txBox="1"/>
          <p:nvPr/>
        </p:nvSpPr>
        <p:spPr>
          <a:xfrm>
            <a:off x="6703073" y="5467180"/>
            <a:ext cx="4914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Opposite to tidal wetlands, flooded grasslands had more large positive events than large negative events.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615756-3FA1-D198-BBF0-80FF15B3050F}"/>
              </a:ext>
            </a:extLst>
          </p:cNvPr>
          <p:cNvSpPr/>
          <p:nvPr/>
        </p:nvSpPr>
        <p:spPr>
          <a:xfrm>
            <a:off x="5915540" y="2427300"/>
            <a:ext cx="5855703" cy="25675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99D98D-404A-8BFE-4497-D125DC6EA919}"/>
              </a:ext>
            </a:extLst>
          </p:cNvPr>
          <p:cNvSpPr txBox="1"/>
          <p:nvPr/>
        </p:nvSpPr>
        <p:spPr>
          <a:xfrm>
            <a:off x="945830" y="5636457"/>
            <a:ext cx="463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Mangroves had more small negative events than tidal wetlands.</a:t>
            </a:r>
          </a:p>
        </p:txBody>
      </p:sp>
    </p:spTree>
    <p:extLst>
      <p:ext uri="{BB962C8B-B14F-4D97-AF65-F5344CB8AC3E}">
        <p14:creationId xmlns:p14="http://schemas.microsoft.com/office/powerpoint/2010/main" val="316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4EFA-1FD1-0862-F0EC-A3936ED94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Tidal wetland return times (</a:t>
            </a:r>
            <a:r>
              <a:rPr lang="en-US" i="1" dirty="0"/>
              <a:t>R</a:t>
            </a:r>
            <a:r>
              <a:rPr lang="en-US" dirty="0"/>
              <a:t>) are power law distributed.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DD5F54-2F53-5B48-D874-AEF74181511B}"/>
              </a:ext>
            </a:extLst>
          </p:cNvPr>
          <p:cNvGrpSpPr/>
          <p:nvPr/>
        </p:nvGrpSpPr>
        <p:grpSpPr>
          <a:xfrm>
            <a:off x="2870523" y="1690688"/>
            <a:ext cx="5973440" cy="4112452"/>
            <a:chOff x="2870523" y="1690688"/>
            <a:chExt cx="5973440" cy="4112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7E408F-35B7-9F20-BA07-0775DD0F12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33" b="47971"/>
            <a:stretch/>
          </p:blipFill>
          <p:spPr>
            <a:xfrm>
              <a:off x="3003031" y="1690688"/>
              <a:ext cx="5840932" cy="411245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28389B-5049-89D6-CCF5-9B6358C02643}"/>
                </a:ext>
              </a:extLst>
            </p:cNvPr>
            <p:cNvSpPr/>
            <p:nvPr/>
          </p:nvSpPr>
          <p:spPr>
            <a:xfrm>
              <a:off x="2870523" y="1805651"/>
              <a:ext cx="416688" cy="45141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A59F3C9-30D8-4486-6820-0AF8D11E2E5C}"/>
              </a:ext>
            </a:extLst>
          </p:cNvPr>
          <p:cNvSpPr txBox="1"/>
          <p:nvPr/>
        </p:nvSpPr>
        <p:spPr>
          <a:xfrm>
            <a:off x="710879" y="5918103"/>
            <a:ext cx="11039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events more than half a year in duration, negative events are nearly ten-fold more common than positive events</a:t>
            </a:r>
          </a:p>
        </p:txBody>
      </p:sp>
    </p:spTree>
    <p:extLst>
      <p:ext uri="{BB962C8B-B14F-4D97-AF65-F5344CB8AC3E}">
        <p14:creationId xmlns:p14="http://schemas.microsoft.com/office/powerpoint/2010/main" val="3503929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B1A73-B66D-3FD0-CB1D-FA2F74085E79}"/>
              </a:ext>
            </a:extLst>
          </p:cNvPr>
          <p:cNvGrpSpPr/>
          <p:nvPr/>
        </p:nvGrpSpPr>
        <p:grpSpPr>
          <a:xfrm>
            <a:off x="5895963" y="2382370"/>
            <a:ext cx="6035040" cy="3774682"/>
            <a:chOff x="0" y="0"/>
            <a:chExt cx="7699027" cy="47378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D93209E-2ED3-4E0B-E0AB-6949601C1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7699027" cy="473786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0C17225-C712-C59D-2F2B-5E81D5DC4A13}"/>
                </a:ext>
              </a:extLst>
            </p:cNvPr>
            <p:cNvGrpSpPr/>
            <p:nvPr/>
          </p:nvGrpSpPr>
          <p:grpSpPr>
            <a:xfrm>
              <a:off x="1143000" y="437647"/>
              <a:ext cx="6463750" cy="3237610"/>
              <a:chOff x="1143000" y="437647"/>
              <a:chExt cx="6463750" cy="3237610"/>
            </a:xfrm>
          </p:grpSpPr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DDA39DBB-2AFA-264C-941D-132F73530FE5}"/>
                  </a:ext>
                </a:extLst>
              </p:cNvPr>
              <p:cNvSpPr txBox="1"/>
              <p:nvPr/>
            </p:nvSpPr>
            <p:spPr>
              <a:xfrm>
                <a:off x="1312946" y="3416539"/>
                <a:ext cx="3812461" cy="258718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y =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2.35</a:t>
                </a: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  <a:cs typeface="+mn-cs"/>
                  </a:rPr>
                  <a:t> </a:t>
                </a:r>
                <a:r>
                  <a:rPr lang="en-US" sz="1800" b="0" i="0" baseline="30000" dirty="0">
                    <a:solidFill>
                      <a:srgbClr val="00B0F0"/>
                    </a:solidFill>
                    <a:latin typeface="Helvetica" pitchFamily="2" charset="0"/>
                    <a:cs typeface="+mn-cs"/>
                  </a:rPr>
                  <a:t>-2.52 </a:t>
                </a:r>
                <a:r>
                  <a:rPr lang="en-US" sz="1800" baseline="0" dirty="0">
                    <a:latin typeface="Helvetica" pitchFamily="2" charset="0"/>
                    <a:cs typeface="Arial" panose="020B0604020202020204" pitchFamily="34" charset="0"/>
                  </a:rPr>
                  <a:t>; 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R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 = </a:t>
                </a:r>
                <a:r>
                  <a:rPr lang="en-US" sz="1800" b="0" i="0" baseline="0" dirty="0">
                    <a:solidFill>
                      <a:schemeClr val="tx1"/>
                    </a:solidFill>
                    <a:latin typeface="Helvetica" pitchFamily="2" charset="0"/>
                  </a:rPr>
                  <a:t>0.97</a:t>
                </a:r>
                <a:endParaRPr lang="en-US" sz="1800" i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A77F863-EDA0-D941-8AD2-AD9E792B8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7931" b="55869"/>
              <a:stretch/>
            </p:blipFill>
            <p:spPr>
              <a:xfrm>
                <a:off x="1143000" y="3183292"/>
                <a:ext cx="699559" cy="258718"/>
              </a:xfrm>
              <a:prstGeom prst="rect">
                <a:avLst/>
              </a:prstGeom>
            </p:spPr>
          </p:pic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CDCC1766-B278-EE40-8D0F-17BFAD0CD83C}"/>
                  </a:ext>
                </a:extLst>
              </p:cNvPr>
              <p:cNvSpPr txBox="1"/>
              <p:nvPr/>
            </p:nvSpPr>
            <p:spPr>
              <a:xfrm>
                <a:off x="3776866" y="871017"/>
                <a:ext cx="3633104" cy="309387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y =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1.91</a:t>
                </a: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x </a:t>
                </a:r>
                <a:r>
                  <a:rPr lang="en-US" sz="1800" b="0" i="0" baseline="30000" dirty="0">
                    <a:solidFill>
                      <a:srgbClr val="00B050"/>
                    </a:solidFill>
                    <a:latin typeface="Helvetica" pitchFamily="2" charset="0"/>
                    <a:cs typeface="+mn-cs"/>
                  </a:rPr>
                  <a:t>-2.17 </a:t>
                </a:r>
                <a:r>
                  <a:rPr lang="en-US" sz="1800" baseline="0" dirty="0">
                    <a:latin typeface="Helvetica" pitchFamily="2" charset="0"/>
                    <a:cs typeface="Arial" panose="020B0604020202020204" pitchFamily="34" charset="0"/>
                  </a:rPr>
                  <a:t>; 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R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 = </a:t>
                </a:r>
                <a:r>
                  <a:rPr lang="en-US" sz="1800" b="0" i="0" baseline="0" dirty="0">
                    <a:solidFill>
                      <a:schemeClr val="tx1"/>
                    </a:solidFill>
                    <a:latin typeface="Helvetica" pitchFamily="2" charset="0"/>
                  </a:rPr>
                  <a:t>0.97</a:t>
                </a:r>
                <a:endParaRPr lang="en-US" sz="1800" i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4">
                <a:extLst>
                  <a:ext uri="{FF2B5EF4-FFF2-40B4-BE49-F238E27FC236}">
                    <a16:creationId xmlns:a16="http://schemas.microsoft.com/office/drawing/2014/main" id="{0900502B-D33F-2942-9110-4CCF8BA24E85}"/>
                  </a:ext>
                </a:extLst>
              </p:cNvPr>
              <p:cNvSpPr txBox="1"/>
              <p:nvPr/>
            </p:nvSpPr>
            <p:spPr>
              <a:xfrm>
                <a:off x="1807950" y="3075825"/>
                <a:ext cx="3317457" cy="309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i="0" dirty="0">
                    <a:latin typeface="Helvetica" pitchFamily="2" charset="0"/>
                    <a:cs typeface="Arial" panose="020B0604020202020204" pitchFamily="34" charset="0"/>
                  </a:rPr>
                  <a:t>−</a:t>
                </a:r>
                <a:r>
                  <a:rPr lang="en-US" sz="1800" b="1" i="1" dirty="0">
                    <a:latin typeface="Helvetica" pitchFamily="2" charset="0"/>
                    <a:cs typeface="Arial" panose="020B0604020202020204" pitchFamily="34" charset="0"/>
                  </a:rPr>
                  <a:t>E</a:t>
                </a:r>
                <a:r>
                  <a:rPr lang="en-US" sz="1800" b="1" i="0" baseline="0" dirty="0">
                    <a:latin typeface="Helvetica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event frequency</a:t>
                </a:r>
                <a:endParaRPr lang="en-US" sz="1800" baseline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4">
                <a:extLst>
                  <a:ext uri="{FF2B5EF4-FFF2-40B4-BE49-F238E27FC236}">
                    <a16:creationId xmlns:a16="http://schemas.microsoft.com/office/drawing/2014/main" id="{393BAECA-5AE7-3D4E-AC11-579FD699275B}"/>
                  </a:ext>
                </a:extLst>
              </p:cNvPr>
              <p:cNvSpPr txBox="1"/>
              <p:nvPr/>
            </p:nvSpPr>
            <p:spPr>
              <a:xfrm>
                <a:off x="4787998" y="437647"/>
                <a:ext cx="2818752" cy="34537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>
                    <a:latin typeface="Helvetica" pitchFamily="2" charset="0"/>
                    <a:cs typeface="Arial" panose="020B0604020202020204" pitchFamily="34" charset="0"/>
                  </a:rPr>
                  <a:t>+</a:t>
                </a:r>
                <a:r>
                  <a:rPr lang="en-US" sz="1800" b="1" i="1" dirty="0">
                    <a:latin typeface="Helvetica" pitchFamily="2" charset="0"/>
                    <a:cs typeface="Arial" panose="020B0604020202020204" pitchFamily="34" charset="0"/>
                  </a:rPr>
                  <a:t>E</a:t>
                </a:r>
                <a:r>
                  <a:rPr lang="en-US" sz="1800" b="1" i="0" baseline="0" dirty="0">
                    <a:latin typeface="Helvetica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event frequency</a:t>
                </a:r>
                <a:endParaRPr lang="en-US" sz="1800" baseline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24BE5C3-1BCA-A941-BE9A-9D63CA72F8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97" b="-15837"/>
              <a:stretch/>
            </p:blipFill>
            <p:spPr>
              <a:xfrm>
                <a:off x="4116384" y="563081"/>
                <a:ext cx="671614" cy="345376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18C1B69-7528-B5CB-252B-4E16579E30E9}"/>
              </a:ext>
            </a:extLst>
          </p:cNvPr>
          <p:cNvGrpSpPr/>
          <p:nvPr/>
        </p:nvGrpSpPr>
        <p:grpSpPr>
          <a:xfrm>
            <a:off x="496529" y="2382370"/>
            <a:ext cx="6138679" cy="3774682"/>
            <a:chOff x="496529" y="2382370"/>
            <a:chExt cx="6138679" cy="377468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8B98A8E-928D-2098-2D6D-C1E9C7D236D2}"/>
                </a:ext>
              </a:extLst>
            </p:cNvPr>
            <p:cNvGrpSpPr/>
            <p:nvPr/>
          </p:nvGrpSpPr>
          <p:grpSpPr>
            <a:xfrm>
              <a:off x="496529" y="2382370"/>
              <a:ext cx="6138679" cy="3774682"/>
              <a:chOff x="0" y="0"/>
              <a:chExt cx="7966806" cy="478301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CF7960E-14A0-E4B5-D99B-36BD721F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7772400" cy="478301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A2F5324-6D70-7A4F-9DEF-E435B851A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7931" b="55869"/>
              <a:stretch/>
            </p:blipFill>
            <p:spPr>
              <a:xfrm>
                <a:off x="1089088" y="3132087"/>
                <a:ext cx="699560" cy="258718"/>
              </a:xfrm>
              <a:prstGeom prst="rect">
                <a:avLst/>
              </a:prstGeom>
            </p:spPr>
          </p:pic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6209CD92-B01F-914C-B164-6A89E230A4F0}"/>
                  </a:ext>
                </a:extLst>
              </p:cNvPr>
              <p:cNvSpPr txBox="1"/>
              <p:nvPr/>
            </p:nvSpPr>
            <p:spPr>
              <a:xfrm>
                <a:off x="3707250" y="833560"/>
                <a:ext cx="3607951" cy="309388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y = </a:t>
                </a:r>
                <a:r>
                  <a:rPr lang="en-US" sz="1800" dirty="0">
                    <a:latin typeface="Helvetica" pitchFamily="2" charset="0"/>
                    <a:cs typeface="Arial" panose="020B0604020202020204" pitchFamily="34" charset="0"/>
                  </a:rPr>
                  <a:t>1.75</a:t>
                </a: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x </a:t>
                </a:r>
                <a:r>
                  <a:rPr lang="en-US" sz="1800" b="0" i="0" baseline="30000" dirty="0">
                    <a:solidFill>
                      <a:srgbClr val="00B050"/>
                    </a:solidFill>
                    <a:latin typeface="Helvetica" pitchFamily="2" charset="0"/>
                    <a:cs typeface="+mn-cs"/>
                  </a:rPr>
                  <a:t>-2.20 </a:t>
                </a:r>
                <a:r>
                  <a:rPr lang="en-US" sz="1800" baseline="0" dirty="0">
                    <a:latin typeface="Helvetica" pitchFamily="2" charset="0"/>
                    <a:cs typeface="Arial" panose="020B0604020202020204" pitchFamily="34" charset="0"/>
                  </a:rPr>
                  <a:t>; 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R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 = </a:t>
                </a:r>
                <a:r>
                  <a:rPr lang="en-US" sz="1800" b="0" i="0" baseline="0" dirty="0">
                    <a:solidFill>
                      <a:schemeClr val="tx1"/>
                    </a:solidFill>
                    <a:latin typeface="Helvetica" pitchFamily="2" charset="0"/>
                  </a:rPr>
                  <a:t>0.98</a:t>
                </a:r>
                <a:endParaRPr lang="en-US" sz="1800" i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4">
                <a:extLst>
                  <a:ext uri="{FF2B5EF4-FFF2-40B4-BE49-F238E27FC236}">
                    <a16:creationId xmlns:a16="http://schemas.microsoft.com/office/drawing/2014/main" id="{4C85F1ED-5B0B-E349-98C2-7BE5C7D730E7}"/>
                  </a:ext>
                </a:extLst>
              </p:cNvPr>
              <p:cNvSpPr txBox="1"/>
              <p:nvPr/>
            </p:nvSpPr>
            <p:spPr>
              <a:xfrm>
                <a:off x="1754037" y="3045011"/>
                <a:ext cx="3317457" cy="309388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i="0" dirty="0">
                    <a:latin typeface="Helvetica" pitchFamily="2" charset="0"/>
                    <a:cs typeface="Arial" panose="020B0604020202020204" pitchFamily="34" charset="0"/>
                  </a:rPr>
                  <a:t>−</a:t>
                </a:r>
                <a:r>
                  <a:rPr lang="en-US" sz="1800" b="1" i="1" dirty="0">
                    <a:latin typeface="Helvetica" pitchFamily="2" charset="0"/>
                    <a:cs typeface="Arial" panose="020B0604020202020204" pitchFamily="34" charset="0"/>
                  </a:rPr>
                  <a:t>E</a:t>
                </a:r>
                <a:r>
                  <a:rPr lang="en-US" sz="1800" b="1" i="0" baseline="0" dirty="0">
                    <a:latin typeface="Helvetica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event frequency</a:t>
                </a:r>
                <a:endParaRPr lang="en-US" sz="1800" baseline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4">
                <a:extLst>
                  <a:ext uri="{FF2B5EF4-FFF2-40B4-BE49-F238E27FC236}">
                    <a16:creationId xmlns:a16="http://schemas.microsoft.com/office/drawing/2014/main" id="{C9941784-EEFF-4114-F184-389182C40438}"/>
                  </a:ext>
                </a:extLst>
              </p:cNvPr>
              <p:cNvSpPr txBox="1"/>
              <p:nvPr/>
            </p:nvSpPr>
            <p:spPr>
              <a:xfrm>
                <a:off x="4755211" y="407643"/>
                <a:ext cx="3211595" cy="418393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square" rtlCol="0" anchor="t">
                <a:no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>
                    <a:latin typeface="Helvetica" pitchFamily="2" charset="0"/>
                    <a:cs typeface="Arial" panose="020B0604020202020204" pitchFamily="34" charset="0"/>
                  </a:rPr>
                  <a:t>+</a:t>
                </a:r>
                <a:r>
                  <a:rPr lang="en-US" sz="1800" b="1" i="1" dirty="0">
                    <a:latin typeface="Helvetica" pitchFamily="2" charset="0"/>
                    <a:cs typeface="Arial" panose="020B0604020202020204" pitchFamily="34" charset="0"/>
                  </a:rPr>
                  <a:t>E</a:t>
                </a:r>
                <a:r>
                  <a:rPr lang="en-US" sz="1800" b="1" i="0" baseline="0" dirty="0">
                    <a:latin typeface="Helvetica" pitchFamily="2" charset="0"/>
                    <a:cs typeface="Arial" panose="020B0604020202020204" pitchFamily="34" charset="0"/>
                  </a:rPr>
                  <a:t>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event frequency</a:t>
                </a:r>
                <a:endParaRPr lang="en-US" sz="1800" baseline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0292EF50-E8DD-B144-B16F-73D0E8B140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97" b="-15837"/>
              <a:stretch/>
            </p:blipFill>
            <p:spPr>
              <a:xfrm>
                <a:off x="4126962" y="529880"/>
                <a:ext cx="671612" cy="345376"/>
              </a:xfrm>
              <a:prstGeom prst="rect">
                <a:avLst/>
              </a:prstGeom>
            </p:spPr>
          </p:pic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5DB49D3D-3D0B-0047-AD0F-BEB1E2DC04B9}"/>
                  </a:ext>
                </a:extLst>
              </p:cNvPr>
              <p:cNvSpPr txBox="1"/>
              <p:nvPr/>
            </p:nvSpPr>
            <p:spPr>
              <a:xfrm>
                <a:off x="1257299" y="3441700"/>
                <a:ext cx="3664529" cy="258718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y = </a:t>
                </a:r>
                <a:r>
                  <a:rPr lang="en-US" sz="1800" i="0" baseline="0" dirty="0">
                    <a:latin typeface="Helvetica" pitchFamily="2" charset="0"/>
                    <a:cs typeface="Arial" panose="020B0604020202020204" pitchFamily="34" charset="0"/>
                  </a:rPr>
                  <a:t>1.57</a:t>
                </a:r>
                <a:r>
                  <a:rPr lang="en-US" sz="1800" i="1" baseline="0" dirty="0">
                    <a:latin typeface="Helvetica" pitchFamily="2" charset="0"/>
                    <a:cs typeface="Arial" panose="020B0604020202020204" pitchFamily="34" charset="0"/>
                  </a:rPr>
                  <a:t>x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  <a:cs typeface="+mn-cs"/>
                  </a:rPr>
                  <a:t> </a:t>
                </a:r>
                <a:r>
                  <a:rPr lang="en-US" sz="1800" b="0" i="0" baseline="30000" dirty="0">
                    <a:solidFill>
                      <a:srgbClr val="00B0F0"/>
                    </a:solidFill>
                    <a:latin typeface="Helvetica" pitchFamily="2" charset="0"/>
                    <a:cs typeface="+mn-cs"/>
                  </a:rPr>
                  <a:t>-2.19 </a:t>
                </a:r>
                <a:r>
                  <a:rPr lang="en-US" sz="1800" baseline="0" dirty="0">
                    <a:latin typeface="Helvetica" pitchFamily="2" charset="0"/>
                    <a:cs typeface="Arial" panose="020B0604020202020204" pitchFamily="34" charset="0"/>
                  </a:rPr>
                  <a:t>; 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R</a:t>
                </a:r>
                <a:r>
                  <a:rPr lang="en-US" sz="1800" b="0" i="1" baseline="30000" dirty="0">
                    <a:solidFill>
                      <a:schemeClr val="tx1"/>
                    </a:solidFill>
                    <a:latin typeface="Helvetica" pitchFamily="2" charset="0"/>
                  </a:rPr>
                  <a:t>2</a:t>
                </a:r>
                <a:r>
                  <a:rPr lang="en-US" sz="1800" b="0" i="1" baseline="0" dirty="0">
                    <a:solidFill>
                      <a:schemeClr val="tx1"/>
                    </a:solidFill>
                    <a:latin typeface="Helvetica" pitchFamily="2" charset="0"/>
                  </a:rPr>
                  <a:t> = </a:t>
                </a:r>
                <a:r>
                  <a:rPr lang="en-US" sz="1800" b="0" i="0" baseline="0" dirty="0">
                    <a:solidFill>
                      <a:schemeClr val="tx1"/>
                    </a:solidFill>
                    <a:latin typeface="Helvetica" pitchFamily="2" charset="0"/>
                  </a:rPr>
                  <a:t>0.98</a:t>
                </a:r>
                <a:endParaRPr lang="en-US" sz="1800" i="0" dirty="0">
                  <a:latin typeface="Helvetica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2" name="TextBox 5">
              <a:extLst>
                <a:ext uri="{FF2B5EF4-FFF2-40B4-BE49-F238E27FC236}">
                  <a16:creationId xmlns:a16="http://schemas.microsoft.com/office/drawing/2014/main" id="{D06C2C5D-7ACB-8BFD-4EBA-C9C7B6752BE5}"/>
                </a:ext>
              </a:extLst>
            </p:cNvPr>
            <p:cNvSpPr txBox="1"/>
            <p:nvPr/>
          </p:nvSpPr>
          <p:spPr>
            <a:xfrm>
              <a:off x="885040" y="2637218"/>
              <a:ext cx="295584" cy="30871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3" name="TextBox 5">
              <a:extLst>
                <a:ext uri="{FF2B5EF4-FFF2-40B4-BE49-F238E27FC236}">
                  <a16:creationId xmlns:a16="http://schemas.microsoft.com/office/drawing/2014/main" id="{BB5C0003-C164-9AAC-25D9-1867A241B322}"/>
                </a:ext>
              </a:extLst>
            </p:cNvPr>
            <p:cNvSpPr txBox="1"/>
            <p:nvPr/>
          </p:nvSpPr>
          <p:spPr>
            <a:xfrm flipH="1">
              <a:off x="680938" y="2990300"/>
              <a:ext cx="517499" cy="356312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-1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9DDB3175-5840-EB47-03DB-5C9E2AA6E58A}"/>
                </a:ext>
              </a:extLst>
            </p:cNvPr>
            <p:cNvSpPr txBox="1"/>
            <p:nvPr/>
          </p:nvSpPr>
          <p:spPr>
            <a:xfrm>
              <a:off x="674909" y="3710126"/>
              <a:ext cx="455346" cy="326280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-3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5">
              <a:extLst>
                <a:ext uri="{FF2B5EF4-FFF2-40B4-BE49-F238E27FC236}">
                  <a16:creationId xmlns:a16="http://schemas.microsoft.com/office/drawing/2014/main" id="{2D88D6C5-BB71-725D-8607-5015D9629504}"/>
                </a:ext>
              </a:extLst>
            </p:cNvPr>
            <p:cNvSpPr txBox="1"/>
            <p:nvPr/>
          </p:nvSpPr>
          <p:spPr>
            <a:xfrm>
              <a:off x="675841" y="4043608"/>
              <a:ext cx="484914" cy="352556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-4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E694636B-9EF3-7336-81B9-1222C2E6E524}"/>
                </a:ext>
              </a:extLst>
            </p:cNvPr>
            <p:cNvSpPr txBox="1"/>
            <p:nvPr/>
          </p:nvSpPr>
          <p:spPr>
            <a:xfrm>
              <a:off x="675964" y="3353814"/>
              <a:ext cx="467870" cy="356312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-2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5">
              <a:extLst>
                <a:ext uri="{FF2B5EF4-FFF2-40B4-BE49-F238E27FC236}">
                  <a16:creationId xmlns:a16="http://schemas.microsoft.com/office/drawing/2014/main" id="{22B1FDF5-9440-ABED-56A0-2465267F2A0A}"/>
                </a:ext>
              </a:extLst>
            </p:cNvPr>
            <p:cNvSpPr txBox="1"/>
            <p:nvPr/>
          </p:nvSpPr>
          <p:spPr>
            <a:xfrm>
              <a:off x="674909" y="4391732"/>
              <a:ext cx="467870" cy="335834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-5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5">
              <a:extLst>
                <a:ext uri="{FF2B5EF4-FFF2-40B4-BE49-F238E27FC236}">
                  <a16:creationId xmlns:a16="http://schemas.microsoft.com/office/drawing/2014/main" id="{DC97EE74-2812-E7DF-D930-E9C685DE7423}"/>
                </a:ext>
              </a:extLst>
            </p:cNvPr>
            <p:cNvSpPr txBox="1"/>
            <p:nvPr/>
          </p:nvSpPr>
          <p:spPr>
            <a:xfrm>
              <a:off x="674909" y="4744669"/>
              <a:ext cx="484914" cy="3347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-6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5">
              <a:extLst>
                <a:ext uri="{FF2B5EF4-FFF2-40B4-BE49-F238E27FC236}">
                  <a16:creationId xmlns:a16="http://schemas.microsoft.com/office/drawing/2014/main" id="{72852777-84C2-D6CF-201B-1B9F1E290787}"/>
                </a:ext>
              </a:extLst>
            </p:cNvPr>
            <p:cNvSpPr txBox="1"/>
            <p:nvPr/>
          </p:nvSpPr>
          <p:spPr>
            <a:xfrm>
              <a:off x="684776" y="5124639"/>
              <a:ext cx="484914" cy="3347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>
                  <a:latin typeface="Helvetica" pitchFamily="2" charset="0"/>
                  <a:cs typeface="Arial" panose="020B0604020202020204" pitchFamily="34" charset="0"/>
                </a:rPr>
                <a:t>10</a:t>
              </a:r>
              <a:r>
                <a:rPr lang="en-US" sz="1600" baseline="30000" dirty="0">
                  <a:latin typeface="Helvetica" pitchFamily="2" charset="0"/>
                  <a:cs typeface="Arial" panose="020B0604020202020204" pitchFamily="34" charset="0"/>
                </a:rPr>
                <a:t>-7</a:t>
              </a:r>
              <a:endParaRPr lang="en-US" sz="1600" dirty="0">
                <a:latin typeface="Helvetica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EBA020-EC23-C6F5-3CB8-5ECEA232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9965"/>
            <a:ext cx="108108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MOD13 U.S. Tidal Wetlands, MOD17 global mangroves, and flooded grasslands &amp; savannas biomes all have the same  power law slope.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3D8824-E657-572E-C19A-064DB2985A1F}"/>
              </a:ext>
            </a:extLst>
          </p:cNvPr>
          <p:cNvSpPr txBox="1"/>
          <p:nvPr/>
        </p:nvSpPr>
        <p:spPr>
          <a:xfrm>
            <a:off x="1743699" y="5644859"/>
            <a:ext cx="309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7" name="TextBox 5">
            <a:extLst>
              <a:ext uri="{FF2B5EF4-FFF2-40B4-BE49-F238E27FC236}">
                <a16:creationId xmlns:a16="http://schemas.microsoft.com/office/drawing/2014/main" id="{01B4EDBE-46B7-56F5-C376-B4117E2E6C33}"/>
              </a:ext>
            </a:extLst>
          </p:cNvPr>
          <p:cNvSpPr txBox="1"/>
          <p:nvPr/>
        </p:nvSpPr>
        <p:spPr>
          <a:xfrm>
            <a:off x="7125728" y="5585764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0078B461-1469-A16B-0F1F-82C8698F24E5}"/>
              </a:ext>
            </a:extLst>
          </p:cNvPr>
          <p:cNvSpPr txBox="1"/>
          <p:nvPr/>
        </p:nvSpPr>
        <p:spPr>
          <a:xfrm>
            <a:off x="7875564" y="5593606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8939E899-20E1-BC16-FC43-60C1C70736C0}"/>
              </a:ext>
            </a:extLst>
          </p:cNvPr>
          <p:cNvSpPr txBox="1"/>
          <p:nvPr/>
        </p:nvSpPr>
        <p:spPr>
          <a:xfrm>
            <a:off x="8603174" y="5593607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48220AF3-7E7D-5DE9-49F8-A24476E76931}"/>
              </a:ext>
            </a:extLst>
          </p:cNvPr>
          <p:cNvSpPr txBox="1"/>
          <p:nvPr/>
        </p:nvSpPr>
        <p:spPr>
          <a:xfrm>
            <a:off x="10048992" y="5617173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160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6AD5977C-0F42-C4B7-ABB4-454BC55DECE6}"/>
              </a:ext>
            </a:extLst>
          </p:cNvPr>
          <p:cNvSpPr txBox="1"/>
          <p:nvPr/>
        </p:nvSpPr>
        <p:spPr>
          <a:xfrm>
            <a:off x="9364653" y="5600239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71D2A27C-F279-1FCE-BE82-7A5D77F61B48}"/>
              </a:ext>
            </a:extLst>
          </p:cNvPr>
          <p:cNvSpPr txBox="1"/>
          <p:nvPr/>
        </p:nvSpPr>
        <p:spPr>
          <a:xfrm>
            <a:off x="10789153" y="5600240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265</a:t>
            </a: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9DCECCD7-FA76-229B-E84A-FCD3CE0DC6FA}"/>
              </a:ext>
            </a:extLst>
          </p:cNvPr>
          <p:cNvSpPr txBox="1"/>
          <p:nvPr/>
        </p:nvSpPr>
        <p:spPr>
          <a:xfrm>
            <a:off x="11542466" y="5600240"/>
            <a:ext cx="397164" cy="269043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436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79EDD144-35F4-62F8-64B3-EE8C92CA3AA6}"/>
              </a:ext>
            </a:extLst>
          </p:cNvPr>
          <p:cNvSpPr txBox="1"/>
          <p:nvPr/>
        </p:nvSpPr>
        <p:spPr>
          <a:xfrm>
            <a:off x="1679776" y="5584965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EAF3A292-47C2-FACC-942B-79234ABEECFE}"/>
              </a:ext>
            </a:extLst>
          </p:cNvPr>
          <p:cNvSpPr txBox="1"/>
          <p:nvPr/>
        </p:nvSpPr>
        <p:spPr>
          <a:xfrm>
            <a:off x="2427011" y="5595625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2916C6F9-CFF9-41B5-B7F0-A03225290471}"/>
              </a:ext>
            </a:extLst>
          </p:cNvPr>
          <p:cNvSpPr txBox="1"/>
          <p:nvPr/>
        </p:nvSpPr>
        <p:spPr>
          <a:xfrm>
            <a:off x="3154621" y="5595626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CAB61A4A-732B-5139-42F7-9F93F3CA6751}"/>
              </a:ext>
            </a:extLst>
          </p:cNvPr>
          <p:cNvSpPr txBox="1"/>
          <p:nvPr/>
        </p:nvSpPr>
        <p:spPr>
          <a:xfrm>
            <a:off x="4583179" y="5584965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160</a:t>
            </a: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D58A21BF-8FBE-8CA6-723B-3FCFE08594FC}"/>
              </a:ext>
            </a:extLst>
          </p:cNvPr>
          <p:cNvSpPr txBox="1"/>
          <p:nvPr/>
        </p:nvSpPr>
        <p:spPr>
          <a:xfrm>
            <a:off x="3916100" y="5602258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7426463A-0802-9EDE-ED18-31EE4D13925E}"/>
              </a:ext>
            </a:extLst>
          </p:cNvPr>
          <p:cNvSpPr txBox="1"/>
          <p:nvPr/>
        </p:nvSpPr>
        <p:spPr>
          <a:xfrm>
            <a:off x="5340600" y="5602259"/>
            <a:ext cx="484914" cy="334719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265</a:t>
            </a: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E393C3FF-A6C6-890E-8AB1-4DE571ACDB53}"/>
              </a:ext>
            </a:extLst>
          </p:cNvPr>
          <p:cNvSpPr txBox="1"/>
          <p:nvPr/>
        </p:nvSpPr>
        <p:spPr>
          <a:xfrm>
            <a:off x="6093913" y="5602259"/>
            <a:ext cx="397164" cy="269043"/>
          </a:xfrm>
          <a:prstGeom prst="rect">
            <a:avLst/>
          </a:prstGeom>
          <a:solidFill>
            <a:schemeClr val="bg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Helvetica" pitchFamily="2" charset="0"/>
                <a:cs typeface="Arial" panose="020B0604020202020204" pitchFamily="34" charset="0"/>
              </a:rPr>
              <a:t>436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9C73DE-B6CD-E34E-9FED-07D44D754CBC}"/>
              </a:ext>
            </a:extLst>
          </p:cNvPr>
          <p:cNvSpPr txBox="1"/>
          <p:nvPr/>
        </p:nvSpPr>
        <p:spPr>
          <a:xfrm rot="16200000">
            <a:off x="-1547459" y="4102361"/>
            <a:ext cx="4031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Relative frequency density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3C6664-9576-6D55-D715-86A7E6F0025E}"/>
              </a:ext>
            </a:extLst>
          </p:cNvPr>
          <p:cNvSpPr txBox="1"/>
          <p:nvPr/>
        </p:nvSpPr>
        <p:spPr>
          <a:xfrm>
            <a:off x="3098667" y="5856559"/>
            <a:ext cx="6822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" pitchFamily="2" charset="0"/>
              </a:rPr>
              <a:t>Return time of perturbation events (days)</a:t>
            </a:r>
          </a:p>
        </p:txBody>
      </p:sp>
    </p:spTree>
    <p:extLst>
      <p:ext uri="{BB962C8B-B14F-4D97-AF65-F5344CB8AC3E}">
        <p14:creationId xmlns:p14="http://schemas.microsoft.com/office/powerpoint/2010/main" val="3191270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14035</TotalTime>
  <Words>1004</Words>
  <Application>Microsoft Macintosh PowerPoint</Application>
  <PresentationFormat>Widescreen</PresentationFormat>
  <Paragraphs>114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Cambria Math</vt:lpstr>
      <vt:lpstr>Helvetica</vt:lpstr>
      <vt:lpstr>Times New Roman</vt:lpstr>
      <vt:lpstr>Office Theme</vt:lpstr>
      <vt:lpstr>Scaling patterns and tradeoffs in ecosystem resistance and resilience</vt:lpstr>
      <vt:lpstr>Tidal wetland gross primary production (GPP) dataset</vt:lpstr>
      <vt:lpstr>PowerPoint Presentation</vt:lpstr>
      <vt:lpstr>PowerPoint Presentation</vt:lpstr>
      <vt:lpstr>Tidal wetland locations with more negative perturbations were more resilient</vt:lpstr>
      <vt:lpstr>Effect size (E) frequency distribution is Weibull/exponential</vt:lpstr>
      <vt:lpstr>We then used MOD17 GPP timeseries (8-day product, 500 m resolution) for global mangroves, and global flooded grasslands &amp; savannas.</vt:lpstr>
      <vt:lpstr>Tidal wetland return times (R) are power law distributed.</vt:lpstr>
      <vt:lpstr>MOD13 U.S. Tidal Wetlands, MOD17 global mangroves, and flooded grasslands &amp; savannas biomes all have the same  power law slope.  </vt:lpstr>
      <vt:lpstr>Covariation between resistance and resilience suggests these key metrics of ecosystem stability functionally tradeoff.</vt:lpstr>
      <vt:lpstr>Tidal wetlands and mangroves are tuned more towards large negative events (redundancy), flooded grasslands are more tuned towards large positive events (efficiency).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Lerner</dc:creator>
  <cp:lastModifiedBy>Joshua Lerner</cp:lastModifiedBy>
  <cp:revision>33</cp:revision>
  <dcterms:created xsi:type="dcterms:W3CDTF">2023-04-23T23:01:02Z</dcterms:created>
  <dcterms:modified xsi:type="dcterms:W3CDTF">2023-05-04T22:34:20Z</dcterms:modified>
</cp:coreProperties>
</file>