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</p:sldIdLst>
  <p:sldSz cy="6858000" cx="12192000"/>
  <p:notesSz cx="6858000" cy="9144000"/>
  <p:embeddedFontLst>
    <p:embeddedFont>
      <p:font typeface="Roboto"/>
      <p:regular r:id="rId14"/>
      <p:bold r:id="rId15"/>
      <p:italic r:id="rId16"/>
      <p:boldItalic r:id="rId1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18" roundtripDataSignature="AMtx7mhBXv7F7uIgi/Kw0P2cCz4uMxFII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font" Target="fonts/Roboto-bold.fntdata"/><Relationship Id="rId14" Type="http://schemas.openxmlformats.org/officeDocument/2006/relationships/font" Target="fonts/Roboto-regular.fntdata"/><Relationship Id="rId17" Type="http://schemas.openxmlformats.org/officeDocument/2006/relationships/font" Target="fonts/Roboto-boldItalic.fntdata"/><Relationship Id="rId16" Type="http://schemas.openxmlformats.org/officeDocument/2006/relationships/font" Target="fonts/Roboto-italic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18" Type="http://customschemas.google.com/relationships/presentationmetadata" Target="metadata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6" name="Google Shape;86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u="sng"/>
              <a:t>SPEAKER NOTES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u="sng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/>
              <a:t>Introduction</a:t>
            </a:r>
            <a:br>
              <a:rPr lang="en-US"/>
            </a:br>
            <a:r>
              <a:rPr lang="en-US"/>
              <a:t>Hello, introduce yourself and where you’re coming from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Title: Tracking wildfire impacts on California's Coastal Kelp Forests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/>
              <a:t>Explain Kelp: </a:t>
            </a:r>
            <a:r>
              <a:rPr b="1" i="1" lang="en-US"/>
              <a:t>Macrocystis prefiera</a:t>
            </a:r>
            <a:endParaRPr b="1" i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/>
              <a:t>-</a:t>
            </a:r>
            <a:r>
              <a:rPr lang="en-US"/>
              <a:t>foundation species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-CO2 sequestering potential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-Dynamic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-Still know little about how physical parameters modulate growth and distribution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-Know even little about effect of fires on ocean/ocean ecology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/>
              <a:t>Research Objective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/>
              <a:t>And so my goal is to understand the impacts on Giant kelp which receive direct drainage from a watershed which has experienced a fire in the last ~20 years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p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7" name="Google Shape;97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u="sng"/>
              <a:t>SPEAKER NOTES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u="sng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b="1" lang="en-US" sz="1200">
                <a:latin typeface="Calibri"/>
                <a:ea typeface="Calibri"/>
                <a:cs typeface="Calibri"/>
                <a:sym typeface="Calibri"/>
              </a:rPr>
              <a:t>Research Opportunity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Wildfires are increasing in frequency and severity as climate change progresses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-"/>
            </a:pP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Fires reduce vegetation cover/infiltration and increase erosion🡪  Burned and eroded materials enter waterways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-"/>
            </a:pP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Coastal watersheds link land to ocean through river runoff 🡪 </a:t>
            </a:r>
            <a:r>
              <a:rPr lang="en-US" sz="2000">
                <a:solidFill>
                  <a:srgbClr val="24CEA4"/>
                </a:solidFill>
                <a:latin typeface="Calibri"/>
                <a:ea typeface="Calibri"/>
                <a:cs typeface="Calibri"/>
                <a:sym typeface="Calibri"/>
              </a:rPr>
              <a:t>Coastal vulnerability to wildfires understudied </a:t>
            </a:r>
            <a:r>
              <a:rPr i="1" lang="en-US" sz="1600">
                <a:solidFill>
                  <a:srgbClr val="24CEA4"/>
                </a:solidFill>
                <a:latin typeface="Calibri"/>
                <a:ea typeface="Calibri"/>
                <a:cs typeface="Calibri"/>
                <a:sym typeface="Calibri"/>
              </a:rPr>
              <a:t>Bisson et al., 2020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b="1" lang="en-US" sz="1200">
                <a:latin typeface="Calibri"/>
                <a:ea typeface="Calibri"/>
                <a:cs typeface="Calibri"/>
                <a:sym typeface="Calibri"/>
              </a:rPr>
              <a:t>Case Study: Malibu California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Woolsey fire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b="0" i="0" lang="en-US" sz="1200" u="none" cap="none" strike="noStrike">
                <a:latin typeface="Calibri"/>
                <a:ea typeface="Calibri"/>
                <a:cs typeface="Calibri"/>
                <a:sym typeface="Calibri"/>
              </a:rPr>
              <a:t>~97,000 acres burned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Postfire</a:t>
            </a:r>
            <a:r>
              <a:rPr b="0" i="0" lang="en-US" sz="1200" u="none" cap="none" strike="noStrike">
                <a:latin typeface="Calibri"/>
                <a:ea typeface="Calibri"/>
                <a:cs typeface="Calibri"/>
                <a:sym typeface="Calibri"/>
              </a:rPr>
              <a:t> turbidity plumes &amp; degraded microbial water quality</a:t>
            </a:r>
            <a:endParaRPr b="0" i="1" sz="1200" u="none" cap="none" strike="noStrike"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b="0" sz="12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b="1" lang="en-US" sz="1200">
                <a:latin typeface="Calibri"/>
                <a:ea typeface="Calibri"/>
                <a:cs typeface="Calibri"/>
                <a:sym typeface="Calibri"/>
              </a:rPr>
              <a:t>Turbidity plumes figure: </a:t>
            </a:r>
            <a:r>
              <a:rPr lang="en-US" sz="1200">
                <a:solidFill>
                  <a:srgbClr val="242424"/>
                </a:solidFill>
                <a:latin typeface="Arial"/>
                <a:ea typeface="Arial"/>
                <a:cs typeface="Arial"/>
                <a:sym typeface="Arial"/>
              </a:rPr>
              <a:t>Indicates degraded water </a:t>
            </a:r>
            <a:r>
              <a:rPr b="1" i="1" lang="en-US" sz="1200">
                <a:solidFill>
                  <a:srgbClr val="242424"/>
                </a:solidFill>
                <a:latin typeface="Arial"/>
                <a:ea typeface="Arial"/>
                <a:cs typeface="Arial"/>
                <a:sym typeface="Arial"/>
              </a:rPr>
              <a:t>clarity</a:t>
            </a:r>
            <a:endParaRPr b="1" sz="12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424"/>
              </a:buClr>
              <a:buSzPts val="1800"/>
              <a:buFont typeface="Arial"/>
              <a:buNone/>
            </a:pPr>
            <a:r>
              <a:rPr lang="en-US" sz="1800">
                <a:solidFill>
                  <a:srgbClr val="242424"/>
                </a:solidFill>
                <a:latin typeface="Arial"/>
                <a:ea typeface="Arial"/>
                <a:cs typeface="Arial"/>
                <a:sym typeface="Arial"/>
              </a:rPr>
              <a:t>Cira et al. found that there was an increase in microbial bacteria associated with the increased turbidity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424"/>
              </a:buClr>
              <a:buSzPts val="1800"/>
              <a:buFont typeface="Arial"/>
              <a:buNone/>
            </a:pPr>
            <a:r>
              <a:rPr lang="en-US" sz="1800">
                <a:solidFill>
                  <a:srgbClr val="242424"/>
                </a:solidFill>
                <a:latin typeface="Arial"/>
                <a:ea typeface="Arial"/>
                <a:cs typeface="Arial"/>
                <a:sym typeface="Arial"/>
              </a:rPr>
              <a:t>There was a correlated increase in microbial bacteria in these waters but you did not include that figure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b="1" sz="12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200"/>
              <a:buFont typeface="Arial"/>
              <a:buNone/>
            </a:pPr>
            <a:r>
              <a:rPr b="0" i="0" lang="en-US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Turbidity and fecal indicator bacteria in recreational marine waters following the 2028 Woolsey Fire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b="0" i="0">
              <a:solidFill>
                <a:srgbClr val="22222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sediment and microbial inputs to coastal ecosystems can increase substantially post-wildfire at levels relevant to public and environmental health, and underscore the benefit of considering remote sensing and in situ measurements for water quality monitoring.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8EAED"/>
              </a:buClr>
              <a:buSzPts val="1200"/>
              <a:buFont typeface="Arial"/>
              <a:buNone/>
            </a:pPr>
            <a:r>
              <a:rPr b="0" i="0" lang="en-US">
                <a:solidFill>
                  <a:srgbClr val="E8EAED"/>
                </a:solidFill>
                <a:latin typeface="Arial"/>
                <a:ea typeface="Arial"/>
                <a:cs typeface="Arial"/>
                <a:sym typeface="Arial"/>
              </a:rPr>
              <a:t>coliforms include </a:t>
            </a:r>
            <a:r>
              <a:rPr b="0" i="0" lang="en-US">
                <a:solidFill>
                  <a:srgbClr val="E2EEFF"/>
                </a:solidFill>
                <a:latin typeface="Arial"/>
                <a:ea typeface="Arial"/>
                <a:cs typeface="Arial"/>
                <a:sym typeface="Arial"/>
              </a:rPr>
              <a:t>bacteria that are found in the soil, in water that has been influenced by surface water, and in human or animal waste</a:t>
            </a:r>
            <a:r>
              <a:rPr b="0" i="0" lang="en-US">
                <a:solidFill>
                  <a:srgbClr val="E8EAED"/>
                </a:solidFill>
                <a:latin typeface="Arial"/>
                <a:ea typeface="Arial"/>
                <a:cs typeface="Arial"/>
                <a:sym typeface="Arial"/>
              </a:rPr>
              <a:t>. Fecal coliforms are the group of the total coliforms that are considered to be present specifically in the gut and feces of warm-blooded animals.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>
              <a:solidFill>
                <a:srgbClr val="22222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b="0" i="0">
              <a:solidFill>
                <a:srgbClr val="22222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" name="Google Shape;98;p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8" name="Google Shape;128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u="sng"/>
              <a:t>SPEAKER NOTES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b="1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b="1" lang="en-US"/>
              <a:t>Project has 2 main components:</a:t>
            </a:r>
            <a:endParaRPr/>
          </a:p>
          <a:p>
            <a:pPr indent="-228600" lvl="0" marL="228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US"/>
              <a:t>Quantify change in sediment flux to coastal waters</a:t>
            </a:r>
            <a:endParaRPr b="0" i="0">
              <a:solidFill>
                <a:srgbClr val="BDC1C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>
                <a:solidFill>
                  <a:srgbClr val="BDC1C6"/>
                </a:solidFill>
                <a:latin typeface="Arial"/>
                <a:ea typeface="Arial"/>
                <a:cs typeface="Arial"/>
                <a:sym typeface="Arial"/>
              </a:rPr>
              <a:t>SWAT is a physical model that </a:t>
            </a:r>
            <a:r>
              <a:rPr b="0" i="0" lang="en-US">
                <a:solidFill>
                  <a:srgbClr val="E2EEFF"/>
                </a:solidFill>
                <a:latin typeface="Arial"/>
                <a:ea typeface="Arial"/>
                <a:cs typeface="Arial"/>
                <a:sym typeface="Arial"/>
              </a:rPr>
              <a:t>uses mathematical equations to represent watershed processes such as hydrology, soil erosion, crop growth, and nutrient cycling on the land and in the stream network on a daily time scale</a:t>
            </a:r>
            <a:r>
              <a:rPr b="0" i="0" lang="en-US">
                <a:solidFill>
                  <a:srgbClr val="BDC1C6"/>
                </a:solidFill>
                <a:latin typeface="Arial"/>
                <a:ea typeface="Arial"/>
                <a:cs typeface="Arial"/>
                <a:sym typeface="Arial"/>
              </a:rPr>
              <a:t>. </a:t>
            </a:r>
            <a:endParaRPr b="0" i="0">
              <a:solidFill>
                <a:srgbClr val="BDC1C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>
              <a:solidFill>
                <a:srgbClr val="BDC1C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>
                <a:solidFill>
                  <a:srgbClr val="BDC1C6"/>
                </a:solidFill>
                <a:latin typeface="Arial"/>
                <a:ea typeface="Arial"/>
                <a:cs typeface="Arial"/>
                <a:sym typeface="Arial"/>
              </a:rPr>
              <a:t>map of watersheds and what has already been modeled with SWAT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>
              <a:solidFill>
                <a:srgbClr val="BDC1C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 sz="1200">
                <a:latin typeface="Arial"/>
                <a:ea typeface="Arial"/>
                <a:cs typeface="Arial"/>
                <a:sym typeface="Arial"/>
              </a:rPr>
              <a:t>Pre and post fire sed output have been modeled for the </a:t>
            </a:r>
            <a:r>
              <a:rPr b="1" i="1" lang="en-US" sz="1200">
                <a:latin typeface="Arial"/>
                <a:ea typeface="Arial"/>
                <a:cs typeface="Arial"/>
                <a:sym typeface="Arial"/>
              </a:rPr>
              <a:t>Malibu Creek Watershed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>
              <a:solidFill>
                <a:srgbClr val="BDC1C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>
              <a:solidFill>
                <a:srgbClr val="BDC1C6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>
                <a:solidFill>
                  <a:srgbClr val="BDC1C6"/>
                </a:solidFill>
                <a:latin typeface="Roboto"/>
                <a:ea typeface="Roboto"/>
                <a:cs typeface="Roboto"/>
                <a:sym typeface="Roboto"/>
              </a:rPr>
              <a:t>2. </a:t>
            </a:r>
            <a:r>
              <a:rPr lang="en-US"/>
              <a:t>Assess ecological repones to changing sediment levels (Kelp biomass distribution)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Fractional cover of Giant kelp canopy biomass calculated from Landsat series 5,7,8</a:t>
            </a:r>
            <a:endParaRPr/>
          </a:p>
          <a:p>
            <a:pPr indent="-152400" lvl="0" marL="228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29" name="Google Shape;129;p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3" name="Google Shape;163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u="sng"/>
              <a:t>SPEAKER NOTES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b="1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b="1" lang="en-US"/>
              <a:t>SBC LTER Giant Kelp Canopy Biomass: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time series analysis of the SBC LTER Giant Kelp Canopy Data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explain that it is an ongoing product derived from Landsat series 5, 7, 8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Estimating changes in average annual biomass during before and after Malibu’s Woolsey Fire in  2018.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A lot of impacts (MHW, Seasonal growth and die of of kelp)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With our time series analysis we are trying to detangle the compounding trends and/or signals in the biomass to identify the impact wildfires and increase in sed/char flux to coast may have on new kelp recruits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Years with Marie Heat waves with max intensity STDEV from normal &gt;2.2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1984 1992 1996 2004 2006 2010 2010 2011 2013 2013 2015 2015 2015 2016 2017 2017 2019 2019 2020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2021 2022 2022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" name="Google Shape;164;p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5" name="Google Shape;205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u="sng"/>
              <a:t>SPEAKER NOTES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Read Slide</a:t>
            </a:r>
            <a:endParaRPr/>
          </a:p>
        </p:txBody>
      </p:sp>
      <p:sp>
        <p:nvSpPr>
          <p:cNvPr id="206" name="Google Shape;206;p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5" name="Google Shape;215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u="sng"/>
              <a:t>SPEAKER NOTES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b="0" i="0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b="0" i="0"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There are many collaborators on this project. This work is funded as a collaboration between NASA’s Ocean Biology and Biogeochemistry (OCEAN) research and NASA’s Minority University Research and Education Project (MUREP) education objectives.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 b="0" i="0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b="0" i="0"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 S/o my Mentors!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en-US"/>
            </a:br>
            <a:endParaRPr/>
          </a:p>
        </p:txBody>
      </p:sp>
      <p:sp>
        <p:nvSpPr>
          <p:cNvPr id="216" name="Google Shape;216;p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2" name="Google Shape;232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_______________________________SPEAKER NOTES_______________________________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b="1" lang="en-US"/>
              <a:t>SBC LTER Giant Kelp Canopy Biomass: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"/>
              <a:buNone/>
            </a:pPr>
            <a:r>
              <a:rPr b="1" lang="en-US" sz="1800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rPr>
              <a:t> </a:t>
            </a:r>
            <a:r>
              <a:rPr lang="en-US" sz="1800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rPr>
              <a:t>Remotely sensed time series data of quarterly averaged giant kelp biomass for each locality is plotted in black. Biomass is compared to: climate indices Multivariate ENSO (blue), PDO warm phase (yellow) and MHW data. Recent wildfire occurrences are marked on the x-axis (Malibu, Woolsey Fire 2018; Ventura, Thomas Fire 2017; Santa Barbara, Alisal Fire 2021; Big Sur, Soberanes Fire 2016). </a:t>
            </a:r>
            <a:r>
              <a:rPr lang="en-US"/>
              <a:t>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3" name="Google Shape;233;p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0" name="Google Shape;240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biomass extent time series note end of the animation</a:t>
            </a:r>
            <a:endParaRPr/>
          </a:p>
        </p:txBody>
      </p:sp>
      <p:sp>
        <p:nvSpPr>
          <p:cNvPr id="241" name="Google Shape;241;p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9" name="Google Shape;249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1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11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8" name="Google Shape;18;p1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1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1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20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2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2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2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1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21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2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2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2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12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1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1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1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3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13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1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1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1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14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" name="Google Shape;36;p14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" name="Google Shape;37;p1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1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1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5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15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15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" name="Google Shape;44;p15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15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p1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1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1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1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1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1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1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1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8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18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18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2" name="Google Shape;62;p1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1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9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9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9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9" name="Google Shape;69;p1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1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0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1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1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Relationship Id="rId4" Type="http://schemas.openxmlformats.org/officeDocument/2006/relationships/image" Target="../media/image6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jpg"/><Relationship Id="rId4" Type="http://schemas.openxmlformats.org/officeDocument/2006/relationships/image" Target="../media/image21.jpg"/><Relationship Id="rId5" Type="http://schemas.openxmlformats.org/officeDocument/2006/relationships/image" Target="../media/image20.jpg"/><Relationship Id="rId6" Type="http://schemas.openxmlformats.org/officeDocument/2006/relationships/image" Target="../media/image1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9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2.png"/><Relationship Id="rId4" Type="http://schemas.openxmlformats.org/officeDocument/2006/relationships/image" Target="../media/image5.png"/><Relationship Id="rId5" Type="http://schemas.openxmlformats.org/officeDocument/2006/relationships/image" Target="../media/image18.png"/><Relationship Id="rId6" Type="http://schemas.openxmlformats.org/officeDocument/2006/relationships/image" Target="../media/image9.png"/><Relationship Id="rId7" Type="http://schemas.openxmlformats.org/officeDocument/2006/relationships/image" Target="../media/image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png"/><Relationship Id="rId4" Type="http://schemas.openxmlformats.org/officeDocument/2006/relationships/image" Target="../media/image13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"/>
          <p:cNvPicPr preferRelativeResize="0"/>
          <p:nvPr/>
        </p:nvPicPr>
        <p:blipFill rotWithShape="1">
          <a:blip r:embed="rId3">
            <a:alphaModFix/>
          </a:blip>
          <a:srcRect b="14737" l="0" r="0" t="0"/>
          <a:stretch/>
        </p:blipFill>
        <p:spPr>
          <a:xfrm>
            <a:off x="-78582" y="-91142"/>
            <a:ext cx="12349163" cy="7000901"/>
          </a:xfrm>
          <a:prstGeom prst="rect">
            <a:avLst/>
          </a:prstGeom>
          <a:noFill/>
          <a:ln>
            <a:noFill/>
          </a:ln>
          <a:effectLst>
            <a:outerShdw sx="1000" rotWithShape="0" algn="ctr" sy="1000">
              <a:srgbClr val="000000"/>
            </a:outerShdw>
          </a:effectLst>
        </p:spPr>
      </p:pic>
      <p:sp>
        <p:nvSpPr>
          <p:cNvPr id="90" name="Google Shape;90;p1"/>
          <p:cNvSpPr/>
          <p:nvPr/>
        </p:nvSpPr>
        <p:spPr>
          <a:xfrm>
            <a:off x="-78584" y="149717"/>
            <a:ext cx="12349163" cy="2199393"/>
          </a:xfrm>
          <a:prstGeom prst="rect">
            <a:avLst/>
          </a:prstGeom>
          <a:solidFill>
            <a:srgbClr val="FFFFFF">
              <a:alpha val="69803"/>
            </a:srgbClr>
          </a:solidFill>
          <a:ln>
            <a:noFill/>
          </a:ln>
          <a:effectLst>
            <a:outerShdw sx="1000" rotWithShape="0" algn="ctr" sy="1000">
              <a:srgbClr val="000000"/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" name="Google Shape;91;p1"/>
          <p:cNvSpPr txBox="1"/>
          <p:nvPr>
            <p:ph idx="1" type="subTitle"/>
          </p:nvPr>
        </p:nvSpPr>
        <p:spPr>
          <a:xfrm>
            <a:off x="1624671" y="1604804"/>
            <a:ext cx="9143999" cy="74430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Lori A. Berberian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NASA Jet Population Laboratory, Pasadena CA</a:t>
            </a:r>
            <a:endParaRPr/>
          </a:p>
        </p:txBody>
      </p:sp>
      <p:sp>
        <p:nvSpPr>
          <p:cNvPr id="92" name="Google Shape;92;p1"/>
          <p:cNvSpPr txBox="1"/>
          <p:nvPr/>
        </p:nvSpPr>
        <p:spPr>
          <a:xfrm>
            <a:off x="-878733" y="-229847"/>
            <a:ext cx="1404565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97500"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t/>
            </a:r>
            <a:endParaRPr b="1" i="0" sz="3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p1"/>
          <p:cNvSpPr txBox="1"/>
          <p:nvPr/>
        </p:nvSpPr>
        <p:spPr>
          <a:xfrm>
            <a:off x="-682289" y="6564611"/>
            <a:ext cx="3661671" cy="276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Image: National Marine Sanctuaries</a:t>
            </a:r>
            <a:endParaRPr/>
          </a:p>
        </p:txBody>
      </p:sp>
      <p:sp>
        <p:nvSpPr>
          <p:cNvPr id="94" name="Google Shape;94;p1"/>
          <p:cNvSpPr txBox="1"/>
          <p:nvPr>
            <p:ph type="ctrTitle"/>
          </p:nvPr>
        </p:nvSpPr>
        <p:spPr>
          <a:xfrm>
            <a:off x="-78586" y="137310"/>
            <a:ext cx="12349163" cy="219422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ial"/>
              <a:buNone/>
            </a:pPr>
            <a:r>
              <a:rPr b="1" lang="en-US" sz="5000">
                <a:latin typeface="Arial"/>
                <a:ea typeface="Arial"/>
                <a:cs typeface="Arial"/>
                <a:sym typeface="Arial"/>
              </a:rPr>
              <a:t>Tracking Wildfire Impacts on </a:t>
            </a:r>
            <a:br>
              <a:rPr b="1" lang="en-US" sz="5000">
                <a:latin typeface="Arial"/>
                <a:ea typeface="Arial"/>
                <a:cs typeface="Arial"/>
                <a:sym typeface="Arial"/>
              </a:rPr>
            </a:br>
            <a:r>
              <a:rPr b="1" lang="en-US" sz="5000">
                <a:latin typeface="Arial"/>
                <a:ea typeface="Arial"/>
                <a:cs typeface="Arial"/>
                <a:sym typeface="Arial"/>
              </a:rPr>
              <a:t>California’s Coastal Kelp Forests </a:t>
            </a:r>
            <a:br>
              <a:rPr b="1" lang="en-US" sz="5000">
                <a:latin typeface="Arial"/>
                <a:ea typeface="Arial"/>
                <a:cs typeface="Arial"/>
                <a:sym typeface="Arial"/>
              </a:rPr>
            </a:br>
            <a:endParaRPr sz="50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"/>
          <p:cNvSpPr/>
          <p:nvPr/>
        </p:nvSpPr>
        <p:spPr>
          <a:xfrm>
            <a:off x="0" y="0"/>
            <a:ext cx="12192000" cy="750730"/>
          </a:xfrm>
          <a:prstGeom prst="rect">
            <a:avLst/>
          </a:prstGeom>
          <a:solidFill>
            <a:srgbClr val="49979E">
              <a:alpha val="52156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01" name="Google Shape;101;p2"/>
          <p:cNvGrpSpPr/>
          <p:nvPr/>
        </p:nvGrpSpPr>
        <p:grpSpPr>
          <a:xfrm>
            <a:off x="8172794" y="900183"/>
            <a:ext cx="3872286" cy="5943835"/>
            <a:chOff x="8172794" y="887657"/>
            <a:chExt cx="3872286" cy="5943835"/>
          </a:xfrm>
        </p:grpSpPr>
        <p:pic>
          <p:nvPicPr>
            <p:cNvPr descr="Map&#10;&#10;Description automatically generated" id="102" name="Google Shape;102;p2"/>
            <p:cNvPicPr preferRelativeResize="0"/>
            <p:nvPr/>
          </p:nvPicPr>
          <p:blipFill rotWithShape="1">
            <a:blip r:embed="rId3">
              <a:alphaModFix/>
            </a:blip>
            <a:srcRect b="0" l="24787" r="5121" t="85575"/>
            <a:stretch/>
          </p:blipFill>
          <p:spPr>
            <a:xfrm>
              <a:off x="9218750" y="5799637"/>
              <a:ext cx="2714170" cy="95300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Map&#10;&#10;Description automatically generated" id="103" name="Google Shape;103;p2"/>
            <p:cNvPicPr preferRelativeResize="0"/>
            <p:nvPr/>
          </p:nvPicPr>
          <p:blipFill rotWithShape="1">
            <a:blip r:embed="rId3">
              <a:alphaModFix/>
            </a:blip>
            <a:srcRect b="17417" l="0" r="0" t="0"/>
            <a:stretch/>
          </p:blipFill>
          <p:spPr>
            <a:xfrm>
              <a:off x="8172794" y="887657"/>
              <a:ext cx="3872286" cy="5455896"/>
            </a:xfrm>
            <a:prstGeom prst="rect">
              <a:avLst/>
            </a:prstGeom>
            <a:noFill/>
            <a:ln cap="flat" cmpd="sng" w="571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</p:pic>
        <p:grpSp>
          <p:nvGrpSpPr>
            <p:cNvPr id="104" name="Google Shape;104;p2"/>
            <p:cNvGrpSpPr/>
            <p:nvPr/>
          </p:nvGrpSpPr>
          <p:grpSpPr>
            <a:xfrm>
              <a:off x="9017429" y="6462160"/>
              <a:ext cx="545342" cy="369332"/>
              <a:chOff x="6550685" y="5699910"/>
              <a:chExt cx="545342" cy="369332"/>
            </a:xfrm>
          </p:grpSpPr>
          <p:sp>
            <p:nvSpPr>
              <p:cNvPr id="105" name="Google Shape;105;p2"/>
              <p:cNvSpPr txBox="1"/>
              <p:nvPr/>
            </p:nvSpPr>
            <p:spPr>
              <a:xfrm>
                <a:off x="6550685" y="5699910"/>
                <a:ext cx="545342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i="0" lang="en-US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N    </a:t>
                </a:r>
                <a:endParaRPr/>
              </a:p>
            </p:txBody>
          </p:sp>
          <p:sp>
            <p:nvSpPr>
              <p:cNvPr id="106" name="Google Shape;106;p2"/>
              <p:cNvSpPr/>
              <p:nvPr/>
            </p:nvSpPr>
            <p:spPr>
              <a:xfrm rot="-5400000">
                <a:off x="6711485" y="5818498"/>
                <a:ext cx="227247" cy="56972"/>
              </a:xfrm>
              <a:prstGeom prst="rightArrow">
                <a:avLst>
                  <a:gd fmla="val 50000" name="adj1"/>
                  <a:gd fmla="val 50000" name="adj2"/>
                </a:avLst>
              </a:prstGeom>
              <a:solidFill>
                <a:schemeClr val="dk1"/>
              </a:solidFill>
              <a:ln cap="flat" cmpd="sng" w="12700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07" name="Google Shape;107;p2"/>
          <p:cNvSpPr txBox="1"/>
          <p:nvPr/>
        </p:nvSpPr>
        <p:spPr>
          <a:xfrm>
            <a:off x="11198431" y="3562597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Google Shape;108;p2"/>
          <p:cNvSpPr txBox="1"/>
          <p:nvPr/>
        </p:nvSpPr>
        <p:spPr>
          <a:xfrm>
            <a:off x="93912" y="3907574"/>
            <a:ext cx="4724863" cy="20250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1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09" name="Google Shape;109;p2"/>
          <p:cNvGrpSpPr/>
          <p:nvPr/>
        </p:nvGrpSpPr>
        <p:grpSpPr>
          <a:xfrm>
            <a:off x="93912" y="900183"/>
            <a:ext cx="5960583" cy="5229742"/>
            <a:chOff x="93912" y="900183"/>
            <a:chExt cx="5960583" cy="5229742"/>
          </a:xfrm>
        </p:grpSpPr>
        <p:grpSp>
          <p:nvGrpSpPr>
            <p:cNvPr id="110" name="Google Shape;110;p2"/>
            <p:cNvGrpSpPr/>
            <p:nvPr/>
          </p:nvGrpSpPr>
          <p:grpSpPr>
            <a:xfrm>
              <a:off x="93912" y="900183"/>
              <a:ext cx="5941114" cy="4613354"/>
              <a:chOff x="4843002" y="338427"/>
              <a:chExt cx="4059384" cy="3107721"/>
            </a:xfrm>
          </p:grpSpPr>
          <p:pic>
            <p:nvPicPr>
              <p:cNvPr descr="Woolsey Fire Burn Scar" id="111" name="Google Shape;111;p2"/>
              <p:cNvPicPr preferRelativeResize="0"/>
              <p:nvPr/>
            </p:nvPicPr>
            <p:blipFill rotWithShape="1">
              <a:blip r:embed="rId4">
                <a:alphaModFix/>
              </a:blip>
              <a:srcRect b="0" l="0" r="0" t="0"/>
              <a:stretch/>
            </p:blipFill>
            <p:spPr>
              <a:xfrm>
                <a:off x="4886881" y="338427"/>
                <a:ext cx="4015505" cy="3090573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12" name="Google Shape;112;p2"/>
              <p:cNvSpPr/>
              <p:nvPr/>
            </p:nvSpPr>
            <p:spPr>
              <a:xfrm>
                <a:off x="4843002" y="3176620"/>
                <a:ext cx="4059384" cy="26952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i="1" lang="en-US" sz="10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Joshua Stevens, NASA Earth Observatory; data from NASA/GSFC/METI/ERSDAC/JAROS and U.S./Japan ASTER Science Team</a:t>
                </a:r>
                <a:endParaRPr/>
              </a:p>
            </p:txBody>
          </p:sp>
        </p:grpSp>
        <p:sp>
          <p:nvSpPr>
            <p:cNvPr id="113" name="Google Shape;113;p2"/>
            <p:cNvSpPr txBox="1"/>
            <p:nvPr/>
          </p:nvSpPr>
          <p:spPr>
            <a:xfrm>
              <a:off x="105415" y="5538994"/>
              <a:ext cx="5949080" cy="5909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rPr b="1" i="0" lang="en-US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Aerial Imagery of Woolsey Fire Burn extent in Malibu California, November 2018</a:t>
              </a:r>
              <a:endParaRPr/>
            </a:p>
          </p:txBody>
        </p:sp>
      </p:grpSp>
      <p:sp>
        <p:nvSpPr>
          <p:cNvPr id="114" name="Google Shape;114;p2"/>
          <p:cNvSpPr txBox="1"/>
          <p:nvPr/>
        </p:nvSpPr>
        <p:spPr>
          <a:xfrm>
            <a:off x="0" y="32755"/>
            <a:ext cx="12191999" cy="6155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Case Study: Woolsey 2018 Fire in Malibu, California</a:t>
            </a:r>
            <a:endParaRPr/>
          </a:p>
        </p:txBody>
      </p:sp>
      <p:sp>
        <p:nvSpPr>
          <p:cNvPr id="115" name="Google Shape;115;p2"/>
          <p:cNvSpPr txBox="1"/>
          <p:nvPr/>
        </p:nvSpPr>
        <p:spPr>
          <a:xfrm>
            <a:off x="8111040" y="6076137"/>
            <a:ext cx="1532792" cy="3231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1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Cira et al, 2022</a:t>
            </a:r>
            <a:endParaRPr/>
          </a:p>
        </p:txBody>
      </p:sp>
      <p:grpSp>
        <p:nvGrpSpPr>
          <p:cNvPr id="116" name="Google Shape;116;p2"/>
          <p:cNvGrpSpPr/>
          <p:nvPr/>
        </p:nvGrpSpPr>
        <p:grpSpPr>
          <a:xfrm>
            <a:off x="6136913" y="887657"/>
            <a:ext cx="1894201" cy="2044681"/>
            <a:chOff x="6136913" y="887657"/>
            <a:chExt cx="1894201" cy="2044681"/>
          </a:xfrm>
        </p:grpSpPr>
        <p:grpSp>
          <p:nvGrpSpPr>
            <p:cNvPr id="117" name="Google Shape;117;p2"/>
            <p:cNvGrpSpPr/>
            <p:nvPr/>
          </p:nvGrpSpPr>
          <p:grpSpPr>
            <a:xfrm>
              <a:off x="6136913" y="896666"/>
              <a:ext cx="1894201" cy="2035672"/>
              <a:chOff x="6136913" y="493850"/>
              <a:chExt cx="1894201" cy="2035672"/>
            </a:xfrm>
          </p:grpSpPr>
          <p:pic>
            <p:nvPicPr>
              <p:cNvPr descr="Map&#10;&#10;Description automatically generated" id="118" name="Google Shape;118;p2"/>
              <p:cNvPicPr preferRelativeResize="0"/>
              <p:nvPr/>
            </p:nvPicPr>
            <p:blipFill rotWithShape="1">
              <a:blip r:embed="rId3">
                <a:alphaModFix/>
              </a:blip>
              <a:srcRect b="0" l="2399" r="94046" t="85246"/>
              <a:stretch/>
            </p:blipFill>
            <p:spPr>
              <a:xfrm>
                <a:off x="6136913" y="844061"/>
                <a:ext cx="1870726" cy="1335372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119" name="Google Shape;119;p2"/>
              <p:cNvGrpSpPr/>
              <p:nvPr/>
            </p:nvGrpSpPr>
            <p:grpSpPr>
              <a:xfrm>
                <a:off x="6139743" y="493850"/>
                <a:ext cx="1891371" cy="2035672"/>
                <a:chOff x="6139743" y="493850"/>
                <a:chExt cx="1891371" cy="2035672"/>
              </a:xfrm>
            </p:grpSpPr>
            <p:sp>
              <p:nvSpPr>
                <p:cNvPr id="120" name="Google Shape;120;p2"/>
                <p:cNvSpPr txBox="1"/>
                <p:nvPr/>
              </p:nvSpPr>
              <p:spPr>
                <a:xfrm>
                  <a:off x="6139744" y="775196"/>
                  <a:ext cx="1891370" cy="1754326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en-US" sz="18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= &lt; 3.5 FNU</a:t>
                  </a:r>
                  <a:endParaRPr/>
                </a:p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en-US" sz="18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3.6 - 4.5 FNU</a:t>
                  </a:r>
                  <a:endParaRPr/>
                </a:p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en-US" sz="18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4.6 - 5.5 FNU</a:t>
                  </a:r>
                  <a:endParaRPr/>
                </a:p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en-US" sz="18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5.6 – 6.5 FNU</a:t>
                  </a:r>
                  <a:endParaRPr/>
                </a:p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en-US" sz="18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&gt; 6.5 FNU</a:t>
                  </a:r>
                  <a:endParaRPr/>
                </a:p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1"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1" name="Google Shape;121;p2"/>
                <p:cNvSpPr txBox="1"/>
                <p:nvPr/>
              </p:nvSpPr>
              <p:spPr>
                <a:xfrm>
                  <a:off x="6139743" y="493850"/>
                  <a:ext cx="1891371" cy="3693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en-US" sz="18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Turbidity </a:t>
                  </a:r>
                  <a:endParaRPr/>
                </a:p>
              </p:txBody>
            </p:sp>
          </p:grpSp>
        </p:grpSp>
        <p:sp>
          <p:nvSpPr>
            <p:cNvPr id="122" name="Google Shape;122;p2"/>
            <p:cNvSpPr/>
            <p:nvPr/>
          </p:nvSpPr>
          <p:spPr>
            <a:xfrm>
              <a:off x="6150066" y="887657"/>
              <a:ext cx="1870727" cy="1694592"/>
            </a:xfrm>
            <a:prstGeom prst="rect">
              <a:avLst/>
            </a:prstGeom>
            <a:noFill/>
            <a:ln cap="flat" cmpd="sng" w="381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3" name="Google Shape;123;p2"/>
          <p:cNvSpPr/>
          <p:nvPr/>
        </p:nvSpPr>
        <p:spPr>
          <a:xfrm>
            <a:off x="7563781" y="3277065"/>
            <a:ext cx="507126" cy="3011599"/>
          </a:xfrm>
          <a:prstGeom prst="leftBrace">
            <a:avLst>
              <a:gd fmla="val 8333" name="adj1"/>
              <a:gd fmla="val 50830" name="adj2"/>
            </a:avLst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p2"/>
          <p:cNvSpPr txBox="1"/>
          <p:nvPr/>
        </p:nvSpPr>
        <p:spPr>
          <a:xfrm>
            <a:off x="6428212" y="4205486"/>
            <a:ext cx="1431735" cy="11079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Post-fire</a:t>
            </a:r>
            <a:r>
              <a:rPr b="0" i="0" lang="en-US" sz="22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turbidity plumes</a:t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" name="Google Shape;125;p2"/>
          <p:cNvSpPr txBox="1"/>
          <p:nvPr/>
        </p:nvSpPr>
        <p:spPr>
          <a:xfrm>
            <a:off x="7315200" y="3326296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" name="Google Shape;131;p3"/>
          <p:cNvGrpSpPr/>
          <p:nvPr/>
        </p:nvGrpSpPr>
        <p:grpSpPr>
          <a:xfrm>
            <a:off x="6264479" y="3924541"/>
            <a:ext cx="2840543" cy="2782967"/>
            <a:chOff x="7055245" y="2381439"/>
            <a:chExt cx="1842500" cy="1825771"/>
          </a:xfrm>
        </p:grpSpPr>
        <p:pic>
          <p:nvPicPr>
            <p:cNvPr descr="aerial photo of sediment plume" id="132" name="Google Shape;132;p3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 rot="10800000">
              <a:off x="7055245" y="2381439"/>
              <a:ext cx="1822020" cy="182577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3" name="Google Shape;133;p3"/>
            <p:cNvSpPr txBox="1"/>
            <p:nvPr/>
          </p:nvSpPr>
          <p:spPr>
            <a:xfrm>
              <a:off x="7196407" y="4016327"/>
              <a:ext cx="1701338" cy="16150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000"/>
                <a:buFont typeface="Arial"/>
                <a:buNone/>
              </a:pPr>
              <a:r>
                <a:rPr b="1" i="1" lang="en-US" sz="10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Tom Roorda, Univ. of Washington</a:t>
              </a:r>
              <a:endParaRPr sz="1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" name="Google Shape;134;p3"/>
            <p:cNvSpPr txBox="1"/>
            <p:nvPr/>
          </p:nvSpPr>
          <p:spPr>
            <a:xfrm>
              <a:off x="7276557" y="3534378"/>
              <a:ext cx="1170706" cy="21198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Arial"/>
                <a:buNone/>
              </a:pPr>
              <a:r>
                <a:rPr b="1" lang="en-US" sz="15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Sediment Plume</a:t>
              </a:r>
              <a:endParaRPr b="1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5" name="Google Shape;135;p3"/>
          <p:cNvGrpSpPr/>
          <p:nvPr/>
        </p:nvGrpSpPr>
        <p:grpSpPr>
          <a:xfrm>
            <a:off x="5796908" y="130614"/>
            <a:ext cx="6553085" cy="1232131"/>
            <a:chOff x="-299116" y="130614"/>
            <a:chExt cx="6553085" cy="1232131"/>
          </a:xfrm>
        </p:grpSpPr>
        <p:sp>
          <p:nvSpPr>
            <p:cNvPr id="136" name="Google Shape;136;p3"/>
            <p:cNvSpPr/>
            <p:nvPr/>
          </p:nvSpPr>
          <p:spPr>
            <a:xfrm flipH="1" rot="10800000">
              <a:off x="71460" y="130614"/>
              <a:ext cx="5876372" cy="1232131"/>
            </a:xfrm>
            <a:prstGeom prst="rect">
              <a:avLst/>
            </a:prstGeom>
            <a:solidFill>
              <a:srgbClr val="528133">
                <a:alpha val="47058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D0D0D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" name="Google Shape;137;p3"/>
            <p:cNvSpPr txBox="1"/>
            <p:nvPr/>
          </p:nvSpPr>
          <p:spPr>
            <a:xfrm>
              <a:off x="-299116" y="146514"/>
              <a:ext cx="6553085" cy="110799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1" marL="45720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2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Assess ecological response to changing sediment levels </a:t>
              </a:r>
              <a:r>
                <a:rPr b="0" i="1" lang="en-US" sz="22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with remotely sensed giant kelp canopy biomass and ocean turbidity </a:t>
              </a:r>
              <a:endParaRPr b="0" i="0" sz="2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8" name="Google Shape;138;p3"/>
          <p:cNvGrpSpPr/>
          <p:nvPr/>
        </p:nvGrpSpPr>
        <p:grpSpPr>
          <a:xfrm>
            <a:off x="9165365" y="3912616"/>
            <a:ext cx="2808972" cy="2782967"/>
            <a:chOff x="3069341" y="3912616"/>
            <a:chExt cx="2808972" cy="2782967"/>
          </a:xfrm>
        </p:grpSpPr>
        <p:pic>
          <p:nvPicPr>
            <p:cNvPr id="139" name="Google Shape;139;p3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069341" y="3912616"/>
              <a:ext cx="2808972" cy="27829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0" name="Google Shape;140;p3"/>
            <p:cNvSpPr txBox="1"/>
            <p:nvPr/>
          </p:nvSpPr>
          <p:spPr>
            <a:xfrm>
              <a:off x="3069341" y="6416551"/>
              <a:ext cx="2745825" cy="24618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000"/>
                <a:buFont typeface="Arial"/>
                <a:buNone/>
              </a:pPr>
              <a:r>
                <a:rPr b="1" i="1" lang="en-US" sz="10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Joshua Stevens, NASA Earth Observatory</a:t>
              </a:r>
              <a:endParaRPr/>
            </a:p>
          </p:txBody>
        </p:sp>
        <p:sp>
          <p:nvSpPr>
            <p:cNvPr id="141" name="Google Shape;141;p3"/>
            <p:cNvSpPr txBox="1"/>
            <p:nvPr/>
          </p:nvSpPr>
          <p:spPr>
            <a:xfrm>
              <a:off x="3923906" y="5667351"/>
              <a:ext cx="1631843" cy="3231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Arial"/>
                <a:buNone/>
              </a:pPr>
              <a:r>
                <a:rPr b="1" lang="en-US" sz="15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Phytoplankton</a:t>
              </a:r>
              <a:endParaRPr b="1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2" name="Google Shape;142;p3"/>
          <p:cNvGrpSpPr/>
          <p:nvPr/>
        </p:nvGrpSpPr>
        <p:grpSpPr>
          <a:xfrm>
            <a:off x="7053200" y="1501704"/>
            <a:ext cx="4094167" cy="2153716"/>
            <a:chOff x="2245200" y="1817680"/>
            <a:chExt cx="4094167" cy="2153716"/>
          </a:xfrm>
        </p:grpSpPr>
        <p:grpSp>
          <p:nvGrpSpPr>
            <p:cNvPr id="143" name="Google Shape;143;p3"/>
            <p:cNvGrpSpPr/>
            <p:nvPr/>
          </p:nvGrpSpPr>
          <p:grpSpPr>
            <a:xfrm>
              <a:off x="2245200" y="1817680"/>
              <a:ext cx="4094167" cy="2153716"/>
              <a:chOff x="1120936" y="4125910"/>
              <a:chExt cx="2987740" cy="1571686"/>
            </a:xfrm>
          </p:grpSpPr>
          <p:grpSp>
            <p:nvGrpSpPr>
              <p:cNvPr id="144" name="Google Shape;144;p3"/>
              <p:cNvGrpSpPr/>
              <p:nvPr/>
            </p:nvGrpSpPr>
            <p:grpSpPr>
              <a:xfrm>
                <a:off x="1120936" y="4125910"/>
                <a:ext cx="2987740" cy="1571686"/>
                <a:chOff x="3059613" y="3855972"/>
                <a:chExt cx="2987740" cy="1571686"/>
              </a:xfrm>
            </p:grpSpPr>
            <p:sp>
              <p:nvSpPr>
                <p:cNvPr id="145" name="Google Shape;145;p3"/>
                <p:cNvSpPr txBox="1"/>
                <p:nvPr/>
              </p:nvSpPr>
              <p:spPr>
                <a:xfrm>
                  <a:off x="3237556" y="4788102"/>
                  <a:ext cx="2699235" cy="56150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22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Water clarity &amp; primary producer biomass</a:t>
                  </a:r>
                  <a:endParaRPr/>
                </a:p>
              </p:txBody>
            </p:sp>
            <p:sp>
              <p:nvSpPr>
                <p:cNvPr id="146" name="Google Shape;146;p3"/>
                <p:cNvSpPr txBox="1"/>
                <p:nvPr/>
              </p:nvSpPr>
              <p:spPr>
                <a:xfrm>
                  <a:off x="3434711" y="3965198"/>
                  <a:ext cx="2593430" cy="56150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22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Nutrient availability &amp; primary producer biomass </a:t>
                  </a:r>
                  <a:endParaRPr/>
                </a:p>
              </p:txBody>
            </p:sp>
            <p:sp>
              <p:nvSpPr>
                <p:cNvPr id="147" name="Google Shape;147;p3"/>
                <p:cNvSpPr/>
                <p:nvPr/>
              </p:nvSpPr>
              <p:spPr>
                <a:xfrm>
                  <a:off x="3059613" y="3855972"/>
                  <a:ext cx="2987739" cy="753107"/>
                </a:xfrm>
                <a:prstGeom prst="frame">
                  <a:avLst>
                    <a:gd fmla="val 833" name="adj1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8" name="Google Shape;148;p3"/>
                <p:cNvSpPr/>
                <p:nvPr/>
              </p:nvSpPr>
              <p:spPr>
                <a:xfrm>
                  <a:off x="3059613" y="4674552"/>
                  <a:ext cx="2987740" cy="753106"/>
                </a:xfrm>
                <a:prstGeom prst="frame">
                  <a:avLst>
                    <a:gd fmla="val 833" name="adj1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49" name="Google Shape;149;p3"/>
              <p:cNvSpPr/>
              <p:nvPr/>
            </p:nvSpPr>
            <p:spPr>
              <a:xfrm>
                <a:off x="1238063" y="5073429"/>
                <a:ext cx="261416" cy="523220"/>
              </a:xfrm>
              <a:prstGeom prst="downArrow">
                <a:avLst>
                  <a:gd fmla="val 50000" name="adj1"/>
                  <a:gd fmla="val 50000" name="adj2"/>
                </a:avLst>
              </a:prstGeom>
              <a:solidFill>
                <a:srgbClr val="FF0000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50" name="Google Shape;150;p3"/>
            <p:cNvSpPr/>
            <p:nvPr/>
          </p:nvSpPr>
          <p:spPr>
            <a:xfrm rot="10800000">
              <a:off x="2405702" y="2031430"/>
              <a:ext cx="358224" cy="716980"/>
            </a:xfrm>
            <a:prstGeom prst="downArrow">
              <a:avLst>
                <a:gd fmla="val 50000" name="adj1"/>
                <a:gd fmla="val 50000" name="adj2"/>
              </a:avLst>
            </a:prstGeom>
            <a:solidFill>
              <a:srgbClr val="00B05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1" name="Google Shape;151;p3"/>
          <p:cNvGrpSpPr/>
          <p:nvPr/>
        </p:nvGrpSpPr>
        <p:grpSpPr>
          <a:xfrm>
            <a:off x="-206110" y="129623"/>
            <a:ext cx="6272208" cy="1233119"/>
            <a:chOff x="5848332" y="129623"/>
            <a:chExt cx="6272208" cy="1233119"/>
          </a:xfrm>
        </p:grpSpPr>
        <p:sp>
          <p:nvSpPr>
            <p:cNvPr id="152" name="Google Shape;152;p3"/>
            <p:cNvSpPr/>
            <p:nvPr/>
          </p:nvSpPr>
          <p:spPr>
            <a:xfrm flipH="1" rot="10800000">
              <a:off x="6214539" y="130613"/>
              <a:ext cx="5906001" cy="1232129"/>
            </a:xfrm>
            <a:prstGeom prst="rect">
              <a:avLst/>
            </a:prstGeom>
            <a:solidFill>
              <a:srgbClr val="7030A0">
                <a:alpha val="43921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" name="Google Shape;153;p3"/>
            <p:cNvSpPr txBox="1"/>
            <p:nvPr/>
          </p:nvSpPr>
          <p:spPr>
            <a:xfrm>
              <a:off x="5848332" y="129623"/>
              <a:ext cx="6272207" cy="110799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1" marL="45720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2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Quantify change in sediment flux to coastal ocean </a:t>
              </a:r>
              <a:r>
                <a:rPr b="0" i="1" lang="en-US" sz="22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with the Soil and Water Assessment Tool (SWAT)-watershed model</a:t>
              </a:r>
              <a:endParaRPr b="1" i="1" sz="2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54" name="Google Shape;154;p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9823" y="1442144"/>
            <a:ext cx="4346367" cy="5392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3"/>
          <p:cNvPicPr preferRelativeResize="0"/>
          <p:nvPr/>
        </p:nvPicPr>
        <p:blipFill rotWithShape="1">
          <a:blip r:embed="rId6">
            <a:alphaModFix/>
          </a:blip>
          <a:srcRect b="1591" l="2756" r="1428" t="2132"/>
          <a:stretch/>
        </p:blipFill>
        <p:spPr>
          <a:xfrm>
            <a:off x="4453552" y="1489367"/>
            <a:ext cx="5243814" cy="5299836"/>
          </a:xfrm>
          <a:prstGeom prst="rect">
            <a:avLst/>
          </a:prstGeom>
          <a:noFill/>
          <a:ln cap="flat" cmpd="sng" w="38100">
            <a:solidFill>
              <a:srgbClr val="C2A5D6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56" name="Google Shape;156;p3"/>
          <p:cNvSpPr/>
          <p:nvPr/>
        </p:nvSpPr>
        <p:spPr>
          <a:xfrm>
            <a:off x="4403769" y="1422266"/>
            <a:ext cx="5483527" cy="560684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57" name="Google Shape;157;p3"/>
          <p:cNvGrpSpPr/>
          <p:nvPr/>
        </p:nvGrpSpPr>
        <p:grpSpPr>
          <a:xfrm>
            <a:off x="2192806" y="1501704"/>
            <a:ext cx="3961600" cy="4923019"/>
            <a:chOff x="2192806" y="1501704"/>
            <a:chExt cx="3961600" cy="4923019"/>
          </a:xfrm>
        </p:grpSpPr>
        <p:sp>
          <p:nvSpPr>
            <p:cNvPr id="158" name="Google Shape;158;p3"/>
            <p:cNvSpPr txBox="1"/>
            <p:nvPr/>
          </p:nvSpPr>
          <p:spPr>
            <a:xfrm>
              <a:off x="2192806" y="3964238"/>
              <a:ext cx="3961600" cy="1585049"/>
            </a:xfrm>
            <a:prstGeom prst="rect">
              <a:avLst/>
            </a:prstGeom>
            <a:solidFill>
              <a:schemeClr val="lt1"/>
            </a:solidFill>
            <a:ln cap="flat" cmpd="sng" w="28575">
              <a:solidFill>
                <a:srgbClr val="C2A5D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rgbClr val="242424"/>
                  </a:solidFill>
                  <a:latin typeface="Arial"/>
                  <a:ea typeface="Arial"/>
                  <a:cs typeface="Arial"/>
                  <a:sym typeface="Arial"/>
                </a:rPr>
                <a:t>SWAT model estimates increases in post-Woolsey Fire river discharge and sediment load, in line with satellite-derived turbidity plume data. </a:t>
              </a:r>
              <a:endParaRPr sz="1800">
                <a:solidFill>
                  <a:srgbClr val="242424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50">
                  <a:solidFill>
                    <a:srgbClr val="242424"/>
                  </a:solidFill>
                  <a:latin typeface="Arial"/>
                  <a:ea typeface="Arial"/>
                  <a:cs typeface="Arial"/>
                  <a:sym typeface="Arial"/>
                </a:rPr>
                <a:t>Lopez et. al presentation Tuesday: </a:t>
              </a:r>
              <a:r>
                <a:rPr i="1" lang="en-US" sz="1250">
                  <a:solidFill>
                    <a:srgbClr val="242424"/>
                  </a:solidFill>
                  <a:latin typeface="Arial"/>
                  <a:ea typeface="Arial"/>
                  <a:cs typeface="Arial"/>
                  <a:sym typeface="Arial"/>
                </a:rPr>
                <a:t>Wildfire Impacts on Watershed Transport of Carbon to Coasts</a:t>
              </a:r>
              <a:endParaRPr/>
            </a:p>
          </p:txBody>
        </p:sp>
        <p:cxnSp>
          <p:nvCxnSpPr>
            <p:cNvPr id="159" name="Google Shape;159;p3"/>
            <p:cNvCxnSpPr/>
            <p:nvPr/>
          </p:nvCxnSpPr>
          <p:spPr>
            <a:xfrm rot="10800000">
              <a:off x="4376190" y="1501704"/>
              <a:ext cx="1778216" cy="2462534"/>
            </a:xfrm>
            <a:prstGeom prst="straightConnector1">
              <a:avLst/>
            </a:prstGeom>
            <a:noFill/>
            <a:ln cap="flat" cmpd="sng" w="28575">
              <a:solidFill>
                <a:srgbClr val="C2A5D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60" name="Google Shape;160;p3"/>
            <p:cNvCxnSpPr/>
            <p:nvPr/>
          </p:nvCxnSpPr>
          <p:spPr>
            <a:xfrm flipH="1">
              <a:off x="4376190" y="5533898"/>
              <a:ext cx="1778216" cy="890825"/>
            </a:xfrm>
            <a:prstGeom prst="straightConnector1">
              <a:avLst/>
            </a:prstGeom>
            <a:noFill/>
            <a:ln cap="flat" cmpd="sng" w="28575">
              <a:solidFill>
                <a:srgbClr val="C2A5D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6" name="Google Shape;166;p4"/>
          <p:cNvGrpSpPr/>
          <p:nvPr/>
        </p:nvGrpSpPr>
        <p:grpSpPr>
          <a:xfrm>
            <a:off x="108936" y="1047024"/>
            <a:ext cx="7597895" cy="5810976"/>
            <a:chOff x="108936" y="1047024"/>
            <a:chExt cx="7597895" cy="5810976"/>
          </a:xfrm>
        </p:grpSpPr>
        <p:sp>
          <p:nvSpPr>
            <p:cNvPr id="167" name="Google Shape;167;p4"/>
            <p:cNvSpPr txBox="1"/>
            <p:nvPr/>
          </p:nvSpPr>
          <p:spPr>
            <a:xfrm>
              <a:off x="495403" y="1047024"/>
              <a:ext cx="7211428" cy="46166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Malibu: Quarterly Averaged Giant Kelp Biomass</a:t>
              </a:r>
              <a:endParaRPr/>
            </a:p>
          </p:txBody>
        </p:sp>
        <p:pic>
          <p:nvPicPr>
            <p:cNvPr descr="Chart, histogram&#10;&#10;Description automatically generated" id="168" name="Google Shape;168;p4"/>
            <p:cNvPicPr preferRelativeResize="0"/>
            <p:nvPr/>
          </p:nvPicPr>
          <p:blipFill rotWithShape="1">
            <a:blip r:embed="rId3">
              <a:alphaModFix/>
            </a:blip>
            <a:srcRect b="9456" l="11285" r="8460" t="11144"/>
            <a:stretch/>
          </p:blipFill>
          <p:spPr>
            <a:xfrm>
              <a:off x="1088577" y="1623198"/>
              <a:ext cx="6486289" cy="4640098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69" name="Google Shape;169;p4"/>
            <p:cNvGrpSpPr/>
            <p:nvPr/>
          </p:nvGrpSpPr>
          <p:grpSpPr>
            <a:xfrm>
              <a:off x="108936" y="1485517"/>
              <a:ext cx="1110396" cy="4688020"/>
              <a:chOff x="4625511" y="1485517"/>
              <a:chExt cx="1110396" cy="4688020"/>
            </a:xfrm>
          </p:grpSpPr>
          <p:sp>
            <p:nvSpPr>
              <p:cNvPr id="170" name="Google Shape;170;p4"/>
              <p:cNvSpPr txBox="1"/>
              <p:nvPr/>
            </p:nvSpPr>
            <p:spPr>
              <a:xfrm rot="-5400000">
                <a:off x="2612105" y="3498923"/>
                <a:ext cx="4457699" cy="430887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2200">
                    <a:solidFill>
                      <a:srgbClr val="4E94C5"/>
                    </a:solidFill>
                    <a:latin typeface="Arial"/>
                    <a:ea typeface="Arial"/>
                    <a:cs typeface="Arial"/>
                    <a:sym typeface="Arial"/>
                  </a:rPr>
                  <a:t>Biomass(wet Kg/900m</a:t>
                </a:r>
                <a:r>
                  <a:rPr b="1" baseline="30000" lang="en-US" sz="2200">
                    <a:solidFill>
                      <a:srgbClr val="4E94C5"/>
                    </a:solidFill>
                    <a:latin typeface="Arial"/>
                    <a:ea typeface="Arial"/>
                    <a:cs typeface="Arial"/>
                    <a:sym typeface="Arial"/>
                  </a:rPr>
                  <a:t>2 </a:t>
                </a:r>
                <a:r>
                  <a:rPr b="1" lang="en-US" sz="2200">
                    <a:solidFill>
                      <a:srgbClr val="4E94C5"/>
                    </a:solidFill>
                    <a:latin typeface="Arial"/>
                    <a:ea typeface="Arial"/>
                    <a:cs typeface="Arial"/>
                    <a:sym typeface="Arial"/>
                  </a:rPr>
                  <a:t>pixel)</a:t>
                </a:r>
                <a:endParaRPr b="1" baseline="30000" sz="2200">
                  <a:solidFill>
                    <a:srgbClr val="4E94C5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71" name="Google Shape;171;p4"/>
              <p:cNvGrpSpPr/>
              <p:nvPr/>
            </p:nvGrpSpPr>
            <p:grpSpPr>
              <a:xfrm>
                <a:off x="4980572" y="1529946"/>
                <a:ext cx="755335" cy="4643591"/>
                <a:chOff x="5124432" y="1223176"/>
                <a:chExt cx="755335" cy="4643591"/>
              </a:xfrm>
            </p:grpSpPr>
            <p:sp>
              <p:nvSpPr>
                <p:cNvPr id="172" name="Google Shape;172;p4"/>
                <p:cNvSpPr txBox="1"/>
                <p:nvPr/>
              </p:nvSpPr>
              <p:spPr>
                <a:xfrm>
                  <a:off x="5124432" y="2415158"/>
                  <a:ext cx="755335" cy="43088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en-US" sz="2200">
                      <a:solidFill>
                        <a:srgbClr val="4E94C5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1000</a:t>
                  </a:r>
                  <a:endParaRPr/>
                </a:p>
              </p:txBody>
            </p:sp>
            <p:sp>
              <p:nvSpPr>
                <p:cNvPr id="173" name="Google Shape;173;p4"/>
                <p:cNvSpPr txBox="1"/>
                <p:nvPr/>
              </p:nvSpPr>
              <p:spPr>
                <a:xfrm>
                  <a:off x="5124432" y="1816402"/>
                  <a:ext cx="755335" cy="43088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en-US" sz="2200">
                      <a:solidFill>
                        <a:srgbClr val="4E94C5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1200</a:t>
                  </a:r>
                  <a:endParaRPr/>
                </a:p>
              </p:txBody>
            </p:sp>
            <p:sp>
              <p:nvSpPr>
                <p:cNvPr id="174" name="Google Shape;174;p4"/>
                <p:cNvSpPr txBox="1"/>
                <p:nvPr/>
              </p:nvSpPr>
              <p:spPr>
                <a:xfrm>
                  <a:off x="5124432" y="1223176"/>
                  <a:ext cx="755335" cy="43088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en-US" sz="2200">
                      <a:solidFill>
                        <a:srgbClr val="4E94C5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1400</a:t>
                  </a:r>
                  <a:endParaRPr/>
                </a:p>
              </p:txBody>
            </p:sp>
            <p:sp>
              <p:nvSpPr>
                <p:cNvPr id="175" name="Google Shape;175;p4"/>
                <p:cNvSpPr txBox="1"/>
                <p:nvPr/>
              </p:nvSpPr>
              <p:spPr>
                <a:xfrm>
                  <a:off x="5254275" y="3011152"/>
                  <a:ext cx="612668" cy="43088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en-US" sz="2200">
                      <a:solidFill>
                        <a:srgbClr val="4E94C5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800</a:t>
                  </a:r>
                  <a:endParaRPr/>
                </a:p>
              </p:txBody>
            </p:sp>
            <p:sp>
              <p:nvSpPr>
                <p:cNvPr id="176" name="Google Shape;176;p4"/>
                <p:cNvSpPr txBox="1"/>
                <p:nvPr/>
              </p:nvSpPr>
              <p:spPr>
                <a:xfrm>
                  <a:off x="5254275" y="3622589"/>
                  <a:ext cx="612668" cy="43088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en-US" sz="2200">
                      <a:solidFill>
                        <a:srgbClr val="4E94C5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600</a:t>
                  </a:r>
                  <a:endParaRPr/>
                </a:p>
              </p:txBody>
            </p:sp>
            <p:sp>
              <p:nvSpPr>
                <p:cNvPr id="177" name="Google Shape;177;p4"/>
                <p:cNvSpPr txBox="1"/>
                <p:nvPr/>
              </p:nvSpPr>
              <p:spPr>
                <a:xfrm>
                  <a:off x="5254275" y="4234026"/>
                  <a:ext cx="612668" cy="43088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en-US" sz="2200">
                      <a:solidFill>
                        <a:srgbClr val="4E94C5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400</a:t>
                  </a:r>
                  <a:endParaRPr/>
                </a:p>
              </p:txBody>
            </p:sp>
            <p:sp>
              <p:nvSpPr>
                <p:cNvPr id="178" name="Google Shape;178;p4"/>
                <p:cNvSpPr txBox="1"/>
                <p:nvPr/>
              </p:nvSpPr>
              <p:spPr>
                <a:xfrm>
                  <a:off x="5254275" y="4851040"/>
                  <a:ext cx="612668" cy="43088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en-US" sz="2200">
                      <a:solidFill>
                        <a:srgbClr val="4E94C5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200</a:t>
                  </a:r>
                  <a:endParaRPr/>
                </a:p>
              </p:txBody>
            </p:sp>
            <p:sp>
              <p:nvSpPr>
                <p:cNvPr id="179" name="Google Shape;179;p4"/>
                <p:cNvSpPr txBox="1"/>
                <p:nvPr/>
              </p:nvSpPr>
              <p:spPr>
                <a:xfrm>
                  <a:off x="5513961" y="5435880"/>
                  <a:ext cx="327334" cy="43088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en-US" sz="2200">
                      <a:solidFill>
                        <a:srgbClr val="4E94C5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0</a:t>
                  </a:r>
                  <a:endParaRPr/>
                </a:p>
              </p:txBody>
            </p:sp>
          </p:grpSp>
        </p:grpSp>
        <p:grpSp>
          <p:nvGrpSpPr>
            <p:cNvPr id="180" name="Google Shape;180;p4"/>
            <p:cNvGrpSpPr/>
            <p:nvPr/>
          </p:nvGrpSpPr>
          <p:grpSpPr>
            <a:xfrm>
              <a:off x="1097504" y="6150320"/>
              <a:ext cx="6183193" cy="707680"/>
              <a:chOff x="1097504" y="6150320"/>
              <a:chExt cx="6183193" cy="707680"/>
            </a:xfrm>
          </p:grpSpPr>
          <p:sp>
            <p:nvSpPr>
              <p:cNvPr id="181" name="Google Shape;181;p4"/>
              <p:cNvSpPr txBox="1"/>
              <p:nvPr/>
            </p:nvSpPr>
            <p:spPr>
              <a:xfrm>
                <a:off x="4354220" y="6150320"/>
                <a:ext cx="755335" cy="43088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22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2012</a:t>
                </a:r>
                <a:endParaRPr/>
              </a:p>
            </p:txBody>
          </p:sp>
          <p:grpSp>
            <p:nvGrpSpPr>
              <p:cNvPr id="182" name="Google Shape;182;p4"/>
              <p:cNvGrpSpPr/>
              <p:nvPr/>
            </p:nvGrpSpPr>
            <p:grpSpPr>
              <a:xfrm>
                <a:off x="1097504" y="6150320"/>
                <a:ext cx="6183193" cy="707680"/>
                <a:chOff x="5614079" y="6150320"/>
                <a:chExt cx="6183193" cy="707680"/>
              </a:xfrm>
            </p:grpSpPr>
            <p:sp>
              <p:nvSpPr>
                <p:cNvPr id="183" name="Google Shape;183;p4"/>
                <p:cNvSpPr txBox="1"/>
                <p:nvPr/>
              </p:nvSpPr>
              <p:spPr>
                <a:xfrm>
                  <a:off x="8525272" y="6427113"/>
                  <a:ext cx="799730" cy="43088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en-US" sz="22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year</a:t>
                  </a:r>
                  <a:endParaRPr b="1" baseline="30000" sz="22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4" name="Google Shape;184;p4"/>
                <p:cNvSpPr txBox="1"/>
                <p:nvPr/>
              </p:nvSpPr>
              <p:spPr>
                <a:xfrm>
                  <a:off x="5614079" y="6150320"/>
                  <a:ext cx="755335" cy="43088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en-US" sz="2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2000</a:t>
                  </a:r>
                  <a:endParaRPr/>
                </a:p>
              </p:txBody>
            </p:sp>
            <p:sp>
              <p:nvSpPr>
                <p:cNvPr id="185" name="Google Shape;185;p4"/>
                <p:cNvSpPr txBox="1"/>
                <p:nvPr/>
              </p:nvSpPr>
              <p:spPr>
                <a:xfrm>
                  <a:off x="6699651" y="6150320"/>
                  <a:ext cx="755335" cy="43088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en-US" sz="2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2004</a:t>
                  </a:r>
                  <a:endParaRPr/>
                </a:p>
              </p:txBody>
            </p:sp>
            <p:sp>
              <p:nvSpPr>
                <p:cNvPr id="186" name="Google Shape;186;p4"/>
                <p:cNvSpPr txBox="1"/>
                <p:nvPr/>
              </p:nvSpPr>
              <p:spPr>
                <a:xfrm>
                  <a:off x="7785223" y="6150320"/>
                  <a:ext cx="755335" cy="43088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en-US" sz="2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2008</a:t>
                  </a:r>
                  <a:endParaRPr/>
                </a:p>
              </p:txBody>
            </p:sp>
            <p:sp>
              <p:nvSpPr>
                <p:cNvPr id="187" name="Google Shape;187;p4"/>
                <p:cNvSpPr txBox="1"/>
                <p:nvPr/>
              </p:nvSpPr>
              <p:spPr>
                <a:xfrm>
                  <a:off x="9956367" y="6150320"/>
                  <a:ext cx="755335" cy="43088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en-US" sz="2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2016</a:t>
                  </a:r>
                  <a:endParaRPr/>
                </a:p>
              </p:txBody>
            </p:sp>
            <p:sp>
              <p:nvSpPr>
                <p:cNvPr id="188" name="Google Shape;188;p4"/>
                <p:cNvSpPr txBox="1"/>
                <p:nvPr/>
              </p:nvSpPr>
              <p:spPr>
                <a:xfrm>
                  <a:off x="11041937" y="6150320"/>
                  <a:ext cx="755335" cy="43088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en-US" sz="22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2020</a:t>
                  </a:r>
                  <a:endParaRPr/>
                </a:p>
              </p:txBody>
            </p:sp>
          </p:grpSp>
        </p:grpSp>
      </p:grpSp>
      <p:sp>
        <p:nvSpPr>
          <p:cNvPr id="189" name="Google Shape;189;p4"/>
          <p:cNvSpPr/>
          <p:nvPr/>
        </p:nvSpPr>
        <p:spPr>
          <a:xfrm>
            <a:off x="0" y="0"/>
            <a:ext cx="12192000" cy="750730"/>
          </a:xfrm>
          <a:prstGeom prst="rect">
            <a:avLst/>
          </a:prstGeom>
          <a:solidFill>
            <a:srgbClr val="49979E">
              <a:alpha val="52156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0" name="Google Shape;190;p4"/>
          <p:cNvSpPr txBox="1"/>
          <p:nvPr/>
        </p:nvSpPr>
        <p:spPr>
          <a:xfrm>
            <a:off x="63840" y="52186"/>
            <a:ext cx="11350095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Factors Influencing Malibu, California’s Giant Kelp </a:t>
            </a:r>
            <a:endParaRPr/>
          </a:p>
        </p:txBody>
      </p:sp>
      <p:sp>
        <p:nvSpPr>
          <p:cNvPr id="191" name="Google Shape;191;p4"/>
          <p:cNvSpPr/>
          <p:nvPr/>
        </p:nvSpPr>
        <p:spPr>
          <a:xfrm>
            <a:off x="5374768" y="1690542"/>
            <a:ext cx="668496" cy="4485408"/>
          </a:xfrm>
          <a:prstGeom prst="rect">
            <a:avLst/>
          </a:prstGeom>
          <a:solidFill>
            <a:srgbClr val="FF0000">
              <a:alpha val="745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" name="Google Shape;192;p4"/>
          <p:cNvSpPr/>
          <p:nvPr/>
        </p:nvSpPr>
        <p:spPr>
          <a:xfrm>
            <a:off x="4394707" y="1665112"/>
            <a:ext cx="348768" cy="4514395"/>
          </a:xfrm>
          <a:prstGeom prst="rect">
            <a:avLst/>
          </a:prstGeom>
          <a:solidFill>
            <a:srgbClr val="FF0000">
              <a:alpha val="745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3" name="Google Shape;193;p4"/>
          <p:cNvSpPr txBox="1"/>
          <p:nvPr/>
        </p:nvSpPr>
        <p:spPr>
          <a:xfrm rot="-5400000">
            <a:off x="4814139" y="3935003"/>
            <a:ext cx="187880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MHW 2014-2016</a:t>
            </a:r>
            <a:endParaRPr/>
          </a:p>
        </p:txBody>
      </p:sp>
      <p:sp>
        <p:nvSpPr>
          <p:cNvPr id="194" name="Google Shape;194;p4"/>
          <p:cNvSpPr/>
          <p:nvPr/>
        </p:nvSpPr>
        <p:spPr>
          <a:xfrm>
            <a:off x="2113799" y="1684387"/>
            <a:ext cx="657848" cy="4490010"/>
          </a:xfrm>
          <a:prstGeom prst="rect">
            <a:avLst/>
          </a:prstGeom>
          <a:solidFill>
            <a:srgbClr val="FF0000">
              <a:alpha val="745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" name="Google Shape;195;p4"/>
          <p:cNvSpPr/>
          <p:nvPr/>
        </p:nvSpPr>
        <p:spPr>
          <a:xfrm>
            <a:off x="6574504" y="1692622"/>
            <a:ext cx="657049" cy="4485408"/>
          </a:xfrm>
          <a:prstGeom prst="rect">
            <a:avLst/>
          </a:prstGeom>
          <a:solidFill>
            <a:srgbClr val="FF0000">
              <a:alpha val="745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6" name="Google Shape;196;p4"/>
          <p:cNvSpPr txBox="1"/>
          <p:nvPr/>
        </p:nvSpPr>
        <p:spPr>
          <a:xfrm>
            <a:off x="7783309" y="1357924"/>
            <a:ext cx="4451100" cy="51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Parameters with statistically significant effects on Giant Kelp population decline in California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 u="sng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Marine Heat Waves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duration, intensity, area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Swell height and period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Nutrients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ocean turbidity and color</a:t>
            </a:r>
            <a:endParaRPr i="1"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1800">
                <a:solidFill>
                  <a:srgbClr val="C55A11"/>
                </a:solidFill>
                <a:latin typeface="Arial"/>
                <a:ea typeface="Arial"/>
                <a:cs typeface="Arial"/>
                <a:sym typeface="Arial"/>
              </a:rPr>
              <a:t>Sedimentation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800">
                <a:solidFill>
                  <a:srgbClr val="C55A11"/>
                </a:solidFill>
                <a:latin typeface="Arial"/>
                <a:ea typeface="Arial"/>
                <a:cs typeface="Arial"/>
                <a:sym typeface="Arial"/>
              </a:rPr>
              <a:t>after a coastal fire?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" name="Google Shape;197;p4"/>
          <p:cNvSpPr txBox="1"/>
          <p:nvPr/>
        </p:nvSpPr>
        <p:spPr>
          <a:xfrm rot="-5400000">
            <a:off x="5641184" y="3961257"/>
            <a:ext cx="2060885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2018 Woolsey fire?</a:t>
            </a:r>
            <a:endParaRPr/>
          </a:p>
        </p:txBody>
      </p:sp>
      <p:sp>
        <p:nvSpPr>
          <p:cNvPr id="198" name="Google Shape;198;p4"/>
          <p:cNvSpPr/>
          <p:nvPr/>
        </p:nvSpPr>
        <p:spPr>
          <a:xfrm>
            <a:off x="3013912" y="1692822"/>
            <a:ext cx="348768" cy="4490010"/>
          </a:xfrm>
          <a:prstGeom prst="rect">
            <a:avLst/>
          </a:prstGeom>
          <a:solidFill>
            <a:srgbClr val="FF0000">
              <a:alpha val="745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Google Shape;199;p4"/>
          <p:cNvSpPr/>
          <p:nvPr/>
        </p:nvSpPr>
        <p:spPr>
          <a:xfrm>
            <a:off x="4838477" y="1678767"/>
            <a:ext cx="206056" cy="4514395"/>
          </a:xfrm>
          <a:prstGeom prst="rect">
            <a:avLst/>
          </a:prstGeom>
          <a:solidFill>
            <a:srgbClr val="FF0000">
              <a:alpha val="745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" name="Google Shape;200;p4"/>
          <p:cNvSpPr/>
          <p:nvPr/>
        </p:nvSpPr>
        <p:spPr>
          <a:xfrm>
            <a:off x="6222834" y="1665111"/>
            <a:ext cx="172100" cy="4514395"/>
          </a:xfrm>
          <a:prstGeom prst="rect">
            <a:avLst/>
          </a:prstGeom>
          <a:solidFill>
            <a:srgbClr val="FF0000">
              <a:alpha val="745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1" name="Google Shape;201;p4"/>
          <p:cNvSpPr/>
          <p:nvPr/>
        </p:nvSpPr>
        <p:spPr>
          <a:xfrm>
            <a:off x="7809917" y="2463913"/>
            <a:ext cx="4328734" cy="874941"/>
          </a:xfrm>
          <a:prstGeom prst="rect">
            <a:avLst/>
          </a:prstGeom>
          <a:solidFill>
            <a:srgbClr val="FF0000">
              <a:alpha val="745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" name="Google Shape;202;p4"/>
          <p:cNvSpPr txBox="1"/>
          <p:nvPr/>
        </p:nvSpPr>
        <p:spPr>
          <a:xfrm>
            <a:off x="8456100" y="6312400"/>
            <a:ext cx="37359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000">
                <a:solidFill>
                  <a:srgbClr val="999999"/>
                </a:solidFill>
              </a:rPr>
              <a:t>Kelp biomass time series data from SBC-LTER </a:t>
            </a:r>
            <a:endParaRPr i="1" sz="1000">
              <a:solidFill>
                <a:srgbClr val="999999"/>
              </a:solidFill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000">
                <a:solidFill>
                  <a:srgbClr val="999999"/>
                </a:solidFill>
              </a:rPr>
              <a:t>(</a:t>
            </a:r>
            <a:r>
              <a:rPr i="1" lang="en-US" sz="1000">
                <a:solidFill>
                  <a:srgbClr val="999999"/>
                </a:solidFill>
                <a:highlight>
                  <a:schemeClr val="lt1"/>
                </a:highlight>
              </a:rPr>
              <a:t>Bell, Cavanaugh, Reuman et. al, 2021)</a:t>
            </a:r>
            <a:endParaRPr sz="10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starfish in the water&#10;&#10;Description automatically generated with low confidence" id="209" name="Google Shape;209;p5"/>
          <p:cNvPicPr preferRelativeResize="0"/>
          <p:nvPr/>
        </p:nvPicPr>
        <p:blipFill rotWithShape="1">
          <a:blip r:embed="rId3">
            <a:alphaModFix amt="35000"/>
          </a:blip>
          <a:srcRect b="0" l="0" r="4000" t="0"/>
          <a:stretch/>
        </p:blipFill>
        <p:spPr>
          <a:xfrm>
            <a:off x="20" y="47704"/>
            <a:ext cx="1219198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5"/>
          <p:cNvSpPr txBox="1"/>
          <p:nvPr/>
        </p:nvSpPr>
        <p:spPr>
          <a:xfrm>
            <a:off x="274647" y="2721631"/>
            <a:ext cx="4867834" cy="151014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Summary of Findings</a:t>
            </a:r>
            <a:endParaRPr/>
          </a:p>
        </p:txBody>
      </p:sp>
      <p:sp>
        <p:nvSpPr>
          <p:cNvPr id="211" name="Google Shape;211;p5"/>
          <p:cNvSpPr txBox="1"/>
          <p:nvPr/>
        </p:nvSpPr>
        <p:spPr>
          <a:xfrm>
            <a:off x="5417127" y="1065862"/>
            <a:ext cx="6254916" cy="47262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1905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Google Shape;212;p5"/>
          <p:cNvSpPr txBox="1"/>
          <p:nvPr/>
        </p:nvSpPr>
        <p:spPr>
          <a:xfrm>
            <a:off x="5142481" y="845213"/>
            <a:ext cx="6093539" cy="48936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1905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905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Landsat is a powerful tool for analyzing changes in Giant Kelp population on finer time scales </a:t>
            </a:r>
            <a:endParaRPr/>
          </a:p>
          <a:p>
            <a:pPr indent="-1905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intra annual and interannual variability of Kelp is complex</a:t>
            </a:r>
            <a:endParaRPr/>
          </a:p>
          <a:p>
            <a:pPr indent="-1905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We will work with additional parameters to differentiate the signals and estimate the change in biomass due to increased sedimentation after a wildfire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6"/>
          <p:cNvSpPr/>
          <p:nvPr/>
        </p:nvSpPr>
        <p:spPr>
          <a:xfrm>
            <a:off x="-53788" y="-76409"/>
            <a:ext cx="12335435" cy="7033021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9" name="Google Shape;219;p6"/>
          <p:cNvPicPr preferRelativeResize="0"/>
          <p:nvPr/>
        </p:nvPicPr>
        <p:blipFill rotWithShape="1">
          <a:blip r:embed="rId3">
            <a:alphaModFix amt="22000"/>
          </a:blip>
          <a:srcRect b="14737" l="0" r="0" t="0"/>
          <a:stretch/>
        </p:blipFill>
        <p:spPr>
          <a:xfrm>
            <a:off x="0" y="886"/>
            <a:ext cx="12192000" cy="6858001"/>
          </a:xfrm>
          <a:prstGeom prst="rect">
            <a:avLst/>
          </a:prstGeom>
          <a:noFill/>
          <a:ln cap="flat" cmpd="sng" w="9525">
            <a:solidFill>
              <a:srgbClr val="000000">
                <a:alpha val="47450"/>
              </a:srgbClr>
            </a:solidFill>
            <a:prstDash val="solid"/>
            <a:round/>
            <a:headEnd len="sm" w="sm" type="none"/>
            <a:tailEnd len="sm" w="sm" type="none"/>
          </a:ln>
          <a:effectLst>
            <a:outerShdw sx="1000" rotWithShape="0" algn="ctr" sy="1000">
              <a:srgbClr val="000000"/>
            </a:outerShdw>
          </a:effectLst>
        </p:spPr>
      </p:pic>
      <p:sp>
        <p:nvSpPr>
          <p:cNvPr id="220" name="Google Shape;220;p6"/>
          <p:cNvSpPr txBox="1"/>
          <p:nvPr>
            <p:ph type="title"/>
          </p:nvPr>
        </p:nvSpPr>
        <p:spPr>
          <a:xfrm>
            <a:off x="838200" y="496110"/>
            <a:ext cx="10807461" cy="8286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b="1" lang="en-US">
                <a:solidFill>
                  <a:schemeClr val="lt1"/>
                </a:solidFill>
              </a:rPr>
              <a:t>Acknowledgements and Collaborators:</a:t>
            </a:r>
            <a:endParaRPr/>
          </a:p>
        </p:txBody>
      </p:sp>
      <p:sp>
        <p:nvSpPr>
          <p:cNvPr id="221" name="Google Shape;221;p6"/>
          <p:cNvSpPr txBox="1"/>
          <p:nvPr>
            <p:ph idx="1" type="body"/>
          </p:nvPr>
        </p:nvSpPr>
        <p:spPr>
          <a:xfrm>
            <a:off x="943630" y="1429599"/>
            <a:ext cx="9166165" cy="46672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</a:pPr>
            <a:r>
              <a:rPr lang="en-US" sz="2400">
                <a:solidFill>
                  <a:schemeClr val="lt1"/>
                </a:solidFill>
              </a:rPr>
              <a:t>Dr. Erin Hestir (UC Merced)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</a:pPr>
            <a:r>
              <a:rPr lang="en-US" sz="2400">
                <a:solidFill>
                  <a:schemeClr val="lt1"/>
                </a:solidFill>
              </a:rPr>
              <a:t>Dr. Thomas Harmon (UC Merced)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</a:pPr>
            <a:r>
              <a:rPr lang="en-US" sz="2400">
                <a:solidFill>
                  <a:schemeClr val="lt1"/>
                </a:solidFill>
              </a:rPr>
              <a:t>Dr. Dulcinea Avouris (USGS)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</a:pPr>
            <a:r>
              <a:rPr lang="en-US" sz="2400">
                <a:solidFill>
                  <a:schemeClr val="lt1"/>
                </a:solidFill>
              </a:rPr>
              <a:t>Dr. Christine Lee (NASA Jet Propulsion Laboratory)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</a:pPr>
            <a:r>
              <a:rPr lang="en-US" sz="2400">
                <a:solidFill>
                  <a:schemeClr val="lt1"/>
                </a:solidFill>
              </a:rPr>
              <a:t>Dr. Tom Bell (Woods Hole Oceanographic Institute)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</a:pPr>
            <a:r>
              <a:rPr lang="en-US" sz="2400">
                <a:solidFill>
                  <a:schemeClr val="lt1"/>
                </a:solidFill>
              </a:rPr>
              <a:t>Dr. Kyle Cavanaugh (UCLA)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</a:pPr>
            <a:r>
              <a:rPr lang="en-US" sz="2400">
                <a:solidFill>
                  <a:schemeClr val="lt1"/>
                </a:solidFill>
              </a:rPr>
              <a:t>Dr. Amanda M. Lopez (NASA JPL)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</a:pPr>
            <a:r>
              <a:rPr lang="en-US" sz="2400">
                <a:solidFill>
                  <a:schemeClr val="lt1"/>
                </a:solidFill>
              </a:rPr>
              <a:t>Dr. Ibrahim Nourein Mohammed (NASA Goddard Space Flight Center Hydrological Sciences Laboratory)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</a:pPr>
            <a:r>
              <a:rPr lang="en-US" sz="2400">
                <a:solidFill>
                  <a:schemeClr val="lt1"/>
                </a:solidFill>
              </a:rPr>
              <a:t>NASA JPL interns Rebecca Gustine, Louis Perez, Siera Lema 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</a:pPr>
            <a:r>
              <a:rPr lang="en-US" sz="2400">
                <a:solidFill>
                  <a:schemeClr val="lt1"/>
                </a:solidFill>
              </a:rPr>
              <a:t>NASA Award # 80NSSC21K1655</a:t>
            </a:r>
            <a:endParaRPr/>
          </a:p>
          <a:p>
            <a:pPr indent="-762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sz="2400">
              <a:solidFill>
                <a:schemeClr val="lt1"/>
              </a:solidFill>
            </a:endParaRPr>
          </a:p>
          <a:p>
            <a:pPr indent="-762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sz="2400">
              <a:solidFill>
                <a:schemeClr val="lt1"/>
              </a:solidFill>
            </a:endParaRPr>
          </a:p>
          <a:p>
            <a:pPr indent="-762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sz="2400">
              <a:solidFill>
                <a:schemeClr val="lt1"/>
              </a:solidFill>
            </a:endParaRPr>
          </a:p>
        </p:txBody>
      </p:sp>
      <p:sp>
        <p:nvSpPr>
          <p:cNvPr id="222" name="Google Shape;222;p6"/>
          <p:cNvSpPr/>
          <p:nvPr/>
        </p:nvSpPr>
        <p:spPr>
          <a:xfrm>
            <a:off x="10438962" y="671732"/>
            <a:ext cx="1283098" cy="1233312"/>
          </a:xfrm>
          <a:prstGeom prst="ellipse">
            <a:avLst/>
          </a:prstGeom>
          <a:solidFill>
            <a:schemeClr val="lt1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" name="Google Shape;223;p6"/>
          <p:cNvSpPr/>
          <p:nvPr/>
        </p:nvSpPr>
        <p:spPr>
          <a:xfrm>
            <a:off x="10381601" y="2036236"/>
            <a:ext cx="1397820" cy="1422400"/>
          </a:xfrm>
          <a:prstGeom prst="ellipse">
            <a:avLst/>
          </a:prstGeom>
          <a:solidFill>
            <a:schemeClr val="lt1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4" name="Google Shape;224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317003" y="675196"/>
            <a:ext cx="1627441" cy="1544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318629" y="1993834"/>
            <a:ext cx="1523763" cy="1523763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6"/>
          <p:cNvSpPr/>
          <p:nvPr/>
        </p:nvSpPr>
        <p:spPr>
          <a:xfrm>
            <a:off x="10374435" y="3609582"/>
            <a:ext cx="1455198" cy="1422400"/>
          </a:xfrm>
          <a:prstGeom prst="ellipse">
            <a:avLst/>
          </a:prstGeom>
          <a:solidFill>
            <a:schemeClr val="lt1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7" name="Google Shape;227;p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413418" y="3644456"/>
            <a:ext cx="1387526" cy="1387526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6"/>
          <p:cNvSpPr/>
          <p:nvPr/>
        </p:nvSpPr>
        <p:spPr>
          <a:xfrm>
            <a:off x="10403124" y="5228900"/>
            <a:ext cx="1397820" cy="1343934"/>
          </a:xfrm>
          <a:prstGeom prst="ellipse">
            <a:avLst/>
          </a:prstGeom>
          <a:solidFill>
            <a:schemeClr val="lt1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9" name="Google Shape;229;p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0345199" y="5252256"/>
            <a:ext cx="1545021" cy="14203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7"/>
          <p:cNvSpPr/>
          <p:nvPr/>
        </p:nvSpPr>
        <p:spPr>
          <a:xfrm>
            <a:off x="0" y="0"/>
            <a:ext cx="12192000" cy="750730"/>
          </a:xfrm>
          <a:prstGeom prst="rect">
            <a:avLst/>
          </a:prstGeom>
          <a:solidFill>
            <a:srgbClr val="49979E">
              <a:alpha val="52156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6" name="Google Shape;236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925079"/>
            <a:ext cx="10204213" cy="5822085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7"/>
          <p:cNvSpPr txBox="1"/>
          <p:nvPr/>
        </p:nvSpPr>
        <p:spPr>
          <a:xfrm>
            <a:off x="63840" y="52186"/>
            <a:ext cx="1148224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Regions of Interest: </a:t>
            </a:r>
            <a:r>
              <a:rPr lang="en-US" sz="3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Malibu, Ventura, Santa Barbara, Big Sur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MalibuV1.mov" id="243" name="Google Shape;243;p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52209" cy="5906935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8"/>
          <p:cNvSpPr/>
          <p:nvPr/>
        </p:nvSpPr>
        <p:spPr>
          <a:xfrm>
            <a:off x="0" y="5763988"/>
            <a:ext cx="12152209" cy="23765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picture containing diagram&#10;&#10;Description automatically generated" id="245" name="Google Shape;245;p8"/>
          <p:cNvPicPr preferRelativeResize="0"/>
          <p:nvPr/>
        </p:nvPicPr>
        <p:blipFill rotWithShape="1">
          <a:blip r:embed="rId4">
            <a:alphaModFix/>
          </a:blip>
          <a:srcRect b="27723" l="8043" r="7401" t="14795"/>
          <a:stretch/>
        </p:blipFill>
        <p:spPr>
          <a:xfrm>
            <a:off x="2547257" y="5388429"/>
            <a:ext cx="7151914" cy="613213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8"/>
          <p:cNvSpPr txBox="1"/>
          <p:nvPr/>
        </p:nvSpPr>
        <p:spPr>
          <a:xfrm>
            <a:off x="4603034" y="6020139"/>
            <a:ext cx="3040359" cy="3570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Biomass (Wet kg/900m</a:t>
            </a:r>
            <a:r>
              <a:rPr b="1" baseline="30000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 </a:t>
            </a: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pixels)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Google Shape;251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58437" y="253272"/>
            <a:ext cx="5499726" cy="27924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33837" y="3428999"/>
            <a:ext cx="5499726" cy="27924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258437" y="3429000"/>
            <a:ext cx="5499726" cy="27924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33837" y="235352"/>
            <a:ext cx="5499726" cy="27924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2023-04-13T13:24:41Z</dcterms:created>
  <dc:creator>Microsoft Office User</dc:creator>
</cp:coreProperties>
</file>