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2" r:id="rId6"/>
    <p:sldId id="258" r:id="rId7"/>
    <p:sldId id="263" r:id="rId8"/>
    <p:sldId id="261" r:id="rId9"/>
    <p:sldId id="264" r:id="rId10"/>
    <p:sldId id="345" r:id="rId11"/>
    <p:sldId id="391" r:id="rId12"/>
    <p:sldId id="3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375CE6-49C1-ABA1-4805-309FF4208EB4}" name="Behrenfeld, Michael Joseph" initials="BMJ" userId="S::behrenfm@oregonstate.edu::435446d0-4603-4250-9c57-273b1e0b29b0" providerId="AD"/>
  <p188:author id="{37C3F4FB-9092-E52E-C9F8-28140B9006DA}" name="Hu, Yongxiang (LARC-E304)" initials="HY(E" userId="S::yhu@ndc.nasa.gov::51e8002b-23f8-4722-932f-dff552ef0b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6B69-2623-4333-BE5E-74F229A60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1F67F-B6BF-455B-85F0-D8A4FF10E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F7C31-C7D5-4650-83A6-4BA235CF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B33D-C934-432E-888D-65D4427C7EE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1C08F-7EAD-4EBD-9369-5E3F74D0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6D8C7-4564-4FD0-84F1-9F066E9C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4915-221B-4FE2-829D-CA046DAA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5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45B3-30DA-4DC7-BCD7-D779F331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BB343-5233-42DD-8014-93B65372C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ED5AA-36FE-4B79-8E4F-C8DB4B86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B33D-C934-432E-888D-65D4427C7EE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1C23-AA4F-4256-BFEF-AC560104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1DE1B-3216-4EDB-98E5-96E28A73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4915-221B-4FE2-829D-CA046DAA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B88A6-63DF-48E0-9BAA-CF846627D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8E0DD-9D1F-4CBE-99E0-744DDD1FB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61FDB-A5D6-494E-A516-5178E1C4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B33D-C934-432E-888D-65D4427C7EE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66769-47AF-45EE-8BE4-8EA22E13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53C9-633D-463B-9D75-84ECBDEA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4915-221B-4FE2-829D-CA046DAA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2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DF19279-B047-7D48-85E8-DF95A6D7EC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599FD2-9125-B541-B401-B04172892861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B26E70B-8A33-914A-9518-534A92C07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A53DB7C-3BE5-1248-9EF9-A29A0871F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1678DD0-9F0F-8E4D-9DA3-7734E7E423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131E2E2-6830-6146-83B1-1D95E1D5EEAE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41EF-59A9-EB44-B6A5-EA972A304A2A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The Science Directorate at NASA's Langley Research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44C3-6C28-40F9-8FC1-9FEC0876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0DC26-D13B-4C20-B6A9-5A9818408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00A00-5BB1-4E8E-BC6C-E8DA3EE0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B33D-C934-432E-888D-65D4427C7EE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09CB1-BE87-46BB-B38D-9AB9CA64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4ED88-0872-42E1-A017-25F2851E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4915-221B-4FE2-829D-CA046DAA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5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F3E0-077D-4F9A-8E6B-523ED3CA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57703-25FC-4145-882A-809D4F034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BFBC5-C2F0-4044-BC74-AF4A0FB7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B33D-C934-432E-888D-65D4427C7EE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6FFA3-0F50-4169-B2CB-D1D2A0B8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3FA2F-D705-4C96-BF62-23EE57FD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4915-221B-4FE2-829D-CA046DAA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6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636C-C7D0-4594-82DF-98019A52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D4A9F-7E12-446A-80D7-4FFC3A48B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B2C01-79CE-4A0B-AC77-ADBBA0A49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8D687-31EF-4DC3-BC1D-620D25E31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B33D-C934-432E-888D-65D4427C7EE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897A6-052D-4DA1-957C-FE361178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5927E-3540-4CD7-96EE-76E90E94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4915-221B-4FE2-829D-CA046DAA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323D-F637-4E9C-8189-C6BB53BA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227CB-94D8-48A6-8556-775877DBD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30403-56F5-471D-A2C7-B3A1A0E59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F1E7F-ABEA-4A66-A492-FEC16C6B7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B3BCCC-4520-4E74-9288-ED77CB802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B8CE7-3A5E-4997-AE49-3F30811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B33D-C934-432E-888D-65D4427C7EE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A57136-8C20-4D9A-9C6A-0B144C70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F3229-4B06-44A8-9AB6-18AA2791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4915-221B-4FE2-829D-CA046DAA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25E8-FAFB-4E48-877D-25811725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80425-ABA0-405B-9878-E748AA38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B33D-C934-432E-888D-65D4427C7EE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B7E7C-46A0-468C-800C-C41B97D4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2472F-B912-4CD6-B1CC-8A14B33F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4915-221B-4FE2-829D-CA046DAA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4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8B22C-3E66-4D9F-8791-3E5F24A9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B33D-C934-432E-888D-65D4427C7EE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BD796-30E8-4063-AE02-C8C106CE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ADB50-A5F1-4DF8-BF80-ACB942AB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4915-221B-4FE2-829D-CA046DAA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0091-02EC-4B27-823C-73C397E0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C20C-7870-4F6B-A4C9-0AA282FA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3125B-3FEC-4D05-997A-3612C8DA2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B1331-956B-4B28-9858-A1D0B096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B33D-C934-432E-888D-65D4427C7EE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9B2AF-12EA-49DD-843C-6C7FADC9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727C3-DB76-4555-A5E2-EC698818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4915-221B-4FE2-829D-CA046DAA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3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62D7-E3FA-4407-A23B-8B76B45C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FA538-E64F-4A5F-8A81-01D84E884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8B944-BA81-4072-BF64-AFE2149A0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22D64-7F31-432B-B0B1-93B2D9B1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B33D-C934-432E-888D-65D4427C7EE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7A734-D139-4EA0-BB2A-D208AD22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F1528-CD93-450B-B4C4-C50534BF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4915-221B-4FE2-829D-CA046DAA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9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87ABB-2236-4948-AB29-9B9DE430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8D723-B1BF-4C42-8A8F-DD3CE0CDB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E9701-0864-4BE2-8228-2690B7654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B33D-C934-432E-888D-65D4427C7EE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4A699-84BB-4CB5-8DA2-95B323508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BE839-91D8-4508-8F80-64C1F9051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4915-221B-4FE2-829D-CA046DAA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nasa.sharepoint.com/teams/TravelforSD/Shared%20Documents/Travel/2023/Hu_2023.05_France/Foreign%20Travel%20Checklist%20-%20Yongxiang%20Hu.docx?web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ward A 3-D Observation of the Ocean Color: Benefit of Lidar Technique –  ISSI team led by Jamet C. &amp; Dionisi D.">
            <a:extLst>
              <a:ext uri="{FF2B5EF4-FFF2-40B4-BE49-F238E27FC236}">
                <a16:creationId xmlns:a16="http://schemas.microsoft.com/office/drawing/2014/main" id="{3DB94705-057E-4581-8814-98871974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190500"/>
            <a:ext cx="429851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A6E39B-3CE6-48A8-B2DF-CF124A934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3616182"/>
            <a:ext cx="4772261" cy="3051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932EFF-FF09-4A38-8F68-320CC4F17117}"/>
              </a:ext>
            </a:extLst>
          </p:cNvPr>
          <p:cNvSpPr txBox="1"/>
          <p:nvPr/>
        </p:nvSpPr>
        <p:spPr>
          <a:xfrm>
            <a:off x="6672702" y="4084276"/>
            <a:ext cx="503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Cloud Aerosol Lidar for Global Scale Observations of the Ocean-Land-Atmosphere System - CALIGOLA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D165A-C4F1-4255-BED9-2B2AC735354B}"/>
              </a:ext>
            </a:extLst>
          </p:cNvPr>
          <p:cNvSpPr txBox="1"/>
          <p:nvPr/>
        </p:nvSpPr>
        <p:spPr>
          <a:xfrm>
            <a:off x="164999" y="197346"/>
            <a:ext cx="7026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Brief Introduction on CALIGOLA and POLCUBE, and Their Potential Ocean Measurement Capabilities</a:t>
            </a:r>
          </a:p>
          <a:p>
            <a:pPr algn="ctr"/>
            <a:endParaRPr lang="en-US" sz="1200" dirty="0"/>
          </a:p>
          <a:p>
            <a:pPr algn="ctr"/>
            <a:r>
              <a:rPr lang="en-US" i="1" dirty="0"/>
              <a:t>Michael Behrenfeld (OSU)</a:t>
            </a:r>
          </a:p>
          <a:p>
            <a:pPr algn="ctr"/>
            <a:r>
              <a:rPr lang="it-IT" i="1" dirty="0"/>
              <a:t>Paolo Di Girolamo, Davide Dionisi (ASI)</a:t>
            </a:r>
            <a:endParaRPr lang="en-US" i="1" dirty="0"/>
          </a:p>
          <a:p>
            <a:pPr algn="ctr"/>
            <a:r>
              <a:rPr lang="en-US" i="1" dirty="0"/>
              <a:t>Laura Lorenzoni, Parminder Ghuman, Woody Turner (NASA HQ)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Snorre Stamnes, Vianni Cadenas, Ali Omar and Yongxiang Hu (NASA </a:t>
            </a:r>
            <a:r>
              <a:rPr lang="en-US" i="1" dirty="0" err="1"/>
              <a:t>LaRC</a:t>
            </a:r>
            <a:r>
              <a:rPr lang="en-US" i="1" dirty="0"/>
              <a:t>)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096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007E-0888-40B7-B977-71650D84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17" y="324945"/>
            <a:ext cx="10393680" cy="64633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PolCube Overview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0BA6B-44A8-4073-9819-5B87BA2E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Science Directorate at NASA's Langley Research Center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8E23E-7B27-4B32-AA9C-2DB49D43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F7058D-96D4-4580-8748-5618903301FF}"/>
              </a:ext>
            </a:extLst>
          </p:cNvPr>
          <p:cNvSpPr txBox="1">
            <a:spLocks/>
          </p:cNvSpPr>
          <p:nvPr/>
        </p:nvSpPr>
        <p:spPr>
          <a:xfrm>
            <a:off x="270475" y="993875"/>
            <a:ext cx="6149375" cy="5283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PolCube is a contributed, flight-ready instrument &amp; spacecraft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PolCube polarimeter instrument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12U CubeSat bus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 spatial and angular resolution polarization measurements at 410 nm, 555 nm, 670 nm, and 864 nm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NASA side ( PI: Snorre Stamnes; Deputy-PI: Vianni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Cadenas;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Project Scientist: Y. Hu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Instrument + Satellite Bus will be delivered to NASA this year; launch date: TBD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Collaboration between NASA Langley with the Korea Astronomy and Space Science Institute (KASI) for Earth Science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Based on the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PolCam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polarimeter onboard the Korean Pathfinder Lunar Observatory (KPLO) launching in August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Paid by Pusan 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Focus: coastal water aerosol characterization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39057-2D93-468E-A8D8-F8B9866AAF9C}"/>
              </a:ext>
            </a:extLst>
          </p:cNvPr>
          <p:cNvSpPr txBox="1"/>
          <p:nvPr/>
        </p:nvSpPr>
        <p:spPr>
          <a:xfrm>
            <a:off x="10551313" y="4176170"/>
            <a:ext cx="1571102" cy="18550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Arial" panose="020B0604020202020204" pitchFamily="34" charset="0"/>
              </a:rPr>
              <a:t>The PolCube 12U CubeSat</a:t>
            </a:r>
          </a:p>
          <a:p>
            <a:pPr algn="ctr"/>
            <a:r>
              <a:rPr lang="en-US" sz="1400" dirty="0">
                <a:latin typeface="+mj-lt"/>
                <a:cs typeface="Arial" panose="020B0604020202020204" pitchFamily="34" charset="0"/>
              </a:rPr>
              <a:t>is built on heritage from the </a:t>
            </a:r>
            <a:r>
              <a:rPr lang="en-US" sz="1400" dirty="0" err="1">
                <a:latin typeface="+mj-lt"/>
                <a:cs typeface="Arial" panose="020B0604020202020204" pitchFamily="34" charset="0"/>
              </a:rPr>
              <a:t>PolCam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 polarimeter on the KPLO lunar mission (NASA/South Korea)</a:t>
            </a:r>
          </a:p>
        </p:txBody>
      </p:sp>
      <p:pic>
        <p:nvPicPr>
          <p:cNvPr id="9" name="Picture 5" descr="page57image24529552.jpg">
            <a:extLst>
              <a:ext uri="{FF2B5EF4-FFF2-40B4-BE49-F238E27FC236}">
                <a16:creationId xmlns:a16="http://schemas.microsoft.com/office/drawing/2014/main" id="{AC8DF124-4C27-4CA8-8153-48C74ADCA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847" y="3878692"/>
            <a:ext cx="3194275" cy="2398608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63722502-4A37-49DB-9F76-86BFE3005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07" y="349356"/>
            <a:ext cx="5322120" cy="33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FC978-42F9-4E6A-82E0-A36FDE64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Science Directorate at NASA's Langley Research Center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A37E0-9EB0-4B6E-90E1-1DD5C76A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67B5F-586F-42CF-B21F-6A7D541C7C1E}"/>
              </a:ext>
            </a:extLst>
          </p:cNvPr>
          <p:cNvSpPr txBox="1"/>
          <p:nvPr/>
        </p:nvSpPr>
        <p:spPr>
          <a:xfrm>
            <a:off x="451820" y="104750"/>
            <a:ext cx="10901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Potential OBB Relevance of PolCube: </a:t>
            </a:r>
          </a:p>
          <a:p>
            <a:pPr algn="ctr"/>
            <a:r>
              <a:rPr lang="en-US" sz="2800" b="1"/>
              <a:t>(1) atmospheric correction; (2) IOP estimates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8C969-0B52-4D63-8EF5-281472C82884}"/>
              </a:ext>
            </a:extLst>
          </p:cNvPr>
          <p:cNvSpPr txBox="1"/>
          <p:nvPr/>
        </p:nvSpPr>
        <p:spPr>
          <a:xfrm>
            <a:off x="451820" y="1237095"/>
            <a:ext cx="55958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PolCube</a:t>
            </a:r>
            <a:r>
              <a:rPr lang="en-US" b="1" i="1" dirty="0"/>
              <a:t> will be trained by collocated lidar (ICESat-2 and </a:t>
            </a:r>
            <a:r>
              <a:rPr lang="en-US" b="1" i="1" dirty="0" err="1"/>
              <a:t>EarthCARE</a:t>
            </a:r>
            <a:r>
              <a:rPr lang="en-US" b="1" i="1" dirty="0"/>
              <a:t>) measurements to derive lidar-like vertical images of aerosols and clouds</a:t>
            </a:r>
          </a:p>
          <a:p>
            <a:endParaRPr lang="en-US" b="1" i="1" dirty="0"/>
          </a:p>
          <a:p>
            <a:r>
              <a:rPr lang="en-US" b="1" i="1" dirty="0"/>
              <a:t>1. Improving atmospheric correction with better aerosol characterization, especially for coastal waters </a:t>
            </a:r>
            <a:endParaRPr lang="en-US" b="1" dirty="0">
              <a:solidFill>
                <a:srgbClr val="C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high spatial / angular resolution with targeted measurements of coastal waters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accurate aerosol layer height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detection of absorbing aerosols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fine mode vs coarse mode aerosols </a:t>
            </a:r>
            <a:endParaRPr lang="en-US" b="1" i="1" dirty="0">
              <a:solidFill>
                <a:srgbClr val="C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i="1" dirty="0"/>
          </a:p>
          <a:p>
            <a:r>
              <a:rPr lang="en-US" b="1" i="1" dirty="0"/>
              <a:t>2</a:t>
            </a:r>
            <a:r>
              <a:rPr lang="en-US" b="1" dirty="0"/>
              <a:t>. </a:t>
            </a:r>
            <a:r>
              <a:rPr lang="en-US" b="1" i="1" dirty="0"/>
              <a:t>Improving IOP estimates for coastal waters with combined ocean/atmospheric retrievals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improved CDOM estimates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a/c ratios of absorption (a) and beam attenuation (c)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lidar-like spectral water-leaving radiances </a:t>
            </a:r>
          </a:p>
        </p:txBody>
      </p:sp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B4755AB9-D84A-451B-8DFF-3547E518D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t="6316" r="14211" b="9760"/>
          <a:stretch/>
        </p:blipFill>
        <p:spPr>
          <a:xfrm>
            <a:off x="6407068" y="3682306"/>
            <a:ext cx="5707240" cy="2687517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761A7F9-0189-4904-B7F1-C91DCF852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5528" r="14662" b="8549"/>
          <a:stretch/>
        </p:blipFill>
        <p:spPr>
          <a:xfrm>
            <a:off x="6436252" y="973660"/>
            <a:ext cx="5595871" cy="27641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43C03F-0129-4800-8BE5-5243D9A25C65}"/>
              </a:ext>
            </a:extLst>
          </p:cNvPr>
          <p:cNvSpPr txBox="1"/>
          <p:nvPr/>
        </p:nvSpPr>
        <p:spPr>
          <a:xfrm>
            <a:off x="6926318" y="2067221"/>
            <a:ext cx="409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Airborne Lidar (HSRL) measurements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F507D-43C4-4AB2-964B-03E2B0F20CEC}"/>
              </a:ext>
            </a:extLst>
          </p:cNvPr>
          <p:cNvSpPr txBox="1"/>
          <p:nvPr/>
        </p:nvSpPr>
        <p:spPr>
          <a:xfrm>
            <a:off x="6766721" y="4664865"/>
            <a:ext cx="553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Lidar-like image derived from airborne polarimeter (RSP)  measurements trained by collocated RSP+HSRL </a:t>
            </a:r>
          </a:p>
        </p:txBody>
      </p:sp>
    </p:spTree>
    <p:extLst>
      <p:ext uri="{BB962C8B-B14F-4D97-AF65-F5344CB8AC3E}">
        <p14:creationId xmlns:p14="http://schemas.microsoft.com/office/powerpoint/2010/main" val="155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7BAF-28D4-4934-8251-A1BD9694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9" y="107950"/>
            <a:ext cx="10515600" cy="8921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0A0F8-9371-4CE7-AB3F-65E372E8DD6C}"/>
              </a:ext>
            </a:extLst>
          </p:cNvPr>
          <p:cNvSpPr txBox="1"/>
          <p:nvPr/>
        </p:nvSpPr>
        <p:spPr>
          <a:xfrm>
            <a:off x="666749" y="1095375"/>
            <a:ext cx="110394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CALIGOLA is potentially a joint ASI/NASA space lidar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CALIGOLA will have the most powerful laser in space, with UV, green and infrared wavelengths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Ocean measurement is a high priority of CALIGOLA, with its first ever lidar measurements of Raman and fluorescence in space to complement its high vertical resolution backscatter profile measurements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CALIGOLA also provides unique snow and vegetation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POLCUBE is a joint S Korea / USA CubeSat mission, with high spatial/angular resolution, multi-wavelength polarimetric measurements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POLCUBE’s focus is coastal water aerosol characterization </a:t>
            </a:r>
          </a:p>
        </p:txBody>
      </p:sp>
    </p:spTree>
    <p:extLst>
      <p:ext uri="{BB962C8B-B14F-4D97-AF65-F5344CB8AC3E}">
        <p14:creationId xmlns:p14="http://schemas.microsoft.com/office/powerpoint/2010/main" val="86279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9B3AF-85F4-4D24-81D5-4BE42CF59944}"/>
              </a:ext>
            </a:extLst>
          </p:cNvPr>
          <p:cNvSpPr txBox="1"/>
          <p:nvPr/>
        </p:nvSpPr>
        <p:spPr>
          <a:xfrm>
            <a:off x="5297593" y="52371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+mj-lt"/>
                <a:ea typeface="+mj-ea"/>
                <a:cs typeface="+mj-cs"/>
              </a:rPr>
              <a:t>CALIGOLA: Cloud Aerosol </a:t>
            </a:r>
            <a:r>
              <a:rPr lang="en-US" sz="3400" dirty="0" err="1">
                <a:latin typeface="+mj-lt"/>
                <a:ea typeface="+mj-ea"/>
                <a:cs typeface="+mj-cs"/>
              </a:rPr>
              <a:t>LIdar</a:t>
            </a:r>
            <a:r>
              <a:rPr lang="en-US" sz="3400" dirty="0">
                <a:latin typeface="+mj-lt"/>
                <a:ea typeface="+mj-ea"/>
                <a:cs typeface="+mj-cs"/>
              </a:rPr>
              <a:t> for Global scale observations of the Ocean-Land-Atmosphere system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15A05-2E20-45FB-A03A-C04BF1019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6" r="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A644D-A6CE-4169-976F-7ED2E60693AD}"/>
              </a:ext>
            </a:extLst>
          </p:cNvPr>
          <p:cNvSpPr txBox="1"/>
          <p:nvPr/>
        </p:nvSpPr>
        <p:spPr>
          <a:xfrm>
            <a:off x="4760558" y="2593364"/>
            <a:ext cx="7325180" cy="40645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space lidar mission started by Italian Space Agency (ASI)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Italy team and USA team (Laura Lorenzoni, Parminder Ghuman, Woody Turner, Mike Behrenfeld, Yongxiang Hu, …)  are working on potential ASI/NASA partnership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Three wavelength laser (355 nm, 532 nm, 1064 nm)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Dual polarization backscatter channels (355, 532, 1064)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Ocean Raman scattering channels (317 nm, 404 nm, 450 nm)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Fluorescence channel (685 nm) 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Orbit altitude: 400 km or 450 km; Telescope size: 0.7 m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409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v laser light Off 64%">
            <a:hlinkClick r:id="rId2"/>
            <a:extLst>
              <a:ext uri="{FF2B5EF4-FFF2-40B4-BE49-F238E27FC236}">
                <a16:creationId xmlns:a16="http://schemas.microsoft.com/office/drawing/2014/main" id="{DFFE915A-A623-4F18-BAF9-1D7EA0F6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89" y="3806364"/>
            <a:ext cx="3086100" cy="25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 laser beam light effect isolated on transparent background Green laser beam light effect isolated on transparent background. Neon light ray with sparkles. green laser stock illustrations">
            <a:extLst>
              <a:ext uri="{FF2B5EF4-FFF2-40B4-BE49-F238E27FC236}">
                <a16:creationId xmlns:a16="http://schemas.microsoft.com/office/drawing/2014/main" id="{CE2E2FF1-AD3B-45C6-B7DC-13069A814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r="1797"/>
          <a:stretch/>
        </p:blipFill>
        <p:spPr bwMode="auto">
          <a:xfrm>
            <a:off x="5231788" y="3806357"/>
            <a:ext cx="2867660" cy="25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d Laser Pictures | Download Free Images on Unsplash">
            <a:extLst>
              <a:ext uri="{FF2B5EF4-FFF2-40B4-BE49-F238E27FC236}">
                <a16:creationId xmlns:a16="http://schemas.microsoft.com/office/drawing/2014/main" id="{A2DAEFE5-B940-4D8B-8775-BDD8E2346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1184" r="14212"/>
          <a:stretch/>
        </p:blipFill>
        <p:spPr bwMode="auto">
          <a:xfrm>
            <a:off x="8082173" y="3806356"/>
            <a:ext cx="2862333" cy="25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FC7D7-F30D-4268-AC9E-C7283F4617B8}"/>
              </a:ext>
            </a:extLst>
          </p:cNvPr>
          <p:cNvSpPr txBox="1"/>
          <p:nvPr/>
        </p:nvSpPr>
        <p:spPr>
          <a:xfrm>
            <a:off x="1178551" y="385253"/>
            <a:ext cx="983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CALIGOLA will carry the most powerful laser in space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374AA-7211-4CE2-A66F-07D4D05252B0}"/>
              </a:ext>
            </a:extLst>
          </p:cNvPr>
          <p:cNvSpPr txBox="1"/>
          <p:nvPr/>
        </p:nvSpPr>
        <p:spPr>
          <a:xfrm>
            <a:off x="272263" y="1302370"/>
            <a:ext cx="11919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51 pulses each second (about 150 m horizontal distance between two pulses)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Laser energy / pulse: 200 </a:t>
            </a:r>
            <a:r>
              <a:rPr lang="en-US" sz="2800" dirty="0" err="1"/>
              <a:t>mJ</a:t>
            </a:r>
            <a:r>
              <a:rPr lang="en-US" sz="2800" dirty="0"/>
              <a:t> (355 nm), 50 </a:t>
            </a:r>
            <a:r>
              <a:rPr lang="en-US" sz="2800" dirty="0" err="1"/>
              <a:t>mJ</a:t>
            </a:r>
            <a:r>
              <a:rPr lang="en-US" sz="2800" dirty="0"/>
              <a:t> (532 nm) and 250 </a:t>
            </a:r>
            <a:r>
              <a:rPr lang="en-US" sz="2800" dirty="0" err="1"/>
              <a:t>mJ</a:t>
            </a:r>
            <a:r>
              <a:rPr lang="en-US" sz="2800" dirty="0"/>
              <a:t> (1064 nm)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Laser is built by Leonardo (heritage of lasers on Aeolus wind lidar, and </a:t>
            </a:r>
            <a:r>
              <a:rPr lang="en-US" sz="2800" dirty="0" err="1"/>
              <a:t>EarthCare</a:t>
            </a:r>
            <a:r>
              <a:rPr lang="en-US" sz="2800" dirty="0"/>
              <a:t> atmospheric lidar)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6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46E7-A1BA-44B4-BA60-200E2144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96209"/>
            <a:ext cx="10515600" cy="78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+mn-lt"/>
              </a:rPr>
              <a:t>Comparisons of Ocean Measurements: CALIGOLA vs CALIPSO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AA67CB4-47B4-49E1-B00F-A5C6531E6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33125"/>
              </p:ext>
            </p:extLst>
          </p:nvPr>
        </p:nvGraphicFramePr>
        <p:xfrm>
          <a:off x="1119186" y="874084"/>
          <a:ext cx="10086977" cy="5457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481">
                  <a:extLst>
                    <a:ext uri="{9D8B030D-6E8A-4147-A177-3AD203B41FA5}">
                      <a16:colId xmlns:a16="http://schemas.microsoft.com/office/drawing/2014/main" val="1309935539"/>
                    </a:ext>
                  </a:extLst>
                </a:gridCol>
                <a:gridCol w="3365248">
                  <a:extLst>
                    <a:ext uri="{9D8B030D-6E8A-4147-A177-3AD203B41FA5}">
                      <a16:colId xmlns:a16="http://schemas.microsoft.com/office/drawing/2014/main" val="1839576500"/>
                    </a:ext>
                  </a:extLst>
                </a:gridCol>
                <a:gridCol w="3365248">
                  <a:extLst>
                    <a:ext uri="{9D8B030D-6E8A-4147-A177-3AD203B41FA5}">
                      <a16:colId xmlns:a16="http://schemas.microsoft.com/office/drawing/2014/main" val="1499714968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CALIGOLA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CALIPSO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7409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Vertical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0.75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22.5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407805"/>
                  </a:ext>
                </a:extLst>
              </a:tr>
              <a:tr h="6403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Wavelengths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355 nm, 532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532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025011"/>
                  </a:ext>
                </a:extLst>
              </a:tr>
              <a:tr h="1014305">
                <a:tc>
                  <a:txBody>
                    <a:bodyPr/>
                    <a:lstStyle/>
                    <a:p>
                      <a:r>
                        <a:rPr lang="en-US" sz="2800" dirty="0"/>
                        <a:t>       Polarizations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Co-polarization</a:t>
                      </a:r>
                    </a:p>
                    <a:p>
                      <a:pPr algn="ctr"/>
                      <a:r>
                        <a:rPr lang="en-US" sz="2800" dirty="0"/>
                        <a:t>Cross-polarization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Cross-polarization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640844"/>
                  </a:ext>
                </a:extLst>
              </a:tr>
              <a:tr h="12815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Raman Scattering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Stokes (404 nm)</a:t>
                      </a:r>
                    </a:p>
                    <a:p>
                      <a:pPr algn="ctr"/>
                      <a:r>
                        <a:rPr lang="en-US" sz="2800" dirty="0"/>
                        <a:t>Anti-Stokes (317 nm, 450 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1070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Fluorescence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Chlorophyll (685 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491478"/>
                  </a:ext>
                </a:extLst>
              </a:tr>
              <a:tr h="5837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Day/Night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23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32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46E7-A1BA-44B4-BA60-200E2144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48" y="166800"/>
            <a:ext cx="10515600" cy="78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+mn-lt"/>
              </a:rPr>
              <a:t>Comparisons of backscatter performance: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CALIGOLA vs CALIPSO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83033-845E-43AC-B4A7-33FE37FE4503}"/>
              </a:ext>
            </a:extLst>
          </p:cNvPr>
          <p:cNvSpPr txBox="1"/>
          <p:nvPr/>
        </p:nvSpPr>
        <p:spPr>
          <a:xfrm>
            <a:off x="277046" y="1208842"/>
            <a:ext cx="118093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Telescope solid angle: CALIGOLA 45% larger than CALIPSO [ 2.29e-12 Sr vs 1.58e-12 Sr ] (410 km orbit height)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Laser energy: CALIGOLA 355 nm has 5 times more energy; CALIGOLA 532 nm has 25% more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Detector QE: CALIGOLA 355 nm QE is 3.2 times of CALIPSO; CALIGOLA 532 nm QE is 2.2 times if CALIPSO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Atmospheric Attenuation: 355 nm is roughly 3 times more than 532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Ocean Subsurface Backscatter at 355 nm is roughly 4 times more than 532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Polarization: co-polarization signal is about 10 times that of cross polarization </a:t>
            </a:r>
          </a:p>
          <a:p>
            <a:endParaRPr lang="en-US" sz="2000" dirty="0"/>
          </a:p>
          <a:p>
            <a:r>
              <a:rPr lang="en-US" sz="2000" i="1" dirty="0"/>
              <a:t>Raman channels help (1) separating particulate and molecular backscatter; (2) removing attenuation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attenuated backscatter of particulate </a:t>
            </a:r>
            <a:r>
              <a:rPr lang="en-US" sz="2000" i="1" dirty="0"/>
              <a:t>= attenuated backscatter signal – c1 * attenuated Raman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particulate backscatter profile </a:t>
            </a:r>
            <a:r>
              <a:rPr lang="en-US" sz="2000" i="1" dirty="0"/>
              <a:t>= c2 * attenuated backscatter of particulate / attenuated Raman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CALIGOLA’s 355 nm co-polarization ocean signal strength / CALIPSO 532 nm cross polarization = 309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CALIGOLA’s 355 nm cross-polarization ocean signal strength / CALIPSO 532 nm cross polarization =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CALIGOLA’s 532 nm co-polarization ocean signal strength / CALIPSO 532 nm cross polarization = 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CALIGOLA’s 532 nm cross-polarization ocean signal strength / CALIPSO 532 nm cross polarization =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scientific information from CALIGOLA (e.g., particle size due to two wavelength contrast, …)</a:t>
            </a:r>
          </a:p>
        </p:txBody>
      </p:sp>
    </p:spTree>
    <p:extLst>
      <p:ext uri="{BB962C8B-B14F-4D97-AF65-F5344CB8AC3E}">
        <p14:creationId xmlns:p14="http://schemas.microsoft.com/office/powerpoint/2010/main" val="47811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CA1F6D-E985-46BF-9CAD-31DAA5481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72" t="28472" b="2222"/>
          <a:stretch/>
        </p:blipFill>
        <p:spPr>
          <a:xfrm>
            <a:off x="1667019" y="3508744"/>
            <a:ext cx="3924912" cy="27164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C1A5678-72B0-435F-90C7-2ED43C1F6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84" y="1169020"/>
            <a:ext cx="4533916" cy="21649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F322F7-6309-4090-B496-C82B2B811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075" y="1057776"/>
            <a:ext cx="3099637" cy="2371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E93D35-9691-4452-AE04-6A5F96E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667" y="3508744"/>
            <a:ext cx="2979417" cy="2703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DB2FFF-9E5E-4168-8A7B-46163ACF74DF}"/>
              </a:ext>
            </a:extLst>
          </p:cNvPr>
          <p:cNvSpPr txBox="1"/>
          <p:nvPr/>
        </p:nvSpPr>
        <p:spPr>
          <a:xfrm>
            <a:off x="220591" y="59750"/>
            <a:ext cx="11577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From Attenuated Backscatter to True Particulate Backscatter Profile: Raman Scattering of CALIGOLA plays similar role as Brillouin Scattering of HSRL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1414B-5EE9-4FDC-AC6B-93D440ACD1BA}"/>
              </a:ext>
            </a:extLst>
          </p:cNvPr>
          <p:cNvSpPr txBox="1"/>
          <p:nvPr/>
        </p:nvSpPr>
        <p:spPr>
          <a:xfrm>
            <a:off x="2514415" y="6428918"/>
            <a:ext cx="828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Raman backscatter coefficient is roughly 1/10 that of Brillouin (</a:t>
            </a:r>
            <a:r>
              <a:rPr lang="en-US" b="1" i="1" dirty="0"/>
              <a:t>PW </a:t>
            </a:r>
            <a:r>
              <a:rPr lang="en-US" b="1" i="1" dirty="0" err="1"/>
              <a:t>Zhai</a:t>
            </a:r>
            <a:r>
              <a:rPr lang="en-US" b="1" i="1" dirty="0"/>
              <a:t> </a:t>
            </a:r>
            <a:r>
              <a:rPr lang="en-US" i="1" dirty="0"/>
              <a:t>et al., 2015) </a:t>
            </a:r>
          </a:p>
        </p:txBody>
      </p:sp>
    </p:spTree>
    <p:extLst>
      <p:ext uri="{BB962C8B-B14F-4D97-AF65-F5344CB8AC3E}">
        <p14:creationId xmlns:p14="http://schemas.microsoft.com/office/powerpoint/2010/main" val="73875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46E7-A1BA-44B4-BA60-200E2144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20084"/>
            <a:ext cx="10515600" cy="78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+mn-lt"/>
              </a:rPr>
              <a:t>Backscatter + Raman (CALIGOLA) vs Backscatter (CALIPSO)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83033-845E-43AC-B4A7-33FE37FE4503}"/>
              </a:ext>
            </a:extLst>
          </p:cNvPr>
          <p:cNvSpPr txBox="1"/>
          <p:nvPr/>
        </p:nvSpPr>
        <p:spPr>
          <a:xfrm>
            <a:off x="466725" y="1705451"/>
            <a:ext cx="11410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CALIPSO backscatter: need assumptions about </a:t>
            </a:r>
            <a:r>
              <a:rPr lang="en-US" sz="2800" dirty="0" err="1"/>
              <a:t>Kd</a:t>
            </a:r>
            <a:r>
              <a:rPr lang="en-US" sz="2800" dirty="0"/>
              <a:t> and depolarization to derive particulate backscatter coefficient at 532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CALIGOLA: direct measurement of range resolved particulate backscatter coefficient profile using Backscatter signals / Raman signals at 355 nm and 532 nm, as well as diffuse attenuation coefficients and their wavelength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401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4D94C-2C5D-42EB-AE9D-A5982660BFAC}"/>
              </a:ext>
            </a:extLst>
          </p:cNvPr>
          <p:cNvSpPr txBox="1"/>
          <p:nvPr/>
        </p:nvSpPr>
        <p:spPr>
          <a:xfrm>
            <a:off x="513708" y="262095"/>
            <a:ext cx="1131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Laser Induced Chlorophyll Fluorescence ( 685 nm </a:t>
            </a:r>
            <a:r>
              <a:rPr lang="en-US" sz="3200" i="1" dirty="0"/>
              <a:t>and 735 nm</a:t>
            </a:r>
            <a:r>
              <a:rPr lang="en-US" sz="3200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60196-7514-486A-BDF4-A077D9F454B1}"/>
              </a:ext>
            </a:extLst>
          </p:cNvPr>
          <p:cNvSpPr txBox="1"/>
          <p:nvPr/>
        </p:nvSpPr>
        <p:spPr>
          <a:xfrm>
            <a:off x="7611652" y="958344"/>
            <a:ext cx="373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Vegetation (Biotic and abiotic stress ) </a:t>
            </a:r>
          </a:p>
        </p:txBody>
      </p:sp>
      <p:pic>
        <p:nvPicPr>
          <p:cNvPr id="1028" name="Picture 4" descr="Chlorophyll Fluorescence :: Ocean Optics Web Book">
            <a:extLst>
              <a:ext uri="{FF2B5EF4-FFF2-40B4-BE49-F238E27FC236}">
                <a16:creationId xmlns:a16="http://schemas.microsoft.com/office/drawing/2014/main" id="{536F99D4-CF6F-4A35-9BB3-88AC9DFE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2" y="1293193"/>
            <a:ext cx="5137781" cy="460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84318-826A-45D0-8996-648494F0B977}"/>
              </a:ext>
            </a:extLst>
          </p:cNvPr>
          <p:cNvSpPr txBox="1"/>
          <p:nvPr/>
        </p:nvSpPr>
        <p:spPr>
          <a:xfrm>
            <a:off x="2686049" y="5784436"/>
            <a:ext cx="269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Ocean Optics Web 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B78A43-09EA-4AB4-80BB-712EC3A4C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6389" r="19922" b="45084"/>
          <a:stretch/>
        </p:blipFill>
        <p:spPr>
          <a:xfrm>
            <a:off x="2181207" y="1225044"/>
            <a:ext cx="3667125" cy="584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74B898-0758-4A65-A797-8E672E5FE7EF}"/>
              </a:ext>
            </a:extLst>
          </p:cNvPr>
          <p:cNvSpPr txBox="1"/>
          <p:nvPr/>
        </p:nvSpPr>
        <p:spPr>
          <a:xfrm>
            <a:off x="247632" y="933450"/>
            <a:ext cx="441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Measurement of chlorophyll profile </a:t>
            </a:r>
            <a:r>
              <a:rPr lang="en-US" i="1" dirty="0" err="1"/>
              <a:t>Chl</a:t>
            </a:r>
            <a:r>
              <a:rPr lang="en-US" i="1" dirty="0"/>
              <a:t>(z)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ABD994-4E8A-44EE-B10C-EB55B0241F12}"/>
              </a:ext>
            </a:extLst>
          </p:cNvPr>
          <p:cNvCxnSpPr>
            <a:cxnSpLocks/>
          </p:cNvCxnSpPr>
          <p:nvPr/>
        </p:nvCxnSpPr>
        <p:spPr>
          <a:xfrm>
            <a:off x="2482279" y="1582634"/>
            <a:ext cx="0" cy="34846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9185DB-1941-4678-8214-54D2A6EA4E7D}"/>
              </a:ext>
            </a:extLst>
          </p:cNvPr>
          <p:cNvCxnSpPr>
            <a:cxnSpLocks/>
          </p:cNvCxnSpPr>
          <p:nvPr/>
        </p:nvCxnSpPr>
        <p:spPr>
          <a:xfrm>
            <a:off x="2870988" y="1582634"/>
            <a:ext cx="0" cy="3641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B50CCA0-E8E5-4967-9228-7068C528A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70" y="1278926"/>
            <a:ext cx="5400675" cy="4636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0830BA-F7B8-4008-ACFC-DEE37A99FEBF}"/>
              </a:ext>
            </a:extLst>
          </p:cNvPr>
          <p:cNvSpPr txBox="1"/>
          <p:nvPr/>
        </p:nvSpPr>
        <p:spPr>
          <a:xfrm>
            <a:off x="8296275" y="5977944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Chappelle et al., 1984 (Applied Optics)</a:t>
            </a:r>
          </a:p>
        </p:txBody>
      </p:sp>
    </p:spTree>
    <p:extLst>
      <p:ext uri="{BB962C8B-B14F-4D97-AF65-F5344CB8AC3E}">
        <p14:creationId xmlns:p14="http://schemas.microsoft.com/office/powerpoint/2010/main" val="251451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061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AEF8E-4642-4157-BB85-74E083F4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089" y="1263075"/>
            <a:ext cx="4998697" cy="3596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CALIGOLA will make high SNR Day and Night Measurements:</a:t>
            </a:r>
            <a:b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&gt; 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vertical migrations of ocean animals (Behrenfeld et al., 2019)</a:t>
            </a:r>
            <a:b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&gt; nutrient stress diagnostics through fluorescence yields</a:t>
            </a:r>
            <a:endParaRPr lang="en-US" sz="3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73" name="Group 2063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2065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Oval 2075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8" name="Oval 2077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Researchers have now observed zooplankton vertical migration at the global scale thanks to the CALIPSO satellite. (NASA image)">
            <a:extLst>
              <a:ext uri="{FF2B5EF4-FFF2-40B4-BE49-F238E27FC236}">
                <a16:creationId xmlns:a16="http://schemas.microsoft.com/office/drawing/2014/main" id="{D74C72BC-6C4F-4413-BCB5-DD2E05798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13901" b="12593"/>
          <a:stretch/>
        </p:blipFill>
        <p:spPr bwMode="auto">
          <a:xfrm>
            <a:off x="1399865" y="2147983"/>
            <a:ext cx="4780412" cy="235867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Graphic 212">
            <a:extLst>
              <a:ext uri="{FF2B5EF4-FFF2-40B4-BE49-F238E27FC236}">
                <a16:creationId xmlns:a16="http://schemas.microsoft.com/office/drawing/2014/main" id="{A753B935-E3DD-466D-BFAC-68E0BE02D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39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82" name="Graphic 212">
            <a:extLst>
              <a:ext uri="{FF2B5EF4-FFF2-40B4-BE49-F238E27FC236}">
                <a16:creationId xmlns:a16="http://schemas.microsoft.com/office/drawing/2014/main" id="{FB034F26-4148-4B59-B493-14D7A9A8B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39F">
              <a:alpha val="3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84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7" name="Freeform: Shape 2086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8" name="Freeform: Shape 2087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9" name="Freeform: Shape 2088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107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1107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Comparisons of Ocean Measurements: CALIGOLA vs CALIPSO </vt:lpstr>
      <vt:lpstr>Comparisons of backscatter performance:  CALIGOLA vs CALIPSO </vt:lpstr>
      <vt:lpstr>PowerPoint Presentation</vt:lpstr>
      <vt:lpstr>Backscatter + Raman (CALIGOLA) vs Backscatter (CALIPSO)</vt:lpstr>
      <vt:lpstr>PowerPoint Presentation</vt:lpstr>
      <vt:lpstr>CALIGOLA will make high SNR Day and Night Measurements:   &gt; vertical migrations of ocean animals (Behrenfeld et al., 2019)  &gt; nutrient stress diagnostics through fluorescence yields</vt:lpstr>
      <vt:lpstr>PolCube Overview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Hu, Yongxiang (LARC-E304)</dc:creator>
  <cp:lastModifiedBy>YONGXIANG HU</cp:lastModifiedBy>
  <cp:revision>61</cp:revision>
  <dcterms:created xsi:type="dcterms:W3CDTF">2023-05-03T09:29:54Z</dcterms:created>
  <dcterms:modified xsi:type="dcterms:W3CDTF">2023-05-15T17:51:13Z</dcterms:modified>
</cp:coreProperties>
</file>