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05" r:id="rId2"/>
    <p:sldId id="966" r:id="rId3"/>
    <p:sldId id="258" r:id="rId4"/>
    <p:sldId id="315" r:id="rId5"/>
    <p:sldId id="319" r:id="rId6"/>
    <p:sldId id="263" r:id="rId7"/>
    <p:sldId id="385" r:id="rId8"/>
    <p:sldId id="962" r:id="rId9"/>
    <p:sldId id="891" r:id="rId10"/>
    <p:sldId id="961" r:id="rId11"/>
    <p:sldId id="883" r:id="rId12"/>
    <p:sldId id="907" r:id="rId13"/>
    <p:sldId id="957" r:id="rId14"/>
    <p:sldId id="960" r:id="rId15"/>
    <p:sldId id="901" r:id="rId16"/>
    <p:sldId id="908" r:id="rId17"/>
    <p:sldId id="967" r:id="rId18"/>
    <p:sldId id="968" r:id="rId19"/>
    <p:sldId id="900" r:id="rId20"/>
    <p:sldId id="949" r:id="rId21"/>
    <p:sldId id="339" r:id="rId22"/>
    <p:sldId id="963" r:id="rId23"/>
    <p:sldId id="946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DC7"/>
    <a:srgbClr val="EFF3F4"/>
    <a:srgbClr val="E4E8EA"/>
    <a:srgbClr val="CCFFCC"/>
    <a:srgbClr val="E7EBF5"/>
    <a:srgbClr val="2D75B6"/>
    <a:srgbClr val="CCD5E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7691A-1CE6-C846-9CD7-231290A29DD5}" v="51" dt="2020-02-12T21:34:29.178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1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92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85.5814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9-07-08T14:17:56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997 21030 0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D2DF0E-7542-4124-8E7C-4ED10FC769AA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7F1EAA-3C44-4484-A39B-682470198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observatory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88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Reiterate that baselines are “capabilities” not “requirements”</a:t>
            </a:r>
          </a:p>
          <a:p>
            <a:r>
              <a:rPr lang="en-US" dirty="0"/>
              <a:t>Point out that we’ll discuss “% tilt” later</a:t>
            </a:r>
          </a:p>
          <a:p>
            <a:r>
              <a:rPr lang="en-US" dirty="0"/>
              <a:t>Point out “high gain”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8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OCI overview part 1 – general 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BAAB8-FEA1-5544-B089-38C2ECC746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7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Polarimeter overview – Jeremy will go very quickly because Brian will cover in detail.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UPDATE POL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BAAB8-FEA1-5544-B089-38C2ECC746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ABD4C-49CB-4C46-9ACE-A3CF9D790C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48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analyses fully documented for anyone who wants to learn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56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6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 and sweet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60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8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Polarimeter overview – Jeremy will go very quickly because Brian will cover in detail.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UPDATE POL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4BBAAB8-FEA1-5544-B089-38C2ECC7461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035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34" y="46169"/>
            <a:ext cx="676868" cy="55487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4829417"/>
            <a:ext cx="10363200" cy="1362075"/>
          </a:xfrm>
        </p:spPr>
        <p:txBody>
          <a:bodyPr anchor="t">
            <a:normAutofit/>
          </a:bodyPr>
          <a:lstStyle>
            <a:lvl1pPr algn="l">
              <a:defRPr sz="2400" b="1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962851" y="7878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4962850" y="23251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3055917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Feb 24 - 28, 2020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Mission Critical Design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1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3"/>
            <a:ext cx="10972800" cy="4525963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Feb 24 - 28, 2020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Mission Critical Design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3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Feb 24 - 28, 2020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Mission Critical Design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1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Feb 24 - 28, 2020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Mission Critical Design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9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Feb 24 - 28, 2020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Mission Critical Design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12" y="228605"/>
            <a:ext cx="649389" cy="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43"/>
          <p:cNvSpPr>
            <a:spLocks noChangeShapeType="1"/>
          </p:cNvSpPr>
          <p:nvPr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Mission Critical Design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Feb 24 - 28, 2020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96133" y="114301"/>
            <a:ext cx="67665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58"/>
            <a:ext cx="856860" cy="64264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706100" y="6572250"/>
            <a:ext cx="111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9C4F33-5202-4605-BBB4-1B1626B5CB45}" type="slidenum">
              <a:rPr lang="en-US" sz="800" smtClean="0">
                <a:solidFill>
                  <a:prstClr val="black"/>
                </a:solidFill>
              </a:rPr>
              <a:pPr/>
              <a:t>‹#›</a:t>
            </a:fld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1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ts val="0"/>
        </a:spcBef>
        <a:spcAft>
          <a:spcPts val="19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ce.oceansciences.org/documents.htm?id=mem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customXml" Target="../ink/ink1.xm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6592" y="934410"/>
            <a:ext cx="9099678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/>
            <a:r>
              <a:rPr lang="en-US" sz="4400" dirty="0">
                <a:solidFill>
                  <a:schemeClr val="bg1"/>
                </a:solidFill>
              </a:rPr>
              <a:t>the Plankton, Aerosol, Cloud, ocean Ecosystem (PACE) mission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222786" y="4597029"/>
            <a:ext cx="9983484" cy="21407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Jeremy </a:t>
            </a:r>
            <a:r>
              <a:rPr lang="en-US" sz="2800" dirty="0" err="1">
                <a:solidFill>
                  <a:schemeClr val="bg1"/>
                </a:solidFill>
              </a:rPr>
              <a:t>Werdell</a:t>
            </a:r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NASA Goddard Space Flight Center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Virtual OCRT, 26 &amp; 28 May 2020</a:t>
            </a:r>
          </a:p>
        </p:txBody>
      </p:sp>
    </p:spTree>
    <p:extLst>
      <p:ext uri="{BB962C8B-B14F-4D97-AF65-F5344CB8AC3E}">
        <p14:creationId xmlns:p14="http://schemas.microsoft.com/office/powerpoint/2010/main" val="4195997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PACE science products</a:t>
            </a:r>
            <a:endParaRPr lang="en-US" sz="28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1" y="1752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3865B-51B3-3B40-B9C1-E06FCDD822AE}"/>
              </a:ext>
            </a:extLst>
          </p:cNvPr>
          <p:cNvSpPr txBox="1"/>
          <p:nvPr/>
        </p:nvSpPr>
        <p:spPr>
          <a:xfrm>
            <a:off x="6461878" y="3484679"/>
            <a:ext cx="2366272" cy="147732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Heritage approaches implemented, with goal of updating / replacing (e.g., SAT contributions)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150A1D-51B8-E343-829D-6746BD0B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861" y="3362514"/>
            <a:ext cx="2274504" cy="2946517"/>
          </a:xfrm>
          <a:prstGeom prst="rect">
            <a:avLst/>
          </a:prstGeom>
          <a:ln w="25400">
            <a:solidFill>
              <a:srgbClr val="00B050"/>
            </a:solidFill>
          </a:ln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494A7B-F419-AD43-89D1-6F3FD13FB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621891"/>
              </p:ext>
            </p:extLst>
          </p:nvPr>
        </p:nvGraphicFramePr>
        <p:xfrm>
          <a:off x="773635" y="935726"/>
          <a:ext cx="5164178" cy="2679066"/>
        </p:xfrm>
        <a:graphic>
          <a:graphicData uri="http://schemas.openxmlformats.org/drawingml/2006/table">
            <a:tbl>
              <a:tblPr firstRow="1" firstCol="1" bandRow="1"/>
              <a:tblGrid>
                <a:gridCol w="5164178">
                  <a:extLst>
                    <a:ext uri="{9D8B030D-6E8A-4147-A177-3AD203B41FA5}">
                      <a16:colId xmlns:a16="http://schemas.microsoft.com/office/drawing/2014/main" val="1510154239"/>
                    </a:ext>
                  </a:extLst>
                </a:gridCol>
              </a:tblGrid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Required products with uncertainty requirements</a:t>
                      </a:r>
                      <a:endParaRPr lang="en-US" sz="1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046218"/>
                  </a:ext>
                </a:extLst>
              </a:tr>
              <a:tr h="540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Hyperspectral remote-sensing </a:t>
                      </a:r>
                      <a:r>
                        <a:rPr lang="en-US" sz="14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reflectances</a:t>
                      </a:r>
                      <a:b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</a:b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2.5 nm spectral steps with 5 nm spectral resolution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073773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Total aerosol optical depth at 380, 440, 500, 550 and 675 nm </a:t>
                      </a: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081715"/>
                  </a:ext>
                </a:extLst>
              </a:tr>
              <a:tr h="241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Fraction of AOD(550) from fine mode aerosols over oceans</a:t>
                      </a: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55293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Cloud layer detection for optical depth &gt; 0.3 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482677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Cloud top pressure of opaque (optical depth &gt; 3) clouds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405108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Optical thickness of liquid clouds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452501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Optical thickness of ice clouds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442460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Effective radius of liquid clouds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58031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Effective radius of ice clouds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44823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B999C0C-9812-624B-B859-207E6D0FD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70605"/>
              </p:ext>
            </p:extLst>
          </p:nvPr>
        </p:nvGraphicFramePr>
        <p:xfrm>
          <a:off x="773635" y="4485170"/>
          <a:ext cx="5180433" cy="1921990"/>
        </p:xfrm>
        <a:graphic>
          <a:graphicData uri="http://schemas.openxmlformats.org/drawingml/2006/table">
            <a:tbl>
              <a:tblPr firstRow="1" firstCol="1" bandRow="1"/>
              <a:tblGrid>
                <a:gridCol w="5180433">
                  <a:extLst>
                    <a:ext uri="{9D8B030D-6E8A-4147-A177-3AD203B41FA5}">
                      <a16:colId xmlns:a16="http://schemas.microsoft.com/office/drawing/2014/main" val="1510154239"/>
                    </a:ext>
                  </a:extLst>
                </a:gridCol>
              </a:tblGrid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Additional required heritage products to be generated</a:t>
                      </a:r>
                      <a:endParaRPr lang="en-US" sz="1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046218"/>
                  </a:ext>
                </a:extLst>
              </a:tr>
              <a:tr h="2574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Chlorophyll concentration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073773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Spectral diffuse attenuation coefficients</a:t>
                      </a: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081715"/>
                  </a:ext>
                </a:extLst>
              </a:tr>
              <a:tr h="241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Spectral absorption coefficients (phytoplankton, CDOM+NAP)</a:t>
                      </a: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855293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Spectral backscattering coefficients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482677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Fluorescence line height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405108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Water path of liquid, ice clouds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52501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Shortwave radiative effect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44246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AF5B089-CB06-DE4F-A8AE-C7F9C64EE55B}"/>
              </a:ext>
            </a:extLst>
          </p:cNvPr>
          <p:cNvSpPr/>
          <p:nvPr/>
        </p:nvSpPr>
        <p:spPr>
          <a:xfrm>
            <a:off x="903347" y="3889141"/>
            <a:ext cx="4921008" cy="307777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these are required for mission success &amp; drive OCI design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66A6DB-33BE-CA4E-A93E-E7109B8E9920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H="1" flipV="1">
            <a:off x="3355724" y="3614792"/>
            <a:ext cx="8127" cy="27434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1FCCBF-6892-A943-915F-7F8B8C07F9F0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>
            <a:off x="3363851" y="4196918"/>
            <a:ext cx="0" cy="28825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3FD023-2A57-C24D-A5A0-51B5832988E4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045835" y="3468089"/>
            <a:ext cx="416043" cy="7552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D171A5-9F82-EA4B-AFE8-C6214B1950D7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063320" y="4223343"/>
            <a:ext cx="398558" cy="12369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9523B3E-57A5-8149-A7A9-D50E5278E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418797"/>
              </p:ext>
            </p:extLst>
          </p:nvPr>
        </p:nvGraphicFramePr>
        <p:xfrm>
          <a:off x="6237932" y="935726"/>
          <a:ext cx="5180433" cy="2152542"/>
        </p:xfrm>
        <a:graphic>
          <a:graphicData uri="http://schemas.openxmlformats.org/drawingml/2006/table">
            <a:tbl>
              <a:tblPr firstRow="1" firstCol="1" bandRow="1"/>
              <a:tblGrid>
                <a:gridCol w="5180433">
                  <a:extLst>
                    <a:ext uri="{9D8B030D-6E8A-4147-A177-3AD203B41FA5}">
                      <a16:colId xmlns:a16="http://schemas.microsoft.com/office/drawing/2014/main" val="1510154239"/>
                    </a:ext>
                  </a:extLst>
                </a:gridCol>
              </a:tblGrid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Other heritage &amp; expected new / advanced data products</a:t>
                      </a:r>
                      <a:endParaRPr lang="en-US" sz="1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046218"/>
                  </a:ext>
                </a:extLst>
              </a:tr>
              <a:tr h="25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Phytoplankton community composition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073773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Carbon stocks &amp; primary production</a:t>
                      </a: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081715"/>
                  </a:ext>
                </a:extLst>
              </a:tr>
              <a:tr h="241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Radiometric products (PAR, surface albedo, UV, others) </a:t>
                      </a:r>
                    </a:p>
                  </a:txBody>
                  <a:tcPr marL="62547" marR="625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855293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Aerosols properties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314714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Land properties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405108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Polarimetric products (atmospheres + oceans)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452501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Applications products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442460"/>
                  </a:ext>
                </a:extLst>
              </a:tr>
              <a:tr h="2371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28113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029036D-E5AD-7043-9054-2E6CFAE8D4AD}"/>
              </a:ext>
            </a:extLst>
          </p:cNvPr>
          <p:cNvSpPr txBox="1"/>
          <p:nvPr/>
        </p:nvSpPr>
        <p:spPr>
          <a:xfrm>
            <a:off x="6479367" y="5385701"/>
            <a:ext cx="2366272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Describes product and algorithm selection process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75582C-2634-BF44-9177-A4FAB6F15294}"/>
              </a:ext>
            </a:extLst>
          </p:cNvPr>
          <p:cNvCxnSpPr>
            <a:stCxn id="18" idx="3"/>
          </p:cNvCxnSpPr>
          <p:nvPr/>
        </p:nvCxnSpPr>
        <p:spPr>
          <a:xfrm>
            <a:off x="8845639" y="5847366"/>
            <a:ext cx="298222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C6A497-E82D-224A-A952-5A87621F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SPEXone</a:t>
            </a:r>
            <a:r>
              <a:rPr lang="en-US" sz="2800" dirty="0"/>
              <a:t> and HARP2 science products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496F72-1F87-864A-B7B1-251C07FE0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66018"/>
            <a:ext cx="111252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Mission requirement on science products from the two polarimeters is limited to Level-1C only (calibrated/geolocated/co-registered </a:t>
            </a:r>
            <a:r>
              <a:rPr lang="en-US" sz="2000" dirty="0" err="1"/>
              <a:t>radiometery</a:t>
            </a:r>
            <a:r>
              <a:rPr lang="en-US" sz="2000" dirty="0"/>
              <a:t> and polarimetry).</a:t>
            </a:r>
          </a:p>
          <a:p>
            <a:pPr lvl="1"/>
            <a:r>
              <a:rPr lang="en-US" sz="1700" dirty="0"/>
              <a:t>Long ongoing conversation(s) on a common Level-1C format / grid</a:t>
            </a:r>
          </a:p>
          <a:p>
            <a:pPr lvl="1"/>
            <a:r>
              <a:rPr lang="en-US" sz="1700" dirty="0"/>
              <a:t>Initial Level-1A to Level-1B/C provided by UMBC and SRON</a:t>
            </a:r>
          </a:p>
          <a:p>
            <a:pPr marL="342900" lvl="1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Science goal is to produce aerosol and cloud products from the polarimeters, and to support atmospheric correction for ocean color retrievals.</a:t>
            </a:r>
          </a:p>
          <a:p>
            <a:pPr lvl="1"/>
            <a:r>
              <a:rPr lang="en-US" sz="1700" dirty="0"/>
              <a:t>SRON has delivered &amp; SDS is testing Level-2 software for aerosol retrievals from SPEX</a:t>
            </a:r>
          </a:p>
          <a:p>
            <a:pPr lvl="1"/>
            <a:r>
              <a:rPr lang="en-US" sz="1700" dirty="0"/>
              <a:t>SDS/Project Science is developing / testing a Level-2 ocean/atmosphere retrieval algorithm for SPEX/HARP</a:t>
            </a:r>
          </a:p>
          <a:p>
            <a:pPr lvl="1"/>
            <a:r>
              <a:rPr lang="en-US" sz="1700" dirty="0"/>
              <a:t>Expectation is that the SAT will develop retrieval algorithms</a:t>
            </a:r>
          </a:p>
          <a:p>
            <a:endParaRPr lang="en-US" sz="2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1" y="1752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9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CF84-D751-A14F-96E1-96FBF8E5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NASA Technical Memoranda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8C3EA2-5D00-204E-9EF3-10A7BE4ACED0}"/>
              </a:ext>
            </a:extLst>
          </p:cNvPr>
          <p:cNvSpPr/>
          <p:nvPr/>
        </p:nvSpPr>
        <p:spPr>
          <a:xfrm>
            <a:off x="3238935" y="6155564"/>
            <a:ext cx="571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https://pace.oceansciences.org/documents.htm?id=memo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B3BC9-2A9E-F24D-BDD5-D34126C98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66" y="1181344"/>
            <a:ext cx="3579067" cy="464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41B61-3EAE-6248-9FCF-404E524BD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175590"/>
            <a:ext cx="3600244" cy="4652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330486-4784-CE4F-B098-82E94DFF9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8090"/>
            <a:ext cx="3556000" cy="4622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B57A72-59F2-4D48-B8DA-95068C7A4508}"/>
              </a:ext>
            </a:extLst>
          </p:cNvPr>
          <p:cNvSpPr txBox="1"/>
          <p:nvPr/>
        </p:nvSpPr>
        <p:spPr>
          <a:xfrm>
            <a:off x="9398334" y="3233706"/>
            <a:ext cx="2111397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UV capabilities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Fluorescence capabilities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Ground sample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SWIR band placement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Addition of 1038 nm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Solar calibration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Lunar calibration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Ltyp</a:t>
            </a:r>
            <a:r>
              <a:rPr lang="en-US" sz="1200" dirty="0"/>
              <a:t>, </a:t>
            </a:r>
            <a:r>
              <a:rPr lang="en-US" sz="1200" dirty="0" err="1"/>
              <a:t>Lmax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Spectral resolution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3AD5C-1F21-A044-8EF9-8E84EE640048}"/>
              </a:ext>
            </a:extLst>
          </p:cNvPr>
          <p:cNvSpPr txBox="1"/>
          <p:nvPr/>
        </p:nvSpPr>
        <p:spPr>
          <a:xfrm>
            <a:off x="5675131" y="3233706"/>
            <a:ext cx="2111397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Requirements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Geolocation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Random error (SNRs)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Systematic error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Model error (within atmospheric correction)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Geophysical model uncertainty propagation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6546B-6772-4C45-B4D3-E7CDDD73F660}"/>
              </a:ext>
            </a:extLst>
          </p:cNvPr>
          <p:cNvSpPr txBox="1"/>
          <p:nvPr/>
        </p:nvSpPr>
        <p:spPr>
          <a:xfrm>
            <a:off x="1938809" y="3233706"/>
            <a:ext cx="211139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Coverage loss from Sun glint and instrument tilt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Data completeness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Pushbroom</a:t>
            </a:r>
            <a:r>
              <a:rPr lang="en-US" sz="1200" dirty="0"/>
              <a:t> image striping artifacts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Pushbroom</a:t>
            </a:r>
            <a:r>
              <a:rPr lang="en-US" sz="1200" dirty="0"/>
              <a:t> lunar calibration maneuver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Altitude reduction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IDL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 coastal camera (COCI)</a:t>
            </a:r>
          </a:p>
        </p:txBody>
      </p:sp>
    </p:spTree>
    <p:extLst>
      <p:ext uri="{BB962C8B-B14F-4D97-AF65-F5344CB8AC3E}">
        <p14:creationId xmlns:p14="http://schemas.microsoft.com/office/powerpoint/2010/main" val="6600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07A60A6-9FF0-704F-A581-EAEE43B19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b="123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D69F43-407F-0C4A-8214-4413EEFC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PACE System Vicarious Calibration (SVC)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3B0F5-A5EC-5E4B-9473-D20033C1E42F}"/>
              </a:ext>
            </a:extLst>
          </p:cNvPr>
          <p:cNvSpPr txBox="1"/>
          <p:nvPr/>
        </p:nvSpPr>
        <p:spPr>
          <a:xfrm>
            <a:off x="5833256" y="4911149"/>
            <a:ext cx="43381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2019	2020	2021	2022	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C90F5-6A5B-D442-B44C-0B8959052DDF}"/>
              </a:ext>
            </a:extLst>
          </p:cNvPr>
          <p:cNvSpPr txBox="1"/>
          <p:nvPr/>
        </p:nvSpPr>
        <p:spPr>
          <a:xfrm>
            <a:off x="7119061" y="5544385"/>
            <a:ext cx="732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86156-8BDE-1A4C-8130-6BF335352391}"/>
              </a:ext>
            </a:extLst>
          </p:cNvPr>
          <p:cNvSpPr txBox="1"/>
          <p:nvPr/>
        </p:nvSpPr>
        <p:spPr>
          <a:xfrm>
            <a:off x="9636136" y="4389220"/>
            <a:ext cx="82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launch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54066E-C34C-DC43-86AD-9C3C1C5CFD1F}"/>
              </a:ext>
            </a:extLst>
          </p:cNvPr>
          <p:cNvCxnSpPr>
            <a:cxnSpLocks/>
          </p:cNvCxnSpPr>
          <p:nvPr/>
        </p:nvCxnSpPr>
        <p:spPr>
          <a:xfrm flipV="1">
            <a:off x="7485469" y="5306861"/>
            <a:ext cx="0" cy="246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FE4B06D-A6D9-2F4A-8002-18389F41A527}"/>
              </a:ext>
            </a:extLst>
          </p:cNvPr>
          <p:cNvSpPr/>
          <p:nvPr/>
        </p:nvSpPr>
        <p:spPr>
          <a:xfrm rot="5400000">
            <a:off x="9128999" y="4684443"/>
            <a:ext cx="246956" cy="15646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31C926-07D3-AC44-A308-BAAD681787B2}"/>
              </a:ext>
            </a:extLst>
          </p:cNvPr>
          <p:cNvSpPr txBox="1"/>
          <p:nvPr/>
        </p:nvSpPr>
        <p:spPr>
          <a:xfrm>
            <a:off x="8271082" y="5590258"/>
            <a:ext cx="236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dress rehearsal + site &amp; system characterization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ADE58B-805D-9842-8C69-C587C9AC8E17}"/>
              </a:ext>
            </a:extLst>
          </p:cNvPr>
          <p:cNvCxnSpPr>
            <a:cxnSpLocks/>
          </p:cNvCxnSpPr>
          <p:nvPr/>
        </p:nvCxnSpPr>
        <p:spPr>
          <a:xfrm>
            <a:off x="9975819" y="4702634"/>
            <a:ext cx="0" cy="17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7A36A4-B6E3-9145-829F-CA822843243C}"/>
              </a:ext>
            </a:extLst>
          </p:cNvPr>
          <p:cNvSpPr txBox="1"/>
          <p:nvPr/>
        </p:nvSpPr>
        <p:spPr>
          <a:xfrm>
            <a:off x="7798048" y="4389220"/>
            <a:ext cx="134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down-select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FDDA7-FB8F-3E45-8292-BB4B2E6539CF}"/>
              </a:ext>
            </a:extLst>
          </p:cNvPr>
          <p:cNvCxnSpPr>
            <a:cxnSpLocks/>
          </p:cNvCxnSpPr>
          <p:nvPr/>
        </p:nvCxnSpPr>
        <p:spPr>
          <a:xfrm>
            <a:off x="8470140" y="4702634"/>
            <a:ext cx="209" cy="17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E3F0BCD-CD89-1444-9B73-3F4C0E5633CF}"/>
              </a:ext>
            </a:extLst>
          </p:cNvPr>
          <p:cNvSpPr>
            <a:spLocks noGrp="1"/>
          </p:cNvSpPr>
          <p:nvPr/>
        </p:nvSpPr>
        <p:spPr>
          <a:xfrm>
            <a:off x="742112" y="1587713"/>
            <a:ext cx="3907641" cy="2283253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lvl="2" indent="0">
              <a:spcBef>
                <a:spcPts val="0"/>
              </a:spcBef>
              <a:buClr>
                <a:srgbClr val="4472C4">
                  <a:lumMod val="75000"/>
                </a:srgbClr>
              </a:buClr>
              <a:buNone/>
              <a:defRPr/>
            </a:pPr>
            <a:r>
              <a:rPr lang="en-US" sz="1800" b="1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Implementation of </a:t>
            </a:r>
            <a:r>
              <a:rPr lang="en-US" sz="1800" b="1" dirty="0" err="1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MarONet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 for support of PACE Vicarious Calibration</a:t>
            </a:r>
          </a:p>
          <a:p>
            <a:pPr marL="4763" lvl="2" indent="0">
              <a:spcBef>
                <a:spcPts val="0"/>
              </a:spcBef>
              <a:buClr>
                <a:srgbClr val="4472C4">
                  <a:lumMod val="75000"/>
                </a:srgbClr>
              </a:buClr>
              <a:buNone/>
              <a:defRPr/>
            </a:pPr>
            <a:endParaRPr lang="en-US" sz="1800" b="1" dirty="0">
              <a:solidFill>
                <a:schemeClr val="tx1"/>
              </a:solidFill>
              <a:latin typeface="Calibri Light" panose="020F0302020204030204"/>
              <a:ea typeface="Times" charset="0"/>
              <a:cs typeface="Times" charset="0"/>
            </a:endParaRPr>
          </a:p>
          <a:p>
            <a:pPr marL="290513" lvl="2" indent="-285750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Ken Voss (University of Miami)</a:t>
            </a:r>
          </a:p>
          <a:p>
            <a:pPr marL="290513" lvl="2" indent="-285750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Times" charset="0"/>
                <a:cs typeface="Times" charset="0"/>
              </a:rPr>
              <a:t>Partners:</a:t>
            </a: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 </a:t>
            </a:r>
          </a:p>
          <a:p>
            <a:pPr marL="585788" lvl="3" indent="-285750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Curtin University</a:t>
            </a:r>
          </a:p>
          <a:p>
            <a:pPr marL="585788" lvl="3" indent="-285750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SJSU Moss Landing Marine Lab</a:t>
            </a:r>
          </a:p>
          <a:p>
            <a:pPr marL="585788" lvl="3" indent="-285750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NIST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E4E8EA"/>
                </a:solidFill>
                <a:effectLst/>
                <a:uLnTx/>
                <a:uFillTx/>
                <a:latin typeface="Calibri Light" panose="020F0302020204030204"/>
                <a:ea typeface="Times" charset="0"/>
                <a:cs typeface="Times" charset="0"/>
              </a:rPr>
              <a:t>$4.6M / 4 years</a:t>
            </a:r>
          </a:p>
          <a:p>
            <a:pPr marL="0" indent="0">
              <a:spcBef>
                <a:spcPts val="0"/>
              </a:spcBef>
              <a:buClr>
                <a:srgbClr val="4472C4">
                  <a:lumMod val="75000"/>
                </a:srgbClr>
              </a:buClr>
              <a:buNone/>
              <a:defRPr/>
            </a:pPr>
            <a:endParaRPr lang="en-US" sz="1200" dirty="0">
              <a:solidFill>
                <a:schemeClr val="tx1"/>
              </a:solidFill>
              <a:latin typeface="Calibri Light" panose="020F0302020204030204"/>
              <a:ea typeface="Times" charset="0"/>
              <a:cs typeface="Time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679205-3274-744F-95C3-8BECEC2C10E0}"/>
              </a:ext>
            </a:extLst>
          </p:cNvPr>
          <p:cNvSpPr txBox="1"/>
          <p:nvPr/>
        </p:nvSpPr>
        <p:spPr>
          <a:xfrm>
            <a:off x="1377417" y="838765"/>
            <a:ext cx="95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ROSES 2018 A.48 (amendment 22 Feb 2019); Selection 18 July 2019; Start June 2020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15E99F-CE64-FE48-BEEA-FEED52F2212C}"/>
              </a:ext>
            </a:extLst>
          </p:cNvPr>
          <p:cNvSpPr>
            <a:spLocks noGrp="1"/>
          </p:cNvSpPr>
          <p:nvPr/>
        </p:nvSpPr>
        <p:spPr>
          <a:xfrm>
            <a:off x="5050504" y="1587713"/>
            <a:ext cx="6441156" cy="2283253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4472C4">
                  <a:lumMod val="75000"/>
                </a:srgbClr>
              </a:buClr>
              <a:buNone/>
              <a:defRPr/>
            </a:pPr>
            <a:r>
              <a:rPr lang="en-US" sz="1800" b="1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A new paradigm for ocean color satellite calibration and validation: highly accurate, low uncertainty, hyperspectral radiometric measurements from autonomous platforms (HYPERNAV)</a:t>
            </a:r>
          </a:p>
          <a:p>
            <a:pPr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Andrew Barnard (</a:t>
            </a:r>
            <a:r>
              <a:rPr lang="en-US" sz="1800" dirty="0" err="1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SeaBird</a:t>
            </a: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 Electronics)</a:t>
            </a:r>
          </a:p>
          <a:p>
            <a:pPr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Partners: </a:t>
            </a:r>
          </a:p>
          <a:p>
            <a:pPr lvl="1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UCSD Scripps Institute of Oceanography</a:t>
            </a:r>
          </a:p>
          <a:p>
            <a:pPr lvl="1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University of Maine </a:t>
            </a:r>
          </a:p>
          <a:p>
            <a:pPr lvl="1"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Hellenic Centre for Marine Research (HCMR)</a:t>
            </a:r>
            <a:r>
              <a:rPr lang="en-US" sz="1800" dirty="0">
                <a:solidFill>
                  <a:srgbClr val="EFF3F4"/>
                </a:solidFill>
                <a:latin typeface="Calibri Light" panose="020F0302020204030204"/>
                <a:ea typeface="Times" charset="0"/>
                <a:cs typeface="Times" charset="0"/>
              </a:rPr>
              <a:t>M / 4 years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7ABAE1-4740-D74A-8F73-3E280A391BC2}"/>
              </a:ext>
            </a:extLst>
          </p:cNvPr>
          <p:cNvSpPr txBox="1"/>
          <p:nvPr/>
        </p:nvSpPr>
        <p:spPr>
          <a:xfrm>
            <a:off x="5548247" y="4394498"/>
            <a:ext cx="134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ammendment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06B86C9-08E9-B046-AD8C-FE0B3834BEBF}"/>
              </a:ext>
            </a:extLst>
          </p:cNvPr>
          <p:cNvCxnSpPr>
            <a:cxnSpLocks/>
          </p:cNvCxnSpPr>
          <p:nvPr/>
        </p:nvCxnSpPr>
        <p:spPr>
          <a:xfrm>
            <a:off x="6220339" y="4707912"/>
            <a:ext cx="209" cy="17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FFB9FC3-C8DA-B040-B554-D4D278685654}"/>
              </a:ext>
            </a:extLst>
          </p:cNvPr>
          <p:cNvSpPr txBox="1"/>
          <p:nvPr/>
        </p:nvSpPr>
        <p:spPr>
          <a:xfrm>
            <a:off x="4489073" y="4915250"/>
            <a:ext cx="134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 Light" panose="020F0302020204030204"/>
              </a:rPr>
              <a:t>SVC schedule: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4F9855-347D-4341-A04F-3EE8015C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60" y="4527698"/>
            <a:ext cx="1377726" cy="1777643"/>
          </a:xfrm>
          <a:prstGeom prst="rect">
            <a:avLst/>
          </a:prstGeom>
          <a:ln w="381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39E074-A2A2-6843-8B38-0A2358259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99" y="4536688"/>
            <a:ext cx="1371890" cy="1787299"/>
          </a:xfrm>
          <a:prstGeom prst="rect">
            <a:avLst/>
          </a:prstGeom>
          <a:ln w="381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66430EC-CB2D-3F44-8D2D-5AD517A09202}"/>
              </a:ext>
            </a:extLst>
          </p:cNvPr>
          <p:cNvSpPr txBox="1"/>
          <p:nvPr/>
        </p:nvSpPr>
        <p:spPr>
          <a:xfrm>
            <a:off x="1560420" y="5270287"/>
            <a:ext cx="65540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TBR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B65B2F-B75B-B547-87A8-02392B0866AE}"/>
              </a:ext>
            </a:extLst>
          </p:cNvPr>
          <p:cNvSpPr txBox="1"/>
          <p:nvPr/>
        </p:nvSpPr>
        <p:spPr>
          <a:xfrm>
            <a:off x="3139192" y="5437095"/>
            <a:ext cx="65540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TBR</a:t>
            </a:r>
          </a:p>
        </p:txBody>
      </p:sp>
    </p:spTree>
    <p:extLst>
      <p:ext uri="{BB962C8B-B14F-4D97-AF65-F5344CB8AC3E}">
        <p14:creationId xmlns:p14="http://schemas.microsoft.com/office/powerpoint/2010/main" val="150630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07A60A6-9FF0-704F-A581-EAEE43B19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b="123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D69F43-407F-0C4A-8214-4413EEFC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PACE Validation Science Team (PVST)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3B0F5-A5EC-5E4B-9473-D20033C1E42F}"/>
              </a:ext>
            </a:extLst>
          </p:cNvPr>
          <p:cNvSpPr txBox="1"/>
          <p:nvPr/>
        </p:nvSpPr>
        <p:spPr>
          <a:xfrm>
            <a:off x="5235688" y="4939069"/>
            <a:ext cx="43381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2020	2021	2022	2023	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C90F5-6A5B-D442-B44C-0B8959052DDF}"/>
              </a:ext>
            </a:extLst>
          </p:cNvPr>
          <p:cNvSpPr txBox="1"/>
          <p:nvPr/>
        </p:nvSpPr>
        <p:spPr>
          <a:xfrm>
            <a:off x="5570019" y="4399789"/>
            <a:ext cx="732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86156-8BDE-1A4C-8130-6BF335352391}"/>
              </a:ext>
            </a:extLst>
          </p:cNvPr>
          <p:cNvSpPr txBox="1"/>
          <p:nvPr/>
        </p:nvSpPr>
        <p:spPr>
          <a:xfrm>
            <a:off x="8001466" y="4424929"/>
            <a:ext cx="82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launch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50B5B3C-5FFE-4C4C-976F-8EE37B0AFCA1}"/>
              </a:ext>
            </a:extLst>
          </p:cNvPr>
          <p:cNvSpPr/>
          <p:nvPr/>
        </p:nvSpPr>
        <p:spPr>
          <a:xfrm rot="5400000">
            <a:off x="7791691" y="5018999"/>
            <a:ext cx="259404" cy="9638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31C926-07D3-AC44-A308-BAAD681787B2}"/>
              </a:ext>
            </a:extLst>
          </p:cNvPr>
          <p:cNvSpPr txBox="1"/>
          <p:nvPr/>
        </p:nvSpPr>
        <p:spPr>
          <a:xfrm>
            <a:off x="8230739" y="5563900"/>
            <a:ext cx="2618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ongoing validation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ADE58B-805D-9842-8C69-C587C9AC8E17}"/>
              </a:ext>
            </a:extLst>
          </p:cNvPr>
          <p:cNvCxnSpPr>
            <a:cxnSpLocks/>
          </p:cNvCxnSpPr>
          <p:nvPr/>
        </p:nvCxnSpPr>
        <p:spPr>
          <a:xfrm>
            <a:off x="8414893" y="4738343"/>
            <a:ext cx="0" cy="17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9C2762-0570-D848-BE1F-EAB28A06E8CC}"/>
              </a:ext>
            </a:extLst>
          </p:cNvPr>
          <p:cNvSpPr txBox="1"/>
          <p:nvPr/>
        </p:nvSpPr>
        <p:spPr>
          <a:xfrm>
            <a:off x="6302836" y="5571271"/>
            <a:ext cx="2034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one-year organization, coordination, prep, dress rehearsal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A36A4-B6E3-9145-829F-CA822843243C}"/>
              </a:ext>
            </a:extLst>
          </p:cNvPr>
          <p:cNvSpPr txBox="1"/>
          <p:nvPr/>
        </p:nvSpPr>
        <p:spPr>
          <a:xfrm>
            <a:off x="6884494" y="4424929"/>
            <a:ext cx="955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/>
              </a:rPr>
              <a:t>selection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FDDA7-FB8F-3E45-8292-BB4B2E6539CF}"/>
              </a:ext>
            </a:extLst>
          </p:cNvPr>
          <p:cNvCxnSpPr>
            <a:cxnSpLocks/>
          </p:cNvCxnSpPr>
          <p:nvPr/>
        </p:nvCxnSpPr>
        <p:spPr>
          <a:xfrm>
            <a:off x="7362219" y="4730554"/>
            <a:ext cx="209" cy="17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5679205-3274-744F-95C3-8BECEC2C10E0}"/>
              </a:ext>
            </a:extLst>
          </p:cNvPr>
          <p:cNvSpPr txBox="1"/>
          <p:nvPr/>
        </p:nvSpPr>
        <p:spPr>
          <a:xfrm>
            <a:off x="1377417" y="838765"/>
            <a:ext cx="95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ROSES 2021 [TBD]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15E99F-CE64-FE48-BEEA-FEED52F2212C}"/>
              </a:ext>
            </a:extLst>
          </p:cNvPr>
          <p:cNvSpPr>
            <a:spLocks noGrp="1"/>
          </p:cNvSpPr>
          <p:nvPr/>
        </p:nvSpPr>
        <p:spPr>
          <a:xfrm>
            <a:off x="3811161" y="1791274"/>
            <a:ext cx="7771239" cy="205047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4472C4">
                  <a:lumMod val="75000"/>
                </a:srgbClr>
              </a:buClr>
              <a:buNone/>
              <a:defRPr/>
            </a:pPr>
            <a:r>
              <a:rPr lang="en-US" sz="1800" b="1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Perform validation experiments during mission ops for all data products (aerosol, cloud, ocean color), including validation of polarimetry data products as possible</a:t>
            </a:r>
          </a:p>
          <a:p>
            <a:pPr marL="0" indent="0">
              <a:spcBef>
                <a:spcPts val="0"/>
              </a:spcBef>
              <a:buClr>
                <a:srgbClr val="4472C4">
                  <a:lumMod val="75000"/>
                </a:srgbClr>
              </a:buClr>
              <a:buNone/>
              <a:defRPr/>
            </a:pPr>
            <a:endParaRPr lang="en-US" sz="1800" b="1" dirty="0">
              <a:solidFill>
                <a:schemeClr val="tx1"/>
              </a:solidFill>
              <a:latin typeface="Calibri Light" panose="020F0302020204030204"/>
              <a:ea typeface="Times" charset="0"/>
              <a:cs typeface="Times" charset="0"/>
            </a:endParaRPr>
          </a:p>
          <a:p>
            <a:pPr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Include airborne (as possible) &amp; in situ measurements</a:t>
            </a:r>
          </a:p>
          <a:p>
            <a:pPr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International communities (e.g., the Copernicus Program) are investing in Fiducial Reference Measurements for Sentinel &amp; coordination is critical</a:t>
            </a:r>
            <a:endParaRPr lang="en-US" sz="1600" dirty="0">
              <a:solidFill>
                <a:schemeClr val="tx1"/>
              </a:solidFill>
              <a:latin typeface="Calibri Light" panose="020F0302020204030204"/>
              <a:ea typeface="Times" charset="0"/>
              <a:cs typeface="Times" charset="0"/>
            </a:endParaRPr>
          </a:p>
          <a:p>
            <a:pPr>
              <a:spcBef>
                <a:spcPts val="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$TBD</a:t>
            </a:r>
            <a:r>
              <a:rPr lang="en-US" sz="1800" dirty="0">
                <a:solidFill>
                  <a:schemeClr val="bg1"/>
                </a:solidFill>
                <a:latin typeface="Calibri Light" panose="020F0302020204030204"/>
                <a:ea typeface="Times" charset="0"/>
                <a:cs typeface="Times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 Light" panose="020F0302020204030204"/>
                <a:ea typeface="Times" charset="0"/>
                <a:cs typeface="Times" charset="0"/>
              </a:rPr>
              <a:t>M / TBD years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FB9FC3-C8DA-B040-B554-D4D278685654}"/>
              </a:ext>
            </a:extLst>
          </p:cNvPr>
          <p:cNvSpPr txBox="1"/>
          <p:nvPr/>
        </p:nvSpPr>
        <p:spPr>
          <a:xfrm>
            <a:off x="3706128" y="4962219"/>
            <a:ext cx="146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 Light" panose="020F0302020204030204"/>
              </a:rPr>
              <a:t>PVST schedule: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A4BF0D15-F961-D240-AFD3-EE24DFB68583}"/>
              </a:ext>
            </a:extLst>
          </p:cNvPr>
          <p:cNvSpPr/>
          <p:nvPr/>
        </p:nvSpPr>
        <p:spPr>
          <a:xfrm rot="5400000">
            <a:off x="9164471" y="4605654"/>
            <a:ext cx="267717" cy="17988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8E1B8-F783-8245-B831-CE237E6E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4" y="1361062"/>
            <a:ext cx="2491013" cy="3224989"/>
          </a:xfrm>
          <a:prstGeom prst="rect">
            <a:avLst/>
          </a:prstGeom>
          <a:ln w="381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F32E12-50D7-2E47-9910-6B71E9FF9220}"/>
              </a:ext>
            </a:extLst>
          </p:cNvPr>
          <p:cNvSpPr txBox="1"/>
          <p:nvPr/>
        </p:nvSpPr>
        <p:spPr>
          <a:xfrm>
            <a:off x="1739547" y="2827655"/>
            <a:ext cx="65540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TBR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8133BD-F8E6-E34F-98B2-4CECBDDDACAF}"/>
              </a:ext>
            </a:extLst>
          </p:cNvPr>
          <p:cNvCxnSpPr>
            <a:cxnSpLocks/>
          </p:cNvCxnSpPr>
          <p:nvPr/>
        </p:nvCxnSpPr>
        <p:spPr>
          <a:xfrm>
            <a:off x="5939076" y="4730554"/>
            <a:ext cx="209" cy="17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0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b="123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517C93-4E13-1942-9611-2360B7862F1C}"/>
              </a:ext>
            </a:extLst>
          </p:cNvPr>
          <p:cNvSpPr txBox="1"/>
          <p:nvPr/>
        </p:nvSpPr>
        <p:spPr>
          <a:xfrm>
            <a:off x="290354" y="4959165"/>
            <a:ext cx="3712151" cy="1200329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online &amp; social media presence:</a:t>
            </a:r>
          </a:p>
          <a:p>
            <a:r>
              <a:rPr lang="en-US" dirty="0">
                <a:latin typeface="+mj-lt"/>
              </a:rPr>
              <a:t>https://pace.gsfc.nasa.gov</a:t>
            </a:r>
          </a:p>
          <a:p>
            <a:r>
              <a:rPr lang="en-US" dirty="0">
                <a:latin typeface="+mj-lt"/>
              </a:rPr>
              <a:t>@NASAOcean (Twitter)</a:t>
            </a:r>
          </a:p>
          <a:p>
            <a:r>
              <a:rPr lang="en-US" dirty="0">
                <a:latin typeface="+mj-lt"/>
              </a:rPr>
              <a:t>@</a:t>
            </a:r>
            <a:r>
              <a:rPr lang="en-US" dirty="0" err="1">
                <a:latin typeface="+mj-lt"/>
              </a:rPr>
              <a:t>NASAOcean</a:t>
            </a:r>
            <a:r>
              <a:rPr lang="en-US" dirty="0">
                <a:latin typeface="+mj-lt"/>
              </a:rPr>
              <a:t> (Facebook)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CFEC2-E4E7-E64A-97AA-D0A892BD8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56" y="252232"/>
            <a:ext cx="4800058" cy="6204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C29D68-EA6A-994B-99C1-ACC37C29012A}"/>
              </a:ext>
            </a:extLst>
          </p:cNvPr>
          <p:cNvSpPr txBox="1">
            <a:spLocks/>
          </p:cNvSpPr>
          <p:nvPr/>
        </p:nvSpPr>
        <p:spPr>
          <a:xfrm>
            <a:off x="290354" y="252232"/>
            <a:ext cx="6407225" cy="258722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ts val="0"/>
              </a:spcBef>
              <a:spcAft>
                <a:spcPts val="19"/>
              </a:spcAft>
              <a:buFont typeface="Arial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community engagement: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mission paper in Bulletin of American Meteorological Society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special issues in Frontiers in Earth Science, Remote Sensing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town halls at professional society meetings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booths at Union Station Earth Day, UMD Science Week, …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webinars</a:t>
            </a:r>
          </a:p>
          <a:p>
            <a:pPr algn="l"/>
            <a:r>
              <a:rPr lang="en-US" sz="1800" dirty="0" err="1">
                <a:solidFill>
                  <a:schemeClr val="tx1"/>
                </a:solidFill>
              </a:rPr>
              <a:t>hyperwall</a:t>
            </a:r>
            <a:r>
              <a:rPr lang="en-US" sz="1800" dirty="0">
                <a:solidFill>
                  <a:schemeClr val="tx1"/>
                </a:solidFill>
              </a:rPr>
              <a:t> events, GSFC visitor presentations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interviews, media events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interactive online material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6229493-F5B4-1145-B117-147FFB568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3" t="5234" r="2856" b="27988"/>
          <a:stretch/>
        </p:blipFill>
        <p:spPr>
          <a:xfrm>
            <a:off x="4164876" y="4900161"/>
            <a:ext cx="2751222" cy="1478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659A3C-16C8-D946-93AD-8D0BDB9B5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7426" r="-1741" b="2170"/>
          <a:stretch/>
        </p:blipFill>
        <p:spPr>
          <a:xfrm>
            <a:off x="4164876" y="2981613"/>
            <a:ext cx="2807370" cy="175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070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CF84-D751-A14F-96E1-96FBF8E5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on the horizon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2BF8-D05A-614A-9590-58F13F6D7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159" y="1166018"/>
            <a:ext cx="10347681" cy="4933840"/>
          </a:xfrm>
        </p:spPr>
        <p:txBody>
          <a:bodyPr>
            <a:normAutofit/>
          </a:bodyPr>
          <a:lstStyle/>
          <a:p>
            <a:r>
              <a:rPr lang="en-US" dirty="0"/>
              <a:t>OCI engineering test unit data analyses – current best estimates of instrument performance will be shared (~mid to late summer 2020)</a:t>
            </a:r>
          </a:p>
          <a:p>
            <a:endParaRPr lang="en-US" dirty="0"/>
          </a:p>
          <a:p>
            <a:r>
              <a:rPr lang="en-US" dirty="0"/>
              <a:t>simulated OCI data via a MODIS-based simulator &amp; a NASA GMAO simulator – simulations will be shared (~early to mid summer 2020)</a:t>
            </a:r>
          </a:p>
          <a:p>
            <a:endParaRPr lang="en-US" dirty="0"/>
          </a:p>
          <a:p>
            <a:r>
              <a:rPr lang="en-US" dirty="0"/>
              <a:t>execute a full dress rehearsal for vicarious calibration &amp; science data product validation beginning at least </a:t>
            </a:r>
            <a:r>
              <a:rPr lang="en-US" i="1" dirty="0"/>
              <a:t>launch - 1 year </a:t>
            </a:r>
            <a:r>
              <a:rPr lang="en-US" dirty="0"/>
              <a:t>using OLCI, VIIRS, &amp;/or simulated data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engage with the system vicarious calibration team &amp; SAT (Heidi D. talk next)</a:t>
            </a:r>
          </a:p>
          <a:p>
            <a:endParaRPr lang="en-US" dirty="0"/>
          </a:p>
          <a:p>
            <a:r>
              <a:rPr lang="en-US" dirty="0"/>
              <a:t>foster the PACE Applications Program &amp; Early Adopters (Erin U.J. talk after Heidi)</a:t>
            </a:r>
          </a:p>
          <a:p>
            <a:endParaRPr lang="en-US" dirty="0"/>
          </a:p>
          <a:p>
            <a:r>
              <a:rPr lang="en-US" dirty="0"/>
              <a:t>engage with the community – access to information &amp; data not limited to science teams &amp; contributions of novel approaches/algorithms can be considered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2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23B22-AC61-AA46-8FA7-AE1EB2D49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7AF51-1AF0-014A-A07C-FF030154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0" y="254643"/>
            <a:ext cx="4269129" cy="6403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9A59B-7271-7C4A-8EDE-5E5C3AC58E07}"/>
              </a:ext>
            </a:extLst>
          </p:cNvPr>
          <p:cNvSpPr txBox="1"/>
          <p:nvPr/>
        </p:nvSpPr>
        <p:spPr>
          <a:xfrm>
            <a:off x="1436228" y="5788672"/>
            <a:ext cx="306729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OCI Engineering Test Unit on its way to thermal vac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BC5B3-8113-AF41-BA78-AD633F82F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/>
          <a:stretch/>
        </p:blipFill>
        <p:spPr>
          <a:xfrm>
            <a:off x="5752620" y="254643"/>
            <a:ext cx="5625778" cy="3380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10005-3C3A-5E4C-AF85-0F9941DC9FE8}"/>
              </a:ext>
            </a:extLst>
          </p:cNvPr>
          <p:cNvSpPr txBox="1"/>
          <p:nvPr/>
        </p:nvSpPr>
        <p:spPr>
          <a:xfrm>
            <a:off x="6286984" y="2782669"/>
            <a:ext cx="482471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OCI Engineering Test Unit rotating telescope scanning across a calibration light 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26EB5-5139-9347-926B-CD4FA190D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t="-2667" r="-1" b="13633"/>
          <a:stretch/>
        </p:blipFill>
        <p:spPr>
          <a:xfrm>
            <a:off x="6696920" y="3750912"/>
            <a:ext cx="4067536" cy="2794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C6DA0A-8838-3E4B-9BF7-2D436E744B10}"/>
              </a:ext>
            </a:extLst>
          </p:cNvPr>
          <p:cNvSpPr txBox="1"/>
          <p:nvPr/>
        </p:nvSpPr>
        <p:spPr>
          <a:xfrm>
            <a:off x="7197042" y="6050028"/>
            <a:ext cx="306729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OCI Engineering Test Unit SWIR </a:t>
            </a:r>
            <a:r>
              <a:rPr lang="en-US" dirty="0" err="1"/>
              <a:t>detecton</a:t>
            </a:r>
            <a:r>
              <a:rPr lang="en-US" dirty="0"/>
              <a:t> </a:t>
            </a:r>
            <a:r>
              <a:rPr lang="en-US" dirty="0" err="1"/>
              <a:t>assembley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5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23B22-AC61-AA46-8FA7-AE1EB2D49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13266-1C9A-EB4F-A9AD-066A7BA3E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21" y="3538385"/>
            <a:ext cx="4434055" cy="2995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10005-3C3A-5E4C-AF85-0F9941DC9FE8}"/>
              </a:ext>
            </a:extLst>
          </p:cNvPr>
          <p:cNvSpPr txBox="1"/>
          <p:nvPr/>
        </p:nvSpPr>
        <p:spPr>
          <a:xfrm>
            <a:off x="1680259" y="5873110"/>
            <a:ext cx="365566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SPEXone</a:t>
            </a:r>
            <a:r>
              <a:rPr lang="en-US" dirty="0"/>
              <a:t> team in the clean room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EA30EF-A2B0-EA41-A330-D6A4FA35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89" y="605341"/>
            <a:ext cx="4936680" cy="3288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6CD5A5-5F62-1C41-B4BE-916133DB8F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0188" r="44" b="17803"/>
          <a:stretch/>
        </p:blipFill>
        <p:spPr>
          <a:xfrm>
            <a:off x="6923989" y="4038511"/>
            <a:ext cx="4936680" cy="2368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9A59B-7271-7C4A-8EDE-5E5C3AC58E07}"/>
              </a:ext>
            </a:extLst>
          </p:cNvPr>
          <p:cNvSpPr txBox="1"/>
          <p:nvPr/>
        </p:nvSpPr>
        <p:spPr>
          <a:xfrm>
            <a:off x="7641391" y="3781125"/>
            <a:ext cx="351193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HARP CubeSat leaving the ISS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98DF83-D20B-DA40-8A7C-467A439E59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331331" y="284310"/>
            <a:ext cx="3779642" cy="3078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F065B3-3D66-C041-B1DD-5D52DFF1D2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r="16648"/>
          <a:stretch/>
        </p:blipFill>
        <p:spPr>
          <a:xfrm>
            <a:off x="3631552" y="273003"/>
            <a:ext cx="3107806" cy="3100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C6DA0A-8838-3E4B-9BF7-2D436E744B10}"/>
              </a:ext>
            </a:extLst>
          </p:cNvPr>
          <p:cNvSpPr txBox="1"/>
          <p:nvPr/>
        </p:nvSpPr>
        <p:spPr>
          <a:xfrm>
            <a:off x="2174852" y="2625910"/>
            <a:ext cx="296430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OCI Engineering Test Unit main optical bench</a:t>
            </a:r>
          </a:p>
        </p:txBody>
      </p:sp>
    </p:spTree>
    <p:extLst>
      <p:ext uri="{BB962C8B-B14F-4D97-AF65-F5344CB8AC3E}">
        <p14:creationId xmlns:p14="http://schemas.microsoft.com/office/powerpoint/2010/main" val="1370610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ACE_FlyOver_AltEnding sma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DF2C0-5216-B243-8F7C-62ADC6AC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137" y="64238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5F6A6F-0513-6246-9F6F-70F4C87912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C6A497-E82D-224A-A952-5A87621F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96DC7"/>
                </a:solidFill>
              </a:rPr>
              <a:t>PACE in the time of social distancing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496F72-1F87-864A-B7B1-251C07FE0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110" y="1313502"/>
            <a:ext cx="10793361" cy="4644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Where we were (February-March) 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Successful completion of the mission Critical Design Review in Feb</a:t>
            </a:r>
          </a:p>
          <a:p>
            <a:r>
              <a:rPr lang="en-US" dirty="0"/>
              <a:t>Successful completion of a thermal vacuum campaign for the OCI engineering test unit</a:t>
            </a:r>
          </a:p>
          <a:p>
            <a:r>
              <a:rPr lang="en-US" dirty="0"/>
              <a:t>Spacecraft on track for the build-up of its structure and propulsion system this spring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Where we are (March-present) …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Project has been working from home since March 18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There will be, at a minimum, a day to day slip of the Project launch schedule</a:t>
            </a:r>
          </a:p>
          <a:p>
            <a:r>
              <a:rPr lang="en-US" dirty="0"/>
              <a:t>Focus is on performing paperwork and analyses, and working with outside vendors</a:t>
            </a:r>
          </a:p>
          <a:p>
            <a:r>
              <a:rPr lang="en-US" dirty="0"/>
              <a:t>It appears that GSFC stage 4 will last until the end of July</a:t>
            </a:r>
          </a:p>
          <a:p>
            <a:r>
              <a:rPr lang="en-US" dirty="0"/>
              <a:t>Critical items identified if limited work gets approved in June to start ramping up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1" y="1752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78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E60F43-50E6-C142-8E2F-801ACFC5D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6" b="5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46855F-9F3B-744A-848D-C3967B356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5469" y="354461"/>
            <a:ext cx="2642886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021892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" y="0"/>
            <a:ext cx="12188125" cy="685799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>
            <a:stCxn id="16" idx="3"/>
          </p:cNvCxnSpPr>
          <p:nvPr/>
        </p:nvCxnSpPr>
        <p:spPr>
          <a:xfrm>
            <a:off x="2232682" y="1077562"/>
            <a:ext cx="675908" cy="6463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0817E7-9AA8-4F4B-8846-4344DAEE2EAA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9367284" y="1289553"/>
            <a:ext cx="709985" cy="4941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58927" y="754396"/>
            <a:ext cx="1073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Star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Trackers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3918" y="41399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Battery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/>
          <p:nvPr/>
        </p:nvCxnSpPr>
        <p:spPr>
          <a:xfrm>
            <a:off x="3108488" y="803632"/>
            <a:ext cx="1335921" cy="13754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/>
          <p:nvPr/>
        </p:nvCxnSpPr>
        <p:spPr>
          <a:xfrm flipH="1" flipV="1">
            <a:off x="7325833" y="2788849"/>
            <a:ext cx="1446457" cy="10958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/>
          <p:nvPr/>
        </p:nvCxnSpPr>
        <p:spPr>
          <a:xfrm flipH="1">
            <a:off x="7251405" y="3884706"/>
            <a:ext cx="1520885" cy="11761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772290" y="3700040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22N Thrusters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041158" y="5711758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09263" y="624838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+Z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600000">
            <a:off x="8024677" y="5748104"/>
            <a:ext cx="512114" cy="8273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34082" y="583189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+X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554180" y="5709899"/>
            <a:ext cx="468874" cy="16477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85757" y="596060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+Y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5899" y="615657"/>
            <a:ext cx="132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Solar Array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Drive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/>
          <p:nvPr/>
        </p:nvCxnSpPr>
        <p:spPr>
          <a:xfrm>
            <a:off x="4976423" y="1106027"/>
            <a:ext cx="411891" cy="6561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077269" y="96638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Solar Array</a:t>
            </a:r>
          </a:p>
          <a:p>
            <a:r>
              <a:rPr lang="en-US" dirty="0">
                <a:solidFill>
                  <a:prstClr val="black"/>
                </a:solidFill>
                <a:latin typeface="Arial"/>
              </a:rPr>
              <a:t>13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deg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Cant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>
            <a:stCxn id="44" idx="3"/>
          </p:cNvCxnSpPr>
          <p:nvPr/>
        </p:nvCxnSpPr>
        <p:spPr>
          <a:xfrm flipV="1">
            <a:off x="2819325" y="1566810"/>
            <a:ext cx="1824982" cy="39674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/>
          <p:nvPr/>
        </p:nvCxnSpPr>
        <p:spPr>
          <a:xfrm>
            <a:off x="2819325" y="5534243"/>
            <a:ext cx="2157098" cy="4755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75449" y="521107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S-Band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Antenna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>
            <a:stCxn id="54" idx="3"/>
          </p:cNvCxnSpPr>
          <p:nvPr/>
        </p:nvCxnSpPr>
        <p:spPr>
          <a:xfrm>
            <a:off x="1834220" y="2604183"/>
            <a:ext cx="1501841" cy="824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7519" y="2281017"/>
            <a:ext cx="1056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Bus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Radiator</a:t>
            </a:r>
          </a:p>
        </p:txBody>
      </p:sp>
    </p:spTree>
    <p:extLst>
      <p:ext uri="{BB962C8B-B14F-4D97-AF65-F5344CB8AC3E}">
        <p14:creationId xmlns:p14="http://schemas.microsoft.com/office/powerpoint/2010/main" val="1460418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60484CE-05DA-8446-93FC-847718E929D3}"/>
              </a:ext>
            </a:extLst>
          </p:cNvPr>
          <p:cNvSpPr/>
          <p:nvPr/>
        </p:nvSpPr>
        <p:spPr>
          <a:xfrm>
            <a:off x="4362317" y="4912301"/>
            <a:ext cx="2722920" cy="123043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D1B63C-2147-8A46-BFFB-7DCB6BF72717}"/>
              </a:ext>
            </a:extLst>
          </p:cNvPr>
          <p:cNvSpPr/>
          <p:nvPr/>
        </p:nvSpPr>
        <p:spPr>
          <a:xfrm>
            <a:off x="609599" y="1561281"/>
            <a:ext cx="10972801" cy="335035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79FA4-92F6-E449-96C4-FE5D3BFD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science data product requirements, levels, &amp;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E415B-996F-C24D-9943-9BE8CCB88B9C}"/>
              </a:ext>
            </a:extLst>
          </p:cNvPr>
          <p:cNvSpPr txBox="1"/>
          <p:nvPr/>
        </p:nvSpPr>
        <p:spPr>
          <a:xfrm>
            <a:off x="3125164" y="882907"/>
            <a:ext cx="2666046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threshold scenario </a:t>
            </a:r>
            <a:br>
              <a:rPr lang="en-US" dirty="0"/>
            </a:br>
            <a:r>
              <a:rPr lang="en-US" sz="1400" dirty="0"/>
              <a:t>required for mission success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50A3A-FF72-B842-AD4D-5B3169680261}"/>
              </a:ext>
            </a:extLst>
          </p:cNvPr>
          <p:cNvSpPr txBox="1"/>
          <p:nvPr/>
        </p:nvSpPr>
        <p:spPr>
          <a:xfrm>
            <a:off x="746118" y="3439923"/>
            <a:ext cx="142216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Level 0</a:t>
            </a:r>
            <a:br>
              <a:rPr lang="en-US" dirty="0"/>
            </a:br>
            <a:r>
              <a:rPr lang="en-US" sz="1400" dirty="0"/>
              <a:t>uncalibrated science data in a raw format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1E4C1-C8E0-2647-A1BE-448C5083F43F}"/>
              </a:ext>
            </a:extLst>
          </p:cNvPr>
          <p:cNvSpPr txBox="1"/>
          <p:nvPr/>
        </p:nvSpPr>
        <p:spPr>
          <a:xfrm>
            <a:off x="7532246" y="5191569"/>
            <a:ext cx="1318417" cy="1231106"/>
          </a:xfrm>
          <a:prstGeom prst="rect">
            <a:avLst/>
          </a:prstGeom>
          <a:solidFill>
            <a:schemeClr val="bg1"/>
          </a:solidFill>
          <a:ln w="38100">
            <a:solidFill>
              <a:srgbClr val="096DC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Level-1C</a:t>
            </a:r>
          </a:p>
          <a:p>
            <a:r>
              <a:rPr lang="en-US" sz="1400" dirty="0"/>
              <a:t>calibrated, co-registered (resampled) science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91641-D0BC-684C-85D0-BCE65D4E7584}"/>
              </a:ext>
            </a:extLst>
          </p:cNvPr>
          <p:cNvSpPr txBox="1"/>
          <p:nvPr/>
        </p:nvSpPr>
        <p:spPr>
          <a:xfrm>
            <a:off x="5239138" y="3332200"/>
            <a:ext cx="1422161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Level-1B</a:t>
            </a:r>
          </a:p>
          <a:p>
            <a:r>
              <a:rPr lang="en-US" sz="1400" dirty="0"/>
              <a:t>calibrated, geolocated science data, as observed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00E1F-E943-864B-9E59-36370AC71A5A}"/>
              </a:ext>
            </a:extLst>
          </p:cNvPr>
          <p:cNvSpPr txBox="1"/>
          <p:nvPr/>
        </p:nvSpPr>
        <p:spPr>
          <a:xfrm>
            <a:off x="2900048" y="3439922"/>
            <a:ext cx="160732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Level-1A</a:t>
            </a:r>
          </a:p>
          <a:p>
            <a:r>
              <a:rPr lang="en-US" sz="1400" dirty="0"/>
              <a:t>uncalibrated science data in an archive format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2C2AA-78B4-E946-AB2D-6635787E2FD2}"/>
              </a:ext>
            </a:extLst>
          </p:cNvPr>
          <p:cNvSpPr txBox="1"/>
          <p:nvPr/>
        </p:nvSpPr>
        <p:spPr>
          <a:xfrm>
            <a:off x="7393068" y="1747247"/>
            <a:ext cx="1671455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Level-2</a:t>
            </a:r>
          </a:p>
          <a:p>
            <a:r>
              <a:rPr lang="en-US" sz="1400" dirty="0"/>
              <a:t>derived geophysical science products, as observed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E15A8-18CE-3145-9A1A-3348AD9B9E3C}"/>
              </a:ext>
            </a:extLst>
          </p:cNvPr>
          <p:cNvSpPr txBox="1"/>
          <p:nvPr/>
        </p:nvSpPr>
        <p:spPr>
          <a:xfrm>
            <a:off x="9792961" y="1761222"/>
            <a:ext cx="1680477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Level-3</a:t>
            </a:r>
          </a:p>
          <a:p>
            <a:r>
              <a:rPr lang="en-US" sz="1400" dirty="0"/>
              <a:t>science products, temporally / spatially composited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B31808-162B-2F49-B17F-5F0456FFACD2}"/>
              </a:ext>
            </a:extLst>
          </p:cNvPr>
          <p:cNvSpPr txBox="1"/>
          <p:nvPr/>
        </p:nvSpPr>
        <p:spPr>
          <a:xfrm>
            <a:off x="7393069" y="3156763"/>
            <a:ext cx="1671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Ocean Color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B6E98-81D9-B24C-87A5-ACB50ED0E87B}"/>
              </a:ext>
            </a:extLst>
          </p:cNvPr>
          <p:cNvSpPr txBox="1"/>
          <p:nvPr/>
        </p:nvSpPr>
        <p:spPr>
          <a:xfrm>
            <a:off x="7393069" y="3757012"/>
            <a:ext cx="1671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Aerosols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6E9F9-96A7-F841-AF5A-BC9E867618A3}"/>
              </a:ext>
            </a:extLst>
          </p:cNvPr>
          <p:cNvSpPr txBox="1"/>
          <p:nvPr/>
        </p:nvSpPr>
        <p:spPr>
          <a:xfrm>
            <a:off x="7393068" y="4357261"/>
            <a:ext cx="1671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Clouds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A93875-3649-9A49-B6C0-E9C35799182A}"/>
              </a:ext>
            </a:extLst>
          </p:cNvPr>
          <p:cNvSpPr txBox="1"/>
          <p:nvPr/>
        </p:nvSpPr>
        <p:spPr>
          <a:xfrm>
            <a:off x="9797474" y="3170993"/>
            <a:ext cx="1671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Ocean Color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39877-0843-764C-A591-A4D37CC07776}"/>
              </a:ext>
            </a:extLst>
          </p:cNvPr>
          <p:cNvSpPr txBox="1"/>
          <p:nvPr/>
        </p:nvSpPr>
        <p:spPr>
          <a:xfrm>
            <a:off x="9797473" y="3757012"/>
            <a:ext cx="1671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Aerosols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CBFA5D-B382-694D-84DD-EB1C5EA41030}"/>
              </a:ext>
            </a:extLst>
          </p:cNvPr>
          <p:cNvSpPr txBox="1"/>
          <p:nvPr/>
        </p:nvSpPr>
        <p:spPr>
          <a:xfrm>
            <a:off x="9792961" y="4357261"/>
            <a:ext cx="1671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Clouds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ACE39B-28B2-D946-8907-83DC71F68C05}"/>
              </a:ext>
            </a:extLst>
          </p:cNvPr>
          <p:cNvCxnSpPr>
            <a:stCxn id="4" idx="3"/>
            <a:endCxn id="7" idx="1"/>
          </p:cNvCxnSpPr>
          <p:nvPr/>
        </p:nvCxnSpPr>
        <p:spPr>
          <a:xfrm flipV="1">
            <a:off x="2168278" y="3947754"/>
            <a:ext cx="731770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13D698-5EDB-EF4D-B912-D9796A316124}"/>
              </a:ext>
            </a:extLst>
          </p:cNvPr>
          <p:cNvCxnSpPr/>
          <p:nvPr/>
        </p:nvCxnSpPr>
        <p:spPr>
          <a:xfrm flipV="1">
            <a:off x="4507368" y="3947753"/>
            <a:ext cx="731770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D306CD-4297-F94F-AFC6-994486F9CA6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661299" y="3942831"/>
            <a:ext cx="731769" cy="49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D84468-C121-9D43-B0C5-394F7DB5138A}"/>
              </a:ext>
            </a:extLst>
          </p:cNvPr>
          <p:cNvCxnSpPr>
            <a:cxnSpLocks/>
          </p:cNvCxnSpPr>
          <p:nvPr/>
        </p:nvCxnSpPr>
        <p:spPr>
          <a:xfrm>
            <a:off x="7001692" y="3332199"/>
            <a:ext cx="391376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1B9E48-D33D-024C-B78E-12C7883EEFA0}"/>
              </a:ext>
            </a:extLst>
          </p:cNvPr>
          <p:cNvCxnSpPr>
            <a:cxnSpLocks/>
          </p:cNvCxnSpPr>
          <p:nvPr/>
        </p:nvCxnSpPr>
        <p:spPr>
          <a:xfrm>
            <a:off x="7001692" y="4551156"/>
            <a:ext cx="391376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5131E3-681C-1843-A04C-AA664ABF244E}"/>
              </a:ext>
            </a:extLst>
          </p:cNvPr>
          <p:cNvCxnSpPr>
            <a:cxnSpLocks/>
          </p:cNvCxnSpPr>
          <p:nvPr/>
        </p:nvCxnSpPr>
        <p:spPr>
          <a:xfrm>
            <a:off x="7001692" y="3313996"/>
            <a:ext cx="3408" cy="125630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DBF4453-00EE-D743-9BC4-0BA108DD2F7D}"/>
              </a:ext>
            </a:extLst>
          </p:cNvPr>
          <p:cNvCxnSpPr/>
          <p:nvPr/>
        </p:nvCxnSpPr>
        <p:spPr>
          <a:xfrm flipV="1">
            <a:off x="9064523" y="3948792"/>
            <a:ext cx="731770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AE9DF49-C0C9-C442-8BD0-0889FEDB6942}"/>
              </a:ext>
            </a:extLst>
          </p:cNvPr>
          <p:cNvCxnSpPr/>
          <p:nvPr/>
        </p:nvCxnSpPr>
        <p:spPr>
          <a:xfrm flipV="1">
            <a:off x="9061191" y="4558151"/>
            <a:ext cx="731770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DA193B-6FED-1641-99E1-6F08F6B13171}"/>
              </a:ext>
            </a:extLst>
          </p:cNvPr>
          <p:cNvCxnSpPr/>
          <p:nvPr/>
        </p:nvCxnSpPr>
        <p:spPr>
          <a:xfrm flipV="1">
            <a:off x="9061191" y="3343738"/>
            <a:ext cx="731770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8CA2B3D-A00A-F547-857E-7B4F500CF918}"/>
              </a:ext>
            </a:extLst>
          </p:cNvPr>
          <p:cNvSpPr txBox="1"/>
          <p:nvPr/>
        </p:nvSpPr>
        <p:spPr>
          <a:xfrm>
            <a:off x="4237665" y="1944264"/>
            <a:ext cx="129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instrument</a:t>
            </a:r>
          </a:p>
          <a:p>
            <a:pPr algn="ctr"/>
            <a:r>
              <a:rPr lang="en-US" sz="1600" i="1" dirty="0"/>
              <a:t>calibration</a:t>
            </a:r>
            <a:br>
              <a:rPr lang="en-US" sz="1600" i="1" dirty="0"/>
            </a:br>
            <a:r>
              <a:rPr lang="en-US" sz="1600" i="1" dirty="0"/>
              <a:t>algorithms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06DD13A-57F0-CB4C-AC25-C9ECAC43CE7E}"/>
              </a:ext>
            </a:extLst>
          </p:cNvPr>
          <p:cNvSpPr txBox="1"/>
          <p:nvPr/>
        </p:nvSpPr>
        <p:spPr>
          <a:xfrm>
            <a:off x="5791209" y="1944264"/>
            <a:ext cx="1556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science (geophysical)</a:t>
            </a:r>
            <a:br>
              <a:rPr lang="en-US" sz="1600" i="1" dirty="0"/>
            </a:br>
            <a:r>
              <a:rPr lang="en-US" sz="1600" i="1" dirty="0"/>
              <a:t>algorithms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AA98B8-997B-C04B-9F10-5C24A09033D8}"/>
              </a:ext>
            </a:extLst>
          </p:cNvPr>
          <p:cNvSpPr txBox="1"/>
          <p:nvPr/>
        </p:nvSpPr>
        <p:spPr>
          <a:xfrm rot="16200000">
            <a:off x="8813189" y="2070412"/>
            <a:ext cx="1231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binning algorithms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F5F2D6A-5F8A-4645-B325-FC2C489B908A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4883936" y="2775261"/>
            <a:ext cx="0" cy="981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CF762BD-A7D2-C546-9366-6F53B1A38ED8}"/>
              </a:ext>
            </a:extLst>
          </p:cNvPr>
          <p:cNvCxnSpPr>
            <a:cxnSpLocks/>
          </p:cNvCxnSpPr>
          <p:nvPr/>
        </p:nvCxnSpPr>
        <p:spPr>
          <a:xfrm>
            <a:off x="6660118" y="2816442"/>
            <a:ext cx="210946" cy="462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E471B85-CA17-2C40-9114-D1CC6F303B69}"/>
              </a:ext>
            </a:extLst>
          </p:cNvPr>
          <p:cNvCxnSpPr>
            <a:cxnSpLocks/>
          </p:cNvCxnSpPr>
          <p:nvPr/>
        </p:nvCxnSpPr>
        <p:spPr>
          <a:xfrm>
            <a:off x="9428742" y="2841959"/>
            <a:ext cx="0" cy="3739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7B7B1EA-0AB1-5942-914B-7C1A6B5F2CCC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>
            <a:off x="5950219" y="4563306"/>
            <a:ext cx="2241236" cy="628263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F571E3F-91E8-EC4D-B158-1F7EFCBCD24D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8191455" y="4820192"/>
            <a:ext cx="0" cy="37137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75C63C7-A213-C84E-9E33-39173D3737EC}"/>
              </a:ext>
            </a:extLst>
          </p:cNvPr>
          <p:cNvSpPr txBox="1"/>
          <p:nvPr/>
        </p:nvSpPr>
        <p:spPr>
          <a:xfrm>
            <a:off x="674446" y="1712120"/>
            <a:ext cx="334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Science Data Segment (SDS)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following guidance from Project (+ Instrument) Science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B0EEFEA-C1E6-F445-880D-F704E68B2D39}"/>
              </a:ext>
            </a:extLst>
          </p:cNvPr>
          <p:cNvSpPr txBox="1"/>
          <p:nvPr/>
        </p:nvSpPr>
        <p:spPr>
          <a:xfrm>
            <a:off x="6687213" y="883616"/>
            <a:ext cx="2666046" cy="584775"/>
          </a:xfrm>
          <a:prstGeom prst="rect">
            <a:avLst/>
          </a:prstGeom>
          <a:noFill/>
          <a:ln w="38100">
            <a:solidFill>
              <a:srgbClr val="096DC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baseline scenario </a:t>
            </a:r>
            <a:br>
              <a:rPr lang="en-US" dirty="0"/>
            </a:br>
            <a:r>
              <a:rPr lang="en-US" sz="1400" dirty="0"/>
              <a:t>above-and-beyond threshold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5611564-615A-084C-BA73-422ACCBC8272}"/>
              </a:ext>
            </a:extLst>
          </p:cNvPr>
          <p:cNvSpPr/>
          <p:nvPr/>
        </p:nvSpPr>
        <p:spPr>
          <a:xfrm>
            <a:off x="7295195" y="1645921"/>
            <a:ext cx="1887993" cy="31742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7C66E1-B018-4C41-A6D8-51A048DD1204}"/>
              </a:ext>
            </a:extLst>
          </p:cNvPr>
          <p:cNvSpPr txBox="1"/>
          <p:nvPr/>
        </p:nvSpPr>
        <p:spPr>
          <a:xfrm>
            <a:off x="4507368" y="5374772"/>
            <a:ext cx="25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competed Science &amp; Applications Team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4D8F658-910D-0043-966F-1E5624B7F42E}"/>
              </a:ext>
            </a:extLst>
          </p:cNvPr>
          <p:cNvSpPr txBox="1"/>
          <p:nvPr/>
        </p:nvSpPr>
        <p:spPr>
          <a:xfrm>
            <a:off x="9183188" y="5477644"/>
            <a:ext cx="1312905" cy="646331"/>
          </a:xfrm>
          <a:prstGeom prst="rect">
            <a:avLst/>
          </a:prstGeom>
          <a:noFill/>
          <a:ln w="38100">
            <a:solidFill>
              <a:srgbClr val="096DC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HARP2</a:t>
            </a:r>
          </a:p>
          <a:p>
            <a:r>
              <a:rPr lang="en-US" dirty="0" err="1"/>
              <a:t>SPEXone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81A2144-4BC4-8643-9A40-31E044701330}"/>
              </a:ext>
            </a:extLst>
          </p:cNvPr>
          <p:cNvSpPr/>
          <p:nvPr/>
        </p:nvSpPr>
        <p:spPr>
          <a:xfrm>
            <a:off x="7290682" y="1645920"/>
            <a:ext cx="1887993" cy="317427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AB0DDB6-91DB-F94A-B179-8C382B7CE0FC}"/>
              </a:ext>
            </a:extLst>
          </p:cNvPr>
          <p:cNvSpPr/>
          <p:nvPr/>
        </p:nvSpPr>
        <p:spPr>
          <a:xfrm>
            <a:off x="3119028" y="882907"/>
            <a:ext cx="2666046" cy="58477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612EA05-2654-EA4A-85D3-BB4AA59E5F3D}"/>
              </a:ext>
            </a:extLst>
          </p:cNvPr>
          <p:cNvCxnSpPr>
            <a:cxnSpLocks/>
          </p:cNvCxnSpPr>
          <p:nvPr/>
        </p:nvCxnSpPr>
        <p:spPr>
          <a:xfrm flipV="1">
            <a:off x="6096000" y="4570300"/>
            <a:ext cx="775064" cy="758070"/>
          </a:xfrm>
          <a:prstGeom prst="straightConnector1">
            <a:avLst/>
          </a:prstGeom>
          <a:ln w="38100">
            <a:solidFill>
              <a:srgbClr val="096DC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600AE22-701E-8E4A-8647-B1CAB94B2DD1}"/>
              </a:ext>
            </a:extLst>
          </p:cNvPr>
          <p:cNvCxnSpPr>
            <a:cxnSpLocks/>
          </p:cNvCxnSpPr>
          <p:nvPr/>
        </p:nvCxnSpPr>
        <p:spPr>
          <a:xfrm flipV="1">
            <a:off x="6988193" y="5665591"/>
            <a:ext cx="447265" cy="17370"/>
          </a:xfrm>
          <a:prstGeom prst="straightConnector1">
            <a:avLst/>
          </a:prstGeom>
          <a:ln w="38100">
            <a:solidFill>
              <a:srgbClr val="096DC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276CC06F-9D94-734C-BEE6-51934CE3E34E}"/>
              </a:ext>
            </a:extLst>
          </p:cNvPr>
          <p:cNvSpPr txBox="1"/>
          <p:nvPr/>
        </p:nvSpPr>
        <p:spPr>
          <a:xfrm>
            <a:off x="945569" y="5531441"/>
            <a:ext cx="68495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OCI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67BDBE8-DAC5-5D4D-A9B9-CF1B81DA5357}"/>
              </a:ext>
            </a:extLst>
          </p:cNvPr>
          <p:cNvSpPr/>
          <p:nvPr/>
        </p:nvSpPr>
        <p:spPr>
          <a:xfrm>
            <a:off x="945569" y="5540850"/>
            <a:ext cx="684929" cy="36933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4D03071-DAF8-7840-9627-33AF826CF22C}"/>
              </a:ext>
            </a:extLst>
          </p:cNvPr>
          <p:cNvSpPr/>
          <p:nvPr/>
        </p:nvSpPr>
        <p:spPr>
          <a:xfrm>
            <a:off x="2124532" y="4909461"/>
            <a:ext cx="2241237" cy="123043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993E75E-C00E-4343-BD71-F5742BDCF691}"/>
              </a:ext>
            </a:extLst>
          </p:cNvPr>
          <p:cNvSpPr txBox="1"/>
          <p:nvPr/>
        </p:nvSpPr>
        <p:spPr>
          <a:xfrm>
            <a:off x="2168277" y="5371932"/>
            <a:ext cx="214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System Vicarious Calibration Team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18223BF-25C8-8D44-A427-89BE4DBA9EF2}"/>
              </a:ext>
            </a:extLst>
          </p:cNvPr>
          <p:cNvCxnSpPr>
            <a:cxnSpLocks/>
          </p:cNvCxnSpPr>
          <p:nvPr/>
        </p:nvCxnSpPr>
        <p:spPr>
          <a:xfrm flipV="1">
            <a:off x="4044853" y="4137369"/>
            <a:ext cx="828400" cy="1279922"/>
          </a:xfrm>
          <a:prstGeom prst="straightConnector1">
            <a:avLst/>
          </a:prstGeom>
          <a:ln w="38100">
            <a:solidFill>
              <a:srgbClr val="096DC7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1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73" grpId="0" animBg="1"/>
      <p:bldP spid="3" grpId="0" animBg="1"/>
      <p:bldP spid="5" grpId="0" animBg="1"/>
      <p:bldP spid="45" grpId="0"/>
      <p:bldP spid="46" grpId="0"/>
      <p:bldP spid="47" grpId="0"/>
      <p:bldP spid="74" grpId="0"/>
      <p:bldP spid="75" grpId="0" animBg="1"/>
      <p:bldP spid="78" grpId="0" animBg="1"/>
      <p:bldP spid="80" grpId="0"/>
      <p:bldP spid="81" grpId="0" animBg="1"/>
      <p:bldP spid="86" grpId="0" animBg="1"/>
      <p:bldP spid="87" grpId="0" animBg="1"/>
      <p:bldP spid="96" grpId="0" animBg="1"/>
      <p:bldP spid="98" grpId="0" animBg="1"/>
      <p:bldP spid="99" grpId="0" animBg="1"/>
      <p:bldP spid="1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5B2DC9-04E1-AF44-B03E-AB1AD3072C00}"/>
              </a:ext>
            </a:extLst>
          </p:cNvPr>
          <p:cNvSpPr txBox="1"/>
          <p:nvPr/>
        </p:nvSpPr>
        <p:spPr>
          <a:xfrm>
            <a:off x="6305138" y="4939973"/>
            <a:ext cx="450121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O(100) additional data products can be calculated from these core measurements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6CF84-D751-A14F-96E1-96FBF8E5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 requirements to baseline capabilities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60BB-72C4-C142-8531-EF6AC7E62003}"/>
              </a:ext>
            </a:extLst>
          </p:cNvPr>
          <p:cNvSpPr txBox="1"/>
          <p:nvPr/>
        </p:nvSpPr>
        <p:spPr>
          <a:xfrm>
            <a:off x="6188598" y="839925"/>
            <a:ext cx="5831710" cy="318548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Ground sample distance of 1 ± 0.1 km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 at nadir</a:t>
            </a:r>
            <a:endParaRPr lang="en-US" sz="120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/>
              <a:t>Equatorial crossing between 11:00 to 13:00 local time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1</a:t>
            </a:r>
            <a:r>
              <a:rPr lang="en-US" sz="1200" dirty="0"/>
              <a:t>-day to solar zenith ≤ 75</a:t>
            </a:r>
            <a:r>
              <a:rPr lang="en-US" sz="1200" baseline="30000" dirty="0"/>
              <a:t>o</a:t>
            </a:r>
            <a:r>
              <a:rPr lang="en-US" sz="1200" dirty="0"/>
              <a:t> &amp; sensor zenith ≤ 60</a:t>
            </a:r>
            <a:r>
              <a:rPr lang="en-US" sz="1200" baseline="30000" dirty="0"/>
              <a:t>o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/>
              <a:t>Sun glint mitigation (</a:t>
            </a:r>
            <a:r>
              <a:rPr lang="en-US" sz="1200" dirty="0">
                <a:solidFill>
                  <a:srgbClr val="00B050"/>
                </a:solidFill>
              </a:rPr>
              <a:t>&lt;8%</a:t>
            </a:r>
            <a:r>
              <a:rPr lang="en-US" sz="1200" dirty="0"/>
              <a:t> of the 2-day global coverage missed) </a:t>
            </a:r>
            <a:endParaRPr lang="en-US" sz="1200" dirty="0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cs typeface="Arial"/>
              </a:rPr>
              <a:t>Twice</a:t>
            </a:r>
            <a:r>
              <a:rPr lang="en-US" sz="1200" dirty="0">
                <a:cs typeface="Arial"/>
              </a:rPr>
              <a:t>-monthly characterization of instrument stability, including lunar observations through the earth viewing port that illuminate all detector elements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Arial"/>
              </a:rPr>
              <a:t>Daily characterizations of OCI instrument changes using an independent, on-board capability that illuminates all detector elements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cs typeface="Arial"/>
              </a:rPr>
              <a:t>An OCI with center wavelengths from </a:t>
            </a:r>
            <a:r>
              <a:rPr lang="en-US" sz="1200" dirty="0">
                <a:solidFill>
                  <a:srgbClr val="00B050"/>
                </a:solidFill>
                <a:cs typeface="Arial"/>
              </a:rPr>
              <a:t>350-865 nm at 5 </a:t>
            </a:r>
            <a:r>
              <a:rPr lang="en-US" sz="1200" dirty="0">
                <a:solidFill>
                  <a:srgbClr val="00B050"/>
                </a:solidFill>
              </a:rPr>
              <a:t>±</a:t>
            </a:r>
            <a:r>
              <a:rPr lang="en-US" sz="1200" dirty="0">
                <a:solidFill>
                  <a:srgbClr val="00B050"/>
                </a:solidFill>
                <a:cs typeface="Arial"/>
              </a:rPr>
              <a:t> 1 nm</a:t>
            </a:r>
            <a:r>
              <a:rPr lang="en-US" sz="1200" dirty="0">
                <a:cs typeface="Arial"/>
              </a:rPr>
              <a:t> resolution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cs typeface="Arial"/>
              </a:rPr>
              <a:t>An OCI with bands centered on </a:t>
            </a:r>
            <a:r>
              <a:rPr lang="en-US" sz="1200" dirty="0">
                <a:solidFill>
                  <a:srgbClr val="00B050"/>
                </a:solidFill>
                <a:cs typeface="Arial"/>
              </a:rPr>
              <a:t>940, </a:t>
            </a:r>
            <a:r>
              <a:rPr lang="en-US" sz="1200" b="1" dirty="0">
                <a:solidFill>
                  <a:srgbClr val="00B050"/>
                </a:solidFill>
                <a:cs typeface="Arial"/>
              </a:rPr>
              <a:t>1038</a:t>
            </a:r>
            <a:r>
              <a:rPr lang="en-US" sz="1200" dirty="0">
                <a:solidFill>
                  <a:srgbClr val="00B050"/>
                </a:solidFill>
                <a:cs typeface="Arial"/>
              </a:rPr>
              <a:t>, 1250, 1378, 1615, 2130, and 2260 nm at atmospheres and </a:t>
            </a:r>
            <a:r>
              <a:rPr lang="en-US" sz="1200" b="1" dirty="0">
                <a:solidFill>
                  <a:srgbClr val="00B050"/>
                </a:solidFill>
                <a:cs typeface="Arial"/>
              </a:rPr>
              <a:t>ocean</a:t>
            </a:r>
            <a:r>
              <a:rPr lang="en-US" sz="1200" dirty="0">
                <a:solidFill>
                  <a:srgbClr val="00B050"/>
                </a:solidFill>
                <a:cs typeface="Arial"/>
              </a:rPr>
              <a:t> performance levels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cs typeface="Arial"/>
              </a:rPr>
              <a:t>Multi-angle polarimeter(s)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cs typeface="Arial"/>
              </a:rPr>
              <a:t>36</a:t>
            </a:r>
            <a:r>
              <a:rPr lang="en-US" sz="1200" dirty="0">
                <a:cs typeface="Arial"/>
              </a:rPr>
              <a:t>-month mission life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6EB23D-2446-C647-8857-42221CBF5528}"/>
              </a:ext>
            </a:extLst>
          </p:cNvPr>
          <p:cNvSpPr txBox="1"/>
          <p:nvPr/>
        </p:nvSpPr>
        <p:spPr>
          <a:xfrm>
            <a:off x="217990" y="836708"/>
            <a:ext cx="5831710" cy="318548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Ground sample distance of 1 ± 0.1 km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 at nadir</a:t>
            </a:r>
            <a:endParaRPr lang="en-US" sz="120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/>
              <a:t>Equatorial crossing between 11:00 to 13:00 local time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sz="1200" dirty="0"/>
              <a:t>-day to solar zenith ≤ 75</a:t>
            </a:r>
            <a:r>
              <a:rPr lang="en-US" sz="1200" baseline="30000" dirty="0"/>
              <a:t>o</a:t>
            </a:r>
            <a:r>
              <a:rPr lang="en-US" sz="1200" dirty="0"/>
              <a:t> &amp; sensor zenith ≤ 60</a:t>
            </a:r>
            <a:r>
              <a:rPr lang="en-US" sz="1200" baseline="30000" dirty="0"/>
              <a:t>o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/>
              <a:t>Sun glint mitigation (</a:t>
            </a:r>
            <a:r>
              <a:rPr lang="en-US" sz="1200" dirty="0">
                <a:solidFill>
                  <a:srgbClr val="FF0000"/>
                </a:solidFill>
              </a:rPr>
              <a:t>&lt;9%</a:t>
            </a:r>
            <a:r>
              <a:rPr lang="en-US" sz="1200" dirty="0"/>
              <a:t> of the 2-day global coverage missed) </a:t>
            </a:r>
            <a:endParaRPr lang="en-US" sz="1200" dirty="0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cs typeface="Arial"/>
              </a:rPr>
              <a:t>Once</a:t>
            </a:r>
            <a:r>
              <a:rPr lang="en-US" sz="1200" dirty="0">
                <a:cs typeface="Arial"/>
              </a:rPr>
              <a:t>-monthly characterization of instrument stability, including lunar observations through the earth viewing port that illuminate all detector elements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Arial"/>
              </a:rPr>
              <a:t>Daily characterizations of OCI instrument changes using an independent, on-board capability that illuminates all detector elements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cs typeface="Arial"/>
              </a:rPr>
              <a:t>An OCI with center wavelengths from </a:t>
            </a:r>
            <a:r>
              <a:rPr lang="en-US" sz="1200" dirty="0">
                <a:solidFill>
                  <a:srgbClr val="FF0000"/>
                </a:solidFill>
                <a:cs typeface="Arial"/>
              </a:rPr>
              <a:t>350-820 nm at 5 </a:t>
            </a:r>
            <a:r>
              <a:rPr lang="en-US" sz="1200" dirty="0">
                <a:solidFill>
                  <a:srgbClr val="FF0000"/>
                </a:solidFill>
              </a:rPr>
              <a:t>±</a:t>
            </a:r>
            <a:r>
              <a:rPr lang="en-US" sz="1200" dirty="0">
                <a:solidFill>
                  <a:srgbClr val="FF0000"/>
                </a:solidFill>
                <a:cs typeface="Arial"/>
              </a:rPr>
              <a:t> 1 nm </a:t>
            </a:r>
            <a:r>
              <a:rPr lang="en-US" sz="1200" dirty="0">
                <a:cs typeface="Arial"/>
              </a:rPr>
              <a:t>resolution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cs typeface="Arial"/>
              </a:rPr>
              <a:t>An OCI with bands centered on </a:t>
            </a:r>
            <a:r>
              <a:rPr lang="en-US" sz="1200" dirty="0">
                <a:solidFill>
                  <a:srgbClr val="FF0000"/>
                </a:solidFill>
                <a:cs typeface="Arial"/>
              </a:rPr>
              <a:t>865, 940, 1250, 1378, 1615, 2130, and 2260 nm at atmospheres performance levels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  <a:cs typeface="Arial"/>
              </a:rPr>
              <a:t>Multi-angle polarimeter(s)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cs typeface="Arial"/>
              </a:rPr>
              <a:t>18</a:t>
            </a:r>
            <a:r>
              <a:rPr lang="en-US" sz="1200" dirty="0">
                <a:cs typeface="Arial"/>
              </a:rPr>
              <a:t>-month mission life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363B6A9-9D4A-AA4C-ADCB-1E6CE5F36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665200"/>
              </p:ext>
            </p:extLst>
          </p:nvPr>
        </p:nvGraphicFramePr>
        <p:xfrm>
          <a:off x="219918" y="4047241"/>
          <a:ext cx="5829782" cy="24665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05165">
                  <a:extLst>
                    <a:ext uri="{9D8B030D-6E8A-4147-A177-3AD203B41FA5}">
                      <a16:colId xmlns:a16="http://schemas.microsoft.com/office/drawing/2014/main" val="4246071417"/>
                    </a:ext>
                  </a:extLst>
                </a:gridCol>
                <a:gridCol w="1324617">
                  <a:extLst>
                    <a:ext uri="{9D8B030D-6E8A-4147-A177-3AD203B41FA5}">
                      <a16:colId xmlns:a16="http://schemas.microsoft.com/office/drawing/2014/main" val="1949503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Data Product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Uncertainty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27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Water-leaving </a:t>
                      </a:r>
                      <a:r>
                        <a:rPr lang="en-US" sz="1100" dirty="0" err="1">
                          <a:effectLst/>
                        </a:rPr>
                        <a:t>reflectances</a:t>
                      </a:r>
                      <a:r>
                        <a:rPr lang="en-US" sz="1100" dirty="0">
                          <a:effectLst/>
                        </a:rPr>
                        <a:t> from 350 to 400 nm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0.0083 or 30%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555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Water-leaving </a:t>
                      </a:r>
                      <a:r>
                        <a:rPr lang="en-US" sz="1100" dirty="0" err="1">
                          <a:effectLst/>
                        </a:rPr>
                        <a:t>reflectances</a:t>
                      </a:r>
                      <a:r>
                        <a:rPr lang="en-US" sz="1100" dirty="0">
                          <a:effectLst/>
                        </a:rPr>
                        <a:t> from 400 to 600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0.0024 or  6% 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488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Water-leaving </a:t>
                      </a:r>
                      <a:r>
                        <a:rPr lang="en-US" sz="1100" dirty="0" err="1">
                          <a:effectLst/>
                        </a:rPr>
                        <a:t>reflectances</a:t>
                      </a:r>
                      <a:r>
                        <a:rPr lang="en-US" sz="1100" dirty="0">
                          <a:effectLst/>
                        </a:rPr>
                        <a:t> from 660 to 710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0.00084 or 12%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364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aerosol optical depth at 380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 or 40%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565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aerosol optical depth at 440, 500, 550 and 675 nm over land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 or 20%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08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aerosol optical depth at 440, 500, 550 and 675 nm over oceans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 or 15%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595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Fine mode fraction of aerosol optical depth over oceans at 550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±25%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14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Cloud layer detection for optical depth &gt; 0.3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132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Cloud top pressure of opaque (optical depth &gt; 3)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 hPa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029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Optical thickness of liquid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759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Optical thickness of ice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508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Effective radius of liquid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966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Effective radius of ice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35%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40163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D78E5FC-DD66-9F46-9DF4-AB3F5DB4C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32624"/>
              </p:ext>
            </p:extLst>
          </p:nvPr>
        </p:nvGraphicFramePr>
        <p:xfrm>
          <a:off x="6188598" y="4047241"/>
          <a:ext cx="5829782" cy="24665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05165">
                  <a:extLst>
                    <a:ext uri="{9D8B030D-6E8A-4147-A177-3AD203B41FA5}">
                      <a16:colId xmlns:a16="http://schemas.microsoft.com/office/drawing/2014/main" val="4246071417"/>
                    </a:ext>
                  </a:extLst>
                </a:gridCol>
                <a:gridCol w="1324617">
                  <a:extLst>
                    <a:ext uri="{9D8B030D-6E8A-4147-A177-3AD203B41FA5}">
                      <a16:colId xmlns:a16="http://schemas.microsoft.com/office/drawing/2014/main" val="1949503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Data Product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Uncertainty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27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Water-leaving </a:t>
                      </a:r>
                      <a:r>
                        <a:rPr lang="en-US" sz="1100" dirty="0" err="1">
                          <a:effectLst/>
                        </a:rPr>
                        <a:t>reflectances</a:t>
                      </a:r>
                      <a:r>
                        <a:rPr lang="en-US" sz="1100" dirty="0">
                          <a:effectLst/>
                        </a:rPr>
                        <a:t> from 350 to 400 nm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0.0057 or 20%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555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Water-leaving </a:t>
                      </a:r>
                      <a:r>
                        <a:rPr lang="en-US" sz="1100" dirty="0" err="1">
                          <a:effectLst/>
                        </a:rPr>
                        <a:t>reflectances</a:t>
                      </a:r>
                      <a:r>
                        <a:rPr lang="en-US" sz="1100" dirty="0">
                          <a:effectLst/>
                        </a:rPr>
                        <a:t> from 400 to 600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0.0020 or  5% </a:t>
                      </a:r>
                      <a:endParaRPr lang="en-US" sz="11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488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Water-leaving </a:t>
                      </a:r>
                      <a:r>
                        <a:rPr lang="en-US" sz="1100" dirty="0" err="1">
                          <a:effectLst/>
                        </a:rPr>
                        <a:t>reflectances</a:t>
                      </a:r>
                      <a:r>
                        <a:rPr lang="en-US" sz="1100" dirty="0">
                          <a:effectLst/>
                        </a:rPr>
                        <a:t> from 660 to 710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0.0007 or 10% </a:t>
                      </a:r>
                      <a:endParaRPr lang="en-US" sz="11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364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aerosol optical depth at 380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 or 40%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565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aerosol optical depth at 440, 500, 550 and 675 nm over land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 or 20%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08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aerosol optical depth at 440, 500, 550 and 675 nm over oceans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 or 15%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595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Fine mode fraction of aerosol optical depth over oceans at 550 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±25%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14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Cloud layer detection for optical depth &gt; 0.3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132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Cloud top pressure of opaque (optical depth &gt; 3)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 hPa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029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Optical thickness of liquid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759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Optical thickness of ice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508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Effective radius of liquid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966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Effective radius of ice clouds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35%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401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78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7F8A7-EDEE-E74F-AFBA-CF313A236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B66D9-42E8-A24E-BA2E-F576929A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7"/>
          <a:stretch/>
        </p:blipFill>
        <p:spPr>
          <a:xfrm>
            <a:off x="14514" y="2263676"/>
            <a:ext cx="12192000" cy="45943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8E5766-E332-8043-AC02-FF060787C85F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Plankton, Aerosol, Cloud, ocean Ecosystem (PACE) mission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50B59-A41B-C24A-B00D-3C960CE2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0" y="2860115"/>
            <a:ext cx="2126689" cy="116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AEC3CE-4134-964F-8AEB-03A2A66CB093}"/>
              </a:ext>
            </a:extLst>
          </p:cNvPr>
          <p:cNvSpPr txBox="1"/>
          <p:nvPr/>
        </p:nvSpPr>
        <p:spPr>
          <a:xfrm>
            <a:off x="5519768" y="725028"/>
            <a:ext cx="5717107" cy="1754326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6D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characteristics</a:t>
            </a:r>
            <a:r>
              <a:rPr lang="en-US" dirty="0">
                <a:solidFill>
                  <a:srgbClr val="096D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" dirty="0">
              <a:solidFill>
                <a:srgbClr val="096DC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Winter 2022 launch (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676.5 km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Polar, ascending, Sun synchronous orbit; 98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13:00 local Equatorial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3-yr design life; 10-yr propellant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50AD-B158-D74A-AE5D-C6A206476429}"/>
              </a:ext>
            </a:extLst>
          </p:cNvPr>
          <p:cNvSpPr txBox="1"/>
          <p:nvPr/>
        </p:nvSpPr>
        <p:spPr>
          <a:xfrm>
            <a:off x="1137764" y="725028"/>
            <a:ext cx="3999627" cy="1754326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hyperspectral radiometer: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Ocean Color Instrument (OCI) (GSFC)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96D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contributed multi-angle polarimeters: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HARP2 (UMBC)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SPEXone</a:t>
            </a:r>
            <a:r>
              <a:rPr lang="en-US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(SRON/Airbus)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DBB50-3D1F-DF4B-A1AA-3CA5EA33A286}"/>
              </a:ext>
            </a:extLst>
          </p:cNvPr>
          <p:cNvSpPr txBox="1"/>
          <p:nvPr/>
        </p:nvSpPr>
        <p:spPr>
          <a:xfrm>
            <a:off x="10057503" y="6219905"/>
            <a:ext cx="1939936" cy="461665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pace.gsfc.nasa.gov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@</a:t>
            </a:r>
            <a:r>
              <a:rPr lang="en-US" sz="1200" dirty="0" err="1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NASAOcean</a:t>
            </a:r>
            <a:endParaRPr lang="en-US" sz="1200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13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EF58ED-45BC-654C-92B5-7E3DD4A993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ACE_Renderman_TurntableAlpha_YT1080">
            <a:hlinkClick r:id="" action="ppaction://media"/>
            <a:extLst>
              <a:ext uri="{FF2B5EF4-FFF2-40B4-BE49-F238E27FC236}">
                <a16:creationId xmlns:a16="http://schemas.microsoft.com/office/drawing/2014/main" id="{9B6E19E8-B581-714A-917B-2188AA074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6201" y="-417094"/>
            <a:ext cx="15019191" cy="84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C0EF5C-1E22-FB45-BE63-0BB1D49B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7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595FD-CB76-1C45-B595-53F3243D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3" y="4190318"/>
            <a:ext cx="5181600" cy="2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D312EF-0D51-854A-B7E3-205C44EA2455}"/>
              </a:ext>
            </a:extLst>
          </p:cNvPr>
          <p:cNvSpPr/>
          <p:nvPr/>
        </p:nvSpPr>
        <p:spPr>
          <a:xfrm>
            <a:off x="6488966" y="145915"/>
            <a:ext cx="5518155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hyperspectral scanning radiometer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340 – 890 nm, 5 nm resolution, 2.5 nm steps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plus, 940, 1038, 1250, 1378, 1615, 2130, and 2250 nm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– 2 day global coverage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ground pixel size of 1 km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nadir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± 20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fore/aft tilt to avoid Sun glint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twice monthly lunar calibration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daily on-board solar calibration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built at 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98469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DC449-6CB7-7D4A-97C4-5885EF9E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ACDABD-CF81-F94D-B738-A9A696B9584B}"/>
              </a:ext>
            </a:extLst>
          </p:cNvPr>
          <p:cNvSpPr/>
          <p:nvPr/>
        </p:nvSpPr>
        <p:spPr>
          <a:xfrm>
            <a:off x="392761" y="5336044"/>
            <a:ext cx="3258701" cy="1297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18F16-DD84-BE43-A530-9EBBE5634BBC}"/>
              </a:ext>
            </a:extLst>
          </p:cNvPr>
          <p:cNvSpPr/>
          <p:nvPr/>
        </p:nvSpPr>
        <p:spPr>
          <a:xfrm>
            <a:off x="423447" y="5459107"/>
            <a:ext cx="1436037" cy="103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SRON Spectro-polarimeter for Planetary Exploration (</a:t>
            </a:r>
            <a:r>
              <a:rPr lang="en-US" sz="1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SPEXone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A9EDF-AC10-254A-B10D-ED3446AAE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71" y="5406620"/>
            <a:ext cx="1906332" cy="1142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AE4660-ABFF-5A43-875F-B4E119F24275}"/>
              </a:ext>
            </a:extLst>
          </p:cNvPr>
          <p:cNvSpPr/>
          <p:nvPr/>
        </p:nvSpPr>
        <p:spPr>
          <a:xfrm>
            <a:off x="392761" y="559292"/>
            <a:ext cx="1991429" cy="1297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A81CF-E626-0142-89B3-2E710E3EE6EB}"/>
              </a:ext>
            </a:extLst>
          </p:cNvPr>
          <p:cNvSpPr/>
          <p:nvPr/>
        </p:nvSpPr>
        <p:spPr>
          <a:xfrm>
            <a:off x="423447" y="689703"/>
            <a:ext cx="1163765" cy="103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UMBC Hyper Angular Rainbow Polarimeter (HARP-2) 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8BF5D4B-39BC-2A41-87B0-3D738473F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81" r="6598" b="13012"/>
          <a:stretch/>
        </p:blipFill>
        <p:spPr>
          <a:xfrm>
            <a:off x="1481676" y="617786"/>
            <a:ext cx="847089" cy="1180972"/>
          </a:xfrm>
          <a:prstGeom prst="rect">
            <a:avLst/>
          </a:prstGeom>
          <a:effectLst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>
            <a:stCxn id="7" idx="2"/>
          </p:cNvCxnSpPr>
          <p:nvPr/>
        </p:nvCxnSpPr>
        <p:spPr>
          <a:xfrm>
            <a:off x="1388476" y="1857251"/>
            <a:ext cx="1839540" cy="22422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0817E7-9AA8-4F4B-8846-4344DAEE2EAA}"/>
              </a:ext>
            </a:extLst>
          </p:cNvPr>
          <p:cNvCxnSpPr>
            <a:cxnSpLocks/>
          </p:cNvCxnSpPr>
          <p:nvPr/>
        </p:nvCxnSpPr>
        <p:spPr>
          <a:xfrm flipV="1">
            <a:off x="3651462" y="5081364"/>
            <a:ext cx="263888" cy="254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2C76A59-DB03-4149-B72E-A8148A138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950" y="3853981"/>
            <a:ext cx="4391903" cy="28321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B1DEEB-0934-9043-B204-CA0DEE5DD7B5}"/>
              </a:ext>
            </a:extLst>
          </p:cNvPr>
          <p:cNvSpPr txBox="1"/>
          <p:nvPr/>
        </p:nvSpPr>
        <p:spPr>
          <a:xfrm>
            <a:off x="8109098" y="2623279"/>
            <a:ext cx="38820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PACE polarimeters </a:t>
            </a:r>
            <a:r>
              <a:rPr lang="en-US" i="1" dirty="0"/>
              <a:t>NOT</a:t>
            </a:r>
            <a:r>
              <a:rPr lang="en-US" dirty="0"/>
              <a:t> in 2017 Decadal Survey Program of Record</a:t>
            </a:r>
          </a:p>
        </p:txBody>
      </p:sp>
    </p:spTree>
    <p:extLst>
      <p:ext uri="{BB962C8B-B14F-4D97-AF65-F5344CB8AC3E}">
        <p14:creationId xmlns:p14="http://schemas.microsoft.com/office/powerpoint/2010/main" val="17399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own Arrow 119"/>
          <p:cNvSpPr/>
          <p:nvPr/>
        </p:nvSpPr>
        <p:spPr>
          <a:xfrm>
            <a:off x="4952072" y="3850486"/>
            <a:ext cx="183980" cy="159851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schedule &amp; mission phases</a:t>
            </a:r>
          </a:p>
        </p:txBody>
      </p:sp>
      <p:pic>
        <p:nvPicPr>
          <p:cNvPr id="69" name="Picture 2" descr="http://burningbird.net/images/flames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759142" y="4486306"/>
            <a:ext cx="71355" cy="594517"/>
          </a:xfrm>
          <a:prstGeom prst="rect">
            <a:avLst/>
          </a:prstGeom>
          <a:noFill/>
        </p:spPr>
      </p:pic>
      <p:cxnSp>
        <p:nvCxnSpPr>
          <p:cNvPr id="71" name="Straight Arrow Connector 70"/>
          <p:cNvCxnSpPr/>
          <p:nvPr/>
        </p:nvCxnSpPr>
        <p:spPr>
          <a:xfrm rot="5400000">
            <a:off x="3030188" y="5116913"/>
            <a:ext cx="582476" cy="364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848197" y="4426566"/>
            <a:ext cx="914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Spacecraft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rot="5400000">
            <a:off x="840459" y="5173394"/>
            <a:ext cx="399207" cy="174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26388" y="4676526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A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0980552" y="5004477"/>
            <a:ext cx="2" cy="35935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9388411" y="4965331"/>
            <a:ext cx="113728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Decommission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7796682" y="5133576"/>
            <a:ext cx="1" cy="30019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636075" y="4833718"/>
            <a:ext cx="91440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 &amp; LV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prstClr val="black"/>
                </a:solidFill>
                <a:latin typeface="Arial"/>
              </a:rPr>
              <a:t>Award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2" descr="http://www.321rockets.com/content/image/29871/800/002157_main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60" y="3662208"/>
            <a:ext cx="1159250" cy="1047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893" y="4431639"/>
            <a:ext cx="577149" cy="44296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505" y="4006456"/>
            <a:ext cx="439755" cy="439755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11290526" y="5863782"/>
            <a:ext cx="75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F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1608978" y="5464440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CY17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5597916" y="5465494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CY21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4604898" y="5464440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CY20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3601338" y="5466547"/>
            <a:ext cx="1001452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CY19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2608319" y="5466547"/>
            <a:ext cx="1001451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CY18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6598328" y="5465246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CY22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7596086" y="5464445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CY23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8595277" y="5466764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CY24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609600" y="5463835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CY16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9592663" y="5464445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CY25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10583057" y="5464445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CY26</a:t>
            </a:r>
          </a:p>
        </p:txBody>
      </p:sp>
      <p:sp>
        <p:nvSpPr>
          <p:cNvPr id="86" name="Rectangle 85"/>
          <p:cNvSpPr/>
          <p:nvPr/>
        </p:nvSpPr>
        <p:spPr bwMode="auto">
          <a:xfrm>
            <a:off x="1053553" y="5783698"/>
            <a:ext cx="1135539" cy="3085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A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239125" y="5783535"/>
            <a:ext cx="1968495" cy="313193"/>
          </a:xfrm>
          <a:prstGeom prst="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C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6208690" y="5782558"/>
            <a:ext cx="1868018" cy="31215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D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8076710" y="5780540"/>
            <a:ext cx="2903842" cy="31227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E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2176176" y="5789064"/>
            <a:ext cx="2062949" cy="30979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B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10989250" y="5778052"/>
            <a:ext cx="109803" cy="314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endCxn id="91" idx="3"/>
          </p:cNvCxnSpPr>
          <p:nvPr/>
        </p:nvCxnSpPr>
        <p:spPr>
          <a:xfrm flipH="1" flipV="1">
            <a:off x="11099052" y="5935137"/>
            <a:ext cx="191474" cy="20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263" y="4436991"/>
            <a:ext cx="604735" cy="32938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07516">
            <a:off x="5439350" y="4169008"/>
            <a:ext cx="1309776" cy="72841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521039" y="3810409"/>
            <a:ext cx="99218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Observatory I&amp;T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201276" y="4763168"/>
            <a:ext cx="1150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3031209" y="4844485"/>
            <a:ext cx="2384" cy="5513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962545" y="5114940"/>
            <a:ext cx="3465" cy="30668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144937" y="4744850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979" y="6055161"/>
            <a:ext cx="7758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16, 2016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891968" y="6084031"/>
            <a:ext cx="645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13, 2017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98353" y="6080657"/>
            <a:ext cx="645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2019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865187" y="6080657"/>
            <a:ext cx="683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October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681813" y="6096210"/>
            <a:ext cx="822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noProof="0" dirty="0">
                <a:solidFill>
                  <a:prstClr val="black"/>
                </a:solidFill>
                <a:latin typeface="Arial"/>
              </a:rPr>
              <a:t>June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2023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716" y="4543616"/>
            <a:ext cx="193237" cy="22656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5211" y="4473352"/>
            <a:ext cx="260584" cy="352785"/>
          </a:xfrm>
          <a:prstGeom prst="rect">
            <a:avLst/>
          </a:prstGeom>
        </p:spPr>
      </p:pic>
      <p:cxnSp>
        <p:nvCxnSpPr>
          <p:cNvPr id="108" name="Straight Arrow Connector 107"/>
          <p:cNvCxnSpPr/>
          <p:nvPr/>
        </p:nvCxnSpPr>
        <p:spPr>
          <a:xfrm flipH="1">
            <a:off x="6208690" y="4867581"/>
            <a:ext cx="2384" cy="5513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871798" y="4595999"/>
            <a:ext cx="914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prstClr val="black"/>
                </a:solidFill>
                <a:latin typeface="Arial"/>
              </a:rPr>
              <a:t>Readiness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 (LRD)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Mar. 2023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358920" y="757080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560" y="7561440"/>
                <a:ext cx="19080" cy="19080"/>
              </a:xfrm>
              <a:prstGeom prst="rect">
                <a:avLst/>
              </a:prstGeom>
            </p:spPr>
          </p:pic>
        </mc:Fallback>
      </mc:AlternateContent>
      <p:cxnSp>
        <p:nvCxnSpPr>
          <p:cNvPr id="80" name="Straight Arrow Connector 79"/>
          <p:cNvCxnSpPr/>
          <p:nvPr/>
        </p:nvCxnSpPr>
        <p:spPr>
          <a:xfrm>
            <a:off x="7493648" y="5138875"/>
            <a:ext cx="1" cy="30019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732671" y="4404612"/>
            <a:ext cx="914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prstClr val="black"/>
                </a:solidFill>
                <a:latin typeface="Arial"/>
              </a:rPr>
              <a:t>Project Readiness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r>
              <a:rPr kumimoji="0" lang="en-US" sz="1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(PRD)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noProof="0" dirty="0">
                <a:solidFill>
                  <a:prstClr val="black"/>
                </a:solidFill>
                <a:latin typeface="Arial"/>
              </a:rPr>
              <a:t>Dec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2022</a:t>
            </a:r>
          </a:p>
        </p:txBody>
      </p:sp>
      <p:pic>
        <p:nvPicPr>
          <p:cNvPr id="98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832" y="3922759"/>
            <a:ext cx="604735" cy="329385"/>
          </a:xfrm>
          <a:prstGeom prst="rect">
            <a:avLst/>
          </a:prstGeom>
        </p:spPr>
      </p:pic>
      <p:cxnSp>
        <p:nvCxnSpPr>
          <p:cNvPr id="104" name="Straight Arrow Connector 103"/>
          <p:cNvCxnSpPr/>
          <p:nvPr/>
        </p:nvCxnSpPr>
        <p:spPr>
          <a:xfrm>
            <a:off x="4505945" y="4322097"/>
            <a:ext cx="9087" cy="113356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802045" y="3554990"/>
            <a:ext cx="1150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prstClr val="black"/>
                </a:solidFill>
                <a:latin typeface="Arial"/>
              </a:rPr>
              <a:t>C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</a:t>
            </a:r>
          </a:p>
        </p:txBody>
      </p:sp>
      <p:sp>
        <p:nvSpPr>
          <p:cNvPr id="118" name="Rectangular Callout 117"/>
          <p:cNvSpPr/>
          <p:nvPr/>
        </p:nvSpPr>
        <p:spPr>
          <a:xfrm>
            <a:off x="4437792" y="2656641"/>
            <a:ext cx="2019843" cy="913811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 are here.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May 2020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(LRD-34 months)</a:t>
            </a:r>
          </a:p>
        </p:txBody>
      </p:sp>
      <p:sp>
        <p:nvSpPr>
          <p:cNvPr id="119" name="Explosion 1 118"/>
          <p:cNvSpPr/>
          <p:nvPr/>
        </p:nvSpPr>
        <p:spPr>
          <a:xfrm>
            <a:off x="4876407" y="5613573"/>
            <a:ext cx="344846" cy="350982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4667431" y="4839144"/>
            <a:ext cx="501" cy="61651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4168252" y="4332931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prstClr val="black"/>
                </a:solidFill>
                <a:latin typeface="Arial"/>
              </a:rPr>
              <a:t>C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898" y="4150094"/>
            <a:ext cx="203512" cy="238612"/>
          </a:xfrm>
          <a:prstGeom prst="rect">
            <a:avLst/>
          </a:prstGeom>
        </p:spPr>
      </p:pic>
      <p:cxnSp>
        <p:nvCxnSpPr>
          <p:cNvPr id="124" name="Straight Arrow Connector 123"/>
          <p:cNvCxnSpPr/>
          <p:nvPr/>
        </p:nvCxnSpPr>
        <p:spPr>
          <a:xfrm>
            <a:off x="4216543" y="5128795"/>
            <a:ext cx="3465" cy="30668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769275" y="4751139"/>
            <a:ext cx="914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4795" y="4424810"/>
            <a:ext cx="273394" cy="370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3E677D-AAB1-9B42-8CA1-F21F99E2E33D}"/>
              </a:ext>
            </a:extLst>
          </p:cNvPr>
          <p:cNvSpPr txBox="1"/>
          <p:nvPr/>
        </p:nvSpPr>
        <p:spPr>
          <a:xfrm>
            <a:off x="1044242" y="1130812"/>
            <a:ext cx="7640131" cy="1200329"/>
          </a:xfrm>
          <a:prstGeom prst="rect">
            <a:avLst/>
          </a:prstGeom>
          <a:noFill/>
          <a:ln w="38100">
            <a:solidFill>
              <a:srgbClr val="096DC7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Phase C – final design &amp;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mission elements have passed Critical Design Reviews (CDRs)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mission elements will have System Integration Reviews (SIRs)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&amp; HQ science implementing science capabilities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5B68947-2D67-6648-B2B3-C0FF65B7F686}"/>
              </a:ext>
            </a:extLst>
          </p:cNvPr>
          <p:cNvSpPr txBox="1"/>
          <p:nvPr/>
        </p:nvSpPr>
        <p:spPr>
          <a:xfrm>
            <a:off x="9592663" y="1135285"/>
            <a:ext cx="1502890" cy="2862322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Phase D</a:t>
            </a:r>
            <a:r>
              <a:rPr lang="en-US" dirty="0"/>
              <a:t> – system assembly, integration, testing, &amp; launch</a:t>
            </a:r>
          </a:p>
          <a:p>
            <a:endParaRPr lang="en-US" dirty="0"/>
          </a:p>
          <a:p>
            <a:r>
              <a:rPr lang="en-US" b="1" dirty="0"/>
              <a:t>Phase E </a:t>
            </a:r>
            <a:r>
              <a:rPr lang="en-US" dirty="0"/>
              <a:t>– science operations</a:t>
            </a:r>
          </a:p>
        </p:txBody>
      </p:sp>
    </p:spTree>
    <p:extLst>
      <p:ext uri="{BB962C8B-B14F-4D97-AF65-F5344CB8AC3E}">
        <p14:creationId xmlns:p14="http://schemas.microsoft.com/office/powerpoint/2010/main" val="89765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8" grpId="0" animBg="1"/>
      <p:bldP spid="119" grpId="0" animBg="1"/>
      <p:bldP spid="11" grpId="0" animBg="1"/>
      <p:bldP spid="1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1451-4BA4-A842-B789-2B147BF5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PACE science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04FD6-1537-4041-8F4B-C5B2472EA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5"/>
          <a:stretch/>
        </p:blipFill>
        <p:spPr>
          <a:xfrm>
            <a:off x="1215343" y="943583"/>
            <a:ext cx="10043914" cy="53714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FE38784-A425-3E49-913D-4346C163E506}"/>
              </a:ext>
            </a:extLst>
          </p:cNvPr>
          <p:cNvSpPr/>
          <p:nvPr/>
        </p:nvSpPr>
        <p:spPr>
          <a:xfrm>
            <a:off x="8214854" y="973080"/>
            <a:ext cx="3279058" cy="899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167DA1-199D-6A4A-848F-F9D6E57CE9F9}"/>
              </a:ext>
            </a:extLst>
          </p:cNvPr>
          <p:cNvSpPr/>
          <p:nvPr/>
        </p:nvSpPr>
        <p:spPr>
          <a:xfrm>
            <a:off x="5324168" y="4193145"/>
            <a:ext cx="2890686" cy="899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33DF1-B2F2-2743-A5D5-2591A758169E}"/>
              </a:ext>
            </a:extLst>
          </p:cNvPr>
          <p:cNvSpPr txBox="1"/>
          <p:nvPr/>
        </p:nvSpPr>
        <p:spPr>
          <a:xfrm>
            <a:off x="3565004" y="1318888"/>
            <a:ext cx="1365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Laura L.</a:t>
            </a:r>
          </a:p>
        </p:txBody>
      </p:sp>
    </p:spTree>
    <p:extLst>
      <p:ext uri="{BB962C8B-B14F-4D97-AF65-F5344CB8AC3E}">
        <p14:creationId xmlns:p14="http://schemas.microsoft.com/office/powerpoint/2010/main" val="39720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	Science Data Segment (SDS)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233EB-8C0C-154C-8E9D-6EF4AF22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05" y="1563708"/>
            <a:ext cx="8330857" cy="432288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475DFAD-79D1-1B4E-BF40-1F3190E0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795" y="961823"/>
            <a:ext cx="2971800" cy="547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73398F-B6C9-C349-9D59-A899BF05456D}"/>
              </a:ext>
            </a:extLst>
          </p:cNvPr>
          <p:cNvSpPr txBox="1"/>
          <p:nvPr/>
        </p:nvSpPr>
        <p:spPr>
          <a:xfrm>
            <a:off x="5463251" y="979750"/>
            <a:ext cx="348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Works within science organization on …</a:t>
            </a:r>
          </a:p>
        </p:txBody>
      </p:sp>
    </p:spTree>
    <p:extLst>
      <p:ext uri="{BB962C8B-B14F-4D97-AF65-F5344CB8AC3E}">
        <p14:creationId xmlns:p14="http://schemas.microsoft.com/office/powerpoint/2010/main" val="93769786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10351</TotalTime>
  <Words>2237</Words>
  <Application>Microsoft Macintosh PowerPoint</Application>
  <PresentationFormat>Widescreen</PresentationFormat>
  <Paragraphs>396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Helvetica Neue</vt:lpstr>
      <vt:lpstr>Symbol</vt:lpstr>
      <vt:lpstr>Wingdings 2</vt:lpstr>
      <vt:lpstr>2_Office Theme</vt:lpstr>
      <vt:lpstr>PowerPoint Presentation</vt:lpstr>
      <vt:lpstr>PACE in the time of social distancing</vt:lpstr>
      <vt:lpstr>PowerPoint Presentation</vt:lpstr>
      <vt:lpstr>PowerPoint Presentation</vt:lpstr>
      <vt:lpstr>PowerPoint Presentation</vt:lpstr>
      <vt:lpstr>PowerPoint Presentation</vt:lpstr>
      <vt:lpstr>schedule &amp; mission phases</vt:lpstr>
      <vt:lpstr>PACE science organization</vt:lpstr>
      <vt:lpstr> Science Data Segment (SDS) organization</vt:lpstr>
      <vt:lpstr>PACE science products</vt:lpstr>
      <vt:lpstr>SPEXone and HARP2 science products</vt:lpstr>
      <vt:lpstr>NASA Technical Memoranda</vt:lpstr>
      <vt:lpstr>PACE System Vicarious Calibration (SVC)</vt:lpstr>
      <vt:lpstr>PACE Validation Science Team (PVST)</vt:lpstr>
      <vt:lpstr>PowerPoint Presentation</vt:lpstr>
      <vt:lpstr>on the horizon …</vt:lpstr>
      <vt:lpstr>PowerPoint Presentation</vt:lpstr>
      <vt:lpstr>PowerPoint Presentation</vt:lpstr>
      <vt:lpstr>PowerPoint Presentation</vt:lpstr>
      <vt:lpstr>BACKUP</vt:lpstr>
      <vt:lpstr>PowerPoint Presentation</vt:lpstr>
      <vt:lpstr>science data product requirements, levels, &amp; production</vt:lpstr>
      <vt:lpstr>Threshold requirements to baseline capabilities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PACE Mission System Requirements Review Tuesday January 24, 2017</dc:title>
  <dc:creator>Mcintyre, Kathleen H. (GSFC-4270)</dc:creator>
  <cp:lastModifiedBy>Werdell, Jeremy (GSFC-6160)</cp:lastModifiedBy>
  <cp:revision>325</cp:revision>
  <cp:lastPrinted>2020-02-18T17:32:21Z</cp:lastPrinted>
  <dcterms:created xsi:type="dcterms:W3CDTF">2018-11-16T21:26:34Z</dcterms:created>
  <dcterms:modified xsi:type="dcterms:W3CDTF">2020-05-26T15:22:35Z</dcterms:modified>
</cp:coreProperties>
</file>