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53" r:id="rId2"/>
    <p:sldId id="359" r:id="rId3"/>
    <p:sldId id="362" r:id="rId4"/>
    <p:sldId id="349" r:id="rId5"/>
    <p:sldId id="345" r:id="rId6"/>
    <p:sldId id="354" r:id="rId7"/>
    <p:sldId id="347" r:id="rId8"/>
    <p:sldId id="346" r:id="rId9"/>
    <p:sldId id="344" r:id="rId10"/>
    <p:sldId id="317" r:id="rId11"/>
    <p:sldId id="363" r:id="rId12"/>
    <p:sldId id="356" r:id="rId13"/>
    <p:sldId id="357" r:id="rId14"/>
    <p:sldId id="355" r:id="rId15"/>
    <p:sldId id="360" r:id="rId16"/>
    <p:sldId id="365" r:id="rId17"/>
    <p:sldId id="366" r:id="rId18"/>
    <p:sldId id="352" r:id="rId19"/>
    <p:sldId id="326" r:id="rId20"/>
    <p:sldId id="341" r:id="rId21"/>
    <p:sldId id="343" r:id="rId22"/>
    <p:sldId id="340" r:id="rId23"/>
    <p:sldId id="320" r:id="rId24"/>
    <p:sldId id="3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AFE691-6759-8049-B910-1BCCD4701B91}">
          <p14:sldIdLst>
            <p14:sldId id="353"/>
            <p14:sldId id="359"/>
            <p14:sldId id="362"/>
            <p14:sldId id="349"/>
            <p14:sldId id="345"/>
            <p14:sldId id="354"/>
            <p14:sldId id="347"/>
            <p14:sldId id="346"/>
            <p14:sldId id="344"/>
            <p14:sldId id="317"/>
            <p14:sldId id="363"/>
            <p14:sldId id="356"/>
            <p14:sldId id="357"/>
            <p14:sldId id="355"/>
            <p14:sldId id="360"/>
            <p14:sldId id="365"/>
            <p14:sldId id="366"/>
            <p14:sldId id="352"/>
            <p14:sldId id="326"/>
            <p14:sldId id="341"/>
            <p14:sldId id="343"/>
            <p14:sldId id="340"/>
            <p14:sldId id="320"/>
            <p14:sldId id="342"/>
          </p14:sldIdLst>
        </p14:section>
        <p14:section name="Untitled Section" id="{237B34C2-8B19-E046-B518-6E853858A3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ctor, Chris (GSFC-616.0)[SCIENCE SYSTEMS AND APPLICATIONS INC]" initials="PI" lastIdx="3" clrIdx="0">
    <p:extLst>
      <p:ext uri="{19B8F6BF-5375-455C-9EA6-DF929625EA0E}">
        <p15:presenceInfo xmlns:p15="http://schemas.microsoft.com/office/powerpoint/2012/main" userId="S::cwprocto@ndc.nasa.gov::a7118a54-8058-4fe1-a2ce-7f375e65145b" providerId="AD"/>
      </p:ext>
    </p:extLst>
  </p:cmAuthor>
  <p:cmAuthor id="2" name="Soto Ramos, Inia M. (GSFC-616.0)[USRA]" initials="S(" lastIdx="10" clrIdx="1">
    <p:extLst>
      <p:ext uri="{19B8F6BF-5375-455C-9EA6-DF929625EA0E}">
        <p15:presenceInfo xmlns:p15="http://schemas.microsoft.com/office/powerpoint/2012/main" userId="S::isotoram@ndc.nasa.gov::b27fe408-2a98-4755-a084-1880240c72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92A46-902E-D2D1-C2F1-7692E42FF42C}" v="726" dt="2020-05-21T18:46:58.633"/>
    <p1510:client id="{24087EBD-C494-FED1-C62E-3FCB8FA62D6E}" v="22" dt="2020-05-20T03:05:21.480"/>
    <p1510:client id="{55AB5793-4556-47FD-8FB9-BCA6F62A1E82}" v="168" dt="2019-11-20T03:54:12.436"/>
    <p1510:client id="{5E3402B4-DC0D-0EA9-1A99-1187AF235B4E}" v="217" dt="2020-05-19T20:07:25.236"/>
    <p1510:client id="{6A6B96FB-531B-60A1-B3EA-93322210120E}" v="103" dt="2020-05-19T20:24:58.522"/>
    <p1510:client id="{8089A0D0-E1FB-A34A-B662-1A9A12167DDD}" v="2356" dt="2020-05-22T01:45:02.548"/>
    <p1510:client id="{97856C91-F447-3048-3D69-A55F080B3637}" v="130" dt="2020-05-20T13:28:39.153"/>
    <p1510:client id="{D45667D7-39E4-4377-9A4D-BE117A7BE50B}" v="5" dt="2019-11-20T14:47:44.625"/>
    <p1510:client id="{E223BE7D-B322-4614-87F5-059D0B5D80ED}" v="96" dt="2019-11-20T15:18:16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D507C-2152-5945-8A58-76981830AFCB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DD145-B74E-6C40-91CD-8A71B3ED7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5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0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3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0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3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1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5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6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2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marlon</a:t>
            </a:r>
            <a:r>
              <a:rPr lang="en-US" dirty="0"/>
              <a:t>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6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9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8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6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seabass requirement submissions to IOCCG standards?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DD145-B74E-6C40-91CD-8A71B3ED70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AB2A-47DE-B041-9BEF-499EE2AAA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D331F-EB06-C448-A5EB-B77DF73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28EB-C7CB-DD40-81CB-555760A8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BAA89-ED75-B841-B455-F6B2F5B5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2D70-1690-E74F-B44F-575FC60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1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0808-E873-904E-8F48-E77063B5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169F2-7BE2-C04D-88B4-E14BFE066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BD5D2-B0F7-CE4D-B6C3-1D0C5BF4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25F57-69EC-4B47-858B-4E6392D1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BEF63-19F5-0E4B-8255-D882A623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3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10156-9672-6944-9B5A-67D97AD35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CB3FA-AA5D-F24E-B5FE-04F93852E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F795-D647-C041-959F-DECC898F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6485-E904-7041-851D-F1C06D6A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0A1A3-8A4C-EC49-A785-93A1EE97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12AE-BD90-0048-862D-A1A0864F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45ACD-5CA3-0848-9C96-2BA4DFD0F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675D6-A5EE-1045-B792-4D394D0C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C5E6-F48A-854D-9C6D-2D6CAE65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BCB64-CD4B-D748-8941-D369FF0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BB9AE-88EC-CD44-A9BD-A6C2BF90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E2983-26EE-C348-88D0-FE107A0F7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A33F-CCE3-1048-A219-C68E32CD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B3C8-88F4-7E47-8789-9B7952F1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1B04-CB88-E94C-B24D-6E92E1B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8CBB-C81F-1E4A-A91F-16DFA02E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AB335-D41A-2F4F-A88E-FF05ABAAC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CB49C-70F2-E24F-B548-1607A7C47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336E3-AF04-AF45-A2D5-52537883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FB6AF-E25D-6047-9785-3F5F6FE3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6570-F175-3240-85EA-D6A10197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6E3D-2B41-6B43-9527-8A38E39EE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0F52-101F-8B4A-8D80-B8C8207A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7DA6F-6714-114F-9EAB-13051EA1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D9285-E3C3-B948-83C0-48D15B2B4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84825-E1F3-4040-A654-96AC5871C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F6F67-6EE5-B947-978E-023C7C94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9EBAC-4E96-C948-B746-41F7CE3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91B2E-4463-7C4E-886C-5FFA0307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400E-692A-AF41-9B6E-6C204C5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93CC5-6FDA-F940-9476-260E57C6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337B6-3687-1B4D-80CB-F48339EE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77D59-BE42-0845-986F-7899084E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508B4-4C12-2040-9692-F408A87B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DDD2D-80E5-4848-8D3B-59A8C509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6AF93-B78D-364E-934F-3427E40E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3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4690-24D5-CB45-90EF-01603D30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BF985-C74C-B44D-9D40-22DC275AE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A2838-2459-DB46-A0B1-BE4536A7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4DED-0960-0B48-A5C3-BFD4D5B8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C3115-001B-7245-BE6E-DE80EA0A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71A7E-9511-3940-8C20-4D443527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14B5-BA7A-8941-B4AD-FD2F25F5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E2FB7D-C489-FC4B-8B38-452541963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AACE0-CF48-4E48-8901-4811AF963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281CA-B2B1-874D-8158-08ADFD12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932BF-BB7D-9B4D-9794-1CD66D8E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77861-F30C-084B-B73F-9438B9D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6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BF44D-67A8-6244-B7E8-B986D7E8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5FFAD-BD3D-9247-929E-B94ECBD5E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655EC-81E5-8D4C-B24C-43CD08E59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267D7-0879-F44F-9BD5-212308E58536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A3C8D-9A24-DD4D-82CD-3B4FF5F90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57C95-8CA1-934D-A339-F1A2703E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E12DE-5DE0-9C4A-9E20-5C28A711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ECD6F-ED30-F742-B3A6-98DC2AC74BBA}"/>
              </a:ext>
            </a:extLst>
          </p:cNvPr>
          <p:cNvGrpSpPr/>
          <p:nvPr/>
        </p:nvGrpSpPr>
        <p:grpSpPr>
          <a:xfrm>
            <a:off x="0" y="255132"/>
            <a:ext cx="11925300" cy="991260"/>
            <a:chOff x="133350" y="225407"/>
            <a:chExt cx="11925300" cy="9912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81FD59-F1CE-934F-BE08-3624DDBA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4F0A609A-5F9B-054C-9F57-EB0DAF751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B4BC59-4D0A-9845-AF7F-312A05FFAAB9}"/>
              </a:ext>
            </a:extLst>
          </p:cNvPr>
          <p:cNvSpPr txBox="1"/>
          <p:nvPr/>
        </p:nvSpPr>
        <p:spPr>
          <a:xfrm>
            <a:off x="749155" y="3980796"/>
            <a:ext cx="10624458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Recent </a:t>
            </a:r>
            <a:r>
              <a:rPr lang="en-US" sz="2800" err="1">
                <a:cs typeface="Calibri"/>
              </a:rPr>
              <a:t>SeaBASS</a:t>
            </a:r>
            <a:r>
              <a:rPr lang="en-US" sz="2800" dirty="0">
                <a:cs typeface="Calibri"/>
              </a:rPr>
              <a:t> staff changes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Checklists/Guidelines – </a:t>
            </a:r>
            <a:r>
              <a:rPr lang="en-US" sz="2800" b="1" dirty="0">
                <a:ea typeface="+mn-lt"/>
                <a:cs typeface="+mn-lt"/>
              </a:rPr>
              <a:t>new submission requirements</a:t>
            </a:r>
            <a:endParaRPr lang="en-US" sz="28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File extension update (.sb) &amp; file naming recommendations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New metadata headers (/</a:t>
            </a:r>
            <a:r>
              <a:rPr lang="en-US" sz="2800" dirty="0" err="1"/>
              <a:t>instrument_model</a:t>
            </a:r>
            <a:r>
              <a:rPr lang="en-US" sz="2800" dirty="0"/>
              <a:t>, etc.)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Upcoming changes</a:t>
            </a:r>
            <a:endParaRPr lang="en-US" sz="2800" b="1" dirty="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EFFB5-8C0D-CB42-83AC-06C00E6C4BDC}"/>
              </a:ext>
            </a:extLst>
          </p:cNvPr>
          <p:cNvSpPr txBox="1"/>
          <p:nvPr/>
        </p:nvSpPr>
        <p:spPr>
          <a:xfrm>
            <a:off x="2628007" y="415395"/>
            <a:ext cx="81462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48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E2153-CD62-6C48-AF3C-12A4B44A7877}"/>
              </a:ext>
            </a:extLst>
          </p:cNvPr>
          <p:cNvSpPr/>
          <p:nvPr/>
        </p:nvSpPr>
        <p:spPr>
          <a:xfrm>
            <a:off x="890938" y="1639189"/>
            <a:ext cx="8340083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ea typeface="+mn-lt"/>
                <a:cs typeface="+mn-lt"/>
              </a:rPr>
              <a:t>SeaBASS</a:t>
            </a:r>
            <a:r>
              <a:rPr lang="en-US" sz="4800" b="1" dirty="0">
                <a:solidFill>
                  <a:srgbClr val="0070C0"/>
                </a:solidFill>
                <a:ea typeface="+mn-lt"/>
                <a:cs typeface="+mn-lt"/>
              </a:rPr>
              <a:t> Updates, Spring 2020</a:t>
            </a:r>
            <a:endParaRPr lang="en-US" sz="4800" dirty="0">
              <a:ea typeface="+mn-lt"/>
              <a:cs typeface="+mn-lt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Calibri"/>
              </a:rPr>
              <a:t>OCRT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8DCA8-8A08-4FC4-9F3E-04949BCF80CD}"/>
              </a:ext>
            </a:extLst>
          </p:cNvPr>
          <p:cNvSpPr txBox="1"/>
          <p:nvPr/>
        </p:nvSpPr>
        <p:spPr>
          <a:xfrm>
            <a:off x="4464205" y="6490009"/>
            <a:ext cx="32635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https://seabass.gsfc.nasa.gov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5DE25-5EB3-4889-99F3-AB85E22B280D}"/>
              </a:ext>
            </a:extLst>
          </p:cNvPr>
          <p:cNvSpPr txBox="1"/>
          <p:nvPr/>
        </p:nvSpPr>
        <p:spPr>
          <a:xfrm>
            <a:off x="6415670" y="3144644"/>
            <a:ext cx="47690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latin typeface="Arial"/>
                <a:cs typeface="Arial"/>
              </a:rPr>
              <a:t>Chris Proctor, NASA GSFC / SSAI</a:t>
            </a:r>
          </a:p>
          <a:p>
            <a:pPr algn="r"/>
            <a:r>
              <a:rPr lang="en-US" sz="2000" dirty="0">
                <a:latin typeface="Arial"/>
                <a:cs typeface="Arial"/>
              </a:rPr>
              <a:t>Inia Soto Ramos, NASA GSFC / USRA</a:t>
            </a:r>
          </a:p>
        </p:txBody>
      </p:sp>
    </p:spTree>
    <p:extLst>
      <p:ext uri="{BB962C8B-B14F-4D97-AF65-F5344CB8AC3E}">
        <p14:creationId xmlns:p14="http://schemas.microsoft.com/office/powerpoint/2010/main" val="52134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F57F97-6CE2-3C4F-A020-BBFE1672A3E4}"/>
              </a:ext>
            </a:extLst>
          </p:cNvPr>
          <p:cNvSpPr txBox="1"/>
          <p:nvPr/>
        </p:nvSpPr>
        <p:spPr>
          <a:xfrm>
            <a:off x="385012" y="1222827"/>
            <a:ext cx="11234056" cy="4619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Please refer to </a:t>
            </a:r>
            <a:r>
              <a:rPr lang="en-US" sz="2000" b="1" dirty="0" err="1"/>
              <a:t>SeaBASS</a:t>
            </a:r>
            <a:r>
              <a:rPr lang="en-US" sz="2000" b="1" dirty="0"/>
              <a:t> website for detailed requirement on submission guidelines for each product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Enforced QA/QC is required for algorithm development within PACE for uncertainty estimates</a:t>
            </a:r>
            <a:endParaRPr lang="en-US" sz="2000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Data collection and processing can account for significant error budget</a:t>
            </a:r>
            <a:endParaRPr lang="en-US" sz="2000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SeaBASS</a:t>
            </a:r>
            <a:r>
              <a:rPr lang="en-US" sz="2000" dirty="0"/>
              <a:t> requires full traceability of acquisition methods and data processing to ensure quality standards</a:t>
            </a:r>
            <a:endParaRPr lang="en-US" sz="2000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b="1" dirty="0"/>
              <a:t>Submission checklists/guidelines are open for feedback and suggestions from the community</a:t>
            </a:r>
            <a:endParaRPr lang="en-US" sz="2000" b="1" dirty="0">
              <a:cs typeface="Calibri"/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Calibri"/>
              </a:rPr>
              <a:t>seabass@seabass.gsfc.nasa.gov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11203A-1A0C-6546-8C18-A470E0AE7EA1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971EFF-BA2E-A449-A715-88CBD6B8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FFA7290E-63AA-1942-857B-F7C7D26F8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AAA462-8131-D546-94A8-B92CD326E49C}"/>
              </a:ext>
            </a:extLst>
          </p:cNvPr>
          <p:cNvSpPr txBox="1"/>
          <p:nvPr/>
        </p:nvSpPr>
        <p:spPr>
          <a:xfrm>
            <a:off x="4886935" y="266210"/>
            <a:ext cx="343350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Summary &amp;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1AAEE-EE2A-41CA-854F-9CB006C52F73}"/>
              </a:ext>
            </a:extLst>
          </p:cNvPr>
          <p:cNvSpPr txBox="1"/>
          <p:nvPr/>
        </p:nvSpPr>
        <p:spPr>
          <a:xfrm>
            <a:off x="481287" y="6156441"/>
            <a:ext cx="1153902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cs typeface="Calibri"/>
              </a:rPr>
              <a:t>https://seabass.gsfc.nasa.gov/wiki/data_submission_special_requirements </a:t>
            </a:r>
          </a:p>
        </p:txBody>
      </p:sp>
    </p:spTree>
    <p:extLst>
      <p:ext uri="{BB962C8B-B14F-4D97-AF65-F5344CB8AC3E}">
        <p14:creationId xmlns:p14="http://schemas.microsoft.com/office/powerpoint/2010/main" val="144198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78470D-2246-6E40-87E0-2EAB6FB16DAB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C0DD57-7814-874E-B790-28F11D7AD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07DFE5D2-3769-764E-9694-72B24536C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E4C1CE-FAAE-D74E-B52B-CACCC3763817}"/>
              </a:ext>
            </a:extLst>
          </p:cNvPr>
          <p:cNvSpPr txBox="1"/>
          <p:nvPr/>
        </p:nvSpPr>
        <p:spPr>
          <a:xfrm>
            <a:off x="2732782" y="325476"/>
            <a:ext cx="612855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Special notes &amp; example submissions</a:t>
            </a:r>
            <a:endParaRPr lang="en-US" b="1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D7A4F-2ACF-9045-B8C9-96083913DD85}"/>
              </a:ext>
            </a:extLst>
          </p:cNvPr>
          <p:cNvSpPr txBox="1"/>
          <p:nvPr/>
        </p:nvSpPr>
        <p:spPr>
          <a:xfrm>
            <a:off x="396025" y="1451626"/>
            <a:ext cx="1052378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Special Notes</a:t>
            </a:r>
            <a:r>
              <a:rPr lang="en-US" sz="2400" dirty="0"/>
              <a:t> &amp; </a:t>
            </a:r>
            <a:r>
              <a:rPr lang="en-US" sz="2400" b="1" dirty="0"/>
              <a:t>Example Submission </a:t>
            </a:r>
            <a:r>
              <a:rPr lang="en-US" sz="2400" dirty="0"/>
              <a:t>sections includes guidance and reminders</a:t>
            </a:r>
            <a:endParaRPr lang="en-US" sz="24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31A91-DBDC-5941-AD2B-AC556FD1D91A}"/>
              </a:ext>
            </a:extLst>
          </p:cNvPr>
          <p:cNvSpPr txBox="1"/>
          <p:nvPr/>
        </p:nvSpPr>
        <p:spPr>
          <a:xfrm>
            <a:off x="394584" y="2221402"/>
            <a:ext cx="11286486" cy="4339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Special Notes includes:</a:t>
            </a:r>
            <a:endParaRPr lang="en-US" sz="2000" u="sng" dirty="0">
              <a:solidFill>
                <a:schemeClr val="accent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Reminders to provide measurement-specific metadata, e.g. for HPLC:</a:t>
            </a:r>
            <a:endParaRPr lang="en-US" sz="2000" dirty="0"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/</a:t>
            </a:r>
            <a:r>
              <a:rPr lang="en-US" sz="2000" dirty="0" err="1"/>
              <a:t>HPLC_lab</a:t>
            </a:r>
            <a:r>
              <a:rPr lang="en-US" sz="2000" dirty="0"/>
              <a:t>=</a:t>
            </a:r>
            <a:endParaRPr lang="en-US" sz="2000" dirty="0"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/</a:t>
            </a:r>
            <a:r>
              <a:rPr lang="en-US" sz="2000" dirty="0" err="1"/>
              <a:t>HPLC_lab_technician</a:t>
            </a:r>
            <a:r>
              <a:rPr lang="en-US" sz="2000" dirty="0"/>
              <a:t>=</a:t>
            </a: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Tips for reporting special measurement fields, e.g.</a:t>
            </a:r>
            <a:endParaRPr lang="en-US" sz="2000" dirty="0"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 dirty="0"/>
              <a:t>syntax if reporting size-fractionation</a:t>
            </a:r>
            <a:endParaRPr lang="en-US" sz="2000" dirty="0"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 dirty="0"/>
              <a:t>syntax if reporting </a:t>
            </a:r>
            <a:r>
              <a:rPr lang="en-US" sz="2000" dirty="0" err="1"/>
              <a:t>below_detection_limit</a:t>
            </a:r>
            <a:endParaRPr lang="en-US" sz="2000" dirty="0"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 dirty="0"/>
              <a:t>other relevant special fields</a:t>
            </a: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r>
              <a:rPr lang="en-US" sz="2000" u="sng" dirty="0">
                <a:solidFill>
                  <a:schemeClr val="accent1"/>
                </a:solidFill>
                <a:ea typeface="+mn-lt"/>
                <a:cs typeface="+mn-lt"/>
              </a:rPr>
              <a:t>Example Submission includes:</a:t>
            </a:r>
            <a:endParaRPr lang="en-US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Example data files and documentation in case you wish to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042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317535" y="326218"/>
            <a:ext cx="469122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cs typeface="Calibri"/>
              </a:rPr>
              <a:t>".sb" file name extension</a:t>
            </a:r>
            <a:endParaRPr lang="en-US" b="1">
              <a:cs typeface="Calibri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531934" y="1641111"/>
            <a:ext cx="11128131" cy="45955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635">
              <a:lnSpc>
                <a:spcPct val="100000"/>
              </a:lnSpc>
              <a:buClr>
                <a:srgbClr val="000000"/>
              </a:buClr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“.sb” is now the official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SeaBASS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file extension</a:t>
            </a:r>
            <a:endParaRPr lang="en-US" dirty="0"/>
          </a:p>
          <a:p>
            <a:pPr marL="343535" indent="-3429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SeaBASS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 files are simple ASCII text files. A text editor might suggest naming your file with .txt, .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dat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, .csv, etc. However, you can name it .sb when you create it, or rename it</a:t>
            </a: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Please name new files with .sb, or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SeaBASS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staff will rename them for you, and adjust the metadata header /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data_file_name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=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This ".sb" extension only applies to data files, not documentation or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cal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</a:rPr>
              <a:t> files</a:t>
            </a: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All historical files in the archive have been renamed to end in .sb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  <a:p>
            <a:pPr marL="343535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71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107829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078328" y="340925"/>
            <a:ext cx="552870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Calibri"/>
              </a:rPr>
              <a:t>File naming recommendations</a:t>
            </a:r>
            <a:endParaRPr lang="en-US"/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329085" y="1230659"/>
            <a:ext cx="11495093" cy="5224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en-US" sz="2400" b="1" dirty="0">
                <a:cs typeface="Calibri"/>
              </a:rPr>
              <a:t>Filenames should be unique and informative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u="sng">
                <a:solidFill>
                  <a:schemeClr val="dk1"/>
                </a:solidFill>
                <a:cs typeface="Calibri"/>
              </a:rPr>
              <a:t>Bad example:</a:t>
            </a:r>
            <a:endParaRPr lang="en-US" sz="2400">
              <a:solidFill>
                <a:schemeClr val="dk1"/>
              </a:solidFill>
              <a:ea typeface="+mn-lt"/>
              <a:cs typeface="+mn-lt"/>
            </a:endParaRPr>
          </a:p>
          <a:p>
            <a:r>
              <a:rPr lang="en-US" sz="2400" dirty="0">
                <a:cs typeface="Calibri"/>
              </a:rPr>
              <a:t>0001s004.sb</a:t>
            </a:r>
            <a:endParaRPr lang="en-US" dirty="0"/>
          </a:p>
          <a:p>
            <a:endParaRPr lang="en-US" sz="2400" dirty="0">
              <a:solidFill>
                <a:schemeClr val="dk1"/>
              </a:solidFill>
              <a:cs typeface="Calibri"/>
            </a:endParaRPr>
          </a:p>
          <a:p>
            <a:r>
              <a:rPr lang="en-US" sz="2400" dirty="0">
                <a:solidFill>
                  <a:schemeClr val="dk1"/>
                </a:solidFill>
              </a:rPr>
              <a:t>To build a better name, build a pattern incorporating extra information, such as Experiment, Cruise, Instrument, Platform, Date, etc.</a:t>
            </a:r>
            <a:endParaRPr lang="en-US" sz="2400" dirty="0">
              <a:solidFill>
                <a:schemeClr val="dk1"/>
              </a:solidFill>
              <a:cs typeface="Calibri"/>
            </a:endParaRPr>
          </a:p>
          <a:p>
            <a:pPr lvl="0"/>
            <a:endParaRPr lang="en-US" sz="2400" b="1" dirty="0">
              <a:solidFill>
                <a:schemeClr val="dk1"/>
              </a:solidFill>
            </a:endParaRPr>
          </a:p>
          <a:p>
            <a:r>
              <a:rPr lang="en-US" sz="2400" dirty="0">
                <a:solidFill>
                  <a:schemeClr val="dk1"/>
                </a:solidFill>
                <a:ea typeface="+mn-lt"/>
                <a:cs typeface="+mn-lt"/>
              </a:rPr>
              <a:t>Also, to indicate versioning, indicate the release number as the suffix "</a:t>
            </a:r>
            <a:r>
              <a:rPr lang="en-US" sz="2400" b="1" dirty="0">
                <a:solidFill>
                  <a:schemeClr val="dk1"/>
                </a:solidFill>
                <a:ea typeface="+mn-lt"/>
                <a:cs typeface="+mn-lt"/>
              </a:rPr>
              <a:t>_R#"</a:t>
            </a:r>
            <a:endParaRPr lang="en-US" sz="2400" dirty="0">
              <a:solidFill>
                <a:schemeClr val="dk1"/>
              </a:solidFill>
              <a:cs typeface="Calibri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sz="2400" u="sng" dirty="0">
              <a:solidFill>
                <a:schemeClr val="dk1"/>
              </a:solidFill>
              <a:cs typeface="Calibri"/>
            </a:endParaRPr>
          </a:p>
          <a:p>
            <a:r>
              <a:rPr lang="en-US" sz="2400" u="sng" dirty="0">
                <a:ea typeface="+mn-lt"/>
                <a:cs typeface="+mn-lt"/>
              </a:rPr>
              <a:t>Good example:</a:t>
            </a:r>
          </a:p>
          <a:p>
            <a:r>
              <a:rPr lang="en-US" sz="2400" dirty="0">
                <a:ea typeface="+mn-lt"/>
                <a:cs typeface="+mn-lt"/>
              </a:rPr>
              <a:t>EXPORTS-EXPORTSNP_HPLC_process_20180814_R0.sb (preliminary)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</a:rPr>
              <a:t>EXPORTS-EXPORTSNP_HPLC_process_20180814_R1.sb (first release)</a:t>
            </a:r>
            <a:endParaRPr lang="en-US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EXPORTS-EXPORTSNP_HPLC_process_20180814_R2.sb (revised data)</a:t>
            </a:r>
            <a:endParaRPr lang="en-US" dirty="0"/>
          </a:p>
          <a:p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17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317535" y="326218"/>
            <a:ext cx="509517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New </a:t>
            </a:r>
            <a:r>
              <a:rPr lang="en-US" sz="2800" b="1">
                <a:solidFill>
                  <a:srgbClr val="0070C0"/>
                </a:solidFill>
              </a:rPr>
              <a:t>optional metadata headers</a:t>
            </a:r>
            <a:endParaRPr lang="en-US" b="1">
              <a:cs typeface="Calibri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179753" y="1592500"/>
            <a:ext cx="7815385" cy="2230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635">
              <a:buClr>
                <a:srgbClr val="000000"/>
              </a:buClr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Please provide the instrument and calibration information in your metadata headers when applicable:</a:t>
            </a:r>
          </a:p>
          <a:p>
            <a:pPr marL="285750" indent="-285115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/</a:t>
            </a:r>
            <a:r>
              <a:rPr lang="en-US" sz="2400" err="1"/>
              <a:t>instrument_model</a:t>
            </a:r>
            <a:r>
              <a:rPr lang="en-US" sz="2400" dirty="0"/>
              <a:t> </a:t>
            </a:r>
            <a:endParaRPr lang="en-US" sz="2400" dirty="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/</a:t>
            </a:r>
            <a:r>
              <a:rPr lang="en-US" sz="2400" err="1"/>
              <a:t>instrument_manufacturer</a:t>
            </a:r>
            <a:endParaRPr lang="en-US" sz="240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/</a:t>
            </a:r>
            <a:r>
              <a:rPr lang="en-US" sz="2400" err="1"/>
              <a:t>calibration_date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49E5F628-E310-A148-A86C-530720E045AA}"/>
              </a:ext>
            </a:extLst>
          </p:cNvPr>
          <p:cNvSpPr/>
          <p:nvPr/>
        </p:nvSpPr>
        <p:spPr>
          <a:xfrm flipH="1">
            <a:off x="8322318" y="1765425"/>
            <a:ext cx="3371185" cy="4168067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begin_header</a:t>
            </a:r>
            <a:endParaRPr lang="en-US" sz="1800" b="0" strike="noStrike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/investigators=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John_Smith,Mary_Johnson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/affiliations=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State_University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/contact=jsmith@state.edu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/experiment=EXAMPLE_A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/cruise=cal0101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/station=93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/data_file_name=</a:t>
            </a: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EXAMPLE_cal0101_chl_200103_R1.sb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/documents=cal0101_readme.txt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/calibration_files=turner_cals_12.txt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</a:rPr>
              <a:t>/instrument_model=10AU_field_fluorometer</a:t>
            </a:r>
            <a:endParaRPr lang="en-US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  <a:ea typeface="Courier New"/>
            </a:endParaRPr>
          </a:p>
          <a:p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</a:rPr>
              <a:t>/instrument_manufacturer=turner_designs</a:t>
            </a:r>
            <a:endParaRPr lang="en-US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  <a:ea typeface="Courier New"/>
            </a:endParaRPr>
          </a:p>
          <a:p>
            <a:r>
              <a:rPr lang="en-US" sz="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</a:rPr>
              <a:t>/</a:t>
            </a:r>
            <a:r>
              <a:rPr lang="en-US" sz="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</a:rPr>
              <a:t>calibration_date</a:t>
            </a:r>
            <a:r>
              <a:rPr lang="en-US" sz="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  <a:cs typeface="Courier New"/>
              </a:rPr>
              <a:t>=20010123</a:t>
            </a:r>
            <a:endParaRPr lang="en-US" sz="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  <a:ea typeface="Courier New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data_type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=pigment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start_date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=20010314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end_date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=20010314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start_time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=16:01:30[GMT]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end_time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=16:30:45[GMT]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north_latitude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=42.135[DEG]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south_latitude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=42.055[DEG]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east_longitude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=-72.375[DEG]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west_longitude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=-72.420[DEG]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! Comments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! Comment lines can include extra info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/missing=-9999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below_detection_limit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=-8888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/delimiter=</a:t>
            </a: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comma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Courier New"/>
              <a:cs typeface="Arial"/>
            </a:endParaRPr>
          </a:p>
          <a:p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/fields=</a:t>
            </a:r>
            <a:r>
              <a:rPr lang="en-US" sz="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time,depth,CHL,CHL_SD,PHAEO,Tpg</a:t>
            </a:r>
            <a:endParaRPr lang="en-US" sz="1800" b="0" strike="noStrike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/units=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hh:mm:ss,m,mg</a:t>
            </a: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/m^3,mg/m^3,mg/m^3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/</a:t>
            </a:r>
            <a:r>
              <a:rPr lang="en-US" sz="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Courier New"/>
              </a:rPr>
              <a:t>end_header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2B5B030F-8A79-1C49-BA85-798A39CB118D}"/>
              </a:ext>
            </a:extLst>
          </p:cNvPr>
          <p:cNvSpPr/>
          <p:nvPr/>
        </p:nvSpPr>
        <p:spPr>
          <a:xfrm>
            <a:off x="179754" y="4251569"/>
            <a:ext cx="7815385" cy="20605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en-US" sz="2400" dirty="0"/>
              <a:t>For example:</a:t>
            </a:r>
          </a:p>
          <a:p>
            <a:r>
              <a:rPr lang="en-US" sz="2400" dirty="0"/>
              <a:t>/</a:t>
            </a:r>
            <a:r>
              <a:rPr lang="en-US" sz="2400" dirty="0" err="1"/>
              <a:t>instrument_model</a:t>
            </a:r>
            <a:r>
              <a:rPr lang="en-US" sz="2400" dirty="0"/>
              <a:t>=PRR-800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/</a:t>
            </a:r>
            <a:r>
              <a:rPr lang="en-US" sz="2400" dirty="0" err="1"/>
              <a:t>instrument_manufacturer</a:t>
            </a:r>
            <a:r>
              <a:rPr lang="en-US" sz="2400" dirty="0"/>
              <a:t>=</a:t>
            </a:r>
            <a:r>
              <a:rPr lang="en-US" sz="2400" dirty="0" err="1"/>
              <a:t>Biospherical_Instruments_Inc</a:t>
            </a:r>
            <a:r>
              <a:rPr lang="en-US" sz="2400" dirty="0"/>
              <a:t>.</a:t>
            </a:r>
          </a:p>
          <a:p>
            <a:r>
              <a:rPr lang="en-US" sz="2400" dirty="0"/>
              <a:t>/</a:t>
            </a:r>
            <a:r>
              <a:rPr lang="en-US" sz="2400" dirty="0" err="1"/>
              <a:t>calibration_date</a:t>
            </a:r>
            <a:r>
              <a:rPr lang="en-US" sz="2400" dirty="0"/>
              <a:t>=20190230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243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107829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076391" y="281841"/>
            <a:ext cx="301960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Calibri"/>
              </a:rPr>
              <a:t>Upcoming changes</a:t>
            </a:r>
            <a:endParaRPr lang="en-US" sz="2800" b="1" dirty="0">
              <a:cs typeface="Calibri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797169" y="1414586"/>
            <a:ext cx="11128131" cy="5040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lvl="0"/>
            <a:r>
              <a:rPr lang="en-US" sz="2400" dirty="0"/>
              <a:t>A project is underway to update several back-end systems used for ordering and distributing </a:t>
            </a:r>
            <a:r>
              <a:rPr lang="en-US" sz="2400" dirty="0" err="1"/>
              <a:t>SeaBASS</a:t>
            </a:r>
            <a:r>
              <a:rPr lang="en-US" sz="2400" dirty="0"/>
              <a:t> files</a:t>
            </a:r>
          </a:p>
          <a:p>
            <a:pPr lvl="0"/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future, </a:t>
            </a:r>
            <a:r>
              <a:rPr lang="en-US" sz="2400" dirty="0" err="1"/>
              <a:t>Earthdata</a:t>
            </a:r>
            <a:r>
              <a:rPr lang="en-US" sz="2400" dirty="0"/>
              <a:t> logins will be required to download </a:t>
            </a:r>
            <a:r>
              <a:rPr lang="en-US" sz="2400" dirty="0" err="1"/>
              <a:t>SeaBASS</a:t>
            </a:r>
            <a:r>
              <a:rPr lang="en-US" sz="2400" dirty="0"/>
              <a:t> data. More information will be provided when we are closer to implementing this change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</a:rPr>
              <a:t>SeaBASS</a:t>
            </a:r>
            <a:r>
              <a:rPr lang="en-US" sz="2400" dirty="0">
                <a:solidFill>
                  <a:schemeClr val="dk1"/>
                </a:solidFill>
              </a:rPr>
              <a:t> data are also in the process of being added to NASA’s Common Metadata Repository, which will offer an additional way to discover and cross-reference datasets and files</a:t>
            </a:r>
          </a:p>
        </p:txBody>
      </p:sp>
      <p:pic>
        <p:nvPicPr>
          <p:cNvPr id="2" name="Picture 4" descr="Screen Shot 2020-05-21 at 5.36.50 PM.png">
            <a:extLst>
              <a:ext uri="{FF2B5EF4-FFF2-40B4-BE49-F238E27FC236}">
                <a16:creationId xmlns:a16="http://schemas.microsoft.com/office/drawing/2014/main" id="{4A438877-B53C-4B0D-8033-D8FF25669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767" y="4960763"/>
            <a:ext cx="4118517" cy="1471301"/>
          </a:xfrm>
          <a:prstGeom prst="rect">
            <a:avLst/>
          </a:prstGeom>
        </p:spPr>
      </p:pic>
      <p:pic>
        <p:nvPicPr>
          <p:cNvPr id="5" name="Picture 7" descr="Screen Shot 2020-05-21 at 5.37.57 PM.png">
            <a:extLst>
              <a:ext uri="{FF2B5EF4-FFF2-40B4-BE49-F238E27FC236}">
                <a16:creationId xmlns:a16="http://schemas.microsoft.com/office/drawing/2014/main" id="{4188F06B-E662-4171-9130-4FD8D7BDB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399" y="5250091"/>
            <a:ext cx="2743200" cy="7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named (1).jpg">
            <a:extLst>
              <a:ext uri="{FF2B5EF4-FFF2-40B4-BE49-F238E27FC236}">
                <a16:creationId xmlns:a16="http://schemas.microsoft.com/office/drawing/2014/main" id="{EAA48B41-A551-4E24-AE65-E702DDAF3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7190A-2C34-5F40-8B84-A8C2D854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DAA53-1342-E14C-BF0F-7AE0B563B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Questions / Feedback?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79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1228116" y="1715360"/>
            <a:ext cx="92274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Excess slides with extra details about specific measurement types and their checklists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4153460" y="326218"/>
            <a:ext cx="186474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4837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C4567C-33FA-3E48-9799-6AF4B1730C86}"/>
              </a:ext>
            </a:extLst>
          </p:cNvPr>
          <p:cNvGrpSpPr/>
          <p:nvPr/>
        </p:nvGrpSpPr>
        <p:grpSpPr>
          <a:xfrm>
            <a:off x="0" y="353808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3BECA9-A1C6-2840-9D5F-FA0F73814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93B6052C-071E-B942-A28E-AC26BE62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2487C5-68B9-9949-B5DD-10BC8181A23A}"/>
              </a:ext>
            </a:extLst>
          </p:cNvPr>
          <p:cNvSpPr txBox="1"/>
          <p:nvPr/>
        </p:nvSpPr>
        <p:spPr>
          <a:xfrm>
            <a:off x="4650877" y="326218"/>
            <a:ext cx="101438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HPLC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01462-02D5-544E-8F33-37B204C9D940}"/>
              </a:ext>
            </a:extLst>
          </p:cNvPr>
          <p:cNvSpPr/>
          <p:nvPr/>
        </p:nvSpPr>
        <p:spPr>
          <a:xfrm>
            <a:off x="564599" y="2560572"/>
            <a:ext cx="10784114" cy="424731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anchor="t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  <a:ea typeface="+mn-lt"/>
                <a:cs typeface="+mn-lt"/>
              </a:rPr>
              <a:t>Filled out by HPLC Lab (i.e., NASA GSFC Lab does this for you):</a:t>
            </a:r>
            <a:endParaRPr lang="en-US" sz="2000" u="sng" dirty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US" b="1" dirty="0"/>
              <a:t>Sample measurement and analysis</a:t>
            </a:r>
            <a:endParaRPr lang="en-US" dirty="0">
              <a:cs typeface="Calibri"/>
            </a:endParaRPr>
          </a:p>
          <a:p>
            <a:r>
              <a:rPr lang="en-US" dirty="0"/>
              <a:t> - Extraction, solvent, volume added/delivery method, disruption method, time, soak time, clarification method</a:t>
            </a:r>
          </a:p>
          <a:p>
            <a:endParaRPr lang="en-US" dirty="0"/>
          </a:p>
          <a:p>
            <a:r>
              <a:rPr lang="en-US" b="1" dirty="0"/>
              <a:t> HPLC analytical method</a:t>
            </a:r>
          </a:p>
          <a:p>
            <a:r>
              <a:rPr lang="en-US" dirty="0"/>
              <a:t>- Method reference, column temperature, mobile phase, Flow rate, Gradient, wavelengths monitored, spectra collected? If so, what wavelengths, Internal standard used, name</a:t>
            </a:r>
          </a:p>
          <a:p>
            <a:endParaRPr lang="en-US" dirty="0"/>
          </a:p>
          <a:p>
            <a:r>
              <a:rPr lang="en-US" b="1" dirty="0"/>
              <a:t>Instrument</a:t>
            </a:r>
            <a:r>
              <a:rPr lang="en-US" dirty="0"/>
              <a:t>: Make and model, Injector type, Pump type, sample compartment refrigerated?, Heated/</a:t>
            </a:r>
            <a:r>
              <a:rPr lang="en-US" dirty="0" err="1"/>
              <a:t>thermostatted</a:t>
            </a:r>
            <a:r>
              <a:rPr lang="en-US" dirty="0"/>
              <a:t> column compartment? Detector type</a:t>
            </a:r>
            <a:endParaRPr lang="en-US" dirty="0">
              <a:cs typeface="Calibri"/>
            </a:endParaRPr>
          </a:p>
          <a:p>
            <a:endParaRPr lang="en-US" b="1" dirty="0"/>
          </a:p>
          <a:p>
            <a:r>
              <a:rPr lang="en-US" b="1" dirty="0"/>
              <a:t>Instrument calibration</a:t>
            </a:r>
            <a:r>
              <a:rPr lang="en-US" dirty="0"/>
              <a:t>: Frequency, Source of standards, Single point or multi-point calibration, How are calibration factors (or response factors. RF) calculated? Is calibration accuracy monitored between calibrations?</a:t>
            </a:r>
            <a:endParaRPr lang="en-US" dirty="0">
              <a:cs typeface="Calibri"/>
            </a:endParaRPr>
          </a:p>
          <a:p>
            <a:r>
              <a:rPr lang="en-US" dirty="0"/>
              <a:t>If so, how and how often? Noise at each wavelength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86DDAC-8C3D-40FA-8CAB-21D9204309EE}"/>
              </a:ext>
            </a:extLst>
          </p:cNvPr>
          <p:cNvSpPr txBox="1"/>
          <p:nvPr/>
        </p:nvSpPr>
        <p:spPr>
          <a:xfrm>
            <a:off x="561008" y="1212575"/>
            <a:ext cx="10793894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  <a:ea typeface="+mn-lt"/>
                <a:cs typeface="+mn-lt"/>
              </a:rPr>
              <a:t>Short survey filled out by data submitter:</a:t>
            </a:r>
          </a:p>
          <a:p>
            <a:endParaRPr lang="en-US" dirty="0"/>
          </a:p>
          <a:p>
            <a:r>
              <a:rPr lang="en-US" b="1" dirty="0"/>
              <a:t>Sample collection method</a:t>
            </a:r>
            <a:r>
              <a:rPr lang="en-US" dirty="0"/>
              <a:t>​s</a:t>
            </a:r>
          </a:p>
          <a:p>
            <a:r>
              <a:rPr lang="en-US" dirty="0"/>
              <a:t> -  Filter type/pore size, Vacuum pressure, Replicates collected, Flash frozen?, Long term storage conditions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72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1348921" y="1083458"/>
            <a:ext cx="9227458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Sample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bottles, underway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Filtration vacuum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 filters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Replicates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measured fresh, frozen, 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 conditions (container, preservation method, temperature)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Sample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make, model and accessories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calibration, performance tests and maintenance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method: transmittance, transmittance-reflectance, inside sphere…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protocol references (if 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r>
              <a:rPr lang="en-US" b="1" dirty="0"/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 and air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Correction or null methods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Beta factor used with reference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algn="ctr"/>
            <a:r>
              <a:rPr lang="en-US" b="1" dirty="0"/>
              <a:t>Look at submission examples on </a:t>
            </a:r>
            <a:r>
              <a:rPr lang="en-US" b="1" dirty="0" err="1"/>
              <a:t>SeaBASS</a:t>
            </a:r>
            <a:r>
              <a:rPr lang="en-US" b="1" dirty="0"/>
              <a:t> website</a:t>
            </a:r>
            <a:endParaRPr lang="en-US" b="1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4153460" y="326218"/>
            <a:ext cx="3303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Filter pad absorption</a:t>
            </a:r>
          </a:p>
        </p:txBody>
      </p:sp>
    </p:spTree>
    <p:extLst>
      <p:ext uri="{BB962C8B-B14F-4D97-AF65-F5344CB8AC3E}">
        <p14:creationId xmlns:p14="http://schemas.microsoft.com/office/powerpoint/2010/main" val="121266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107829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325351" y="189508"/>
            <a:ext cx="417011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cs typeface="Calibri"/>
              </a:rPr>
              <a:t>The </a:t>
            </a:r>
            <a:r>
              <a:rPr lang="en-US" sz="4000" b="1" dirty="0" err="1">
                <a:solidFill>
                  <a:srgbClr val="0070C0"/>
                </a:solidFill>
                <a:cs typeface="Calibri"/>
              </a:rPr>
              <a:t>SeaBASS</a:t>
            </a:r>
            <a:r>
              <a:rPr lang="en-US" sz="4000" b="1" dirty="0">
                <a:solidFill>
                  <a:srgbClr val="0070C0"/>
                </a:solidFill>
                <a:cs typeface="Calibri"/>
              </a:rPr>
              <a:t> Team</a:t>
            </a:r>
            <a:endParaRPr lang="en-US" sz="4000" b="1" dirty="0">
              <a:cs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E9C8D2-58FF-2340-BBBF-7E928CEA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819" y="1817036"/>
            <a:ext cx="2269763" cy="26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CFD345-BF61-444F-A2B0-980A1AE17DAA}"/>
              </a:ext>
            </a:extLst>
          </p:cNvPr>
          <p:cNvSpPr/>
          <p:nvPr/>
        </p:nvSpPr>
        <p:spPr>
          <a:xfrm>
            <a:off x="3557312" y="4797491"/>
            <a:ext cx="226599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Inia Soto Ramos</a:t>
            </a:r>
          </a:p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Data manager</a:t>
            </a:r>
            <a:endParaRPr lang="en-US" spc="-1"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pic>
        <p:nvPicPr>
          <p:cNvPr id="8" name="Picture 9" descr="IMG_4582.JPG">
            <a:extLst>
              <a:ext uri="{FF2B5EF4-FFF2-40B4-BE49-F238E27FC236}">
                <a16:creationId xmlns:a16="http://schemas.microsoft.com/office/drawing/2014/main" id="{0395A2D7-30F9-4EDD-8BB9-E9755FF6AD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" r="-244"/>
          <a:stretch/>
        </p:blipFill>
        <p:spPr>
          <a:xfrm>
            <a:off x="6464428" y="1817987"/>
            <a:ext cx="2272669" cy="2620155"/>
          </a:xfrm>
          <a:prstGeom prst="rect">
            <a:avLst/>
          </a:prstGeom>
        </p:spPr>
      </p:pic>
      <p:pic>
        <p:nvPicPr>
          <p:cNvPr id="12" name="Picture 12" descr="https://science.gsfc.nasa.gov/sed/images/Photos/36895/photo4.jpg">
            <a:extLst>
              <a:ext uri="{FF2B5EF4-FFF2-40B4-BE49-F238E27FC236}">
                <a16:creationId xmlns:a16="http://schemas.microsoft.com/office/drawing/2014/main" id="{D318E73F-775A-43D7-9E82-C07B9B5C7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57" y="1819573"/>
            <a:ext cx="2383228" cy="2623411"/>
          </a:xfrm>
          <a:prstGeom prst="rect">
            <a:avLst/>
          </a:prstGeom>
        </p:spPr>
      </p:pic>
      <p:pic>
        <p:nvPicPr>
          <p:cNvPr id="14" name="Picture 14" descr="https://science.gsfc.nasa.gov/sed/images/Photos/82769/vsc.jpg">
            <a:extLst>
              <a:ext uri="{FF2B5EF4-FFF2-40B4-BE49-F238E27FC236}">
                <a16:creationId xmlns:a16="http://schemas.microsoft.com/office/drawing/2014/main" id="{698DDB1A-50B3-427F-911F-27CE79C2B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4201" y="1818035"/>
            <a:ext cx="2297170" cy="26226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69629E-AADE-435E-9245-C177C4FA27EA}"/>
              </a:ext>
            </a:extLst>
          </p:cNvPr>
          <p:cNvSpPr/>
          <p:nvPr/>
        </p:nvSpPr>
        <p:spPr>
          <a:xfrm>
            <a:off x="9098133" y="4797490"/>
            <a:ext cx="243326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Violeta Sanjuan Calzado</a:t>
            </a:r>
          </a:p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NOMAD lead</a:t>
            </a:r>
            <a:endParaRPr lang="en-US" spc="-1"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07A755-C5AC-41A3-83FB-5ED188AA3ED0}"/>
              </a:ext>
            </a:extLst>
          </p:cNvPr>
          <p:cNvSpPr/>
          <p:nvPr/>
        </p:nvSpPr>
        <p:spPr>
          <a:xfrm>
            <a:off x="6467589" y="4797489"/>
            <a:ext cx="226599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David Norris</a:t>
            </a:r>
          </a:p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Developer</a:t>
            </a:r>
            <a:endParaRPr lang="en-US" spc="-1"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055732-6C00-4758-A42D-5D10D27BE29D}"/>
              </a:ext>
            </a:extLst>
          </p:cNvPr>
          <p:cNvSpPr/>
          <p:nvPr/>
        </p:nvSpPr>
        <p:spPr>
          <a:xfrm>
            <a:off x="620824" y="4797491"/>
            <a:ext cx="238680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35">
              <a:buClr>
                <a:srgbClr val="000000"/>
              </a:buClr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Chris Proctor</a:t>
            </a:r>
          </a:p>
          <a:p>
            <a:pPr marL="635">
              <a:buClr>
                <a:srgbClr val="000000"/>
              </a:buClr>
            </a:pPr>
            <a:r>
              <a:rPr lang="en-US" spc="-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SeaBASS manager</a:t>
            </a:r>
            <a:endParaRPr lang="en-US" spc="-1" dirty="0"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35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3EAFAC-1DE4-174C-9D23-D348F316085E}"/>
              </a:ext>
            </a:extLst>
          </p:cNvPr>
          <p:cNvSpPr txBox="1"/>
          <p:nvPr/>
        </p:nvSpPr>
        <p:spPr>
          <a:xfrm>
            <a:off x="859971" y="1415143"/>
            <a:ext cx="10700658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Sample collection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Niskin</a:t>
            </a:r>
            <a:r>
              <a:rPr lang="en-US" dirty="0"/>
              <a:t> bottle, surface pump, bucket…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(coastal, offshore, estuarine, etc.) and depths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Filtration system: vacuum pump, peristaltic, syringe, vacuum jar, etc.) type of filter and pore size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storage (e.g. refrigerated, frozen, acidified, etc.) and in what type of bottle (e.g. amber glass, high or low density poly-ethylene (HDPE, LDPE), Nalgene, etc.) 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Sample measurement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Spectrophotometer used (dual or single beam, waveguide, integrating sphere, etc.), cuvette size (benchtop) , effective pathlength (on waveguide)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settings: (integration time, scan speed, slit width, smoothing, wavelength range and increment,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Samples re-filtered before the spectrophotometric analysis?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CDOM</a:t>
            </a:r>
          </a:p>
        </p:txBody>
      </p:sp>
    </p:spTree>
    <p:extLst>
      <p:ext uri="{BB962C8B-B14F-4D97-AF65-F5344CB8AC3E}">
        <p14:creationId xmlns:p14="http://schemas.microsoft.com/office/powerpoint/2010/main" val="97450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B624C-1A07-9847-80A9-23F4C2A85DB0}"/>
              </a:ext>
            </a:extLst>
          </p:cNvPr>
          <p:cNvSpPr/>
          <p:nvPr/>
        </p:nvSpPr>
        <p:spPr>
          <a:xfrm>
            <a:off x="1064078" y="1742320"/>
            <a:ext cx="10063843" cy="33733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Reporting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Raw scans of absorbance should be reported for each all measurements. When multiple scans measured, the average absorbance can be reported along with their standard deviation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Documentation file should be provided describing the methods for collection, filtration, analysis protocols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Absorption coefficient may be reported after null correction, smoothing, truncated wavelengths, etc. has been applied... Fully documented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Standardization on variable names for CDOM:  wavelength, </a:t>
            </a:r>
            <a:r>
              <a:rPr lang="en-US" dirty="0" err="1"/>
              <a:t>abs_ag</a:t>
            </a:r>
            <a:r>
              <a:rPr lang="en-US" dirty="0"/>
              <a:t>, </a:t>
            </a:r>
            <a:r>
              <a:rPr lang="en-US" dirty="0" err="1"/>
              <a:t>abs_ag_sd</a:t>
            </a:r>
            <a:r>
              <a:rPr lang="en-US" dirty="0"/>
              <a:t>, ag</a:t>
            </a:r>
            <a:endParaRPr lang="en-US" dirty="0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01DCD7-9269-954D-BCB8-D3332C538C7B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4B317D-6BCB-9641-9F1F-876B0A9D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74F0FC20-A6E3-2C44-AA83-332957898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104C66-F060-CE4F-939A-B072A428ECF4}"/>
              </a:ext>
            </a:extLst>
          </p:cNvPr>
          <p:cNvSpPr txBox="1"/>
          <p:nvPr/>
        </p:nvSpPr>
        <p:spPr>
          <a:xfrm>
            <a:off x="4153460" y="32621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CDOM</a:t>
            </a:r>
          </a:p>
        </p:txBody>
      </p:sp>
    </p:spTree>
    <p:extLst>
      <p:ext uri="{BB962C8B-B14F-4D97-AF65-F5344CB8AC3E}">
        <p14:creationId xmlns:p14="http://schemas.microsoft.com/office/powerpoint/2010/main" val="371370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3EAFAC-1DE4-174C-9D23-D348F316085E}"/>
              </a:ext>
            </a:extLst>
          </p:cNvPr>
          <p:cNvSpPr txBox="1"/>
          <p:nvPr/>
        </p:nvSpPr>
        <p:spPr>
          <a:xfrm>
            <a:off x="867065" y="1317478"/>
            <a:ext cx="10191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diameter and nominal pore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and type (e.g., Whatman GF/F), filter pre-treated? </a:t>
            </a:r>
            <a:r>
              <a:rPr lang="en-US" b="1" dirty="0"/>
              <a:t> </a:t>
            </a:r>
            <a:endParaRPr lang="en-US" dirty="0"/>
          </a:p>
          <a:p>
            <a:br>
              <a:rPr lang="en-US" dirty="0"/>
            </a:br>
            <a:r>
              <a:rPr lang="en-US" b="1" dirty="0"/>
              <a:t>Sampling and processing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 of filtration: filtration volume (</a:t>
            </a:r>
            <a:r>
              <a:rPr lang="en-US" dirty="0" err="1"/>
              <a:t>volfilt</a:t>
            </a:r>
            <a:r>
              <a:rPr lang="en-US" dirty="0"/>
              <a:t>), sample replicates, Standard deviation or % cv of replicates reported</a:t>
            </a:r>
          </a:p>
          <a:p>
            <a:endParaRPr lang="en-US" dirty="0"/>
          </a:p>
          <a:p>
            <a:r>
              <a:rPr lang="en-US" b="1" dirty="0"/>
              <a:t>Post sampling processing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Acidification step: Mode of application (i.e., fumes vs. 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Drying method and temperature (length of time in oven, desiccator,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Elemental analysis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 make and model, Calibration standard, Reference material used and performance metric results relative to reference</a:t>
            </a:r>
          </a:p>
          <a:p>
            <a:endParaRPr lang="en-US" dirty="0"/>
          </a:p>
          <a:p>
            <a:r>
              <a:rPr lang="en-US" b="1" dirty="0"/>
              <a:t>Blank corrections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DOC/DON adsorption (“filtrate”) blank correction </a:t>
            </a:r>
            <a:r>
              <a:rPr lang="en-US" u="sng" dirty="0"/>
              <a:t>should</a:t>
            </a:r>
            <a:r>
              <a:rPr lang="en-US" dirty="0"/>
              <a:t> be measured and applied (Moran et al. 1999). Were samples blank corrected?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POC</a:t>
            </a:r>
          </a:p>
        </p:txBody>
      </p:sp>
    </p:spTree>
    <p:extLst>
      <p:ext uri="{BB962C8B-B14F-4D97-AF65-F5344CB8AC3E}">
        <p14:creationId xmlns:p14="http://schemas.microsoft.com/office/powerpoint/2010/main" val="192940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1ACE14-2AE8-D04E-9098-A6F379DCE7C3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AA114-F1AB-D749-9BC4-50E2C2CC9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864112A2-4F32-124C-A1A7-83D194BEB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4AD358D-0093-7846-9CA2-B42E08D39582}"/>
              </a:ext>
            </a:extLst>
          </p:cNvPr>
          <p:cNvSpPr txBox="1"/>
          <p:nvPr/>
        </p:nvSpPr>
        <p:spPr>
          <a:xfrm>
            <a:off x="4153460" y="326218"/>
            <a:ext cx="188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Radiometry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A707D0-912C-A84E-ABCC-C45FF179F360}"/>
              </a:ext>
            </a:extLst>
          </p:cNvPr>
          <p:cNvSpPr/>
          <p:nvPr/>
        </p:nvSpPr>
        <p:spPr>
          <a:xfrm>
            <a:off x="1052286" y="1130245"/>
            <a:ext cx="10101942" cy="50353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Instrument </a:t>
            </a:r>
            <a:endParaRPr lang="en-US" dirty="0"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Model and manufacturer, instrument characteristics including spatial, spectral electrical and physical.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Report instrument characterization including spectral range, spectral resolution, spectral accuracy, field of view, linearity, cosine response, thermal response, immersion effects.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Calibration: report absolute radiometric calibration for radiance and equation, and absolute calibration for irradiance and equation.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b="1" dirty="0"/>
              <a:t>Deployment conditions</a:t>
            </a:r>
            <a:endParaRPr lang="en-US" b="1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Deployment type: buoy mode, profiler (single cast), profiler (multi cast).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Deployment strategy, pressure tare, dark readings. 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dirty="0">
                <a:ea typeface="+mn-lt"/>
                <a:cs typeface="+mn-lt"/>
              </a:rPr>
              <a:t>Remember to include "optional" metadata headers: Wind speed, Cloud cover, (Ship heading &amp; SZA)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7337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032BA4-6482-C347-AA1E-4374FB984D77}"/>
              </a:ext>
            </a:extLst>
          </p:cNvPr>
          <p:cNvSpPr txBox="1"/>
          <p:nvPr/>
        </p:nvSpPr>
        <p:spPr>
          <a:xfrm>
            <a:off x="1399249" y="1198325"/>
            <a:ext cx="9393501" cy="4619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Data analysis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Conversion data counts to engineering units: conversions from raw binary optical data into counts. Apply calibration equation.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Dark correction: specify the correction scheme used to correct light values for dark values.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Deglitch shutter data: specify deglitching scheme used for dark values, if any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Smooth shutter darks: specify, if any.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Interpolate shutter darks as a function of measurement time to match the number of dark and light data measurements. 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Dark correction of light data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Temperature correction of light data. Report temperature correction equation.</a:t>
            </a:r>
            <a:endParaRPr lang="en-US" dirty="0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 interpolation if any (better not interpolated). Detail interpolation scheme applied.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777D11-B678-AE4F-AA0E-31F267C09FD1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A4CEE2-1144-0B4B-9872-12C28DFF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6D45A02F-544F-D546-856C-929FB97E5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508B8F-353F-CB41-9930-C37965B5B135}"/>
              </a:ext>
            </a:extLst>
          </p:cNvPr>
          <p:cNvSpPr txBox="1"/>
          <p:nvPr/>
        </p:nvSpPr>
        <p:spPr>
          <a:xfrm>
            <a:off x="4153460" y="326218"/>
            <a:ext cx="188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Radiometry</a:t>
            </a:r>
          </a:p>
        </p:txBody>
      </p:sp>
    </p:spTree>
    <p:extLst>
      <p:ext uri="{BB962C8B-B14F-4D97-AF65-F5344CB8AC3E}">
        <p14:creationId xmlns:p14="http://schemas.microsoft.com/office/powerpoint/2010/main" val="362052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334814" y="3179489"/>
            <a:ext cx="8165133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1) </a:t>
            </a:r>
            <a:r>
              <a:rPr lang="en-US" sz="2400" b="1" dirty="0">
                <a:ea typeface="+mn-lt"/>
                <a:cs typeface="+mn-lt"/>
              </a:rPr>
              <a:t>Required Extra Documents  </a:t>
            </a:r>
            <a:r>
              <a:rPr lang="en-US" sz="2400" dirty="0">
                <a:ea typeface="+mn-lt"/>
                <a:cs typeface="+mn-lt"/>
              </a:rPr>
              <a:t>– new checklists</a:t>
            </a:r>
          </a:p>
          <a:p>
            <a:r>
              <a:rPr lang="en-US" sz="2400" dirty="0">
                <a:ea typeface="+mn-lt"/>
                <a:cs typeface="+mn-lt"/>
              </a:rPr>
              <a:t>2) </a:t>
            </a:r>
            <a:r>
              <a:rPr lang="en-US" sz="2400" b="1" dirty="0">
                <a:ea typeface="+mn-lt"/>
                <a:cs typeface="+mn-lt"/>
              </a:rPr>
              <a:t>Special Notes </a:t>
            </a:r>
            <a:r>
              <a:rPr lang="en-US" sz="2400" dirty="0">
                <a:ea typeface="+mn-lt"/>
                <a:cs typeface="+mn-lt"/>
              </a:rPr>
              <a:t>– reminders &amp; tips</a:t>
            </a:r>
            <a:endParaRPr lang="en-US" sz="240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3) </a:t>
            </a:r>
            <a:r>
              <a:rPr lang="en-US" sz="2400" b="1" dirty="0">
                <a:ea typeface="+mn-lt"/>
                <a:cs typeface="+mn-lt"/>
              </a:rPr>
              <a:t>Example Submissions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Goals: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improve </a:t>
            </a:r>
            <a:r>
              <a:rPr lang="en-US" sz="2400" dirty="0" err="1">
                <a:ea typeface="+mn-lt"/>
                <a:cs typeface="+mn-lt"/>
              </a:rPr>
              <a:t>SeaBASS</a:t>
            </a:r>
            <a:r>
              <a:rPr lang="en-US" sz="2400" dirty="0">
                <a:ea typeface="+mn-lt"/>
                <a:cs typeface="+mn-lt"/>
              </a:rPr>
              <a:t> data quality &amp; consistency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make quality easier to assess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clarify reporting requirements to reduce unnecessary back and forth during data submission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2732782" y="325476"/>
            <a:ext cx="76103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New: data submission special requirements</a:t>
            </a:r>
            <a:endParaRPr lang="en-US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F00DD-FDBC-4C45-8467-95A70002B613}"/>
              </a:ext>
            </a:extLst>
          </p:cNvPr>
          <p:cNvSpPr txBox="1"/>
          <p:nvPr/>
        </p:nvSpPr>
        <p:spPr>
          <a:xfrm>
            <a:off x="334814" y="2637320"/>
            <a:ext cx="53558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For commonly submitted measurements:</a:t>
            </a:r>
            <a:endParaRPr lang="en-US" sz="24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BFF26-5561-4A85-AFD8-5F12173791BD}"/>
              </a:ext>
            </a:extLst>
          </p:cNvPr>
          <p:cNvSpPr txBox="1"/>
          <p:nvPr/>
        </p:nvSpPr>
        <p:spPr>
          <a:xfrm>
            <a:off x="334814" y="1447132"/>
            <a:ext cx="1153902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https://seabass.gsfc.nasa.gov/wiki/data_submission_special_requirements 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AD9A9FC-AF81-4542-A369-202DCD93D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933" y="2616846"/>
            <a:ext cx="3574471" cy="268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57E704-0DFC-844C-9C5C-AAD05936F965}"/>
              </a:ext>
            </a:extLst>
          </p:cNvPr>
          <p:cNvSpPr/>
          <p:nvPr/>
        </p:nvSpPr>
        <p:spPr>
          <a:xfrm>
            <a:off x="1772652" y="1994229"/>
            <a:ext cx="8646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Or find the link in the main menu, under “Contribute Data” -&gt; “Documentation Guidelines”</a:t>
            </a:r>
          </a:p>
        </p:txBody>
      </p:sp>
    </p:spTree>
    <p:extLst>
      <p:ext uri="{BB962C8B-B14F-4D97-AF65-F5344CB8AC3E}">
        <p14:creationId xmlns:p14="http://schemas.microsoft.com/office/powerpoint/2010/main" val="342131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1C6C2E-9DCB-F544-81AD-AFB92D7972D8}"/>
              </a:ext>
            </a:extLst>
          </p:cNvPr>
          <p:cNvSpPr txBox="1"/>
          <p:nvPr/>
        </p:nvSpPr>
        <p:spPr>
          <a:xfrm>
            <a:off x="2878224" y="2613045"/>
            <a:ext cx="877980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cs typeface="Calibri"/>
              </a:rPr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cs typeface="Calibri"/>
              </a:rPr>
              <a:t>What goes in them?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cs typeface="Calibri"/>
              </a:rPr>
              <a:t>How do I submit them?</a:t>
            </a:r>
            <a:endParaRPr lang="en-US" b="1" dirty="0"/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Violeta Sanjuan Calzado is spearheading the development of a new algorithm development dataset (i.e., NOMAD) using </a:t>
            </a:r>
            <a:r>
              <a:rPr lang="en-US" sz="2400" err="1">
                <a:cs typeface="Calibri"/>
              </a:rPr>
              <a:t>SeaBASS</a:t>
            </a:r>
            <a:r>
              <a:rPr lang="en-US" sz="2400" dirty="0">
                <a:cs typeface="Calibri"/>
              </a:rPr>
              <a:t> datasets. With the need to add uncertainties, she has also been leading review of QC standards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Guidelines &amp; Checklists were developed with Field Support Group from Ocean Biology Processing </a:t>
            </a:r>
            <a:r>
              <a:rPr lang="en-US" sz="2400" dirty="0">
                <a:ea typeface="+mn-lt"/>
                <a:cs typeface="+mn-lt"/>
              </a:rPr>
              <a:t>Group, leading community protocols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2918495" y="320962"/>
            <a:ext cx="481099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Calibri" panose="020F0502020204030204"/>
              </a:rPr>
              <a:t>New submission requirements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B95235AE-AD74-4947-A58A-6690CBB5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88" y="4433491"/>
            <a:ext cx="2743200" cy="2425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3E531-C30A-BB47-9D2C-EA0E5B1CE2C7}"/>
              </a:ext>
            </a:extLst>
          </p:cNvPr>
          <p:cNvSpPr txBox="1"/>
          <p:nvPr/>
        </p:nvSpPr>
        <p:spPr>
          <a:xfrm>
            <a:off x="583676" y="1201012"/>
            <a:ext cx="11102452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New requirement: some </a:t>
            </a:r>
            <a:r>
              <a:rPr lang="en-US" sz="2400">
                <a:ea typeface="+mn-lt"/>
                <a:cs typeface="+mn-lt"/>
              </a:rPr>
              <a:t>SeaBASS submissions now require filling in a checklist</a:t>
            </a:r>
            <a:endParaRPr lang="en-US"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Checklists supplement open-ended documentation (or may replace it in some cases)</a:t>
            </a:r>
          </a:p>
        </p:txBody>
      </p:sp>
    </p:spTree>
    <p:extLst>
      <p:ext uri="{BB962C8B-B14F-4D97-AF65-F5344CB8AC3E}">
        <p14:creationId xmlns:p14="http://schemas.microsoft.com/office/powerpoint/2010/main" val="219622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317535" y="326218"/>
            <a:ext cx="525688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Current documents requirements</a:t>
            </a:r>
            <a:endParaRPr lang="en-US" b="1" dirty="0">
              <a:cs typeface="Calibri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6F9232-22C5-4113-BA81-CAC912353E79}"/>
              </a:ext>
            </a:extLst>
          </p:cNvPr>
          <p:cNvSpPr/>
          <p:nvPr/>
        </p:nvSpPr>
        <p:spPr>
          <a:xfrm>
            <a:off x="469731" y="1393598"/>
            <a:ext cx="10998718" cy="49754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02870">
              <a:buClr>
                <a:srgbClr val="000000"/>
              </a:buClr>
            </a:pPr>
            <a:r>
              <a:rPr lang="en-US" sz="2400"/>
              <a:t>SeaBASS documentation requirements have always been open-ended since there is </a:t>
            </a:r>
            <a:r>
              <a:rPr lang="en-US" sz="2400" dirty="0"/>
              <a:t>no one size-fits-all approach for reporting calibration details and data analysis</a:t>
            </a:r>
            <a:endParaRPr lang="en-US" sz="2400" dirty="0">
              <a:cs typeface="Calibri"/>
            </a:endParaRPr>
          </a:p>
          <a:p>
            <a:pPr marL="102870">
              <a:buClr>
                <a:srgbClr val="000000"/>
              </a:buClr>
            </a:pPr>
            <a:endParaRPr lang="en-US" sz="2400" dirty="0">
              <a:cs typeface="Calibri"/>
            </a:endParaRPr>
          </a:p>
          <a:p>
            <a:pPr marL="102870">
              <a:buClr>
                <a:srgbClr val="000000"/>
              </a:buClr>
            </a:pPr>
            <a:r>
              <a:rPr lang="en-US" sz="2400"/>
              <a:t>External documents fill in information that doesn’t easily fit into </a:t>
            </a:r>
            <a:r>
              <a:rPr lang="en-US" sz="2400" err="1"/>
              <a:t>SeaBASS</a:t>
            </a:r>
            <a:r>
              <a:rPr lang="en-US" sz="2400" dirty="0"/>
              <a:t> metadata </a:t>
            </a:r>
            <a:r>
              <a:rPr lang="en-US" sz="2400"/>
              <a:t>headers</a:t>
            </a:r>
            <a:endParaRPr lang="en-US" sz="2400" dirty="0">
              <a:cs typeface="Calibri"/>
            </a:endParaRPr>
          </a:p>
          <a:p>
            <a:pPr marL="102870">
              <a:buClr>
                <a:srgbClr val="000000"/>
              </a:buClr>
            </a:pPr>
            <a:endParaRPr lang="en-US" sz="2400" dirty="0">
              <a:cs typeface="Calibri"/>
            </a:endParaRPr>
          </a:p>
          <a:p>
            <a:pPr marL="102870">
              <a:buClr>
                <a:srgbClr val="000000"/>
              </a:buClr>
            </a:pPr>
            <a:r>
              <a:rPr lang="en-US" sz="2400" dirty="0"/>
              <a:t>However, due to the open-ended format, everyone reports </a:t>
            </a:r>
            <a:r>
              <a:rPr lang="en-US" sz="2400"/>
              <a:t>details differently, in a different order, and sometimes key </a:t>
            </a:r>
            <a:r>
              <a:rPr lang="en-US" sz="2400" dirty="0"/>
              <a:t>details are skipped</a:t>
            </a:r>
            <a:endParaRPr lang="en-US" sz="2400" dirty="0">
              <a:cs typeface="Calibri" panose="020F0502020204030204"/>
            </a:endParaRPr>
          </a:p>
          <a:p>
            <a:pPr marL="102870">
              <a:buClr>
                <a:srgbClr val="000000"/>
              </a:buClr>
            </a:pPr>
            <a:endParaRPr lang="en-US" sz="2400" dirty="0">
              <a:cs typeface="Calibri" panose="020F0502020204030204"/>
            </a:endParaRPr>
          </a:p>
          <a:p>
            <a:pPr marL="102870">
              <a:buClr>
                <a:srgbClr val="000000"/>
              </a:buClr>
            </a:pPr>
            <a:r>
              <a:rPr lang="en-US" sz="2400" dirty="0"/>
              <a:t>Checklists standardize specific data types, making it easier and faster to </a:t>
            </a:r>
            <a:r>
              <a:rPr lang="en-US" sz="2400"/>
              <a:t>assess dataset details and quality</a:t>
            </a:r>
            <a:endParaRPr lang="en-US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21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ECD6F-ED30-F742-B3A6-98DC2AC74BBA}"/>
              </a:ext>
            </a:extLst>
          </p:cNvPr>
          <p:cNvGrpSpPr/>
          <p:nvPr/>
        </p:nvGrpSpPr>
        <p:grpSpPr>
          <a:xfrm>
            <a:off x="0" y="96939"/>
            <a:ext cx="11925300" cy="991260"/>
            <a:chOff x="133350" y="225407"/>
            <a:chExt cx="11925300" cy="9912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81FD59-F1CE-934F-BE08-3624DDBA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4F0A609A-5F9B-054C-9F57-EB0DAF751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B4BC59-4D0A-9845-AF7F-312A05FFAAB9}"/>
              </a:ext>
            </a:extLst>
          </p:cNvPr>
          <p:cNvSpPr txBox="1"/>
          <p:nvPr/>
        </p:nvSpPr>
        <p:spPr>
          <a:xfrm>
            <a:off x="597445" y="2787573"/>
            <a:ext cx="10992615" cy="37888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Many community protocols have recently or are currently being updated: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Inherent Optical Property Measurements and Protocols: Absorption Coefficient (November 2018)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Transmission and Attenuation Coefficients: Instruments, Characterization, Field Measurements and Data Analysis Protocols (April 2019)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Protocols for Satellite Ocean Color Data Validation: In situ Optical Radiometry (In Press)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Best Practices for the Collection and Processing of Ship-Based Underway Flow-Through Optical Data (In Press)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Measurement Protocol of Absorption by </a:t>
            </a:r>
            <a:r>
              <a:rPr lang="en-US" err="1"/>
              <a:t>Chromophoric</a:t>
            </a:r>
            <a:r>
              <a:rPr lang="en-US" dirty="0"/>
              <a:t> Dissolved Organic Matter (CDOM) and Other Dissolved Materials </a:t>
            </a:r>
            <a:r>
              <a:rPr lang="en-US" dirty="0">
                <a:ea typeface="+mn-lt"/>
                <a:cs typeface="+mn-lt"/>
              </a:rPr>
              <a:t>(DRAFT)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Noteworthy and Supplemental Topics on Ocean </a:t>
            </a:r>
            <a:r>
              <a:rPr lang="en-US" dirty="0" err="1"/>
              <a:t>Colour</a:t>
            </a:r>
            <a:r>
              <a:rPr lang="en-US" dirty="0"/>
              <a:t> Radiometry Protocols (DRAFT) (led by Sanjuan &amp; Craig)</a:t>
            </a:r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EFFB5-8C0D-CB42-83AC-06C00E6C4BDC}"/>
              </a:ext>
            </a:extLst>
          </p:cNvPr>
          <p:cNvSpPr txBox="1"/>
          <p:nvPr/>
        </p:nvSpPr>
        <p:spPr>
          <a:xfrm>
            <a:off x="3232694" y="472664"/>
            <a:ext cx="670484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Background, updated community protocols</a:t>
            </a:r>
            <a:endParaRPr lang="en-US" sz="28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7CB74-8AA0-49C3-9AE2-F277B6297A0E}"/>
              </a:ext>
            </a:extLst>
          </p:cNvPr>
          <p:cNvSpPr txBox="1"/>
          <p:nvPr/>
        </p:nvSpPr>
        <p:spPr>
          <a:xfrm>
            <a:off x="565083" y="1475340"/>
            <a:ext cx="1042953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New "Checklist" documents will help organize methods and processing details related to protocols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59980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043D6B-49D2-AE44-B4B4-4010E312D747}"/>
              </a:ext>
            </a:extLst>
          </p:cNvPr>
          <p:cNvGrpSpPr/>
          <p:nvPr/>
        </p:nvGrpSpPr>
        <p:grpSpPr>
          <a:xfrm>
            <a:off x="0" y="96940"/>
            <a:ext cx="11925300" cy="991260"/>
            <a:chOff x="133350" y="225407"/>
            <a:chExt cx="11925300" cy="99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8E7AAD-94A0-F440-87BF-8781CA940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85AD4A2D-1CA7-ED48-AF4A-45362EE94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51F4DE-A045-D14D-B585-60276B503AEC}"/>
              </a:ext>
            </a:extLst>
          </p:cNvPr>
          <p:cNvSpPr txBox="1"/>
          <p:nvPr/>
        </p:nvSpPr>
        <p:spPr>
          <a:xfrm>
            <a:off x="3232694" y="427397"/>
            <a:ext cx="720171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Requirements for PACE algorithm development</a:t>
            </a:r>
            <a:endParaRPr lang="en-US" sz="28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2D634-C0DB-B64D-8CCB-40E34FE227DD}"/>
              </a:ext>
            </a:extLst>
          </p:cNvPr>
          <p:cNvSpPr txBox="1"/>
          <p:nvPr/>
        </p:nvSpPr>
        <p:spPr>
          <a:xfrm>
            <a:off x="661592" y="3055807"/>
            <a:ext cx="9307286" cy="27847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Protocols updates need to be reflected in </a:t>
            </a:r>
            <a:r>
              <a:rPr lang="en-US" dirty="0" err="1"/>
              <a:t>SeaBASS</a:t>
            </a:r>
            <a:r>
              <a:rPr lang="en-US" dirty="0"/>
              <a:t> submissions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Tighter QA/QC in view of PACE </a:t>
            </a:r>
            <a:r>
              <a:rPr lang="en-US" dirty="0" err="1"/>
              <a:t>cal</a:t>
            </a:r>
            <a:r>
              <a:rPr lang="en-US" dirty="0"/>
              <a:t>/</a:t>
            </a:r>
            <a:r>
              <a:rPr lang="en-US" dirty="0" err="1"/>
              <a:t>val</a:t>
            </a:r>
            <a:r>
              <a:rPr lang="en-US" dirty="0"/>
              <a:t> and algorithm development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Will enable better dataset flagging for QC or special data characteristics (Search engine QC flagging, NOMAD datasets)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Uncertainty traceability on all validation products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46217-33DB-428B-BEF8-8CC9CB763644}"/>
              </a:ext>
            </a:extLst>
          </p:cNvPr>
          <p:cNvSpPr txBox="1"/>
          <p:nvPr/>
        </p:nvSpPr>
        <p:spPr>
          <a:xfrm>
            <a:off x="661592" y="1651032"/>
            <a:ext cx="10696219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Updated checklists and reporting requirements come as a result of community updates on measurements protocols, as well as PACE mission requirements for validation, algorithm development, and NOMAD </a:t>
            </a:r>
          </a:p>
        </p:txBody>
      </p:sp>
    </p:spTree>
    <p:extLst>
      <p:ext uri="{BB962C8B-B14F-4D97-AF65-F5344CB8AC3E}">
        <p14:creationId xmlns:p14="http://schemas.microsoft.com/office/powerpoint/2010/main" val="230112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3133957" y="326218"/>
            <a:ext cx="7383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Documentation and metadata</a:t>
            </a:r>
            <a:endParaRPr lang="en-US" sz="2800" b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E5AC0550-4A8A-4E3E-8B6F-A693E45228C6}"/>
              </a:ext>
            </a:extLst>
          </p:cNvPr>
          <p:cNvSpPr/>
          <p:nvPr/>
        </p:nvSpPr>
        <p:spPr>
          <a:xfrm>
            <a:off x="10509756" y="1689297"/>
            <a:ext cx="18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5F61CAD-4313-4E51-BBA5-D5EC33581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926" y="4577334"/>
            <a:ext cx="3673366" cy="1859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CC941-5EFC-8043-AE4F-A9D6D43A550A}"/>
              </a:ext>
            </a:extLst>
          </p:cNvPr>
          <p:cNvSpPr/>
          <p:nvPr/>
        </p:nvSpPr>
        <p:spPr>
          <a:xfrm>
            <a:off x="384439" y="4622189"/>
            <a:ext cx="6096000" cy="163121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457200" indent="-457200">
              <a:buAutoNum type="alphaLcPeriod"/>
            </a:pPr>
            <a:r>
              <a:rPr lang="en-US" sz="2000">
                <a:latin typeface="Calibri"/>
                <a:cs typeface="Calibri"/>
              </a:rPr>
              <a:t>Filter type/pore size:</a:t>
            </a:r>
            <a:endParaRPr lang="en-US" sz="2000" b="1">
              <a:latin typeface="Calibri"/>
              <a:cs typeface="Calibri"/>
            </a:endParaRPr>
          </a:p>
          <a:p>
            <a:pPr marL="457200" indent="-457200">
              <a:buAutoNum type="alphaLcPeriod"/>
            </a:pPr>
            <a:r>
              <a:rPr lang="en-US" sz="2000">
                <a:latin typeface="Calibri"/>
                <a:cs typeface="Calibri"/>
              </a:rPr>
              <a:t>Vacuum pressure:</a:t>
            </a:r>
          </a:p>
          <a:p>
            <a:pPr marL="457200" indent="-457200">
              <a:buAutoNum type="alphaLcPeriod"/>
            </a:pPr>
            <a:r>
              <a:rPr lang="en-US" sz="2000">
                <a:latin typeface="Calibri"/>
                <a:cs typeface="Calibri"/>
              </a:rPr>
              <a:t>Replicates collected (# or no):   </a:t>
            </a:r>
          </a:p>
          <a:p>
            <a:pPr marL="457200" indent="-457200">
              <a:buAutoNum type="alphaLcPeriod"/>
            </a:pPr>
            <a:r>
              <a:rPr lang="en-US" sz="2000">
                <a:latin typeface="Calibri"/>
                <a:cs typeface="Calibri"/>
              </a:rPr>
              <a:t>Flash frozen in liquid nitrogen? (y/n):</a:t>
            </a:r>
          </a:p>
          <a:p>
            <a:pPr marL="457200" indent="-457200">
              <a:buAutoNum type="alphaLcPeriod"/>
            </a:pPr>
            <a:r>
              <a:rPr lang="en-US" sz="2000">
                <a:latin typeface="Calibri"/>
                <a:cs typeface="Calibri"/>
              </a:rPr>
              <a:t>Long-term storage conditions/temperature:</a:t>
            </a:r>
            <a:endParaRPr lang="en-US" sz="2000">
              <a:effectLst/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19C21-E776-3B43-BD8E-6E58483CDE87}"/>
              </a:ext>
            </a:extLst>
          </p:cNvPr>
          <p:cNvSpPr txBox="1"/>
          <p:nvPr/>
        </p:nvSpPr>
        <p:spPr>
          <a:xfrm>
            <a:off x="384439" y="1410630"/>
            <a:ext cx="4137439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What does a checklist look like?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1A772-306D-4A43-BD63-2D3649271656}"/>
              </a:ext>
            </a:extLst>
          </p:cNvPr>
          <p:cNvSpPr/>
          <p:nvPr/>
        </p:nvSpPr>
        <p:spPr>
          <a:xfrm>
            <a:off x="314370" y="3686012"/>
            <a:ext cx="891872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Using HPLC as an example, measurement and analysis info sections are filled in by the NASA GSFC Lab. You just need to fill out the </a:t>
            </a:r>
            <a:r>
              <a:rPr lang="en-US" sz="2000" b="1" dirty="0">
                <a:latin typeface="Calibri"/>
                <a:cs typeface="Calibri"/>
              </a:rPr>
              <a:t>Sample collection method</a:t>
            </a:r>
            <a:r>
              <a:rPr lang="en-US" sz="2000" dirty="0">
                <a:latin typeface="Calibri"/>
                <a:cs typeface="Calibri"/>
              </a:rPr>
              <a:t> section: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EF374B-E84C-3949-85A6-D9B2651B6471}"/>
              </a:ext>
            </a:extLst>
          </p:cNvPr>
          <p:cNvSpPr/>
          <p:nvPr/>
        </p:nvSpPr>
        <p:spPr>
          <a:xfrm>
            <a:off x="314370" y="2107009"/>
            <a:ext cx="10560859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 dirty="0">
                <a:effectLst/>
                <a:latin typeface="Calibri"/>
                <a:cs typeface="Calibri"/>
              </a:rPr>
              <a:t>They are tailored to specific measurements, but generally contain entries related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/>
                <a:cs typeface="Calibri"/>
              </a:rPr>
              <a:t>sample collection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/>
                <a:cs typeface="Calibri"/>
              </a:rPr>
              <a:t>measurement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/>
                <a:cs typeface="Calibri"/>
              </a:rPr>
              <a:t>data processing methods</a:t>
            </a:r>
          </a:p>
        </p:txBody>
      </p:sp>
    </p:spTree>
    <p:extLst>
      <p:ext uri="{BB962C8B-B14F-4D97-AF65-F5344CB8AC3E}">
        <p14:creationId xmlns:p14="http://schemas.microsoft.com/office/powerpoint/2010/main" val="48022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4B4AB-8570-6B4F-8A4D-578886C62DDC}"/>
              </a:ext>
            </a:extLst>
          </p:cNvPr>
          <p:cNvGrpSpPr/>
          <p:nvPr/>
        </p:nvGrpSpPr>
        <p:grpSpPr>
          <a:xfrm>
            <a:off x="0" y="92198"/>
            <a:ext cx="11925300" cy="991260"/>
            <a:chOff x="133350" y="225407"/>
            <a:chExt cx="11925300" cy="991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415EFD-34D9-2F48-9F0A-08EF0BDE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50" y="225407"/>
              <a:ext cx="11925300" cy="991260"/>
            </a:xfrm>
            <a:prstGeom prst="rect">
              <a:avLst/>
            </a:prstGeom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0A7DBCB0-5DBD-D94F-A73D-685C7C11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8580" y="268949"/>
              <a:ext cx="893135" cy="7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D73DD8-9CA5-964D-9E64-8F5188541C56}"/>
              </a:ext>
            </a:extLst>
          </p:cNvPr>
          <p:cNvSpPr txBox="1"/>
          <p:nvPr/>
        </p:nvSpPr>
        <p:spPr>
          <a:xfrm>
            <a:off x="2732782" y="325476"/>
            <a:ext cx="644881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Data submission special requirements</a:t>
            </a:r>
            <a:endParaRPr lang="en-US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F00DD-FDBC-4C45-8467-95A70002B613}"/>
              </a:ext>
            </a:extLst>
          </p:cNvPr>
          <p:cNvSpPr txBox="1"/>
          <p:nvPr/>
        </p:nvSpPr>
        <p:spPr>
          <a:xfrm>
            <a:off x="179048" y="2342476"/>
            <a:ext cx="118123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Visit the </a:t>
            </a:r>
            <a:r>
              <a:rPr lang="en-US" sz="2400" dirty="0" err="1"/>
              <a:t>SeaBASS</a:t>
            </a:r>
            <a:r>
              <a:rPr lang="en-US" sz="2400" dirty="0"/>
              <a:t> Data Submission Special Requirements 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See if your measurement type is listed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If so, check if its “required extra documents” section has a checklist to download</a:t>
            </a:r>
            <a:endParaRPr lang="en-US" sz="24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If so, fill it out the best you can</a:t>
            </a:r>
            <a:endParaRPr lang="en-US" sz="24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Add it to your other documentation and reference it in your /documents= metadata header</a:t>
            </a:r>
            <a:endParaRPr lang="en-US" sz="240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54C79-6F9C-9C45-A63B-59059618F870}"/>
              </a:ext>
            </a:extLst>
          </p:cNvPr>
          <p:cNvSpPr txBox="1"/>
          <p:nvPr/>
        </p:nvSpPr>
        <p:spPr>
          <a:xfrm>
            <a:off x="247799" y="1557646"/>
            <a:ext cx="6907153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How do I use these new checklists in my submission?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371EC-290B-D745-B84E-013CC2268B45}"/>
              </a:ext>
            </a:extLst>
          </p:cNvPr>
          <p:cNvSpPr/>
          <p:nvPr/>
        </p:nvSpPr>
        <p:spPr>
          <a:xfrm>
            <a:off x="526579" y="5657343"/>
            <a:ext cx="1003273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b="1" dirty="0">
                <a:cs typeface="Calibri"/>
              </a:rPr>
              <a:t>https://seabass.gsfc.nasa.gov/wiki/data_submission_special_requirements</a:t>
            </a:r>
          </a:p>
          <a:p>
            <a:pPr algn="ctr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Or find the link in the main menu, under “Contribute Data” -&gt; “Documentation Guidelines”</a:t>
            </a:r>
            <a:r>
              <a:rPr lang="en-US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80591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24450</TotalTime>
  <Words>2477</Words>
  <Application>Microsoft Macintosh PowerPoint</Application>
  <PresentationFormat>Widescreen</PresentationFormat>
  <Paragraphs>302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Sanjuan Calzado, Violeta (GSFC-6160)[UNIVERSITIES SPACE RESEARCH ASSOCIATION]</dc:creator>
  <cp:keywords/>
  <dc:description/>
  <cp:lastModifiedBy>Proctor, Chris (GSFC-616.0)[SCIENCE SYSTEMS AND APPLICATIONS INC]</cp:lastModifiedBy>
  <cp:revision>1100</cp:revision>
  <dcterms:created xsi:type="dcterms:W3CDTF">2019-08-07T18:08:12Z</dcterms:created>
  <dcterms:modified xsi:type="dcterms:W3CDTF">2020-05-22T02:02:29Z</dcterms:modified>
  <cp:category/>
</cp:coreProperties>
</file>