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6" r:id="rId2"/>
  </p:sldMasterIdLst>
  <p:notesMasterIdLst>
    <p:notesMasterId r:id="rId37"/>
  </p:notesMasterIdLst>
  <p:handoutMasterIdLst>
    <p:handoutMasterId r:id="rId38"/>
  </p:handoutMasterIdLst>
  <p:sldIdLst>
    <p:sldId id="763" r:id="rId3"/>
    <p:sldId id="781" r:id="rId4"/>
    <p:sldId id="805" r:id="rId5"/>
    <p:sldId id="828" r:id="rId6"/>
    <p:sldId id="755" r:id="rId7"/>
    <p:sldId id="794" r:id="rId8"/>
    <p:sldId id="773" r:id="rId9"/>
    <p:sldId id="769" r:id="rId10"/>
    <p:sldId id="791" r:id="rId11"/>
    <p:sldId id="770" r:id="rId12"/>
    <p:sldId id="761" r:id="rId13"/>
    <p:sldId id="777" r:id="rId14"/>
    <p:sldId id="776" r:id="rId15"/>
    <p:sldId id="806" r:id="rId16"/>
    <p:sldId id="783" r:id="rId17"/>
    <p:sldId id="785" r:id="rId18"/>
    <p:sldId id="784" r:id="rId19"/>
    <p:sldId id="817" r:id="rId20"/>
    <p:sldId id="819" r:id="rId21"/>
    <p:sldId id="820" r:id="rId22"/>
    <p:sldId id="821" r:id="rId23"/>
    <p:sldId id="822" r:id="rId24"/>
    <p:sldId id="823" r:id="rId25"/>
    <p:sldId id="824" r:id="rId26"/>
    <p:sldId id="825" r:id="rId27"/>
    <p:sldId id="830" r:id="rId28"/>
    <p:sldId id="827" r:id="rId29"/>
    <p:sldId id="795" r:id="rId30"/>
    <p:sldId id="811" r:id="rId31"/>
    <p:sldId id="807" r:id="rId32"/>
    <p:sldId id="771" r:id="rId33"/>
    <p:sldId id="768" r:id="rId34"/>
    <p:sldId id="829" r:id="rId35"/>
    <p:sldId id="826" r:id="rId36"/>
  </p:sldIdLst>
  <p:sldSz cx="9144000" cy="6858000" type="screen4x3"/>
  <p:notesSz cx="7099300" cy="10236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9900"/>
    <a:srgbClr val="B2B2B2"/>
    <a:srgbClr val="FF000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0" autoAdjust="0"/>
    <p:restoredTop sz="90555" autoAdjust="0"/>
  </p:normalViewPr>
  <p:slideViewPr>
    <p:cSldViewPr>
      <p:cViewPr varScale="1">
        <p:scale>
          <a:sx n="104" d="100"/>
          <a:sy n="104" d="100"/>
        </p:scale>
        <p:origin x="21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" d="100"/>
        <a:sy n="40" d="100"/>
      </p:scale>
      <p:origin x="0" y="0"/>
    </p:cViewPr>
  </p:notesTextViewPr>
  <p:sorterViewPr>
    <p:cViewPr varScale="1">
      <p:scale>
        <a:sx n="100" d="100"/>
        <a:sy n="100" d="100"/>
      </p:scale>
      <p:origin x="0" y="-160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322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fld id="{E9723D39-9B67-43B2-8238-770AE9DDEA25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154399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ja-JP" noProof="0"/>
              <a:t>Click to edit Master text styles</a:t>
            </a:r>
          </a:p>
          <a:p>
            <a:pPr lvl="1"/>
            <a:r>
              <a:rPr lang="en-GB" altLang="ja-JP" noProof="0"/>
              <a:t>Second level</a:t>
            </a:r>
          </a:p>
          <a:p>
            <a:pPr lvl="2"/>
            <a:r>
              <a:rPr lang="en-GB" altLang="ja-JP" noProof="0"/>
              <a:t>Third level</a:t>
            </a:r>
          </a:p>
          <a:p>
            <a:pPr lvl="3"/>
            <a:r>
              <a:rPr lang="en-GB" altLang="ja-JP" noProof="0"/>
              <a:t>Fourth level</a:t>
            </a:r>
          </a:p>
          <a:p>
            <a:pPr lvl="4"/>
            <a:r>
              <a:rPr lang="en-GB" altLang="ja-JP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fld id="{13E3F3DC-D708-430A-B78E-10342E0E90F1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89279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3F3DC-D708-430A-B78E-10342E0E90F1}" type="slidenum">
              <a:rPr lang="ja-JP" altLang="en-GB" smtClean="0"/>
              <a:pPr>
                <a:defRPr/>
              </a:pPr>
              <a:t>1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4010208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3F3DC-D708-430A-B78E-10342E0E90F1}" type="slidenum">
              <a:rPr lang="ja-JP" altLang="en-GB" smtClean="0"/>
              <a:pPr>
                <a:defRPr/>
              </a:pPr>
              <a:t>30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796635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3F3DC-D708-430A-B78E-10342E0E90F1}" type="slidenum">
              <a:rPr lang="ja-JP" altLang="en-GB" smtClean="0"/>
              <a:pPr>
                <a:defRPr/>
              </a:pPr>
              <a:t>32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890392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3F3DC-D708-430A-B78E-10342E0E90F1}" type="slidenum">
              <a:rPr lang="ja-JP" altLang="en-GB" smtClean="0"/>
              <a:pPr>
                <a:defRPr/>
              </a:pPr>
              <a:t>2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05549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3F3DC-D708-430A-B78E-10342E0E90F1}" type="slidenum">
              <a:rPr lang="ja-JP" altLang="en-GB" smtClean="0"/>
              <a:pPr>
                <a:defRPr/>
              </a:pPr>
              <a:t>3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603322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3F3DC-D708-430A-B78E-10342E0E90F1}" type="slidenum">
              <a:rPr lang="ja-JP" altLang="en-GB" smtClean="0"/>
              <a:pPr>
                <a:defRPr/>
              </a:pPr>
              <a:t>4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1727561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3F3DC-D708-430A-B78E-10342E0E90F1}" type="slidenum">
              <a:rPr lang="ja-JP" altLang="en-GB" smtClean="0"/>
              <a:pPr>
                <a:defRPr/>
              </a:pPr>
              <a:t>5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780695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3F3DC-D708-430A-B78E-10342E0E90F1}" type="slidenum">
              <a:rPr lang="ja-JP" altLang="en-GB" smtClean="0"/>
              <a:pPr>
                <a:defRPr/>
              </a:pPr>
              <a:t>6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504288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3F3DC-D708-430A-B78E-10342E0E90F1}" type="slidenum">
              <a:rPr lang="ja-JP" altLang="en-GB" smtClean="0"/>
              <a:pPr>
                <a:defRPr/>
              </a:pPr>
              <a:t>7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945868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E3F3DC-D708-430A-B78E-10342E0E90F1}" type="slidenum">
              <a:rPr lang="ja-JP" altLang="en-GB" smtClean="0"/>
              <a:pPr>
                <a:defRPr/>
              </a:pPr>
              <a:t>11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626890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3F3DC-D708-430A-B78E-10342E0E90F1}" type="slidenum">
              <a:rPr lang="ja-JP" altLang="en-GB" smtClean="0"/>
              <a:pPr>
                <a:defRPr/>
              </a:pPr>
              <a:t>28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23667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28B1F-5AEB-4F66-A6C4-9B8B4058F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393125935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26E0D-C7F3-4E8B-A1B7-C4E1904E9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84194579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679450"/>
            <a:ext cx="2162175" cy="5684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8125" y="679450"/>
            <a:ext cx="6334125" cy="5684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D898A-8F2D-4122-AAC7-890139B52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275368236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679450"/>
            <a:ext cx="8639175" cy="725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125" y="1506538"/>
            <a:ext cx="4248150" cy="485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675" y="1506538"/>
            <a:ext cx="4248150" cy="485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D089B-B461-4232-A0D7-779956F66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184581082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604" y="3714752"/>
            <a:ext cx="6072230" cy="14700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04" y="5500702"/>
            <a:ext cx="6072230" cy="6810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8" name="Picture 7" descr="Clyde Space logo blac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6479" y="214290"/>
            <a:ext cx="2684468" cy="34476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624" y="274638"/>
            <a:ext cx="642942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Clyde Space logo blac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71414"/>
            <a:ext cx="1112832" cy="14291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526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 descr="Clyde Space logo blac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71414"/>
            <a:ext cx="1112832" cy="14291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 descr="Clyde Space logo blac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71414"/>
            <a:ext cx="1112832" cy="14291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486" y="274638"/>
            <a:ext cx="7258072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 descr="Clyde Space logo blac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71414"/>
            <a:ext cx="1112832" cy="14291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yde Space logo blac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71414"/>
            <a:ext cx="1112832" cy="14291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F11FE-97B9-460F-AE3C-A2A7464AA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3901249241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New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1475" y="142875"/>
            <a:ext cx="1009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New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1475" y="142875"/>
            <a:ext cx="1009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New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1475" y="142875"/>
            <a:ext cx="1009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New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1475" y="142875"/>
            <a:ext cx="1009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  <a:lvl2pPr>
              <a:defRPr sz="2800">
                <a:solidFill>
                  <a:srgbClr val="0070C0"/>
                </a:solidFill>
              </a:defRPr>
            </a:lvl2pPr>
            <a:lvl3pPr>
              <a:defRPr sz="2400">
                <a:solidFill>
                  <a:srgbClr val="0070C0"/>
                </a:solidFill>
              </a:defRPr>
            </a:lvl3pPr>
            <a:lvl4pPr>
              <a:defRPr sz="2000">
                <a:solidFill>
                  <a:srgbClr val="0070C0"/>
                </a:solidFill>
              </a:defRPr>
            </a:lvl4pPr>
            <a:lvl5pPr>
              <a:defRPr sz="2000">
                <a:solidFill>
                  <a:srgbClr val="0070C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70C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ew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1475" y="142875"/>
            <a:ext cx="1009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New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1475" y="142875"/>
            <a:ext cx="10096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New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0" y="142875"/>
            <a:ext cx="12858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New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0" y="142875"/>
            <a:ext cx="12858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C38BC-E047-4CA7-A373-08671BFFA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103656342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" y="679450"/>
            <a:ext cx="8639175" cy="7254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125" y="1506538"/>
            <a:ext cx="4248150" cy="4857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675" y="1506538"/>
            <a:ext cx="4248150" cy="4857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72475" y="6453188"/>
            <a:ext cx="314325" cy="2682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D089B-B461-4232-A0D7-779956F66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xfrm>
            <a:off x="457200" y="6453188"/>
            <a:ext cx="1295400" cy="2682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184581082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3" y="360363"/>
            <a:ext cx="8423275" cy="14398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363" y="2160588"/>
            <a:ext cx="8423275" cy="41973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83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125" y="1506538"/>
            <a:ext cx="424815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1506538"/>
            <a:ext cx="424815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AB1B0-AE01-4A86-93AA-413B84C47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123312408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5B559-CB59-40D7-A9EF-C2776067B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18743499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80A3A-531D-42B4-9FB8-614EF8850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125823497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D7822-D5B2-4BFC-A3F4-A2AB00923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236176303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94AA0-C266-4D9B-A3E1-5FBD37936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13341539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D05FC-9138-43C7-B541-FABC0F980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</p:spTree>
    <p:extLst>
      <p:ext uri="{BB962C8B-B14F-4D97-AF65-F5344CB8AC3E}">
        <p14:creationId xmlns:p14="http://schemas.microsoft.com/office/powerpoint/2010/main" val="288660852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1"/>
          <p:cNvGraphicFramePr>
            <a:graphicFrameLocks noChangeAspect="1"/>
          </p:cNvGraphicFramePr>
          <p:nvPr/>
        </p:nvGraphicFramePr>
        <p:xfrm>
          <a:off x="0" y="711200"/>
          <a:ext cx="9144000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9" name="Image" r:id="rId15" imgW="10082540" imgH="1536508" progId="Photoshop.Image.11">
                  <p:embed/>
                </p:oleObj>
              </mc:Choice>
              <mc:Fallback>
                <p:oleObj name="Image" r:id="rId15" imgW="10082540" imgH="1536508" progId="Photoshop.Image.11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11200"/>
                        <a:ext cx="9144000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11"/>
          <p:cNvSpPr>
            <a:spLocks noChangeArrowheads="1"/>
          </p:cNvSpPr>
          <p:nvPr/>
        </p:nvSpPr>
        <p:spPr bwMode="auto">
          <a:xfrm>
            <a:off x="8345488" y="6429375"/>
            <a:ext cx="365125" cy="42862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2" name="Picture 3" descr="SA_Logo-0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18867" r="5615" b="14214"/>
          <a:stretch>
            <a:fillRect/>
          </a:stretch>
        </p:blipFill>
        <p:spPr bwMode="auto">
          <a:xfrm>
            <a:off x="6334125" y="28575"/>
            <a:ext cx="25527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679450"/>
            <a:ext cx="863917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8125" y="1506538"/>
            <a:ext cx="86487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84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2475" y="6453188"/>
            <a:ext cx="314325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245BD0-4705-4E10-93A7-E24C04DD2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38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53188"/>
            <a:ext cx="12954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smtClean="0">
                <a:solidFill>
                  <a:srgbClr val="4D4D4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July 4th 2011</a:t>
            </a:r>
          </a:p>
        </p:txBody>
      </p: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6383338" y="6469063"/>
            <a:ext cx="19081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4D4D4D"/>
                </a:solidFill>
                <a:latin typeface="Arial" charset="0"/>
              </a:rPr>
              <a:t>www.steepestascent.com</a:t>
            </a:r>
            <a:endParaRPr lang="en-US" sz="1200">
              <a:solidFill>
                <a:srgbClr val="4D4D4D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ransition spd="med"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 Narrow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 Narrow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 Narrow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 Narrow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5F5F5F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5496" y="4697957"/>
            <a:ext cx="2448272" cy="2111191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37609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376092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37609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37609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7609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7609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7609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cloudlandinstruments.com/?page_id=295" TargetMode="External"/><Relationship Id="rId3" Type="http://schemas.openxmlformats.org/officeDocument/2006/relationships/hyperlink" Target="http://cloudlandinstruments.com/?page_id=223" TargetMode="External"/><Relationship Id="rId7" Type="http://schemas.openxmlformats.org/officeDocument/2006/relationships/hyperlink" Target="http://cloudlandinstruments.com/?page_id=299" TargetMode="External"/><Relationship Id="rId2" Type="http://schemas.openxmlformats.org/officeDocument/2006/relationships/hyperlink" Target="http://cloudlandinstruments.com/?page_id=188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cloudlandinstruments.com/?page_id=297" TargetMode="External"/><Relationship Id="rId5" Type="http://schemas.openxmlformats.org/officeDocument/2006/relationships/hyperlink" Target="http://cloudlandinstruments.com/?page_id=229" TargetMode="External"/><Relationship Id="rId4" Type="http://schemas.openxmlformats.org/officeDocument/2006/relationships/hyperlink" Target="http://cloudlandinstruments.com/?page_id=226" TargetMode="External"/><Relationship Id="rId9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uncw.edu/socon/image_request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cw.edu/soco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2157EC-4C93-0D44-9F79-0F352F052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868" y="5168"/>
            <a:ext cx="11712516" cy="764066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8411B4-D552-1449-BC3A-C170126A33C5}"/>
              </a:ext>
            </a:extLst>
          </p:cNvPr>
          <p:cNvSpPr txBox="1">
            <a:spLocks/>
          </p:cNvSpPr>
          <p:nvPr/>
        </p:nvSpPr>
        <p:spPr>
          <a:xfrm>
            <a:off x="-1908720" y="4437112"/>
            <a:ext cx="840467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8000" b="1" dirty="0">
                <a:latin typeface="Skia"/>
                <a:cs typeface="Skia"/>
              </a:rPr>
              <a:t>SOCON</a:t>
            </a:r>
            <a:br>
              <a:rPr lang="en-US" b="1" dirty="0">
                <a:latin typeface="Skia"/>
                <a:cs typeface="Skia"/>
              </a:rPr>
            </a:br>
            <a:endParaRPr lang="en-US" dirty="0">
              <a:latin typeface="Skia"/>
              <a:cs typeface="Skia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FC3CE8-08F0-634C-8250-2A7F391DB5EE}"/>
              </a:ext>
            </a:extLst>
          </p:cNvPr>
          <p:cNvSpPr txBox="1">
            <a:spLocks/>
          </p:cNvSpPr>
          <p:nvPr/>
        </p:nvSpPr>
        <p:spPr>
          <a:xfrm>
            <a:off x="-396552" y="5661248"/>
            <a:ext cx="9685584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2400" b="1" dirty="0">
                <a:latin typeface="Skia"/>
                <a:cs typeface="Skia"/>
              </a:rPr>
              <a:t>Sustained </a:t>
            </a:r>
            <a:r>
              <a:rPr lang="en-US" sz="2400" b="1" dirty="0">
                <a:solidFill>
                  <a:srgbClr val="800000"/>
                </a:solidFill>
                <a:latin typeface="Skia"/>
                <a:cs typeface="Skia"/>
              </a:rPr>
              <a:t>O</a:t>
            </a:r>
            <a:r>
              <a:rPr lang="en-US" sz="2400" b="1" dirty="0">
                <a:solidFill>
                  <a:srgbClr val="FF0000"/>
                </a:solidFill>
                <a:latin typeface="Skia"/>
                <a:cs typeface="Skia"/>
              </a:rPr>
              <a:t>c</a:t>
            </a:r>
            <a:r>
              <a:rPr lang="en-US" sz="2400" b="1" dirty="0">
                <a:solidFill>
                  <a:srgbClr val="FF6600"/>
                </a:solidFill>
                <a:latin typeface="Skia"/>
                <a:cs typeface="Skia"/>
              </a:rPr>
              <a:t>e</a:t>
            </a:r>
            <a:r>
              <a:rPr lang="en-US" sz="2400" b="1" dirty="0">
                <a:solidFill>
                  <a:srgbClr val="FFFF00"/>
                </a:solidFill>
                <a:latin typeface="Skia"/>
                <a:cs typeface="Skia"/>
              </a:rPr>
              <a:t>a</a:t>
            </a:r>
            <a:r>
              <a:rPr lang="en-US" sz="2400" b="1" dirty="0">
                <a:solidFill>
                  <a:srgbClr val="3CFFCC"/>
                </a:solidFill>
                <a:latin typeface="Skia"/>
                <a:cs typeface="Skia"/>
              </a:rPr>
              <a:t>n</a:t>
            </a:r>
            <a:r>
              <a:rPr lang="en-US" sz="2400" b="1" dirty="0">
                <a:latin typeface="Skia"/>
                <a:cs typeface="Skia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Skia"/>
                <a:cs typeface="Skia"/>
              </a:rPr>
              <a:t>C</a:t>
            </a:r>
            <a:r>
              <a:rPr lang="en-US" sz="2400" b="1" dirty="0">
                <a:solidFill>
                  <a:srgbClr val="3366FF"/>
                </a:solidFill>
                <a:latin typeface="Skia"/>
                <a:cs typeface="Skia"/>
              </a:rPr>
              <a:t>o</a:t>
            </a:r>
            <a:r>
              <a:rPr lang="en-US" sz="2400" b="1" dirty="0">
                <a:solidFill>
                  <a:srgbClr val="0000FF"/>
                </a:solidFill>
                <a:latin typeface="Skia"/>
                <a:cs typeface="Skia"/>
              </a:rPr>
              <a:t>l</a:t>
            </a:r>
            <a:r>
              <a:rPr lang="en-US" sz="2400" b="1" dirty="0">
                <a:solidFill>
                  <a:srgbClr val="000090"/>
                </a:solidFill>
                <a:latin typeface="Skia"/>
                <a:cs typeface="Skia"/>
              </a:rPr>
              <a:t>o</a:t>
            </a:r>
            <a:r>
              <a:rPr lang="en-US" sz="2400" b="1" dirty="0">
                <a:solidFill>
                  <a:srgbClr val="660066"/>
                </a:solidFill>
                <a:latin typeface="Skia"/>
                <a:cs typeface="Skia"/>
              </a:rPr>
              <a:t>r</a:t>
            </a:r>
            <a:r>
              <a:rPr lang="en-US" sz="2400" b="1" dirty="0">
                <a:latin typeface="Skia"/>
                <a:cs typeface="Skia"/>
              </a:rPr>
              <a:t> Observation from </a:t>
            </a:r>
            <a:r>
              <a:rPr lang="en-US" sz="2400" b="1" dirty="0" err="1">
                <a:latin typeface="Skia"/>
                <a:cs typeface="Skia"/>
              </a:rPr>
              <a:t>Nanosatellites</a:t>
            </a:r>
            <a:br>
              <a:rPr lang="en-US" sz="2400" b="1" dirty="0">
                <a:latin typeface="Skia"/>
                <a:cs typeface="Skia"/>
              </a:rPr>
            </a:br>
            <a:endParaRPr lang="en-US" sz="2400" dirty="0">
              <a:latin typeface="Skia"/>
              <a:cs typeface="Skia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AC3B258-F287-3249-8AA4-C392391D56DC}"/>
              </a:ext>
            </a:extLst>
          </p:cNvPr>
          <p:cNvSpPr txBox="1">
            <a:spLocks/>
          </p:cNvSpPr>
          <p:nvPr/>
        </p:nvSpPr>
        <p:spPr>
          <a:xfrm>
            <a:off x="343788" y="-27384"/>
            <a:ext cx="768459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5000" b="1" dirty="0" err="1">
                <a:latin typeface="Skia" charset="0"/>
                <a:ea typeface="Skia" charset="0"/>
                <a:cs typeface="Skia" charset="0"/>
              </a:rPr>
              <a:t>SeaHawk</a:t>
            </a:r>
            <a:r>
              <a:rPr lang="en-US" sz="5000" b="1" dirty="0">
                <a:latin typeface="Skia" charset="0"/>
                <a:ea typeface="Skia" charset="0"/>
                <a:cs typeface="Skia" charset="0"/>
              </a:rPr>
              <a:t> - </a:t>
            </a:r>
            <a:r>
              <a:rPr lang="en-US" sz="5000" b="1" dirty="0" err="1">
                <a:latin typeface="Skia" charset="0"/>
                <a:ea typeface="Skia" charset="0"/>
                <a:cs typeface="Skia" charset="0"/>
              </a:rPr>
              <a:t>HawkEye</a:t>
            </a:r>
            <a:r>
              <a:rPr lang="en-US" sz="5000" b="1" dirty="0">
                <a:latin typeface="Skia" charset="0"/>
                <a:ea typeface="Skia" charset="0"/>
                <a:cs typeface="Skia" charset="0"/>
              </a:rPr>
              <a:t> </a:t>
            </a:r>
          </a:p>
          <a:p>
            <a:pPr algn="l"/>
            <a:r>
              <a:rPr lang="en-US" sz="2000" b="1" dirty="0">
                <a:latin typeface="Skia" charset="0"/>
                <a:ea typeface="Skia" charset="0"/>
                <a:cs typeface="Skia" charset="0"/>
              </a:rPr>
              <a:t>Background, Overview and Status</a:t>
            </a:r>
          </a:p>
          <a:p>
            <a:pPr algn="l"/>
            <a:r>
              <a:rPr lang="en-US" sz="2000" b="1" dirty="0">
                <a:latin typeface="Skia" charset="0"/>
                <a:ea typeface="Skia" charset="0"/>
                <a:cs typeface="Skia" charset="0"/>
              </a:rPr>
              <a:t>28 May 2020</a:t>
            </a:r>
          </a:p>
          <a:p>
            <a:pPr algn="r"/>
            <a:br>
              <a:rPr lang="en-US" sz="2000" b="1" dirty="0">
                <a:latin typeface="Skia"/>
                <a:cs typeface="Skia"/>
              </a:rPr>
            </a:br>
            <a:endParaRPr lang="en-US" sz="2000" dirty="0">
              <a:latin typeface="Skia"/>
              <a:cs typeface="Skia"/>
            </a:endParaRPr>
          </a:p>
        </p:txBody>
      </p:sp>
    </p:spTree>
    <p:extLst>
      <p:ext uri="{BB962C8B-B14F-4D97-AF65-F5344CB8AC3E}">
        <p14:creationId xmlns:p14="http://schemas.microsoft.com/office/powerpoint/2010/main" val="1404909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CD2018-CE7B-0D45-B927-CF16FA2F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100"/>
            <a:ext cx="9144000" cy="635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6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6B4F29-07DE-4443-9535-75A7C45D4350}"/>
              </a:ext>
            </a:extLst>
          </p:cNvPr>
          <p:cNvSpPr/>
          <p:nvPr/>
        </p:nvSpPr>
        <p:spPr>
          <a:xfrm>
            <a:off x="-21624" y="-27384"/>
            <a:ext cx="9289032" cy="69127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E307137-06C0-AC49-9610-83B06DF74BEA}"/>
              </a:ext>
            </a:extLst>
          </p:cNvPr>
          <p:cNvSpPr txBox="1">
            <a:spLocks/>
          </p:cNvSpPr>
          <p:nvPr/>
        </p:nvSpPr>
        <p:spPr>
          <a:xfrm>
            <a:off x="1866" y="-27384"/>
            <a:ext cx="9142134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3600" b="1" dirty="0" err="1">
                <a:solidFill>
                  <a:schemeClr val="bg1"/>
                </a:solidFill>
                <a:latin typeface="Skia"/>
                <a:cs typeface="Skia"/>
              </a:rPr>
              <a:t>HawkEye</a:t>
            </a:r>
            <a:r>
              <a:rPr lang="en-US" sz="3600" b="1" dirty="0">
                <a:solidFill>
                  <a:schemeClr val="bg1"/>
                </a:solidFill>
                <a:latin typeface="Skia"/>
                <a:cs typeface="Skia"/>
              </a:rPr>
              <a:t> Instrument</a:t>
            </a:r>
          </a:p>
          <a:p>
            <a:r>
              <a:rPr lang="en-US" sz="3600" b="1" dirty="0">
                <a:solidFill>
                  <a:schemeClr val="bg1"/>
                </a:solidFill>
                <a:latin typeface="Skia"/>
                <a:cs typeface="Skia"/>
              </a:rPr>
              <a:t>&amp; </a:t>
            </a:r>
          </a:p>
          <a:p>
            <a:r>
              <a:rPr lang="en-US" sz="3600" b="1" dirty="0" err="1">
                <a:solidFill>
                  <a:schemeClr val="bg1"/>
                </a:solidFill>
                <a:latin typeface="Skia"/>
                <a:cs typeface="Skia"/>
              </a:rPr>
              <a:t>SeaHawk</a:t>
            </a:r>
            <a:r>
              <a:rPr lang="en-US" sz="3600" b="1" dirty="0">
                <a:solidFill>
                  <a:schemeClr val="bg1"/>
                </a:solidFill>
                <a:latin typeface="Skia"/>
                <a:cs typeface="Skia"/>
              </a:rPr>
              <a:t> X-band Downlink Scheduling Tool</a:t>
            </a:r>
            <a:br>
              <a:rPr lang="en-US" sz="3600" b="1" dirty="0">
                <a:latin typeface="Skia"/>
                <a:cs typeface="Skia"/>
              </a:rPr>
            </a:br>
            <a:endParaRPr lang="en-US" sz="3600" dirty="0">
              <a:latin typeface="Skia"/>
              <a:cs typeface="Ski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154D30-ED8C-4E4D-86A0-A80C4C921F94}"/>
              </a:ext>
            </a:extLst>
          </p:cNvPr>
          <p:cNvSpPr/>
          <p:nvPr/>
        </p:nvSpPr>
        <p:spPr>
          <a:xfrm>
            <a:off x="35496" y="3933841"/>
            <a:ext cx="188703" cy="1007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875F09-F8EF-1A4A-80BE-FDA391B2A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949356"/>
            <a:ext cx="9126375" cy="453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63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71AEA6-D076-B54B-A828-66D5C23C8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88" y="1647031"/>
            <a:ext cx="4495800" cy="4432300"/>
          </a:xfrm>
        </p:spPr>
      </p:pic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539552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4C3901-9AC9-C545-925F-67C6796C0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132" y="683806"/>
            <a:ext cx="5218233" cy="6030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02C6FE-B675-3F4E-B20F-FE4AF57F5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96" y="692696"/>
            <a:ext cx="2604745" cy="274141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0D030F-6DAA-5E44-8D6A-D36B8BCA5C80}"/>
              </a:ext>
            </a:extLst>
          </p:cNvPr>
          <p:cNvSpPr txBox="1">
            <a:spLocks/>
          </p:cNvSpPr>
          <p:nvPr/>
        </p:nvSpPr>
        <p:spPr>
          <a:xfrm>
            <a:off x="388998" y="-85912"/>
            <a:ext cx="840467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5400" b="1" dirty="0">
                <a:solidFill>
                  <a:schemeClr val="bg1"/>
                </a:solidFill>
                <a:latin typeface="Skia"/>
                <a:cs typeface="Skia"/>
              </a:rPr>
              <a:t>First Light</a:t>
            </a:r>
            <a:endParaRPr lang="en-US" sz="5400" dirty="0">
              <a:solidFill>
                <a:schemeClr val="bg1"/>
              </a:solidFill>
              <a:latin typeface="Skia"/>
              <a:cs typeface="Skia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6AAC63-E01B-EA4A-A66B-91808B17D781}"/>
              </a:ext>
            </a:extLst>
          </p:cNvPr>
          <p:cNvSpPr txBox="1">
            <a:spLocks/>
          </p:cNvSpPr>
          <p:nvPr/>
        </p:nvSpPr>
        <p:spPr>
          <a:xfrm>
            <a:off x="66907" y="4005064"/>
            <a:ext cx="840467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b="1" dirty="0">
                <a:solidFill>
                  <a:schemeClr val="bg1"/>
                </a:solidFill>
                <a:latin typeface="Skia"/>
                <a:cs typeface="Skia"/>
              </a:rPr>
              <a:t>Sequence of Events:</a:t>
            </a:r>
          </a:p>
          <a:p>
            <a:pPr algn="l"/>
            <a:endParaRPr lang="en-US" sz="2000" b="1" dirty="0">
              <a:solidFill>
                <a:schemeClr val="bg1"/>
              </a:solidFill>
              <a:latin typeface="Skia"/>
              <a:cs typeface="Skia"/>
            </a:endParaRPr>
          </a:p>
          <a:p>
            <a:pPr algn="l"/>
            <a:r>
              <a:rPr lang="en-US" sz="1600" b="1" dirty="0">
                <a:solidFill>
                  <a:schemeClr val="bg1"/>
                </a:solidFill>
                <a:latin typeface="Skia"/>
                <a:cs typeface="Skia"/>
              </a:rPr>
              <a:t>20 March:   x-panels deployed</a:t>
            </a:r>
          </a:p>
          <a:p>
            <a:pPr algn="l"/>
            <a:r>
              <a:rPr lang="en-US" sz="1600" b="1" dirty="0">
                <a:solidFill>
                  <a:schemeClr val="bg1"/>
                </a:solidFill>
                <a:latin typeface="Skia"/>
                <a:cs typeface="Skia"/>
              </a:rPr>
              <a:t>	   </a:t>
            </a:r>
            <a:r>
              <a:rPr lang="en-US" sz="1600" b="1" dirty="0" err="1">
                <a:solidFill>
                  <a:schemeClr val="bg1"/>
                </a:solidFill>
                <a:latin typeface="Skia"/>
                <a:cs typeface="Skia"/>
              </a:rPr>
              <a:t>HawkEye</a:t>
            </a:r>
            <a:r>
              <a:rPr lang="en-US" sz="1600" b="1" dirty="0">
                <a:solidFill>
                  <a:schemeClr val="bg1"/>
                </a:solidFill>
                <a:latin typeface="Skia"/>
                <a:cs typeface="Skia"/>
              </a:rPr>
              <a:t> optics exposed</a:t>
            </a:r>
          </a:p>
          <a:p>
            <a:pPr algn="l"/>
            <a:endParaRPr lang="en-US" sz="1600" b="1" dirty="0">
              <a:solidFill>
                <a:schemeClr val="bg1"/>
              </a:solidFill>
              <a:latin typeface="Skia"/>
              <a:cs typeface="Skia"/>
            </a:endParaRPr>
          </a:p>
          <a:p>
            <a:pPr algn="l"/>
            <a:r>
              <a:rPr lang="en-US" sz="1600" b="1" dirty="0">
                <a:solidFill>
                  <a:schemeClr val="bg1"/>
                </a:solidFill>
                <a:latin typeface="Skia"/>
                <a:cs typeface="Skia"/>
              </a:rPr>
              <a:t>21 March:   1</a:t>
            </a:r>
            <a:r>
              <a:rPr lang="en-US" sz="1600" b="1" baseline="30000" dirty="0">
                <a:solidFill>
                  <a:schemeClr val="bg1"/>
                </a:solidFill>
                <a:latin typeface="Skia"/>
                <a:cs typeface="Skia"/>
              </a:rPr>
              <a:t>st</a:t>
            </a:r>
            <a:r>
              <a:rPr lang="en-US" sz="1600" b="1" dirty="0">
                <a:solidFill>
                  <a:schemeClr val="bg1"/>
                </a:solidFill>
                <a:latin typeface="Skia"/>
                <a:cs typeface="Skia"/>
              </a:rPr>
              <a:t> image acquired</a:t>
            </a:r>
          </a:p>
          <a:p>
            <a:pPr algn="l"/>
            <a:endParaRPr lang="en-US" sz="1600" b="1" dirty="0">
              <a:solidFill>
                <a:schemeClr val="bg1"/>
              </a:solidFill>
              <a:latin typeface="Skia"/>
              <a:cs typeface="Skia"/>
            </a:endParaRPr>
          </a:p>
          <a:p>
            <a:pPr algn="l"/>
            <a:r>
              <a:rPr lang="en-US" sz="1600" b="1" dirty="0">
                <a:solidFill>
                  <a:schemeClr val="bg1"/>
                </a:solidFill>
                <a:latin typeface="Skia"/>
                <a:cs typeface="Skia"/>
              </a:rPr>
              <a:t>22 March:  Wallops X-band downlink</a:t>
            </a:r>
          </a:p>
          <a:p>
            <a:pPr algn="l"/>
            <a:r>
              <a:rPr lang="en-US" sz="1600" b="1" dirty="0">
                <a:solidFill>
                  <a:schemeClr val="bg1"/>
                </a:solidFill>
                <a:latin typeface="Skia"/>
                <a:cs typeface="Skia"/>
              </a:rPr>
              <a:t>	   50 </a:t>
            </a:r>
            <a:r>
              <a:rPr lang="en-US" sz="1600" b="1" dirty="0" err="1">
                <a:solidFill>
                  <a:schemeClr val="bg1"/>
                </a:solidFill>
                <a:latin typeface="Skia"/>
                <a:cs typeface="Skia"/>
              </a:rPr>
              <a:t>mbps</a:t>
            </a:r>
            <a:r>
              <a:rPr lang="en-US" sz="1600" b="1" dirty="0">
                <a:solidFill>
                  <a:schemeClr val="bg1"/>
                </a:solidFill>
                <a:latin typeface="Skia"/>
                <a:cs typeface="Skia"/>
              </a:rPr>
              <a:t> </a:t>
            </a:r>
            <a:br>
              <a:rPr lang="en-US" b="1" dirty="0">
                <a:latin typeface="Skia"/>
                <a:cs typeface="Skia"/>
              </a:rPr>
            </a:br>
            <a:endParaRPr lang="en-US" dirty="0">
              <a:latin typeface="Skia"/>
              <a:cs typeface="Skia"/>
            </a:endParaRPr>
          </a:p>
        </p:txBody>
      </p:sp>
    </p:spTree>
    <p:extLst>
      <p:ext uri="{BB962C8B-B14F-4D97-AF65-F5344CB8AC3E}">
        <p14:creationId xmlns:p14="http://schemas.microsoft.com/office/powerpoint/2010/main" val="2573128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833EDA-5F64-B942-8A79-CE80F33BA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53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56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A24EF9-5B70-6C4D-A2DB-9CC18F9D83E6}"/>
              </a:ext>
            </a:extLst>
          </p:cNvPr>
          <p:cNvSpPr txBox="1">
            <a:spLocks/>
          </p:cNvSpPr>
          <p:nvPr/>
        </p:nvSpPr>
        <p:spPr>
          <a:xfrm>
            <a:off x="468996" y="2564904"/>
            <a:ext cx="840467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latin typeface="Skia"/>
                <a:cs typeface="Skia"/>
              </a:rPr>
              <a:t>Proof of Concept </a:t>
            </a:r>
          </a:p>
          <a:p>
            <a:r>
              <a:rPr lang="en-US" sz="6000" b="1" dirty="0">
                <a:solidFill>
                  <a:srgbClr val="FF0000"/>
                </a:solidFill>
                <a:latin typeface="Skia"/>
                <a:cs typeface="Skia"/>
              </a:rPr>
              <a:t>CONFIRMED</a:t>
            </a:r>
            <a:br>
              <a:rPr lang="en-US" sz="6000" b="1" dirty="0">
                <a:solidFill>
                  <a:srgbClr val="FF0000"/>
                </a:solidFill>
                <a:latin typeface="Skia"/>
                <a:cs typeface="Skia"/>
              </a:rPr>
            </a:br>
            <a:endParaRPr lang="en-US" sz="6000" dirty="0">
              <a:solidFill>
                <a:srgbClr val="FF0000"/>
              </a:solidFill>
              <a:latin typeface="Skia"/>
              <a:cs typeface="Skia"/>
            </a:endParaRPr>
          </a:p>
        </p:txBody>
      </p:sp>
    </p:spTree>
    <p:extLst>
      <p:ext uri="{BB962C8B-B14F-4D97-AF65-F5344CB8AC3E}">
        <p14:creationId xmlns:p14="http://schemas.microsoft.com/office/powerpoint/2010/main" val="1788124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8377C-1B2D-DD4D-B060-08E32D7F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63D850-A6F7-FA4C-A447-D4A413C64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76" y="1600200"/>
            <a:ext cx="7349623" cy="452596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5E2F59-6FC2-AB43-8414-244C4888BC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04ED65-B98A-A145-92B0-280E0F53B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337"/>
            <a:ext cx="9144000" cy="5641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1C4E81-0FA2-2245-8A61-3104EF967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69604"/>
            <a:ext cx="3703657" cy="18952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58E14-58C7-CC42-AC67-733E65A73E3C}"/>
              </a:ext>
            </a:extLst>
          </p:cNvPr>
          <p:cNvSpPr txBox="1"/>
          <p:nvPr/>
        </p:nvSpPr>
        <p:spPr>
          <a:xfrm>
            <a:off x="6372200" y="2516632"/>
            <a:ext cx="2075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25 May 2019   </a:t>
            </a:r>
          </a:p>
        </p:txBody>
      </p:sp>
    </p:spTree>
    <p:extLst>
      <p:ext uri="{BB962C8B-B14F-4D97-AF65-F5344CB8AC3E}">
        <p14:creationId xmlns:p14="http://schemas.microsoft.com/office/powerpoint/2010/main" val="911371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8377C-1B2D-DD4D-B060-08E32D7F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63D850-A6F7-FA4C-A447-D4A413C64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76" y="1600200"/>
            <a:ext cx="7349623" cy="452596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5E2F59-6FC2-AB43-8414-244C4888BC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Skia" panose="020D0502020204020204" pitchFamily="34" charset="0"/>
              </a:rPr>
              <a:t>MODIS/Terra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Skia" panose="020D05020202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790C4-197A-4349-BB0C-DEA45F74D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22"/>
            <a:ext cx="9144000" cy="5630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8BCD67-6C84-2242-9FE4-763C927B43C0}"/>
              </a:ext>
            </a:extLst>
          </p:cNvPr>
          <p:cNvSpPr txBox="1"/>
          <p:nvPr/>
        </p:nvSpPr>
        <p:spPr>
          <a:xfrm>
            <a:off x="1773329" y="87015"/>
            <a:ext cx="567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MODIS / Terra     25 May 2019     True Color  </a:t>
            </a:r>
          </a:p>
        </p:txBody>
      </p:sp>
    </p:spTree>
    <p:extLst>
      <p:ext uri="{BB962C8B-B14F-4D97-AF65-F5344CB8AC3E}">
        <p14:creationId xmlns:p14="http://schemas.microsoft.com/office/powerpoint/2010/main" val="3206168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8377C-1B2D-DD4D-B060-08E32D7F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64A2B2-BC18-B446-9DC0-30CE2E0F1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1" y="1600200"/>
            <a:ext cx="7336113" cy="452596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5E2F59-6FC2-AB43-8414-244C4888BCB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1EADB-7993-E642-A339-FA151AFCF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337"/>
            <a:ext cx="9144000" cy="5641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EB58A3-2206-2442-B1D6-313E0D56C236}"/>
              </a:ext>
            </a:extLst>
          </p:cNvPr>
          <p:cNvSpPr txBox="1"/>
          <p:nvPr/>
        </p:nvSpPr>
        <p:spPr>
          <a:xfrm>
            <a:off x="1083141" y="87015"/>
            <a:ext cx="6441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HawkEye</a:t>
            </a:r>
            <a:r>
              <a:rPr lang="en-US" sz="2400" dirty="0"/>
              <a:t> / </a:t>
            </a:r>
            <a:r>
              <a:rPr lang="en-US" sz="2400" dirty="0" err="1"/>
              <a:t>SeaHawk</a:t>
            </a:r>
            <a:r>
              <a:rPr lang="en-US" sz="2400" dirty="0"/>
              <a:t>    25 May 2019     True Color  </a:t>
            </a:r>
          </a:p>
        </p:txBody>
      </p:sp>
    </p:spTree>
    <p:extLst>
      <p:ext uri="{BB962C8B-B14F-4D97-AF65-F5344CB8AC3E}">
        <p14:creationId xmlns:p14="http://schemas.microsoft.com/office/powerpoint/2010/main" val="3311132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78D40-286A-EB4A-B3BA-180A03DF4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10153128" cy="7660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F6F365-E1AE-A544-B4F2-78B53EF50C2C}"/>
              </a:ext>
            </a:extLst>
          </p:cNvPr>
          <p:cNvSpPr txBox="1"/>
          <p:nvPr/>
        </p:nvSpPr>
        <p:spPr>
          <a:xfrm>
            <a:off x="3779912" y="263691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Adelaide, Australia</a:t>
            </a:r>
          </a:p>
        </p:txBody>
      </p:sp>
    </p:spTree>
    <p:extLst>
      <p:ext uri="{BB962C8B-B14F-4D97-AF65-F5344CB8AC3E}">
        <p14:creationId xmlns:p14="http://schemas.microsoft.com/office/powerpoint/2010/main" val="991628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4EBAE-A610-FD47-8A95-98096E72A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890" y="17658"/>
            <a:ext cx="12991402" cy="8496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6021B-08F8-4A40-95AF-9015FAE012A2}"/>
              </a:ext>
            </a:extLst>
          </p:cNvPr>
          <p:cNvSpPr txBox="1"/>
          <p:nvPr/>
        </p:nvSpPr>
        <p:spPr>
          <a:xfrm>
            <a:off x="827584" y="5589240"/>
            <a:ext cx="2235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Island, New York</a:t>
            </a:r>
          </a:p>
        </p:txBody>
      </p:sp>
    </p:spTree>
    <p:extLst>
      <p:ext uri="{BB962C8B-B14F-4D97-AF65-F5344CB8AC3E}">
        <p14:creationId xmlns:p14="http://schemas.microsoft.com/office/powerpoint/2010/main" val="116492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B09450-339A-6742-AC70-88B92DCC2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15" y="1600200"/>
            <a:ext cx="6946146" cy="4525963"/>
          </a:xfrm>
        </p:spPr>
      </p:pic>
      <p:sp>
        <p:nvSpPr>
          <p:cNvPr id="6" name="Rectangle 5"/>
          <p:cNvSpPr/>
          <p:nvPr/>
        </p:nvSpPr>
        <p:spPr>
          <a:xfrm>
            <a:off x="-217040" y="16462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6A217D-6FAC-3241-8CFE-3B22E1B8EEE1}"/>
              </a:ext>
            </a:extLst>
          </p:cNvPr>
          <p:cNvSpPr/>
          <p:nvPr/>
        </p:nvSpPr>
        <p:spPr>
          <a:xfrm>
            <a:off x="539552" y="5085184"/>
            <a:ext cx="360040" cy="3600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88249A-248D-C140-B819-052916E3B9E2}"/>
              </a:ext>
            </a:extLst>
          </p:cNvPr>
          <p:cNvSpPr/>
          <p:nvPr/>
        </p:nvSpPr>
        <p:spPr>
          <a:xfrm>
            <a:off x="251520" y="5445224"/>
            <a:ext cx="9144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5433E2-1BA6-7346-A2D9-224EB46F8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741025"/>
            <a:ext cx="9144000" cy="531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4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BA0A1-89A0-FE4F-8C73-FDCA74EDA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0"/>
            <a:ext cx="9361040" cy="82858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7BBF1F-A998-9449-A683-8B3A12D7D61A}"/>
              </a:ext>
            </a:extLst>
          </p:cNvPr>
          <p:cNvSpPr txBox="1"/>
          <p:nvPr/>
        </p:nvSpPr>
        <p:spPr>
          <a:xfrm>
            <a:off x="7740352" y="3717032"/>
            <a:ext cx="1284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Gulf of</a:t>
            </a:r>
          </a:p>
          <a:p>
            <a:r>
              <a:rPr lang="en-US" dirty="0"/>
              <a:t>Carpentaria</a:t>
            </a:r>
          </a:p>
        </p:txBody>
      </p:sp>
    </p:spTree>
    <p:extLst>
      <p:ext uri="{BB962C8B-B14F-4D97-AF65-F5344CB8AC3E}">
        <p14:creationId xmlns:p14="http://schemas.microsoft.com/office/powerpoint/2010/main" val="2921530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urtle, reptile, sitting, painting&#10;&#10;Description automatically generated">
            <a:extLst>
              <a:ext uri="{FF2B5EF4-FFF2-40B4-BE49-F238E27FC236}">
                <a16:creationId xmlns:a16="http://schemas.microsoft.com/office/drawing/2014/main" id="{81F3B372-58FD-7D4F-BBEA-7432AEE32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58" y="0"/>
            <a:ext cx="97047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B2D0B7-CDF6-BD47-89BA-ECD4B06A0DDE}"/>
              </a:ext>
            </a:extLst>
          </p:cNvPr>
          <p:cNvSpPr txBox="1"/>
          <p:nvPr/>
        </p:nvSpPr>
        <p:spPr>
          <a:xfrm>
            <a:off x="6685594" y="5937031"/>
            <a:ext cx="1907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Northern Territory</a:t>
            </a:r>
          </a:p>
          <a:p>
            <a:r>
              <a:rPr lang="en-US" dirty="0"/>
              <a:t>       Australia</a:t>
            </a:r>
          </a:p>
        </p:txBody>
      </p:sp>
    </p:spTree>
    <p:extLst>
      <p:ext uri="{BB962C8B-B14F-4D97-AF65-F5344CB8AC3E}">
        <p14:creationId xmlns:p14="http://schemas.microsoft.com/office/powerpoint/2010/main" val="556175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itting, bird, large, table&#10;&#10;Description automatically generated">
            <a:extLst>
              <a:ext uri="{FF2B5EF4-FFF2-40B4-BE49-F238E27FC236}">
                <a16:creationId xmlns:a16="http://schemas.microsoft.com/office/drawing/2014/main" id="{EF6BB9D9-43A9-BB41-B7BD-C19609411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610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BD1094-7466-6245-8186-59C726F51726}"/>
              </a:ext>
            </a:extLst>
          </p:cNvPr>
          <p:cNvSpPr txBox="1"/>
          <p:nvPr/>
        </p:nvSpPr>
        <p:spPr>
          <a:xfrm>
            <a:off x="4017958" y="188640"/>
            <a:ext cx="1850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Exmouth</a:t>
            </a:r>
            <a:endParaRPr lang="en-US" dirty="0"/>
          </a:p>
          <a:p>
            <a:r>
              <a:rPr lang="en-US" dirty="0"/>
              <a:t>Western Australia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59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rock&#10;&#10;Description automatically generated">
            <a:extLst>
              <a:ext uri="{FF2B5EF4-FFF2-40B4-BE49-F238E27FC236}">
                <a16:creationId xmlns:a16="http://schemas.microsoft.com/office/drawing/2014/main" id="{5E441EC8-2990-474A-B0AC-64EEC5665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10478331" cy="6828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A08695-C458-E94C-9D59-5745AE78C498}"/>
              </a:ext>
            </a:extLst>
          </p:cNvPr>
          <p:cNvSpPr txBox="1"/>
          <p:nvPr/>
        </p:nvSpPr>
        <p:spPr>
          <a:xfrm>
            <a:off x="3419872" y="5733256"/>
            <a:ext cx="16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Western Greece</a:t>
            </a:r>
          </a:p>
        </p:txBody>
      </p:sp>
    </p:spTree>
    <p:extLst>
      <p:ext uri="{BB962C8B-B14F-4D97-AF65-F5344CB8AC3E}">
        <p14:creationId xmlns:p14="http://schemas.microsoft.com/office/powerpoint/2010/main" val="3161274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animal&#10;&#10;Description automatically generated">
            <a:extLst>
              <a:ext uri="{FF2B5EF4-FFF2-40B4-BE49-F238E27FC236}">
                <a16:creationId xmlns:a16="http://schemas.microsoft.com/office/drawing/2014/main" id="{B4A73FCC-8352-C845-84E2-D755D480A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52" y="0"/>
            <a:ext cx="935076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3FDF16-F78D-414C-855A-D99C5D6CC4DF}"/>
              </a:ext>
            </a:extLst>
          </p:cNvPr>
          <p:cNvSpPr txBox="1"/>
          <p:nvPr/>
        </p:nvSpPr>
        <p:spPr>
          <a:xfrm>
            <a:off x="5652120" y="3814653"/>
            <a:ext cx="14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Chatham Rise</a:t>
            </a:r>
          </a:p>
          <a:p>
            <a:r>
              <a:rPr lang="en-US" dirty="0"/>
              <a:t>New Zealand</a:t>
            </a:r>
          </a:p>
        </p:txBody>
      </p:sp>
    </p:spTree>
    <p:extLst>
      <p:ext uri="{BB962C8B-B14F-4D97-AF65-F5344CB8AC3E}">
        <p14:creationId xmlns:p14="http://schemas.microsoft.com/office/powerpoint/2010/main" val="4207086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FDF16-F78D-414C-855A-D99C5D6CC4DF}"/>
              </a:ext>
            </a:extLst>
          </p:cNvPr>
          <p:cNvSpPr txBox="1"/>
          <p:nvPr/>
        </p:nvSpPr>
        <p:spPr>
          <a:xfrm>
            <a:off x="5652120" y="3814653"/>
            <a:ext cx="14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Chatham Rise</a:t>
            </a:r>
          </a:p>
          <a:p>
            <a:r>
              <a:rPr lang="en-US" dirty="0"/>
              <a:t>New Zealand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038E2C-DAA9-E146-8899-F6A444F64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72580">
            <a:off x="6212272" y="-365503"/>
            <a:ext cx="2189527" cy="342113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B587A4-3ACF-CD46-A9F0-F1B89E8813BA}"/>
              </a:ext>
            </a:extLst>
          </p:cNvPr>
          <p:cNvSpPr txBox="1">
            <a:spLocks/>
          </p:cNvSpPr>
          <p:nvPr/>
        </p:nvSpPr>
        <p:spPr>
          <a:xfrm>
            <a:off x="-180528" y="476672"/>
            <a:ext cx="840467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6000" b="1" dirty="0">
                <a:solidFill>
                  <a:schemeClr val="bg1"/>
                </a:solidFill>
                <a:latin typeface="Skia"/>
                <a:cs typeface="Skia"/>
              </a:rPr>
              <a:t>Current Status</a:t>
            </a:r>
            <a:br>
              <a:rPr lang="en-US" sz="6000" b="1" dirty="0">
                <a:solidFill>
                  <a:schemeClr val="bg1"/>
                </a:solidFill>
                <a:latin typeface="Skia"/>
                <a:cs typeface="Skia"/>
              </a:rPr>
            </a:br>
            <a:endParaRPr lang="en-US" sz="6000" dirty="0">
              <a:solidFill>
                <a:schemeClr val="bg1"/>
              </a:solidFill>
              <a:latin typeface="Skia"/>
              <a:cs typeface="Skia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BCF39A-72BA-0248-BBB6-194AB79196D4}"/>
              </a:ext>
            </a:extLst>
          </p:cNvPr>
          <p:cNvSpPr txBox="1">
            <a:spLocks/>
          </p:cNvSpPr>
          <p:nvPr/>
        </p:nvSpPr>
        <p:spPr>
          <a:xfrm>
            <a:off x="107504" y="1644038"/>
            <a:ext cx="8928991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Nearly 18 months of on-orbit operations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b="1" dirty="0">
              <a:solidFill>
                <a:schemeClr val="bg1"/>
              </a:solidFill>
              <a:latin typeface="Skia" charset="0"/>
              <a:ea typeface="Skia" charset="0"/>
              <a:cs typeface="Skia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135 </a:t>
            </a:r>
            <a:r>
              <a:rPr lang="en-US" sz="2000" b="1" dirty="0" err="1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HawkEye</a:t>
            </a:r>
            <a:r>
              <a:rPr lang="en-US" sz="2000" b="1" dirty="0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 images collected, downlinked and processed to Level-1a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b="1" dirty="0">
              <a:solidFill>
                <a:schemeClr val="bg1"/>
              </a:solidFill>
              <a:latin typeface="Skia" charset="0"/>
              <a:ea typeface="Skia" charset="0"/>
              <a:cs typeface="Skia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27 successful x-Band data downlinks at NASA/Wallops (100mbps)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b="1" dirty="0">
              <a:solidFill>
                <a:schemeClr val="bg1"/>
              </a:solidFill>
              <a:latin typeface="Skia" charset="0"/>
              <a:ea typeface="Skia" charset="0"/>
              <a:cs typeface="Skia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 Automated data processing in place from downlink to Level-2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b="1" dirty="0">
              <a:solidFill>
                <a:schemeClr val="bg1"/>
              </a:solidFill>
              <a:latin typeface="Skia" charset="0"/>
              <a:ea typeface="Skia" charset="0"/>
              <a:cs typeface="Skia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HawkEye</a:t>
            </a:r>
            <a:r>
              <a:rPr lang="en-US" sz="2000" b="1" dirty="0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 instrument has shown no signs of on-orbit degradation</a:t>
            </a:r>
          </a:p>
          <a:p>
            <a:pPr marL="342900" indent="-342900" algn="l">
              <a:buFont typeface="+mj-lt"/>
              <a:buAutoNum type="arabicPeriod"/>
            </a:pPr>
            <a:endParaRPr lang="en-US" sz="2000" b="1" dirty="0">
              <a:solidFill>
                <a:schemeClr val="bg1"/>
              </a:solidFill>
              <a:latin typeface="Skia" charset="0"/>
              <a:ea typeface="Skia" charset="0"/>
              <a:cs typeface="Skia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b="1" dirty="0" err="1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SeaHawk</a:t>
            </a:r>
            <a:r>
              <a:rPr lang="en-US" sz="2000" b="1" dirty="0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 spacecraft has only lost 1 km of orbital altitude since launch.</a:t>
            </a:r>
          </a:p>
          <a:p>
            <a:pPr marL="342900" indent="-342900" algn="l">
              <a:buFont typeface="+mj-lt"/>
              <a:buAutoNum type="arabicPeriod"/>
            </a:pPr>
            <a:endParaRPr lang="en-US" sz="1800" b="1" dirty="0">
              <a:solidFill>
                <a:schemeClr val="bg1"/>
              </a:solidFill>
              <a:latin typeface="Skia" charset="0"/>
              <a:ea typeface="Skia" charset="0"/>
              <a:cs typeface="Skia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No end of mission trends observed in spacecraft systems</a:t>
            </a:r>
          </a:p>
          <a:p>
            <a:pPr marL="342900" indent="-342900" algn="l">
              <a:buFont typeface="+mj-lt"/>
              <a:buAutoNum type="arabicPeriod"/>
            </a:pPr>
            <a:endParaRPr lang="en-US" sz="1800" b="1" dirty="0">
              <a:solidFill>
                <a:schemeClr val="bg1"/>
              </a:solidFill>
              <a:latin typeface="Skia" charset="0"/>
              <a:ea typeface="Skia" charset="0"/>
              <a:cs typeface="Skia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  <a:latin typeface="Skia" charset="0"/>
                <a:ea typeface="Skia" charset="0"/>
                <a:cs typeface="Skia" charset="0"/>
              </a:rPr>
              <a:t>As yet unresolved spacecraft stability issue believed related to the coupling between the onboard attitude sensors and the control system.</a:t>
            </a:r>
          </a:p>
        </p:txBody>
      </p:sp>
    </p:spTree>
    <p:extLst>
      <p:ext uri="{BB962C8B-B14F-4D97-AF65-F5344CB8AC3E}">
        <p14:creationId xmlns:p14="http://schemas.microsoft.com/office/powerpoint/2010/main" val="4202331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8632" y="274638"/>
            <a:ext cx="6429420" cy="1143000"/>
          </a:xfrm>
        </p:spPr>
        <p:txBody>
          <a:bodyPr/>
          <a:lstStyle/>
          <a:p>
            <a:endParaRPr lang="en-US" sz="3200">
              <a:latin typeface="Skia" panose="020D05020202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8520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Skia" panose="020D05020202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08520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Skia" panose="020D0502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FDF16-F78D-414C-855A-D99C5D6CC4DF}"/>
              </a:ext>
            </a:extLst>
          </p:cNvPr>
          <p:cNvSpPr txBox="1"/>
          <p:nvPr/>
        </p:nvSpPr>
        <p:spPr>
          <a:xfrm>
            <a:off x="5724128" y="3814653"/>
            <a:ext cx="26901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kia" panose="020D0502020204020204" pitchFamily="34" charset="0"/>
              </a:rPr>
              <a:t>Chatham Rise</a:t>
            </a:r>
          </a:p>
          <a:p>
            <a:r>
              <a:rPr lang="en-US" sz="3200" dirty="0">
                <a:latin typeface="Skia" panose="020D0502020204020204" pitchFamily="34" charset="0"/>
              </a:rPr>
              <a:t>New Zealand</a:t>
            </a:r>
          </a:p>
        </p:txBody>
      </p:sp>
      <p:pic>
        <p:nvPicPr>
          <p:cNvPr id="16" name="Picture 15" descr="A picture containing indoor, photo, standing, different&#10;&#10;Description automatically generated">
            <a:extLst>
              <a:ext uri="{FF2B5EF4-FFF2-40B4-BE49-F238E27FC236}">
                <a16:creationId xmlns:a16="http://schemas.microsoft.com/office/drawing/2014/main" id="{D8101A66-4A8A-2C42-899F-4330682C2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06"/>
            <a:ext cx="9144000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17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FDF16-F78D-414C-855A-D99C5D6CC4DF}"/>
              </a:ext>
            </a:extLst>
          </p:cNvPr>
          <p:cNvSpPr txBox="1"/>
          <p:nvPr/>
        </p:nvSpPr>
        <p:spPr>
          <a:xfrm>
            <a:off x="5652120" y="3814653"/>
            <a:ext cx="14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Chatham Rise</a:t>
            </a:r>
          </a:p>
          <a:p>
            <a:r>
              <a:rPr lang="en-US" dirty="0"/>
              <a:t>New Zealand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44F820-0FDE-0640-8D6D-6277A0077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60" y="2101109"/>
            <a:ext cx="8825036" cy="4756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ED66D1-CF06-E042-B243-1ECC9AC1A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9" y="-459432"/>
            <a:ext cx="2463791" cy="2337193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015C324-E4F6-254B-987A-51F894FF38AE}"/>
              </a:ext>
            </a:extLst>
          </p:cNvPr>
          <p:cNvSpPr txBox="1">
            <a:spLocks/>
          </p:cNvSpPr>
          <p:nvPr/>
        </p:nvSpPr>
        <p:spPr>
          <a:xfrm>
            <a:off x="-88260" y="692696"/>
            <a:ext cx="840467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Skia" panose="020D0502020204020204" pitchFamily="34" charset="0"/>
              </a:rPr>
              <a:t>Renavigation tool to geolocate </a:t>
            </a:r>
          </a:p>
          <a:p>
            <a:r>
              <a:rPr lang="en-US" sz="3600" dirty="0">
                <a:solidFill>
                  <a:schemeClr val="bg1"/>
                </a:solidFill>
                <a:latin typeface="Skia" panose="020D0502020204020204" pitchFamily="34" charset="0"/>
              </a:rPr>
              <a:t>imagery</a:t>
            </a:r>
          </a:p>
          <a:p>
            <a:br>
              <a:rPr lang="en-US" b="1" dirty="0">
                <a:solidFill>
                  <a:schemeClr val="bg1"/>
                </a:solidFill>
                <a:latin typeface="Skia" panose="020D0502020204020204" pitchFamily="34" charset="0"/>
                <a:cs typeface="Skia"/>
              </a:rPr>
            </a:br>
            <a:endParaRPr lang="en-US" dirty="0">
              <a:solidFill>
                <a:schemeClr val="bg1"/>
              </a:solidFill>
              <a:latin typeface="Skia" panose="020D0502020204020204" pitchFamily="34" charset="0"/>
              <a:cs typeface="Skia"/>
            </a:endParaRPr>
          </a:p>
        </p:txBody>
      </p:sp>
    </p:spTree>
    <p:extLst>
      <p:ext uri="{BB962C8B-B14F-4D97-AF65-F5344CB8AC3E}">
        <p14:creationId xmlns:p14="http://schemas.microsoft.com/office/powerpoint/2010/main" val="858538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2157EC-4C93-0D44-9F79-0F352F052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453117"/>
            <a:ext cx="10657184" cy="688053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98866E-D55B-294E-B78F-B9298218A6E9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40467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6000" b="1" dirty="0">
                <a:latin typeface="Skia"/>
                <a:cs typeface="Skia"/>
              </a:rPr>
              <a:t>NEXT STEPS</a:t>
            </a:r>
            <a:br>
              <a:rPr lang="en-US" sz="6000" b="1" dirty="0">
                <a:latin typeface="Skia"/>
                <a:cs typeface="Skia"/>
              </a:rPr>
            </a:br>
            <a:endParaRPr lang="en-US" sz="6000" dirty="0">
              <a:latin typeface="Skia"/>
              <a:cs typeface="Skia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6B4E02-D175-E246-B003-81D6D791DA92}"/>
              </a:ext>
            </a:extLst>
          </p:cNvPr>
          <p:cNvSpPr txBox="1">
            <a:spLocks/>
          </p:cNvSpPr>
          <p:nvPr/>
        </p:nvSpPr>
        <p:spPr>
          <a:xfrm>
            <a:off x="35496" y="1124744"/>
            <a:ext cx="9108504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pPr marL="342900" indent="-342900" algn="l">
              <a:buFont typeface="+mj-lt"/>
              <a:buAutoNum type="arabicPeriod"/>
            </a:pPr>
            <a:r>
              <a:rPr lang="en-US" sz="1800" b="1" dirty="0">
                <a:latin typeface="Skia" charset="0"/>
                <a:ea typeface="Skia" charset="0"/>
                <a:cs typeface="Skia" charset="0"/>
              </a:rPr>
              <a:t>Identify and Verify Attitude Control root cause and implement required fix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dirty="0">
                <a:latin typeface="Skia" charset="0"/>
                <a:ea typeface="Skia" charset="0"/>
                <a:cs typeface="Skia" charset="0"/>
              </a:rPr>
              <a:t>Define revised </a:t>
            </a:r>
            <a:r>
              <a:rPr lang="en-US" sz="1800" b="1" i="1" dirty="0">
                <a:latin typeface="Skia" charset="0"/>
                <a:ea typeface="Skia" charset="0"/>
                <a:cs typeface="Skia" charset="0"/>
              </a:rPr>
              <a:t>Nominal Operations </a:t>
            </a:r>
            <a:r>
              <a:rPr lang="en-US" sz="1800" b="1" dirty="0">
                <a:latin typeface="Skia" charset="0"/>
                <a:ea typeface="Skia" charset="0"/>
                <a:cs typeface="Skia" charset="0"/>
              </a:rPr>
              <a:t>concept for SeaHawk-1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dirty="0">
                <a:latin typeface="Skia" charset="0"/>
                <a:ea typeface="Skia" charset="0"/>
                <a:cs typeface="Skia" charset="0"/>
              </a:rPr>
              <a:t>Verify and transition to </a:t>
            </a:r>
            <a:r>
              <a:rPr lang="en-US" sz="1800" b="1" i="1" dirty="0">
                <a:latin typeface="Skia" charset="0"/>
                <a:ea typeface="Skia" charset="0"/>
                <a:cs typeface="Skia" charset="0"/>
              </a:rPr>
              <a:t>Nominal Operations </a:t>
            </a:r>
            <a:r>
              <a:rPr lang="en-US" sz="1800" b="1" dirty="0">
                <a:latin typeface="Skia" charset="0"/>
                <a:ea typeface="Skia" charset="0"/>
                <a:cs typeface="Skia" charset="0"/>
              </a:rPr>
              <a:t>phase of mission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dirty="0">
                <a:latin typeface="Skia" charset="0"/>
                <a:ea typeface="Skia" charset="0"/>
                <a:cs typeface="Skia" charset="0"/>
              </a:rPr>
              <a:t>Begin soliciting image requests from the Community  (see backup)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dirty="0">
                <a:latin typeface="Skia" charset="0"/>
                <a:ea typeface="Skia" charset="0"/>
                <a:cs typeface="Skia" charset="0"/>
              </a:rPr>
              <a:t>Release processing software in </a:t>
            </a:r>
            <a:r>
              <a:rPr lang="en-US" sz="1800" b="1" dirty="0" err="1">
                <a:latin typeface="Skia" charset="0"/>
                <a:ea typeface="Skia" charset="0"/>
                <a:cs typeface="Skia" charset="0"/>
              </a:rPr>
              <a:t>SeaDAS</a:t>
            </a:r>
            <a:r>
              <a:rPr lang="en-US" sz="1800" b="1" dirty="0">
                <a:latin typeface="Skia" charset="0"/>
                <a:ea typeface="Skia" charset="0"/>
                <a:cs typeface="Skia" charset="0"/>
              </a:rPr>
              <a:t> and data via OB.DAAC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dirty="0">
                <a:latin typeface="Skia" charset="0"/>
                <a:ea typeface="Skia" charset="0"/>
                <a:cs typeface="Skia" charset="0"/>
              </a:rPr>
              <a:t>Assemble all “Lessons Learned” from SeaHawk-1</a:t>
            </a:r>
          </a:p>
          <a:p>
            <a:pPr lvl="1" algn="l"/>
            <a:r>
              <a:rPr lang="en-US" sz="1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Skia" charset="0"/>
                <a:ea typeface="Skia" charset="0"/>
                <a:cs typeface="Skia" charset="0"/>
              </a:rPr>
              <a:t>1. Hardware  2. Software  3. Concept of Operations 4. Testing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dirty="0">
                <a:latin typeface="Skia" charset="0"/>
                <a:ea typeface="Skia" charset="0"/>
                <a:cs typeface="Skia" charset="0"/>
              </a:rPr>
              <a:t>Develop workplan and schedule for SeaHawk-2 and path forward</a:t>
            </a:r>
          </a:p>
          <a:p>
            <a:pPr marL="342900" indent="-342900" algn="l">
              <a:buFont typeface="+mj-lt"/>
              <a:buAutoNum type="arabicPeriod"/>
            </a:pPr>
            <a:endParaRPr lang="en-US" sz="1800" b="1" dirty="0">
              <a:latin typeface="Skia" charset="0"/>
              <a:ea typeface="Skia" charset="0"/>
              <a:cs typeface="Skia" charset="0"/>
            </a:endParaRPr>
          </a:p>
          <a:p>
            <a:pPr algn="r"/>
            <a:br>
              <a:rPr lang="en-US" sz="2600" b="1" dirty="0">
                <a:latin typeface="Skia"/>
                <a:cs typeface="Skia"/>
              </a:rPr>
            </a:br>
            <a:endParaRPr lang="en-US" sz="2600" dirty="0">
              <a:latin typeface="Skia"/>
              <a:cs typeface="Skia"/>
            </a:endParaRPr>
          </a:p>
        </p:txBody>
      </p:sp>
    </p:spTree>
    <p:extLst>
      <p:ext uri="{BB962C8B-B14F-4D97-AF65-F5344CB8AC3E}">
        <p14:creationId xmlns:p14="http://schemas.microsoft.com/office/powerpoint/2010/main" val="576140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8EABFDCF-DB54-7447-9363-3289BC82C1A7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fld id="{75CDD781-7E6F-42D5-971E-6FF04E6B9212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Clr>
                  <a:srgbClr val="000000"/>
                </a:buClr>
              </a:pPr>
              <a:t>5/27/20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02596EF-324E-924B-82F3-2DD1107765C1}"/>
              </a:ext>
            </a:extLst>
          </p:cNvPr>
          <p:cNvSpPr txBox="1">
            <a:spLocks/>
          </p:cNvSpPr>
          <p:nvPr/>
        </p:nvSpPr>
        <p:spPr>
          <a:xfrm>
            <a:off x="7061200" y="648869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fld id="{26D0B02C-AD4B-4E6C-BEB6-E2202D326BA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Clr>
                  <a:srgbClr val="000000"/>
                </a:buClr>
              </a:pPr>
              <a:t>29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73BB4E-485A-C445-93F0-00D27759E9A8}"/>
              </a:ext>
            </a:extLst>
          </p:cNvPr>
          <p:cNvSpPr/>
          <p:nvPr/>
        </p:nvSpPr>
        <p:spPr>
          <a:xfrm>
            <a:off x="1371600" y="278477"/>
            <a:ext cx="6026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kern="0" dirty="0" err="1">
                <a:solidFill>
                  <a:srgbClr val="000000"/>
                </a:solidFill>
              </a:rPr>
              <a:t>HawkEye</a:t>
            </a:r>
            <a:r>
              <a:rPr lang="en-US" altLang="en-US" kern="0" dirty="0">
                <a:solidFill>
                  <a:srgbClr val="000000"/>
                </a:solidFill>
              </a:rPr>
              <a:t> instrument fully assembled at Cloudland – California</a:t>
            </a:r>
          </a:p>
          <a:p>
            <a:r>
              <a:rPr lang="en-US" kern="0" dirty="0">
                <a:solidFill>
                  <a:srgbClr val="000000"/>
                </a:solidFill>
              </a:rPr>
              <a:t>and image from flight unit one scanning Santa Barbara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AC7D7-688A-F941-BF6B-10F3B3214EE7}"/>
              </a:ext>
            </a:extLst>
          </p:cNvPr>
          <p:cNvSpPr/>
          <p:nvPr/>
        </p:nvSpPr>
        <p:spPr>
          <a:xfrm>
            <a:off x="0" y="274638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6F1E11-53BF-234A-8AEB-B1065A8EC9A2}"/>
              </a:ext>
            </a:extLst>
          </p:cNvPr>
          <p:cNvSpPr/>
          <p:nvPr/>
        </p:nvSpPr>
        <p:spPr>
          <a:xfrm>
            <a:off x="-180528" y="0"/>
            <a:ext cx="9361040" cy="7132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761261-3581-7645-BF85-600CF674F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260648"/>
            <a:ext cx="9144000" cy="5805714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E3AE72C-11F5-6B48-8CFD-EC08ADF5C7E6}"/>
              </a:ext>
            </a:extLst>
          </p:cNvPr>
          <p:cNvSpPr txBox="1">
            <a:spLocks/>
          </p:cNvSpPr>
          <p:nvPr/>
        </p:nvSpPr>
        <p:spPr>
          <a:xfrm>
            <a:off x="297654" y="6093296"/>
            <a:ext cx="840467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3600" b="1" dirty="0" err="1">
                <a:latin typeface="Skia"/>
                <a:cs typeface="Skia"/>
              </a:rPr>
              <a:t>Finderscope</a:t>
            </a:r>
            <a:r>
              <a:rPr lang="en-US" sz="3600" b="1" dirty="0">
                <a:latin typeface="Skia"/>
                <a:cs typeface="Skia"/>
              </a:rPr>
              <a:t> Image 26 April 2016</a:t>
            </a:r>
            <a:br>
              <a:rPr lang="en-US" sz="3600" b="1" dirty="0">
                <a:latin typeface="Skia"/>
                <a:cs typeface="Skia"/>
              </a:rPr>
            </a:br>
            <a:endParaRPr lang="en-US" sz="3600" dirty="0">
              <a:latin typeface="Skia"/>
              <a:cs typeface="Skia"/>
            </a:endParaRPr>
          </a:p>
        </p:txBody>
      </p:sp>
    </p:spTree>
    <p:extLst>
      <p:ext uri="{BB962C8B-B14F-4D97-AF65-F5344CB8AC3E}">
        <p14:creationId xmlns:p14="http://schemas.microsoft.com/office/powerpoint/2010/main" val="76748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4" descr="data:image/jpeg;base64,/9j/4AAQSkZJRgABAQAAAQABAAD/2wCEAAkGBhQSERMUEhQVFBUWFxQYGBgYFhQcFRUXFxkXGhoUFhcdHSgfGhojHRwUHy8hIycpLDgsHR4xNTAqNSYuLSkBCQoKDgwOGg8PGi8kHyQsLCk1LTQsLCwsLCwsKiwwKSwsKjAvLCwpLCksLCwpLCwsLCwsKSwpLC8pLCwsLCksLP/AABEIALUAtQMBIgACEQEDEQH/xAAcAAEAAwADAQEAAAAAAAAAAAAABQYHAwQIAQL/xABHEAACAQMABwYCBgcECQUAAAABAgMABBEFBgcSITFBEyJRYXGBMpEUQlJiobEjcoKiwcLRM1OSshVUY3ODk8PS4SQlNENE/8QAGwEAAgMBAQEAAAAAAAAAAAAAAAQCAwUBBgf/xAAxEQACAgEDAgQDCAIDAAAAAAAAAQIDEQQhMRJBEzJRYSKBsSNCcZGh0eHwBVIGM/H/2gAMAwEAAhEDEQA/ANxpSlAClKUAKUqs61bQLaxyrntJccIkxveW8eSD14+RqUYSm8RRxtJZZZqgNN69WdpkSzLvj6id5/QgcvfFY5rHtJu7vI3+xjP1IyRkeDP8TfgPKqrWlXoO82LS1H+prGlNuA4i3tyfBpWx+4uf8wqtXm1y/f4XjjHgkY/NsmuW12ZStYSTlou03lKDtU3ezXeDguDubxO6Rx6edUh0wSDzBI5gjh5jgfamaqaHnpWcfMqnOzuT0uv1+3O7l9io/IVxDXa+/wBbn/xmoSuWWHdC/eXe+ZI/hTHhw9F+RX1S9SwW+0fSCcrl2/WCH+Wpqw2z3iY7RIpR17pU/NTj8KoFKjKiuXMUdVkl3Nq0TtptnwJ45IT48HT5jDfu1dtF6ZhuV3oJUkH3WBI9RzHvXl+ua0vHicPG7I45MpIYe4pWzQQfleC2OokuT1PSsb1Y2ySx4S8XtU/vFAEg8yvJvwPrWr6I0zDdRiSCRZFPUcwfBhzB8jWbbROrzIahZGXB3aUpVBMUpSgBSlKAFKUoAV8dwASTgDiSeQHiaO4AJJwBxJPIAdTWJbRtoxuma3t2xbg4ZhzmI/k8B15npV9NMrZYRCc1BZZKa87WSS0Ni2BxDTdT5ReX3vl41lzuSSSSSTkknJJPUnqa/NK3aqo1LETPlNyeWKUpVpE7cek3WB4Af0bujsOPxIGA/Pj6DwrqUpXMYA+1K6dt91bT71rG3zeX+lRVWfXS33Y9G+djCPkzn+aoSfxJEktmVelK5FhYjIUkeIBxVhE46UpQAqQ0Lp6a0kEkDlG6/ZYfZZeRFR9K40msME8HoHUnaDFfruHEc4HejzwbHNoz1HlzH41bK8rW9wyMroxVlIKsDggjkQa3PZ5tBF6nZTELcKOPQSqPrqPHxHuOHLH1Wk6Pihx9B2q7q2fJdqUpWeMClKUAKUqs7QNavoNozKR2r9yIfeI4vjwUcfXHjUoRc5KKONpLLKZtZ15yWsoG4D+3YdT/AHQ8vtfLxrK6/TuSSSSSSSSeZJ5knxr816KqpVR6UZs5OTyxSlKtIilKUAKUrtaM0ZJcSLFChd25AfmT0A6k1xvG7A6prZNK7Onvk0f3xEkdsqucEvnCkBV+fEmmh9UrPREQub51eb6vDIDfZhTmzfeP4Vx7XtPzxxWohkeNJg5YKcMeCkAsOI5nkaz53O2cVX77/IZjBRi3L8jnktdDaK4PuyzDmG/Sy581+FPkK6U+2+NTiK0YqPtSKp9lVWH41kxr5Vy0kHvNtsh4z+7sau91o/TYKBPot5glCQvfI443hwceRw3UVl99ZPDI8Ug3XRirDwI/hX60fEzSoI2VHyCrM6oFI4g77EAcq0vXrV1rq0tbsNbJKQBM3bRBJG3QoKyk7rfByz+VCxRJRzs/0/g551nuZXSv3JHukg4yCRwII4eBHAjzFfimyoVzWd28TrJGxV0IKsOYIrhpQB6L1H1uW/tw/BZUwsq+DfaH3W5j3HSrFXm/U3WZrG6SUZKHuyL9pDz9xzHp516MgnV1V1IZWAYEciCMgj2rB1VHhS24Y/VZ1rfk5KUpShcK8+7SdY/pd6+6cxxZjTwOD3m92z7AVsevWm/otjNKDh93cT9d+6CPMZz7V5xrU0FfM3+ArqJfdFKUrVFBSlKAFK/SPg5wD5EZB9RVm1e1SXSDYtn7N1wZEcMVVScb8cgHEfdbB8251CU1FZfB1JvZEXq7q5NezCKFcnmzH4UX7THw8uZrVri5tNAW+4gEtzIOvxuftOfqRg8h+Zya5dMaVttBWghgUNO4yAfiY8jNKfsjoPYY4kYxf38k8jSSsXdzlmPM/wBB5Uos6l5e0PqXPFX4/Q7OmNNzXc3aTuXYkAfZUZ+FR0FaPtqixb2Xkzr+4v8ASsstVy6DxZR+IrX9t8f/AKW3PhMfxQ1K3Eba0vc5DeEmY3SlKcKT7Xdm0oWt44McI5JJAc8zIEGMeW7+Jrn0Xq3LOhk4Rwr8U0h3Yl8gebt91QTXWvWiHdh3mHWRxgt+qn1F9cn05VDKbx6HcNI6dKUqZwUpSgBW0bG9Y+1t3tnPeh4p4mNjy/ZbI9CKxep/UXTX0W+gkzhS24/6j8Dn0OD7Uvqa/EraLKpdMsno6lKV540TK9uGlOFtADzLysPTur+cnyrJqum1y839JOvSNI0Hy3j+LVS69Dpo9NUTOteZsUpSmCsUrmglUfEgb9ph+VT+r8cNxMkKWLSOx6XUigDqx7hwBzJqEpdKzj6HUskZq/oCW8nWGEZY8ST8KL1dj4D/AMVs11NbaCsQEG9I3IH45pMfE3go/AcBzrt9jZaFtXcLuAniN4tJI+OCKW4nr5DiaplxrZo7SEwaayupZcBQFZ2wB0VEfA8eArNnY73nD6F+oyoqtc7kRo/X2O5zFpWNZo2JKyquJYcnoRx3R5cR51yac2VyBO3sHF1CwyACO0x5Y4P7YPlV90XqFo+Vd42LxeAlLBj7CQke+KseiNAQWoZbeMRqxyQC2CfHBPOoy1UYP7PK9u38ElU2vi/kwTVPV9riZlAIlhaJyhGCUEgEgweIZchvnWu7SNAtd28SDgBMGduiRqjlmPsMepFWX/RkXa9t2adruld/dG/unGV3ueOArlngV1ZHAZWBVgeRBGCD5YqmzVOc1JdicasRaPNWhNXJ7x922iZhnmeCoDy33PAcPfwFXSXVix0Uoe9b6VcEZWBeCA+LdSvm3DwU1r1pZpEgSNFRByVQAB7Coe71DsZWZ5LZGZjksd7JPiTmrZa3re+Uvbn8yCowtuTCNYdZ5rxwZCAi/BEoxHGPBV/jzqIrbNN6oWEGT/o2eQDrEWI+Ql3vwqj3eldEAkDR9yCOhndSPYucU7VfGSxCLx8v3KJVtPdlLpVhuNKWB+CylHrdt/2Gou4uYT8ELJ/xi3/TFMKTfZ/p+5W17nSpX018qZwUpSgD0tqjpT6RZW8p4lo13v1l7rfvA0qs7Grvf0eUz/ZyuPY4YfmaV5u6PTY17mlB5imZfr9LvaSuz/tSP8IUfwqv1N67D/3G7/3z/nUJXoK/IvwRnS5YpSlWHDkt7dnZURSzMQqqBkkngABW/ah6lLYQZYBrhxmRvDwiU/ZHj1PHwxXdlepggQ3tyNxyD2Yfh2adZDnkW6eXrw5tZ9sUUWUtFEz/AGzkRD06v7YHnWXqJzul4dfHcarioLqkS99qSlzKbjSMm+FzuRBisES+BPAseRJ4Z8MV07raJo2xUx24V8fVgQbvu/BT6gmsi05rNc3bZuJWcdF5IPRBwqMq2OkbX2kvkuCLux5UaRpLbbO2RBDHGPFyzt8hugH51W7zaPpCTncsv6gRP8oBqtUpiOnrjxFFTsk+5Jy6zXTfFczn/iv/AFrjXT1yOVxN/wA1/wCtcmidBNcJIyyRJ2ZTIkcICHyAQx7vDHUipq9soblVhgMUbQEIjuwQTxn4nYnm3abzgDjhyAOFU26miqahJpN/pt3HKNBqdRXK2uLaj++NvUjINdL5PhupvQuSPkam7Da7fx/E0co8HjH5pun86qekbPsZZIiwYxuyFhnBKnBIzxxXWph1VyW6QkpyXc17Re2+M4FxAyfejYMP8Jwfzqyi40ZpVcExTNjke7Mvpyceo4V58r6rEEEcCORHMeYPSl5aKHMHhlqvfD3NN1l2MuuXsn7Qf3bkB/2X4A+hx61m1zavG5SRWR1OCrAhgfMGrdq7tUu7bCu30iMfVkPfA+7Jz+eR6VfPpmjtOR7jdycDug4WZP1TydfLj6CuKy2n/sWV6oOmE/Ls/QxClT+tmpk9hJiQb0bHuSAd1vI/ZbyPtmoCnIyUllFLTTwxSlKkcNb2Hz4iu1+/GfmpH8tK4Nia9279YfykpWDq19tL+9h+nyIqG0e33NJ3Q8WVv8SKarVX/bPYbl8knSSJePmhKn8N351QK2KJdVcX7CdixJn2tC0BoC30dEt5pHjIwzBbc3Pg7L4+vAevCq7oR47RVupVEkp428R+HI//AESj7APwjqQTyGaiNJ6TkuJGlmcu7cyfyA5ADwFcmnZ8K2X19gTUd+5M6169XF+xDncizwiUnd9W+2fM+wFV2vlKtjFQWIoi228sUpSpHBU1ojR0ElvK8plDI8YzGUICOG7xVhxwwA5jmKhanNDaWjET20uI0kYN2yr3wRyWXHF4s8cDiDxGeVLavxPCl4Xm7Dmh8B6iC1Hkzvzx8tyWE1q0dwYv0OYVTcbnKUeMpKuOAc4cMvLjkdaitAsouYDIQqCRCxPIAMDx8BXDf6PeFt1scQCrAgo6nk6MODKfGutXgr77LJqVnK2/9Ps2h0Gn09Eoad/BPdb5xlJbP5ZJu4S0YdmRI0naFjLHu5mZ87yAN8KBsbpwSeJOM4ENp61jiuZY4t7cRio3iCx3eByQAOeelSFjZBFE87GOMHubv9rKy9Ih5Hm54DzPCo3TOk/pEzy7iR7x+FBgepP1mPMt1OeXKvVf4m7UXKU7eOx81/5FpNDpJwq0vmXm3b9Me2eWzo0pStw8uK/SOQQQSCOII4EHxBr80oA0HV7aYGj+jaSXt4GG7vkZdR977WPEd4edQmuGp/0XdmgftrSX+zlBzjP1HI6+fX1yKrNTOgdZntw8bAS28nCWFj3WB+sp+q45hh5Uv4XQ+qHzX94ZZ1dSxIhqV39LWKIwaJi8L5KMfiHjHIOjryPjwI4GuhV6edys2LYfb4t7l/tSqB+yg/rSpnZPYdno2I9ZGeT5tgfgopXn9TLqtk/c0a1iCI7bTontLSOYDjC/H9STAP7wSsWr0/pnRi3MEsL8pEZfTI4N7HB9q8y3lo0UjxuMOjMrDwKnBrR0FmYOPoLaiOJZPxLKWJLHJP8ADgB6AYGK/FKmtW9ULi+YiBO6PidjiNfInqfIAmnpSUVllCTfBC0rUo9hjbveul3vKM7v+bNUqXU+Y3r2cP6aRDgsBhQMAlmz8IGaqhqK55w+CTrkuUQVK1C12HSFf0lyqt4KhIHuSM/IVUtctTG0e6K0scm+CQFyGAHDLKeQ6A56HwohqK5vpi9wdcorLRXKVZ9StRZNItJh+zRAMuVzljyUDI6cfl41N6xbI3tbaWcTiTsxvFezxkZGTne6DJ9q7K+uMuhvcFXJrOCsRaxqIYojbRP2QYBnebjvOzklUdRzOPYVNacuIobe0kFrATMm84PbgA9lAwCFZQVHfPjVLqR0lp1544Y3VAsIwu6GBPdRMsSxyd1EHADlS9miqnNS6Fzv77D1P+S1NUOiNskksJJtJboaZ0uJ+yxEsQjTcAVnbI32cfFxGCzdTUbXJBAzsqICzMQqgcyScAD3rT4dhrFQWugGwMgR5APUA73Gr3OqiKi9l2E34l0nN7t7tmWUqX1p1fNldSQFt/d3SGxjeDKDnHuR7V2dVdSbi/Y9kAqKcNI+QgPgOrHyHvirPEio9WdivpecFfpWqHYYd3/5Y3v913f82az7TGgmguWtgyzOrBf0e8csfqgYzvdCOPGoV312PEWSlXKPJGUrQ9DbGLmVQ08iQZ+rjff3wQB6ZNdLXLZobCETduJAXVN3cIYlsnnkjkDXFqK3LpT3Dw5JZwUsOcEZ4HBx5jr+dfq3gZ3VFGWZgqjzY4H41x1d9kuge3vhIR3Lcb58N88EH5t+zU7JqEXJnIrqeDbNF2IhhiiXlGiIP2QB/CldqlebbzuaYrHNsmrHZzLdoO7LhZMdJAODH9YDHqPOtjrpaZ0SlzBJDKMq4IPiPBh5g4Iq6i3wpqRCyHXHB5iij3mCjqQPmcV6b0TotLW3SKJe7GuABzYjmT94nj715y09oWS0uHhk4Mh4Hoy/VdfIj+nStd1U2sW0sSrdP2MqgBiwO45H1gwGBnng48s1o62MrIxcN0LUNRbTKPcbV9INOSjBBvYEPZoQPuHI3yfHiD6VYdmGtcBmu2uGSKeeQPljhWHHuKx8Dk4J6+VT+mdeNHRxzSQywNOUfcKLl2fdO73gvjjiTVd1J0rohLIW87KWfvS9tGcFumGwQAvIcc8z1NQeJVvFbXC2OrKl5sl/0xoNbzcZbieLdzgwS7qnOOYGQcVjmvertyukFieRrmSYJ2bEAMwJKBSBwBBB5cOvjWiR68aKsISlsyEZLbkKk7zHHEnlngOJPSoDVzXG1mvZb69lSJgBFBEd4mNOJLkhcZOSPdvKoUeJXmWHhe25Kzpltncu2jrBNF6PIALdkjO2AS0kmMnAHEknAHljwqQiH0qzAkGO2hwwwRjtE7wwfU1TtP7Y4IXVbdPpIK5ZgxUA5+HiuSevuKktFbU7KSFHllWFznejO+SvEjmFweh96XlVbjqcXlv+7FinDjJg88JRmRuakqfVTg/iK46mtcpYnvrh4HDxu++rAEDvAEjBHQkiouzhV5EV3EalgGcgkKM8WwOJwK3YvMU2INb4NI2O6qb7m8kHdQlYs9X5M/sOA8yfCtJg00WvZLcKd2OJHLYOC7Me6DyOF3T71XYNoWjbW2CQShhFHhECyAuQOAyVxknmT4mo3Qu2iKSULPF2CYOX3mbBHIboXPGse2FtspT6WORcYJLJE7b9HYnt5wPjRoz6od4fgzVZ9mesdr9BhhEiRyIpDoxCsWycuM/ECeOR6dKhtoutNheWqolxlkljbuo+9u53X3d4AZ3TnBI5V34dM6Dmhijfsd2JQqiWNlZQOm8RxzzOCcmptN0RjKL29jiwptposGlNUzLI00N5cwu3Ebsm9Fy/u24Y8s4qp7KNWglxeSTYeaGVoQ3PB4l3Gep4cfDPiakNMbV7O2iCWn6ZlUKiqpWJMDABJA4DwXPtVG1F2gm0uJmny8dw29IR8SvknfA6jiQR6eHEhXc6pLH7hKUFJF32qa6XFl2Mdv3O0DEylQcYIG4uRjPXiDWaac11uru3SK4IdQ++r7oUsQCuO6Apxk8hmtjm150ZMn6SeB157rj+VhkH2rK9pun4bq5j+jMGhijCqVBC7xJLYBA+7VmlXEXDddyNvqpfIqAFehdnmrP0KzRWGJZP0knkxHBf2RgeuazrZPqd9Im+kyr+ihPdB5PKOXsvP1x51tlQ112fs18ztEPvMUpSswaFKUoAqe0HUlb+HKYE8YJjb7Q6xsfA9D0PvWB3Fu0bMjqVZSQykYII5givVFUnaBs8W9Uyw4S4Uc+SygfVfz8G9jw5aGk1XR8EuPoL3VdW65MJzSuW7s3ido5FKOpwykYINcNbIkfaV8pQB9pXylAH2vlKUAfa+UpQB9pXylAH2vlKUAfc1PanapSX84RcrGuDI/RF8B4seg9+QpqlqdNfy7sY3Y1I35CO6g8B4t4D54Fb7oHQMVnCsMK4Ucz9Zm6sx6k0lqdSq10x5+hdVV1bvg7GjtHJBEkUShUQAKB/HxJ5k+NdmlKxG87sfFKUrgClKUAKUpQBXdbtR4L9O+NyUDuyqO8PI/aXyPtisR1m1NuLFsTLlD8Mi5Mbe/1T5H8a9IV+JoFdSrqGUjBDAEEeBB4Gm6NVKrblFM6lP8TyrSto1j2NwS5e1bsG+wctEfTqvtkeVZtprUS8tc9pCxUfXTvp65HEe4Fa1eprs4YpKqUSApSlMFYpSlAClKUAKVyQW7OwVFZ2P1VBLfIcauegdkt5PgygW6eL8X9ox/MRVc7IwWZPB2MXLgpIFX/U7ZPLcbsl1vQxcwvKVx6fUHmePl1rRtWdnlrZYZV7SUf/AGPgsP1RyX24+dWes27XZ2r/ADGoUd5HW0do6OCNY4UCIowFA4evmfM8a7NKVmt53Y0KUpXAFKUoAUpSgBSlKAFKUoAUpSgCI0pqlaXHGa3jY/a3cP8A41w341WbvY1ZPncM0fo4I+TA0pVsbrI8NkHCL5RFT7D4x8N1IPWND+RFcC7E1/1s/wDJH/fSlXLV3f7fQh4MPQ71vsPgHx3EreQVF/gambDZPYR842lP+0diPkMClKhLU2vmRJVQXYtFjouKFd2GNIx4IqqPwFdqlKobzyWClKVwBSlKAFKUoAUpSgD/2Q=="/>
          <p:cNvSpPr>
            <a:spLocks noChangeAspect="1" noChangeArrowheads="1"/>
          </p:cNvSpPr>
          <p:nvPr/>
        </p:nvSpPr>
        <p:spPr bwMode="auto">
          <a:xfrm>
            <a:off x="63500" y="-657225"/>
            <a:ext cx="13525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4" descr="data:image/jpeg;base64,/9j/4AAQSkZJRgABAQAAAQABAAD/2wCEAAkGBhQSERMUEhQVFBUWFxQYGBgYFhQcFRUXFxkXGhoUFhcdHSgfGhojHRwUHy8hIycpLDgsHR4xNTAqNSYuLSkBCQoKDgwOGg8PGi8kHyQsLCk1LTQsLCwsLCwsKiwwKSwsKjAvLCwpLCksLCwpLCwsLCwsKSwpLC8pLCwsLCksLP/AABEIALUAtQMBIgACEQEDEQH/xAAcAAEAAwADAQEAAAAAAAAAAAAABQYHAwQIAQL/xABHEAACAQMABwYCBgcECQUAAAABAgMABBEFBgcSITFBEyJRYXGBMpEUQlJiobEjcoKiwcLRM1OSshVUY3ODk8PS4SQlNENE/8QAGwEAAgMBAQEAAAAAAAAAAAAAAAQCAwUBBgf/xAAxEQACAgEDAgQDCAIDAAAAAAAAAQIDEQQhMRJBEzJRYSKBsSNCcZGh0eHwBVIGM/H/2gAMAwEAAhEDEQA/ANxpSlAClKUAKUqs61bQLaxyrntJccIkxveW8eSD14+RqUYSm8RRxtJZZZqgNN69WdpkSzLvj6id5/QgcvfFY5rHtJu7vI3+xjP1IyRkeDP8TfgPKqrWlXoO82LS1H+prGlNuA4i3tyfBpWx+4uf8wqtXm1y/f4XjjHgkY/NsmuW12ZStYSTlou03lKDtU3ezXeDguDubxO6Rx6edUh0wSDzBI5gjh5jgfamaqaHnpWcfMqnOzuT0uv1+3O7l9io/IVxDXa+/wBbn/xmoSuWWHdC/eXe+ZI/hTHhw9F+RX1S9SwW+0fSCcrl2/WCH+Wpqw2z3iY7RIpR17pU/NTj8KoFKjKiuXMUdVkl3Nq0TtptnwJ45IT48HT5jDfu1dtF6ZhuV3oJUkH3WBI9RzHvXl+ua0vHicPG7I45MpIYe4pWzQQfleC2OokuT1PSsb1Y2ySx4S8XtU/vFAEg8yvJvwPrWr6I0zDdRiSCRZFPUcwfBhzB8jWbbROrzIahZGXB3aUpVBMUpSgBSlKAFKUoAV8dwASTgDiSeQHiaO4AJJwBxJPIAdTWJbRtoxuma3t2xbg4ZhzmI/k8B15npV9NMrZYRCc1BZZKa87WSS0Ni2BxDTdT5ReX3vl41lzuSSSSSTkknJJPUnqa/NK3aqo1LETPlNyeWKUpVpE7cek3WB4Af0bujsOPxIGA/Pj6DwrqUpXMYA+1K6dt91bT71rG3zeX+lRVWfXS33Y9G+djCPkzn+aoSfxJEktmVelK5FhYjIUkeIBxVhE46UpQAqQ0Lp6a0kEkDlG6/ZYfZZeRFR9K40msME8HoHUnaDFfruHEc4HejzwbHNoz1HlzH41bK8rW9wyMroxVlIKsDggjkQa3PZ5tBF6nZTELcKOPQSqPrqPHxHuOHLH1Wk6Pihx9B2q7q2fJdqUpWeMClKUAKUqs7QNavoNozKR2r9yIfeI4vjwUcfXHjUoRc5KKONpLLKZtZ15yWsoG4D+3YdT/AHQ8vtfLxrK6/TuSSSSSSSSeZJ5knxr816KqpVR6UZs5OTyxSlKtIilKUAKUrtaM0ZJcSLFChd25AfmT0A6k1xvG7A6prZNK7Onvk0f3xEkdsqucEvnCkBV+fEmmh9UrPREQub51eb6vDIDfZhTmzfeP4Vx7XtPzxxWohkeNJg5YKcMeCkAsOI5nkaz53O2cVX77/IZjBRi3L8jnktdDaK4PuyzDmG/Sy581+FPkK6U+2+NTiK0YqPtSKp9lVWH41kxr5Vy0kHvNtsh4z+7sau91o/TYKBPot5glCQvfI443hwceRw3UVl99ZPDI8Ug3XRirDwI/hX60fEzSoI2VHyCrM6oFI4g77EAcq0vXrV1rq0tbsNbJKQBM3bRBJG3QoKyk7rfByz+VCxRJRzs/0/g551nuZXSv3JHukg4yCRwII4eBHAjzFfimyoVzWd28TrJGxV0IKsOYIrhpQB6L1H1uW/tw/BZUwsq+DfaH3W5j3HSrFXm/U3WZrG6SUZKHuyL9pDz9xzHp516MgnV1V1IZWAYEciCMgj2rB1VHhS24Y/VZ1rfk5KUpShcK8+7SdY/pd6+6cxxZjTwOD3m92z7AVsevWm/otjNKDh93cT9d+6CPMZz7V5xrU0FfM3+ArqJfdFKUrVFBSlKAFK/SPg5wD5EZB9RVm1e1SXSDYtn7N1wZEcMVVScb8cgHEfdbB8251CU1FZfB1JvZEXq7q5NezCKFcnmzH4UX7THw8uZrVri5tNAW+4gEtzIOvxuftOfqRg8h+Zya5dMaVttBWghgUNO4yAfiY8jNKfsjoPYY4kYxf38k8jSSsXdzlmPM/wBB5Uos6l5e0PqXPFX4/Q7OmNNzXc3aTuXYkAfZUZ+FR0FaPtqixb2Xkzr+4v8ASsstVy6DxZR+IrX9t8f/AKW3PhMfxQ1K3Eba0vc5DeEmY3SlKcKT7Xdm0oWt44McI5JJAc8zIEGMeW7+Jrn0Xq3LOhk4Rwr8U0h3Yl8gebt91QTXWvWiHdh3mHWRxgt+qn1F9cn05VDKbx6HcNI6dKUqZwUpSgBW0bG9Y+1t3tnPeh4p4mNjy/ZbI9CKxep/UXTX0W+gkzhS24/6j8Dn0OD7Uvqa/EraLKpdMsno6lKV540TK9uGlOFtADzLysPTur+cnyrJqum1y839JOvSNI0Hy3j+LVS69Dpo9NUTOteZsUpSmCsUrmglUfEgb9ph+VT+r8cNxMkKWLSOx6XUigDqx7hwBzJqEpdKzj6HUskZq/oCW8nWGEZY8ST8KL1dj4D/AMVs11NbaCsQEG9I3IH45pMfE3go/AcBzrt9jZaFtXcLuAniN4tJI+OCKW4nr5DiaplxrZo7SEwaayupZcBQFZ2wB0VEfA8eArNnY73nD6F+oyoqtc7kRo/X2O5zFpWNZo2JKyquJYcnoRx3R5cR51yac2VyBO3sHF1CwyACO0x5Y4P7YPlV90XqFo+Vd42LxeAlLBj7CQke+KseiNAQWoZbeMRqxyQC2CfHBPOoy1UYP7PK9u38ElU2vi/kwTVPV9riZlAIlhaJyhGCUEgEgweIZchvnWu7SNAtd28SDgBMGduiRqjlmPsMepFWX/RkXa9t2adruld/dG/unGV3ueOArlngV1ZHAZWBVgeRBGCD5YqmzVOc1JdicasRaPNWhNXJ7x922iZhnmeCoDy33PAcPfwFXSXVix0Uoe9b6VcEZWBeCA+LdSvm3DwU1r1pZpEgSNFRByVQAB7Coe71DsZWZ5LZGZjksd7JPiTmrZa3re+Uvbn8yCowtuTCNYdZ5rxwZCAi/BEoxHGPBV/jzqIrbNN6oWEGT/o2eQDrEWI+Ql3vwqj3eldEAkDR9yCOhndSPYucU7VfGSxCLx8v3KJVtPdlLpVhuNKWB+CylHrdt/2Gou4uYT8ELJ/xi3/TFMKTfZ/p+5W17nSpX018qZwUpSgD0tqjpT6RZW8p4lo13v1l7rfvA0qs7Grvf0eUz/ZyuPY4YfmaV5u6PTY17mlB5imZfr9LvaSuz/tSP8IUfwqv1N67D/3G7/3z/nUJXoK/IvwRnS5YpSlWHDkt7dnZURSzMQqqBkkngABW/ah6lLYQZYBrhxmRvDwiU/ZHj1PHwxXdlepggQ3tyNxyD2Yfh2adZDnkW6eXrw5tZ9sUUWUtFEz/AGzkRD06v7YHnWXqJzul4dfHcarioLqkS99qSlzKbjSMm+FzuRBisES+BPAseRJ4Z8MV07raJo2xUx24V8fVgQbvu/BT6gmsi05rNc3bZuJWcdF5IPRBwqMq2OkbX2kvkuCLux5UaRpLbbO2RBDHGPFyzt8hugH51W7zaPpCTncsv6gRP8oBqtUpiOnrjxFFTsk+5Jy6zXTfFczn/iv/AFrjXT1yOVxN/wA1/wCtcmidBNcJIyyRJ2ZTIkcICHyAQx7vDHUipq9soblVhgMUbQEIjuwQTxn4nYnm3abzgDjhyAOFU26miqahJpN/pt3HKNBqdRXK2uLaj++NvUjINdL5PhupvQuSPkam7Da7fx/E0co8HjH5pun86qekbPsZZIiwYxuyFhnBKnBIzxxXWph1VyW6QkpyXc17Re2+M4FxAyfejYMP8Jwfzqyi40ZpVcExTNjke7Mvpyceo4V58r6rEEEcCORHMeYPSl5aKHMHhlqvfD3NN1l2MuuXsn7Qf3bkB/2X4A+hx61m1zavG5SRWR1OCrAhgfMGrdq7tUu7bCu30iMfVkPfA+7Jz+eR6VfPpmjtOR7jdycDug4WZP1TydfLj6CuKy2n/sWV6oOmE/Ls/QxClT+tmpk9hJiQb0bHuSAd1vI/ZbyPtmoCnIyUllFLTTwxSlKkcNb2Hz4iu1+/GfmpH8tK4Nia9279YfykpWDq19tL+9h+nyIqG0e33NJ3Q8WVv8SKarVX/bPYbl8knSSJePmhKn8N351QK2KJdVcX7CdixJn2tC0BoC30dEt5pHjIwzBbc3Pg7L4+vAevCq7oR47RVupVEkp428R+HI//AESj7APwjqQTyGaiNJ6TkuJGlmcu7cyfyA5ADwFcmnZ8K2X19gTUd+5M6169XF+xDncizwiUnd9W+2fM+wFV2vlKtjFQWIoi228sUpSpHBU1ojR0ElvK8plDI8YzGUICOG7xVhxwwA5jmKhanNDaWjET20uI0kYN2yr3wRyWXHF4s8cDiDxGeVLavxPCl4Xm7Dmh8B6iC1Hkzvzx8tyWE1q0dwYv0OYVTcbnKUeMpKuOAc4cMvLjkdaitAsouYDIQqCRCxPIAMDx8BXDf6PeFt1scQCrAgo6nk6MODKfGutXgr77LJqVnK2/9Ps2h0Gn09Eoad/BPdb5xlJbP5ZJu4S0YdmRI0naFjLHu5mZ87yAN8KBsbpwSeJOM4ENp61jiuZY4t7cRio3iCx3eByQAOeelSFjZBFE87GOMHubv9rKy9Ih5Hm54DzPCo3TOk/pEzy7iR7x+FBgepP1mPMt1OeXKvVf4m7UXKU7eOx81/5FpNDpJwq0vmXm3b9Me2eWzo0pStw8uK/SOQQQSCOII4EHxBr80oA0HV7aYGj+jaSXt4GG7vkZdR977WPEd4edQmuGp/0XdmgftrSX+zlBzjP1HI6+fX1yKrNTOgdZntw8bAS28nCWFj3WB+sp+q45hh5Uv4XQ+qHzX94ZZ1dSxIhqV39LWKIwaJi8L5KMfiHjHIOjryPjwI4GuhV6edys2LYfb4t7l/tSqB+yg/rSpnZPYdno2I9ZGeT5tgfgopXn9TLqtk/c0a1iCI7bTontLSOYDjC/H9STAP7wSsWr0/pnRi3MEsL8pEZfTI4N7HB9q8y3lo0UjxuMOjMrDwKnBrR0FmYOPoLaiOJZPxLKWJLHJP8ADgB6AYGK/FKmtW9ULi+YiBO6PidjiNfInqfIAmnpSUVllCTfBC0rUo9hjbveul3vKM7v+bNUqXU+Y3r2cP6aRDgsBhQMAlmz8IGaqhqK55w+CTrkuUQVK1C12HSFf0lyqt4KhIHuSM/IVUtctTG0e6K0scm+CQFyGAHDLKeQ6A56HwohqK5vpi9wdcorLRXKVZ9StRZNItJh+zRAMuVzljyUDI6cfl41N6xbI3tbaWcTiTsxvFezxkZGTne6DJ9q7K+uMuhvcFXJrOCsRaxqIYojbRP2QYBnebjvOzklUdRzOPYVNacuIobe0kFrATMm84PbgA9lAwCFZQVHfPjVLqR0lp1544Y3VAsIwu6GBPdRMsSxyd1EHADlS9miqnNS6Fzv77D1P+S1NUOiNskksJJtJboaZ0uJ+yxEsQjTcAVnbI32cfFxGCzdTUbXJBAzsqICzMQqgcyScAD3rT4dhrFQWugGwMgR5APUA73Gr3OqiKi9l2E34l0nN7t7tmWUqX1p1fNldSQFt/d3SGxjeDKDnHuR7V2dVdSbi/Y9kAqKcNI+QgPgOrHyHvirPEio9WdivpecFfpWqHYYd3/5Y3v913f82az7TGgmguWtgyzOrBf0e8csfqgYzvdCOPGoV312PEWSlXKPJGUrQ9DbGLmVQ08iQZ+rjff3wQB6ZNdLXLZobCETduJAXVN3cIYlsnnkjkDXFqK3LpT3Dw5JZwUsOcEZ4HBx5jr+dfq3gZ3VFGWZgqjzY4H41x1d9kuge3vhIR3Lcb58N88EH5t+zU7JqEXJnIrqeDbNF2IhhiiXlGiIP2QB/CldqlebbzuaYrHNsmrHZzLdoO7LhZMdJAODH9YDHqPOtjrpaZ0SlzBJDKMq4IPiPBh5g4Iq6i3wpqRCyHXHB5iij3mCjqQPmcV6b0TotLW3SKJe7GuABzYjmT94nj715y09oWS0uHhk4Mh4Hoy/VdfIj+nStd1U2sW0sSrdP2MqgBiwO45H1gwGBnng48s1o62MrIxcN0LUNRbTKPcbV9INOSjBBvYEPZoQPuHI3yfHiD6VYdmGtcBmu2uGSKeeQPljhWHHuKx8Dk4J6+VT+mdeNHRxzSQywNOUfcKLl2fdO73gvjjiTVd1J0rohLIW87KWfvS9tGcFumGwQAvIcc8z1NQeJVvFbXC2OrKl5sl/0xoNbzcZbieLdzgwS7qnOOYGQcVjmvertyukFieRrmSYJ2bEAMwJKBSBwBBB5cOvjWiR68aKsISlsyEZLbkKk7zHHEnlngOJPSoDVzXG1mvZb69lSJgBFBEd4mNOJLkhcZOSPdvKoUeJXmWHhe25Kzpltncu2jrBNF6PIALdkjO2AS0kmMnAHEknAHljwqQiH0qzAkGO2hwwwRjtE7wwfU1TtP7Y4IXVbdPpIK5ZgxUA5+HiuSevuKktFbU7KSFHllWFznejO+SvEjmFweh96XlVbjqcXlv+7FinDjJg88JRmRuakqfVTg/iK46mtcpYnvrh4HDxu++rAEDvAEjBHQkiouzhV5EV3EalgGcgkKM8WwOJwK3YvMU2INb4NI2O6qb7m8kHdQlYs9X5M/sOA8yfCtJg00WvZLcKd2OJHLYOC7Me6DyOF3T71XYNoWjbW2CQShhFHhECyAuQOAyVxknmT4mo3Qu2iKSULPF2CYOX3mbBHIboXPGse2FtspT6WORcYJLJE7b9HYnt5wPjRoz6od4fgzVZ9mesdr9BhhEiRyIpDoxCsWycuM/ECeOR6dKhtoutNheWqolxlkljbuo+9u53X3d4AZ3TnBI5V34dM6Dmhijfsd2JQqiWNlZQOm8RxzzOCcmptN0RjKL29jiwptposGlNUzLI00N5cwu3Ebsm9Fy/u24Y8s4qp7KNWglxeSTYeaGVoQ3PB4l3Gep4cfDPiakNMbV7O2iCWn6ZlUKiqpWJMDABJA4DwXPtVG1F2gm0uJmny8dw29IR8SvknfA6jiQR6eHEhXc6pLH7hKUFJF32qa6XFl2Mdv3O0DEylQcYIG4uRjPXiDWaac11uru3SK4IdQ++r7oUsQCuO6Apxk8hmtjm150ZMn6SeB157rj+VhkH2rK9pun4bq5j+jMGhijCqVBC7xJLYBA+7VmlXEXDddyNvqpfIqAFehdnmrP0KzRWGJZP0knkxHBf2RgeuazrZPqd9Im+kyr+ihPdB5PKOXsvP1x51tlQ112fs18ztEPvMUpSswaFKUoAqe0HUlb+HKYE8YJjb7Q6xsfA9D0PvWB3Fu0bMjqVZSQykYII5givVFUnaBs8W9Uyw4S4Uc+SygfVfz8G9jw5aGk1XR8EuPoL3VdW65MJzSuW7s3ido5FKOpwykYINcNbIkfaV8pQB9pXylAH2vlKUAfa+UpQB9pXylAH2vlKUAfc1PanapSX84RcrGuDI/RF8B4seg9+QpqlqdNfy7sY3Y1I35CO6g8B4t4D54Fb7oHQMVnCsMK4Ucz9Zm6sx6k0lqdSq10x5+hdVV1bvg7GjtHJBEkUShUQAKB/HxJ5k+NdmlKxG87sfFKUrgClKUAKUpQBXdbtR4L9O+NyUDuyqO8PI/aXyPtisR1m1NuLFsTLlD8Mi5Mbe/1T5H8a9IV+JoFdSrqGUjBDAEEeBB4Gm6NVKrblFM6lP8TyrSto1j2NwS5e1bsG+wctEfTqvtkeVZtprUS8tc9pCxUfXTvp65HEe4Fa1eprs4YpKqUSApSlMFYpSlAClKUAKVyQW7OwVFZ2P1VBLfIcauegdkt5PgygW6eL8X9ox/MRVc7IwWZPB2MXLgpIFX/U7ZPLcbsl1vQxcwvKVx6fUHmePl1rRtWdnlrZYZV7SUf/AGPgsP1RyX24+dWes27XZ2r/ADGoUd5HW0do6OCNY4UCIowFA4evmfM8a7NKVmt53Y0KUpXAFKUoAUpSgBSlKAFKUoAUpSgCI0pqlaXHGa3jY/a3cP8A41w341WbvY1ZPncM0fo4I+TA0pVsbrI8NkHCL5RFT7D4x8N1IPWND+RFcC7E1/1s/wDJH/fSlXLV3f7fQh4MPQ71vsPgHx3EreQVF/gambDZPYR842lP+0diPkMClKhLU2vmRJVQXYtFjouKFd2GNIx4IqqPwFdqlKobzyWClKVwBSlKAFKUoAUpSgD/2Q==">
            <a:extLst>
              <a:ext uri="{FF2B5EF4-FFF2-40B4-BE49-F238E27FC236}">
                <a16:creationId xmlns:a16="http://schemas.microsoft.com/office/drawing/2014/main" id="{C1D0FB82-0F0A-3844-B640-4F9AE8C6D4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657225"/>
            <a:ext cx="13525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16ABA-F65C-6C45-97BE-3098815D3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36777"/>
            <a:ext cx="9384263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en-US" sz="4400" b="1" dirty="0">
                <a:latin typeface="Skia" panose="020D0502020204020204" pitchFamily="34" charset="0"/>
                <a:cs typeface="Skia"/>
              </a:rPr>
              <a:t>Goal:</a:t>
            </a:r>
            <a:r>
              <a:rPr lang="en-US" sz="4000" b="1" dirty="0">
                <a:latin typeface="Skia" panose="020D0502020204020204" pitchFamily="34" charset="0"/>
                <a:cs typeface="Skia"/>
              </a:rPr>
              <a:t>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400" b="1" dirty="0">
                <a:solidFill>
                  <a:srgbClr val="00B0F0"/>
                </a:solidFill>
                <a:latin typeface="Skia" panose="020D0502020204020204" pitchFamily="34" charset="0"/>
                <a:cs typeface="Skia"/>
              </a:rPr>
              <a:t>Proof of Concept </a:t>
            </a:r>
            <a:r>
              <a:rPr lang="en-US" sz="3400" b="1" dirty="0">
                <a:latin typeface="Skia" panose="020D0502020204020204" pitchFamily="34" charset="0"/>
                <a:cs typeface="Skia"/>
              </a:rPr>
              <a:t>program to demonstrate whether it is possible to obtain high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400" b="1" dirty="0">
                <a:latin typeface="Skia" panose="020D0502020204020204" pitchFamily="34" charset="0"/>
                <a:cs typeface="Skia"/>
              </a:rPr>
              <a:t>quality,  high resolution (~100m)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400" b="1" dirty="0">
                <a:latin typeface="Skia" panose="020D0502020204020204" pitchFamily="34" charset="0"/>
                <a:cs typeface="Skia"/>
              </a:rPr>
              <a:t>ocean color imagery </a:t>
            </a:r>
            <a:r>
              <a:rPr lang="en-US" sz="3400" b="1" dirty="0">
                <a:latin typeface="Skia" panose="020D0502020204020204" pitchFamily="34" charset="0"/>
              </a:rPr>
              <a:t>using a</a:t>
            </a:r>
            <a:r>
              <a:rPr lang="en-US" sz="3400" b="1" dirty="0">
                <a:solidFill>
                  <a:schemeClr val="bg1"/>
                </a:solidFill>
                <a:latin typeface="Skia" panose="020D0502020204020204" pitchFamily="34" charset="0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Skia" panose="020D0502020204020204" pitchFamily="34" charset="0"/>
              </a:rPr>
              <a:t>low-cost</a:t>
            </a:r>
            <a:r>
              <a:rPr lang="en-US" sz="3400" b="1" dirty="0">
                <a:solidFill>
                  <a:schemeClr val="bg1"/>
                </a:solidFill>
                <a:latin typeface="Skia" panose="020D0502020204020204" pitchFamily="34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400" b="1" dirty="0">
                <a:latin typeface="Skia" panose="020D0502020204020204" pitchFamily="34" charset="0"/>
              </a:rPr>
              <a:t>miniature</a:t>
            </a:r>
            <a:r>
              <a:rPr lang="en-US" sz="3400" b="1" dirty="0">
                <a:solidFill>
                  <a:schemeClr val="bg1"/>
                </a:solidFill>
                <a:latin typeface="Skia" panose="020D0502020204020204" pitchFamily="34" charset="0"/>
              </a:rPr>
              <a:t> </a:t>
            </a:r>
            <a:r>
              <a:rPr lang="en-US" sz="3400" b="1" dirty="0">
                <a:latin typeface="Skia" panose="020D0502020204020204" pitchFamily="34" charset="0"/>
              </a:rPr>
              <a:t>ocean color sensor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400" b="1" dirty="0">
                <a:latin typeface="Skia" panose="020D0502020204020204" pitchFamily="34" charset="0"/>
              </a:rPr>
              <a:t>carried aboard a</a:t>
            </a:r>
            <a:r>
              <a:rPr lang="en-US" sz="3400" b="1" dirty="0">
                <a:solidFill>
                  <a:schemeClr val="bg1"/>
                </a:solidFill>
                <a:latin typeface="Skia" panose="020D0502020204020204" pitchFamily="34" charset="0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Skia" panose="020D0502020204020204" pitchFamily="34" charset="0"/>
              </a:rPr>
              <a:t>CubeSat.</a:t>
            </a:r>
            <a:endParaRPr lang="en-US" sz="3400" b="1" i="1" dirty="0">
              <a:latin typeface="Skia" panose="020D0502020204020204" pitchFamily="34" charset="0"/>
              <a:cs typeface="Skia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4B47FC-8CFF-5D4A-8E8D-40EFFA7AF68B}"/>
              </a:ext>
            </a:extLst>
          </p:cNvPr>
          <p:cNvSpPr txBox="1">
            <a:spLocks/>
          </p:cNvSpPr>
          <p:nvPr/>
        </p:nvSpPr>
        <p:spPr>
          <a:xfrm>
            <a:off x="2508740" y="5093568"/>
            <a:ext cx="6624736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00" dirty="0">
              <a:latin typeface="Skia"/>
              <a:cs typeface="Skia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51589B4-06F3-DB4E-B0A0-0E204A4E4A3A}"/>
              </a:ext>
            </a:extLst>
          </p:cNvPr>
          <p:cNvSpPr txBox="1">
            <a:spLocks/>
          </p:cNvSpPr>
          <p:nvPr/>
        </p:nvSpPr>
        <p:spPr>
          <a:xfrm>
            <a:off x="3563888" y="5355224"/>
            <a:ext cx="6624736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00" dirty="0">
              <a:latin typeface="Skia"/>
              <a:cs typeface="Skia"/>
            </a:endParaRPr>
          </a:p>
        </p:txBody>
      </p:sp>
    </p:spTree>
    <p:extLst>
      <p:ext uri="{BB962C8B-B14F-4D97-AF65-F5344CB8AC3E}">
        <p14:creationId xmlns:p14="http://schemas.microsoft.com/office/powerpoint/2010/main" val="2758572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2157EC-4C93-0D44-9F79-0F352F052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10548664" cy="688053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98866E-D55B-294E-B78F-B9298218A6E9}"/>
              </a:ext>
            </a:extLst>
          </p:cNvPr>
          <p:cNvSpPr txBox="1">
            <a:spLocks/>
          </p:cNvSpPr>
          <p:nvPr/>
        </p:nvSpPr>
        <p:spPr>
          <a:xfrm>
            <a:off x="-324544" y="1124744"/>
            <a:ext cx="840467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8000" b="1" dirty="0">
                <a:latin typeface="Skia"/>
                <a:cs typeface="Skia"/>
              </a:rPr>
              <a:t>BACKUP</a:t>
            </a:r>
            <a:br>
              <a:rPr lang="en-US" b="1" dirty="0">
                <a:latin typeface="Skia"/>
                <a:cs typeface="Skia"/>
              </a:rPr>
            </a:br>
            <a:endParaRPr lang="en-US" dirty="0">
              <a:latin typeface="Skia"/>
              <a:cs typeface="Skia"/>
            </a:endParaRPr>
          </a:p>
        </p:txBody>
      </p:sp>
    </p:spTree>
    <p:extLst>
      <p:ext uri="{BB962C8B-B14F-4D97-AF65-F5344CB8AC3E}">
        <p14:creationId xmlns:p14="http://schemas.microsoft.com/office/powerpoint/2010/main" val="250882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8EABFDCF-DB54-7447-9363-3289BC82C1A7}"/>
              </a:ext>
            </a:extLst>
          </p:cNvPr>
          <p:cNvSpPr txBox="1">
            <a:spLocks/>
          </p:cNvSpPr>
          <p:nvPr/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fld id="{75CDD781-7E6F-42D5-971E-6FF04E6B9212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Clr>
                  <a:srgbClr val="000000"/>
                </a:buClr>
              </a:pPr>
              <a:t>5/27/20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02596EF-324E-924B-82F3-2DD1107765C1}"/>
              </a:ext>
            </a:extLst>
          </p:cNvPr>
          <p:cNvSpPr txBox="1">
            <a:spLocks/>
          </p:cNvSpPr>
          <p:nvPr/>
        </p:nvSpPr>
        <p:spPr>
          <a:xfrm>
            <a:off x="7061200" y="6488697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fld id="{26D0B02C-AD4B-4E6C-BEB6-E2202D326BA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buClr>
                  <a:srgbClr val="000000"/>
                </a:buClr>
              </a:pPr>
              <a:t>31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73BB4E-485A-C445-93F0-00D27759E9A8}"/>
              </a:ext>
            </a:extLst>
          </p:cNvPr>
          <p:cNvSpPr/>
          <p:nvPr/>
        </p:nvSpPr>
        <p:spPr>
          <a:xfrm>
            <a:off x="1371600" y="278477"/>
            <a:ext cx="6026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kern="0" dirty="0" err="1">
                <a:solidFill>
                  <a:srgbClr val="000000"/>
                </a:solidFill>
              </a:rPr>
              <a:t>HawkEye</a:t>
            </a:r>
            <a:r>
              <a:rPr lang="en-US" altLang="en-US" kern="0" dirty="0">
                <a:solidFill>
                  <a:srgbClr val="000000"/>
                </a:solidFill>
              </a:rPr>
              <a:t> instrument fully assembled at Cloudland – California</a:t>
            </a:r>
          </a:p>
          <a:p>
            <a:r>
              <a:rPr lang="en-US" kern="0" dirty="0">
                <a:solidFill>
                  <a:srgbClr val="000000"/>
                </a:solidFill>
              </a:rPr>
              <a:t>and image from flight unit one scanning Santa Barbara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AC7D7-688A-F941-BF6B-10F3B3214EE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2026D3-C481-8647-94CB-17B9BCBDF1A8}"/>
              </a:ext>
            </a:extLst>
          </p:cNvPr>
          <p:cNvSpPr txBox="1">
            <a:spLocks/>
          </p:cNvSpPr>
          <p:nvPr/>
        </p:nvSpPr>
        <p:spPr>
          <a:xfrm>
            <a:off x="179512" y="116632"/>
            <a:ext cx="8784976" cy="67413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3760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400" b="1" dirty="0">
                <a:latin typeface="Skia" panose="020D0502020204020204" pitchFamily="34" charset="0"/>
                <a:hlinkClick r:id="rId2"/>
              </a:rPr>
              <a:t>INSTRUMENT DETAILS</a:t>
            </a:r>
            <a:endParaRPr lang="en-US" sz="2400" b="1" dirty="0">
              <a:latin typeface="Skia" panose="020D0502020204020204" pitchFamily="34" charset="0"/>
            </a:endParaRPr>
          </a:p>
          <a:p>
            <a:pPr marL="0" indent="0">
              <a:buFont typeface="Arial" charset="0"/>
              <a:buNone/>
            </a:pPr>
            <a:endParaRPr lang="en-US" sz="2000" b="1" dirty="0">
              <a:latin typeface="Skia" panose="020D0502020204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Skia" panose="020D0502020204020204" pitchFamily="34" charset="0"/>
              </a:rPr>
              <a:t>The </a:t>
            </a:r>
            <a:r>
              <a:rPr lang="en-US" sz="1800" dirty="0" err="1">
                <a:solidFill>
                  <a:schemeClr val="bg1"/>
                </a:solidFill>
                <a:latin typeface="Skia" panose="020D0502020204020204" pitchFamily="34" charset="0"/>
              </a:rPr>
              <a:t>HawkEye</a:t>
            </a:r>
            <a:r>
              <a:rPr lang="en-US" sz="1800" dirty="0">
                <a:solidFill>
                  <a:schemeClr val="bg1"/>
                </a:solidFill>
                <a:latin typeface="Skia" panose="020D0502020204020204" pitchFamily="34" charset="0"/>
              </a:rPr>
              <a:t> Instrument is designed to capture an image of the oceans and earth with 120 meter per pixel resolution from a 575 km nominal orbit. Each image will have dimensions of 1800x 6000 pixels, 8 bands deep. The bands are similar to those used by the </a:t>
            </a:r>
            <a:r>
              <a:rPr lang="en-US" sz="1800" b="1" dirty="0" err="1">
                <a:solidFill>
                  <a:schemeClr val="bg1"/>
                </a:solidFill>
                <a:latin typeface="Skia" panose="020D0502020204020204" pitchFamily="34" charset="0"/>
              </a:rPr>
              <a:t>SeaWiFS</a:t>
            </a:r>
            <a:r>
              <a:rPr lang="en-US" sz="1800" b="1" dirty="0">
                <a:solidFill>
                  <a:schemeClr val="bg1"/>
                </a:solidFill>
                <a:latin typeface="Skia" panose="020D0502020204020204" pitchFamily="34" charset="0"/>
              </a:rPr>
              <a:t> instrument</a:t>
            </a:r>
            <a:r>
              <a:rPr lang="en-US" sz="1800" dirty="0">
                <a:solidFill>
                  <a:schemeClr val="bg1"/>
                </a:solidFill>
                <a:latin typeface="Skia" panose="020D0502020204020204" pitchFamily="34" charset="0"/>
              </a:rPr>
              <a:t>.  The instrument is of push-broom design, with 4 linear array CCDs, each containing 3 rows of detectors, scanning the field of view as the satellite passes overhead. The instrument is designed to not saturate on either the land or clouds using a technique called bi-linear gain. The ground swath imaged will be approximately 216 x 720 km in extent (134 x 448 miles).</a:t>
            </a:r>
          </a:p>
          <a:p>
            <a:pPr marL="457200" lvl="1" indent="0">
              <a:buFont typeface="Arial" charset="0"/>
              <a:buNone/>
            </a:pPr>
            <a:r>
              <a:rPr lang="en-US" sz="2000" dirty="0">
                <a:latin typeface="Skia" panose="020D0502020204020204" pitchFamily="34" charset="0"/>
              </a:rPr>
              <a:t>				</a:t>
            </a:r>
            <a:r>
              <a:rPr lang="en-US" sz="1600" dirty="0">
                <a:latin typeface="Skia" panose="020D0502020204020204" pitchFamily="34" charset="0"/>
                <a:hlinkClick r:id="rId3"/>
              </a:rPr>
              <a:t>Optical Design and Radiometric Considerations…</a:t>
            </a:r>
            <a:endParaRPr lang="en-US" sz="1600" dirty="0">
              <a:latin typeface="Skia" panose="020D0502020204020204" pitchFamily="34" charset="0"/>
            </a:endParaRPr>
          </a:p>
          <a:p>
            <a:pPr marL="457200" lvl="1" indent="0">
              <a:buFont typeface="Arial" charset="0"/>
              <a:buNone/>
            </a:pPr>
            <a:endParaRPr lang="en-US" sz="1600" dirty="0">
              <a:solidFill>
                <a:srgbClr val="FFFF00"/>
              </a:solidFill>
              <a:latin typeface="Skia" panose="020D0502020204020204" pitchFamily="34" charset="0"/>
            </a:endParaRPr>
          </a:p>
          <a:p>
            <a:pPr marL="457200" lvl="1" indent="0">
              <a:buFont typeface="Arial" charset="0"/>
              <a:buNone/>
            </a:pPr>
            <a:r>
              <a:rPr lang="en-US" sz="1600" dirty="0">
                <a:solidFill>
                  <a:srgbClr val="FFFF00"/>
                </a:solidFill>
                <a:latin typeface="Skia" panose="020D0502020204020204" pitchFamily="34" charset="0"/>
              </a:rPr>
              <a:t>				</a:t>
            </a:r>
            <a:r>
              <a:rPr lang="en-US" sz="1600" dirty="0">
                <a:solidFill>
                  <a:srgbClr val="FFFF00"/>
                </a:solidFill>
                <a:latin typeface="Skia" panose="020D0502020204020204" pitchFamily="34" charset="0"/>
                <a:hlinkClick r:id="rId4"/>
              </a:rPr>
              <a:t>Lessons from Prototype Testing…</a:t>
            </a:r>
            <a:endParaRPr lang="en-US" sz="1600" dirty="0">
              <a:solidFill>
                <a:srgbClr val="FFFF00"/>
              </a:solidFill>
              <a:latin typeface="Skia" panose="020D0502020204020204" pitchFamily="34" charset="0"/>
            </a:endParaRPr>
          </a:p>
          <a:p>
            <a:pPr marL="457200" lvl="1" indent="0">
              <a:buFont typeface="Arial" charset="0"/>
              <a:buNone/>
            </a:pPr>
            <a:endParaRPr lang="en-US" sz="1600" dirty="0">
              <a:solidFill>
                <a:srgbClr val="FFFF00"/>
              </a:solidFill>
              <a:latin typeface="Skia" panose="020D0502020204020204" pitchFamily="34" charset="0"/>
            </a:endParaRPr>
          </a:p>
          <a:p>
            <a:pPr marL="457200" lvl="1" indent="0">
              <a:buFont typeface="Arial" charset="0"/>
              <a:buNone/>
            </a:pPr>
            <a:r>
              <a:rPr lang="en-US" sz="1600" dirty="0">
                <a:solidFill>
                  <a:srgbClr val="FFFF00"/>
                </a:solidFill>
                <a:latin typeface="Skia" panose="020D0502020204020204" pitchFamily="34" charset="0"/>
              </a:rPr>
              <a:t>				</a:t>
            </a:r>
            <a:r>
              <a:rPr lang="en-US" sz="1600" dirty="0">
                <a:solidFill>
                  <a:srgbClr val="FFFF00"/>
                </a:solidFill>
                <a:latin typeface="Skia" panose="020D0502020204020204" pitchFamily="34" charset="0"/>
                <a:hlinkClick r:id="rId5"/>
              </a:rPr>
              <a:t>CCD University – How to implement a CCD…</a:t>
            </a:r>
            <a:endParaRPr lang="en-US" sz="1600" dirty="0">
              <a:solidFill>
                <a:srgbClr val="FFFF00"/>
              </a:solidFill>
              <a:latin typeface="Skia" panose="020D0502020204020204" pitchFamily="34" charset="0"/>
            </a:endParaRPr>
          </a:p>
          <a:p>
            <a:pPr marL="457200" lvl="1" indent="0">
              <a:buFont typeface="Arial" charset="0"/>
              <a:buNone/>
            </a:pPr>
            <a:endParaRPr lang="en-US" sz="1600" dirty="0">
              <a:solidFill>
                <a:srgbClr val="FFFF00"/>
              </a:solidFill>
              <a:latin typeface="Skia" panose="020D0502020204020204" pitchFamily="34" charset="0"/>
            </a:endParaRPr>
          </a:p>
          <a:p>
            <a:pPr marL="457200" lvl="1" indent="0">
              <a:buFont typeface="Arial" charset="0"/>
              <a:buNone/>
            </a:pPr>
            <a:r>
              <a:rPr lang="en-US" sz="1600" dirty="0">
                <a:solidFill>
                  <a:srgbClr val="FFFF00"/>
                </a:solidFill>
                <a:latin typeface="Skia" panose="020D0502020204020204" pitchFamily="34" charset="0"/>
              </a:rPr>
              <a:t>				</a:t>
            </a:r>
            <a:r>
              <a:rPr lang="en-US" sz="1600" dirty="0">
                <a:solidFill>
                  <a:srgbClr val="FFFF00"/>
                </a:solidFill>
                <a:latin typeface="Skia" panose="020D0502020204020204" pitchFamily="34" charset="0"/>
                <a:hlinkClick r:id="rId6"/>
              </a:rPr>
              <a:t>Mechanical Design…</a:t>
            </a:r>
            <a:endParaRPr lang="en-US" sz="1600" dirty="0">
              <a:solidFill>
                <a:srgbClr val="FFFF00"/>
              </a:solidFill>
              <a:latin typeface="Skia" panose="020D0502020204020204" pitchFamily="34" charset="0"/>
            </a:endParaRPr>
          </a:p>
          <a:p>
            <a:pPr marL="457200" lvl="1" indent="0">
              <a:buFont typeface="Arial" charset="0"/>
              <a:buNone/>
            </a:pPr>
            <a:endParaRPr lang="en-US" sz="1600" dirty="0">
              <a:solidFill>
                <a:srgbClr val="FFFF00"/>
              </a:solidFill>
              <a:latin typeface="Skia" panose="020D0502020204020204" pitchFamily="34" charset="0"/>
            </a:endParaRPr>
          </a:p>
          <a:p>
            <a:pPr marL="457200" lvl="1" indent="0">
              <a:buFont typeface="Arial" charset="0"/>
              <a:buNone/>
            </a:pPr>
            <a:r>
              <a:rPr lang="en-US" sz="1600" dirty="0">
                <a:solidFill>
                  <a:srgbClr val="FFFF00"/>
                </a:solidFill>
                <a:latin typeface="Skia" panose="020D0502020204020204" pitchFamily="34" charset="0"/>
              </a:rPr>
              <a:t>				</a:t>
            </a:r>
            <a:r>
              <a:rPr lang="en-US" sz="1600" dirty="0">
                <a:solidFill>
                  <a:srgbClr val="FFFF00"/>
                </a:solidFill>
                <a:latin typeface="Skia" panose="020D0502020204020204" pitchFamily="34" charset="0"/>
                <a:hlinkClick r:id="rId7"/>
              </a:rPr>
              <a:t>Electronics Design…</a:t>
            </a:r>
            <a:endParaRPr lang="en-US" sz="1600" dirty="0">
              <a:solidFill>
                <a:srgbClr val="FFFF00"/>
              </a:solidFill>
              <a:latin typeface="Skia" panose="020D0502020204020204" pitchFamily="34" charset="0"/>
            </a:endParaRPr>
          </a:p>
          <a:p>
            <a:pPr marL="457200" lvl="1" indent="0">
              <a:buFont typeface="Arial" charset="0"/>
              <a:buNone/>
            </a:pPr>
            <a:endParaRPr lang="en-US" sz="1600" dirty="0">
              <a:solidFill>
                <a:srgbClr val="FFFF00"/>
              </a:solidFill>
              <a:latin typeface="Skia" panose="020D0502020204020204" pitchFamily="34" charset="0"/>
            </a:endParaRPr>
          </a:p>
          <a:p>
            <a:pPr marL="457200" lvl="1" indent="0">
              <a:buFont typeface="Arial" charset="0"/>
              <a:buNone/>
            </a:pPr>
            <a:r>
              <a:rPr lang="en-US" sz="1600" dirty="0">
                <a:solidFill>
                  <a:srgbClr val="FFFF00"/>
                </a:solidFill>
                <a:latin typeface="Skia" panose="020D0502020204020204" pitchFamily="34" charset="0"/>
              </a:rPr>
              <a:t>				</a:t>
            </a:r>
            <a:r>
              <a:rPr lang="en-US" sz="1600" dirty="0">
                <a:solidFill>
                  <a:srgbClr val="FFFF00"/>
                </a:solidFill>
                <a:latin typeface="Skia" panose="020D0502020204020204" pitchFamily="34" charset="0"/>
                <a:hlinkClick r:id="rId8"/>
              </a:rPr>
              <a:t>Software Implementation…</a:t>
            </a:r>
            <a:endParaRPr lang="en-US" sz="1600" dirty="0">
              <a:solidFill>
                <a:srgbClr val="FFFF00"/>
              </a:solidFill>
              <a:latin typeface="Skia" panose="020D0502020204020204" pitchFamily="34" charset="0"/>
            </a:endParaRPr>
          </a:p>
          <a:p>
            <a:pPr marL="457200" lvl="1" indent="0">
              <a:buFont typeface="Arial" charset="0"/>
              <a:buNone/>
            </a:pPr>
            <a:endParaRPr lang="en-US" sz="1600" dirty="0">
              <a:solidFill>
                <a:srgbClr val="FFFF00"/>
              </a:solidFill>
              <a:latin typeface="Skia" panose="020D0502020204020204" pitchFamily="34" charset="0"/>
            </a:endParaRPr>
          </a:p>
          <a:p>
            <a:pPr marL="457200" lvl="1" indent="0">
              <a:buFont typeface="Arial" charset="0"/>
              <a:buNone/>
            </a:pPr>
            <a:r>
              <a:rPr lang="en-US" sz="2000" dirty="0">
                <a:latin typeface="Skia" panose="020D0502020204020204" pitchFamily="34" charset="0"/>
              </a:rPr>
              <a:t>			</a:t>
            </a:r>
            <a:endParaRPr lang="en-US" sz="1600" dirty="0">
              <a:latin typeface="Skia" panose="020D0502020204020204" pitchFamily="34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Skia" panose="020D0502020204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endParaRPr lang="en-US" sz="2200" dirty="0">
              <a:latin typeface="Skia" panose="020D0502020204020204" pitchFamily="34" charset="0"/>
              <a:cs typeface="Skia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FE5EBC1-29F4-004D-B4D7-4F73ABED9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40896"/>
            <a:ext cx="3340836" cy="290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3A887D-9E7B-1647-A62E-1542DBF41DEC}"/>
              </a:ext>
            </a:extLst>
          </p:cNvPr>
          <p:cNvSpPr txBox="1"/>
          <p:nvPr/>
        </p:nvSpPr>
        <p:spPr>
          <a:xfrm>
            <a:off x="3851920" y="6525344"/>
            <a:ext cx="4883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Presentations available at: http://cloudlandinstruments.com/?page_id=188</a:t>
            </a:r>
            <a:endParaRPr lang="en-US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0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1E2A0A-2D36-684B-86CA-39361EBBE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8520" y="116632"/>
            <a:ext cx="9384263" cy="674136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Skia" panose="020D0502020204020204" pitchFamily="34" charset="0"/>
              </a:rPr>
              <a:t>NONREIMBURSABLE SPACE ACT AGREEMENT BETWEEN</a:t>
            </a:r>
          </a:p>
          <a:p>
            <a:pPr marL="0" indent="0" algn="ctr">
              <a:buNone/>
            </a:pPr>
            <a:r>
              <a:rPr lang="en-US" sz="1800" b="1" dirty="0">
                <a:latin typeface="Skia" panose="020D0502020204020204" pitchFamily="34" charset="0"/>
              </a:rPr>
              <a:t>NASA/SMD and  UNIVERSITY OF NORTH CAROLINA AT WILMINGTON</a:t>
            </a:r>
          </a:p>
          <a:p>
            <a:pPr marL="0" indent="0" algn="ctr">
              <a:buNone/>
            </a:pPr>
            <a:r>
              <a:rPr lang="en-US" sz="1400" b="1" dirty="0">
                <a:latin typeface="Skia" panose="020D0502020204020204" pitchFamily="34" charset="0"/>
              </a:rPr>
              <a:t>EFFECTIVE DATE</a:t>
            </a:r>
            <a:r>
              <a:rPr lang="en-US" sz="1600" b="1" dirty="0">
                <a:latin typeface="Skia" panose="020D0502020204020204" pitchFamily="34" charset="0"/>
              </a:rPr>
              <a:t>   </a:t>
            </a:r>
            <a:r>
              <a:rPr lang="en-US" sz="1600" dirty="0">
                <a:latin typeface="Skia" panose="020D0502020204020204" pitchFamily="34" charset="0"/>
              </a:rPr>
              <a:t>6/1/2017     </a:t>
            </a:r>
            <a:r>
              <a:rPr lang="en-US" sz="1400" b="1" dirty="0">
                <a:latin typeface="Skia" panose="020D0502020204020204" pitchFamily="34" charset="0"/>
              </a:rPr>
              <a:t>EXPIRATION DATE</a:t>
            </a:r>
            <a:r>
              <a:rPr lang="en-US" sz="1600" b="1" dirty="0">
                <a:latin typeface="Skia" panose="020D0502020204020204" pitchFamily="34" charset="0"/>
              </a:rPr>
              <a:t>   </a:t>
            </a:r>
            <a:r>
              <a:rPr lang="en-US" sz="1600" dirty="0">
                <a:latin typeface="Skia" panose="020D0502020204020204" pitchFamily="34" charset="0"/>
              </a:rPr>
              <a:t>6/1/2022</a:t>
            </a:r>
          </a:p>
          <a:p>
            <a:pPr marL="0" indent="0">
              <a:buNone/>
            </a:pPr>
            <a:endParaRPr lang="en-US" sz="1400" b="1" dirty="0">
              <a:latin typeface="Skia" panose="020D0502020204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Skia" panose="020D0502020204020204" pitchFamily="34" charset="0"/>
              </a:rPr>
              <a:t>NASA Responsibilities:</a:t>
            </a:r>
          </a:p>
          <a:p>
            <a:pPr marL="457200" lvl="1" indent="0">
              <a:buNone/>
            </a:pPr>
            <a:r>
              <a:rPr lang="en-US" sz="2000" dirty="0">
                <a:latin typeface="Skia" panose="020D0502020204020204" pitchFamily="34" charset="0"/>
              </a:rPr>
              <a:t>		</a:t>
            </a:r>
            <a:r>
              <a:rPr lang="en-US" sz="2000" dirty="0">
                <a:solidFill>
                  <a:srgbClr val="FFFF00"/>
                </a:solidFill>
                <a:latin typeface="Skia" panose="020D0502020204020204" pitchFamily="34" charset="0"/>
              </a:rPr>
              <a:t>Mission Planning &amp; Integration and NEN</a:t>
            </a:r>
          </a:p>
          <a:p>
            <a:pPr marL="457200" lvl="1" indent="0">
              <a:buNone/>
            </a:pPr>
            <a:r>
              <a:rPr lang="en-US" sz="2000" dirty="0">
                <a:latin typeface="Skia" panose="020D0502020204020204" pitchFamily="34" charset="0"/>
              </a:rPr>
              <a:t>			</a:t>
            </a:r>
            <a:r>
              <a:rPr lang="en-US" sz="1400" dirty="0">
                <a:latin typeface="Skia" panose="020D0502020204020204" pitchFamily="34" charset="0"/>
              </a:rPr>
              <a:t>Coverage and loading analyses</a:t>
            </a:r>
          </a:p>
          <a:p>
            <a:pPr marL="457200" lvl="1" indent="0">
              <a:buNone/>
            </a:pPr>
            <a:r>
              <a:rPr lang="en-US" sz="1400" dirty="0">
                <a:latin typeface="Skia" panose="020D0502020204020204" pitchFamily="34" charset="0"/>
              </a:rPr>
              <a:t>			Networks Documentation and Reviews</a:t>
            </a:r>
          </a:p>
          <a:p>
            <a:pPr marL="457200" lvl="1" indent="0">
              <a:buNone/>
            </a:pPr>
            <a:r>
              <a:rPr lang="en-US" sz="1400" dirty="0">
                <a:latin typeface="Skia" panose="020D0502020204020204" pitchFamily="34" charset="0"/>
              </a:rPr>
              <a:t>			RF Compatibility Testing and Reports</a:t>
            </a:r>
          </a:p>
          <a:p>
            <a:pPr marL="457200" lvl="1" indent="0">
              <a:buNone/>
            </a:pPr>
            <a:r>
              <a:rPr lang="en-US" sz="1400" dirty="0">
                <a:latin typeface="Skia" panose="020D0502020204020204" pitchFamily="34" charset="0"/>
              </a:rPr>
              <a:t>			</a:t>
            </a:r>
            <a:r>
              <a:rPr lang="en-US" sz="1400" dirty="0"/>
              <a:t>On-Orbit Services </a:t>
            </a:r>
          </a:p>
          <a:p>
            <a:pPr marL="457200" lvl="1" indent="0">
              <a:buNone/>
            </a:pPr>
            <a:r>
              <a:rPr lang="en-US" sz="1400" dirty="0">
                <a:latin typeface="Skia" panose="020D0502020204020204" pitchFamily="34" charset="0"/>
              </a:rPr>
              <a:t>		</a:t>
            </a:r>
            <a:r>
              <a:rPr lang="en-US" sz="1400" dirty="0"/>
              <a:t> 	NEN Aperture Fees are based upon 4 passes per day </a:t>
            </a:r>
          </a:p>
          <a:p>
            <a:pPr marL="457200" lvl="1" indent="0">
              <a:buNone/>
            </a:pPr>
            <a:r>
              <a:rPr lang="en-US" sz="1400" dirty="0">
                <a:latin typeface="Skia" panose="020D0502020204020204" pitchFamily="34" charset="0"/>
              </a:rPr>
              <a:t>			</a:t>
            </a:r>
            <a:r>
              <a:rPr lang="en-US" sz="1400" dirty="0"/>
              <a:t>NEN Mission Configuration and Test Services</a:t>
            </a:r>
            <a:endParaRPr lang="en-US" sz="1400" dirty="0">
              <a:latin typeface="Skia" panose="020D0502020204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Skia" panose="020D0502020204020204" pitchFamily="34" charset="0"/>
              </a:rPr>
              <a:t>		</a:t>
            </a:r>
            <a:r>
              <a:rPr lang="en-US" sz="2000" dirty="0">
                <a:solidFill>
                  <a:srgbClr val="FFFF00"/>
                </a:solidFill>
                <a:latin typeface="Skia" panose="020D0502020204020204" pitchFamily="34" charset="0"/>
              </a:rPr>
              <a:t>Ocean Biology Processing Group</a:t>
            </a:r>
          </a:p>
          <a:p>
            <a:pPr marL="457200" lvl="1" indent="0">
              <a:buNone/>
            </a:pPr>
            <a:r>
              <a:rPr lang="en-US" sz="2000" dirty="0">
                <a:latin typeface="Skia" panose="020D0502020204020204" pitchFamily="34" charset="0"/>
              </a:rPr>
              <a:t>			</a:t>
            </a:r>
            <a:r>
              <a:rPr lang="en-US" sz="2000" dirty="0"/>
              <a:t> </a:t>
            </a:r>
            <a:r>
              <a:rPr lang="en-US" sz="1400" dirty="0">
                <a:latin typeface="Skia" panose="020D0502020204020204" pitchFamily="34" charset="0"/>
              </a:rPr>
              <a:t>Prelaunch advisors to the </a:t>
            </a:r>
            <a:r>
              <a:rPr lang="en-US" sz="1400" dirty="0" err="1">
                <a:latin typeface="Skia" panose="020D0502020204020204" pitchFamily="34" charset="0"/>
              </a:rPr>
              <a:t>HawkEye</a:t>
            </a:r>
            <a:r>
              <a:rPr lang="en-US" sz="1400" dirty="0">
                <a:latin typeface="Skia" panose="020D0502020204020204" pitchFamily="34" charset="0"/>
              </a:rPr>
              <a:t> instrument and </a:t>
            </a:r>
            <a:r>
              <a:rPr lang="en-US" sz="1400" dirty="0" err="1">
                <a:latin typeface="Skia" panose="020D0502020204020204" pitchFamily="34" charset="0"/>
              </a:rPr>
              <a:t>SeaHawk</a:t>
            </a:r>
            <a:r>
              <a:rPr lang="en-US" sz="1400" dirty="0">
                <a:latin typeface="Skia" panose="020D0502020204020204" pitchFamily="34" charset="0"/>
              </a:rPr>
              <a:t> </a:t>
            </a:r>
            <a:r>
              <a:rPr lang="en-US" sz="1400" dirty="0" err="1">
                <a:latin typeface="Skia" panose="020D0502020204020204" pitchFamily="34" charset="0"/>
              </a:rPr>
              <a:t>cubesat</a:t>
            </a:r>
            <a:endParaRPr lang="en-US" sz="1400" dirty="0">
              <a:latin typeface="Skia" panose="020D0502020204020204" pitchFamily="34" charset="0"/>
            </a:endParaRPr>
          </a:p>
          <a:p>
            <a:pPr marL="457200" lvl="1" indent="0">
              <a:buNone/>
            </a:pPr>
            <a:r>
              <a:rPr lang="en-US" sz="1400" dirty="0">
                <a:latin typeface="Skia" panose="020D0502020204020204" pitchFamily="34" charset="0"/>
              </a:rPr>
              <a:t>			 Develop Level 0-to-2 processing software </a:t>
            </a:r>
          </a:p>
          <a:p>
            <a:pPr marL="457200" lvl="1" indent="0">
              <a:buNone/>
            </a:pPr>
            <a:r>
              <a:rPr lang="en-US" sz="1400" dirty="0">
                <a:latin typeface="Skia" panose="020D0502020204020204" pitchFamily="34" charset="0"/>
              </a:rPr>
              <a:t>			 Pre-launch characterization of the Hawkeye with Cloudland Instruments </a:t>
            </a:r>
          </a:p>
          <a:p>
            <a:pPr marL="457200" lvl="1" indent="0">
              <a:buNone/>
            </a:pPr>
            <a:r>
              <a:rPr lang="en-US" sz="1400" dirty="0">
                <a:latin typeface="Skia" panose="020D0502020204020204" pitchFamily="34" charset="0"/>
              </a:rPr>
              <a:t>			 Instrument scheduling procedures with Clyde Space</a:t>
            </a:r>
          </a:p>
          <a:p>
            <a:pPr marL="457200" lvl="1" indent="0">
              <a:buNone/>
            </a:pPr>
            <a:r>
              <a:rPr lang="en-US" sz="1400" dirty="0">
                <a:latin typeface="Skia" panose="020D0502020204020204" pitchFamily="34" charset="0"/>
              </a:rPr>
              <a:t>			 Downlink scheduling with NASA/NEN</a:t>
            </a:r>
          </a:p>
          <a:p>
            <a:pPr marL="457200" lvl="1" indent="0">
              <a:buNone/>
            </a:pPr>
            <a:r>
              <a:rPr lang="en-US" sz="1400" dirty="0">
                <a:latin typeface="Skia" panose="020D0502020204020204" pitchFamily="34" charset="0"/>
              </a:rPr>
              <a:t>			 Data processing of the </a:t>
            </a:r>
            <a:r>
              <a:rPr lang="en-US" sz="1400" dirty="0" err="1">
                <a:latin typeface="Skia" panose="020D0502020204020204" pitchFamily="34" charset="0"/>
              </a:rPr>
              <a:t>SeaHawk</a:t>
            </a:r>
            <a:r>
              <a:rPr lang="en-US" sz="1400" dirty="0">
                <a:latin typeface="Skia" panose="020D0502020204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400" dirty="0">
                <a:latin typeface="Skia" panose="020D0502020204020204" pitchFamily="34" charset="0"/>
              </a:rPr>
              <a:t>			 Archive and distribution of </a:t>
            </a:r>
            <a:r>
              <a:rPr lang="en-US" sz="1400" dirty="0" err="1">
                <a:latin typeface="Skia" panose="020D0502020204020204" pitchFamily="34" charset="0"/>
              </a:rPr>
              <a:t>SeaHawk</a:t>
            </a:r>
            <a:r>
              <a:rPr lang="en-US" sz="1400" dirty="0">
                <a:latin typeface="Skia" panose="020D0502020204020204" pitchFamily="34" charset="0"/>
              </a:rPr>
              <a:t> data to the research community</a:t>
            </a:r>
            <a:br>
              <a:rPr lang="en-US" sz="1400" dirty="0"/>
            </a:br>
            <a:r>
              <a:rPr lang="en-US" sz="1400" dirty="0"/>
              <a:t>		</a:t>
            </a:r>
            <a:r>
              <a:rPr lang="en-US" sz="2000" dirty="0">
                <a:solidFill>
                  <a:srgbClr val="FFFF00"/>
                </a:solidFill>
                <a:latin typeface="Skia" panose="020D0502020204020204" pitchFamily="34" charset="0"/>
              </a:rPr>
              <a:t>Code 618 Calibration Facility</a:t>
            </a:r>
          </a:p>
          <a:p>
            <a:pPr marL="0" indent="0">
              <a:buNone/>
            </a:pPr>
            <a:r>
              <a:rPr lang="en-US" sz="1600" dirty="0">
                <a:latin typeface="Skia" panose="020D0502020204020204" pitchFamily="34" charset="0"/>
              </a:rPr>
              <a:t>			 </a:t>
            </a:r>
            <a:r>
              <a:rPr lang="en-US" sz="1400" dirty="0">
                <a:latin typeface="Skia" panose="020D0502020204020204" pitchFamily="34" charset="0"/>
              </a:rPr>
              <a:t>Use of NASA Portable integrating sphere for pre-launch calibration </a:t>
            </a:r>
          </a:p>
          <a:p>
            <a:pPr marL="0" indent="0" algn="ctr">
              <a:buNone/>
            </a:pPr>
            <a:endParaRPr lang="en-US" sz="1600" dirty="0">
              <a:latin typeface="Skia" panose="020D0502020204020204" pitchFamily="34" charset="0"/>
            </a:endParaRPr>
          </a:p>
          <a:p>
            <a:pPr marL="0" indent="0" algn="ctr">
              <a:buNone/>
            </a:pPr>
            <a:endParaRPr lang="en-US" sz="1600" dirty="0">
              <a:latin typeface="Skia" panose="020D0502020204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200" dirty="0">
              <a:latin typeface="Skia" panose="020D0502020204020204" pitchFamily="34" charset="0"/>
              <a:cs typeface="Skia"/>
            </a:endParaRPr>
          </a:p>
        </p:txBody>
      </p:sp>
    </p:spTree>
    <p:extLst>
      <p:ext uri="{BB962C8B-B14F-4D97-AF65-F5344CB8AC3E}">
        <p14:creationId xmlns:p14="http://schemas.microsoft.com/office/powerpoint/2010/main" val="2246855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8632" y="274638"/>
            <a:ext cx="6429420" cy="1143000"/>
          </a:xfrm>
        </p:spPr>
        <p:txBody>
          <a:bodyPr/>
          <a:lstStyle/>
          <a:p>
            <a:endParaRPr lang="en-US" sz="3200">
              <a:latin typeface="Skia" panose="020D05020202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8520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Skia" panose="020D05020202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08520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Skia" panose="020D05020202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FDF16-F78D-414C-855A-D99C5D6CC4DF}"/>
              </a:ext>
            </a:extLst>
          </p:cNvPr>
          <p:cNvSpPr txBox="1"/>
          <p:nvPr/>
        </p:nvSpPr>
        <p:spPr>
          <a:xfrm>
            <a:off x="5724128" y="3814653"/>
            <a:ext cx="26901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Skia" panose="020D0502020204020204" pitchFamily="34" charset="0"/>
              </a:rPr>
              <a:t>Chatham Rise</a:t>
            </a:r>
          </a:p>
          <a:p>
            <a:r>
              <a:rPr lang="en-US" sz="3200" dirty="0">
                <a:latin typeface="Skia" panose="020D0502020204020204" pitchFamily="34" charset="0"/>
              </a:rPr>
              <a:t>New Zealand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5E996DF-0D9B-B24A-B136-7B6A30040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787230"/>
              </p:ext>
            </p:extLst>
          </p:nvPr>
        </p:nvGraphicFramePr>
        <p:xfrm>
          <a:off x="809697" y="764704"/>
          <a:ext cx="1054520" cy="5897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520">
                  <a:extLst>
                    <a:ext uri="{9D8B030D-6E8A-4147-A177-3AD203B41FA5}">
                      <a16:colId xmlns:a16="http://schemas.microsoft.com/office/drawing/2014/main" val="1656340695"/>
                    </a:ext>
                  </a:extLst>
                </a:gridCol>
              </a:tblGrid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Monterey Bay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328582764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North Carolina Coast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58143390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India (Mumbai)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954028902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Cape Horn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562720062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Long Island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172951436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Tasmania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292603173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San Francisco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33238177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Gulf of Suez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058913064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Puerto Rico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03531611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Baja California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95288790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Flores Sea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099182213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Rio de la Plata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467976212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Southern CA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18211204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Gulf of Mexico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904825178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Lake Maracaibo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183836806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Cuba and Jamaica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554570828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New York Bight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044699506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Mid-Atlantic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020261858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South Atlantic Bight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64685978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Scotland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94250621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MOBY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778151453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Scotland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024446031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Lake Titicaca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83357846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Scotland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52953445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Scotland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694639620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Scotland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090557100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Lake Michagan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038510396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Samoa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62824587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West Coast Australia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5512575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Buenos Aires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172489248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Nova Scotia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871982469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India, Gulf of Khambhat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86645534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Catalina Islands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280263328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Yangtse River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084618009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Crete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971252223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Gulf of Maine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95843497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Eastern Long Island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894877955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MOBY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095021293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+mn-lt"/>
                        </a:rPr>
                        <a:t>Townsville Australia</a:t>
                      </a:r>
                      <a:endParaRPr lang="en-US" sz="9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418644044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Galapagos</a:t>
                      </a:r>
                      <a:endParaRPr lang="en-US" sz="9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75068608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4170442-A940-ED46-9452-690BFA385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9368"/>
              </p:ext>
            </p:extLst>
          </p:nvPr>
        </p:nvGraphicFramePr>
        <p:xfrm>
          <a:off x="2826423" y="763289"/>
          <a:ext cx="1059819" cy="6035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9819">
                  <a:extLst>
                    <a:ext uri="{9D8B030D-6E8A-4147-A177-3AD203B41FA5}">
                      <a16:colId xmlns:a16="http://schemas.microsoft.com/office/drawing/2014/main" val="2824331756"/>
                    </a:ext>
                  </a:extLst>
                </a:gridCol>
              </a:tblGrid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Ireland  Northern Scotland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3700727525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Lake Atitlan  Guatamala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32560058"/>
                  </a:ext>
                </a:extLst>
              </a:tr>
              <a:tr h="1967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San Franciso and Monterey Bay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3161573599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Outer banks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3707773596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Chesapeake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4123635200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Florida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190703608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Hawaii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4155677276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MOBY  Hawaii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50497092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Lake Titicaca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2996671942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Galapagos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1638434622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Eastern Med.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1779639283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strait of Hormuz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4237223675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Caspian Sea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2493469873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Chesapeake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2742679082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Western Australia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1055884158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French Polynesia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2479074345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Cook Straight - New Zealand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3612908354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Java Sea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4111830877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Red Sea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499360888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Cuba - Jamaica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4053570667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Fiji - Center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3090319493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Zaire Congo River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641731061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Fiji - West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3720149054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Java Sea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1538276214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Lake Malawi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2372157042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Gulf of Aden   (UFOs)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377315312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Peru Upwelling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2112716891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Tahiti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1053804138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Gulf of Aden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149229747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Cook Straight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4076572800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Bangladesh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2887823535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Panama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2586576272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Ganges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3577074964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Congo River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1851399635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Ganges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657309961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Vietnam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438414882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Southwest Australia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1365126602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South Africa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3249524370"/>
                  </a:ext>
                </a:extLst>
              </a:tr>
              <a:tr h="1093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southwest </a:t>
                      </a:r>
                      <a:r>
                        <a:rPr lang="en-US" sz="900" dirty="0" err="1">
                          <a:effectLst/>
                        </a:rPr>
                        <a:t>australia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9" marR="36899" marT="0" marB="0" anchor="b"/>
                </a:tc>
                <a:extLst>
                  <a:ext uri="{0D108BD9-81ED-4DB2-BD59-A6C34878D82A}">
                    <a16:rowId xmlns:a16="http://schemas.microsoft.com/office/drawing/2014/main" val="152455794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C11F7E7-9C19-9448-A34B-935592756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119498"/>
              </p:ext>
            </p:extLst>
          </p:nvPr>
        </p:nvGraphicFramePr>
        <p:xfrm>
          <a:off x="4907405" y="752773"/>
          <a:ext cx="1054520" cy="5623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520">
                  <a:extLst>
                    <a:ext uri="{9D8B030D-6E8A-4147-A177-3AD203B41FA5}">
                      <a16:colId xmlns:a16="http://schemas.microsoft.com/office/drawing/2014/main" val="1521053185"/>
                    </a:ext>
                  </a:extLst>
                </a:gridCol>
              </a:tblGrid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south georgia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760407743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Torres Straight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617307150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Shark Bay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398073513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Bali Sea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669393449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Gulf of Aden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148701483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Namibia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54026230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Bora Bora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881927240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Argentina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957656635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Aegean Sea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575293809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Chesapeake Bay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11464295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Christmas Island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40855161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Kerguelen Island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10795895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Orinoco Delta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290444078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Great Barrier Reef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012752118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Cameroon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181502832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Lake Baikal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2650307038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Gulf of Khambhat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210998143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Western Nova Scotia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83303539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Valdes Peninsula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132279810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Baleric Sea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232201996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Gold Coast Australia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493131268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Sydney Australia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59869343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Ganges Mouth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769766541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Greece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690530876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San Franciso Bay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433516025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Japan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618088805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Red Sea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078413921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Big Island Hawaii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204651916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Sri Lanka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505981809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Adelaide Aust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213583828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Falklands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29154996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Spencer Gulf Aust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60755936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Western Black Sea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532036720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Andaman Islands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322038687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Cook Straight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482661658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Long Island Sound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104743364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Fraser Island Aust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1847880466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Ganges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147155508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Samoa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383749275"/>
                  </a:ext>
                </a:extLst>
              </a:tr>
              <a:tr h="10878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Gulf of Tehuantepec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714" marR="36714" marT="0" marB="0" anchor="b"/>
                </a:tc>
                <a:extLst>
                  <a:ext uri="{0D108BD9-81ED-4DB2-BD59-A6C34878D82A}">
                    <a16:rowId xmlns:a16="http://schemas.microsoft.com/office/drawing/2014/main" val="428296214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5D6903E-8A72-4848-A794-4BACA26E9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198650"/>
              </p:ext>
            </p:extLst>
          </p:nvPr>
        </p:nvGraphicFramePr>
        <p:xfrm>
          <a:off x="6934929" y="792633"/>
          <a:ext cx="1054520" cy="30615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4520">
                  <a:extLst>
                    <a:ext uri="{9D8B030D-6E8A-4147-A177-3AD203B41FA5}">
                      <a16:colId xmlns:a16="http://schemas.microsoft.com/office/drawing/2014/main" val="1934364086"/>
                    </a:ext>
                  </a:extLst>
                </a:gridCol>
              </a:tblGrid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Kodiak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5278911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Gulf of Carpentaria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6984880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Tasmania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15121274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English Channel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28398065"/>
                  </a:ext>
                </a:extLst>
              </a:tr>
              <a:tr h="2540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Chesapeake Outer Banks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67302448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Big Island Hawaii 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73970773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Samoa East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66264190"/>
                  </a:ext>
                </a:extLst>
              </a:tr>
              <a:tr h="2540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Northwest Australia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58967795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Southern Florida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33938866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Lake Titicaca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9594810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Israel – Jordan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68164338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French Polynesia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60921134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Coastal Peru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61421283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Gulf of Khambhat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61960085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Ayres Rock Aust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90676336"/>
                  </a:ext>
                </a:extLst>
              </a:tr>
              <a:tr h="1794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San Francisco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36444620"/>
                  </a:ext>
                </a:extLst>
              </a:tr>
            </a:tbl>
          </a:graphicData>
        </a:graphic>
      </p:graphicFrame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B1A262-7FB3-8A48-A5A7-3A7ACD0C8DE6}"/>
              </a:ext>
            </a:extLst>
          </p:cNvPr>
          <p:cNvSpPr txBox="1">
            <a:spLocks/>
          </p:cNvSpPr>
          <p:nvPr/>
        </p:nvSpPr>
        <p:spPr>
          <a:xfrm>
            <a:off x="487804" y="44624"/>
            <a:ext cx="840467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Skia"/>
                <a:cs typeface="Skia"/>
              </a:rPr>
              <a:t>135 Targets imaged by </a:t>
            </a:r>
            <a:r>
              <a:rPr lang="en-US" sz="4000" b="1" dirty="0" err="1">
                <a:solidFill>
                  <a:schemeClr val="bg1"/>
                </a:solidFill>
                <a:latin typeface="Skia"/>
                <a:cs typeface="Skia"/>
              </a:rPr>
              <a:t>HawkEye</a:t>
            </a:r>
            <a:br>
              <a:rPr lang="en-US" sz="6000" b="1" dirty="0">
                <a:solidFill>
                  <a:schemeClr val="bg1"/>
                </a:solidFill>
                <a:latin typeface="Skia"/>
                <a:cs typeface="Skia"/>
              </a:rPr>
            </a:br>
            <a:endParaRPr lang="en-US" sz="6000" dirty="0">
              <a:solidFill>
                <a:schemeClr val="bg1"/>
              </a:solidFill>
              <a:latin typeface="Skia"/>
              <a:cs typeface="Skia"/>
            </a:endParaRPr>
          </a:p>
        </p:txBody>
      </p:sp>
    </p:spTree>
    <p:extLst>
      <p:ext uri="{BB962C8B-B14F-4D97-AF65-F5344CB8AC3E}">
        <p14:creationId xmlns:p14="http://schemas.microsoft.com/office/powerpoint/2010/main" val="3200604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FDF16-F78D-414C-855A-D99C5D6CC4DF}"/>
              </a:ext>
            </a:extLst>
          </p:cNvPr>
          <p:cNvSpPr txBox="1"/>
          <p:nvPr/>
        </p:nvSpPr>
        <p:spPr>
          <a:xfrm>
            <a:off x="5652120" y="3814653"/>
            <a:ext cx="14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Chatham Rise</a:t>
            </a:r>
          </a:p>
          <a:p>
            <a:r>
              <a:rPr lang="en-US" dirty="0"/>
              <a:t>New Zealand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038E2C-DAA9-E146-8899-F6A444F64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72580">
            <a:off x="6212272" y="-365503"/>
            <a:ext cx="2189527" cy="342113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B587A4-3ACF-CD46-A9F0-F1B89E8813BA}"/>
              </a:ext>
            </a:extLst>
          </p:cNvPr>
          <p:cNvSpPr txBox="1">
            <a:spLocks/>
          </p:cNvSpPr>
          <p:nvPr/>
        </p:nvSpPr>
        <p:spPr>
          <a:xfrm>
            <a:off x="-774105" y="778712"/>
            <a:ext cx="840467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latin typeface="Skia" panose="020D0502020204020204" pitchFamily="34" charset="0"/>
              </a:rPr>
              <a:t>Image Acquisition Requests</a:t>
            </a:r>
          </a:p>
          <a:p>
            <a:br>
              <a:rPr lang="en-US" b="1" dirty="0">
                <a:solidFill>
                  <a:schemeClr val="bg1"/>
                </a:solidFill>
                <a:latin typeface="Skia" panose="020D0502020204020204" pitchFamily="34" charset="0"/>
                <a:cs typeface="Skia"/>
              </a:rPr>
            </a:br>
            <a:endParaRPr lang="en-US" dirty="0">
              <a:solidFill>
                <a:schemeClr val="bg1"/>
              </a:solidFill>
              <a:latin typeface="Skia" panose="020D0502020204020204" pitchFamily="34" charset="0"/>
              <a:cs typeface="Ski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694163-1AFD-0C46-847E-6899D04F7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666"/>
          <a:stretch/>
        </p:blipFill>
        <p:spPr>
          <a:xfrm>
            <a:off x="285225" y="2492896"/>
            <a:ext cx="8535247" cy="4248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7226EB-8AE3-1F45-A7F3-FFEC27942C4D}"/>
              </a:ext>
            </a:extLst>
          </p:cNvPr>
          <p:cNvSpPr txBox="1"/>
          <p:nvPr/>
        </p:nvSpPr>
        <p:spPr>
          <a:xfrm>
            <a:off x="331889" y="1700808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4"/>
              </a:rPr>
              <a:t>https://uncw.edu/socon/image_request.html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9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4" descr="data:image/jpeg;base64,/9j/4AAQSkZJRgABAQAAAQABAAD/2wCEAAkGBhQSERMUEhQVFBUWFxQYGBgYFhQcFRUXFxkXGhoUFhcdHSgfGhojHRwUHy8hIycpLDgsHR4xNTAqNSYuLSkBCQoKDgwOGg8PGi8kHyQsLCk1LTQsLCwsLCwsKiwwKSwsKjAvLCwpLCksLCwpLCwsLCwsKSwpLC8pLCwsLCksLP/AABEIALUAtQMBIgACEQEDEQH/xAAcAAEAAwADAQEAAAAAAAAAAAAABQYHAwQIAQL/xABHEAACAQMABwYCBgcECQUAAAABAgMABBEFBgcSITFBEyJRYXGBMpEUQlJiobEjcoKiwcLRM1OSshVUY3ODk8PS4SQlNENE/8QAGwEAAgMBAQEAAAAAAAAAAAAAAAQCAwUBBgf/xAAxEQACAgEDAgQDCAIDAAAAAAAAAQIDEQQhMRJBEzJRYSKBsSNCcZGh0eHwBVIGM/H/2gAMAwEAAhEDEQA/ANxpSlAClKUAKUqs61bQLaxyrntJccIkxveW8eSD14+RqUYSm8RRxtJZZZqgNN69WdpkSzLvj6id5/QgcvfFY5rHtJu7vI3+xjP1IyRkeDP8TfgPKqrWlXoO82LS1H+prGlNuA4i3tyfBpWx+4uf8wqtXm1y/f4XjjHgkY/NsmuW12ZStYSTlou03lKDtU3ezXeDguDubxO6Rx6edUh0wSDzBI5gjh5jgfamaqaHnpWcfMqnOzuT0uv1+3O7l9io/IVxDXa+/wBbn/xmoSuWWHdC/eXe+ZI/hTHhw9F+RX1S9SwW+0fSCcrl2/WCH+Wpqw2z3iY7RIpR17pU/NTj8KoFKjKiuXMUdVkl3Nq0TtptnwJ45IT48HT5jDfu1dtF6ZhuV3oJUkH3WBI9RzHvXl+ua0vHicPG7I45MpIYe4pWzQQfleC2OokuT1PSsb1Y2ySx4S8XtU/vFAEg8yvJvwPrWr6I0zDdRiSCRZFPUcwfBhzB8jWbbROrzIahZGXB3aUpVBMUpSgBSlKAFKUoAV8dwASTgDiSeQHiaO4AJJwBxJPIAdTWJbRtoxuma3t2xbg4ZhzmI/k8B15npV9NMrZYRCc1BZZKa87WSS0Ni2BxDTdT5ReX3vl41lzuSSSSSTkknJJPUnqa/NK3aqo1LETPlNyeWKUpVpE7cek3WB4Af0bujsOPxIGA/Pj6DwrqUpXMYA+1K6dt91bT71rG3zeX+lRVWfXS33Y9G+djCPkzn+aoSfxJEktmVelK5FhYjIUkeIBxVhE46UpQAqQ0Lp6a0kEkDlG6/ZYfZZeRFR9K40msME8HoHUnaDFfruHEc4HejzwbHNoz1HlzH41bK8rW9wyMroxVlIKsDggjkQa3PZ5tBF6nZTELcKOPQSqPrqPHxHuOHLH1Wk6Pihx9B2q7q2fJdqUpWeMClKUAKUqs7QNavoNozKR2r9yIfeI4vjwUcfXHjUoRc5KKONpLLKZtZ15yWsoG4D+3YdT/AHQ8vtfLxrK6/TuSSSSSSSSeZJ5knxr816KqpVR6UZs5OTyxSlKtIilKUAKUrtaM0ZJcSLFChd25AfmT0A6k1xvG7A6prZNK7Onvk0f3xEkdsqucEvnCkBV+fEmmh9UrPREQub51eb6vDIDfZhTmzfeP4Vx7XtPzxxWohkeNJg5YKcMeCkAsOI5nkaz53O2cVX77/IZjBRi3L8jnktdDaK4PuyzDmG/Sy581+FPkK6U+2+NTiK0YqPtSKp9lVWH41kxr5Vy0kHvNtsh4z+7sau91o/TYKBPot5glCQvfI443hwceRw3UVl99ZPDI8Ug3XRirDwI/hX60fEzSoI2VHyCrM6oFI4g77EAcq0vXrV1rq0tbsNbJKQBM3bRBJG3QoKyk7rfByz+VCxRJRzs/0/g551nuZXSv3JHukg4yCRwII4eBHAjzFfimyoVzWd28TrJGxV0IKsOYIrhpQB6L1H1uW/tw/BZUwsq+DfaH3W5j3HSrFXm/U3WZrG6SUZKHuyL9pDz9xzHp516MgnV1V1IZWAYEciCMgj2rB1VHhS24Y/VZ1rfk5KUpShcK8+7SdY/pd6+6cxxZjTwOD3m92z7AVsevWm/otjNKDh93cT9d+6CPMZz7V5xrU0FfM3+ArqJfdFKUrVFBSlKAFK/SPg5wD5EZB9RVm1e1SXSDYtn7N1wZEcMVVScb8cgHEfdbB8251CU1FZfB1JvZEXq7q5NezCKFcnmzH4UX7THw8uZrVri5tNAW+4gEtzIOvxuftOfqRg8h+Zya5dMaVttBWghgUNO4yAfiY8jNKfsjoPYY4kYxf38k8jSSsXdzlmPM/wBB5Uos6l5e0PqXPFX4/Q7OmNNzXc3aTuXYkAfZUZ+FR0FaPtqixb2Xkzr+4v8ASsstVy6DxZR+IrX9t8f/AKW3PhMfxQ1K3Eba0vc5DeEmY3SlKcKT7Xdm0oWt44McI5JJAc8zIEGMeW7+Jrn0Xq3LOhk4Rwr8U0h3Yl8gebt91QTXWvWiHdh3mHWRxgt+qn1F9cn05VDKbx6HcNI6dKUqZwUpSgBW0bG9Y+1t3tnPeh4p4mNjy/ZbI9CKxep/UXTX0W+gkzhS24/6j8Dn0OD7Uvqa/EraLKpdMsno6lKV540TK9uGlOFtADzLysPTur+cnyrJqum1y839JOvSNI0Hy3j+LVS69Dpo9NUTOteZsUpSmCsUrmglUfEgb9ph+VT+r8cNxMkKWLSOx6XUigDqx7hwBzJqEpdKzj6HUskZq/oCW8nWGEZY8ST8KL1dj4D/AMVs11NbaCsQEG9I3IH45pMfE3go/AcBzrt9jZaFtXcLuAniN4tJI+OCKW4nr5DiaplxrZo7SEwaayupZcBQFZ2wB0VEfA8eArNnY73nD6F+oyoqtc7kRo/X2O5zFpWNZo2JKyquJYcnoRx3R5cR51yac2VyBO3sHF1CwyACO0x5Y4P7YPlV90XqFo+Vd42LxeAlLBj7CQke+KseiNAQWoZbeMRqxyQC2CfHBPOoy1UYP7PK9u38ElU2vi/kwTVPV9riZlAIlhaJyhGCUEgEgweIZchvnWu7SNAtd28SDgBMGduiRqjlmPsMepFWX/RkXa9t2adruld/dG/unGV3ueOArlngV1ZHAZWBVgeRBGCD5YqmzVOc1JdicasRaPNWhNXJ7x922iZhnmeCoDy33PAcPfwFXSXVix0Uoe9b6VcEZWBeCA+LdSvm3DwU1r1pZpEgSNFRByVQAB7Coe71DsZWZ5LZGZjksd7JPiTmrZa3re+Uvbn8yCowtuTCNYdZ5rxwZCAi/BEoxHGPBV/jzqIrbNN6oWEGT/o2eQDrEWI+Ql3vwqj3eldEAkDR9yCOhndSPYucU7VfGSxCLx8v3KJVtPdlLpVhuNKWB+CylHrdt/2Gou4uYT8ELJ/xi3/TFMKTfZ/p+5W17nSpX018qZwUpSgD0tqjpT6RZW8p4lo13v1l7rfvA0qs7Grvf0eUz/ZyuPY4YfmaV5u6PTY17mlB5imZfr9LvaSuz/tSP8IUfwqv1N67D/3G7/3z/nUJXoK/IvwRnS5YpSlWHDkt7dnZURSzMQqqBkkngABW/ah6lLYQZYBrhxmRvDwiU/ZHj1PHwxXdlepggQ3tyNxyD2Yfh2adZDnkW6eXrw5tZ9sUUWUtFEz/AGzkRD06v7YHnWXqJzul4dfHcarioLqkS99qSlzKbjSMm+FzuRBisES+BPAseRJ4Z8MV07raJo2xUx24V8fVgQbvu/BT6gmsi05rNc3bZuJWcdF5IPRBwqMq2OkbX2kvkuCLux5UaRpLbbO2RBDHGPFyzt8hugH51W7zaPpCTncsv6gRP8oBqtUpiOnrjxFFTsk+5Jy6zXTfFczn/iv/AFrjXT1yOVxN/wA1/wCtcmidBNcJIyyRJ2ZTIkcICHyAQx7vDHUipq9soblVhgMUbQEIjuwQTxn4nYnm3abzgDjhyAOFU26miqahJpN/pt3HKNBqdRXK2uLaj++NvUjINdL5PhupvQuSPkam7Da7fx/E0co8HjH5pun86qekbPsZZIiwYxuyFhnBKnBIzxxXWph1VyW6QkpyXc17Re2+M4FxAyfejYMP8Jwfzqyi40ZpVcExTNjke7Mvpyceo4V58r6rEEEcCORHMeYPSl5aKHMHhlqvfD3NN1l2MuuXsn7Qf3bkB/2X4A+hx61m1zavG5SRWR1OCrAhgfMGrdq7tUu7bCu30iMfVkPfA+7Jz+eR6VfPpmjtOR7jdycDug4WZP1TydfLj6CuKy2n/sWV6oOmE/Ls/QxClT+tmpk9hJiQb0bHuSAd1vI/ZbyPtmoCnIyUllFLTTwxSlKkcNb2Hz4iu1+/GfmpH8tK4Nia9279YfykpWDq19tL+9h+nyIqG0e33NJ3Q8WVv8SKarVX/bPYbl8knSSJePmhKn8N351QK2KJdVcX7CdixJn2tC0BoC30dEt5pHjIwzBbc3Pg7L4+vAevCq7oR47RVupVEkp428R+HI//AESj7APwjqQTyGaiNJ6TkuJGlmcu7cyfyA5ADwFcmnZ8K2X19gTUd+5M6169XF+xDncizwiUnd9W+2fM+wFV2vlKtjFQWIoi228sUpSpHBU1ojR0ElvK8plDI8YzGUICOG7xVhxwwA5jmKhanNDaWjET20uI0kYN2yr3wRyWXHF4s8cDiDxGeVLavxPCl4Xm7Dmh8B6iC1Hkzvzx8tyWE1q0dwYv0OYVTcbnKUeMpKuOAc4cMvLjkdaitAsouYDIQqCRCxPIAMDx8BXDf6PeFt1scQCrAgo6nk6MODKfGutXgr77LJqVnK2/9Ps2h0Gn09Eoad/BPdb5xlJbP5ZJu4S0YdmRI0naFjLHu5mZ87yAN8KBsbpwSeJOM4ENp61jiuZY4t7cRio3iCx3eByQAOeelSFjZBFE87GOMHubv9rKy9Ih5Hm54DzPCo3TOk/pEzy7iR7x+FBgepP1mPMt1OeXKvVf4m7UXKU7eOx81/5FpNDpJwq0vmXm3b9Me2eWzo0pStw8uK/SOQQQSCOII4EHxBr80oA0HV7aYGj+jaSXt4GG7vkZdR977WPEd4edQmuGp/0XdmgftrSX+zlBzjP1HI6+fX1yKrNTOgdZntw8bAS28nCWFj3WB+sp+q45hh5Uv4XQ+qHzX94ZZ1dSxIhqV39LWKIwaJi8L5KMfiHjHIOjryPjwI4GuhV6edys2LYfb4t7l/tSqB+yg/rSpnZPYdno2I9ZGeT5tgfgopXn9TLqtk/c0a1iCI7bTontLSOYDjC/H9STAP7wSsWr0/pnRi3MEsL8pEZfTI4N7HB9q8y3lo0UjxuMOjMrDwKnBrR0FmYOPoLaiOJZPxLKWJLHJP8ADgB6AYGK/FKmtW9ULi+YiBO6PidjiNfInqfIAmnpSUVllCTfBC0rUo9hjbveul3vKM7v+bNUqXU+Y3r2cP6aRDgsBhQMAlmz8IGaqhqK55w+CTrkuUQVK1C12HSFf0lyqt4KhIHuSM/IVUtctTG0e6K0scm+CQFyGAHDLKeQ6A56HwohqK5vpi9wdcorLRXKVZ9StRZNItJh+zRAMuVzljyUDI6cfl41N6xbI3tbaWcTiTsxvFezxkZGTne6DJ9q7K+uMuhvcFXJrOCsRaxqIYojbRP2QYBnebjvOzklUdRzOPYVNacuIobe0kFrATMm84PbgA9lAwCFZQVHfPjVLqR0lp1544Y3VAsIwu6GBPdRMsSxyd1EHADlS9miqnNS6Fzv77D1P+S1NUOiNskksJJtJboaZ0uJ+yxEsQjTcAVnbI32cfFxGCzdTUbXJBAzsqICzMQqgcyScAD3rT4dhrFQWugGwMgR5APUA73Gr3OqiKi9l2E34l0nN7t7tmWUqX1p1fNldSQFt/d3SGxjeDKDnHuR7V2dVdSbi/Y9kAqKcNI+QgPgOrHyHvirPEio9WdivpecFfpWqHYYd3/5Y3v913f82az7TGgmguWtgyzOrBf0e8csfqgYzvdCOPGoV312PEWSlXKPJGUrQ9DbGLmVQ08iQZ+rjff3wQB6ZNdLXLZobCETduJAXVN3cIYlsnnkjkDXFqK3LpT3Dw5JZwUsOcEZ4HBx5jr+dfq3gZ3VFGWZgqjzY4H41x1d9kuge3vhIR3Lcb58N88EH5t+zU7JqEXJnIrqeDbNF2IhhiiXlGiIP2QB/CldqlebbzuaYrHNsmrHZzLdoO7LhZMdJAODH9YDHqPOtjrpaZ0SlzBJDKMq4IPiPBh5g4Iq6i3wpqRCyHXHB5iij3mCjqQPmcV6b0TotLW3SKJe7GuABzYjmT94nj715y09oWS0uHhk4Mh4Hoy/VdfIj+nStd1U2sW0sSrdP2MqgBiwO45H1gwGBnng48s1o62MrIxcN0LUNRbTKPcbV9INOSjBBvYEPZoQPuHI3yfHiD6VYdmGtcBmu2uGSKeeQPljhWHHuKx8Dk4J6+VT+mdeNHRxzSQywNOUfcKLl2fdO73gvjjiTVd1J0rohLIW87KWfvS9tGcFumGwQAvIcc8z1NQeJVvFbXC2OrKl5sl/0xoNbzcZbieLdzgwS7qnOOYGQcVjmvertyukFieRrmSYJ2bEAMwJKBSBwBBB5cOvjWiR68aKsISlsyEZLbkKk7zHHEnlngOJPSoDVzXG1mvZb69lSJgBFBEd4mNOJLkhcZOSPdvKoUeJXmWHhe25Kzpltncu2jrBNF6PIALdkjO2AS0kmMnAHEknAHljwqQiH0qzAkGO2hwwwRjtE7wwfU1TtP7Y4IXVbdPpIK5ZgxUA5+HiuSevuKktFbU7KSFHllWFznejO+SvEjmFweh96XlVbjqcXlv+7FinDjJg88JRmRuakqfVTg/iK46mtcpYnvrh4HDxu++rAEDvAEjBHQkiouzhV5EV3EalgGcgkKM8WwOJwK3YvMU2INb4NI2O6qb7m8kHdQlYs9X5M/sOA8yfCtJg00WvZLcKd2OJHLYOC7Me6DyOF3T71XYNoWjbW2CQShhFHhECyAuQOAyVxknmT4mo3Qu2iKSULPF2CYOX3mbBHIboXPGse2FtspT6WORcYJLJE7b9HYnt5wPjRoz6od4fgzVZ9mesdr9BhhEiRyIpDoxCsWycuM/ECeOR6dKhtoutNheWqolxlkljbuo+9u53X3d4AZ3TnBI5V34dM6Dmhijfsd2JQqiWNlZQOm8RxzzOCcmptN0RjKL29jiwptposGlNUzLI00N5cwu3Ebsm9Fy/u24Y8s4qp7KNWglxeSTYeaGVoQ3PB4l3Gep4cfDPiakNMbV7O2iCWn6ZlUKiqpWJMDABJA4DwXPtVG1F2gm0uJmny8dw29IR8SvknfA6jiQR6eHEhXc6pLH7hKUFJF32qa6XFl2Mdv3O0DEylQcYIG4uRjPXiDWaac11uru3SK4IdQ++r7oUsQCuO6Apxk8hmtjm150ZMn6SeB157rj+VhkH2rK9pun4bq5j+jMGhijCqVBC7xJLYBA+7VmlXEXDddyNvqpfIqAFehdnmrP0KzRWGJZP0knkxHBf2RgeuazrZPqd9Im+kyr+ihPdB5PKOXsvP1x51tlQ112fs18ztEPvMUpSswaFKUoAqe0HUlb+HKYE8YJjb7Q6xsfA9D0PvWB3Fu0bMjqVZSQykYII5givVFUnaBs8W9Uyw4S4Uc+SygfVfz8G9jw5aGk1XR8EuPoL3VdW65MJzSuW7s3ido5FKOpwykYINcNbIkfaV8pQB9pXylAH2vlKUAfa+UpQB9pXylAH2vlKUAfc1PanapSX84RcrGuDI/RF8B4seg9+QpqlqdNfy7sY3Y1I35CO6g8B4t4D54Fb7oHQMVnCsMK4Ucz9Zm6sx6k0lqdSq10x5+hdVV1bvg7GjtHJBEkUShUQAKB/HxJ5k+NdmlKxG87sfFKUrgClKUAKUpQBXdbtR4L9O+NyUDuyqO8PI/aXyPtisR1m1NuLFsTLlD8Mi5Mbe/1T5H8a9IV+JoFdSrqGUjBDAEEeBB4Gm6NVKrblFM6lP8TyrSto1j2NwS5e1bsG+wctEfTqvtkeVZtprUS8tc9pCxUfXTvp65HEe4Fa1eprs4YpKqUSApSlMFYpSlAClKUAKVyQW7OwVFZ2P1VBLfIcauegdkt5PgygW6eL8X9ox/MRVc7IwWZPB2MXLgpIFX/U7ZPLcbsl1vQxcwvKVx6fUHmePl1rRtWdnlrZYZV7SUf/AGPgsP1RyX24+dWes27XZ2r/ADGoUd5HW0do6OCNY4UCIowFA4evmfM8a7NKVmt53Y0KUpXAFKUoAUpSgBSlKAFKUoAUpSgCI0pqlaXHGa3jY/a3cP8A41w341WbvY1ZPncM0fo4I+TA0pVsbrI8NkHCL5RFT7D4x8N1IPWND+RFcC7E1/1s/wDJH/fSlXLV3f7fQh4MPQ71vsPgHx3EreQVF/gambDZPYR842lP+0diPkMClKhLU2vmRJVQXYtFjouKFd2GNIx4IqqPwFdqlKobzyWClKVwBSlKAFKUoAUpSgD/2Q=="/>
          <p:cNvSpPr>
            <a:spLocks noChangeAspect="1" noChangeArrowheads="1"/>
          </p:cNvSpPr>
          <p:nvPr/>
        </p:nvSpPr>
        <p:spPr bwMode="auto">
          <a:xfrm>
            <a:off x="63500" y="-657225"/>
            <a:ext cx="1352550" cy="1352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4" descr="data:image/jpeg;base64,/9j/4AAQSkZJRgABAQAAAQABAAD/2wCEAAkGBhQSERMUEhQVFBUWFxQYGBgYFhQcFRUXFxkXGhoUFhcdHSgfGhojHRwUHy8hIycpLDgsHR4xNTAqNSYuLSkBCQoKDgwOGg8PGi8kHyQsLCk1LTQsLCwsLCwsKiwwKSwsKjAvLCwpLCksLCwpLCwsLCwsKSwpLC8pLCwsLCksLP/AABEIALUAtQMBIgACEQEDEQH/xAAcAAEAAwADAQEAAAAAAAAAAAAABQYHAwQIAQL/xABHEAACAQMABwYCBgcECQUAAAABAgMABBEFBgcSITFBEyJRYXGBMpEUQlJiobEjcoKiwcLRM1OSshVUY3ODk8PS4SQlNENE/8QAGwEAAgMBAQEAAAAAAAAAAAAAAAQCAwUBBgf/xAAxEQACAgEDAgQDCAIDAAAAAAAAAQIDEQQhMRJBEzJRYSKBsSNCcZGh0eHwBVIGM/H/2gAMAwEAAhEDEQA/ANxpSlAClKUAKUqs61bQLaxyrntJccIkxveW8eSD14+RqUYSm8RRxtJZZZqgNN69WdpkSzLvj6id5/QgcvfFY5rHtJu7vI3+xjP1IyRkeDP8TfgPKqrWlXoO82LS1H+prGlNuA4i3tyfBpWx+4uf8wqtXm1y/f4XjjHgkY/NsmuW12ZStYSTlou03lKDtU3ezXeDguDubxO6Rx6edUh0wSDzBI5gjh5jgfamaqaHnpWcfMqnOzuT0uv1+3O7l9io/IVxDXa+/wBbn/xmoSuWWHdC/eXe+ZI/hTHhw9F+RX1S9SwW+0fSCcrl2/WCH+Wpqw2z3iY7RIpR17pU/NTj8KoFKjKiuXMUdVkl3Nq0TtptnwJ45IT48HT5jDfu1dtF6ZhuV3oJUkH3WBI9RzHvXl+ua0vHicPG7I45MpIYe4pWzQQfleC2OokuT1PSsb1Y2ySx4S8XtU/vFAEg8yvJvwPrWr6I0zDdRiSCRZFPUcwfBhzB8jWbbROrzIahZGXB3aUpVBMUpSgBSlKAFKUoAV8dwASTgDiSeQHiaO4AJJwBxJPIAdTWJbRtoxuma3t2xbg4ZhzmI/k8B15npV9NMrZYRCc1BZZKa87WSS0Ni2BxDTdT5ReX3vl41lzuSSSSSTkknJJPUnqa/NK3aqo1LETPlNyeWKUpVpE7cek3WB4Af0bujsOPxIGA/Pj6DwrqUpXMYA+1K6dt91bT71rG3zeX+lRVWfXS33Y9G+djCPkzn+aoSfxJEktmVelK5FhYjIUkeIBxVhE46UpQAqQ0Lp6a0kEkDlG6/ZYfZZeRFR9K40msME8HoHUnaDFfruHEc4HejzwbHNoz1HlzH41bK8rW9wyMroxVlIKsDggjkQa3PZ5tBF6nZTELcKOPQSqPrqPHxHuOHLH1Wk6Pihx9B2q7q2fJdqUpWeMClKUAKUqs7QNavoNozKR2r9yIfeI4vjwUcfXHjUoRc5KKONpLLKZtZ15yWsoG4D+3YdT/AHQ8vtfLxrK6/TuSSSSSSSSeZJ5knxr816KqpVR6UZs5OTyxSlKtIilKUAKUrtaM0ZJcSLFChd25AfmT0A6k1xvG7A6prZNK7Onvk0f3xEkdsqucEvnCkBV+fEmmh9UrPREQub51eb6vDIDfZhTmzfeP4Vx7XtPzxxWohkeNJg5YKcMeCkAsOI5nkaz53O2cVX77/IZjBRi3L8jnktdDaK4PuyzDmG/Sy581+FPkK6U+2+NTiK0YqPtSKp9lVWH41kxr5Vy0kHvNtsh4z+7sau91o/TYKBPot5glCQvfI443hwceRw3UVl99ZPDI8Ug3XRirDwI/hX60fEzSoI2VHyCrM6oFI4g77EAcq0vXrV1rq0tbsNbJKQBM3bRBJG3QoKyk7rfByz+VCxRJRzs/0/g551nuZXSv3JHukg4yCRwII4eBHAjzFfimyoVzWd28TrJGxV0IKsOYIrhpQB6L1H1uW/tw/BZUwsq+DfaH3W5j3HSrFXm/U3WZrG6SUZKHuyL9pDz9xzHp516MgnV1V1IZWAYEciCMgj2rB1VHhS24Y/VZ1rfk5KUpShcK8+7SdY/pd6+6cxxZjTwOD3m92z7AVsevWm/otjNKDh93cT9d+6CPMZz7V5xrU0FfM3+ArqJfdFKUrVFBSlKAFK/SPg5wD5EZB9RVm1e1SXSDYtn7N1wZEcMVVScb8cgHEfdbB8251CU1FZfB1JvZEXq7q5NezCKFcnmzH4UX7THw8uZrVri5tNAW+4gEtzIOvxuftOfqRg8h+Zya5dMaVttBWghgUNO4yAfiY8jNKfsjoPYY4kYxf38k8jSSsXdzlmPM/wBB5Uos6l5e0PqXPFX4/Q7OmNNzXc3aTuXYkAfZUZ+FR0FaPtqixb2Xkzr+4v8ASsstVy6DxZR+IrX9t8f/AKW3PhMfxQ1K3Eba0vc5DeEmY3SlKcKT7Xdm0oWt44McI5JJAc8zIEGMeW7+Jrn0Xq3LOhk4Rwr8U0h3Yl8gebt91QTXWvWiHdh3mHWRxgt+qn1F9cn05VDKbx6HcNI6dKUqZwUpSgBW0bG9Y+1t3tnPeh4p4mNjy/ZbI9CKxep/UXTX0W+gkzhS24/6j8Dn0OD7Uvqa/EraLKpdMsno6lKV540TK9uGlOFtADzLysPTur+cnyrJqum1y839JOvSNI0Hy3j+LVS69Dpo9NUTOteZsUpSmCsUrmglUfEgb9ph+VT+r8cNxMkKWLSOx6XUigDqx7hwBzJqEpdKzj6HUskZq/oCW8nWGEZY8ST8KL1dj4D/AMVs11NbaCsQEG9I3IH45pMfE3go/AcBzrt9jZaFtXcLuAniN4tJI+OCKW4nr5DiaplxrZo7SEwaayupZcBQFZ2wB0VEfA8eArNnY73nD6F+oyoqtc7kRo/X2O5zFpWNZo2JKyquJYcnoRx3R5cR51yac2VyBO3sHF1CwyACO0x5Y4P7YPlV90XqFo+Vd42LxeAlLBj7CQke+KseiNAQWoZbeMRqxyQC2CfHBPOoy1UYP7PK9u38ElU2vi/kwTVPV9riZlAIlhaJyhGCUEgEgweIZchvnWu7SNAtd28SDgBMGduiRqjlmPsMepFWX/RkXa9t2adruld/dG/unGV3ueOArlngV1ZHAZWBVgeRBGCD5YqmzVOc1JdicasRaPNWhNXJ7x922iZhnmeCoDy33PAcPfwFXSXVix0Uoe9b6VcEZWBeCA+LdSvm3DwU1r1pZpEgSNFRByVQAB7Coe71DsZWZ5LZGZjksd7JPiTmrZa3re+Uvbn8yCowtuTCNYdZ5rxwZCAi/BEoxHGPBV/jzqIrbNN6oWEGT/o2eQDrEWI+Ql3vwqj3eldEAkDR9yCOhndSPYucU7VfGSxCLx8v3KJVtPdlLpVhuNKWB+CylHrdt/2Gou4uYT8ELJ/xi3/TFMKTfZ/p+5W17nSpX018qZwUpSgD0tqjpT6RZW8p4lo13v1l7rfvA0qs7Grvf0eUz/ZyuPY4YfmaV5u6PTY17mlB5imZfr9LvaSuz/tSP8IUfwqv1N67D/3G7/3z/nUJXoK/IvwRnS5YpSlWHDkt7dnZURSzMQqqBkkngABW/ah6lLYQZYBrhxmRvDwiU/ZHj1PHwxXdlepggQ3tyNxyD2Yfh2adZDnkW6eXrw5tZ9sUUWUtFEz/AGzkRD06v7YHnWXqJzul4dfHcarioLqkS99qSlzKbjSMm+FzuRBisES+BPAseRJ4Z8MV07raJo2xUx24V8fVgQbvu/BT6gmsi05rNc3bZuJWcdF5IPRBwqMq2OkbX2kvkuCLux5UaRpLbbO2RBDHGPFyzt8hugH51W7zaPpCTncsv6gRP8oBqtUpiOnrjxFFTsk+5Jy6zXTfFczn/iv/AFrjXT1yOVxN/wA1/wCtcmidBNcJIyyRJ2ZTIkcICHyAQx7vDHUipq9soblVhgMUbQEIjuwQTxn4nYnm3abzgDjhyAOFU26miqahJpN/pt3HKNBqdRXK2uLaj++NvUjINdL5PhupvQuSPkam7Da7fx/E0co8HjH5pun86qekbPsZZIiwYxuyFhnBKnBIzxxXWph1VyW6QkpyXc17Re2+M4FxAyfejYMP8Jwfzqyi40ZpVcExTNjke7Mvpyceo4V58r6rEEEcCORHMeYPSl5aKHMHhlqvfD3NN1l2MuuXsn7Qf3bkB/2X4A+hx61m1zavG5SRWR1OCrAhgfMGrdq7tUu7bCu30iMfVkPfA+7Jz+eR6VfPpmjtOR7jdycDug4WZP1TydfLj6CuKy2n/sWV6oOmE/Ls/QxClT+tmpk9hJiQb0bHuSAd1vI/ZbyPtmoCnIyUllFLTTwxSlKkcNb2Hz4iu1+/GfmpH8tK4Nia9279YfykpWDq19tL+9h+nyIqG0e33NJ3Q8WVv8SKarVX/bPYbl8knSSJePmhKn8N351QK2KJdVcX7CdixJn2tC0BoC30dEt5pHjIwzBbc3Pg7L4+vAevCq7oR47RVupVEkp428R+HI//AESj7APwjqQTyGaiNJ6TkuJGlmcu7cyfyA5ADwFcmnZ8K2X19gTUd+5M6169XF+xDncizwiUnd9W+2fM+wFV2vlKtjFQWIoi228sUpSpHBU1ojR0ElvK8plDI8YzGUICOG7xVhxwwA5jmKhanNDaWjET20uI0kYN2yr3wRyWXHF4s8cDiDxGeVLavxPCl4Xm7Dmh8B6iC1Hkzvzx8tyWE1q0dwYv0OYVTcbnKUeMpKuOAc4cMvLjkdaitAsouYDIQqCRCxPIAMDx8BXDf6PeFt1scQCrAgo6nk6MODKfGutXgr77LJqVnK2/9Ps2h0Gn09Eoad/BPdb5xlJbP5ZJu4S0YdmRI0naFjLHu5mZ87yAN8KBsbpwSeJOM4ENp61jiuZY4t7cRio3iCx3eByQAOeelSFjZBFE87GOMHubv9rKy9Ih5Hm54DzPCo3TOk/pEzy7iR7x+FBgepP1mPMt1OeXKvVf4m7UXKU7eOx81/5FpNDpJwq0vmXm3b9Me2eWzo0pStw8uK/SOQQQSCOII4EHxBr80oA0HV7aYGj+jaSXt4GG7vkZdR977WPEd4edQmuGp/0XdmgftrSX+zlBzjP1HI6+fX1yKrNTOgdZntw8bAS28nCWFj3WB+sp+q45hh5Uv4XQ+qHzX94ZZ1dSxIhqV39LWKIwaJi8L5KMfiHjHIOjryPjwI4GuhV6edys2LYfb4t7l/tSqB+yg/rSpnZPYdno2I9ZGeT5tgfgopXn9TLqtk/c0a1iCI7bTontLSOYDjC/H9STAP7wSsWr0/pnRi3MEsL8pEZfTI4N7HB9q8y3lo0UjxuMOjMrDwKnBrR0FmYOPoLaiOJZPxLKWJLHJP8ADgB6AYGK/FKmtW9ULi+YiBO6PidjiNfInqfIAmnpSUVllCTfBC0rUo9hjbveul3vKM7v+bNUqXU+Y3r2cP6aRDgsBhQMAlmz8IGaqhqK55w+CTrkuUQVK1C12HSFf0lyqt4KhIHuSM/IVUtctTG0e6K0scm+CQFyGAHDLKeQ6A56HwohqK5vpi9wdcorLRXKVZ9StRZNItJh+zRAMuVzljyUDI6cfl41N6xbI3tbaWcTiTsxvFezxkZGTne6DJ9q7K+uMuhvcFXJrOCsRaxqIYojbRP2QYBnebjvOzklUdRzOPYVNacuIobe0kFrATMm84PbgA9lAwCFZQVHfPjVLqR0lp1544Y3VAsIwu6GBPdRMsSxyd1EHADlS9miqnNS6Fzv77D1P+S1NUOiNskksJJtJboaZ0uJ+yxEsQjTcAVnbI32cfFxGCzdTUbXJBAzsqICzMQqgcyScAD3rT4dhrFQWugGwMgR5APUA73Gr3OqiKi9l2E34l0nN7t7tmWUqX1p1fNldSQFt/d3SGxjeDKDnHuR7V2dVdSbi/Y9kAqKcNI+QgPgOrHyHvirPEio9WdivpecFfpWqHYYd3/5Y3v913f82az7TGgmguWtgyzOrBf0e8csfqgYzvdCOPGoV312PEWSlXKPJGUrQ9DbGLmVQ08iQZ+rjff3wQB6ZNdLXLZobCETduJAXVN3cIYlsnnkjkDXFqK3LpT3Dw5JZwUsOcEZ4HBx5jr+dfq3gZ3VFGWZgqjzY4H41x1d9kuge3vhIR3Lcb58N88EH5t+zU7JqEXJnIrqeDbNF2IhhiiXlGiIP2QB/CldqlebbzuaYrHNsmrHZzLdoO7LhZMdJAODH9YDHqPOtjrpaZ0SlzBJDKMq4IPiPBh5g4Iq6i3wpqRCyHXHB5iij3mCjqQPmcV6b0TotLW3SKJe7GuABzYjmT94nj715y09oWS0uHhk4Mh4Hoy/VdfIj+nStd1U2sW0sSrdP2MqgBiwO45H1gwGBnng48s1o62MrIxcN0LUNRbTKPcbV9INOSjBBvYEPZoQPuHI3yfHiD6VYdmGtcBmu2uGSKeeQPljhWHHuKx8Dk4J6+VT+mdeNHRxzSQywNOUfcKLl2fdO73gvjjiTVd1J0rohLIW87KWfvS9tGcFumGwQAvIcc8z1NQeJVvFbXC2OrKl5sl/0xoNbzcZbieLdzgwS7qnOOYGQcVjmvertyukFieRrmSYJ2bEAMwJKBSBwBBB5cOvjWiR68aKsISlsyEZLbkKk7zHHEnlngOJPSoDVzXG1mvZb69lSJgBFBEd4mNOJLkhcZOSPdvKoUeJXmWHhe25Kzpltncu2jrBNF6PIALdkjO2AS0kmMnAHEknAHljwqQiH0qzAkGO2hwwwRjtE7wwfU1TtP7Y4IXVbdPpIK5ZgxUA5+HiuSevuKktFbU7KSFHllWFznejO+SvEjmFweh96XlVbjqcXlv+7FinDjJg88JRmRuakqfVTg/iK46mtcpYnvrh4HDxu++rAEDvAEjBHQkiouzhV5EV3EalgGcgkKM8WwOJwK3YvMU2INb4NI2O6qb7m8kHdQlYs9X5M/sOA8yfCtJg00WvZLcKd2OJHLYOC7Me6DyOF3T71XYNoWjbW2CQShhFHhECyAuQOAyVxknmT4mo3Qu2iKSULPF2CYOX3mbBHIboXPGse2FtspT6WORcYJLJE7b9HYnt5wPjRoz6od4fgzVZ9mesdr9BhhEiRyIpDoxCsWycuM/ECeOR6dKhtoutNheWqolxlkljbuo+9u53X3d4AZ3TnBI5V34dM6Dmhijfsd2JQqiWNlZQOm8RxzzOCcmptN0RjKL29jiwptposGlNUzLI00N5cwu3Ebsm9Fy/u24Y8s4qp7KNWglxeSTYeaGVoQ3PB4l3Gep4cfDPiakNMbV7O2iCWn6ZlUKiqpWJMDABJA4DwXPtVG1F2gm0uJmny8dw29IR8SvknfA6jiQR6eHEhXc6pLH7hKUFJF32qa6XFl2Mdv3O0DEylQcYIG4uRjPXiDWaac11uru3SK4IdQ++r7oUsQCuO6Apxk8hmtjm150ZMn6SeB157rj+VhkH2rK9pun4bq5j+jMGhijCqVBC7xJLYBA+7VmlXEXDddyNvqpfIqAFehdnmrP0KzRWGJZP0knkxHBf2RgeuazrZPqd9Im+kyr+ihPdB5PKOXsvP1x51tlQ112fs18ztEPvMUpSswaFKUoAqe0HUlb+HKYE8YJjb7Q6xsfA9D0PvWB3Fu0bMjqVZSQykYII5givVFUnaBs8W9Uyw4S4Uc+SygfVfz8G9jw5aGk1XR8EuPoL3VdW65MJzSuW7s3ido5FKOpwykYINcNbIkfaV8pQB9pXylAH2vlKUAfa+UpQB9pXylAH2vlKUAfc1PanapSX84RcrGuDI/RF8B4seg9+QpqlqdNfy7sY3Y1I35CO6g8B4t4D54Fb7oHQMVnCsMK4Ucz9Zm6sx6k0lqdSq10x5+hdVV1bvg7GjtHJBEkUShUQAKB/HxJ5k+NdmlKxG87sfFKUrgClKUAKUpQBXdbtR4L9O+NyUDuyqO8PI/aXyPtisR1m1NuLFsTLlD8Mi5Mbe/1T5H8a9IV+JoFdSrqGUjBDAEEeBB4Gm6NVKrblFM6lP8TyrSto1j2NwS5e1bsG+wctEfTqvtkeVZtprUS8tc9pCxUfXTvp65HEe4Fa1eprs4YpKqUSApSlMFYpSlAClKUAKVyQW7OwVFZ2P1VBLfIcauegdkt5PgygW6eL8X9ox/MRVc7IwWZPB2MXLgpIFX/U7ZPLcbsl1vQxcwvKVx6fUHmePl1rRtWdnlrZYZV7SUf/AGPgsP1RyX24+dWes27XZ2r/ADGoUd5HW0do6OCNY4UCIowFA4evmfM8a7NKVmt53Y0KUpXAFKUoAUpSgBSlKAFKUoAUpSgCI0pqlaXHGa3jY/a3cP8A41w341WbvY1ZPncM0fo4I+TA0pVsbrI8NkHCL5RFT7D4x8N1IPWND+RFcC7E1/1s/wDJH/fSlXLV3f7fQh4MPQ71vsPgHx3EreQVF/gambDZPYR842lP+0diPkMClKhLU2vmRJVQXYtFjouKFd2GNIx4IqqPwFdqlKobzyWClKVwBSlKAFKUoAUpSgD/2Q==">
            <a:extLst>
              <a:ext uri="{FF2B5EF4-FFF2-40B4-BE49-F238E27FC236}">
                <a16:creationId xmlns:a16="http://schemas.microsoft.com/office/drawing/2014/main" id="{C1D0FB82-0F0A-3844-B640-4F9AE8C6D4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" y="-657225"/>
            <a:ext cx="1352550" cy="1352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16ABA-F65C-6C45-97BE-3098815D3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2" y="116632"/>
            <a:ext cx="9384263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>
                <a:latin typeface="Skia"/>
                <a:cs typeface="Skia"/>
              </a:rPr>
              <a:t>Program was funded (2015) by the Gordon and Betty Moore Foundation - </a:t>
            </a:r>
            <a:r>
              <a:rPr lang="en-US" sz="2000" b="1" i="1" dirty="0">
                <a:solidFill>
                  <a:srgbClr val="00B0F0"/>
                </a:solidFill>
                <a:latin typeface="Skia" panose="020D0502020204020204" pitchFamily="34" charset="0"/>
                <a:cs typeface="Skia"/>
              </a:rPr>
              <a:t>P</a:t>
            </a:r>
            <a:r>
              <a:rPr lang="en-US" sz="2000" b="1" i="1" dirty="0">
                <a:solidFill>
                  <a:srgbClr val="00B0F0"/>
                </a:solidFill>
                <a:latin typeface="Skia" panose="020D0502020204020204" pitchFamily="34" charset="0"/>
              </a:rPr>
              <a:t>hase 1</a:t>
            </a:r>
            <a:r>
              <a:rPr lang="en-US" sz="2000" i="1" dirty="0">
                <a:solidFill>
                  <a:srgbClr val="00B0F0"/>
                </a:solidFill>
                <a:latin typeface="Skia" panose="020D0502020204020204" pitchFamily="34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Skia" panose="020D0502020204020204" pitchFamily="34" charset="0"/>
              </a:rPr>
              <a:t> Design and Construction of </a:t>
            </a:r>
            <a:r>
              <a:rPr lang="en-US" sz="2000" dirty="0" err="1">
                <a:solidFill>
                  <a:srgbClr val="00B0F0"/>
                </a:solidFill>
                <a:latin typeface="Skia" panose="020D0502020204020204" pitchFamily="34" charset="0"/>
              </a:rPr>
              <a:t>SeaHawk</a:t>
            </a:r>
            <a:r>
              <a:rPr lang="en-US" sz="2000" dirty="0">
                <a:solidFill>
                  <a:srgbClr val="00B0F0"/>
                </a:solidFill>
                <a:latin typeface="Skia" panose="020D0502020204020204" pitchFamily="34" charset="0"/>
              </a:rPr>
              <a:t> Satellite Bus and </a:t>
            </a:r>
            <a:r>
              <a:rPr lang="en-US" sz="2000" dirty="0" err="1">
                <a:solidFill>
                  <a:srgbClr val="00B0F0"/>
                </a:solidFill>
                <a:latin typeface="Skia" panose="020D0502020204020204" pitchFamily="34" charset="0"/>
              </a:rPr>
              <a:t>HawkEye</a:t>
            </a:r>
            <a:r>
              <a:rPr lang="en-US" sz="2000" dirty="0">
                <a:solidFill>
                  <a:srgbClr val="00B0F0"/>
                </a:solidFill>
                <a:latin typeface="Skia" panose="020D0502020204020204" pitchFamily="34" charset="0"/>
              </a:rPr>
              <a:t> Ocean Color Sensor</a:t>
            </a:r>
            <a:endParaRPr lang="en-US" sz="2400" dirty="0">
              <a:solidFill>
                <a:srgbClr val="00B0F0"/>
              </a:solidFill>
              <a:latin typeface="Skia"/>
              <a:cs typeface="Skia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Skia"/>
                <a:cs typeface="Skia"/>
              </a:rPr>
              <a:t>		-  </a:t>
            </a:r>
            <a:r>
              <a:rPr lang="en-US" sz="2000" dirty="0">
                <a:latin typeface="Skia"/>
                <a:cs typeface="Skia"/>
              </a:rPr>
              <a:t>Clyde Space (Scotland) provides the CubeSat bus named 			    SeaHawk-1 and SeaHawk-2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Skia"/>
                <a:cs typeface="Skia"/>
              </a:rPr>
              <a:t>		-  Alan Holmes and his team at Cloudland Instruments (Calif) 		                  provides the Hawkeye Sensors</a:t>
            </a:r>
            <a:endParaRPr lang="en-US" sz="2400" dirty="0">
              <a:latin typeface="Skia"/>
              <a:cs typeface="Skia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Skia"/>
                <a:cs typeface="Skia"/>
              </a:rPr>
              <a:t>The program is administered by Dr. John Morrison – UNCW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Skia"/>
              <a:cs typeface="Skia"/>
            </a:endParaRPr>
          </a:p>
          <a:p>
            <a:pPr>
              <a:lnSpc>
                <a:spcPct val="90000"/>
              </a:lnSpc>
            </a:pPr>
            <a:endParaRPr lang="en-US" sz="2000" dirty="0">
              <a:latin typeface="Skia"/>
              <a:cs typeface="Skia"/>
            </a:endParaRPr>
          </a:p>
          <a:p>
            <a:pPr lvl="2">
              <a:lnSpc>
                <a:spcPct val="90000"/>
              </a:lnSpc>
            </a:pPr>
            <a:r>
              <a:rPr lang="en-US" sz="100" dirty="0">
                <a:latin typeface="Skia"/>
                <a:cs typeface="Skia"/>
              </a:rPr>
              <a:t>					</a:t>
            </a:r>
            <a:endParaRPr lang="en-US" sz="400" dirty="0">
              <a:solidFill>
                <a:srgbClr val="92D050"/>
              </a:solidFill>
              <a:latin typeface="Skia"/>
              <a:cs typeface="Skia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601251-122E-B94F-9E08-F33A849C6900}"/>
              </a:ext>
            </a:extLst>
          </p:cNvPr>
          <p:cNvSpPr txBox="1">
            <a:spLocks/>
          </p:cNvSpPr>
          <p:nvPr/>
        </p:nvSpPr>
        <p:spPr>
          <a:xfrm>
            <a:off x="63500" y="3429000"/>
            <a:ext cx="8972996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kia"/>
                <a:cs typeface="Skia"/>
              </a:rPr>
              <a:t>NASA provided  “advice and review” during the development phase and with formal NASA/HQ Space Act Agreement (2017), provides support for    the collection, processing, calibration, validation, archive and distribution of the data 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Skia"/>
                <a:cs typeface="Skia"/>
              </a:rPr>
              <a:t>(see backup for details)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6621DA-5727-3243-88F7-D5D374BE98AD}"/>
              </a:ext>
            </a:extLst>
          </p:cNvPr>
          <p:cNvSpPr txBox="1">
            <a:spLocks/>
          </p:cNvSpPr>
          <p:nvPr/>
        </p:nvSpPr>
        <p:spPr>
          <a:xfrm>
            <a:off x="2195736" y="4904251"/>
            <a:ext cx="6624736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kia"/>
                <a:cs typeface="Skia"/>
              </a:rPr>
              <a:t>A second Moore Foundation grant was awarded in June 2017 for </a:t>
            </a:r>
            <a:r>
              <a:rPr lang="en-US" sz="2000" b="1" i="1" dirty="0">
                <a:solidFill>
                  <a:srgbClr val="00B0F0"/>
                </a:solidFill>
                <a:latin typeface="Skia"/>
                <a:cs typeface="Skia"/>
              </a:rPr>
              <a:t>Phase 2</a:t>
            </a:r>
            <a:r>
              <a:rPr lang="en-US" sz="2000" dirty="0">
                <a:latin typeface="Skia"/>
                <a:cs typeface="Skia"/>
              </a:rPr>
              <a:t>  to support the commercial launch and operations of both spacecraft and instruments for duration of 2 years each.</a:t>
            </a:r>
            <a:endParaRPr lang="en-US" sz="1800" dirty="0">
              <a:latin typeface="Skia" panose="020D0502020204020204" pitchFamily="34" charset="0"/>
              <a:cs typeface="Skia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4B47FC-8CFF-5D4A-8E8D-40EFFA7AF68B}"/>
              </a:ext>
            </a:extLst>
          </p:cNvPr>
          <p:cNvSpPr txBox="1">
            <a:spLocks/>
          </p:cNvSpPr>
          <p:nvPr/>
        </p:nvSpPr>
        <p:spPr>
          <a:xfrm>
            <a:off x="2508740" y="5093568"/>
            <a:ext cx="6624736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00" dirty="0">
              <a:latin typeface="Skia"/>
              <a:cs typeface="Skia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51589B4-06F3-DB4E-B0A0-0E204A4E4A3A}"/>
              </a:ext>
            </a:extLst>
          </p:cNvPr>
          <p:cNvSpPr txBox="1">
            <a:spLocks/>
          </p:cNvSpPr>
          <p:nvPr/>
        </p:nvSpPr>
        <p:spPr>
          <a:xfrm>
            <a:off x="3563888" y="5355224"/>
            <a:ext cx="6624736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000" dirty="0">
              <a:latin typeface="Skia"/>
              <a:cs typeface="Sk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947465-6706-3F4F-9A20-2DB59914DA07}"/>
              </a:ext>
            </a:extLst>
          </p:cNvPr>
          <p:cNvSpPr txBox="1"/>
          <p:nvPr/>
        </p:nvSpPr>
        <p:spPr>
          <a:xfrm>
            <a:off x="2843808" y="2934232"/>
            <a:ext cx="2800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https://uncw.edu/socon/</a:t>
            </a:r>
            <a:endParaRPr lang="en-US" sz="2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32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4" descr="data:image/jpeg;base64,/9j/4AAQSkZJRgABAQAAAQABAAD/2wCEAAkGBhQSERMUEhQVFBUWFxQYGBgYFhQcFRUXFxkXGhoUFhcdHSgfGhojHRwUHy8hIycpLDgsHR4xNTAqNSYuLSkBCQoKDgwOGg8PGi8kHyQsLCk1LTQsLCwsLCwsKiwwKSwsKjAvLCwpLCksLCwpLCwsLCwsKSwpLC8pLCwsLCksLP/AABEIALUAtQMBIgACEQEDEQH/xAAcAAEAAwADAQEAAAAAAAAAAAAABQYHAwQIAQL/xABHEAACAQMABwYCBgcECQUAAAABAgMABBEFBgcSITFBEyJRYXGBMpEUQlJiobEjcoKiwcLRM1OSshVUY3ODk8PS4SQlNENE/8QAGwEAAgMBAQEAAAAAAAAAAAAAAAQCAwUBBgf/xAAxEQACAgEDAgQDCAIDAAAAAAAAAQIDEQQhMRJBEzJRYSKBsSNCcZGh0eHwBVIGM/H/2gAMAwEAAhEDEQA/ANxpSlAClKUAKUqs61bQLaxyrntJccIkxveW8eSD14+RqUYSm8RRxtJZZZqgNN69WdpkSzLvj6id5/QgcvfFY5rHtJu7vI3+xjP1IyRkeDP8TfgPKqrWlXoO82LS1H+prGlNuA4i3tyfBpWx+4uf8wqtXm1y/f4XjjHgkY/NsmuW12ZStYSTlou03lKDtU3ezXeDguDubxO6Rx6edUh0wSDzBI5gjh5jgfamaqaHnpWcfMqnOzuT0uv1+3O7l9io/IVxDXa+/wBbn/xmoSuWWHdC/eXe+ZI/hTHhw9F+RX1S9SwW+0fSCcrl2/WCH+Wpqw2z3iY7RIpR17pU/NTj8KoFKjKiuXMUdVkl3Nq0TtptnwJ45IT48HT5jDfu1dtF6ZhuV3oJUkH3WBI9RzHvXl+ua0vHicPG7I45MpIYe4pWzQQfleC2OokuT1PSsb1Y2ySx4S8XtU/vFAEg8yvJvwPrWr6I0zDdRiSCRZFPUcwfBhzB8jWbbROrzIahZGXB3aUpVBMUpSgBSlKAFKUoAV8dwASTgDiSeQHiaO4AJJwBxJPIAdTWJbRtoxuma3t2xbg4ZhzmI/k8B15npV9NMrZYRCc1BZZKa87WSS0Ni2BxDTdT5ReX3vl41lzuSSSSSTkknJJPUnqa/NK3aqo1LETPlNyeWKUpVpE7cek3WB4Af0bujsOPxIGA/Pj6DwrqUpXMYA+1K6dt91bT71rG3zeX+lRVWfXS33Y9G+djCPkzn+aoSfxJEktmVelK5FhYjIUkeIBxVhE46UpQAqQ0Lp6a0kEkDlG6/ZYfZZeRFR9K40msME8HoHUnaDFfruHEc4HejzwbHNoz1HlzH41bK8rW9wyMroxVlIKsDggjkQa3PZ5tBF6nZTELcKOPQSqPrqPHxHuOHLH1Wk6Pihx9B2q7q2fJdqUpWeMClKUAKUqs7QNavoNozKR2r9yIfeI4vjwUcfXHjUoRc5KKONpLLKZtZ15yWsoG4D+3YdT/AHQ8vtfLxrK6/TuSSSSSSSSeZJ5knxr816KqpVR6UZs5OTyxSlKtIilKUAKUrtaM0ZJcSLFChd25AfmT0A6k1xvG7A6prZNK7Onvk0f3xEkdsqucEvnCkBV+fEmmh9UrPREQub51eb6vDIDfZhTmzfeP4Vx7XtPzxxWohkeNJg5YKcMeCkAsOI5nkaz53O2cVX77/IZjBRi3L8jnktdDaK4PuyzDmG/Sy581+FPkK6U+2+NTiK0YqPtSKp9lVWH41kxr5Vy0kHvNtsh4z+7sau91o/TYKBPot5glCQvfI443hwceRw3UVl99ZPDI8Ug3XRirDwI/hX60fEzSoI2VHyCrM6oFI4g77EAcq0vXrV1rq0tbsNbJKQBM3bRBJG3QoKyk7rfByz+VCxRJRzs/0/g551nuZXSv3JHukg4yCRwII4eBHAjzFfimyoVzWd28TrJGxV0IKsOYIrhpQB6L1H1uW/tw/BZUwsq+DfaH3W5j3HSrFXm/U3WZrG6SUZKHuyL9pDz9xzHp516MgnV1V1IZWAYEciCMgj2rB1VHhS24Y/VZ1rfk5KUpShcK8+7SdY/pd6+6cxxZjTwOD3m92z7AVsevWm/otjNKDh93cT9d+6CPMZz7V5xrU0FfM3+ArqJfdFKUrVFBSlKAFK/SPg5wD5EZB9RVm1e1SXSDYtn7N1wZEcMVVScb8cgHEfdbB8251CU1FZfB1JvZEXq7q5NezCKFcnmzH4UX7THw8uZrVri5tNAW+4gEtzIOvxuftOfqRg8h+Zya5dMaVttBWghgUNO4yAfiY8jNKfsjoPYY4kYxf38k8jSSsXdzlmPM/wBB5Uos6l5e0PqXPFX4/Q7OmNNzXc3aTuXYkAfZUZ+FR0FaPtqixb2Xkzr+4v8ASsstVy6DxZR+IrX9t8f/AKW3PhMfxQ1K3Eba0vc5DeEmY3SlKcKT7Xdm0oWt44McI5JJAc8zIEGMeW7+Jrn0Xq3LOhk4Rwr8U0h3Yl8gebt91QTXWvWiHdh3mHWRxgt+qn1F9cn05VDKbx6HcNI6dKUqZwUpSgBW0bG9Y+1t3tnPeh4p4mNjy/ZbI9CKxep/UXTX0W+gkzhS24/6j8Dn0OD7Uvqa/EraLKpdMsno6lKV540TK9uGlOFtADzLysPTur+cnyrJqum1y839JOvSNI0Hy3j+LVS69Dpo9NUTOteZsUpSmCsUrmglUfEgb9ph+VT+r8cNxMkKWLSOx6XUigDqx7hwBzJqEpdKzj6HUskZq/oCW8nWGEZY8ST8KL1dj4D/AMVs11NbaCsQEG9I3IH45pMfE3go/AcBzrt9jZaFtXcLuAniN4tJI+OCKW4nr5DiaplxrZo7SEwaayupZcBQFZ2wB0VEfA8eArNnY73nD6F+oyoqtc7kRo/X2O5zFpWNZo2JKyquJYcnoRx3R5cR51yac2VyBO3sHF1CwyACO0x5Y4P7YPlV90XqFo+Vd42LxeAlLBj7CQke+KseiNAQWoZbeMRqxyQC2CfHBPOoy1UYP7PK9u38ElU2vi/kwTVPV9riZlAIlhaJyhGCUEgEgweIZchvnWu7SNAtd28SDgBMGduiRqjlmPsMepFWX/RkXa9t2adruld/dG/unGV3ueOArlngV1ZHAZWBVgeRBGCD5YqmzVOc1JdicasRaPNWhNXJ7x922iZhnmeCoDy33PAcPfwFXSXVix0Uoe9b6VcEZWBeCA+LdSvm3DwU1r1pZpEgSNFRByVQAB7Coe71DsZWZ5LZGZjksd7JPiTmrZa3re+Uvbn8yCowtuTCNYdZ5rxwZCAi/BEoxHGPBV/jzqIrbNN6oWEGT/o2eQDrEWI+Ql3vwqj3eldEAkDR9yCOhndSPYucU7VfGSxCLx8v3KJVtPdlLpVhuNKWB+CylHrdt/2Gou4uYT8ELJ/xi3/TFMKTfZ/p+5W17nSpX018qZwUpSgD0tqjpT6RZW8p4lo13v1l7rfvA0qs7Grvf0eUz/ZyuPY4YfmaV5u6PTY17mlB5imZfr9LvaSuz/tSP8IUfwqv1N67D/3G7/3z/nUJXoK/IvwRnS5YpSlWHDkt7dnZURSzMQqqBkkngABW/ah6lLYQZYBrhxmRvDwiU/ZHj1PHwxXdlepggQ3tyNxyD2Yfh2adZDnkW6eXrw5tZ9sUUWUtFEz/AGzkRD06v7YHnWXqJzul4dfHcarioLqkS99qSlzKbjSMm+FzuRBisES+BPAseRJ4Z8MV07raJo2xUx24V8fVgQbvu/BT6gmsi05rNc3bZuJWcdF5IPRBwqMq2OkbX2kvkuCLux5UaRpLbbO2RBDHGPFyzt8hugH51W7zaPpCTncsv6gRP8oBqtUpiOnrjxFFTsk+5Jy6zXTfFczn/iv/AFrjXT1yOVxN/wA1/wCtcmidBNcJIyyRJ2ZTIkcICHyAQx7vDHUipq9soblVhgMUbQEIjuwQTxn4nYnm3abzgDjhyAOFU26miqahJpN/pt3HKNBqdRXK2uLaj++NvUjINdL5PhupvQuSPkam7Da7fx/E0co8HjH5pun86qekbPsZZIiwYxuyFhnBKnBIzxxXWph1VyW6QkpyXc17Re2+M4FxAyfejYMP8Jwfzqyi40ZpVcExTNjke7Mvpyceo4V58r6rEEEcCORHMeYPSl5aKHMHhlqvfD3NN1l2MuuXsn7Qf3bkB/2X4A+hx61m1zavG5SRWR1OCrAhgfMGrdq7tUu7bCu30iMfVkPfA+7Jz+eR6VfPpmjtOR7jdycDug4WZP1TydfLj6CuKy2n/sWV6oOmE/Ls/QxClT+tmpk9hJiQb0bHuSAd1vI/ZbyPtmoCnIyUllFLTTwxSlKkcNb2Hz4iu1+/GfmpH8tK4Nia9279YfykpWDq19tL+9h+nyIqG0e33NJ3Q8WVv8SKarVX/bPYbl8knSSJePmhKn8N351QK2KJdVcX7CdixJn2tC0BoC30dEt5pHjIwzBbc3Pg7L4+vAevCq7oR47RVupVEkp428R+HI//AESj7APwjqQTyGaiNJ6TkuJGlmcu7cyfyA5ADwFcmnZ8K2X19gTUd+5M6169XF+xDncizwiUnd9W+2fM+wFV2vlKtjFQWIoi228sUpSpHBU1ojR0ElvK8plDI8YzGUICOG7xVhxwwA5jmKhanNDaWjET20uI0kYN2yr3wRyWXHF4s8cDiDxGeVLavxPCl4Xm7Dmh8B6iC1Hkzvzx8tyWE1q0dwYv0OYVTcbnKUeMpKuOAc4cMvLjkdaitAsouYDIQqCRCxPIAMDx8BXDf6PeFt1scQCrAgo6nk6MODKfGutXgr77LJqVnK2/9Ps2h0Gn09Eoad/BPdb5xlJbP5ZJu4S0YdmRI0naFjLHu5mZ87yAN8KBsbpwSeJOM4ENp61jiuZY4t7cRio3iCx3eByQAOeelSFjZBFE87GOMHubv9rKy9Ih5Hm54DzPCo3TOk/pEzy7iR7x+FBgepP1mPMt1OeXKvVf4m7UXKU7eOx81/5FpNDpJwq0vmXm3b9Me2eWzo0pStw8uK/SOQQQSCOII4EHxBr80oA0HV7aYGj+jaSXt4GG7vkZdR977WPEd4edQmuGp/0XdmgftrSX+zlBzjP1HI6+fX1yKrNTOgdZntw8bAS28nCWFj3WB+sp+q45hh5Uv4XQ+qHzX94ZZ1dSxIhqV39LWKIwaJi8L5KMfiHjHIOjryPjwI4GuhV6edys2LYfb4t7l/tSqB+yg/rSpnZPYdno2I9ZGeT5tgfgopXn9TLqtk/c0a1iCI7bTontLSOYDjC/H9STAP7wSsWr0/pnRi3MEsL8pEZfTI4N7HB9q8y3lo0UjxuMOjMrDwKnBrR0FmYOPoLaiOJZPxLKWJLHJP8ADgB6AYGK/FKmtW9ULi+YiBO6PidjiNfInqfIAmnpSUVllCTfBC0rUo9hjbveul3vKM7v+bNUqXU+Y3r2cP6aRDgsBhQMAlmz8IGaqhqK55w+CTrkuUQVK1C12HSFf0lyqt4KhIHuSM/IVUtctTG0e6K0scm+CQFyGAHDLKeQ6A56HwohqK5vpi9wdcorLRXKVZ9StRZNItJh+zRAMuVzljyUDI6cfl41N6xbI3tbaWcTiTsxvFezxkZGTne6DJ9q7K+uMuhvcFXJrOCsRaxqIYojbRP2QYBnebjvOzklUdRzOPYVNacuIobe0kFrATMm84PbgA9lAwCFZQVHfPjVLqR0lp1544Y3VAsIwu6GBPdRMsSxyd1EHADlS9miqnNS6Fzv77D1P+S1NUOiNskksJJtJboaZ0uJ+yxEsQjTcAVnbI32cfFxGCzdTUbXJBAzsqICzMQqgcyScAD3rT4dhrFQWugGwMgR5APUA73Gr3OqiKi9l2E34l0nN7t7tmWUqX1p1fNldSQFt/d3SGxjeDKDnHuR7V2dVdSbi/Y9kAqKcNI+QgPgOrHyHvirPEio9WdivpecFfpWqHYYd3/5Y3v913f82az7TGgmguWtgyzOrBf0e8csfqgYzvdCOPGoV312PEWSlXKPJGUrQ9DbGLmVQ08iQZ+rjff3wQB6ZNdLXLZobCETduJAXVN3cIYlsnnkjkDXFqK3LpT3Dw5JZwUsOcEZ4HBx5jr+dfq3gZ3VFGWZgqjzY4H41x1d9kuge3vhIR3Lcb58N88EH5t+zU7JqEXJnIrqeDbNF2IhhiiXlGiIP2QB/CldqlebbzuaYrHNsmrHZzLdoO7LhZMdJAODH9YDHqPOtjrpaZ0SlzBJDKMq4IPiPBh5g4Iq6i3wpqRCyHXHB5iij3mCjqQPmcV6b0TotLW3SKJe7GuABzYjmT94nj715y09oWS0uHhk4Mh4Hoy/VdfIj+nStd1U2sW0sSrdP2MqgBiwO45H1gwGBnng48s1o62MrIxcN0LUNRbTKPcbV9INOSjBBvYEPZoQPuHI3yfHiD6VYdmGtcBmu2uGSKeeQPljhWHHuKx8Dk4J6+VT+mdeNHRxzSQywNOUfcKLl2fdO73gvjjiTVd1J0rohLIW87KWfvS9tGcFumGwQAvIcc8z1NQeJVvFbXC2OrKl5sl/0xoNbzcZbieLdzgwS7qnOOYGQcVjmvertyukFieRrmSYJ2bEAMwJKBSBwBBB5cOvjWiR68aKsISlsyEZLbkKk7zHHEnlngOJPSoDVzXG1mvZb69lSJgBFBEd4mNOJLkhcZOSPdvKoUeJXmWHhe25Kzpltncu2jrBNF6PIALdkjO2AS0kmMnAHEknAHljwqQiH0qzAkGO2hwwwRjtE7wwfU1TtP7Y4IXVbdPpIK5ZgxUA5+HiuSevuKktFbU7KSFHllWFznejO+SvEjmFweh96XlVbjqcXlv+7FinDjJg88JRmRuakqfVTg/iK46mtcpYnvrh4HDxu++rAEDvAEjBHQkiouzhV5EV3EalgGcgkKM8WwOJwK3YvMU2INb4NI2O6qb7m8kHdQlYs9X5M/sOA8yfCtJg00WvZLcKd2OJHLYOC7Me6DyOF3T71XYNoWjbW2CQShhFHhECyAuQOAyVxknmT4mo3Qu2iKSULPF2CYOX3mbBHIboXPGse2FtspT6WORcYJLJE7b9HYnt5wPjRoz6od4fgzVZ9mesdr9BhhEiRyIpDoxCsWycuM/ECeOR6dKhtoutNheWqolxlkljbuo+9u53X3d4AZ3TnBI5V34dM6Dmhijfsd2JQqiWNlZQOm8RxzzOCcmptN0RjKL29jiwptposGlNUzLI00N5cwu3Ebsm9Fy/u24Y8s4qp7KNWglxeSTYeaGVoQ3PB4l3Gep4cfDPiakNMbV7O2iCWn6ZlUKiqpWJMDABJA4DwXPtVG1F2gm0uJmny8dw29IR8SvknfA6jiQR6eHEhXc6pLH7hKUFJF32qa6XFl2Mdv3O0DEylQcYIG4uRjPXiDWaac11uru3SK4IdQ++r7oUsQCuO6Apxk8hmtjm150ZMn6SeB157rj+VhkH2rK9pun4bq5j+jMGhijCqVBC7xJLYBA+7VmlXEXDddyNvqpfIqAFehdnmrP0KzRWGJZP0knkxHBf2RgeuazrZPqd9Im+kyr+ihPdB5PKOXsvP1x51tlQ112fs18ztEPvMUpSswaFKUoAqe0HUlb+HKYE8YJjb7Q6xsfA9D0PvWB3Fu0bMjqVZSQykYII5givVFUnaBs8W9Uyw4S4Uc+SygfVfz8G9jw5aGk1XR8EuPoL3VdW65MJzSuW7s3ido5FKOpwykYINcNbIkfaV8pQB9pXylAH2vlKUAfa+UpQB9pXylAH2vlKUAfc1PanapSX84RcrGuDI/RF8B4seg9+QpqlqdNfy7sY3Y1I35CO6g8B4t4D54Fb7oHQMVnCsMK4Ucz9Zm6sx6k0lqdSq10x5+hdVV1bvg7GjtHJBEkUShUQAKB/HxJ5k+NdmlKxG87sfFKUrgClKUAKUpQBXdbtR4L9O+NyUDuyqO8PI/aXyPtisR1m1NuLFsTLlD8Mi5Mbe/1T5H8a9IV+JoFdSrqGUjBDAEEeBB4Gm6NVKrblFM6lP8TyrSto1j2NwS5e1bsG+wctEfTqvtkeVZtprUS8tc9pCxUfXTvp65HEe4Fa1eprs4YpKqUSApSlMFYpSlAClKUAKVyQW7OwVFZ2P1VBLfIcauegdkt5PgygW6eL8X9ox/MRVc7IwWZPB2MXLgpIFX/U7ZPLcbsl1vQxcwvKVx6fUHmePl1rRtWdnlrZYZV7SUf/AGPgsP1RyX24+dWes27XZ2r/ADGoUd5HW0do6OCNY4UCIowFA4evmfM8a7NKVmt53Y0KUpXAFKUoAUpSgBSlKAFKUoAUpSgCI0pqlaXHGa3jY/a3cP8A41w341WbvY1ZPncM0fo4I+TA0pVsbrI8NkHCL5RFT7D4x8N1IPWND+RFcC7E1/1s/wDJH/fSlXLV3f7fQh4MPQ71vsPgHx3EreQVF/gambDZPYR842lP+0diPkMClKhLU2vmRJVQXYtFjouKFd2GNIx4IqqPwFdqlKobzyWClKVwBSlKAFKUoAUpSgD/2Q=="/>
          <p:cNvSpPr>
            <a:spLocks noChangeAspect="1" noChangeArrowheads="1"/>
          </p:cNvSpPr>
          <p:nvPr/>
        </p:nvSpPr>
        <p:spPr bwMode="auto">
          <a:xfrm>
            <a:off x="63500" y="-657225"/>
            <a:ext cx="13525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727" y="2708920"/>
            <a:ext cx="2517273" cy="4032448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0FAA192-2520-564E-8683-43FFECBAAAB4}"/>
              </a:ext>
            </a:extLst>
          </p:cNvPr>
          <p:cNvSpPr txBox="1">
            <a:spLocks/>
          </p:cNvSpPr>
          <p:nvPr/>
        </p:nvSpPr>
        <p:spPr>
          <a:xfrm>
            <a:off x="1866" y="-27384"/>
            <a:ext cx="9142134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3600" b="1" dirty="0">
                <a:latin typeface="Skia"/>
                <a:cs typeface="Skia"/>
              </a:rPr>
              <a:t>Key Mission Parameters</a:t>
            </a:r>
            <a:br>
              <a:rPr lang="en-US" sz="3600" b="1" dirty="0">
                <a:latin typeface="Skia"/>
                <a:cs typeface="Skia"/>
              </a:rPr>
            </a:br>
            <a:endParaRPr lang="en-US" sz="3600" dirty="0">
              <a:latin typeface="Skia"/>
              <a:cs typeface="Sk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D23EC-A7EA-BC4E-864E-06CBBFC0C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9970"/>
            <a:ext cx="3810000" cy="351790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72690AD-F061-6148-96D2-0D222F7A65FD}"/>
              </a:ext>
            </a:extLst>
          </p:cNvPr>
          <p:cNvCxnSpPr/>
          <p:nvPr/>
        </p:nvCxnSpPr>
        <p:spPr>
          <a:xfrm flipH="1">
            <a:off x="942158" y="2759548"/>
            <a:ext cx="775976" cy="30941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5F2573A-E0C1-9F4E-AE56-6F7C7B54AD6F}"/>
              </a:ext>
            </a:extLst>
          </p:cNvPr>
          <p:cNvSpPr txBox="1"/>
          <p:nvPr/>
        </p:nvSpPr>
        <p:spPr>
          <a:xfrm>
            <a:off x="146700" y="2782669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</a:t>
            </a:r>
            <a:b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91FDDBD-1FB2-B04F-8384-8EFBD407E010}"/>
              </a:ext>
            </a:extLst>
          </p:cNvPr>
          <p:cNvCxnSpPr/>
          <p:nvPr/>
        </p:nvCxnSpPr>
        <p:spPr>
          <a:xfrm flipH="1">
            <a:off x="2122287" y="3375108"/>
            <a:ext cx="1" cy="77397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1E0949F-C234-7B45-A879-DF74AD0EADD1}"/>
              </a:ext>
            </a:extLst>
          </p:cNvPr>
          <p:cNvSpPr txBox="1"/>
          <p:nvPr/>
        </p:nvSpPr>
        <p:spPr>
          <a:xfrm>
            <a:off x="2239778" y="377642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Nadir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88537B39-4652-5147-812A-27D3D1864605}"/>
              </a:ext>
            </a:extLst>
          </p:cNvPr>
          <p:cNvSpPr txBox="1">
            <a:spLocks/>
          </p:cNvSpPr>
          <p:nvPr/>
        </p:nvSpPr>
        <p:spPr>
          <a:xfrm>
            <a:off x="3131840" y="559221"/>
            <a:ext cx="6258768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latin typeface="Skia"/>
                <a:cs typeface="Skia"/>
              </a:rPr>
              <a:t>Launched 3 December 2018 </a:t>
            </a:r>
            <a:r>
              <a:rPr lang="en-US" sz="1000" dirty="0">
                <a:latin typeface="Skia"/>
                <a:cs typeface="Skia"/>
              </a:rPr>
              <a:t>(3 weeks before government shutdown)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latin typeface="Skia"/>
                <a:cs typeface="Skia"/>
              </a:rPr>
              <a:t>Nominal orbital height = 585 km (- 1 km today)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latin typeface="Skia"/>
                <a:cs typeface="Skia"/>
              </a:rPr>
              <a:t>Sun-synchronous around 10:30am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latin typeface="Skia"/>
                <a:cs typeface="Skia"/>
              </a:rPr>
              <a:t>18 day repeat orbit (one satellite)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latin typeface="Skia"/>
                <a:cs typeface="Skia"/>
              </a:rPr>
              <a:t>Baseline orbital lifetime of 1 year (18-24 month)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latin typeface="Skia"/>
                <a:cs typeface="Skia"/>
              </a:rPr>
              <a:t>Image size of 200 x 600km of approximately        120 meter resolution - 100MB/scene)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>
                <a:latin typeface="Skia"/>
                <a:cs typeface="Skia"/>
              </a:rPr>
              <a:t>X-band downlink (Wallops &amp; Alaska)			data rate of 6 --&gt; 100mbs </a:t>
            </a:r>
            <a:endParaRPr lang="en-US" sz="1800" dirty="0"/>
          </a:p>
          <a:p>
            <a:pPr>
              <a:buFont typeface="+mj-lt"/>
              <a:buAutoNum type="arabicPeriod"/>
            </a:pPr>
            <a:endParaRPr lang="en-US" sz="1800" dirty="0">
              <a:latin typeface="Skia"/>
              <a:cs typeface="Skia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ED32A569-0DEA-1546-ACB5-AB1F20632628}"/>
              </a:ext>
            </a:extLst>
          </p:cNvPr>
          <p:cNvSpPr txBox="1">
            <a:spLocks/>
          </p:cNvSpPr>
          <p:nvPr/>
        </p:nvSpPr>
        <p:spPr>
          <a:xfrm>
            <a:off x="2339752" y="4077072"/>
            <a:ext cx="6048672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kia"/>
                <a:cs typeface="Skia"/>
              </a:rPr>
              <a:t>Weight of instrument less than 1 kilogram</a:t>
            </a:r>
          </a:p>
          <a:p>
            <a:r>
              <a:rPr lang="en-US" sz="1800" dirty="0">
                <a:latin typeface="Skia"/>
                <a:cs typeface="Skia"/>
              </a:rPr>
              <a:t>Total weight of spacecraft plus instrument	  less than 5 kilograms</a:t>
            </a:r>
          </a:p>
          <a:p>
            <a:r>
              <a:rPr lang="en-US" sz="1800" dirty="0">
                <a:latin typeface="Skia"/>
                <a:cs typeface="Skia"/>
              </a:rPr>
              <a:t>Off-the-shelf CCD arrays used</a:t>
            </a:r>
          </a:p>
          <a:p>
            <a:r>
              <a:rPr lang="en-US" sz="1800" dirty="0">
                <a:latin typeface="Skia"/>
                <a:cs typeface="Skia"/>
              </a:rPr>
              <a:t>Sensitivity comparable to </a:t>
            </a:r>
            <a:r>
              <a:rPr lang="en-US" sz="1800" dirty="0" err="1">
                <a:latin typeface="Skia"/>
                <a:cs typeface="Skia"/>
              </a:rPr>
              <a:t>SeaWiFS</a:t>
            </a:r>
            <a:endParaRPr lang="en-US" sz="1800" dirty="0">
              <a:latin typeface="Skia"/>
              <a:cs typeface="Skia"/>
            </a:endParaRPr>
          </a:p>
          <a:p>
            <a:pPr marL="342900" lvl="1" indent="-342900">
              <a:buClr>
                <a:schemeClr val="tx1"/>
              </a:buClr>
              <a:buFont typeface="Arial" charset="0"/>
              <a:buChar char="•"/>
            </a:pPr>
            <a:r>
              <a:rPr lang="en-US" sz="1800" dirty="0">
                <a:latin typeface="Skia"/>
                <a:cs typeface="Skia"/>
              </a:rPr>
              <a:t>8 </a:t>
            </a:r>
            <a:r>
              <a:rPr lang="en-US" sz="1800" dirty="0" err="1">
                <a:latin typeface="Skia"/>
                <a:cs typeface="Skia"/>
              </a:rPr>
              <a:t>SeaWiFS</a:t>
            </a:r>
            <a:r>
              <a:rPr lang="en-US" sz="1800" dirty="0">
                <a:latin typeface="Skia"/>
                <a:cs typeface="Skia"/>
              </a:rPr>
              <a:t> Bands (see backup)</a:t>
            </a:r>
          </a:p>
          <a:p>
            <a:pPr marL="342900" lvl="1" indent="-342900">
              <a:buClr>
                <a:schemeClr val="tx1"/>
              </a:buClr>
              <a:buFont typeface="Arial" charset="0"/>
              <a:buChar char="•"/>
            </a:pPr>
            <a:r>
              <a:rPr lang="en-US" sz="1800" dirty="0">
                <a:latin typeface="Skia"/>
                <a:cs typeface="Skia"/>
              </a:rPr>
              <a:t>Open intellectual property and 		     knowledge sharing </a:t>
            </a:r>
          </a:p>
          <a:p>
            <a:endParaRPr lang="en-US" sz="1800" dirty="0">
              <a:latin typeface="Skia"/>
              <a:cs typeface="Skia"/>
            </a:endParaRPr>
          </a:p>
        </p:txBody>
      </p:sp>
    </p:spTree>
    <p:extLst>
      <p:ext uri="{BB962C8B-B14F-4D97-AF65-F5344CB8AC3E}">
        <p14:creationId xmlns:p14="http://schemas.microsoft.com/office/powerpoint/2010/main" val="1225017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D6C464-8DBC-454C-8DA8-8B46BE33CEE8}"/>
              </a:ext>
            </a:extLst>
          </p:cNvPr>
          <p:cNvSpPr/>
          <p:nvPr/>
        </p:nvSpPr>
        <p:spPr>
          <a:xfrm>
            <a:off x="0" y="69846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8A7022-0F89-E04B-B3B5-33C15FCD126C}"/>
              </a:ext>
            </a:extLst>
          </p:cNvPr>
          <p:cNvSpPr txBox="1"/>
          <p:nvPr/>
        </p:nvSpPr>
        <p:spPr>
          <a:xfrm>
            <a:off x="-900608" y="116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2E371D8-F419-7049-B81C-531E1B1E3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268760"/>
            <a:ext cx="4286250" cy="42254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AAD26F3-3ACB-A44C-90FB-ABE22A07750E}"/>
              </a:ext>
            </a:extLst>
          </p:cNvPr>
          <p:cNvSpPr txBox="1"/>
          <p:nvPr/>
        </p:nvSpPr>
        <p:spPr>
          <a:xfrm>
            <a:off x="7072064" y="332737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CCD Board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8A1589-035E-684D-87B7-34C8D9E77E51}"/>
              </a:ext>
            </a:extLst>
          </p:cNvPr>
          <p:cNvSpPr txBox="1"/>
          <p:nvPr/>
        </p:nvSpPr>
        <p:spPr>
          <a:xfrm>
            <a:off x="7010400" y="3799485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Analog</a:t>
            </a:r>
          </a:p>
          <a:p>
            <a:r>
              <a:rPr lang="en-US" dirty="0"/>
              <a:t>Board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B50F56-2EFC-4041-B1D8-7C0781FF3567}"/>
              </a:ext>
            </a:extLst>
          </p:cNvPr>
          <p:cNvSpPr txBox="1"/>
          <p:nvPr/>
        </p:nvSpPr>
        <p:spPr>
          <a:xfrm>
            <a:off x="232144" y="191683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Motherboard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722C238-CC82-8C44-967B-BB8BEA292BD2}"/>
              </a:ext>
            </a:extLst>
          </p:cNvPr>
          <p:cNvCxnSpPr/>
          <p:nvPr/>
        </p:nvCxnSpPr>
        <p:spPr bwMode="auto">
          <a:xfrm>
            <a:off x="1981200" y="2147664"/>
            <a:ext cx="762000" cy="23083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B035AEC-246E-CC47-96DF-EE0F0E3ECFD3}"/>
              </a:ext>
            </a:extLst>
          </p:cNvPr>
          <p:cNvCxnSpPr/>
          <p:nvPr/>
        </p:nvCxnSpPr>
        <p:spPr bwMode="auto">
          <a:xfrm flipH="1">
            <a:off x="6019800" y="3498846"/>
            <a:ext cx="990600" cy="9360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35EEEF-CA6C-3640-9187-27089369DEF1}"/>
              </a:ext>
            </a:extLst>
          </p:cNvPr>
          <p:cNvCxnSpPr>
            <a:stCxn id="30" idx="1"/>
          </p:cNvCxnSpPr>
          <p:nvPr/>
        </p:nvCxnSpPr>
        <p:spPr bwMode="auto">
          <a:xfrm flipH="1">
            <a:off x="6096001" y="4214984"/>
            <a:ext cx="914399" cy="4140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5D0EC0A-DDB6-C742-BDBE-AE4D78207148}"/>
              </a:ext>
            </a:extLst>
          </p:cNvPr>
          <p:cNvSpPr txBox="1"/>
          <p:nvPr/>
        </p:nvSpPr>
        <p:spPr>
          <a:xfrm>
            <a:off x="388998" y="2469709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Solenoids for shutter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B62C34-9A15-A449-923B-B581D4D7CE5E}"/>
              </a:ext>
            </a:extLst>
          </p:cNvPr>
          <p:cNvSpPr txBox="1"/>
          <p:nvPr/>
        </p:nvSpPr>
        <p:spPr>
          <a:xfrm>
            <a:off x="6927361" y="990875"/>
            <a:ext cx="1656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Science Apertures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310C589-B1F1-2440-997D-1D55BD708D8B}"/>
              </a:ext>
            </a:extLst>
          </p:cNvPr>
          <p:cNvCxnSpPr/>
          <p:nvPr/>
        </p:nvCxnSpPr>
        <p:spPr bwMode="auto">
          <a:xfrm flipH="1">
            <a:off x="5745088" y="1504177"/>
            <a:ext cx="1182274" cy="4846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241F37C-5E32-C94C-863B-C0466CC09E0D}"/>
              </a:ext>
            </a:extLst>
          </p:cNvPr>
          <p:cNvCxnSpPr/>
          <p:nvPr/>
        </p:nvCxnSpPr>
        <p:spPr bwMode="auto">
          <a:xfrm flipH="1">
            <a:off x="5364088" y="1275577"/>
            <a:ext cx="1563274" cy="5462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A125D94-4F8B-B14E-9A74-86397B4CD022}"/>
              </a:ext>
            </a:extLst>
          </p:cNvPr>
          <p:cNvCxnSpPr/>
          <p:nvPr/>
        </p:nvCxnSpPr>
        <p:spPr bwMode="auto">
          <a:xfrm>
            <a:off x="1836798" y="2794439"/>
            <a:ext cx="2941736" cy="1143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789F64-4002-C74C-A1E9-12C8D1CD6099}"/>
              </a:ext>
            </a:extLst>
          </p:cNvPr>
          <p:cNvCxnSpPr>
            <a:cxnSpLocks/>
            <a:stCxn id="39" idx="3"/>
          </p:cNvCxnSpPr>
          <p:nvPr/>
        </p:nvCxnSpPr>
        <p:spPr bwMode="auto">
          <a:xfrm>
            <a:off x="1836798" y="2885208"/>
            <a:ext cx="2941736" cy="41047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B4C4A88-0AAC-304A-9BD1-61DF552126E4}"/>
              </a:ext>
            </a:extLst>
          </p:cNvPr>
          <p:cNvSpPr txBox="1"/>
          <p:nvPr/>
        </p:nvSpPr>
        <p:spPr>
          <a:xfrm>
            <a:off x="735360" y="378904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Interface to </a:t>
            </a:r>
          </a:p>
          <a:p>
            <a:r>
              <a:rPr lang="en-US" dirty="0"/>
              <a:t>CubeSat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17E8FC-675E-724D-B787-384CC0F8F623}"/>
              </a:ext>
            </a:extLst>
          </p:cNvPr>
          <p:cNvSpPr txBox="1"/>
          <p:nvPr/>
        </p:nvSpPr>
        <p:spPr>
          <a:xfrm>
            <a:off x="587152" y="4699992"/>
            <a:ext cx="1752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Debug Port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330695-FEE8-C54D-BBDA-FE56699F792D}"/>
              </a:ext>
            </a:extLst>
          </p:cNvPr>
          <p:cNvSpPr txBox="1"/>
          <p:nvPr/>
        </p:nvSpPr>
        <p:spPr>
          <a:xfrm>
            <a:off x="7064481" y="2453987"/>
            <a:ext cx="1179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Shutter Vane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5E7BF5B-7C1E-D246-AC5C-9F79C013CFBA}"/>
              </a:ext>
            </a:extLst>
          </p:cNvPr>
          <p:cNvCxnSpPr/>
          <p:nvPr/>
        </p:nvCxnSpPr>
        <p:spPr bwMode="auto">
          <a:xfrm flipH="1">
            <a:off x="6002685" y="2726802"/>
            <a:ext cx="948671" cy="128290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03BF038-EC5C-1249-AE00-550CB945E8C4}"/>
              </a:ext>
            </a:extLst>
          </p:cNvPr>
          <p:cNvCxnSpPr/>
          <p:nvPr/>
        </p:nvCxnSpPr>
        <p:spPr bwMode="auto">
          <a:xfrm flipV="1">
            <a:off x="1752600" y="4149081"/>
            <a:ext cx="1524000" cy="7368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371682B-05C6-C445-8FE4-CA01568D9D5D}"/>
              </a:ext>
            </a:extLst>
          </p:cNvPr>
          <p:cNvCxnSpPr/>
          <p:nvPr/>
        </p:nvCxnSpPr>
        <p:spPr bwMode="auto">
          <a:xfrm flipV="1">
            <a:off x="1836798" y="4756167"/>
            <a:ext cx="1516002" cy="1088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11523A1-A050-8A44-8169-1AB535D5FFB6}"/>
              </a:ext>
            </a:extLst>
          </p:cNvPr>
          <p:cNvSpPr txBox="1">
            <a:spLocks/>
          </p:cNvSpPr>
          <p:nvPr/>
        </p:nvSpPr>
        <p:spPr>
          <a:xfrm>
            <a:off x="388998" y="-85912"/>
            <a:ext cx="8404676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8000" b="1" dirty="0" err="1">
                <a:latin typeface="Skia"/>
                <a:cs typeface="Skia"/>
              </a:rPr>
              <a:t>HawkEye</a:t>
            </a:r>
            <a:br>
              <a:rPr lang="en-US" b="1" dirty="0">
                <a:latin typeface="Skia"/>
                <a:cs typeface="Skia"/>
              </a:rPr>
            </a:br>
            <a:endParaRPr lang="en-US" dirty="0">
              <a:latin typeface="Skia"/>
              <a:cs typeface="Skia"/>
            </a:endParaRPr>
          </a:p>
        </p:txBody>
      </p:sp>
    </p:spTree>
    <p:extLst>
      <p:ext uri="{BB962C8B-B14F-4D97-AF65-F5344CB8AC3E}">
        <p14:creationId xmlns:p14="http://schemas.microsoft.com/office/powerpoint/2010/main" val="800928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FF44B2A9-AC02-D742-8DDB-6D8BBC4B539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83E27-6513-D249-9237-F047940BD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669" y="0"/>
            <a:ext cx="5096828" cy="6813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E8BF98-6E8A-DC49-99A8-1331E06D8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9412"/>
            <a:ext cx="3621824" cy="3470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597DE-51FF-FB4D-9A66-F8D455EEE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573016"/>
            <a:ext cx="3621824" cy="3229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D6D9ED-71F7-544C-92D2-052A91152E20}"/>
              </a:ext>
            </a:extLst>
          </p:cNvPr>
          <p:cNvSpPr txBox="1"/>
          <p:nvPr/>
        </p:nvSpPr>
        <p:spPr>
          <a:xfrm>
            <a:off x="4563531" y="6453336"/>
            <a:ext cx="382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Alan Holmes with </a:t>
            </a:r>
            <a:r>
              <a:rPr lang="en-US" dirty="0" err="1"/>
              <a:t>HawkEye</a:t>
            </a:r>
            <a:r>
              <a:rPr lang="en-US" dirty="0"/>
              <a:t> Units 1 &amp; 2</a:t>
            </a:r>
          </a:p>
        </p:txBody>
      </p:sp>
    </p:spTree>
    <p:extLst>
      <p:ext uri="{BB962C8B-B14F-4D97-AF65-F5344CB8AC3E}">
        <p14:creationId xmlns:p14="http://schemas.microsoft.com/office/powerpoint/2010/main" val="117586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970E8-C3CB-2545-AA68-C81D3C765EEB}"/>
              </a:ext>
            </a:extLst>
          </p:cNvPr>
          <p:cNvSpPr/>
          <p:nvPr/>
        </p:nvSpPr>
        <p:spPr>
          <a:xfrm>
            <a:off x="-180528" y="0"/>
            <a:ext cx="936104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3BEE87-D90F-194E-9C21-B99343C7F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" y="3789040"/>
            <a:ext cx="3482970" cy="30243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310437-7DF3-1842-B7D5-C5DC232611ED}"/>
              </a:ext>
            </a:extLst>
          </p:cNvPr>
          <p:cNvSpPr/>
          <p:nvPr/>
        </p:nvSpPr>
        <p:spPr>
          <a:xfrm>
            <a:off x="588977" y="745589"/>
            <a:ext cx="8888412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5CD"/>
                </a:solidFill>
                <a:latin typeface="Skia" panose="020D0502020204020204" pitchFamily="34" charset="0"/>
              </a:rPr>
              <a:t>Power Subsystem</a:t>
            </a:r>
            <a:r>
              <a:rPr lang="en-US" dirty="0">
                <a:solidFill>
                  <a:srgbClr val="0070C0"/>
                </a:solidFill>
                <a:latin typeface="Skia" panose="020D0502020204020204" pitchFamily="34" charset="0"/>
              </a:rPr>
              <a:t>: </a:t>
            </a:r>
          </a:p>
          <a:p>
            <a:r>
              <a:rPr lang="en-US" dirty="0">
                <a:solidFill>
                  <a:schemeClr val="bg1"/>
                </a:solidFill>
                <a:latin typeface="Skia" panose="020D0502020204020204" pitchFamily="34" charset="0"/>
              </a:rPr>
              <a:t>	Clyde Space 3G EPS Motherboard with a Flex daughterboard</a:t>
            </a:r>
          </a:p>
          <a:p>
            <a:r>
              <a:rPr lang="en-US" dirty="0">
                <a:solidFill>
                  <a:schemeClr val="bg1"/>
                </a:solidFill>
                <a:latin typeface="Skia" panose="020D0502020204020204" pitchFamily="34" charset="0"/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3G 30 </a:t>
            </a:r>
            <a:r>
              <a:rPr lang="en-US" dirty="0" err="1">
                <a:solidFill>
                  <a:schemeClr val="bg1"/>
                </a:solidFill>
              </a:rPr>
              <a:t>Whr</a:t>
            </a:r>
            <a:r>
              <a:rPr lang="en-US" dirty="0">
                <a:solidFill>
                  <a:schemeClr val="bg1"/>
                </a:solidFill>
              </a:rPr>
              <a:t> Clyde Space battery</a:t>
            </a:r>
          </a:p>
          <a:p>
            <a:r>
              <a:rPr lang="en-US" dirty="0">
                <a:solidFill>
                  <a:schemeClr val="bg1"/>
                </a:solidFill>
                <a:latin typeface="Skia" panose="020D0502020204020204" pitchFamily="34" charset="0"/>
              </a:rPr>
              <a:t>	Solar Arrays</a:t>
            </a:r>
          </a:p>
          <a:p>
            <a:r>
              <a:rPr lang="en-US" dirty="0">
                <a:solidFill>
                  <a:srgbClr val="0070C0"/>
                </a:solidFill>
                <a:latin typeface="Skia" panose="020D0502020204020204" pitchFamily="34" charset="0"/>
              </a:rPr>
              <a:t>Communications Subsystem: </a:t>
            </a:r>
          </a:p>
          <a:p>
            <a:r>
              <a:rPr lang="en-US" dirty="0">
                <a:solidFill>
                  <a:srgbClr val="0070C0"/>
                </a:solidFill>
                <a:latin typeface="Skia" panose="020D0502020204020204" pitchFamily="34" charset="0"/>
              </a:rPr>
              <a:t>	</a:t>
            </a:r>
            <a:r>
              <a:rPr lang="en-US" dirty="0">
                <a:solidFill>
                  <a:schemeClr val="bg1"/>
                </a:solidFill>
              </a:rPr>
              <a:t>VHF uplink at 1200 bps and UHF downlink at 9600 bps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err="1">
                <a:solidFill>
                  <a:schemeClr val="bg1"/>
                </a:solidFill>
              </a:rPr>
              <a:t>Syrlinks</a:t>
            </a:r>
            <a:r>
              <a:rPr lang="en-US" dirty="0">
                <a:solidFill>
                  <a:schemeClr val="bg1"/>
                </a:solidFill>
              </a:rPr>
              <a:t> X-band Transmitter (3-50Mbps / 6-100Msps)</a:t>
            </a:r>
          </a:p>
          <a:p>
            <a:r>
              <a:rPr lang="en-US" dirty="0">
                <a:solidFill>
                  <a:srgbClr val="0070C0"/>
                </a:solidFill>
              </a:rPr>
              <a:t>On Board Computer: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Clyde Space on-board computer (OBC) provide up to 1.8 GB payload data storage</a:t>
            </a:r>
          </a:p>
          <a:p>
            <a:r>
              <a:rPr lang="en-US" dirty="0">
                <a:solidFill>
                  <a:srgbClr val="0070C0"/>
                </a:solidFill>
              </a:rPr>
              <a:t>Attitude Determination &amp; Control:</a:t>
            </a:r>
          </a:p>
          <a:p>
            <a:r>
              <a:rPr lang="en-US" dirty="0">
                <a:solidFill>
                  <a:schemeClr val="bg1"/>
                </a:solidFill>
              </a:rPr>
              <a:t>	Clyde Space ADCS Motherboard</a:t>
            </a:r>
          </a:p>
          <a:p>
            <a:r>
              <a:rPr lang="en-US" dirty="0">
                <a:solidFill>
                  <a:schemeClr val="bg1"/>
                </a:solidFill>
              </a:rPr>
              <a:t>			Sensors:</a:t>
            </a:r>
          </a:p>
          <a:p>
            <a:r>
              <a:rPr lang="en-US" dirty="0">
                <a:solidFill>
                  <a:schemeClr val="bg1"/>
                </a:solidFill>
              </a:rPr>
              <a:t>				Course sun sensors</a:t>
            </a:r>
          </a:p>
          <a:p>
            <a:r>
              <a:rPr lang="en-US" dirty="0">
                <a:solidFill>
                  <a:schemeClr val="bg1"/>
                </a:solidFill>
              </a:rPr>
              <a:t>				Three 2 Axis Digital Fine Sun Sensors</a:t>
            </a:r>
          </a:p>
          <a:p>
            <a:r>
              <a:rPr lang="en-US" dirty="0">
                <a:solidFill>
                  <a:schemeClr val="bg1"/>
                </a:solidFill>
              </a:rPr>
              <a:t>				Magnetometers</a:t>
            </a:r>
          </a:p>
          <a:p>
            <a:r>
              <a:rPr lang="en-US" dirty="0">
                <a:solidFill>
                  <a:schemeClr val="bg1"/>
                </a:solidFill>
              </a:rPr>
              <a:t>				Rate Gyroscopes</a:t>
            </a:r>
          </a:p>
          <a:p>
            <a:r>
              <a:rPr lang="en-US" dirty="0">
                <a:solidFill>
                  <a:schemeClr val="bg1"/>
                </a:solidFill>
              </a:rPr>
              <a:t>				GPS</a:t>
            </a:r>
          </a:p>
          <a:p>
            <a:r>
              <a:rPr lang="en-US" dirty="0">
                <a:solidFill>
                  <a:schemeClr val="bg1"/>
                </a:solidFill>
              </a:rPr>
              <a:t>			Actuators:</a:t>
            </a:r>
          </a:p>
          <a:p>
            <a:r>
              <a:rPr lang="en-US" dirty="0">
                <a:solidFill>
                  <a:schemeClr val="bg1"/>
                </a:solidFill>
              </a:rPr>
              <a:t>				Three Axis Reaction Wheels</a:t>
            </a:r>
          </a:p>
          <a:p>
            <a:r>
              <a:rPr lang="en-US" dirty="0">
                <a:solidFill>
                  <a:schemeClr val="bg1"/>
                </a:solidFill>
              </a:rPr>
              <a:t>				Three Axis </a:t>
            </a:r>
            <a:r>
              <a:rPr lang="en-US" dirty="0" err="1">
                <a:solidFill>
                  <a:schemeClr val="bg1"/>
                </a:solidFill>
              </a:rPr>
              <a:t>Magnetorquers</a:t>
            </a:r>
            <a:r>
              <a:rPr lang="en-US" dirty="0">
                <a:solidFill>
                  <a:schemeClr val="bg1"/>
                </a:solidFill>
              </a:rPr>
              <a:t> (MTQ)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0070C0"/>
              </a:solidFill>
              <a:latin typeface="Skia" panose="020D0502020204020204" pitchFamily="34" charset="0"/>
            </a:endParaRPr>
          </a:p>
          <a:p>
            <a:endParaRPr lang="en-US" dirty="0">
              <a:solidFill>
                <a:srgbClr val="0070C0"/>
              </a:solidFill>
              <a:latin typeface="Helvetica" pitchFamily="2" charset="0"/>
            </a:endParaRPr>
          </a:p>
          <a:p>
            <a:endParaRPr lang="en-US" dirty="0">
              <a:solidFill>
                <a:srgbClr val="0085CD"/>
              </a:solidFill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E04EA2-D3B3-3947-88A6-D0AC284D38D4}"/>
              </a:ext>
            </a:extLst>
          </p:cNvPr>
          <p:cNvSpPr txBox="1">
            <a:spLocks/>
          </p:cNvSpPr>
          <p:nvPr/>
        </p:nvSpPr>
        <p:spPr>
          <a:xfrm>
            <a:off x="179846" y="-27384"/>
            <a:ext cx="8424602" cy="74558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GB" dirty="0" err="1">
                <a:solidFill>
                  <a:schemeClr val="bg1"/>
                </a:solidFill>
              </a:rPr>
              <a:t>SeaHawk</a:t>
            </a:r>
            <a:r>
              <a:rPr lang="en-GB" dirty="0">
                <a:solidFill>
                  <a:schemeClr val="bg1"/>
                </a:solidFill>
              </a:rPr>
              <a:t> Internal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782443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99103" y="804"/>
            <a:ext cx="93610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indoor, items, various, different&#10;&#10;Description automatically generated">
            <a:extLst>
              <a:ext uri="{FF2B5EF4-FFF2-40B4-BE49-F238E27FC236}">
                <a16:creationId xmlns:a16="http://schemas.microsoft.com/office/drawing/2014/main" id="{F537CBBC-4DA5-6645-A927-54F13DC0E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64" y="0"/>
            <a:ext cx="9537019" cy="6857196"/>
          </a:xfrm>
        </p:spPr>
      </p:pic>
    </p:spTree>
    <p:extLst>
      <p:ext uri="{BB962C8B-B14F-4D97-AF65-F5344CB8AC3E}">
        <p14:creationId xmlns:p14="http://schemas.microsoft.com/office/powerpoint/2010/main" val="366919386"/>
      </p:ext>
    </p:extLst>
  </p:cSld>
  <p:clrMapOvr>
    <a:masterClrMapping/>
  </p:clrMapOvr>
</p:sld>
</file>

<file path=ppt/theme/theme1.xml><?xml version="1.0" encoding="utf-8"?>
<a:theme xmlns:a="http://schemas.openxmlformats.org/drawingml/2006/main" name="1_SA_Body_Slide">
  <a:themeElements>
    <a:clrScheme name="1_SA_Body_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A_Body_Slid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A_Body_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A_Body_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A_Body_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A_Body_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A_Body_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A_Body_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_Body_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_Body_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_Body_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_Body_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_Body_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A_Body_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lydeSpa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97523</TotalTime>
  <Words>1575</Words>
  <Application>Microsoft Macintosh PowerPoint</Application>
  <PresentationFormat>On-screen Show (4:3)</PresentationFormat>
  <Paragraphs>348</Paragraphs>
  <Slides>34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Narrow</vt:lpstr>
      <vt:lpstr>Calibri</vt:lpstr>
      <vt:lpstr>Helvetica</vt:lpstr>
      <vt:lpstr>Skia</vt:lpstr>
      <vt:lpstr>Wingdings</vt:lpstr>
      <vt:lpstr>1_SA_Body_Slide</vt:lpstr>
      <vt:lpstr>ClydeSpace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Clyde Space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UKube-1 System Design Review</dc:title>
  <dc:creator>Steve Greenland</dc:creator>
  <cp:lastModifiedBy>Feldman, Gene C. (GSFC-6102)</cp:lastModifiedBy>
  <cp:revision>378</cp:revision>
  <cp:lastPrinted>2018-02-12T16:42:20Z</cp:lastPrinted>
  <dcterms:created xsi:type="dcterms:W3CDTF">2010-09-28T11:59:07Z</dcterms:created>
  <dcterms:modified xsi:type="dcterms:W3CDTF">2020-05-27T23:45:10Z</dcterms:modified>
</cp:coreProperties>
</file>