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600" r:id="rId3"/>
    <p:sldId id="371" r:id="rId4"/>
    <p:sldId id="442" r:id="rId5"/>
    <p:sldId id="274" r:id="rId6"/>
    <p:sldId id="278" r:id="rId7"/>
    <p:sldId id="597" r:id="rId8"/>
    <p:sldId id="373" r:id="rId9"/>
    <p:sldId id="580" r:id="rId10"/>
    <p:sldId id="715" r:id="rId11"/>
    <p:sldId id="306" r:id="rId12"/>
    <p:sldId id="638" r:id="rId13"/>
    <p:sldId id="620" r:id="rId14"/>
    <p:sldId id="625" r:id="rId15"/>
    <p:sldId id="622" r:id="rId16"/>
    <p:sldId id="624" r:id="rId17"/>
    <p:sldId id="627" r:id="rId18"/>
    <p:sldId id="582" r:id="rId19"/>
    <p:sldId id="642" r:id="rId20"/>
    <p:sldId id="643" r:id="rId21"/>
    <p:sldId id="644" r:id="rId22"/>
    <p:sldId id="645" r:id="rId23"/>
    <p:sldId id="716" r:id="rId24"/>
    <p:sldId id="639" r:id="rId25"/>
    <p:sldId id="714" r:id="rId26"/>
    <p:sldId id="717" r:id="rId27"/>
    <p:sldId id="646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1"/>
    <p:restoredTop sz="94046"/>
  </p:normalViewPr>
  <p:slideViewPr>
    <p:cSldViewPr snapToGrid="0" snapToObjects="1">
      <p:cViewPr varScale="1">
        <p:scale>
          <a:sx n="176" d="100"/>
          <a:sy n="176" d="100"/>
        </p:scale>
        <p:origin x="192" y="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87C53-F6E6-5D47-8893-148272222DE1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FB530-B1D4-264B-9142-3B3872DC1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1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5938E-5415-3643-8499-E19BA15AAE7F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58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goals and program rationale. </a:t>
            </a:r>
          </a:p>
        </p:txBody>
      </p:sp>
    </p:spTree>
    <p:extLst>
      <p:ext uri="{BB962C8B-B14F-4D97-AF65-F5344CB8AC3E}">
        <p14:creationId xmlns:p14="http://schemas.microsoft.com/office/powerpoint/2010/main" val="148309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58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84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96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 going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79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-228600">
              <a:buAutoNum type="arabicParenR"/>
            </a:pPr>
            <a:r>
              <a:rPr lang="en-US" dirty="0"/>
              <a:t>NPP from 14C shows large </a:t>
            </a:r>
            <a:r>
              <a:rPr lang="en-US" dirty="0" err="1"/>
              <a:t>changest</a:t>
            </a:r>
            <a:r>
              <a:rPr lang="en-US" dirty="0"/>
              <a:t> in time – unrelated to obvious changes in water masses or </a:t>
            </a:r>
            <a:r>
              <a:rPr lang="en-US" dirty="0" err="1"/>
              <a:t>forcings</a:t>
            </a:r>
            <a:endParaRPr lang="en-US" dirty="0"/>
          </a:p>
          <a:p>
            <a:pPr marL="228600" lvl="1" indent="-228600">
              <a:buAutoNum type="arabicParenR"/>
            </a:pPr>
            <a:r>
              <a:rPr lang="en-US" dirty="0"/>
              <a:t>Measurements of the particle size distribution from 50 nm to cm’s using a range of instruments and approaches</a:t>
            </a:r>
          </a:p>
          <a:p>
            <a:pPr marL="228600" lvl="1" indent="-228600">
              <a:buAutoNum type="arabicParenR"/>
            </a:pPr>
            <a:r>
              <a:rPr lang="en-US" dirty="0"/>
              <a:t>Integrating flow </a:t>
            </a:r>
            <a:r>
              <a:rPr lang="en-US" dirty="0" err="1"/>
              <a:t>cytobot</a:t>
            </a:r>
            <a:r>
              <a:rPr lang="en-US" dirty="0"/>
              <a:t> measurements of abundances of dinoflagellates and diatoms and their ratio show large changes in space as the cruise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24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-228600">
              <a:buAutoNum type="arabicParenR"/>
            </a:pPr>
            <a:r>
              <a:rPr lang="en-US" dirty="0"/>
              <a:t>Near surface optical properties show little change in reflectance and CDOM absorption but lots of chances in component inherent optical properties</a:t>
            </a:r>
          </a:p>
          <a:p>
            <a:pPr marL="228600" lvl="1" indent="-228600">
              <a:buAutoNum type="arabicParenR"/>
            </a:pPr>
            <a:r>
              <a:rPr lang="en-US" dirty="0"/>
              <a:t>Time series of measures of particle characteristics from optics illustrating multiple methods for getting at particle size</a:t>
            </a:r>
          </a:p>
          <a:p>
            <a:pPr marL="228600" lvl="1" indent="-228600">
              <a:buAutoNum type="arabicParenR"/>
            </a:pPr>
            <a:r>
              <a:rPr lang="en-US" dirty="0"/>
              <a:t>Yes we never got a satellite ocean color image during EXPORTS – but you did 10 days later!!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77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22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-228600">
              <a:buAutoNum type="arabicParenR"/>
            </a:pPr>
            <a:r>
              <a:rPr lang="en-US" dirty="0"/>
              <a:t>Movie of particles and other critters entering a gel trap sediment trap -  view is from below – day and night are shown – yes there were lots of swimmers</a:t>
            </a:r>
          </a:p>
          <a:p>
            <a:pPr marL="228600" lvl="1" indent="-228600">
              <a:buAutoNum type="arabicParenR"/>
            </a:pPr>
            <a:r>
              <a:rPr lang="en-US" dirty="0"/>
              <a:t>Examples of the </a:t>
            </a:r>
            <a:r>
              <a:rPr lang="en-US" dirty="0" err="1"/>
              <a:t>tpes</a:t>
            </a:r>
            <a:r>
              <a:rPr lang="en-US" dirty="0"/>
              <a:t> of fecal particles found in gel trap – 1 </a:t>
            </a:r>
            <a:r>
              <a:rPr lang="en-US" dirty="0" err="1"/>
              <a:t>salp</a:t>
            </a:r>
            <a:r>
              <a:rPr lang="en-US" dirty="0"/>
              <a:t> pellet can alter the flux by a lot</a:t>
            </a:r>
          </a:p>
          <a:p>
            <a:pPr marL="228600" lvl="1" indent="-228600">
              <a:buAutoNum type="arabicParenR"/>
            </a:pPr>
            <a:r>
              <a:rPr lang="en-US" dirty="0"/>
              <a:t>POC flux from 234Th disequilibria</a:t>
            </a:r>
          </a:p>
          <a:p>
            <a:pPr marL="228600" lvl="1" indent="-228600">
              <a:buAutoNum type="arabicParenR"/>
            </a:pPr>
            <a:r>
              <a:rPr lang="en-US" dirty="0"/>
              <a:t>Example of the fluxes of different organisms into traps collected from the gel trap and characterized using gel trap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97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1" indent="-228600">
              <a:buAutoNum type="arabicParenR"/>
            </a:pPr>
            <a:r>
              <a:rPr lang="en-US" dirty="0"/>
              <a:t>Analysis of all T/S plots showing the changes in physical water masses during the cruise</a:t>
            </a:r>
          </a:p>
          <a:p>
            <a:pPr marL="228600" lvl="1" indent="-228600">
              <a:buAutoNum type="arabicParenR"/>
            </a:pPr>
            <a:r>
              <a:rPr lang="en-US" dirty="0" err="1"/>
              <a:t>BioARGO</a:t>
            </a:r>
            <a:r>
              <a:rPr lang="en-US" dirty="0"/>
              <a:t> </a:t>
            </a:r>
            <a:r>
              <a:rPr lang="en-US" dirty="0" err="1"/>
              <a:t>Floatt</a:t>
            </a:r>
            <a:r>
              <a:rPr lang="en-US" dirty="0"/>
              <a:t> data of Chlorophyll, POC from </a:t>
            </a:r>
            <a:r>
              <a:rPr lang="en-US" dirty="0" err="1"/>
              <a:t>bbp</a:t>
            </a:r>
            <a:r>
              <a:rPr lang="en-US" dirty="0"/>
              <a:t>, NO3  and O2 from EXPORTS cruise thru May 2019 – note the bloom after we left</a:t>
            </a:r>
          </a:p>
          <a:p>
            <a:pPr marL="228600" lvl="1" indent="-228600">
              <a:buAutoNum type="arabicParenR"/>
            </a:pPr>
            <a:r>
              <a:rPr lang="en-US" dirty="0"/>
              <a:t>Bacterial community composition from genomics –showing chances in communities in time as the cruise proceeds – these changes are not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39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latin typeface="Times" charset="0"/>
                <a:ea typeface="ヒラギノ角ゴ Pro W3" charset="0"/>
                <a:cs typeface="ヒラギノ角ゴ Pro W3" charset="0"/>
              </a:rPr>
              <a:t>Noticed that Lisa Miller is on the editorial board. Lead ocean editor is Jody </a:t>
            </a:r>
            <a:r>
              <a:rPr lang="en-US" dirty="0" err="1">
                <a:latin typeface="Times" charset="0"/>
                <a:ea typeface="ヒラギノ角ゴ Pro W3" charset="0"/>
                <a:cs typeface="ヒラギノ角ゴ Pro W3" charset="0"/>
              </a:rPr>
              <a:t>Demming</a:t>
            </a:r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3DEB7-8AEC-8646-A8A6-8C2A89F3A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角ゴ Pro W3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1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49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3DEB7-8AEC-8646-A8A6-8C2A89F3A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角ゴ Pro W3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4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3DEB7-8AEC-8646-A8A6-8C2A89F3A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角ゴ Pro W3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80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3DEB7-8AEC-8646-A8A6-8C2A89F3A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角ゴ Pro W3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6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three over</a:t>
            </a:r>
            <a:r>
              <a:rPr lang="en-US" baseline="0" dirty="0"/>
              <a:t> arching science questions each have four specific sub questions.  The EPORTS Science Plan addresses how </a:t>
            </a:r>
            <a:r>
              <a:rPr lang="en-US" baseline="0" dirty="0" err="1"/>
              <a:t>eachwill</a:t>
            </a:r>
            <a:r>
              <a:rPr lang="en-US" baseline="0" dirty="0"/>
              <a:t> be answered.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39327-18AE-CA46-B0CD-EFDDB3B5CF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9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is to sample at end members in the EZ ratio vs. T100 plot.  Papa is inefficient transfer of NPP to flux and rapid attenuation beneath the </a:t>
            </a:r>
            <a:r>
              <a:rPr lang="en-US" dirty="0" err="1"/>
              <a:t>eupotic</a:t>
            </a:r>
            <a:r>
              <a:rPr lang="en-US" dirty="0"/>
              <a:t> zone.  This April / May sampling in the North Atlantic is on the </a:t>
            </a:r>
            <a:r>
              <a:rPr lang="en-US" dirty="0" err="1"/>
              <a:t>oterh</a:t>
            </a:r>
            <a:r>
              <a:rPr lang="en-US" dirty="0"/>
              <a:t> end </a:t>
            </a:r>
            <a:r>
              <a:rPr lang="en-US" dirty="0" err="1"/>
              <a:t>fo</a:t>
            </a:r>
            <a:r>
              <a:rPr lang="en-US" dirty="0"/>
              <a:t> </a:t>
            </a:r>
            <a:r>
              <a:rPr lang="en-US" dirty="0" err="1"/>
              <a:t>rht</a:t>
            </a:r>
            <a:r>
              <a:rPr lang="en-US" dirty="0"/>
              <a:t> spectrum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32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food webs from Papa and North Atlantic too…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3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in Phase 1 now with the Atlantic approaching rapidly.  Gliders go in in late March.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3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7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academic areas of expertise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E9749-7B33-4BF1-AD7E-71D4D55F748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2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on data management to insure we get to phase 2.   EXPORTS supports a full time data manager.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FB530-B1D4-264B-9142-3B3872DC1A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3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9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3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4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9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3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8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7CD5E-C504-F548-9EA8-7C071240475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95EE7-8E30-0947-A501-F401E2D7A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emf"/><Relationship Id="rId5" Type="http://schemas.openxmlformats.org/officeDocument/2006/relationships/image" Target="../media/image16.jpeg"/><Relationship Id="rId10" Type="http://schemas.openxmlformats.org/officeDocument/2006/relationships/image" Target="../media/image21.emf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emf"/><Relationship Id="rId5" Type="http://schemas.openxmlformats.org/officeDocument/2006/relationships/image" Target="../media/image16.jpeg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30 at 3.15.40 PM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5198"/>
            <a:ext cx="6858000" cy="233586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2211" y="3120390"/>
            <a:ext cx="6353241" cy="1011820"/>
          </a:xfrm>
        </p:spPr>
        <p:txBody>
          <a:bodyPr>
            <a:noAutofit/>
          </a:bodyPr>
          <a:lstStyle/>
          <a:p>
            <a:r>
              <a:rPr lang="en-US" sz="3000" dirty="0"/>
              <a:t>Dave Siegel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EXPORTS Science Lead </a:t>
            </a:r>
            <a:br>
              <a:rPr lang="en-US" sz="2400" dirty="0"/>
            </a:br>
            <a:r>
              <a:rPr lang="en-US" sz="2400" dirty="0"/>
              <a:t>UC Santa Barbara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2020 OCRT Meeting</a:t>
            </a:r>
          </a:p>
        </p:txBody>
      </p:sp>
      <p:pic>
        <p:nvPicPr>
          <p:cNvPr id="4" name="Picture 4" descr="default">
            <a:extLst>
              <a:ext uri="{FF2B5EF4-FFF2-40B4-BE49-F238E27FC236}">
                <a16:creationId xmlns:a16="http://schemas.microsoft.com/office/drawing/2014/main" id="{EE499794-A807-D548-9599-3A9F845D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"/>
          <a:stretch>
            <a:fillRect/>
          </a:stretch>
        </p:blipFill>
        <p:spPr bwMode="auto">
          <a:xfrm>
            <a:off x="1523595" y="4064227"/>
            <a:ext cx="1143684" cy="902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9ABC5-08AA-DC45-A744-BFED36318A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4132210"/>
            <a:ext cx="830035" cy="8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02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505AAE-B04F-4EA6-A756-9676F08B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9705"/>
            <a:ext cx="8045793" cy="862489"/>
          </a:xfrm>
        </p:spPr>
        <p:txBody>
          <a:bodyPr/>
          <a:lstStyle/>
          <a:p>
            <a:r>
              <a:rPr lang="en-US" dirty="0"/>
              <a:t>EXPORTS Data Management </a:t>
            </a:r>
            <a:r>
              <a:rPr lang="en-US" sz="2400" dirty="0"/>
              <a:t>(</a:t>
            </a:r>
            <a:r>
              <a:rPr lang="en-US" sz="2400" dirty="0" err="1"/>
              <a:t>SeaBASS</a:t>
            </a:r>
            <a:r>
              <a:rPr lang="en-US" sz="2400" dirty="0"/>
              <a:t> &amp; BCO-DMO)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6DC802-F49F-440D-A94A-90C8AB863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46" y="1004305"/>
            <a:ext cx="4394372" cy="413919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1800" b="1" dirty="0"/>
              <a:t>Prior to cruise: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Parameter working groups  - protocol write ups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evaluate intercalibration needs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work with PIs to add new measurement types to </a:t>
            </a:r>
            <a:r>
              <a:rPr lang="en-US" sz="1350" dirty="0" err="1"/>
              <a:t>SeaBASS</a:t>
            </a:r>
            <a:r>
              <a:rPr lang="en-US" sz="1350" dirty="0"/>
              <a:t>/BCO-DMO (356 parameters measured)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predetermine the data naming convention, sample numbers (R2R system)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1800" b="1" dirty="0"/>
              <a:t>Post cruise: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Post cruise assessment of  new measurement types added to </a:t>
            </a:r>
            <a:r>
              <a:rPr lang="en-US" sz="1350" dirty="0" err="1"/>
              <a:t>SeaBASS</a:t>
            </a:r>
            <a:r>
              <a:rPr lang="en-US" sz="1350" dirty="0"/>
              <a:t>/BCO-DMO (&gt;&gt; 356 parameters measured)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Data access through NASA Exports website + </a:t>
            </a:r>
            <a:r>
              <a:rPr lang="en-US" sz="1350" dirty="0" err="1"/>
              <a:t>SeaBASS</a:t>
            </a:r>
            <a:r>
              <a:rPr lang="en-US" sz="1350" dirty="0"/>
              <a:t> + BCO-DMO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JGOFS style methods publication (NASA TM) 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350" dirty="0"/>
              <a:t>Data available now (most of it starting October 2019)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7668B0-1812-4679-9CC4-0B444909AE88}"/>
              </a:ext>
            </a:extLst>
          </p:cNvPr>
          <p:cNvGrpSpPr/>
          <p:nvPr/>
        </p:nvGrpSpPr>
        <p:grpSpPr>
          <a:xfrm>
            <a:off x="4538628" y="1004305"/>
            <a:ext cx="4556100" cy="3868522"/>
            <a:chOff x="6051504" y="1339073"/>
            <a:chExt cx="6074800" cy="51580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06D264-ABA7-449C-BEAF-10F30A59568A}"/>
                </a:ext>
              </a:extLst>
            </p:cNvPr>
            <p:cNvGrpSpPr/>
            <p:nvPr/>
          </p:nvGrpSpPr>
          <p:grpSpPr>
            <a:xfrm>
              <a:off x="6405535" y="1339073"/>
              <a:ext cx="5554361" cy="2112605"/>
              <a:chOff x="0" y="307669"/>
              <a:chExt cx="8450383" cy="293718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8" name="Picture 4" descr="https://coggle-downloads.s3.eu-west-1.amazonaws.com/a035ee8fe99bc635e6286e589a0a78fabea6937dbab4c772f4dc7d4091fa0165/EXPORTS.png?AWSAccessKeyId=ASIAJGON32KKEG733EBA&amp;Expires=1521478169&amp;Signature=GxDE3yg%2FRuD5kcWgIO5xGd%2FM8zk%3D&amp;x-amz-security-token=FQoDYXdzELv%2F%2F%2F%2F%2F%2F%2F%2F%2F%2FwEaDBw0PkR5Uyyn2f20tiLxAW7iUydHkNkIWq6shrOJ%2BJUdgC5EpoFjw%2BDCpLrCV2%2BkSkIXl39NRTObCk%2BGhOVZwFaBYcirXYy8UJfYt32FUiWjJvu7BxTF%2BHKNh0m2TGglh9dHIR7JbDGIZctIj8oeKj8%2Fd36RiEo6M8vwBZKNKiui%2FBcmLaWumfGR98X6H1NCH41OS6xnW9gdlsSybkLrOykEUVpce1VhcIB%2F2UqxF8%2FaYQtxWUShUJB2ZDZn1l%2FGM4aItT9DCv%2Fiyc7D8dPnF86NUP6hrVq6Ptcl3hItp4%2BAZi1bqU7pEc%2B6GdkyV1MbgJvL6G0xMrUQM50SArgm5P4o3Za%2B1QU%3D">
                <a:extLst>
                  <a:ext uri="{FF2B5EF4-FFF2-40B4-BE49-F238E27FC236}">
                    <a16:creationId xmlns:a16="http://schemas.microsoft.com/office/drawing/2014/main" id="{1AE3C382-B8F1-4A6D-ACAE-D8B830EB5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7585"/>
              <a:stretch/>
            </p:blipFill>
            <p:spPr bwMode="auto">
              <a:xfrm>
                <a:off x="0" y="406399"/>
                <a:ext cx="8450383" cy="2838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6A9977-1273-4787-BA4D-56B4CD00D0B9}"/>
                  </a:ext>
                </a:extLst>
              </p:cNvPr>
              <p:cNvSpPr/>
              <p:nvPr/>
            </p:nvSpPr>
            <p:spPr>
              <a:xfrm>
                <a:off x="169558" y="307669"/>
                <a:ext cx="1635020" cy="9083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FECE9B-6AB7-4A70-895D-48303FB2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1504" y="3269867"/>
              <a:ext cx="3131212" cy="158264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327EDA-C64F-4887-AB70-61BA1B83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2169" y="4618184"/>
              <a:ext cx="3657600" cy="187891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Content Placeholder 3">
              <a:extLst>
                <a:ext uri="{FF2B5EF4-FFF2-40B4-BE49-F238E27FC236}">
                  <a16:creationId xmlns:a16="http://schemas.microsoft.com/office/drawing/2014/main" id="{2AFFFFE6-BFC3-4D0C-ACF0-57E13646F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329" y="3420753"/>
              <a:ext cx="2863975" cy="156090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BC26ED-9136-44F4-BFB2-CF24BD95BD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7110" y="2279822"/>
              <a:ext cx="272680" cy="98723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CD662FB-867C-4FB1-8607-1FF9C3EEE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1365" y="3041819"/>
              <a:ext cx="347989" cy="18106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BEFC7E-8C3A-4DF3-BEB0-787B33FD939D}"/>
                </a:ext>
              </a:extLst>
            </p:cNvPr>
            <p:cNvCxnSpPr>
              <a:cxnSpLocks/>
            </p:cNvCxnSpPr>
            <p:nvPr/>
          </p:nvCxnSpPr>
          <p:spPr>
            <a:xfrm>
              <a:off x="11296406" y="3141514"/>
              <a:ext cx="0" cy="43673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998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7AFFF3-74D5-4C44-9491-C35833BA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6" y="47821"/>
            <a:ext cx="8239124" cy="50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6"/>
          <p:cNvSpPr txBox="1">
            <a:spLocks noChangeArrowheads="1"/>
          </p:cNvSpPr>
          <p:nvPr/>
        </p:nvSpPr>
        <p:spPr>
          <a:xfrm>
            <a:off x="1298976" y="68035"/>
            <a:ext cx="6587726" cy="477895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Arial"/>
                <a:cs typeface="Arial"/>
              </a:rPr>
              <a:t>EXPORTS’ 2018 Timeline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3748F-C4AE-AE42-92A5-0C56B30B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62" y="823658"/>
            <a:ext cx="7794360" cy="40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1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9E340-6726-204C-BD42-CA6240295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67" y="109886"/>
            <a:ext cx="7061200" cy="49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70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E6DD18A-AC78-C542-9076-B576B690354C}"/>
              </a:ext>
            </a:extLst>
          </p:cNvPr>
          <p:cNvSpPr txBox="1">
            <a:spLocks/>
          </p:cNvSpPr>
          <p:nvPr/>
        </p:nvSpPr>
        <p:spPr>
          <a:xfrm>
            <a:off x="359228" y="860862"/>
            <a:ext cx="8490857" cy="416833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/>
                <a:cs typeface="Arial"/>
              </a:rPr>
              <a:t>Optics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Profiling &amp; UW IOPs (incl. discrete), C-OPS &amp; </a:t>
            </a:r>
            <a:r>
              <a:rPr lang="en-US" sz="2000" dirty="0" err="1">
                <a:latin typeface="Arial"/>
                <a:cs typeface="Arial"/>
              </a:rPr>
              <a:t>HyperSAS</a:t>
            </a:r>
            <a:r>
              <a:rPr lang="en-US" sz="2000" dirty="0">
                <a:latin typeface="Arial"/>
                <a:cs typeface="Arial"/>
              </a:rPr>
              <a:t> reflectance, LISST-Deep PSD, </a:t>
            </a:r>
            <a:r>
              <a:rPr lang="mr-IN" sz="2000" dirty="0">
                <a:latin typeface="Arial"/>
                <a:cs typeface="Arial"/>
              </a:rPr>
              <a:t>…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NPP / Rates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NPP (</a:t>
            </a:r>
            <a:r>
              <a:rPr lang="en-US" sz="2000" baseline="30000" dirty="0">
                <a:latin typeface="Arial"/>
                <a:cs typeface="Arial"/>
              </a:rPr>
              <a:t>14</a:t>
            </a:r>
            <a:r>
              <a:rPr lang="en-US" sz="2000" dirty="0">
                <a:latin typeface="Arial"/>
                <a:cs typeface="Arial"/>
              </a:rPr>
              <a:t>C &amp; </a:t>
            </a:r>
            <a:r>
              <a:rPr lang="en-US" sz="2000" baseline="30000" dirty="0">
                <a:latin typeface="Arial"/>
                <a:cs typeface="Arial"/>
              </a:rPr>
              <a:t>15</a:t>
            </a:r>
            <a:r>
              <a:rPr lang="en-US" sz="2000" dirty="0">
                <a:latin typeface="Arial"/>
                <a:cs typeface="Arial"/>
              </a:rPr>
              <a:t>N ), NCP (O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/</a:t>
            </a:r>
            <a:r>
              <a:rPr lang="en-US" sz="2000" dirty="0" err="1">
                <a:latin typeface="Arial"/>
                <a:cs typeface="Arial"/>
              </a:rPr>
              <a:t>Ar</a:t>
            </a:r>
            <a:r>
              <a:rPr lang="en-US" sz="2000" dirty="0">
                <a:latin typeface="Arial"/>
                <a:cs typeface="Arial"/>
              </a:rPr>
              <a:t>), Community </a:t>
            </a:r>
            <a:r>
              <a:rPr lang="en-US" sz="2000" dirty="0" err="1">
                <a:latin typeface="Arial"/>
                <a:cs typeface="Arial"/>
              </a:rPr>
              <a:t>resp</a:t>
            </a:r>
            <a:r>
              <a:rPr lang="en-US" sz="2000" dirty="0">
                <a:latin typeface="Arial"/>
                <a:cs typeface="Arial"/>
              </a:rPr>
              <a:t>, Phyto growth / grazing, </a:t>
            </a:r>
            <a:r>
              <a:rPr lang="en-US" sz="2000" dirty="0" err="1">
                <a:latin typeface="Arial"/>
                <a:cs typeface="Arial"/>
              </a:rPr>
              <a:t>Zoop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resp</a:t>
            </a:r>
            <a:r>
              <a:rPr lang="en-US" sz="2000" dirty="0">
                <a:latin typeface="Arial"/>
                <a:cs typeface="Arial"/>
              </a:rPr>
              <a:t>/grazing, bacterial prod, </a:t>
            </a:r>
            <a:r>
              <a:rPr lang="mr-IN" sz="2000" dirty="0">
                <a:latin typeface="Arial"/>
                <a:cs typeface="Arial"/>
              </a:rPr>
              <a:t>…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r>
              <a:rPr lang="en-US" sz="2400" dirty="0">
                <a:latin typeface="Arial"/>
                <a:cs typeface="Arial"/>
              </a:rPr>
              <a:t>Taxa &amp; Particle Characteristics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MOCNESS, HPLC, </a:t>
            </a:r>
            <a:r>
              <a:rPr lang="en-US" sz="2000" dirty="0" err="1">
                <a:latin typeface="Arial"/>
                <a:cs typeface="Arial"/>
              </a:rPr>
              <a:t>iFCB</a:t>
            </a:r>
            <a:r>
              <a:rPr lang="en-US" sz="2000" dirty="0">
                <a:latin typeface="Arial"/>
                <a:cs typeface="Arial"/>
              </a:rPr>
              <a:t>, UVP, </a:t>
            </a:r>
            <a:r>
              <a:rPr lang="en-US" sz="2000" dirty="0" err="1">
                <a:latin typeface="Arial"/>
                <a:cs typeface="Arial"/>
              </a:rPr>
              <a:t>FloCam</a:t>
            </a:r>
            <a:r>
              <a:rPr lang="en-US" sz="2000" dirty="0">
                <a:latin typeface="Arial"/>
                <a:cs typeface="Arial"/>
              </a:rPr>
              <a:t>, genomics, </a:t>
            </a:r>
            <a:r>
              <a:rPr lang="mr-IN" sz="2000" dirty="0">
                <a:latin typeface="Arial"/>
                <a:cs typeface="Arial"/>
              </a:rPr>
              <a:t>…</a:t>
            </a:r>
            <a:r>
              <a:rPr lang="en-US" sz="2000" dirty="0">
                <a:latin typeface="Arial"/>
                <a:cs typeface="Arial"/>
              </a:rPr>
              <a:t>  </a:t>
            </a:r>
          </a:p>
          <a:p>
            <a:r>
              <a:rPr lang="en-US" sz="2400" dirty="0">
                <a:latin typeface="Arial"/>
                <a:cs typeface="Arial"/>
              </a:rPr>
              <a:t>Export pathways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Sediment traps, DOM/POM </a:t>
            </a:r>
            <a:r>
              <a:rPr lang="en-US" sz="2000" dirty="0" err="1">
                <a:latin typeface="Arial"/>
                <a:cs typeface="Arial"/>
              </a:rPr>
              <a:t>remin</a:t>
            </a:r>
            <a:r>
              <a:rPr lang="en-US" sz="2000" dirty="0">
                <a:latin typeface="Arial"/>
                <a:cs typeface="Arial"/>
              </a:rPr>
              <a:t>, aggregate char, DVM, </a:t>
            </a:r>
            <a:r>
              <a:rPr lang="mr-IN" sz="2000" dirty="0">
                <a:latin typeface="Arial"/>
                <a:cs typeface="Arial"/>
              </a:rPr>
              <a:t>…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BGC stocks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Nuts, </a:t>
            </a:r>
            <a:r>
              <a:rPr lang="en-US" sz="2000" dirty="0" err="1">
                <a:latin typeface="Arial"/>
                <a:cs typeface="Arial"/>
              </a:rPr>
              <a:t>Chl</a:t>
            </a:r>
            <a:r>
              <a:rPr lang="en-US" sz="2000" dirty="0">
                <a:latin typeface="Arial"/>
                <a:cs typeface="Arial"/>
              </a:rPr>
              <a:t>/HPLC, DOM, POM, Fe, 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, BSI, PIC, PSD, </a:t>
            </a:r>
            <a:r>
              <a:rPr lang="mr-IN" sz="2000" dirty="0">
                <a:latin typeface="Arial"/>
                <a:cs typeface="Arial"/>
              </a:rPr>
              <a:t>…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4021FF-FC8B-FE42-9438-D8D7FC4AB652}"/>
              </a:ext>
            </a:extLst>
          </p:cNvPr>
          <p:cNvSpPr/>
          <p:nvPr/>
        </p:nvSpPr>
        <p:spPr>
          <a:xfrm>
            <a:off x="2009216" y="140132"/>
            <a:ext cx="5143500" cy="546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F0A6F-2E30-3A4C-803C-62FE0BD6D5DC}"/>
              </a:ext>
            </a:extLst>
          </p:cNvPr>
          <p:cNvSpPr txBox="1"/>
          <p:nvPr/>
        </p:nvSpPr>
        <p:spPr>
          <a:xfrm>
            <a:off x="2009216" y="107473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Process Ship</a:t>
            </a:r>
          </a:p>
        </p:txBody>
      </p:sp>
    </p:spTree>
    <p:extLst>
      <p:ext uri="{BB962C8B-B14F-4D97-AF65-F5344CB8AC3E}">
        <p14:creationId xmlns:p14="http://schemas.microsoft.com/office/powerpoint/2010/main" val="132992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BD621-0583-6F4B-BAF5-D6972DA2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966" y="877031"/>
            <a:ext cx="6858000" cy="2463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8B5F1-F800-AF47-BCEB-CAC365316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66" y="3564068"/>
            <a:ext cx="6858000" cy="13807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3DFE2B-DE72-EF4C-AE79-C6DC4D3A2E8E}"/>
              </a:ext>
            </a:extLst>
          </p:cNvPr>
          <p:cNvSpPr/>
          <p:nvPr/>
        </p:nvSpPr>
        <p:spPr>
          <a:xfrm>
            <a:off x="2009216" y="140132"/>
            <a:ext cx="5143500" cy="546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156D0-F326-1143-8085-FC47F06E9735}"/>
              </a:ext>
            </a:extLst>
          </p:cNvPr>
          <p:cNvSpPr txBox="1"/>
          <p:nvPr/>
        </p:nvSpPr>
        <p:spPr>
          <a:xfrm>
            <a:off x="2009216" y="107473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Process Ship</a:t>
            </a:r>
          </a:p>
        </p:txBody>
      </p:sp>
    </p:spTree>
    <p:extLst>
      <p:ext uri="{BB962C8B-B14F-4D97-AF65-F5344CB8AC3E}">
        <p14:creationId xmlns:p14="http://schemas.microsoft.com/office/powerpoint/2010/main" val="1363803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B64BA8B-249A-9C43-98FC-5965329124FF}"/>
              </a:ext>
            </a:extLst>
          </p:cNvPr>
          <p:cNvSpPr txBox="1">
            <a:spLocks/>
          </p:cNvSpPr>
          <p:nvPr/>
        </p:nvSpPr>
        <p:spPr>
          <a:xfrm>
            <a:off x="195943" y="891491"/>
            <a:ext cx="8828314" cy="414328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/>
                <a:cs typeface="Arial"/>
              </a:rPr>
              <a:t>Optics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Multispectral / multi angle scattering, nanoparticle PSD, profiling &amp; UW IOPs, </a:t>
            </a:r>
            <a:r>
              <a:rPr lang="en-US" sz="2000" dirty="0" err="1">
                <a:latin typeface="Arial"/>
                <a:cs typeface="Arial"/>
              </a:rPr>
              <a:t>HyperSAS</a:t>
            </a:r>
            <a:r>
              <a:rPr lang="en-US" sz="2000" dirty="0">
                <a:latin typeface="Arial"/>
                <a:cs typeface="Arial"/>
              </a:rPr>
              <a:t> reflectance, submicron PSD, C-OPS &amp; LISST-Deep, </a:t>
            </a:r>
            <a:r>
              <a:rPr lang="mr-IN" sz="2000" dirty="0">
                <a:latin typeface="Arial"/>
                <a:cs typeface="Arial"/>
              </a:rPr>
              <a:t>…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NPP / Rates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NCP (by 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/</a:t>
            </a:r>
            <a:r>
              <a:rPr lang="en-US" sz="2000" dirty="0" err="1">
                <a:latin typeface="Arial"/>
                <a:cs typeface="Arial"/>
              </a:rPr>
              <a:t>Ar</a:t>
            </a:r>
            <a:r>
              <a:rPr lang="en-US" sz="2000" dirty="0">
                <a:latin typeface="Arial"/>
                <a:cs typeface="Arial"/>
              </a:rPr>
              <a:t>)</a:t>
            </a:r>
          </a:p>
          <a:p>
            <a:r>
              <a:rPr lang="en-US" sz="2400" dirty="0">
                <a:latin typeface="Arial"/>
                <a:cs typeface="Arial"/>
              </a:rPr>
              <a:t>Taxa &amp; Particle Characteristics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 err="1">
                <a:latin typeface="Arial"/>
                <a:cs typeface="Arial"/>
              </a:rPr>
              <a:t>iFCB</a:t>
            </a:r>
            <a:r>
              <a:rPr lang="en-US" sz="2000" dirty="0">
                <a:latin typeface="Arial"/>
                <a:cs typeface="Arial"/>
              </a:rPr>
              <a:t>, UVP, HPLC, acoustics for </a:t>
            </a:r>
            <a:r>
              <a:rPr lang="en-US" sz="2000" dirty="0" err="1">
                <a:latin typeface="Arial"/>
                <a:cs typeface="Arial"/>
              </a:rPr>
              <a:t>zoop</a:t>
            </a:r>
            <a:r>
              <a:rPr lang="en-US" sz="2000" dirty="0">
                <a:latin typeface="Arial"/>
                <a:cs typeface="Arial"/>
              </a:rPr>
              <a:t>, genomics for Pro’s &amp; </a:t>
            </a:r>
            <a:r>
              <a:rPr lang="en-US" sz="2000" dirty="0" err="1">
                <a:latin typeface="Arial"/>
                <a:cs typeface="Arial"/>
              </a:rPr>
              <a:t>Euk’s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mr-IN" sz="2000" dirty="0">
                <a:latin typeface="Arial"/>
                <a:cs typeface="Arial"/>
              </a:rPr>
              <a:t>…</a:t>
            </a:r>
            <a:r>
              <a:rPr lang="en-US" sz="2000" dirty="0">
                <a:latin typeface="Arial"/>
                <a:cs typeface="Arial"/>
              </a:rPr>
              <a:t>  </a:t>
            </a:r>
          </a:p>
          <a:p>
            <a:r>
              <a:rPr lang="en-US" sz="2400" dirty="0">
                <a:latin typeface="Arial"/>
                <a:cs typeface="Arial"/>
              </a:rPr>
              <a:t>Export pathways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baseline="30000" dirty="0">
                <a:latin typeface="Arial"/>
                <a:cs typeface="Arial"/>
              </a:rPr>
              <a:t>234</a:t>
            </a:r>
            <a:r>
              <a:rPr lang="en-US" sz="2000" dirty="0">
                <a:latin typeface="Arial"/>
                <a:cs typeface="Arial"/>
              </a:rPr>
              <a:t>Th export, UVP-sinking flux</a:t>
            </a:r>
          </a:p>
          <a:p>
            <a:r>
              <a:rPr lang="en-US" sz="2400" dirty="0">
                <a:latin typeface="Arial"/>
                <a:cs typeface="Arial"/>
              </a:rPr>
              <a:t>BGC stocks </a:t>
            </a:r>
            <a:r>
              <a:rPr lang="en-US" sz="1600" dirty="0">
                <a:latin typeface="Arial"/>
                <a:cs typeface="Arial"/>
              </a:rPr>
              <a:t>(also act as the calibration link to AUVs</a:t>
            </a:r>
            <a:r>
              <a:rPr lang="mr-IN" sz="1600" dirty="0">
                <a:latin typeface="Arial"/>
                <a:cs typeface="Arial"/>
              </a:rPr>
              <a:t>…</a:t>
            </a:r>
            <a:r>
              <a:rPr lang="en-US" sz="1600" dirty="0">
                <a:latin typeface="Arial"/>
                <a:cs typeface="Arial"/>
              </a:rPr>
              <a:t>)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Pump &amp; </a:t>
            </a:r>
            <a:r>
              <a:rPr lang="en-US" sz="2000" dirty="0" err="1">
                <a:latin typeface="Arial"/>
                <a:cs typeface="Arial"/>
              </a:rPr>
              <a:t>Niskin</a:t>
            </a:r>
            <a:r>
              <a:rPr lang="en-US" sz="2000" dirty="0">
                <a:latin typeface="Arial"/>
                <a:cs typeface="Arial"/>
              </a:rPr>
              <a:t> POC/N/PIC/</a:t>
            </a:r>
            <a:r>
              <a:rPr lang="en-US" sz="2000" dirty="0" err="1">
                <a:latin typeface="Arial"/>
                <a:cs typeface="Arial"/>
              </a:rPr>
              <a:t>Bsi</a:t>
            </a:r>
            <a:r>
              <a:rPr lang="en-US" sz="2000" dirty="0">
                <a:latin typeface="Arial"/>
                <a:cs typeface="Arial"/>
              </a:rPr>
              <a:t>/etc. profiles, Nuts, </a:t>
            </a:r>
            <a:r>
              <a:rPr lang="en-US" sz="2000" dirty="0" err="1">
                <a:latin typeface="Arial"/>
                <a:cs typeface="Arial"/>
              </a:rPr>
              <a:t>Chl</a:t>
            </a:r>
            <a:r>
              <a:rPr lang="en-US" sz="2000" dirty="0">
                <a:latin typeface="Arial"/>
                <a:cs typeface="Arial"/>
              </a:rPr>
              <a:t>/HPLC, DOC/N, 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, PSD, </a:t>
            </a:r>
            <a:r>
              <a:rPr lang="mr-IN" sz="2000" dirty="0">
                <a:latin typeface="Arial"/>
                <a:cs typeface="Arial"/>
              </a:rPr>
              <a:t>…</a:t>
            </a:r>
            <a:endParaRPr lang="en-US" sz="20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014CB-CA30-244E-A4D4-0DFCFB5E6EF8}"/>
              </a:ext>
            </a:extLst>
          </p:cNvPr>
          <p:cNvSpPr/>
          <p:nvPr/>
        </p:nvSpPr>
        <p:spPr>
          <a:xfrm>
            <a:off x="2009216" y="140132"/>
            <a:ext cx="5143500" cy="546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FD5A1-5DD4-F643-A2A3-A0B5944F957C}"/>
              </a:ext>
            </a:extLst>
          </p:cNvPr>
          <p:cNvSpPr txBox="1"/>
          <p:nvPr/>
        </p:nvSpPr>
        <p:spPr>
          <a:xfrm>
            <a:off x="2009216" y="107473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Survey Ship</a:t>
            </a:r>
          </a:p>
        </p:txBody>
      </p:sp>
    </p:spTree>
    <p:extLst>
      <p:ext uri="{BB962C8B-B14F-4D97-AF65-F5344CB8AC3E}">
        <p14:creationId xmlns:p14="http://schemas.microsoft.com/office/powerpoint/2010/main" val="2276260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C0410-34D5-B847-8B48-54FA934499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7" t="6762" r="9303" b="51154"/>
          <a:stretch/>
        </p:blipFill>
        <p:spPr>
          <a:xfrm>
            <a:off x="242207" y="1077686"/>
            <a:ext cx="8901793" cy="37338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DC9D87-DF61-8E4F-991B-5A30A7D79DF4}"/>
              </a:ext>
            </a:extLst>
          </p:cNvPr>
          <p:cNvSpPr/>
          <p:nvPr/>
        </p:nvSpPr>
        <p:spPr>
          <a:xfrm>
            <a:off x="2009216" y="140132"/>
            <a:ext cx="5143500" cy="546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A4B6C-611C-A842-849A-AA71E591A286}"/>
              </a:ext>
            </a:extLst>
          </p:cNvPr>
          <p:cNvSpPr txBox="1"/>
          <p:nvPr/>
        </p:nvSpPr>
        <p:spPr>
          <a:xfrm>
            <a:off x="2009216" y="107473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Survey Ship</a:t>
            </a:r>
          </a:p>
        </p:txBody>
      </p:sp>
    </p:spTree>
    <p:extLst>
      <p:ext uri="{BB962C8B-B14F-4D97-AF65-F5344CB8AC3E}">
        <p14:creationId xmlns:p14="http://schemas.microsoft.com/office/powerpoint/2010/main" val="2148984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B1D80D3-5ADA-B14D-8792-7A82B4049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902" y="613124"/>
            <a:ext cx="2086356" cy="2275370"/>
          </a:xfrm>
          <a:prstGeom prst="rect">
            <a:avLst/>
          </a:prstGeom>
        </p:spPr>
      </p:pic>
      <p:pic>
        <p:nvPicPr>
          <p:cNvPr id="24" name="Picture 23" descr="Exports Biological Pump figure Ver3.png">
            <a:extLst>
              <a:ext uri="{FF2B5EF4-FFF2-40B4-BE49-F238E27FC236}">
                <a16:creationId xmlns:a16="http://schemas.microsoft.com/office/drawing/2014/main" id="{6E4B34AD-86C6-514A-A18B-2B483911D7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89" y="618413"/>
            <a:ext cx="2303500" cy="1817605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1DF062-49B9-46A6-BA49-D73BFB5D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3" y="1159207"/>
            <a:ext cx="3187637" cy="591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25" b="1" cap="small" dirty="0">
                <a:solidFill>
                  <a:srgbClr val="005699"/>
                </a:solidFill>
                <a:latin typeface="Gill Sans Light"/>
              </a:rPr>
              <a:t>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921FBF-16B0-4254-B38E-E44FAB967690}"/>
              </a:ext>
            </a:extLst>
          </p:cNvPr>
          <p:cNvSpPr txBox="1"/>
          <p:nvPr/>
        </p:nvSpPr>
        <p:spPr>
          <a:xfrm>
            <a:off x="386909" y="-10801"/>
            <a:ext cx="7417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/>
              </a:rPr>
              <a:t>Primary Production and Composition of Producers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78AD3D-5332-1846-A3E8-11BD952C28EC}"/>
              </a:ext>
            </a:extLst>
          </p:cNvPr>
          <p:cNvSpPr/>
          <p:nvPr/>
        </p:nvSpPr>
        <p:spPr>
          <a:xfrm>
            <a:off x="542343" y="1077603"/>
            <a:ext cx="1242698" cy="44039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6270C2-8AE9-5C44-B260-431F98FE3B61}"/>
              </a:ext>
            </a:extLst>
          </p:cNvPr>
          <p:cNvSpPr txBox="1"/>
          <p:nvPr/>
        </p:nvSpPr>
        <p:spPr>
          <a:xfrm>
            <a:off x="4506080" y="1851514"/>
            <a:ext cx="101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Fox, Halsey, Graff &amp; </a:t>
            </a:r>
            <a:r>
              <a:rPr lang="en-US" sz="900" dirty="0" err="1"/>
              <a:t>Behrenfeld</a:t>
            </a:r>
            <a:endParaRPr lang="en-US" sz="9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0A45A2-AD25-0B4E-A293-2F8757F6DBB1}"/>
              </a:ext>
            </a:extLst>
          </p:cNvPr>
          <p:cNvSpPr txBox="1"/>
          <p:nvPr/>
        </p:nvSpPr>
        <p:spPr>
          <a:xfrm>
            <a:off x="3730108" y="488316"/>
            <a:ext cx="1814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14</a:t>
            </a:r>
            <a:r>
              <a:rPr lang="en-US" sz="1200" dirty="0"/>
              <a:t>C NPP from Process Ship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838331E-04D1-244A-97DA-C5923C941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46" y="392261"/>
            <a:ext cx="3080235" cy="246523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9761318-6759-2A4E-8299-DB8092DDAFC3}"/>
              </a:ext>
            </a:extLst>
          </p:cNvPr>
          <p:cNvSpPr txBox="1"/>
          <p:nvPr/>
        </p:nvSpPr>
        <p:spPr>
          <a:xfrm>
            <a:off x="6491002" y="2315032"/>
            <a:ext cx="20651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Zhang, Gray, </a:t>
            </a:r>
            <a:r>
              <a:rPr lang="en-US" sz="900" dirty="0" err="1"/>
              <a:t>Huot</a:t>
            </a:r>
            <a:r>
              <a:rPr lang="en-US" sz="900" dirty="0"/>
              <a:t> &amp; McDonnell                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F81111-FF7E-0047-9AB0-729C04141CE2}"/>
              </a:ext>
            </a:extLst>
          </p:cNvPr>
          <p:cNvSpPr txBox="1"/>
          <p:nvPr/>
        </p:nvSpPr>
        <p:spPr>
          <a:xfrm>
            <a:off x="6637959" y="1334390"/>
            <a:ext cx="963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Composite </a:t>
            </a:r>
          </a:p>
          <a:p>
            <a:r>
              <a:rPr lang="en-US" sz="1200" dirty="0"/>
              <a:t>Particle Size </a:t>
            </a:r>
          </a:p>
          <a:p>
            <a:r>
              <a:rPr lang="en-US" sz="1200" dirty="0"/>
              <a:t>Distribution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C9CB95-E594-3A48-BB9D-6415E4B704D0}"/>
              </a:ext>
            </a:extLst>
          </p:cNvPr>
          <p:cNvSpPr txBox="1"/>
          <p:nvPr/>
        </p:nvSpPr>
        <p:spPr>
          <a:xfrm>
            <a:off x="598087" y="4317689"/>
            <a:ext cx="938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Roesler</a:t>
            </a:r>
            <a:r>
              <a:rPr lang="en-US" sz="900" dirty="0"/>
              <a:t> &amp; </a:t>
            </a:r>
            <a:r>
              <a:rPr lang="en-US" sz="900" dirty="0" err="1"/>
              <a:t>Sosik</a:t>
            </a:r>
            <a:endParaRPr lang="en-US" sz="9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E6424-15E5-574D-9B0A-DB39560B6061}"/>
              </a:ext>
            </a:extLst>
          </p:cNvPr>
          <p:cNvSpPr txBox="1"/>
          <p:nvPr/>
        </p:nvSpPr>
        <p:spPr>
          <a:xfrm>
            <a:off x="164536" y="3637871"/>
            <a:ext cx="16205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IFCB Diatom &amp; Dinoflagellate Carbon from Survey Ship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CD92FD-0DB5-1643-929C-FF1FA3E564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785" y="3030412"/>
            <a:ext cx="7288333" cy="18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DB1059E-55CE-964B-98BC-E93794196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94"/>
          <a:stretch/>
        </p:blipFill>
        <p:spPr>
          <a:xfrm>
            <a:off x="331982" y="2173676"/>
            <a:ext cx="5134220" cy="287593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F921FBF-16B0-4254-B38E-E44FAB967690}"/>
              </a:ext>
            </a:extLst>
          </p:cNvPr>
          <p:cNvSpPr txBox="1"/>
          <p:nvPr/>
        </p:nvSpPr>
        <p:spPr>
          <a:xfrm>
            <a:off x="315522" y="107324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/>
              </a:rPr>
              <a:t>Optics &amp; Remote Sensing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24A703-BFBA-5249-9493-10D9A0251AE6}"/>
              </a:ext>
            </a:extLst>
          </p:cNvPr>
          <p:cNvSpPr/>
          <p:nvPr/>
        </p:nvSpPr>
        <p:spPr>
          <a:xfrm>
            <a:off x="871035" y="735762"/>
            <a:ext cx="560200" cy="3719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55CD00-534F-6241-B606-C9F0B432475B}"/>
              </a:ext>
            </a:extLst>
          </p:cNvPr>
          <p:cNvCxnSpPr>
            <a:cxnSpLocks/>
          </p:cNvCxnSpPr>
          <p:nvPr/>
        </p:nvCxnSpPr>
        <p:spPr>
          <a:xfrm flipH="1">
            <a:off x="871035" y="1090907"/>
            <a:ext cx="183512" cy="19813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BBCC4A-AF45-884E-9E58-97789A307BF9}"/>
              </a:ext>
            </a:extLst>
          </p:cNvPr>
          <p:cNvSpPr txBox="1"/>
          <p:nvPr/>
        </p:nvSpPr>
        <p:spPr>
          <a:xfrm>
            <a:off x="0" y="4895724"/>
            <a:ext cx="14734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Boss, Karp-Boss &amp; Graff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3CF3F5-A2AC-344B-9012-20DB760A1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288" y="2787350"/>
            <a:ext cx="2547733" cy="1910072"/>
          </a:xfrm>
          <a:prstGeom prst="rect">
            <a:avLst/>
          </a:prstGeom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E3756A-B471-0C4B-A26F-09513C05C2C1}"/>
              </a:ext>
            </a:extLst>
          </p:cNvPr>
          <p:cNvSpPr txBox="1"/>
          <p:nvPr/>
        </p:nvSpPr>
        <p:spPr>
          <a:xfrm>
            <a:off x="6457288" y="4741835"/>
            <a:ext cx="230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 days after EXPORTS left!!!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C03577-369F-6141-8415-A6993E232E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092" y="15798"/>
            <a:ext cx="4131598" cy="2440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E04F3B-ADCD-EB40-9D27-3BFB1F2B2F41}"/>
              </a:ext>
            </a:extLst>
          </p:cNvPr>
          <p:cNvSpPr txBox="1"/>
          <p:nvPr/>
        </p:nvSpPr>
        <p:spPr>
          <a:xfrm>
            <a:off x="3814530" y="1537886"/>
            <a:ext cx="1235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Roesler</a:t>
            </a:r>
            <a:r>
              <a:rPr lang="en-US" sz="1100" dirty="0"/>
              <a:t>, Zhang, Siegel &amp; Nelson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B4E60-DCDF-534C-B10C-C283F7DD67BE}"/>
              </a:ext>
            </a:extLst>
          </p:cNvPr>
          <p:cNvSpPr txBox="1"/>
          <p:nvPr/>
        </p:nvSpPr>
        <p:spPr>
          <a:xfrm>
            <a:off x="5496596" y="217668"/>
            <a:ext cx="3080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baseline="-25000" dirty="0" err="1"/>
              <a:t>rs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l</a:t>
            </a:r>
            <a:r>
              <a:rPr lang="en-US" sz="1400" dirty="0"/>
              <a:t>)                       </a:t>
            </a:r>
            <a:r>
              <a:rPr lang="en-US" sz="1400" dirty="0" err="1"/>
              <a:t>b</a:t>
            </a:r>
            <a:r>
              <a:rPr lang="en-US" sz="1400" baseline="-25000" dirty="0" err="1"/>
              <a:t>bp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l</a:t>
            </a:r>
            <a:r>
              <a:rPr lang="en-US" sz="1400" dirty="0"/>
              <a:t>)                    </a:t>
            </a:r>
            <a:r>
              <a:rPr lang="en-US" sz="1400" dirty="0" err="1"/>
              <a:t>a</a:t>
            </a:r>
            <a:r>
              <a:rPr lang="en-US" sz="1400" baseline="-25000" dirty="0" err="1"/>
              <a:t>p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l</a:t>
            </a:r>
            <a:r>
              <a:rPr lang="en-US" sz="1400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5DEFC5-5E0E-8C43-8035-C7D01CBFACA3}"/>
              </a:ext>
            </a:extLst>
          </p:cNvPr>
          <p:cNvSpPr txBox="1"/>
          <p:nvPr/>
        </p:nvSpPr>
        <p:spPr>
          <a:xfrm>
            <a:off x="5615375" y="1360393"/>
            <a:ext cx="313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g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l</a:t>
            </a:r>
            <a:r>
              <a:rPr lang="en-US" sz="1400" dirty="0"/>
              <a:t>)                     </a:t>
            </a:r>
            <a:r>
              <a:rPr lang="en-US" sz="1400" dirty="0" err="1"/>
              <a:t>a</a:t>
            </a:r>
            <a:r>
              <a:rPr lang="en-US" sz="1400" baseline="-25000" dirty="0" err="1"/>
              <a:t>det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l</a:t>
            </a:r>
            <a:r>
              <a:rPr lang="en-US" sz="1400" dirty="0"/>
              <a:t>)                      </a:t>
            </a:r>
            <a:r>
              <a:rPr lang="en-US" sz="1400" dirty="0" err="1"/>
              <a:t>a</a:t>
            </a:r>
            <a:r>
              <a:rPr lang="en-US" sz="1400" baseline="-25000" dirty="0" err="1"/>
              <a:t>ph</a:t>
            </a:r>
            <a:r>
              <a:rPr lang="en-US" sz="1400" dirty="0"/>
              <a:t>(</a:t>
            </a:r>
            <a:r>
              <a:rPr lang="en-US" sz="1400" dirty="0">
                <a:latin typeface="Symbol" pitchFamily="2" charset="2"/>
              </a:rPr>
              <a:t>l</a:t>
            </a:r>
            <a:r>
              <a:rPr lang="en-US" sz="14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3A2AF-A110-0841-A44B-DF6CDCB12B65}"/>
              </a:ext>
            </a:extLst>
          </p:cNvPr>
          <p:cNvSpPr txBox="1"/>
          <p:nvPr/>
        </p:nvSpPr>
        <p:spPr>
          <a:xfrm>
            <a:off x="3665195" y="957943"/>
            <a:ext cx="150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Near -Surface Optical Properties</a:t>
            </a:r>
          </a:p>
        </p:txBody>
      </p:sp>
      <p:pic>
        <p:nvPicPr>
          <p:cNvPr id="24" name="Picture 23" descr="Exports Biological Pump figure Ver3.png">
            <a:extLst>
              <a:ext uri="{FF2B5EF4-FFF2-40B4-BE49-F238E27FC236}">
                <a16:creationId xmlns:a16="http://schemas.microsoft.com/office/drawing/2014/main" id="{6E4B34AD-86C6-514A-A18B-2B483911D7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82" y="704886"/>
            <a:ext cx="2219722" cy="17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30777" y="97953"/>
            <a:ext cx="7107382" cy="814368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EXPORTS Goal &amp; Rationale</a:t>
            </a:r>
          </a:p>
        </p:txBody>
      </p:sp>
      <p:sp>
        <p:nvSpPr>
          <p:cNvPr id="357379" name="Rectangle 1027"/>
          <p:cNvSpPr>
            <a:spLocks noGrp="1" noChangeArrowheads="1"/>
          </p:cNvSpPr>
          <p:nvPr>
            <p:ph idx="1"/>
          </p:nvPr>
        </p:nvSpPr>
        <p:spPr>
          <a:xfrm>
            <a:off x="623453" y="1078577"/>
            <a:ext cx="8362604" cy="3925686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749300" indent="0">
              <a:lnSpc>
                <a:spcPts val="3031"/>
              </a:lnSpc>
              <a:spcBef>
                <a:spcPts val="675"/>
              </a:spcBef>
              <a:buNone/>
            </a:pPr>
            <a:r>
              <a:rPr lang="en-US" sz="2600" u="sng" dirty="0">
                <a:latin typeface="Arial"/>
                <a:cs typeface="Arial"/>
              </a:rPr>
              <a:t>Goal</a:t>
            </a:r>
            <a:r>
              <a:rPr lang="en-US" sz="2600" dirty="0">
                <a:latin typeface="Arial"/>
                <a:cs typeface="Arial"/>
              </a:rPr>
              <a:t>: Predict export, fate &amp; C cycle impacts of 		ocean NPP from satellite observations</a:t>
            </a:r>
          </a:p>
          <a:p>
            <a:pPr>
              <a:spcBef>
                <a:spcPts val="3300"/>
              </a:spcBef>
            </a:pPr>
            <a:r>
              <a:rPr lang="en-US" dirty="0">
                <a:latin typeface="Arial"/>
                <a:cs typeface="Arial"/>
              </a:rPr>
              <a:t>Focus on quantifying export pathways &amp; NPP fates over a range of ecosystem states </a:t>
            </a:r>
          </a:p>
          <a:p>
            <a:pPr>
              <a:spcBef>
                <a:spcPts val="1350"/>
              </a:spcBef>
            </a:pPr>
            <a:r>
              <a:rPr lang="en-US" dirty="0">
                <a:latin typeface="Arial"/>
                <a:cs typeface="Arial"/>
              </a:rPr>
              <a:t>Emphasize a predictive understanding by measuring &amp; modeling regulating processes</a:t>
            </a:r>
          </a:p>
          <a:p>
            <a:pPr>
              <a:spcBef>
                <a:spcPts val="1350"/>
              </a:spcBef>
            </a:pPr>
            <a:r>
              <a:rPr lang="en-US" dirty="0">
                <a:latin typeface="Arial"/>
                <a:cs typeface="Arial"/>
              </a:rPr>
              <a:t>Leverages advances in remote sensing, optical oceanography, in situ particle imaging, genomics &amp; autonomous tools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71847" y="980903"/>
            <a:ext cx="6575368" cy="964276"/>
          </a:xfrm>
          <a:prstGeom prst="roundRect">
            <a:avLst/>
          </a:prstGeom>
          <a:noFill/>
          <a:ln w="4445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65561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xports Biological Pump figure Ver3.png">
            <a:extLst>
              <a:ext uri="{FF2B5EF4-FFF2-40B4-BE49-F238E27FC236}">
                <a16:creationId xmlns:a16="http://schemas.microsoft.com/office/drawing/2014/main" id="{6E4B34AD-86C6-514A-A18B-2B483911D7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48" y="703512"/>
            <a:ext cx="2299128" cy="1814155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1DF062-49B9-46A6-BA49-D73BFB5D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3" y="1159207"/>
            <a:ext cx="3187637" cy="591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25" b="1" cap="small" dirty="0">
                <a:solidFill>
                  <a:srgbClr val="005699"/>
                </a:solidFill>
                <a:latin typeface="Gill Sans Light"/>
              </a:rPr>
              <a:t>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921FBF-16B0-4254-B38E-E44FAB967690}"/>
              </a:ext>
            </a:extLst>
          </p:cNvPr>
          <p:cNvSpPr txBox="1"/>
          <p:nvPr/>
        </p:nvSpPr>
        <p:spPr>
          <a:xfrm>
            <a:off x="398606" y="146389"/>
            <a:ext cx="5488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/>
              </a:rPr>
              <a:t>Secondary Production and Producers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78AD3D-5332-1846-A3E8-11BD952C28EC}"/>
              </a:ext>
            </a:extLst>
          </p:cNvPr>
          <p:cNvSpPr/>
          <p:nvPr/>
        </p:nvSpPr>
        <p:spPr>
          <a:xfrm>
            <a:off x="1251648" y="1206500"/>
            <a:ext cx="1149646" cy="6895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F440B3-E324-F54A-97AF-63D733D571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3" y="3446316"/>
            <a:ext cx="3989139" cy="15437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76BDF7-9995-6B4F-A29E-8F3D5CB716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051" y="120304"/>
            <a:ext cx="2693961" cy="32304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FF4741-4B6A-DC4D-B8DB-3E60600788C6}"/>
              </a:ext>
            </a:extLst>
          </p:cNvPr>
          <p:cNvSpPr txBox="1"/>
          <p:nvPr/>
        </p:nvSpPr>
        <p:spPr>
          <a:xfrm>
            <a:off x="6386669" y="4473875"/>
            <a:ext cx="1554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Carson &amp; Hansell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7AFC7-A703-EA42-8150-35974CD3E4B2}"/>
              </a:ext>
            </a:extLst>
          </p:cNvPr>
          <p:cNvSpPr txBox="1"/>
          <p:nvPr/>
        </p:nvSpPr>
        <p:spPr>
          <a:xfrm>
            <a:off x="8204049" y="1407219"/>
            <a:ext cx="91431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Maas, </a:t>
            </a:r>
            <a:r>
              <a:rPr lang="en-US" sz="1000" dirty="0" err="1"/>
              <a:t>Stamieszkin</a:t>
            </a:r>
            <a:r>
              <a:rPr lang="en-US" sz="1000" dirty="0"/>
              <a:t> &amp; Steinberg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3E99D-74BE-CB46-8B95-408E08170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76" y="2644889"/>
            <a:ext cx="2894965" cy="2345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G_3627.m4v">
            <a:hlinkClick r:id="" action="ppaction://media"/>
            <a:extLst>
              <a:ext uri="{FF2B5EF4-FFF2-40B4-BE49-F238E27FC236}">
                <a16:creationId xmlns:a16="http://schemas.microsoft.com/office/drawing/2014/main" id="{821F1319-023C-C740-8B0B-993BA90D0C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33086" y="2240407"/>
            <a:ext cx="1984522" cy="1116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65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xports Biological Pump figure Ver3.png">
            <a:extLst>
              <a:ext uri="{FF2B5EF4-FFF2-40B4-BE49-F238E27FC236}">
                <a16:creationId xmlns:a16="http://schemas.microsoft.com/office/drawing/2014/main" id="{6E4B34AD-86C6-514A-A18B-2B483911D7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53" y="716896"/>
            <a:ext cx="2620611" cy="2067825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1DF062-49B9-46A6-BA49-D73BFB5D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3" y="1159207"/>
            <a:ext cx="3187637" cy="591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25" b="1" cap="small" dirty="0">
                <a:solidFill>
                  <a:srgbClr val="005699"/>
                </a:solidFill>
                <a:latin typeface="Gill Sans Light"/>
              </a:rPr>
              <a:t>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921FBF-16B0-4254-B38E-E44FAB967690}"/>
              </a:ext>
            </a:extLst>
          </p:cNvPr>
          <p:cNvSpPr txBox="1"/>
          <p:nvPr/>
        </p:nvSpPr>
        <p:spPr>
          <a:xfrm>
            <a:off x="195003" y="119498"/>
            <a:ext cx="425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/>
              </a:rPr>
              <a:t>Export and Export Pathways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78AD3D-5332-1846-A3E8-11BD952C28EC}"/>
              </a:ext>
            </a:extLst>
          </p:cNvPr>
          <p:cNvSpPr/>
          <p:nvPr/>
        </p:nvSpPr>
        <p:spPr>
          <a:xfrm>
            <a:off x="333853" y="1677394"/>
            <a:ext cx="2420233" cy="5868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7EAB4-89E9-6748-B582-225D9E31D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419" y="2167251"/>
            <a:ext cx="2310970" cy="2976249"/>
          </a:xfrm>
          <a:prstGeom prst="rect">
            <a:avLst/>
          </a:prstGeom>
        </p:spPr>
      </p:pic>
      <p:pic>
        <p:nvPicPr>
          <p:cNvPr id="38" name="sf_Large">
            <a:hlinkClick r:id="" action="ppaction://media"/>
            <a:extLst>
              <a:ext uri="{FF2B5EF4-FFF2-40B4-BE49-F238E27FC236}">
                <a16:creationId xmlns:a16="http://schemas.microsoft.com/office/drawing/2014/main" id="{C436F5CC-AD4B-7041-82AA-E0B276D6F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173" r="12315"/>
          <a:stretch/>
        </p:blipFill>
        <p:spPr>
          <a:xfrm>
            <a:off x="6339667" y="443559"/>
            <a:ext cx="2208474" cy="1645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DBDD8E9-16DE-C34C-9A59-C919FA1083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80" y="3111637"/>
            <a:ext cx="1856311" cy="1872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B2227-FB9E-3D47-AA7E-9C1A3AE84D72}"/>
              </a:ext>
            </a:extLst>
          </p:cNvPr>
          <p:cNvSpPr txBox="1"/>
          <p:nvPr/>
        </p:nvSpPr>
        <p:spPr>
          <a:xfrm>
            <a:off x="6340354" y="119498"/>
            <a:ext cx="22077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View of sinking flux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DA204-6F50-CA4D-B824-E09F8E4AA3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148" y="1509062"/>
            <a:ext cx="2690946" cy="3169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2C9CC-9EFC-DF44-9A8A-AB9027DB3F11}"/>
              </a:ext>
            </a:extLst>
          </p:cNvPr>
          <p:cNvSpPr txBox="1"/>
          <p:nvPr/>
        </p:nvSpPr>
        <p:spPr>
          <a:xfrm>
            <a:off x="3907713" y="4639585"/>
            <a:ext cx="18165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Buesseler</a:t>
            </a:r>
            <a:r>
              <a:rPr lang="en-US" sz="800" dirty="0"/>
              <a:t>, Benitez-Nelson &amp; </a:t>
            </a:r>
            <a:r>
              <a:rPr lang="en-US" sz="800" dirty="0" err="1"/>
              <a:t>Resplandy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589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48B43-E867-E341-8BAF-8C8D2BFDB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7"/>
          <a:stretch/>
        </p:blipFill>
        <p:spPr>
          <a:xfrm>
            <a:off x="3271258" y="1509021"/>
            <a:ext cx="2601950" cy="3427221"/>
          </a:xfrm>
          <a:prstGeom prst="rect">
            <a:avLst/>
          </a:prstGeom>
        </p:spPr>
      </p:pic>
      <p:pic>
        <p:nvPicPr>
          <p:cNvPr id="24" name="Picture 23" descr="Exports Biological Pump figure Ver3.png">
            <a:extLst>
              <a:ext uri="{FF2B5EF4-FFF2-40B4-BE49-F238E27FC236}">
                <a16:creationId xmlns:a16="http://schemas.microsoft.com/office/drawing/2014/main" id="{6E4B34AD-86C6-514A-A18B-2B483911D7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3" y="818995"/>
            <a:ext cx="2361826" cy="1863628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1DF062-49B9-46A6-BA49-D73BFB5D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3" y="1159207"/>
            <a:ext cx="3187637" cy="591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25" b="1" cap="small" dirty="0">
                <a:solidFill>
                  <a:srgbClr val="005699"/>
                </a:solidFill>
                <a:latin typeface="Gill Sans Light"/>
              </a:rPr>
              <a:t>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921FBF-16B0-4254-B38E-E44FAB967690}"/>
              </a:ext>
            </a:extLst>
          </p:cNvPr>
          <p:cNvSpPr txBox="1"/>
          <p:nvPr/>
        </p:nvSpPr>
        <p:spPr>
          <a:xfrm>
            <a:off x="458093" y="97353"/>
            <a:ext cx="356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Light"/>
              </a:rPr>
              <a:t>Variability in Time / Space…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78AD3D-5332-1846-A3E8-11BD952C28EC}"/>
              </a:ext>
            </a:extLst>
          </p:cNvPr>
          <p:cNvSpPr/>
          <p:nvPr/>
        </p:nvSpPr>
        <p:spPr>
          <a:xfrm rot="1845207">
            <a:off x="1180914" y="1317219"/>
            <a:ext cx="1757373" cy="9853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3121CC-7C92-3B42-82B1-7CDA535D1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224" y="3259307"/>
            <a:ext cx="4273456" cy="55157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948A4D-5534-6B44-88BD-A7A10019D462}"/>
              </a:ext>
            </a:extLst>
          </p:cNvPr>
          <p:cNvSpPr txBox="1"/>
          <p:nvPr/>
        </p:nvSpPr>
        <p:spPr>
          <a:xfrm>
            <a:off x="13731270" y="-2286366"/>
            <a:ext cx="1677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Chl</a:t>
            </a:r>
            <a:r>
              <a:rPr lang="en-US" sz="1350" dirty="0"/>
              <a:t>-Fl from </a:t>
            </a:r>
            <a:r>
              <a:rPr lang="en-US" sz="1350" dirty="0" err="1"/>
              <a:t>SeaGlider</a:t>
            </a:r>
            <a:endParaRPr lang="en-US" sz="13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25D964-5AA1-3A4D-A9C7-8844CC49AF05}"/>
              </a:ext>
            </a:extLst>
          </p:cNvPr>
          <p:cNvSpPr txBox="1"/>
          <p:nvPr/>
        </p:nvSpPr>
        <p:spPr>
          <a:xfrm>
            <a:off x="14146119" y="2991612"/>
            <a:ext cx="8146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Time -&gt;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19E04F-45FA-D14F-9530-2842E2043033}"/>
              </a:ext>
            </a:extLst>
          </p:cNvPr>
          <p:cNvSpPr txBox="1"/>
          <p:nvPr/>
        </p:nvSpPr>
        <p:spPr>
          <a:xfrm rot="5400000">
            <a:off x="10332048" y="7335637"/>
            <a:ext cx="20621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&lt;- Sequence Variants -&gt;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D4B93-233F-8A46-A365-7F29AAB79E2A}"/>
              </a:ext>
            </a:extLst>
          </p:cNvPr>
          <p:cNvSpPr txBox="1"/>
          <p:nvPr/>
        </p:nvSpPr>
        <p:spPr>
          <a:xfrm>
            <a:off x="11740826" y="3735913"/>
            <a:ext cx="2096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Bacterial Community </a:t>
            </a:r>
          </a:p>
          <a:p>
            <a:r>
              <a:rPr lang="en-US" sz="1500" dirty="0"/>
              <a:t>Composition from Genomics</a:t>
            </a:r>
          </a:p>
          <a:p>
            <a:endParaRPr lang="en-US" sz="1500" dirty="0"/>
          </a:p>
          <a:p>
            <a:r>
              <a:rPr lang="en-US" sz="1200" dirty="0"/>
              <a:t>Gifford &amp; Marchetti</a:t>
            </a:r>
            <a:endParaRPr lang="en-US" sz="10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1EAF81-A102-FB45-A60C-A3AA282CE944}"/>
              </a:ext>
            </a:extLst>
          </p:cNvPr>
          <p:cNvSpPr txBox="1"/>
          <p:nvPr/>
        </p:nvSpPr>
        <p:spPr>
          <a:xfrm>
            <a:off x="3781146" y="1012144"/>
            <a:ext cx="14605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BGC Argo Profiles</a:t>
            </a:r>
          </a:p>
          <a:p>
            <a:pPr algn="ctr"/>
            <a:r>
              <a:rPr lang="en-US" sz="1200" dirty="0"/>
              <a:t>Fassbender</a:t>
            </a:r>
            <a:endParaRPr lang="en-US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653EC-8217-EF45-A792-3D23264BE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639" y="741586"/>
            <a:ext cx="3124750" cy="3882072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A6AE4E44-B115-D34C-B5B9-14FC475A924A}"/>
              </a:ext>
            </a:extLst>
          </p:cNvPr>
          <p:cNvSpPr txBox="1"/>
          <p:nvPr/>
        </p:nvSpPr>
        <p:spPr>
          <a:xfrm>
            <a:off x="314416" y="2696378"/>
            <a:ext cx="4910727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T/S Variability   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Thompson &amp; many others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page1image45746256">
            <a:extLst>
              <a:ext uri="{FF2B5EF4-FFF2-40B4-BE49-F238E27FC236}">
                <a16:creationId xmlns:a16="http://schemas.microsoft.com/office/drawing/2014/main" id="{2A699472-E129-B44D-ACD4-192B77DC0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628" y="2975061"/>
            <a:ext cx="2915376" cy="21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02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357447" y="928339"/>
            <a:ext cx="8462357" cy="4332249"/>
          </a:xfrm>
          <a:prstGeom prst="rect">
            <a:avLst/>
          </a:prstGeom>
        </p:spPr>
        <p:txBody>
          <a:bodyPr vert="horz" lIns="38576" tIns="19289" rIns="38576" bIns="19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endParaRPr lang="en-US" sz="2875" b="1" dirty="0">
              <a:solidFill>
                <a:srgbClr val="005699"/>
              </a:solidFill>
              <a:latin typeface="Gill Sans Ligh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0E8A35-121C-E140-8864-8E700D6766C1}"/>
              </a:ext>
            </a:extLst>
          </p:cNvPr>
          <p:cNvSpPr txBox="1">
            <a:spLocks/>
          </p:cNvSpPr>
          <p:nvPr/>
        </p:nvSpPr>
        <p:spPr>
          <a:xfrm>
            <a:off x="200024" y="928338"/>
            <a:ext cx="8777202" cy="3977491"/>
          </a:xfrm>
          <a:prstGeom prst="rect">
            <a:avLst/>
          </a:prstGeom>
        </p:spPr>
        <p:txBody>
          <a:bodyPr vert="horz" lIns="38576" tIns="19289" rIns="38576" bIns="19289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RESULTS zooms with ≥ 70 participants</a:t>
            </a:r>
          </a:p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Presently, 30 pubs in the EXPORTS publication list with many more to come…</a:t>
            </a:r>
            <a:endParaRPr lang="en-US" sz="2475" dirty="0">
              <a:solidFill>
                <a:srgbClr val="005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feature collection of </a:t>
            </a:r>
            <a:r>
              <a:rPr lang="en-US" sz="2800" i="1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Elementa </a:t>
            </a:r>
            <a:r>
              <a:rPr lang="en-US" sz="28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NE Pacific cruise results is now taking submissions</a:t>
            </a:r>
          </a:p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Formed 5 Synthesis Working Groups </a:t>
            </a:r>
          </a:p>
          <a:p>
            <a:pPr marL="718394" lvl="1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Pathways, Rates, Optics, Space/Time &amp; BGC Budgets </a:t>
            </a:r>
          </a:p>
          <a:p>
            <a:pPr marL="718394" lvl="1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foster inter-group data syntheses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61EBC-0190-8A4A-8CD1-FA9F2035E9E2}"/>
              </a:ext>
            </a:extLst>
          </p:cNvPr>
          <p:cNvSpPr txBox="1"/>
          <p:nvPr/>
        </p:nvSpPr>
        <p:spPr>
          <a:xfrm>
            <a:off x="544285" y="164920"/>
            <a:ext cx="8307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NE Pacific Results, Publications &amp; Synthesis </a:t>
            </a:r>
          </a:p>
        </p:txBody>
      </p:sp>
    </p:spTree>
    <p:extLst>
      <p:ext uri="{BB962C8B-B14F-4D97-AF65-F5344CB8AC3E}">
        <p14:creationId xmlns:p14="http://schemas.microsoft.com/office/powerpoint/2010/main" val="180297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7CF81C-AC08-4E2F-B34F-41A44E1417DF}"/>
              </a:ext>
            </a:extLst>
          </p:cNvPr>
          <p:cNvSpPr txBox="1"/>
          <p:nvPr/>
        </p:nvSpPr>
        <p:spPr>
          <a:xfrm>
            <a:off x="174005" y="255875"/>
            <a:ext cx="453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2800" b="1" dirty="0">
                <a:solidFill>
                  <a:srgbClr val="005699"/>
                </a:solidFill>
                <a:latin typeface="Gill Sans Light"/>
              </a:rPr>
              <a:t>North Atlantic 2020 Cruise…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357447" y="928339"/>
            <a:ext cx="8462357" cy="4332249"/>
          </a:xfrm>
          <a:prstGeom prst="rect">
            <a:avLst/>
          </a:prstGeom>
        </p:spPr>
        <p:txBody>
          <a:bodyPr vert="horz" lIns="38576" tIns="19289" rIns="38576" bIns="19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699"/>
                </a:solidFill>
                <a:latin typeface="Gill Sans Light"/>
              </a:rPr>
              <a:t>Contrasting endmember to the NE Pacific Cruise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Big signals in biomass &amp; export &amp; low flux attenuation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5699"/>
                </a:solidFill>
                <a:latin typeface="Gill Sans Light"/>
              </a:rPr>
              <a:t>Hope to find larger phytoplankton &amp; communities dominated by diatoms</a:t>
            </a:r>
            <a:endParaRPr lang="en-US" sz="2100" b="1" dirty="0">
              <a:solidFill>
                <a:srgbClr val="005699"/>
              </a:solidFill>
              <a:latin typeface="Gill Sans Light"/>
            </a:endParaRP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Focus on assessing post-bloom C cycle fates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High mesoscale &amp; sub-mesoscale energy driving patchiness in biomass &amp; NPP and advective C fluxes</a:t>
            </a:r>
          </a:p>
          <a:p>
            <a:pPr marL="236538" indent="-236538" algn="l" defTabSz="5143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75" b="1" dirty="0">
                <a:solidFill>
                  <a:srgbClr val="005699"/>
                </a:solidFill>
                <a:latin typeface="Gill Sans Light"/>
              </a:rPr>
              <a:t>Together these create many challenges…</a:t>
            </a:r>
          </a:p>
        </p:txBody>
      </p:sp>
      <p:pic>
        <p:nvPicPr>
          <p:cNvPr id="4" name="Picture 3" descr="Screen Shot 2016-05-30 at 3.15.40 PM.png">
            <a:extLst>
              <a:ext uri="{FF2B5EF4-FFF2-40B4-BE49-F238E27FC236}">
                <a16:creationId xmlns:a16="http://schemas.microsoft.com/office/drawing/2014/main" id="{80F36C2A-B4C9-A24A-B72E-51A7C7A6D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6"/>
          <a:stretch/>
        </p:blipFill>
        <p:spPr>
          <a:xfrm>
            <a:off x="6268514" y="70042"/>
            <a:ext cx="2627348" cy="894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75592-6680-7B46-AAA0-D65F4B440087}"/>
              </a:ext>
            </a:extLst>
          </p:cNvPr>
          <p:cNvSpPr txBox="1"/>
          <p:nvPr/>
        </p:nvSpPr>
        <p:spPr>
          <a:xfrm rot="1564294">
            <a:off x="2119089" y="265822"/>
            <a:ext cx="1330814" cy="52322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2021 ??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7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357447" y="928339"/>
            <a:ext cx="8462357" cy="4332249"/>
          </a:xfrm>
          <a:prstGeom prst="rect">
            <a:avLst/>
          </a:prstGeom>
        </p:spPr>
        <p:txBody>
          <a:bodyPr vert="horz" lIns="38576" tIns="19289" rIns="38576" bIns="19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5699"/>
                </a:solidFill>
                <a:latin typeface="Gill Sans Light"/>
              </a:rPr>
              <a:t>Plans for the North Atlantic 2020 cruise …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R/V </a:t>
            </a:r>
            <a:r>
              <a:rPr lang="en-US" sz="2475" b="1" i="1" dirty="0">
                <a:solidFill>
                  <a:srgbClr val="005699"/>
                </a:solidFill>
                <a:latin typeface="Gill Sans Light"/>
              </a:rPr>
              <a:t>Atlantis</a:t>
            </a: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 &amp; RRS </a:t>
            </a:r>
            <a:r>
              <a:rPr lang="en-US" sz="2475" b="1" i="1" dirty="0">
                <a:solidFill>
                  <a:srgbClr val="005699"/>
                </a:solidFill>
                <a:latin typeface="Gill Sans Light"/>
              </a:rPr>
              <a:t>Discovery</a:t>
            </a: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 for spring 2020 </a:t>
            </a:r>
            <a:r>
              <a:rPr lang="en-US" sz="2100" b="1" dirty="0">
                <a:solidFill>
                  <a:srgbClr val="005699"/>
                </a:solidFill>
                <a:latin typeface="Gill Sans Light"/>
              </a:rPr>
              <a:t>(late April to late May)</a:t>
            </a: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 on station for 28 days </a:t>
            </a:r>
            <a:r>
              <a:rPr lang="en-US" sz="2100" b="1" dirty="0">
                <a:solidFill>
                  <a:srgbClr val="005699"/>
                </a:solidFill>
                <a:latin typeface="Gill Sans Light"/>
              </a:rPr>
              <a:t>(3 epochs with 4 weather days)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Target site = Porcupine Abyssal Plain (~49N 16.5W)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Concerns with advection…</a:t>
            </a:r>
          </a:p>
          <a:p>
            <a:pPr marL="1147019" lvl="2" indent="-342900" algn="l" defTabSz="5143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75" b="1" dirty="0">
                <a:solidFill>
                  <a:srgbClr val="005699"/>
                </a:solidFill>
                <a:latin typeface="Gill Sans Light"/>
              </a:rPr>
              <a:t>Locate in an eddy somewhere near target site </a:t>
            </a:r>
            <a:r>
              <a:rPr lang="en-US" sz="2000" b="1" dirty="0">
                <a:solidFill>
                  <a:srgbClr val="005699"/>
                </a:solidFill>
                <a:latin typeface="Gill Sans Light"/>
              </a:rPr>
              <a:t>(study underway)</a:t>
            </a:r>
            <a:endParaRPr lang="en-US" sz="2275" b="1" dirty="0">
              <a:solidFill>
                <a:srgbClr val="005699"/>
              </a:solidFill>
              <a:latin typeface="Gill Sans Light"/>
            </a:endParaRPr>
          </a:p>
          <a:p>
            <a:pPr marL="1147019" lvl="2" indent="-342900" algn="l" defTabSz="5143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75" b="1" dirty="0">
                <a:solidFill>
                  <a:srgbClr val="005699"/>
                </a:solidFill>
                <a:latin typeface="Gill Sans Light"/>
              </a:rPr>
              <a:t>Adjust using available satellite / model / AUV data</a:t>
            </a:r>
          </a:p>
          <a:p>
            <a:pPr marL="1147019" lvl="2" indent="-342900" algn="l" defTabSz="5143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75" b="1" dirty="0">
                <a:solidFill>
                  <a:srgbClr val="005699"/>
                </a:solidFill>
                <a:latin typeface="Gill Sans Light"/>
              </a:rPr>
              <a:t>Have plans for multiple scenarios (&amp; dry lab them!!)</a:t>
            </a:r>
          </a:p>
          <a:p>
            <a:pPr marL="689819" lvl="1" indent="-342900" algn="l" defTabSz="5143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Collaboration with WHOI’s OTZ group </a:t>
            </a:r>
            <a:r>
              <a:rPr lang="en-US" sz="2100" b="1" dirty="0">
                <a:solidFill>
                  <a:srgbClr val="005699"/>
                </a:solidFill>
                <a:latin typeface="Gill Sans Light"/>
              </a:rPr>
              <a:t>(a 3</a:t>
            </a:r>
            <a:r>
              <a:rPr lang="en-US" sz="2100" b="1" baseline="30000" dirty="0">
                <a:solidFill>
                  <a:srgbClr val="005699"/>
                </a:solidFill>
                <a:latin typeface="Gill Sans Light"/>
              </a:rPr>
              <a:t>rd</a:t>
            </a:r>
            <a:r>
              <a:rPr lang="en-US" sz="2100" b="1" dirty="0">
                <a:solidFill>
                  <a:srgbClr val="005699"/>
                </a:solidFill>
                <a:latin typeface="Gill Sans Light"/>
              </a:rPr>
              <a:t> ship…)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4F769-59CF-FB4D-AABF-C024C8F07EF6}"/>
              </a:ext>
            </a:extLst>
          </p:cNvPr>
          <p:cNvSpPr txBox="1"/>
          <p:nvPr/>
        </p:nvSpPr>
        <p:spPr>
          <a:xfrm>
            <a:off x="174005" y="255875"/>
            <a:ext cx="453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2800" b="1" dirty="0">
                <a:solidFill>
                  <a:srgbClr val="005699"/>
                </a:solidFill>
                <a:latin typeface="Gill Sans Light"/>
              </a:rPr>
              <a:t>North Atlantic 2020 Cruise… </a:t>
            </a:r>
          </a:p>
        </p:txBody>
      </p:sp>
      <p:pic>
        <p:nvPicPr>
          <p:cNvPr id="7" name="Picture 6" descr="Screen Shot 2016-05-30 at 3.15.40 PM.png">
            <a:extLst>
              <a:ext uri="{FF2B5EF4-FFF2-40B4-BE49-F238E27FC236}">
                <a16:creationId xmlns:a16="http://schemas.microsoft.com/office/drawing/2014/main" id="{56815F85-DCC6-314E-968F-12959F1F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6"/>
          <a:stretch/>
        </p:blipFill>
        <p:spPr>
          <a:xfrm>
            <a:off x="6268514" y="70042"/>
            <a:ext cx="2627348" cy="894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756CB-50BC-0643-B883-A89B56DDA78D}"/>
              </a:ext>
            </a:extLst>
          </p:cNvPr>
          <p:cNvSpPr txBox="1"/>
          <p:nvPr/>
        </p:nvSpPr>
        <p:spPr>
          <a:xfrm rot="1564294">
            <a:off x="2119089" y="265822"/>
            <a:ext cx="1330814" cy="52322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2021 ??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03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7CF81C-AC08-4E2F-B34F-41A44E1417DF}"/>
              </a:ext>
            </a:extLst>
          </p:cNvPr>
          <p:cNvSpPr txBox="1"/>
          <p:nvPr/>
        </p:nvSpPr>
        <p:spPr>
          <a:xfrm>
            <a:off x="79660" y="91511"/>
            <a:ext cx="317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US" sz="3600" b="1" dirty="0">
                <a:solidFill>
                  <a:srgbClr val="005699"/>
                </a:solidFill>
                <a:latin typeface="Gill Sans Light"/>
              </a:rPr>
              <a:t>Plans for 2021??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357447" y="928340"/>
            <a:ext cx="8462357" cy="3890404"/>
          </a:xfrm>
          <a:prstGeom prst="rect">
            <a:avLst/>
          </a:prstGeom>
        </p:spPr>
        <p:txBody>
          <a:bodyPr vert="horz" lIns="38576" tIns="19289" rIns="38576" bIns="19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5699"/>
                </a:solidFill>
                <a:latin typeface="Gill Sans Light"/>
              </a:rPr>
              <a:t>2020 EXPORTS North Atlantic cruise was postponed</a:t>
            </a:r>
          </a:p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5699"/>
                </a:solidFill>
                <a:latin typeface="Gill Sans Light"/>
              </a:rPr>
              <a:t>Plan is to conduct a spring cruise in 2021 to complete EXPORTS Phase 1 and enable Phase 2 </a:t>
            </a:r>
          </a:p>
          <a:p>
            <a:pPr marL="261194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875" b="1" dirty="0">
                <a:solidFill>
                  <a:srgbClr val="005699"/>
                </a:solidFill>
                <a:latin typeface="Gill Sans Light"/>
              </a:rPr>
              <a:t>Need ships, agency engagement, PI commitment &amp; a solution to the COVID-19 pandemic</a:t>
            </a:r>
          </a:p>
          <a:p>
            <a:pPr marL="718394" lvl="1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We are working on solutions for the first three issues</a:t>
            </a:r>
          </a:p>
          <a:p>
            <a:pPr marL="718394" lvl="1" indent="-257175" algn="l" defTabSz="514350">
              <a:lnSpc>
                <a:spcPct val="110000"/>
              </a:lnSpc>
              <a:spcBef>
                <a:spcPts val="825"/>
              </a:spcBef>
              <a:buFont typeface="Arial" panose="020B0604020202020204" pitchFamily="34" charset="0"/>
              <a:buChar char="•"/>
            </a:pPr>
            <a:r>
              <a:rPr lang="en-US" sz="2475" b="1" dirty="0">
                <a:solidFill>
                  <a:srgbClr val="005699"/>
                </a:solidFill>
                <a:latin typeface="Gill Sans Light"/>
              </a:rPr>
              <a:t>Hoping for the fourth to emerge by early next year</a:t>
            </a:r>
          </a:p>
        </p:txBody>
      </p:sp>
      <p:pic>
        <p:nvPicPr>
          <p:cNvPr id="4" name="Picture 3" descr="Screen Shot 2016-05-30 at 3.15.40 PM.png">
            <a:extLst>
              <a:ext uri="{FF2B5EF4-FFF2-40B4-BE49-F238E27FC236}">
                <a16:creationId xmlns:a16="http://schemas.microsoft.com/office/drawing/2014/main" id="{80F36C2A-B4C9-A24A-B72E-51A7C7A6D7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6"/>
          <a:stretch/>
        </p:blipFill>
        <p:spPr>
          <a:xfrm>
            <a:off x="6315562" y="91511"/>
            <a:ext cx="2627348" cy="8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9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D72C1-C176-2248-967B-8EAF9CF15F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779" y="308401"/>
            <a:ext cx="5887654" cy="4626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3E553-0D33-ED42-8D75-1950FCD9D7F5}"/>
              </a:ext>
            </a:extLst>
          </p:cNvPr>
          <p:cNvSpPr txBox="1"/>
          <p:nvPr/>
        </p:nvSpPr>
        <p:spPr>
          <a:xfrm>
            <a:off x="1143000" y="4866501"/>
            <a:ext cx="32676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© 2018 </a:t>
            </a:r>
            <a:r>
              <a:rPr lang="en-US" sz="1350" dirty="0" err="1"/>
              <a:t>Alida</a:t>
            </a:r>
            <a:r>
              <a:rPr lang="en-US" sz="1350" dirty="0"/>
              <a:t> Siegel – need a PAP version!!! </a:t>
            </a:r>
          </a:p>
        </p:txBody>
      </p:sp>
    </p:spTree>
    <p:extLst>
      <p:ext uri="{BB962C8B-B14F-4D97-AF65-F5344CB8AC3E}">
        <p14:creationId xmlns:p14="http://schemas.microsoft.com/office/powerpoint/2010/main" val="277862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ports Biological Pump figure Ver3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1" y="971550"/>
            <a:ext cx="4874978" cy="40576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9421" y="959644"/>
            <a:ext cx="5387157" cy="3212306"/>
            <a:chOff x="-378107" y="1279525"/>
            <a:chExt cx="7182876" cy="4283075"/>
          </a:xfrm>
        </p:grpSpPr>
        <p:sp>
          <p:nvSpPr>
            <p:cNvPr id="2" name="Rounded Rectangle 1"/>
            <p:cNvSpPr/>
            <p:nvPr/>
          </p:nvSpPr>
          <p:spPr>
            <a:xfrm>
              <a:off x="3680569" y="3733800"/>
              <a:ext cx="3124200" cy="1828800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378107" y="1279525"/>
              <a:ext cx="369913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Gill Sans Light"/>
                  <a:cs typeface="Gill Sans Light"/>
                </a:rPr>
                <a:t>Sinking Particle Pump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9420" y="1428750"/>
            <a:ext cx="6112880" cy="3086100"/>
            <a:chOff x="-378106" y="1905000"/>
            <a:chExt cx="8150506" cy="4114800"/>
          </a:xfrm>
        </p:grpSpPr>
        <p:sp>
          <p:nvSpPr>
            <p:cNvPr id="15" name="TextBox 14"/>
            <p:cNvSpPr txBox="1"/>
            <p:nvPr/>
          </p:nvSpPr>
          <p:spPr>
            <a:xfrm>
              <a:off x="-378106" y="1905000"/>
              <a:ext cx="276785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90"/>
                  </a:solidFill>
                  <a:latin typeface="Gill Sans Light"/>
                  <a:cs typeface="Gill Sans Light"/>
                </a:rPr>
                <a:t>Migrating Pump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00800" y="2971800"/>
              <a:ext cx="1371600" cy="3048000"/>
            </a:xfrm>
            <a:prstGeom prst="roundRect">
              <a:avLst/>
            </a:prstGeom>
            <a:noFill/>
            <a:ln w="571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ln>
                  <a:solidFill>
                    <a:srgbClr val="0000FF"/>
                  </a:solidFill>
                </a:ln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85118" y="1906220"/>
            <a:ext cx="2886782" cy="2159794"/>
            <a:chOff x="-343843" y="2530475"/>
            <a:chExt cx="3849043" cy="2879725"/>
          </a:xfrm>
        </p:grpSpPr>
        <p:sp>
          <p:nvSpPr>
            <p:cNvPr id="16" name="TextBox 15"/>
            <p:cNvSpPr txBox="1"/>
            <p:nvPr/>
          </p:nvSpPr>
          <p:spPr>
            <a:xfrm>
              <a:off x="-343843" y="2530475"/>
              <a:ext cx="293516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660066"/>
                  </a:solidFill>
                  <a:latin typeface="Gill Sans Light"/>
                  <a:cs typeface="Gill Sans Light"/>
                </a:rPr>
                <a:t>Physical Injection</a:t>
              </a:r>
            </a:p>
            <a:p>
              <a:r>
                <a:rPr lang="en-US" sz="2400" b="1" dirty="0">
                  <a:solidFill>
                    <a:srgbClr val="660066"/>
                  </a:solidFill>
                  <a:latin typeface="Gill Sans Light"/>
                  <a:cs typeface="Gill Sans Light"/>
                </a:rPr>
                <a:t>Pump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286000" y="3505200"/>
              <a:ext cx="1219200" cy="1905000"/>
            </a:xfrm>
            <a:prstGeom prst="roundRect">
              <a:avLst/>
            </a:prstGeom>
            <a:noFill/>
            <a:ln w="57150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493454-3EC7-C74B-9266-962C1F851FA7}"/>
              </a:ext>
            </a:extLst>
          </p:cNvPr>
          <p:cNvGrpSpPr/>
          <p:nvPr/>
        </p:nvGrpSpPr>
        <p:grpSpPr>
          <a:xfrm>
            <a:off x="899690" y="2755456"/>
            <a:ext cx="6109800" cy="2179553"/>
            <a:chOff x="899690" y="2755456"/>
            <a:chExt cx="6109800" cy="21795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D68642-C7E1-A240-9DA7-193CEB8839C7}"/>
                </a:ext>
              </a:extLst>
            </p:cNvPr>
            <p:cNvSpPr txBox="1"/>
            <p:nvPr/>
          </p:nvSpPr>
          <p:spPr>
            <a:xfrm>
              <a:off x="899690" y="2755456"/>
              <a:ext cx="1995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Gill Sans Light"/>
                  <a:cs typeface="Gill Sans Light"/>
                </a:rPr>
                <a:t>Consumption in twilight zone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D25DB7B-1C4C-EE49-9ABC-8028D702FCF7}"/>
                </a:ext>
              </a:extLst>
            </p:cNvPr>
            <p:cNvSpPr/>
            <p:nvPr/>
          </p:nvSpPr>
          <p:spPr>
            <a:xfrm>
              <a:off x="3580490" y="3618689"/>
              <a:ext cx="3429000" cy="1316320"/>
            </a:xfrm>
            <a:prstGeom prst="roundRect">
              <a:avLst/>
            </a:prstGeom>
            <a:noFill/>
            <a:ln w="5715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Rectangle 1026">
            <a:extLst>
              <a:ext uri="{FF2B5EF4-FFF2-40B4-BE49-F238E27FC236}">
                <a16:creationId xmlns:a16="http://schemas.microsoft.com/office/drawing/2014/main" id="{1E0C8AB6-3CA6-6D42-AFE4-D461836349D7}"/>
              </a:ext>
            </a:extLst>
          </p:cNvPr>
          <p:cNvSpPr txBox="1">
            <a:spLocks noChangeArrowheads="1"/>
          </p:cNvSpPr>
          <p:nvPr/>
        </p:nvSpPr>
        <p:spPr>
          <a:xfrm>
            <a:off x="1653167" y="125454"/>
            <a:ext cx="5870172" cy="48262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57175"/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Focus on Pathways…</a:t>
            </a:r>
          </a:p>
        </p:txBody>
      </p:sp>
    </p:spTree>
    <p:extLst>
      <p:ext uri="{BB962C8B-B14F-4D97-AF65-F5344CB8AC3E}">
        <p14:creationId xmlns:p14="http://schemas.microsoft.com/office/powerpoint/2010/main" val="42800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05604" y="2421396"/>
            <a:ext cx="7975250" cy="10335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87" y="2452893"/>
            <a:ext cx="7925884" cy="938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445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What controls the efficiency of vertical transfer of organic matter below the well-lit surface ocean?</a:t>
            </a:r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493974" y="119890"/>
            <a:ext cx="6039761" cy="505289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Three Science Questions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64030" y="895670"/>
            <a:ext cx="7925884" cy="13138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114" y="916845"/>
            <a:ext cx="768531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445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How do upper ocean ecosystem characteristics determine the vertical transfer of organic matter from the well-lit surface ocean?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287" y="3656926"/>
            <a:ext cx="7925884" cy="12926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113" y="3656926"/>
            <a:ext cx="76853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445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How can the knowledge gained be used to reduce uncertainties in contemporary &amp; future estimates of the export and fates of NPP?</a:t>
            </a:r>
          </a:p>
        </p:txBody>
      </p:sp>
    </p:spTree>
    <p:extLst>
      <p:ext uri="{BB962C8B-B14F-4D97-AF65-F5344CB8AC3E}">
        <p14:creationId xmlns:p14="http://schemas.microsoft.com/office/powerpoint/2010/main" val="78788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FC3B5A4-93AE-43B7-BE39-27571CBD8A83}"/>
              </a:ext>
            </a:extLst>
          </p:cNvPr>
          <p:cNvGrpSpPr/>
          <p:nvPr/>
        </p:nvGrpSpPr>
        <p:grpSpPr>
          <a:xfrm>
            <a:off x="2341756" y="719014"/>
            <a:ext cx="4484101" cy="4321338"/>
            <a:chOff x="1555622" y="558238"/>
            <a:chExt cx="6109392" cy="56043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9937A7-5453-4DB0-9EEF-C91CA7503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5622" y="558238"/>
              <a:ext cx="6109392" cy="560430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F8F764-773A-4122-8D24-80413D403C42}"/>
                </a:ext>
              </a:extLst>
            </p:cNvPr>
            <p:cNvSpPr/>
            <p:nvPr/>
          </p:nvSpPr>
          <p:spPr>
            <a:xfrm>
              <a:off x="6055630" y="938622"/>
              <a:ext cx="1471517" cy="139279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F2EAFD-C767-446B-9BFB-547B06B1871C}"/>
                </a:ext>
              </a:extLst>
            </p:cNvPr>
            <p:cNvSpPr/>
            <p:nvPr/>
          </p:nvSpPr>
          <p:spPr>
            <a:xfrm>
              <a:off x="3428496" y="3065157"/>
              <a:ext cx="1471517" cy="139279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1" name="Rectangle 1026">
            <a:extLst>
              <a:ext uri="{FF2B5EF4-FFF2-40B4-BE49-F238E27FC236}">
                <a16:creationId xmlns:a16="http://schemas.microsoft.com/office/drawing/2014/main" id="{684A9350-B1FF-7F44-9D67-1037BC0FC4A3}"/>
              </a:ext>
            </a:extLst>
          </p:cNvPr>
          <p:cNvSpPr txBox="1">
            <a:spLocks noChangeArrowheads="1"/>
          </p:cNvSpPr>
          <p:nvPr/>
        </p:nvSpPr>
        <p:spPr>
          <a:xfrm>
            <a:off x="1243714" y="244505"/>
            <a:ext cx="6920572" cy="48471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5699"/>
                </a:solidFill>
                <a:latin typeface="Arial"/>
                <a:cs typeface="Arial"/>
              </a:rPr>
              <a:t>States of The Biological Pump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674AA-14B3-AF49-98B2-51F827FA5F6F}"/>
              </a:ext>
            </a:extLst>
          </p:cNvPr>
          <p:cNvSpPr txBox="1"/>
          <p:nvPr/>
        </p:nvSpPr>
        <p:spPr>
          <a:xfrm>
            <a:off x="6825858" y="4661210"/>
            <a:ext cx="226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Buesseler</a:t>
            </a:r>
            <a:r>
              <a:rPr lang="en-US" sz="1400" dirty="0"/>
              <a:t> &amp; Boyd [2009] </a:t>
            </a:r>
          </a:p>
        </p:txBody>
      </p:sp>
    </p:spTree>
    <p:extLst>
      <p:ext uri="{BB962C8B-B14F-4D97-AF65-F5344CB8AC3E}">
        <p14:creationId xmlns:p14="http://schemas.microsoft.com/office/powerpoint/2010/main" val="56605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75A043-7894-4360-A8D6-9AF9FDE7AB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934" y="-49037"/>
            <a:ext cx="3249723" cy="2954922"/>
          </a:xfrm>
          <a:prstGeom prst="rect">
            <a:avLst/>
          </a:prstGeom>
        </p:spPr>
      </p:pic>
      <p:pic>
        <p:nvPicPr>
          <p:cNvPr id="2050" name="Picture 2" descr="fmars-03-00022-g005.jpg (851Ã450)">
            <a:extLst>
              <a:ext uri="{FF2B5EF4-FFF2-40B4-BE49-F238E27FC236}">
                <a16:creationId xmlns:a16="http://schemas.microsoft.com/office/drawing/2014/main" id="{B0BF8889-F94E-4CE1-9383-3CB4BDF80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59"/>
          <a:stretch/>
        </p:blipFill>
        <p:spPr bwMode="auto">
          <a:xfrm>
            <a:off x="232673" y="1859714"/>
            <a:ext cx="2774596" cy="29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7582CCE-E84B-4C0C-9844-56E36FC1320E}"/>
              </a:ext>
            </a:extLst>
          </p:cNvPr>
          <p:cNvSpPr/>
          <p:nvPr/>
        </p:nvSpPr>
        <p:spPr>
          <a:xfrm>
            <a:off x="5287531" y="149766"/>
            <a:ext cx="769071" cy="7279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E20032-C415-4448-9C37-7DF434EBC58A}"/>
              </a:ext>
            </a:extLst>
          </p:cNvPr>
          <p:cNvSpPr/>
          <p:nvPr/>
        </p:nvSpPr>
        <p:spPr>
          <a:xfrm>
            <a:off x="3914490" y="1261175"/>
            <a:ext cx="769071" cy="7279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DD1880-CDAB-419B-84FB-1B64BD5AD321}"/>
              </a:ext>
            </a:extLst>
          </p:cNvPr>
          <p:cNvCxnSpPr>
            <a:cxnSpLocks/>
          </p:cNvCxnSpPr>
          <p:nvPr/>
        </p:nvCxnSpPr>
        <p:spPr>
          <a:xfrm flipH="1">
            <a:off x="2566709" y="1869894"/>
            <a:ext cx="1434326" cy="9495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F3D635-3ACA-4C25-B0F6-C92D81AC2C83}"/>
              </a:ext>
            </a:extLst>
          </p:cNvPr>
          <p:cNvSpPr txBox="1"/>
          <p:nvPr/>
        </p:nvSpPr>
        <p:spPr>
          <a:xfrm>
            <a:off x="534233" y="794142"/>
            <a:ext cx="179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cap="small" dirty="0">
                <a:solidFill>
                  <a:srgbClr val="002060"/>
                </a:solidFill>
              </a:rPr>
              <a:t>North Pacific</a:t>
            </a:r>
          </a:p>
          <a:p>
            <a:pPr algn="ctr"/>
            <a:r>
              <a:rPr lang="en-US" sz="2400" cap="small" dirty="0">
                <a:solidFill>
                  <a:srgbClr val="002060"/>
                </a:solidFill>
              </a:rPr>
              <a:t>Summer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F52E4-80C0-47A5-B84D-714E055AAE57}"/>
              </a:ext>
            </a:extLst>
          </p:cNvPr>
          <p:cNvSpPr txBox="1"/>
          <p:nvPr/>
        </p:nvSpPr>
        <p:spPr>
          <a:xfrm>
            <a:off x="6440882" y="794141"/>
            <a:ext cx="2172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small" dirty="0">
                <a:solidFill>
                  <a:srgbClr val="002060"/>
                </a:solidFill>
              </a:rPr>
              <a:t>North Atlantic</a:t>
            </a:r>
          </a:p>
          <a:p>
            <a:pPr algn="ctr"/>
            <a:r>
              <a:rPr lang="en-US" sz="2400" cap="small" dirty="0">
                <a:solidFill>
                  <a:srgbClr val="002060"/>
                </a:solidFill>
              </a:rPr>
              <a:t>Spring</a:t>
            </a:r>
          </a:p>
        </p:txBody>
      </p:sp>
      <p:pic>
        <p:nvPicPr>
          <p:cNvPr id="13" name="Picture 2" descr="fmars-03-00022-g005.jpg (851Ã450)">
            <a:extLst>
              <a:ext uri="{FF2B5EF4-FFF2-40B4-BE49-F238E27FC236}">
                <a16:creationId xmlns:a16="http://schemas.microsoft.com/office/drawing/2014/main" id="{C1C024DD-523C-46AC-A03A-335DA0F4E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657" y="1859714"/>
            <a:ext cx="2791065" cy="29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2A38AB-1CF8-474E-8BE7-B3DEF026082D}"/>
              </a:ext>
            </a:extLst>
          </p:cNvPr>
          <p:cNvCxnSpPr>
            <a:cxnSpLocks/>
          </p:cNvCxnSpPr>
          <p:nvPr/>
        </p:nvCxnSpPr>
        <p:spPr>
          <a:xfrm>
            <a:off x="5887051" y="794141"/>
            <a:ext cx="963552" cy="97577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9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1026">
            <a:extLst>
              <a:ext uri="{FF2B5EF4-FFF2-40B4-BE49-F238E27FC236}">
                <a16:creationId xmlns:a16="http://schemas.microsoft.com/office/drawing/2014/main" id="{F45D7804-91D3-2948-9FDB-6504547456E4}"/>
              </a:ext>
            </a:extLst>
          </p:cNvPr>
          <p:cNvSpPr txBox="1">
            <a:spLocks noChangeArrowheads="1"/>
          </p:cNvSpPr>
          <p:nvPr/>
        </p:nvSpPr>
        <p:spPr>
          <a:xfrm>
            <a:off x="150618" y="87131"/>
            <a:ext cx="4267629" cy="553948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Timeline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9DBBFB-EE57-C74D-81FB-AFD99D21A886}"/>
              </a:ext>
            </a:extLst>
          </p:cNvPr>
          <p:cNvGrpSpPr/>
          <p:nvPr/>
        </p:nvGrpSpPr>
        <p:grpSpPr>
          <a:xfrm>
            <a:off x="2150918" y="238991"/>
            <a:ext cx="6766479" cy="4710327"/>
            <a:chOff x="173503" y="2783151"/>
            <a:chExt cx="7395082" cy="4705014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7281BCC2-A49E-7D44-AF1A-2EDA8E30A976}"/>
                </a:ext>
              </a:extLst>
            </p:cNvPr>
            <p:cNvSpPr/>
            <p:nvPr/>
          </p:nvSpPr>
          <p:spPr>
            <a:xfrm>
              <a:off x="263659" y="2784522"/>
              <a:ext cx="7286184" cy="12616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00D656-5D93-B14E-A6B4-A67E2CB0C2BB}"/>
                </a:ext>
              </a:extLst>
            </p:cNvPr>
            <p:cNvSpPr/>
            <p:nvPr/>
          </p:nvSpPr>
          <p:spPr>
            <a:xfrm>
              <a:off x="3842103" y="3356908"/>
              <a:ext cx="565195" cy="2914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85E03E0-5254-8948-8ABD-FF2C3BC6934E}"/>
                </a:ext>
              </a:extLst>
            </p:cNvPr>
            <p:cNvCxnSpPr/>
            <p:nvPr/>
          </p:nvCxnSpPr>
          <p:spPr>
            <a:xfrm flipV="1">
              <a:off x="559699" y="3509283"/>
              <a:ext cx="6804619" cy="2589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4FB0A65B-75EB-344A-9A2C-644FD7F4EF26}"/>
                </a:ext>
              </a:extLst>
            </p:cNvPr>
            <p:cNvSpPr txBox="1"/>
            <p:nvPr/>
          </p:nvSpPr>
          <p:spPr>
            <a:xfrm>
              <a:off x="315891" y="3618576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21" b="1"/>
                <a:t>2012</a:t>
              </a:r>
              <a:endParaRPr lang="en-US" sz="1121" b="1">
                <a:cs typeface="Calibri"/>
              </a:endParaRPr>
            </a:p>
          </p:txBody>
        </p:sp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46B0E504-F6DB-924E-BCAD-374778DC84D9}"/>
                </a:ext>
              </a:extLst>
            </p:cNvPr>
            <p:cNvSpPr txBox="1"/>
            <p:nvPr/>
          </p:nvSpPr>
          <p:spPr>
            <a:xfrm>
              <a:off x="2151956" y="3106199"/>
              <a:ext cx="994379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>
                  <a:cs typeface="Calibri"/>
                </a:rPr>
                <a:t>COOPEX meeting. EXPORTS's birthday!</a:t>
              </a: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ACB4E097-CBC4-5546-9432-9BA6E7A36686}"/>
                </a:ext>
              </a:extLst>
            </p:cNvPr>
            <p:cNvSpPr txBox="1"/>
            <p:nvPr/>
          </p:nvSpPr>
          <p:spPr>
            <a:xfrm>
              <a:off x="688879" y="3572351"/>
              <a:ext cx="718523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ROSES A-3​</a:t>
              </a:r>
            </a:p>
            <a:p>
              <a:pPr algn="ctr"/>
              <a:r>
                <a:rPr lang="en-US" sz="800" dirty="0"/>
                <a:t> COOPEX​</a:t>
              </a:r>
              <a:endParaRPr lang="en-US" sz="800" dirty="0">
                <a:cs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975EC9-6651-C749-A42C-002F913E524B}"/>
                </a:ext>
              </a:extLst>
            </p:cNvPr>
            <p:cNvSpPr/>
            <p:nvPr/>
          </p:nvSpPr>
          <p:spPr>
            <a:xfrm>
              <a:off x="466555" y="3439449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A6D37CAD-476D-4C45-B68E-48E2DE112074}"/>
                </a:ext>
              </a:extLst>
            </p:cNvPr>
            <p:cNvSpPr txBox="1"/>
            <p:nvPr/>
          </p:nvSpPr>
          <p:spPr>
            <a:xfrm>
              <a:off x="4536202" y="3216880"/>
              <a:ext cx="894902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Final Science Plan</a:t>
              </a:r>
              <a:endParaRPr lang="en-US" sz="800" dirty="0">
                <a:cs typeface="Calibri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E328242-A502-6D47-8C9C-083A6A70F89C}"/>
                </a:ext>
              </a:extLst>
            </p:cNvPr>
            <p:cNvSpPr txBox="1"/>
            <p:nvPr/>
          </p:nvSpPr>
          <p:spPr>
            <a:xfrm>
              <a:off x="3415732" y="3613747"/>
              <a:ext cx="1118728" cy="426824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>
                  <a:cs typeface="Calibri"/>
                </a:rPr>
                <a:t>Science Plan Formal Public comments and peer review 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908C8758-51BE-2F4C-9F82-B808D9E9F04C}"/>
                </a:ext>
              </a:extLst>
            </p:cNvPr>
            <p:cNvSpPr txBox="1"/>
            <p:nvPr/>
          </p:nvSpPr>
          <p:spPr>
            <a:xfrm>
              <a:off x="4825229" y="3629765"/>
              <a:ext cx="936132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 Science Definition Team formed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27C62C0-D33F-CC40-8F1B-6DAD7D478FA8}"/>
                </a:ext>
              </a:extLst>
            </p:cNvPr>
            <p:cNvSpPr txBox="1"/>
            <p:nvPr/>
          </p:nvSpPr>
          <p:spPr>
            <a:xfrm>
              <a:off x="6416029" y="3086363"/>
              <a:ext cx="1135088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Final EXPORTS Implementation Plan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DE24C102-745F-594B-B338-445B992B6EF3}"/>
                </a:ext>
              </a:extLst>
            </p:cNvPr>
            <p:cNvSpPr txBox="1"/>
            <p:nvPr/>
          </p:nvSpPr>
          <p:spPr>
            <a:xfrm>
              <a:off x="6202277" y="3624381"/>
              <a:ext cx="911262" cy="426824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NASA RFP</a:t>
              </a:r>
            </a:p>
            <a:p>
              <a:r>
                <a:rPr lang="en-US" sz="800" dirty="0">
                  <a:cs typeface="Calibri"/>
                </a:rPr>
                <a:t>NSF Dear Colleague letter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59A195B-06F9-A544-858E-B2084DAB5598}"/>
                </a:ext>
              </a:extLst>
            </p:cNvPr>
            <p:cNvSpPr/>
            <p:nvPr/>
          </p:nvSpPr>
          <p:spPr>
            <a:xfrm>
              <a:off x="1808466" y="3439449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1269D6-3389-1649-9D41-55E165A326B3}"/>
                </a:ext>
              </a:extLst>
            </p:cNvPr>
            <p:cNvSpPr/>
            <p:nvPr/>
          </p:nvSpPr>
          <p:spPr>
            <a:xfrm>
              <a:off x="3144049" y="3439450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BA1811-7DC8-E04E-AFE0-35D7CDA25A05}"/>
                </a:ext>
              </a:extLst>
            </p:cNvPr>
            <p:cNvSpPr/>
            <p:nvPr/>
          </p:nvSpPr>
          <p:spPr>
            <a:xfrm>
              <a:off x="4516904" y="3439447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50BE26A5-9769-2541-A1EE-B059B738A0E3}"/>
                </a:ext>
              </a:extLst>
            </p:cNvPr>
            <p:cNvSpPr txBox="1"/>
            <p:nvPr/>
          </p:nvSpPr>
          <p:spPr>
            <a:xfrm>
              <a:off x="1657765" y="3612363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2013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42BCA276-716C-0F41-8467-C6E803D8B4C1}"/>
                </a:ext>
              </a:extLst>
            </p:cNvPr>
            <p:cNvSpPr txBox="1"/>
            <p:nvPr/>
          </p:nvSpPr>
          <p:spPr>
            <a:xfrm>
              <a:off x="3011984" y="3618576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2014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B2A19E98-8306-0349-BB42-C6A962EFCC45}"/>
                </a:ext>
              </a:extLst>
            </p:cNvPr>
            <p:cNvSpPr txBox="1"/>
            <p:nvPr/>
          </p:nvSpPr>
          <p:spPr>
            <a:xfrm>
              <a:off x="4359989" y="3612362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2015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3DD67503-D02A-7E44-A57B-1C763A767228}"/>
                </a:ext>
              </a:extLst>
            </p:cNvPr>
            <p:cNvSpPr txBox="1"/>
            <p:nvPr/>
          </p:nvSpPr>
          <p:spPr>
            <a:xfrm>
              <a:off x="5670724" y="3612362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2016</a:t>
              </a:r>
              <a:endParaRPr lang="en-US" sz="1121" b="1" dirty="0">
                <a:cs typeface="Calibri"/>
              </a:endParaRPr>
            </a:p>
          </p:txBody>
        </p:sp>
        <p:pic>
          <p:nvPicPr>
            <p:cNvPr id="27" name="Graphic 3" descr="Party hat">
              <a:extLst>
                <a:ext uri="{FF2B5EF4-FFF2-40B4-BE49-F238E27FC236}">
                  <a16:creationId xmlns:a16="http://schemas.microsoft.com/office/drawing/2014/main" id="{D5417824-E1D9-2B43-A174-26D02844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35738" y="3612577"/>
              <a:ext cx="261346" cy="261412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E32131D-E871-3442-BB25-8E53B76C0C71}"/>
                </a:ext>
              </a:extLst>
            </p:cNvPr>
            <p:cNvCxnSpPr/>
            <p:nvPr/>
          </p:nvCxnSpPr>
          <p:spPr>
            <a:xfrm>
              <a:off x="2761620" y="3412845"/>
              <a:ext cx="5632" cy="15466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6FA0846-4FA1-2049-B906-AED86BB5C848}"/>
                </a:ext>
              </a:extLst>
            </p:cNvPr>
            <p:cNvCxnSpPr>
              <a:cxnSpLocks/>
            </p:cNvCxnSpPr>
            <p:nvPr/>
          </p:nvCxnSpPr>
          <p:spPr>
            <a:xfrm>
              <a:off x="3930174" y="3425272"/>
              <a:ext cx="5632" cy="15466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F146ED7-736B-B54A-A523-610965B8A318}"/>
                </a:ext>
              </a:extLst>
            </p:cNvPr>
            <p:cNvCxnSpPr>
              <a:cxnSpLocks/>
            </p:cNvCxnSpPr>
            <p:nvPr/>
          </p:nvCxnSpPr>
          <p:spPr>
            <a:xfrm>
              <a:off x="4309132" y="3425272"/>
              <a:ext cx="5632" cy="15466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C90FCF3-EDED-9743-A97C-561A2B2F7891}"/>
                </a:ext>
              </a:extLst>
            </p:cNvPr>
            <p:cNvCxnSpPr/>
            <p:nvPr/>
          </p:nvCxnSpPr>
          <p:spPr>
            <a:xfrm flipH="1" flipV="1">
              <a:off x="4910557" y="3387377"/>
              <a:ext cx="5772" cy="2050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42B2302-394E-6249-B758-D1CEBCE1533D}"/>
                </a:ext>
              </a:extLst>
            </p:cNvPr>
            <p:cNvCxnSpPr>
              <a:cxnSpLocks/>
            </p:cNvCxnSpPr>
            <p:nvPr/>
          </p:nvCxnSpPr>
          <p:spPr>
            <a:xfrm>
              <a:off x="5557413" y="3405984"/>
              <a:ext cx="6662" cy="2178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9332706-BA5F-9540-9C74-8E0971A66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8283" y="3412230"/>
              <a:ext cx="5772" cy="2050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D31CF7B-F87D-714C-B6A3-99B8F8DA757D}"/>
                </a:ext>
              </a:extLst>
            </p:cNvPr>
            <p:cNvCxnSpPr>
              <a:cxnSpLocks/>
            </p:cNvCxnSpPr>
            <p:nvPr/>
          </p:nvCxnSpPr>
          <p:spPr>
            <a:xfrm>
              <a:off x="6453344" y="3418411"/>
              <a:ext cx="6662" cy="2178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">
              <a:extLst>
                <a:ext uri="{FF2B5EF4-FFF2-40B4-BE49-F238E27FC236}">
                  <a16:creationId xmlns:a16="http://schemas.microsoft.com/office/drawing/2014/main" id="{BD7BA389-C7DC-2B48-94D5-A121C26612F8}"/>
                </a:ext>
              </a:extLst>
            </p:cNvPr>
            <p:cNvSpPr txBox="1"/>
            <p:nvPr/>
          </p:nvSpPr>
          <p:spPr>
            <a:xfrm>
              <a:off x="2344710" y="2783151"/>
              <a:ext cx="4090634" cy="272936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ea typeface="+mn-lt"/>
                  <a:cs typeface="+mn-lt"/>
                </a:rPr>
                <a:t>EXPORTS</a:t>
              </a:r>
              <a:r>
                <a:rPr lang="en-US" sz="1400" b="1" dirty="0">
                  <a:cs typeface="Calibri"/>
                </a:rPr>
                <a:t>: Planning, Development, and funding </a:t>
              </a:r>
              <a:endParaRPr lang="en-US" dirty="0">
                <a:cs typeface="Calibri"/>
              </a:endParaRPr>
            </a:p>
          </p:txBody>
        </p:sp>
        <p:sp>
          <p:nvSpPr>
            <p:cNvPr id="36" name="Rectangle: Rounded Corners 68">
              <a:extLst>
                <a:ext uri="{FF2B5EF4-FFF2-40B4-BE49-F238E27FC236}">
                  <a16:creationId xmlns:a16="http://schemas.microsoft.com/office/drawing/2014/main" id="{ADBFD907-F391-8B41-9C11-ED2BB592328E}"/>
                </a:ext>
              </a:extLst>
            </p:cNvPr>
            <p:cNvSpPr/>
            <p:nvPr/>
          </p:nvSpPr>
          <p:spPr>
            <a:xfrm>
              <a:off x="282401" y="4132830"/>
              <a:ext cx="7286184" cy="20079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F5580830-70BE-7A4C-B121-FB560AEC0545}"/>
                </a:ext>
              </a:extLst>
            </p:cNvPr>
            <p:cNvSpPr txBox="1"/>
            <p:nvPr/>
          </p:nvSpPr>
          <p:spPr>
            <a:xfrm>
              <a:off x="2221212" y="4131492"/>
              <a:ext cx="3810852" cy="272936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cs typeface="Calibri"/>
                </a:rPr>
                <a:t>EXPORTS PHASE 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BC05712-E410-A347-ACE7-124A549D9CD9}"/>
                </a:ext>
              </a:extLst>
            </p:cNvPr>
            <p:cNvSpPr/>
            <p:nvPr/>
          </p:nvSpPr>
          <p:spPr>
            <a:xfrm>
              <a:off x="538402" y="4866648"/>
              <a:ext cx="1398324" cy="39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14AFC96-4A8C-B546-9BC6-C05C313FB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086" y="5130981"/>
              <a:ext cx="6804619" cy="2589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">
              <a:extLst>
                <a:ext uri="{FF2B5EF4-FFF2-40B4-BE49-F238E27FC236}">
                  <a16:creationId xmlns:a16="http://schemas.microsoft.com/office/drawing/2014/main" id="{869D9BD1-0289-D947-B77F-08B0ED38AD53}"/>
                </a:ext>
              </a:extLst>
            </p:cNvPr>
            <p:cNvSpPr txBox="1"/>
            <p:nvPr/>
          </p:nvSpPr>
          <p:spPr>
            <a:xfrm>
              <a:off x="322217" y="5240274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2017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69DAB57D-95B4-9645-8BA4-B6C5FEA776B9}"/>
                </a:ext>
              </a:extLst>
            </p:cNvPr>
            <p:cNvSpPr txBox="1"/>
            <p:nvPr/>
          </p:nvSpPr>
          <p:spPr>
            <a:xfrm>
              <a:off x="1096929" y="5262260"/>
              <a:ext cx="714598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1st Science Meeting</a:t>
              </a:r>
              <a:endParaRPr lang="en-US" dirty="0">
                <a:cs typeface="Calibri" panose="020F0502020204030204"/>
              </a:endParaRPr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3CFD4BEE-854C-A546-9614-766628F145BA}"/>
                </a:ext>
              </a:extLst>
            </p:cNvPr>
            <p:cNvSpPr txBox="1"/>
            <p:nvPr/>
          </p:nvSpPr>
          <p:spPr>
            <a:xfrm>
              <a:off x="173503" y="4566496"/>
              <a:ext cx="718523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EXPORTS STARTS!</a:t>
              </a:r>
              <a:endParaRPr lang="en-US" b="1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32B1BF-89A2-244B-A7E9-143F70B2CDDB}"/>
                </a:ext>
              </a:extLst>
            </p:cNvPr>
            <p:cNvSpPr/>
            <p:nvPr/>
          </p:nvSpPr>
          <p:spPr>
            <a:xfrm>
              <a:off x="472918" y="5061147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6154766-9A80-8346-A137-235FC607DDE0}"/>
                </a:ext>
              </a:extLst>
            </p:cNvPr>
            <p:cNvSpPr/>
            <p:nvPr/>
          </p:nvSpPr>
          <p:spPr>
            <a:xfrm>
              <a:off x="1858648" y="5061147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5FD0F28-06E2-D340-BC8A-217D08FDB2DB}"/>
                </a:ext>
              </a:extLst>
            </p:cNvPr>
            <p:cNvSpPr/>
            <p:nvPr/>
          </p:nvSpPr>
          <p:spPr>
            <a:xfrm>
              <a:off x="4188460" y="5054934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E929B5E-8E7C-9F44-9F66-6E20730FB11F}"/>
                </a:ext>
              </a:extLst>
            </p:cNvPr>
            <p:cNvSpPr/>
            <p:nvPr/>
          </p:nvSpPr>
          <p:spPr>
            <a:xfrm>
              <a:off x="5362880" y="5048718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9C929EA9-81FD-044C-A6A6-B10BD4B379A6}"/>
                </a:ext>
              </a:extLst>
            </p:cNvPr>
            <p:cNvSpPr txBox="1"/>
            <p:nvPr/>
          </p:nvSpPr>
          <p:spPr>
            <a:xfrm>
              <a:off x="1714122" y="5234061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2018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48" name="TextBox 2">
              <a:extLst>
                <a:ext uri="{FF2B5EF4-FFF2-40B4-BE49-F238E27FC236}">
                  <a16:creationId xmlns:a16="http://schemas.microsoft.com/office/drawing/2014/main" id="{79BA481F-BD62-2845-A65A-718CD19CAF4A}"/>
                </a:ext>
              </a:extLst>
            </p:cNvPr>
            <p:cNvSpPr txBox="1"/>
            <p:nvPr/>
          </p:nvSpPr>
          <p:spPr>
            <a:xfrm>
              <a:off x="4037727" y="5240274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2019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49" name="TextBox 2">
              <a:extLst>
                <a:ext uri="{FF2B5EF4-FFF2-40B4-BE49-F238E27FC236}">
                  <a16:creationId xmlns:a16="http://schemas.microsoft.com/office/drawing/2014/main" id="{89820876-9856-BE48-A18E-40DD2FC2B1BA}"/>
                </a:ext>
              </a:extLst>
            </p:cNvPr>
            <p:cNvSpPr txBox="1"/>
            <p:nvPr/>
          </p:nvSpPr>
          <p:spPr>
            <a:xfrm>
              <a:off x="5205926" y="5234060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2020</a:t>
              </a:r>
              <a:endParaRPr lang="en-US" sz="1121" b="1" dirty="0">
                <a:cs typeface="Calibri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341BAC2-9F65-A241-94D9-4175732A9046}"/>
                </a:ext>
              </a:extLst>
            </p:cNvPr>
            <p:cNvCxnSpPr>
              <a:cxnSpLocks/>
            </p:cNvCxnSpPr>
            <p:nvPr/>
          </p:nvCxnSpPr>
          <p:spPr>
            <a:xfrm>
              <a:off x="1545985" y="5033895"/>
              <a:ext cx="6662" cy="2178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3">
              <a:extLst>
                <a:ext uri="{FF2B5EF4-FFF2-40B4-BE49-F238E27FC236}">
                  <a16:creationId xmlns:a16="http://schemas.microsoft.com/office/drawing/2014/main" id="{4B71E898-7CC3-2D41-A4E1-21F93563C5CB}"/>
                </a:ext>
              </a:extLst>
            </p:cNvPr>
            <p:cNvSpPr txBox="1"/>
            <p:nvPr/>
          </p:nvSpPr>
          <p:spPr>
            <a:xfrm>
              <a:off x="637562" y="4877018"/>
              <a:ext cx="1236858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Data mining &amp; modeling</a:t>
              </a:r>
              <a:endParaRPr lang="en-US" dirty="0"/>
            </a:p>
          </p:txBody>
        </p:sp>
        <p:sp>
          <p:nvSpPr>
            <p:cNvPr id="52" name="TextBox 3">
              <a:extLst>
                <a:ext uri="{FF2B5EF4-FFF2-40B4-BE49-F238E27FC236}">
                  <a16:creationId xmlns:a16="http://schemas.microsoft.com/office/drawing/2014/main" id="{F5149A47-2659-8B46-8A75-48EB507C08BA}"/>
                </a:ext>
              </a:extLst>
            </p:cNvPr>
            <p:cNvSpPr txBox="1"/>
            <p:nvPr/>
          </p:nvSpPr>
          <p:spPr>
            <a:xfrm>
              <a:off x="1960863" y="5225011"/>
              <a:ext cx="714598" cy="426824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Cruise Planning Meeting</a:t>
              </a:r>
              <a:endParaRPr lang="en-US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9192A5B-48C7-E546-9DD7-338B69471D88}"/>
                </a:ext>
              </a:extLst>
            </p:cNvPr>
            <p:cNvCxnSpPr>
              <a:cxnSpLocks/>
            </p:cNvCxnSpPr>
            <p:nvPr/>
          </p:nvCxnSpPr>
          <p:spPr>
            <a:xfrm>
              <a:off x="2328862" y="5052589"/>
              <a:ext cx="6662" cy="2178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B6E36C8-7A53-CF41-868F-3A619D510B96}"/>
                </a:ext>
              </a:extLst>
            </p:cNvPr>
            <p:cNvSpPr/>
            <p:nvPr/>
          </p:nvSpPr>
          <p:spPr>
            <a:xfrm>
              <a:off x="2893183" y="4872861"/>
              <a:ext cx="1037715" cy="4718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63255BA-7E2B-7345-BC4E-95519EC7AB0B}"/>
                </a:ext>
              </a:extLst>
            </p:cNvPr>
            <p:cNvSpPr/>
            <p:nvPr/>
          </p:nvSpPr>
          <p:spPr>
            <a:xfrm>
              <a:off x="2900191" y="4879080"/>
              <a:ext cx="1025260" cy="1484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DFD2944-0D85-6B4B-A13B-02AF24B92DDB}"/>
                </a:ext>
              </a:extLst>
            </p:cNvPr>
            <p:cNvSpPr/>
            <p:nvPr/>
          </p:nvSpPr>
          <p:spPr>
            <a:xfrm>
              <a:off x="2900992" y="5021986"/>
              <a:ext cx="1031509" cy="12353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93C6DB54-6F3D-024C-BA27-B6EA8AE320C2}"/>
                </a:ext>
              </a:extLst>
            </p:cNvPr>
            <p:cNvSpPr txBox="1"/>
            <p:nvPr/>
          </p:nvSpPr>
          <p:spPr>
            <a:xfrm>
              <a:off x="2678140" y="5392812"/>
              <a:ext cx="1520576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EXPORTS North Pacific</a:t>
              </a:r>
            </a:p>
            <a:p>
              <a:pPr algn="ctr"/>
              <a:r>
                <a:rPr lang="en-US" sz="800" dirty="0">
                  <a:cs typeface="Calibri"/>
                </a:rPr>
                <a:t>August – September (26 days)</a:t>
              </a:r>
            </a:p>
          </p:txBody>
        </p:sp>
        <p:pic>
          <p:nvPicPr>
            <p:cNvPr id="58" name="Graphic 8" descr="Tugboat">
              <a:extLst>
                <a:ext uri="{FF2B5EF4-FFF2-40B4-BE49-F238E27FC236}">
                  <a16:creationId xmlns:a16="http://schemas.microsoft.com/office/drawing/2014/main" id="{97698E0C-2C5E-D54B-A1DD-B0C186DAF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83900" y="4308788"/>
              <a:ext cx="578433" cy="566140"/>
            </a:xfrm>
            <a:prstGeom prst="rect">
              <a:avLst/>
            </a:prstGeom>
          </p:spPr>
        </p:pic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C64A568B-71F8-BF4E-9698-0259C9069EF7}"/>
                </a:ext>
              </a:extLst>
            </p:cNvPr>
            <p:cNvSpPr txBox="1"/>
            <p:nvPr/>
          </p:nvSpPr>
          <p:spPr>
            <a:xfrm>
              <a:off x="2635152" y="5175325"/>
              <a:ext cx="1514349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Survey &amp; Process ship</a:t>
              </a:r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C1FF2AA6-9085-C548-BD22-EB6C4D85BC88}"/>
                </a:ext>
              </a:extLst>
            </p:cNvPr>
            <p:cNvSpPr txBox="1"/>
            <p:nvPr/>
          </p:nvSpPr>
          <p:spPr>
            <a:xfrm>
              <a:off x="2604777" y="5007547"/>
              <a:ext cx="1252792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Glider</a:t>
              </a:r>
            </a:p>
          </p:txBody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8C642D31-8CCB-C54A-8D73-B66A8DF426FD}"/>
                </a:ext>
              </a:extLst>
            </p:cNvPr>
            <p:cNvSpPr txBox="1"/>
            <p:nvPr/>
          </p:nvSpPr>
          <p:spPr>
            <a:xfrm>
              <a:off x="2729974" y="4864654"/>
              <a:ext cx="1097102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2 Floats</a:t>
              </a:r>
            </a:p>
          </p:txBody>
        </p:sp>
        <p:sp>
          <p:nvSpPr>
            <p:cNvPr id="62" name="TextBox 3">
              <a:extLst>
                <a:ext uri="{FF2B5EF4-FFF2-40B4-BE49-F238E27FC236}">
                  <a16:creationId xmlns:a16="http://schemas.microsoft.com/office/drawing/2014/main" id="{0A8D0EDE-8242-B942-B1D3-46AC443875AE}"/>
                </a:ext>
              </a:extLst>
            </p:cNvPr>
            <p:cNvSpPr txBox="1"/>
            <p:nvPr/>
          </p:nvSpPr>
          <p:spPr>
            <a:xfrm>
              <a:off x="4251945" y="4758094"/>
              <a:ext cx="714598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2nd Science Meeting</a:t>
              </a:r>
              <a:endParaRPr lang="en-US" dirty="0">
                <a:cs typeface="Calibri" panose="020F0502020204030204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7D75879-6165-734D-BBE3-D22978CD14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07479" y="5043029"/>
              <a:ext cx="5772" cy="2050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3DFC61A-1682-3B40-B92F-113D50E66B96}"/>
                </a:ext>
              </a:extLst>
            </p:cNvPr>
            <p:cNvCxnSpPr>
              <a:cxnSpLocks/>
            </p:cNvCxnSpPr>
            <p:nvPr/>
          </p:nvCxnSpPr>
          <p:spPr>
            <a:xfrm>
              <a:off x="5130124" y="5049187"/>
              <a:ext cx="6662" cy="2178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3">
              <a:extLst>
                <a:ext uri="{FF2B5EF4-FFF2-40B4-BE49-F238E27FC236}">
                  <a16:creationId xmlns:a16="http://schemas.microsoft.com/office/drawing/2014/main" id="{D4C1FD73-01B7-C64E-B99F-17E2CA995F24}"/>
                </a:ext>
              </a:extLst>
            </p:cNvPr>
            <p:cNvSpPr txBox="1"/>
            <p:nvPr/>
          </p:nvSpPr>
          <p:spPr>
            <a:xfrm>
              <a:off x="4742864" y="5268580"/>
              <a:ext cx="714598" cy="426824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Cruise Planning Meeting</a:t>
              </a:r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0907260-2ADF-D34B-A041-DE8324066AF3}"/>
                </a:ext>
              </a:extLst>
            </p:cNvPr>
            <p:cNvSpPr/>
            <p:nvPr/>
          </p:nvSpPr>
          <p:spPr>
            <a:xfrm>
              <a:off x="5974174" y="4891533"/>
              <a:ext cx="1037715" cy="4718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5388F4F-12B7-3C4A-A3C7-CDAB1FDAB682}"/>
                </a:ext>
              </a:extLst>
            </p:cNvPr>
            <p:cNvSpPr/>
            <p:nvPr/>
          </p:nvSpPr>
          <p:spPr>
            <a:xfrm>
              <a:off x="5981185" y="4897752"/>
              <a:ext cx="1025260" cy="14843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F689D86-245D-1049-9E50-6A1DB540899A}"/>
                </a:ext>
              </a:extLst>
            </p:cNvPr>
            <p:cNvSpPr/>
            <p:nvPr/>
          </p:nvSpPr>
          <p:spPr>
            <a:xfrm>
              <a:off x="5975759" y="5040658"/>
              <a:ext cx="1031509" cy="12353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B8226B5B-65D1-E140-AEF0-8C160A93E9E2}"/>
                </a:ext>
              </a:extLst>
            </p:cNvPr>
            <p:cNvSpPr txBox="1"/>
            <p:nvPr/>
          </p:nvSpPr>
          <p:spPr>
            <a:xfrm>
              <a:off x="5815053" y="5411484"/>
              <a:ext cx="1520576" cy="30371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EXPORTS North Atlantic</a:t>
              </a:r>
            </a:p>
            <a:p>
              <a:pPr algn="ctr"/>
              <a:r>
                <a:rPr lang="en-US" sz="800" dirty="0">
                  <a:cs typeface="Calibri"/>
                </a:rPr>
                <a:t>April – May (28 days)</a:t>
              </a:r>
            </a:p>
          </p:txBody>
        </p:sp>
        <p:pic>
          <p:nvPicPr>
            <p:cNvPr id="70" name="Graphic 8" descr="Tugboat">
              <a:extLst>
                <a:ext uri="{FF2B5EF4-FFF2-40B4-BE49-F238E27FC236}">
                  <a16:creationId xmlns:a16="http://schemas.microsoft.com/office/drawing/2014/main" id="{EC07A0CB-0F52-3B49-BFCF-1DC3B81F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51585" y="4346133"/>
              <a:ext cx="578433" cy="566140"/>
            </a:xfrm>
            <a:prstGeom prst="rect">
              <a:avLst/>
            </a:prstGeom>
          </p:spPr>
        </p:pic>
        <p:sp>
          <p:nvSpPr>
            <p:cNvPr id="71" name="TextBox 5">
              <a:extLst>
                <a:ext uri="{FF2B5EF4-FFF2-40B4-BE49-F238E27FC236}">
                  <a16:creationId xmlns:a16="http://schemas.microsoft.com/office/drawing/2014/main" id="{E76FCAB6-7187-1E44-8B7E-419BEB5FC722}"/>
                </a:ext>
              </a:extLst>
            </p:cNvPr>
            <p:cNvSpPr txBox="1"/>
            <p:nvPr/>
          </p:nvSpPr>
          <p:spPr>
            <a:xfrm>
              <a:off x="5823351" y="4877102"/>
              <a:ext cx="1097102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2 Floats</a:t>
              </a:r>
            </a:p>
          </p:txBody>
        </p:sp>
        <p:sp>
          <p:nvSpPr>
            <p:cNvPr id="72" name="TextBox 5">
              <a:extLst>
                <a:ext uri="{FF2B5EF4-FFF2-40B4-BE49-F238E27FC236}">
                  <a16:creationId xmlns:a16="http://schemas.microsoft.com/office/drawing/2014/main" id="{93843600-2472-1446-AC4E-2AAA0B198B7F}"/>
                </a:ext>
              </a:extLst>
            </p:cNvPr>
            <p:cNvSpPr txBox="1"/>
            <p:nvPr/>
          </p:nvSpPr>
          <p:spPr>
            <a:xfrm>
              <a:off x="5616498" y="5200222"/>
              <a:ext cx="1514349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3 vessels</a:t>
              </a:r>
            </a:p>
          </p:txBody>
        </p:sp>
        <p:sp>
          <p:nvSpPr>
            <p:cNvPr id="73" name="TextBox 5">
              <a:extLst>
                <a:ext uri="{FF2B5EF4-FFF2-40B4-BE49-F238E27FC236}">
                  <a16:creationId xmlns:a16="http://schemas.microsoft.com/office/drawing/2014/main" id="{A9D8F2E7-19BC-7645-8037-D313816D1AEF}"/>
                </a:ext>
              </a:extLst>
            </p:cNvPr>
            <p:cNvSpPr txBox="1"/>
            <p:nvPr/>
          </p:nvSpPr>
          <p:spPr>
            <a:xfrm>
              <a:off x="5698109" y="5013770"/>
              <a:ext cx="1252792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Glider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6BCD47D-5821-9042-8A18-F0E50B366714}"/>
                </a:ext>
              </a:extLst>
            </p:cNvPr>
            <p:cNvCxnSpPr/>
            <p:nvPr/>
          </p:nvCxnSpPr>
          <p:spPr>
            <a:xfrm flipV="1">
              <a:off x="3972000" y="5840597"/>
              <a:ext cx="3455254" cy="761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3">
              <a:extLst>
                <a:ext uri="{FF2B5EF4-FFF2-40B4-BE49-F238E27FC236}">
                  <a16:creationId xmlns:a16="http://schemas.microsoft.com/office/drawing/2014/main" id="{C8181F37-5CDA-2B41-9A00-92B1F800BFF7}"/>
                </a:ext>
              </a:extLst>
            </p:cNvPr>
            <p:cNvSpPr txBox="1"/>
            <p:nvPr/>
          </p:nvSpPr>
          <p:spPr>
            <a:xfrm>
              <a:off x="3898193" y="5879123"/>
              <a:ext cx="2351596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Data submission to </a:t>
              </a:r>
              <a:r>
                <a:rPr lang="en-US" sz="800" dirty="0" err="1">
                  <a:cs typeface="Calibri"/>
                </a:rPr>
                <a:t>SeaBASS</a:t>
              </a:r>
              <a:r>
                <a:rPr lang="en-US" sz="800" dirty="0">
                  <a:cs typeface="Calibri"/>
                </a:rPr>
                <a:t> and BCO-DMO</a:t>
              </a:r>
              <a:endParaRPr lang="en-US" dirty="0"/>
            </a:p>
          </p:txBody>
        </p:sp>
        <p:sp>
          <p:nvSpPr>
            <p:cNvPr id="76" name="Rectangle: Rounded Corners 128">
              <a:extLst>
                <a:ext uri="{FF2B5EF4-FFF2-40B4-BE49-F238E27FC236}">
                  <a16:creationId xmlns:a16="http://schemas.microsoft.com/office/drawing/2014/main" id="{C6BC39CD-F548-3743-8C31-ABD31D992757}"/>
                </a:ext>
              </a:extLst>
            </p:cNvPr>
            <p:cNvSpPr/>
            <p:nvPr/>
          </p:nvSpPr>
          <p:spPr>
            <a:xfrm>
              <a:off x="257437" y="6226536"/>
              <a:ext cx="7286184" cy="126162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2">
              <a:extLst>
                <a:ext uri="{FF2B5EF4-FFF2-40B4-BE49-F238E27FC236}">
                  <a16:creationId xmlns:a16="http://schemas.microsoft.com/office/drawing/2014/main" id="{ED723081-B1C1-A94B-BE08-D0AC021DAE27}"/>
                </a:ext>
              </a:extLst>
            </p:cNvPr>
            <p:cNvSpPr txBox="1"/>
            <p:nvPr/>
          </p:nvSpPr>
          <p:spPr>
            <a:xfrm>
              <a:off x="309669" y="6923656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2021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79" name="TextBox 5">
              <a:extLst>
                <a:ext uri="{FF2B5EF4-FFF2-40B4-BE49-F238E27FC236}">
                  <a16:creationId xmlns:a16="http://schemas.microsoft.com/office/drawing/2014/main" id="{97D9A1A2-8484-864C-A843-EA65169B1A9A}"/>
                </a:ext>
              </a:extLst>
            </p:cNvPr>
            <p:cNvSpPr txBox="1"/>
            <p:nvPr/>
          </p:nvSpPr>
          <p:spPr>
            <a:xfrm>
              <a:off x="688884" y="6883660"/>
              <a:ext cx="1827033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Data Synthesis and Modeling</a:t>
              </a:r>
              <a:endParaRPr lang="en-US" dirty="0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0B1B2D4-BA69-534C-B1F9-EE1F4D1FCD3A}"/>
                </a:ext>
              </a:extLst>
            </p:cNvPr>
            <p:cNvCxnSpPr/>
            <p:nvPr/>
          </p:nvCxnSpPr>
          <p:spPr>
            <a:xfrm flipV="1">
              <a:off x="562086" y="6811293"/>
              <a:ext cx="6830604" cy="138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9B8E354-B36A-DF4C-8EF2-FA21534EE129}"/>
                </a:ext>
              </a:extLst>
            </p:cNvPr>
            <p:cNvSpPr/>
            <p:nvPr/>
          </p:nvSpPr>
          <p:spPr>
            <a:xfrm>
              <a:off x="460333" y="6756978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A1BDBBE-328B-E04E-92B0-F6BE624B7DD2}"/>
                </a:ext>
              </a:extLst>
            </p:cNvPr>
            <p:cNvSpPr/>
            <p:nvPr/>
          </p:nvSpPr>
          <p:spPr>
            <a:xfrm>
              <a:off x="2648441" y="6750754"/>
              <a:ext cx="133264" cy="142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21"/>
            </a:p>
          </p:txBody>
        </p:sp>
        <p:sp>
          <p:nvSpPr>
            <p:cNvPr id="83" name="TextBox 2">
              <a:extLst>
                <a:ext uri="{FF2B5EF4-FFF2-40B4-BE49-F238E27FC236}">
                  <a16:creationId xmlns:a16="http://schemas.microsoft.com/office/drawing/2014/main" id="{892BB991-EF9E-AE41-B3B5-A7E43BABC2D6}"/>
                </a:ext>
              </a:extLst>
            </p:cNvPr>
            <p:cNvSpPr txBox="1"/>
            <p:nvPr/>
          </p:nvSpPr>
          <p:spPr>
            <a:xfrm>
              <a:off x="2510184" y="6923667"/>
              <a:ext cx="439453" cy="229975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/>
                <a:t>2022</a:t>
              </a:r>
              <a:endParaRPr lang="en-US" sz="1121" b="1" dirty="0">
                <a:cs typeface="Calibri"/>
              </a:endParaRPr>
            </a:p>
          </p:txBody>
        </p:sp>
        <p:sp>
          <p:nvSpPr>
            <p:cNvPr id="84" name="TextBox 3">
              <a:extLst>
                <a:ext uri="{FF2B5EF4-FFF2-40B4-BE49-F238E27FC236}">
                  <a16:creationId xmlns:a16="http://schemas.microsoft.com/office/drawing/2014/main" id="{954C2FF2-743D-BB46-A514-7D44A8B5973A}"/>
                </a:ext>
              </a:extLst>
            </p:cNvPr>
            <p:cNvSpPr txBox="1"/>
            <p:nvPr/>
          </p:nvSpPr>
          <p:spPr>
            <a:xfrm>
              <a:off x="2170493" y="6225165"/>
              <a:ext cx="4090634" cy="272936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ea typeface="+mn-lt"/>
                  <a:cs typeface="+mn-lt"/>
                </a:rPr>
                <a:t>EXPORTS</a:t>
              </a:r>
              <a:r>
                <a:rPr lang="en-US" sz="1400" b="1" dirty="0">
                  <a:cs typeface="Calibri"/>
                </a:rPr>
                <a:t> PHASE 2 </a:t>
              </a:r>
              <a:endParaRPr lang="en-US"/>
            </a:p>
          </p:txBody>
        </p:sp>
        <p:pic>
          <p:nvPicPr>
            <p:cNvPr id="85" name="Picture 12" descr="Image result for NASA PACE logo">
              <a:extLst>
                <a:ext uri="{FF2B5EF4-FFF2-40B4-BE49-F238E27FC236}">
                  <a16:creationId xmlns:a16="http://schemas.microsoft.com/office/drawing/2014/main" id="{7CA914E2-D785-C541-BAA8-CBE4897AB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641" y="6573043"/>
              <a:ext cx="1711112" cy="639020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4C01888-4D5E-7548-9DB7-9CA8589F5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82" y="7234834"/>
              <a:ext cx="2278241" cy="138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3">
              <a:extLst>
                <a:ext uri="{FF2B5EF4-FFF2-40B4-BE49-F238E27FC236}">
                  <a16:creationId xmlns:a16="http://schemas.microsoft.com/office/drawing/2014/main" id="{597BF7C0-B1E4-3B45-9BD3-73DC574659D9}"/>
                </a:ext>
              </a:extLst>
            </p:cNvPr>
            <p:cNvSpPr txBox="1"/>
            <p:nvPr/>
          </p:nvSpPr>
          <p:spPr>
            <a:xfrm>
              <a:off x="402849" y="7267131"/>
              <a:ext cx="2351596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Data submission to </a:t>
              </a:r>
              <a:r>
                <a:rPr lang="en-US" sz="800" dirty="0" err="1">
                  <a:cs typeface="Calibri"/>
                </a:rPr>
                <a:t>SeaBASS</a:t>
              </a:r>
              <a:r>
                <a:rPr lang="en-US" sz="800" dirty="0">
                  <a:cs typeface="Calibri"/>
                </a:rPr>
                <a:t> and BCO-DMO</a:t>
              </a:r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D7F1093-2E52-D542-857E-0B120C930730}"/>
                </a:ext>
              </a:extLst>
            </p:cNvPr>
            <p:cNvSpPr txBox="1"/>
            <p:nvPr/>
          </p:nvSpPr>
          <p:spPr>
            <a:xfrm>
              <a:off x="2878321" y="6887376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ea typeface="+mn-lt"/>
                  <a:cs typeface="+mn-lt"/>
                </a:rPr>
                <a:t>Implements the knowledge gained in Phase 1. Reduce uncertainties in predictive and forecasting models and satellite algorithms, a NASA agency goal</a:t>
              </a:r>
            </a:p>
          </p:txBody>
        </p:sp>
        <p:sp>
          <p:nvSpPr>
            <p:cNvPr id="89" name="TextBox 3">
              <a:extLst>
                <a:ext uri="{FF2B5EF4-FFF2-40B4-BE49-F238E27FC236}">
                  <a16:creationId xmlns:a16="http://schemas.microsoft.com/office/drawing/2014/main" id="{7CEEDB4C-30E4-5B43-BD57-4462074FA539}"/>
                </a:ext>
              </a:extLst>
            </p:cNvPr>
            <p:cNvSpPr txBox="1"/>
            <p:nvPr/>
          </p:nvSpPr>
          <p:spPr>
            <a:xfrm>
              <a:off x="1703450" y="6501547"/>
              <a:ext cx="2351596" cy="180603"/>
            </a:xfrm>
            <a:prstGeom prst="rect">
              <a:avLst/>
            </a:prstGeom>
            <a:noFill/>
          </p:spPr>
          <p:txBody>
            <a:bodyPr rot="0" spcFirstLastPara="0" vert="horz" wrap="square" lIns="56936" tIns="28468" rIns="56936" bIns="284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cs typeface="Calibri"/>
                </a:rPr>
                <a:t>Notional Implementation Plan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BB9BDF-3884-CD4E-A764-4C1A27220DC4}"/>
              </a:ext>
            </a:extLst>
          </p:cNvPr>
          <p:cNvSpPr txBox="1"/>
          <p:nvPr/>
        </p:nvSpPr>
        <p:spPr>
          <a:xfrm>
            <a:off x="365022" y="662829"/>
            <a:ext cx="145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 COVID-19</a:t>
            </a:r>
          </a:p>
        </p:txBody>
      </p:sp>
      <p:sp>
        <p:nvSpPr>
          <p:cNvPr id="90" name="&quot;No&quot; Symbol 89">
            <a:extLst>
              <a:ext uri="{FF2B5EF4-FFF2-40B4-BE49-F238E27FC236}">
                <a16:creationId xmlns:a16="http://schemas.microsoft.com/office/drawing/2014/main" id="{70E912C3-A413-FF4B-9233-E493F25C3287}"/>
              </a:ext>
            </a:extLst>
          </p:cNvPr>
          <p:cNvSpPr/>
          <p:nvPr/>
        </p:nvSpPr>
        <p:spPr>
          <a:xfrm>
            <a:off x="7175644" y="1827456"/>
            <a:ext cx="1483311" cy="1392501"/>
          </a:xfrm>
          <a:prstGeom prst="noSmoking">
            <a:avLst>
              <a:gd name="adj" fmla="val 1105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88530B-47F5-4FFD-98B8-F452264E8762}"/>
              </a:ext>
            </a:extLst>
          </p:cNvPr>
          <p:cNvGrpSpPr/>
          <p:nvPr/>
        </p:nvGrpSpPr>
        <p:grpSpPr>
          <a:xfrm>
            <a:off x="1080654" y="216131"/>
            <a:ext cx="7148945" cy="4779818"/>
            <a:chOff x="894063" y="-136685"/>
            <a:chExt cx="10743917" cy="6781526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2743201" y="1"/>
              <a:ext cx="6629399" cy="1066799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363" dirty="0">
                  <a:solidFill>
                    <a:schemeClr val="bg1"/>
                  </a:solidFill>
                  <a:latin typeface="Gill Sans Light"/>
                  <a:cs typeface="Gill Sans Light"/>
                </a:rPr>
                <a:t>A </a:t>
              </a:r>
              <a:r>
                <a:rPr lang="en-US" sz="2363" i="1" u="sng" dirty="0">
                  <a:solidFill>
                    <a:schemeClr val="bg1"/>
                  </a:solidFill>
                  <a:latin typeface="Gill Sans Light"/>
                  <a:cs typeface="Gill Sans Light"/>
                </a:rPr>
                <a:t>truly</a:t>
              </a:r>
              <a:r>
                <a:rPr lang="en-US" sz="2363" dirty="0">
                  <a:solidFill>
                    <a:schemeClr val="bg1"/>
                  </a:solidFill>
                  <a:latin typeface="Gill Sans Light"/>
                  <a:cs typeface="Gill Sans Light"/>
                </a:rPr>
                <a:t> interdisciplinary team</a:t>
              </a:r>
            </a:p>
          </p:txBody>
        </p:sp>
        <p:pic>
          <p:nvPicPr>
            <p:cNvPr id="3" name="Picture 2" descr="PastedGraphic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3825" y="-136685"/>
              <a:ext cx="8813800" cy="6121400"/>
            </a:xfrm>
            <a:prstGeom prst="rect">
              <a:avLst/>
            </a:prstGeom>
          </p:spPr>
        </p:pic>
        <p:sp>
          <p:nvSpPr>
            <p:cNvPr id="26" name="Rectangle 25" descr="https://people.miami.edu/_assets-profiles/acad-rsms/images/Hilary-Close-240x320.jpg">
              <a:extLst>
                <a:ext uri="{FF2B5EF4-FFF2-40B4-BE49-F238E27FC236}">
                  <a16:creationId xmlns:a16="http://schemas.microsoft.com/office/drawing/2014/main" id="{0EF35065-097D-4EF4-B623-92C63E8F0D8C}"/>
                </a:ext>
              </a:extLst>
            </p:cNvPr>
            <p:cNvSpPr/>
            <p:nvPr/>
          </p:nvSpPr>
          <p:spPr>
            <a:xfrm>
              <a:off x="3813558" y="5794875"/>
              <a:ext cx="849966" cy="849966"/>
            </a:xfrm>
            <a:prstGeom prst="rect">
              <a:avLst/>
            </a:prstGeom>
            <a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 descr="Image result for brian popp hawaii">
              <a:extLst>
                <a:ext uri="{FF2B5EF4-FFF2-40B4-BE49-F238E27FC236}">
                  <a16:creationId xmlns:a16="http://schemas.microsoft.com/office/drawing/2014/main" id="{0AE628AF-62A4-489C-9FFE-0D5089BBF9A3}"/>
                </a:ext>
              </a:extLst>
            </p:cNvPr>
            <p:cNvSpPr/>
            <p:nvPr/>
          </p:nvSpPr>
          <p:spPr>
            <a:xfrm>
              <a:off x="4821241" y="5794875"/>
              <a:ext cx="849966" cy="849966"/>
            </a:xfrm>
            <a:prstGeom prst="rect">
              <a:avLst/>
            </a:prstGeom>
            <a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 27" descr="Image result for Kanesa Duncan Seraphin, University of Hawaii">
              <a:extLst>
                <a:ext uri="{FF2B5EF4-FFF2-40B4-BE49-F238E27FC236}">
                  <a16:creationId xmlns:a16="http://schemas.microsoft.com/office/drawing/2014/main" id="{09EBE778-0524-4F88-8F14-D82E9B3E136E}"/>
                </a:ext>
              </a:extLst>
            </p:cNvPr>
            <p:cNvSpPr/>
            <p:nvPr/>
          </p:nvSpPr>
          <p:spPr>
            <a:xfrm>
              <a:off x="5781985" y="5794875"/>
              <a:ext cx="849966" cy="849966"/>
            </a:xfrm>
            <a:prstGeom prst="rect">
              <a:avLst/>
            </a:pr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 descr="Phoebe J. Lam">
              <a:extLst>
                <a:ext uri="{FF2B5EF4-FFF2-40B4-BE49-F238E27FC236}">
                  <a16:creationId xmlns:a16="http://schemas.microsoft.com/office/drawing/2014/main" id="{13D000EC-F0AF-44F2-8CE7-29FFBA69E8BD}"/>
                </a:ext>
              </a:extLst>
            </p:cNvPr>
            <p:cNvSpPr/>
            <p:nvPr/>
          </p:nvSpPr>
          <p:spPr>
            <a:xfrm>
              <a:off x="6802139" y="5794875"/>
              <a:ext cx="849966" cy="849966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29" descr="Olivier_Marchal_photo">
              <a:extLst>
                <a:ext uri="{FF2B5EF4-FFF2-40B4-BE49-F238E27FC236}">
                  <a16:creationId xmlns:a16="http://schemas.microsoft.com/office/drawing/2014/main" id="{D123525B-70B5-4132-9F4D-B6B6EA28AFF3}"/>
                </a:ext>
              </a:extLst>
            </p:cNvPr>
            <p:cNvSpPr/>
            <p:nvPr/>
          </p:nvSpPr>
          <p:spPr>
            <a:xfrm>
              <a:off x="7791448" y="5794875"/>
              <a:ext cx="849966" cy="849966"/>
            </a:xfrm>
            <a:prstGeom prst="rect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 30" descr="Image result for â Jong-Mi Lee ucsc">
              <a:extLst>
                <a:ext uri="{FF2B5EF4-FFF2-40B4-BE49-F238E27FC236}">
                  <a16:creationId xmlns:a16="http://schemas.microsoft.com/office/drawing/2014/main" id="{332A3B1E-1FBB-44CF-AA84-C83C123E357E}"/>
                </a:ext>
              </a:extLst>
            </p:cNvPr>
            <p:cNvSpPr/>
            <p:nvPr/>
          </p:nvSpPr>
          <p:spPr>
            <a:xfrm>
              <a:off x="8790620" y="5794875"/>
              <a:ext cx="849966" cy="849966"/>
            </a:xfrm>
            <a:prstGeom prst="rect">
              <a:avLst/>
            </a:prstGeom>
            <a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BFFCCE-44DF-4C86-893B-CED7155716C9}"/>
                </a:ext>
              </a:extLst>
            </p:cNvPr>
            <p:cNvSpPr/>
            <p:nvPr/>
          </p:nvSpPr>
          <p:spPr>
            <a:xfrm>
              <a:off x="10788014" y="445595"/>
              <a:ext cx="849966" cy="849966"/>
            </a:xfrm>
            <a:prstGeom prst="rect">
              <a:avLst/>
            </a:prstGeom>
            <a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9000" b="-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66C5A21-B04B-4951-AF1B-900C9FBA950D}"/>
                </a:ext>
              </a:extLst>
            </p:cNvPr>
            <p:cNvSpPr/>
            <p:nvPr/>
          </p:nvSpPr>
          <p:spPr>
            <a:xfrm>
              <a:off x="1893235" y="5794875"/>
              <a:ext cx="849966" cy="849966"/>
            </a:xfrm>
            <a:prstGeom prst="rect">
              <a:avLst/>
            </a:prstGeom>
            <a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2000" b="-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E322E1-4ECA-41E9-82E7-EE62CC02FE30}"/>
                </a:ext>
              </a:extLst>
            </p:cNvPr>
            <p:cNvSpPr/>
            <p:nvPr/>
          </p:nvSpPr>
          <p:spPr>
            <a:xfrm>
              <a:off x="2856239" y="5794875"/>
              <a:ext cx="849966" cy="849966"/>
            </a:xfrm>
            <a:prstGeom prst="rect">
              <a:avLst/>
            </a:prstGeom>
            <a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8000" b="-8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B18FA71-CF71-429B-87AA-B6F83AC8AEAB}"/>
                </a:ext>
              </a:extLst>
            </p:cNvPr>
            <p:cNvSpPr/>
            <p:nvPr/>
          </p:nvSpPr>
          <p:spPr>
            <a:xfrm>
              <a:off x="9751364" y="5794875"/>
              <a:ext cx="849966" cy="849966"/>
            </a:xfrm>
            <a:prstGeom prst="rect">
              <a:avLst/>
            </a:prstGeom>
            <a:blipFill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10000" b="-1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691EAF4-9DB2-475F-A40F-8BD1D847B036}"/>
                </a:ext>
              </a:extLst>
            </p:cNvPr>
            <p:cNvSpPr/>
            <p:nvPr/>
          </p:nvSpPr>
          <p:spPr>
            <a:xfrm>
              <a:off x="894063" y="5794875"/>
              <a:ext cx="849966" cy="849966"/>
            </a:xfrm>
            <a:prstGeom prst="rect">
              <a:avLst/>
            </a:pr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1000" b="-1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8" name="Rectangle 1026">
            <a:extLst>
              <a:ext uri="{FF2B5EF4-FFF2-40B4-BE49-F238E27FC236}">
                <a16:creationId xmlns:a16="http://schemas.microsoft.com/office/drawing/2014/main" id="{34BE7865-A5EF-D34A-94E0-C802D108368D}"/>
              </a:ext>
            </a:extLst>
          </p:cNvPr>
          <p:cNvSpPr txBox="1">
            <a:spLocks noChangeArrowheads="1"/>
          </p:cNvSpPr>
          <p:nvPr/>
        </p:nvSpPr>
        <p:spPr>
          <a:xfrm>
            <a:off x="36471" y="30256"/>
            <a:ext cx="6819250" cy="553948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>
                <a:solidFill>
                  <a:srgbClr val="0070C0"/>
                </a:solidFill>
                <a:latin typeface="Arial"/>
                <a:cs typeface="Arial"/>
              </a:rPr>
              <a:t>A project of people - Phase 1 PIs…</a:t>
            </a:r>
          </a:p>
        </p:txBody>
      </p:sp>
    </p:spTree>
    <p:extLst>
      <p:ext uri="{BB962C8B-B14F-4D97-AF65-F5344CB8AC3E}">
        <p14:creationId xmlns:p14="http://schemas.microsoft.com/office/powerpoint/2010/main" val="283919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3681ADC-CD55-7B46-A8D2-9B72CBE2E998}"/>
              </a:ext>
            </a:extLst>
          </p:cNvPr>
          <p:cNvGrpSpPr/>
          <p:nvPr/>
        </p:nvGrpSpPr>
        <p:grpSpPr>
          <a:xfrm>
            <a:off x="1080654" y="216131"/>
            <a:ext cx="7148945" cy="4779818"/>
            <a:chOff x="894063" y="-136685"/>
            <a:chExt cx="10743917" cy="6781526"/>
          </a:xfrm>
        </p:grpSpPr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0278E7A-0A1C-B040-BAEF-3F36D9C3FB15}"/>
                </a:ext>
              </a:extLst>
            </p:cNvPr>
            <p:cNvSpPr txBox="1">
              <a:spLocks/>
            </p:cNvSpPr>
            <p:nvPr/>
          </p:nvSpPr>
          <p:spPr>
            <a:xfrm>
              <a:off x="2743201" y="1"/>
              <a:ext cx="6629399" cy="1066799"/>
            </a:xfrm>
            <a:prstGeom prst="rect">
              <a:avLst/>
            </a:prstGeom>
          </p:spPr>
          <p:txBody>
            <a:bodyPr vert="horz" lIns="51435" tIns="25718" rIns="51435" bIns="25718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363" dirty="0">
                  <a:solidFill>
                    <a:schemeClr val="bg1"/>
                  </a:solidFill>
                  <a:latin typeface="Gill Sans Light"/>
                  <a:cs typeface="Gill Sans Light"/>
                </a:rPr>
                <a:t>A </a:t>
              </a:r>
              <a:r>
                <a:rPr lang="en-US" sz="2363" i="1" u="sng" dirty="0">
                  <a:solidFill>
                    <a:schemeClr val="bg1"/>
                  </a:solidFill>
                  <a:latin typeface="Gill Sans Light"/>
                  <a:cs typeface="Gill Sans Light"/>
                </a:rPr>
                <a:t>truly</a:t>
              </a:r>
              <a:r>
                <a:rPr lang="en-US" sz="2363" dirty="0">
                  <a:solidFill>
                    <a:schemeClr val="bg1"/>
                  </a:solidFill>
                  <a:latin typeface="Gill Sans Light"/>
                  <a:cs typeface="Gill Sans Light"/>
                </a:rPr>
                <a:t> interdisciplinary team</a:t>
              </a:r>
            </a:p>
          </p:txBody>
        </p:sp>
        <p:pic>
          <p:nvPicPr>
            <p:cNvPr id="31" name="Picture 30" descr="PastedGraphic-1.pdf">
              <a:extLst>
                <a:ext uri="{FF2B5EF4-FFF2-40B4-BE49-F238E27FC236}">
                  <a16:creationId xmlns:a16="http://schemas.microsoft.com/office/drawing/2014/main" id="{821407CC-DE07-184D-B183-6A30E4E8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3825" y="-136685"/>
              <a:ext cx="8813800" cy="6121400"/>
            </a:xfrm>
            <a:prstGeom prst="rect">
              <a:avLst/>
            </a:prstGeom>
          </p:spPr>
        </p:pic>
        <p:sp>
          <p:nvSpPr>
            <p:cNvPr id="32" name="Rectangle 31" descr="https://people.miami.edu/_assets-profiles/acad-rsms/images/Hilary-Close-240x320.jpg">
              <a:extLst>
                <a:ext uri="{FF2B5EF4-FFF2-40B4-BE49-F238E27FC236}">
                  <a16:creationId xmlns:a16="http://schemas.microsoft.com/office/drawing/2014/main" id="{EBEC7702-9BA3-BA42-BAEA-1C2C03257FDF}"/>
                </a:ext>
              </a:extLst>
            </p:cNvPr>
            <p:cNvSpPr/>
            <p:nvPr/>
          </p:nvSpPr>
          <p:spPr>
            <a:xfrm>
              <a:off x="3813558" y="5794875"/>
              <a:ext cx="849966" cy="849966"/>
            </a:xfrm>
            <a:prstGeom prst="rect">
              <a:avLst/>
            </a:prstGeom>
            <a:blipFill dpi="0" rotWithShape="1">
              <a:blip r:embed="rId4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 32" descr="Image result for brian popp hawaii">
              <a:extLst>
                <a:ext uri="{FF2B5EF4-FFF2-40B4-BE49-F238E27FC236}">
                  <a16:creationId xmlns:a16="http://schemas.microsoft.com/office/drawing/2014/main" id="{3A03CEDC-8FDC-BB45-9259-DFFD814279DB}"/>
                </a:ext>
              </a:extLst>
            </p:cNvPr>
            <p:cNvSpPr/>
            <p:nvPr/>
          </p:nvSpPr>
          <p:spPr>
            <a:xfrm>
              <a:off x="4821241" y="5794875"/>
              <a:ext cx="849966" cy="849966"/>
            </a:xfrm>
            <a:prstGeom prst="rect">
              <a:avLst/>
            </a:prstGeom>
            <a:blipFill dpi="0" rotWithShape="1">
              <a:blip r:embed="rId5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 descr="Image result for Kanesa Duncan Seraphin, University of Hawaii">
              <a:extLst>
                <a:ext uri="{FF2B5EF4-FFF2-40B4-BE49-F238E27FC236}">
                  <a16:creationId xmlns:a16="http://schemas.microsoft.com/office/drawing/2014/main" id="{921C5A2B-97C8-6D41-9A65-723F3C109507}"/>
                </a:ext>
              </a:extLst>
            </p:cNvPr>
            <p:cNvSpPr/>
            <p:nvPr/>
          </p:nvSpPr>
          <p:spPr>
            <a:xfrm>
              <a:off x="5781985" y="5794875"/>
              <a:ext cx="849966" cy="849966"/>
            </a:xfrm>
            <a:prstGeom prst="rect">
              <a:avLst/>
            </a:prstGeom>
            <a:blipFill dpi="0" rotWithShape="1">
              <a:blip r:embed="rId6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 34" descr="Phoebe J. Lam">
              <a:extLst>
                <a:ext uri="{FF2B5EF4-FFF2-40B4-BE49-F238E27FC236}">
                  <a16:creationId xmlns:a16="http://schemas.microsoft.com/office/drawing/2014/main" id="{5BA3D837-45A1-714A-8A36-4C2949CCEF4A}"/>
                </a:ext>
              </a:extLst>
            </p:cNvPr>
            <p:cNvSpPr/>
            <p:nvPr/>
          </p:nvSpPr>
          <p:spPr>
            <a:xfrm>
              <a:off x="6802139" y="5794875"/>
              <a:ext cx="849966" cy="849966"/>
            </a:xfrm>
            <a:prstGeom prst="rect">
              <a:avLst/>
            </a:prstGeom>
            <a:blipFill dpi="0" rotWithShape="1">
              <a:blip r:embed="rId7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 descr="Olivier_Marchal_photo">
              <a:extLst>
                <a:ext uri="{FF2B5EF4-FFF2-40B4-BE49-F238E27FC236}">
                  <a16:creationId xmlns:a16="http://schemas.microsoft.com/office/drawing/2014/main" id="{1CFEF559-1E4F-6143-B23D-2149B5DED527}"/>
                </a:ext>
              </a:extLst>
            </p:cNvPr>
            <p:cNvSpPr/>
            <p:nvPr/>
          </p:nvSpPr>
          <p:spPr>
            <a:xfrm>
              <a:off x="7791448" y="5794875"/>
              <a:ext cx="849966" cy="849966"/>
            </a:xfrm>
            <a:prstGeom prst="rect">
              <a:avLst/>
            </a:prstGeom>
            <a:blipFill dpi="0" rotWithShape="1">
              <a:blip r:embed="rId8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angle 36" descr="Image result for â Jong-Mi Lee ucsc">
              <a:extLst>
                <a:ext uri="{FF2B5EF4-FFF2-40B4-BE49-F238E27FC236}">
                  <a16:creationId xmlns:a16="http://schemas.microsoft.com/office/drawing/2014/main" id="{5A47649B-FD69-924A-884B-0DCD31ED8DF6}"/>
                </a:ext>
              </a:extLst>
            </p:cNvPr>
            <p:cNvSpPr/>
            <p:nvPr/>
          </p:nvSpPr>
          <p:spPr>
            <a:xfrm>
              <a:off x="8790620" y="5794875"/>
              <a:ext cx="849966" cy="849966"/>
            </a:xfrm>
            <a:prstGeom prst="rect">
              <a:avLst/>
            </a:prstGeom>
            <a:blipFill dpi="0" rotWithShape="1">
              <a:blip r:embed="rId9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2B3E0F-E48F-134A-BECE-3C0A1B6B56BF}"/>
                </a:ext>
              </a:extLst>
            </p:cNvPr>
            <p:cNvSpPr/>
            <p:nvPr/>
          </p:nvSpPr>
          <p:spPr>
            <a:xfrm>
              <a:off x="10788014" y="445595"/>
              <a:ext cx="849966" cy="849966"/>
            </a:xfrm>
            <a:prstGeom prst="rect">
              <a:avLst/>
            </a:prstGeom>
            <a:blipFill dpi="0" rotWithShape="1">
              <a:blip r:embed="rId10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9000" b="-9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11B3FC-A28D-1344-B7FD-BF104044EA46}"/>
                </a:ext>
              </a:extLst>
            </p:cNvPr>
            <p:cNvSpPr/>
            <p:nvPr/>
          </p:nvSpPr>
          <p:spPr>
            <a:xfrm>
              <a:off x="1893235" y="5794875"/>
              <a:ext cx="849966" cy="849966"/>
            </a:xfrm>
            <a:prstGeom prst="rect">
              <a:avLst/>
            </a:prstGeom>
            <a:blipFill dpi="0" rotWithShape="1">
              <a:blip r:embed="rId11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2000" b="-2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744C54D-1FB4-8C4E-B205-75C7C7DA748A}"/>
                </a:ext>
              </a:extLst>
            </p:cNvPr>
            <p:cNvSpPr/>
            <p:nvPr/>
          </p:nvSpPr>
          <p:spPr>
            <a:xfrm>
              <a:off x="2856239" y="5794875"/>
              <a:ext cx="849966" cy="849966"/>
            </a:xfrm>
            <a:prstGeom prst="rect">
              <a:avLst/>
            </a:prstGeom>
            <a:blipFill dpi="0" rotWithShape="1">
              <a:blip r:embed="rId12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8000" b="-8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AC22F0-A4E6-E548-AE50-A663B0D25882}"/>
                </a:ext>
              </a:extLst>
            </p:cNvPr>
            <p:cNvSpPr/>
            <p:nvPr/>
          </p:nvSpPr>
          <p:spPr>
            <a:xfrm>
              <a:off x="9751364" y="5794875"/>
              <a:ext cx="849966" cy="849966"/>
            </a:xfrm>
            <a:prstGeom prst="rect">
              <a:avLst/>
            </a:prstGeom>
            <a:blipFill dpi="0" rotWithShape="1">
              <a:blip r:embed="rId13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10000" b="-10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40C7DC-4407-2045-B8D2-3900676BB772}"/>
                </a:ext>
              </a:extLst>
            </p:cNvPr>
            <p:cNvSpPr/>
            <p:nvPr/>
          </p:nvSpPr>
          <p:spPr>
            <a:xfrm>
              <a:off x="894063" y="5794875"/>
              <a:ext cx="849966" cy="849966"/>
            </a:xfrm>
            <a:prstGeom prst="rect">
              <a:avLst/>
            </a:prstGeom>
            <a:blipFill dpi="0" rotWithShape="1">
              <a:blip r:embed="rId14" cstate="hqprint">
                <a:alphaModFix am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1000" b="-1000"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65130A-F3C2-DE44-A2B9-B8E79A1CE9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137" y="216131"/>
            <a:ext cx="8351596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12196</TotalTime>
  <Words>1572</Words>
  <Application>Microsoft Macintosh PowerPoint</Application>
  <PresentationFormat>On-screen Show (16:9)</PresentationFormat>
  <Paragraphs>221</Paragraphs>
  <Slides>27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ヒラギノ角ゴ Pro W3</vt:lpstr>
      <vt:lpstr>Arial</vt:lpstr>
      <vt:lpstr>Calibri</vt:lpstr>
      <vt:lpstr>Courier New</vt:lpstr>
      <vt:lpstr>Gill Sans Light</vt:lpstr>
      <vt:lpstr>Symbol</vt:lpstr>
      <vt:lpstr>Times</vt:lpstr>
      <vt:lpstr>Office Theme</vt:lpstr>
      <vt:lpstr>Dave Siegel  EXPORTS Science Lead  UC Santa Barbara   2020 OCRT Meeting</vt:lpstr>
      <vt:lpstr>EXPORTS Goal &amp; Rationale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EXPORTS Data Management (SeaBASS &amp; BCO-DMO)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ERI, UCSB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for February 2018 EXPORTS PI NE Pacific Planning Meeting</dc:title>
  <dc:creator>David Siegel</dc:creator>
  <cp:lastModifiedBy>Microsoft Office User</cp:lastModifiedBy>
  <cp:revision>204</cp:revision>
  <dcterms:created xsi:type="dcterms:W3CDTF">2018-02-09T22:14:17Z</dcterms:created>
  <dcterms:modified xsi:type="dcterms:W3CDTF">2020-05-21T17:57:47Z</dcterms:modified>
</cp:coreProperties>
</file>