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474" r:id="rId3"/>
    <p:sldId id="258" r:id="rId4"/>
    <p:sldId id="578" r:id="rId5"/>
    <p:sldId id="261" r:id="rId6"/>
    <p:sldId id="262" r:id="rId7"/>
    <p:sldId id="579" r:id="rId8"/>
    <p:sldId id="580" r:id="rId9"/>
    <p:sldId id="581" r:id="rId10"/>
    <p:sldId id="582" r:id="rId11"/>
    <p:sldId id="583" r:id="rId12"/>
    <p:sldId id="546" r:id="rId13"/>
    <p:sldId id="545" r:id="rId14"/>
    <p:sldId id="577" r:id="rId15"/>
    <p:sldId id="586" r:id="rId16"/>
    <p:sldId id="588" r:id="rId17"/>
    <p:sldId id="570" r:id="rId18"/>
    <p:sldId id="569" r:id="rId19"/>
    <p:sldId id="517" r:id="rId20"/>
    <p:sldId id="587" r:id="rId21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09585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219170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828754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438339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047924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3657509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4267093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4876678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984"/>
    <a:srgbClr val="EC383F"/>
    <a:srgbClr val="052D0B"/>
    <a:srgbClr val="00FF00"/>
    <a:srgbClr val="C1C1C1"/>
    <a:srgbClr val="00C700"/>
    <a:srgbClr val="1C1EEA"/>
    <a:srgbClr val="FF6600"/>
    <a:srgbClr val="084712"/>
    <a:srgbClr val="FFF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041"/>
    <p:restoredTop sz="94536" autoAdjust="0"/>
  </p:normalViewPr>
  <p:slideViewPr>
    <p:cSldViewPr>
      <p:cViewPr varScale="1">
        <p:scale>
          <a:sx n="110" d="100"/>
          <a:sy n="110" d="100"/>
        </p:scale>
        <p:origin x="200" y="4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2E04C2-59CB-1647-97B0-E7A70F9DF0B5}" type="datetime1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9F4556-4EB5-CD42-ACD9-3EE8F7089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8E4578-0447-B34D-B3C6-CBD08A20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5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73A1E-242E-8548-A240-05773E1D8000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changes due t instrument</a:t>
            </a:r>
            <a:r>
              <a:rPr lang="en-US" baseline="0" dirty="0"/>
              <a:t> </a:t>
            </a:r>
            <a:r>
              <a:rPr lang="en-US" baseline="0" dirty="0" err="1"/>
              <a:t>cal</a:t>
            </a:r>
            <a:r>
              <a:rPr lang="en-US" baseline="0" dirty="0"/>
              <a:t> update, resolving late-mission drift in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E4578-0447-B34D-B3C6-CBD08A20DA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7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E4578-0447-B34D-B3C6-CBD08A20DA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3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4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C1E272-511A-0942-B6AE-8A17759EA146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710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1A8237BB-4D0D-BC45-8C1D-F818A35E9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973D-0AED-B541-99FD-B2D710EBD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86E6F-8310-464B-BD68-E97E72A7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International Ocean </a:t>
            </a:r>
            <a:r>
              <a:rPr lang="en-US" dirty="0" err="1"/>
              <a:t>Colour</a:t>
            </a:r>
            <a:r>
              <a:rPr lang="en-US" dirty="0"/>
              <a:t>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44A7C08-BB9B-274F-A80A-A0B33D9BCD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3591-1DD1-844C-83F5-116A010E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706"/>
            <a:ext cx="10515600" cy="614589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FB34-DE4D-DD45-9EB8-8CFBB879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87"/>
            <a:ext cx="10515600" cy="513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02F8E-8192-A74B-8B04-482F999F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3C2F5-1465-9549-A796-7260B91D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8054F-AF16-754B-A906-04105EBB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C06A-11EA-7F43-AAC0-B0F3A717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BEF07-F70D-D249-AC43-54D4B80A8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301EB-B684-2848-A99C-7CEF9CAB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32D6-505F-0F49-8D92-903F6029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E2C8-456C-934D-BE16-D1B94B31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0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0306-33BE-A349-A48F-37E70ADA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3C3D-3A68-C247-9F8B-649211BBF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D64C8-A88F-2F44-9616-3B9EAB9E3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2B0A3-FAB2-5A4E-9BA9-ED7B3E47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91C35-B8C5-8444-8425-8DCCB154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26A57-61CF-A949-9690-2DA31880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9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40AA-906C-7B4A-B7EC-DC2E9AA2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BF2A-372C-E542-A1FE-1E4D514A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31796-D4BA-5D47-8E7A-998B9DB77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951F7-6768-C046-AA9A-CDB54E9A4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652B7-41D5-EE43-BC4B-F1FC0B7A8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63181-3873-2E4E-AED2-3C14AFAC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C749A3-2E77-2146-B52F-5E611BF4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D7951-ED2F-5F46-BA35-F1918E8E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8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B793-9242-AC45-A957-FC09BCD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941"/>
            <a:ext cx="10515600" cy="56873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661DE-08FD-8741-8902-9F00BD3A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8BCCC-9A82-8A4B-B297-71064D86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6FC56-293D-2F44-BA63-8DC4768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73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64BD9B-1502-8648-A0B1-0512D078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558B06-8B87-DB43-9B83-65EFA561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C1433-550D-744E-8367-EB02DB37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0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BAA4-2FAC-E840-9013-0DC6121E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F34E-CEB4-D74F-8AF2-2D72AE98E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07609-A60D-FC47-A6A7-B7FBC2F3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59236-94C2-BB4A-9C36-A7F454005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A1A47-EEA1-6F4F-AB1A-059CCA69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B467F-66F1-7D48-9DB5-EE6B4FBD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3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35037"/>
            <a:ext cx="10972800" cy="53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710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68147C31-F332-1049-902C-47AA08111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67BF-477A-1840-9F11-4E7CDBF3E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F30B3D-E295-C24B-81F0-894D1A107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A9B6A-B230-2D40-94C9-1CA10A517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DFBBB-0982-8846-8048-36972967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F245A-D86C-3547-A49C-9FEF1EEA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284C3-FCBC-DB4E-B0BA-03425CA4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94D6-E657-984F-A212-1621C623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84B8C-3BE9-1248-960F-4D7FF18FC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1254-3DFA-3C46-8675-627ABF83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3752-8042-AD47-8698-AF257C6B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F3C6-5FA0-6447-B613-5692D312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93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D3985A-3164-374E-9D0A-97C01F6B1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BAAA8-8C9C-8849-AA47-90845278D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21DA-F46D-7741-A7C8-E67E86A8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138A4-5092-6A43-A398-D50DF1E2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3E77-87B8-3749-8014-F310CBFB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6EB7E-315E-E748-B270-13231E94C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1"/>
            <a:ext cx="53848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3E82-2B91-2248-941D-B5DF73C0C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316D-4929-9640-93C4-B6C2B5221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8FDDB-5B28-314E-8672-11810456D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10D5-3D01-B947-87F4-00949A4D8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5B7-553D-7049-A116-85D53D156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8FF70-B679-1E4B-A7A3-E68496B86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77800"/>
            <a:ext cx="1097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39800"/>
            <a:ext cx="109728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05549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05549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71000" y="6324600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4A359D-EB11-814C-8AE4-B5D9DE7725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ts val="624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678C9-2E80-6B49-B5E4-DB9A2AE5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75"/>
            <a:ext cx="10515600" cy="629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88409-D079-CC4E-AD23-C67590E3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95082"/>
            <a:ext cx="10515600" cy="5181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A230C-DBA5-E24E-9A47-7431990CB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B4C34-3C1E-7743-9BB7-8BC7DEAC1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438A-C933-9245-B381-3D3F1F7A0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2600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108202-7A8B-8D41-A648-CE94D6A67CF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" y="80684"/>
            <a:ext cx="1074584" cy="9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06400" y="304800"/>
            <a:ext cx="11480800" cy="6172200"/>
          </a:xfrm>
          <a:prstGeom prst="rect">
            <a:avLst/>
          </a:prstGeom>
          <a:noFill/>
          <a:ln w="19050">
            <a:solidFill>
              <a:srgbClr val="08471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209800" y="533400"/>
            <a:ext cx="777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0F4984"/>
                </a:solidFill>
              </a:rPr>
              <a:t>NASA OBPG </a:t>
            </a:r>
          </a:p>
          <a:p>
            <a:pPr algn="ctr"/>
            <a:r>
              <a:rPr lang="en-US" sz="4000" dirty="0">
                <a:solidFill>
                  <a:srgbClr val="0F4984"/>
                </a:solidFill>
              </a:rPr>
              <a:t>Satellite Ocean Color Update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765800" y="5311425"/>
            <a:ext cx="4191000" cy="10310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IOCS Meeting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Ocean Color Research Team Meeting</a:t>
            </a:r>
          </a:p>
          <a:p>
            <a:pPr algn="ctr">
              <a:spcBef>
                <a:spcPct val="50000"/>
              </a:spcBef>
            </a:pPr>
            <a:r>
              <a:rPr lang="en-US" sz="1400" dirty="0"/>
              <a:t>8 April 2019, Busan, South Korea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5284135" y="2895601"/>
            <a:ext cx="473879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Bryan Franz</a:t>
            </a:r>
          </a:p>
          <a:p>
            <a:pPr algn="ctr">
              <a:spcAft>
                <a:spcPts val="1200"/>
              </a:spcAft>
            </a:pPr>
            <a:r>
              <a:rPr lang="en-US" sz="1800" dirty="0"/>
              <a:t>and the</a:t>
            </a:r>
          </a:p>
          <a:p>
            <a:pPr algn="ctr"/>
            <a:r>
              <a:rPr lang="en-US" sz="2400" dirty="0"/>
              <a:t>Ocean Biology Processing Group</a:t>
            </a:r>
          </a:p>
          <a:p>
            <a:pPr algn="ctr"/>
            <a:r>
              <a:rPr lang="en-US" sz="2000" dirty="0"/>
              <a:t>NASA Goddard Space Flight Center</a:t>
            </a:r>
          </a:p>
        </p:txBody>
      </p:sp>
      <p:pic>
        <p:nvPicPr>
          <p:cNvPr id="16390" name="Picture 5" descr="seawifs_globe_weta.ico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3352800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3E55BB-1E24-A84B-9394-40FBE2A63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0"/>
    </mc:Choice>
    <mc:Fallback>
      <p:transition spd="slow" advTm="1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702367"/>
            <a:ext cx="3017520" cy="3017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14400"/>
            <a:ext cx="3017520" cy="301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6037"/>
            <a:ext cx="8229600" cy="794604"/>
          </a:xfrm>
        </p:spPr>
        <p:txBody>
          <a:bodyPr/>
          <a:lstStyle/>
          <a:p>
            <a:r>
              <a:rPr lang="en-US" dirty="0"/>
              <a:t>MODISA R2018.0 Reprocessing</a:t>
            </a:r>
            <a:br>
              <a:rPr lang="en-US" dirty="0"/>
            </a:br>
            <a:r>
              <a:rPr lang="en-US" sz="2000" dirty="0">
                <a:solidFill>
                  <a:schemeClr val="tx1"/>
                </a:solidFill>
              </a:rPr>
              <a:t>improved agreement with in situ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79" y="3702367"/>
            <a:ext cx="3017520" cy="3017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99" y="914400"/>
            <a:ext cx="3017520" cy="30175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72739" y="919430"/>
            <a:ext cx="9677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87339" y="919430"/>
            <a:ext cx="9677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(443)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597942" y="3096995"/>
            <a:ext cx="758107" cy="9769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543301" y="5857632"/>
            <a:ext cx="758107" cy="9769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29" y="3702367"/>
            <a:ext cx="3017520" cy="3017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29" y="914400"/>
            <a:ext cx="3017520" cy="30175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925746" y="919430"/>
            <a:ext cx="1252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Chlorophyll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95487A-52E1-1244-9107-A6CB663E753F}"/>
              </a:ext>
            </a:extLst>
          </p:cNvPr>
          <p:cNvSpPr txBox="1"/>
          <p:nvPr/>
        </p:nvSpPr>
        <p:spPr>
          <a:xfrm>
            <a:off x="10447279" y="312420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32%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73E78A-308A-1649-8686-F071073D7FB0}"/>
              </a:ext>
            </a:extLst>
          </p:cNvPr>
          <p:cNvSpPr txBox="1"/>
          <p:nvPr/>
        </p:nvSpPr>
        <p:spPr>
          <a:xfrm>
            <a:off x="10447279" y="594360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18%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6D1472-92AC-364B-B340-25C9B7B15878}"/>
              </a:ext>
            </a:extLst>
          </p:cNvPr>
          <p:cNvSpPr txBox="1"/>
          <p:nvPr/>
        </p:nvSpPr>
        <p:spPr>
          <a:xfrm>
            <a:off x="4436500" y="3166646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-0.00077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34868-2476-8B43-9D93-574782C083C3}"/>
              </a:ext>
            </a:extLst>
          </p:cNvPr>
          <p:cNvSpPr txBox="1"/>
          <p:nvPr/>
        </p:nvSpPr>
        <p:spPr>
          <a:xfrm>
            <a:off x="4436500" y="59436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+0.00005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D8FB3D-8026-9540-98EC-D24B6E639D38}"/>
              </a:ext>
            </a:extLst>
          </p:cNvPr>
          <p:cNvSpPr txBox="1"/>
          <p:nvPr/>
        </p:nvSpPr>
        <p:spPr>
          <a:xfrm>
            <a:off x="7103500" y="59436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+0.00008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896443-F1A2-194D-A72B-E30E5FF8BFB2}"/>
              </a:ext>
            </a:extLst>
          </p:cNvPr>
          <p:cNvSpPr txBox="1"/>
          <p:nvPr/>
        </p:nvSpPr>
        <p:spPr>
          <a:xfrm>
            <a:off x="7179700" y="3166646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-0.00027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7BB132-4801-B943-A46C-D340614F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10</a:t>
            </a:fld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4DEFA14-456F-704C-AA51-088F4B079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47" y="1215184"/>
            <a:ext cx="2664153" cy="42712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Match-ups to </a:t>
            </a:r>
            <a:r>
              <a:rPr lang="en-US" sz="2000" dirty="0" err="1">
                <a:solidFill>
                  <a:schemeClr val="tx1"/>
                </a:solidFill>
              </a:rPr>
              <a:t>SeaBASS</a:t>
            </a:r>
            <a:r>
              <a:rPr lang="en-US" sz="2000" dirty="0">
                <a:solidFill>
                  <a:schemeClr val="tx1"/>
                </a:solidFill>
              </a:rPr>
              <a:t> and AERONET-OC </a:t>
            </a:r>
          </a:p>
          <a:p>
            <a:endParaRPr lang="en-US" sz="2000" dirty="0"/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/>
              <a:t>significant reduction in bias at 412 and 443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/>
              <a:t>improved agreement in Chlorophyll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876158-77E5-1947-A6A8-B6238FDFB4E0}"/>
              </a:ext>
            </a:extLst>
          </p:cNvPr>
          <p:cNvSpPr txBox="1"/>
          <p:nvPr/>
        </p:nvSpPr>
        <p:spPr>
          <a:xfrm rot="16200000">
            <a:off x="2820788" y="2071277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R2014.0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CE8787-8E6D-9540-B3CD-36F5CE2DF703}"/>
              </a:ext>
            </a:extLst>
          </p:cNvPr>
          <p:cNvSpPr txBox="1"/>
          <p:nvPr/>
        </p:nvSpPr>
        <p:spPr>
          <a:xfrm rot="16200000">
            <a:off x="2848397" y="5010120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R2018.0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51DF7C-36D5-794E-9972-01EE7DEA2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7"/>
    </mc:Choice>
    <mc:Fallback>
      <p:transition spd="slow" advTm="19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90D-95FD-9447-8F26-012127DBF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</a:t>
            </a:r>
            <a:r>
              <a:rPr lang="en-US" dirty="0" err="1"/>
              <a:t>Rrs</a:t>
            </a:r>
            <a:r>
              <a:rPr lang="en-US" dirty="0"/>
              <a:t> Match-up Statistics for MODISA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C70965F-EF18-AE45-A371-D1082D5420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08827" y="2000382"/>
          <a:ext cx="8774346" cy="42218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2391">
                  <a:extLst>
                    <a:ext uri="{9D8B030D-6E8A-4147-A177-3AD203B41FA5}">
                      <a16:colId xmlns:a16="http://schemas.microsoft.com/office/drawing/2014/main" val="3919554912"/>
                    </a:ext>
                  </a:extLst>
                </a:gridCol>
                <a:gridCol w="1462391">
                  <a:extLst>
                    <a:ext uri="{9D8B030D-6E8A-4147-A177-3AD203B41FA5}">
                      <a16:colId xmlns:a16="http://schemas.microsoft.com/office/drawing/2014/main" val="1027476907"/>
                    </a:ext>
                  </a:extLst>
                </a:gridCol>
                <a:gridCol w="1462391">
                  <a:extLst>
                    <a:ext uri="{9D8B030D-6E8A-4147-A177-3AD203B41FA5}">
                      <a16:colId xmlns:a16="http://schemas.microsoft.com/office/drawing/2014/main" val="712438288"/>
                    </a:ext>
                  </a:extLst>
                </a:gridCol>
                <a:gridCol w="1462391">
                  <a:extLst>
                    <a:ext uri="{9D8B030D-6E8A-4147-A177-3AD203B41FA5}">
                      <a16:colId xmlns:a16="http://schemas.microsoft.com/office/drawing/2014/main" val="4211345220"/>
                    </a:ext>
                  </a:extLst>
                </a:gridCol>
                <a:gridCol w="1462391">
                  <a:extLst>
                    <a:ext uri="{9D8B030D-6E8A-4147-A177-3AD203B41FA5}">
                      <a16:colId xmlns:a16="http://schemas.microsoft.com/office/drawing/2014/main" val="383623554"/>
                    </a:ext>
                  </a:extLst>
                </a:gridCol>
                <a:gridCol w="1462391">
                  <a:extLst>
                    <a:ext uri="{9D8B030D-6E8A-4147-A177-3AD203B41FA5}">
                      <a16:colId xmlns:a16="http://schemas.microsoft.com/office/drawing/2014/main" val="4038086695"/>
                    </a:ext>
                  </a:extLst>
                </a:gridCol>
              </a:tblGrid>
              <a:tr h="422181">
                <a:tc rowSpan="2">
                  <a:txBody>
                    <a:bodyPr/>
                    <a:lstStyle/>
                    <a:p>
                      <a:r>
                        <a:rPr lang="en-US" sz="2000" dirty="0"/>
                        <a:t>Product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Number Matchups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Mean Bias (sr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dirty="0"/>
                        <a:t>)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Mean Absolute Error (sr</a:t>
                      </a:r>
                      <a:r>
                        <a:rPr lang="en-US" sz="2000" baseline="30000" dirty="0"/>
                        <a:t>-1</a:t>
                      </a:r>
                      <a:r>
                        <a:rPr lang="en-US" sz="2000" dirty="0"/>
                        <a:t>)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637303"/>
                  </a:ext>
                </a:extLst>
              </a:tr>
              <a:tr h="422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baseline="0" dirty="0"/>
                        <a:t>R2014.0</a:t>
                      </a:r>
                      <a:endParaRPr lang="en-US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baseline="0" dirty="0"/>
                        <a:t>R2018.0</a:t>
                      </a:r>
                      <a:endParaRPr lang="en-US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baseline="0" dirty="0"/>
                        <a:t>R2014.0</a:t>
                      </a:r>
                      <a:endParaRPr lang="en-US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baseline="0" dirty="0"/>
                        <a:t>R2018.0</a:t>
                      </a:r>
                      <a:endParaRPr lang="en-US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40623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(412)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3934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-0.00077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0.00005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0.00125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0.00099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9910103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(443)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0.00075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2132142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(488)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3772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0.00077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23698725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(531)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0.00079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7988049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(547)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0.00076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97986039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(555)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0.00090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97101986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(667)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0.00029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9988286"/>
                  </a:ext>
                </a:extLst>
              </a:tr>
              <a:tr h="422181">
                <a:tc>
                  <a:txBody>
                    <a:bodyPr/>
                    <a:lstStyle/>
                    <a:p>
                      <a:r>
                        <a:rPr lang="en-US" sz="2000" dirty="0" err="1"/>
                        <a:t>Rrs</a:t>
                      </a:r>
                      <a:r>
                        <a:rPr lang="en-US" sz="2000" dirty="0"/>
                        <a:t>(678)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472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-0.00016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-0.00014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0.00034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0.00033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3886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1590887-160C-8E45-9335-993CCE5E46AD}"/>
              </a:ext>
            </a:extLst>
          </p:cNvPr>
          <p:cNvSpPr txBox="1"/>
          <p:nvPr/>
        </p:nvSpPr>
        <p:spPr>
          <a:xfrm>
            <a:off x="1591352" y="1085895"/>
            <a:ext cx="637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equal or reduced mean bias and MAE in all bands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negative bias in blue reduced to small positive bias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9B8BA-03D6-C243-823E-3C160D0AD072}"/>
              </a:ext>
            </a:extLst>
          </p:cNvPr>
          <p:cNvSpPr/>
          <p:nvPr/>
        </p:nvSpPr>
        <p:spPr>
          <a:xfrm>
            <a:off x="3193667" y="6267066"/>
            <a:ext cx="580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identical field data sources from AERONET-OC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SeaBASS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00AFA-FA2F-B14A-9972-78070478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11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C94D99-95C3-2244-BF11-AA0A78F65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9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1"/>
    </mc:Choice>
    <mc:Fallback>
      <p:transition spd="slow" advTm="1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C4423-C86A-1742-BE23-7BECE9CB0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004006"/>
            <a:ext cx="7912100" cy="5714294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2FD45290-5A0D-FC48-B639-ED2D69C9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218" y="2984501"/>
            <a:ext cx="1235533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SeaWiFS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610C508-C015-D844-9A6D-8E536A20A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021" y="2984501"/>
            <a:ext cx="1161795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MODISA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631ACED4-858C-2642-8A98-1F0165D09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5949" y="2984501"/>
            <a:ext cx="820355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VIIRS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0A1D3C4A-9F4A-5740-B730-CB74E4C4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48" y="4216400"/>
            <a:ext cx="2843344" cy="3213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4712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Multivariate Enso Index (MEI)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CCE706-BF12-8D40-A0CA-BDB21E690EA8}"/>
              </a:ext>
            </a:extLst>
          </p:cNvPr>
          <p:cNvCxnSpPr/>
          <p:nvPr/>
        </p:nvCxnSpPr>
        <p:spPr>
          <a:xfrm flipH="1">
            <a:off x="4939719" y="4465054"/>
            <a:ext cx="254000" cy="360947"/>
          </a:xfrm>
          <a:prstGeom prst="straightConnector1">
            <a:avLst/>
          </a:prstGeom>
          <a:ln>
            <a:solidFill>
              <a:srgbClr val="084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6">
            <a:extLst>
              <a:ext uri="{FF2B5EF4-FFF2-40B4-BE49-F238E27FC236}">
                <a16:creationId xmlns:a16="http://schemas.microsoft.com/office/drawing/2014/main" id="{C3CAACF1-431D-D147-AEC9-0E2DD530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815" y="6005174"/>
            <a:ext cx="1235533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SeaWiFS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CC2D01AA-7855-424A-90B9-333EC3F1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18" y="6005174"/>
            <a:ext cx="1161795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MODISA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FE36BD32-3454-3F40-8A80-D8C9A4D8E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546" y="6005174"/>
            <a:ext cx="820355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VIIRS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66809A-35D7-3541-A1D3-7606906A5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2217420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3D2DC-B18F-CD43-BC1B-9FED0713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4"/>
            <a:ext cx="10515600" cy="759365"/>
          </a:xfrm>
        </p:spPr>
        <p:txBody>
          <a:bodyPr/>
          <a:lstStyle/>
          <a:p>
            <a:r>
              <a:rPr lang="en-US" dirty="0"/>
              <a:t>21-year Multi-mission Chlorophyll Timeseries</a:t>
            </a:r>
            <a:br>
              <a:rPr lang="en-US" dirty="0"/>
            </a:br>
            <a:r>
              <a:rPr lang="en-US" sz="2000" dirty="0"/>
              <a:t>Deep-Water, +/- 40 </a:t>
            </a:r>
            <a:r>
              <a:rPr lang="en-US" sz="2000" dirty="0" err="1"/>
              <a:t>deg</a:t>
            </a:r>
            <a:r>
              <a:rPr lang="en-US" sz="2000" dirty="0"/>
              <a:t> latitude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6DCA4D-EB49-7542-9F08-6478F43CA9C3}"/>
              </a:ext>
            </a:extLst>
          </p:cNvPr>
          <p:cNvSpPr txBox="1">
            <a:spLocks/>
          </p:cNvSpPr>
          <p:nvPr/>
        </p:nvSpPr>
        <p:spPr>
          <a:xfrm>
            <a:off x="292100" y="1244599"/>
            <a:ext cx="3255215" cy="4932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" marR="0" lvl="0" indent="-1600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MODISA in good agreement with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SeaWiFS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and VIIRS (through ~2015)</a:t>
            </a:r>
          </a:p>
          <a:p>
            <a:pPr marL="160020" marR="0" lvl="0" indent="-1600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anomaly trends generally consistent with expectations based on MEI</a:t>
            </a:r>
          </a:p>
          <a:p>
            <a:pPr marL="160020" marR="0" lvl="0" indent="-1600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suspect late mission trend in VIIRS (did not recover from 2015/16 ENSO event)</a:t>
            </a:r>
          </a:p>
          <a:p>
            <a:pPr marL="160020" marR="0" lvl="0" indent="-1600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likely issue is unresolved impacts to changing spectral response</a:t>
            </a:r>
          </a:p>
          <a:p>
            <a:pPr marL="160020" marR="0" lvl="0" indent="-1600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4546A"/>
                </a:solidFill>
                <a:latin typeface="Calibri" panose="020F0502020204030204"/>
              </a:rPr>
              <a:t>anticipate VIIRS R2019.0 calibration reprocessing soon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D2A57-DB55-4740-B882-F0097F58C230}"/>
              </a:ext>
            </a:extLst>
          </p:cNvPr>
          <p:cNvSpPr txBox="1"/>
          <p:nvPr/>
        </p:nvSpPr>
        <p:spPr>
          <a:xfrm rot="16200000">
            <a:off x="2768301" y="2101685"/>
            <a:ext cx="2164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Chlorophyll (mg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48C2D-DC27-714F-818A-7E6790E98B9C}"/>
              </a:ext>
            </a:extLst>
          </p:cNvPr>
          <p:cNvSpPr txBox="1"/>
          <p:nvPr/>
        </p:nvSpPr>
        <p:spPr>
          <a:xfrm rot="16200000">
            <a:off x="2359154" y="4929783"/>
            <a:ext cx="29835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Chlorophyll Anomaly (mg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632C7-7F1D-A243-9FFF-6A9A2063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D3EF07-CD1C-724F-B200-5F9A7B4FC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95"/>
    </mc:Choice>
    <mc:Fallback>
      <p:transition spd="slow" advTm="11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639763"/>
          </a:xfrm>
        </p:spPr>
        <p:txBody>
          <a:bodyPr/>
          <a:lstStyle/>
          <a:p>
            <a:r>
              <a:rPr lang="en-US" dirty="0"/>
              <a:t>JPSS1 VIIRS Ocean Color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AC7FD50-131A-3E43-8F21-59336BDC0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8721" y="990601"/>
            <a:ext cx="4878479" cy="4800600"/>
          </a:xfrm>
        </p:spPr>
        <p:txBody>
          <a:bodyPr/>
          <a:lstStyle/>
          <a:p>
            <a:pPr>
              <a:spcBef>
                <a:spcPts val="1176"/>
              </a:spcBef>
            </a:pPr>
            <a:r>
              <a:rPr lang="en-US" sz="2400" dirty="0"/>
              <a:t>NASA/OBPG is processing and distributing JPSS1 VIIRS ocean color (provisional)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Same algorithms and suite of products as SNPP VIIRS 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Initial vicarious calibration applied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Results in good agreement with SNPP VIIRS, with some biases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Expect reprocessing for calibration update in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5C6284-FD6D-C745-842C-A3F65A2BF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360" y="1089953"/>
            <a:ext cx="5364480" cy="2682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35F077-3500-3045-BA20-BBE7794EA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360" y="3833153"/>
            <a:ext cx="5364480" cy="2682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>
            <a:off x="142240" y="1089954"/>
            <a:ext cx="1125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F4984"/>
                </a:solidFill>
              </a:rPr>
              <a:t>JPSS1</a:t>
            </a:r>
          </a:p>
          <a:p>
            <a:r>
              <a:rPr lang="en-US" sz="2400" dirty="0">
                <a:solidFill>
                  <a:srgbClr val="0F4984"/>
                </a:solidFill>
              </a:rPr>
              <a:t>VIIRS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>
            <a:off x="142240" y="3833154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F4984"/>
                </a:solidFill>
              </a:rPr>
              <a:t>SNPP</a:t>
            </a:r>
          </a:p>
          <a:p>
            <a:r>
              <a:rPr lang="en-US" sz="2400" dirty="0">
                <a:solidFill>
                  <a:srgbClr val="0F4984"/>
                </a:solidFill>
              </a:rPr>
              <a:t>VIIRS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C467BE-096B-5E43-9331-4747E4549104}"/>
              </a:ext>
            </a:extLst>
          </p:cNvPr>
          <p:cNvSpPr txBox="1"/>
          <p:nvPr/>
        </p:nvSpPr>
        <p:spPr>
          <a:xfrm>
            <a:off x="1361441" y="622593"/>
            <a:ext cx="4657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F4984"/>
                </a:solidFill>
              </a:rPr>
              <a:t>2018 Annual Mean Chlorophyll-a</a:t>
            </a:r>
          </a:p>
        </p:txBody>
      </p:sp>
      <p:pic>
        <p:nvPicPr>
          <p:cNvPr id="1026" name="Picture 2" descr="VIIRS-JPSS1 Chlorophyll concentration">
            <a:extLst>
              <a:ext uri="{FF2B5EF4-FFF2-40B4-BE49-F238E27FC236}">
                <a16:creationId xmlns:a16="http://schemas.microsoft.com/office/drawing/2014/main" id="{302EC73A-6A5C-4C48-B80C-6A3A139A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80" y="5797973"/>
            <a:ext cx="4988560" cy="83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CFB52A-F005-834D-8E47-944EF796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C9176A-679E-3C4A-8F3F-DD72D84D5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B3D82C-363D-3340-8099-41827C131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1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15"/>
    </mc:Choice>
    <mc:Fallback>
      <p:transition spd="slow" advTm="6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5F46-941A-9641-85F3-7554B8B9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Ocean Color Reprocessing 2020.0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6BCCF-F3F8-4145-A58A-74640F640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F4984"/>
                </a:solidFill>
              </a:rPr>
              <a:t>Planning for Summer/Fall 2019, first major update of algorithms since R2014.0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updates to ancillary data sources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600" dirty="0"/>
              <a:t>from NCEP/TOMS-OMI/etc. to MERRA-2 assimilation product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updates to atmospheric correction methods and tables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600" dirty="0"/>
              <a:t>multi-scattering aerosol selection, potential use of NIR-SWIR (Ibrahim et al. 2019, Frontiers), improved gas corrections (H2O), bug in Rayleigh tables at extreme solar zenith, error propagation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updates to pure seawater optical properties (</a:t>
            </a:r>
            <a:r>
              <a:rPr lang="en-US" sz="2400" dirty="0" err="1"/>
              <a:t>nw</a:t>
            </a:r>
            <a:r>
              <a:rPr lang="en-US" sz="2400" dirty="0"/>
              <a:t>, aw, </a:t>
            </a:r>
            <a:r>
              <a:rPr lang="en-US" sz="2400" dirty="0" err="1"/>
              <a:t>bbw</a:t>
            </a:r>
            <a:r>
              <a:rPr lang="en-US" sz="2400" dirty="0"/>
              <a:t>)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600" dirty="0"/>
              <a:t>apply temperature &amp; salinity dependence (e.g., </a:t>
            </a:r>
            <a:r>
              <a:rPr lang="en-US" sz="1600" dirty="0" err="1"/>
              <a:t>Werdell</a:t>
            </a:r>
            <a:r>
              <a:rPr lang="en-US" sz="1600" dirty="0"/>
              <a:t> et al. 2013), bug in pure-water aw/</a:t>
            </a:r>
            <a:r>
              <a:rPr lang="en-US" sz="1600" dirty="0" err="1"/>
              <a:t>bbw</a:t>
            </a:r>
            <a:r>
              <a:rPr lang="en-US" sz="1600" dirty="0"/>
              <a:t> (off by few nm)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updates to masks and flags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533" dirty="0"/>
              <a:t>reduced straylight masking (Hu et al. 2019, JGRO), absorbing aerosol flag based on MERRA-2 transport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updates to derived product algorithms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533" dirty="0"/>
              <a:t>chlor-a coefficient update (Hu et al. 2019, JGRO), pic tables,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new products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533" dirty="0" err="1">
                <a:solidFill>
                  <a:srgbClr val="000000"/>
                </a:solidFill>
              </a:rPr>
              <a:t>Rrs</a:t>
            </a:r>
            <a:r>
              <a:rPr lang="en-US" sz="1533" dirty="0">
                <a:solidFill>
                  <a:srgbClr val="000000"/>
                </a:solidFill>
              </a:rPr>
              <a:t> uncertainties (TBD), new standard products (TBD)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A1F6C-7591-9043-B213-817375DF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20107-E98A-D140-8A7B-CFB5C8A6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5CA612-25AC-6943-BC2E-24BCB744D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78"/>
    </mc:Choice>
    <mc:Fallback>
      <p:transition spd="slow" advTm="19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Hyperspectral </a:t>
            </a:r>
            <a:r>
              <a:rPr lang="en-US" dirty="0" err="1"/>
              <a:t>Rrs</a:t>
            </a:r>
            <a:r>
              <a:rPr lang="en-US" dirty="0"/>
              <a:t>(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) Retrievals from HICO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599" y="5798403"/>
            <a:ext cx="1097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A. Ibrahim</a:t>
            </a:r>
            <a:r>
              <a:rPr lang="en-US" sz="1600" i="1" dirty="0"/>
              <a:t>, B.A. Franz, Z. Ahmad, R. Healy, K. </a:t>
            </a:r>
            <a:r>
              <a:rPr lang="en-US" sz="1600" i="1" dirty="0" err="1"/>
              <a:t>Knobelspiesse</a:t>
            </a:r>
            <a:r>
              <a:rPr lang="en-US" sz="1600" i="1" dirty="0"/>
              <a:t>, B-C. Gao, C. Proctor, and P. </a:t>
            </a:r>
            <a:r>
              <a:rPr lang="en-US" sz="1600" i="1" dirty="0" err="1"/>
              <a:t>Zhai</a:t>
            </a:r>
            <a:r>
              <a:rPr lang="en-US" sz="1600" i="1" dirty="0"/>
              <a:t> (2018). Atmospheric Correction for Hyperspectral Ocean Color Retrieval with Application to the Hyperspectral Imager for the Coastal Ocean (HICO), Rem. Sens. </a:t>
            </a:r>
            <a:r>
              <a:rPr lang="en-US" sz="1600" i="1" dirty="0" err="1"/>
              <a:t>Env</a:t>
            </a:r>
            <a:r>
              <a:rPr lang="en-US" sz="1600" i="1" dirty="0"/>
              <a:t>., Volume 204, January 2018.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953869"/>
            <a:ext cx="10972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NASA atmospheric correction approach modified to support hyperspectral </a:t>
            </a:r>
            <a:r>
              <a:rPr lang="en-US" sz="1800" dirty="0" err="1"/>
              <a:t>Rrs</a:t>
            </a:r>
            <a:r>
              <a:rPr lang="en-US" sz="1800" dirty="0"/>
              <a:t>(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/>
              <a:t>) retrieval, including line-by-line absorbing gas corrections with dynamic water vapor retrieval.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73463" y="2169589"/>
            <a:ext cx="3588937" cy="324061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5"/>
          <a:srcRect l="10925" t="2571" r="11638" b="8258"/>
          <a:stretch/>
        </p:blipFill>
        <p:spPr>
          <a:xfrm>
            <a:off x="8077200" y="2023765"/>
            <a:ext cx="3374553" cy="3622221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556153" y="1871247"/>
            <a:ext cx="76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HICO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41781" y="1871247"/>
            <a:ext cx="8579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MODIS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0602162" y="3776452"/>
            <a:ext cx="20377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Chlorophyll (mg m</a:t>
            </a:r>
            <a:r>
              <a:rPr lang="en-US" sz="1600" baseline="30000" dirty="0"/>
              <a:t>-3</a:t>
            </a:r>
            <a:r>
              <a:rPr lang="en-US" sz="1600" dirty="0"/>
              <a:t>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88254" y="1872698"/>
            <a:ext cx="4012746" cy="3773288"/>
            <a:chOff x="434562" y="1872697"/>
            <a:chExt cx="4012746" cy="3773287"/>
          </a:xfrm>
        </p:grpSpPr>
        <p:pic>
          <p:nvPicPr>
            <p:cNvPr id="8" name="Picture 7"/>
            <p:cNvPicPr/>
            <p:nvPr/>
          </p:nvPicPr>
          <p:blipFill rotWithShape="1">
            <a:blip r:embed="rId6"/>
            <a:srcRect t="9661" r="50000"/>
            <a:stretch/>
          </p:blipFill>
          <p:spPr bwMode="auto">
            <a:xfrm>
              <a:off x="434562" y="2057399"/>
              <a:ext cx="4012746" cy="358858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1708567" y="1872697"/>
              <a:ext cx="22538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HICO &amp; MODIS </a:t>
              </a:r>
              <a:r>
                <a:rPr lang="en-US" sz="1600" dirty="0" err="1"/>
                <a:t>Rrs</a:t>
              </a:r>
              <a:r>
                <a:rPr lang="en-US" sz="1600" dirty="0"/>
                <a:t>(</a:t>
              </a:r>
              <a:r>
                <a:rPr lang="en-US" sz="1600" dirty="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166536-7822-3544-AE97-9782B7F3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10C2CC-E1A5-BA4D-9255-EEF87741E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9A7810-3FEB-1D47-A91C-617495D0B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2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29"/>
    </mc:Choice>
    <mc:Fallback>
      <p:transition spd="slow" advTm="4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9717-5165-1145-B817-1E3E7938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HICO Level-2 Ocean Color Products Now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55AE2-A6B2-A54C-BA99-789C444FE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99" y="935037"/>
            <a:ext cx="11187039" cy="325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following from PACE ST work to enhance NASA AC algorithm for hyperspectral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Rrs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 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dirty="0"/>
              <a:t>and many months of staff effort to hand-navigate (bias correct) 10,000+ HICO scenes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complete HICO archive was processed to hyperspectral </a:t>
            </a:r>
            <a:r>
              <a:rPr lang="en-US" sz="2000" dirty="0" err="1"/>
              <a:t>Rrs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 and derived ocean color products (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Chl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Kd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PIC, POC)</a:t>
            </a:r>
          </a:p>
          <a:p>
            <a:pPr>
              <a:spcBef>
                <a:spcPts val="1200"/>
              </a:spcBef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Level-2 products now available at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oceancolor.gsfc.nasa.gov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55171-F3F6-7E46-BE4B-D53E6380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BC8AFE-27DD-5142-9B9C-33F1DB934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61" y="3657600"/>
            <a:ext cx="5258011" cy="2787933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FC1390-1358-5342-9EAB-E2D90C390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707" y="3508305"/>
            <a:ext cx="3927412" cy="2816295"/>
          </a:xfrm>
          <a:prstGeom prst="rect">
            <a:avLst/>
          </a:prstGeom>
          <a:ln w="15875"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3C9176-02B5-A44C-B29F-7407945E7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262" y="2590800"/>
            <a:ext cx="3755377" cy="3599640"/>
          </a:xfrm>
          <a:prstGeom prst="rect">
            <a:avLst/>
          </a:prstGeom>
          <a:ln w="15875"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E6D203-42C3-8648-8447-771AFBA76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C1EFA4-7D4C-5744-864E-DAE10FEDC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50"/>
    </mc:Choice>
    <mc:Fallback>
      <p:transition spd="slow" advTm="4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International Mission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638800"/>
          </a:xfrm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COMS-1 GOCI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continuing full acquisition, processing, and distribution of Level-1B (mirror) and Level-2 ocean color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anticipate reprocessing with updated vicarious calibration (Concha et al. 2019, IJRS)</a:t>
            </a:r>
          </a:p>
          <a:p>
            <a:endParaRPr lang="en-US" sz="1200" dirty="0">
              <a:solidFill>
                <a:srgbClr val="0F4984"/>
              </a:solidFill>
            </a:endParaRPr>
          </a:p>
          <a:p>
            <a:r>
              <a:rPr lang="en-US" dirty="0">
                <a:solidFill>
                  <a:srgbClr val="0F4984"/>
                </a:solidFill>
              </a:rPr>
              <a:t>GCOM-C SGLI</a:t>
            </a:r>
          </a:p>
          <a:p>
            <a:pPr lvl="1"/>
            <a:r>
              <a:rPr lang="en-US" dirty="0"/>
              <a:t>ocean color processing capability using NASA algorithms is in current </a:t>
            </a:r>
            <a:r>
              <a:rPr lang="en-US" dirty="0" err="1"/>
              <a:t>SeaDAS</a:t>
            </a:r>
            <a:endParaRPr lang="en-US" dirty="0"/>
          </a:p>
          <a:p>
            <a:endParaRPr lang="en-US" sz="1200" dirty="0">
              <a:solidFill>
                <a:srgbClr val="0F4984"/>
              </a:solidFill>
            </a:endParaRPr>
          </a:p>
          <a:p>
            <a:r>
              <a:rPr lang="en-US" dirty="0">
                <a:solidFill>
                  <a:srgbClr val="0F4984"/>
                </a:solidFill>
              </a:rPr>
              <a:t>Sentinel-3 OLCI</a:t>
            </a:r>
          </a:p>
          <a:p>
            <a:pPr lvl="1"/>
            <a:r>
              <a:rPr lang="en-US" dirty="0"/>
              <a:t>supporting full acquisition and distribution (mirror) of S3A Level-1B, support for S3B is TBD</a:t>
            </a:r>
          </a:p>
          <a:p>
            <a:pPr lvl="1"/>
            <a:r>
              <a:rPr lang="en-US" dirty="0"/>
              <a:t>Level-2/3 processing still TBD, pending direction from NASA Program Management</a:t>
            </a:r>
          </a:p>
          <a:p>
            <a:pPr lvl="1"/>
            <a:r>
              <a:rPr lang="en-US" dirty="0"/>
              <a:t>ocean color processing capability using NASA algorithms is in current </a:t>
            </a:r>
            <a:r>
              <a:rPr lang="en-US" dirty="0" err="1"/>
              <a:t>SeaDAS</a:t>
            </a:r>
            <a:endParaRPr lang="en-US" dirty="0"/>
          </a:p>
          <a:p>
            <a:pPr marL="0" indent="0">
              <a:buNone/>
            </a:pPr>
            <a:endParaRPr lang="en-US" sz="1200" dirty="0">
              <a:solidFill>
                <a:srgbClr val="0F4984"/>
              </a:solidFill>
            </a:endParaRPr>
          </a:p>
          <a:p>
            <a:r>
              <a:rPr lang="en-US" dirty="0">
                <a:solidFill>
                  <a:srgbClr val="0F4984"/>
                </a:solidFill>
              </a:rPr>
              <a:t>Sentinel-2 MSI </a:t>
            </a:r>
          </a:p>
          <a:p>
            <a:pPr lvl="1"/>
            <a:r>
              <a:rPr lang="en-US" dirty="0"/>
              <a:t>S2A &amp; S2B ocean color processing capability using NASA algorithms is in current </a:t>
            </a:r>
            <a:r>
              <a:rPr lang="en-US" dirty="0" err="1"/>
              <a:t>SeaDAS</a:t>
            </a:r>
            <a:endParaRPr lang="en-US" dirty="0"/>
          </a:p>
          <a:p>
            <a:pPr lvl="1"/>
            <a:r>
              <a:rPr lang="en-US" dirty="0"/>
              <a:t>see </a:t>
            </a:r>
            <a:r>
              <a:rPr lang="en-US" dirty="0" err="1"/>
              <a:t>Pahlevan</a:t>
            </a:r>
            <a:r>
              <a:rPr lang="en-US" dirty="0"/>
              <a:t> et al. 2017, 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865906-E03E-B844-9188-AB7692D9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8074A3-3C21-CA44-A908-DA092A07F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3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00"/>
    </mc:Choice>
    <mc:Fallback>
      <p:transition spd="slow" advTm="10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801937" y="1066800"/>
            <a:ext cx="9085263" cy="49831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MODISA, </a:t>
            </a:r>
            <a:r>
              <a:rPr lang="en-US" sz="2400" dirty="0" err="1"/>
              <a:t>SeaWiFS</a:t>
            </a:r>
            <a:r>
              <a:rPr lang="en-US" sz="2400" dirty="0"/>
              <a:t> R2018.0 looking good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SNPP VIIRS showing late-mission drift, reprocessing for calibration update coming soon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JPSS1 VIIRS products now available, first reprocessing for calibration coming in 2019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Next multi-mission ocean color reprocessing, R2020.0, likely to start in Summer/Fall 2019 (significant algorithm refinements)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Check-out the new HICO ocean color products </a:t>
            </a:r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066800"/>
            <a:ext cx="23447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4B1D4-3873-1A4A-AEC9-4D3370CB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BBEC23-F04F-104F-B7BC-34A1211E3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6951E6-865A-2340-BD83-E183F4B2A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5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23"/>
    </mc:Choice>
    <mc:Fallback>
      <p:transition spd="slow" advTm="5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5C07-A1BF-5F43-908E-D58E25C65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A3932-D3FA-934F-B2C9-D9EAD0FF8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B1CC3C-2B9B-554E-9142-D9928964C75F}"/>
              </a:ext>
            </a:extLst>
          </p:cNvPr>
          <p:cNvSpPr txBox="1">
            <a:spLocks/>
          </p:cNvSpPr>
          <p:nvPr/>
        </p:nvSpPr>
        <p:spPr bwMode="auto">
          <a:xfrm>
            <a:off x="2141370" y="2818367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/>
              <a:t>Back-up</a:t>
            </a:r>
            <a:endParaRPr lang="en-US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31ED6-21C9-7F45-92B6-6DDA7D4C4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6" b="36355"/>
          <a:stretch/>
        </p:blipFill>
        <p:spPr>
          <a:xfrm>
            <a:off x="1896" y="1487119"/>
            <a:ext cx="12190104" cy="5370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EE079C-C529-2945-8696-D822E30B91F1}"/>
              </a:ext>
            </a:extLst>
          </p:cNvPr>
          <p:cNvSpPr/>
          <p:nvPr/>
        </p:nvSpPr>
        <p:spPr>
          <a:xfrm>
            <a:off x="6705600" y="914400"/>
            <a:ext cx="5486400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54482D-0E02-B04E-9E91-378453D84A8A}"/>
              </a:ext>
            </a:extLst>
          </p:cNvPr>
          <p:cNvSpPr/>
          <p:nvPr/>
        </p:nvSpPr>
        <p:spPr>
          <a:xfrm>
            <a:off x="1896" y="0"/>
            <a:ext cx="12190104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cs typeface="Sinhala Sangam MN" panose="02000000000000000000" pitchFamily="2" charset="0"/>
              </a:rPr>
              <a:t>Questions?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3A5B2A-7ABE-3B47-8543-B2501ECC1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92"/>
    </mc:Choice>
    <mc:Fallback>
      <p:transition spd="slow" advTm="4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9DB8-932C-2448-9F3D-B305714C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A1CB5-2294-8E42-BE17-32B70926C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Status of </a:t>
            </a:r>
            <a:r>
              <a:rPr lang="en-US" sz="2800" dirty="0" err="1">
                <a:solidFill>
                  <a:schemeClr val="tx1"/>
                </a:solidFill>
              </a:rPr>
              <a:t>SeaWiFS</a:t>
            </a:r>
            <a:r>
              <a:rPr lang="en-US" sz="2800" dirty="0">
                <a:solidFill>
                  <a:schemeClr val="tx1"/>
                </a:solidFill>
              </a:rPr>
              <a:t>, MODIS, VIIRS ocean color data quality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Plans for the next multi-mission ocean color reprocessing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Update on HICO ocean color products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NASA/OBPG support for current international missions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389D-A3CE-5D4A-A754-0690B8816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2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8E7C6CA-14EB-3041-8900-B4156BA83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9"/>
    </mc:Choice>
    <mc:Fallback>
      <p:transition spd="slow" advTm="2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75E4-2D2F-C743-AA01-E471A4A0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Color Reprocessing R2018.0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4DBFA-8395-6E47-9931-F83D52683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0757"/>
            <a:ext cx="10515600" cy="5497698"/>
          </a:xfrm>
        </p:spPr>
        <p:txBody>
          <a:bodyPr/>
          <a:lstStyle/>
          <a:p>
            <a:r>
              <a:rPr lang="en-US" dirty="0"/>
              <a:t>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Dec 2017 (VIIRS/SNPP), January 2018 (MODIS/Aqua), February 2018 (</a:t>
            </a:r>
            <a:r>
              <a:rPr lang="en-US" dirty="0" err="1">
                <a:solidFill>
                  <a:schemeClr val="tx1"/>
                </a:solidFill>
              </a:rPr>
              <a:t>SeaWiFS</a:t>
            </a:r>
            <a:r>
              <a:rPr lang="en-US" dirty="0">
                <a:solidFill>
                  <a:schemeClr val="tx1"/>
                </a:solidFill>
              </a:rPr>
              <a:t>), April 2018 (MODIS/Terra)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incorporate updates to vicarious calibration due to revised MOBY time-series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incorporate updates to instrument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algorithm changes relative to R2014.0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634A4-8AB4-0A45-9A5E-21118C05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3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A5402C-914E-C644-A91E-9E6E906CB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74"/>
    </mc:Choice>
    <mc:Fallback>
      <p:transition spd="slow" advTm="4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BD8E-5C71-4943-9196-72F02A9E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150" y="92813"/>
            <a:ext cx="10515600" cy="706200"/>
          </a:xfrm>
        </p:spPr>
        <p:txBody>
          <a:bodyPr/>
          <a:lstStyle/>
          <a:p>
            <a:r>
              <a:rPr lang="en-US" dirty="0"/>
              <a:t>Impact of MOBY Revisions on MODISA Ocean Color</a:t>
            </a:r>
            <a:br>
              <a:rPr lang="en-US" dirty="0"/>
            </a:br>
            <a:r>
              <a:rPr lang="en-US" sz="2000" dirty="0">
                <a:solidFill>
                  <a:schemeClr val="tx1"/>
                </a:solidFill>
              </a:rPr>
              <a:t>Global Deep Water Time-Series Test (MOBY change only)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DA672-1B36-A740-BC27-9791D1349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1227909"/>
            <a:ext cx="3523702" cy="5368833"/>
          </a:xfrm>
        </p:spPr>
        <p:txBody>
          <a:bodyPr/>
          <a:lstStyle/>
          <a:p>
            <a:r>
              <a:rPr lang="en-US" dirty="0"/>
              <a:t>MOBY in situ radiometry is used for vicarious </a:t>
            </a:r>
            <a:r>
              <a:rPr lang="en-US" dirty="0" err="1"/>
              <a:t>cal</a:t>
            </a:r>
            <a:r>
              <a:rPr lang="en-US" dirty="0"/>
              <a:t> of visible bands, all missions</a:t>
            </a:r>
          </a:p>
          <a:p>
            <a:endParaRPr lang="en-US" dirty="0"/>
          </a:p>
          <a:p>
            <a:r>
              <a:rPr lang="en-US" dirty="0"/>
              <a:t>MOBY reprocessed by MOT in 2016 and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revised depth of sensor arms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straylight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Impact was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increase </a:t>
            </a:r>
            <a:r>
              <a:rPr lang="en-US" sz="2000" dirty="0" err="1">
                <a:solidFill>
                  <a:schemeClr val="tx1"/>
                </a:solidFill>
              </a:rPr>
              <a:t>Rrs</a:t>
            </a:r>
            <a:r>
              <a:rPr lang="en-US" sz="2000" dirty="0">
                <a:solidFill>
                  <a:schemeClr val="tx1"/>
                </a:solidFill>
              </a:rPr>
              <a:t> by 2-10%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decrease global </a:t>
            </a:r>
            <a:r>
              <a:rPr lang="en-US" sz="2000" dirty="0" err="1">
                <a:solidFill>
                  <a:schemeClr val="tx1"/>
                </a:solidFill>
              </a:rPr>
              <a:t>Chl</a:t>
            </a:r>
            <a:r>
              <a:rPr lang="en-US" sz="2000" dirty="0">
                <a:solidFill>
                  <a:schemeClr val="tx1"/>
                </a:solidFill>
              </a:rPr>
              <a:t> by 8%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270F7-5190-9B45-94A0-3F844B0A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98" y="3796937"/>
            <a:ext cx="4114800" cy="308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7FE7F-66F9-754C-845E-860BC4B15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98" y="3796937"/>
            <a:ext cx="4114800" cy="308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75E751-B58F-7643-ADA3-CC2F3494F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98" y="841467"/>
            <a:ext cx="4114800" cy="3086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5F6F5-DEED-6943-8404-1A5E6A34F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98" y="841467"/>
            <a:ext cx="4114800" cy="308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8174B-1302-134C-8E0D-81CB78965E19}"/>
              </a:ext>
            </a:extLst>
          </p:cNvPr>
          <p:cNvSpPr txBox="1"/>
          <p:nvPr/>
        </p:nvSpPr>
        <p:spPr>
          <a:xfrm rot="16200000">
            <a:off x="7396229" y="2002822"/>
            <a:ext cx="12890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9C3BC-CED4-B34B-9573-ABC1C8A6601B}"/>
              </a:ext>
            </a:extLst>
          </p:cNvPr>
          <p:cNvSpPr txBox="1"/>
          <p:nvPr/>
        </p:nvSpPr>
        <p:spPr>
          <a:xfrm rot="16200000">
            <a:off x="3200325" y="2002822"/>
            <a:ext cx="12139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8C430-C4B6-0B4C-8F91-D00BF2999569}"/>
              </a:ext>
            </a:extLst>
          </p:cNvPr>
          <p:cNvSpPr txBox="1"/>
          <p:nvPr/>
        </p:nvSpPr>
        <p:spPr>
          <a:xfrm rot="16200000">
            <a:off x="7392798" y="4955527"/>
            <a:ext cx="12958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4FB88-08A7-1642-9959-55845679CA91}"/>
              </a:ext>
            </a:extLst>
          </p:cNvPr>
          <p:cNvSpPr txBox="1"/>
          <p:nvPr/>
        </p:nvSpPr>
        <p:spPr>
          <a:xfrm rot="16200000">
            <a:off x="2996774" y="4955527"/>
            <a:ext cx="17059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(mg 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95595-BC10-ED4C-9916-0635383909B0}"/>
              </a:ext>
            </a:extLst>
          </p:cNvPr>
          <p:cNvSpPr txBox="1"/>
          <p:nvPr/>
        </p:nvSpPr>
        <p:spPr>
          <a:xfrm>
            <a:off x="8532173" y="1061063"/>
            <a:ext cx="1652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MOBY bias shift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+2-10%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C29B78-6E21-374F-8CF6-6F8B141F6FDF}"/>
              </a:ext>
            </a:extLst>
          </p:cNvPr>
          <p:cNvCxnSpPr/>
          <p:nvPr/>
        </p:nvCxnSpPr>
        <p:spPr>
          <a:xfrm>
            <a:off x="8538757" y="4901837"/>
            <a:ext cx="32918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5A0E54-D4EE-2844-AF11-F6150E8AE707}"/>
              </a:ext>
            </a:extLst>
          </p:cNvPr>
          <p:cNvSpPr txBox="1"/>
          <p:nvPr/>
        </p:nvSpPr>
        <p:spPr>
          <a:xfrm>
            <a:off x="8577894" y="5856303"/>
            <a:ext cx="1652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MOBY bias shift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945C3E-4C7B-2A4D-9329-307DD1D2674A}"/>
              </a:ext>
            </a:extLst>
          </p:cNvPr>
          <p:cNvSpPr/>
          <p:nvPr/>
        </p:nvSpPr>
        <p:spPr>
          <a:xfrm>
            <a:off x="4326678" y="830581"/>
            <a:ext cx="7727076" cy="136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843A7ED-CA36-BE47-A4C5-62D979D4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4</a:t>
            </a:fld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0C8AC51-017D-134A-A301-4526C060C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42"/>
    </mc:Choice>
    <mc:Fallback>
      <p:transition spd="slow" advTm="4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C0B39-EF0E-8845-86DC-BE71C43A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MODISA Instrument Calibration Update for R2018.0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80A8-3EF1-AA42-AC72-F489DE9B6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0473"/>
            <a:ext cx="10515600" cy="524079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Goal was to mitigate some temporal artifacts observed in previous ocean color trends, believed to be associated with calibration data smoothing/fitting decisions.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Complete end-to-end re-analysis of on-board calibration was performed, largely following previous MCST approach, but with some differences.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x-none" sz="1800" dirty="0">
                <a:ea typeface="新細明體" charset="-120"/>
              </a:rPr>
              <a:t>SD/SDSM screens, SD BRF: derived from simple fit of yaw maneuver data, not geometric modeling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x-none" sz="1800" dirty="0">
                <a:ea typeface="新細明體" charset="-120"/>
              </a:rPr>
              <a:t>SDSM Cal: </a:t>
            </a:r>
            <a:r>
              <a:rPr lang="en-US" sz="1800" dirty="0"/>
              <a:t>SD degradations in red/NIR were determined by wavelength modeling (Lee et al. 2018) </a:t>
            </a:r>
            <a:endParaRPr lang="en-US" altLang="x-none" sz="1800" dirty="0">
              <a:ea typeface="新細明體" charset="-120"/>
            </a:endParaRP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/>
              <a:t>RVS: simple atmospheric correction added when computing desert trends to track RVS</a:t>
            </a:r>
            <a:r>
              <a:rPr lang="en-US" altLang="x-none" sz="1800" dirty="0">
                <a:ea typeface="新細明體" charset="-120"/>
              </a:rPr>
              <a:t> in 412, 443nm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1800" dirty="0"/>
              <a:t>Modulated RSR: impact on ocean data estimated and used to adjust 412nm temporal gains (Lee et. al. 2017)</a:t>
            </a:r>
            <a:r>
              <a:rPr lang="en-US" altLang="x-none" sz="1800" dirty="0">
                <a:ea typeface="新細明體" charset="-120"/>
              </a:rPr>
              <a:t> 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x-none" sz="1800" dirty="0">
                <a:ea typeface="新細明體" charset="-120"/>
              </a:rPr>
              <a:t>RSB LUTs: </a:t>
            </a:r>
            <a:r>
              <a:rPr lang="en-US" sz="1800" dirty="0"/>
              <a:t>use of smoothing rather than fitting to the instrument temporal calibration trending and characterization (i.e., no assumption on functional form) </a:t>
            </a:r>
            <a:endParaRPr lang="en-US" altLang="x-none" sz="2000" dirty="0">
              <a:ea typeface="新細明體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x-none" dirty="0">
                <a:solidFill>
                  <a:schemeClr val="tx1"/>
                </a:solidFill>
                <a:ea typeface="新細明體" charset="-120"/>
              </a:rPr>
              <a:t>Monthly update to maintain calibration trend consistency in forward processing.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4D6EE-B677-EA4B-AE28-1CFD97D188D7}"/>
              </a:ext>
            </a:extLst>
          </p:cNvPr>
          <p:cNvSpPr txBox="1"/>
          <p:nvPr/>
        </p:nvSpPr>
        <p:spPr>
          <a:xfrm>
            <a:off x="7422916" y="6096000"/>
            <a:ext cx="3930884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see </a:t>
            </a:r>
            <a:r>
              <a:rPr lang="en-US" sz="2000" dirty="0" err="1"/>
              <a:t>Shihyan</a:t>
            </a:r>
            <a:r>
              <a:rPr lang="en-US" sz="2000" dirty="0"/>
              <a:t> Lee for more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4CA2A-804B-284A-AFDF-E0CDA45E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5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62D661-26B5-D74A-88F1-9B5586456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0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8"/>
    </mc:Choice>
    <mc:Fallback>
      <p:transition spd="slow" advTm="2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175806"/>
            <a:ext cx="10223500" cy="614589"/>
          </a:xfrm>
        </p:spPr>
        <p:txBody>
          <a:bodyPr/>
          <a:lstStyle/>
          <a:p>
            <a:r>
              <a:rPr lang="en-US" dirty="0"/>
              <a:t>MODISA Global Deep-Water (R2018.0 vs R2014.0)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79" y="762000"/>
            <a:ext cx="4114800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80" y="762000"/>
            <a:ext cx="4114800" cy="308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79" y="3771900"/>
            <a:ext cx="4114800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3771900"/>
            <a:ext cx="4114800" cy="3086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477254" y="1970610"/>
            <a:ext cx="101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271764" y="1970610"/>
            <a:ext cx="9578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473663" y="4976656"/>
            <a:ext cx="10209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126915" y="4976656"/>
            <a:ext cx="13324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(mg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58796" y="1091626"/>
            <a:ext cx="2266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 calibration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99426" y="1903156"/>
            <a:ext cx="16578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MOBY bias shift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+2-10%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442960" y="2743200"/>
            <a:ext cx="32918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58201" y="4876800"/>
            <a:ext cx="32918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03237" y="5831267"/>
            <a:ext cx="165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MOBY bias shift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854609" y="1610239"/>
            <a:ext cx="647940" cy="618611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A58C4A9-687A-6644-BD5F-22D24C7A9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2666141"/>
            <a:ext cx="3458894" cy="2553559"/>
          </a:xfrm>
        </p:spPr>
        <p:txBody>
          <a:bodyPr/>
          <a:lstStyle/>
          <a:p>
            <a:r>
              <a:rPr lang="en-US" dirty="0"/>
              <a:t>Late-mission drift in blue </a:t>
            </a:r>
            <a:r>
              <a:rPr lang="en-US" dirty="0" err="1"/>
              <a:t>Rrs</a:t>
            </a:r>
            <a:r>
              <a:rPr lang="en-US" dirty="0"/>
              <a:t> resolved.</a:t>
            </a:r>
          </a:p>
          <a:p>
            <a:endParaRPr lang="en-US" dirty="0"/>
          </a:p>
          <a:p>
            <a:r>
              <a:rPr lang="en-US" dirty="0"/>
              <a:t>Large seasonal spikes in chlorophyll removed.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BAE01A-CB9D-0046-BF0A-CB5B0598621E}"/>
              </a:ext>
            </a:extLst>
          </p:cNvPr>
          <p:cNvCxnSpPr>
            <a:cxnSpLocks/>
          </p:cNvCxnSpPr>
          <p:nvPr/>
        </p:nvCxnSpPr>
        <p:spPr>
          <a:xfrm flipV="1">
            <a:off x="3566011" y="1896154"/>
            <a:ext cx="3672989" cy="97404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CE1210-027F-6140-8E39-E8A5FE8FE521}"/>
              </a:ext>
            </a:extLst>
          </p:cNvPr>
          <p:cNvCxnSpPr>
            <a:cxnSpLocks/>
          </p:cNvCxnSpPr>
          <p:nvPr/>
        </p:nvCxnSpPr>
        <p:spPr>
          <a:xfrm>
            <a:off x="3124200" y="4363335"/>
            <a:ext cx="4038014" cy="14660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32853-8A5B-5C43-A55C-BF86C19F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6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8B881E-2451-3C4B-928A-0E4301CA3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21"/>
    </mc:Choice>
    <mc:Fallback>
      <p:transition spd="slow" advTm="4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777D-0880-6549-9269-8561C6BD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526" y="180138"/>
            <a:ext cx="10515600" cy="614589"/>
          </a:xfrm>
        </p:spPr>
        <p:txBody>
          <a:bodyPr/>
          <a:lstStyle/>
          <a:p>
            <a:r>
              <a:rPr lang="en-US" dirty="0"/>
              <a:t>MODISA </a:t>
            </a:r>
            <a:r>
              <a:rPr lang="en-US" dirty="0" err="1"/>
              <a:t>Rrs</a:t>
            </a:r>
            <a:r>
              <a:rPr lang="en-US" dirty="0"/>
              <a:t> Anomaly Trend in Global Oligotrophic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F328-F175-3941-8876-57CF0F7EF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294541"/>
            <a:ext cx="3458894" cy="5136407"/>
          </a:xfrm>
        </p:spPr>
        <p:txBody>
          <a:bodyPr/>
          <a:lstStyle/>
          <a:p>
            <a:r>
              <a:rPr lang="en-US" dirty="0"/>
              <a:t>In very clear-water, open ocean regions (</a:t>
            </a:r>
            <a:r>
              <a:rPr lang="en-US" dirty="0" err="1"/>
              <a:t>Chl</a:t>
            </a:r>
            <a:r>
              <a:rPr lang="en-US" dirty="0"/>
              <a:t> &lt; 0.1), we expect minimal variability in green spectral bands.</a:t>
            </a:r>
          </a:p>
          <a:p>
            <a:endParaRPr lang="en-US" dirty="0"/>
          </a:p>
          <a:p>
            <a:r>
              <a:rPr lang="en-US" dirty="0"/>
              <a:t>R2018 shows improved stability in temporal trends of water-leaving reflectance in the green bands of MODIS/Aqua.</a:t>
            </a:r>
          </a:p>
        </p:txBody>
      </p:sp>
      <p:pic>
        <p:nvPicPr>
          <p:cNvPr id="2050" name="Picture 2" descr="https://oceancolor.gsfc.nasa.gov/analysis/global/ar2018.0m_ar2014.0m/aplots/ar2014.0m_olig_Rrs_547.small.png">
            <a:extLst>
              <a:ext uri="{FF2B5EF4-FFF2-40B4-BE49-F238E27FC236}">
                <a16:creationId xmlns:a16="http://schemas.microsoft.com/office/drawing/2014/main" id="{8976E632-30CC-6C49-BFE7-DD1B9A264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18" y="10405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ceancolor.gsfc.nasa.gov/analysis/global/ar2018.0m_ar2014.0m/aplots/ar2018.0m_olig_Rrs_547.small.png">
            <a:extLst>
              <a:ext uri="{FF2B5EF4-FFF2-40B4-BE49-F238E27FC236}">
                <a16:creationId xmlns:a16="http://schemas.microsoft.com/office/drawing/2014/main" id="{8A0464D6-71B4-0B41-A4B1-323F7930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4" y="10405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ceancolor.gsfc.nasa.gov/analysis/global/ar2018.0m_ar2014.0m/aplots/ar2014.0m_olig_Rrs_555.small.png">
            <a:extLst>
              <a:ext uri="{FF2B5EF4-FFF2-40B4-BE49-F238E27FC236}">
                <a16:creationId xmlns:a16="http://schemas.microsoft.com/office/drawing/2014/main" id="{DD8A9EC6-6EF1-7245-A865-A13E2E53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18" y="37980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ceancolor.gsfc.nasa.gov/analysis/global/ar2018.0m_ar2014.0m/aplots/ar2018.0m_olig_Rrs_555.small.png">
            <a:extLst>
              <a:ext uri="{FF2B5EF4-FFF2-40B4-BE49-F238E27FC236}">
                <a16:creationId xmlns:a16="http://schemas.microsoft.com/office/drawing/2014/main" id="{A7B44713-738D-FC45-938F-2E9056CDD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4" y="37980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4DDF6F5B-6E7A-0546-A3A2-03B8EB652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09" y="1294541"/>
            <a:ext cx="1120117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R2014.0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67A9251-7B29-284D-B2CE-6059E762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759" y="4052025"/>
            <a:ext cx="1120117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R2014.0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65F07418-D757-8B44-9E0A-CD96109EE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663" y="1294541"/>
            <a:ext cx="1120117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R2018.0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108A2B3C-B520-0348-BCAC-F8A57CA30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663" y="4052025"/>
            <a:ext cx="1120117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R2018.0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1454C20-EE1B-1945-BA26-9D573894ED9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341447" y="2283661"/>
            <a:ext cx="1217900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Rrs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(547)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67437D66-F7AA-604B-8128-C64C5985D9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341448" y="4926711"/>
            <a:ext cx="1217900" cy="3829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Rrs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(555)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C668A-E59F-D240-A9E4-D9E10FAB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901754-92CE-0D4F-82B7-8E468C6BE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8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02"/>
    </mc:Choice>
    <mc:Fallback>
      <p:transition spd="slow" advTm="6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80" y="800100"/>
            <a:ext cx="411480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800100"/>
            <a:ext cx="4114800" cy="308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3771900"/>
            <a:ext cx="4114800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3771900"/>
            <a:ext cx="4114800" cy="3086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33396" y="977326"/>
            <a:ext cx="2266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 calibration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31554" y="1723966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shift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+3-5%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265160" y="2667001"/>
            <a:ext cx="32918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80401" y="5105400"/>
            <a:ext cx="32918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96343" y="5869367"/>
            <a:ext cx="1116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shift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-9%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299454" y="1970610"/>
            <a:ext cx="101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093964" y="1970610"/>
            <a:ext cx="9578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295863" y="4976656"/>
            <a:ext cx="10209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49115" y="4976656"/>
            <a:ext cx="13324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(mg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9D19A63-BCCD-9747-BB6A-B057F6DB13B0}"/>
              </a:ext>
            </a:extLst>
          </p:cNvPr>
          <p:cNvSpPr txBox="1">
            <a:spLocks/>
          </p:cNvSpPr>
          <p:nvPr/>
        </p:nvSpPr>
        <p:spPr>
          <a:xfrm>
            <a:off x="1206500" y="175806"/>
            <a:ext cx="10147300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VIIRS/SNPP Global Deep-Water (R2018.0 vs R2014.0)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99F7E15-411F-0E42-AB64-8B0DC993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244599"/>
            <a:ext cx="3088491" cy="49323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Instrument Calibration updates include: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revised temporal </a:t>
            </a:r>
            <a:r>
              <a:rPr lang="en-US" sz="2000" dirty="0" err="1">
                <a:ea typeface="Cambria" panose="02040503050406030204" pitchFamily="18" charset="0"/>
                <a:cs typeface="Times New Roman" panose="02020603050405020304" pitchFamily="18" charset="0"/>
              </a:rPr>
              <a:t>cal</a:t>
            </a: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 with additional solar &amp; lunar measurements since R2014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lunar measurements corrected for detector gain variability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absolute calibration of all spectral bands based on observations of the sun through the solar diffuser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8B3CE-D5E6-CB4D-823D-4C10B5BA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8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BF027A-A3AF-3C48-AEB4-EF4CF5828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2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5"/>
    </mc:Choice>
    <mc:Fallback>
      <p:transition spd="slow" advTm="2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3688080"/>
            <a:ext cx="3017520" cy="3017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822960"/>
            <a:ext cx="3017520" cy="301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6037"/>
            <a:ext cx="8229600" cy="697228"/>
          </a:xfrm>
        </p:spPr>
        <p:txBody>
          <a:bodyPr/>
          <a:lstStyle/>
          <a:p>
            <a:r>
              <a:rPr lang="en-US" dirty="0"/>
              <a:t>VIIRS/SNPP R2018.0 Reprocessing</a:t>
            </a:r>
            <a:br>
              <a:rPr lang="en-US" dirty="0"/>
            </a:br>
            <a:r>
              <a:rPr lang="en-US" sz="2000" dirty="0">
                <a:solidFill>
                  <a:srgbClr val="000000"/>
                </a:solidFill>
              </a:rPr>
              <a:t>improved agreement with in situ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92" y="822960"/>
            <a:ext cx="3017520" cy="3017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92" y="3688080"/>
            <a:ext cx="3017520" cy="301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0" y="822960"/>
            <a:ext cx="3017520" cy="301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0" y="3688080"/>
            <a:ext cx="3017520" cy="3017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0" y="817880"/>
            <a:ext cx="9677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0920" y="817880"/>
            <a:ext cx="9677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9327" y="817880"/>
            <a:ext cx="1252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Chlorophyll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820788" y="2071277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R2014.0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848397" y="5010120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R2018.0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81424" y="1329154"/>
            <a:ext cx="1531456" cy="10635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157624" y="4148554"/>
            <a:ext cx="1531456" cy="10635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539574" y="3154682"/>
            <a:ext cx="758107" cy="9769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539574" y="5821681"/>
            <a:ext cx="758107" cy="9769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FF7532C-8551-2046-B6F1-A06042C6C81D}"/>
              </a:ext>
            </a:extLst>
          </p:cNvPr>
          <p:cNvSpPr txBox="1"/>
          <p:nvPr/>
        </p:nvSpPr>
        <p:spPr>
          <a:xfrm>
            <a:off x="10460859" y="597408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5%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C77CEC-EDD1-3243-BBAB-2092D65DC55F}"/>
              </a:ext>
            </a:extLst>
          </p:cNvPr>
          <p:cNvSpPr txBox="1"/>
          <p:nvPr/>
        </p:nvSpPr>
        <p:spPr>
          <a:xfrm>
            <a:off x="4450081" y="597408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-0.00032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5A6B91-2A1B-5344-AFE2-C9A4A2838A81}"/>
              </a:ext>
            </a:extLst>
          </p:cNvPr>
          <p:cNvSpPr txBox="1"/>
          <p:nvPr/>
        </p:nvSpPr>
        <p:spPr>
          <a:xfrm>
            <a:off x="7117081" y="597408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+0.00001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9A33C6-D1C0-EB43-8E36-20E9A61A688A}"/>
              </a:ext>
            </a:extLst>
          </p:cNvPr>
          <p:cNvSpPr txBox="1"/>
          <p:nvPr/>
        </p:nvSpPr>
        <p:spPr>
          <a:xfrm>
            <a:off x="4618246" y="3067966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= -0.001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EA1C3-CE64-AD46-B14C-1CC4F935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416675"/>
            <a:ext cx="2743200" cy="365125"/>
          </a:xfrm>
        </p:spPr>
        <p:txBody>
          <a:bodyPr/>
          <a:lstStyle/>
          <a:p>
            <a:fld id="{84E7B7E6-84F5-9C43-AE6E-5266ABBFDA66}" type="slidenum">
              <a:rPr lang="en-US" smtClean="0"/>
              <a:t>9</a:t>
            </a:fld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305E42A-1277-7444-9CCA-A99D16A71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47" y="1215184"/>
            <a:ext cx="2664153" cy="42712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Match-ups to </a:t>
            </a:r>
            <a:r>
              <a:rPr lang="en-US" sz="2000" dirty="0" err="1">
                <a:solidFill>
                  <a:schemeClr val="tx1"/>
                </a:solidFill>
              </a:rPr>
              <a:t>SeaBASS</a:t>
            </a:r>
            <a:r>
              <a:rPr lang="en-US" sz="2000" dirty="0">
                <a:solidFill>
                  <a:schemeClr val="tx1"/>
                </a:solidFill>
              </a:rPr>
              <a:t> and AERONET-OC </a:t>
            </a:r>
          </a:p>
          <a:p>
            <a:endParaRPr lang="en-US" sz="2000" dirty="0"/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/>
              <a:t>significant reduction in bias at 412 and 443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/>
              <a:t>improved agreement in Chlorophyll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02DCA7-8B4F-F94D-81AE-951E28B80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3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98"/>
    </mc:Choice>
    <mc:Fallback>
      <p:transition spd="slow" advTm="2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20730721</TotalTime>
  <Words>1532</Words>
  <Application>Microsoft Macintosh PowerPoint</Application>
  <PresentationFormat>Widescreen</PresentationFormat>
  <Paragraphs>283</Paragraphs>
  <Slides>19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新細明體</vt:lpstr>
      <vt:lpstr>ヒラギノ角ゴ Pro W3</vt:lpstr>
      <vt:lpstr>Arial</vt:lpstr>
      <vt:lpstr>Calibri</vt:lpstr>
      <vt:lpstr>Cambria</vt:lpstr>
      <vt:lpstr>Sinhala Sangam MN</vt:lpstr>
      <vt:lpstr>Symbol</vt:lpstr>
      <vt:lpstr>System Font Regular</vt:lpstr>
      <vt:lpstr>Times New Roman</vt:lpstr>
      <vt:lpstr>Default Design</vt:lpstr>
      <vt:lpstr>Office Theme</vt:lpstr>
      <vt:lpstr>PowerPoint Presentation</vt:lpstr>
      <vt:lpstr>Contents</vt:lpstr>
      <vt:lpstr>Ocean Color Reprocessing R2018.0</vt:lpstr>
      <vt:lpstr>Impact of MOBY Revisions on MODISA Ocean Color Global Deep Water Time-Series Test (MOBY change only)</vt:lpstr>
      <vt:lpstr>MODISA Instrument Calibration Update for R2018.0</vt:lpstr>
      <vt:lpstr>MODISA Global Deep-Water (R2018.0 vs R2014.0)</vt:lpstr>
      <vt:lpstr>MODISA Rrs Anomaly Trend in Global Oligotrophic Water</vt:lpstr>
      <vt:lpstr>PowerPoint Presentation</vt:lpstr>
      <vt:lpstr>VIIRS/SNPP R2018.0 Reprocessing improved agreement with in situ</vt:lpstr>
      <vt:lpstr>MODISA R2018.0 Reprocessing improved agreement with in situ</vt:lpstr>
      <vt:lpstr>In situ Rrs Match-up Statistics for MODISA</vt:lpstr>
      <vt:lpstr>21-year Multi-mission Chlorophyll Timeseries Deep-Water, +/- 40 deg latitude</vt:lpstr>
      <vt:lpstr>JPSS1 VIIRS Ocean Color</vt:lpstr>
      <vt:lpstr>NASA Ocean Color Reprocessing 2020.0</vt:lpstr>
      <vt:lpstr>Hyperspectral Rrs(l) Retrievals from HICO</vt:lpstr>
      <vt:lpstr>HICO Level-2 Ocean Color Products Now Available</vt:lpstr>
      <vt:lpstr>International Mission Support</vt:lpstr>
      <vt:lpstr>Summary</vt:lpstr>
      <vt:lpstr>PowerPoint Presentation</vt:lpstr>
    </vt:vector>
  </TitlesOfParts>
  <Company>B. Franz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Ocean Color Reprocessing </dc:title>
  <dc:creator>B. Franz</dc:creator>
  <cp:lastModifiedBy>Franz, Bryan A. (GSFC-6160)</cp:lastModifiedBy>
  <cp:revision>645</cp:revision>
  <cp:lastPrinted>2019-04-05T03:03:59Z</cp:lastPrinted>
  <dcterms:created xsi:type="dcterms:W3CDTF">2011-05-20T14:09:18Z</dcterms:created>
  <dcterms:modified xsi:type="dcterms:W3CDTF">2019-04-05T17:57:44Z</dcterms:modified>
</cp:coreProperties>
</file>