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66" r:id="rId2"/>
    <p:sldId id="299" r:id="rId3"/>
    <p:sldId id="306" r:id="rId4"/>
    <p:sldId id="305" r:id="rId5"/>
    <p:sldId id="307" r:id="rId6"/>
    <p:sldId id="257" r:id="rId7"/>
    <p:sldId id="316" r:id="rId8"/>
    <p:sldId id="318" r:id="rId9"/>
    <p:sldId id="256" r:id="rId10"/>
    <p:sldId id="279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93" r:id="rId20"/>
    <p:sldId id="295" r:id="rId21"/>
    <p:sldId id="312" r:id="rId22"/>
    <p:sldId id="320" r:id="rId23"/>
    <p:sldId id="309" r:id="rId24"/>
    <p:sldId id="310" r:id="rId25"/>
    <p:sldId id="291" r:id="rId26"/>
    <p:sldId id="292" r:id="rId27"/>
    <p:sldId id="280" r:id="rId28"/>
    <p:sldId id="270" r:id="rId29"/>
    <p:sldId id="311" r:id="rId30"/>
    <p:sldId id="261" r:id="rId31"/>
    <p:sldId id="264" r:id="rId32"/>
    <p:sldId id="296" r:id="rId33"/>
    <p:sldId id="297" r:id="rId34"/>
    <p:sldId id="258" r:id="rId35"/>
    <p:sldId id="259" r:id="rId36"/>
    <p:sldId id="284" r:id="rId37"/>
    <p:sldId id="285" r:id="rId38"/>
    <p:sldId id="300" r:id="rId39"/>
    <p:sldId id="302" r:id="rId40"/>
    <p:sldId id="287" r:id="rId41"/>
    <p:sldId id="289" r:id="rId42"/>
    <p:sldId id="313" r:id="rId43"/>
    <p:sldId id="314" r:id="rId44"/>
    <p:sldId id="304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0941" autoAdjust="0"/>
    <p:restoredTop sz="88491" autoAdjust="0"/>
  </p:normalViewPr>
  <p:slideViewPr>
    <p:cSldViewPr snapToGrid="0" snapToObjects="1">
      <p:cViewPr varScale="1">
        <p:scale>
          <a:sx n="97" d="100"/>
          <a:sy n="97" d="100"/>
        </p:scale>
        <p:origin x="120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83B11-61CF-D34E-BA53-C309854A8603}" type="datetimeFigureOut">
              <a:rPr lang="en-US" smtClean="0"/>
              <a:t>4/11/19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B0743-55FE-4640-9AE2-C61926011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6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D4DC-C5A9-4223-B571-00CB1039833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40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Land (20) to coast (high reflectance, 500-600nm, 57-70) to ocean and off shore (70 and beyond)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B0743-55FE-4640-9AE2-C619260115F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76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high solar zenith angles, failure to correct for 1 </a:t>
            </a:r>
            <a:r>
              <a:rPr lang="en-US" dirty="0" err="1"/>
              <a:t>Dopson</a:t>
            </a:r>
            <a:r>
              <a:rPr lang="en-US" dirty="0"/>
              <a:t> unit can propagate into ~200% error 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B0743-55FE-4640-9AE2-C619260115F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21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B0743-55FE-4640-9AE2-C619260115F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4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0AC-4E18-324F-A898-814A38F9CD60}" type="datetimeFigureOut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487A-002A-414A-8843-1F02D35B6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52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0AC-4E18-324F-A898-814A38F9CD60}" type="datetimeFigureOut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487A-002A-414A-8843-1F02D35B6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28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0AC-4E18-324F-A898-814A38F9CD60}" type="datetimeFigureOut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487A-002A-414A-8843-1F02D35B6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89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40618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0AC-4E18-324F-A898-814A38F9CD60}" type="datetimeFigureOut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487A-002A-414A-8843-1F02D35B6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53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0AC-4E18-324F-A898-814A38F9CD60}" type="datetimeFigureOut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487A-002A-414A-8843-1F02D35B6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89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0AC-4E18-324F-A898-814A38F9CD60}" type="datetimeFigureOut">
              <a:rPr lang="en-US" smtClean="0"/>
              <a:t>4/11/19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487A-002A-414A-8843-1F02D35B6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3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0AC-4E18-324F-A898-814A38F9CD60}" type="datetimeFigureOut">
              <a:rPr lang="en-US" smtClean="0"/>
              <a:t>4/11/19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487A-002A-414A-8843-1F02D35B6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52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0AC-4E18-324F-A898-814A38F9CD60}" type="datetimeFigureOut">
              <a:rPr lang="en-US" smtClean="0"/>
              <a:t>4/11/19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487A-002A-414A-8843-1F02D35B6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64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0AC-4E18-324F-A898-814A38F9CD60}" type="datetimeFigureOut">
              <a:rPr lang="en-US" smtClean="0"/>
              <a:t>4/11/19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487A-002A-414A-8843-1F02D35B6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62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0AC-4E18-324F-A898-814A38F9CD60}" type="datetimeFigureOut">
              <a:rPr lang="en-US" smtClean="0"/>
              <a:t>4/11/19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487A-002A-414A-8843-1F02D35B6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43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F0AC-4E18-324F-A898-814A38F9CD60}" type="datetimeFigureOut">
              <a:rPr lang="en-US" smtClean="0"/>
              <a:t>4/11/19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487A-002A-414A-8843-1F02D35B6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DF0AC-4E18-324F-A898-814A38F9CD60}" type="datetimeFigureOut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0487A-002A-414A-8843-1F02D35B6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21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t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tif"/><Relationship Id="rId11" Type="http://schemas.openxmlformats.org/officeDocument/2006/relationships/image" Target="../media/image53.jpg"/><Relationship Id="rId5" Type="http://schemas.openxmlformats.org/officeDocument/2006/relationships/image" Target="../media/image47.tif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9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urldefense.proofpoint.com/v2/url?u=https-3A__doi.org_10.3389_fmars.2018.00343&amp;d=DwMFaQ&amp;c=c6MrceVCY5m5A_KAUkrdoA&amp;r=9tk4k0xUb51XN5O7b2FJf1sMY0AleVWniTqTAZT04qg&amp;m=Q0V2o_sjngTE5Lrzxx3PBpzODuYeV4tXfrGvbgkufFs&amp;s=3PkJShXhmkxOo74dO2nlMmxD7Z3CsYdq9iyd7fOMK5s&amp;e=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1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3366" y="266700"/>
            <a:ext cx="68806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KORUS OC (</a:t>
            </a:r>
            <a:r>
              <a:rPr lang="fr-FR" sz="2800" b="1" dirty="0"/>
              <a:t>May 20-June 6, 2016)</a:t>
            </a:r>
            <a:endParaRPr lang="en-US" sz="2800" b="1" dirty="0"/>
          </a:p>
          <a:p>
            <a:r>
              <a:rPr lang="en-US" sz="2800" b="1" dirty="0"/>
              <a:t>The Korea - United States Ocean Color Cruise</a:t>
            </a:r>
          </a:p>
          <a:p>
            <a:r>
              <a:rPr lang="en-US" sz="2800" b="1" dirty="0"/>
              <a:t>		Background and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79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183.JPG"/>
          <p:cNvPicPr>
            <a:picLocks noChangeAspect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GOCI 2016 05 30</a:t>
            </a:r>
            <a:br>
              <a:rPr lang="en-US" b="1" dirty="0"/>
            </a:br>
            <a:r>
              <a:rPr lang="en-US" b="1" dirty="0"/>
              <a:t>RGB from Rrs </a:t>
            </a:r>
            <a:br>
              <a:rPr lang="en-US" b="1" dirty="0"/>
            </a:br>
            <a:r>
              <a:rPr lang="en-US" b="1" dirty="0"/>
              <a:t>660, 555, 443 nm provided by</a:t>
            </a:r>
            <a:br>
              <a:rPr lang="en-US" b="1" dirty="0"/>
            </a:br>
            <a:r>
              <a:rPr lang="en-US" b="1" dirty="0"/>
              <a:t>Nick </a:t>
            </a:r>
            <a:r>
              <a:rPr lang="en-US" b="1" dirty="0" err="1"/>
              <a:t>Tufillaro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677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749300"/>
            <a:ext cx="69723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43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749300"/>
            <a:ext cx="69723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0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749300"/>
            <a:ext cx="69723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49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749300"/>
            <a:ext cx="69723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01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749300"/>
            <a:ext cx="69723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7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749300"/>
            <a:ext cx="69723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16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749300"/>
            <a:ext cx="69723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5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749300"/>
            <a:ext cx="69723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00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152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Hourly Variability of Ocean Color (</a:t>
            </a:r>
            <a:r>
              <a:rPr lang="en-US" sz="2800" b="1" dirty="0" err="1">
                <a:solidFill>
                  <a:srgbClr val="7030A0"/>
                </a:solidFill>
              </a:rPr>
              <a:t>Stn</a:t>
            </a:r>
            <a:r>
              <a:rPr lang="en-US" sz="2800" b="1" dirty="0">
                <a:solidFill>
                  <a:srgbClr val="7030A0"/>
                </a:solidFill>
              </a:rPr>
              <a:t> K-011)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76400" y="54102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</a:rPr>
              <a:t>Measured by SBA system</a:t>
            </a:r>
            <a:endParaRPr lang="en-US" sz="2000" dirty="0"/>
          </a:p>
        </p:txBody>
      </p:sp>
      <p:pic>
        <p:nvPicPr>
          <p:cNvPr id="16" name="Picture 15" descr="sba.jpg"/>
          <p:cNvPicPr>
            <a:picLocks noChangeAspect="1"/>
          </p:cNvPicPr>
          <p:nvPr/>
        </p:nvPicPr>
        <p:blipFill>
          <a:blip r:embed="rId2" cstate="print"/>
          <a:srcRect t="23364" b="25545"/>
          <a:stretch>
            <a:fillRect/>
          </a:stretch>
        </p:blipFill>
        <p:spPr>
          <a:xfrm>
            <a:off x="0" y="5791200"/>
            <a:ext cx="9144000" cy="10668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1066800"/>
            <a:ext cx="9165211" cy="4241292"/>
            <a:chOff x="36576" y="1143000"/>
            <a:chExt cx="9165211" cy="4241292"/>
          </a:xfrm>
        </p:grpSpPr>
        <p:pic>
          <p:nvPicPr>
            <p:cNvPr id="4" name="Picture 3" descr="korus_oc_Rrs_plot1.t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76" y="1473708"/>
              <a:ext cx="9070848" cy="39105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1713970">
              <a:off x="203077" y="4908778"/>
              <a:ext cx="1749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Wavelength (nm)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1713970">
              <a:off x="5003678" y="4908778"/>
              <a:ext cx="1749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Wavelength (nm)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9614994">
              <a:off x="2611132" y="4872045"/>
              <a:ext cx="1749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Local time (hour)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9614994">
              <a:off x="7452643" y="4872044"/>
              <a:ext cx="1749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Local time (hour)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14400" y="1143000"/>
              <a:ext cx="2895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Water-leaving radiance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86400" y="1143000"/>
              <a:ext cx="2895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Remote sensing reflectance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659467" y="531224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</a:rPr>
              <a:t>J. Wei &amp; Z. Shang. UMASS. Boston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35789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183.JPG"/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6832" y="266700"/>
            <a:ext cx="8345367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Chief Scientists: </a:t>
            </a:r>
          </a:p>
          <a:p>
            <a:r>
              <a:rPr lang="en-US" sz="2800" b="1" dirty="0"/>
              <a:t>		</a:t>
            </a:r>
            <a:r>
              <a:rPr lang="en-US" sz="2800" b="1" dirty="0" err="1"/>
              <a:t>Wonkook</a:t>
            </a:r>
            <a:r>
              <a:rPr lang="en-US" sz="2800" b="1" dirty="0"/>
              <a:t> Kim and TK  Rho (KIOST)</a:t>
            </a:r>
          </a:p>
          <a:p>
            <a:r>
              <a:rPr lang="en-US" sz="2800" b="1" dirty="0"/>
              <a:t>		Joe Salisbury (U. New Hampshire)</a:t>
            </a:r>
          </a:p>
          <a:p>
            <a:r>
              <a:rPr lang="en-US" sz="2800" b="1" dirty="0"/>
              <a:t>	</a:t>
            </a:r>
          </a:p>
          <a:p>
            <a:r>
              <a:rPr lang="en-US" sz="2800" b="1" dirty="0"/>
              <a:t>Science Leads: </a:t>
            </a:r>
          </a:p>
          <a:p>
            <a:r>
              <a:rPr lang="en-US" sz="2800" b="1" dirty="0"/>
              <a:t>		YJ Park, W. Kim, </a:t>
            </a:r>
            <a:r>
              <a:rPr lang="en-US" sz="2800" b="1"/>
              <a:t>TK Rho, </a:t>
            </a:r>
            <a:r>
              <a:rPr lang="en-US" sz="2800" b="1" dirty="0"/>
              <a:t>J.H. Noh (KIOST)</a:t>
            </a:r>
          </a:p>
          <a:p>
            <a:r>
              <a:rPr lang="en-US" sz="2800" b="1" dirty="0"/>
              <a:t>		A. </a:t>
            </a:r>
            <a:r>
              <a:rPr lang="en-US" sz="2800" b="1" dirty="0" err="1"/>
              <a:t>Mannino</a:t>
            </a:r>
            <a:r>
              <a:rPr lang="en-US" sz="2800" b="1" dirty="0"/>
              <a:t> (GSFC)</a:t>
            </a:r>
          </a:p>
          <a:p>
            <a:r>
              <a:rPr lang="en-US" sz="2800" b="1" dirty="0"/>
              <a:t>		M. </a:t>
            </a:r>
            <a:r>
              <a:rPr lang="en-US" sz="2800" b="1" dirty="0" err="1"/>
              <a:t>Tzortziou</a:t>
            </a:r>
            <a:r>
              <a:rPr lang="en-US" sz="2800" b="1" dirty="0"/>
              <a:t> (CCNY)</a:t>
            </a:r>
          </a:p>
          <a:p>
            <a:r>
              <a:rPr lang="en-US" sz="2800" b="1" dirty="0"/>
              <a:t>		S. </a:t>
            </a:r>
            <a:r>
              <a:rPr lang="en-US" sz="2800" b="1" dirty="0" err="1"/>
              <a:t>Ackleson</a:t>
            </a:r>
            <a:r>
              <a:rPr lang="en-US" sz="2800" b="1" dirty="0"/>
              <a:t> &amp; D. Gray (NRL, DC)</a:t>
            </a:r>
          </a:p>
          <a:p>
            <a:r>
              <a:rPr lang="en-US" sz="2800" b="1" dirty="0"/>
              <a:t>		C. Jordan (LARC)</a:t>
            </a:r>
          </a:p>
          <a:p>
            <a:r>
              <a:rPr lang="en-US" sz="2800" b="1" dirty="0"/>
              <a:t>		J. Goes (LDEO)</a:t>
            </a:r>
          </a:p>
          <a:p>
            <a:r>
              <a:rPr lang="en-US" sz="2800" b="1" dirty="0"/>
              <a:t>		J. Wei &amp; ZP Lee (UMASS-Boston)</a:t>
            </a:r>
          </a:p>
          <a:p>
            <a:r>
              <a:rPr lang="en-US" sz="2800" b="1" dirty="0"/>
              <a:t>		J. Salisbury (UNH)</a:t>
            </a:r>
          </a:p>
          <a:p>
            <a:r>
              <a:rPr lang="en-US" sz="2800" b="1" dirty="0"/>
              <a:t>		</a:t>
            </a:r>
          </a:p>
          <a:p>
            <a:r>
              <a:rPr lang="en-US" sz="2800" b="1" dirty="0"/>
              <a:t>		</a:t>
            </a:r>
          </a:p>
          <a:p>
            <a:r>
              <a:rPr lang="en-US" sz="2800" b="1" dirty="0"/>
              <a:t>	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21733" y="1219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297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fter_deployment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73" y="212701"/>
            <a:ext cx="7325255" cy="68499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5" y="6547078"/>
            <a:ext cx="2768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Salisbury, </a:t>
            </a:r>
            <a:r>
              <a:rPr lang="en-US" sz="1400" dirty="0" err="1"/>
              <a:t>Shellito</a:t>
            </a:r>
            <a:r>
              <a:rPr lang="en-US" sz="1400" dirty="0"/>
              <a:t>, Melendez (UNH)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5307" y="122769"/>
            <a:ext cx="635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Drifter study 1:  Particle and oxygen production track one another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1462" y="2997200"/>
            <a:ext cx="3926338" cy="2667000"/>
            <a:chOff x="61462" y="2997200"/>
            <a:chExt cx="3926338" cy="2667000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3149600" y="2997200"/>
              <a:ext cx="558800" cy="114300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3149600" y="4445000"/>
              <a:ext cx="838200" cy="121920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1462" y="4064000"/>
              <a:ext cx="392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Similar behavior of particles and oxygen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5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61740" y="450859"/>
            <a:ext cx="6432859" cy="5814805"/>
            <a:chOff x="1161741" y="923483"/>
            <a:chExt cx="5853800" cy="5291381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20DA2264-B27A-A747-B50F-05508D57E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1741" y="2594657"/>
              <a:ext cx="5853800" cy="1776241"/>
            </a:xfrm>
            <a:prstGeom prst="rect">
              <a:avLst/>
            </a:prstGeom>
          </p:spPr>
        </p:pic>
        <p:pic>
          <p:nvPicPr>
            <p:cNvPr id="4" name="图片 7">
              <a:extLst>
                <a:ext uri="{FF2B5EF4-FFF2-40B4-BE49-F238E27FC236}">
                  <a16:creationId xmlns:a16="http://schemas.microsoft.com/office/drawing/2014/main" id="{41DEC8D3-4667-0F47-927F-276E0D8360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3149" y="923483"/>
              <a:ext cx="5606451" cy="1656132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0D61BE3C-2004-C845-AB6F-6DC8ACB04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35614" y="4382364"/>
              <a:ext cx="5241293" cy="18325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81000" y="6214865"/>
            <a:ext cx="820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Comparison between 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C-based and fast repetition rate fluorescence derived estimates of chlorophyll normalized photosynthetic rate parameters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en-US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b="1" dirty="0">
                <a:latin typeface="Symbol" panose="05050102010706020507" pitchFamily="18" charset="2"/>
                <a:cs typeface="Arial" panose="020B0604020202020204" pitchFamily="34" charset="0"/>
              </a:rPr>
              <a:t>a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34741" y="120134"/>
            <a:ext cx="6744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Diurnal nature of  photosynthetic parameters (Goes and Noh)   </a:t>
            </a:r>
          </a:p>
        </p:txBody>
      </p:sp>
    </p:spTree>
    <p:extLst>
      <p:ext uri="{BB962C8B-B14F-4D97-AF65-F5344CB8AC3E}">
        <p14:creationId xmlns:p14="http://schemas.microsoft.com/office/powerpoint/2010/main" val="1122797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4" descr="TwoDHist_ipar_Dchl_mn0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11852" r="9630" b="3852"/>
          <a:stretch/>
        </p:blipFill>
        <p:spPr>
          <a:xfrm>
            <a:off x="672837" y="1507886"/>
            <a:ext cx="7396699" cy="46619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72410" y="1134320"/>
            <a:ext cx="4678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Lucida Grande"/>
                <a:cs typeface="Lucida Grande"/>
              </a:rPr>
              <a:t>ipar</a:t>
            </a:r>
            <a:r>
              <a:rPr lang="en-US" dirty="0">
                <a:latin typeface="Lucida Grande"/>
                <a:cs typeface="Lucida Grande"/>
              </a:rPr>
              <a:t> versus hourly change in chlorophyll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899" y="321170"/>
            <a:ext cx="7635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ucida Grande"/>
                <a:cs typeface="Lucida Grande"/>
              </a:rPr>
              <a:t>Can GOCI data be used to retrieve photosynthetic parameters?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12760" y="6335891"/>
            <a:ext cx="3083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ucida Grande"/>
                <a:cs typeface="Lucida Grande"/>
              </a:rPr>
              <a:t>Salisbury, </a:t>
            </a:r>
            <a:r>
              <a:rPr lang="en-US" sz="1200" dirty="0" err="1">
                <a:latin typeface="Lucida Grande"/>
                <a:cs typeface="Lucida Grande"/>
              </a:rPr>
              <a:t>Jonsson</a:t>
            </a:r>
            <a:r>
              <a:rPr lang="en-US" sz="1200" dirty="0">
                <a:latin typeface="Lucida Grande"/>
                <a:cs typeface="Lucida Grande"/>
              </a:rPr>
              <a:t>, Mannino, Kim et al. </a:t>
            </a:r>
          </a:p>
        </p:txBody>
      </p:sp>
    </p:spTree>
    <p:extLst>
      <p:ext uri="{BB962C8B-B14F-4D97-AF65-F5344CB8AC3E}">
        <p14:creationId xmlns:p14="http://schemas.microsoft.com/office/powerpoint/2010/main" val="3589034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183.JPG"/>
          <p:cNvPicPr>
            <a:picLocks noChangeAspect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/>
              <a:t>Measurement Highlights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466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ga_IOP_Gu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930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47900" y="493152"/>
            <a:ext cx="32026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triple threat IOP rig</a:t>
            </a:r>
          </a:p>
          <a:p>
            <a:r>
              <a:rPr lang="en-US" sz="2400" b="1" dirty="0"/>
              <a:t>UMASS, KIOST, UNH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908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r="7319" b="10000"/>
          <a:stretch>
            <a:fillRect/>
          </a:stretch>
        </p:blipFill>
        <p:spPr bwMode="auto">
          <a:xfrm>
            <a:off x="0" y="4134610"/>
            <a:ext cx="1046989" cy="1046989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r="7915" b="10000"/>
          <a:stretch>
            <a:fillRect/>
          </a:stretch>
        </p:blipFill>
        <p:spPr bwMode="auto">
          <a:xfrm>
            <a:off x="993965" y="4134610"/>
            <a:ext cx="1040259" cy="1046989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r="8511" b="10000"/>
          <a:stretch>
            <a:fillRect/>
          </a:stretch>
        </p:blipFill>
        <p:spPr bwMode="auto">
          <a:xfrm>
            <a:off x="1981200" y="4134610"/>
            <a:ext cx="1033530" cy="104699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 r="9106" b="10000"/>
          <a:stretch>
            <a:fillRect/>
          </a:stretch>
        </p:blipFill>
        <p:spPr bwMode="auto">
          <a:xfrm>
            <a:off x="2" y="5105401"/>
            <a:ext cx="1046226" cy="1066799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 r="9702" b="10000"/>
          <a:stretch>
            <a:fillRect/>
          </a:stretch>
        </p:blipFill>
        <p:spPr bwMode="auto">
          <a:xfrm>
            <a:off x="994031" y="5105400"/>
            <a:ext cx="1039366" cy="1066798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/>
          <a:srcRect r="10298" b="10000"/>
          <a:stretch>
            <a:fillRect/>
          </a:stretch>
        </p:blipFill>
        <p:spPr bwMode="auto">
          <a:xfrm>
            <a:off x="1981200" y="5105400"/>
            <a:ext cx="1032510" cy="1066797"/>
          </a:xfrm>
          <a:prstGeom prst="rect">
            <a:avLst/>
          </a:prstGeom>
          <a:noFill/>
        </p:spPr>
      </p:pic>
      <p:pic>
        <p:nvPicPr>
          <p:cNvPr id="10" name="Picture 9" descr="K014-30M-AUTO_000002.T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4100" y="4052888"/>
            <a:ext cx="3009899" cy="22574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000" y="304800"/>
            <a:ext cx="5913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Garamond"/>
              </a:rPr>
              <a:t>KIOST Biology team - phytoplankton ecology </a:t>
            </a:r>
          </a:p>
        </p:txBody>
      </p:sp>
      <p:pic>
        <p:nvPicPr>
          <p:cNvPr id="16" name="Picture 15" descr="IMG_3900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066801"/>
            <a:ext cx="3048000" cy="2286000"/>
          </a:xfrm>
          <a:prstGeom prst="rect">
            <a:avLst/>
          </a:prstGeom>
        </p:spPr>
      </p:pic>
      <p:pic>
        <p:nvPicPr>
          <p:cNvPr id="17" name="Picture 16" descr="IMG_3901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1" y="1066801"/>
            <a:ext cx="3047999" cy="2285999"/>
          </a:xfrm>
          <a:prstGeom prst="rect">
            <a:avLst/>
          </a:prstGeom>
        </p:spPr>
      </p:pic>
      <p:pic>
        <p:nvPicPr>
          <p:cNvPr id="18" name="Picture 17" descr="IMG_3912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8000" y="4038600"/>
            <a:ext cx="3048000" cy="2286000"/>
          </a:xfrm>
          <a:prstGeom prst="rect">
            <a:avLst/>
          </a:prstGeom>
        </p:spPr>
      </p:pic>
      <p:pic>
        <p:nvPicPr>
          <p:cNvPr id="19" name="Picture 18" descr="IMG_3902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1" y="1066800"/>
            <a:ext cx="3047999" cy="2285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2400" y="3352800"/>
            <a:ext cx="274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itchFamily="34" charset="0"/>
              </a:rPr>
              <a:t>Filtration for HPLC, </a:t>
            </a:r>
            <a:r>
              <a:rPr lang="en-US" sz="1500" dirty="0" err="1">
                <a:latin typeface="Calibri" pitchFamily="34" charset="0"/>
              </a:rPr>
              <a:t>Chl</a:t>
            </a:r>
            <a:r>
              <a:rPr lang="en-US" sz="1500" dirty="0">
                <a:latin typeface="Calibri" pitchFamily="34" charset="0"/>
              </a:rPr>
              <a:t>-a, and DNA analysis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48000" y="3352800"/>
            <a:ext cx="3048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itchFamily="34" charset="0"/>
              </a:rPr>
              <a:t>Measuring net primary production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72200" y="3352800"/>
            <a:ext cx="297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itchFamily="34" charset="0"/>
              </a:rPr>
              <a:t>Underway system using in situ </a:t>
            </a:r>
            <a:r>
              <a:rPr lang="en-US" sz="1500" dirty="0" err="1">
                <a:latin typeface="Calibri" pitchFamily="34" charset="0"/>
              </a:rPr>
              <a:t>FIRe</a:t>
            </a:r>
            <a:r>
              <a:rPr lang="en-US" sz="1500" dirty="0">
                <a:latin typeface="Calibri" pitchFamily="34" charset="0"/>
              </a:rPr>
              <a:t>, SUNA, and FRRF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48000" y="6324600"/>
            <a:ext cx="3048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Calibri" pitchFamily="34" charset="0"/>
              </a:rPr>
              <a:t>Flow Cytometer and </a:t>
            </a:r>
            <a:r>
              <a:rPr lang="en-US" sz="1500" dirty="0" err="1">
                <a:latin typeface="Calibri" pitchFamily="34" charset="0"/>
              </a:rPr>
              <a:t>FlowCAM</a:t>
            </a:r>
            <a:endParaRPr lang="en-US" sz="1500" dirty="0"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72200" y="6324600"/>
            <a:ext cx="2971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Calibri" pitchFamily="34" charset="0"/>
              </a:rPr>
              <a:t>Organisms from </a:t>
            </a:r>
            <a:r>
              <a:rPr lang="en-US" sz="1500" dirty="0" err="1">
                <a:latin typeface="Calibri" pitchFamily="34" charset="0"/>
              </a:rPr>
              <a:t>FlowCAM</a:t>
            </a:r>
            <a:endParaRPr lang="en-US" sz="1500" dirty="0">
              <a:latin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200" y="6324600"/>
            <a:ext cx="2895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Calibri" pitchFamily="34" charset="0"/>
              </a:rPr>
              <a:t>Flow Cytometer results</a:t>
            </a:r>
          </a:p>
        </p:txBody>
      </p:sp>
    </p:spTree>
    <p:extLst>
      <p:ext uri="{BB962C8B-B14F-4D97-AF65-F5344CB8AC3E}">
        <p14:creationId xmlns:p14="http://schemas.microsoft.com/office/powerpoint/2010/main" val="2302615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FCB_composites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677338"/>
            <a:ext cx="7771429" cy="5851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46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Imaging Flow </a:t>
            </a:r>
            <a:r>
              <a:rPr lang="en-US" sz="2800" b="1" dirty="0" err="1">
                <a:solidFill>
                  <a:srgbClr val="7030A0"/>
                </a:solidFill>
              </a:rPr>
              <a:t>CytoBot</a:t>
            </a:r>
            <a:r>
              <a:rPr lang="en-US" sz="2800" b="1" dirty="0">
                <a:solidFill>
                  <a:srgbClr val="7030A0"/>
                </a:solidFill>
              </a:rPr>
              <a:t> (IFCB) and </a:t>
            </a:r>
            <a:r>
              <a:rPr lang="en-US" sz="2800" b="1" dirty="0" err="1">
                <a:solidFill>
                  <a:srgbClr val="7030A0"/>
                </a:solidFill>
              </a:rPr>
              <a:t>Phytoplanktons</a:t>
            </a:r>
            <a:r>
              <a:rPr lang="en-US" sz="2800" b="1" dirty="0">
                <a:solidFill>
                  <a:srgbClr val="7030A0"/>
                </a:solidFill>
              </a:rPr>
              <a:t> in East Sea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3867" y="645789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</a:rPr>
              <a:t>J. Wei &amp; Z. Shang. UMASS. Boston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27720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94" y="216781"/>
            <a:ext cx="1853605" cy="220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" y="216782"/>
            <a:ext cx="2298531" cy="388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80" y="2514600"/>
            <a:ext cx="2257039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16781"/>
            <a:ext cx="1797458" cy="220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184626"/>
            <a:ext cx="4044201" cy="196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27" y="195009"/>
            <a:ext cx="1908582" cy="391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1310" y="6092594"/>
            <a:ext cx="853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MICROBEADS ADHERING TO PHYTOPLANKTON AND OTHER DETRITAL PARTICLES 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J.Goes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LDEO)</a:t>
            </a:r>
          </a:p>
        </p:txBody>
      </p:sp>
    </p:spTree>
    <p:extLst>
      <p:ext uri="{BB962C8B-B14F-4D97-AF65-F5344CB8AC3E}">
        <p14:creationId xmlns:p14="http://schemas.microsoft.com/office/powerpoint/2010/main" val="2617179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95039" y="49810"/>
            <a:ext cx="74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Optical signature of the beads? </a:t>
            </a:r>
            <a:r>
              <a:rPr lang="en-US" sz="2400" b="1" dirty="0" err="1"/>
              <a:t>Ackelson</a:t>
            </a:r>
            <a:r>
              <a:rPr lang="en-US" sz="2400" b="1" dirty="0"/>
              <a:t> and Gray (NRL)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4723630" y="696494"/>
            <a:ext cx="4216417" cy="5968025"/>
            <a:chOff x="4723630" y="696494"/>
            <a:chExt cx="4216417" cy="5968025"/>
          </a:xfrm>
        </p:grpSpPr>
        <p:pic>
          <p:nvPicPr>
            <p:cNvPr id="5" name="Picture 4" descr="16150PSD_2030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4422" y="2719103"/>
              <a:ext cx="3277860" cy="1888998"/>
            </a:xfrm>
            <a:prstGeom prst="rect">
              <a:avLst/>
            </a:prstGeom>
          </p:spPr>
        </p:pic>
        <p:pic>
          <p:nvPicPr>
            <p:cNvPr id="6" name="Picture 5" descr="16150PSD_001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206" y="696494"/>
              <a:ext cx="3287171" cy="1894364"/>
            </a:xfrm>
            <a:prstGeom prst="rect">
              <a:avLst/>
            </a:prstGeom>
          </p:spPr>
        </p:pic>
        <p:pic>
          <p:nvPicPr>
            <p:cNvPr id="7" name="Picture 6" descr="16150PSD_7086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0204" y="4755632"/>
              <a:ext cx="3312373" cy="1908887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757526" y="1630898"/>
              <a:ext cx="787946" cy="21544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dirty="0" err="1"/>
                <a:t>FlowCam</a:t>
              </a:r>
              <a:r>
                <a:rPr lang="en-US" sz="800" dirty="0"/>
                <a:t> (2m)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761338" y="3648190"/>
              <a:ext cx="839943" cy="21544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dirty="0" err="1"/>
                <a:t>FlowCam</a:t>
              </a:r>
              <a:r>
                <a:rPr lang="en-US" sz="800" dirty="0"/>
                <a:t> (25m)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709339" y="5684232"/>
              <a:ext cx="839943" cy="21544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dirty="0" err="1"/>
                <a:t>FlowCam</a:t>
              </a:r>
              <a:r>
                <a:rPr lang="en-US" sz="800" dirty="0"/>
                <a:t> (25m)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V="1">
              <a:off x="4723630" y="696494"/>
              <a:ext cx="230792" cy="114984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23" idx="1"/>
            </p:cNvCxnSpPr>
            <p:nvPr/>
          </p:nvCxnSpPr>
          <p:spPr>
            <a:xfrm>
              <a:off x="4723630" y="1838558"/>
              <a:ext cx="230792" cy="7523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24" idx="1"/>
            </p:cNvCxnSpPr>
            <p:nvPr/>
          </p:nvCxnSpPr>
          <p:spPr>
            <a:xfrm flipV="1">
              <a:off x="4726618" y="2754880"/>
              <a:ext cx="227804" cy="30570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4" idx="1"/>
            </p:cNvCxnSpPr>
            <p:nvPr/>
          </p:nvCxnSpPr>
          <p:spPr>
            <a:xfrm>
              <a:off x="4726618" y="3060588"/>
              <a:ext cx="227804" cy="1547513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4729606" y="4755632"/>
              <a:ext cx="224816" cy="135835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25" idx="1"/>
            </p:cNvCxnSpPr>
            <p:nvPr/>
          </p:nvCxnSpPr>
          <p:spPr>
            <a:xfrm>
              <a:off x="4729606" y="6114304"/>
              <a:ext cx="224816" cy="49324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7936497" y="2062689"/>
              <a:ext cx="80027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err="1"/>
                <a:t>Microplastic</a:t>
              </a:r>
              <a:r>
                <a:rPr lang="en-US" sz="900" dirty="0"/>
                <a:t> spheres?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7771594" y="2037785"/>
              <a:ext cx="202256" cy="169277"/>
            </a:xfrm>
            <a:prstGeom prst="line">
              <a:avLst/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7895036" y="4070453"/>
              <a:ext cx="80027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err="1"/>
                <a:t>Microplastic</a:t>
              </a:r>
              <a:r>
                <a:rPr lang="en-US" sz="900" dirty="0"/>
                <a:t> spheres?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7730133" y="4045549"/>
              <a:ext cx="202256" cy="169277"/>
            </a:xfrm>
            <a:prstGeom prst="line">
              <a:avLst/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7874189" y="6115216"/>
              <a:ext cx="101605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No </a:t>
              </a:r>
              <a:r>
                <a:rPr lang="en-US" sz="900" dirty="0" err="1"/>
                <a:t>microplastic</a:t>
              </a:r>
              <a:r>
                <a:rPr lang="en-US" sz="900" dirty="0"/>
                <a:t> spheres?</a:t>
              </a: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7759091" y="6090312"/>
              <a:ext cx="202256" cy="169277"/>
            </a:xfrm>
            <a:prstGeom prst="line">
              <a:avLst/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 descr="st-38-2m-1.ti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97" t="-2" r="1004" b="70491"/>
            <a:stretch/>
          </p:blipFill>
          <p:spPr>
            <a:xfrm>
              <a:off x="7296153" y="696494"/>
              <a:ext cx="1618235" cy="970941"/>
            </a:xfrm>
            <a:prstGeom prst="rect">
              <a:avLst/>
            </a:prstGeom>
          </p:spPr>
        </p:pic>
        <p:pic>
          <p:nvPicPr>
            <p:cNvPr id="30" name="Picture 29" descr="st-38-24m-1.ti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" t="-39" r="77499" b="76056"/>
            <a:stretch/>
          </p:blipFill>
          <p:spPr>
            <a:xfrm>
              <a:off x="7256773" y="2719103"/>
              <a:ext cx="1645920" cy="972491"/>
            </a:xfrm>
            <a:prstGeom prst="rect">
              <a:avLst/>
            </a:prstGeom>
          </p:spPr>
        </p:pic>
        <p:pic>
          <p:nvPicPr>
            <p:cNvPr id="32" name="Picture 31" descr="st-38-75m-1.ti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" t="-41" r="77591" b="73766"/>
            <a:stretch/>
          </p:blipFill>
          <p:spPr>
            <a:xfrm>
              <a:off x="7303271" y="4755632"/>
              <a:ext cx="1636776" cy="978408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99608" y="563319"/>
            <a:ext cx="4629998" cy="6123911"/>
            <a:chOff x="99608" y="563319"/>
            <a:chExt cx="4629998" cy="6123911"/>
          </a:xfrm>
        </p:grpSpPr>
        <p:grpSp>
          <p:nvGrpSpPr>
            <p:cNvPr id="26" name="Group 25"/>
            <p:cNvGrpSpPr/>
            <p:nvPr/>
          </p:nvGrpSpPr>
          <p:grpSpPr>
            <a:xfrm>
              <a:off x="460910" y="563319"/>
              <a:ext cx="4268696" cy="6123911"/>
              <a:chOff x="406562" y="364087"/>
              <a:chExt cx="4268696" cy="6123911"/>
            </a:xfrm>
          </p:grpSpPr>
          <p:pic>
            <p:nvPicPr>
              <p:cNvPr id="4" name="Picture 3" descr="FLUOR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-1530776" y="2952095"/>
                <a:ext cx="5472789" cy="1598114"/>
              </a:xfrm>
              <a:prstGeom prst="rect">
                <a:avLst/>
              </a:prstGeom>
            </p:spPr>
          </p:pic>
          <p:pic>
            <p:nvPicPr>
              <p:cNvPr id="8" name="Picture 7" descr="16150DS_1406.jpg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045"/>
              <a:stretch/>
            </p:blipFill>
            <p:spPr>
              <a:xfrm rot="5400000">
                <a:off x="-284957" y="3039908"/>
                <a:ext cx="5578542" cy="1316736"/>
              </a:xfrm>
              <a:prstGeom prst="rect">
                <a:avLst/>
              </a:prstGeom>
            </p:spPr>
          </p:pic>
          <p:pic>
            <p:nvPicPr>
              <p:cNvPr id="9" name="Picture 8" descr="16150GBB_1406.jpg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" r="-10" b="12485"/>
              <a:stretch/>
            </p:blipFill>
            <p:spPr>
              <a:xfrm rot="5400000">
                <a:off x="878368" y="2940126"/>
                <a:ext cx="5815584" cy="128016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419012" y="498083"/>
                <a:ext cx="1454029" cy="55399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Chlorophyll</a:t>
                </a:r>
              </a:p>
              <a:p>
                <a:pPr algn="ctr"/>
                <a:r>
                  <a:rPr lang="en-US" sz="1200" dirty="0"/>
                  <a:t>(Fluorometric)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102828" y="364087"/>
                <a:ext cx="133458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b</a:t>
                </a:r>
                <a:r>
                  <a:rPr lang="en-US" baseline="-25000" dirty="0"/>
                  <a:t>b</a:t>
                </a:r>
                <a:r>
                  <a:rPr lang="en-US" dirty="0"/>
                  <a:t>/c 670 nm</a:t>
                </a:r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1822820" y="413895"/>
                <a:ext cx="1304789" cy="553998"/>
                <a:chOff x="1822820" y="413895"/>
                <a:chExt cx="1304789" cy="553998"/>
              </a:xfrm>
            </p:grpSpPr>
            <p:sp>
              <p:nvSpPr>
                <p:cNvPr id="14" name="TextBox 13"/>
                <p:cNvSpPr txBox="1"/>
                <p:nvPr/>
              </p:nvSpPr>
              <p:spPr>
                <a:xfrm>
                  <a:off x="1822820" y="413895"/>
                  <a:ext cx="1304789" cy="553998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D</a:t>
                  </a:r>
                  <a:r>
                    <a:rPr lang="en-US" baseline="-25000" dirty="0"/>
                    <a:t>s</a:t>
                  </a:r>
                  <a:r>
                    <a:rPr lang="en-US" dirty="0"/>
                    <a:t> </a:t>
                  </a:r>
                  <a:r>
                    <a:rPr lang="en-US" dirty="0">
                      <a:latin typeface="Symbol" charset="2"/>
                      <a:cs typeface="Symbol" charset="2"/>
                    </a:rPr>
                    <a:t>m</a:t>
                  </a:r>
                  <a:r>
                    <a:rPr lang="en-US" dirty="0"/>
                    <a:t>m</a:t>
                  </a:r>
                </a:p>
                <a:p>
                  <a:pPr algn="ctr"/>
                  <a:r>
                    <a:rPr lang="en-US" sz="1200" dirty="0"/>
                    <a:t>(</a:t>
                  </a:r>
                  <a:r>
                    <a:rPr lang="en-US" sz="1200" dirty="0" err="1"/>
                    <a:t>Sauter</a:t>
                  </a:r>
                  <a:r>
                    <a:rPr lang="en-US" sz="1200" dirty="0"/>
                    <a:t> Diameter)</a:t>
                  </a:r>
                </a:p>
              </p:txBody>
            </p: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2185143" y="448275"/>
                  <a:ext cx="161095" cy="29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/>
            </p:nvGrpSpPr>
            <p:grpSpPr>
              <a:xfrm>
                <a:off x="914180" y="1468203"/>
                <a:ext cx="830476" cy="762838"/>
                <a:chOff x="914180" y="1468203"/>
                <a:chExt cx="830476" cy="762838"/>
              </a:xfrm>
            </p:grpSpPr>
            <p:pic>
              <p:nvPicPr>
                <p:cNvPr id="10" name="Picture 9" descr="16150Filters_1406.jpg"/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59" t="21235" r="48464" b="14129"/>
                <a:stretch/>
              </p:blipFill>
              <p:spPr>
                <a:xfrm>
                  <a:off x="976435" y="1468203"/>
                  <a:ext cx="640107" cy="588865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914180" y="2015597"/>
                  <a:ext cx="83047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/>
                    <a:t>SPM Filter (2m)</a:t>
                  </a: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990568" y="5611350"/>
                <a:ext cx="882473" cy="796963"/>
                <a:chOff x="990568" y="5611350"/>
                <a:chExt cx="882473" cy="796963"/>
              </a:xfrm>
            </p:grpSpPr>
            <p:pic>
              <p:nvPicPr>
                <p:cNvPr id="11" name="Picture 10" descr="16150Filters_1406.jpg"/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689" t="21194" r="5028" b="14168"/>
                <a:stretch/>
              </p:blipFill>
              <p:spPr>
                <a:xfrm>
                  <a:off x="1083291" y="5611350"/>
                  <a:ext cx="659306" cy="588883"/>
                </a:xfrm>
                <a:prstGeom prst="rect">
                  <a:avLst/>
                </a:prstGeom>
              </p:spPr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990568" y="6192869"/>
                  <a:ext cx="882473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/>
                    <a:t>SPM Filter (80m)</a:t>
                  </a:r>
                </a:p>
              </p:txBody>
            </p:sp>
          </p:grpSp>
          <p:sp>
            <p:nvSpPr>
              <p:cNvPr id="23" name="Right Brace 22"/>
              <p:cNvSpPr/>
              <p:nvPr/>
            </p:nvSpPr>
            <p:spPr>
              <a:xfrm>
                <a:off x="4482511" y="1332376"/>
                <a:ext cx="186771" cy="613899"/>
              </a:xfrm>
              <a:prstGeom prst="rightBrac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ight Brace 23"/>
              <p:cNvSpPr/>
              <p:nvPr/>
            </p:nvSpPr>
            <p:spPr>
              <a:xfrm>
                <a:off x="4485499" y="2555648"/>
                <a:ext cx="186771" cy="611415"/>
              </a:xfrm>
              <a:prstGeom prst="rightBrac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ight Brace 24"/>
              <p:cNvSpPr/>
              <p:nvPr/>
            </p:nvSpPr>
            <p:spPr>
              <a:xfrm>
                <a:off x="4488487" y="5609364"/>
                <a:ext cx="186771" cy="611415"/>
              </a:xfrm>
              <a:prstGeom prst="rightBrac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2" name="Straight Connector 51"/>
            <p:cNvCxnSpPr/>
            <p:nvPr/>
          </p:nvCxnSpPr>
          <p:spPr>
            <a:xfrm>
              <a:off x="622569" y="4755632"/>
              <a:ext cx="3858019" cy="0"/>
            </a:xfrm>
            <a:prstGeom prst="line">
              <a:avLst/>
            </a:prstGeom>
            <a:ln w="1270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706815" y="4744098"/>
              <a:ext cx="164552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Benthic Nepheloid Layer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2569" y="2718099"/>
              <a:ext cx="85981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Sub-surface</a:t>
              </a:r>
            </a:p>
            <a:p>
              <a:pPr algn="ctr"/>
              <a:r>
                <a:rPr lang="en-US" sz="1100" dirty="0"/>
                <a:t>Chlorophyll</a:t>
              </a:r>
            </a:p>
            <a:p>
              <a:pPr algn="ctr"/>
              <a:r>
                <a:rPr lang="en-US" sz="1100" dirty="0"/>
                <a:t>Maximum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308901" y="1561922"/>
              <a:ext cx="11716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Surface layer dominated by organic particles (low b</a:t>
              </a:r>
              <a:r>
                <a:rPr lang="en-US" sz="800" baseline="-25000" dirty="0"/>
                <a:t>b</a:t>
              </a:r>
              <a:r>
                <a:rPr lang="en-US" sz="800" dirty="0"/>
                <a:t>/c); healthy phytoplankton and micro plastics.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308901" y="2698041"/>
              <a:ext cx="11716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Chlorophyll max dominated by organic particles; healthy phytoplankton at top and a shift to larger aggregates at the base.  Micro plastics are also present.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490481" y="5350688"/>
              <a:ext cx="1171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Benthic nepheloid layer dominated by decomposing cells, aggregates, and inorganic particles (high values of b</a:t>
              </a:r>
              <a:r>
                <a:rPr lang="en-US" sz="800" baseline="-25000" dirty="0"/>
                <a:t>b</a:t>
              </a:r>
              <a:r>
                <a:rPr lang="en-US" sz="800" dirty="0"/>
                <a:t>/c).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238358" y="3399206"/>
              <a:ext cx="117168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Max particle size is offset downward from depth of Chlorophyll maximum.</a:t>
              </a:r>
            </a:p>
          </p:txBody>
        </p:sp>
        <p:cxnSp>
          <p:nvCxnSpPr>
            <p:cNvPr id="69" name="Straight Connector 68"/>
            <p:cNvCxnSpPr/>
            <p:nvPr/>
          </p:nvCxnSpPr>
          <p:spPr>
            <a:xfrm flipV="1">
              <a:off x="2331358" y="3490662"/>
              <a:ext cx="335380" cy="61550"/>
            </a:xfrm>
            <a:prstGeom prst="line">
              <a:avLst/>
            </a:prstGeom>
            <a:ln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 flipV="1">
              <a:off x="1745596" y="3153926"/>
              <a:ext cx="144440" cy="257732"/>
            </a:xfrm>
            <a:prstGeom prst="line">
              <a:avLst/>
            </a:prstGeom>
            <a:ln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/>
            <p:cNvSpPr/>
            <p:nvPr/>
          </p:nvSpPr>
          <p:spPr>
            <a:xfrm>
              <a:off x="348638" y="1167125"/>
              <a:ext cx="149624" cy="5520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 rot="16200000">
              <a:off x="-294690" y="3886725"/>
              <a:ext cx="11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Depth (m)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0329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183.JPG"/>
          <p:cNvPicPr>
            <a:picLocks noChangeAspect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err="1"/>
              <a:t>Overflights</a:t>
            </a:r>
            <a:r>
              <a:rPr lang="en-US" b="1" dirty="0"/>
              <a:t> of Ball MOS-P and </a:t>
            </a:r>
            <a:r>
              <a:rPr lang="en-US" b="1" dirty="0" err="1"/>
              <a:t>GeoTASO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118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183.JPG"/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00" y="122767"/>
            <a:ext cx="8813800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Objectives:</a:t>
            </a:r>
          </a:p>
          <a:p>
            <a:pPr lvl="1"/>
            <a:r>
              <a:rPr lang="en-US" sz="3200" b="1" dirty="0"/>
              <a:t>1. Validation of GOCI data</a:t>
            </a:r>
          </a:p>
          <a:p>
            <a:pPr lvl="1"/>
            <a:r>
              <a:rPr lang="en-US" sz="3200" b="1" dirty="0"/>
              <a:t>	</a:t>
            </a:r>
          </a:p>
          <a:p>
            <a:pPr lvl="1"/>
            <a:r>
              <a:rPr lang="en-US" sz="3200" b="1" dirty="0"/>
              <a:t>2. Understanding variability at diurnal and 	tidal 	time scales</a:t>
            </a:r>
          </a:p>
          <a:p>
            <a:pPr lvl="1"/>
            <a:r>
              <a:rPr lang="en-US" sz="3200" b="1" dirty="0"/>
              <a:t>		- particles</a:t>
            </a:r>
          </a:p>
          <a:p>
            <a:pPr lvl="1"/>
            <a:r>
              <a:rPr lang="en-US" sz="3200" b="1" dirty="0"/>
              <a:t>		- dissolved material</a:t>
            </a:r>
          </a:p>
          <a:p>
            <a:pPr lvl="1"/>
            <a:r>
              <a:rPr lang="en-US" sz="3200" b="1" dirty="0"/>
              <a:t>		- productivity and photo-parameters</a:t>
            </a:r>
          </a:p>
          <a:p>
            <a:pPr lvl="1"/>
            <a:r>
              <a:rPr lang="en-US" sz="3200" b="1" dirty="0"/>
              <a:t>		- atmospheric properties</a:t>
            </a:r>
          </a:p>
          <a:p>
            <a:pPr lvl="1"/>
            <a:endParaRPr lang="en-US" sz="3200" b="1" dirty="0"/>
          </a:p>
          <a:p>
            <a:pPr lvl="1"/>
            <a:r>
              <a:rPr lang="en-US" sz="3200" b="1" dirty="0"/>
              <a:t>3. Use results to suggest improvements for the 	next generation of geostationary satellites</a:t>
            </a:r>
          </a:p>
          <a:p>
            <a:pPr lvl="1"/>
            <a:r>
              <a:rPr lang="en-US" sz="3200" b="1" dirty="0"/>
              <a:t>	 </a:t>
            </a:r>
          </a:p>
          <a:p>
            <a:r>
              <a:rPr lang="en-US" sz="2800" b="1" dirty="0"/>
              <a:t>					</a:t>
            </a:r>
          </a:p>
          <a:p>
            <a:r>
              <a:rPr lang="en-US" sz="2800" b="1" dirty="0"/>
              <a:t>		</a:t>
            </a:r>
          </a:p>
          <a:p>
            <a:r>
              <a:rPr lang="en-US" sz="2800" b="1" dirty="0"/>
              <a:t>		</a:t>
            </a:r>
          </a:p>
          <a:p>
            <a:r>
              <a:rPr lang="en-US" sz="2800" b="1" dirty="0"/>
              <a:t>	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21733" y="1219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617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S instrument characteristic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66040"/>
            <a:ext cx="8313632" cy="643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9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taso_she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9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183.JPG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1027681" y="839007"/>
            <a:ext cx="7088638" cy="18165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271096">
              <a:defRPr sz="5280"/>
            </a:pPr>
            <a:r>
              <a:t>MOS-p: First Look</a:t>
            </a:r>
          </a:p>
          <a:p>
            <a:pPr defTabSz="271096">
              <a:defRPr sz="5280"/>
            </a:pPr>
            <a:endParaRPr/>
          </a:p>
          <a:p>
            <a:pPr defTabSz="271096">
              <a:defRPr sz="3102"/>
            </a:pPr>
            <a:r>
              <a:t>For Ball Aerospace &amp; NASA KORUS-OC May-June 2016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964406" y="3362027"/>
            <a:ext cx="7358063" cy="79474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dirty="0">
                <a:solidFill>
                  <a:srgbClr val="000000"/>
                </a:solidFill>
              </a:rPr>
              <a:t>Nick Tufillaro, Oregon State University</a:t>
            </a:r>
          </a:p>
          <a:p>
            <a:r>
              <a:rPr dirty="0">
                <a:solidFill>
                  <a:srgbClr val="000000"/>
                </a:solidFill>
              </a:rPr>
              <a:t>04 September 2016</a:t>
            </a:r>
          </a:p>
        </p:txBody>
      </p:sp>
    </p:spTree>
    <p:extLst>
      <p:ext uri="{BB962C8B-B14F-4D97-AF65-F5344CB8AC3E}">
        <p14:creationId xmlns:p14="http://schemas.microsoft.com/office/powerpoint/2010/main" val="457746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_altitud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233" y="-1"/>
            <a:ext cx="7070104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seq1_ma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76194" y="178839"/>
            <a:ext cx="3488026" cy="1390357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77" name="Shape 177"/>
          <p:cNvSpPr/>
          <p:nvPr/>
        </p:nvSpPr>
        <p:spPr>
          <a:xfrm flipH="1" flipV="1">
            <a:off x="5592662" y="759671"/>
            <a:ext cx="1527545" cy="1"/>
          </a:xfrm>
          <a:prstGeom prst="line">
            <a:avLst/>
          </a:prstGeom>
          <a:ln w="76200">
            <a:solidFill>
              <a:schemeClr val="accent1">
                <a:alpha val="32932"/>
              </a:schemeClr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>
              <a:defRPr sz="2400"/>
            </a:pP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1150143" y="1569196"/>
            <a:ext cx="2142886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t>at altitude (8500 m)</a:t>
            </a:r>
          </a:p>
        </p:txBody>
      </p:sp>
      <p:sp>
        <p:nvSpPr>
          <p:cNvPr id="179" name="Shape 179"/>
          <p:cNvSpPr/>
          <p:nvPr/>
        </p:nvSpPr>
        <p:spPr>
          <a:xfrm>
            <a:off x="1037409" y="4140946"/>
            <a:ext cx="1015524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 i="1"/>
            </a:lvl1pPr>
          </a:lstStyle>
          <a:p>
            <a:r>
              <a:t>climbing</a:t>
            </a:r>
          </a:p>
        </p:txBody>
      </p:sp>
      <p:pic>
        <p:nvPicPr>
          <p:cNvPr id="9" name="Screen Shot 2016-08-28 at 1.14.13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46937" y="7730159"/>
            <a:ext cx="2673156" cy="951185"/>
          </a:xfrm>
          <a:prstGeom prst="rect">
            <a:avLst/>
          </a:prstGeom>
          <a:ln w="25400">
            <a:solidFill>
              <a:srgbClr val="A6AAA9"/>
            </a:solidFill>
            <a:miter lim="400000"/>
          </a:ln>
        </p:spPr>
      </p:pic>
      <p:pic>
        <p:nvPicPr>
          <p:cNvPr id="10" name="Screen Shot 2016-08-28 at 1.14.13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99337" y="7882559"/>
            <a:ext cx="2673156" cy="951185"/>
          </a:xfrm>
          <a:prstGeom prst="rect">
            <a:avLst/>
          </a:prstGeom>
          <a:ln w="25400">
            <a:solidFill>
              <a:srgbClr val="A6AAA9"/>
            </a:solidFill>
            <a:miter lim="400000"/>
          </a:ln>
        </p:spPr>
      </p:pic>
      <p:pic>
        <p:nvPicPr>
          <p:cNvPr id="11" name="Screen Shot 2016-08-28 at 1.14.13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51737" y="8034959"/>
            <a:ext cx="2673156" cy="951185"/>
          </a:xfrm>
          <a:prstGeom prst="rect">
            <a:avLst/>
          </a:prstGeom>
          <a:ln w="25400">
            <a:solidFill>
              <a:srgbClr val="A6AAA9"/>
            </a:solidFill>
            <a:miter lim="400000"/>
          </a:ln>
        </p:spPr>
      </p:pic>
      <p:pic>
        <p:nvPicPr>
          <p:cNvPr id="12" name="Screen Shot 2016-08-28 at 1.14.13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45441" y="7881008"/>
            <a:ext cx="2673156" cy="951185"/>
          </a:xfrm>
          <a:prstGeom prst="rect">
            <a:avLst/>
          </a:prstGeom>
          <a:ln w="25400">
            <a:solidFill>
              <a:srgbClr val="A6AAA9"/>
            </a:solidFill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9301" y="5359400"/>
            <a:ext cx="1303017" cy="48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59620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ick_spectra_Movi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0" y="-200145"/>
            <a:ext cx="7162800" cy="6947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328565" y="1993900"/>
            <a:ext cx="1303017" cy="48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1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9200" y="1409700"/>
            <a:ext cx="1575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MOS-P spectra</a:t>
            </a:r>
          </a:p>
          <a:p>
            <a:endParaRPr lang="en-US" dirty="0"/>
          </a:p>
        </p:txBody>
      </p:sp>
      <p:pic>
        <p:nvPicPr>
          <p:cNvPr id="3" name="Picture 2" descr="Frame3_KORU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743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800" y="498901"/>
            <a:ext cx="8529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Trace gas  and aerosol and studies in support of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Improved Atmospheric corrections and interdisciplinary studies.</a:t>
            </a:r>
          </a:p>
        </p:txBody>
      </p:sp>
    </p:spTree>
    <p:extLst>
      <p:ext uri="{BB962C8B-B14F-4D97-AF65-F5344CB8AC3E}">
        <p14:creationId xmlns:p14="http://schemas.microsoft.com/office/powerpoint/2010/main" val="3817615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183.JPG"/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5921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 situ Aerosol Measurements</a:t>
            </a:r>
            <a:br>
              <a:rPr lang="en-US" dirty="0"/>
            </a:br>
            <a:r>
              <a:rPr lang="en-US" sz="3100" dirty="0"/>
              <a:t>C. Jordan et al, LARC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854200"/>
            <a:ext cx="8686800" cy="4525963"/>
          </a:xfrm>
        </p:spPr>
        <p:txBody>
          <a:bodyPr>
            <a:noAutofit/>
          </a:bodyPr>
          <a:lstStyle/>
          <a:p>
            <a:r>
              <a:rPr lang="en-US" sz="2800" dirty="0"/>
              <a:t>Aerosol Scattering at 450, 532, and 632 nm</a:t>
            </a:r>
          </a:p>
          <a:p>
            <a:r>
              <a:rPr lang="en-US" sz="2800" dirty="0"/>
              <a:t>Aerosol Absorption at 467, 528, and 652 nm</a:t>
            </a:r>
          </a:p>
          <a:p>
            <a:r>
              <a:rPr lang="en-US" sz="2800" dirty="0"/>
              <a:t>Aerosol Extinction Spectra (300-700 nm) </a:t>
            </a:r>
          </a:p>
          <a:p>
            <a:r>
              <a:rPr lang="en-US" sz="2800" dirty="0"/>
              <a:t>Water-soluble Aerosol Absorption Spectra (300-700 nm)</a:t>
            </a:r>
          </a:p>
          <a:p>
            <a:r>
              <a:rPr lang="en-US" sz="2800" dirty="0"/>
              <a:t>Total Aerosol Absorption Spectra (300-700 nm)</a:t>
            </a:r>
          </a:p>
        </p:txBody>
      </p:sp>
    </p:spTree>
    <p:extLst>
      <p:ext uri="{BB962C8B-B14F-4D97-AF65-F5344CB8AC3E}">
        <p14:creationId xmlns:p14="http://schemas.microsoft.com/office/powerpoint/2010/main" val="1728362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7342"/>
          </a:xfrm>
        </p:spPr>
        <p:txBody>
          <a:bodyPr>
            <a:noAutofit/>
          </a:bodyPr>
          <a:lstStyle/>
          <a:p>
            <a:r>
              <a:rPr lang="en-US" sz="3200" dirty="0"/>
              <a:t>Aerosol Scattering and Absorption Time Series during KORUS-OC</a:t>
            </a:r>
          </a:p>
        </p:txBody>
      </p:sp>
      <p:pic>
        <p:nvPicPr>
          <p:cNvPr id="6" name="Content Placeholder 5" descr="Layout2_Scatt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7" b="33509"/>
          <a:stretch/>
        </p:blipFill>
        <p:spPr>
          <a:xfrm>
            <a:off x="237390" y="1417638"/>
            <a:ext cx="8664793" cy="2262119"/>
          </a:xfrm>
          <a:prstGeom prst="rect">
            <a:avLst/>
          </a:prstGeom>
        </p:spPr>
      </p:pic>
      <p:pic>
        <p:nvPicPr>
          <p:cNvPr id="8" name="Picture 7" descr="Layout0_Ab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84"/>
          <a:stretch/>
        </p:blipFill>
        <p:spPr>
          <a:xfrm>
            <a:off x="237391" y="3679757"/>
            <a:ext cx="8726214" cy="226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32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311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46888" y="132838"/>
            <a:ext cx="8650224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/>
                </a:solidFill>
              </a:rPr>
              <a:t>Measurements of Total Column </a:t>
            </a:r>
            <a:r>
              <a:rPr lang="en-US" sz="3000" b="1" dirty="0" err="1">
                <a:solidFill>
                  <a:schemeClr val="bg1"/>
                </a:solidFill>
              </a:rPr>
              <a:t>NO</a:t>
            </a:r>
            <a:r>
              <a:rPr lang="en-US" sz="3000" b="1" baseline="-25000" dirty="0" err="1">
                <a:solidFill>
                  <a:schemeClr val="bg1"/>
                </a:solidFill>
              </a:rPr>
              <a:t>2</a:t>
            </a:r>
            <a:r>
              <a:rPr lang="en-US" sz="3000" b="1" dirty="0">
                <a:solidFill>
                  <a:schemeClr val="bg1"/>
                </a:solidFill>
              </a:rPr>
              <a:t> and Ozone 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with NASA’s shipboard Pandora</a:t>
            </a:r>
          </a:p>
        </p:txBody>
      </p:sp>
      <p:sp>
        <p:nvSpPr>
          <p:cNvPr id="4" name="Rectangle 3"/>
          <p:cNvSpPr/>
          <p:nvPr/>
        </p:nvSpPr>
        <p:spPr>
          <a:xfrm>
            <a:off x="450088" y="4956314"/>
            <a:ext cx="4572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Maria </a:t>
            </a:r>
            <a:r>
              <a:rPr lang="en-US" dirty="0" err="1">
                <a:solidFill>
                  <a:schemeClr val="bg1"/>
                </a:solidFill>
              </a:rPr>
              <a:t>Tzortziou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1400" i="1" dirty="0">
                <a:solidFill>
                  <a:schemeClr val="bg1"/>
                </a:solidFill>
              </a:rPr>
              <a:t>City University of New York &amp; Columbia University LDEO</a:t>
            </a:r>
          </a:p>
          <a:p>
            <a:r>
              <a:rPr lang="en-US" dirty="0">
                <a:solidFill>
                  <a:schemeClr val="bg1"/>
                </a:solidFill>
              </a:rPr>
              <a:t>With: Brian T. Lamb, Ryan Stauffer, Jay R. Herman, Nader </a:t>
            </a:r>
            <a:r>
              <a:rPr lang="en-US" dirty="0" err="1">
                <a:solidFill>
                  <a:schemeClr val="bg1"/>
                </a:solidFill>
              </a:rPr>
              <a:t>Abuhassan</a:t>
            </a:r>
            <a:r>
              <a:rPr lang="en-US" dirty="0">
                <a:solidFill>
                  <a:schemeClr val="bg1"/>
                </a:solidFill>
              </a:rPr>
              <a:t>, Elena </a:t>
            </a:r>
            <a:r>
              <a:rPr lang="en-US" dirty="0" err="1">
                <a:solidFill>
                  <a:schemeClr val="bg1"/>
                </a:solidFill>
              </a:rPr>
              <a:t>Spinei</a:t>
            </a:r>
            <a:r>
              <a:rPr lang="en-US" dirty="0">
                <a:solidFill>
                  <a:schemeClr val="bg1"/>
                </a:solidFill>
              </a:rPr>
              <a:t>, Anne M. Thompson </a:t>
            </a:r>
          </a:p>
        </p:txBody>
      </p:sp>
    </p:spTree>
    <p:extLst>
      <p:ext uri="{BB962C8B-B14F-4D97-AF65-F5344CB8AC3E}">
        <p14:creationId xmlns:p14="http://schemas.microsoft.com/office/powerpoint/2010/main" val="801848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97" y="3434080"/>
            <a:ext cx="8649105" cy="34239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0063" y="194617"/>
            <a:ext cx="4017437" cy="3277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dirty="0"/>
              <a:t>- High </a:t>
            </a:r>
            <a:r>
              <a:rPr lang="en-US" b="1" dirty="0"/>
              <a:t>temporal and spatial variability </a:t>
            </a:r>
            <a:r>
              <a:rPr lang="en-US" dirty="0"/>
              <a:t>in atmospheric </a:t>
            </a:r>
            <a:r>
              <a:rPr lang="en-US" dirty="0" err="1"/>
              <a:t>NO</a:t>
            </a:r>
            <a:r>
              <a:rPr lang="en-US" baseline="-25000" dirty="0" err="1"/>
              <a:t>2</a:t>
            </a:r>
            <a:r>
              <a:rPr lang="en-US" dirty="0"/>
              <a:t> across these coastal waters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- Large spatial gradients in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NO2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column during approach to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urban regions, with TC </a:t>
            </a:r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NO2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 exceeding 0.5 DU, even in these offshore waters sampled by R/V </a:t>
            </a:r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Onnuri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NO2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column showed strong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diurnal variability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at held position offshore Seoul (plot on the right)</a:t>
            </a:r>
          </a:p>
        </p:txBody>
      </p:sp>
      <p:pic>
        <p:nvPicPr>
          <p:cNvPr id="20" name="Picture 19"/>
          <p:cNvPicPr/>
          <p:nvPr/>
        </p:nvPicPr>
        <p:blipFill>
          <a:blip r:embed="rId4"/>
          <a:stretch>
            <a:fillRect/>
          </a:stretch>
        </p:blipFill>
        <p:spPr>
          <a:xfrm>
            <a:off x="4127500" y="550908"/>
            <a:ext cx="4386485" cy="22997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366128" y="2808581"/>
            <a:ext cx="2327174" cy="663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r>
              <a:rPr lang="en-US" sz="1200" b="1" dirty="0"/>
              <a:t>Difference in </a:t>
            </a:r>
            <a:r>
              <a:rPr lang="en-US" sz="1200" b="1" dirty="0" err="1"/>
              <a:t>TCNO</a:t>
            </a:r>
            <a:r>
              <a:rPr lang="en-US" sz="1200" b="1" baseline="-25000" dirty="0" err="1"/>
              <a:t>2</a:t>
            </a:r>
            <a:r>
              <a:rPr lang="en-US" sz="1200" b="1" dirty="0"/>
              <a:t> between shipboard Pandora and OMI on May 18 2016 and resulting false diurnal variability (%) in ocean </a:t>
            </a:r>
            <a:r>
              <a:rPr lang="en-US" sz="1200" b="1" i="1" dirty="0"/>
              <a:t>R</a:t>
            </a:r>
            <a:r>
              <a:rPr lang="en-US" sz="1200" b="1" i="1" baseline="-25000" dirty="0"/>
              <a:t>rs</a:t>
            </a:r>
            <a:endParaRPr lang="en-US" sz="1200" b="1" dirty="0"/>
          </a:p>
        </p:txBody>
      </p:sp>
      <p:sp>
        <p:nvSpPr>
          <p:cNvPr id="22" name="Rectangle 21"/>
          <p:cNvSpPr/>
          <p:nvPr/>
        </p:nvSpPr>
        <p:spPr>
          <a:xfrm>
            <a:off x="6693302" y="2850610"/>
            <a:ext cx="2165337" cy="810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r>
              <a:rPr lang="en-US" sz="1200" b="1" dirty="0"/>
              <a:t>Difference in </a:t>
            </a:r>
            <a:r>
              <a:rPr lang="en-US" sz="1200" b="1" dirty="0" err="1"/>
              <a:t>TCNO</a:t>
            </a:r>
            <a:r>
              <a:rPr lang="en-US" sz="1200" b="1" baseline="-25000" dirty="0" err="1"/>
              <a:t>2</a:t>
            </a:r>
            <a:r>
              <a:rPr lang="en-US" sz="1200" b="1" dirty="0"/>
              <a:t> over coastal land and coastal ocean offshore Seoul and resulting false diurnal variability (%) in ocean </a:t>
            </a:r>
            <a:r>
              <a:rPr lang="en-US" sz="1200" b="1" i="1" dirty="0"/>
              <a:t>R</a:t>
            </a:r>
            <a:r>
              <a:rPr lang="en-US" sz="1200" b="1" i="1" baseline="-25000" dirty="0"/>
              <a:t>rs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533600" y="241647"/>
            <a:ext cx="3815196" cy="3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Impact on ocean color retrievals  </a:t>
            </a:r>
            <a:endParaRPr lang="en-US" sz="15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156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183.JPG"/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467" y="93134"/>
            <a:ext cx="8297333" cy="920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Measurements:</a:t>
            </a:r>
          </a:p>
          <a:p>
            <a:r>
              <a:rPr lang="en-US" sz="2400" b="1" dirty="0"/>
              <a:t>	AOP (x2)</a:t>
            </a:r>
          </a:p>
          <a:p>
            <a:r>
              <a:rPr lang="en-US" sz="2400" b="1" dirty="0"/>
              <a:t>	Underway </a:t>
            </a:r>
            <a:r>
              <a:rPr lang="en-US" sz="2400" b="1" dirty="0" err="1"/>
              <a:t>rs</a:t>
            </a:r>
            <a:r>
              <a:rPr lang="en-US" sz="2400" b="1" dirty="0"/>
              <a:t> reflectance </a:t>
            </a:r>
          </a:p>
          <a:p>
            <a:r>
              <a:rPr lang="en-US" sz="2400" b="1" dirty="0"/>
              <a:t>	IOP (filtered and unfiltered, x3) includes a, c, bb, VSF</a:t>
            </a:r>
          </a:p>
          <a:p>
            <a:r>
              <a:rPr lang="en-US" sz="2400" b="1" dirty="0"/>
              <a:t>	Underway IOP (filtered and unfiltered)</a:t>
            </a:r>
          </a:p>
          <a:p>
            <a:r>
              <a:rPr lang="en-US" sz="2400" b="1" dirty="0"/>
              <a:t>	DOC, POM, TSS and properties </a:t>
            </a:r>
          </a:p>
          <a:p>
            <a:r>
              <a:rPr lang="en-US" sz="2400" b="1" dirty="0"/>
              <a:t>	bottle nutrients (inorganic and organic), oxygen</a:t>
            </a:r>
          </a:p>
          <a:p>
            <a:r>
              <a:rPr lang="en-US" sz="2400" b="1" dirty="0"/>
              <a:t>	bottle optical properties (including </a:t>
            </a:r>
            <a:r>
              <a:rPr lang="en-US" sz="2400" b="1" dirty="0" err="1"/>
              <a:t>aph</a:t>
            </a:r>
            <a:r>
              <a:rPr lang="en-US" sz="2400" b="1" dirty="0"/>
              <a:t>, </a:t>
            </a:r>
            <a:r>
              <a:rPr lang="en-US" sz="2400" b="1" dirty="0" err="1"/>
              <a:t>ap</a:t>
            </a:r>
            <a:r>
              <a:rPr lang="en-US" sz="2400" b="1" dirty="0"/>
              <a:t>, </a:t>
            </a:r>
            <a:r>
              <a:rPr lang="en-US" sz="2400" b="1" dirty="0" err="1"/>
              <a:t>acdm</a:t>
            </a:r>
            <a:r>
              <a:rPr lang="en-US" sz="2400" b="1" dirty="0"/>
              <a:t>)</a:t>
            </a:r>
          </a:p>
          <a:p>
            <a:r>
              <a:rPr lang="en-US" sz="2400" b="1" dirty="0"/>
              <a:t>	HPLC (x2)</a:t>
            </a:r>
          </a:p>
          <a:p>
            <a:r>
              <a:rPr lang="en-US" sz="2400" b="1" dirty="0"/>
              <a:t>	underway particle imaging (x4)</a:t>
            </a:r>
          </a:p>
          <a:p>
            <a:r>
              <a:rPr lang="en-US" sz="2400" b="1" dirty="0"/>
              <a:t>	NPP, NCP and CR</a:t>
            </a:r>
          </a:p>
          <a:p>
            <a:r>
              <a:rPr lang="en-US" sz="2400" b="1" dirty="0"/>
              <a:t>	Four 24</a:t>
            </a:r>
            <a:r>
              <a:rPr lang="en-US" sz="2400" b="1" baseline="30000" dirty="0"/>
              <a:t>+</a:t>
            </a:r>
            <a:r>
              <a:rPr lang="en-US" sz="2400" b="1" dirty="0"/>
              <a:t> hour </a:t>
            </a:r>
            <a:r>
              <a:rPr lang="en-US" sz="2400" b="1" dirty="0" err="1"/>
              <a:t>Lagrangian</a:t>
            </a:r>
            <a:r>
              <a:rPr lang="en-US" sz="2400" b="1" dirty="0"/>
              <a:t> drifter deployments</a:t>
            </a:r>
          </a:p>
          <a:p>
            <a:r>
              <a:rPr lang="en-US" sz="2400" b="1" dirty="0"/>
              <a:t>	Particle size distribution and volume</a:t>
            </a:r>
          </a:p>
          <a:p>
            <a:r>
              <a:rPr lang="en-US" sz="2400" b="1" dirty="0"/>
              <a:t>	NO</a:t>
            </a:r>
            <a:r>
              <a:rPr lang="en-US" sz="2400" b="1" baseline="-25000" dirty="0"/>
              <a:t>2</a:t>
            </a:r>
            <a:r>
              <a:rPr lang="en-US" sz="2400" b="1" dirty="0"/>
              <a:t>, O</a:t>
            </a:r>
            <a:r>
              <a:rPr lang="en-US" sz="2400" b="1" baseline="-25000" dirty="0"/>
              <a:t>3</a:t>
            </a:r>
            <a:r>
              <a:rPr lang="en-US" sz="2400" b="1" dirty="0"/>
              <a:t>,  AOT</a:t>
            </a:r>
          </a:p>
          <a:p>
            <a:r>
              <a:rPr lang="en-US" sz="2400" b="1" dirty="0"/>
              <a:t>	Underway LIDAR (410-710nm, 7</a:t>
            </a:r>
            <a:r>
              <a:rPr lang="en-US" sz="2400" b="1" dirty="0">
                <a:latin typeface="Symbol" charset="2"/>
                <a:cs typeface="Symbol" charset="2"/>
              </a:rPr>
              <a:t>l</a:t>
            </a:r>
            <a:r>
              <a:rPr lang="en-US" sz="2400" b="1" dirty="0"/>
              <a:t>)</a:t>
            </a:r>
          </a:p>
          <a:p>
            <a:r>
              <a:rPr lang="en-US" sz="2400" b="1" dirty="0"/>
              <a:t>	Laser </a:t>
            </a:r>
            <a:r>
              <a:rPr lang="en-US" sz="2400" b="1" dirty="0" err="1"/>
              <a:t>fluorometer</a:t>
            </a:r>
            <a:r>
              <a:rPr lang="en-US" sz="2400" b="1" dirty="0"/>
              <a:t>, </a:t>
            </a:r>
            <a:r>
              <a:rPr lang="en-US" sz="2400" b="1" dirty="0" err="1"/>
              <a:t>Fv</a:t>
            </a:r>
            <a:r>
              <a:rPr lang="en-US" sz="2400" b="1" dirty="0"/>
              <a:t>/FM (</a:t>
            </a:r>
            <a:r>
              <a:rPr lang="en-US" sz="2400" b="1" dirty="0" err="1"/>
              <a:t>FIRe</a:t>
            </a:r>
            <a:r>
              <a:rPr lang="en-US" sz="2400" b="1" dirty="0"/>
              <a:t>)</a:t>
            </a:r>
          </a:p>
          <a:p>
            <a:r>
              <a:rPr lang="en-US" sz="2400" b="1" dirty="0"/>
              <a:t>	pCO</a:t>
            </a:r>
            <a:r>
              <a:rPr lang="en-US" sz="2400" b="1" baseline="-25000" dirty="0"/>
              <a:t>2</a:t>
            </a:r>
            <a:r>
              <a:rPr lang="en-US" sz="2400" b="1" dirty="0"/>
              <a:t>, TA, DIC, pH</a:t>
            </a:r>
          </a:p>
          <a:p>
            <a:r>
              <a:rPr lang="en-US" sz="2400" b="1" dirty="0"/>
              <a:t>	</a:t>
            </a:r>
            <a:r>
              <a:rPr lang="en-US" sz="2400" b="1" dirty="0" err="1"/>
              <a:t>Overflights</a:t>
            </a:r>
            <a:r>
              <a:rPr lang="en-US" sz="2400" b="1" dirty="0"/>
              <a:t> Ball MOS-P and GEO-TASO</a:t>
            </a:r>
          </a:p>
          <a:p>
            <a:r>
              <a:rPr lang="en-US" sz="2400" b="1" dirty="0"/>
              <a:t>	</a:t>
            </a:r>
          </a:p>
          <a:p>
            <a:r>
              <a:rPr lang="en-US" sz="2400" b="1" dirty="0"/>
              <a:t>	 </a:t>
            </a:r>
          </a:p>
          <a:p>
            <a:r>
              <a:rPr lang="en-US" sz="2800" b="1" dirty="0"/>
              <a:t>			</a:t>
            </a:r>
          </a:p>
          <a:p>
            <a:r>
              <a:rPr lang="en-US" sz="2800" b="1" dirty="0"/>
              <a:t>		</a:t>
            </a:r>
          </a:p>
          <a:p>
            <a:r>
              <a:rPr lang="en-US" sz="2800" b="1" dirty="0"/>
              <a:t>		</a:t>
            </a:r>
          </a:p>
          <a:p>
            <a:r>
              <a:rPr lang="en-US" sz="2800" b="1" dirty="0"/>
              <a:t>	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21733" y="1219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086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271000" cy="1470025"/>
          </a:xfrm>
        </p:spPr>
        <p:txBody>
          <a:bodyPr>
            <a:normAutofit/>
          </a:bodyPr>
          <a:lstStyle/>
          <a:p>
            <a:r>
              <a:rPr lang="en-US" sz="3200" dirty="0"/>
              <a:t>KORUS-OC </a:t>
            </a:r>
            <a:r>
              <a:rPr lang="en-US" sz="3200" i="1" dirty="0"/>
              <a:t>R/V </a:t>
            </a:r>
            <a:r>
              <a:rPr lang="en-US" sz="3200" i="1" dirty="0" err="1"/>
              <a:t>Onnuri</a:t>
            </a:r>
            <a:r>
              <a:rPr lang="en-US" sz="3200" i="1" dirty="0"/>
              <a:t> </a:t>
            </a:r>
            <a:r>
              <a:rPr lang="en-US" sz="3200" dirty="0"/>
              <a:t>Trace Gas Measurements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2688" y="5461000"/>
            <a:ext cx="7982712" cy="1752600"/>
          </a:xfrm>
        </p:spPr>
        <p:txBody>
          <a:bodyPr>
            <a:normAutofit/>
          </a:bodyPr>
          <a:lstStyle/>
          <a:p>
            <a:r>
              <a:rPr lang="en-US" sz="1800" dirty="0"/>
              <a:t>Ryan M. Stauffer</a:t>
            </a:r>
          </a:p>
          <a:p>
            <a:r>
              <a:rPr lang="en-US" sz="1800" i="1" dirty="0"/>
              <a:t>NASA Goddard Space Flight Center, Greenbelt, MD, USA</a:t>
            </a:r>
          </a:p>
          <a:p>
            <a:r>
              <a:rPr lang="en-US" sz="1800" dirty="0"/>
              <a:t>With: Maria A. </a:t>
            </a:r>
            <a:r>
              <a:rPr lang="en-US" sz="1800" dirty="0" err="1"/>
              <a:t>Tzortziou</a:t>
            </a:r>
            <a:r>
              <a:rPr lang="en-US" sz="1800" dirty="0"/>
              <a:t>, Anne M. Thompson, Carolyn E. Jordan, Brian T. Lamb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331914"/>
              </p:ext>
            </p:extLst>
          </p:nvPr>
        </p:nvGraphicFramePr>
        <p:xfrm>
          <a:off x="1218184" y="1354008"/>
          <a:ext cx="6782816" cy="3929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1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6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8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5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574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Measurement</a:t>
                      </a:r>
                    </a:p>
                  </a:txBody>
                  <a:tcPr marL="69202" marR="69202" marT="34601" marB="346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Manufacturer</a:t>
                      </a:r>
                    </a:p>
                  </a:txBody>
                  <a:tcPr marL="69202" marR="69202" marT="34601" marB="346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Model</a:t>
                      </a:r>
                    </a:p>
                  </a:txBody>
                  <a:tcPr marL="69202" marR="69202" marT="34601" marB="346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Frequency</a:t>
                      </a:r>
                    </a:p>
                  </a:txBody>
                  <a:tcPr marL="69202" marR="69202" marT="34601" marB="346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9232">
                <a:tc>
                  <a:txBody>
                    <a:bodyPr/>
                    <a:lstStyle/>
                    <a:p>
                      <a:r>
                        <a:rPr lang="en-US" sz="1400" dirty="0"/>
                        <a:t>Ozone (O</a:t>
                      </a:r>
                      <a:r>
                        <a:rPr lang="en-US" sz="1400" baseline="-25000" dirty="0"/>
                        <a:t>3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 marL="69202" marR="69202" marT="34601" marB="34601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Thermo</a:t>
                      </a:r>
                      <a:r>
                        <a:rPr lang="en-US" sz="1400" baseline="0" dirty="0"/>
                        <a:t> Electron Corporation</a:t>
                      </a:r>
                      <a:endParaRPr lang="en-US" sz="1400" dirty="0"/>
                    </a:p>
                  </a:txBody>
                  <a:tcPr marL="69202" marR="69202" marT="34601" marB="34601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49C</a:t>
                      </a:r>
                    </a:p>
                  </a:txBody>
                  <a:tcPr marL="69202" marR="69202" marT="34601" marB="34601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 minute averages</a:t>
                      </a:r>
                    </a:p>
                  </a:txBody>
                  <a:tcPr marL="69202" marR="69202" marT="34601" marB="346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9232">
                <a:tc>
                  <a:txBody>
                    <a:bodyPr/>
                    <a:lstStyle/>
                    <a:p>
                      <a:r>
                        <a:rPr lang="en-US" sz="1400" dirty="0"/>
                        <a:t>Nitric Oxide</a:t>
                      </a:r>
                      <a:r>
                        <a:rPr lang="en-US" sz="1400" baseline="0" dirty="0"/>
                        <a:t> and </a:t>
                      </a:r>
                      <a:r>
                        <a:rPr lang="en-US" sz="1400" dirty="0"/>
                        <a:t>Total </a:t>
                      </a:r>
                      <a:r>
                        <a:rPr lang="en-US" sz="1400" baseline="0" dirty="0"/>
                        <a:t>Reactive Nitrogen (NO/</a:t>
                      </a:r>
                      <a:r>
                        <a:rPr lang="en-US" sz="1400" baseline="0" dirty="0" err="1"/>
                        <a:t>NO</a:t>
                      </a:r>
                      <a:r>
                        <a:rPr lang="en-US" sz="1400" baseline="-25000" dirty="0" err="1"/>
                        <a:t>y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 marL="69202" marR="69202" marT="34601" marB="34601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Thermo</a:t>
                      </a:r>
                      <a:r>
                        <a:rPr lang="en-US" sz="1400" baseline="0" dirty="0"/>
                        <a:t> Electron Corporation</a:t>
                      </a:r>
                      <a:endParaRPr lang="en-US" sz="1400" dirty="0"/>
                    </a:p>
                  </a:txBody>
                  <a:tcPr marL="69202" marR="69202" marT="34601" marB="34601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42C-Y</a:t>
                      </a:r>
                    </a:p>
                  </a:txBody>
                  <a:tcPr marL="69202" marR="69202" marT="34601" marB="34601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 minute averages</a:t>
                      </a:r>
                    </a:p>
                    <a:p>
                      <a:endParaRPr lang="en-US" sz="1400" dirty="0"/>
                    </a:p>
                  </a:txBody>
                  <a:tcPr marL="69202" marR="69202" marT="34601" marB="346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9232">
                <a:tc>
                  <a:txBody>
                    <a:bodyPr/>
                    <a:lstStyle/>
                    <a:p>
                      <a:r>
                        <a:rPr lang="en-US" sz="1400" dirty="0"/>
                        <a:t>Carbon Monoxide (CO)</a:t>
                      </a:r>
                    </a:p>
                  </a:txBody>
                  <a:tcPr marL="69202" marR="69202" marT="34601" marB="34601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Thermo</a:t>
                      </a:r>
                      <a:r>
                        <a:rPr lang="en-US" sz="1400" baseline="0" dirty="0"/>
                        <a:t> Electron Corporation</a:t>
                      </a:r>
                      <a:endParaRPr lang="en-US" sz="1400" dirty="0"/>
                    </a:p>
                  </a:txBody>
                  <a:tcPr marL="69202" marR="69202" marT="34601" marB="34601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48C</a:t>
                      </a:r>
                    </a:p>
                  </a:txBody>
                  <a:tcPr marL="69202" marR="69202" marT="34601" marB="34601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 minute averages</a:t>
                      </a:r>
                    </a:p>
                    <a:p>
                      <a:endParaRPr lang="en-US" sz="1400" dirty="0"/>
                    </a:p>
                  </a:txBody>
                  <a:tcPr marL="69202" marR="69202" marT="34601" marB="346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5748">
                <a:tc>
                  <a:txBody>
                    <a:bodyPr/>
                    <a:lstStyle/>
                    <a:p>
                      <a:r>
                        <a:rPr lang="en-US" sz="1400" dirty="0"/>
                        <a:t>Nitrogen</a:t>
                      </a:r>
                      <a:r>
                        <a:rPr lang="en-US" sz="1400" baseline="0" dirty="0"/>
                        <a:t> Dioxide (NO</a:t>
                      </a:r>
                      <a:r>
                        <a:rPr lang="en-US" sz="1400" baseline="-25000" dirty="0"/>
                        <a:t>2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 marL="69202" marR="69202" marT="34601" marB="34601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Aerodyne</a:t>
                      </a:r>
                    </a:p>
                  </a:txBody>
                  <a:tcPr marL="69202" marR="69202" marT="34601" marB="34601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CAPS</a:t>
                      </a:r>
                    </a:p>
                  </a:txBody>
                  <a:tcPr marL="69202" marR="69202" marT="34601" marB="34601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 second averages</a:t>
                      </a:r>
                    </a:p>
                  </a:txBody>
                  <a:tcPr marL="69202" marR="69202" marT="34601" marB="346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58096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274638"/>
            <a:ext cx="8650224" cy="1143000"/>
          </a:xfrm>
        </p:spPr>
        <p:txBody>
          <a:bodyPr>
            <a:noAutofit/>
          </a:bodyPr>
          <a:lstStyle/>
          <a:p>
            <a:r>
              <a:rPr lang="en-US" sz="4000" dirty="0"/>
              <a:t>Surface Pollution on 26 May</a:t>
            </a:r>
          </a:p>
        </p:txBody>
      </p:sp>
      <p:pic>
        <p:nvPicPr>
          <p:cNvPr id="1026" name="Picture 2" descr="C:\Users\RStauffer\Desktop\26_May_polluti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4009" r="8083" b="9678"/>
          <a:stretch/>
        </p:blipFill>
        <p:spPr bwMode="auto">
          <a:xfrm>
            <a:off x="2084832" y="1189038"/>
            <a:ext cx="6931152" cy="42102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6304" y="1335024"/>
            <a:ext cx="201168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Intense pollution encountered on 26 May, coincident with high aerosol scattering and absorption (previous slides)</a:t>
            </a:r>
          </a:p>
          <a:p>
            <a:endParaRPr lang="en-US" sz="2000" dirty="0"/>
          </a:p>
          <a:p>
            <a:r>
              <a:rPr lang="en-US" sz="2000" dirty="0"/>
              <a:t>Largest O</a:t>
            </a:r>
            <a:r>
              <a:rPr lang="en-US" sz="2000" baseline="-25000" dirty="0"/>
              <a:t>3</a:t>
            </a:r>
            <a:r>
              <a:rPr lang="en-US" sz="2000" dirty="0"/>
              <a:t> (163 ppbv) and CO (&gt;1 </a:t>
            </a:r>
            <a:r>
              <a:rPr lang="en-US" sz="2000" dirty="0" err="1"/>
              <a:t>ppmv</a:t>
            </a:r>
            <a:r>
              <a:rPr lang="en-US" sz="2000" dirty="0"/>
              <a:t>) values of the campaign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72200" y="1371600"/>
            <a:ext cx="0" cy="356616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534912" y="1371600"/>
            <a:ext cx="0" cy="356616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03720" y="1371600"/>
            <a:ext cx="0" cy="356616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517892" y="1371600"/>
            <a:ext cx="0" cy="356616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543300" y="4655820"/>
            <a:ext cx="2628900" cy="80772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17904" y="5384066"/>
            <a:ext cx="2810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Plumes from coastal industrial and shipping activity (lower O</a:t>
            </a:r>
            <a:r>
              <a:rPr lang="en-US" i="1" baseline="-25000" dirty="0"/>
              <a:t>3</a:t>
            </a:r>
            <a:r>
              <a:rPr lang="en-US" i="1" dirty="0"/>
              <a:t>, increased NO</a:t>
            </a:r>
            <a:r>
              <a:rPr lang="en-US" i="1" baseline="-25000" dirty="0"/>
              <a:t>2</a:t>
            </a:r>
            <a:r>
              <a:rPr lang="en-US" i="1" dirty="0"/>
              <a:t>/</a:t>
            </a:r>
            <a:r>
              <a:rPr lang="en-US" i="1" dirty="0" err="1"/>
              <a:t>NO</a:t>
            </a:r>
            <a:r>
              <a:rPr lang="en-US" i="1" baseline="-25000" dirty="0" err="1"/>
              <a:t>y</a:t>
            </a:r>
            <a:r>
              <a:rPr lang="en-US" i="1" dirty="0"/>
              <a:t> and CO)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76644" y="5384065"/>
            <a:ext cx="2139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Aged, polluted air. O</a:t>
            </a:r>
            <a:r>
              <a:rPr lang="en-US" i="1" baseline="-25000" dirty="0"/>
              <a:t>3</a:t>
            </a:r>
            <a:r>
              <a:rPr lang="en-US" i="1" dirty="0"/>
              <a:t>, </a:t>
            </a:r>
            <a:r>
              <a:rPr lang="en-US" i="1" dirty="0" err="1"/>
              <a:t>NO</a:t>
            </a:r>
            <a:r>
              <a:rPr lang="en-US" i="1" baseline="-25000" dirty="0" err="1"/>
              <a:t>y</a:t>
            </a:r>
            <a:r>
              <a:rPr lang="en-US" i="1" dirty="0"/>
              <a:t>, and CO all increase together from 1600-1830 KST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109460" y="4808220"/>
            <a:ext cx="259080" cy="65532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2652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327184"/>
            <a:ext cx="8432800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Submitted or published:</a:t>
            </a:r>
          </a:p>
          <a:p>
            <a:endParaRPr lang="en-US" sz="2000" dirty="0"/>
          </a:p>
          <a:p>
            <a:r>
              <a:rPr lang="en-US" sz="2000" dirty="0"/>
              <a:t>Gomes, H. do. R., Q. </a:t>
            </a:r>
            <a:r>
              <a:rPr lang="en-US" sz="2000" dirty="0" err="1"/>
              <a:t>Xu</a:t>
            </a:r>
            <a:r>
              <a:rPr lang="en-US" sz="2000" dirty="0"/>
              <a:t>, J. Ishizaka, E. J. Carpenter, P. L. </a:t>
            </a:r>
            <a:r>
              <a:rPr lang="en-US" sz="2000" dirty="0" err="1"/>
              <a:t>Yager</a:t>
            </a:r>
            <a:r>
              <a:rPr lang="en-US" sz="2000" dirty="0"/>
              <a:t> and J. I. Goes (2018) The influence of riverine nutrients in niche partitioning of phytoplankton communities - a contrast between the Amazon River Plume and the </a:t>
            </a:r>
            <a:r>
              <a:rPr lang="en-US" sz="2000" dirty="0" err="1"/>
              <a:t>Changjiang</a:t>
            </a:r>
            <a:r>
              <a:rPr lang="en-US" sz="2000" dirty="0"/>
              <a:t> (Yangtze) River diluted water of the East China Sea. Frontiers in Marine Sciences, 25,  </a:t>
            </a:r>
            <a:r>
              <a:rPr lang="en-US" sz="2000" dirty="0">
                <a:hlinkClick r:id="rId2"/>
              </a:rPr>
              <a:t>https://doi.org/10.3389/fmars.2018.00343</a:t>
            </a:r>
            <a:endParaRPr lang="en-US" sz="2000" dirty="0"/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Wei, J., et al. (2019). Derivation of phytoplankton, CDOM and detritus absorption coefficients from the Landsat 8/OLI reflectance in coastal waters. Under review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Wei, J., et al. (2019). Estimation of the remote sensing reflectance at blue bands to improve satellite ocean color observations in coastal waters. Under review</a:t>
            </a:r>
          </a:p>
          <a:p>
            <a:endParaRPr lang="en-US" sz="2000" dirty="0"/>
          </a:p>
          <a:p>
            <a:r>
              <a:rPr lang="en-US" sz="2000" dirty="0"/>
              <a:t>Thompson, A.M., Stauffer, R.M., Boyle, T.P., </a:t>
            </a:r>
            <a:r>
              <a:rPr lang="en-US" sz="2000" dirty="0" err="1"/>
              <a:t>Kollonige</a:t>
            </a:r>
            <a:r>
              <a:rPr lang="en-US" sz="2000" dirty="0"/>
              <a:t>, D.E., Miyazaki, K., </a:t>
            </a:r>
            <a:r>
              <a:rPr lang="en-US" sz="2000" dirty="0" err="1"/>
              <a:t>Tzortziou</a:t>
            </a:r>
            <a:r>
              <a:rPr lang="en-US" sz="2000" dirty="0"/>
              <a:t>, M., Herman, J.R., Jordan, C.N., Lamb, B.T., Duncan, B.N. (2019), Comparison of near-surface NO2 pollution with Pandora total column NO2 during the Korea-United States Ocean Color (KORUS OC) campaign, for J. </a:t>
            </a:r>
            <a:r>
              <a:rPr lang="en-US" sz="2000" dirty="0" err="1"/>
              <a:t>Geophys</a:t>
            </a:r>
            <a:r>
              <a:rPr lang="en-US" sz="2000" dirty="0"/>
              <a:t>. Res. Atmos.</a:t>
            </a:r>
          </a:p>
          <a:p>
            <a:r>
              <a:rPr lang="en-US" sz="2000" dirty="0"/>
              <a:t> </a:t>
            </a:r>
          </a:p>
          <a:p>
            <a:endParaRPr lang="en-US" sz="2000" dirty="0"/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591957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5092"/>
            <a:ext cx="894080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On the way: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W. Kim, J-E Moon, S. Freeman, J. Wei, Z. Shang, A. Mannino (2019)</a:t>
            </a:r>
          </a:p>
          <a:p>
            <a:r>
              <a:rPr lang="en-US" sz="1600" dirty="0"/>
              <a:t>Assessing Uncertainty in Remote Sensing Reflectance Derived from Multiple Above-Water Hyperspectral Radiometers for Ocean Color Analysis (ready to submit)</a:t>
            </a:r>
          </a:p>
          <a:p>
            <a:r>
              <a:rPr lang="en-US" sz="1600" dirty="0"/>
              <a:t> </a:t>
            </a:r>
          </a:p>
          <a:p>
            <a:r>
              <a:rPr lang="en-US" sz="1600" dirty="0"/>
              <a:t>S. </a:t>
            </a:r>
            <a:r>
              <a:rPr lang="en-US" sz="1600" dirty="0" err="1"/>
              <a:t>Ackleson</a:t>
            </a:r>
            <a:r>
              <a:rPr lang="en-US" sz="1600" dirty="0"/>
              <a:t> and D. Gray. Shipboard Polarized Spectrometry in Support of Geostationary Ocean Color Remote Sensing.  </a:t>
            </a:r>
          </a:p>
          <a:p>
            <a:r>
              <a:rPr lang="en-US" sz="1600" dirty="0"/>
              <a:t> </a:t>
            </a:r>
          </a:p>
          <a:p>
            <a:r>
              <a:rPr lang="en-US" sz="1600" dirty="0"/>
              <a:t>Goes, J. I., </a:t>
            </a:r>
            <a:r>
              <a:rPr lang="en-US" sz="1600" dirty="0" err="1"/>
              <a:t>H.do</a:t>
            </a:r>
            <a:r>
              <a:rPr lang="en-US" sz="1600" dirty="0"/>
              <a:t> R. Gomes, J. Wu, J. Noh, J. Salisbury and A. </a:t>
            </a:r>
            <a:r>
              <a:rPr lang="en-US" sz="1600" dirty="0" err="1"/>
              <a:t>Maninno</a:t>
            </a:r>
            <a:r>
              <a:rPr lang="en-US" sz="1600" dirty="0"/>
              <a:t>. Estimates of diurnal variations in phytoplankton photosynthetic rate parameters for improved estimates of primary productivity from geostationary satellite observations.</a:t>
            </a:r>
          </a:p>
          <a:p>
            <a:r>
              <a:rPr lang="en-US" sz="1600" dirty="0"/>
              <a:t> </a:t>
            </a:r>
          </a:p>
          <a:p>
            <a:r>
              <a:rPr lang="en-US" sz="1600" dirty="0"/>
              <a:t>Salisbury J., B. </a:t>
            </a:r>
            <a:r>
              <a:rPr lang="en-US" sz="1600" dirty="0" err="1"/>
              <a:t>Jonsson</a:t>
            </a:r>
            <a:r>
              <a:rPr lang="en-US" sz="1600" dirty="0"/>
              <a:t>, A. Mannino, W. Kim. Geostationary ocean color data reveal diurnal growth and loss of phytoplankton biomass</a:t>
            </a:r>
          </a:p>
          <a:p>
            <a:r>
              <a:rPr lang="en-US" sz="1600" dirty="0"/>
              <a:t> </a:t>
            </a:r>
          </a:p>
          <a:p>
            <a:r>
              <a:rPr lang="en-US" sz="1600" dirty="0"/>
              <a:t>Fan, Y., </a:t>
            </a:r>
            <a:r>
              <a:rPr lang="en-US" sz="1600" dirty="0" err="1"/>
              <a:t>Stamnes</a:t>
            </a:r>
            <a:r>
              <a:rPr lang="en-US" sz="1600" dirty="0"/>
              <a:t> K., </a:t>
            </a:r>
            <a:r>
              <a:rPr lang="en-US" sz="1600" dirty="0" err="1"/>
              <a:t>Gatebe</a:t>
            </a:r>
            <a:r>
              <a:rPr lang="en-US" sz="1600" dirty="0"/>
              <a:t>, C. W. Li.  A machine learning algorithm for GOCI to study diurnal variation in remote sensing reflectance.</a:t>
            </a:r>
          </a:p>
          <a:p>
            <a:r>
              <a:rPr lang="en-US" sz="1600" dirty="0"/>
              <a:t> </a:t>
            </a:r>
          </a:p>
          <a:p>
            <a:r>
              <a:rPr lang="en-US" sz="1600" dirty="0"/>
              <a:t>Jordan, C., Stauffer, R., Lamb, B., Hudgins, C., Thornhill, K. L., Schuster, G., Crosbie, E., Winstead, E., Anderson, B., Martin, R., Shook, M., Ziemba, L., </a:t>
            </a:r>
            <a:r>
              <a:rPr lang="en-US" sz="1600" dirty="0" err="1"/>
              <a:t>Beyersdorf</a:t>
            </a:r>
            <a:r>
              <a:rPr lang="en-US" sz="1600" dirty="0"/>
              <a:t>, A., Robinson, C., and </a:t>
            </a:r>
            <a:r>
              <a:rPr lang="en-US" sz="1600" dirty="0" err="1"/>
              <a:t>Corr</a:t>
            </a:r>
            <a:r>
              <a:rPr lang="en-US" sz="1600" dirty="0"/>
              <a:t>, C.: New in situ Aerosol Spectral Optical Measurements over 300-700 nm, Part 1: Spectral Aerosol Extinction Instrument (</a:t>
            </a:r>
            <a:r>
              <a:rPr lang="en-US" sz="1600" dirty="0" err="1"/>
              <a:t>SpEx</a:t>
            </a:r>
            <a:r>
              <a:rPr lang="en-US" sz="1600" dirty="0"/>
              <a:t>) Field Validation during the KORUS-OC cruise, in preparation, 2019. </a:t>
            </a:r>
          </a:p>
          <a:p>
            <a:endParaRPr lang="en-US" sz="1600" dirty="0"/>
          </a:p>
          <a:p>
            <a:r>
              <a:rPr lang="en-US" sz="1600" dirty="0"/>
              <a:t>Hill, P. and T. Milligan. Suspended sediment stratification in tidal channels limits upward turbulent mixing of sediment to the surface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032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/>
          <p:cNvCxnSpPr/>
          <p:nvPr/>
        </p:nvCxnSpPr>
        <p:spPr>
          <a:xfrm flipH="1">
            <a:off x="1391920" y="3434080"/>
            <a:ext cx="198221" cy="790694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35" y="748276"/>
            <a:ext cx="7693798" cy="5129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9322" y="4789616"/>
            <a:ext cx="854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Earth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18020" y="4789616"/>
            <a:ext cx="203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6238" y="1307448"/>
            <a:ext cx="1731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Atmosphere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3793" y="277129"/>
            <a:ext cx="5256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Thanks for hosting OCRT and IOCS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05759" y="5527421"/>
            <a:ext cx="70282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Good luck with GOCI 2!</a:t>
            </a:r>
          </a:p>
          <a:p>
            <a:pPr algn="ctr"/>
            <a:r>
              <a:rPr lang="en-US" sz="2800" dirty="0"/>
              <a:t>Thanks from all the American KORUS members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185646" y="1288724"/>
            <a:ext cx="3914348" cy="2495481"/>
            <a:chOff x="4185646" y="1288724"/>
            <a:chExt cx="3914348" cy="2495481"/>
          </a:xfrm>
        </p:grpSpPr>
        <p:sp>
          <p:nvSpPr>
            <p:cNvPr id="20" name="TextBox 19"/>
            <p:cNvSpPr txBox="1"/>
            <p:nvPr/>
          </p:nvSpPr>
          <p:spPr>
            <a:xfrm>
              <a:off x="7026413" y="1288724"/>
              <a:ext cx="10735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GOCI-II </a:t>
              </a:r>
            </a:p>
          </p:txBody>
        </p:sp>
        <p:pic>
          <p:nvPicPr>
            <p:cNvPr id="2" name="Picture 1" descr="s.tiff"/>
            <p:cNvPicPr>
              <a:picLocks noChangeAspect="1"/>
            </p:cNvPicPr>
            <p:nvPr/>
          </p:nvPicPr>
          <p:blipFill>
            <a:blip r:embed="rId4">
              <a:alphaModFix amt="8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5646" y="2599135"/>
              <a:ext cx="1106891" cy="1185070"/>
            </a:xfrm>
            <a:prstGeom prst="rect">
              <a:avLst/>
            </a:prstGeom>
          </p:spPr>
        </p:pic>
        <p:sp>
          <p:nvSpPr>
            <p:cNvPr id="12" name="Lightning Bolt 11"/>
            <p:cNvSpPr/>
            <p:nvPr/>
          </p:nvSpPr>
          <p:spPr>
            <a:xfrm rot="4425373">
              <a:off x="5266933" y="1878310"/>
              <a:ext cx="639734" cy="1441651"/>
            </a:xfrm>
            <a:prstGeom prst="lightningBolt">
              <a:avLst/>
            </a:prstGeom>
            <a:solidFill>
              <a:srgbClr val="FF00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231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183.JPG"/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401" y="148167"/>
            <a:ext cx="86106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New science and discovery enabled</a:t>
            </a:r>
            <a:endParaRPr lang="en-US" sz="3200" b="1" dirty="0"/>
          </a:p>
          <a:p>
            <a:pPr marL="514350" indent="-514350">
              <a:buAutoNum type="arabicParenR"/>
            </a:pPr>
            <a:r>
              <a:rPr lang="en-US" sz="3200" b="1" dirty="0"/>
              <a:t>High frequency in-water data for diurnal and tidal studies</a:t>
            </a:r>
          </a:p>
          <a:p>
            <a:pPr marL="514350" indent="-514350">
              <a:buAutoNum type="arabicParenR"/>
            </a:pPr>
            <a:r>
              <a:rPr lang="en-US" sz="3200" b="1" dirty="0"/>
              <a:t>Dynamic atmospheric data for new atmospheric corrections</a:t>
            </a:r>
          </a:p>
          <a:p>
            <a:pPr marL="514350" indent="-514350">
              <a:buAutoNum type="arabicParenR"/>
            </a:pPr>
            <a:r>
              <a:rPr lang="en-US" sz="3200" b="1" dirty="0"/>
              <a:t>Abundance of plastic microspheres and the potential impact to optical retrievals and ecosystems</a:t>
            </a:r>
          </a:p>
          <a:p>
            <a:pPr marL="514350" indent="-514350">
              <a:buAutoNum type="arabicParenR"/>
            </a:pPr>
            <a:r>
              <a:rPr lang="en-US" sz="3200" b="1" dirty="0"/>
              <a:t>Nutrients, productivity and optics in </a:t>
            </a:r>
            <a:r>
              <a:rPr lang="en-US" sz="3200" b="1" dirty="0" err="1"/>
              <a:t>Lagrangian</a:t>
            </a:r>
            <a:r>
              <a:rPr lang="en-US" sz="3200" b="1" dirty="0"/>
              <a:t> time-space</a:t>
            </a:r>
          </a:p>
          <a:p>
            <a:r>
              <a:rPr lang="en-US" sz="3200" b="1" dirty="0"/>
              <a:t>5) Photo-synthetic parameters from Geo-data</a:t>
            </a:r>
          </a:p>
          <a:p>
            <a:r>
              <a:rPr lang="en-US" sz="3200" b="1" dirty="0"/>
              <a:t>		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-321733" y="1219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961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RUS2016_SST_OUTSIDE_ma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" t="9615" r="7588" b="13876"/>
          <a:stretch/>
        </p:blipFill>
        <p:spPr>
          <a:xfrm>
            <a:off x="50799" y="50799"/>
            <a:ext cx="5413093" cy="3564359"/>
          </a:xfrm>
          <a:prstGeom prst="rect">
            <a:avLst/>
          </a:prstGeom>
        </p:spPr>
      </p:pic>
      <p:pic>
        <p:nvPicPr>
          <p:cNvPr id="3" name="Picture 2" descr="KORUS2016_SSS_OUTSIDE_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9726" r="7557" b="15036"/>
          <a:stretch/>
        </p:blipFill>
        <p:spPr>
          <a:xfrm>
            <a:off x="-38101" y="3340099"/>
            <a:ext cx="5472253" cy="35052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1500" y="1488541"/>
            <a:ext cx="3035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KORUS Cruise track</a:t>
            </a:r>
          </a:p>
          <a:p>
            <a:endParaRPr lang="en-US" sz="2400" b="1" dirty="0"/>
          </a:p>
          <a:p>
            <a:r>
              <a:rPr lang="en-US" sz="2400" b="1" dirty="0"/>
              <a:t>SST (top) and SSS (bottom) along our cruise track.</a:t>
            </a:r>
          </a:p>
        </p:txBody>
      </p:sp>
    </p:spTree>
    <p:extLst>
      <p:ext uri="{BB962C8B-B14F-4D97-AF65-F5344CB8AC3E}">
        <p14:creationId xmlns:p14="http://schemas.microsoft.com/office/powerpoint/2010/main" val="3817615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69461" y="579087"/>
            <a:ext cx="6502201" cy="5417664"/>
            <a:chOff x="1371600" y="381000"/>
            <a:chExt cx="6553200" cy="60365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0" y="381000"/>
              <a:ext cx="6553200" cy="6036597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2573694" y="975061"/>
              <a:ext cx="4219624" cy="4113229"/>
              <a:chOff x="6870128" y="3684972"/>
              <a:chExt cx="1744471" cy="208427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597493" y="4572000"/>
                <a:ext cx="251106" cy="28714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620000" y="4241802"/>
                <a:ext cx="230714" cy="28714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8273159" y="4607893"/>
                <a:ext cx="279736" cy="28714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952930" y="4607893"/>
                <a:ext cx="276670" cy="2830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870128" y="3684972"/>
                <a:ext cx="1744471" cy="2084277"/>
                <a:chOff x="6870128" y="3684972"/>
                <a:chExt cx="1744471" cy="2084277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7545914" y="4913394"/>
                  <a:ext cx="304800" cy="855855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70128" y="4419600"/>
                  <a:ext cx="727365" cy="32983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8074192" y="4288909"/>
                  <a:ext cx="397935" cy="283092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7545914" y="5365493"/>
                  <a:ext cx="304800" cy="2339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latin typeface="Arial Narrow" panose="020B0606020202030204" pitchFamily="34" charset="0"/>
                    </a:rPr>
                    <a:t>A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7640156" y="4556303"/>
                  <a:ext cx="208444" cy="2339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latin typeface="Arial Narrow" panose="020B0606020202030204" pitchFamily="34" charset="0"/>
                    </a:rPr>
                    <a:t>B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7640156" y="4272245"/>
                  <a:ext cx="304800" cy="2339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latin typeface="Arial Narrow" panose="020B0606020202030204" pitchFamily="34" charset="0"/>
                    </a:rPr>
                    <a:t>C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7002640" y="4481636"/>
                  <a:ext cx="312560" cy="2339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latin typeface="Arial Narrow" panose="020B0606020202030204" pitchFamily="34" charset="0"/>
                    </a:rPr>
                    <a:t>D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8074193" y="4251616"/>
                  <a:ext cx="242527" cy="2339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latin typeface="Arial Narrow" panose="020B0606020202030204" pitchFamily="34" charset="0"/>
                    </a:rPr>
                    <a:t>F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8239313" y="3700695"/>
                  <a:ext cx="304800" cy="2339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latin typeface="Arial Narrow" panose="020B0606020202030204" pitchFamily="34" charset="0"/>
                    </a:rPr>
                    <a:t>F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8108227" y="4014393"/>
                  <a:ext cx="304800" cy="2339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latin typeface="Arial Narrow" panose="020B0606020202030204" pitchFamily="34" charset="0"/>
                    </a:rPr>
                    <a:t>G</a:t>
                  </a: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8161315" y="3684972"/>
                  <a:ext cx="310812" cy="265383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8018100" y="4622712"/>
                  <a:ext cx="242527" cy="2339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latin typeface="Arial Narrow" panose="020B0606020202030204" pitchFamily="34" charset="0"/>
                    </a:rPr>
                    <a:t>E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8309799" y="4606258"/>
                  <a:ext cx="304800" cy="2339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latin typeface="Arial Narrow" panose="020B0606020202030204" pitchFamily="34" charset="0"/>
                    </a:rPr>
                    <a:t>H</a:t>
                  </a: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8074192" y="3960307"/>
                  <a:ext cx="254890" cy="32983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8385999" y="5248524"/>
                  <a:ext cx="152400" cy="2339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latin typeface="Arial Narrow" panose="020B0606020202030204" pitchFamily="34" charset="0"/>
                    </a:rPr>
                    <a:t>J</a:t>
                  </a:r>
                </a:p>
              </p:txBody>
            </p:sp>
          </p:grpSp>
          <p:sp>
            <p:nvSpPr>
              <p:cNvPr id="12" name="Rectangle 11"/>
              <p:cNvSpPr/>
              <p:nvPr/>
            </p:nvSpPr>
            <p:spPr>
              <a:xfrm>
                <a:off x="8297522" y="5248524"/>
                <a:ext cx="251712" cy="27248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6035208" y="3494187"/>
              <a:ext cx="608855" cy="53773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95328" y="3494187"/>
              <a:ext cx="36863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 Narrow" panose="020B0606020202030204" pitchFamily="34" charset="0"/>
                </a:rPr>
                <a:t>I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77038" y="5984588"/>
            <a:ext cx="8077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T-S plot and seawater density showing surface water masses distribution sampled during KORUS Cruise</a:t>
            </a:r>
          </a:p>
        </p:txBody>
      </p:sp>
    </p:spTree>
    <p:extLst>
      <p:ext uri="{BB962C8B-B14F-4D97-AF65-F5344CB8AC3E}">
        <p14:creationId xmlns:p14="http://schemas.microsoft.com/office/powerpoint/2010/main" val="3001985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62" y="464947"/>
            <a:ext cx="2908300" cy="2844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55407"/>
            <a:ext cx="2895600" cy="29044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862" y="3437302"/>
            <a:ext cx="2908300" cy="28436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097" y="3306429"/>
            <a:ext cx="2825005" cy="2818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862" y="424052"/>
            <a:ext cx="2895600" cy="2910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629" y="457200"/>
            <a:ext cx="2795370" cy="2667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619504" y="3648386"/>
            <a:ext cx="1945923" cy="2066614"/>
            <a:chOff x="6619504" y="3648386"/>
            <a:chExt cx="1945923" cy="2066614"/>
          </a:xfrm>
        </p:grpSpPr>
        <p:sp>
          <p:nvSpPr>
            <p:cNvPr id="14" name="Rectangle 13"/>
            <p:cNvSpPr/>
            <p:nvPr/>
          </p:nvSpPr>
          <p:spPr>
            <a:xfrm>
              <a:off x="7492314" y="4572000"/>
              <a:ext cx="356286" cy="28714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494429" y="4241802"/>
              <a:ext cx="356286" cy="28714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273159" y="4607893"/>
              <a:ext cx="279736" cy="28714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918788" y="4607893"/>
              <a:ext cx="310812" cy="28309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619504" y="3648386"/>
              <a:ext cx="1945923" cy="2066614"/>
              <a:chOff x="6619504" y="3648386"/>
              <a:chExt cx="1945923" cy="2066614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7315200" y="4859145"/>
                <a:ext cx="304800" cy="85585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619504" y="4419600"/>
                <a:ext cx="848096" cy="32983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074192" y="4288909"/>
                <a:ext cx="397935" cy="2830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315200" y="5287072"/>
                <a:ext cx="304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Arial Narrow" panose="020B0606020202030204" pitchFamily="34" charset="0"/>
                  </a:rPr>
                  <a:t>A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543800" y="4556303"/>
                <a:ext cx="304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Arial Narrow" panose="020B0606020202030204" pitchFamily="34" charset="0"/>
                  </a:rPr>
                  <a:t>B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543800" y="4218985"/>
                <a:ext cx="304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Arial Narrow" panose="020B0606020202030204" pitchFamily="34" charset="0"/>
                  </a:rPr>
                  <a:t>C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891152" y="4410885"/>
                <a:ext cx="304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Arial Narrow" panose="020B0606020202030204" pitchFamily="34" charset="0"/>
                  </a:rPr>
                  <a:t>D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074193" y="4251616"/>
                <a:ext cx="24252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Arial Narrow" panose="020B0606020202030204" pitchFamily="34" charset="0"/>
                  </a:rPr>
                  <a:t>F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8176682" y="3648386"/>
                <a:ext cx="304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Arial Narrow" panose="020B0606020202030204" pitchFamily="34" charset="0"/>
                  </a:rPr>
                  <a:t>E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8024282" y="3950355"/>
                <a:ext cx="304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Arial Narrow" panose="020B0606020202030204" pitchFamily="34" charset="0"/>
                  </a:rPr>
                  <a:t>G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161315" y="3684972"/>
                <a:ext cx="310812" cy="26538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952930" y="4580162"/>
                <a:ext cx="24252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Arial Narrow" panose="020B0606020202030204" pitchFamily="34" charset="0"/>
                  </a:rPr>
                  <a:t>F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260627" y="4572000"/>
                <a:ext cx="304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Arial Narrow" panose="020B0606020202030204" pitchFamily="34" charset="0"/>
                  </a:rPr>
                  <a:t>H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074192" y="3960307"/>
                <a:ext cx="254890" cy="32983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185149" y="4965395"/>
                <a:ext cx="304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Arial Narrow" panose="020B0606020202030204" pitchFamily="34" charset="0"/>
                  </a:rPr>
                  <a:t>I</a:t>
                </a: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8161315" y="4965395"/>
              <a:ext cx="251712" cy="3298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69562" y="6259506"/>
            <a:ext cx="8493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Distribution of PFTs in different water masses along the cruise track (Goes)</a:t>
            </a:r>
          </a:p>
        </p:txBody>
      </p:sp>
    </p:spTree>
    <p:extLst>
      <p:ext uri="{BB962C8B-B14F-4D97-AF65-F5344CB8AC3E}">
        <p14:creationId xmlns:p14="http://schemas.microsoft.com/office/powerpoint/2010/main" val="1011469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011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47900" y="4931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3200" y="600874"/>
            <a:ext cx="882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Several examples of observed diurnal/ M2 tidal variability</a:t>
            </a:r>
          </a:p>
        </p:txBody>
      </p:sp>
    </p:spTree>
    <p:extLst>
      <p:ext uri="{BB962C8B-B14F-4D97-AF65-F5344CB8AC3E}">
        <p14:creationId xmlns:p14="http://schemas.microsoft.com/office/powerpoint/2010/main" val="3818759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5747</TotalTime>
  <Words>1156</Words>
  <Application>Microsoft Macintosh PowerPoint</Application>
  <PresentationFormat>On-screen Show (4:3)</PresentationFormat>
  <Paragraphs>247</Paragraphs>
  <Slides>44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Arial Narrow</vt:lpstr>
      <vt:lpstr>Calibri</vt:lpstr>
      <vt:lpstr>Lucida Grande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GOCI 2016 05 30 RGB from Rrs  660, 555, 443 nm provided by Nick Tufillaro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Measurement Highlights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Overflights of Ball MOS-P and GeoTASO</vt:lpstr>
      <vt:lpstr>PowerPoint Presentation</vt:lpstr>
      <vt:lpstr>PowerPoint Presentation</vt:lpstr>
      <vt:lpstr>MOS-p: First Look  For Ball Aerospace &amp; NASA KORUS-OC May-June 2016</vt:lpstr>
      <vt:lpstr>PowerPoint Presentation</vt:lpstr>
      <vt:lpstr>PowerPoint Presentation</vt:lpstr>
      <vt:lpstr>PowerPoint Presentation</vt:lpstr>
      <vt:lpstr>In situ Aerosol Measurements C. Jordan et al, LARC</vt:lpstr>
      <vt:lpstr>Aerosol Scattering and Absorption Time Series during KORUS-OC</vt:lpstr>
      <vt:lpstr>PowerPoint Presentation</vt:lpstr>
      <vt:lpstr>PowerPoint Presentation</vt:lpstr>
      <vt:lpstr>KORUS-OC R/V Onnuri Trace Gas Measurements</vt:lpstr>
      <vt:lpstr>Surface Pollution on 26 May</vt:lpstr>
      <vt:lpstr>PowerPoint Presentation</vt:lpstr>
      <vt:lpstr>PowerPoint Presentation</vt:lpstr>
      <vt:lpstr>PowerPoint Presentation</vt:lpstr>
    </vt:vector>
  </TitlesOfParts>
  <Company>UNH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Salisbury</dc:creator>
  <cp:lastModifiedBy>Salisbury, Joe</cp:lastModifiedBy>
  <cp:revision>119</cp:revision>
  <dcterms:created xsi:type="dcterms:W3CDTF">2016-08-28T15:49:27Z</dcterms:created>
  <dcterms:modified xsi:type="dcterms:W3CDTF">2019-04-11T04:26:08Z</dcterms:modified>
</cp:coreProperties>
</file>