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76" r:id="rId4"/>
    <p:sldId id="281" r:id="rId5"/>
    <p:sldId id="264" r:id="rId6"/>
    <p:sldId id="275" r:id="rId7"/>
    <p:sldId id="266" r:id="rId8"/>
    <p:sldId id="269" r:id="rId9"/>
    <p:sldId id="283" r:id="rId10"/>
    <p:sldId id="272" r:id="rId11"/>
    <p:sldId id="288" r:id="rId12"/>
    <p:sldId id="290" r:id="rId13"/>
    <p:sldId id="287" r:id="rId14"/>
    <p:sldId id="291" r:id="rId15"/>
    <p:sldId id="289" r:id="rId16"/>
    <p:sldId id="303" r:id="rId17"/>
    <p:sldId id="262" r:id="rId18"/>
    <p:sldId id="304" r:id="rId19"/>
    <p:sldId id="305" r:id="rId20"/>
    <p:sldId id="258" r:id="rId21"/>
    <p:sldId id="306" r:id="rId22"/>
    <p:sldId id="302" r:id="rId23"/>
    <p:sldId id="298" r:id="rId24"/>
    <p:sldId id="284" r:id="rId25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38"/>
    <p:restoredTop sz="94624"/>
  </p:normalViewPr>
  <p:slideViewPr>
    <p:cSldViewPr snapToGrid="0" snapToObjects="1">
      <p:cViewPr varScale="1">
        <p:scale>
          <a:sx n="309" d="100"/>
          <a:sy n="309" d="100"/>
        </p:scale>
        <p:origin x="1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958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46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20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5589F6-A0C0-C949-9CFA-72D4401F11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63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570202-AD76-B242-91E7-2D03BEC8A3F6}"/>
              </a:ext>
            </a:extLst>
          </p:cNvPr>
          <p:cNvSpPr txBox="1"/>
          <p:nvPr/>
        </p:nvSpPr>
        <p:spPr>
          <a:xfrm>
            <a:off x="6556190" y="3147824"/>
            <a:ext cx="2478479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1679" indent="-91679"/>
            <a:r>
              <a:rPr lang="en-US" sz="1400" b="1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Earth Surface Coverage</a:t>
            </a:r>
          </a:p>
          <a:p>
            <a:pPr marL="91679" indent="-91679"/>
            <a:r>
              <a:rPr lang="en-US" sz="1400" b="1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74,756.41 km</a:t>
            </a:r>
            <a:r>
              <a:rPr lang="en-US" sz="1400" b="1" baseline="30000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400" b="1">
              <a:solidFill>
                <a:srgbClr val="3953A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679" indent="-91679"/>
            <a:endParaRPr lang="en-US" sz="1400" b="1">
              <a:solidFill>
                <a:srgbClr val="3953A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679" indent="-91679"/>
            <a:r>
              <a:rPr lang="en-US" sz="1400" b="1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Reef Coverage</a:t>
            </a:r>
          </a:p>
          <a:p>
            <a:pPr marL="91679" indent="-91679"/>
            <a:r>
              <a:rPr lang="en-US" sz="1400" b="1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10,000 km</a:t>
            </a:r>
            <a:r>
              <a:rPr lang="en-US" sz="1400" b="1" baseline="30000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="1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(est.)</a:t>
            </a:r>
          </a:p>
          <a:p>
            <a:pPr marL="91679" indent="-91679"/>
            <a:r>
              <a:rPr lang="en-US" sz="1400" b="1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~2% world reef area</a:t>
            </a:r>
          </a:p>
          <a:p>
            <a:pPr marL="91679" indent="-91679"/>
            <a:endParaRPr lang="en-US" sz="1400" b="1">
              <a:solidFill>
                <a:srgbClr val="3953A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679" indent="-91679"/>
            <a:r>
              <a:rPr lang="en-US" sz="1400" b="1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In-Water Validation</a:t>
            </a:r>
          </a:p>
          <a:p>
            <a:pPr marL="91679" indent="-91679"/>
            <a:r>
              <a:rPr lang="en-US" sz="1400" b="1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All campaigns except Florida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0B71E3E-8520-0841-8853-28059F5A1CAA}"/>
              </a:ext>
            </a:extLst>
          </p:cNvPr>
          <p:cNvGrpSpPr/>
          <p:nvPr/>
        </p:nvGrpSpPr>
        <p:grpSpPr>
          <a:xfrm>
            <a:off x="202903" y="317319"/>
            <a:ext cx="6145034" cy="4801091"/>
            <a:chOff x="1226633" y="317319"/>
            <a:chExt cx="6145034" cy="480109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79C58CC-1EE8-F24B-9333-A57C1617BBC7}"/>
                </a:ext>
              </a:extLst>
            </p:cNvPr>
            <p:cNvGrpSpPr/>
            <p:nvPr/>
          </p:nvGrpSpPr>
          <p:grpSpPr>
            <a:xfrm>
              <a:off x="1226633" y="317319"/>
              <a:ext cx="2661445" cy="2743200"/>
              <a:chOff x="1226633" y="267624"/>
              <a:chExt cx="2661445" cy="2743200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AEC60FB-6EC3-2F44-B214-BB62AA3DAE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26633" y="267624"/>
                <a:ext cx="2661445" cy="274320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59B4CE-14EF-8D45-A793-A33E309D192F}"/>
                  </a:ext>
                </a:extLst>
              </p:cNvPr>
              <p:cNvSpPr txBox="1"/>
              <p:nvPr/>
            </p:nvSpPr>
            <p:spPr>
              <a:xfrm>
                <a:off x="2899318" y="376353"/>
                <a:ext cx="922047" cy="2308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Sep–Oct 2016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51DEA29-224E-1642-A75B-4CEBAAAD9A39}"/>
                </a:ext>
              </a:extLst>
            </p:cNvPr>
            <p:cNvGrpSpPr/>
            <p:nvPr/>
          </p:nvGrpSpPr>
          <p:grpSpPr>
            <a:xfrm>
              <a:off x="1226633" y="3061010"/>
              <a:ext cx="3092097" cy="2057400"/>
              <a:chOff x="1226633" y="3061010"/>
              <a:chExt cx="3092097" cy="20574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93B3B65-490F-794A-8A0D-7A7731CA98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26633" y="3061010"/>
                <a:ext cx="3092097" cy="205740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01FE10A-6213-1045-82F6-6E6F29DB7BEC}"/>
                  </a:ext>
                </a:extLst>
              </p:cNvPr>
              <p:cNvSpPr txBox="1"/>
              <p:nvPr/>
            </p:nvSpPr>
            <p:spPr>
              <a:xfrm>
                <a:off x="3344455" y="3151676"/>
                <a:ext cx="934871" cy="2308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Feb–Mar 2017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8926124-1D8C-9D4A-B90E-04859E88D0D6}"/>
                </a:ext>
              </a:extLst>
            </p:cNvPr>
            <p:cNvGrpSpPr/>
            <p:nvPr/>
          </p:nvGrpSpPr>
          <p:grpSpPr>
            <a:xfrm>
              <a:off x="4391984" y="3061010"/>
              <a:ext cx="2979683" cy="2057400"/>
              <a:chOff x="4391984" y="3061010"/>
              <a:chExt cx="2979683" cy="20574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D0AF01E-5B61-7043-AECE-85744D02F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91984" y="3061010"/>
                <a:ext cx="2979683" cy="20574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0BCB25-D305-CA4A-92B3-1BCADD81EC9E}"/>
                  </a:ext>
                </a:extLst>
              </p:cNvPr>
              <p:cNvSpPr txBox="1"/>
              <p:nvPr/>
            </p:nvSpPr>
            <p:spPr>
              <a:xfrm>
                <a:off x="4486075" y="3157497"/>
                <a:ext cx="691215" cy="2308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May 2017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9F2973C-FFAC-5845-8870-CBAA59CA0458}"/>
                </a:ext>
              </a:extLst>
            </p:cNvPr>
            <p:cNvGrpSpPr/>
            <p:nvPr/>
          </p:nvGrpSpPr>
          <p:grpSpPr>
            <a:xfrm>
              <a:off x="5117525" y="317319"/>
              <a:ext cx="1394790" cy="2743200"/>
              <a:chOff x="5117525" y="267624"/>
              <a:chExt cx="1394790" cy="27432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60A171C-23DE-1F4E-8120-52FE55F5B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17525" y="267624"/>
                <a:ext cx="1394790" cy="274320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2FF254B-CF8F-864C-8F5F-8BB45821E393}"/>
                  </a:ext>
                </a:extLst>
              </p:cNvPr>
              <p:cNvSpPr txBox="1"/>
              <p:nvPr/>
            </p:nvSpPr>
            <p:spPr>
              <a:xfrm>
                <a:off x="5213291" y="367990"/>
                <a:ext cx="691215" cy="2308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May 2017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2FACED8-7D3E-664B-92B3-D9EFD5E9479C}"/>
                </a:ext>
              </a:extLst>
            </p:cNvPr>
            <p:cNvGrpSpPr/>
            <p:nvPr/>
          </p:nvGrpSpPr>
          <p:grpSpPr>
            <a:xfrm>
              <a:off x="3960312" y="317319"/>
              <a:ext cx="1084979" cy="2743200"/>
              <a:chOff x="3960312" y="267624"/>
              <a:chExt cx="1084979" cy="274320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049A7DD-3FE6-C948-97C5-D8B07243C1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60312" y="267624"/>
                <a:ext cx="1084979" cy="274320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B88931-2152-CD4D-B2B8-8952AE2E6993}"/>
                  </a:ext>
                </a:extLst>
              </p:cNvPr>
              <p:cNvSpPr txBox="1"/>
              <p:nvPr/>
            </p:nvSpPr>
            <p:spPr>
              <a:xfrm>
                <a:off x="4292705" y="371504"/>
                <a:ext cx="652744" cy="2308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Apr 2017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94B095F-8406-1C4F-B791-4A21A214E354}"/>
              </a:ext>
            </a:extLst>
          </p:cNvPr>
          <p:cNvSpPr txBox="1"/>
          <p:nvPr/>
        </p:nvSpPr>
        <p:spPr>
          <a:xfrm>
            <a:off x="0" y="0"/>
            <a:ext cx="9118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O1: </a:t>
            </a:r>
            <a:r>
              <a:rPr lang="en-US" sz="1600" b="1" dirty="0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high-density </a:t>
            </a:r>
            <a:r>
              <a:rPr lang="en-US" sz="1600" b="1" kern="0" dirty="0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observations of reef condition for a large, representative area of the world’s reefs</a:t>
            </a:r>
            <a:endParaRPr lang="en-US" sz="1600" b="1">
              <a:solidFill>
                <a:srgbClr val="3953A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953005-6DCB-6F49-908A-0E23150F3B3E}"/>
              </a:ext>
            </a:extLst>
          </p:cNvPr>
          <p:cNvSpPr txBox="1"/>
          <p:nvPr/>
        </p:nvSpPr>
        <p:spPr>
          <a:xfrm>
            <a:off x="5560819" y="2072422"/>
            <a:ext cx="347385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17475" indent="-117475"/>
            <a:r>
              <a:rPr lang="en-US" sz="1200" b="1">
                <a:solidFill>
                  <a:srgbClr val="3953A4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• L1B &amp; L2 data available through CORAL data portal https://coral.jpl.nasa.gov/alt_locator/</a:t>
            </a:r>
          </a:p>
          <a:p>
            <a:pPr marL="117475" indent="-117475"/>
            <a:r>
              <a:rPr lang="en-US" sz="1200" b="1">
                <a:solidFill>
                  <a:srgbClr val="3953A4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• L3 &amp; L4 data to be available upon QA/QC</a:t>
            </a:r>
          </a:p>
          <a:p>
            <a:pPr marL="117475" indent="-117475"/>
            <a:r>
              <a:rPr lang="en-US" sz="1200" b="1">
                <a:solidFill>
                  <a:srgbClr val="3953A4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• Validation available at OB.DAAC (SeaBASS) https://seabass.gsfc.nasa.gov/experiment/CORAL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3181991-C1EC-6E43-ABA1-745AE7DDC3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819" y="454125"/>
            <a:ext cx="3429000" cy="15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11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CE9E20-C5F9-6041-8399-256191B367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3"/>
            <a:ext cx="9144000" cy="5133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5FFF3D-E1DB-7141-B698-B1E204B50812}"/>
              </a:ext>
            </a:extLst>
          </p:cNvPr>
          <p:cNvSpPr txBox="1"/>
          <p:nvPr/>
        </p:nvSpPr>
        <p:spPr>
          <a:xfrm>
            <a:off x="4798143" y="167148"/>
            <a:ext cx="41899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800" b="1" baseline="-25000"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</a:p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• Water-leaving radiance</a:t>
            </a:r>
          </a:p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• Downwelling irradiance</a:t>
            </a:r>
          </a:p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&gt;&gt; Atmosphere correction validation</a:t>
            </a:r>
          </a:p>
        </p:txBody>
      </p:sp>
    </p:spTree>
    <p:extLst>
      <p:ext uri="{BB962C8B-B14F-4D97-AF65-F5344CB8AC3E}">
        <p14:creationId xmlns:p14="http://schemas.microsoft.com/office/powerpoint/2010/main" val="2605042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4B430B-7F81-CD48-9D61-482753BFBD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3"/>
            <a:ext cx="9144000" cy="5133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CE1655-6996-184D-8F5A-462D4632204C}"/>
              </a:ext>
            </a:extLst>
          </p:cNvPr>
          <p:cNvSpPr txBox="1"/>
          <p:nvPr/>
        </p:nvSpPr>
        <p:spPr>
          <a:xfrm>
            <a:off x="147484" y="167148"/>
            <a:ext cx="4369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Water IOPs</a:t>
            </a:r>
            <a:endParaRPr lang="en-US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&gt;&gt; Water column correction validation</a:t>
            </a:r>
          </a:p>
        </p:txBody>
      </p:sp>
    </p:spTree>
    <p:extLst>
      <p:ext uri="{BB962C8B-B14F-4D97-AF65-F5344CB8AC3E}">
        <p14:creationId xmlns:p14="http://schemas.microsoft.com/office/powerpoint/2010/main" val="342725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2DDD63-2EA6-3041-8CEB-251F9FB42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70"/>
            <a:ext cx="9144000" cy="51295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D252C7-9944-324C-9C2C-A58FF49DC1A6}"/>
              </a:ext>
            </a:extLst>
          </p:cNvPr>
          <p:cNvSpPr txBox="1"/>
          <p:nvPr/>
        </p:nvSpPr>
        <p:spPr>
          <a:xfrm>
            <a:off x="147484" y="167148"/>
            <a:ext cx="4369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>
                <a:solidFill>
                  <a:srgbClr val="FFFF00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800" b="1" baseline="-25000">
                <a:solidFill>
                  <a:srgbClr val="FFFF00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r>
              <a:rPr lang="en-US" sz="1800" b="1">
                <a:solidFill>
                  <a:srgbClr val="FFFF00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&gt;&gt; Water column correction validation</a:t>
            </a:r>
          </a:p>
        </p:txBody>
      </p:sp>
    </p:spTree>
    <p:extLst>
      <p:ext uri="{BB962C8B-B14F-4D97-AF65-F5344CB8AC3E}">
        <p14:creationId xmlns:p14="http://schemas.microsoft.com/office/powerpoint/2010/main" val="2618093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5AD6F-1FDB-AD4F-A2E0-4DE10D637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70"/>
            <a:ext cx="9144000" cy="51295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A47D83-4AD3-0E47-B879-91BE3AC91C5B}"/>
              </a:ext>
            </a:extLst>
          </p:cNvPr>
          <p:cNvSpPr txBox="1"/>
          <p:nvPr/>
        </p:nvSpPr>
        <p:spPr>
          <a:xfrm>
            <a:off x="147484" y="4326193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solidFill>
                  <a:srgbClr val="FFFF00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Photomosaics</a:t>
            </a:r>
            <a:endParaRPr lang="en-US" sz="1800" b="1" baseline="-25000">
              <a:solidFill>
                <a:srgbClr val="FFFF00"/>
              </a:solidFill>
              <a:effectLst>
                <a:outerShdw dist="38100" dir="2700000" algn="tl" rotWithShape="0">
                  <a:prstClr val="black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>
                <a:solidFill>
                  <a:srgbClr val="FFFF00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&gt;&gt; Benthic cover validation</a:t>
            </a:r>
          </a:p>
        </p:txBody>
      </p:sp>
    </p:spTree>
    <p:extLst>
      <p:ext uri="{BB962C8B-B14F-4D97-AF65-F5344CB8AC3E}">
        <p14:creationId xmlns:p14="http://schemas.microsoft.com/office/powerpoint/2010/main" val="2162985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92B7EE-EA93-0145-9737-34AFE23F80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70"/>
            <a:ext cx="9144000" cy="51295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F78EC8-AE68-824D-B4B3-52E266EFD325}"/>
              </a:ext>
            </a:extLst>
          </p:cNvPr>
          <p:cNvSpPr txBox="1"/>
          <p:nvPr/>
        </p:nvSpPr>
        <p:spPr>
          <a:xfrm>
            <a:off x="202470" y="4247535"/>
            <a:ext cx="3134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ln w="1270">
                  <a:noFill/>
                </a:ln>
                <a:solidFill>
                  <a:srgbClr val="FFFF00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Community Metabolism</a:t>
            </a:r>
            <a:endParaRPr lang="en-US" sz="1800" b="1" baseline="-25000">
              <a:ln w="1270">
                <a:noFill/>
              </a:ln>
              <a:solidFill>
                <a:srgbClr val="FFFF00"/>
              </a:solidFill>
              <a:effectLst>
                <a:outerShdw dist="38100" dir="2700000" algn="tl" rotWithShape="0">
                  <a:prstClr val="black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>
                <a:ln w="1270">
                  <a:noFill/>
                </a:ln>
                <a:solidFill>
                  <a:srgbClr val="FFFF00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&gt;&gt; Reef function validation</a:t>
            </a:r>
          </a:p>
        </p:txBody>
      </p:sp>
    </p:spTree>
    <p:extLst>
      <p:ext uri="{BB962C8B-B14F-4D97-AF65-F5344CB8AC3E}">
        <p14:creationId xmlns:p14="http://schemas.microsoft.com/office/powerpoint/2010/main" val="1342770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130053-85E9-B041-AA7D-EF444AF48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67" y="338554"/>
            <a:ext cx="6578600" cy="990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6342BB-2846-9945-9F1C-02C02ED03983}"/>
              </a:ext>
            </a:extLst>
          </p:cNvPr>
          <p:cNvSpPr txBox="1"/>
          <p:nvPr/>
        </p:nvSpPr>
        <p:spPr>
          <a:xfrm>
            <a:off x="0" y="0"/>
            <a:ext cx="2533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395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Correction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DCB4F7-0BDA-1845-8BD5-D8F624D1C3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21" y="1379956"/>
            <a:ext cx="3657600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1BE61-1DFA-F04F-A7FB-1C3ADA70F3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550" y="1379956"/>
            <a:ext cx="445273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77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7BA4AC-290F-3845-80A9-FFA85E0FA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1" y="516194"/>
            <a:ext cx="3657600" cy="32560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A08368-9A30-F34C-AA0A-D79159CCC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16194"/>
            <a:ext cx="3657600" cy="32560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089049-3868-7448-93AF-6BD8F10932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136020"/>
            <a:ext cx="3657600" cy="9042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5B83C0-B509-7741-9163-73936120C4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1" y="4136020"/>
            <a:ext cx="3657600" cy="9042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D210D9-D40F-704A-BBAC-178ED0BD6C98}"/>
              </a:ext>
            </a:extLst>
          </p:cNvPr>
          <p:cNvSpPr txBox="1"/>
          <p:nvPr/>
        </p:nvSpPr>
        <p:spPr>
          <a:xfrm>
            <a:off x="2907532" y="3495219"/>
            <a:ext cx="1359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Original Retrieval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16AC9A-AA22-364B-BF8B-31CD8A57DD39}"/>
              </a:ext>
            </a:extLst>
          </p:cNvPr>
          <p:cNvSpPr txBox="1"/>
          <p:nvPr/>
        </p:nvSpPr>
        <p:spPr>
          <a:xfrm>
            <a:off x="7703724" y="3495219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Deglinted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12CBB1A-0991-3747-8CF2-6E3914871A36}"/>
              </a:ext>
            </a:extLst>
          </p:cNvPr>
          <p:cNvCxnSpPr>
            <a:cxnSpLocks/>
          </p:cNvCxnSpPr>
          <p:nvPr/>
        </p:nvCxnSpPr>
        <p:spPr>
          <a:xfrm flipV="1">
            <a:off x="796412" y="2625213"/>
            <a:ext cx="3392130" cy="589936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16EA29-5463-0C47-A05B-28D402CFE297}"/>
              </a:ext>
            </a:extLst>
          </p:cNvPr>
          <p:cNvCxnSpPr>
            <a:cxnSpLocks/>
          </p:cNvCxnSpPr>
          <p:nvPr/>
        </p:nvCxnSpPr>
        <p:spPr>
          <a:xfrm flipV="1">
            <a:off x="5068528" y="2625213"/>
            <a:ext cx="3392130" cy="589936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1DF420F-98A2-4C44-813A-2EDB8CAAF899}"/>
              </a:ext>
            </a:extLst>
          </p:cNvPr>
          <p:cNvSpPr txBox="1"/>
          <p:nvPr/>
        </p:nvSpPr>
        <p:spPr>
          <a:xfrm>
            <a:off x="0" y="0"/>
            <a:ext cx="5790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395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Glint Correction (and Incomplete Atmosphere Correction)</a:t>
            </a:r>
          </a:p>
        </p:txBody>
      </p:sp>
    </p:spTree>
    <p:extLst>
      <p:ext uri="{BB962C8B-B14F-4D97-AF65-F5344CB8AC3E}">
        <p14:creationId xmlns:p14="http://schemas.microsoft.com/office/powerpoint/2010/main" val="2111278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E29073-12E7-4149-B26C-B3E3CD0DA014}"/>
              </a:ext>
            </a:extLst>
          </p:cNvPr>
          <p:cNvSpPr txBox="1"/>
          <p:nvPr/>
        </p:nvSpPr>
        <p:spPr>
          <a:xfrm>
            <a:off x="0" y="0"/>
            <a:ext cx="3782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395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Correction &amp; Benthic Retrieval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B6743D-8927-E340-957C-941FA36147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" y="338554"/>
            <a:ext cx="57150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50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7608A4-CDC0-6343-A64D-0E8D9F8434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989" y="395255"/>
            <a:ext cx="5112327" cy="411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0BD489-E940-4147-841B-D030555DA0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" y="632851"/>
            <a:ext cx="3247577" cy="11352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3B5615-A0E2-9A4C-B8C9-115E2553EE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66" y="2377368"/>
            <a:ext cx="6949440" cy="1351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CBE9C2-1ED6-994D-AEFE-42E6AB7D6D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50" y="3743960"/>
            <a:ext cx="7058025" cy="139954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19FC01-C9FA-8F43-9CC6-16D5C9230FFD}"/>
              </a:ext>
            </a:extLst>
          </p:cNvPr>
          <p:cNvCxnSpPr/>
          <p:nvPr/>
        </p:nvCxnSpPr>
        <p:spPr>
          <a:xfrm>
            <a:off x="4119581" y="2135802"/>
            <a:ext cx="3212984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672DA9-110A-6C41-BBB6-C7A38C99072E}"/>
              </a:ext>
            </a:extLst>
          </p:cNvPr>
          <p:cNvCxnSpPr/>
          <p:nvPr/>
        </p:nvCxnSpPr>
        <p:spPr>
          <a:xfrm>
            <a:off x="7324176" y="2135802"/>
            <a:ext cx="0" cy="270719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AA7E59F-DD70-AA49-B435-576AA5547064}"/>
              </a:ext>
            </a:extLst>
          </p:cNvPr>
          <p:cNvSpPr txBox="1"/>
          <p:nvPr/>
        </p:nvSpPr>
        <p:spPr>
          <a:xfrm>
            <a:off x="0" y="0"/>
            <a:ext cx="3782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395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Correction &amp; Benthic Retrieval</a:t>
            </a:r>
          </a:p>
        </p:txBody>
      </p:sp>
    </p:spTree>
    <p:extLst>
      <p:ext uri="{BB962C8B-B14F-4D97-AF65-F5344CB8AC3E}">
        <p14:creationId xmlns:p14="http://schemas.microsoft.com/office/powerpoint/2010/main" val="1531572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B66B0E-6796-1B4B-8FEE-2DA3E2354B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34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406709-5563-A146-B8BB-F0A417A797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" y="772345"/>
            <a:ext cx="8961120" cy="35988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4E8101-77F1-FA48-A92D-F057CB60BB71}"/>
              </a:ext>
            </a:extLst>
          </p:cNvPr>
          <p:cNvSpPr txBox="1"/>
          <p:nvPr/>
        </p:nvSpPr>
        <p:spPr>
          <a:xfrm>
            <a:off x="0" y="0"/>
            <a:ext cx="4015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395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CORAL Retrievals — Depth (and AOPs)</a:t>
            </a:r>
          </a:p>
        </p:txBody>
      </p:sp>
    </p:spTree>
    <p:extLst>
      <p:ext uri="{BB962C8B-B14F-4D97-AF65-F5344CB8AC3E}">
        <p14:creationId xmlns:p14="http://schemas.microsoft.com/office/powerpoint/2010/main" val="2047997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0A006E-E352-814A-9EC0-38AA91666233}"/>
              </a:ext>
            </a:extLst>
          </p:cNvPr>
          <p:cNvSpPr txBox="1"/>
          <p:nvPr/>
        </p:nvSpPr>
        <p:spPr>
          <a:xfrm>
            <a:off x="0" y="0"/>
            <a:ext cx="4179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>
                <a:solidFill>
                  <a:srgbClr val="395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Provisional</a:t>
            </a:r>
            <a:r>
              <a:rPr lang="en-US" sz="1600" b="1">
                <a:solidFill>
                  <a:srgbClr val="395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Results — Great Barrier Reef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065CFF-99F8-1048-87E0-0A68F872BB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51" y="321730"/>
            <a:ext cx="4345969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92EBAF-5278-0949-96C8-EED007ABF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243" y="321730"/>
            <a:ext cx="3286606" cy="457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BE1BBE-5C05-3048-8CF3-D107EE2EDE19}"/>
              </a:ext>
            </a:extLst>
          </p:cNvPr>
          <p:cNvSpPr txBox="1"/>
          <p:nvPr/>
        </p:nvSpPr>
        <p:spPr>
          <a:xfrm>
            <a:off x="768084" y="3922422"/>
            <a:ext cx="22395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Red</a:t>
            </a:r>
            <a:r>
              <a:rPr lang="en-US"/>
              <a:t> highlights data locations</a:t>
            </a:r>
          </a:p>
        </p:txBody>
      </p:sp>
    </p:spTree>
    <p:extLst>
      <p:ext uri="{BB962C8B-B14F-4D97-AF65-F5344CB8AC3E}">
        <p14:creationId xmlns:p14="http://schemas.microsoft.com/office/powerpoint/2010/main" val="3686129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748DCE-EE0F-A145-B5A7-0AF13363E4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60" y="438150"/>
            <a:ext cx="7105881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CAB603-59EB-8F42-B019-E87D86DA5255}"/>
              </a:ext>
            </a:extLst>
          </p:cNvPr>
          <p:cNvSpPr txBox="1"/>
          <p:nvPr/>
        </p:nvSpPr>
        <p:spPr>
          <a:xfrm>
            <a:off x="0" y="0"/>
            <a:ext cx="8140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556" indent="-259556"/>
            <a:r>
              <a:rPr lang="en-US" sz="1600" b="1" u="sng" kern="0" dirty="0">
                <a:solidFill>
                  <a:srgbClr val="3953A4"/>
                </a:solidFill>
                <a:latin typeface="Arial"/>
                <a:cs typeface="Arial"/>
              </a:rPr>
              <a:t>Provisional</a:t>
            </a:r>
            <a:r>
              <a:rPr lang="en-US" sz="1600" b="1" kern="0" dirty="0">
                <a:solidFill>
                  <a:srgbClr val="3953A4"/>
                </a:solidFill>
                <a:latin typeface="Arial"/>
                <a:cs typeface="Arial"/>
              </a:rPr>
              <a:t> Results — Hawaii</a:t>
            </a:r>
            <a:endParaRPr lang="en-US" sz="1600" b="1">
              <a:solidFill>
                <a:srgbClr val="3953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507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405CD0A-EFE8-584A-B1F6-D4A15BBE08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78" y="307777"/>
            <a:ext cx="7885044" cy="480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689779-1108-1842-9DD4-6B6034447EAD}"/>
              </a:ext>
            </a:extLst>
          </p:cNvPr>
          <p:cNvSpPr txBox="1"/>
          <p:nvPr/>
        </p:nvSpPr>
        <p:spPr>
          <a:xfrm>
            <a:off x="2907719" y="539653"/>
            <a:ext cx="309298" cy="364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AF83D-4BA2-8C4F-A22F-849BA35FCA00}"/>
              </a:ext>
            </a:extLst>
          </p:cNvPr>
          <p:cNvSpPr txBox="1"/>
          <p:nvPr/>
        </p:nvSpPr>
        <p:spPr>
          <a:xfrm>
            <a:off x="5504436" y="539653"/>
            <a:ext cx="309298" cy="364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20EC24-C854-214E-92C7-0732B7E3E0D0}"/>
              </a:ext>
            </a:extLst>
          </p:cNvPr>
          <p:cNvSpPr txBox="1"/>
          <p:nvPr/>
        </p:nvSpPr>
        <p:spPr>
          <a:xfrm>
            <a:off x="6791367" y="3045111"/>
            <a:ext cx="309298" cy="364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04EA0-3579-E740-8A09-AC365F8A6A87}"/>
              </a:ext>
            </a:extLst>
          </p:cNvPr>
          <p:cNvSpPr txBox="1"/>
          <p:nvPr/>
        </p:nvSpPr>
        <p:spPr>
          <a:xfrm>
            <a:off x="0" y="0"/>
            <a:ext cx="8140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556" indent="-259556"/>
            <a:r>
              <a:rPr lang="en-US" sz="1600" b="1" u="sng" kern="0" dirty="0">
                <a:solidFill>
                  <a:srgbClr val="3953A4"/>
                </a:solidFill>
                <a:latin typeface="Arial"/>
                <a:cs typeface="Arial"/>
              </a:rPr>
              <a:t>Provisional</a:t>
            </a:r>
            <a:r>
              <a:rPr lang="en-US" sz="1600" b="1" kern="0" dirty="0">
                <a:solidFill>
                  <a:srgbClr val="3953A4"/>
                </a:solidFill>
                <a:latin typeface="Arial"/>
                <a:cs typeface="Arial"/>
              </a:rPr>
              <a:t> Results — Hawaii</a:t>
            </a:r>
            <a:endParaRPr lang="en-US" sz="1600" b="1">
              <a:solidFill>
                <a:srgbClr val="3953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91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A49F4B-017F-8342-8773-B7B13B1294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336"/>
            <a:ext cx="9144000" cy="50428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F81AEC-ECE3-284B-8F86-383C75C351DD}"/>
              </a:ext>
            </a:extLst>
          </p:cNvPr>
          <p:cNvSpPr txBox="1"/>
          <p:nvPr/>
        </p:nvSpPr>
        <p:spPr>
          <a:xfrm>
            <a:off x="0" y="50336"/>
            <a:ext cx="389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Thanks to NASA (Grant # NNX16AB05G)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D9665-E8DD-EE46-AFCB-C4D7622140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003" y="2463799"/>
            <a:ext cx="220232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12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E66D2E-5477-1B41-B76A-6A91CDFA0E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49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06BCBA-E4D7-F147-A5FC-CDCFAD7A3E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74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0"/>
            <a:ext cx="6858000" cy="1047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228600" y="1459168"/>
            <a:ext cx="8686800" cy="0"/>
          </a:xfrm>
          <a:prstGeom prst="line">
            <a:avLst/>
          </a:prstGeom>
          <a:ln w="50800">
            <a:gradFill flip="none" rotWithShape="1">
              <a:gsLst>
                <a:gs pos="0">
                  <a:srgbClr val="333399"/>
                </a:gs>
                <a:gs pos="100000">
                  <a:srgbClr val="FF00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6" descr="JPL LOGO RE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9023" y="264140"/>
            <a:ext cx="117177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823378"/>
            <a:ext cx="868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3953A4"/>
                </a:solidFill>
                <a:latin typeface="Arial"/>
                <a:ea typeface="ＭＳ Ｐゴシック" pitchFamily="34" charset="-128"/>
                <a:cs typeface="Arial"/>
              </a:rPr>
              <a:t>CORAL — COral Reef Airborne Laboratory</a:t>
            </a:r>
            <a:endParaRPr lang="en-US" sz="3000" b="1" dirty="0">
              <a:solidFill>
                <a:srgbClr val="3953A4"/>
              </a:solidFill>
              <a:latin typeface="Arial"/>
              <a:cs typeface="Arial"/>
            </a:endParaRPr>
          </a:p>
        </p:txBody>
      </p:sp>
      <p:pic>
        <p:nvPicPr>
          <p:cNvPr id="8" name="Picture 7" descr="reef_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56" y="1601868"/>
            <a:ext cx="5143164" cy="3425401"/>
          </a:xfrm>
          <a:prstGeom prst="rect">
            <a:avLst/>
          </a:prstGeom>
        </p:spPr>
      </p:pic>
      <p:pic>
        <p:nvPicPr>
          <p:cNvPr id="9" name="Picture 1" descr="BIOS_descriptor_c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7450" y="92690"/>
            <a:ext cx="154910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96935" y="1593714"/>
            <a:ext cx="2766065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3953A4"/>
                </a:solidFill>
                <a:latin typeface="Arial"/>
                <a:cs typeface="Arial"/>
              </a:rPr>
              <a:t>Principal Investigator:</a:t>
            </a:r>
          </a:p>
          <a:p>
            <a:pPr algn="ctr"/>
            <a:r>
              <a:rPr lang="en-US" sz="1600" dirty="0">
                <a:solidFill>
                  <a:srgbClr val="3953A4"/>
                </a:solidFill>
                <a:latin typeface="Arial"/>
                <a:cs typeface="Arial"/>
              </a:rPr>
              <a:t>Eric J. </a:t>
            </a:r>
            <a:r>
              <a:rPr lang="en-US" sz="1600" dirty="0" err="1">
                <a:solidFill>
                  <a:srgbClr val="3953A4"/>
                </a:solidFill>
                <a:latin typeface="Arial"/>
                <a:cs typeface="Arial"/>
              </a:rPr>
              <a:t>Hochberg (BIOS)</a:t>
            </a:r>
          </a:p>
          <a:p>
            <a:pPr algn="ctr"/>
            <a:endParaRPr lang="en-US" sz="1600" dirty="0" err="1">
              <a:solidFill>
                <a:srgbClr val="3953A4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 err="1">
                <a:solidFill>
                  <a:srgbClr val="3953A4"/>
                </a:solidFill>
                <a:latin typeface="Arial"/>
                <a:cs typeface="Arial"/>
              </a:rPr>
              <a:t>Project Scientist+Manager:</a:t>
            </a:r>
          </a:p>
          <a:p>
            <a:pPr algn="ctr"/>
            <a:r>
              <a:rPr lang="en-US" sz="1600" dirty="0" err="1">
                <a:solidFill>
                  <a:srgbClr val="3953A4"/>
                </a:solidFill>
                <a:latin typeface="Arial"/>
                <a:cs typeface="Arial"/>
              </a:rPr>
              <a:t>Michelle Gierach (JPL)</a:t>
            </a:r>
          </a:p>
          <a:p>
            <a:pPr algn="ctr"/>
            <a:endParaRPr lang="en-US" sz="1600" dirty="0" err="1">
              <a:solidFill>
                <a:srgbClr val="3953A4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>
                <a:solidFill>
                  <a:srgbClr val="3953A4"/>
                </a:solidFill>
                <a:latin typeface="Arial"/>
                <a:cs typeface="Arial"/>
              </a:rPr>
              <a:t>Project Manager (Emeritus):</a:t>
            </a:r>
          </a:p>
          <a:p>
            <a:pPr algn="ctr"/>
            <a:r>
              <a:rPr lang="en-US" sz="1600" dirty="0">
                <a:solidFill>
                  <a:srgbClr val="3953A4"/>
                </a:solidFill>
                <a:latin typeface="Arial"/>
                <a:cs typeface="Arial"/>
              </a:rPr>
              <a:t>William Mateer (JPL)</a:t>
            </a:r>
          </a:p>
          <a:p>
            <a:pPr algn="ctr"/>
            <a:endParaRPr lang="en-US" sz="1600" dirty="0">
              <a:solidFill>
                <a:srgbClr val="3953A4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 err="1">
                <a:solidFill>
                  <a:srgbClr val="3953A4"/>
                </a:solidFill>
                <a:latin typeface="Arial"/>
                <a:cs typeface="Arial"/>
              </a:rPr>
              <a:t>EVS-2 Mission Manager:</a:t>
            </a:r>
          </a:p>
          <a:p>
            <a:pPr algn="ctr"/>
            <a:r>
              <a:rPr lang="en-US" sz="1600" dirty="0" err="1">
                <a:solidFill>
                  <a:srgbClr val="3953A4"/>
                </a:solidFill>
                <a:latin typeface="Arial"/>
                <a:cs typeface="Arial"/>
              </a:rPr>
              <a:t>Jennifer Olson (LaRC)</a:t>
            </a:r>
          </a:p>
          <a:p>
            <a:pPr algn="ctr"/>
            <a:endParaRPr lang="en-US" sz="1600" dirty="0" err="1">
              <a:solidFill>
                <a:srgbClr val="3953A4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 err="1">
                <a:solidFill>
                  <a:srgbClr val="3953A4"/>
                </a:solidFill>
                <a:latin typeface="Arial"/>
                <a:cs typeface="Arial"/>
              </a:rPr>
              <a:t>Program Scientist:</a:t>
            </a:r>
          </a:p>
          <a:p>
            <a:pPr algn="ctr"/>
            <a:r>
              <a:rPr lang="en-US" sz="1600" dirty="0" err="1">
                <a:solidFill>
                  <a:srgbClr val="3953A4"/>
                </a:solidFill>
                <a:latin typeface="Arial"/>
                <a:cs typeface="Arial"/>
              </a:rPr>
              <a:t>Paula Bontempi (NASA HQ)</a:t>
            </a: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/>
          </p:nvPr>
        </p:nvGraphicFramePr>
        <p:xfrm>
          <a:off x="203200" y="160642"/>
          <a:ext cx="749300" cy="612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hoto Editor Photo" r:id="rId6" imgW="1523810" imgH="1380952" progId="MSPhotoEd.3">
                  <p:embed/>
                </p:oleObj>
              </mc:Choice>
              <mc:Fallback>
                <p:oleObj name="Photo Editor Photo" r:id="rId6" imgW="1523810" imgH="1380952" progId="MSPhotoEd.3">
                  <p:embed/>
                  <p:pic>
                    <p:nvPicPr>
                      <p:cNvPr id="1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01" t="11919" r="6001" b="8607"/>
                      <a:stretch>
                        <a:fillRect/>
                      </a:stretch>
                    </p:blipFill>
                    <p:spPr bwMode="auto">
                      <a:xfrm>
                        <a:off x="203200" y="160642"/>
                        <a:ext cx="749300" cy="6123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0995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9A7060-D380-5142-BFB1-62742A318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79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5CDC8-812D-8F42-BF19-B00A618E91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0441"/>
            <a:ext cx="9144000" cy="41554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01E514-FAE6-454F-B278-F99868E86678}"/>
              </a:ext>
            </a:extLst>
          </p:cNvPr>
          <p:cNvSpPr txBox="1"/>
          <p:nvPr/>
        </p:nvSpPr>
        <p:spPr>
          <a:xfrm>
            <a:off x="0" y="0"/>
            <a:ext cx="2122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CORAL Image Products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54C1F4-26FC-AC4A-892D-FDF1B09D3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581" y="430541"/>
            <a:ext cx="37465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36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378C9-28B5-6847-8B40-D5DBD8C9905E}"/>
              </a:ext>
            </a:extLst>
          </p:cNvPr>
          <p:cNvSpPr txBox="1">
            <a:spLocks/>
          </p:cNvSpPr>
          <p:nvPr/>
        </p:nvSpPr>
        <p:spPr bwMode="auto">
          <a:xfrm>
            <a:off x="34989" y="12556"/>
            <a:ext cx="5556919" cy="31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+mj-lt"/>
                <a:ea typeface="ＭＳ Ｐゴシック" pitchFamily="-65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  <a:ea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  <a:ea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  <a:ea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  <a:ea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en-US" sz="1800" b="1" kern="0" dirty="0">
                <a:solidFill>
                  <a:srgbClr val="3953A4"/>
                </a:solidFill>
                <a:latin typeface="Arial"/>
                <a:cs typeface="Arial"/>
              </a:rPr>
              <a:t>PRISM (Portable Remote Imaging SpectroMeter)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E47E95-36F2-2B44-894E-C55AD53AD2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7133" y="168935"/>
            <a:ext cx="2116470" cy="2461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78A1B-96C2-644E-9D2C-816D3F9CB1F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5330" y="2689178"/>
            <a:ext cx="2960076" cy="222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EAA62A-3A0E-4140-90BB-B4A13259FE9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5203" y="369275"/>
          <a:ext cx="5840127" cy="19793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6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6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6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036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Observables/Parameter</a:t>
                      </a:r>
                    </a:p>
                  </a:txBody>
                  <a:tcPr marL="73754" marR="73754" marT="36877" marB="3687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CORAL Requirements</a:t>
                      </a:r>
                    </a:p>
                  </a:txBody>
                  <a:tcPr marL="73754" marR="73754" marT="36877" marB="3687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PRISM</a:t>
                      </a:r>
                      <a:r>
                        <a:rPr lang="en-US" sz="1200" b="1" baseline="0" dirty="0"/>
                        <a:t> </a:t>
                      </a:r>
                      <a:r>
                        <a:rPr lang="en-US" sz="1200" b="1" baseline="0" dirty="0" err="1"/>
                        <a:t>Perf</a:t>
                      </a:r>
                      <a:r>
                        <a:rPr lang="en-US" sz="1200" b="1" baseline="0" dirty="0"/>
                        <a:t>ormance</a:t>
                      </a:r>
                      <a:endParaRPr lang="en-US" sz="1200" b="1" dirty="0"/>
                    </a:p>
                  </a:txBody>
                  <a:tcPr marL="73754" marR="73754" marT="36877" marB="3687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362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Spectra</a:t>
                      </a:r>
                      <a:r>
                        <a:rPr lang="en-US" sz="1200" b="1" baseline="0" dirty="0"/>
                        <a:t>l Range</a:t>
                      </a:r>
                      <a:endParaRPr lang="en-US" sz="1200" b="1" dirty="0"/>
                    </a:p>
                  </a:txBody>
                  <a:tcPr marL="73754" marR="73754" marT="36877" marB="368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400-800 nm</a:t>
                      </a:r>
                    </a:p>
                  </a:txBody>
                  <a:tcPr marL="73754" marR="73754" marT="36877" marB="368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350-1050 nm</a:t>
                      </a:r>
                    </a:p>
                  </a:txBody>
                  <a:tcPr marL="73754" marR="73754" marT="36877" marB="3687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362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Spectral Sampling</a:t>
                      </a:r>
                    </a:p>
                  </a:txBody>
                  <a:tcPr marL="73754" marR="73754" marT="36877" marB="368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≤10 nm</a:t>
                      </a:r>
                    </a:p>
                  </a:txBody>
                  <a:tcPr marL="73754" marR="73754" marT="36877" marB="368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2.85 nm</a:t>
                      </a:r>
                    </a:p>
                  </a:txBody>
                  <a:tcPr marL="73754" marR="73754" marT="36877" marB="3687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362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Radiometric</a:t>
                      </a:r>
                      <a:r>
                        <a:rPr lang="en-US" sz="1200" b="1" baseline="0" dirty="0"/>
                        <a:t> SNR</a:t>
                      </a:r>
                      <a:endParaRPr lang="en-US" sz="1200" b="1" dirty="0"/>
                    </a:p>
                  </a:txBody>
                  <a:tcPr marL="73754" marR="73754" marT="36877" marB="368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&gt;300 @ 400-800</a:t>
                      </a:r>
                      <a:r>
                        <a:rPr lang="en-US" sz="1200" baseline="0" dirty="0"/>
                        <a:t> nm</a:t>
                      </a:r>
                      <a:endParaRPr lang="en-US" sz="1200" dirty="0"/>
                    </a:p>
                  </a:txBody>
                  <a:tcPr marL="73754" marR="73754" marT="36877" marB="368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&gt; 600 @ 400-800 nm</a:t>
                      </a:r>
                    </a:p>
                  </a:txBody>
                  <a:tcPr marL="73754" marR="73754" marT="36877" marB="3687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362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Polarization Sensitivity</a:t>
                      </a:r>
                    </a:p>
                  </a:txBody>
                  <a:tcPr marL="73754" marR="73754" marT="36877" marB="368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≤1%</a:t>
                      </a:r>
                    </a:p>
                  </a:txBody>
                  <a:tcPr marL="73754" marR="73754" marT="36877" marB="368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&lt;1%</a:t>
                      </a:r>
                    </a:p>
                  </a:txBody>
                  <a:tcPr marL="73754" marR="73754" marT="36877" marB="3687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612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Spectral Uniformity</a:t>
                      </a:r>
                    </a:p>
                    <a:p>
                      <a:pPr algn="l"/>
                      <a:r>
                        <a:rPr lang="en-US" sz="1200" i="1" dirty="0"/>
                        <a:t>Cross-Track,</a:t>
                      </a:r>
                      <a:r>
                        <a:rPr lang="en-US" sz="1200" i="1" baseline="0" dirty="0"/>
                        <a:t> IFOV Mixing</a:t>
                      </a:r>
                      <a:endParaRPr lang="en-US" sz="1200" i="1" dirty="0"/>
                    </a:p>
                  </a:txBody>
                  <a:tcPr marL="73754" marR="73754" marT="36877" marB="3687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&gt;90%, &lt;10%</a:t>
                      </a:r>
                    </a:p>
                  </a:txBody>
                  <a:tcPr marL="73754" marR="73754" marT="36877" marB="36877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&gt;95%, &lt;5%</a:t>
                      </a:r>
                    </a:p>
                  </a:txBody>
                  <a:tcPr marL="73754" marR="73754" marT="36877" marB="3687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0362">
                <a:tc>
                  <a:txBody>
                    <a:bodyPr/>
                    <a:lstStyle/>
                    <a:p>
                      <a:r>
                        <a:rPr lang="en-US" sz="1200" b="1" dirty="0"/>
                        <a:t>Spatial Resolution</a:t>
                      </a:r>
                    </a:p>
                  </a:txBody>
                  <a:tcPr marL="73754" marR="73754" marT="36877" marB="368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≤10 m</a:t>
                      </a:r>
                    </a:p>
                  </a:txBody>
                  <a:tcPr marL="73754" marR="73754" marT="36877" marB="36877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@28kft ≤8 m</a:t>
                      </a:r>
                    </a:p>
                  </a:txBody>
                  <a:tcPr marL="73754" marR="73754" marT="36877" marB="3687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7F2A94C-96C2-6E4B-87D3-039A60C526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78" y="2447009"/>
            <a:ext cx="4666421" cy="262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47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8317BB-A20C-AD45-BE11-059B3529C5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9144000" cy="37719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62BDD9E-899A-1945-8852-D46657C5C59C}"/>
              </a:ext>
            </a:extLst>
          </p:cNvPr>
          <p:cNvSpPr txBox="1">
            <a:spLocks/>
          </p:cNvSpPr>
          <p:nvPr/>
        </p:nvSpPr>
        <p:spPr bwMode="auto">
          <a:xfrm>
            <a:off x="113645" y="327189"/>
            <a:ext cx="5556919" cy="31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+mj-lt"/>
                <a:ea typeface="ＭＳ Ｐゴシック" pitchFamily="-65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  <a:ea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  <a:ea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  <a:ea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  <a:ea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l" defTabSz="914400">
              <a:defRPr/>
            </a:pPr>
            <a:r>
              <a:rPr lang="en-US" sz="1800" b="1" kern="0" dirty="0">
                <a:solidFill>
                  <a:srgbClr val="3953A4"/>
                </a:solidFill>
                <a:latin typeface="Arial"/>
                <a:cs typeface="Arial"/>
              </a:rPr>
              <a:t>Tempus Applied Solutions G-IV</a:t>
            </a:r>
          </a:p>
        </p:txBody>
      </p:sp>
    </p:spTree>
    <p:extLst>
      <p:ext uri="{BB962C8B-B14F-4D97-AF65-F5344CB8AC3E}">
        <p14:creationId xmlns:p14="http://schemas.microsoft.com/office/powerpoint/2010/main" val="159551045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46</TotalTime>
  <Words>326</Words>
  <Application>Microsoft Macintosh PowerPoint</Application>
  <PresentationFormat>On-screen Show (16:9)</PresentationFormat>
  <Paragraphs>85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ＭＳ Ｐゴシック</vt:lpstr>
      <vt:lpstr>Arial</vt:lpstr>
      <vt:lpstr>Calibri</vt:lpstr>
      <vt:lpstr>Default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Hochberg</dc:creator>
  <cp:lastModifiedBy>Eric Hochberg</cp:lastModifiedBy>
  <cp:revision>12</cp:revision>
  <dcterms:created xsi:type="dcterms:W3CDTF">2019-04-07T05:14:51Z</dcterms:created>
  <dcterms:modified xsi:type="dcterms:W3CDTF">2019-05-09T17:14:04Z</dcterms:modified>
</cp:coreProperties>
</file>