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61" r:id="rId3"/>
    <p:sldId id="293" r:id="rId4"/>
    <p:sldId id="297" r:id="rId5"/>
    <p:sldId id="290" r:id="rId6"/>
    <p:sldId id="260" r:id="rId7"/>
    <p:sldId id="283" r:id="rId8"/>
    <p:sldId id="264" r:id="rId9"/>
    <p:sldId id="268" r:id="rId10"/>
    <p:sldId id="269" r:id="rId11"/>
    <p:sldId id="291" r:id="rId12"/>
    <p:sldId id="272" r:id="rId13"/>
    <p:sldId id="267" r:id="rId14"/>
    <p:sldId id="288" r:id="rId15"/>
    <p:sldId id="289" r:id="rId16"/>
    <p:sldId id="285" r:id="rId17"/>
    <p:sldId id="298" r:id="rId18"/>
    <p:sldId id="277" r:id="rId19"/>
    <p:sldId id="287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4A7"/>
    <a:srgbClr val="758AA7"/>
    <a:srgbClr val="000000"/>
    <a:srgbClr val="18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2C15-9427-41E0-8A81-1ACBCB7A80D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6533-AD19-4A95-8CF0-9BD26A0B3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010F-CCE6-7443-A1D6-CBC85BD891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010F-CCE6-7443-A1D6-CBC85BD891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4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010F-CCE6-7443-A1D6-CBC85BD891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2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1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1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4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3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D1130-173F-487B-8F4A-3F79C6D3815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4503-BFE7-422F-964C-829F21ED1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8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6477"/>
            <a:ext cx="12192000" cy="7684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5129928"/>
            <a:ext cx="12192000" cy="14388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Arctic COLORS</a:t>
            </a:r>
          </a:p>
          <a:p>
            <a:pPr algn="ctr"/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Arctic - Coastal Land Ocean Interactions</a:t>
            </a:r>
          </a:p>
          <a:p>
            <a:pPr algn="ctr">
              <a:spcBef>
                <a:spcPts val="300"/>
              </a:spcBef>
            </a:pPr>
            <a:r>
              <a:rPr lang="en-US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Maria Tzortziou,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Antonio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Mannino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Carlos Del Castillo,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Marjorie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Friedrichs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Peter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Hernes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Patricia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Matrai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Joe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Salisbury </a:t>
            </a:r>
            <a:endParaRPr lang="en-US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" y="5272254"/>
            <a:ext cx="89122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36" y="4602822"/>
            <a:ext cx="3854033" cy="19167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" y="4602822"/>
            <a:ext cx="3017520" cy="191671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049" y="4602822"/>
            <a:ext cx="2771300" cy="19167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17" y="4602822"/>
            <a:ext cx="2124447" cy="1916708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70" name="Rectangle 69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73" name="Rectangle 72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Rectangle 75"/>
          <p:cNvSpPr/>
          <p:nvPr/>
        </p:nvSpPr>
        <p:spPr>
          <a:xfrm>
            <a:off x="609298" y="1311721"/>
            <a:ext cx="1093678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land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</a:p>
          <a:p>
            <a:pPr marL="576263" lvl="0" indent="-228600" eaLnBrk="0" fontAlgn="base" hangingPunct="0">
              <a:spcBef>
                <a:spcPts val="120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How do freshwater, carbon, nutrient, and sediment 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fluxes to the coastal zone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change as a result of</a:t>
            </a:r>
          </a:p>
          <a:p>
            <a:pPr marL="971550" lvl="0" indent="-169863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changing 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riverine and groundwater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inputs, </a:t>
            </a:r>
          </a:p>
          <a:p>
            <a:pPr marL="971550" lvl="0" indent="-169863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passage 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through estuaries and gradients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971550" lvl="0" indent="-169863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coastal erosion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thawing permafrost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576263" lvl="0" indent="-228600" eaLnBrk="0" fontAlgn="base" hangingPunct="0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How do these 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changing fluxes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affect nearshore Arctic biogeochemical and ecological processes?</a:t>
            </a:r>
          </a:p>
          <a:p>
            <a:pPr marL="576263" lvl="0" indent="-228600" eaLnBrk="0" fontAlgn="base" hangingPunct="0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How has the relative magnitude of inputs from rivers and coastal erosion changed across the nearshore Arctic 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seasonally and </a:t>
            </a:r>
            <a:r>
              <a:rPr lang="en-US" alt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interannually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19" name="Rectangle 18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298" y="1311721"/>
            <a:ext cx="10936787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I. Effect of </a:t>
            </a:r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land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on nearshore Arctic biogeochemistry 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 ice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</a:p>
          <a:p>
            <a:pPr marL="574675" lvl="1" indent="-2349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How does </a:t>
            </a:r>
            <a:r>
              <a:rPr lang="en-US" b="1" dirty="0">
                <a:cs typeface="Arial" pitchFamily="34" charset="0"/>
              </a:rPr>
              <a:t>flow alteration/channeling by morphological ice conditions </a:t>
            </a:r>
            <a:r>
              <a:rPr lang="en-US" dirty="0">
                <a:cs typeface="Arial" pitchFamily="34" charset="0"/>
              </a:rPr>
              <a:t>impact terrestrial fluxes into, and attenuation within, the nearshore Arctic? </a:t>
            </a:r>
          </a:p>
          <a:p>
            <a:pPr marL="574675" lvl="1" indent="-2349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pc="-30" dirty="0">
                <a:cs typeface="Arial" pitchFamily="34" charset="0"/>
              </a:rPr>
              <a:t>How does the </a:t>
            </a:r>
            <a:r>
              <a:rPr lang="en-US" b="1" spc="-30" dirty="0">
                <a:cs typeface="Arial" pitchFamily="34" charset="0"/>
              </a:rPr>
              <a:t>coastal snow/ice cover </a:t>
            </a:r>
            <a:r>
              <a:rPr lang="en-US" spc="-30" dirty="0">
                <a:cs typeface="Arial" pitchFamily="34" charset="0"/>
              </a:rPr>
              <a:t>impact nearshore Arctic biogeochemical processes by controlling rates of mixing and by modulating light availability? </a:t>
            </a:r>
          </a:p>
          <a:p>
            <a:pPr marL="574675" lvl="1" indent="-2349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How does the </a:t>
            </a:r>
            <a:r>
              <a:rPr lang="en-US" b="1" dirty="0">
                <a:cs typeface="Arial" pitchFamily="34" charset="0"/>
              </a:rPr>
              <a:t>timing of sea ice formation/retreat</a:t>
            </a:r>
            <a:r>
              <a:rPr lang="en-US" dirty="0">
                <a:cs typeface="Arial" pitchFamily="34" charset="0"/>
              </a:rPr>
              <a:t>, </a:t>
            </a:r>
            <a:r>
              <a:rPr lang="en-US" b="1" dirty="0">
                <a:cs typeface="Arial" pitchFamily="34" charset="0"/>
              </a:rPr>
              <a:t>duration of sea ice cover </a:t>
            </a:r>
            <a:r>
              <a:rPr lang="en-US" dirty="0">
                <a:cs typeface="Arial" pitchFamily="34" charset="0"/>
              </a:rPr>
              <a:t>and </a:t>
            </a:r>
            <a:r>
              <a:rPr lang="en-US" b="1" dirty="0">
                <a:cs typeface="Arial" pitchFamily="34" charset="0"/>
              </a:rPr>
              <a:t>ablation, snow accumulation</a:t>
            </a:r>
            <a:r>
              <a:rPr lang="en-US" dirty="0">
                <a:cs typeface="Arial" pitchFamily="34" charset="0"/>
              </a:rPr>
              <a:t>, and the </a:t>
            </a:r>
            <a:r>
              <a:rPr lang="en-US" b="1" dirty="0">
                <a:cs typeface="Arial" pitchFamily="34" charset="0"/>
              </a:rPr>
              <a:t>morphology of the coastal ice zone </a:t>
            </a:r>
            <a:r>
              <a:rPr lang="en-US" dirty="0">
                <a:cs typeface="Arial" pitchFamily="34" charset="0"/>
              </a:rPr>
              <a:t>influence nearshore Arctic biogeochemical and ecological processes?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36" y="4602822"/>
            <a:ext cx="3854033" cy="19167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602822"/>
            <a:ext cx="3017520" cy="1916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049" y="4602822"/>
            <a:ext cx="2771300" cy="19167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17" y="4602822"/>
            <a:ext cx="2124447" cy="19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44" name="Rectangle 43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Rectangle 52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09298" y="1311721"/>
            <a:ext cx="1093678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land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 ice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III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. Effects of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future change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(warming land and melting ice)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on nearshore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</a:t>
            </a:r>
          </a:p>
          <a:p>
            <a:pPr marL="574675" indent="-2349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On </a:t>
            </a:r>
            <a:r>
              <a:rPr lang="en-US" b="1" dirty="0">
                <a:cs typeface="Arial" pitchFamily="34" charset="0"/>
              </a:rPr>
              <a:t>seasonal and inter-annual timescales</a:t>
            </a:r>
            <a:r>
              <a:rPr lang="en-US" dirty="0">
                <a:cs typeface="Arial" pitchFamily="34" charset="0"/>
              </a:rPr>
              <a:t>, how will changing land (Question 1) and melting ice (Question 2) impact nearshore Arctic biogeochemical and ecological processes?</a:t>
            </a:r>
          </a:p>
          <a:p>
            <a:pPr marL="574675" indent="-2349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On </a:t>
            </a:r>
            <a:r>
              <a:rPr lang="en-US" b="1" dirty="0">
                <a:cs typeface="Arial" pitchFamily="34" charset="0"/>
              </a:rPr>
              <a:t>inter-decadal timescales</a:t>
            </a:r>
            <a:r>
              <a:rPr lang="en-US" dirty="0">
                <a:cs typeface="Arial" pitchFamily="34" charset="0"/>
              </a:rPr>
              <a:t>, how will changing land (Question 1) and melting ice (Question 2) impact nearshore Arctic biogeochemical and ecological processes?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36" y="4602822"/>
            <a:ext cx="3854033" cy="191670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602822"/>
            <a:ext cx="3017520" cy="191671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049" y="4602822"/>
            <a:ext cx="2771300" cy="191670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17" y="4602822"/>
            <a:ext cx="2124447" cy="19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33" y="1457011"/>
            <a:ext cx="8935590" cy="6531429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4157" y="3624602"/>
            <a:ext cx="17082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Large globally important rivers, regionally important rivers including smaller tundra rivers, coastal lagoons, erosional bluffs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5475" y="5049964"/>
            <a:ext cx="11782755" cy="1302135"/>
            <a:chOff x="33527" y="5396928"/>
            <a:chExt cx="11782755" cy="1347036"/>
          </a:xfrm>
        </p:grpSpPr>
        <p:sp>
          <p:nvSpPr>
            <p:cNvPr id="9" name="Rectangle 8"/>
            <p:cNvSpPr/>
            <p:nvPr/>
          </p:nvSpPr>
          <p:spPr>
            <a:xfrm>
              <a:off x="33527" y="5410200"/>
              <a:ext cx="11782755" cy="13337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ntent Placeholder 4"/>
            <p:cNvSpPr txBox="1">
              <a:spLocks/>
            </p:cNvSpPr>
            <p:nvPr/>
          </p:nvSpPr>
          <p:spPr>
            <a:xfrm>
              <a:off x="1866168" y="5396928"/>
              <a:ext cx="2057400" cy="12191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May-June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Peak river discharge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>
                  <a:sym typeface="Wingdings" panose="05000000000000000000" pitchFamily="2" charset="2"/>
                </a:rPr>
                <a:t> Ice breakup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Under ice blooms</a:t>
              </a:r>
            </a:p>
          </p:txBody>
        </p:sp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131786" y="5408008"/>
              <a:ext cx="1481788" cy="9144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Early March </a:t>
              </a:r>
            </a:p>
            <a:p>
              <a:pPr marL="0" lvl="1" indent="0">
                <a:spcBef>
                  <a:spcPts val="0"/>
                </a:spcBef>
                <a:buNone/>
              </a:pPr>
              <a:r>
                <a:rPr lang="en-US" sz="1600" dirty="0">
                  <a:sym typeface="Wingdings" panose="05000000000000000000" pitchFamily="2" charset="2"/>
                </a:rPr>
                <a:t> </a:t>
              </a:r>
              <a:r>
                <a:rPr lang="en-US" sz="1600" dirty="0"/>
                <a:t>End of </a:t>
              </a:r>
              <a:r>
                <a:rPr lang="en-US" sz="1600" dirty="0" smtClean="0"/>
                <a:t>winter</a:t>
              </a:r>
              <a:endParaRPr lang="en-US" sz="1600" dirty="0"/>
            </a:p>
          </p:txBody>
        </p:sp>
        <p:sp>
          <p:nvSpPr>
            <p:cNvPr id="12" name="Content Placeholder 4"/>
            <p:cNvSpPr txBox="1">
              <a:spLocks/>
            </p:cNvSpPr>
            <p:nvPr/>
          </p:nvSpPr>
          <p:spPr>
            <a:xfrm>
              <a:off x="4208531" y="5400863"/>
              <a:ext cx="2235987" cy="12953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July</a:t>
              </a:r>
              <a:r>
                <a:rPr lang="en-US" sz="2000" dirty="0"/>
                <a:t> </a:t>
              </a:r>
            </a:p>
            <a:p>
              <a:pPr marL="0" lvl="1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500" dirty="0"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ym typeface="Wingdings" panose="05000000000000000000" pitchFamily="2" charset="2"/>
                </a:rPr>
                <a:t>Under ice </a:t>
              </a:r>
              <a:r>
                <a:rPr lang="en-US" sz="1600" dirty="0" err="1">
                  <a:sym typeface="Wingdings" panose="05000000000000000000" pitchFamily="2" charset="2"/>
                </a:rPr>
                <a:t>b</a:t>
              </a:r>
              <a:r>
                <a:rPr lang="en-US" sz="1600" dirty="0" err="1"/>
                <a:t>Iooms</a:t>
              </a:r>
              <a:endParaRPr lang="en-US" sz="1600" dirty="0"/>
            </a:p>
            <a:p>
              <a:pPr marL="0" lvl="1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Increasing  biological &amp; photochemical activity</a:t>
              </a:r>
            </a:p>
          </p:txBody>
        </p:sp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6894761" y="5396928"/>
              <a:ext cx="2818939" cy="12909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September</a:t>
              </a:r>
              <a:r>
                <a:rPr lang="en-US" sz="2000" dirty="0"/>
                <a:t> </a:t>
              </a:r>
            </a:p>
            <a:p>
              <a:pPr marL="0" lvl="1" indent="0">
                <a:spcBef>
                  <a:spcPts val="0"/>
                </a:spcBef>
                <a:buNone/>
              </a:pPr>
              <a:r>
                <a:rPr lang="en-US" sz="1600" dirty="0">
                  <a:sym typeface="Wingdings" panose="05000000000000000000" pitchFamily="2" charset="2"/>
                </a:rPr>
                <a:t> M</a:t>
              </a:r>
              <a:r>
                <a:rPr lang="en-US" sz="1600" dirty="0"/>
                <a:t>ax open water/min sea ice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/>
                <a:t>Low river discharge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/>
                <a:t>Preconditioning prior to </a:t>
              </a:r>
              <a:r>
                <a:rPr lang="en-US" sz="1600" dirty="0" smtClean="0"/>
                <a:t>winter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 smtClean="0"/>
                <a:t>Peak respiration late Sept-Oct</a:t>
              </a:r>
              <a:endParaRPr lang="en-US" sz="1600" dirty="0"/>
            </a:p>
            <a:p>
              <a:pPr marL="0" lvl="1" indent="0">
                <a:spcBef>
                  <a:spcPts val="0"/>
                </a:spcBef>
                <a:buNone/>
              </a:pPr>
              <a:endParaRPr lang="en-US" sz="1600" dirty="0"/>
            </a:p>
          </p:txBody>
        </p:sp>
        <p:sp>
          <p:nvSpPr>
            <p:cNvPr id="14" name="Content Placeholder 4"/>
            <p:cNvSpPr txBox="1">
              <a:spLocks/>
            </p:cNvSpPr>
            <p:nvPr/>
          </p:nvSpPr>
          <p:spPr>
            <a:xfrm>
              <a:off x="10158763" y="5400764"/>
              <a:ext cx="1657519" cy="838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="1" dirty="0"/>
                <a:t>October</a:t>
              </a:r>
            </a:p>
            <a:p>
              <a:pPr marL="0" indent="0">
                <a:spcBef>
                  <a:spcPts val="0"/>
                </a:spcBef>
              </a:pPr>
              <a:r>
                <a:rPr lang="en-US" sz="1500" dirty="0"/>
                <a:t> </a:t>
              </a:r>
              <a:r>
                <a:rPr lang="en-US" sz="1600" dirty="0"/>
                <a:t>Freeze-up  period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7231" y="723783"/>
            <a:ext cx="656586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Intensive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sampling &amp;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process experiments </a:t>
            </a:r>
          </a:p>
          <a:p>
            <a:pPr marL="120650" indent="-120650"/>
            <a:endParaRPr lang="en-US" sz="1700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b="1" dirty="0">
                <a:ea typeface="Verdana" pitchFamily="34" charset="0"/>
                <a:cs typeface="Arial" pitchFamily="34" charset="0"/>
              </a:rPr>
              <a:t>C</a:t>
            </a:r>
            <a:r>
              <a:rPr lang="en-US" sz="1600" b="1" dirty="0" smtClean="0">
                <a:ea typeface="Verdana" pitchFamily="34" charset="0"/>
                <a:cs typeface="Arial" pitchFamily="34" charset="0"/>
              </a:rPr>
              <a:t>onducted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from river mouths to near-shelf </a:t>
            </a:r>
            <a:r>
              <a:rPr lang="en-US" sz="1600" b="1" dirty="0" smtClean="0">
                <a:ea typeface="Verdana" pitchFamily="34" charset="0"/>
                <a:cs typeface="Arial" pitchFamily="34" charset="0"/>
              </a:rPr>
              <a:t>of: </a:t>
            </a:r>
          </a:p>
          <a:p>
            <a:pPr marL="120650" indent="-120650"/>
            <a:r>
              <a:rPr lang="en-US" sz="1600" dirty="0" smtClean="0">
                <a:ea typeface="Verdana" pitchFamily="34" charset="0"/>
                <a:cs typeface="Arial" pitchFamily="34" charset="0"/>
              </a:rPr>
              <a:t>At least one large river (Yukon River, Mackenzie),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and a select number of small rivers </a:t>
            </a:r>
            <a:r>
              <a:rPr lang="en-US" sz="1600" dirty="0" smtClean="0">
                <a:ea typeface="Verdana" pitchFamily="34" charset="0"/>
                <a:cs typeface="Arial" pitchFamily="34" charset="0"/>
              </a:rPr>
              <a:t>plus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coastal erosion sites</a:t>
            </a:r>
            <a:r>
              <a:rPr lang="en-US" sz="1600" dirty="0" smtClean="0">
                <a:ea typeface="Verdana" pitchFamily="34" charset="0"/>
                <a:cs typeface="Arial" pitchFamily="34" charset="0"/>
              </a:rPr>
              <a:t>.</a:t>
            </a:r>
          </a:p>
          <a:p>
            <a:pPr marL="120650" indent="-120650"/>
            <a:endParaRPr lang="en-US" sz="1600" dirty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b="1" dirty="0">
                <a:ea typeface="Verdana" pitchFamily="34" charset="0"/>
                <a:cs typeface="Arial" pitchFamily="34" charset="0"/>
              </a:rPr>
              <a:t>Core process measurements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will include:  </a:t>
            </a:r>
            <a:endParaRPr lang="en-US" sz="1600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dirty="0">
                <a:ea typeface="Verdana" pitchFamily="34" charset="0"/>
                <a:cs typeface="Arial" pitchFamily="34" charset="0"/>
              </a:rPr>
              <a:t> </a:t>
            </a:r>
            <a:r>
              <a:rPr lang="en-US" sz="1600" dirty="0" smtClean="0">
                <a:ea typeface="Verdana" pitchFamily="34" charset="0"/>
                <a:cs typeface="Arial" pitchFamily="34" charset="0"/>
              </a:rPr>
              <a:t>  Primary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production, assimilation/grazing, community respiration, aggregation/ flocculation, photochemical and bacterial transformation </a:t>
            </a:r>
            <a:r>
              <a:rPr lang="en-US" sz="1600" dirty="0" smtClean="0">
                <a:ea typeface="Verdana" pitchFamily="34" charset="0"/>
                <a:cs typeface="Arial" pitchFamily="34" charset="0"/>
              </a:rPr>
              <a:t>      of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organic matter.</a:t>
            </a:r>
          </a:p>
          <a:p>
            <a:pPr marL="120650" indent="-120650"/>
            <a:endParaRPr lang="en-US" sz="1600" b="1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b="1" dirty="0" smtClean="0">
                <a:ea typeface="Verdana" pitchFamily="34" charset="0"/>
                <a:cs typeface="Arial" pitchFamily="34" charset="0"/>
              </a:rPr>
              <a:t>Complete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seasonality:  continuous year-round measurements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 with floats, buoys, moorings, </a:t>
            </a:r>
            <a:r>
              <a:rPr lang="en-US" sz="1600" dirty="0" err="1">
                <a:ea typeface="Verdana" pitchFamily="34" charset="0"/>
                <a:cs typeface="Arial" pitchFamily="34" charset="0"/>
              </a:rPr>
              <a:t>AUVs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, satellites, … weather and ice permitting. </a:t>
            </a:r>
            <a:endParaRPr lang="en-US" sz="1600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endParaRPr lang="en-US" sz="1600" dirty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b="1" dirty="0" smtClean="0">
                <a:ea typeface="Verdana" pitchFamily="34" charset="0"/>
                <a:cs typeface="Arial" pitchFamily="34" charset="0"/>
              </a:rPr>
              <a:t>Intensive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process studies during key months (plus airborne </a:t>
            </a:r>
            <a:r>
              <a:rPr lang="en-US" sz="1600" b="1" dirty="0" smtClean="0">
                <a:ea typeface="Verdana" pitchFamily="34" charset="0"/>
                <a:cs typeface="Arial" pitchFamily="34" charset="0"/>
              </a:rPr>
              <a:t>RS)</a:t>
            </a:r>
            <a:endParaRPr lang="en-US" sz="1600" b="1" dirty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700" dirty="0" smtClean="0">
                <a:ea typeface="Verdana" pitchFamily="34" charset="0"/>
                <a:cs typeface="Arial" pitchFamily="34" charset="0"/>
              </a:rPr>
              <a:t>  </a:t>
            </a:r>
            <a:endParaRPr lang="en-US" sz="1700" dirty="0">
              <a:ea typeface="Verdana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865364F-426B-7943-B06C-CD9ADD502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27" y="587495"/>
            <a:ext cx="5779925" cy="386261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43" name="Rectangle 42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71826" y="4413835"/>
            <a:ext cx="6096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b="1" dirty="0" smtClean="0">
                <a:latin typeface="Calibri" panose="020F0502020204030204" pitchFamily="34" charset="0"/>
              </a:rPr>
              <a:t>Black outline: </a:t>
            </a:r>
            <a:r>
              <a:rPr lang="en-US" sz="1300" dirty="0" smtClean="0">
                <a:latin typeface="Calibri" panose="020F0502020204030204" pitchFamily="34" charset="0"/>
              </a:rPr>
              <a:t>Tier 1 sites (high priority); 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Orange outline: </a:t>
            </a:r>
            <a:r>
              <a:rPr lang="en-US" sz="1300" dirty="0" smtClean="0">
                <a:latin typeface="Calibri" panose="020F0502020204030204" pitchFamily="34" charset="0"/>
              </a:rPr>
              <a:t>Tier 2 sites (medium priority)</a:t>
            </a:r>
          </a:p>
        </p:txBody>
      </p:sp>
    </p:spTree>
    <p:extLst>
      <p:ext uri="{BB962C8B-B14F-4D97-AF65-F5344CB8AC3E}">
        <p14:creationId xmlns:p14="http://schemas.microsoft.com/office/powerpoint/2010/main" val="41783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7232" y="723783"/>
            <a:ext cx="63717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Survey studies</a:t>
            </a:r>
          </a:p>
          <a:p>
            <a:pPr marL="120650" indent="-120650"/>
            <a:endParaRPr lang="en-US" sz="1700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b="1" dirty="0">
                <a:ea typeface="Verdana" pitchFamily="34" charset="0"/>
                <a:cs typeface="Arial" pitchFamily="34" charset="0"/>
              </a:rPr>
              <a:t>U</a:t>
            </a:r>
            <a:r>
              <a:rPr lang="en-US" sz="1600" b="1" dirty="0" smtClean="0">
                <a:ea typeface="Verdana" pitchFamily="34" charset="0"/>
                <a:cs typeface="Arial" pitchFamily="34" charset="0"/>
              </a:rPr>
              <a:t>ndertaken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along and across the continental shelf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to</a:t>
            </a:r>
            <a:r>
              <a:rPr lang="en-US" sz="1600" u="sng" dirty="0">
                <a:ea typeface="Verdana" pitchFamily="34" charset="0"/>
                <a:cs typeface="Arial" pitchFamily="34" charset="0"/>
              </a:rPr>
              <a:t> </a:t>
            </a:r>
          </a:p>
          <a:p>
            <a:pPr marL="446088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Arial" pitchFamily="34" charset="0"/>
              </a:rPr>
              <a:t>Assess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spatial heterogeneity across different shelf regions, </a:t>
            </a:r>
          </a:p>
          <a:p>
            <a:pPr marL="446088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Arial" pitchFamily="34" charset="0"/>
              </a:rPr>
              <a:t>Determine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interactions and teleconnections between the outer shelf and shallow shelf regions occupied during the process studies,</a:t>
            </a:r>
          </a:p>
          <a:p>
            <a:pPr marL="446088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Arial" pitchFamily="34" charset="0"/>
              </a:rPr>
              <a:t>Evaluate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model simulations across temporal and spatial scales, </a:t>
            </a:r>
          </a:p>
          <a:p>
            <a:pPr marL="446088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Arial" pitchFamily="34" charset="0"/>
              </a:rPr>
              <a:t>Permits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scaling up using remote sensing observations </a:t>
            </a:r>
          </a:p>
          <a:p>
            <a:pPr marL="120650" indent="-120650"/>
            <a:endParaRPr lang="en-US" sz="1600" i="1" u="sng" dirty="0" smtClean="0">
              <a:ea typeface="Verdana" pitchFamily="34" charset="0"/>
              <a:cs typeface="Arial" pitchFamily="34" charset="0"/>
            </a:endParaRPr>
          </a:p>
          <a:p>
            <a:pPr marL="120650" indent="-120650"/>
            <a:r>
              <a:rPr lang="en-US" sz="1600" i="1" u="sng" dirty="0" smtClean="0">
                <a:ea typeface="Verdana" pitchFamily="34" charset="0"/>
                <a:cs typeface="Arial" pitchFamily="34" charset="0"/>
              </a:rPr>
              <a:t>Timing</a:t>
            </a:r>
            <a:r>
              <a:rPr lang="en-US" sz="1600" u="sng" dirty="0">
                <a:ea typeface="Verdana" pitchFamily="34" charset="0"/>
                <a:cs typeface="Arial" pitchFamily="34" charset="0"/>
              </a:rPr>
              <a:t>: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 July-August </a:t>
            </a:r>
            <a:r>
              <a:rPr lang="en-US" sz="1600" dirty="0">
                <a:ea typeface="Verdana" pitchFamily="34" charset="0"/>
                <a:cs typeface="Arial" pitchFamily="34" charset="0"/>
              </a:rPr>
              <a:t>and </a:t>
            </a:r>
            <a:r>
              <a:rPr lang="en-US" sz="1600" b="1" dirty="0">
                <a:ea typeface="Verdana" pitchFamily="34" charset="0"/>
                <a:cs typeface="Arial" pitchFamily="34" charset="0"/>
              </a:rPr>
              <a:t>September-October</a:t>
            </a:r>
          </a:p>
          <a:p>
            <a:pPr marL="120650" indent="-120650"/>
            <a:r>
              <a:rPr lang="en-US" sz="1700" dirty="0" smtClean="0">
                <a:ea typeface="Verdana" pitchFamily="34" charset="0"/>
                <a:cs typeface="Arial" pitchFamily="34" charset="0"/>
              </a:rPr>
              <a:t>  </a:t>
            </a:r>
            <a:endParaRPr lang="en-US" sz="1700" dirty="0">
              <a:ea typeface="Verdana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475" y="5049964"/>
            <a:ext cx="11782755" cy="1302135"/>
            <a:chOff x="33527" y="5396928"/>
            <a:chExt cx="11782755" cy="1347036"/>
          </a:xfrm>
        </p:grpSpPr>
        <p:sp>
          <p:nvSpPr>
            <p:cNvPr id="52" name="Rectangle 51"/>
            <p:cNvSpPr/>
            <p:nvPr/>
          </p:nvSpPr>
          <p:spPr>
            <a:xfrm>
              <a:off x="33527" y="5410200"/>
              <a:ext cx="11782755" cy="13337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4"/>
            <p:cNvSpPr txBox="1">
              <a:spLocks/>
            </p:cNvSpPr>
            <p:nvPr/>
          </p:nvSpPr>
          <p:spPr>
            <a:xfrm>
              <a:off x="1866168" y="5396928"/>
              <a:ext cx="2057400" cy="12191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May-June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Peak river discharge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>
                  <a:sym typeface="Wingdings" panose="05000000000000000000" pitchFamily="2" charset="2"/>
                </a:rPr>
                <a:t> Ice breakup</a:t>
              </a:r>
            </a:p>
            <a:p>
              <a:pPr marL="0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Under ice blooms</a:t>
              </a:r>
            </a:p>
          </p:txBody>
        </p:sp>
        <p:sp>
          <p:nvSpPr>
            <p:cNvPr id="54" name="Content Placeholder 4"/>
            <p:cNvSpPr txBox="1">
              <a:spLocks/>
            </p:cNvSpPr>
            <p:nvPr/>
          </p:nvSpPr>
          <p:spPr>
            <a:xfrm>
              <a:off x="131786" y="5408008"/>
              <a:ext cx="1481788" cy="9144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Early March </a:t>
              </a:r>
            </a:p>
            <a:p>
              <a:pPr marL="0" lvl="1" indent="0">
                <a:spcBef>
                  <a:spcPts val="0"/>
                </a:spcBef>
                <a:buNone/>
              </a:pPr>
              <a:r>
                <a:rPr lang="en-US" sz="1600" dirty="0">
                  <a:sym typeface="Wingdings" panose="05000000000000000000" pitchFamily="2" charset="2"/>
                </a:rPr>
                <a:t> </a:t>
              </a:r>
              <a:r>
                <a:rPr lang="en-US" sz="1600" dirty="0"/>
                <a:t>End of </a:t>
              </a:r>
              <a:r>
                <a:rPr lang="en-US" sz="1600" dirty="0" smtClean="0"/>
                <a:t>winter</a:t>
              </a:r>
              <a:endParaRPr lang="en-US" sz="1600" dirty="0"/>
            </a:p>
          </p:txBody>
        </p:sp>
        <p:sp>
          <p:nvSpPr>
            <p:cNvPr id="55" name="Content Placeholder 4"/>
            <p:cNvSpPr txBox="1">
              <a:spLocks/>
            </p:cNvSpPr>
            <p:nvPr/>
          </p:nvSpPr>
          <p:spPr>
            <a:xfrm>
              <a:off x="4208531" y="5400863"/>
              <a:ext cx="2235987" cy="12953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July</a:t>
              </a:r>
              <a:r>
                <a:rPr lang="en-US" sz="2000" dirty="0"/>
                <a:t> </a:t>
              </a:r>
            </a:p>
            <a:p>
              <a:pPr marL="0" lvl="1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500" dirty="0"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ym typeface="Wingdings" panose="05000000000000000000" pitchFamily="2" charset="2"/>
                </a:rPr>
                <a:t>Under ice </a:t>
              </a:r>
              <a:r>
                <a:rPr lang="en-US" sz="1600" dirty="0" err="1">
                  <a:sym typeface="Wingdings" panose="05000000000000000000" pitchFamily="2" charset="2"/>
                </a:rPr>
                <a:t>b</a:t>
              </a:r>
              <a:r>
                <a:rPr lang="en-US" sz="1600" dirty="0" err="1"/>
                <a:t>Iooms</a:t>
              </a:r>
              <a:endParaRPr lang="en-US" sz="1600" dirty="0"/>
            </a:p>
            <a:p>
              <a:pPr marL="0" lvl="1" indent="0">
                <a:spcBef>
                  <a:spcPts val="0"/>
                </a:spcBef>
                <a:buFont typeface="Wingdings" charset="0"/>
                <a:buChar char=""/>
              </a:pPr>
              <a:r>
                <a:rPr lang="en-US" sz="1600" dirty="0"/>
                <a:t> Increasing  biological &amp; photochemical activity</a:t>
              </a:r>
            </a:p>
          </p:txBody>
        </p:sp>
        <p:sp>
          <p:nvSpPr>
            <p:cNvPr id="56" name="Content Placeholder 4"/>
            <p:cNvSpPr txBox="1">
              <a:spLocks/>
            </p:cNvSpPr>
            <p:nvPr/>
          </p:nvSpPr>
          <p:spPr>
            <a:xfrm>
              <a:off x="6894761" y="5396928"/>
              <a:ext cx="2818939" cy="12909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en-US" sz="2000" b="1" dirty="0"/>
                <a:t>September</a:t>
              </a:r>
              <a:r>
                <a:rPr lang="en-US" sz="2000" dirty="0"/>
                <a:t> </a:t>
              </a:r>
            </a:p>
            <a:p>
              <a:pPr marL="0" lvl="1" indent="0">
                <a:spcBef>
                  <a:spcPts val="0"/>
                </a:spcBef>
                <a:buNone/>
              </a:pPr>
              <a:r>
                <a:rPr lang="en-US" sz="1600" dirty="0">
                  <a:sym typeface="Wingdings" panose="05000000000000000000" pitchFamily="2" charset="2"/>
                </a:rPr>
                <a:t> M</a:t>
              </a:r>
              <a:r>
                <a:rPr lang="en-US" sz="1600" dirty="0"/>
                <a:t>ax open water/min sea ice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/>
                <a:t>Low river discharge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/>
                <a:t>Preconditioning prior to </a:t>
              </a:r>
              <a:r>
                <a:rPr lang="en-US" sz="1600" dirty="0" smtClean="0"/>
                <a:t>winter</a:t>
              </a:r>
            </a:p>
            <a:p>
              <a:pPr marL="0" lvl="1" indent="-182880">
                <a:spcBef>
                  <a:spcPts val="0"/>
                </a:spcBef>
                <a:buFont typeface="Wingdings" charset="2"/>
                <a:buChar char=""/>
              </a:pPr>
              <a:r>
                <a:rPr lang="en-US" sz="1600" dirty="0" smtClean="0"/>
                <a:t>Peak respiration late Sept-Oct</a:t>
              </a:r>
              <a:endParaRPr lang="en-US" sz="1600" dirty="0"/>
            </a:p>
            <a:p>
              <a:pPr marL="0" lvl="1" indent="0">
                <a:spcBef>
                  <a:spcPts val="0"/>
                </a:spcBef>
                <a:buNone/>
              </a:pPr>
              <a:endParaRPr lang="en-US" sz="1600" dirty="0"/>
            </a:p>
          </p:txBody>
        </p:sp>
        <p:sp>
          <p:nvSpPr>
            <p:cNvPr id="57" name="Content Placeholder 4"/>
            <p:cNvSpPr txBox="1">
              <a:spLocks/>
            </p:cNvSpPr>
            <p:nvPr/>
          </p:nvSpPr>
          <p:spPr>
            <a:xfrm>
              <a:off x="10158763" y="5400764"/>
              <a:ext cx="1657519" cy="838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="1" dirty="0"/>
                <a:t>October</a:t>
              </a:r>
            </a:p>
            <a:p>
              <a:pPr marL="0" indent="0">
                <a:spcBef>
                  <a:spcPts val="0"/>
                </a:spcBef>
              </a:pPr>
              <a:r>
                <a:rPr lang="en-US" sz="1500" dirty="0"/>
                <a:t> </a:t>
              </a:r>
              <a:r>
                <a:rPr lang="en-US" sz="1600" dirty="0"/>
                <a:t>Freeze-up  period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59" name="Rectangle 58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Rectangle 64"/>
          <p:cNvSpPr/>
          <p:nvPr/>
        </p:nvSpPr>
        <p:spPr>
          <a:xfrm>
            <a:off x="4232204" y="5004460"/>
            <a:ext cx="7586506" cy="140058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865364F-426B-7943-B06C-CD9ADD50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027" y="587495"/>
            <a:ext cx="5779925" cy="38626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71826" y="4413835"/>
            <a:ext cx="6096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b="1" dirty="0" smtClean="0">
                <a:latin typeface="Calibri" panose="020F0502020204030204" pitchFamily="34" charset="0"/>
              </a:rPr>
              <a:t>Black outline: </a:t>
            </a:r>
            <a:r>
              <a:rPr lang="en-US" sz="1300" dirty="0" smtClean="0">
                <a:latin typeface="Calibri" panose="020F0502020204030204" pitchFamily="34" charset="0"/>
              </a:rPr>
              <a:t>Tier 1 sites (high priority); 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Orange outline: </a:t>
            </a:r>
            <a:r>
              <a:rPr lang="en-US" sz="1300" dirty="0" smtClean="0">
                <a:latin typeface="Calibri" panose="020F0502020204030204" pitchFamily="34" charset="0"/>
              </a:rPr>
              <a:t>Tier 2 sites (medium priority)</a:t>
            </a:r>
          </a:p>
        </p:txBody>
      </p:sp>
    </p:spTree>
    <p:extLst>
      <p:ext uri="{BB962C8B-B14F-4D97-AF65-F5344CB8AC3E}">
        <p14:creationId xmlns:p14="http://schemas.microsoft.com/office/powerpoint/2010/main" val="42254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373368"/>
            <a:ext cx="10972800" cy="548640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1568" y="1373368"/>
            <a:ext cx="10972800" cy="5477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864" y="3885363"/>
            <a:ext cx="7923962" cy="2862322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</a:rPr>
              <a:t>Not a traditional oceanographic campaign with a few major cruises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Diverse array of measurement approaches proven to be effective in the Arctic for </a:t>
            </a:r>
            <a:r>
              <a:rPr lang="en-US" b="1" dirty="0">
                <a:solidFill>
                  <a:srgbClr val="000000"/>
                </a:solidFill>
              </a:rPr>
              <a:t>year-round measurements and sampling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Ice camps, ATVs, sleds (lower river, delta, </a:t>
            </a:r>
            <a:r>
              <a:rPr lang="en-US" dirty="0" err="1">
                <a:solidFill>
                  <a:srgbClr val="000000"/>
                </a:solidFill>
              </a:rPr>
              <a:t>landfast</a:t>
            </a:r>
            <a:r>
              <a:rPr lang="en-US" dirty="0">
                <a:solidFill>
                  <a:srgbClr val="000000"/>
                </a:solidFill>
              </a:rPr>
              <a:t> ice regions)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Small boats and small ships </a:t>
            </a:r>
            <a:r>
              <a:rPr lang="en-US" dirty="0" smtClean="0">
                <a:solidFill>
                  <a:srgbClr val="000000"/>
                </a:solidFill>
              </a:rPr>
              <a:t>(lower river to nearshore seas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Medium and large icebreakers (</a:t>
            </a:r>
            <a:r>
              <a:rPr lang="en-US" dirty="0" err="1">
                <a:solidFill>
                  <a:srgbClr val="000000"/>
                </a:solidFill>
              </a:rPr>
              <a:t>nearshore</a:t>
            </a:r>
            <a:r>
              <a:rPr lang="en-US" dirty="0">
                <a:solidFill>
                  <a:srgbClr val="000000"/>
                </a:solidFill>
              </a:rPr>
              <a:t> to outer shelf seas)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Deployable small vessels for shallow-water and near ice work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Helicopter-enabled sampling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Moorings, floats, buoys, gliders and other autonomous vehicles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Airborne and satellite remote sensing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9EADACA-C5DB-7142-9FCF-7B2451C0C55F}"/>
              </a:ext>
            </a:extLst>
          </p:cNvPr>
          <p:cNvSpPr/>
          <p:nvPr/>
        </p:nvSpPr>
        <p:spPr>
          <a:xfrm>
            <a:off x="2984360" y="3541679"/>
            <a:ext cx="8268601" cy="17748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tIns="91440" bIns="9144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0000"/>
                </a:solidFill>
                <a:ea typeface="Arial" charset="0"/>
                <a:cs typeface="Arial" charset="0"/>
              </a:rPr>
              <a:t>Potential Partners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(to be explored further):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NSF, NOAA, BOEM, USGS, etc.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Canada (Polar Knowledge, Sentinel North, Arctic Research Foundation, etc.)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Other NASA Programs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International partners (Pan-Arctic:  EU, Japan, Korea, etc.)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Where &amp; When 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4" y="0"/>
            <a:ext cx="10100734" cy="69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202334"/>
            <a:ext cx="12191998" cy="6184753"/>
            <a:chOff x="-344699" y="609600"/>
            <a:chExt cx="9641099" cy="6184753"/>
          </a:xfrm>
        </p:grpSpPr>
        <p:sp>
          <p:nvSpPr>
            <p:cNvPr id="3" name="Rectangle 2"/>
            <p:cNvSpPr/>
            <p:nvPr/>
          </p:nvSpPr>
          <p:spPr>
            <a:xfrm>
              <a:off x="1168319" y="6477000"/>
              <a:ext cx="1315800" cy="31735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dirty="0">
                  <a:solidFill>
                    <a:schemeClr val="bg2">
                      <a:lumMod val="25000"/>
                    </a:schemeClr>
                  </a:solidFill>
                </a:rPr>
                <a:t>RS </a:t>
              </a:r>
              <a:r>
                <a:rPr lang="en-US" sz="1500" b="1">
                  <a:solidFill>
                    <a:schemeClr val="bg2">
                      <a:lumMod val="25000"/>
                    </a:schemeClr>
                  </a:solidFill>
                </a:rPr>
                <a:t>Water Quality</a:t>
              </a:r>
              <a:endParaRPr lang="en-US" sz="15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4" name="Picture 3" descr="PACE_LOGO_Textured.psd"/>
            <p:cNvPicPr>
              <a:picLocks noChangeAspect="1"/>
            </p:cNvPicPr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609600"/>
              <a:ext cx="1435608" cy="14356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344699" y="5485412"/>
              <a:ext cx="9641099" cy="9144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21" y="6135058"/>
              <a:ext cx="91440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9491" y="6313336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288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42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738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388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838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788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83481" y="6348467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38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688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92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83211" y="5331885"/>
              <a:ext cx="154989" cy="744225"/>
              <a:chOff x="291103" y="5715000"/>
              <a:chExt cx="154989" cy="744225"/>
            </a:xfrm>
          </p:grpSpPr>
          <p:cxnSp>
            <p:nvCxnSpPr>
              <p:cNvPr id="93" name="Straight Arrow Connector 92"/>
              <p:cNvCxnSpPr/>
              <p:nvPr/>
            </p:nvCxnSpPr>
            <p:spPr>
              <a:xfrm>
                <a:off x="293692" y="5988439"/>
                <a:ext cx="0" cy="470786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291103" y="5715000"/>
                <a:ext cx="154989" cy="280527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378411" y="5219375"/>
              <a:ext cx="214524" cy="865620"/>
              <a:chOff x="306199" y="5593605"/>
              <a:chExt cx="214524" cy="865620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>
                <a:off x="308788" y="5988439"/>
                <a:ext cx="0" cy="470786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endCxn id="23" idx="1"/>
              </p:cNvCxnSpPr>
              <p:nvPr/>
            </p:nvCxnSpPr>
            <p:spPr>
              <a:xfrm flipV="1">
                <a:off x="306199" y="5593605"/>
                <a:ext cx="214524" cy="401923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12"/>
            <p:cNvSpPr txBox="1"/>
            <p:nvPr/>
          </p:nvSpPr>
          <p:spPr>
            <a:xfrm rot="18031311">
              <a:off x="268102" y="4244761"/>
              <a:ext cx="229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Peer Review NASA Panel 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24200" y="1760774"/>
              <a:ext cx="2286000" cy="318077"/>
            </a:xfrm>
            <a:prstGeom prst="rect">
              <a:avLst/>
            </a:prstGeom>
            <a:solidFill>
              <a:schemeClr val="accent5">
                <a:lumMod val="75000"/>
                <a:tint val="66000"/>
                <a:satMod val="1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29200" y="1384153"/>
              <a:ext cx="2819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Launch in Fall 2022</a:t>
              </a:r>
            </a:p>
          </p:txBody>
        </p:sp>
        <p:sp>
          <p:nvSpPr>
            <p:cNvPr id="23" name="TextBox 64"/>
            <p:cNvSpPr txBox="1"/>
            <p:nvPr/>
          </p:nvSpPr>
          <p:spPr>
            <a:xfrm rot="18024441">
              <a:off x="61230" y="4121550"/>
              <a:ext cx="215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accent5">
                      <a:lumMod val="75000"/>
                    </a:schemeClr>
                  </a:solidFill>
                </a:rPr>
                <a:t>Science 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Plan submitted</a:t>
              </a:r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133600" y="5622572"/>
              <a:ext cx="542361" cy="48598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 b="1" dirty="0" smtClean="0"/>
                <a:t>2020 </a:t>
              </a:r>
            </a:p>
            <a:p>
              <a:pPr algn="ctr"/>
              <a:r>
                <a:rPr lang="en-US" sz="1300" b="1" dirty="0" smtClean="0"/>
                <a:t>1 </a:t>
              </a:r>
              <a:r>
                <a:rPr lang="en-US" sz="1300" b="1" dirty="0" err="1" smtClean="0"/>
                <a:t>yr</a:t>
              </a:r>
              <a:r>
                <a:rPr lang="en-US" sz="1300" b="1" dirty="0" smtClean="0"/>
                <a:t> +</a:t>
              </a:r>
              <a:endParaRPr lang="en-US" sz="13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42655" y="5117953"/>
              <a:ext cx="67992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NASA IT </a:t>
              </a:r>
            </a:p>
          </p:txBody>
        </p:sp>
        <p:sp>
          <p:nvSpPr>
            <p:cNvPr id="26" name="TextBox 134"/>
            <p:cNvSpPr txBox="1"/>
            <p:nvPr/>
          </p:nvSpPr>
          <p:spPr>
            <a:xfrm rot="18024441">
              <a:off x="3016994" y="4174003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rgbClr val="A40000"/>
                  </a:solidFill>
                </a:rPr>
                <a:t>Solicitation Phase </a:t>
              </a:r>
              <a:r>
                <a:rPr lang="en-US" sz="1600" b="1" dirty="0" err="1">
                  <a:solidFill>
                    <a:srgbClr val="A40000"/>
                  </a:solidFill>
                </a:rPr>
                <a:t>IIa</a:t>
              </a:r>
              <a:endParaRPr lang="en-US" sz="1600" b="1" dirty="0">
                <a:solidFill>
                  <a:srgbClr val="A4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505200" y="5181600"/>
              <a:ext cx="8961" cy="964095"/>
            </a:xfrm>
            <a:prstGeom prst="straightConnector1">
              <a:avLst/>
            </a:prstGeom>
            <a:ln w="38100">
              <a:solidFill>
                <a:srgbClr val="A4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45"/>
            <p:cNvSpPr txBox="1"/>
            <p:nvPr/>
          </p:nvSpPr>
          <p:spPr>
            <a:xfrm rot="18024441">
              <a:off x="4310217" y="3700448"/>
              <a:ext cx="1959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rgbClr val="A40000"/>
                  </a:solidFill>
                </a:rPr>
                <a:t>Solicitation Phase </a:t>
              </a:r>
              <a:r>
                <a:rPr lang="en-US" sz="1600" b="1" dirty="0" err="1">
                  <a:solidFill>
                    <a:srgbClr val="A40000"/>
                  </a:solidFill>
                </a:rPr>
                <a:t>IIb</a:t>
              </a:r>
              <a:endParaRPr lang="en-US" sz="1600" b="1" dirty="0">
                <a:solidFill>
                  <a:srgbClr val="A40000"/>
                </a:solidFill>
              </a:endParaRPr>
            </a:p>
          </p:txBody>
        </p:sp>
        <p:sp>
          <p:nvSpPr>
            <p:cNvPr id="29" name="TextBox 147"/>
            <p:cNvSpPr txBox="1"/>
            <p:nvPr/>
          </p:nvSpPr>
          <p:spPr>
            <a:xfrm rot="18024441">
              <a:off x="7053498" y="3404834"/>
              <a:ext cx="11552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rgbClr val="A40000"/>
                  </a:solidFill>
                </a:rPr>
                <a:t>Solicitation </a:t>
              </a:r>
            </a:p>
            <a:p>
              <a:r>
                <a:rPr lang="en-US" sz="1600" b="1" dirty="0">
                  <a:solidFill>
                    <a:srgbClr val="A40000"/>
                  </a:solidFill>
                </a:rPr>
                <a:t>Phase III 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733800" y="5181600"/>
              <a:ext cx="3162751" cy="939363"/>
              <a:chOff x="2017694" y="5462533"/>
              <a:chExt cx="3162751" cy="939363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2285629" y="6053554"/>
                <a:ext cx="2551466" cy="34171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500" dirty="0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 flipV="1">
                <a:off x="2932094" y="6053554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4227494" y="6060180"/>
                <a:ext cx="0" cy="33509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3617894" y="6060180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"/>
              <p:cNvSpPr txBox="1"/>
              <p:nvPr/>
            </p:nvSpPr>
            <p:spPr>
              <a:xfrm>
                <a:off x="2398694" y="6047202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Yr1</a:t>
                </a:r>
              </a:p>
            </p:txBody>
          </p:sp>
          <p:sp>
            <p:nvSpPr>
              <p:cNvPr id="87" name="TextBox 75"/>
              <p:cNvSpPr txBox="1"/>
              <p:nvPr/>
            </p:nvSpPr>
            <p:spPr>
              <a:xfrm>
                <a:off x="3107793" y="6063459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Yr2</a:t>
                </a:r>
              </a:p>
            </p:txBody>
          </p:sp>
          <p:sp>
            <p:nvSpPr>
              <p:cNvPr id="88" name="TextBox 79"/>
              <p:cNvSpPr txBox="1"/>
              <p:nvPr/>
            </p:nvSpPr>
            <p:spPr>
              <a:xfrm>
                <a:off x="3694094" y="6077635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Yr3</a:t>
                </a:r>
              </a:p>
            </p:txBody>
          </p:sp>
          <p:sp>
            <p:nvSpPr>
              <p:cNvPr id="89" name="TextBox 82"/>
              <p:cNvSpPr txBox="1"/>
              <p:nvPr/>
            </p:nvSpPr>
            <p:spPr>
              <a:xfrm>
                <a:off x="4303694" y="6077635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Yr4</a:t>
                </a: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017694" y="5462533"/>
                <a:ext cx="31627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Phase </a:t>
                </a:r>
                <a:r>
                  <a:rPr lang="en-US" sz="16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IIa</a:t>
                </a:r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Field Work, RS, models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885354" y="4114800"/>
              <a:ext cx="2849002" cy="1073674"/>
              <a:chOff x="4138099" y="4590579"/>
              <a:chExt cx="2849002" cy="1073674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510481" y="4590579"/>
                <a:ext cx="213045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Phase </a:t>
                </a:r>
                <a:r>
                  <a:rPr lang="en-US" sz="16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IIb</a:t>
                </a:r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Field Work, RS, models</a:t>
                </a:r>
              </a:p>
            </p:txBody>
          </p:sp>
          <p:sp>
            <p:nvSpPr>
              <p:cNvPr id="78" name="TextBox 83"/>
              <p:cNvSpPr txBox="1"/>
              <p:nvPr/>
            </p:nvSpPr>
            <p:spPr>
              <a:xfrm>
                <a:off x="4138099" y="5341088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Yr3</a:t>
                </a:r>
              </a:p>
            </p:txBody>
          </p:sp>
          <p:sp>
            <p:nvSpPr>
              <p:cNvPr id="79" name="TextBox 84"/>
              <p:cNvSpPr txBox="1"/>
              <p:nvPr/>
            </p:nvSpPr>
            <p:spPr>
              <a:xfrm>
                <a:off x="4900099" y="5341088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Yr4</a:t>
                </a:r>
              </a:p>
            </p:txBody>
          </p:sp>
          <p:sp>
            <p:nvSpPr>
              <p:cNvPr id="80" name="TextBox 85"/>
              <p:cNvSpPr txBox="1"/>
              <p:nvPr/>
            </p:nvSpPr>
            <p:spPr>
              <a:xfrm>
                <a:off x="5755760" y="5341088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Yr5</a:t>
                </a:r>
              </a:p>
            </p:txBody>
          </p:sp>
          <p:sp>
            <p:nvSpPr>
              <p:cNvPr id="81" name="TextBox 86"/>
              <p:cNvSpPr txBox="1"/>
              <p:nvPr/>
            </p:nvSpPr>
            <p:spPr>
              <a:xfrm>
                <a:off x="6553200" y="5341088"/>
                <a:ext cx="4339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Yr6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391400" y="5181600"/>
              <a:ext cx="1800493" cy="871342"/>
              <a:chOff x="6979919" y="5538733"/>
              <a:chExt cx="1800493" cy="87134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7558597" y="6059084"/>
                <a:ext cx="1097722" cy="34171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dirty="0"/>
                  <a:t>             </a:t>
                </a:r>
                <a:r>
                  <a:rPr lang="en-US" sz="1500" dirty="0" err="1"/>
                  <a:t>Yr</a:t>
                </a:r>
                <a:r>
                  <a:rPr lang="en-US" sz="1500" dirty="0"/>
                  <a:t> 8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979919" y="5538733"/>
                <a:ext cx="18004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Phase III: Synthesis</a:t>
                </a:r>
              </a:p>
              <a:p>
                <a:pPr algn="ctr"/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activities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flipV="1">
                <a:off x="8122919" y="6068359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99"/>
              <p:cNvSpPr txBox="1"/>
              <p:nvPr/>
            </p:nvSpPr>
            <p:spPr>
              <a:xfrm>
                <a:off x="7603757" y="6077635"/>
                <a:ext cx="44296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Yr7</a:t>
                </a: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 flipH="1">
              <a:off x="4876800" y="4692994"/>
              <a:ext cx="8961" cy="488606"/>
            </a:xfrm>
            <a:prstGeom prst="straightConnector1">
              <a:avLst/>
            </a:prstGeom>
            <a:ln w="38100">
              <a:solidFill>
                <a:srgbClr val="A4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3034644" y="2885259"/>
              <a:ext cx="999521" cy="2315310"/>
              <a:chOff x="3049389" y="3136785"/>
              <a:chExt cx="999521" cy="2315310"/>
            </a:xfrm>
          </p:grpSpPr>
          <p:sp>
            <p:nvSpPr>
              <p:cNvPr id="71" name="TextBox 103"/>
              <p:cNvSpPr txBox="1"/>
              <p:nvPr/>
            </p:nvSpPr>
            <p:spPr>
              <a:xfrm rot="18031311">
                <a:off x="2551961" y="3945597"/>
                <a:ext cx="2305762" cy="688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Build repositories of field &amp; RS datasets, analysis &amp; modeling products ? </a:t>
                </a: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 flipH="1">
                <a:off x="3049389" y="5280726"/>
                <a:ext cx="89556" cy="171369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4660234" y="5738867"/>
              <a:ext cx="1283366" cy="381000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TextBox 117"/>
            <p:cNvSpPr txBox="1"/>
            <p:nvPr/>
          </p:nvSpPr>
          <p:spPr>
            <a:xfrm rot="18031311">
              <a:off x="811196" y="4242710"/>
              <a:ext cx="1941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Revised Science Plan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295400" y="5210921"/>
              <a:ext cx="11386" cy="891171"/>
              <a:chOff x="383589" y="5568054"/>
              <a:chExt cx="11386" cy="891171"/>
            </a:xfrm>
          </p:grpSpPr>
          <p:cxnSp>
            <p:nvCxnSpPr>
              <p:cNvPr id="69" name="Straight Arrow Connector 68"/>
              <p:cNvCxnSpPr/>
              <p:nvPr/>
            </p:nvCxnSpPr>
            <p:spPr>
              <a:xfrm>
                <a:off x="383589" y="5988439"/>
                <a:ext cx="0" cy="470786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383589" y="5568054"/>
                <a:ext cx="11386" cy="451746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/>
            <p:cNvSpPr/>
            <p:nvPr/>
          </p:nvSpPr>
          <p:spPr>
            <a:xfrm>
              <a:off x="87172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85688" y="6070724"/>
              <a:ext cx="481043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>
                  <a:solidFill>
                    <a:schemeClr val="bg1"/>
                  </a:solidFill>
                </a:rPr>
                <a:t>2015  </a:t>
              </a:r>
              <a:r>
                <a:rPr lang="en-US" sz="1700" dirty="0" smtClean="0">
                  <a:solidFill>
                    <a:schemeClr val="bg1"/>
                  </a:solidFill>
                </a:rPr>
                <a:t>    </a:t>
              </a:r>
              <a:r>
                <a:rPr lang="en-US" sz="1700" dirty="0">
                  <a:solidFill>
                    <a:schemeClr val="bg1"/>
                  </a:solidFill>
                </a:rPr>
                <a:t>2016 </a:t>
              </a:r>
              <a:r>
                <a:rPr lang="en-US" sz="1700" dirty="0" smtClean="0">
                  <a:solidFill>
                    <a:schemeClr val="bg1"/>
                  </a:solidFill>
                </a:rPr>
                <a:t>  </a:t>
              </a:r>
              <a:r>
                <a:rPr lang="mr-IN" sz="1700" dirty="0" smtClean="0">
                  <a:solidFill>
                    <a:schemeClr val="bg1"/>
                  </a:solidFill>
                </a:rPr>
                <a:t>…</a:t>
              </a:r>
              <a:r>
                <a:rPr lang="en-US" sz="1700" dirty="0" smtClean="0">
                  <a:solidFill>
                    <a:schemeClr val="bg1"/>
                  </a:solidFill>
                </a:rPr>
                <a:t> 2018       2019   …   2021       2022       2023    </a:t>
              </a:r>
              <a:endParaRPr lang="en-US" sz="1700" dirty="0">
                <a:solidFill>
                  <a:schemeClr val="bg1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7391400" y="4238545"/>
              <a:ext cx="9428" cy="1781687"/>
            </a:xfrm>
            <a:prstGeom prst="straightConnector1">
              <a:avLst/>
            </a:prstGeom>
            <a:ln w="38100">
              <a:solidFill>
                <a:srgbClr val="A4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46"/>
            <p:cNvSpPr txBox="1"/>
            <p:nvPr/>
          </p:nvSpPr>
          <p:spPr>
            <a:xfrm rot="18024441">
              <a:off x="2120376" y="4165070"/>
              <a:ext cx="1836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rgbClr val="A40000"/>
                  </a:solidFill>
                </a:rPr>
                <a:t>Solicitation Phase I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2667000" y="5144458"/>
              <a:ext cx="8961" cy="964095"/>
            </a:xfrm>
            <a:prstGeom prst="straightConnector1">
              <a:avLst/>
            </a:prstGeom>
            <a:ln w="38100">
              <a:solidFill>
                <a:srgbClr val="A4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6888481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43800" y="6321962"/>
              <a:ext cx="45719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410200" y="4750844"/>
              <a:ext cx="2500362" cy="354694"/>
              <a:chOff x="2414462" y="6047202"/>
              <a:chExt cx="2518095" cy="35469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414462" y="6053554"/>
                <a:ext cx="2518095" cy="34171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500" dirty="0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V="1">
                <a:off x="3028383" y="6053554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3719049" y="6053554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4332973" y="6060180"/>
                <a:ext cx="0" cy="341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156"/>
              <p:cNvSpPr txBox="1"/>
              <p:nvPr/>
            </p:nvSpPr>
            <p:spPr>
              <a:xfrm>
                <a:off x="2505541" y="6047202"/>
                <a:ext cx="44610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Yr3</a:t>
                </a:r>
              </a:p>
            </p:txBody>
          </p:sp>
          <p:sp>
            <p:nvSpPr>
              <p:cNvPr id="66" name="TextBox 157"/>
              <p:cNvSpPr txBox="1"/>
              <p:nvPr/>
            </p:nvSpPr>
            <p:spPr>
              <a:xfrm>
                <a:off x="3185119" y="6063459"/>
                <a:ext cx="45719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Yr4</a:t>
                </a:r>
              </a:p>
            </p:txBody>
          </p:sp>
          <p:sp>
            <p:nvSpPr>
              <p:cNvPr id="67" name="TextBox 158"/>
              <p:cNvSpPr txBox="1"/>
              <p:nvPr/>
            </p:nvSpPr>
            <p:spPr>
              <a:xfrm>
                <a:off x="3795790" y="6078593"/>
                <a:ext cx="44610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Yr5</a:t>
                </a:r>
              </a:p>
            </p:txBody>
          </p:sp>
          <p:sp>
            <p:nvSpPr>
              <p:cNvPr id="68" name="TextBox 159"/>
              <p:cNvSpPr txBox="1"/>
              <p:nvPr/>
            </p:nvSpPr>
            <p:spPr>
              <a:xfrm>
                <a:off x="4424051" y="6077635"/>
                <a:ext cx="44610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chemeClr val="bg1"/>
                    </a:solidFill>
                  </a:rPr>
                  <a:t>Yr6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019800" y="4724400"/>
              <a:ext cx="1295398" cy="381000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4000" y="1765351"/>
              <a:ext cx="3733800" cy="318077"/>
            </a:xfrm>
            <a:prstGeom prst="rect">
              <a:avLst/>
            </a:prstGeom>
            <a:pattFill prst="pct30">
              <a:fgClr>
                <a:schemeClr val="accent5">
                  <a:lumMod val="75000"/>
                  <a:tint val="66000"/>
                  <a:satMod val="160000"/>
                </a:schemeClr>
              </a:fgClr>
              <a:bgClr>
                <a:prstClr val="white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61718" y="2514600"/>
              <a:ext cx="7761281" cy="3657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NSF Beaufort </a:t>
              </a:r>
              <a:r>
                <a:rPr lang="en-US" b="1" dirty="0" err="1" smtClean="0">
                  <a:solidFill>
                    <a:srgbClr val="000090"/>
                  </a:solidFill>
                </a:rPr>
                <a:t>LTER</a:t>
              </a:r>
              <a:r>
                <a:rPr lang="en-US" b="1" dirty="0" smtClean="0">
                  <a:solidFill>
                    <a:srgbClr val="000090"/>
                  </a:solidFill>
                </a:rPr>
                <a:t>, Sentinel </a:t>
              </a:r>
              <a:r>
                <a:rPr lang="en-US" b="1" dirty="0">
                  <a:solidFill>
                    <a:srgbClr val="000090"/>
                  </a:solidFill>
                </a:rPr>
                <a:t>North </a:t>
              </a:r>
              <a:r>
                <a:rPr lang="en-US" b="1" dirty="0" smtClean="0">
                  <a:solidFill>
                    <a:srgbClr val="000090"/>
                  </a:solidFill>
                </a:rPr>
                <a:t>&amp; Polar Knowledge Canada, </a:t>
              </a:r>
              <a:r>
                <a:rPr lang="en-US" b="1" dirty="0" err="1" smtClean="0">
                  <a:solidFill>
                    <a:srgbClr val="000090"/>
                  </a:solidFill>
                </a:rPr>
                <a:t>etc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49" name="TextBox 102"/>
            <p:cNvSpPr txBox="1"/>
            <p:nvPr/>
          </p:nvSpPr>
          <p:spPr>
            <a:xfrm>
              <a:off x="4241495" y="6070724"/>
              <a:ext cx="198152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 smtClean="0">
                  <a:solidFill>
                    <a:schemeClr val="bg1"/>
                  </a:solidFill>
                </a:rPr>
                <a:t>      2024       2025       2026</a:t>
              </a:r>
              <a:endParaRPr lang="en-US" sz="17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113"/>
            <p:cNvSpPr txBox="1"/>
            <p:nvPr/>
          </p:nvSpPr>
          <p:spPr>
            <a:xfrm>
              <a:off x="6366759" y="6059293"/>
              <a:ext cx="178505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>
                  <a:solidFill>
                    <a:schemeClr val="bg1"/>
                  </a:solidFill>
                </a:rPr>
                <a:t>2027   </a:t>
              </a:r>
              <a:r>
                <a:rPr lang="en-US" sz="1700" dirty="0" smtClean="0">
                  <a:solidFill>
                    <a:schemeClr val="bg1"/>
                  </a:solidFill>
                </a:rPr>
                <a:t>   2028         2029</a:t>
              </a:r>
              <a:endParaRPr lang="en-US" sz="17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114"/>
            <p:cNvSpPr txBox="1"/>
            <p:nvPr/>
          </p:nvSpPr>
          <p:spPr>
            <a:xfrm>
              <a:off x="8202111" y="6051539"/>
              <a:ext cx="100293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>
                  <a:solidFill>
                    <a:schemeClr val="bg1"/>
                  </a:solidFill>
                </a:rPr>
                <a:t>2030  </a:t>
              </a:r>
              <a:r>
                <a:rPr lang="en-US" sz="1700" dirty="0" smtClean="0">
                  <a:solidFill>
                    <a:schemeClr val="bg1"/>
                  </a:solidFill>
                </a:rPr>
                <a:t>  2031</a:t>
              </a:r>
              <a:endParaRPr lang="en-US" sz="1700" dirty="0">
                <a:solidFill>
                  <a:schemeClr val="bg1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-1" y="1752600"/>
              <a:ext cx="4983482" cy="4267200"/>
              <a:chOff x="-1" y="2133168"/>
              <a:chExt cx="4983482" cy="42672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-1" y="2514168"/>
                <a:ext cx="4983482" cy="3886200"/>
                <a:chOff x="-381001" y="2514168"/>
                <a:chExt cx="4983482" cy="388620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-304801" y="2514168"/>
                  <a:ext cx="4747699" cy="365760"/>
                </a:xfrm>
                <a:prstGeom prst="rect">
                  <a:avLst/>
                </a:prstGeom>
                <a:solidFill>
                  <a:schemeClr val="accent4">
                    <a:lumMod val="75000"/>
                    <a:tint val="66000"/>
                    <a:satMod val="1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58" name="TextBox 63"/>
                <p:cNvSpPr txBox="1"/>
                <p:nvPr/>
              </p:nvSpPr>
              <p:spPr>
                <a:xfrm rot="16200000">
                  <a:off x="-1165383" y="4179629"/>
                  <a:ext cx="19922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dirty="0" err="1">
                      <a:solidFill>
                        <a:schemeClr val="accent4">
                          <a:lumMod val="75000"/>
                        </a:schemeClr>
                      </a:solidFill>
                    </a:rPr>
                    <a:t>ABoVE</a:t>
                  </a: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 1</a:t>
                  </a:r>
                  <a:r>
                    <a:rPr lang="en-US" sz="1600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st</a:t>
                  </a: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 solicitation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-381001" y="2514168"/>
                  <a:ext cx="498348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Arctic Boreal Vulnerability Experiment  2015-2024 </a:t>
                  </a:r>
                </a:p>
              </p:txBody>
            </p:sp>
            <p:cxnSp>
              <p:nvCxnSpPr>
                <p:cNvPr id="60" name="Straight Arrow Connector 59"/>
                <p:cNvCxnSpPr/>
                <p:nvPr/>
              </p:nvCxnSpPr>
              <p:spPr>
                <a:xfrm flipH="1">
                  <a:off x="-304800" y="3066246"/>
                  <a:ext cx="1" cy="3334122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75000"/>
                    </a:schemeClr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600" y="2133168"/>
                <a:ext cx="914400" cy="351692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>
            <a:xfrm>
              <a:off x="2895600" y="5690637"/>
              <a:ext cx="501824" cy="3417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/>
                <a:t>1 </a:t>
              </a:r>
              <a:r>
                <a:rPr lang="en-US" sz="1500" dirty="0" err="1"/>
                <a:t>yr</a:t>
              </a:r>
              <a:endParaRPr lang="en-US" sz="15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32462" y="5105400"/>
              <a:ext cx="100133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Phase I</a:t>
              </a:r>
            </a:p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Pre-work</a:t>
              </a:r>
            </a:p>
          </p:txBody>
        </p:sp>
      </p:grpSp>
      <p:sp>
        <p:nvSpPr>
          <p:cNvPr id="98" name="Rectangle 97"/>
          <p:cNvSpPr/>
          <p:nvPr/>
        </p:nvSpPr>
        <p:spPr>
          <a:xfrm rot="18138467">
            <a:off x="2572647" y="3193443"/>
            <a:ext cx="34419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IT: 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Implementation Team </a:t>
            </a:r>
            <a:endParaRPr lang="en-US" sz="15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115" name="Rectangle 114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118" name="Rectangle 117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TextBox 120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Where &amp; When             How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Notional Timeline 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TextBox 117"/>
          <p:cNvSpPr txBox="1"/>
          <p:nvPr/>
        </p:nvSpPr>
        <p:spPr>
          <a:xfrm rot="18031311">
            <a:off x="2033903" y="3931143"/>
            <a:ext cx="2052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NASA Panel convened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2511483" y="4942617"/>
            <a:ext cx="14399" cy="45174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2513052" y="5240347"/>
            <a:ext cx="0" cy="47078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9" y="3356119"/>
            <a:ext cx="2675595" cy="3501881"/>
          </a:xfrm>
          <a:prstGeom prst="rect">
            <a:avLst/>
          </a:prstGeom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914400" y="781691"/>
            <a:ext cx="7239000" cy="35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ts val="2000"/>
              </a:lnSpc>
              <a:spcAft>
                <a:spcPct val="0"/>
              </a:spcAft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Kick-off in January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Team Workshop in June 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Team Workshop in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November</a:t>
            </a:r>
          </a:p>
          <a:p>
            <a:pPr eaLnBrk="0" fontAlgn="base" hangingPunct="0">
              <a:lnSpc>
                <a:spcPts val="1400"/>
              </a:lnSpc>
              <a:spcAft>
                <a:spcPct val="0"/>
              </a:spcAft>
            </a:pPr>
            <a:endParaRPr lang="en-US" altLang="en-US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Posted draft Science Plan in August for community comment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Submitted Science Plan to NASA on Sept. 30, 2015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NASA posted Science Plan for 30-day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NASA Panel Review in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November</a:t>
            </a:r>
          </a:p>
          <a:p>
            <a:pPr eaLnBrk="0" fontAlgn="base" hangingPunct="0">
              <a:lnSpc>
                <a:spcPts val="2000"/>
              </a:lnSpc>
              <a:spcAft>
                <a:spcPct val="0"/>
              </a:spcAft>
            </a:pP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Received Panel Summary on February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Open Community Workshop at </a:t>
            </a: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WHOI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on July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28-29</a:t>
            </a:r>
          </a:p>
          <a:p>
            <a:pPr eaLnBrk="0" fontAlgn="base" hangingPunct="0">
              <a:lnSpc>
                <a:spcPts val="2000"/>
              </a:lnSpc>
              <a:spcAft>
                <a:spcPct val="0"/>
              </a:spcAft>
            </a:pP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Revisions!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Submission of revised science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438400" y="6227802"/>
            <a:ext cx="807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914400" y="4184897"/>
            <a:ext cx="8153400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Presentation at Ocean Optics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NASA held its Panel Review in November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Presentation at </a:t>
            </a: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AGU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ASLO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Town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en-US" altLang="en-US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OCRT</a:t>
            </a:r>
            <a:r>
              <a:rPr lang="en-US" alt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Meeting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Receive NASA guidance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Revise and tighten Science Plan as necessary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Update at OCB, Woods Hole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7056255" y="1083519"/>
            <a:ext cx="4191674" cy="1140977"/>
          </a:xfrm>
          <a:prstGeom prst="borderCallout1">
            <a:avLst>
              <a:gd name="adj1" fmla="val 18750"/>
              <a:gd name="adj2" fmla="val -8333"/>
              <a:gd name="adj3" fmla="val 136614"/>
              <a:gd name="adj4" fmla="val -6362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</a:rPr>
              <a:t>Panel Comment:  </a:t>
            </a: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</a:rPr>
              <a:t>“An Arctic coastal experiment represents an important and timely opportunity for [NASA] because of the rapidly changing Arctic Environment.”</a:t>
            </a:r>
            <a:endParaRPr lang="en-US" sz="17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34" name="Rectangle 33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Where &amp; When             How           Notional Timeline 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Next</a:t>
            </a:r>
            <a:endParaRPr lang="en-US" sz="2000" b="1" spc="-10" dirty="0">
              <a:solidFill>
                <a:srgbClr val="758AA7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6200" y="699337"/>
            <a:ext cx="838200" cy="60824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500" b="1" dirty="0" smtClean="0">
                <a:latin typeface="Century Gothic" panose="020B0502020202020204" pitchFamily="34" charset="0"/>
              </a:rPr>
              <a:t>2014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2015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2016</a:t>
            </a:r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2017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r>
              <a:rPr lang="en-US" sz="1500" b="1" dirty="0" smtClean="0">
                <a:latin typeface="Century Gothic" panose="020B0502020202020204" pitchFamily="34" charset="0"/>
              </a:rPr>
              <a:t>2018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2019</a:t>
            </a:r>
            <a:endParaRPr lang="en-US" sz="1500" b="1" dirty="0">
              <a:latin typeface="Century Gothic" panose="020B0502020202020204" pitchFamily="34" charset="0"/>
            </a:endParaRPr>
          </a:p>
          <a:p>
            <a:pPr algn="r"/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3" y="1371601"/>
            <a:ext cx="8127999" cy="548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91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66" y="491918"/>
            <a:ext cx="8305800" cy="777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5563128"/>
            <a:ext cx="7667624" cy="6877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11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438400" y="6227802"/>
            <a:ext cx="807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19105" y="1000626"/>
            <a:ext cx="951578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 science implementation team will be convened when the plan is finalized.  Details forthcoming.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34" name="Rectangle 33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           Where &amp; When             How           Notional Timeline        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Next</a:t>
            </a:r>
            <a:endParaRPr lang="en-US" sz="2000" b="1" spc="-10" dirty="0">
              <a:solidFill>
                <a:srgbClr val="758AA7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6200" y="699337"/>
            <a:ext cx="838200" cy="60824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500" b="1" dirty="0" smtClean="0">
                <a:latin typeface="Century Gothic" panose="020B0502020202020204" pitchFamily="34" charset="0"/>
              </a:rPr>
              <a:t>2014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2015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2016</a:t>
            </a:r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2017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r>
              <a:rPr lang="en-US" sz="1500" b="1" dirty="0" smtClean="0">
                <a:latin typeface="Century Gothic" panose="020B0502020202020204" pitchFamily="34" charset="0"/>
              </a:rPr>
              <a:t>2018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2019</a:t>
            </a:r>
            <a:endParaRPr lang="en-US" sz="1500" b="1" dirty="0">
              <a:latin typeface="Century Gothic" panose="020B0502020202020204" pitchFamily="34" charset="0"/>
            </a:endParaRPr>
          </a:p>
          <a:p>
            <a:pPr algn="r"/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5852" y="1659710"/>
            <a:ext cx="9482294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en-US" dirty="0"/>
              <a:t>Critically read the Arctic </a:t>
            </a:r>
            <a:r>
              <a:rPr lang="en-US" dirty="0" smtClean="0"/>
              <a:t>COLORS </a:t>
            </a:r>
            <a:r>
              <a:rPr lang="en-US" dirty="0"/>
              <a:t>science plan (online) and its finalized version </a:t>
            </a:r>
            <a:r>
              <a:rPr lang="en-US" dirty="0" smtClean="0"/>
              <a:t>(~</a:t>
            </a:r>
            <a:r>
              <a:rPr lang="en-US" dirty="0"/>
              <a:t>Fall 19)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en-US" dirty="0"/>
              <a:t>Send comments to Arctic </a:t>
            </a:r>
            <a:r>
              <a:rPr lang="en-US" dirty="0" smtClean="0"/>
              <a:t>COLORS </a:t>
            </a:r>
            <a:r>
              <a:rPr lang="en-US" dirty="0"/>
              <a:t>PIs.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en-US" dirty="0"/>
              <a:t>Talk about Arctic </a:t>
            </a:r>
            <a:r>
              <a:rPr lang="en-US" dirty="0" smtClean="0"/>
              <a:t>COLORS</a:t>
            </a:r>
            <a:endParaRPr lang="en-US" dirty="0"/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en-US" dirty="0"/>
              <a:t>Generate great, NASA-fundable ideas centering on the coastal Arctic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en-US" dirty="0"/>
              <a:t>Letters of support to program </a:t>
            </a:r>
            <a:r>
              <a:rPr lang="en-US" dirty="0" smtClean="0"/>
              <a:t>managers (after the </a:t>
            </a:r>
            <a:r>
              <a:rPr lang="en-US" dirty="0"/>
              <a:t>Science plan is </a:t>
            </a:r>
            <a:r>
              <a:rPr lang="en-US" dirty="0" smtClean="0"/>
              <a:t>finalized)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51687" y="5561501"/>
            <a:ext cx="6400800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7584A7"/>
                </a:solidFill>
              </a:rPr>
              <a:t> http://arctic-colors.gsfc.nasa.gov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8BADACC-8589-B945-A4C3-6BBBA5CCD08B}"/>
              </a:ext>
            </a:extLst>
          </p:cNvPr>
          <p:cNvSpPr/>
          <p:nvPr/>
        </p:nvSpPr>
        <p:spPr>
          <a:xfrm>
            <a:off x="1735852" y="3642380"/>
            <a:ext cx="9499042" cy="1693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1"/>
            </a:solidFill>
          </a:ln>
        </p:spPr>
        <p:txBody>
          <a:bodyPr wrap="square" lIns="81706" tIns="40852" rIns="81706" bIns="4085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u="sng" spc="-45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NASA Programmatic questions &amp; feedback </a:t>
            </a:r>
          </a:p>
          <a:p>
            <a:pPr algn="ctr">
              <a:lnSpc>
                <a:spcPct val="150000"/>
              </a:lnSpc>
            </a:pPr>
            <a:r>
              <a:rPr lang="en-US" spc="-45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Dr. Paula </a:t>
            </a:r>
            <a:r>
              <a:rPr lang="en-US" spc="-45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Bontempi</a:t>
            </a:r>
            <a:r>
              <a:rPr lang="en-US" spc="-45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&amp; Dr. Jack Kaye / NASA HQ</a:t>
            </a:r>
          </a:p>
          <a:p>
            <a:pPr algn="ctr">
              <a:lnSpc>
                <a:spcPct val="150000"/>
              </a:lnSpc>
            </a:pPr>
            <a:r>
              <a:rPr lang="en-US" spc="-45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paula.bontempi@nasa.gov</a:t>
            </a:r>
            <a:r>
              <a:rPr lang="en-US" spc="-45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pc="-45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jack.kaye@nasa.gov</a:t>
            </a:r>
            <a:endParaRPr lang="en-US" spc="-45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pc="-45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Tel: 202.358.1508  &amp; 202.358.2559</a:t>
            </a:r>
          </a:p>
        </p:txBody>
      </p:sp>
    </p:spTree>
    <p:extLst>
      <p:ext uri="{BB962C8B-B14F-4D97-AF65-F5344CB8AC3E}">
        <p14:creationId xmlns:p14="http://schemas.microsoft.com/office/powerpoint/2010/main" val="35749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a_ice_minimum_1080p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6009" y="6262579"/>
            <a:ext cx="626257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NASA/Goddard Space Flight Center Scientific Visualization Studio - https://</a:t>
            </a:r>
            <a:r>
              <a:rPr lang="en-US" sz="1200" dirty="0" err="1">
                <a:solidFill>
                  <a:schemeClr val="bg1"/>
                </a:solidFill>
              </a:rPr>
              <a:t>svs.gsfc.nasa.gov</a:t>
            </a:r>
            <a:r>
              <a:rPr lang="en-US" sz="1200" dirty="0">
                <a:solidFill>
                  <a:schemeClr val="bg1"/>
                </a:solidFill>
              </a:rPr>
              <a:t>/4686  </a:t>
            </a:r>
          </a:p>
        </p:txBody>
      </p:sp>
    </p:spTree>
    <p:extLst>
      <p:ext uri="{BB962C8B-B14F-4D97-AF65-F5344CB8AC3E}">
        <p14:creationId xmlns:p14="http://schemas.microsoft.com/office/powerpoint/2010/main" val="264645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65" y="216292"/>
            <a:ext cx="12216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Arctic of today is a new environment, warming faster than any other region on the planet, changing rapidly, beyond current projections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65" y="1276007"/>
            <a:ext cx="661304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Significant increase in </a:t>
            </a:r>
            <a:r>
              <a:rPr lang="en-US" b="1" dirty="0">
                <a:cs typeface="Arial" pitchFamily="34" charset="0"/>
              </a:rPr>
              <a:t>summer SST </a:t>
            </a:r>
            <a:r>
              <a:rPr lang="en-US" dirty="0">
                <a:cs typeface="Arial" pitchFamily="34" charset="0"/>
              </a:rPr>
              <a:t>over past 50 years </a:t>
            </a:r>
            <a:endParaRPr lang="en-US" dirty="0" smtClean="0">
              <a:cs typeface="Arial" pitchFamily="34" charset="0"/>
            </a:endParaRP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cs typeface="Arial" pitchFamily="34" charset="0"/>
              </a:rPr>
              <a:t>Substantial </a:t>
            </a:r>
            <a:r>
              <a:rPr lang="en-US" b="1" dirty="0">
                <a:cs typeface="Arial" pitchFamily="34" charset="0"/>
              </a:rPr>
              <a:t>reduction in sea ice coverage </a:t>
            </a:r>
            <a:r>
              <a:rPr lang="en-US" dirty="0">
                <a:cs typeface="Arial" pitchFamily="34" charset="0"/>
              </a:rPr>
              <a:t>and </a:t>
            </a:r>
            <a:r>
              <a:rPr lang="en-US" b="1" dirty="0">
                <a:cs typeface="Arial" pitchFamily="34" charset="0"/>
              </a:rPr>
              <a:t>ice season </a:t>
            </a:r>
            <a:r>
              <a:rPr lang="en-US" b="1" dirty="0" smtClean="0">
                <a:cs typeface="Arial" pitchFamily="34" charset="0"/>
              </a:rPr>
              <a:t>length</a:t>
            </a:r>
            <a:endParaRPr lang="en-US" dirty="0">
              <a:cs typeface="Arial" pitchFamily="34" charset="0"/>
            </a:endParaRP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cs typeface="Arial" pitchFamily="34" charset="0"/>
              </a:rPr>
              <a:t>Increasing </a:t>
            </a:r>
            <a:r>
              <a:rPr lang="en-US" b="1" dirty="0" smtClean="0">
                <a:cs typeface="Arial" pitchFamily="34" charset="0"/>
              </a:rPr>
              <a:t>light penetration </a:t>
            </a:r>
            <a:r>
              <a:rPr lang="en-US" dirty="0" smtClean="0">
                <a:cs typeface="Arial" pitchFamily="34" charset="0"/>
              </a:rPr>
              <a:t>in the ocean, </a:t>
            </a:r>
            <a:r>
              <a:rPr lang="en-US" b="1" dirty="0" smtClean="0">
                <a:cs typeface="Arial" pitchFamily="34" charset="0"/>
              </a:rPr>
              <a:t>increasing primary productivity </a:t>
            </a:r>
            <a:r>
              <a:rPr lang="en-US" dirty="0">
                <a:cs typeface="Arial" pitchFamily="34" charset="0"/>
              </a:rPr>
              <a:t>and </a:t>
            </a:r>
            <a:r>
              <a:rPr lang="en-US" b="1" dirty="0">
                <a:cs typeface="Arial" pitchFamily="34" charset="0"/>
              </a:rPr>
              <a:t>changing food web dynamics</a:t>
            </a: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cs typeface="Arial" pitchFamily="34" charset="0"/>
              </a:rPr>
              <a:t>Permafrost is thawing </a:t>
            </a:r>
            <a:r>
              <a:rPr lang="en-US" dirty="0" smtClean="0">
                <a:cs typeface="Arial" pitchFamily="34" charset="0"/>
              </a:rPr>
              <a:t>/1,672 </a:t>
            </a:r>
            <a:r>
              <a:rPr lang="en-US" dirty="0" err="1">
                <a:cs typeface="Arial" pitchFamily="34" charset="0"/>
              </a:rPr>
              <a:t>Petagrams</a:t>
            </a:r>
            <a:r>
              <a:rPr lang="en-US" dirty="0">
                <a:cs typeface="Arial" pitchFamily="34" charset="0"/>
              </a:rPr>
              <a:t> of organic carbon stored in  Arctic permafrost globally (feedbacks to climate)</a:t>
            </a: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cs typeface="Arial" pitchFamily="34" charset="0"/>
              </a:rPr>
              <a:t>Changing flows in Arctic </a:t>
            </a:r>
            <a:r>
              <a:rPr lang="en-US" b="1" dirty="0" smtClean="0">
                <a:cs typeface="Arial" pitchFamily="34" charset="0"/>
              </a:rPr>
              <a:t>rivers</a:t>
            </a: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cs typeface="Arial" pitchFamily="34" charset="0"/>
              </a:rPr>
              <a:t>Coastal Erosion </a:t>
            </a:r>
            <a:r>
              <a:rPr lang="en-US" dirty="0" smtClean="0">
                <a:cs typeface="Arial" pitchFamily="34" charset="0"/>
              </a:rPr>
              <a:t>/ </a:t>
            </a:r>
            <a:r>
              <a:rPr lang="en-US" dirty="0"/>
              <a:t>at rates as high as 25 m </a:t>
            </a:r>
            <a:r>
              <a:rPr lang="en-US" dirty="0" err="1" smtClean="0"/>
              <a:t>yr</a:t>
            </a:r>
            <a:r>
              <a:rPr lang="en-US" baseline="30000" dirty="0" smtClean="0"/>
              <a:t>–1</a:t>
            </a:r>
            <a:r>
              <a:rPr lang="en-US" dirty="0" smtClean="0"/>
              <a:t>, annual </a:t>
            </a:r>
            <a:r>
              <a:rPr lang="en-US" dirty="0"/>
              <a:t>release </a:t>
            </a:r>
            <a:r>
              <a:rPr lang="en-US" dirty="0" smtClean="0"/>
              <a:t>of </a:t>
            </a:r>
            <a:r>
              <a:rPr lang="en-US" dirty="0"/>
              <a:t>up to 46.5 </a:t>
            </a:r>
            <a:r>
              <a:rPr lang="en-US" dirty="0" err="1"/>
              <a:t>Tg</a:t>
            </a:r>
            <a:r>
              <a:rPr lang="en-US" dirty="0"/>
              <a:t> of organic </a:t>
            </a:r>
            <a:r>
              <a:rPr lang="en-US" dirty="0" smtClean="0"/>
              <a:t>carbon</a:t>
            </a:r>
            <a:endParaRPr lang="en-US" dirty="0">
              <a:cs typeface="Arial" pitchFamily="34" charset="0"/>
            </a:endParaRP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Extreme biophysical </a:t>
            </a:r>
            <a:r>
              <a:rPr lang="en-US" dirty="0" smtClean="0">
                <a:cs typeface="Arial" pitchFamily="34" charset="0"/>
              </a:rPr>
              <a:t>changes </a:t>
            </a:r>
            <a:r>
              <a:rPr lang="en-US" dirty="0"/>
              <a:t>in the Pacific Arctic </a:t>
            </a:r>
            <a:r>
              <a:rPr lang="en-US" dirty="0" smtClean="0"/>
              <a:t>compared </a:t>
            </a:r>
            <a:r>
              <a:rPr lang="en-US" dirty="0"/>
              <a:t>to recent </a:t>
            </a:r>
            <a:r>
              <a:rPr lang="en-US" dirty="0" smtClean="0"/>
              <a:t>past (a </a:t>
            </a:r>
            <a:r>
              <a:rPr lang="en-US" i="1" dirty="0" smtClean="0"/>
              <a:t>“new normal” </a:t>
            </a:r>
            <a:r>
              <a:rPr lang="en-US" dirty="0" smtClean="0"/>
              <a:t>, Jeffries et al., 2013)</a:t>
            </a:r>
            <a:endParaRPr lang="en-US" dirty="0">
              <a:cs typeface="Arial" pitchFamily="34" charset="0"/>
            </a:endParaRP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cs typeface="Arial" pitchFamily="34" charset="0"/>
              </a:rPr>
              <a:t>Ocean </a:t>
            </a:r>
            <a:r>
              <a:rPr lang="en-US" b="1" dirty="0">
                <a:cs typeface="Arial" pitchFamily="34" charset="0"/>
              </a:rPr>
              <a:t>acidification </a:t>
            </a:r>
            <a:r>
              <a:rPr lang="en-US" dirty="0">
                <a:cs typeface="Arial" pitchFamily="34" charset="0"/>
              </a:rPr>
              <a:t>of Arctic seas</a:t>
            </a: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cs typeface="Arial" pitchFamily="34" charset="0"/>
              </a:rPr>
              <a:t>Arctic </a:t>
            </a:r>
            <a:r>
              <a:rPr lang="en-US" dirty="0">
                <a:cs typeface="Arial" pitchFamily="34" charset="0"/>
              </a:rPr>
              <a:t>ecosystems shifting </a:t>
            </a:r>
            <a:r>
              <a:rPr lang="en-US" b="1" dirty="0">
                <a:cs typeface="Arial" pitchFamily="34" charset="0"/>
              </a:rPr>
              <a:t>from benthic- to </a:t>
            </a:r>
            <a:r>
              <a:rPr lang="en-US" b="1" dirty="0" smtClean="0">
                <a:cs typeface="Arial" pitchFamily="34" charset="0"/>
              </a:rPr>
              <a:t>pelagic-dominated</a:t>
            </a: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Expansion of </a:t>
            </a:r>
            <a:r>
              <a:rPr lang="en-US" b="1" dirty="0"/>
              <a:t>toxic or harmful algal bloom (</a:t>
            </a:r>
            <a:r>
              <a:rPr lang="en-US" b="1" dirty="0" err="1"/>
              <a:t>HABs</a:t>
            </a:r>
            <a:r>
              <a:rPr lang="en-US" b="1" dirty="0"/>
              <a:t>) species </a:t>
            </a:r>
            <a:r>
              <a:rPr lang="en-US" dirty="0"/>
              <a:t>into and within the </a:t>
            </a:r>
            <a:r>
              <a:rPr lang="en-US" dirty="0" smtClean="0"/>
              <a:t>Arctic</a:t>
            </a:r>
            <a:endParaRPr lang="en-US" dirty="0">
              <a:cs typeface="Arial" pitchFamily="34" charset="0"/>
            </a:endParaRPr>
          </a:p>
          <a:p>
            <a:pPr marL="457200" indent="-36576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itchFamily="34" charset="0"/>
              </a:rPr>
              <a:t>Consequences for Arctic wildlife and human </a:t>
            </a:r>
            <a:r>
              <a:rPr lang="en-US" dirty="0" smtClean="0">
                <a:cs typeface="Arial" pitchFamily="34" charset="0"/>
              </a:rPr>
              <a:t>populations</a:t>
            </a:r>
            <a:endParaRPr lang="en-US" dirty="0"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780" y="1276007"/>
            <a:ext cx="5383019" cy="55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3B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752" y="605911"/>
            <a:ext cx="54792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5840" fontAlgn="auto">
              <a:spcBef>
                <a:spcPts val="660"/>
              </a:spcBef>
              <a:spcAft>
                <a:spcPts val="550"/>
              </a:spcAft>
            </a:pPr>
            <a:r>
              <a:rPr lang="en-US" sz="2200" dirty="0" smtClean="0"/>
              <a:t>Remote Sensing observations from space offer </a:t>
            </a:r>
            <a:r>
              <a:rPr lang="en-US" sz="2200" dirty="0"/>
              <a:t>a unique, </a:t>
            </a:r>
            <a:r>
              <a:rPr lang="en-US" sz="2200" i="1" dirty="0"/>
              <a:t>integrated Coastal Arctic System </a:t>
            </a:r>
            <a:r>
              <a:rPr lang="en-US" sz="2200" dirty="0"/>
              <a:t>perspective that cannot be achieved </a:t>
            </a:r>
            <a:r>
              <a:rPr lang="en-US" sz="2200" dirty="0" smtClean="0"/>
              <a:t>by surface </a:t>
            </a:r>
            <a:r>
              <a:rPr lang="en-US" sz="2200" dirty="0"/>
              <a:t>measurements </a:t>
            </a:r>
            <a:r>
              <a:rPr lang="en-US" sz="2200" dirty="0" smtClean="0"/>
              <a:t>alone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66053" y="3598755"/>
            <a:ext cx="62206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5840" fontAlgn="auto">
              <a:spcBef>
                <a:spcPts val="660"/>
              </a:spcBef>
              <a:spcAft>
                <a:spcPts val="550"/>
              </a:spcAft>
            </a:pPr>
            <a:r>
              <a:rPr lang="en-US" sz="2200" b="1" dirty="0" smtClean="0"/>
              <a:t>Arctic COLORS </a:t>
            </a:r>
            <a:r>
              <a:rPr lang="en-US" sz="2200" dirty="0" smtClean="0"/>
              <a:t>is </a:t>
            </a:r>
            <a:r>
              <a:rPr lang="en-US" sz="2200" dirty="0"/>
              <a:t>driven by this </a:t>
            </a:r>
            <a:r>
              <a:rPr lang="en-US" sz="2200" dirty="0" smtClean="0"/>
              <a:t>unique perspective 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97936" y="4365099"/>
            <a:ext cx="66830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spc="50" dirty="0" smtClean="0">
                <a:ea typeface="Verdana" pitchFamily="34" charset="0"/>
                <a:cs typeface="Arial" pitchFamily="34" charset="0"/>
              </a:rPr>
              <a:t>Arctic COLORS aims to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“quantify </a:t>
            </a:r>
            <a:r>
              <a:rPr lang="en-US" sz="2200" i="1" spc="50" dirty="0">
                <a:ea typeface="Verdana" pitchFamily="34" charset="0"/>
                <a:cs typeface="Arial" pitchFamily="34" charset="0"/>
              </a:rPr>
              <a:t>the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coupled biogeochemical/ecological response of </a:t>
            </a:r>
            <a:r>
              <a:rPr lang="en-US" sz="2200" i="1" spc="50" dirty="0">
                <a:ea typeface="Verdana" pitchFamily="34" charset="0"/>
                <a:cs typeface="Arial" pitchFamily="34" charset="0"/>
              </a:rPr>
              <a:t>the Arctic nearshore system to rapidly changing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terrestrial fluxes </a:t>
            </a:r>
            <a:r>
              <a:rPr lang="en-US" sz="2200" i="1" spc="50" dirty="0">
                <a:ea typeface="Verdana" pitchFamily="34" charset="0"/>
                <a:cs typeface="Arial" pitchFamily="34" charset="0"/>
              </a:rPr>
              <a:t>and ice conditions,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in </a:t>
            </a:r>
            <a:r>
              <a:rPr lang="en-US" sz="2200" i="1" spc="50" dirty="0">
                <a:ea typeface="Verdana" pitchFamily="34" charset="0"/>
                <a:cs typeface="Arial" pitchFamily="34" charset="0"/>
              </a:rPr>
              <a:t>the context of environmental (short-term)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and </a:t>
            </a:r>
            <a:r>
              <a:rPr lang="en-US" sz="2200" i="1" spc="50" dirty="0">
                <a:ea typeface="Verdana" pitchFamily="34" charset="0"/>
                <a:cs typeface="Arial" pitchFamily="34" charset="0"/>
              </a:rPr>
              <a:t>climate (long-term) </a:t>
            </a:r>
            <a:r>
              <a:rPr lang="en-US" sz="2200" i="1" spc="50" dirty="0" smtClean="0">
                <a:ea typeface="Verdana" pitchFamily="34" charset="0"/>
                <a:cs typeface="Arial" pitchFamily="34" charset="0"/>
              </a:rPr>
              <a:t>change”</a:t>
            </a:r>
            <a:endParaRPr lang="en-US" sz="2200" i="1" spc="50" dirty="0">
              <a:cs typeface="Arial" pitchFamily="34" charset="0"/>
            </a:endParaRPr>
          </a:p>
          <a:p>
            <a:endParaRPr lang="en-US" sz="2200" i="1" spc="50" dirty="0"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24" name="Rectangle 23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54390" y="373316"/>
            <a:ext cx="6810926" cy="60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" y="3397332"/>
            <a:ext cx="2145686" cy="299352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921" y="3397334"/>
            <a:ext cx="1256278" cy="2993527"/>
          </a:xfrm>
          <a:prstGeom prst="rect">
            <a:avLst/>
          </a:prstGeom>
          <a:ln w="12700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017" y="3397336"/>
            <a:ext cx="3508052" cy="299352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2761" y="3189593"/>
            <a:ext cx="2417243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Science Plan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097" y="3196644"/>
            <a:ext cx="3795211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International </a:t>
            </a:r>
            <a:r>
              <a:rPr lang="en-US" sz="1300" u="sng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eam </a:t>
            </a:r>
            <a:r>
              <a:rPr lang="en-US" sz="1300" u="sng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Collaborators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53707" y="3168576"/>
            <a:ext cx="1462587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Outreach Materials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83561" y="3158026"/>
            <a:ext cx="36013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u="sng" dirty="0" smtClean="0">
                <a:solidFill>
                  <a:schemeClr val="accent5">
                    <a:lumMod val="75000"/>
                  </a:schemeClr>
                </a:solidFill>
              </a:rPr>
              <a:t>Arctic COLORS Project Website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284697"/>
            <a:ext cx="12005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dirty="0" smtClean="0"/>
              <a:t>Originally proposed in 2014, Arctic COLORS has resulted in…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a </a:t>
            </a:r>
            <a:r>
              <a:rPr lang="en-US" sz="1600" b="1" dirty="0" smtClean="0"/>
              <a:t>Science Plan </a:t>
            </a:r>
            <a:r>
              <a:rPr lang="en-US" sz="1600" dirty="0" smtClean="0"/>
              <a:t>developed by the broader community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an </a:t>
            </a:r>
            <a:r>
              <a:rPr lang="en-US" sz="1600" b="1" dirty="0"/>
              <a:t>I</a:t>
            </a:r>
            <a:r>
              <a:rPr lang="en-US" sz="1600" b="1" dirty="0" smtClean="0"/>
              <a:t>nternational </a:t>
            </a:r>
            <a:r>
              <a:rPr lang="en-US" sz="1600" b="1" dirty="0"/>
              <a:t>T</a:t>
            </a:r>
            <a:r>
              <a:rPr lang="en-US" sz="1600" b="1" dirty="0" smtClean="0"/>
              <a:t>eam </a:t>
            </a:r>
            <a:r>
              <a:rPr lang="en-US" sz="1600" b="1" dirty="0"/>
              <a:t>of C</a:t>
            </a:r>
            <a:r>
              <a:rPr lang="en-US" sz="1600" b="1" dirty="0" smtClean="0"/>
              <a:t>ollaborators</a:t>
            </a:r>
            <a:r>
              <a:rPr lang="en-US" sz="1600" dirty="0" smtClean="0"/>
              <a:t>, to (</a:t>
            </a:r>
            <a:r>
              <a:rPr lang="en-US" sz="1600" dirty="0" err="1" smtClean="0"/>
              <a:t>i</a:t>
            </a:r>
            <a:r>
              <a:rPr lang="en-US" sz="1600" dirty="0" smtClean="0"/>
              <a:t>) identify high </a:t>
            </a:r>
            <a:r>
              <a:rPr lang="en-US" sz="1600" dirty="0"/>
              <a:t>priority science </a:t>
            </a:r>
            <a:r>
              <a:rPr lang="en-US" sz="1600" dirty="0" smtClean="0"/>
              <a:t>and (ii) link to/leverage </a:t>
            </a:r>
            <a:r>
              <a:rPr lang="en-US" sz="1600" dirty="0"/>
              <a:t>other field activities in the Arctic region  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a </a:t>
            </a:r>
            <a:r>
              <a:rPr lang="en-US" sz="1600" b="1" dirty="0" smtClean="0"/>
              <a:t>Project </a:t>
            </a:r>
            <a:r>
              <a:rPr lang="en-US" sz="1600" b="1" dirty="0"/>
              <a:t>W</a:t>
            </a:r>
            <a:r>
              <a:rPr lang="en-US" sz="1600" b="1" dirty="0" smtClean="0"/>
              <a:t>ebsite </a:t>
            </a:r>
            <a:r>
              <a:rPr lang="en-US" sz="1600" dirty="0" smtClean="0"/>
              <a:t>with information on Mission, Science, Team, News, Updates, Contact </a:t>
            </a:r>
            <a:r>
              <a:rPr lang="en-US" sz="1600" dirty="0"/>
              <a:t>Information (http://</a:t>
            </a:r>
            <a:r>
              <a:rPr lang="en-US" sz="1600" dirty="0" smtClean="0"/>
              <a:t>arctic-</a:t>
            </a:r>
            <a:r>
              <a:rPr lang="en-US" sz="1600" dirty="0" err="1" smtClean="0"/>
              <a:t>colors.gsfc.nasa.gov</a:t>
            </a:r>
            <a:r>
              <a:rPr lang="en-US" sz="1600" dirty="0" smtClean="0"/>
              <a:t>)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&gt; 20 </a:t>
            </a:r>
            <a:r>
              <a:rPr lang="en-US" sz="1600" dirty="0"/>
              <a:t>meetings so far (townhalls, special </a:t>
            </a:r>
            <a:r>
              <a:rPr lang="en-US" sz="1600" dirty="0" smtClean="0"/>
              <a:t>sessions), three </a:t>
            </a:r>
            <a:r>
              <a:rPr lang="en-US" sz="1600" dirty="0"/>
              <a:t>dedicated 2-day </a:t>
            </a:r>
            <a:r>
              <a:rPr lang="en-US" sz="1600" dirty="0" smtClean="0"/>
              <a:t>workshops, presentations, town halls, outreach materials 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6053" y="3128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Arctic-COLORS: a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proposed NASA Field Campaign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to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improve understanding and prediction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of the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rapidly changing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coastal Arctic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230256"/>
            <a:ext cx="12192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U</a:t>
            </a:r>
            <a:r>
              <a:rPr lang="en-US" dirty="0" smtClean="0"/>
              <a:t>pdates on: 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a </a:t>
            </a:r>
            <a:r>
              <a:rPr lang="en-US" dirty="0"/>
              <a:t>Preliminary </a:t>
            </a:r>
            <a:r>
              <a:rPr lang="en-US" b="1" dirty="0"/>
              <a:t>guidance from NASA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Revised top level </a:t>
            </a:r>
            <a:r>
              <a:rPr lang="en-US" b="1" dirty="0"/>
              <a:t>science questions</a:t>
            </a:r>
            <a:r>
              <a:rPr lang="en-US" dirty="0"/>
              <a:t> 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Revised </a:t>
            </a:r>
            <a:r>
              <a:rPr lang="en-US" b="1" dirty="0"/>
              <a:t>study domain </a:t>
            </a:r>
            <a:r>
              <a:rPr lang="en-US" dirty="0"/>
              <a:t>for Arctic-COLORS 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Potential </a:t>
            </a:r>
            <a:r>
              <a:rPr lang="en-US" b="1" dirty="0" smtClean="0"/>
              <a:t>timeline &amp; What’s </a:t>
            </a:r>
            <a:r>
              <a:rPr lang="en-US" b="1" dirty="0"/>
              <a:t>next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B6FB43D-1E7E-7B46-A456-62CA0B2EA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52" y="3331278"/>
            <a:ext cx="4952910" cy="314713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60" name="Rectangle 59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664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914400" y="843335"/>
            <a:ext cx="7239000" cy="366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ts val="2000"/>
              </a:lnSpc>
              <a:spcAft>
                <a:spcPct val="0"/>
              </a:spcAft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Kick-off in January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Team Workshop in June 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Team Workshop in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November</a:t>
            </a:r>
          </a:p>
          <a:p>
            <a:pPr eaLnBrk="0" fontAlgn="base" hangingPunct="0">
              <a:lnSpc>
                <a:spcPts val="1400"/>
              </a:lnSpc>
              <a:spcAft>
                <a:spcPct val="0"/>
              </a:spcAft>
            </a:pPr>
            <a:endParaRPr lang="en-US" altLang="en-US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Posted draft Science Plan in August for community comment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Submitted Science Plan to NASA on Sept. 30, 2015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NASA posted Science Plan for 30-day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NASA Panel Review in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November</a:t>
            </a:r>
          </a:p>
          <a:p>
            <a:pPr eaLnBrk="0" fontAlgn="base" hangingPunct="0">
              <a:lnSpc>
                <a:spcPts val="2000"/>
              </a:lnSpc>
              <a:spcAft>
                <a:spcPct val="0"/>
              </a:spcAft>
            </a:pP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Received Panel Summary on February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Open Community Workshop at </a:t>
            </a: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WHOI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on July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28-29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Town Halls at 2016 Ocean Optics, and Fall </a:t>
            </a:r>
            <a:r>
              <a:rPr lang="en-US" altLang="en-US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AGU</a:t>
            </a: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Revisions!</a:t>
            </a:r>
          </a:p>
          <a:p>
            <a:pPr marL="285750" indent="-285750" eaLnBrk="0" fontAlgn="base" hangingPunct="0">
              <a:lnSpc>
                <a:spcPts val="2000"/>
              </a:lnSpc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Submission of revised science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914400" y="4339007"/>
            <a:ext cx="8153400" cy="17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Presentation at Ocean Optics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NASA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held its Panel Review in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November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Presentation at </a:t>
            </a:r>
            <a:r>
              <a:rPr lang="en-US" altLang="en-US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AGU</a:t>
            </a: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ASLO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Town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en-US" altLang="en-US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OCRT</a:t>
            </a:r>
            <a:r>
              <a:rPr lang="en-US" alt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Meeting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7056255" y="1237629"/>
            <a:ext cx="4191674" cy="1140977"/>
          </a:xfrm>
          <a:prstGeom prst="borderCallout1">
            <a:avLst>
              <a:gd name="adj1" fmla="val 18750"/>
              <a:gd name="adj2" fmla="val -8333"/>
              <a:gd name="adj3" fmla="val 136614"/>
              <a:gd name="adj4" fmla="val -6362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Panel Comment: 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“An Arctic coastal experiment represents an important and timely opportunity for [NASA] because of the rapidly changing Arctic Environment.”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57" name="Rectangle 56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6200" y="699337"/>
            <a:ext cx="838200" cy="60824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500" b="1" dirty="0" smtClean="0">
                <a:latin typeface="Century Gothic" panose="020B0502020202020204" pitchFamily="34" charset="0"/>
              </a:rPr>
              <a:t>2014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2015</a:t>
            </a: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2016</a:t>
            </a:r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2017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r>
              <a:rPr lang="en-US" sz="1500" b="1" dirty="0" smtClean="0">
                <a:latin typeface="Century Gothic" panose="020B0502020202020204" pitchFamily="34" charset="0"/>
              </a:rPr>
              <a:t>2018</a:t>
            </a: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endParaRPr lang="en-US" sz="1500" b="1" dirty="0" smtClean="0">
              <a:latin typeface="Century Gothic" panose="020B0502020202020204" pitchFamily="34" charset="0"/>
            </a:endParaRPr>
          </a:p>
          <a:p>
            <a:endParaRPr lang="en-US" sz="1500" b="1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b="1" dirty="0" smtClean="0">
                <a:latin typeface="Century Gothic" panose="020B0502020202020204" pitchFamily="34" charset="0"/>
              </a:rPr>
              <a:t>2019</a:t>
            </a:r>
            <a:endParaRPr lang="en-US" sz="1500" b="1" dirty="0">
              <a:latin typeface="Century Gothic" panose="020B0502020202020204" pitchFamily="34" charset="0"/>
            </a:endParaRPr>
          </a:p>
          <a:p>
            <a:pPr algn="r"/>
            <a:endParaRPr lang="en-US" sz="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501" y="4102983"/>
            <a:ext cx="3369360" cy="2525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9" y="2840460"/>
            <a:ext cx="2675595" cy="35018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40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98" y="1342378"/>
            <a:ext cx="11015436" cy="551562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609298" y="451542"/>
            <a:ext cx="11073668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</a:pPr>
            <a:r>
              <a:rPr lang="en-US" altLang="en-US" sz="2200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COLORS aims to </a:t>
            </a:r>
            <a:r>
              <a:rPr lang="en-US" altLang="en-US" sz="2200" b="1" spc="1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quantify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coupled biogeochemical/ecological response </a:t>
            </a:r>
            <a:r>
              <a:rPr lang="en-US" altLang="en-US" sz="2200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the Arctic nearshore system to rapidly changing </a:t>
            </a:r>
            <a:r>
              <a:rPr lang="en-US" altLang="en-US" sz="2200" b="1" spc="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terrestrial fluxes and ice conditions</a:t>
            </a:r>
            <a:endParaRPr lang="en-US" sz="2200" b="1" spc="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-4193"/>
            <a:ext cx="12192000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28048"/>
            <a:ext cx="12192000" cy="3077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  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spc="-10" dirty="0" smtClean="0">
                <a:solidFill>
                  <a:srgbClr val="758AA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US" sz="2000" b="1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b="1" spc="-1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&amp; When             How           Notional Timeline             What’s Next</a:t>
            </a:r>
            <a:endParaRPr lang="en-US" sz="2000" b="1" spc="-1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6053" y="6550312"/>
            <a:ext cx="12070447" cy="369332"/>
            <a:chOff x="70752" y="-21147"/>
            <a:chExt cx="12070447" cy="369332"/>
          </a:xfrm>
        </p:grpSpPr>
        <p:sp>
          <p:nvSpPr>
            <p:cNvPr id="64" name="Rectangle 63"/>
            <p:cNvSpPr/>
            <p:nvPr/>
          </p:nvSpPr>
          <p:spPr>
            <a:xfrm>
              <a:off x="6544768" y="-21147"/>
              <a:ext cx="1345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|</a:t>
              </a:r>
              <a:r>
                <a:rPr lang="en-US" sz="1400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Arctic COLORS</a:t>
              </a:r>
              <a:endParaRPr lang="en-US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70752" y="-21147"/>
              <a:ext cx="12070447" cy="369332"/>
              <a:chOff x="71918" y="6531173"/>
              <a:chExt cx="12070447" cy="369332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0521" y="6609284"/>
                <a:ext cx="273284" cy="233658"/>
              </a:xfrm>
              <a:prstGeom prst="rect">
                <a:avLst/>
              </a:prstGeom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4670264" y="6531173"/>
                <a:ext cx="3221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Ocean Color Research Team </a:t>
                </a:r>
              </a:p>
              <a:p>
                <a:r>
                  <a:rPr lang="en-US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2019 Meeting</a:t>
                </a: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71918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909412" y="6709646"/>
                <a:ext cx="4232953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Rectangle 69"/>
          <p:cNvSpPr/>
          <p:nvPr/>
        </p:nvSpPr>
        <p:spPr>
          <a:xfrm>
            <a:off x="609298" y="1311721"/>
            <a:ext cx="10936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land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II. Effect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 ice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on nearshore 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III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. Effects of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future change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(warming land and melting ice)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on nearshore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Arctic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biogeochemistry 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36" y="4602822"/>
            <a:ext cx="3854033" cy="19167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602822"/>
            <a:ext cx="3017520" cy="191671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049" y="4602822"/>
            <a:ext cx="2771300" cy="191670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17" y="4602822"/>
            <a:ext cx="2124447" cy="19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</TotalTime>
  <Words>2060</Words>
  <Application>Microsoft Office PowerPoint</Application>
  <PresentationFormat>Widescreen</PresentationFormat>
  <Paragraphs>349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Mangal</vt:lpstr>
      <vt:lpstr>Tahoma</vt:lpstr>
      <vt:lpstr>Times New Roman</vt:lpstr>
      <vt:lpstr>TimesNewRoman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Tzortziou</dc:creator>
  <cp:lastModifiedBy>Maria Tzortziou</cp:lastModifiedBy>
  <cp:revision>101</cp:revision>
  <dcterms:created xsi:type="dcterms:W3CDTF">2019-03-21T18:16:23Z</dcterms:created>
  <dcterms:modified xsi:type="dcterms:W3CDTF">2019-04-07T10:00:14Z</dcterms:modified>
</cp:coreProperties>
</file>