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4"/>
  </p:notesMasterIdLst>
  <p:handoutMasterIdLst>
    <p:handoutMasterId r:id="rId15"/>
  </p:handoutMasterIdLst>
  <p:sldIdLst>
    <p:sldId id="256" r:id="rId2"/>
    <p:sldId id="260" r:id="rId3"/>
    <p:sldId id="267" r:id="rId4"/>
    <p:sldId id="263" r:id="rId5"/>
    <p:sldId id="264" r:id="rId6"/>
    <p:sldId id="265" r:id="rId7"/>
    <p:sldId id="273" r:id="rId8"/>
    <p:sldId id="274" r:id="rId9"/>
    <p:sldId id="275" r:id="rId10"/>
    <p:sldId id="276" r:id="rId11"/>
    <p:sldId id="277" r:id="rId12"/>
    <p:sldId id="272"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FF00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inimized">
    <p:restoredLeft sz="32787"/>
    <p:restoredTop sz="96369" autoAdjust="0"/>
  </p:normalViewPr>
  <p:slideViewPr>
    <p:cSldViewPr>
      <p:cViewPr varScale="1">
        <p:scale>
          <a:sx n="152" d="100"/>
          <a:sy n="152" d="100"/>
        </p:scale>
        <p:origin x="-3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proctor:Desktop:GradSchoolFiles:Summer%202008:Lab_data:WET_Cal:Data:Turner:Test%20Calibrations:3H_dilution_20080620_ch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sz="1475" b="0" i="0" u="none" strike="noStrike" baseline="0">
                <a:solidFill>
                  <a:srgbClr val="000000"/>
                </a:solidFill>
                <a:latin typeface="Arial"/>
                <a:ea typeface="Arial"/>
                <a:cs typeface="Arial"/>
              </a:defRPr>
            </a:pPr>
            <a:r>
              <a:rPr lang="en-US" sz="1400" dirty="0"/>
              <a:t>FLNTUSB</a:t>
            </a:r>
            <a:r>
              <a:rPr lang="en-US" sz="1400" dirty="0" smtClean="0"/>
              <a:t> self-calibration </a:t>
            </a:r>
            <a:r>
              <a:rPr lang="en-US" sz="1400" dirty="0"/>
              <a:t>using</a:t>
            </a:r>
            <a:r>
              <a:rPr lang="en-US" sz="1400" dirty="0" smtClean="0"/>
              <a:t> </a:t>
            </a:r>
            <a:r>
              <a:rPr lang="en-US" sz="1400" i="1" dirty="0" err="1" smtClean="0"/>
              <a:t>Thalassiosira</a:t>
            </a:r>
            <a:endParaRPr lang="en-US" sz="1400" i="1" dirty="0"/>
          </a:p>
        </c:rich>
      </c:tx>
      <c:layout>
        <c:manualLayout>
          <c:xMode val="edge"/>
          <c:yMode val="edge"/>
          <c:x val="0.134445756780402"/>
          <c:y val="0.0588252927774891"/>
        </c:manualLayout>
      </c:layout>
      <c:spPr>
        <a:noFill/>
        <a:ln w="25400">
          <a:noFill/>
        </a:ln>
      </c:spPr>
    </c:title>
    <c:plotArea>
      <c:layout>
        <c:manualLayout>
          <c:layoutTarget val="inner"/>
          <c:xMode val="edge"/>
          <c:yMode val="edge"/>
          <c:x val="0.120253094876584"/>
          <c:y val="0.200668650544968"/>
          <c:w val="0.829113443622767"/>
          <c:h val="0.571905654053158"/>
        </c:manualLayout>
      </c:layout>
      <c:scatterChart>
        <c:scatterStyle val="lineMarker"/>
        <c:ser>
          <c:idx val="0"/>
          <c:order val="0"/>
          <c:tx>
            <c:v>ex Chl vs FLNTU</c:v>
          </c:tx>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linear"/>
            <c:dispRSqr val="1"/>
            <c:dispEq val="1"/>
            <c:trendlineLbl>
              <c:layout>
                <c:manualLayout>
                  <c:x val="-0.217999859392576"/>
                  <c:y val="-0.0128514329109876"/>
                </c:manualLayout>
              </c:layout>
              <c:numFmt formatCode="General" sourceLinked="0"/>
              <c:spPr>
                <a:noFill/>
                <a:ln w="25400">
                  <a:noFill/>
                </a:ln>
              </c:spPr>
              <c:txPr>
                <a:bodyPr/>
                <a:lstStyle/>
                <a:p>
                  <a:pPr>
                    <a:defRPr sz="1475" b="0" i="0" u="none" strike="noStrike" baseline="0">
                      <a:solidFill>
                        <a:srgbClr val="000000"/>
                      </a:solidFill>
                      <a:latin typeface="Arial"/>
                      <a:ea typeface="Arial"/>
                      <a:cs typeface="Arial"/>
                    </a:defRPr>
                  </a:pPr>
                  <a:endParaRPr lang="en-US"/>
                </a:p>
              </c:txPr>
            </c:trendlineLbl>
          </c:trendline>
          <c:errBars>
            <c:errDir val="x"/>
            <c:errBarType val="both"/>
            <c:errValType val="cust"/>
            <c:plus>
              <c:numRef>
                <c:f>'FLNTUSB data'!$Q$3:$Q$22</c:f>
                <c:numCache>
                  <c:formatCode>General</c:formatCode>
                  <c:ptCount val="20"/>
                  <c:pt idx="0">
                    <c:v>0.0731177567024219</c:v>
                  </c:pt>
                  <c:pt idx="1">
                    <c:v>0.0652772492613174</c:v>
                  </c:pt>
                  <c:pt idx="2">
                    <c:v>0.044652794297624</c:v>
                  </c:pt>
                  <c:pt idx="3">
                    <c:v>0.0234044235898795</c:v>
                  </c:pt>
                  <c:pt idx="4">
                    <c:v>0.0408070069037231</c:v>
                  </c:pt>
                  <c:pt idx="5">
                    <c:v>0.159150080409887</c:v>
                  </c:pt>
                  <c:pt idx="6">
                    <c:v>0.0874461430148894</c:v>
                  </c:pt>
                  <c:pt idx="7">
                    <c:v>0.103510015805885</c:v>
                  </c:pt>
                  <c:pt idx="8">
                    <c:v>0.0468088471793796</c:v>
                  </c:pt>
                  <c:pt idx="9">
                    <c:v>0.0782697674779603</c:v>
                  </c:pt>
                  <c:pt idx="10">
                    <c:v>0.162150603116869</c:v>
                  </c:pt>
                  <c:pt idx="11">
                    <c:v>0.00936176943646792</c:v>
                  </c:pt>
                  <c:pt idx="12">
                    <c:v>0.0936176943587591</c:v>
                  </c:pt>
                  <c:pt idx="13">
                    <c:v>0.168511849845797</c:v>
                  </c:pt>
                  <c:pt idx="14">
                    <c:v>0.074306741276764</c:v>
                  </c:pt>
                  <c:pt idx="15">
                    <c:v>0.0748941554871895</c:v>
                  </c:pt>
                  <c:pt idx="16">
                    <c:v>0.149788310974047</c:v>
                  </c:pt>
                  <c:pt idx="17">
                    <c:v>0.444166385953018</c:v>
                  </c:pt>
                  <c:pt idx="18">
                    <c:v>0.188352100658397</c:v>
                  </c:pt>
                  <c:pt idx="19">
                    <c:v>0.445840447659309</c:v>
                  </c:pt>
                </c:numCache>
              </c:numRef>
            </c:plus>
            <c:minus>
              <c:numRef>
                <c:f>'FLNTUSB data'!$Q$3:$Q$22</c:f>
                <c:numCache>
                  <c:formatCode>General</c:formatCode>
                  <c:ptCount val="20"/>
                  <c:pt idx="0">
                    <c:v>0.0731177567024219</c:v>
                  </c:pt>
                  <c:pt idx="1">
                    <c:v>0.0652772492613174</c:v>
                  </c:pt>
                  <c:pt idx="2">
                    <c:v>0.044652794297624</c:v>
                  </c:pt>
                  <c:pt idx="3">
                    <c:v>0.0234044235898795</c:v>
                  </c:pt>
                  <c:pt idx="4">
                    <c:v>0.0408070069037231</c:v>
                  </c:pt>
                  <c:pt idx="5">
                    <c:v>0.159150080409887</c:v>
                  </c:pt>
                  <c:pt idx="6">
                    <c:v>0.0874461430148894</c:v>
                  </c:pt>
                  <c:pt idx="7">
                    <c:v>0.103510015805885</c:v>
                  </c:pt>
                  <c:pt idx="8">
                    <c:v>0.0468088471793796</c:v>
                  </c:pt>
                  <c:pt idx="9">
                    <c:v>0.0782697674779603</c:v>
                  </c:pt>
                  <c:pt idx="10">
                    <c:v>0.162150603116869</c:v>
                  </c:pt>
                  <c:pt idx="11">
                    <c:v>0.00936176943646792</c:v>
                  </c:pt>
                  <c:pt idx="12">
                    <c:v>0.0936176943587591</c:v>
                  </c:pt>
                  <c:pt idx="13">
                    <c:v>0.168511849845797</c:v>
                  </c:pt>
                  <c:pt idx="14">
                    <c:v>0.074306741276764</c:v>
                  </c:pt>
                  <c:pt idx="15">
                    <c:v>0.0748941554871895</c:v>
                  </c:pt>
                  <c:pt idx="16">
                    <c:v>0.149788310974047</c:v>
                  </c:pt>
                  <c:pt idx="17">
                    <c:v>0.444166385953018</c:v>
                  </c:pt>
                  <c:pt idx="18">
                    <c:v>0.188352100658397</c:v>
                  </c:pt>
                  <c:pt idx="19">
                    <c:v>0.445840447659309</c:v>
                  </c:pt>
                </c:numCache>
              </c:numRef>
            </c:minus>
            <c:spPr>
              <a:ln w="12700">
                <a:solidFill>
                  <a:srgbClr val="000000"/>
                </a:solidFill>
                <a:prstDash val="solid"/>
              </a:ln>
            </c:spPr>
          </c:errBars>
          <c:errBars>
            <c:errDir val="y"/>
            <c:errBarType val="both"/>
            <c:errValType val="cust"/>
            <c:plus>
              <c:numRef>
                <c:f>'FLNTUSB data'!$L$3:$L$22</c:f>
                <c:numCache>
                  <c:formatCode>General</c:formatCode>
                  <c:ptCount val="20"/>
                  <c:pt idx="0">
                    <c:v>3.10724488256624</c:v>
                  </c:pt>
                  <c:pt idx="1">
                    <c:v>11.64261889407362</c:v>
                  </c:pt>
                  <c:pt idx="2">
                    <c:v>5.028000415407861</c:v>
                  </c:pt>
                  <c:pt idx="3">
                    <c:v>3.31060628286003</c:v>
                  </c:pt>
                  <c:pt idx="4">
                    <c:v>7.122510704109888</c:v>
                  </c:pt>
                  <c:pt idx="5">
                    <c:v>4.48701831212381</c:v>
                  </c:pt>
                  <c:pt idx="6">
                    <c:v>2.568822799399311</c:v>
                  </c:pt>
                  <c:pt idx="7">
                    <c:v>2.148509239916831</c:v>
                  </c:pt>
                  <c:pt idx="8">
                    <c:v>3.212940787774994</c:v>
                  </c:pt>
                  <c:pt idx="9">
                    <c:v>1.856953381768666</c:v>
                  </c:pt>
                  <c:pt idx="10">
                    <c:v>1.347624559747147</c:v>
                  </c:pt>
                  <c:pt idx="11">
                    <c:v>1.3544307876843</c:v>
                  </c:pt>
                  <c:pt idx="12">
                    <c:v>1.588753577821591</c:v>
                  </c:pt>
                  <c:pt idx="13">
                    <c:v>1.430778262613261</c:v>
                  </c:pt>
                  <c:pt idx="14">
                    <c:v>1.958183535480552</c:v>
                  </c:pt>
                  <c:pt idx="15">
                    <c:v>2.344227441788784</c:v>
                  </c:pt>
                  <c:pt idx="16">
                    <c:v>1.649003281584063</c:v>
                  </c:pt>
                  <c:pt idx="17">
                    <c:v>2.148509239916831</c:v>
                  </c:pt>
                  <c:pt idx="18">
                    <c:v>3.388452330401976</c:v>
                  </c:pt>
                  <c:pt idx="19">
                    <c:v>1.501322168614446</c:v>
                  </c:pt>
                </c:numCache>
              </c:numRef>
            </c:plus>
            <c:minus>
              <c:numRef>
                <c:f>'FLNTUSB data'!$L$3:$L$22</c:f>
                <c:numCache>
                  <c:formatCode>General</c:formatCode>
                  <c:ptCount val="20"/>
                  <c:pt idx="0">
                    <c:v>3.10724488256624</c:v>
                  </c:pt>
                  <c:pt idx="1">
                    <c:v>11.64261889407362</c:v>
                  </c:pt>
                  <c:pt idx="2">
                    <c:v>5.028000415407861</c:v>
                  </c:pt>
                  <c:pt idx="3">
                    <c:v>3.31060628286003</c:v>
                  </c:pt>
                  <c:pt idx="4">
                    <c:v>7.122510704109888</c:v>
                  </c:pt>
                  <c:pt idx="5">
                    <c:v>4.48701831212381</c:v>
                  </c:pt>
                  <c:pt idx="6">
                    <c:v>2.568822799399311</c:v>
                  </c:pt>
                  <c:pt idx="7">
                    <c:v>2.148509239916831</c:v>
                  </c:pt>
                  <c:pt idx="8">
                    <c:v>3.212940787774994</c:v>
                  </c:pt>
                  <c:pt idx="9">
                    <c:v>1.856953381768666</c:v>
                  </c:pt>
                  <c:pt idx="10">
                    <c:v>1.347624559747147</c:v>
                  </c:pt>
                  <c:pt idx="11">
                    <c:v>1.3544307876843</c:v>
                  </c:pt>
                  <c:pt idx="12">
                    <c:v>1.588753577821591</c:v>
                  </c:pt>
                  <c:pt idx="13">
                    <c:v>1.430778262613261</c:v>
                  </c:pt>
                  <c:pt idx="14">
                    <c:v>1.958183535480552</c:v>
                  </c:pt>
                  <c:pt idx="15">
                    <c:v>2.344227441788784</c:v>
                  </c:pt>
                  <c:pt idx="16">
                    <c:v>1.649003281584063</c:v>
                  </c:pt>
                  <c:pt idx="17">
                    <c:v>2.148509239916831</c:v>
                  </c:pt>
                  <c:pt idx="18">
                    <c:v>3.388452330401976</c:v>
                  </c:pt>
                  <c:pt idx="19">
                    <c:v>1.501322168614446</c:v>
                  </c:pt>
                </c:numCache>
              </c:numRef>
            </c:minus>
            <c:spPr>
              <a:ln w="12700">
                <a:solidFill>
                  <a:srgbClr val="000000"/>
                </a:solidFill>
                <a:prstDash val="solid"/>
              </a:ln>
            </c:spPr>
          </c:errBars>
          <c:xVal>
            <c:numRef>
              <c:f>'FLNTUSB data'!$P$3:$P$22</c:f>
              <c:numCache>
                <c:formatCode>0.00</c:formatCode>
                <c:ptCount val="20"/>
                <c:pt idx="0">
                  <c:v>3.71054630132323</c:v>
                </c:pt>
                <c:pt idx="1">
                  <c:v>3.427863749889575</c:v>
                </c:pt>
                <c:pt idx="2">
                  <c:v>3.9618797361543</c:v>
                </c:pt>
                <c:pt idx="3">
                  <c:v>4.194295600621739</c:v>
                </c:pt>
                <c:pt idx="4">
                  <c:v>4.034847507556869</c:v>
                </c:pt>
                <c:pt idx="5">
                  <c:v>4.73750012106309</c:v>
                </c:pt>
                <c:pt idx="6">
                  <c:v>4.569944497842374</c:v>
                </c:pt>
                <c:pt idx="7">
                  <c:v>5.123959058491508</c:v>
                </c:pt>
                <c:pt idx="8">
                  <c:v>5.183414279634341</c:v>
                </c:pt>
                <c:pt idx="9">
                  <c:v>5.381670417045177</c:v>
                </c:pt>
                <c:pt idx="10">
                  <c:v>7.475142803685398</c:v>
                </c:pt>
                <c:pt idx="11">
                  <c:v>8.199415497607196</c:v>
                </c:pt>
                <c:pt idx="12">
                  <c:v>8.534526744048625</c:v>
                </c:pt>
                <c:pt idx="13">
                  <c:v>8.61019702550314</c:v>
                </c:pt>
                <c:pt idx="14">
                  <c:v>8.739917507996591</c:v>
                </c:pt>
                <c:pt idx="15">
                  <c:v>9.010168513191295</c:v>
                </c:pt>
                <c:pt idx="16">
                  <c:v>8.891258070905628</c:v>
                </c:pt>
                <c:pt idx="17">
                  <c:v>9.28582453848989</c:v>
                </c:pt>
                <c:pt idx="18">
                  <c:v>9.67693179320766</c:v>
                </c:pt>
                <c:pt idx="19">
                  <c:v>9.58310064420406</c:v>
                </c:pt>
              </c:numCache>
            </c:numRef>
          </c:xVal>
          <c:yVal>
            <c:numRef>
              <c:f>'FLNTUSB data'!$K$3:$K$22</c:f>
              <c:numCache>
                <c:formatCode>General</c:formatCode>
                <c:ptCount val="20"/>
                <c:pt idx="0">
                  <c:v>53.0</c:v>
                </c:pt>
                <c:pt idx="1">
                  <c:v>206.5</c:v>
                </c:pt>
                <c:pt idx="2">
                  <c:v>217.0</c:v>
                </c:pt>
                <c:pt idx="3">
                  <c:v>207.0</c:v>
                </c:pt>
                <c:pt idx="4">
                  <c:v>224.5</c:v>
                </c:pt>
                <c:pt idx="5">
                  <c:v>222.0</c:v>
                </c:pt>
                <c:pt idx="6">
                  <c:v>230.0</c:v>
                </c:pt>
                <c:pt idx="7">
                  <c:v>230.0</c:v>
                </c:pt>
                <c:pt idx="8">
                  <c:v>266.0</c:v>
                </c:pt>
                <c:pt idx="9">
                  <c:v>301.0</c:v>
                </c:pt>
                <c:pt idx="10">
                  <c:v>382.5</c:v>
                </c:pt>
                <c:pt idx="11">
                  <c:v>414.0</c:v>
                </c:pt>
                <c:pt idx="12">
                  <c:v>432.0</c:v>
                </c:pt>
                <c:pt idx="13">
                  <c:v>436.0</c:v>
                </c:pt>
                <c:pt idx="14">
                  <c:v>440.0</c:v>
                </c:pt>
                <c:pt idx="15">
                  <c:v>447.0</c:v>
                </c:pt>
                <c:pt idx="16">
                  <c:v>444.0</c:v>
                </c:pt>
                <c:pt idx="17">
                  <c:v>444.0</c:v>
                </c:pt>
                <c:pt idx="18">
                  <c:v>453.0</c:v>
                </c:pt>
                <c:pt idx="19">
                  <c:v>466.0</c:v>
                </c:pt>
              </c:numCache>
            </c:numRef>
          </c:yVal>
        </c:ser>
        <c:axId val="682628184"/>
        <c:axId val="335121528"/>
      </c:scatterChart>
      <c:valAx>
        <c:axId val="682628184"/>
        <c:scaling>
          <c:orientation val="minMax"/>
        </c:scaling>
        <c:axPos val="b"/>
        <c:title>
          <c:tx>
            <c:rich>
              <a:bodyPr/>
              <a:lstStyle/>
              <a:p>
                <a:pPr>
                  <a:defRPr sz="1475" b="1" i="0" u="none" strike="noStrike" baseline="0">
                    <a:solidFill>
                      <a:srgbClr val="000000"/>
                    </a:solidFill>
                    <a:latin typeface="Arial"/>
                    <a:ea typeface="Arial"/>
                    <a:cs typeface="Arial"/>
                  </a:defRPr>
                </a:pPr>
                <a:r>
                  <a:rPr lang="en-US" sz="1200" dirty="0"/>
                  <a:t>Extracted </a:t>
                </a:r>
                <a:r>
                  <a:rPr lang="en-US" sz="1200" dirty="0" err="1"/>
                  <a:t>Chl</a:t>
                </a:r>
                <a:r>
                  <a:rPr lang="en-US" sz="1200" dirty="0"/>
                  <a:t> (mg/</a:t>
                </a:r>
                <a:r>
                  <a:rPr lang="en-US" sz="1200" dirty="0" err="1"/>
                  <a:t>l</a:t>
                </a:r>
                <a:r>
                  <a:rPr lang="en-US" sz="1200" dirty="0"/>
                  <a:t>)</a:t>
                </a:r>
              </a:p>
            </c:rich>
          </c:tx>
          <c:layout>
            <c:manualLayout>
              <c:xMode val="edge"/>
              <c:yMode val="edge"/>
              <c:x val="0.368108048993876"/>
              <c:y val="0.879597505895519"/>
            </c:manualLayout>
          </c:layout>
          <c:spPr>
            <a:noFill/>
            <a:ln w="25400">
              <a:noFill/>
            </a:ln>
          </c:spPr>
        </c:title>
        <c:numFmt formatCode="0.0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35121528"/>
        <c:crosses val="autoZero"/>
        <c:crossBetween val="midCat"/>
      </c:valAx>
      <c:valAx>
        <c:axId val="335121528"/>
        <c:scaling>
          <c:orientation val="minMax"/>
        </c:scaling>
        <c:axPos val="l"/>
        <c:title>
          <c:tx>
            <c:rich>
              <a:bodyPr/>
              <a:lstStyle/>
              <a:p>
                <a:pPr>
                  <a:defRPr sz="1475" b="1" i="0" u="none" strike="noStrike" baseline="0">
                    <a:solidFill>
                      <a:srgbClr val="000000"/>
                    </a:solidFill>
                    <a:latin typeface="Arial"/>
                    <a:ea typeface="Arial"/>
                    <a:cs typeface="Arial"/>
                  </a:defRPr>
                </a:pPr>
                <a:r>
                  <a:rPr lang="en-US" sz="1200" dirty="0" smtClean="0"/>
                  <a:t>digital counts</a:t>
                </a:r>
                <a:endParaRPr lang="en-US" sz="1200" dirty="0"/>
              </a:p>
            </c:rich>
          </c:tx>
          <c:layout>
            <c:manualLayout>
              <c:xMode val="edge"/>
              <c:yMode val="edge"/>
              <c:x val="0.0"/>
              <c:y val="0.28385626923538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82628184"/>
        <c:crosses val="autoZero"/>
        <c:crossBetween val="midCat"/>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475"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5EF0FE-FED6-BD48-9D21-B1E47DE5454E}" type="datetimeFigureOut">
              <a:rPr lang="en-US" smtClean="0"/>
              <a:pPr/>
              <a:t>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37D03-4BCA-9B42-A155-BF91AD6E9A4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60A6C37-6FC1-1246-A892-0E0E8EDC4CAA}"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7A64AB-190B-C841-ACF9-6CE6F413644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10</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We have</a:t>
            </a:r>
            <a:r>
              <a:rPr lang="en-US" sz="1200" baseline="0" dirty="0" smtClean="0"/>
              <a:t> a few new policies dealing with</a:t>
            </a:r>
            <a:r>
              <a:rPr lang="en-US" sz="1200" dirty="0" smtClean="0"/>
              <a:t> </a:t>
            </a:r>
            <a:r>
              <a:rPr lang="en-US" sz="1200" dirty="0" err="1" smtClean="0"/>
              <a:t>SeaBASS</a:t>
            </a:r>
            <a:r>
              <a:rPr lang="en-US" sz="1200" dirty="0" smtClean="0"/>
              <a:t> data submissions, in order to increase the quality of incoming data. First, whenever possible, please submit </a:t>
            </a:r>
            <a:r>
              <a:rPr lang="en-US" sz="1200" dirty="0" err="1" smtClean="0"/>
              <a:t>unbinned</a:t>
            </a:r>
            <a:r>
              <a:rPr lang="en-US" sz="1200" dirty="0" smtClean="0"/>
              <a:t> data. This particularly applies to radiometry data. Depending on your instruments and circumstance,</a:t>
            </a:r>
            <a:r>
              <a:rPr lang="en-US" sz="1200" baseline="0" dirty="0" smtClean="0"/>
              <a:t> we know there are instances where you need to bin data, </a:t>
            </a:r>
            <a:r>
              <a:rPr lang="en-US" sz="1200" dirty="0" smtClean="0"/>
              <a:t>but please avoid</a:t>
            </a:r>
            <a:r>
              <a:rPr lang="en-US" sz="1200" baseline="0" dirty="0" smtClean="0"/>
              <a:t> using 1m bins in</a:t>
            </a:r>
            <a:r>
              <a:rPr lang="en-US" sz="1200" dirty="0" smtClean="0"/>
              <a:t> turbid</a:t>
            </a:r>
            <a:r>
              <a:rPr lang="en-US" sz="1200" baseline="0" dirty="0" smtClean="0"/>
              <a:t> waters.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We</a:t>
            </a:r>
            <a:r>
              <a:rPr lang="en-US" sz="1200" baseline="0" dirty="0" smtClean="0"/>
              <a:t> also want to receive intermediate data products as well as fully processed values. That way, in the future it will make it possible for users who want to apply different corrections, replicate the measurements or make other changes. </a:t>
            </a:r>
            <a:r>
              <a:rPr lang="en-US" sz="1200" dirty="0" smtClean="0"/>
              <a:t>For example, spectroscopy data files should include absorbance</a:t>
            </a:r>
            <a:r>
              <a:rPr lang="en-US" sz="1200" baseline="0" dirty="0" smtClean="0"/>
              <a:t> (Optical Density)</a:t>
            </a:r>
            <a:r>
              <a:rPr lang="en-US" sz="1200" dirty="0" smtClean="0"/>
              <a:t>, not just absorption</a:t>
            </a:r>
            <a:r>
              <a:rPr lang="en-US" sz="1200" baseline="0" dirty="0" smtClean="0"/>
              <a:t> coefficients</a:t>
            </a:r>
            <a:r>
              <a:rPr lang="en-US" sz="1200" dirty="0" smtClean="0"/>
              <a:t>. </a:t>
            </a:r>
            <a:r>
              <a:rPr lang="en-US" sz="1200" baseline="0" dirty="0" smtClean="0"/>
              <a:t>Depending on the data type you’re working with, there may alternate methods developed to generate final products, such as a new way to calculate a null correction for absorption coefficients, or an alternate calibration to correct for something like temperature (e.g. ac9). Users will have those intermediate data products to work with and be able to apply their choice of methods.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[Brief discussion of uncertainty: Please submit your processing statistics as they are available. We don’t have a 1 size fits all approach, but give us what you can, for example, submit your stats if you’ve performed self-calibrations, or if you’ve done any smoothing or binning and have e.g. at least the standard deviations.]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11</a:t>
            </a:fld>
            <a:endParaRPr lang="en-US" dirty="0"/>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 report that describes calibration and data processing must accompany data submissions. It should include a description of </a:t>
            </a:r>
            <a:r>
              <a:rPr lang="en-US" sz="1200" dirty="0" err="1" smtClean="0"/>
              <a:t>instrument(s</a:t>
            </a:r>
            <a:r>
              <a:rPr lang="en-US" sz="1200" dirty="0" smtClean="0"/>
              <a:t>), calibrations, deployment information, data analysis and QC methods. While PIs have always been encouraged to submit this information the requirements have been clarified and submission is now mandatory.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rationale behind this change is to improve the quality of </a:t>
            </a:r>
            <a:r>
              <a:rPr lang="en-US" sz="1200" dirty="0" err="1" smtClean="0"/>
              <a:t>SeaBASS</a:t>
            </a:r>
            <a:r>
              <a:rPr lang="en-US" sz="1200" dirty="0" smtClean="0"/>
              <a:t> data by allowing for more accurate inter-comparisons of datasets, error propagation and/or alternate analysis methods. Users need as much information as possible. The OBPG group has created a template</a:t>
            </a:r>
            <a:r>
              <a:rPr lang="en-US" sz="1200" baseline="0" dirty="0" smtClean="0"/>
              <a:t> and a number of example files</a:t>
            </a:r>
            <a:r>
              <a:rPr lang="en-US" sz="1200" dirty="0" smtClean="0"/>
              <a:t> and they are posted on our new user resources page. </a:t>
            </a:r>
            <a:r>
              <a:rPr lang="en-US" baseline="0" dirty="0" smtClean="0"/>
              <a:t>Worked with </a:t>
            </a:r>
            <a:r>
              <a:rPr lang="en-US" baseline="0" dirty="0" err="1" smtClean="0"/>
              <a:t>Giulietta</a:t>
            </a:r>
            <a:r>
              <a:rPr lang="en-US" baseline="0" dirty="0" smtClean="0"/>
              <a:t>. Community review. These don’t need to be submitted for every cruise, but should exist for each experiment and be updated as necessary. </a:t>
            </a:r>
          </a:p>
          <a:p>
            <a:endParaRPr lang="en-US" dirty="0" smtClean="0"/>
          </a:p>
          <a:p>
            <a:r>
              <a:rPr lang="en-US" dirty="0" smtClean="0"/>
              <a:t>Reports</a:t>
            </a:r>
            <a:r>
              <a:rPr lang="en-US" baseline="0" dirty="0" smtClean="0"/>
              <a:t> should include enough information so that the reader can understand what steps went into collecting then processing raw instrument measurements into your reported values. [Speak briefly about each section]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12</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2</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3</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4</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5</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6</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7</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Hi</a:t>
            </a:r>
            <a:r>
              <a:rPr lang="en-US" baseline="0" dirty="0" smtClean="0"/>
              <a:t> everyone. I started working at Goddard last fall and am the new </a:t>
            </a:r>
            <a:r>
              <a:rPr lang="en-US" baseline="0" dirty="0" err="1" smtClean="0"/>
              <a:t>SeaBASS</a:t>
            </a:r>
            <a:r>
              <a:rPr lang="en-US" baseline="0" dirty="0" smtClean="0"/>
              <a:t> administrator. So if you have questions about </a:t>
            </a:r>
            <a:r>
              <a:rPr lang="en-US" baseline="0" dirty="0" err="1" smtClean="0"/>
              <a:t>SeaBASS</a:t>
            </a:r>
            <a:r>
              <a:rPr lang="en-US" baseline="0" dirty="0" smtClean="0"/>
              <a:t> and when you’re ready to submit data, I’ll be working with you to receive your files and get them into the database. I’m here to share some of the exciting updates that are happening with </a:t>
            </a:r>
            <a:r>
              <a:rPr lang="en-US" baseline="0" dirty="0" err="1" smtClean="0"/>
              <a:t>SeaBASS</a:t>
            </a:r>
            <a:r>
              <a:rPr lang="en-US" baseline="0" dirty="0" smtClean="0"/>
              <a:t>. We have some updates that are being made to improve your ability to search </a:t>
            </a:r>
            <a:r>
              <a:rPr lang="en-US" baseline="0" dirty="0" err="1" smtClean="0"/>
              <a:t>SeaBASS</a:t>
            </a:r>
            <a:r>
              <a:rPr lang="en-US" baseline="0" dirty="0" smtClean="0"/>
              <a:t> as well as some changes to the requirements for data submission.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8</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I want</a:t>
            </a:r>
            <a:r>
              <a:rPr lang="en-US" baseline="0" dirty="0" smtClean="0"/>
              <a:t> to start by mentioning a few parts of the </a:t>
            </a:r>
            <a:r>
              <a:rPr lang="en-US" baseline="0" dirty="0" err="1" smtClean="0"/>
              <a:t>SeaBASS</a:t>
            </a:r>
            <a:r>
              <a:rPr lang="en-US" baseline="0" dirty="0" smtClean="0"/>
              <a:t> data access policy. It hasn’t changed for years, but we occasionally get questions about it and I think there was some outdated information floating around on other forums. </a:t>
            </a:r>
            <a:r>
              <a:rPr lang="en-US" baseline="0" dirty="0" err="1" smtClean="0"/>
              <a:t>SeaBASS</a:t>
            </a:r>
            <a:r>
              <a:rPr lang="en-US" baseline="0" dirty="0" smtClean="0"/>
              <a:t> data can be searched and are publically available once your files are submitted and archived; there’s no special login required to access data. You can read these details on the website.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other item I wanted to highlight is that</a:t>
            </a:r>
            <a:r>
              <a:rPr lang="en-US" baseline="0" dirty="0" smtClean="0"/>
              <a:t> </a:t>
            </a:r>
            <a:r>
              <a:rPr lang="en-US" baseline="0" dirty="0" err="1" smtClean="0"/>
              <a:t>SeaBASS</a:t>
            </a:r>
            <a:r>
              <a:rPr lang="en-US" baseline="0" dirty="0" smtClean="0"/>
              <a:t> data are periodically shared with the NOAA National Oceanographic Database Center. </a:t>
            </a:r>
            <a:r>
              <a:rPr lang="en-US" dirty="0" smtClean="0"/>
              <a:t>World</a:t>
            </a:r>
            <a:r>
              <a:rPr lang="en-US" baseline="0" dirty="0" smtClean="0"/>
              <a:t> Ocean Database (WOD). In February we shared the archive prior to 2009. While that database has its own instructions on acknowledging data contributors, in order to help safeguard the 3 year authorship rule, we’re lagging the submission of data by a couple years.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 have one other note about data submissions from cruises with a PI and Co-</a:t>
            </a:r>
            <a:r>
              <a:rPr lang="en-US" baseline="0" dirty="0" err="1" smtClean="0"/>
              <a:t>I(s</a:t>
            </a:r>
            <a:r>
              <a:rPr lang="en-US" baseline="0" dirty="0" smtClean="0"/>
              <a:t>). For example, a PI might collect 10 measurements and the Co-I might collect 2 different measurements. The Co-I may submit their data to us directly, however, it is ultimately the responsibility of the PI to make sure that all cruise data is submitted]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459C3-37D5-BA47-ABCB-C253EEABA8BA}" type="slidenum">
              <a:rPr lang="en-US"/>
              <a:pPr/>
              <a:t>9</a:t>
            </a:fld>
            <a:endParaRPr lang="en-US"/>
          </a:p>
        </p:txBody>
      </p:sp>
      <p:sp>
        <p:nvSpPr>
          <p:cNvPr id="6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err="1" smtClean="0"/>
              <a:t>SeaBASS</a:t>
            </a:r>
            <a:r>
              <a:rPr lang="en-US" sz="1200" dirty="0" smtClean="0"/>
              <a:t> is getting upgraded. It’s due for a facelift</a:t>
            </a:r>
            <a:r>
              <a:rPr lang="en-US" sz="1200" baseline="0" dirty="0" smtClean="0"/>
              <a:t>. We have a new developer, Jason </a:t>
            </a:r>
            <a:r>
              <a:rPr lang="en-US" sz="1200" baseline="0" dirty="0" err="1" smtClean="0"/>
              <a:t>Lefler</a:t>
            </a:r>
            <a:r>
              <a:rPr lang="en-US" sz="1200" baseline="0" dirty="0" smtClean="0"/>
              <a:t>. Over the past months he’s been hard at work overhauling </a:t>
            </a:r>
            <a:r>
              <a:rPr lang="en-US" sz="1200" baseline="0" dirty="0" err="1" smtClean="0"/>
              <a:t>SeaBASS</a:t>
            </a:r>
            <a:r>
              <a:rPr lang="en-US" sz="1200" baseline="0" dirty="0" smtClean="0"/>
              <a:t> from the way it looks to the way it interfaces with the database and provides search results. </a:t>
            </a:r>
            <a:r>
              <a:rPr lang="en-US" sz="1200" dirty="0" smtClean="0"/>
              <a:t>Layout has been streamlined and the code</a:t>
            </a:r>
            <a:r>
              <a:rPr lang="en-US" sz="1200" baseline="0" dirty="0" smtClean="0"/>
              <a:t> modernized.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These</a:t>
            </a:r>
            <a:r>
              <a:rPr lang="en-US" sz="1200" baseline="0" dirty="0" smtClean="0"/>
              <a:t> changes are going to make it easier to perform searches and help you access data. One of the major changes is consolidating the search options. Currently there are 7 “search tools” and 4 options for validation analysis. They were designed with good intentions, but some of them weren’t being used and there was confusion on which ones to use. Instead of all of those menu choices, now there is just a streamlined “Data Search” with more streamlined options to select. We’ve categorized the types of data products you can search for, so for example you can click a box for HPLC files rather than having to wade through a very long list of every parameter in the database and perhaps guess at the naming conventions. We’re also trying to make it easier for you to do some initial evaluations of </a:t>
            </a:r>
            <a:r>
              <a:rPr lang="en-US" sz="1200" baseline="0" dirty="0" err="1" smtClean="0"/>
              <a:t>SeaBASS</a:t>
            </a:r>
            <a:r>
              <a:rPr lang="en-US" sz="1200" baseline="0" dirty="0" smtClean="0"/>
              <a:t> data by visualization. Jason has improved the plotting features to make it easier to quickly map or graph parameters from one or more files. The satellite validation search and visualization tools are receiving similar upgrades.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We’re</a:t>
            </a:r>
            <a:r>
              <a:rPr lang="en-US" sz="1200" baseline="0" dirty="0" smtClean="0"/>
              <a:t> adding a new page called user resources. There you’ll be able to find some helpful links and software. If you’ve submitted data to </a:t>
            </a:r>
            <a:r>
              <a:rPr lang="en-US" sz="1200" baseline="0" dirty="0" err="1" smtClean="0"/>
              <a:t>SeaBASS</a:t>
            </a:r>
            <a:r>
              <a:rPr lang="en-US" sz="1200" baseline="0" dirty="0" smtClean="0"/>
              <a:t> before then you’re probably familiar with </a:t>
            </a:r>
            <a:r>
              <a:rPr lang="en-US" sz="1200" dirty="0" smtClean="0"/>
              <a:t>FCHECK, the software used to help evaluate the format and quality of incoming files.</a:t>
            </a:r>
            <a:r>
              <a:rPr lang="en-US" sz="1200" baseline="0" dirty="0" smtClean="0"/>
              <a:t> </a:t>
            </a:r>
            <a:r>
              <a:rPr lang="en-US" sz="1200" dirty="0" smtClean="0"/>
              <a:t>Right</a:t>
            </a:r>
            <a:r>
              <a:rPr lang="en-US" sz="1200" baseline="0" dirty="0" smtClean="0"/>
              <a:t> now you have to check your files through email or FTP, we’ll soon be distributing the code</a:t>
            </a:r>
            <a:r>
              <a:rPr lang="en-US" sz="1200" dirty="0" smtClean="0"/>
              <a:t> so you</a:t>
            </a:r>
            <a:r>
              <a:rPr lang="en-US" sz="1200" baseline="0" dirty="0" smtClean="0"/>
              <a:t> can run it on your local machines. We’ll also use this page to share a few other helpful PERL and </a:t>
            </a:r>
            <a:r>
              <a:rPr lang="en-US" sz="1200" baseline="0" dirty="0" err="1" smtClean="0"/>
              <a:t>Matlab</a:t>
            </a:r>
            <a:r>
              <a:rPr lang="en-US" sz="1200" baseline="0" dirty="0" smtClean="0"/>
              <a:t> scripts that can be useful when working with </a:t>
            </a:r>
            <a:r>
              <a:rPr lang="en-US" sz="1200" baseline="0" dirty="0" err="1" smtClean="0"/>
              <a:t>SeaBASS</a:t>
            </a:r>
            <a:r>
              <a:rPr lang="en-US" sz="1200" baseline="0" dirty="0" smtClean="0"/>
              <a:t>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This page will also have examples of instrument and calibration reports which I’ll be talking about shortly.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90A340C5-E1F5-804F-B60D-D862C5DB4C55}" type="slidenum">
              <a:rPr lang="en-US"/>
              <a:pPr/>
              <a:t>‹#›</a:t>
            </a:fld>
            <a:endParaRPr lang="en-US"/>
          </a:p>
        </p:txBody>
      </p:sp>
      <p:sp>
        <p:nvSpPr>
          <p:cNvPr id="6" name="Footer Placeholder 5"/>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12A2783F-6078-394E-B9C0-483FA1B68B90}" type="slidenum">
              <a:rPr lang="en-US"/>
              <a:pPr/>
              <a:t>‹#›</a:t>
            </a:fld>
            <a:endParaRPr lang="en-US"/>
          </a:p>
        </p:txBody>
      </p:sp>
      <p:sp>
        <p:nvSpPr>
          <p:cNvPr id="6" name="Footer Placeholder 5"/>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295B52D2-6D92-064D-B84D-F1FDFA5E939D}" type="slidenum">
              <a:rPr lang="en-US"/>
              <a:pPr/>
              <a:t>‹#›</a:t>
            </a:fld>
            <a:endParaRPr lang="en-US"/>
          </a:p>
        </p:txBody>
      </p:sp>
      <p:sp>
        <p:nvSpPr>
          <p:cNvPr id="6" name="Footer Placeholder 5"/>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0A38F5FD-F9CB-E44E-BCBA-0E91FB149AE2}" type="slidenum">
              <a:rPr lang="en-US"/>
              <a:pPr/>
              <a:t>‹#›</a:t>
            </a:fld>
            <a:endParaRPr lang="en-US"/>
          </a:p>
        </p:txBody>
      </p:sp>
      <p:sp>
        <p:nvSpPr>
          <p:cNvPr id="6" name="Footer Placeholder 5"/>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smtClean="0"/>
            </a:lvl1pPr>
          </a:lstStyle>
          <a:p>
            <a:fld id="{8BE5A347-7174-2442-BC18-0C544DA01352}" type="slidenum">
              <a:rPr lang="en-US"/>
              <a:pPr/>
              <a:t>‹#›</a:t>
            </a:fld>
            <a:endParaRPr lang="en-US"/>
          </a:p>
        </p:txBody>
      </p:sp>
      <p:sp>
        <p:nvSpPr>
          <p:cNvPr id="6" name="Footer Placeholder 5"/>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F7A9215C-6F58-134D-B0FA-2E2709F2AA81}" type="slidenum">
              <a:rPr lang="en-US"/>
              <a:pPr/>
              <a:t>‹#›</a:t>
            </a:fld>
            <a:endParaRPr lang="en-US"/>
          </a:p>
        </p:txBody>
      </p:sp>
      <p:sp>
        <p:nvSpPr>
          <p:cNvPr id="7" name="Footer Placeholder 6"/>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smtClean="0"/>
            </a:lvl1pPr>
          </a:lstStyle>
          <a:p>
            <a:fld id="{4E152A40-548C-234E-9B7F-10B1C524E7E2}" type="slidenum">
              <a:rPr lang="en-US"/>
              <a:pPr/>
              <a:t>‹#›</a:t>
            </a:fld>
            <a:endParaRPr lang="en-US"/>
          </a:p>
        </p:txBody>
      </p:sp>
      <p:sp>
        <p:nvSpPr>
          <p:cNvPr id="9" name="Footer Placeholder 8"/>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smtClean="0"/>
            </a:lvl1pPr>
          </a:lstStyle>
          <a:p>
            <a:fld id="{049A8CC1-7EC6-2C4C-931F-FB3B3E2EE975}" type="slidenum">
              <a:rPr lang="en-US"/>
              <a:pPr/>
              <a:t>‹#›</a:t>
            </a:fld>
            <a:endParaRPr lang="en-US"/>
          </a:p>
        </p:txBody>
      </p:sp>
      <p:sp>
        <p:nvSpPr>
          <p:cNvPr id="5" name="Footer Placeholder 4"/>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smtClean="0"/>
            </a:lvl1pPr>
          </a:lstStyle>
          <a:p>
            <a:fld id="{01F505ED-FCAA-D94C-BCEF-E762A1378AEF}" type="slidenum">
              <a:rPr lang="en-US"/>
              <a:pPr/>
              <a:t>‹#›</a:t>
            </a:fld>
            <a:endParaRPr lang="en-US"/>
          </a:p>
        </p:txBody>
      </p:sp>
      <p:sp>
        <p:nvSpPr>
          <p:cNvPr id="4" name="Footer Placeholder 3"/>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39574761-6D9E-244D-91ED-CA369CE86A5F}" type="slidenum">
              <a:rPr lang="en-US"/>
              <a:pPr/>
              <a:t>‹#›</a:t>
            </a:fld>
            <a:endParaRPr lang="en-US"/>
          </a:p>
        </p:txBody>
      </p:sp>
      <p:sp>
        <p:nvSpPr>
          <p:cNvPr id="7" name="Footer Placeholder 6"/>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smtClean="0"/>
            </a:lvl1pPr>
          </a:lstStyle>
          <a:p>
            <a:fld id="{7A109B21-59C5-3442-B6FC-E02C4F5D614C}" type="slidenum">
              <a:rPr lang="en-US"/>
              <a:pPr/>
              <a:t>‹#›</a:t>
            </a:fld>
            <a:endParaRPr lang="en-US"/>
          </a:p>
        </p:txBody>
      </p:sp>
      <p:sp>
        <p:nvSpPr>
          <p:cNvPr id="7" name="Footer Placeholder 6"/>
          <p:cNvSpPr>
            <a:spLocks noGrp="1"/>
          </p:cNvSpPr>
          <p:nvPr>
            <p:ph type="ftr" sz="quarter" idx="12"/>
          </p:nvPr>
        </p:nvSpPr>
        <p:spPr/>
        <p:txBody>
          <a:bodyPr/>
          <a:lstStyle>
            <a:lvl1pPr>
              <a:defRPr smtClean="0"/>
            </a:lvl1pPr>
          </a:lstStyle>
          <a:p>
            <a:r>
              <a:rPr lang="en-US" smtClean="0"/>
              <a:t>PJW &amp; CWP, 23 Apr 2012, OCRT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212410E-F2BD-2E4D-94E8-771D41ECA5BF}" type="slidenum">
              <a:rPr lang="en-US"/>
              <a:pPr/>
              <a:t>‹#›</a:t>
            </a:fld>
            <a:endParaRPr lang="en-US"/>
          </a:p>
        </p:txBody>
      </p:sp>
      <p:sp>
        <p:nvSpPr>
          <p:cNvPr id="1031" name="Rectangle 7"/>
          <p:cNvSpPr>
            <a:spLocks noChangeArrowheads="1"/>
          </p:cNvSpPr>
          <p:nvPr userDrawn="1"/>
        </p:nvSpPr>
        <p:spPr bwMode="auto">
          <a:xfrm>
            <a:off x="52388" y="53975"/>
            <a:ext cx="9026525" cy="672782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29" name="Rectangle 5"/>
          <p:cNvSpPr>
            <a:spLocks noGrp="1" noChangeArrowheads="1"/>
          </p:cNvSpPr>
          <p:nvPr>
            <p:ph type="ftr" sz="quarter" idx="3"/>
          </p:nvPr>
        </p:nvSpPr>
        <p:spPr bwMode="auto">
          <a:xfrm>
            <a:off x="3733800" y="6615113"/>
            <a:ext cx="1981200" cy="24288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atin typeface="Skia" pitchFamily="-65" charset="0"/>
              </a:defRPr>
            </a:lvl1pPr>
          </a:lstStyle>
          <a:p>
            <a:r>
              <a:rPr lang="en-US" smtClean="0"/>
              <a:t>PJW &amp; CWP, 23 Apr 2012, OCRT</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http://findicons.com/icon/31774/download_server?id=345918"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smtClean="0"/>
              <a:t>PJW &amp; CWP, 23 Apr 2012, OCRT</a:t>
            </a:r>
            <a:endParaRPr lang="en-US"/>
          </a:p>
        </p:txBody>
      </p:sp>
      <p:sp>
        <p:nvSpPr>
          <p:cNvPr id="2052" name="Text Box 4"/>
          <p:cNvSpPr txBox="1">
            <a:spLocks noChangeArrowheads="1"/>
          </p:cNvSpPr>
          <p:nvPr/>
        </p:nvSpPr>
        <p:spPr bwMode="auto">
          <a:xfrm>
            <a:off x="185176" y="1015424"/>
            <a:ext cx="8763000" cy="58477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dirty="0" smtClean="0">
                <a:solidFill>
                  <a:srgbClr val="008000"/>
                </a:solidFill>
                <a:effectLst>
                  <a:outerShdw blurRad="50800" dist="38100" dir="2700000">
                    <a:srgbClr val="000000">
                      <a:alpha val="43000"/>
                    </a:srgbClr>
                  </a:outerShdw>
                </a:effectLst>
                <a:latin typeface="Skia" pitchFamily="-65" charset="0"/>
              </a:rPr>
              <a:t>NASA OBPG field program &amp; </a:t>
            </a:r>
            <a:r>
              <a:rPr lang="en-US" sz="3200" b="1" dirty="0" err="1" smtClean="0">
                <a:solidFill>
                  <a:srgbClr val="008000"/>
                </a:solidFill>
                <a:effectLst>
                  <a:outerShdw blurRad="50800" dist="38100" dir="2700000">
                    <a:srgbClr val="000000">
                      <a:alpha val="43000"/>
                    </a:srgbClr>
                  </a:outerShdw>
                </a:effectLst>
                <a:latin typeface="Skia" pitchFamily="-65" charset="0"/>
              </a:rPr>
              <a:t>SeaBASS</a:t>
            </a:r>
            <a:r>
              <a:rPr lang="en-US" sz="3200" b="1" dirty="0" smtClean="0">
                <a:solidFill>
                  <a:srgbClr val="008000"/>
                </a:solidFill>
                <a:effectLst>
                  <a:outerShdw blurRad="50800" dist="38100" dir="2700000">
                    <a:srgbClr val="000000">
                      <a:alpha val="43000"/>
                    </a:srgbClr>
                  </a:outerShdw>
                </a:effectLst>
                <a:latin typeface="Skia" pitchFamily="-65" charset="0"/>
              </a:rPr>
              <a:t> updates</a:t>
            </a:r>
            <a:endParaRPr lang="en-US" b="1" dirty="0">
              <a:effectLst>
                <a:outerShdw blurRad="50800" dist="38100" dir="2700000">
                  <a:srgbClr val="000000">
                    <a:alpha val="43000"/>
                  </a:srgbClr>
                </a:outerShdw>
              </a:effectLst>
              <a:latin typeface="Skia" pitchFamily="-65" charset="0"/>
            </a:endParaRPr>
          </a:p>
        </p:txBody>
      </p:sp>
      <p:pic>
        <p:nvPicPr>
          <p:cNvPr id="2054" name="Picture 5" descr="seawifs_globe_weta.icon.png"/>
          <p:cNvPicPr>
            <a:picLocks noChangeAspect="1"/>
          </p:cNvPicPr>
          <p:nvPr/>
        </p:nvPicPr>
        <p:blipFill>
          <a:blip r:embed="rId3"/>
          <a:srcRect/>
          <a:stretch>
            <a:fillRect/>
          </a:stretch>
        </p:blipFill>
        <p:spPr bwMode="auto">
          <a:xfrm>
            <a:off x="65088" y="3651250"/>
            <a:ext cx="3530600" cy="3124200"/>
          </a:xfrm>
          <a:prstGeom prst="rect">
            <a:avLst/>
          </a:prstGeom>
          <a:noFill/>
          <a:ln w="9525">
            <a:noFill/>
            <a:miter lim="800000"/>
            <a:headEnd/>
            <a:tailEnd/>
          </a:ln>
        </p:spPr>
      </p:pic>
      <p:sp>
        <p:nvSpPr>
          <p:cNvPr id="2055" name="Text Box 7"/>
          <p:cNvSpPr txBox="1">
            <a:spLocks noChangeArrowheads="1"/>
          </p:cNvSpPr>
          <p:nvPr/>
        </p:nvSpPr>
        <p:spPr bwMode="auto">
          <a:xfrm>
            <a:off x="3886200" y="2829848"/>
            <a:ext cx="4724400" cy="3647152"/>
          </a:xfrm>
          <a:prstGeom prst="rect">
            <a:avLst/>
          </a:prstGeom>
          <a:noFill/>
          <a:ln w="9525">
            <a:noFill/>
            <a:miter lim="800000"/>
            <a:headEnd/>
            <a:tailEnd/>
          </a:ln>
        </p:spPr>
        <p:txBody>
          <a:bodyPr wrap="square">
            <a:prstTxWarp prst="textNoShape">
              <a:avLst/>
            </a:prstTxWarp>
            <a:spAutoFit/>
          </a:bodyPr>
          <a:lstStyle/>
          <a:p>
            <a:pPr algn="r">
              <a:spcBef>
                <a:spcPct val="50000"/>
              </a:spcBef>
            </a:pPr>
            <a:r>
              <a:rPr lang="en-US" sz="2100" dirty="0">
                <a:latin typeface="Skia" pitchFamily="-65" charset="0"/>
              </a:rPr>
              <a:t>Jeremy </a:t>
            </a:r>
            <a:r>
              <a:rPr lang="en-US" sz="2100" dirty="0" err="1" smtClean="0">
                <a:latin typeface="Skia" pitchFamily="-65" charset="0"/>
              </a:rPr>
              <a:t>Werdell</a:t>
            </a:r>
            <a:r>
              <a:rPr lang="en-US" sz="2100" dirty="0" smtClean="0">
                <a:latin typeface="Skia" pitchFamily="-65" charset="0"/>
              </a:rPr>
              <a:t> </a:t>
            </a:r>
            <a:r>
              <a:rPr lang="en-US" sz="2100" baseline="30000" dirty="0" smtClean="0">
                <a:latin typeface="Skia" pitchFamily="-65" charset="0"/>
              </a:rPr>
              <a:t>1</a:t>
            </a:r>
            <a:r>
              <a:rPr lang="en-US" sz="2100" dirty="0" smtClean="0">
                <a:latin typeface="Skia" pitchFamily="-65" charset="0"/>
              </a:rPr>
              <a:t> &amp; Chris Proctor </a:t>
            </a:r>
            <a:r>
              <a:rPr lang="en-US" sz="2100" baseline="30000" dirty="0" smtClean="0">
                <a:latin typeface="Skia" pitchFamily="-65" charset="0"/>
              </a:rPr>
              <a:t>1,2</a:t>
            </a:r>
            <a:endParaRPr lang="en-US" sz="2100" dirty="0" smtClean="0">
              <a:latin typeface="Skia" pitchFamily="-65" charset="0"/>
            </a:endParaRPr>
          </a:p>
          <a:p>
            <a:pPr algn="r">
              <a:spcBef>
                <a:spcPct val="50000"/>
              </a:spcBef>
            </a:pPr>
            <a:endParaRPr lang="en-US" sz="2100" baseline="30000" dirty="0" smtClean="0">
              <a:latin typeface="Skia" pitchFamily="-65" charset="0"/>
            </a:endParaRPr>
          </a:p>
          <a:p>
            <a:pPr algn="r">
              <a:spcBef>
                <a:spcPct val="50000"/>
              </a:spcBef>
            </a:pPr>
            <a:r>
              <a:rPr lang="en-US" sz="2100" baseline="30000" dirty="0" smtClean="0">
                <a:latin typeface="Skia" pitchFamily="-65" charset="0"/>
              </a:rPr>
              <a:t>1 </a:t>
            </a:r>
            <a:r>
              <a:rPr lang="en-US" sz="2100" dirty="0" smtClean="0">
                <a:latin typeface="Skia" pitchFamily="-65" charset="0"/>
              </a:rPr>
              <a:t>NASA </a:t>
            </a:r>
            <a:r>
              <a:rPr lang="en-US" sz="2100" dirty="0">
                <a:latin typeface="Skia" pitchFamily="-65" charset="0"/>
              </a:rPr>
              <a:t>Goddard Space Flight </a:t>
            </a:r>
            <a:r>
              <a:rPr lang="en-US" sz="2100" dirty="0" smtClean="0">
                <a:latin typeface="Skia" pitchFamily="-65" charset="0"/>
              </a:rPr>
              <a:t>Center</a:t>
            </a:r>
          </a:p>
          <a:p>
            <a:pPr algn="r">
              <a:spcBef>
                <a:spcPct val="50000"/>
              </a:spcBef>
            </a:pPr>
            <a:r>
              <a:rPr lang="en-US" sz="2100" baseline="30000" dirty="0" smtClean="0">
                <a:latin typeface="Skia" pitchFamily="-65" charset="0"/>
              </a:rPr>
              <a:t>2 </a:t>
            </a:r>
            <a:r>
              <a:rPr lang="en-US" sz="2100" dirty="0" smtClean="0">
                <a:latin typeface="Skia" pitchFamily="-65" charset="0"/>
              </a:rPr>
              <a:t>Science Systems &amp; Applications, Inc.</a:t>
            </a:r>
          </a:p>
          <a:p>
            <a:pPr algn="r">
              <a:spcBef>
                <a:spcPct val="50000"/>
              </a:spcBef>
            </a:pPr>
            <a:endParaRPr lang="en-US" sz="2100" dirty="0" smtClean="0">
              <a:latin typeface="Skia" pitchFamily="-65" charset="0"/>
            </a:endParaRPr>
          </a:p>
          <a:p>
            <a:pPr algn="r">
              <a:spcBef>
                <a:spcPct val="50000"/>
              </a:spcBef>
            </a:pPr>
            <a:r>
              <a:rPr lang="en-US" sz="2100" dirty="0" smtClean="0">
                <a:latin typeface="Skia" pitchFamily="-65" charset="0"/>
              </a:rPr>
              <a:t>23 Apr 2012</a:t>
            </a:r>
          </a:p>
          <a:p>
            <a:pPr algn="r">
              <a:spcBef>
                <a:spcPct val="50000"/>
              </a:spcBef>
            </a:pPr>
            <a:r>
              <a:rPr lang="en-US" sz="2100" dirty="0" smtClean="0">
                <a:latin typeface="Skia" pitchFamily="-65" charset="0"/>
              </a:rPr>
              <a:t>NASA OCRT Meeting</a:t>
            </a:r>
          </a:p>
          <a:p>
            <a:pPr algn="r">
              <a:spcBef>
                <a:spcPct val="50000"/>
              </a:spcBef>
            </a:pPr>
            <a:endParaRPr lang="en-US" sz="2100" dirty="0">
              <a:latin typeface="Skia" pitchFamily="-65"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data submissions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28600" y="914400"/>
            <a:ext cx="4648200" cy="5257800"/>
          </a:xfrm>
          <a:prstGeom prst="rect">
            <a:avLst/>
          </a:prstGeom>
          <a:noFill/>
          <a:ln w="9525">
            <a:noFill/>
            <a:miter lim="800000"/>
            <a:headEnd/>
            <a:tailEnd/>
          </a:ln>
          <a:effectLst/>
        </p:spPr>
        <p:txBody>
          <a:bodyPr>
            <a:prstTxWarp prst="textNoShape">
              <a:avLst/>
            </a:prstTxWarp>
          </a:bodyPr>
          <a:lstStyle/>
          <a:p>
            <a:r>
              <a:rPr lang="en-US" sz="1800" dirty="0" smtClean="0">
                <a:latin typeface="Skia"/>
                <a:cs typeface="Skia"/>
              </a:rPr>
              <a:t>new policies, effective immediately</a:t>
            </a:r>
          </a:p>
          <a:p>
            <a:endParaRPr lang="en-US" sz="1800" dirty="0" smtClean="0">
              <a:latin typeface="Skia"/>
              <a:cs typeface="Skia"/>
            </a:endParaRPr>
          </a:p>
          <a:p>
            <a:pPr>
              <a:buFont typeface="Arial"/>
              <a:buChar char="•"/>
            </a:pPr>
            <a:r>
              <a:rPr lang="en-US" sz="1800" dirty="0" smtClean="0">
                <a:latin typeface="Skia"/>
                <a:cs typeface="Skia"/>
              </a:rPr>
              <a:t>   Preference for </a:t>
            </a:r>
            <a:r>
              <a:rPr lang="en-US" sz="1800" dirty="0" err="1" smtClean="0">
                <a:latin typeface="Skia"/>
                <a:cs typeface="Skia"/>
              </a:rPr>
              <a:t>unbinned</a:t>
            </a:r>
            <a:r>
              <a:rPr lang="en-US" sz="1800" dirty="0" smtClean="0">
                <a:latin typeface="Skia"/>
                <a:cs typeface="Skia"/>
              </a:rPr>
              <a:t> data</a:t>
            </a:r>
          </a:p>
          <a:p>
            <a:pPr>
              <a:buFont typeface="Arial"/>
              <a:buChar char="•"/>
            </a:pPr>
            <a:endParaRPr lang="en-US" sz="1800" dirty="0" smtClean="0">
              <a:latin typeface="Skia"/>
              <a:cs typeface="Skia"/>
            </a:endParaRPr>
          </a:p>
          <a:p>
            <a:pPr>
              <a:buFont typeface="Arial"/>
              <a:buChar char="•"/>
            </a:pPr>
            <a:r>
              <a:rPr lang="en-US" sz="1800" dirty="0" smtClean="0">
                <a:latin typeface="Skia"/>
                <a:cs typeface="Skia"/>
              </a:rPr>
              <a:t>   Submit intermediate products </a:t>
            </a:r>
          </a:p>
          <a:p>
            <a:pPr lvl="1">
              <a:buFont typeface="Arial"/>
              <a:buChar char="•"/>
            </a:pPr>
            <a:endParaRPr lang="en-US" sz="1800" dirty="0" smtClean="0">
              <a:latin typeface="Skia"/>
              <a:cs typeface="Skia"/>
            </a:endParaRPr>
          </a:p>
          <a:p>
            <a:pPr lvl="1"/>
            <a:r>
              <a:rPr lang="en-US" sz="1800" dirty="0" smtClean="0">
                <a:latin typeface="Skia"/>
                <a:cs typeface="Skia"/>
              </a:rPr>
              <a:t>Examples:</a:t>
            </a:r>
          </a:p>
          <a:p>
            <a:pPr lvl="1"/>
            <a:endParaRPr lang="en-US" sz="1800" dirty="0" smtClean="0">
              <a:latin typeface="Skia"/>
              <a:cs typeface="Skia"/>
            </a:endParaRPr>
          </a:p>
          <a:p>
            <a:pPr lvl="1"/>
            <a:r>
              <a:rPr lang="en-US" sz="1800" u="sng" dirty="0" smtClean="0">
                <a:latin typeface="Skia"/>
                <a:cs typeface="Skia"/>
              </a:rPr>
              <a:t>Spectroscopy data</a:t>
            </a:r>
          </a:p>
          <a:p>
            <a:pPr lvl="1">
              <a:buFont typeface="Courier New"/>
              <a:buChar char="o"/>
            </a:pPr>
            <a:r>
              <a:rPr lang="en-US" sz="1800" dirty="0" smtClean="0">
                <a:latin typeface="Skia"/>
                <a:cs typeface="Skia"/>
              </a:rPr>
              <a:t>   submit absorbance (OD) in addition to absorption coefficients (a) </a:t>
            </a:r>
          </a:p>
          <a:p>
            <a:pPr lvl="1"/>
            <a:endParaRPr lang="en-US" sz="1800" dirty="0" smtClean="0">
              <a:latin typeface="Skia"/>
              <a:cs typeface="Skia"/>
            </a:endParaRPr>
          </a:p>
          <a:p>
            <a:pPr lvl="1"/>
            <a:r>
              <a:rPr lang="en-US" sz="1800" u="sng" dirty="0" smtClean="0">
                <a:latin typeface="Skia"/>
                <a:cs typeface="Skia"/>
              </a:rPr>
              <a:t>AC9 data</a:t>
            </a:r>
          </a:p>
          <a:p>
            <a:pPr lvl="1">
              <a:buFont typeface="Courier New"/>
              <a:buChar char="o"/>
            </a:pPr>
            <a:r>
              <a:rPr lang="en-US" sz="1800" dirty="0" smtClean="0">
                <a:latin typeface="Skia"/>
                <a:cs typeface="Skia"/>
              </a:rPr>
              <a:t>   submit values prior to T, S, and scattering corrections</a:t>
            </a:r>
          </a:p>
          <a:p>
            <a:endParaRPr lang="en-US" sz="1800" dirty="0" smtClean="0">
              <a:latin typeface="Skia"/>
              <a:cs typeface="Skia"/>
              <a:sym typeface="Wingdings"/>
            </a:endParaRPr>
          </a:p>
          <a:p>
            <a:pPr>
              <a:buFont typeface="Arial"/>
              <a:buChar char="•"/>
            </a:pPr>
            <a:r>
              <a:rPr lang="en-US" sz="1800" dirty="0" smtClean="0">
                <a:latin typeface="Skia"/>
                <a:cs typeface="Skia"/>
              </a:rPr>
              <a:t>    Submit uncertainty analysis</a:t>
            </a:r>
            <a:endParaRPr lang="en-US" sz="1800" dirty="0" smtClean="0">
              <a:latin typeface="Skia"/>
              <a:cs typeface="Skia"/>
              <a:sym typeface="Wingdings"/>
            </a:endParaRPr>
          </a:p>
          <a:p>
            <a:endParaRPr lang="en-US" sz="1800" dirty="0" smtClean="0">
              <a:latin typeface="Skia"/>
              <a:cs typeface="Skia"/>
              <a:sym typeface="Wingdings"/>
            </a:endParaRPr>
          </a:p>
          <a:p>
            <a:endParaRPr lang="en-US" sz="1800" dirty="0" smtClean="0">
              <a:latin typeface="Skia"/>
              <a:cs typeface="Skia"/>
              <a:sym typeface="Wingdings"/>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a:latin typeface="Skia"/>
              <a:cs typeface="Skia"/>
            </a:endParaRPr>
          </a:p>
          <a:p>
            <a:endParaRPr lang="en-US" sz="1800" dirty="0" smtClean="0">
              <a:latin typeface="Skia"/>
              <a:cs typeface="Skia"/>
            </a:endParaRPr>
          </a:p>
          <a:p>
            <a:pPr marL="342900" indent="-342900" eaLnBrk="1" hangingPunct="1">
              <a:spcBef>
                <a:spcPct val="20000"/>
              </a:spcBef>
            </a:pPr>
            <a:endParaRPr lang="en-US" sz="1800" dirty="0" smtClean="0">
              <a:latin typeface="Skia"/>
              <a:cs typeface="Skia"/>
            </a:endParaRPr>
          </a:p>
          <a:p>
            <a:pPr marL="742950" lvl="1" indent="-285750" eaLnBrk="1" hangingPunct="1">
              <a:spcBef>
                <a:spcPct val="20000"/>
              </a:spcBef>
            </a:pPr>
            <a:endParaRPr lang="en-US" sz="1800" dirty="0" smtClean="0">
              <a:latin typeface="Skia"/>
              <a:cs typeface="Skia"/>
            </a:endParaRPr>
          </a:p>
        </p:txBody>
      </p:sp>
      <p:pic>
        <p:nvPicPr>
          <p:cNvPr id="14" name="Picture 13" descr="unbinned.png"/>
          <p:cNvPicPr>
            <a:picLocks noChangeAspect="1"/>
          </p:cNvPicPr>
          <p:nvPr/>
        </p:nvPicPr>
        <p:blipFill>
          <a:blip r:embed="rId3"/>
          <a:stretch>
            <a:fillRect/>
          </a:stretch>
        </p:blipFill>
        <p:spPr>
          <a:xfrm>
            <a:off x="5181600" y="990600"/>
            <a:ext cx="3454400" cy="5549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4" end="4"/>
                                            </p:txEl>
                                          </p:spTgt>
                                        </p:tgtEl>
                                        <p:attrNameLst>
                                          <p:attrName>style.visibility</p:attrName>
                                        </p:attrNameLst>
                                      </p:cBhvr>
                                      <p:to>
                                        <p:strVal val="visible"/>
                                      </p:to>
                                    </p:set>
                                    <p:animEffect transition="in" filter="fade">
                                      <p:cBhvr>
                                        <p:cTn id="20" dur="500"/>
                                        <p:tgtEl>
                                          <p:spTgt spid="15">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fade">
                                      <p:cBhvr>
                                        <p:cTn id="23" dur="500"/>
                                        <p:tgtEl>
                                          <p:spTgt spid="1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8" end="8"/>
                                            </p:txEl>
                                          </p:spTgt>
                                        </p:tgtEl>
                                        <p:attrNameLst>
                                          <p:attrName>style.visibility</p:attrName>
                                        </p:attrNameLst>
                                      </p:cBhvr>
                                      <p:to>
                                        <p:strVal val="visible"/>
                                      </p:to>
                                    </p:set>
                                    <p:animEffect transition="in" filter="fade">
                                      <p:cBhvr>
                                        <p:cTn id="26" dur="500"/>
                                        <p:tgtEl>
                                          <p:spTgt spid="15">
                                            <p:txEl>
                                              <p:pRg st="8" end="8"/>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9" end="9"/>
                                            </p:txEl>
                                          </p:spTgt>
                                        </p:tgtEl>
                                        <p:attrNameLst>
                                          <p:attrName>style.visibility</p:attrName>
                                        </p:attrNameLst>
                                      </p:cBhvr>
                                      <p:to>
                                        <p:strVal val="visible"/>
                                      </p:to>
                                    </p:set>
                                    <p:animEffect transition="in" filter="fade">
                                      <p:cBhvr>
                                        <p:cTn id="29" dur="500"/>
                                        <p:tgtEl>
                                          <p:spTgt spid="15">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11" end="11"/>
                                            </p:txEl>
                                          </p:spTgt>
                                        </p:tgtEl>
                                        <p:attrNameLst>
                                          <p:attrName>style.visibility</p:attrName>
                                        </p:attrNameLst>
                                      </p:cBhvr>
                                      <p:to>
                                        <p:strVal val="visible"/>
                                      </p:to>
                                    </p:set>
                                    <p:animEffect transition="in" filter="fade">
                                      <p:cBhvr>
                                        <p:cTn id="32" dur="500"/>
                                        <p:tgtEl>
                                          <p:spTgt spid="15">
                                            <p:txEl>
                                              <p:pRg st="11" end="1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12" end="12"/>
                                            </p:txEl>
                                          </p:spTgt>
                                        </p:tgtEl>
                                        <p:attrNameLst>
                                          <p:attrName>style.visibility</p:attrName>
                                        </p:attrNameLst>
                                      </p:cBhvr>
                                      <p:to>
                                        <p:strVal val="visible"/>
                                      </p:to>
                                    </p:set>
                                    <p:animEffect transition="in" filter="fade">
                                      <p:cBhvr>
                                        <p:cTn id="35" dur="500"/>
                                        <p:tgtEl>
                                          <p:spTgt spid="15">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xEl>
                                              <p:pRg st="14" end="14"/>
                                            </p:txEl>
                                          </p:spTgt>
                                        </p:tgtEl>
                                        <p:attrNameLst>
                                          <p:attrName>style.visibility</p:attrName>
                                        </p:attrNameLst>
                                      </p:cBhvr>
                                      <p:to>
                                        <p:strVal val="visible"/>
                                      </p:to>
                                    </p:set>
                                    <p:animEffect transition="in" filter="fade">
                                      <p:cBhvr>
                                        <p:cTn id="40" dur="500"/>
                                        <p:tgtEl>
                                          <p:spTgt spid="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required instrument reports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28600" y="914400"/>
            <a:ext cx="8382000" cy="5257800"/>
          </a:xfrm>
          <a:prstGeom prst="rect">
            <a:avLst/>
          </a:prstGeom>
          <a:noFill/>
          <a:ln w="9525">
            <a:noFill/>
            <a:miter lim="800000"/>
            <a:headEnd/>
            <a:tailEnd/>
          </a:ln>
          <a:effectLst/>
        </p:spPr>
        <p:txBody>
          <a:bodyPr>
            <a:prstTxWarp prst="textNoShape">
              <a:avLst/>
            </a:prstTxWarp>
          </a:bodyPr>
          <a:lstStyle/>
          <a:p>
            <a:r>
              <a:rPr lang="en-US" sz="1600" dirty="0" smtClean="0">
                <a:latin typeface="Skia"/>
                <a:cs typeface="Skia"/>
              </a:rPr>
              <a:t>new policy, effective immediately: </a:t>
            </a:r>
            <a:r>
              <a:rPr lang="en-US" sz="1600" dirty="0" smtClean="0">
                <a:solidFill>
                  <a:srgbClr val="0000FF"/>
                </a:solidFill>
                <a:latin typeface="Skia"/>
                <a:cs typeface="Skia"/>
              </a:rPr>
              <a:t>Mandatory </a:t>
            </a:r>
            <a:r>
              <a:rPr lang="en-US" sz="1600" dirty="0" smtClean="0">
                <a:solidFill>
                  <a:srgbClr val="3366FF"/>
                </a:solidFill>
                <a:latin typeface="Skia"/>
                <a:cs typeface="Skia"/>
              </a:rPr>
              <a:t>Instrument/Calibration Reports</a:t>
            </a:r>
            <a:endParaRPr lang="en-US" sz="1600" dirty="0" smtClean="0">
              <a:latin typeface="Skia"/>
              <a:cs typeface="Skia"/>
              <a:sym typeface="Wingdings"/>
            </a:endParaRPr>
          </a:p>
          <a:p>
            <a:endParaRPr lang="en-US" sz="1600" dirty="0" smtClean="0">
              <a:latin typeface="Skia"/>
              <a:cs typeface="Skia"/>
              <a:sym typeface="Wingdings"/>
            </a:endParaRPr>
          </a:p>
          <a:p>
            <a:r>
              <a:rPr lang="en-US" sz="1600" dirty="0" smtClean="0">
                <a:latin typeface="Skia"/>
                <a:cs typeface="Skia"/>
                <a:sym typeface="Wingdings"/>
              </a:rPr>
              <a:t>Intro</a:t>
            </a:r>
          </a:p>
          <a:p>
            <a:pPr>
              <a:buFont typeface="Arial"/>
              <a:buChar char="•"/>
            </a:pPr>
            <a:r>
              <a:rPr lang="en-US" sz="1600" dirty="0" smtClean="0">
                <a:latin typeface="Skia"/>
                <a:cs typeface="Skia"/>
                <a:sym typeface="Wingdings"/>
              </a:rPr>
              <a:t>   Briefly describe instrument</a:t>
            </a:r>
          </a:p>
          <a:p>
            <a:endParaRPr lang="en-US" sz="1600" dirty="0" smtClean="0">
              <a:latin typeface="Skia"/>
              <a:cs typeface="Skia"/>
              <a:sym typeface="Wingdings"/>
            </a:endParaRPr>
          </a:p>
          <a:p>
            <a:r>
              <a:rPr lang="en-US" sz="1600" dirty="0" smtClean="0">
                <a:solidFill>
                  <a:srgbClr val="BFBFBF"/>
                </a:solidFill>
                <a:latin typeface="Skia"/>
                <a:cs typeface="Skia"/>
                <a:sym typeface="Wingdings"/>
              </a:rPr>
              <a:t>Calibration/Maintenance</a:t>
            </a:r>
          </a:p>
          <a:p>
            <a:pPr>
              <a:buFont typeface="Arial"/>
              <a:buChar char="•"/>
            </a:pPr>
            <a:r>
              <a:rPr lang="en-US" sz="1600" dirty="0" smtClean="0">
                <a:solidFill>
                  <a:srgbClr val="BFBFBF"/>
                </a:solidFill>
                <a:latin typeface="Skia"/>
                <a:cs typeface="Skia"/>
                <a:sym typeface="Wingdings"/>
              </a:rPr>
              <a:t>   Factory and self </a:t>
            </a:r>
            <a:r>
              <a:rPr lang="en-US" sz="1600" dirty="0" err="1" smtClean="0">
                <a:solidFill>
                  <a:srgbClr val="BFBFBF"/>
                </a:solidFill>
                <a:latin typeface="Skia"/>
                <a:cs typeface="Skia"/>
                <a:sym typeface="Wingdings"/>
              </a:rPr>
              <a:t>cals</a:t>
            </a:r>
            <a:endParaRPr lang="en-US" sz="1600" dirty="0" smtClean="0">
              <a:solidFill>
                <a:srgbClr val="BFBFBF"/>
              </a:solidFill>
              <a:latin typeface="Skia"/>
              <a:cs typeface="Skia"/>
              <a:sym typeface="Wingdings"/>
            </a:endParaRPr>
          </a:p>
          <a:p>
            <a:pPr>
              <a:buFont typeface="Arial"/>
              <a:buChar char="•"/>
            </a:pPr>
            <a:r>
              <a:rPr lang="en-US" sz="1600" dirty="0" smtClean="0">
                <a:solidFill>
                  <a:srgbClr val="BFBFBF"/>
                </a:solidFill>
                <a:latin typeface="Skia"/>
                <a:cs typeface="Skia"/>
                <a:sym typeface="Wingdings"/>
              </a:rPr>
              <a:t>   Blanks and/or dark readings</a:t>
            </a:r>
          </a:p>
          <a:p>
            <a:pPr>
              <a:buFont typeface="Arial"/>
              <a:buChar char="•"/>
            </a:pPr>
            <a:r>
              <a:rPr lang="en-US" sz="1600" dirty="0" smtClean="0">
                <a:solidFill>
                  <a:srgbClr val="BFBFBF"/>
                </a:solidFill>
                <a:latin typeface="Skia"/>
                <a:cs typeface="Skia"/>
                <a:sym typeface="Wingdings"/>
              </a:rPr>
              <a:t>   Stability/Baseline readings</a:t>
            </a:r>
          </a:p>
          <a:p>
            <a:endParaRPr lang="en-US" sz="1600" dirty="0" smtClean="0">
              <a:solidFill>
                <a:srgbClr val="BFBFBF"/>
              </a:solidFill>
              <a:latin typeface="Skia"/>
              <a:cs typeface="Skia"/>
              <a:sym typeface="Wingdings"/>
            </a:endParaRPr>
          </a:p>
          <a:p>
            <a:r>
              <a:rPr lang="en-US" sz="1600" dirty="0" smtClean="0">
                <a:solidFill>
                  <a:srgbClr val="BFBFBF"/>
                </a:solidFill>
                <a:latin typeface="Skia"/>
                <a:cs typeface="Skia"/>
                <a:sym typeface="Wingdings"/>
              </a:rPr>
              <a:t>Deployment/Sample Collection</a:t>
            </a:r>
          </a:p>
          <a:p>
            <a:pPr>
              <a:buFont typeface="Arial"/>
              <a:buChar char="•"/>
            </a:pPr>
            <a:r>
              <a:rPr lang="en-US" sz="1600" dirty="0" smtClean="0">
                <a:solidFill>
                  <a:srgbClr val="BFBFBF"/>
                </a:solidFill>
                <a:latin typeface="Skia"/>
                <a:cs typeface="Skia"/>
                <a:sym typeface="Wingdings"/>
              </a:rPr>
              <a:t>   Field – Measurement methods, package design</a:t>
            </a:r>
          </a:p>
          <a:p>
            <a:pPr>
              <a:buFont typeface="Arial"/>
              <a:buChar char="•"/>
            </a:pPr>
            <a:r>
              <a:rPr lang="en-US" sz="1600" dirty="0" smtClean="0">
                <a:solidFill>
                  <a:srgbClr val="BFBFBF"/>
                </a:solidFill>
                <a:latin typeface="Skia"/>
                <a:cs typeface="Skia"/>
                <a:sym typeface="Wingdings"/>
              </a:rPr>
              <a:t>   Lab – Measurement methods</a:t>
            </a:r>
          </a:p>
          <a:p>
            <a:endParaRPr lang="en-US" sz="1600" dirty="0" smtClean="0">
              <a:solidFill>
                <a:srgbClr val="BFBFBF"/>
              </a:solidFill>
              <a:latin typeface="Skia"/>
              <a:cs typeface="Skia"/>
              <a:sym typeface="Wingdings"/>
            </a:endParaRPr>
          </a:p>
          <a:p>
            <a:r>
              <a:rPr lang="en-US" sz="1600" dirty="0" smtClean="0">
                <a:solidFill>
                  <a:srgbClr val="BFBFBF"/>
                </a:solidFill>
                <a:latin typeface="Skia"/>
                <a:cs typeface="Skia"/>
                <a:sym typeface="Wingdings"/>
              </a:rPr>
              <a:t>Data Processing</a:t>
            </a:r>
          </a:p>
          <a:p>
            <a:pPr>
              <a:buFont typeface="Arial"/>
              <a:buChar char="•"/>
            </a:pPr>
            <a:r>
              <a:rPr lang="en-US" sz="1600" dirty="0" smtClean="0">
                <a:solidFill>
                  <a:srgbClr val="BFBFBF"/>
                </a:solidFill>
                <a:latin typeface="Skia"/>
                <a:cs typeface="Skia"/>
                <a:sym typeface="Wingdings"/>
              </a:rPr>
              <a:t>   Data analysis and equations used</a:t>
            </a:r>
          </a:p>
          <a:p>
            <a:pPr>
              <a:buFont typeface="Arial"/>
              <a:buChar char="•"/>
            </a:pPr>
            <a:r>
              <a:rPr lang="en-US" sz="1600" dirty="0" smtClean="0">
                <a:solidFill>
                  <a:srgbClr val="BFBFBF"/>
                </a:solidFill>
                <a:latin typeface="Skia"/>
                <a:cs typeface="Skia"/>
                <a:sym typeface="Wingdings"/>
              </a:rPr>
              <a:t>   Quality control</a:t>
            </a:r>
          </a:p>
          <a:p>
            <a:endParaRPr lang="en-US" sz="1600" dirty="0" smtClean="0">
              <a:solidFill>
                <a:srgbClr val="BFBFBF"/>
              </a:solidFill>
              <a:latin typeface="Skia"/>
              <a:cs typeface="Skia"/>
              <a:sym typeface="Wingdings"/>
            </a:endParaRPr>
          </a:p>
          <a:p>
            <a:r>
              <a:rPr lang="en-US" sz="1600" dirty="0" smtClean="0">
                <a:solidFill>
                  <a:srgbClr val="BFBFBF"/>
                </a:solidFill>
                <a:latin typeface="Skia"/>
                <a:cs typeface="Skia"/>
                <a:sym typeface="Wingdings"/>
              </a:rPr>
              <a:t>Additional Info</a:t>
            </a:r>
          </a:p>
          <a:p>
            <a:pPr>
              <a:buFont typeface="Arial"/>
              <a:buChar char="•"/>
            </a:pPr>
            <a:r>
              <a:rPr lang="en-US" sz="1600" dirty="0" smtClean="0">
                <a:solidFill>
                  <a:srgbClr val="BFBFBF"/>
                </a:solidFill>
                <a:latin typeface="Skia"/>
                <a:cs typeface="Skia"/>
                <a:sym typeface="Wingdings"/>
              </a:rPr>
              <a:t>   References, Notes</a:t>
            </a:r>
          </a:p>
          <a:p>
            <a:endParaRPr lang="en-US" sz="1800" dirty="0" smtClean="0">
              <a:latin typeface="Skia"/>
              <a:cs typeface="Skia"/>
              <a:sym typeface="Wingdings"/>
            </a:endParaRPr>
          </a:p>
          <a:p>
            <a:endParaRPr lang="en-US" sz="1800" dirty="0" smtClean="0">
              <a:latin typeface="Skia"/>
              <a:cs typeface="Skia"/>
              <a:sym typeface="Wingdings"/>
            </a:endParaRPr>
          </a:p>
          <a:p>
            <a:r>
              <a:rPr lang="en-US" sz="1800" dirty="0" smtClean="0">
                <a:latin typeface="Skia"/>
                <a:cs typeface="Skia"/>
                <a:sym typeface="Wingdings"/>
              </a:rPr>
              <a:t>	</a:t>
            </a:r>
          </a:p>
          <a:p>
            <a:endParaRPr lang="en-US" sz="1800" dirty="0" smtClean="0">
              <a:latin typeface="Skia"/>
              <a:cs typeface="Skia"/>
              <a:sym typeface="Wingdings"/>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a:latin typeface="Skia"/>
              <a:cs typeface="Skia"/>
            </a:endParaRPr>
          </a:p>
          <a:p>
            <a:endParaRPr lang="en-US" sz="1800" dirty="0" smtClean="0">
              <a:latin typeface="Skia"/>
              <a:cs typeface="Skia"/>
            </a:endParaRPr>
          </a:p>
          <a:p>
            <a:pPr marL="342900" indent="-342900" eaLnBrk="1" hangingPunct="1">
              <a:spcBef>
                <a:spcPct val="20000"/>
              </a:spcBef>
            </a:pPr>
            <a:endParaRPr lang="en-US" sz="1800" dirty="0" smtClean="0">
              <a:latin typeface="Skia"/>
              <a:cs typeface="Skia"/>
            </a:endParaRPr>
          </a:p>
          <a:p>
            <a:pPr marL="742950" lvl="1" indent="-285750" eaLnBrk="1" hangingPunct="1">
              <a:spcBef>
                <a:spcPct val="20000"/>
              </a:spcBef>
            </a:pPr>
            <a:endParaRPr lang="en-US" sz="1800" dirty="0" smtClean="0">
              <a:latin typeface="Skia"/>
              <a:cs typeface="Skia"/>
            </a:endParaRPr>
          </a:p>
        </p:txBody>
      </p:sp>
      <p:pic>
        <p:nvPicPr>
          <p:cNvPr id="7" name="Picture 6" descr="DSC_0317.jpg"/>
          <p:cNvPicPr>
            <a:picLocks noChangeAspect="1"/>
          </p:cNvPicPr>
          <p:nvPr/>
        </p:nvPicPr>
        <p:blipFill>
          <a:blip r:embed="rId3"/>
          <a:stretch>
            <a:fillRect/>
          </a:stretch>
        </p:blipFill>
        <p:spPr>
          <a:xfrm>
            <a:off x="5715000" y="1981200"/>
            <a:ext cx="2934957" cy="4419600"/>
          </a:xfrm>
          <a:prstGeom prst="rect">
            <a:avLst/>
          </a:prstGeom>
        </p:spPr>
      </p:pic>
      <p:sp>
        <p:nvSpPr>
          <p:cNvPr id="19" name="Rectangle 18"/>
          <p:cNvSpPr/>
          <p:nvPr/>
        </p:nvSpPr>
        <p:spPr bwMode="auto">
          <a:xfrm>
            <a:off x="5029200" y="2057400"/>
            <a:ext cx="3733800" cy="3581400"/>
          </a:xfrm>
          <a:prstGeom prst="rect">
            <a:avLst/>
          </a:prstGeom>
          <a:solidFill>
            <a:schemeClr val="bg1">
              <a:lumMod val="95000"/>
            </a:schemeClr>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a:t>
            </a:r>
            <a:r>
              <a:rPr lang="en-US" sz="1400" dirty="0" err="1" smtClean="0">
                <a:latin typeface="Skia"/>
                <a:cs typeface="Skia"/>
              </a:rPr>
              <a:t>Matlab</a:t>
            </a:r>
            <a:r>
              <a:rPr lang="en-US" sz="1400" dirty="0" smtClean="0">
                <a:latin typeface="Skia"/>
                <a:cs typeface="Skia"/>
              </a:rPr>
              <a:t> processing code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load all instrument files</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clear;</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create lists of instrument specific files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lsFLRT1006 = dir(‘*_21*’);</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lsFLRT1083 = dir(‘*_22*’);</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lsBBFL2 = dir(‘*_</a:t>
            </a:r>
            <a:r>
              <a:rPr lang="en-US" sz="1400" dirty="0" err="1" smtClean="0">
                <a:latin typeface="Skia"/>
                <a:cs typeface="Skia"/>
              </a:rPr>
              <a:t>bbfl</a:t>
            </a:r>
            <a:r>
              <a:rPr lang="en-US" sz="1400" dirty="0" smtClean="0">
                <a:latin typeface="Skia"/>
                <a:cs typeface="Skia"/>
              </a:rPr>
              <a:t>*’);</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Read in data files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For </a:t>
            </a:r>
            <a:r>
              <a:rPr lang="en-US" sz="1400" dirty="0" err="1" smtClean="0">
                <a:latin typeface="Skia"/>
                <a:cs typeface="Skia"/>
              </a:rPr>
              <a:t>x</a:t>
            </a:r>
            <a:r>
              <a:rPr lang="en-US" sz="1400" dirty="0" smtClean="0">
                <a:latin typeface="Skia"/>
                <a:cs typeface="Skia"/>
              </a:rPr>
              <a:t> = 1:size(dir(‘*_21*’),1)</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a:t>
            </a:r>
            <a:r>
              <a:rPr lang="en-US" sz="1400" dirty="0" err="1" smtClean="0">
                <a:latin typeface="Skia"/>
                <a:cs typeface="Skia"/>
              </a:rPr>
              <a:t>fileName</a:t>
            </a:r>
            <a:r>
              <a:rPr lang="en-US" sz="1400" dirty="0" smtClean="0">
                <a:latin typeface="Skia"/>
                <a:cs typeface="Skia"/>
              </a:rPr>
              <a:t> = lsFLRT1006(x).name;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temp = </a:t>
            </a:r>
            <a:r>
              <a:rPr lang="en-US" sz="1400" dirty="0" err="1" smtClean="0">
                <a:latin typeface="Skia"/>
                <a:cs typeface="Skia"/>
              </a:rPr>
              <a:t>readFLRT(fileName</a:t>
            </a:r>
            <a:r>
              <a:rPr lang="en-US" sz="1400" dirty="0" smtClean="0">
                <a:latin typeface="Skia"/>
                <a:cs typeface="Skia"/>
              </a:rPr>
              <a: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a:t>
            </a:r>
            <a:r>
              <a:rPr lang="en-US" sz="1400" dirty="0" err="1" smtClean="0">
                <a:latin typeface="Skia"/>
                <a:cs typeface="Skia"/>
              </a:rPr>
              <a:t>flrtRows</a:t>
            </a:r>
            <a:r>
              <a:rPr lang="en-US" sz="1400" dirty="0" smtClean="0">
                <a:latin typeface="Skia"/>
                <a:cs typeface="Skia"/>
              </a:rPr>
              <a:t> = </a:t>
            </a:r>
            <a:r>
              <a:rPr lang="en-US" sz="1400" dirty="0" err="1" smtClean="0">
                <a:latin typeface="Skia"/>
                <a:cs typeface="Skia"/>
              </a:rPr>
              <a:t>size(temp</a:t>
            </a:r>
            <a:r>
              <a:rPr lang="en-US" sz="1400" dirty="0" smtClean="0">
                <a:latin typeface="Skia"/>
                <a:cs typeface="Skia"/>
              </a:rPr>
              <a:t>, 1);</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Skia"/>
              <a:ea typeface="ＭＳ Ｐゴシック" pitchFamily="-65" charset="-128"/>
              <a:cs typeface="Skia"/>
            </a:endParaRPr>
          </a:p>
        </p:txBody>
      </p:sp>
      <p:sp>
        <p:nvSpPr>
          <p:cNvPr id="20" name="Rectangle 19"/>
          <p:cNvSpPr/>
          <p:nvPr/>
        </p:nvSpPr>
        <p:spPr bwMode="auto">
          <a:xfrm>
            <a:off x="5029200" y="1371600"/>
            <a:ext cx="3733800" cy="1143000"/>
          </a:xfrm>
          <a:prstGeom prst="rect">
            <a:avLst/>
          </a:prstGeom>
          <a:solidFill>
            <a:schemeClr val="bg1">
              <a:lumMod val="95000"/>
            </a:schemeClr>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Template and examples available online:</a:t>
            </a:r>
          </a:p>
          <a:p>
            <a:endParaRPr lang="en-US" sz="1600" dirty="0" smtClean="0">
              <a:latin typeface="Skia"/>
              <a:cs typeface="Skia"/>
            </a:endParaRPr>
          </a:p>
          <a:p>
            <a:r>
              <a:rPr lang="en-US" sz="1400" dirty="0" smtClean="0">
                <a:solidFill>
                  <a:srgbClr val="0000FF"/>
                </a:solidFill>
                <a:latin typeface="Skia"/>
                <a:cs typeface="Skia"/>
              </a:rPr>
              <a:t>http://</a:t>
            </a:r>
            <a:r>
              <a:rPr lang="en-US" sz="1400" dirty="0" err="1" smtClean="0">
                <a:solidFill>
                  <a:srgbClr val="0000FF"/>
                </a:solidFill>
                <a:latin typeface="Skia"/>
                <a:cs typeface="Skia"/>
              </a:rPr>
              <a:t>seabass.sfc.nasa.gov/seabasscgi/user_resources.cgi</a:t>
            </a:r>
            <a:endParaRPr lang="en-US" sz="1400" dirty="0" smtClean="0">
              <a:solidFill>
                <a:srgbClr val="0000FF"/>
              </a:solidFill>
              <a:latin typeface="Skia"/>
              <a:cs typeface="Skia"/>
            </a:endParaRPr>
          </a:p>
          <a:p>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Skia"/>
              <a:ea typeface="ＭＳ Ｐゴシック" pitchFamily="-65" charset="-128"/>
              <a:cs typeface="Skia"/>
            </a:endParaRPr>
          </a:p>
        </p:txBody>
      </p:sp>
      <p:graphicFrame>
        <p:nvGraphicFramePr>
          <p:cNvPr id="12" name="Chart 11"/>
          <p:cNvGraphicFramePr>
            <a:graphicFrameLocks/>
          </p:cNvGraphicFramePr>
          <p:nvPr/>
        </p:nvGraphicFramePr>
        <p:xfrm>
          <a:off x="4191000" y="3962400"/>
          <a:ext cx="4572000" cy="25019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bwMode="auto">
          <a:xfrm>
            <a:off x="4648200" y="1295400"/>
            <a:ext cx="4114800" cy="2362200"/>
          </a:xfrm>
          <a:prstGeom prst="rect">
            <a:avLst/>
          </a:prstGeom>
          <a:solidFill>
            <a:srgbClr val="F5F5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kia"/>
                <a:ea typeface="ＭＳ Ｐゴシック" pitchFamily="-65" charset="-128"/>
                <a:cs typeface="Skia"/>
              </a:rPr>
              <a:t>Factory Calibration</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10/05/2007</a:t>
            </a:r>
            <a:endParaRPr lang="en-US" sz="1400" dirty="0" smtClean="0">
              <a:solidFill>
                <a:srgbClr val="333399"/>
              </a:solidFill>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kia"/>
                <a:ea typeface="ＭＳ Ｐゴシック" pitchFamily="-65" charset="-128"/>
                <a:cs typeface="Skia"/>
              </a:rPr>
              <a:t>FLNTUSB-1019</a:t>
            </a:r>
          </a:p>
          <a:p>
            <a:pPr marL="0" marR="0" indent="0" algn="l" defTabSz="914400" rtl="0" eaLnBrk="0" fontAlgn="base" latinLnBrk="0" hangingPunct="0">
              <a:lnSpc>
                <a:spcPct val="100000"/>
              </a:lnSpc>
              <a:spcBef>
                <a:spcPct val="0"/>
              </a:spcBef>
              <a:spcAft>
                <a:spcPct val="0"/>
              </a:spcAft>
              <a:buClrTx/>
              <a:buSzTx/>
              <a:buFontTx/>
              <a:buNone/>
              <a:tabLst/>
            </a:pPr>
            <a:endParaRPr lang="en-US" sz="1000" dirty="0" smtClean="0">
              <a:solidFill>
                <a:srgbClr val="BFBFBF"/>
              </a:solidFill>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lang="en-US" sz="1400" dirty="0" err="1" smtClean="0">
                <a:latin typeface="Skia"/>
                <a:cs typeface="Skia"/>
              </a:rPr>
              <a:t>chl(mg/l</a:t>
            </a:r>
            <a:r>
              <a:rPr lang="en-US" sz="1400" dirty="0" smtClean="0">
                <a:latin typeface="Skia"/>
                <a:cs typeface="Skia"/>
              </a:rPr>
              <a:t>) = </a:t>
            </a:r>
            <a:r>
              <a:rPr lang="en-US" sz="1400" dirty="0" smtClean="0">
                <a:solidFill>
                  <a:srgbClr val="0000FF"/>
                </a:solidFill>
                <a:latin typeface="Skia"/>
                <a:cs typeface="Skia"/>
              </a:rPr>
              <a:t>Scale Factor </a:t>
            </a:r>
            <a:r>
              <a:rPr lang="en-US" sz="1400" dirty="0" smtClean="0">
                <a:latin typeface="Skia"/>
                <a:cs typeface="Skia"/>
              </a:rPr>
              <a:t>* (Output – Dark Counts)</a:t>
            </a:r>
          </a:p>
          <a:p>
            <a:pPr marL="0" marR="0" indent="0" algn="l" defTabSz="914400" rtl="0" eaLnBrk="0" fontAlgn="base" latinLnBrk="0" hangingPunct="0">
              <a:lnSpc>
                <a:spcPct val="100000"/>
              </a:lnSpc>
              <a:spcBef>
                <a:spcPct val="0"/>
              </a:spcBef>
              <a:spcAft>
                <a:spcPct val="0"/>
              </a:spcAft>
              <a:buClrTx/>
              <a:buSzTx/>
              <a:buFontTx/>
              <a:buNone/>
              <a:tabLst/>
            </a:pPr>
            <a:endParaRPr lang="en-US" sz="10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kia"/>
                <a:ea typeface="ＭＳ Ｐゴシック" pitchFamily="-65" charset="-128"/>
                <a:cs typeface="Skia"/>
              </a:rPr>
              <a:t>Dark</a:t>
            </a:r>
            <a:r>
              <a:rPr kumimoji="0" lang="en-US" sz="1400" b="0" i="0" u="none" strike="noStrike" cap="none" normalizeH="0" dirty="0" smtClean="0">
                <a:ln>
                  <a:noFill/>
                </a:ln>
                <a:solidFill>
                  <a:schemeClr val="tx1"/>
                </a:solidFill>
                <a:effectLst/>
                <a:latin typeface="Skia"/>
                <a:ea typeface="ＭＳ Ｐゴシック" pitchFamily="-65" charset="-128"/>
                <a:cs typeface="Skia"/>
              </a:rPr>
              <a:t> Counts: 53 counts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0000FF"/>
                </a:solidFill>
                <a:latin typeface="Skia"/>
                <a:cs typeface="Skia"/>
              </a:rPr>
              <a:t>Scale Factor</a:t>
            </a:r>
            <a:r>
              <a:rPr lang="en-US" sz="1400" dirty="0" smtClean="0">
                <a:latin typeface="Skia"/>
                <a:cs typeface="Skia"/>
              </a:rPr>
              <a:t>: 0.0185 </a:t>
            </a:r>
            <a:r>
              <a:rPr lang="en-US" sz="1400" dirty="0" err="1" smtClean="0">
                <a:latin typeface="Skia"/>
                <a:cs typeface="Skia"/>
              </a:rPr>
              <a:t>chl</a:t>
            </a:r>
            <a:r>
              <a:rPr lang="en-US" sz="1400" dirty="0" smtClean="0">
                <a:latin typeface="Skia"/>
                <a:cs typeface="Skia"/>
              </a:rPr>
              <a:t> (mg/</a:t>
            </a:r>
            <a:r>
              <a:rPr lang="en-US" sz="1400" dirty="0" err="1" smtClean="0">
                <a:latin typeface="Skia"/>
                <a:cs typeface="Skia"/>
              </a:rPr>
              <a:t>l</a:t>
            </a:r>
            <a:r>
              <a:rPr lang="en-US" sz="1400" dirty="0" smtClean="0">
                <a:latin typeface="Skia"/>
                <a:cs typeface="Skia"/>
              </a:rPr>
              <a:t>) / count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Maximum Output: 4100 counts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Skia"/>
                <a:cs typeface="Skia"/>
              </a:rPr>
              <a:t>Resolution: 0.7 counts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solidFill>
                <a:effectLst/>
                <a:latin typeface="Skia"/>
                <a:ea typeface="ＭＳ Ｐゴシック" pitchFamily="-65" charset="-128"/>
                <a:cs typeface="Skia"/>
              </a:rPr>
              <a:t>Ambient temperature during cal: 22.1°C</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Skia"/>
              <a:ea typeface="ＭＳ Ｐゴシック" pitchFamily="-65" charset="-128"/>
              <a:cs typeface="Skia"/>
            </a:endParaRP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Skia"/>
              <a:cs typeface="Skia"/>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Skia"/>
              <a:ea typeface="ＭＳ Ｐゴシック" pitchFamily="-65" charset="-128"/>
              <a:cs typeface="Sk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15">
                                            <p:txEl>
                                              <p:pRg st="0" end="0"/>
                                            </p:txEl>
                                          </p:spTgt>
                                        </p:tgtEl>
                                        <p:attrNameLst>
                                          <p:attrName>style.color</p:attrName>
                                        </p:attrNameLst>
                                      </p:cBhvr>
                                      <p:to>
                                        <a:srgbClr val="BFBFBF"/>
                                      </p:to>
                                    </p:animClr>
                                  </p:childTnLst>
                                </p:cTn>
                              </p:par>
                              <p:par>
                                <p:cTn id="7" presetID="3" presetClass="emph" presetSubtype="2" fill="hold" grpId="0" nodeType="withEffect">
                                  <p:stCondLst>
                                    <p:cond delay="0"/>
                                  </p:stCondLst>
                                  <p:childTnLst>
                                    <p:animClr clrSpc="rgb">
                                      <p:cBhvr override="childStyle">
                                        <p:cTn id="8" dur="500" fill="hold"/>
                                        <p:tgtEl>
                                          <p:spTgt spid="15">
                                            <p:txEl>
                                              <p:pRg st="2" end="2"/>
                                            </p:txEl>
                                          </p:spTgt>
                                        </p:tgtEl>
                                        <p:attrNameLst>
                                          <p:attrName>style.color</p:attrName>
                                        </p:attrNameLst>
                                      </p:cBhvr>
                                      <p:to>
                                        <a:srgbClr val="BFBFBF"/>
                                      </p:to>
                                    </p:animClr>
                                  </p:childTnLst>
                                </p:cTn>
                              </p:par>
                              <p:par>
                                <p:cTn id="9" presetID="3" presetClass="emph" presetSubtype="2" fill="hold" grpId="0" nodeType="withEffect">
                                  <p:stCondLst>
                                    <p:cond delay="0"/>
                                  </p:stCondLst>
                                  <p:childTnLst>
                                    <p:animClr clrSpc="rgb">
                                      <p:cBhvr override="childStyle">
                                        <p:cTn id="10" dur="500" fill="hold"/>
                                        <p:tgtEl>
                                          <p:spTgt spid="15">
                                            <p:txEl>
                                              <p:pRg st="3" end="3"/>
                                            </p:txEl>
                                          </p:spTgt>
                                        </p:tgtEl>
                                        <p:attrNameLst>
                                          <p:attrName>style.color</p:attrName>
                                        </p:attrNameLst>
                                      </p:cBhvr>
                                      <p:to>
                                        <a:srgbClr val="BFBFBF"/>
                                      </p:to>
                                    </p:animClr>
                                  </p:childTnLst>
                                </p:cTn>
                              </p:par>
                              <p:par>
                                <p:cTn id="11" presetID="3" presetClass="emph" presetSubtype="2" fill="hold" grpId="0" nodeType="withEffect">
                                  <p:stCondLst>
                                    <p:cond delay="0"/>
                                  </p:stCondLst>
                                  <p:childTnLst>
                                    <p:animClr clrSpc="rgb">
                                      <p:cBhvr override="childStyle">
                                        <p:cTn id="12" dur="500" fill="hold"/>
                                        <p:tgtEl>
                                          <p:spTgt spid="15">
                                            <p:txEl>
                                              <p:pRg st="5" end="5"/>
                                            </p:txEl>
                                          </p:spTgt>
                                        </p:tgtEl>
                                        <p:attrNameLst>
                                          <p:attrName>style.color</p:attrName>
                                        </p:attrNameLst>
                                      </p:cBhvr>
                                      <p:to>
                                        <a:schemeClr val="tx1"/>
                                      </p:to>
                                    </p:animClr>
                                  </p:childTnLst>
                                </p:cTn>
                              </p:par>
                              <p:par>
                                <p:cTn id="13" presetID="3" presetClass="emph" presetSubtype="2" fill="hold" grpId="0" nodeType="withEffect">
                                  <p:stCondLst>
                                    <p:cond delay="0"/>
                                  </p:stCondLst>
                                  <p:childTnLst>
                                    <p:animClr clrSpc="rgb">
                                      <p:cBhvr override="childStyle">
                                        <p:cTn id="14" dur="500" fill="hold"/>
                                        <p:tgtEl>
                                          <p:spTgt spid="15">
                                            <p:txEl>
                                              <p:pRg st="6" end="6"/>
                                            </p:txEl>
                                          </p:spTgt>
                                        </p:tgtEl>
                                        <p:attrNameLst>
                                          <p:attrName>style.color</p:attrName>
                                        </p:attrNameLst>
                                      </p:cBhvr>
                                      <p:to>
                                        <a:schemeClr val="tx1"/>
                                      </p:to>
                                    </p:animClr>
                                  </p:childTnLst>
                                </p:cTn>
                              </p:par>
                              <p:par>
                                <p:cTn id="15" presetID="3" presetClass="emph" presetSubtype="2" fill="hold" grpId="0" nodeType="withEffect">
                                  <p:stCondLst>
                                    <p:cond delay="0"/>
                                  </p:stCondLst>
                                  <p:childTnLst>
                                    <p:animClr clrSpc="rgb">
                                      <p:cBhvr override="childStyle">
                                        <p:cTn id="16" dur="500" fill="hold"/>
                                        <p:tgtEl>
                                          <p:spTgt spid="15">
                                            <p:txEl>
                                              <p:pRg st="7" end="7"/>
                                            </p:txEl>
                                          </p:spTgt>
                                        </p:tgtEl>
                                        <p:attrNameLst>
                                          <p:attrName>style.color</p:attrName>
                                        </p:attrNameLst>
                                      </p:cBhvr>
                                      <p:to>
                                        <a:schemeClr val="tx1"/>
                                      </p:to>
                                    </p:animClr>
                                  </p:childTnLst>
                                </p:cTn>
                              </p:par>
                              <p:par>
                                <p:cTn id="17" presetID="3" presetClass="emph" presetSubtype="2" fill="hold" grpId="0" nodeType="withEffect">
                                  <p:stCondLst>
                                    <p:cond delay="0"/>
                                  </p:stCondLst>
                                  <p:childTnLst>
                                    <p:animClr clrSpc="rgb">
                                      <p:cBhvr override="childStyle">
                                        <p:cTn id="18" dur="500" fill="hold"/>
                                        <p:tgtEl>
                                          <p:spTgt spid="15">
                                            <p:txEl>
                                              <p:pRg st="8" end="8"/>
                                            </p:txEl>
                                          </p:spTgt>
                                        </p:tgtEl>
                                        <p:attrNameLst>
                                          <p:attrName>style.color</p:attrName>
                                        </p:attrNameLst>
                                      </p:cBhvr>
                                      <p:to>
                                        <a:schemeClr val="tx1"/>
                                      </p:to>
                                    </p:animClr>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p:cBhvr override="childStyle">
                                        <p:cTn id="30" dur="500" fill="hold"/>
                                        <p:tgtEl>
                                          <p:spTgt spid="15">
                                            <p:txEl>
                                              <p:pRg st="5" end="5"/>
                                            </p:txEl>
                                          </p:spTgt>
                                        </p:tgtEl>
                                        <p:attrNameLst>
                                          <p:attrName>style.color</p:attrName>
                                        </p:attrNameLst>
                                      </p:cBhvr>
                                      <p:to>
                                        <a:srgbClr val="BFBFBF"/>
                                      </p:to>
                                    </p:animClr>
                                  </p:childTnLst>
                                </p:cTn>
                              </p:par>
                              <p:par>
                                <p:cTn id="31" presetID="3" presetClass="emph" presetSubtype="2" fill="hold" grpId="1" nodeType="withEffect">
                                  <p:stCondLst>
                                    <p:cond delay="0"/>
                                  </p:stCondLst>
                                  <p:childTnLst>
                                    <p:animClr clrSpc="rgb">
                                      <p:cBhvr override="childStyle">
                                        <p:cTn id="32" dur="500" fill="hold"/>
                                        <p:tgtEl>
                                          <p:spTgt spid="15">
                                            <p:txEl>
                                              <p:pRg st="6" end="6"/>
                                            </p:txEl>
                                          </p:spTgt>
                                        </p:tgtEl>
                                        <p:attrNameLst>
                                          <p:attrName>style.color</p:attrName>
                                        </p:attrNameLst>
                                      </p:cBhvr>
                                      <p:to>
                                        <a:srgbClr val="BFBFBF"/>
                                      </p:to>
                                    </p:animClr>
                                  </p:childTnLst>
                                </p:cTn>
                              </p:par>
                              <p:par>
                                <p:cTn id="33" presetID="3" presetClass="emph" presetSubtype="2" fill="hold" grpId="1" nodeType="withEffect">
                                  <p:stCondLst>
                                    <p:cond delay="0"/>
                                  </p:stCondLst>
                                  <p:childTnLst>
                                    <p:animClr clrSpc="rgb">
                                      <p:cBhvr override="childStyle">
                                        <p:cTn id="34" dur="500" fill="hold"/>
                                        <p:tgtEl>
                                          <p:spTgt spid="15">
                                            <p:txEl>
                                              <p:pRg st="7" end="7"/>
                                            </p:txEl>
                                          </p:spTgt>
                                        </p:tgtEl>
                                        <p:attrNameLst>
                                          <p:attrName>style.color</p:attrName>
                                        </p:attrNameLst>
                                      </p:cBhvr>
                                      <p:to>
                                        <a:srgbClr val="BFBFBF"/>
                                      </p:to>
                                    </p:animClr>
                                  </p:childTnLst>
                                </p:cTn>
                              </p:par>
                              <p:par>
                                <p:cTn id="35" presetID="3" presetClass="emph" presetSubtype="2" fill="hold" grpId="1" nodeType="withEffect">
                                  <p:stCondLst>
                                    <p:cond delay="0"/>
                                  </p:stCondLst>
                                  <p:childTnLst>
                                    <p:animClr clrSpc="rgb">
                                      <p:cBhvr override="childStyle">
                                        <p:cTn id="36" dur="500" fill="hold"/>
                                        <p:tgtEl>
                                          <p:spTgt spid="15">
                                            <p:txEl>
                                              <p:pRg st="8" end="8"/>
                                            </p:txEl>
                                          </p:spTgt>
                                        </p:tgtEl>
                                        <p:attrNameLst>
                                          <p:attrName>style.color</p:attrName>
                                        </p:attrNameLst>
                                      </p:cBhvr>
                                      <p:to>
                                        <a:srgbClr val="BFBFBF"/>
                                      </p:to>
                                    </p:animClr>
                                  </p:childTnLst>
                                </p:cTn>
                              </p:par>
                              <p:par>
                                <p:cTn id="37" presetID="3" presetClass="emph" presetSubtype="2" fill="hold" grpId="1" nodeType="withEffect">
                                  <p:stCondLst>
                                    <p:cond delay="0"/>
                                  </p:stCondLst>
                                  <p:childTnLst>
                                    <p:animClr clrSpc="rgb">
                                      <p:cBhvr override="childStyle">
                                        <p:cTn id="38" dur="500" fill="hold"/>
                                        <p:tgtEl>
                                          <p:spTgt spid="15">
                                            <p:txEl>
                                              <p:pRg st="10" end="10"/>
                                            </p:txEl>
                                          </p:spTgt>
                                        </p:tgtEl>
                                        <p:attrNameLst>
                                          <p:attrName>style.color</p:attrName>
                                        </p:attrNameLst>
                                      </p:cBhvr>
                                      <p:to>
                                        <a:schemeClr val="tx1"/>
                                      </p:to>
                                    </p:animClr>
                                  </p:childTnLst>
                                </p:cTn>
                              </p:par>
                              <p:par>
                                <p:cTn id="39" presetID="3" presetClass="emph" presetSubtype="2" fill="hold" grpId="1" nodeType="withEffect">
                                  <p:stCondLst>
                                    <p:cond delay="0"/>
                                  </p:stCondLst>
                                  <p:childTnLst>
                                    <p:animClr clrSpc="rgb">
                                      <p:cBhvr override="childStyle">
                                        <p:cTn id="40" dur="500" fill="hold"/>
                                        <p:tgtEl>
                                          <p:spTgt spid="15">
                                            <p:txEl>
                                              <p:pRg st="11" end="11"/>
                                            </p:txEl>
                                          </p:spTgt>
                                        </p:tgtEl>
                                        <p:attrNameLst>
                                          <p:attrName>style.color</p:attrName>
                                        </p:attrNameLst>
                                      </p:cBhvr>
                                      <p:to>
                                        <a:schemeClr val="tx1"/>
                                      </p:to>
                                    </p:animClr>
                                  </p:childTnLst>
                                </p:cTn>
                              </p:par>
                              <p:par>
                                <p:cTn id="41" presetID="3" presetClass="emph" presetSubtype="2" fill="hold" grpId="1" nodeType="withEffect">
                                  <p:stCondLst>
                                    <p:cond delay="0"/>
                                  </p:stCondLst>
                                  <p:childTnLst>
                                    <p:animClr clrSpc="rgb">
                                      <p:cBhvr override="childStyle">
                                        <p:cTn id="42" dur="500" fill="hold"/>
                                        <p:tgtEl>
                                          <p:spTgt spid="15">
                                            <p:txEl>
                                              <p:pRg st="12" end="12"/>
                                            </p:txEl>
                                          </p:spTgt>
                                        </p:tgtEl>
                                        <p:attrNameLst>
                                          <p:attrName>style.color</p:attrName>
                                        </p:attrNameLst>
                                      </p:cBhvr>
                                      <p:to>
                                        <a:schemeClr val="tx1"/>
                                      </p:to>
                                    </p:animClr>
                                  </p:childTnLst>
                                </p:cTn>
                              </p:par>
                              <p:par>
                                <p:cTn id="43" presetID="10" presetClass="exit" presetSubtype="0" fill="hold" grpId="1"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2" nodeType="clickEffect">
                                  <p:stCondLst>
                                    <p:cond delay="0"/>
                                  </p:stCondLst>
                                  <p:childTnLst>
                                    <p:animClr clrSpc="rgb">
                                      <p:cBhvr override="childStyle">
                                        <p:cTn id="54" dur="500" fill="hold"/>
                                        <p:tgtEl>
                                          <p:spTgt spid="15">
                                            <p:txEl>
                                              <p:pRg st="10" end="10"/>
                                            </p:txEl>
                                          </p:spTgt>
                                        </p:tgtEl>
                                        <p:attrNameLst>
                                          <p:attrName>style.color</p:attrName>
                                        </p:attrNameLst>
                                      </p:cBhvr>
                                      <p:to>
                                        <a:srgbClr val="BFBFBF"/>
                                      </p:to>
                                    </p:animClr>
                                  </p:childTnLst>
                                </p:cTn>
                              </p:par>
                              <p:par>
                                <p:cTn id="55" presetID="3" presetClass="emph" presetSubtype="2" fill="hold" grpId="2" nodeType="withEffect">
                                  <p:stCondLst>
                                    <p:cond delay="0"/>
                                  </p:stCondLst>
                                  <p:childTnLst>
                                    <p:animClr clrSpc="rgb">
                                      <p:cBhvr override="childStyle">
                                        <p:cTn id="56" dur="500" fill="hold"/>
                                        <p:tgtEl>
                                          <p:spTgt spid="15">
                                            <p:txEl>
                                              <p:pRg st="11" end="11"/>
                                            </p:txEl>
                                          </p:spTgt>
                                        </p:tgtEl>
                                        <p:attrNameLst>
                                          <p:attrName>style.color</p:attrName>
                                        </p:attrNameLst>
                                      </p:cBhvr>
                                      <p:to>
                                        <a:srgbClr val="BFBFBF"/>
                                      </p:to>
                                    </p:animClr>
                                  </p:childTnLst>
                                </p:cTn>
                              </p:par>
                              <p:par>
                                <p:cTn id="57" presetID="3" presetClass="emph" presetSubtype="2" fill="hold" grpId="2" nodeType="withEffect">
                                  <p:stCondLst>
                                    <p:cond delay="0"/>
                                  </p:stCondLst>
                                  <p:childTnLst>
                                    <p:animClr clrSpc="rgb">
                                      <p:cBhvr override="childStyle">
                                        <p:cTn id="58" dur="500" fill="hold"/>
                                        <p:tgtEl>
                                          <p:spTgt spid="15">
                                            <p:txEl>
                                              <p:pRg st="12" end="12"/>
                                            </p:txEl>
                                          </p:spTgt>
                                        </p:tgtEl>
                                        <p:attrNameLst>
                                          <p:attrName>style.color</p:attrName>
                                        </p:attrNameLst>
                                      </p:cBhvr>
                                      <p:to>
                                        <a:srgbClr val="BFBFBF"/>
                                      </p:to>
                                    </p:animClr>
                                  </p:childTnLst>
                                </p:cTn>
                              </p:par>
                              <p:par>
                                <p:cTn id="59" presetID="3" presetClass="emph" presetSubtype="2" fill="hold" grpId="2" nodeType="withEffect">
                                  <p:stCondLst>
                                    <p:cond delay="0"/>
                                  </p:stCondLst>
                                  <p:childTnLst>
                                    <p:animClr clrSpc="rgb">
                                      <p:cBhvr override="childStyle">
                                        <p:cTn id="60" dur="500" fill="hold"/>
                                        <p:tgtEl>
                                          <p:spTgt spid="15">
                                            <p:txEl>
                                              <p:pRg st="14" end="14"/>
                                            </p:txEl>
                                          </p:spTgt>
                                        </p:tgtEl>
                                        <p:attrNameLst>
                                          <p:attrName>style.color</p:attrName>
                                        </p:attrNameLst>
                                      </p:cBhvr>
                                      <p:to>
                                        <a:schemeClr val="tx1"/>
                                      </p:to>
                                    </p:animClr>
                                  </p:childTnLst>
                                </p:cTn>
                              </p:par>
                              <p:par>
                                <p:cTn id="61" presetID="3" presetClass="emph" presetSubtype="2" fill="hold" grpId="2" nodeType="withEffect">
                                  <p:stCondLst>
                                    <p:cond delay="0"/>
                                  </p:stCondLst>
                                  <p:childTnLst>
                                    <p:animClr clrSpc="rgb">
                                      <p:cBhvr override="childStyle">
                                        <p:cTn id="62" dur="500" fill="hold"/>
                                        <p:tgtEl>
                                          <p:spTgt spid="15">
                                            <p:txEl>
                                              <p:pRg st="15" end="15"/>
                                            </p:txEl>
                                          </p:spTgt>
                                        </p:tgtEl>
                                        <p:attrNameLst>
                                          <p:attrName>style.color</p:attrName>
                                        </p:attrNameLst>
                                      </p:cBhvr>
                                      <p:to>
                                        <a:schemeClr val="tx1"/>
                                      </p:to>
                                    </p:animClr>
                                  </p:childTnLst>
                                </p:cTn>
                              </p:par>
                              <p:par>
                                <p:cTn id="63" presetID="3" presetClass="emph" presetSubtype="2" fill="hold" grpId="2" nodeType="withEffect">
                                  <p:stCondLst>
                                    <p:cond delay="0"/>
                                  </p:stCondLst>
                                  <p:childTnLst>
                                    <p:animClr clrSpc="rgb">
                                      <p:cBhvr override="childStyle">
                                        <p:cTn id="64" dur="500" fill="hold"/>
                                        <p:tgtEl>
                                          <p:spTgt spid="15">
                                            <p:txEl>
                                              <p:pRg st="16" end="16"/>
                                            </p:txEl>
                                          </p:spTgt>
                                        </p:tgtEl>
                                        <p:attrNameLst>
                                          <p:attrName>style.color</p:attrName>
                                        </p:attrNameLst>
                                      </p:cBhvr>
                                      <p:to>
                                        <a:schemeClr val="tx1"/>
                                      </p:to>
                                    </p:animClr>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grpId="3" nodeType="clickEffect">
                                  <p:stCondLst>
                                    <p:cond delay="0"/>
                                  </p:stCondLst>
                                  <p:childTnLst>
                                    <p:animClr clrSpc="rgb">
                                      <p:cBhvr override="childStyle">
                                        <p:cTn id="73" dur="500" fill="hold"/>
                                        <p:tgtEl>
                                          <p:spTgt spid="15">
                                            <p:txEl>
                                              <p:pRg st="14" end="14"/>
                                            </p:txEl>
                                          </p:spTgt>
                                        </p:tgtEl>
                                        <p:attrNameLst>
                                          <p:attrName>style.color</p:attrName>
                                        </p:attrNameLst>
                                      </p:cBhvr>
                                      <p:to>
                                        <a:srgbClr val="BFBFBF"/>
                                      </p:to>
                                    </p:animClr>
                                  </p:childTnLst>
                                </p:cTn>
                              </p:par>
                              <p:par>
                                <p:cTn id="74" presetID="3" presetClass="emph" presetSubtype="2" fill="hold" grpId="3" nodeType="withEffect">
                                  <p:stCondLst>
                                    <p:cond delay="0"/>
                                  </p:stCondLst>
                                  <p:childTnLst>
                                    <p:animClr clrSpc="rgb">
                                      <p:cBhvr override="childStyle">
                                        <p:cTn id="75" dur="500" fill="hold"/>
                                        <p:tgtEl>
                                          <p:spTgt spid="15">
                                            <p:txEl>
                                              <p:pRg st="15" end="15"/>
                                            </p:txEl>
                                          </p:spTgt>
                                        </p:tgtEl>
                                        <p:attrNameLst>
                                          <p:attrName>style.color</p:attrName>
                                        </p:attrNameLst>
                                      </p:cBhvr>
                                      <p:to>
                                        <a:srgbClr val="BFBFBF"/>
                                      </p:to>
                                    </p:animClr>
                                  </p:childTnLst>
                                </p:cTn>
                              </p:par>
                              <p:par>
                                <p:cTn id="76" presetID="3" presetClass="emph" presetSubtype="2" fill="hold" grpId="3" nodeType="withEffect">
                                  <p:stCondLst>
                                    <p:cond delay="0"/>
                                  </p:stCondLst>
                                  <p:childTnLst>
                                    <p:animClr clrSpc="rgb">
                                      <p:cBhvr override="childStyle">
                                        <p:cTn id="77" dur="500" fill="hold"/>
                                        <p:tgtEl>
                                          <p:spTgt spid="15">
                                            <p:txEl>
                                              <p:pRg st="16" end="16"/>
                                            </p:txEl>
                                          </p:spTgt>
                                        </p:tgtEl>
                                        <p:attrNameLst>
                                          <p:attrName>style.color</p:attrName>
                                        </p:attrNameLst>
                                      </p:cBhvr>
                                      <p:to>
                                        <a:srgbClr val="BFBFBF"/>
                                      </p:to>
                                    </p:animClr>
                                  </p:childTnLst>
                                </p:cTn>
                              </p:par>
                              <p:par>
                                <p:cTn id="78" presetID="3" presetClass="emph" presetSubtype="2" fill="hold" grpId="3" nodeType="withEffect">
                                  <p:stCondLst>
                                    <p:cond delay="0"/>
                                  </p:stCondLst>
                                  <p:childTnLst>
                                    <p:animClr clrSpc="rgb">
                                      <p:cBhvr override="childStyle">
                                        <p:cTn id="79" dur="500" fill="hold"/>
                                        <p:tgtEl>
                                          <p:spTgt spid="15">
                                            <p:txEl>
                                              <p:pRg st="18" end="18"/>
                                            </p:txEl>
                                          </p:spTgt>
                                        </p:tgtEl>
                                        <p:attrNameLst>
                                          <p:attrName>style.color</p:attrName>
                                        </p:attrNameLst>
                                      </p:cBhvr>
                                      <p:to>
                                        <a:schemeClr val="tx1"/>
                                      </p:to>
                                    </p:animClr>
                                  </p:childTnLst>
                                </p:cTn>
                              </p:par>
                              <p:par>
                                <p:cTn id="80" presetID="3" presetClass="emph" presetSubtype="2" fill="hold" grpId="3" nodeType="withEffect">
                                  <p:stCondLst>
                                    <p:cond delay="0"/>
                                  </p:stCondLst>
                                  <p:childTnLst>
                                    <p:animClr clrSpc="rgb">
                                      <p:cBhvr override="childStyle">
                                        <p:cTn id="81" dur="500" fill="hold"/>
                                        <p:tgtEl>
                                          <p:spTgt spid="15">
                                            <p:txEl>
                                              <p:pRg st="19" end="19"/>
                                            </p:txEl>
                                          </p:spTgt>
                                        </p:tgtEl>
                                        <p:attrNameLst>
                                          <p:attrName>style.color</p:attrName>
                                        </p:attrNameLst>
                                      </p:cBhvr>
                                      <p:to>
                                        <a:schemeClr val="tx1"/>
                                      </p:to>
                                    </p:animClr>
                                  </p:childTnLst>
                                </p:cTn>
                              </p:par>
                              <p:par>
                                <p:cTn id="82" presetID="3" presetClass="emph" presetSubtype="2" fill="hold" grpId="3" nodeType="withEffect">
                                  <p:stCondLst>
                                    <p:cond delay="0"/>
                                  </p:stCondLst>
                                  <p:childTnLst>
                                    <p:animClr clrSpc="rgb">
                                      <p:cBhvr override="childStyle">
                                        <p:cTn id="83" dur="500" fill="hold"/>
                                        <p:tgtEl>
                                          <p:spTgt spid="15">
                                            <p:txEl>
                                              <p:pRg st="22" end="22"/>
                                            </p:txEl>
                                          </p:spTgt>
                                        </p:tgtEl>
                                        <p:attrNameLst>
                                          <p:attrName>style.color</p:attrName>
                                        </p:attrNameLst>
                                      </p:cBhvr>
                                      <p:to>
                                        <a:schemeClr val="tx1"/>
                                      </p:to>
                                    </p:animClr>
                                  </p:childTnLst>
                                </p:cTn>
                              </p:par>
                              <p:par>
                                <p:cTn id="84" presetID="10" presetClass="exit" presetSubtype="0" fill="hold" grpId="1"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5" grpId="1" build="allAtOnce"/>
      <p:bldP spid="15" grpId="2" build="allAtOnce"/>
      <p:bldP spid="15" grpId="3" build="allAtOnce"/>
      <p:bldP spid="19" grpId="0" animBg="1"/>
      <p:bldP spid="19" grpId="1" animBg="1"/>
      <p:bldP spid="20" grpId="0" animBg="1"/>
      <p:bldGraphic spid="12" grpId="0">
        <p:bldAsOne/>
      </p:bldGraphic>
      <p:bldGraphic spid="12" grpId="1">
        <p:bldAsOne/>
      </p:bldGraphic>
      <p:bldP spid="13" grpId="0" animBg="1"/>
      <p:bldP spid="13"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75260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acknowledgements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1066800" y="2667000"/>
            <a:ext cx="7086600" cy="2743200"/>
          </a:xfrm>
          <a:prstGeom prst="rect">
            <a:avLst/>
          </a:prstGeom>
          <a:noFill/>
          <a:ln w="9525">
            <a:noFill/>
            <a:miter lim="800000"/>
            <a:headEnd/>
            <a:tailEnd/>
          </a:ln>
          <a:effectLst/>
        </p:spPr>
        <p:txBody>
          <a:bodyPr>
            <a:prstTxWarp prst="textNoShape">
              <a:avLst/>
            </a:prstTxWarp>
          </a:bodyPr>
          <a:lstStyle/>
          <a:p>
            <a:pPr algn="ctr"/>
            <a:r>
              <a:rPr lang="en-US" sz="2100" dirty="0" smtClean="0">
                <a:latin typeface="Skia"/>
                <a:cs typeface="Skia"/>
              </a:rPr>
              <a:t>Sean Bailey, Joaquin Chaves, Win Decker,</a:t>
            </a:r>
            <a:r>
              <a:rPr lang="en-US" sz="2100" dirty="0" smtClean="0">
                <a:latin typeface="Skia"/>
                <a:cs typeface="Skia"/>
              </a:rPr>
              <a:t> </a:t>
            </a:r>
            <a:r>
              <a:rPr lang="en-US" sz="2100" dirty="0" err="1" smtClean="0">
                <a:latin typeface="Skia"/>
                <a:cs typeface="Skia"/>
              </a:rPr>
              <a:t>Giulietta</a:t>
            </a:r>
            <a:r>
              <a:rPr lang="en-US" sz="2100" dirty="0" smtClean="0">
                <a:latin typeface="Skia"/>
                <a:cs typeface="Skia"/>
              </a:rPr>
              <a:t> </a:t>
            </a:r>
            <a:r>
              <a:rPr lang="en-US" sz="2100" dirty="0" err="1" smtClean="0">
                <a:latin typeface="Skia"/>
                <a:cs typeface="Skia"/>
              </a:rPr>
              <a:t>Fargion</a:t>
            </a:r>
            <a:r>
              <a:rPr lang="en-US" sz="2100" dirty="0" smtClean="0">
                <a:latin typeface="Skia"/>
                <a:cs typeface="Skia"/>
              </a:rPr>
              <a:t>, Scott </a:t>
            </a:r>
            <a:r>
              <a:rPr lang="en-US" sz="2100" dirty="0" smtClean="0">
                <a:latin typeface="Skia"/>
                <a:cs typeface="Skia"/>
              </a:rPr>
              <a:t>Freeman, Stan Hooker, Chris </a:t>
            </a:r>
            <a:r>
              <a:rPr lang="en-US" sz="2100" dirty="0" err="1" smtClean="0">
                <a:latin typeface="Skia"/>
                <a:cs typeface="Skia"/>
              </a:rPr>
              <a:t>Kenemer</a:t>
            </a:r>
            <a:r>
              <a:rPr lang="en-US" sz="2100" dirty="0" smtClean="0">
                <a:latin typeface="Skia"/>
                <a:cs typeface="Skia"/>
              </a:rPr>
              <a:t>, Jason </a:t>
            </a:r>
            <a:r>
              <a:rPr lang="en-US" sz="2100" dirty="0" err="1" smtClean="0">
                <a:latin typeface="Skia"/>
                <a:cs typeface="Skia"/>
              </a:rPr>
              <a:t>Lefler</a:t>
            </a:r>
            <a:r>
              <a:rPr lang="en-US" sz="2100" dirty="0" smtClean="0">
                <a:latin typeface="Skia"/>
                <a:cs typeface="Skia"/>
              </a:rPr>
              <a:t>, Antonio </a:t>
            </a:r>
            <a:r>
              <a:rPr lang="en-US" sz="2100" dirty="0" err="1" smtClean="0">
                <a:latin typeface="Skia"/>
                <a:cs typeface="Skia"/>
              </a:rPr>
              <a:t>Mannino</a:t>
            </a:r>
            <a:r>
              <a:rPr lang="en-US" sz="2100" dirty="0" smtClean="0">
                <a:latin typeface="Skia"/>
                <a:cs typeface="Skia"/>
              </a:rPr>
              <a:t>, Chuck McClain, Karen Mitchell, Aimee </a:t>
            </a:r>
            <a:r>
              <a:rPr lang="en-US" sz="2100" dirty="0" err="1" smtClean="0">
                <a:latin typeface="Skia"/>
                <a:cs typeface="Skia"/>
              </a:rPr>
              <a:t>Neeley</a:t>
            </a:r>
            <a:r>
              <a:rPr lang="en-US" sz="2100" dirty="0" smtClean="0">
                <a:latin typeface="Skia"/>
                <a:cs typeface="Skia"/>
              </a:rPr>
              <a:t>, Mike Novak, Crystal Thomas </a:t>
            </a:r>
          </a:p>
          <a:p>
            <a:pPr algn="ctr"/>
            <a:endParaRPr lang="en-US" dirty="0" smtClean="0">
              <a:latin typeface="Skia"/>
              <a:cs typeface="Skia"/>
            </a:endParaRPr>
          </a:p>
          <a:p>
            <a:pPr algn="ctr"/>
            <a:endParaRPr lang="en-US" dirty="0" smtClean="0">
              <a:latin typeface="Skia"/>
              <a:cs typeface="Skia"/>
            </a:endParaRPr>
          </a:p>
          <a:p>
            <a:pPr algn="ctr"/>
            <a:endParaRPr lang="en-US" dirty="0">
              <a:latin typeface="Skia"/>
              <a:cs typeface="Skia"/>
            </a:endParaRPr>
          </a:p>
          <a:p>
            <a:pPr algn="ctr"/>
            <a:endParaRPr lang="en-US" dirty="0" smtClean="0">
              <a:latin typeface="Skia"/>
              <a:cs typeface="Skia"/>
            </a:endParaRPr>
          </a:p>
          <a:p>
            <a:pPr marL="342900" indent="-342900" algn="ctr" eaLnBrk="1" hangingPunct="1">
              <a:spcBef>
                <a:spcPct val="20000"/>
              </a:spcBef>
            </a:pPr>
            <a:endParaRPr lang="en-US" dirty="0" smtClean="0">
              <a:latin typeface="Skia"/>
              <a:cs typeface="Skia"/>
            </a:endParaRPr>
          </a:p>
          <a:p>
            <a:pPr marL="742950" lvl="1" indent="-285750" algn="ctr" eaLnBrk="1" hangingPunct="1">
              <a:spcBef>
                <a:spcPct val="20000"/>
              </a:spcBef>
            </a:pPr>
            <a:endParaRPr lang="en-US" dirty="0" smtClean="0">
              <a:latin typeface="Skia"/>
              <a:cs typeface="Sk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 name="Isosceles Triangle 4"/>
          <p:cNvSpPr/>
          <p:nvPr/>
        </p:nvSpPr>
        <p:spPr bwMode="auto">
          <a:xfrm>
            <a:off x="762000" y="2057400"/>
            <a:ext cx="5100429" cy="2761105"/>
          </a:xfrm>
          <a:prstGeom prst="triangle">
            <a:avLst/>
          </a:prstGeom>
          <a:solidFill>
            <a:schemeClr val="accent5">
              <a:lumMod val="75000"/>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extBox 5"/>
          <p:cNvSpPr txBox="1"/>
          <p:nvPr/>
        </p:nvSpPr>
        <p:spPr>
          <a:xfrm>
            <a:off x="1524000" y="2133600"/>
            <a:ext cx="3605161" cy="830997"/>
          </a:xfrm>
          <a:prstGeom prst="rect">
            <a:avLst/>
          </a:prstGeom>
          <a:solidFill>
            <a:schemeClr val="bg1">
              <a:lumMod val="85000"/>
              <a:alpha val="50000"/>
            </a:schemeClr>
          </a:solidFill>
          <a:ln>
            <a:solidFill>
              <a:schemeClr val="tx1"/>
            </a:solidFill>
          </a:ln>
        </p:spPr>
        <p:txBody>
          <a:bodyPr wrap="square" rtlCol="0">
            <a:spAutoFit/>
          </a:bodyPr>
          <a:lstStyle/>
          <a:p>
            <a:pPr algn="ctr"/>
            <a:r>
              <a:rPr lang="en-US" sz="1600" dirty="0" smtClean="0">
                <a:latin typeface="Skia"/>
                <a:cs typeface="Skia"/>
              </a:rPr>
              <a:t>data processing &amp; distribution</a:t>
            </a:r>
          </a:p>
          <a:p>
            <a:pPr algn="ctr"/>
            <a:r>
              <a:rPr lang="en-US" sz="1600" dirty="0" err="1" smtClean="0">
                <a:latin typeface="Skia"/>
                <a:cs typeface="Skia"/>
              </a:rPr>
              <a:t>SeaDAS</a:t>
            </a:r>
            <a:endParaRPr lang="en-US" sz="1600" dirty="0" smtClean="0">
              <a:latin typeface="Skia"/>
              <a:cs typeface="Skia"/>
            </a:endParaRPr>
          </a:p>
          <a:p>
            <a:pPr algn="ctr"/>
            <a:r>
              <a:rPr lang="en-US" sz="1600" dirty="0" smtClean="0">
                <a:latin typeface="Skia"/>
                <a:cs typeface="Skia"/>
              </a:rPr>
              <a:t>Aquarius &amp; NPP Ocean PEATE</a:t>
            </a:r>
            <a:endParaRPr lang="en-US" sz="1600" dirty="0">
              <a:latin typeface="Skia"/>
              <a:cs typeface="Skia"/>
            </a:endParaRPr>
          </a:p>
        </p:txBody>
      </p:sp>
      <p:sp>
        <p:nvSpPr>
          <p:cNvPr id="7" name="TextBox 6"/>
          <p:cNvSpPr txBox="1"/>
          <p:nvPr/>
        </p:nvSpPr>
        <p:spPr>
          <a:xfrm>
            <a:off x="1524000" y="3048000"/>
            <a:ext cx="3612640" cy="584776"/>
          </a:xfrm>
          <a:prstGeom prst="rect">
            <a:avLst/>
          </a:prstGeom>
          <a:solidFill>
            <a:schemeClr val="bg1">
              <a:lumMod val="85000"/>
              <a:alpha val="50000"/>
            </a:schemeClr>
          </a:solidFill>
          <a:ln>
            <a:solidFill>
              <a:schemeClr val="tx1"/>
            </a:solidFill>
          </a:ln>
        </p:spPr>
        <p:txBody>
          <a:bodyPr wrap="square" rtlCol="0">
            <a:spAutoFit/>
          </a:bodyPr>
          <a:lstStyle/>
          <a:p>
            <a:pPr algn="ctr"/>
            <a:r>
              <a:rPr lang="en-US" sz="1600" dirty="0" smtClean="0">
                <a:latin typeface="Skia"/>
                <a:cs typeface="Skia"/>
              </a:rPr>
              <a:t>satellite calibration &amp; validation</a:t>
            </a:r>
          </a:p>
          <a:p>
            <a:pPr algn="ctr"/>
            <a:r>
              <a:rPr lang="en-US" sz="1600" dirty="0" err="1" smtClean="0">
                <a:solidFill>
                  <a:srgbClr val="FF0000"/>
                </a:solidFill>
                <a:latin typeface="Skia"/>
                <a:cs typeface="Skia"/>
              </a:rPr>
              <a:t>SeaBASS</a:t>
            </a:r>
            <a:endParaRPr lang="en-US" sz="1600" dirty="0">
              <a:solidFill>
                <a:srgbClr val="FF0000"/>
              </a:solidFill>
              <a:latin typeface="Skia"/>
              <a:cs typeface="Skia"/>
            </a:endParaRPr>
          </a:p>
        </p:txBody>
      </p:sp>
      <p:sp>
        <p:nvSpPr>
          <p:cNvPr id="8" name="Rectangle 7"/>
          <p:cNvSpPr/>
          <p:nvPr/>
        </p:nvSpPr>
        <p:spPr>
          <a:xfrm rot="16200000">
            <a:off x="-195512" y="2938714"/>
            <a:ext cx="2499803" cy="584776"/>
          </a:xfrm>
          <a:prstGeom prst="rect">
            <a:avLst/>
          </a:prstGeom>
          <a:effectLst>
            <a:outerShdw blurRad="50800" dist="38100" dir="2700000" algn="tl" rotWithShape="0">
              <a:srgbClr val="000000">
                <a:alpha val="43000"/>
              </a:srgbClr>
            </a:outerShdw>
          </a:effectLst>
        </p:spPr>
        <p:txBody>
          <a:bodyPr wrap="none">
            <a:spAutoFit/>
          </a:bodyPr>
          <a:lstStyle/>
          <a:p>
            <a:pPr algn="ctr"/>
            <a:r>
              <a:rPr lang="en-US" sz="1600" dirty="0" smtClean="0">
                <a:solidFill>
                  <a:srgbClr val="000090"/>
                </a:solidFill>
                <a:latin typeface="Skia"/>
                <a:cs typeface="Skia"/>
              </a:rPr>
              <a:t>Ocean Biology Processing</a:t>
            </a:r>
          </a:p>
          <a:p>
            <a:pPr algn="ctr"/>
            <a:r>
              <a:rPr lang="en-US" sz="1600" dirty="0" smtClean="0">
                <a:solidFill>
                  <a:srgbClr val="000090"/>
                </a:solidFill>
                <a:latin typeface="Skia"/>
                <a:cs typeface="Skia"/>
              </a:rPr>
              <a:t> Group (OBPG)</a:t>
            </a:r>
          </a:p>
        </p:txBody>
      </p:sp>
      <p:sp>
        <p:nvSpPr>
          <p:cNvPr id="9" name="TextBox 8"/>
          <p:cNvSpPr txBox="1"/>
          <p:nvPr/>
        </p:nvSpPr>
        <p:spPr>
          <a:xfrm>
            <a:off x="1524000" y="3733800"/>
            <a:ext cx="3610079" cy="584776"/>
          </a:xfrm>
          <a:prstGeom prst="rect">
            <a:avLst/>
          </a:prstGeom>
          <a:solidFill>
            <a:schemeClr val="bg1">
              <a:lumMod val="85000"/>
              <a:alpha val="50000"/>
            </a:schemeClr>
          </a:solidFill>
          <a:ln>
            <a:solidFill>
              <a:schemeClr val="tx1"/>
            </a:solidFill>
          </a:ln>
        </p:spPr>
        <p:txBody>
          <a:bodyPr wrap="square" rtlCol="0">
            <a:spAutoFit/>
          </a:bodyPr>
          <a:lstStyle/>
          <a:p>
            <a:pPr algn="ctr"/>
            <a:r>
              <a:rPr lang="en-US" sz="1600" dirty="0" smtClean="0">
                <a:solidFill>
                  <a:srgbClr val="FF0000"/>
                </a:solidFill>
                <a:latin typeface="Skia"/>
                <a:cs typeface="Skia"/>
              </a:rPr>
              <a:t>optics &amp; biogeochemistry lab</a:t>
            </a:r>
          </a:p>
          <a:p>
            <a:pPr algn="ctr"/>
            <a:r>
              <a:rPr lang="en-US" sz="1600" dirty="0" smtClean="0">
                <a:latin typeface="Skia"/>
                <a:cs typeface="Skia"/>
              </a:rPr>
              <a:t>HPLC lab</a:t>
            </a:r>
            <a:endParaRPr lang="en-US" sz="1600" dirty="0">
              <a:latin typeface="Skia"/>
              <a:cs typeface="Skia"/>
            </a:endParaRPr>
          </a:p>
        </p:txBody>
      </p:sp>
      <p:sp>
        <p:nvSpPr>
          <p:cNvPr id="11" name="TextBox 10"/>
          <p:cNvSpPr txBox="1"/>
          <p:nvPr/>
        </p:nvSpPr>
        <p:spPr>
          <a:xfrm>
            <a:off x="609600" y="4648200"/>
            <a:ext cx="2133600" cy="584776"/>
          </a:xfrm>
          <a:prstGeom prst="rect">
            <a:avLst/>
          </a:prstGeom>
          <a:solidFill>
            <a:srgbClr val="8ED9B7">
              <a:alpha val="50000"/>
            </a:srgbClr>
          </a:solidFill>
          <a:ln>
            <a:solidFill>
              <a:schemeClr val="tx1"/>
            </a:solidFill>
          </a:ln>
        </p:spPr>
        <p:txBody>
          <a:bodyPr wrap="square" rtlCol="0">
            <a:spAutoFit/>
          </a:bodyPr>
          <a:lstStyle/>
          <a:p>
            <a:pPr algn="ctr"/>
            <a:r>
              <a:rPr lang="en-US" sz="1600" dirty="0" smtClean="0">
                <a:latin typeface="Skia"/>
                <a:cs typeface="Skia"/>
              </a:rPr>
              <a:t>field &amp; satellite sensor development</a:t>
            </a:r>
            <a:endParaRPr lang="en-US" sz="1600" dirty="0">
              <a:latin typeface="Skia"/>
              <a:cs typeface="Skia"/>
            </a:endParaRPr>
          </a:p>
        </p:txBody>
      </p:sp>
      <p:sp>
        <p:nvSpPr>
          <p:cNvPr id="12" name="TextBox 11"/>
          <p:cNvSpPr txBox="1"/>
          <p:nvPr/>
        </p:nvSpPr>
        <p:spPr>
          <a:xfrm>
            <a:off x="3810000" y="4648200"/>
            <a:ext cx="2133600" cy="584776"/>
          </a:xfrm>
          <a:prstGeom prst="rect">
            <a:avLst/>
          </a:prstGeom>
          <a:solidFill>
            <a:srgbClr val="8ED9B7">
              <a:alpha val="50000"/>
            </a:srgbClr>
          </a:solidFill>
          <a:ln>
            <a:solidFill>
              <a:schemeClr val="tx1"/>
            </a:solidFill>
          </a:ln>
        </p:spPr>
        <p:txBody>
          <a:bodyPr wrap="square" rtlCol="0">
            <a:spAutoFit/>
          </a:bodyPr>
          <a:lstStyle/>
          <a:p>
            <a:pPr algn="ctr"/>
            <a:r>
              <a:rPr lang="en-US" sz="1600" dirty="0" smtClean="0">
                <a:solidFill>
                  <a:srgbClr val="000000"/>
                </a:solidFill>
                <a:latin typeface="Skia"/>
                <a:cs typeface="Skia"/>
              </a:rPr>
              <a:t>ocean carbon research &amp; laboratory</a:t>
            </a:r>
            <a:endParaRPr lang="en-US" sz="1600" dirty="0">
              <a:solidFill>
                <a:srgbClr val="000000"/>
              </a:solidFill>
              <a:latin typeface="Skia"/>
              <a:cs typeface="Skia"/>
            </a:endParaRPr>
          </a:p>
        </p:txBody>
      </p:sp>
      <p:sp>
        <p:nvSpPr>
          <p:cNvPr id="13" name="TextBox 12"/>
          <p:cNvSpPr txBox="1"/>
          <p:nvPr/>
        </p:nvSpPr>
        <p:spPr>
          <a:xfrm>
            <a:off x="990600" y="533400"/>
            <a:ext cx="4666331" cy="400110"/>
          </a:xfrm>
          <a:prstGeom prst="rect">
            <a:avLst/>
          </a:prstGeom>
          <a:noFill/>
          <a:effectLst>
            <a:outerShdw blurRad="50800" dist="38100" dir="2700000" algn="tl" rotWithShape="0">
              <a:srgbClr val="000000">
                <a:alpha val="43000"/>
              </a:srgbClr>
            </a:outerShdw>
          </a:effectLst>
        </p:spPr>
        <p:txBody>
          <a:bodyPr wrap="square" rtlCol="0">
            <a:spAutoFit/>
          </a:bodyPr>
          <a:lstStyle/>
          <a:p>
            <a:pPr algn="ctr"/>
            <a:r>
              <a:rPr lang="en-US" sz="2000" dirty="0" smtClean="0">
                <a:solidFill>
                  <a:srgbClr val="0000FF"/>
                </a:solidFill>
                <a:latin typeface="Skia"/>
                <a:cs typeface="Skia"/>
              </a:rPr>
              <a:t>GSFC Ocean Ecology Laboratory (OEL)</a:t>
            </a:r>
            <a:endParaRPr lang="en-US" sz="2000" dirty="0">
              <a:solidFill>
                <a:srgbClr val="0000FF"/>
              </a:solidFill>
              <a:latin typeface="Skia"/>
              <a:cs typeface="Skia"/>
            </a:endParaRPr>
          </a:p>
        </p:txBody>
      </p:sp>
      <p:sp>
        <p:nvSpPr>
          <p:cNvPr id="14" name="TextBox 13"/>
          <p:cNvSpPr txBox="1"/>
          <p:nvPr/>
        </p:nvSpPr>
        <p:spPr>
          <a:xfrm>
            <a:off x="533400" y="953869"/>
            <a:ext cx="5562600" cy="646331"/>
          </a:xfrm>
          <a:prstGeom prst="rect">
            <a:avLst/>
          </a:prstGeom>
          <a:noFill/>
        </p:spPr>
        <p:txBody>
          <a:bodyPr wrap="square" rtlCol="0">
            <a:spAutoFit/>
          </a:bodyPr>
          <a:lstStyle/>
          <a:p>
            <a:pPr algn="ctr"/>
            <a:r>
              <a:rPr lang="en-US" sz="1800" b="1" dirty="0" smtClean="0">
                <a:latin typeface="Skia"/>
                <a:cs typeface="Skia"/>
              </a:rPr>
              <a:t>Chuck McClain, Lab Chief</a:t>
            </a:r>
          </a:p>
          <a:p>
            <a:pPr algn="ctr"/>
            <a:r>
              <a:rPr lang="en-US" sz="1800" dirty="0" smtClean="0">
                <a:latin typeface="Skia"/>
                <a:cs typeface="Skia"/>
              </a:rPr>
              <a:t>Gene Feldman, Project Scientist for Aquarius, SDPS</a:t>
            </a:r>
            <a:endParaRPr lang="en-US" sz="1800" dirty="0">
              <a:latin typeface="Skia"/>
              <a:cs typeface="Skia"/>
            </a:endParaRPr>
          </a:p>
        </p:txBody>
      </p:sp>
      <p:sp>
        <p:nvSpPr>
          <p:cNvPr id="15" name="TextBox 14"/>
          <p:cNvSpPr txBox="1"/>
          <p:nvPr/>
        </p:nvSpPr>
        <p:spPr>
          <a:xfrm>
            <a:off x="5943600" y="2116110"/>
            <a:ext cx="1981200" cy="307777"/>
          </a:xfrm>
          <a:prstGeom prst="rect">
            <a:avLst/>
          </a:prstGeom>
          <a:noFill/>
        </p:spPr>
        <p:txBody>
          <a:bodyPr wrap="square" rtlCol="0">
            <a:spAutoFit/>
          </a:bodyPr>
          <a:lstStyle/>
          <a:p>
            <a:pPr algn="ctr"/>
            <a:r>
              <a:rPr lang="en-US" sz="1400" dirty="0" smtClean="0">
                <a:solidFill>
                  <a:schemeClr val="accent3">
                    <a:lumMod val="50000"/>
                  </a:schemeClr>
                </a:solidFill>
                <a:latin typeface="Skia"/>
                <a:cs typeface="Skia"/>
              </a:rPr>
              <a:t>Bryan Franz, this AM</a:t>
            </a:r>
            <a:endParaRPr lang="en-US" sz="1400" dirty="0">
              <a:solidFill>
                <a:schemeClr val="accent3">
                  <a:lumMod val="50000"/>
                </a:schemeClr>
              </a:solidFill>
              <a:latin typeface="Skia"/>
              <a:cs typeface="Skia"/>
            </a:endParaRPr>
          </a:p>
        </p:txBody>
      </p:sp>
      <p:sp>
        <p:nvSpPr>
          <p:cNvPr id="16" name="TextBox 15"/>
          <p:cNvSpPr txBox="1"/>
          <p:nvPr/>
        </p:nvSpPr>
        <p:spPr>
          <a:xfrm>
            <a:off x="5967120" y="2362200"/>
            <a:ext cx="1981200" cy="307777"/>
          </a:xfrm>
          <a:prstGeom prst="rect">
            <a:avLst/>
          </a:prstGeom>
          <a:noFill/>
        </p:spPr>
        <p:txBody>
          <a:bodyPr wrap="square" rtlCol="0">
            <a:spAutoFit/>
          </a:bodyPr>
          <a:lstStyle/>
          <a:p>
            <a:pPr algn="ctr"/>
            <a:r>
              <a:rPr lang="en-US" sz="1400" dirty="0" smtClean="0">
                <a:latin typeface="Skia"/>
                <a:cs typeface="Skia"/>
              </a:rPr>
              <a:t>Sean Bailey, next talk</a:t>
            </a:r>
            <a:endParaRPr lang="en-US" sz="1400" dirty="0">
              <a:latin typeface="Skia"/>
              <a:cs typeface="Skia"/>
            </a:endParaRPr>
          </a:p>
        </p:txBody>
      </p:sp>
      <p:sp>
        <p:nvSpPr>
          <p:cNvPr id="17" name="TextBox 16"/>
          <p:cNvSpPr txBox="1"/>
          <p:nvPr/>
        </p:nvSpPr>
        <p:spPr>
          <a:xfrm>
            <a:off x="5996280" y="2667000"/>
            <a:ext cx="2667000" cy="307777"/>
          </a:xfrm>
          <a:prstGeom prst="rect">
            <a:avLst/>
          </a:prstGeom>
          <a:noFill/>
        </p:spPr>
        <p:txBody>
          <a:bodyPr wrap="square" rtlCol="0">
            <a:spAutoFit/>
          </a:bodyPr>
          <a:lstStyle/>
          <a:p>
            <a:pPr algn="ctr"/>
            <a:r>
              <a:rPr lang="en-US" sz="1400" dirty="0" smtClean="0">
                <a:latin typeface="Skia"/>
                <a:cs typeface="Skia"/>
              </a:rPr>
              <a:t>Kevin </a:t>
            </a:r>
            <a:r>
              <a:rPr lang="en-US" sz="1400" dirty="0" err="1" smtClean="0">
                <a:latin typeface="Skia"/>
                <a:cs typeface="Skia"/>
              </a:rPr>
              <a:t>Turpie</a:t>
            </a:r>
            <a:r>
              <a:rPr lang="en-US" sz="1400" dirty="0" smtClean="0">
                <a:latin typeface="Skia"/>
                <a:cs typeface="Skia"/>
              </a:rPr>
              <a:t>, today after lunch</a:t>
            </a:r>
            <a:endParaRPr lang="en-US" sz="1400" dirty="0">
              <a:latin typeface="Skia"/>
              <a:cs typeface="Skia"/>
            </a:endParaRPr>
          </a:p>
        </p:txBody>
      </p:sp>
      <p:sp>
        <p:nvSpPr>
          <p:cNvPr id="18" name="TextBox 17"/>
          <p:cNvSpPr txBox="1"/>
          <p:nvPr/>
        </p:nvSpPr>
        <p:spPr>
          <a:xfrm>
            <a:off x="6004120" y="4012103"/>
            <a:ext cx="2819400" cy="307777"/>
          </a:xfrm>
          <a:prstGeom prst="rect">
            <a:avLst/>
          </a:prstGeom>
          <a:noFill/>
        </p:spPr>
        <p:txBody>
          <a:bodyPr wrap="square" rtlCol="0">
            <a:spAutoFit/>
          </a:bodyPr>
          <a:lstStyle/>
          <a:p>
            <a:pPr algn="ctr"/>
            <a:r>
              <a:rPr lang="en-US" sz="1400" dirty="0" smtClean="0">
                <a:latin typeface="Skia"/>
                <a:cs typeface="Skia"/>
              </a:rPr>
              <a:t>Crystal Thomas, today after lunch</a:t>
            </a:r>
            <a:endParaRPr lang="en-US" sz="1400" dirty="0">
              <a:latin typeface="Skia"/>
              <a:cs typeface="Skia"/>
            </a:endParaRPr>
          </a:p>
        </p:txBody>
      </p:sp>
      <p:cxnSp>
        <p:nvCxnSpPr>
          <p:cNvPr id="22" name="Straight Arrow Connector 21"/>
          <p:cNvCxnSpPr/>
          <p:nvPr/>
        </p:nvCxnSpPr>
        <p:spPr bwMode="auto">
          <a:xfrm rot="10800000" flipV="1">
            <a:off x="5181600" y="2514598"/>
            <a:ext cx="838200"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rot="10800000">
            <a:off x="5181600" y="2819400"/>
            <a:ext cx="838200" cy="1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rot="10800000">
            <a:off x="5181600" y="2301680"/>
            <a:ext cx="837376" cy="1588"/>
          </a:xfrm>
          <a:prstGeom prst="straightConnector1">
            <a:avLst/>
          </a:prstGeom>
          <a:solidFill>
            <a:schemeClr val="accent1"/>
          </a:solidFill>
          <a:ln w="9525" cap="flat" cmpd="sng" algn="ctr">
            <a:solidFill>
              <a:schemeClr val="accent3">
                <a:lumMod val="50000"/>
              </a:schemeClr>
            </a:solidFill>
            <a:prstDash val="solid"/>
            <a:round/>
            <a:headEnd type="none" w="med" len="med"/>
            <a:tailEnd type="arrow"/>
          </a:ln>
          <a:effectLst/>
        </p:spPr>
      </p:cxnSp>
      <p:sp>
        <p:nvSpPr>
          <p:cNvPr id="37" name="TextBox 36"/>
          <p:cNvSpPr txBox="1"/>
          <p:nvPr/>
        </p:nvSpPr>
        <p:spPr>
          <a:xfrm>
            <a:off x="5943600" y="3030973"/>
            <a:ext cx="1981200" cy="307777"/>
          </a:xfrm>
          <a:prstGeom prst="rect">
            <a:avLst/>
          </a:prstGeom>
          <a:noFill/>
        </p:spPr>
        <p:txBody>
          <a:bodyPr wrap="square" rtlCol="0">
            <a:spAutoFit/>
          </a:bodyPr>
          <a:lstStyle/>
          <a:p>
            <a:pPr algn="ctr"/>
            <a:r>
              <a:rPr lang="en-US" sz="1400" dirty="0" smtClean="0">
                <a:solidFill>
                  <a:srgbClr val="7F7F7F"/>
                </a:solidFill>
                <a:latin typeface="Skia"/>
                <a:cs typeface="Skia"/>
              </a:rPr>
              <a:t>Bryan Franz, this AM</a:t>
            </a:r>
            <a:endParaRPr lang="en-US" sz="1400" dirty="0">
              <a:solidFill>
                <a:srgbClr val="7F7F7F"/>
              </a:solidFill>
              <a:latin typeface="Skia"/>
              <a:cs typeface="Skia"/>
            </a:endParaRPr>
          </a:p>
        </p:txBody>
      </p:sp>
      <p:cxnSp>
        <p:nvCxnSpPr>
          <p:cNvPr id="38" name="Straight Arrow Connector 37"/>
          <p:cNvCxnSpPr/>
          <p:nvPr/>
        </p:nvCxnSpPr>
        <p:spPr bwMode="auto">
          <a:xfrm rot="10800000">
            <a:off x="5181600" y="3216543"/>
            <a:ext cx="837376" cy="1588"/>
          </a:xfrm>
          <a:prstGeom prst="straightConnector1">
            <a:avLst/>
          </a:prstGeom>
          <a:solidFill>
            <a:schemeClr val="accent1"/>
          </a:solidFill>
          <a:ln w="9525" cap="flat" cmpd="sng" algn="ctr">
            <a:solidFill>
              <a:schemeClr val="accent3">
                <a:lumMod val="50000"/>
              </a:schemeClr>
            </a:solidFill>
            <a:prstDash val="solid"/>
            <a:round/>
            <a:headEnd type="none" w="med" len="med"/>
            <a:tailEnd type="arrow"/>
          </a:ln>
          <a:effectLst/>
        </p:spPr>
      </p:cxnSp>
      <p:cxnSp>
        <p:nvCxnSpPr>
          <p:cNvPr id="42" name="Straight Arrow Connector 41"/>
          <p:cNvCxnSpPr/>
          <p:nvPr/>
        </p:nvCxnSpPr>
        <p:spPr bwMode="auto">
          <a:xfrm rot="10800000">
            <a:off x="5181600" y="4189411"/>
            <a:ext cx="83737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3" name="TextBox 42"/>
          <p:cNvSpPr txBox="1"/>
          <p:nvPr/>
        </p:nvSpPr>
        <p:spPr>
          <a:xfrm>
            <a:off x="5982800" y="3505200"/>
            <a:ext cx="2057400" cy="307777"/>
          </a:xfrm>
          <a:prstGeom prst="rect">
            <a:avLst/>
          </a:prstGeom>
          <a:noFill/>
        </p:spPr>
        <p:txBody>
          <a:bodyPr wrap="square" rtlCol="0">
            <a:spAutoFit/>
          </a:bodyPr>
          <a:lstStyle/>
          <a:p>
            <a:pPr algn="ctr"/>
            <a:r>
              <a:rPr lang="en-US" sz="1400" dirty="0" smtClean="0">
                <a:solidFill>
                  <a:srgbClr val="FF0000"/>
                </a:solidFill>
                <a:latin typeface="Skia"/>
                <a:cs typeface="Skia"/>
              </a:rPr>
              <a:t>Jeremy &amp; Chris, NOW!</a:t>
            </a:r>
            <a:endParaRPr lang="en-US" sz="1400" dirty="0">
              <a:solidFill>
                <a:srgbClr val="FF0000"/>
              </a:solidFill>
              <a:latin typeface="Skia"/>
              <a:cs typeface="Skia"/>
            </a:endParaRPr>
          </a:p>
        </p:txBody>
      </p:sp>
      <p:cxnSp>
        <p:nvCxnSpPr>
          <p:cNvPr id="45" name="Straight Arrow Connector 44"/>
          <p:cNvCxnSpPr>
            <a:stCxn id="43" idx="1"/>
          </p:cNvCxnSpPr>
          <p:nvPr/>
        </p:nvCxnSpPr>
        <p:spPr bwMode="auto">
          <a:xfrm rot="10800000">
            <a:off x="5181600" y="3505201"/>
            <a:ext cx="801200" cy="153889"/>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47" name="Straight Arrow Connector 46"/>
          <p:cNvCxnSpPr>
            <a:stCxn id="43" idx="1"/>
          </p:cNvCxnSpPr>
          <p:nvPr/>
        </p:nvCxnSpPr>
        <p:spPr bwMode="auto">
          <a:xfrm rot="10800000" flipV="1">
            <a:off x="5181600" y="3659088"/>
            <a:ext cx="801200" cy="30331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8" name="TextBox 47"/>
          <p:cNvSpPr txBox="1"/>
          <p:nvPr/>
        </p:nvSpPr>
        <p:spPr>
          <a:xfrm>
            <a:off x="6400800" y="4800600"/>
            <a:ext cx="2438400" cy="307777"/>
          </a:xfrm>
          <a:prstGeom prst="rect">
            <a:avLst/>
          </a:prstGeom>
          <a:noFill/>
        </p:spPr>
        <p:txBody>
          <a:bodyPr wrap="square" rtlCol="0">
            <a:spAutoFit/>
          </a:bodyPr>
          <a:lstStyle/>
          <a:p>
            <a:pPr algn="ctr"/>
            <a:r>
              <a:rPr lang="en-US" sz="1400" dirty="0" smtClean="0">
                <a:latin typeface="Skia"/>
                <a:cs typeface="Skia"/>
              </a:rPr>
              <a:t>Antonio </a:t>
            </a:r>
            <a:r>
              <a:rPr lang="en-US" sz="1400" dirty="0" err="1" smtClean="0">
                <a:latin typeface="Skia"/>
                <a:cs typeface="Skia"/>
              </a:rPr>
              <a:t>Mannino</a:t>
            </a:r>
            <a:r>
              <a:rPr lang="en-US" sz="1400" dirty="0" smtClean="0">
                <a:latin typeface="Skia"/>
                <a:cs typeface="Skia"/>
              </a:rPr>
              <a:t>, this PM</a:t>
            </a:r>
            <a:endParaRPr lang="en-US" sz="1400" dirty="0">
              <a:latin typeface="Skia"/>
              <a:cs typeface="Skia"/>
            </a:endParaRPr>
          </a:p>
        </p:txBody>
      </p:sp>
      <p:cxnSp>
        <p:nvCxnSpPr>
          <p:cNvPr id="50" name="Straight Arrow Connector 49"/>
          <p:cNvCxnSpPr/>
          <p:nvPr/>
        </p:nvCxnSpPr>
        <p:spPr bwMode="auto">
          <a:xfrm rot="10800000" flipV="1">
            <a:off x="6019800" y="4953000"/>
            <a:ext cx="457200" cy="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field</a:t>
            </a:r>
            <a:r>
              <a:rPr lang="en-US" sz="2100" b="1" dirty="0" smtClean="0">
                <a:solidFill>
                  <a:srgbClr val="008000"/>
                </a:solidFill>
                <a:effectLst>
                  <a:outerShdw blurRad="50800" dist="38100" dir="2700000">
                    <a:srgbClr val="000000">
                      <a:alpha val="43000"/>
                    </a:srgbClr>
                  </a:outerShdw>
                </a:effectLst>
                <a:latin typeface="Skia" pitchFamily="-65" charset="0"/>
              </a:rPr>
              <a:t> support group</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53746" y="1981200"/>
            <a:ext cx="4419600" cy="2743200"/>
          </a:xfrm>
          <a:prstGeom prst="rect">
            <a:avLst/>
          </a:prstGeom>
          <a:noFill/>
          <a:ln w="9525">
            <a:noFill/>
            <a:miter lim="800000"/>
            <a:headEnd/>
            <a:tailEnd/>
          </a:ln>
          <a:effectLst/>
        </p:spPr>
        <p:txBody>
          <a:bodyPr>
            <a:prstTxWarp prst="textNoShape">
              <a:avLst/>
            </a:prstTxWarp>
          </a:bodyPr>
          <a:lstStyle/>
          <a:p>
            <a:r>
              <a:rPr lang="en-US" sz="2100" dirty="0" smtClean="0">
                <a:solidFill>
                  <a:srgbClr val="FF0000"/>
                </a:solidFill>
                <a:latin typeface="Skia"/>
                <a:cs typeface="Skia"/>
              </a:rPr>
              <a:t>outline (for Jeremy):</a:t>
            </a:r>
          </a:p>
          <a:p>
            <a:endParaRPr lang="en-US" sz="2100" dirty="0" smtClean="0">
              <a:latin typeface="Skia"/>
              <a:cs typeface="Skia"/>
            </a:endParaRPr>
          </a:p>
          <a:p>
            <a:r>
              <a:rPr lang="en-US" sz="2100" dirty="0" smtClean="0">
                <a:latin typeface="Skia"/>
                <a:cs typeface="Skia"/>
              </a:rPr>
              <a:t>field campaigns</a:t>
            </a:r>
          </a:p>
          <a:p>
            <a:endParaRPr lang="en-US" sz="2100" dirty="0" smtClean="0">
              <a:latin typeface="Skia"/>
              <a:cs typeface="Skia"/>
            </a:endParaRPr>
          </a:p>
          <a:p>
            <a:r>
              <a:rPr lang="en-US" sz="2100" dirty="0" smtClean="0">
                <a:latin typeface="Skia"/>
                <a:cs typeface="Skia"/>
              </a:rPr>
              <a:t>contributions to </a:t>
            </a:r>
            <a:r>
              <a:rPr lang="en-US" sz="2100" dirty="0" err="1" smtClean="0">
                <a:latin typeface="Skia"/>
                <a:cs typeface="Skia"/>
              </a:rPr>
              <a:t>SeaBASS</a:t>
            </a:r>
            <a:endParaRPr lang="en-US" sz="2100" dirty="0" smtClean="0">
              <a:latin typeface="Skia"/>
              <a:cs typeface="Skia"/>
            </a:endParaRPr>
          </a:p>
          <a:p>
            <a:endParaRPr lang="en-US" sz="2100" dirty="0" smtClean="0">
              <a:latin typeface="Skia"/>
              <a:cs typeface="Skia"/>
            </a:endParaRPr>
          </a:p>
          <a:p>
            <a:r>
              <a:rPr lang="en-US" sz="2100" dirty="0" smtClean="0">
                <a:latin typeface="Skia"/>
                <a:cs typeface="Skia"/>
              </a:rPr>
              <a:t>workshops &amp; training &amp; activities</a:t>
            </a:r>
          </a:p>
          <a:p>
            <a:endParaRPr lang="en-US" dirty="0" smtClean="0">
              <a:latin typeface="Skia"/>
              <a:cs typeface="Skia"/>
            </a:endParaRPr>
          </a:p>
          <a:p>
            <a:endParaRPr lang="en-US" dirty="0" smtClean="0">
              <a:latin typeface="Skia"/>
              <a:cs typeface="Skia"/>
            </a:endParaRPr>
          </a:p>
          <a:p>
            <a:endParaRPr lang="en-US" dirty="0">
              <a:latin typeface="Skia"/>
              <a:cs typeface="Skia"/>
            </a:endParaRPr>
          </a:p>
          <a:p>
            <a:endParaRPr lang="en-US" dirty="0" smtClean="0">
              <a:latin typeface="Skia"/>
              <a:cs typeface="Skia"/>
            </a:endParaRPr>
          </a:p>
          <a:p>
            <a:pPr marL="342900" indent="-342900" eaLnBrk="1" hangingPunct="1">
              <a:spcBef>
                <a:spcPct val="20000"/>
              </a:spcBef>
            </a:pPr>
            <a:endParaRPr lang="en-US" dirty="0" smtClean="0">
              <a:latin typeface="Skia"/>
              <a:cs typeface="Skia"/>
            </a:endParaRPr>
          </a:p>
          <a:p>
            <a:pPr marL="742950" lvl="1" indent="-285750" eaLnBrk="1" hangingPunct="1">
              <a:spcBef>
                <a:spcPct val="20000"/>
              </a:spcBef>
            </a:pPr>
            <a:endParaRPr lang="en-US" dirty="0" smtClean="0">
              <a:latin typeface="Skia"/>
              <a:cs typeface="Skia"/>
            </a:endParaRPr>
          </a:p>
        </p:txBody>
      </p:sp>
      <p:graphicFrame>
        <p:nvGraphicFramePr>
          <p:cNvPr id="48130" name="Object 2"/>
          <p:cNvGraphicFramePr>
            <a:graphicFrameLocks noChangeAspect="1"/>
          </p:cNvGraphicFramePr>
          <p:nvPr/>
        </p:nvGraphicFramePr>
        <p:xfrm>
          <a:off x="4534068" y="1143000"/>
          <a:ext cx="4305132" cy="4343400"/>
        </p:xfrm>
        <a:graphic>
          <a:graphicData uri="http://schemas.openxmlformats.org/presentationml/2006/ole">
            <p:oleObj spid="_x0000_s48130" name="Document" r:id="rId4" imgW="5473700" imgH="55245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field campaigns</a:t>
            </a:r>
            <a:endParaRPr lang="en-US" sz="2100" b="1" dirty="0">
              <a:solidFill>
                <a:srgbClr val="008000"/>
              </a:solidFill>
              <a:effectLst>
                <a:outerShdw blurRad="50800" dist="38100" dir="2700000">
                  <a:srgbClr val="000000">
                    <a:alpha val="43000"/>
                  </a:srgbClr>
                </a:outerShdw>
              </a:effectLst>
              <a:latin typeface="Skia" pitchFamily="-65" charset="0"/>
            </a:endParaRPr>
          </a:p>
        </p:txBody>
      </p:sp>
      <p:pic>
        <p:nvPicPr>
          <p:cNvPr id="5" name="Picture 4" descr="ocrt_fsg_map.png"/>
          <p:cNvPicPr>
            <a:picLocks noChangeAspect="1"/>
          </p:cNvPicPr>
          <p:nvPr/>
        </p:nvPicPr>
        <p:blipFill>
          <a:blip r:embed="rId3"/>
          <a:stretch>
            <a:fillRect/>
          </a:stretch>
        </p:blipFill>
        <p:spPr>
          <a:xfrm>
            <a:off x="685800" y="1430655"/>
            <a:ext cx="7578090" cy="4284345"/>
          </a:xfrm>
          <a:prstGeom prst="rect">
            <a:avLst/>
          </a:prstGeom>
          <a:ln>
            <a:solidFill>
              <a:schemeClr val="tx1"/>
            </a:solidFill>
          </a:ln>
          <a:effectLst>
            <a:outerShdw blurRad="50800" dist="38100" dir="2700000" algn="tl" rotWithShape="0">
              <a:srgbClr val="000000">
                <a:alpha val="43000"/>
              </a:srgbClr>
            </a:outerShdw>
          </a:effectLst>
        </p:spPr>
      </p:pic>
      <p:sp>
        <p:nvSpPr>
          <p:cNvPr id="6" name="TextBox 5"/>
          <p:cNvSpPr txBox="1"/>
          <p:nvPr/>
        </p:nvSpPr>
        <p:spPr>
          <a:xfrm>
            <a:off x="1447800" y="914400"/>
            <a:ext cx="3352800" cy="369332"/>
          </a:xfrm>
          <a:prstGeom prst="rect">
            <a:avLst/>
          </a:prstGeom>
          <a:solidFill>
            <a:srgbClr val="CCFFCC"/>
          </a:solidFill>
          <a:ln w="19050">
            <a:solidFill>
              <a:schemeClr val="tx1"/>
            </a:solidFill>
          </a:ln>
        </p:spPr>
        <p:txBody>
          <a:bodyPr wrap="square" rtlCol="0">
            <a:spAutoFit/>
          </a:bodyPr>
          <a:lstStyle/>
          <a:p>
            <a:pPr algn="ctr"/>
            <a:r>
              <a:rPr lang="en-US" sz="1800" dirty="0" smtClean="0">
                <a:latin typeface="Skia"/>
                <a:cs typeface="Skia"/>
              </a:rPr>
              <a:t>ICESCAPE, </a:t>
            </a:r>
            <a:r>
              <a:rPr lang="en-US" sz="1800" dirty="0" err="1" smtClean="0">
                <a:latin typeface="Skia"/>
                <a:cs typeface="Skia"/>
              </a:rPr>
              <a:t>Malina</a:t>
            </a:r>
            <a:r>
              <a:rPr lang="en-US" sz="1800" dirty="0" smtClean="0">
                <a:latin typeface="Skia"/>
                <a:cs typeface="Skia"/>
              </a:rPr>
              <a:t> (2009-2011)</a:t>
            </a:r>
            <a:endParaRPr lang="en-US" sz="1800" dirty="0">
              <a:latin typeface="Skia"/>
              <a:cs typeface="Skia"/>
            </a:endParaRPr>
          </a:p>
        </p:txBody>
      </p:sp>
      <p:cxnSp>
        <p:nvCxnSpPr>
          <p:cNvPr id="8" name="Straight Arrow Connector 7"/>
          <p:cNvCxnSpPr/>
          <p:nvPr/>
        </p:nvCxnSpPr>
        <p:spPr bwMode="auto">
          <a:xfrm>
            <a:off x="4106960" y="1279720"/>
            <a:ext cx="998440" cy="70148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TextBox 8"/>
          <p:cNvSpPr txBox="1"/>
          <p:nvPr/>
        </p:nvSpPr>
        <p:spPr>
          <a:xfrm>
            <a:off x="6705600" y="3886200"/>
            <a:ext cx="2209800" cy="369332"/>
          </a:xfrm>
          <a:prstGeom prst="rect">
            <a:avLst/>
          </a:prstGeom>
          <a:solidFill>
            <a:srgbClr val="CCFFCC"/>
          </a:solidFill>
          <a:ln w="19050">
            <a:solidFill>
              <a:schemeClr val="tx1"/>
            </a:solidFill>
          </a:ln>
        </p:spPr>
        <p:txBody>
          <a:bodyPr wrap="square" rtlCol="0">
            <a:spAutoFit/>
          </a:bodyPr>
          <a:lstStyle/>
          <a:p>
            <a:pPr algn="ctr"/>
            <a:r>
              <a:rPr lang="en-US" sz="1800" dirty="0" smtClean="0">
                <a:latin typeface="Skia"/>
                <a:cs typeface="Skia"/>
              </a:rPr>
              <a:t>GEOTRACES (2010)</a:t>
            </a:r>
            <a:endParaRPr lang="en-US" sz="1800" dirty="0">
              <a:latin typeface="Skia"/>
              <a:cs typeface="Skia"/>
            </a:endParaRPr>
          </a:p>
        </p:txBody>
      </p:sp>
      <p:cxnSp>
        <p:nvCxnSpPr>
          <p:cNvPr id="11" name="Straight Arrow Connector 10"/>
          <p:cNvCxnSpPr>
            <a:stCxn id="9" idx="0"/>
          </p:cNvCxnSpPr>
          <p:nvPr/>
        </p:nvCxnSpPr>
        <p:spPr bwMode="auto">
          <a:xfrm rot="16200000" flipV="1">
            <a:off x="7296150" y="3371850"/>
            <a:ext cx="685800" cy="3429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7" name="TextBox 16"/>
          <p:cNvSpPr txBox="1"/>
          <p:nvPr/>
        </p:nvSpPr>
        <p:spPr>
          <a:xfrm>
            <a:off x="1371600" y="2133600"/>
            <a:ext cx="1752600" cy="369332"/>
          </a:xfrm>
          <a:prstGeom prst="rect">
            <a:avLst/>
          </a:prstGeom>
          <a:solidFill>
            <a:srgbClr val="CCFFCC"/>
          </a:solidFill>
          <a:ln w="19050">
            <a:solidFill>
              <a:schemeClr val="tx1"/>
            </a:solidFill>
          </a:ln>
        </p:spPr>
        <p:txBody>
          <a:bodyPr wrap="square" rtlCol="0">
            <a:spAutoFit/>
          </a:bodyPr>
          <a:lstStyle/>
          <a:p>
            <a:pPr algn="ctr"/>
            <a:r>
              <a:rPr lang="en-US" sz="1800" dirty="0" smtClean="0">
                <a:latin typeface="Skia"/>
                <a:cs typeface="Skia"/>
              </a:rPr>
              <a:t>HK-11-</a:t>
            </a:r>
            <a:r>
              <a:rPr lang="en-US" sz="1800" dirty="0" smtClean="0">
                <a:latin typeface="Skia"/>
                <a:cs typeface="Skia"/>
              </a:rPr>
              <a:t>10 (2011)</a:t>
            </a:r>
            <a:endParaRPr lang="en-US" sz="1800" dirty="0">
              <a:latin typeface="Skia"/>
              <a:cs typeface="Skia"/>
            </a:endParaRPr>
          </a:p>
        </p:txBody>
      </p:sp>
      <p:cxnSp>
        <p:nvCxnSpPr>
          <p:cNvPr id="18" name="Straight Arrow Connector 17"/>
          <p:cNvCxnSpPr/>
          <p:nvPr/>
        </p:nvCxnSpPr>
        <p:spPr bwMode="auto">
          <a:xfrm>
            <a:off x="3124200" y="2514600"/>
            <a:ext cx="60960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2" name="TextBox 21"/>
          <p:cNvSpPr txBox="1"/>
          <p:nvPr/>
        </p:nvSpPr>
        <p:spPr>
          <a:xfrm>
            <a:off x="2286000" y="4343400"/>
            <a:ext cx="1447800" cy="646331"/>
          </a:xfrm>
          <a:prstGeom prst="rect">
            <a:avLst/>
          </a:prstGeom>
          <a:solidFill>
            <a:srgbClr val="CCFFCC"/>
          </a:solidFill>
          <a:ln w="19050">
            <a:solidFill>
              <a:schemeClr val="tx1"/>
            </a:solidFill>
          </a:ln>
        </p:spPr>
        <p:txBody>
          <a:bodyPr wrap="square" rtlCol="0">
            <a:spAutoFit/>
          </a:bodyPr>
          <a:lstStyle/>
          <a:p>
            <a:pPr algn="ctr"/>
            <a:r>
              <a:rPr lang="en-US" sz="1800" dirty="0" smtClean="0">
                <a:latin typeface="Skia"/>
                <a:cs typeface="Skia"/>
              </a:rPr>
              <a:t>CLIVAR (2008,2011)</a:t>
            </a:r>
            <a:endParaRPr lang="en-US" sz="1800" dirty="0">
              <a:latin typeface="Skia"/>
              <a:cs typeface="Skia"/>
            </a:endParaRPr>
          </a:p>
        </p:txBody>
      </p:sp>
      <p:cxnSp>
        <p:nvCxnSpPr>
          <p:cNvPr id="23" name="Straight Arrow Connector 22"/>
          <p:cNvCxnSpPr>
            <a:stCxn id="22" idx="1"/>
          </p:cNvCxnSpPr>
          <p:nvPr/>
        </p:nvCxnSpPr>
        <p:spPr bwMode="auto">
          <a:xfrm rot="10800000">
            <a:off x="1752600" y="4419610"/>
            <a:ext cx="533400" cy="24695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6" name="Straight Arrow Connector 25"/>
          <p:cNvCxnSpPr>
            <a:stCxn id="22" idx="3"/>
          </p:cNvCxnSpPr>
          <p:nvPr/>
        </p:nvCxnSpPr>
        <p:spPr bwMode="auto">
          <a:xfrm flipV="1">
            <a:off x="3733800" y="4648200"/>
            <a:ext cx="457200" cy="1836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9" name="TextBox 28"/>
          <p:cNvSpPr txBox="1"/>
          <p:nvPr/>
        </p:nvSpPr>
        <p:spPr>
          <a:xfrm>
            <a:off x="6019800" y="533400"/>
            <a:ext cx="2133600" cy="1477328"/>
          </a:xfrm>
          <a:prstGeom prst="rect">
            <a:avLst/>
          </a:prstGeom>
          <a:solidFill>
            <a:srgbClr val="CCFFCC"/>
          </a:solidFill>
          <a:ln w="19050">
            <a:solidFill>
              <a:schemeClr val="tx1"/>
            </a:solidFill>
          </a:ln>
        </p:spPr>
        <p:txBody>
          <a:bodyPr wrap="square" rtlCol="0">
            <a:spAutoFit/>
          </a:bodyPr>
          <a:lstStyle/>
          <a:p>
            <a:pPr algn="ctr"/>
            <a:r>
              <a:rPr lang="en-US" sz="1800" dirty="0" smtClean="0">
                <a:latin typeface="Skia"/>
                <a:cs typeface="Skia"/>
              </a:rPr>
              <a:t>Chesapeake Bay</a:t>
            </a:r>
          </a:p>
          <a:p>
            <a:pPr algn="ctr"/>
            <a:r>
              <a:rPr lang="en-US" sz="1800" dirty="0" smtClean="0">
                <a:latin typeface="Skia"/>
                <a:cs typeface="Skia"/>
              </a:rPr>
              <a:t>Bermuda</a:t>
            </a:r>
          </a:p>
          <a:p>
            <a:pPr algn="ctr"/>
            <a:r>
              <a:rPr lang="en-US" sz="1800" dirty="0" smtClean="0">
                <a:latin typeface="Skia"/>
                <a:cs typeface="Skia"/>
              </a:rPr>
              <a:t>Gulf of Maine</a:t>
            </a:r>
          </a:p>
          <a:p>
            <a:pPr algn="ctr"/>
            <a:r>
              <a:rPr lang="en-US" sz="1800" dirty="0" smtClean="0">
                <a:latin typeface="Skia"/>
                <a:cs typeface="Skia"/>
              </a:rPr>
              <a:t>mid-Atlantic </a:t>
            </a:r>
            <a:r>
              <a:rPr lang="en-US" sz="1800" dirty="0" smtClean="0">
                <a:latin typeface="Skia"/>
                <a:cs typeface="Skia"/>
              </a:rPr>
              <a:t>Bight</a:t>
            </a:r>
          </a:p>
          <a:p>
            <a:pPr algn="ctr"/>
            <a:r>
              <a:rPr lang="en-US" sz="1800" dirty="0" smtClean="0">
                <a:latin typeface="Skia"/>
                <a:cs typeface="Skia"/>
              </a:rPr>
              <a:t>(2008-2011)</a:t>
            </a:r>
            <a:endParaRPr lang="en-US" sz="1800" dirty="0">
              <a:latin typeface="Skia"/>
              <a:cs typeface="Skia"/>
            </a:endParaRPr>
          </a:p>
        </p:txBody>
      </p:sp>
      <p:cxnSp>
        <p:nvCxnSpPr>
          <p:cNvPr id="30" name="Straight Arrow Connector 29"/>
          <p:cNvCxnSpPr>
            <a:stCxn id="29" idx="2"/>
          </p:cNvCxnSpPr>
          <p:nvPr/>
        </p:nvCxnSpPr>
        <p:spPr bwMode="auto">
          <a:xfrm rot="5400000">
            <a:off x="6567965" y="1995965"/>
            <a:ext cx="503873" cy="53339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6" name="Rectangle 15"/>
          <p:cNvSpPr/>
          <p:nvPr/>
        </p:nvSpPr>
        <p:spPr>
          <a:xfrm>
            <a:off x="457200" y="6019800"/>
            <a:ext cx="8305800" cy="461665"/>
          </a:xfrm>
          <a:prstGeom prst="rect">
            <a:avLst/>
          </a:prstGeom>
        </p:spPr>
        <p:txBody>
          <a:bodyPr wrap="square">
            <a:spAutoFit/>
          </a:bodyPr>
          <a:lstStyle/>
          <a:p>
            <a:r>
              <a:rPr lang="en-US" dirty="0" smtClean="0">
                <a:latin typeface="Skia"/>
                <a:cs typeface="Skia"/>
              </a:rPr>
              <a:t>Hawaii, Jun 2012 &amp; NW Atlantic/MAB, Aug 2012 scheduled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contributions to </a:t>
            </a:r>
            <a:r>
              <a:rPr lang="en-US" sz="2100" b="1" dirty="0" err="1" smtClean="0">
                <a:solidFill>
                  <a:srgbClr val="008000"/>
                </a:solidFill>
                <a:effectLst>
                  <a:outerShdw blurRad="50800" dist="38100" dir="2700000">
                    <a:srgbClr val="000000">
                      <a:alpha val="43000"/>
                    </a:srgbClr>
                  </a:outerShdw>
                </a:effectLst>
                <a:latin typeface="Skia" pitchFamily="-65" charset="0"/>
              </a:rPr>
              <a:t>SeaBASS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28600" y="914400"/>
            <a:ext cx="8458200" cy="5257800"/>
          </a:xfrm>
          <a:prstGeom prst="rect">
            <a:avLst/>
          </a:prstGeom>
          <a:noFill/>
          <a:ln w="9525">
            <a:noFill/>
            <a:miter lim="800000"/>
            <a:headEnd/>
            <a:tailEnd/>
          </a:ln>
          <a:effectLst/>
        </p:spPr>
        <p:txBody>
          <a:bodyPr>
            <a:prstTxWarp prst="textNoShape">
              <a:avLst/>
            </a:prstTxWarp>
          </a:bodyPr>
          <a:lstStyle/>
          <a:p>
            <a:r>
              <a:rPr lang="en-US" sz="1800" dirty="0" smtClean="0">
                <a:solidFill>
                  <a:srgbClr val="FF0000"/>
                </a:solidFill>
                <a:latin typeface="Skia"/>
                <a:cs typeface="Skia"/>
              </a:rPr>
              <a:t>typically collect </a:t>
            </a:r>
            <a:r>
              <a:rPr lang="en-US" sz="1800" dirty="0" err="1" smtClean="0">
                <a:solidFill>
                  <a:srgbClr val="FF0000"/>
                </a:solidFill>
                <a:latin typeface="Skia"/>
                <a:cs typeface="Skia"/>
              </a:rPr>
              <a:t>AOPs</a:t>
            </a:r>
            <a:r>
              <a:rPr lang="en-US" sz="1800" dirty="0" smtClean="0">
                <a:solidFill>
                  <a:srgbClr val="FF0000"/>
                </a:solidFill>
                <a:latin typeface="Skia"/>
                <a:cs typeface="Skia"/>
              </a:rPr>
              <a:t>, </a:t>
            </a:r>
            <a:r>
              <a:rPr lang="en-US" sz="1800" dirty="0" err="1" smtClean="0">
                <a:solidFill>
                  <a:srgbClr val="FF0000"/>
                </a:solidFill>
                <a:latin typeface="Skia"/>
                <a:cs typeface="Skia"/>
              </a:rPr>
              <a:t>IOPs</a:t>
            </a:r>
            <a:r>
              <a:rPr lang="en-US" sz="1800" dirty="0" smtClean="0">
                <a:solidFill>
                  <a:srgbClr val="FF0000"/>
                </a:solidFill>
                <a:latin typeface="Skia"/>
                <a:cs typeface="Skia"/>
              </a:rPr>
              <a:t>, carbon stocks, phytoplankton pigments, </a:t>
            </a:r>
            <a:r>
              <a:rPr lang="en-US" sz="1800" dirty="0" err="1" smtClean="0">
                <a:solidFill>
                  <a:srgbClr val="FF0000"/>
                </a:solidFill>
                <a:latin typeface="Skia"/>
                <a:cs typeface="Skia"/>
              </a:rPr>
              <a:t>hydrography</a:t>
            </a:r>
            <a:endParaRPr lang="en-US" sz="1800" dirty="0" smtClean="0">
              <a:solidFill>
                <a:srgbClr val="FF0000"/>
              </a:solidFill>
              <a:latin typeface="Skia"/>
              <a:cs typeface="Skia"/>
            </a:endParaRPr>
          </a:p>
          <a:p>
            <a:endParaRPr lang="en-US" sz="1800" dirty="0" smtClean="0">
              <a:latin typeface="Skia"/>
              <a:cs typeface="Skia"/>
            </a:endParaRPr>
          </a:p>
          <a:p>
            <a:r>
              <a:rPr lang="en-US" sz="1800" dirty="0" smtClean="0">
                <a:latin typeface="Skia"/>
                <a:cs typeface="Skia"/>
              </a:rPr>
              <a:t>particulate organic carbon (POC): 		</a:t>
            </a:r>
            <a:r>
              <a:rPr lang="en-US" sz="1800" dirty="0" smtClean="0">
                <a:solidFill>
                  <a:srgbClr val="FF0000"/>
                </a:solidFill>
                <a:latin typeface="Skia"/>
                <a:cs typeface="Skia"/>
              </a:rPr>
              <a:t>313 </a:t>
            </a:r>
            <a:r>
              <a:rPr lang="en-US" sz="1800" dirty="0" smtClean="0">
                <a:latin typeface="Skia"/>
                <a:cs typeface="Skia"/>
              </a:rPr>
              <a:t>processed	(250 in queue)</a:t>
            </a:r>
          </a:p>
          <a:p>
            <a:r>
              <a:rPr lang="en-US" sz="1800" dirty="0" smtClean="0">
                <a:latin typeface="Skia"/>
                <a:cs typeface="Skia"/>
              </a:rPr>
              <a:t>dissolved organic carbon (DOC):		</a:t>
            </a:r>
            <a:r>
              <a:rPr lang="en-US" sz="1800" dirty="0" smtClean="0">
                <a:solidFill>
                  <a:srgbClr val="FF0000"/>
                </a:solidFill>
                <a:latin typeface="Skia"/>
                <a:cs typeface="Skia"/>
              </a:rPr>
              <a:t>168 </a:t>
            </a:r>
            <a:r>
              <a:rPr lang="en-US" sz="1800" dirty="0" smtClean="0">
                <a:latin typeface="Skia"/>
                <a:cs typeface="Skia"/>
              </a:rPr>
              <a:t>processed	(452 in queue)</a:t>
            </a:r>
          </a:p>
          <a:p>
            <a:r>
              <a:rPr lang="en-US" sz="1800" dirty="0" smtClean="0">
                <a:latin typeface="Skia"/>
                <a:cs typeface="Skia"/>
              </a:rPr>
              <a:t>suspended particulate matter:		</a:t>
            </a:r>
            <a:r>
              <a:rPr lang="en-US" sz="1800" dirty="0" smtClean="0">
                <a:solidFill>
                  <a:srgbClr val="FF0000"/>
                </a:solidFill>
                <a:latin typeface="Skia"/>
                <a:cs typeface="Skia"/>
              </a:rPr>
              <a:t>361 </a:t>
            </a:r>
            <a:r>
              <a:rPr lang="en-US" sz="1800" dirty="0" smtClean="0">
                <a:latin typeface="Skia"/>
                <a:cs typeface="Skia"/>
              </a:rPr>
              <a:t>processed	(103 in queue)</a:t>
            </a:r>
          </a:p>
          <a:p>
            <a:r>
              <a:rPr lang="en-US" sz="1800" dirty="0" smtClean="0">
                <a:latin typeface="Skia"/>
                <a:cs typeface="Skia"/>
              </a:rPr>
              <a:t>CDOM absorption:			</a:t>
            </a:r>
            <a:r>
              <a:rPr lang="en-US" sz="1800" dirty="0" smtClean="0">
                <a:solidFill>
                  <a:srgbClr val="FF0000"/>
                </a:solidFill>
                <a:latin typeface="Skia"/>
                <a:cs typeface="Skia"/>
              </a:rPr>
              <a:t>230 </a:t>
            </a:r>
            <a:r>
              <a:rPr lang="en-US" sz="1800" dirty="0" smtClean="0">
                <a:latin typeface="Skia"/>
                <a:cs typeface="Skia"/>
              </a:rPr>
              <a:t>processed	(103 in queue)</a:t>
            </a:r>
          </a:p>
          <a:p>
            <a:r>
              <a:rPr lang="en-US" sz="1800" dirty="0" smtClean="0">
                <a:latin typeface="Skia"/>
                <a:cs typeface="Skia"/>
              </a:rPr>
              <a:t>particulate absorption:		</a:t>
            </a:r>
            <a:r>
              <a:rPr lang="en-US" sz="1800" dirty="0" smtClean="0">
                <a:latin typeface="Skia"/>
                <a:cs typeface="Skia"/>
              </a:rPr>
              <a:t>	</a:t>
            </a:r>
            <a:r>
              <a:rPr lang="en-US" sz="1800" dirty="0" smtClean="0">
                <a:solidFill>
                  <a:srgbClr val="FF0000"/>
                </a:solidFill>
                <a:latin typeface="Skia"/>
                <a:cs typeface="Skia"/>
              </a:rPr>
              <a:t>501 </a:t>
            </a:r>
            <a:r>
              <a:rPr lang="en-US" sz="1800" dirty="0" smtClean="0">
                <a:latin typeface="Skia"/>
                <a:cs typeface="Skia"/>
              </a:rPr>
              <a:t>processed	(</a:t>
            </a:r>
            <a:r>
              <a:rPr lang="en-US" sz="1800" dirty="0" smtClean="0">
                <a:latin typeface="Skia"/>
                <a:cs typeface="Skia"/>
              </a:rPr>
              <a:t>100 </a:t>
            </a:r>
            <a:r>
              <a:rPr lang="en-US" sz="1800" dirty="0" smtClean="0">
                <a:latin typeface="Skia"/>
                <a:cs typeface="Skia"/>
              </a:rPr>
              <a:t>in queue)</a:t>
            </a:r>
          </a:p>
          <a:p>
            <a:r>
              <a:rPr lang="en-US" sz="1800" dirty="0" err="1" smtClean="0">
                <a:latin typeface="Skia"/>
                <a:cs typeface="Skia"/>
              </a:rPr>
              <a:t>radiometery</a:t>
            </a:r>
            <a:r>
              <a:rPr lang="en-US" sz="1800" dirty="0" smtClean="0">
                <a:latin typeface="Skia"/>
                <a:cs typeface="Skia"/>
              </a:rPr>
              <a:t> (</a:t>
            </a:r>
            <a:r>
              <a:rPr lang="en-US" sz="1800" dirty="0" err="1" smtClean="0">
                <a:latin typeface="Skia"/>
                <a:cs typeface="Skia"/>
              </a:rPr>
              <a:t>AOPs</a:t>
            </a:r>
            <a:r>
              <a:rPr lang="en-US" sz="1800" dirty="0" smtClean="0">
                <a:latin typeface="Skia"/>
                <a:cs typeface="Skia"/>
              </a:rPr>
              <a:t>):			 </a:t>
            </a:r>
            <a:r>
              <a:rPr lang="en-US" sz="1800" dirty="0" smtClean="0">
                <a:latin typeface="Skia"/>
                <a:cs typeface="Skia"/>
              </a:rPr>
              <a:t> </a:t>
            </a:r>
            <a:r>
              <a:rPr lang="en-US" sz="1800" dirty="0" smtClean="0">
                <a:solidFill>
                  <a:srgbClr val="FF0000"/>
                </a:solidFill>
                <a:latin typeface="Skia"/>
                <a:cs typeface="Skia"/>
              </a:rPr>
              <a:t>95</a:t>
            </a:r>
            <a:r>
              <a:rPr lang="en-US" sz="1800" dirty="0" smtClean="0">
                <a:solidFill>
                  <a:srgbClr val="FF0000"/>
                </a:solidFill>
                <a:latin typeface="Skia"/>
                <a:cs typeface="Skia"/>
              </a:rPr>
              <a:t> </a:t>
            </a:r>
            <a:r>
              <a:rPr lang="en-US" sz="1800" dirty="0" smtClean="0">
                <a:latin typeface="Skia"/>
                <a:cs typeface="Skia"/>
              </a:rPr>
              <a:t>processed	</a:t>
            </a:r>
            <a:r>
              <a:rPr lang="en-US" sz="1800" dirty="0" smtClean="0">
                <a:latin typeface="Skia"/>
                <a:cs typeface="Skia"/>
              </a:rPr>
              <a:t>(  27 </a:t>
            </a:r>
            <a:r>
              <a:rPr lang="en-US" sz="1800" dirty="0" smtClean="0">
                <a:latin typeface="Skia"/>
                <a:cs typeface="Skia"/>
              </a:rPr>
              <a:t>in queue)</a:t>
            </a:r>
          </a:p>
          <a:p>
            <a:r>
              <a:rPr lang="en-US" sz="1800" dirty="0" smtClean="0">
                <a:latin typeface="Skia"/>
                <a:cs typeface="Skia"/>
              </a:rPr>
              <a:t>in-water </a:t>
            </a:r>
            <a:r>
              <a:rPr lang="en-US" sz="1800" dirty="0" err="1" smtClean="0">
                <a:latin typeface="Skia"/>
                <a:cs typeface="Skia"/>
              </a:rPr>
              <a:t>IOPs</a:t>
            </a:r>
            <a:r>
              <a:rPr lang="en-US" sz="1800" dirty="0" smtClean="0">
                <a:latin typeface="Skia"/>
                <a:cs typeface="Skia"/>
              </a:rPr>
              <a:t>:			</a:t>
            </a:r>
            <a:r>
              <a:rPr lang="en-US" sz="1800" dirty="0" smtClean="0">
                <a:latin typeface="Skia"/>
                <a:cs typeface="Skia"/>
              </a:rPr>
              <a:t>	</a:t>
            </a:r>
            <a:r>
              <a:rPr lang="en-US" sz="1800" dirty="0" smtClean="0">
                <a:solidFill>
                  <a:srgbClr val="FF0000"/>
                </a:solidFill>
                <a:latin typeface="Skia"/>
                <a:cs typeface="Skia"/>
              </a:rPr>
              <a:t>  57</a:t>
            </a:r>
            <a:r>
              <a:rPr lang="en-US" sz="1800" dirty="0" smtClean="0">
                <a:latin typeface="Skia"/>
                <a:cs typeface="Skia"/>
              </a:rPr>
              <a:t> </a:t>
            </a:r>
            <a:r>
              <a:rPr lang="en-US" sz="1800" dirty="0" smtClean="0">
                <a:latin typeface="Skia"/>
                <a:cs typeface="Skia"/>
              </a:rPr>
              <a:t>processed	</a:t>
            </a:r>
            <a:r>
              <a:rPr lang="en-US" sz="1800" dirty="0" smtClean="0">
                <a:latin typeface="Skia"/>
                <a:cs typeface="Skia"/>
              </a:rPr>
              <a:t>(  48 </a:t>
            </a:r>
            <a:r>
              <a:rPr lang="en-US" sz="1800" dirty="0" smtClean="0">
                <a:latin typeface="Skia"/>
                <a:cs typeface="Skia"/>
              </a:rPr>
              <a:t>in queue)</a:t>
            </a: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a:latin typeface="Skia"/>
              <a:cs typeface="Skia"/>
            </a:endParaRPr>
          </a:p>
          <a:p>
            <a:endParaRPr lang="en-US" sz="1800" dirty="0" smtClean="0">
              <a:latin typeface="Skia"/>
              <a:cs typeface="Skia"/>
            </a:endParaRPr>
          </a:p>
          <a:p>
            <a:pPr marL="342900" indent="-342900" eaLnBrk="1" hangingPunct="1">
              <a:spcBef>
                <a:spcPct val="20000"/>
              </a:spcBef>
            </a:pPr>
            <a:endParaRPr lang="en-US" sz="1800" dirty="0" smtClean="0">
              <a:latin typeface="Skia"/>
              <a:cs typeface="Skia"/>
            </a:endParaRPr>
          </a:p>
          <a:p>
            <a:pPr marL="742950" lvl="1" indent="-285750" eaLnBrk="1" hangingPunct="1">
              <a:spcBef>
                <a:spcPct val="20000"/>
              </a:spcBef>
            </a:pPr>
            <a:endParaRPr lang="en-US" sz="1800" dirty="0" smtClean="0">
              <a:latin typeface="Skia"/>
              <a:cs typeface="Skia"/>
            </a:endParaRPr>
          </a:p>
        </p:txBody>
      </p:sp>
      <p:pic>
        <p:nvPicPr>
          <p:cNvPr id="5" name="Picture 4" descr="ocrt_fsg_map.png"/>
          <p:cNvPicPr>
            <a:picLocks noChangeAspect="1"/>
          </p:cNvPicPr>
          <p:nvPr/>
        </p:nvPicPr>
        <p:blipFill>
          <a:blip r:embed="rId3"/>
          <a:stretch>
            <a:fillRect/>
          </a:stretch>
        </p:blipFill>
        <p:spPr>
          <a:xfrm>
            <a:off x="381000" y="4038600"/>
            <a:ext cx="3847338" cy="2175129"/>
          </a:xfrm>
          <a:prstGeom prst="rect">
            <a:avLst/>
          </a:prstGeom>
          <a:ln>
            <a:solidFill>
              <a:schemeClr val="tx1"/>
            </a:solidFill>
          </a:ln>
          <a:effectLst>
            <a:outerShdw blurRad="50800" dist="38100" dir="2700000" algn="tl" rotWithShape="0">
              <a:srgbClr val="000000">
                <a:alpha val="43000"/>
              </a:srgbClr>
            </a:outerShdw>
          </a:effectLst>
        </p:spPr>
      </p:pic>
      <p:pic>
        <p:nvPicPr>
          <p:cNvPr id="6" name="Picture 5" descr="ocrt_fsg_map.png"/>
          <p:cNvPicPr>
            <a:picLocks noChangeAspect="1"/>
          </p:cNvPicPr>
          <p:nvPr/>
        </p:nvPicPr>
        <p:blipFill>
          <a:blip r:embed="rId3"/>
          <a:stretch>
            <a:fillRect/>
          </a:stretch>
        </p:blipFill>
        <p:spPr>
          <a:xfrm>
            <a:off x="4800600" y="4038600"/>
            <a:ext cx="3847338" cy="2175129"/>
          </a:xfrm>
          <a:prstGeom prst="rect">
            <a:avLst/>
          </a:prstGeom>
          <a:ln>
            <a:solidFill>
              <a:schemeClr val="tx1"/>
            </a:solidFill>
          </a:ln>
          <a:effectLst>
            <a:outerShdw blurRad="50800" dist="38100" dir="2700000" algn="tl" rotWithShape="0">
              <a:srgbClr val="000000">
                <a:alpha val="43000"/>
              </a:srgbClr>
            </a:outerShdw>
          </a:effectLst>
        </p:spPr>
      </p:pic>
      <p:cxnSp>
        <p:nvCxnSpPr>
          <p:cNvPr id="8" name="Straight Arrow Connector 7"/>
          <p:cNvCxnSpPr/>
          <p:nvPr/>
        </p:nvCxnSpPr>
        <p:spPr bwMode="auto">
          <a:xfrm rot="5400000">
            <a:off x="2476500" y="3924300"/>
            <a:ext cx="457200" cy="228600"/>
          </a:xfrm>
          <a:prstGeom prst="straightConnector1">
            <a:avLst/>
          </a:prstGeom>
          <a:solidFill>
            <a:schemeClr val="accent1"/>
          </a:solidFill>
          <a:ln w="38100" cap="flat" cmpd="sng" algn="ctr">
            <a:solidFill>
              <a:srgbClr val="0000FF"/>
            </a:solidFill>
            <a:prstDash val="solid"/>
            <a:round/>
            <a:headEnd type="none" w="med" len="med"/>
            <a:tailEnd type="arrow"/>
          </a:ln>
          <a:effectLst>
            <a:outerShdw blurRad="50800" dist="38100" dir="2700000" algn="tl" rotWithShape="0">
              <a:srgbClr val="000000">
                <a:alpha val="43000"/>
              </a:srgbClr>
            </a:outerShdw>
          </a:effectLst>
        </p:spPr>
      </p:cxnSp>
      <p:cxnSp>
        <p:nvCxnSpPr>
          <p:cNvPr id="9" name="Straight Arrow Connector 8"/>
          <p:cNvCxnSpPr/>
          <p:nvPr/>
        </p:nvCxnSpPr>
        <p:spPr bwMode="auto">
          <a:xfrm rot="5400000">
            <a:off x="3072733" y="4291931"/>
            <a:ext cx="533400" cy="1588"/>
          </a:xfrm>
          <a:prstGeom prst="straightConnector1">
            <a:avLst/>
          </a:prstGeom>
          <a:solidFill>
            <a:schemeClr val="accent1"/>
          </a:solidFill>
          <a:ln w="38100" cap="flat" cmpd="sng" algn="ctr">
            <a:solidFill>
              <a:srgbClr val="0000FF"/>
            </a:solidFill>
            <a:prstDash val="solid"/>
            <a:round/>
            <a:headEnd type="none" w="med" len="med"/>
            <a:tailEnd type="arrow"/>
          </a:ln>
          <a:effectLst>
            <a:outerShdw blurRad="50800" dist="38100" dir="2700000" algn="tl" rotWithShape="0">
              <a:srgbClr val="000000">
                <a:alpha val="43000"/>
              </a:srgbClr>
            </a:outerShdw>
          </a:effectLst>
        </p:spPr>
      </p:cxnSp>
      <p:cxnSp>
        <p:nvCxnSpPr>
          <p:cNvPr id="12" name="Straight Arrow Connector 11"/>
          <p:cNvCxnSpPr/>
          <p:nvPr/>
        </p:nvCxnSpPr>
        <p:spPr bwMode="auto">
          <a:xfrm rot="5400000">
            <a:off x="3620294" y="4380706"/>
            <a:ext cx="533400" cy="1588"/>
          </a:xfrm>
          <a:prstGeom prst="straightConnector1">
            <a:avLst/>
          </a:prstGeom>
          <a:solidFill>
            <a:schemeClr val="accent1"/>
          </a:solidFill>
          <a:ln w="38100" cap="flat" cmpd="sng" algn="ctr">
            <a:solidFill>
              <a:srgbClr val="0000FF"/>
            </a:solidFill>
            <a:prstDash val="solid"/>
            <a:round/>
            <a:headEnd type="none" w="med" len="med"/>
            <a:tailEnd type="arrow"/>
          </a:ln>
          <a:effectLst>
            <a:outerShdw blurRad="50800" dist="38100" dir="2700000" algn="tl" rotWithShape="0">
              <a:srgbClr val="000000">
                <a:alpha val="43000"/>
              </a:srgbClr>
            </a:outerShdw>
          </a:effectLst>
        </p:spPr>
      </p:cxnSp>
      <p:cxnSp>
        <p:nvCxnSpPr>
          <p:cNvPr id="13" name="Straight Arrow Connector 12"/>
          <p:cNvCxnSpPr/>
          <p:nvPr/>
        </p:nvCxnSpPr>
        <p:spPr bwMode="auto">
          <a:xfrm rot="10800000">
            <a:off x="990600" y="5561012"/>
            <a:ext cx="533400" cy="1588"/>
          </a:xfrm>
          <a:prstGeom prst="straightConnector1">
            <a:avLst/>
          </a:prstGeom>
          <a:solidFill>
            <a:schemeClr val="accent1"/>
          </a:solidFill>
          <a:ln w="38100" cap="flat" cmpd="sng" algn="ctr">
            <a:solidFill>
              <a:srgbClr val="0000FF"/>
            </a:solidFill>
            <a:prstDash val="solid"/>
            <a:round/>
            <a:headEnd type="none" w="med" len="med"/>
            <a:tailEnd type="arrow"/>
          </a:ln>
          <a:effectLst>
            <a:outerShdw blurRad="50800" dist="38100" dir="2700000" algn="tl" rotWithShape="0">
              <a:srgbClr val="000000">
                <a:alpha val="43000"/>
              </a:srgbClr>
            </a:outerShdw>
          </a:effectLst>
        </p:spPr>
      </p:cxnSp>
      <p:sp>
        <p:nvSpPr>
          <p:cNvPr id="16" name="Down Arrow 15"/>
          <p:cNvSpPr/>
          <p:nvPr/>
        </p:nvSpPr>
        <p:spPr bwMode="auto">
          <a:xfrm rot="3562928">
            <a:off x="4188190" y="3179284"/>
            <a:ext cx="457200" cy="887915"/>
          </a:xfrm>
          <a:prstGeom prst="downArrow">
            <a:avLst/>
          </a:prstGeom>
          <a:solidFill>
            <a:schemeClr val="accent3">
              <a:lumMod val="65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Down Arrow 16"/>
          <p:cNvSpPr/>
          <p:nvPr/>
        </p:nvSpPr>
        <p:spPr bwMode="auto">
          <a:xfrm>
            <a:off x="7239000" y="3505200"/>
            <a:ext cx="457200" cy="381000"/>
          </a:xfrm>
          <a:prstGeom prst="downArrow">
            <a:avLst/>
          </a:prstGeom>
          <a:solidFill>
            <a:schemeClr val="accent3">
              <a:lumMod val="65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8" name="Straight Arrow Connector 17"/>
          <p:cNvCxnSpPr/>
          <p:nvPr/>
        </p:nvCxnSpPr>
        <p:spPr bwMode="auto">
          <a:xfrm rot="5400000">
            <a:off x="6973094" y="5371306"/>
            <a:ext cx="533400" cy="1588"/>
          </a:xfrm>
          <a:prstGeom prst="straightConnector1">
            <a:avLst/>
          </a:prstGeom>
          <a:solidFill>
            <a:schemeClr val="accent1"/>
          </a:solidFill>
          <a:ln w="38100" cap="flat" cmpd="sng" algn="ctr">
            <a:solidFill>
              <a:srgbClr val="008000"/>
            </a:solidFill>
            <a:prstDash val="solid"/>
            <a:round/>
            <a:headEnd type="none" w="med" len="med"/>
            <a:tailEnd type="arrow"/>
          </a:ln>
          <a:effectLst>
            <a:outerShdw blurRad="50800" dist="38100" dir="2700000" algn="tl" rotWithShape="0">
              <a:srgbClr val="000000">
                <a:alpha val="43000"/>
              </a:srgbClr>
            </a:outerShdw>
          </a:effectLst>
        </p:spPr>
      </p:cxnSp>
      <p:cxnSp>
        <p:nvCxnSpPr>
          <p:cNvPr id="19" name="Straight Arrow Connector 18"/>
          <p:cNvCxnSpPr/>
          <p:nvPr/>
        </p:nvCxnSpPr>
        <p:spPr bwMode="auto">
          <a:xfrm rot="5400000">
            <a:off x="7658100" y="4229100"/>
            <a:ext cx="457200" cy="228600"/>
          </a:xfrm>
          <a:prstGeom prst="straightConnector1">
            <a:avLst/>
          </a:prstGeom>
          <a:solidFill>
            <a:schemeClr val="accent1"/>
          </a:solidFill>
          <a:ln w="38100" cap="flat" cmpd="sng" algn="ctr">
            <a:solidFill>
              <a:srgbClr val="008000"/>
            </a:solidFill>
            <a:prstDash val="solid"/>
            <a:round/>
            <a:headEnd type="none" w="med" len="med"/>
            <a:tailEnd type="arrow"/>
          </a:ln>
          <a:effectLst>
            <a:outerShdw blurRad="50800" dist="38100" dir="2700000" algn="tl" rotWithShape="0">
              <a:srgbClr val="000000">
                <a:alpha val="43000"/>
              </a:srgbClr>
            </a:outerShdw>
          </a:effectLst>
        </p:spPr>
      </p:cxnSp>
      <p:cxnSp>
        <p:nvCxnSpPr>
          <p:cNvPr id="21" name="Straight Arrow Connector 20"/>
          <p:cNvCxnSpPr/>
          <p:nvPr/>
        </p:nvCxnSpPr>
        <p:spPr bwMode="auto">
          <a:xfrm flipV="1">
            <a:off x="5945188" y="4876800"/>
            <a:ext cx="531812" cy="152400"/>
          </a:xfrm>
          <a:prstGeom prst="straightConnector1">
            <a:avLst/>
          </a:prstGeom>
          <a:solidFill>
            <a:schemeClr val="accent1"/>
          </a:solidFill>
          <a:ln w="38100" cap="flat" cmpd="sng" algn="ctr">
            <a:solidFill>
              <a:srgbClr val="008000"/>
            </a:solidFill>
            <a:prstDash val="solid"/>
            <a:round/>
            <a:headEnd type="none" w="med" len="med"/>
            <a:tailEnd type="arrow"/>
          </a:ln>
          <a:effectLst>
            <a:outerShdw blurRad="50800" dist="38100" dir="2700000" algn="tl" rotWithShape="0">
              <a:srgbClr val="000000">
                <a:alpha val="43000"/>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workshops &amp; classes &amp; other activities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1219200" y="990600"/>
            <a:ext cx="7620000" cy="5257800"/>
          </a:xfrm>
          <a:prstGeom prst="rect">
            <a:avLst/>
          </a:prstGeom>
          <a:noFill/>
          <a:ln w="9525">
            <a:noFill/>
            <a:miter lim="800000"/>
            <a:headEnd/>
            <a:tailEnd/>
          </a:ln>
          <a:effectLst/>
        </p:spPr>
        <p:txBody>
          <a:bodyPr>
            <a:prstTxWarp prst="textNoShape">
              <a:avLst/>
            </a:prstTxWarp>
          </a:bodyPr>
          <a:lstStyle/>
          <a:p>
            <a:r>
              <a:rPr lang="en-US" sz="1800" dirty="0" smtClean="0">
                <a:latin typeface="Skia"/>
                <a:cs typeface="Skia"/>
              </a:rPr>
              <a:t>Ocean Optics Class @ </a:t>
            </a:r>
            <a:r>
              <a:rPr lang="en-US" sz="1800" dirty="0" err="1" smtClean="0">
                <a:latin typeface="Skia"/>
                <a:cs typeface="Skia"/>
              </a:rPr>
              <a:t>UMaine</a:t>
            </a:r>
            <a:r>
              <a:rPr lang="en-US" sz="1800" dirty="0" smtClean="0">
                <a:latin typeface="Skia"/>
                <a:cs typeface="Skia"/>
              </a:rPr>
              <a:t>, Jul 2011</a:t>
            </a:r>
          </a:p>
          <a:p>
            <a:endParaRPr lang="en-US" sz="1800" dirty="0" smtClean="0">
              <a:latin typeface="Skia"/>
              <a:cs typeface="Skia"/>
            </a:endParaRPr>
          </a:p>
          <a:p>
            <a:r>
              <a:rPr lang="en-US" sz="1800" dirty="0" err="1" smtClean="0">
                <a:latin typeface="Skia"/>
                <a:cs typeface="Skia"/>
              </a:rPr>
              <a:t>Satlantic</a:t>
            </a:r>
            <a:r>
              <a:rPr lang="en-US" sz="1800" dirty="0" smtClean="0">
                <a:latin typeface="Skia"/>
                <a:cs typeface="Skia"/>
              </a:rPr>
              <a:t> </a:t>
            </a:r>
            <a:r>
              <a:rPr lang="en-US" sz="1800" dirty="0" err="1" smtClean="0">
                <a:latin typeface="Skia"/>
                <a:cs typeface="Skia"/>
              </a:rPr>
              <a:t>HyperPro</a:t>
            </a:r>
            <a:r>
              <a:rPr lang="en-US" sz="1800" dirty="0" smtClean="0">
                <a:latin typeface="Skia"/>
                <a:cs typeface="Skia"/>
              </a:rPr>
              <a:t> processing working group (NOAA</a:t>
            </a:r>
            <a:r>
              <a:rPr lang="en-US" sz="1800" dirty="0" smtClean="0">
                <a:latin typeface="Skia"/>
                <a:cs typeface="Skia"/>
              </a:rPr>
              <a:t>)</a:t>
            </a:r>
          </a:p>
          <a:p>
            <a:endParaRPr lang="en-US" sz="1800" dirty="0" smtClean="0">
              <a:latin typeface="Skia"/>
              <a:cs typeface="Skia"/>
            </a:endParaRPr>
          </a:p>
          <a:p>
            <a:r>
              <a:rPr lang="en-US" sz="1800" dirty="0" smtClean="0">
                <a:latin typeface="Skia"/>
                <a:cs typeface="Skia"/>
              </a:rPr>
              <a:t>PACE, ACE, Geo-CAPE working groups</a:t>
            </a:r>
          </a:p>
          <a:p>
            <a:endParaRPr lang="en-US" sz="1800" dirty="0" smtClean="0">
              <a:latin typeface="Skia"/>
              <a:cs typeface="Skia"/>
            </a:endParaRPr>
          </a:p>
          <a:p>
            <a:r>
              <a:rPr lang="en-US" sz="1800" dirty="0" smtClean="0">
                <a:latin typeface="Skia"/>
                <a:cs typeface="Skia"/>
              </a:rPr>
              <a:t>SeaHARRE-6 </a:t>
            </a:r>
            <a:endParaRPr lang="en-US" sz="1800" dirty="0" smtClean="0">
              <a:latin typeface="Skia"/>
              <a:cs typeface="Skia"/>
            </a:endParaRPr>
          </a:p>
          <a:p>
            <a:endParaRPr lang="en-US" sz="1800" dirty="0" smtClean="0">
              <a:latin typeface="Skia"/>
              <a:cs typeface="Skia"/>
            </a:endParaRPr>
          </a:p>
          <a:p>
            <a:r>
              <a:rPr lang="en-US" sz="1800" dirty="0" smtClean="0">
                <a:solidFill>
                  <a:srgbClr val="FF0000"/>
                </a:solidFill>
                <a:latin typeface="Skia"/>
                <a:cs typeface="Skia"/>
              </a:rPr>
              <a:t>collaboration with </a:t>
            </a:r>
            <a:r>
              <a:rPr lang="en-US" sz="1800" dirty="0" err="1" smtClean="0">
                <a:solidFill>
                  <a:srgbClr val="FF0000"/>
                </a:solidFill>
                <a:latin typeface="Skia"/>
                <a:cs typeface="Skia"/>
              </a:rPr>
              <a:t>SeaBASS</a:t>
            </a:r>
            <a:r>
              <a:rPr lang="en-US" sz="1800" dirty="0" smtClean="0">
                <a:solidFill>
                  <a:srgbClr val="FF0000"/>
                </a:solidFill>
                <a:latin typeface="Skia"/>
                <a:cs typeface="Skia"/>
              </a:rPr>
              <a:t> Team</a:t>
            </a:r>
            <a:endParaRPr lang="en-US" sz="1800" dirty="0" smtClean="0">
              <a:solidFill>
                <a:srgbClr val="FF0000"/>
              </a:solidFill>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r>
              <a:rPr lang="en-US" sz="1800" dirty="0" smtClean="0">
                <a:solidFill>
                  <a:srgbClr val="008000"/>
                </a:solidFill>
                <a:latin typeface="Skia"/>
                <a:cs typeface="Skia"/>
              </a:rPr>
              <a:t>CDOM absorption workshop, fall 2012</a:t>
            </a:r>
            <a:endParaRPr lang="en-US" sz="1800" dirty="0" smtClean="0">
              <a:solidFill>
                <a:srgbClr val="008000"/>
              </a:solidFill>
              <a:latin typeface="Skia"/>
              <a:cs typeface="Skia"/>
            </a:endParaRP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r>
              <a:rPr lang="en-US" sz="1800" dirty="0" smtClean="0">
                <a:solidFill>
                  <a:srgbClr val="0000FF"/>
                </a:solidFill>
                <a:latin typeface="Skia"/>
                <a:cs typeface="Skia"/>
              </a:rPr>
              <a:t>particulate absorption (proposed for 2013, pending input from HQ &amp;AC)</a:t>
            </a:r>
          </a:p>
          <a:p>
            <a:endParaRPr lang="en-US" sz="1800" dirty="0" smtClean="0">
              <a:solidFill>
                <a:srgbClr val="0000FF"/>
              </a:solidFill>
              <a:latin typeface="Skia"/>
              <a:cs typeface="Skia"/>
            </a:endParaRPr>
          </a:p>
          <a:p>
            <a:r>
              <a:rPr lang="en-US" sz="1800" dirty="0" smtClean="0">
                <a:solidFill>
                  <a:srgbClr val="0000FF"/>
                </a:solidFill>
                <a:latin typeface="Skia"/>
                <a:cs typeface="Skia"/>
              </a:rPr>
              <a:t>wet optics laboratory to be built @ GSFC, late </a:t>
            </a:r>
            <a:r>
              <a:rPr lang="en-US" sz="1800" dirty="0" smtClean="0">
                <a:solidFill>
                  <a:srgbClr val="0000FF"/>
                </a:solidFill>
                <a:latin typeface="Skia"/>
                <a:cs typeface="Skia"/>
              </a:rPr>
              <a:t>2012 / early 2013</a:t>
            </a:r>
          </a:p>
          <a:p>
            <a:endParaRPr lang="en-US" sz="1800" dirty="0" smtClean="0">
              <a:latin typeface="Skia"/>
              <a:cs typeface="Skia"/>
            </a:endParaRPr>
          </a:p>
          <a:p>
            <a:endParaRPr lang="en-US" sz="1800" dirty="0" smtClean="0">
              <a:latin typeface="Skia"/>
              <a:cs typeface="Skia"/>
            </a:endParaRPr>
          </a:p>
          <a:p>
            <a:endParaRPr lang="en-US" sz="1800" dirty="0" smtClean="0">
              <a:latin typeface="Skia"/>
              <a:cs typeface="Skia"/>
            </a:endParaRPr>
          </a:p>
          <a:p>
            <a:r>
              <a:rPr lang="en-US" sz="1800" dirty="0" smtClean="0">
                <a:latin typeface="Skia"/>
                <a:cs typeface="Skia"/>
              </a:rPr>
              <a:t> </a:t>
            </a:r>
          </a:p>
          <a:p>
            <a:endParaRPr lang="en-US" sz="1800" dirty="0" smtClean="0">
              <a:latin typeface="Skia"/>
              <a:cs typeface="Skia"/>
            </a:endParaRPr>
          </a:p>
          <a:p>
            <a:endParaRPr lang="en-US" sz="1800" dirty="0" smtClean="0">
              <a:latin typeface="Skia"/>
              <a:cs typeface="Skia"/>
            </a:endParaRPr>
          </a:p>
          <a:p>
            <a:endParaRPr lang="en-US" sz="1800" dirty="0">
              <a:latin typeface="Skia"/>
              <a:cs typeface="Skia"/>
            </a:endParaRPr>
          </a:p>
          <a:p>
            <a:endParaRPr lang="en-US" sz="1800" dirty="0" smtClean="0">
              <a:latin typeface="Skia"/>
              <a:cs typeface="Skia"/>
            </a:endParaRPr>
          </a:p>
          <a:p>
            <a:pPr marL="342900" indent="-342900" eaLnBrk="1" hangingPunct="1">
              <a:spcBef>
                <a:spcPct val="20000"/>
              </a:spcBef>
            </a:pPr>
            <a:endParaRPr lang="en-US" sz="1800" dirty="0" smtClean="0">
              <a:latin typeface="Skia"/>
              <a:cs typeface="Skia"/>
            </a:endParaRPr>
          </a:p>
          <a:p>
            <a:pPr marL="742950" lvl="1" indent="-285750" eaLnBrk="1" hangingPunct="1">
              <a:spcBef>
                <a:spcPct val="20000"/>
              </a:spcBef>
            </a:pPr>
            <a:endParaRPr lang="en-US" sz="1800" dirty="0" smtClean="0">
              <a:latin typeface="Skia"/>
              <a:cs typeface="Skia"/>
            </a:endParaRPr>
          </a:p>
        </p:txBody>
      </p:sp>
      <p:sp>
        <p:nvSpPr>
          <p:cNvPr id="5" name="TextBox 4"/>
          <p:cNvSpPr txBox="1"/>
          <p:nvPr/>
        </p:nvSpPr>
        <p:spPr>
          <a:xfrm rot="16200000">
            <a:off x="73182" y="4333845"/>
            <a:ext cx="1143000" cy="400110"/>
          </a:xfrm>
          <a:prstGeom prst="rect">
            <a:avLst/>
          </a:prstGeom>
          <a:noFill/>
          <a:ln w="19050">
            <a:solidFill>
              <a:srgbClr val="008000"/>
            </a:solidFill>
          </a:ln>
        </p:spPr>
        <p:txBody>
          <a:bodyPr wrap="square" rtlCol="0">
            <a:spAutoFit/>
          </a:bodyPr>
          <a:lstStyle/>
          <a:p>
            <a:pPr algn="ctr"/>
            <a:r>
              <a:rPr lang="en-US" sz="2000" dirty="0" smtClean="0">
                <a:latin typeface="Skia"/>
                <a:cs typeface="Skia"/>
              </a:rPr>
              <a:t>planned</a:t>
            </a:r>
            <a:endParaRPr lang="en-US" sz="2000" dirty="0">
              <a:latin typeface="Skia"/>
              <a:cs typeface="Skia"/>
            </a:endParaRPr>
          </a:p>
        </p:txBody>
      </p:sp>
      <p:sp>
        <p:nvSpPr>
          <p:cNvPr id="8" name="Right Brace 7"/>
          <p:cNvSpPr/>
          <p:nvPr/>
        </p:nvSpPr>
        <p:spPr bwMode="auto">
          <a:xfrm rot="10800000">
            <a:off x="838200" y="4343399"/>
            <a:ext cx="228600" cy="380999"/>
          </a:xfrm>
          <a:prstGeom prst="rightBrac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TextBox 8"/>
          <p:cNvSpPr txBox="1"/>
          <p:nvPr/>
        </p:nvSpPr>
        <p:spPr>
          <a:xfrm rot="16200000">
            <a:off x="-86136" y="5705445"/>
            <a:ext cx="1447800" cy="400110"/>
          </a:xfrm>
          <a:prstGeom prst="rect">
            <a:avLst/>
          </a:prstGeom>
          <a:noFill/>
          <a:ln w="19050">
            <a:solidFill>
              <a:srgbClr val="0000FF"/>
            </a:solidFill>
          </a:ln>
        </p:spPr>
        <p:txBody>
          <a:bodyPr wrap="square" rtlCol="0">
            <a:spAutoFit/>
          </a:bodyPr>
          <a:lstStyle/>
          <a:p>
            <a:pPr algn="ctr"/>
            <a:r>
              <a:rPr lang="en-US" sz="2000" dirty="0" smtClean="0">
                <a:latin typeface="Skia"/>
                <a:cs typeface="Skia"/>
              </a:rPr>
              <a:t>considered</a:t>
            </a:r>
            <a:endParaRPr lang="en-US" sz="2000" dirty="0">
              <a:latin typeface="Skia"/>
              <a:cs typeface="Skia"/>
            </a:endParaRPr>
          </a:p>
        </p:txBody>
      </p:sp>
      <p:sp>
        <p:nvSpPr>
          <p:cNvPr id="11" name="Right Brace 10"/>
          <p:cNvSpPr/>
          <p:nvPr/>
        </p:nvSpPr>
        <p:spPr bwMode="auto">
          <a:xfrm rot="10800000">
            <a:off x="850773" y="5410200"/>
            <a:ext cx="228600" cy="914400"/>
          </a:xfrm>
          <a:prstGeom prst="rightBrac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TextBox 11"/>
          <p:cNvSpPr txBox="1"/>
          <p:nvPr/>
        </p:nvSpPr>
        <p:spPr>
          <a:xfrm rot="16200000">
            <a:off x="-646500" y="2085945"/>
            <a:ext cx="2590800" cy="400110"/>
          </a:xfrm>
          <a:prstGeom prst="rect">
            <a:avLst/>
          </a:prstGeom>
          <a:noFill/>
          <a:ln w="19050">
            <a:solidFill>
              <a:schemeClr val="tx1"/>
            </a:solidFill>
          </a:ln>
        </p:spPr>
        <p:txBody>
          <a:bodyPr wrap="square" rtlCol="0">
            <a:spAutoFit/>
          </a:bodyPr>
          <a:lstStyle/>
          <a:p>
            <a:pPr algn="ctr"/>
            <a:r>
              <a:rPr lang="en-US" sz="2000" dirty="0" smtClean="0">
                <a:latin typeface="Skia"/>
                <a:cs typeface="Skia"/>
              </a:rPr>
              <a:t>complete or </a:t>
            </a:r>
            <a:r>
              <a:rPr lang="en-US" sz="2000" dirty="0" smtClean="0">
                <a:latin typeface="Skia"/>
                <a:cs typeface="Skia"/>
              </a:rPr>
              <a:t>ongoing</a:t>
            </a:r>
            <a:endParaRPr lang="en-US" sz="2000" dirty="0">
              <a:latin typeface="Skia"/>
              <a:cs typeface="Skia"/>
            </a:endParaRPr>
          </a:p>
        </p:txBody>
      </p:sp>
      <p:sp>
        <p:nvSpPr>
          <p:cNvPr id="13" name="Right Brace 12"/>
          <p:cNvSpPr/>
          <p:nvPr/>
        </p:nvSpPr>
        <p:spPr bwMode="auto">
          <a:xfrm rot="10800000">
            <a:off x="842414" y="1027600"/>
            <a:ext cx="292230" cy="2514600"/>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err="1" smtClean="0">
                <a:solidFill>
                  <a:srgbClr val="008000"/>
                </a:solidFill>
                <a:effectLst>
                  <a:outerShdw blurRad="50800" dist="38100" dir="2700000">
                    <a:srgbClr val="000000">
                      <a:alpha val="43000"/>
                    </a:srgbClr>
                  </a:outerShdw>
                </a:effectLst>
                <a:latin typeface="Skia" pitchFamily="-65" charset="0"/>
              </a:rPr>
              <a:t>SeaBASS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286000" y="1524000"/>
            <a:ext cx="4876800" cy="3276600"/>
          </a:xfrm>
          <a:prstGeom prst="rect">
            <a:avLst/>
          </a:prstGeom>
          <a:noFill/>
          <a:ln w="9525">
            <a:noFill/>
            <a:miter lim="800000"/>
            <a:headEnd/>
            <a:tailEnd/>
          </a:ln>
          <a:effectLst/>
        </p:spPr>
        <p:txBody>
          <a:bodyPr>
            <a:prstTxWarp prst="textNoShape">
              <a:avLst/>
            </a:prstTxWarp>
          </a:bodyPr>
          <a:lstStyle/>
          <a:p>
            <a:r>
              <a:rPr lang="en-US" sz="2100" dirty="0" smtClean="0">
                <a:solidFill>
                  <a:srgbClr val="FF0000"/>
                </a:solidFill>
                <a:latin typeface="Skia"/>
                <a:cs typeface="Skia"/>
              </a:rPr>
              <a:t>outline (for Chris):</a:t>
            </a:r>
          </a:p>
          <a:p>
            <a:endParaRPr lang="en-US" sz="2100" dirty="0" smtClean="0">
              <a:latin typeface="Skia"/>
              <a:cs typeface="Skia"/>
            </a:endParaRPr>
          </a:p>
          <a:p>
            <a:r>
              <a:rPr lang="en-US" sz="2100" dirty="0" smtClean="0">
                <a:latin typeface="Skia"/>
                <a:cs typeface="Skia"/>
              </a:rPr>
              <a:t>NODC</a:t>
            </a:r>
          </a:p>
          <a:p>
            <a:endParaRPr lang="en-US" sz="2100" dirty="0" smtClean="0">
              <a:latin typeface="Skia"/>
              <a:cs typeface="Skia"/>
            </a:endParaRPr>
          </a:p>
          <a:p>
            <a:r>
              <a:rPr lang="en-US" sz="2100" dirty="0" smtClean="0">
                <a:latin typeface="Skia"/>
                <a:cs typeface="Skia"/>
              </a:rPr>
              <a:t>updates to Web site &amp; FCHECK</a:t>
            </a:r>
          </a:p>
          <a:p>
            <a:endParaRPr lang="en-US" sz="2100" dirty="0" smtClean="0">
              <a:latin typeface="Skia"/>
              <a:cs typeface="Skia"/>
            </a:endParaRPr>
          </a:p>
          <a:p>
            <a:r>
              <a:rPr lang="en-US" sz="2100" dirty="0" smtClean="0">
                <a:latin typeface="Skia"/>
                <a:cs typeface="Skia"/>
              </a:rPr>
              <a:t>data submission updates</a:t>
            </a:r>
          </a:p>
          <a:p>
            <a:endParaRPr lang="en-US" sz="2100" dirty="0" smtClean="0">
              <a:latin typeface="Skia"/>
              <a:cs typeface="Skia"/>
            </a:endParaRPr>
          </a:p>
          <a:p>
            <a:r>
              <a:rPr lang="en-US" sz="2100" dirty="0" smtClean="0">
                <a:latin typeface="Skia"/>
                <a:cs typeface="Skia"/>
              </a:rPr>
              <a:t>instrument / calibration reports</a:t>
            </a:r>
          </a:p>
          <a:p>
            <a:endParaRPr lang="en-US" sz="2100" dirty="0" smtClean="0">
              <a:latin typeface="Skia"/>
              <a:cs typeface="Skia"/>
            </a:endParaRPr>
          </a:p>
          <a:p>
            <a:endParaRPr lang="en-US" dirty="0" smtClean="0">
              <a:latin typeface="Skia"/>
              <a:cs typeface="Skia"/>
            </a:endParaRPr>
          </a:p>
          <a:p>
            <a:endParaRPr lang="en-US" dirty="0" smtClean="0">
              <a:latin typeface="Skia"/>
              <a:cs typeface="Skia"/>
            </a:endParaRPr>
          </a:p>
          <a:p>
            <a:endParaRPr lang="en-US" dirty="0">
              <a:latin typeface="Skia"/>
              <a:cs typeface="Skia"/>
            </a:endParaRPr>
          </a:p>
          <a:p>
            <a:endParaRPr lang="en-US" dirty="0" smtClean="0">
              <a:latin typeface="Skia"/>
              <a:cs typeface="Skia"/>
            </a:endParaRPr>
          </a:p>
          <a:p>
            <a:pPr marL="342900" indent="-342900" eaLnBrk="1" hangingPunct="1">
              <a:spcBef>
                <a:spcPct val="20000"/>
              </a:spcBef>
            </a:pPr>
            <a:endParaRPr lang="en-US" dirty="0" smtClean="0">
              <a:latin typeface="Skia"/>
              <a:cs typeface="Skia"/>
            </a:endParaRPr>
          </a:p>
          <a:p>
            <a:pPr marL="742950" lvl="1" indent="-285750" eaLnBrk="1" hangingPunct="1">
              <a:spcBef>
                <a:spcPct val="20000"/>
              </a:spcBef>
            </a:pPr>
            <a:endParaRPr lang="en-US" dirty="0" smtClean="0">
              <a:latin typeface="Skia"/>
              <a:cs typeface="Ski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contributions to the NOAA NODC</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457200" y="1066800"/>
            <a:ext cx="8382000" cy="5486400"/>
          </a:xfrm>
          <a:prstGeom prst="rect">
            <a:avLst/>
          </a:prstGeom>
          <a:noFill/>
          <a:ln w="9525">
            <a:noFill/>
            <a:miter lim="800000"/>
            <a:headEnd/>
            <a:tailEnd/>
          </a:ln>
          <a:effectLst/>
        </p:spPr>
        <p:txBody>
          <a:bodyPr>
            <a:prstTxWarp prst="textNoShape">
              <a:avLst/>
            </a:prstTxWarp>
          </a:bodyPr>
          <a:lstStyle/>
          <a:p>
            <a:r>
              <a:rPr lang="en-US" sz="1800" dirty="0" err="1" smtClean="0">
                <a:latin typeface="Skia"/>
                <a:cs typeface="Skia"/>
              </a:rPr>
              <a:t>SeaBASS</a:t>
            </a:r>
            <a:r>
              <a:rPr lang="en-US" sz="1800" dirty="0" smtClean="0">
                <a:latin typeface="Skia"/>
                <a:cs typeface="Skia"/>
              </a:rPr>
              <a:t> follows the </a:t>
            </a:r>
            <a:r>
              <a:rPr lang="en-US" sz="1800" b="1" dirty="0" smtClean="0">
                <a:latin typeface="Skia"/>
                <a:cs typeface="Skia"/>
              </a:rPr>
              <a:t>NASA Earth Science Data and Information Policy</a:t>
            </a:r>
            <a:r>
              <a:rPr lang="en-US" sz="1800" dirty="0" smtClean="0">
                <a:latin typeface="Skia"/>
                <a:cs typeface="Skia"/>
              </a:rPr>
              <a:t>:</a:t>
            </a:r>
          </a:p>
          <a:p>
            <a:endParaRPr lang="en-US" sz="1600" dirty="0" smtClean="0">
              <a:latin typeface="Skia"/>
              <a:cs typeface="Skia"/>
            </a:endParaRPr>
          </a:p>
          <a:p>
            <a:pPr marL="230188" indent="-230188">
              <a:buFont typeface="Arial"/>
              <a:buChar char="•"/>
            </a:pPr>
            <a:r>
              <a:rPr lang="en-US" sz="1600" dirty="0" err="1" smtClean="0">
                <a:latin typeface="Skia"/>
                <a:cs typeface="Skia"/>
              </a:rPr>
              <a:t>SeaBASS</a:t>
            </a:r>
            <a:r>
              <a:rPr lang="en-US" sz="1600" dirty="0" smtClean="0">
                <a:latin typeface="Skia"/>
                <a:cs typeface="Skia"/>
              </a:rPr>
              <a:t> data are publicly available</a:t>
            </a:r>
          </a:p>
          <a:p>
            <a:pPr marL="230188" indent="-230188">
              <a:buFont typeface="Arial"/>
              <a:buChar char="•"/>
            </a:pPr>
            <a:endParaRPr lang="en-US" sz="1600" dirty="0" smtClean="0">
              <a:latin typeface="Skia"/>
              <a:cs typeface="Skia"/>
            </a:endParaRPr>
          </a:p>
          <a:p>
            <a:pPr marL="230188" indent="-230188">
              <a:buFont typeface="Arial"/>
              <a:buChar char="•"/>
            </a:pPr>
            <a:r>
              <a:rPr lang="en-US" sz="1600" dirty="0" err="1" smtClean="0">
                <a:latin typeface="Skia"/>
                <a:cs typeface="Skia"/>
              </a:rPr>
              <a:t>SeaBASS</a:t>
            </a:r>
            <a:r>
              <a:rPr lang="en-US" sz="1600" dirty="0" smtClean="0">
                <a:latin typeface="Skia"/>
                <a:cs typeface="Skia"/>
              </a:rPr>
              <a:t> data are for research and education use only</a:t>
            </a:r>
          </a:p>
          <a:p>
            <a:pPr marL="230188" indent="-230188">
              <a:buFont typeface="Arial"/>
              <a:buChar char="•"/>
            </a:pPr>
            <a:endParaRPr lang="en-US" sz="1600" dirty="0" smtClean="0">
              <a:latin typeface="Skia"/>
              <a:cs typeface="Skia"/>
            </a:endParaRPr>
          </a:p>
          <a:p>
            <a:pPr marL="230188" indent="-230188">
              <a:buFont typeface="Arial"/>
              <a:buChar char="•"/>
            </a:pPr>
            <a:r>
              <a:rPr lang="en-US" sz="1600" dirty="0" err="1" smtClean="0">
                <a:latin typeface="Skia"/>
                <a:cs typeface="Skia"/>
              </a:rPr>
              <a:t>Contributor(s</a:t>
            </a:r>
            <a:r>
              <a:rPr lang="en-US" sz="1600" dirty="0" smtClean="0">
                <a:latin typeface="Skia"/>
                <a:cs typeface="Skia"/>
              </a:rPr>
              <a:t>) are extended authorship until the 3-year data collection anniversary</a:t>
            </a:r>
          </a:p>
          <a:p>
            <a:pPr marL="230188" indent="-230188">
              <a:buFont typeface="Arial"/>
              <a:buChar char="•"/>
            </a:pPr>
            <a:endParaRPr lang="en-US" sz="1600" dirty="0" smtClean="0">
              <a:latin typeface="Skia"/>
              <a:cs typeface="Skia"/>
            </a:endParaRPr>
          </a:p>
          <a:p>
            <a:pPr marL="230188" indent="-230188">
              <a:buFont typeface="Arial"/>
              <a:buChar char="•"/>
            </a:pPr>
            <a:r>
              <a:rPr lang="en-US" sz="1600" dirty="0" err="1" smtClean="0">
                <a:latin typeface="Skia"/>
                <a:cs typeface="Skia"/>
              </a:rPr>
              <a:t>Contributor(s</a:t>
            </a:r>
            <a:r>
              <a:rPr lang="en-US" sz="1600" dirty="0" smtClean="0">
                <a:latin typeface="Skia"/>
                <a:cs typeface="Skia"/>
              </a:rPr>
              <a:t>), </a:t>
            </a:r>
            <a:r>
              <a:rPr lang="en-US" sz="1600" dirty="0" err="1" smtClean="0">
                <a:latin typeface="Skia"/>
                <a:cs typeface="Skia"/>
              </a:rPr>
              <a:t>SeaBASS</a:t>
            </a:r>
            <a:r>
              <a:rPr lang="en-US" sz="1600" dirty="0" smtClean="0">
                <a:latin typeface="Skia"/>
                <a:cs typeface="Skia"/>
              </a:rPr>
              <a:t>, and NASA are all to be acknowledged by all users incorporating </a:t>
            </a:r>
            <a:r>
              <a:rPr lang="en-US" sz="1600" dirty="0" err="1" smtClean="0">
                <a:latin typeface="Skia"/>
                <a:cs typeface="Skia"/>
              </a:rPr>
              <a:t>SeaBASS</a:t>
            </a:r>
            <a:r>
              <a:rPr lang="en-US" sz="1600" dirty="0" smtClean="0">
                <a:latin typeface="Skia"/>
                <a:cs typeface="Skia"/>
              </a:rPr>
              <a:t> data into their research (including presentations, proceedings, &amp; publications)</a:t>
            </a:r>
          </a:p>
          <a:p>
            <a:pPr marL="230188" indent="-230188">
              <a:buFont typeface="Arial"/>
              <a:buChar char="•"/>
            </a:pPr>
            <a:endParaRPr lang="en-US" sz="1600" dirty="0" smtClean="0">
              <a:latin typeface="Skia"/>
              <a:cs typeface="Skia"/>
            </a:endParaRPr>
          </a:p>
          <a:p>
            <a:pPr marL="230188" indent="-230188">
              <a:buFont typeface="Arial"/>
              <a:buChar char="•"/>
            </a:pPr>
            <a:r>
              <a:rPr lang="en-US" sz="1600" dirty="0" err="1" smtClean="0">
                <a:latin typeface="Skia"/>
                <a:cs typeface="Skia"/>
              </a:rPr>
              <a:t>SeaBASS</a:t>
            </a:r>
            <a:r>
              <a:rPr lang="en-US" sz="1600" dirty="0" smtClean="0">
                <a:latin typeface="Skia"/>
                <a:cs typeface="Skia"/>
              </a:rPr>
              <a:t> data will periodically be contributed to the NOAA NODC</a:t>
            </a:r>
          </a:p>
          <a:p>
            <a:endParaRPr lang="en-US" sz="1600" dirty="0" smtClean="0">
              <a:latin typeface="Skia"/>
              <a:cs typeface="Skia"/>
            </a:endParaRPr>
          </a:p>
          <a:p>
            <a:endParaRPr lang="en-US" sz="1600" dirty="0" smtClean="0">
              <a:latin typeface="Skia"/>
              <a:cs typeface="Skia"/>
            </a:endParaRPr>
          </a:p>
          <a:p>
            <a:endParaRPr lang="en-US" sz="1600" dirty="0" smtClean="0">
              <a:latin typeface="Skia"/>
              <a:cs typeface="Skia"/>
            </a:endParaRPr>
          </a:p>
          <a:p>
            <a:endParaRPr lang="en-US" sz="1600" dirty="0" smtClean="0">
              <a:solidFill>
                <a:srgbClr val="333399"/>
              </a:solidFill>
              <a:latin typeface="Skia"/>
              <a:cs typeface="Skia"/>
            </a:endParaRPr>
          </a:p>
          <a:p>
            <a:r>
              <a:rPr lang="en-US" sz="1800" b="1" dirty="0" smtClean="0">
                <a:solidFill>
                  <a:srgbClr val="3366FF"/>
                </a:solidFill>
                <a:latin typeface="Skia"/>
                <a:cs typeface="Skia"/>
              </a:rPr>
              <a:t>all </a:t>
            </a:r>
            <a:r>
              <a:rPr lang="en-US" sz="1800" b="1" dirty="0" err="1" smtClean="0">
                <a:solidFill>
                  <a:srgbClr val="3366FF"/>
                </a:solidFill>
                <a:latin typeface="Skia"/>
                <a:cs typeface="Skia"/>
              </a:rPr>
              <a:t>SeaBASS</a:t>
            </a:r>
            <a:r>
              <a:rPr lang="en-US" sz="1800" b="1" dirty="0" smtClean="0">
                <a:solidFill>
                  <a:srgbClr val="3366FF"/>
                </a:solidFill>
                <a:latin typeface="Skia"/>
                <a:cs typeface="Skia"/>
              </a:rPr>
              <a:t> data collected prior to 1 Jan 2009 submitted to NODC in Feb </a:t>
            </a:r>
            <a:r>
              <a:rPr lang="en-US" sz="1800" b="1" dirty="0" smtClean="0">
                <a:solidFill>
                  <a:srgbClr val="3366FF"/>
                </a:solidFill>
                <a:latin typeface="Skia"/>
                <a:cs typeface="Skia"/>
              </a:rPr>
              <a:t>2012</a:t>
            </a:r>
          </a:p>
          <a:p>
            <a:endParaRPr lang="en-US" sz="1800" b="1" dirty="0" smtClean="0">
              <a:solidFill>
                <a:srgbClr val="3366FF"/>
              </a:solidFill>
              <a:latin typeface="Skia"/>
              <a:cs typeface="Skia"/>
            </a:endParaRPr>
          </a:p>
          <a:p>
            <a:endParaRPr lang="en-US" sz="1800" b="1" dirty="0" smtClean="0">
              <a:solidFill>
                <a:srgbClr val="3366FF"/>
              </a:solidFill>
              <a:latin typeface="Skia"/>
              <a:cs typeface="Skia"/>
            </a:endParaRPr>
          </a:p>
          <a:p>
            <a:endParaRPr lang="en-US" sz="1800" b="1" dirty="0" smtClean="0">
              <a:solidFill>
                <a:srgbClr val="3366FF"/>
              </a:solidFill>
              <a:latin typeface="Skia"/>
              <a:cs typeface="Skia"/>
            </a:endParaRPr>
          </a:p>
          <a:p>
            <a:r>
              <a:rPr lang="en-US" sz="1600" b="1" dirty="0" smtClean="0">
                <a:solidFill>
                  <a:srgbClr val="3366FF"/>
                </a:solidFill>
                <a:latin typeface="Skia"/>
                <a:cs typeface="Skia"/>
              </a:rPr>
              <a:t>NOTE:  proposal PIs maintain ultimate responsibility for (co-I) data submission</a:t>
            </a:r>
          </a:p>
          <a:p>
            <a:endParaRPr lang="en-US" sz="1600" dirty="0" smtClean="0">
              <a:latin typeface="Skia"/>
              <a:cs typeface="Skia"/>
            </a:endParaRPr>
          </a:p>
          <a:p>
            <a:endParaRPr lang="en-US" sz="1600" dirty="0" smtClean="0">
              <a:latin typeface="Skia"/>
              <a:cs typeface="Skia"/>
            </a:endParaRPr>
          </a:p>
          <a:p>
            <a:endParaRPr lang="en-US" sz="1600" dirty="0">
              <a:latin typeface="Skia"/>
              <a:cs typeface="Skia"/>
            </a:endParaRPr>
          </a:p>
          <a:p>
            <a:endParaRPr lang="en-US" sz="1600" dirty="0" smtClean="0">
              <a:latin typeface="Skia"/>
              <a:cs typeface="Skia"/>
            </a:endParaRPr>
          </a:p>
          <a:p>
            <a:pPr marL="342900" indent="-342900" eaLnBrk="1" hangingPunct="1">
              <a:spcBef>
                <a:spcPct val="20000"/>
              </a:spcBef>
            </a:pPr>
            <a:endParaRPr lang="en-US" sz="1600" dirty="0" smtClean="0">
              <a:latin typeface="Skia"/>
              <a:cs typeface="Skia"/>
            </a:endParaRPr>
          </a:p>
          <a:p>
            <a:pPr marL="742950" lvl="1" indent="-285750" eaLnBrk="1" hangingPunct="1">
              <a:spcBef>
                <a:spcPct val="20000"/>
              </a:spcBef>
            </a:pPr>
            <a:endParaRPr lang="en-US" sz="1600" dirty="0" smtClean="0">
              <a:latin typeface="Skia"/>
              <a:cs typeface="Sk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xEl>
                                              <p:pRg st="6" end="6"/>
                                            </p:txEl>
                                          </p:spTgt>
                                        </p:tgtEl>
                                        <p:attrNameLst>
                                          <p:attrName>style.visibility</p:attrName>
                                        </p:attrNameLst>
                                      </p:cBhvr>
                                      <p:to>
                                        <p:strVal val="visible"/>
                                      </p:to>
                                    </p:set>
                                    <p:animEffect transition="in" filter="fade">
                                      <p:cBhvr>
                                        <p:cTn id="16" dur="500"/>
                                        <p:tgtEl>
                                          <p:spTgt spid="1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xEl>
                                              <p:pRg st="8" end="8"/>
                                            </p:txEl>
                                          </p:spTgt>
                                        </p:tgtEl>
                                        <p:attrNameLst>
                                          <p:attrName>style.visibility</p:attrName>
                                        </p:attrNameLst>
                                      </p:cBhvr>
                                      <p:to>
                                        <p:strVal val="visible"/>
                                      </p:to>
                                    </p:set>
                                    <p:animEffect transition="in" filter="fade">
                                      <p:cBhvr>
                                        <p:cTn id="19" dur="500"/>
                                        <p:tgtEl>
                                          <p:spTgt spid="1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xEl>
                                              <p:pRg st="10" end="10"/>
                                            </p:txEl>
                                          </p:spTgt>
                                        </p:tgtEl>
                                        <p:attrNameLst>
                                          <p:attrName>style.visibility</p:attrName>
                                        </p:attrNameLst>
                                      </p:cBhvr>
                                      <p:to>
                                        <p:strVal val="visible"/>
                                      </p:to>
                                    </p:set>
                                    <p:animEffect transition="in" filter="fade">
                                      <p:cBhvr>
                                        <p:cTn id="22" dur="500"/>
                                        <p:tgtEl>
                                          <p:spTgt spid="15">
                                            <p:txEl>
                                              <p:pRg st="10" end="10"/>
                                            </p:txEl>
                                          </p:spTgt>
                                        </p:tgtEl>
                                      </p:cBhvr>
                                    </p:animEffect>
                                  </p:childTnLst>
                                </p:cTn>
                              </p:par>
                              <p:par>
                                <p:cTn id="23" presetID="3" presetClass="emph" presetSubtype="2" fill="hold" grpId="1" nodeType="withEffect">
                                  <p:stCondLst>
                                    <p:cond delay="0"/>
                                  </p:stCondLst>
                                  <p:childTnLst>
                                    <p:animClr clrSpc="rgb">
                                      <p:cBhvr override="childStyle">
                                        <p:cTn id="24" dur="500" fill="hold"/>
                                        <p:tgtEl>
                                          <p:spTgt spid="15">
                                            <p:txEl>
                                              <p:pRg st="4" end="4"/>
                                            </p:txEl>
                                          </p:spTgt>
                                        </p:tgtEl>
                                        <p:attrNameLst>
                                          <p:attrName>style.color</p:attrName>
                                        </p:attrNameLst>
                                      </p:cBhvr>
                                      <p:to>
                                        <a:srgbClr val="BFBFBF"/>
                                      </p:to>
                                    </p:animClr>
                                  </p:childTnLst>
                                </p:cTn>
                              </p:par>
                              <p:par>
                                <p:cTn id="25" presetID="3" presetClass="emph" presetSubtype="2" fill="hold" grpId="1" nodeType="withEffect">
                                  <p:stCondLst>
                                    <p:cond delay="0"/>
                                  </p:stCondLst>
                                  <p:childTnLst>
                                    <p:animClr clrSpc="rgb">
                                      <p:cBhvr override="childStyle">
                                        <p:cTn id="26" dur="500" fill="hold"/>
                                        <p:tgtEl>
                                          <p:spTgt spid="15">
                                            <p:txEl>
                                              <p:pRg st="6" end="6"/>
                                            </p:txEl>
                                          </p:spTgt>
                                        </p:tgtEl>
                                        <p:attrNameLst>
                                          <p:attrName>style.color</p:attrName>
                                        </p:attrNameLst>
                                      </p:cBhvr>
                                      <p:to>
                                        <a:srgbClr val="BFBFBF"/>
                                      </p:to>
                                    </p:animClr>
                                  </p:childTnLst>
                                </p:cTn>
                              </p:par>
                              <p:par>
                                <p:cTn id="27" presetID="3" presetClass="emph" presetSubtype="2" fill="hold" grpId="1" nodeType="withEffect">
                                  <p:stCondLst>
                                    <p:cond delay="0"/>
                                  </p:stCondLst>
                                  <p:childTnLst>
                                    <p:animClr clrSpc="rgb">
                                      <p:cBhvr override="childStyle">
                                        <p:cTn id="28" dur="500" fill="hold"/>
                                        <p:tgtEl>
                                          <p:spTgt spid="15">
                                            <p:txEl>
                                              <p:pRg st="8" end="8"/>
                                            </p:txEl>
                                          </p:spTgt>
                                        </p:tgtEl>
                                        <p:attrNameLst>
                                          <p:attrName>style.color</p:attrName>
                                        </p:attrNameLst>
                                      </p:cBhvr>
                                      <p:to>
                                        <a:srgbClr val="BFBFBF"/>
                                      </p:to>
                                    </p:animClr>
                                  </p:childTnLst>
                                </p:cTn>
                              </p:par>
                              <p:par>
                                <p:cTn id="29" presetID="3" presetClass="emph" presetSubtype="2" fill="hold" grpId="1" nodeType="withEffect">
                                  <p:stCondLst>
                                    <p:cond delay="0"/>
                                  </p:stCondLst>
                                  <p:childTnLst>
                                    <p:animClr clrSpc="rgb">
                                      <p:cBhvr override="childStyle">
                                        <p:cTn id="30" dur="500" fill="hold"/>
                                        <p:tgtEl>
                                          <p:spTgt spid="15">
                                            <p:txEl>
                                              <p:pRg st="10" end="10"/>
                                            </p:txEl>
                                          </p:spTgt>
                                        </p:tgtEl>
                                        <p:attrNameLst>
                                          <p:attrName>style.color</p:attrName>
                                        </p:attrNameLst>
                                      </p:cBhvr>
                                      <p:to>
                                        <a:srgbClr val="BFBFBF"/>
                                      </p:to>
                                    </p:animClr>
                                  </p:childTnLst>
                                </p:cTn>
                              </p:par>
                              <p:par>
                                <p:cTn id="31" presetID="3" presetClass="emph" presetSubtype="2" fill="hold" grpId="2" nodeType="withEffect">
                                  <p:stCondLst>
                                    <p:cond delay="0"/>
                                  </p:stCondLst>
                                  <p:childTnLst>
                                    <p:animClr clrSpc="rgb">
                                      <p:cBhvr override="childStyle">
                                        <p:cTn id="32" dur="500" fill="hold"/>
                                        <p:tgtEl>
                                          <p:spTgt spid="15">
                                            <p:txEl>
                                              <p:pRg st="2" end="2"/>
                                            </p:txEl>
                                          </p:spTgt>
                                        </p:tgtEl>
                                        <p:attrNameLst>
                                          <p:attrName>style.color</p:attrName>
                                        </p:attrNameLst>
                                      </p:cBhvr>
                                      <p:to>
                                        <a:srgbClr val="BFBFBF"/>
                                      </p:to>
                                    </p:animClr>
                                  </p:childTnLst>
                                </p:cTn>
                              </p:par>
                              <p:par>
                                <p:cTn id="33" presetID="3" presetClass="emph" presetSubtype="2" fill="hold" grpId="2" nodeType="withEffect">
                                  <p:stCondLst>
                                    <p:cond delay="0"/>
                                  </p:stCondLst>
                                  <p:childTnLst>
                                    <p:animClr clrSpc="rgb">
                                      <p:cBhvr override="childStyle">
                                        <p:cTn id="34" dur="500" fill="hold"/>
                                        <p:tgtEl>
                                          <p:spTgt spid="15">
                                            <p:txEl>
                                              <p:pRg st="4" end="4"/>
                                            </p:txEl>
                                          </p:spTgt>
                                        </p:tgtEl>
                                        <p:attrNameLst>
                                          <p:attrName>style.color</p:attrName>
                                        </p:attrNameLst>
                                      </p:cBhvr>
                                      <p:to>
                                        <a:srgbClr val="BFBFBF"/>
                                      </p:to>
                                    </p:animClr>
                                  </p:childTnLst>
                                </p:cTn>
                              </p:par>
                              <p:par>
                                <p:cTn id="35" presetID="3" presetClass="emph" presetSubtype="2" fill="hold" grpId="2" nodeType="withEffect">
                                  <p:stCondLst>
                                    <p:cond delay="0"/>
                                  </p:stCondLst>
                                  <p:childTnLst>
                                    <p:animClr clrSpc="rgb">
                                      <p:cBhvr override="childStyle">
                                        <p:cTn id="36" dur="500" fill="hold"/>
                                        <p:tgtEl>
                                          <p:spTgt spid="15">
                                            <p:txEl>
                                              <p:pRg st="6" end="6"/>
                                            </p:txEl>
                                          </p:spTgt>
                                        </p:tgtEl>
                                        <p:attrNameLst>
                                          <p:attrName>style.color</p:attrName>
                                        </p:attrNameLst>
                                      </p:cBhvr>
                                      <p:to>
                                        <a:srgbClr val="BFBFBF"/>
                                      </p:to>
                                    </p:animClr>
                                  </p:childTnLst>
                                </p:cTn>
                              </p:par>
                              <p:par>
                                <p:cTn id="37" presetID="3" presetClass="emph" presetSubtype="2" fill="hold" grpId="2" nodeType="withEffect">
                                  <p:stCondLst>
                                    <p:cond delay="0"/>
                                  </p:stCondLst>
                                  <p:childTnLst>
                                    <p:animClr clrSpc="rgb">
                                      <p:cBhvr override="childStyle">
                                        <p:cTn id="38" dur="500" fill="hold"/>
                                        <p:tgtEl>
                                          <p:spTgt spid="15">
                                            <p:txEl>
                                              <p:pRg st="8" end="8"/>
                                            </p:txEl>
                                          </p:spTgt>
                                        </p:tgtEl>
                                        <p:attrNameLst>
                                          <p:attrName>style.color</p:attrName>
                                        </p:attrNameLst>
                                      </p:cBhvr>
                                      <p:to>
                                        <a:srgbClr val="BFBFBF"/>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2" nodeType="clickEffect">
                                  <p:stCondLst>
                                    <p:cond delay="0"/>
                                  </p:stCondLst>
                                  <p:childTnLst>
                                    <p:animClr clrSpc="rgb">
                                      <p:cBhvr override="childStyle">
                                        <p:cTn id="42" dur="500" fill="hold"/>
                                        <p:tgtEl>
                                          <p:spTgt spid="15">
                                            <p:txEl>
                                              <p:pRg st="10" end="10"/>
                                            </p:txEl>
                                          </p:spTgt>
                                        </p:tgtEl>
                                        <p:attrNameLst>
                                          <p:attrName>style.color</p:attrName>
                                        </p:attrNameLst>
                                      </p:cBhvr>
                                      <p:to>
                                        <a:schemeClr val="tx1"/>
                                      </p:to>
                                    </p:animClr>
                                  </p:childTnLst>
                                </p:cTn>
                              </p:par>
                              <p:par>
                                <p:cTn id="43" presetID="10" presetClass="entr" presetSubtype="0" fill="hold" grpId="0" nodeType="withEffect">
                                  <p:stCondLst>
                                    <p:cond delay="0"/>
                                  </p:stCondLst>
                                  <p:childTnLst>
                                    <p:set>
                                      <p:cBhvr>
                                        <p:cTn id="44" dur="1" fill="hold">
                                          <p:stCondLst>
                                            <p:cond delay="0"/>
                                          </p:stCondLst>
                                        </p:cTn>
                                        <p:tgtEl>
                                          <p:spTgt spid="15">
                                            <p:txEl>
                                              <p:pRg st="15" end="15"/>
                                            </p:txEl>
                                          </p:spTgt>
                                        </p:tgtEl>
                                        <p:attrNameLst>
                                          <p:attrName>style.visibility</p:attrName>
                                        </p:attrNameLst>
                                      </p:cBhvr>
                                      <p:to>
                                        <p:strVal val="visible"/>
                                      </p:to>
                                    </p:set>
                                    <p:animEffect transition="in" filter="fade">
                                      <p:cBhvr>
                                        <p:cTn id="45" dur="500"/>
                                        <p:tgtEl>
                                          <p:spTgt spid="15">
                                            <p:txEl>
                                              <p:pRg st="15" end="1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xEl>
                                              <p:pRg st="19" end="19"/>
                                            </p:txEl>
                                          </p:spTgt>
                                        </p:tgtEl>
                                        <p:attrNameLst>
                                          <p:attrName>style.visibility</p:attrName>
                                        </p:attrNameLst>
                                      </p:cBhvr>
                                      <p:to>
                                        <p:strVal val="visible"/>
                                      </p:to>
                                    </p:set>
                                    <p:animEffect transition="in" filter="fade">
                                      <p:cBhvr>
                                        <p:cTn id="50" dur="500"/>
                                        <p:tgtEl>
                                          <p:spTgt spid="1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allAtOnce"/>
      <p:bldP spid="15" grpId="2" build="allAtOnce"/>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Footer Placeholder 5"/>
          <p:cNvSpPr>
            <a:spLocks noGrp="1"/>
          </p:cNvSpPr>
          <p:nvPr>
            <p:ph type="ftr" sz="quarter" idx="12"/>
          </p:nvPr>
        </p:nvSpPr>
        <p:spPr/>
        <p:txBody>
          <a:bodyPr/>
          <a:lstStyle/>
          <a:p>
            <a:r>
              <a:rPr lang="en-US" smtClean="0"/>
              <a:t>PJW &amp; CWP, 23 Apr 2012, OCRT</a:t>
            </a:r>
            <a:endParaRPr lang="en-US"/>
          </a:p>
        </p:txBody>
      </p:sp>
      <p:sp>
        <p:nvSpPr>
          <p:cNvPr id="5127" name="Text Box 7"/>
          <p:cNvSpPr txBox="1">
            <a:spLocks noChangeArrowheads="1"/>
          </p:cNvSpPr>
          <p:nvPr/>
        </p:nvSpPr>
        <p:spPr bwMode="auto">
          <a:xfrm>
            <a:off x="228600" y="120650"/>
            <a:ext cx="8763000" cy="4127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100" b="1" dirty="0" smtClean="0">
                <a:solidFill>
                  <a:srgbClr val="008000"/>
                </a:solidFill>
                <a:effectLst>
                  <a:outerShdw blurRad="50800" dist="38100" dir="2700000">
                    <a:srgbClr val="000000">
                      <a:alpha val="43000"/>
                    </a:srgbClr>
                  </a:outerShdw>
                </a:effectLst>
                <a:latin typeface="Skia" pitchFamily="-65" charset="0"/>
              </a:rPr>
              <a:t>Web site &amp; FCHECK updates</a:t>
            </a:r>
            <a:endParaRPr lang="en-US" sz="2100" b="1" dirty="0">
              <a:solidFill>
                <a:srgbClr val="008000"/>
              </a:solidFill>
              <a:effectLst>
                <a:outerShdw blurRad="50800" dist="38100" dir="2700000">
                  <a:srgbClr val="000000">
                    <a:alpha val="43000"/>
                  </a:srgbClr>
                </a:outerShdw>
              </a:effectLst>
              <a:latin typeface="Skia" pitchFamily="-65" charset="0"/>
            </a:endParaRPr>
          </a:p>
        </p:txBody>
      </p:sp>
      <p:sp>
        <p:nvSpPr>
          <p:cNvPr id="15" name="Rectangle 8"/>
          <p:cNvSpPr>
            <a:spLocks noChangeArrowheads="1"/>
          </p:cNvSpPr>
          <p:nvPr/>
        </p:nvSpPr>
        <p:spPr bwMode="auto">
          <a:xfrm>
            <a:off x="228600" y="914400"/>
            <a:ext cx="8382000" cy="5257800"/>
          </a:xfrm>
          <a:prstGeom prst="rect">
            <a:avLst/>
          </a:prstGeom>
          <a:noFill/>
          <a:ln w="9525">
            <a:noFill/>
            <a:miter lim="800000"/>
            <a:headEnd/>
            <a:tailEnd/>
          </a:ln>
          <a:effectLst/>
        </p:spPr>
        <p:txBody>
          <a:bodyPr>
            <a:prstTxWarp prst="textNoShape">
              <a:avLst/>
            </a:prstTxWarp>
          </a:bodyPr>
          <a:lstStyle/>
          <a:p>
            <a:r>
              <a:rPr lang="en-US" sz="1800" dirty="0" err="1" smtClean="0">
                <a:latin typeface="Skia"/>
                <a:cs typeface="Skia"/>
              </a:rPr>
              <a:t>SeaBASS</a:t>
            </a:r>
            <a:r>
              <a:rPr lang="en-US" sz="1800" dirty="0" smtClean="0">
                <a:latin typeface="Skia"/>
                <a:cs typeface="Skia"/>
              </a:rPr>
              <a:t> web site </a:t>
            </a:r>
            <a:r>
              <a:rPr lang="en-US" sz="1800" dirty="0" err="1" smtClean="0">
                <a:latin typeface="Skia"/>
                <a:cs typeface="Skia"/>
                <a:sym typeface="Wingdings"/>
              </a:rPr>
              <a:t></a:t>
            </a:r>
            <a:r>
              <a:rPr lang="en-US" sz="1800" dirty="0" smtClean="0">
                <a:latin typeface="Skia"/>
                <a:cs typeface="Skia"/>
              </a:rPr>
              <a:t> New look and updated features!</a:t>
            </a:r>
          </a:p>
          <a:p>
            <a:endParaRPr lang="en-US" sz="1800" dirty="0" smtClean="0">
              <a:latin typeface="Skia"/>
              <a:cs typeface="Skia"/>
            </a:endParaRPr>
          </a:p>
          <a:p>
            <a:pPr>
              <a:buFont typeface="Arial"/>
              <a:buChar char="•"/>
            </a:pPr>
            <a:r>
              <a:rPr lang="en-US" sz="1800" dirty="0" smtClean="0">
                <a:latin typeface="Skia"/>
                <a:cs typeface="Skia"/>
              </a:rPr>
              <a:t>   Consolidated search engines</a:t>
            </a:r>
          </a:p>
          <a:p>
            <a:pPr>
              <a:buFont typeface="Arial"/>
              <a:buChar char="•"/>
            </a:pPr>
            <a:r>
              <a:rPr lang="en-US" sz="1800" dirty="0" smtClean="0">
                <a:latin typeface="Skia"/>
                <a:cs typeface="Skia"/>
              </a:rPr>
              <a:t>   Better plotting features</a:t>
            </a:r>
          </a:p>
          <a:p>
            <a:endParaRPr lang="en-US" sz="1800" dirty="0" smtClean="0">
              <a:latin typeface="Skia"/>
              <a:cs typeface="Skia"/>
            </a:endParaRPr>
          </a:p>
          <a:p>
            <a:r>
              <a:rPr lang="en-US" sz="1800" dirty="0" smtClean="0">
                <a:latin typeface="Skia"/>
                <a:cs typeface="Skia"/>
              </a:rPr>
              <a:t>User Resources Page</a:t>
            </a:r>
          </a:p>
          <a:p>
            <a:endParaRPr lang="en-US" sz="1800" dirty="0" smtClean="0">
              <a:latin typeface="Skia"/>
              <a:cs typeface="Skia"/>
            </a:endParaRPr>
          </a:p>
          <a:p>
            <a:pPr>
              <a:buFont typeface="Arial"/>
              <a:buChar char="•"/>
            </a:pPr>
            <a:r>
              <a:rPr lang="en-US" sz="1800" dirty="0" smtClean="0">
                <a:latin typeface="Skia"/>
                <a:cs typeface="Skia"/>
              </a:rPr>
              <a:t>   FCHECK</a:t>
            </a:r>
          </a:p>
          <a:p>
            <a:pPr>
              <a:buFont typeface="Arial"/>
              <a:buChar char="•"/>
            </a:pPr>
            <a:r>
              <a:rPr lang="en-US" sz="1800" dirty="0" smtClean="0">
                <a:latin typeface="Skia"/>
                <a:cs typeface="Skia"/>
              </a:rPr>
              <a:t>   Helpful scripts</a:t>
            </a:r>
          </a:p>
          <a:p>
            <a:pPr>
              <a:buFont typeface="Arial"/>
              <a:buChar char="•"/>
            </a:pPr>
            <a:r>
              <a:rPr lang="en-US" sz="1800" dirty="0" smtClean="0">
                <a:latin typeface="Skia"/>
                <a:cs typeface="Skia"/>
              </a:rPr>
              <a:t>   Instrument/Calibration Report Template and Examples</a:t>
            </a:r>
          </a:p>
          <a:p>
            <a:pPr>
              <a:buFont typeface="Arial"/>
              <a:buChar char="•"/>
            </a:pPr>
            <a:endParaRPr lang="en-US" sz="1800" dirty="0" smtClean="0">
              <a:latin typeface="Skia"/>
              <a:cs typeface="Skia"/>
            </a:endParaRPr>
          </a:p>
          <a:p>
            <a:pPr>
              <a:buFont typeface="Arial"/>
              <a:buChar char="•"/>
            </a:pPr>
            <a:endParaRPr lang="en-US" sz="1800" dirty="0" smtClean="0">
              <a:latin typeface="Skia"/>
              <a:cs typeface="Skia"/>
            </a:endParaRPr>
          </a:p>
          <a:p>
            <a:pPr>
              <a:buFont typeface="Arial"/>
              <a:buChar char="•"/>
            </a:pPr>
            <a:endParaRPr lang="en-US" sz="1800" dirty="0" smtClean="0">
              <a:latin typeface="Skia"/>
              <a:cs typeface="Skia"/>
            </a:endParaRPr>
          </a:p>
          <a:p>
            <a:pPr>
              <a:buFont typeface="Arial"/>
              <a:buChar char="•"/>
            </a:pPr>
            <a:endParaRPr lang="en-US" sz="1800" dirty="0" smtClean="0">
              <a:latin typeface="Skia"/>
              <a:cs typeface="Skia"/>
            </a:endParaRPr>
          </a:p>
          <a:p>
            <a:endParaRPr lang="en-US" sz="1800" dirty="0" smtClean="0">
              <a:latin typeface="Skia"/>
              <a:cs typeface="Skia"/>
            </a:endParaRPr>
          </a:p>
          <a:p>
            <a:endParaRPr lang="en-US" sz="1800" dirty="0">
              <a:latin typeface="Skia"/>
              <a:cs typeface="Skia"/>
            </a:endParaRPr>
          </a:p>
          <a:p>
            <a:endParaRPr lang="en-US" sz="1800" dirty="0" smtClean="0">
              <a:latin typeface="Skia"/>
              <a:cs typeface="Skia"/>
            </a:endParaRPr>
          </a:p>
          <a:p>
            <a:pPr marL="342900" indent="-342900" eaLnBrk="1" hangingPunct="1">
              <a:spcBef>
                <a:spcPct val="20000"/>
              </a:spcBef>
            </a:pPr>
            <a:endParaRPr lang="en-US" sz="1800" dirty="0" smtClean="0">
              <a:latin typeface="Skia"/>
              <a:cs typeface="Skia"/>
            </a:endParaRPr>
          </a:p>
          <a:p>
            <a:pPr marL="742950" lvl="1" indent="-285750" eaLnBrk="1" hangingPunct="1">
              <a:spcBef>
                <a:spcPct val="20000"/>
              </a:spcBef>
            </a:pPr>
            <a:endParaRPr lang="en-US" sz="1800" dirty="0" smtClean="0">
              <a:latin typeface="Skia"/>
              <a:cs typeface="Skia"/>
            </a:endParaRPr>
          </a:p>
        </p:txBody>
      </p:sp>
      <p:pic>
        <p:nvPicPr>
          <p:cNvPr id="6" name="Picture 5" descr="just_search.png"/>
          <p:cNvPicPr>
            <a:picLocks noChangeAspect="1"/>
          </p:cNvPicPr>
          <p:nvPr/>
        </p:nvPicPr>
        <p:blipFill>
          <a:blip r:embed="rId3"/>
          <a:srcRect l="2759" r="2759"/>
          <a:stretch>
            <a:fillRect/>
          </a:stretch>
        </p:blipFill>
        <p:spPr>
          <a:xfrm>
            <a:off x="228600" y="3810000"/>
            <a:ext cx="4800600" cy="2605881"/>
          </a:xfrm>
          <a:prstGeom prst="rect">
            <a:avLst/>
          </a:prstGeom>
        </p:spPr>
      </p:pic>
      <p:pic>
        <p:nvPicPr>
          <p:cNvPr id="7" name="Picture 6" descr="Products_list.png"/>
          <p:cNvPicPr>
            <a:picLocks noChangeAspect="1"/>
          </p:cNvPicPr>
          <p:nvPr/>
        </p:nvPicPr>
        <p:blipFill>
          <a:blip r:embed="rId4"/>
          <a:stretch>
            <a:fillRect/>
          </a:stretch>
        </p:blipFill>
        <p:spPr>
          <a:xfrm>
            <a:off x="5181600" y="4572000"/>
            <a:ext cx="3475668" cy="2052018"/>
          </a:xfrm>
          <a:prstGeom prst="rect">
            <a:avLst/>
          </a:prstGeom>
        </p:spPr>
      </p:pic>
      <p:sp>
        <p:nvSpPr>
          <p:cNvPr id="8" name="Right Arrow 7"/>
          <p:cNvSpPr/>
          <p:nvPr/>
        </p:nvSpPr>
        <p:spPr bwMode="auto">
          <a:xfrm rot="8574333">
            <a:off x="3189314" y="3757198"/>
            <a:ext cx="902657" cy="819754"/>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TextBox 8"/>
          <p:cNvSpPr txBox="1"/>
          <p:nvPr/>
        </p:nvSpPr>
        <p:spPr>
          <a:xfrm>
            <a:off x="3886200" y="1371600"/>
            <a:ext cx="2286000" cy="2369880"/>
          </a:xfrm>
          <a:prstGeom prst="rect">
            <a:avLst/>
          </a:prstGeom>
          <a:noFill/>
        </p:spPr>
        <p:txBody>
          <a:bodyPr wrap="square" rtlCol="0">
            <a:spAutoFit/>
          </a:bodyPr>
          <a:lstStyle/>
          <a:p>
            <a:r>
              <a:rPr lang="en-US" sz="2000" u="sng" dirty="0" smtClean="0">
                <a:solidFill>
                  <a:srgbClr val="3366FF"/>
                </a:solidFill>
                <a:latin typeface="Skia"/>
                <a:cs typeface="Skia"/>
              </a:rPr>
              <a:t>Search Tools</a:t>
            </a:r>
          </a:p>
          <a:p>
            <a:r>
              <a:rPr lang="en-US" sz="1600" dirty="0" smtClean="0">
                <a:latin typeface="Skia"/>
                <a:cs typeface="Skia"/>
              </a:rPr>
              <a:t>General Search</a:t>
            </a:r>
          </a:p>
          <a:p>
            <a:r>
              <a:rPr lang="en-US" sz="1600" dirty="0" smtClean="0">
                <a:latin typeface="Skia"/>
                <a:cs typeface="Skia"/>
              </a:rPr>
              <a:t>Bio-optical Search</a:t>
            </a:r>
          </a:p>
          <a:p>
            <a:r>
              <a:rPr lang="en-US" sz="1600" dirty="0" smtClean="0">
                <a:latin typeface="Skia"/>
                <a:cs typeface="Skia"/>
              </a:rPr>
              <a:t>Pigment Search</a:t>
            </a:r>
          </a:p>
          <a:p>
            <a:r>
              <a:rPr lang="en-US" sz="1600" dirty="0" smtClean="0">
                <a:latin typeface="Skia"/>
                <a:cs typeface="Skia"/>
              </a:rPr>
              <a:t>Aerosol Search</a:t>
            </a:r>
          </a:p>
          <a:p>
            <a:r>
              <a:rPr lang="en-US" sz="1600" dirty="0" smtClean="0">
                <a:latin typeface="Skia"/>
                <a:cs typeface="Skia"/>
              </a:rPr>
              <a:t>Cruise Search</a:t>
            </a:r>
          </a:p>
          <a:p>
            <a:r>
              <a:rPr lang="en-US" sz="1600" dirty="0" smtClean="0">
                <a:latin typeface="Skia"/>
                <a:cs typeface="Skia"/>
              </a:rPr>
              <a:t>Mapping Utility</a:t>
            </a:r>
          </a:p>
          <a:p>
            <a:r>
              <a:rPr lang="en-US" sz="1600" dirty="0" smtClean="0">
                <a:latin typeface="Skia"/>
                <a:cs typeface="Skia"/>
              </a:rPr>
              <a:t>Historical Pigment Database</a:t>
            </a:r>
            <a:endParaRPr lang="en-US" sz="1600" dirty="0">
              <a:latin typeface="Skia"/>
              <a:cs typeface="Skia"/>
            </a:endParaRPr>
          </a:p>
        </p:txBody>
      </p:sp>
      <p:sp>
        <p:nvSpPr>
          <p:cNvPr id="11" name="TextBox 10"/>
          <p:cNvSpPr txBox="1"/>
          <p:nvPr/>
        </p:nvSpPr>
        <p:spPr>
          <a:xfrm>
            <a:off x="5867400" y="1371600"/>
            <a:ext cx="2819400" cy="1384995"/>
          </a:xfrm>
          <a:prstGeom prst="rect">
            <a:avLst/>
          </a:prstGeom>
          <a:noFill/>
        </p:spPr>
        <p:txBody>
          <a:bodyPr wrap="square" rtlCol="0">
            <a:spAutoFit/>
          </a:bodyPr>
          <a:lstStyle/>
          <a:p>
            <a:r>
              <a:rPr lang="en-US" sz="2000" u="sng" dirty="0" smtClean="0">
                <a:solidFill>
                  <a:srgbClr val="3366FF"/>
                </a:solidFill>
                <a:latin typeface="Skia"/>
                <a:cs typeface="Skia"/>
              </a:rPr>
              <a:t>Validation Analysis</a:t>
            </a:r>
          </a:p>
          <a:p>
            <a:r>
              <a:rPr lang="en-US" sz="1600" dirty="0" smtClean="0">
                <a:latin typeface="Skia"/>
                <a:cs typeface="Skia"/>
              </a:rPr>
              <a:t>NOMAD</a:t>
            </a:r>
          </a:p>
          <a:p>
            <a:r>
              <a:rPr lang="en-US" sz="1600" dirty="0" smtClean="0">
                <a:latin typeface="Skia"/>
                <a:cs typeface="Skia"/>
              </a:rPr>
              <a:t>Validation Search Engine</a:t>
            </a:r>
          </a:p>
          <a:p>
            <a:r>
              <a:rPr lang="en-US" sz="1600" dirty="0" smtClean="0">
                <a:latin typeface="Skia"/>
                <a:cs typeface="Skia"/>
              </a:rPr>
              <a:t>Validation Data Summary</a:t>
            </a:r>
          </a:p>
          <a:p>
            <a:r>
              <a:rPr lang="en-US" sz="1600" dirty="0" err="1" smtClean="0">
                <a:latin typeface="Skia"/>
                <a:cs typeface="Skia"/>
              </a:rPr>
              <a:t>SeaBAM</a:t>
            </a:r>
            <a:endParaRPr lang="en-US" sz="1600" dirty="0">
              <a:latin typeface="Skia"/>
              <a:cs typeface="Skia"/>
            </a:endParaRPr>
          </a:p>
        </p:txBody>
      </p:sp>
      <p:pic>
        <p:nvPicPr>
          <p:cNvPr id="12" name="Picture 11" descr="download_server.png"/>
          <p:cNvPicPr>
            <a:picLocks noChangeAspect="1"/>
          </p:cNvPicPr>
          <p:nvPr/>
        </p:nvPicPr>
        <p:blipFill>
          <a:blip r:embed="rId5"/>
          <a:stretch>
            <a:fillRect/>
          </a:stretch>
        </p:blipFill>
        <p:spPr>
          <a:xfrm>
            <a:off x="762000" y="4495800"/>
            <a:ext cx="1625600" cy="1625600"/>
          </a:xfrm>
          <a:prstGeom prst="rect">
            <a:avLst/>
          </a:prstGeom>
        </p:spPr>
      </p:pic>
      <p:sp>
        <p:nvSpPr>
          <p:cNvPr id="13" name="TextBox 12"/>
          <p:cNvSpPr txBox="1"/>
          <p:nvPr/>
        </p:nvSpPr>
        <p:spPr>
          <a:xfrm>
            <a:off x="304800" y="6553200"/>
            <a:ext cx="2819400" cy="153888"/>
          </a:xfrm>
          <a:prstGeom prst="rect">
            <a:avLst/>
          </a:prstGeom>
          <a:noFill/>
        </p:spPr>
        <p:txBody>
          <a:bodyPr wrap="square" rtlCol="0">
            <a:spAutoFit/>
          </a:bodyPr>
          <a:lstStyle/>
          <a:p>
            <a:r>
              <a:rPr lang="en-US" sz="400" dirty="0" smtClean="0"/>
              <a:t>find icons, freeware, </a:t>
            </a:r>
            <a:r>
              <a:rPr lang="en-US" sz="400" dirty="0" smtClean="0">
                <a:hlinkClick r:id="rId6"/>
              </a:rPr>
              <a:t>http://findicons.com/icon/31774/download_server?id=345918#</a:t>
            </a:r>
            <a:r>
              <a:rPr lang="en-US" sz="400" dirty="0" smtClean="0"/>
              <a:t> </a:t>
            </a:r>
            <a:endParaRPr lang="en-US" sz="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2"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500"/>
                                        <p:tgtEl>
                                          <p:spTgt spid="1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par>
                                <p:cTn id="49" presetID="10" presetClass="entr" presetSubtype="0" fill="hold" grpId="1" nodeType="withEffect">
                                  <p:stCondLst>
                                    <p:cond delay="0"/>
                                  </p:stCondLst>
                                  <p:childTnLst>
                                    <p:set>
                                      <p:cBhvr>
                                        <p:cTn id="50" dur="1" fill="hold">
                                          <p:stCondLst>
                                            <p:cond delay="0"/>
                                          </p:stCondLst>
                                        </p:cTn>
                                        <p:tgtEl>
                                          <p:spTgt spid="15">
                                            <p:txEl>
                                              <p:pRg st="5" end="5"/>
                                            </p:txEl>
                                          </p:spTgt>
                                        </p:tgtEl>
                                        <p:attrNameLst>
                                          <p:attrName>style.visibility</p:attrName>
                                        </p:attrNameLst>
                                      </p:cBhvr>
                                      <p:to>
                                        <p:strVal val="visible"/>
                                      </p:to>
                                    </p:set>
                                    <p:animEffect transition="in" filter="fade">
                                      <p:cBhvr>
                                        <p:cTn id="51" dur="500"/>
                                        <p:tgtEl>
                                          <p:spTgt spid="15">
                                            <p:txEl>
                                              <p:pRg st="5" end="5"/>
                                            </p:txEl>
                                          </p:spTgt>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15">
                                            <p:txEl>
                                              <p:pRg st="7" end="7"/>
                                            </p:txEl>
                                          </p:spTgt>
                                        </p:tgtEl>
                                        <p:attrNameLst>
                                          <p:attrName>style.visibility</p:attrName>
                                        </p:attrNameLst>
                                      </p:cBhvr>
                                      <p:to>
                                        <p:strVal val="visible"/>
                                      </p:to>
                                    </p:set>
                                    <p:animEffect transition="in" filter="fade">
                                      <p:cBhvr>
                                        <p:cTn id="54" dur="500"/>
                                        <p:tgtEl>
                                          <p:spTgt spid="15">
                                            <p:txEl>
                                              <p:pRg st="7" end="7"/>
                                            </p:txEl>
                                          </p:spTgt>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15">
                                            <p:txEl>
                                              <p:pRg st="8" end="8"/>
                                            </p:txEl>
                                          </p:spTgt>
                                        </p:tgtEl>
                                        <p:attrNameLst>
                                          <p:attrName>style.visibility</p:attrName>
                                        </p:attrNameLst>
                                      </p:cBhvr>
                                      <p:to>
                                        <p:strVal val="visible"/>
                                      </p:to>
                                    </p:set>
                                    <p:animEffect transition="in" filter="fade">
                                      <p:cBhvr>
                                        <p:cTn id="57" dur="500"/>
                                        <p:tgtEl>
                                          <p:spTgt spid="15">
                                            <p:txEl>
                                              <p:pRg st="8" end="8"/>
                                            </p:txEl>
                                          </p:spTgt>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15">
                                            <p:txEl>
                                              <p:pRg st="9" end="9"/>
                                            </p:txEl>
                                          </p:spTgt>
                                        </p:tgtEl>
                                        <p:attrNameLst>
                                          <p:attrName>style.visibility</p:attrName>
                                        </p:attrNameLst>
                                      </p:cBhvr>
                                      <p:to>
                                        <p:strVal val="visible"/>
                                      </p:to>
                                    </p:set>
                                    <p:animEffect transition="in" filter="fade">
                                      <p:cBhvr>
                                        <p:cTn id="60" dur="500"/>
                                        <p:tgtEl>
                                          <p:spTgt spid="15">
                                            <p:txEl>
                                              <p:pRg st="9" end="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allAtOnce"/>
      <p:bldP spid="15" grpId="2" build="allAtOnce"/>
      <p:bldP spid="8" grpId="0" animBg="1"/>
      <p:bldP spid="8" grpId="1" animBg="1"/>
      <p:bldP spid="9" grpId="0"/>
      <p:bldP spid="9" grpId="1"/>
      <p:bldP spid="11" grpId="0"/>
      <p:bldP spid="11" grpId="1"/>
      <p:bldP spid="13"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6804</TotalTime>
  <Words>2253</Words>
  <Application>Microsoft Macintosh PowerPoint</Application>
  <PresentationFormat>On-screen Show (4:3)</PresentationFormat>
  <Paragraphs>319</Paragraphs>
  <Slides>12</Slides>
  <Notes>12</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12</vt:i4>
      </vt:variant>
    </vt:vector>
  </HeadingPairs>
  <TitlesOfParts>
    <vt:vector size="14" baseType="lpstr">
      <vt:lpstr>Blank Presentation</vt:lpstr>
      <vt:lpstr>???</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PJW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PJW User</dc:creator>
  <cp:lastModifiedBy>jeremy</cp:lastModifiedBy>
  <cp:revision>76</cp:revision>
  <cp:lastPrinted>2010-02-19T20:46:06Z</cp:lastPrinted>
  <dcterms:created xsi:type="dcterms:W3CDTF">2012-04-20T13:58:27Z</dcterms:created>
  <dcterms:modified xsi:type="dcterms:W3CDTF">2012-04-20T18:09:43Z</dcterms:modified>
</cp:coreProperties>
</file>