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74" r:id="rId2"/>
    <p:sldId id="475" r:id="rId3"/>
    <p:sldId id="479" r:id="rId4"/>
    <p:sldId id="480" r:id="rId5"/>
    <p:sldId id="483" r:id="rId6"/>
    <p:sldId id="485" r:id="rId7"/>
    <p:sldId id="486" r:id="rId8"/>
    <p:sldId id="482" r:id="rId9"/>
    <p:sldId id="487" r:id="rId10"/>
    <p:sldId id="491" r:id="rId11"/>
    <p:sldId id="496" r:id="rId12"/>
    <p:sldId id="488" r:id="rId13"/>
    <p:sldId id="495" r:id="rId14"/>
    <p:sldId id="484" r:id="rId1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clrMru>
    <a:srgbClr val="FF6600"/>
    <a:srgbClr val="00FF00"/>
    <a:srgbClr val="EC383F"/>
    <a:srgbClr val="084712"/>
    <a:srgbClr val="052D0B"/>
    <a:srgbClr val="FFFEB1"/>
    <a:srgbClr val="B56C01"/>
    <a:srgbClr val="113547"/>
    <a:srgbClr val="0C4746"/>
    <a:srgbClr val="00E4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5620"/>
    <p:restoredTop sz="83876" autoAdjust="0"/>
  </p:normalViewPr>
  <p:slideViewPr>
    <p:cSldViewPr>
      <p:cViewPr varScale="1">
        <p:scale>
          <a:sx n="89" d="100"/>
          <a:sy n="89" d="100"/>
        </p:scale>
        <p:origin x="-8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2E04C2-59CB-1647-97B0-E7A70F9DF0B5}" type="datetime1">
              <a:rPr lang="en-US"/>
              <a:pPr>
                <a:defRPr/>
              </a:pPr>
              <a:t>4/24/12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9F4556-4EB5-CD42-ACD9-3EE8F7089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73A1E-242E-8548-A240-05773E1D800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many things</a:t>
            </a:r>
            <a:r>
              <a:rPr lang="en-US" baseline="0"/>
              <a:t> to many people</a:t>
            </a:r>
          </a:p>
          <a:p>
            <a:pPr eaLnBrk="1" hangingPunct="1"/>
            <a:r>
              <a:rPr lang="en-US" baseline="0"/>
              <a:t>field program, international field and laboratory protocols, satellite sensor intercomparison studies, data merging</a:t>
            </a:r>
          </a:p>
          <a:p>
            <a:pPr eaLnBrk="1" hangingPunct="1"/>
            <a:r>
              <a:rPr lang="en-US" baseline="0"/>
              <a:t>focus on international colaborations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key to efficiency and community engagement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more like workshops,</a:t>
            </a:r>
            <a:r>
              <a:rPr lang="en-US" baseline="0"/>
              <a:t> people were engaged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seawifs</a:t>
            </a:r>
            <a:r>
              <a:rPr lang="en-US" baseline="0"/>
              <a:t> follow-on called EOS color axed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develop</a:t>
            </a:r>
            <a:r>
              <a:rPr lang="en-US" baseline="0"/>
              <a:t> the multi-mission climate data record for ocea biology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300000 pigments, 13000 depth profiles</a:t>
            </a:r>
            <a:endParaRPr lang="en-US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 baseline="0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MArine Aerosol Network (MAN)</a:t>
            </a:r>
          </a:p>
          <a:p>
            <a:endParaRPr lang="en-US"/>
          </a:p>
          <a:p>
            <a:r>
              <a:rPr lang="en-US"/>
              <a:t>Calibration facilities at GSFC managed by Project office</a:t>
            </a:r>
          </a:p>
          <a:p>
            <a:r>
              <a:rPr lang="en-US"/>
              <a:t>also standardization of</a:t>
            </a:r>
            <a:r>
              <a:rPr lang="en-US" baseline="0"/>
              <a:t> processing codes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sirex-6, simric-1, simric-2</a:t>
            </a:r>
            <a:r>
              <a:rPr lang="en-US" baseline="0"/>
              <a:t> ... sqm, sxr   2%</a:t>
            </a:r>
            <a:endParaRPr lang="en-US"/>
          </a:p>
          <a:p>
            <a:r>
              <a:rPr lang="en-US"/>
              <a:t>seahare</a:t>
            </a:r>
          </a:p>
          <a:p>
            <a:r>
              <a:rPr lang="en-US"/>
              <a:t>significant international input on OOPs</a:t>
            </a:r>
          </a:p>
          <a:p>
            <a:r>
              <a:rPr lang="en-US"/>
              <a:t>clearly</a:t>
            </a:r>
            <a:r>
              <a:rPr lang="en-US" baseline="0"/>
              <a:t> needs to be revisited (IOCCG SWG)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because</a:t>
            </a:r>
            <a:r>
              <a:rPr lang="en-US" baseline="0"/>
              <a:t> of SIMBIOS, we started from a multi-sensor viewpoint</a:t>
            </a:r>
          </a:p>
          <a:p>
            <a:r>
              <a:rPr lang="en-US" baseline="0"/>
              <a:t>evolved to what we have today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F0B07-742C-D34D-9AB7-C3FFD931685E}" type="slidenum">
              <a:rPr lang="en-US">
                <a:latin typeface="Arial" pitchFamily="1" charset="0"/>
                <a:ea typeface="Arial" pitchFamily="1" charset="0"/>
                <a:cs typeface="Arial" pitchFamily="1" charset="0"/>
              </a:rPr>
              <a:pPr/>
              <a:t>10</a:t>
            </a:fld>
            <a:endParaRPr lang="en-US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1" charset="0"/>
                <a:ea typeface="Arial" pitchFamily="1" charset="0"/>
                <a:cs typeface="Arial" pitchFamily="1" charset="0"/>
              </a:rPr>
              <a:t>multi-mission</a:t>
            </a:r>
            <a:r>
              <a:rPr lang="en-US" baseline="0">
                <a:latin typeface="Arial" pitchFamily="1" charset="0"/>
                <a:ea typeface="Arial" pitchFamily="1" charset="0"/>
                <a:cs typeface="Arial" pitchFamily="1" charset="0"/>
              </a:rPr>
              <a:t> transformation</a:t>
            </a:r>
          </a:p>
          <a:p>
            <a:r>
              <a:rPr lang="en-US" baseline="0">
                <a:latin typeface="Arial" pitchFamily="1" charset="0"/>
                <a:ea typeface="Arial" pitchFamily="1" charset="0"/>
                <a:cs typeface="Arial" pitchFamily="1" charset="0"/>
              </a:rPr>
              <a:t>open source software</a:t>
            </a:r>
            <a:endParaRPr lang="en-US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237BB-4D0D-BC45-8C1D-F818A35E9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973D-0AED-B541-99FD-B2D710EBD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6E6F-8310-464B-BD68-E97E72A76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7C08-BB9B-274F-A80A-A0B33D9BC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7C31-F332-1049-902C-47AA0811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EB7E-315E-E748-B270-13231E94C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03E82-2B91-2248-941D-B5DF73C0C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316D-4929-9640-93C4-B6C2B5221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FDDB-5B28-314E-8672-11810456D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10D5-3D01-B947-87F4-00949A4D8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A85B7-553D-7049-A116-85D53D15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FF70-B679-1E4B-A7A3-E68496B86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4A359D-EB11-814C-8AE4-B5D9DE772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847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19050">
            <a:solidFill>
              <a:srgbClr val="08471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33400" y="533400"/>
            <a:ext cx="792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NASA SIMBIOS Experience</a:t>
            </a:r>
          </a:p>
          <a:p>
            <a:pPr algn="ctr"/>
            <a:r>
              <a:rPr lang="en-US" sz="4000">
                <a:solidFill>
                  <a:srgbClr val="084712"/>
                </a:solidFill>
              </a:rPr>
              <a:t>International Collaboration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267200" y="5638800"/>
            <a:ext cx="4191000" cy="6617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OCRT Meeting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24 April 2012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499403" y="3048000"/>
            <a:ext cx="3577797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/>
              <a:t>Bryan Franz</a:t>
            </a:r>
          </a:p>
          <a:p>
            <a:pPr algn="ctr">
              <a:spcAft>
                <a:spcPts val="1200"/>
              </a:spcAft>
            </a:pPr>
            <a:r>
              <a:rPr lang="en-US" sz="2000"/>
              <a:t>and the</a:t>
            </a:r>
          </a:p>
          <a:p>
            <a:pPr algn="ctr"/>
            <a:r>
              <a:rPr lang="en-US" sz="2800"/>
              <a:t>NASA Ocean Biology </a:t>
            </a:r>
          </a:p>
          <a:p>
            <a:pPr algn="ctr"/>
            <a:r>
              <a:rPr lang="en-US" sz="2800"/>
              <a:t>Processing Group</a:t>
            </a:r>
          </a:p>
        </p:txBody>
      </p:sp>
      <p:pic>
        <p:nvPicPr>
          <p:cNvPr id="16390" name="Picture 5" descr="seawifs_globe_weta.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353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ead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47725"/>
            <a:ext cx="852011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457200" y="15240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084712"/>
                </a:solidFill>
                <a:latin typeface="+mj-lt"/>
                <a:ea typeface="Arial" charset="0"/>
                <a:cs typeface="Arial" charset="0"/>
              </a:rPr>
              <a:t>Lasting Impact: SeaDAS Multi-Mission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r>
              <a:rPr lang="en-US" sz="2400"/>
              <a:t>Lasting Impact: International Community</a:t>
            </a:r>
          </a:p>
        </p:txBody>
      </p:sp>
      <p:pic>
        <p:nvPicPr>
          <p:cNvPr id="5" name="Picture 4" descr="forum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54024"/>
            <a:ext cx="8887968" cy="5294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6623" y="6305490"/>
            <a:ext cx="6115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over 18,000 posts and 14.5 million views since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Worked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914400"/>
          </a:xfrm>
        </p:spPr>
        <p:txBody>
          <a:bodyPr/>
          <a:lstStyle/>
          <a:p>
            <a:pPr>
              <a:buNone/>
            </a:pPr>
            <a:r>
              <a:rPr lang="en-US"/>
              <a:t>Centralized project office to coordinate activities</a:t>
            </a:r>
          </a:p>
          <a:p>
            <a:pPr>
              <a:buNone/>
            </a:pPr>
            <a:r>
              <a:rPr lang="en-US"/>
              <a:t>	</a:t>
            </a:r>
            <a:r>
              <a:rPr lang="en-US" sz="1800">
                <a:solidFill>
                  <a:srgbClr val="000000"/>
                </a:solidFill>
              </a:rPr>
              <a:t>including budgetary control</a:t>
            </a:r>
            <a:endParaRPr lang="en-US">
              <a:solidFill>
                <a:srgbClr val="000000"/>
              </a:solidFill>
            </a:endParaRPr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Satellite Project a full partner in the international effort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able to implement new products and algorithms from international team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847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not restricted to mission-specific Science Team input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581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Funded investigators required to submit data to SeaBASS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contractual obligations 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847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724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Data Policies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unrestricted access to satellite data (SeaWIFS, MODIS)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unrestricted (delayed) access to in situ data (SEABASS)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Worked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2133600"/>
            <a:ext cx="82296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Visiting scientists to address specific topics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focused activities, exchange ideas, implement, and test algorithms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Antoine &amp; Morel (f/Q algorithm evaluation)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Tanaka &amp; Fukushima (OCTS &amp; GLI, cal/val &amp; processing)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Hagolle &amp; Nicolas (POLDER implementation)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Kim (OSMI implementation, cross-calibration)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Neumann (IRS-P3/MOS processing stream)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Zibordi, Deschamps, Yamamoto, Kopelovich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50292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Distributed, open source software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common software framework enabling collaboration and sharing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990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Annual meetings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working level, focused, technical, &amp; documented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y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5374"/>
            <a:ext cx="8701659" cy="6151626"/>
          </a:xfrm>
          <a:prstGeom prst="rect">
            <a:avLst/>
          </a:prstGeom>
        </p:spPr>
      </p:pic>
      <p:pic>
        <p:nvPicPr>
          <p:cNvPr id="3" name="Picture 2" descr="Bryan_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42672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05900" cy="681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136188"/>
            <a:ext cx="4521921" cy="62581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55"/>
              </a:lnSpc>
            </a:pPr>
            <a:r>
              <a:rPr lang="en-CA" sz="2800" smtClean="0">
                <a:solidFill>
                  <a:srgbClr val="084712"/>
                </a:solidFill>
                <a:latin typeface="Arial Bold"/>
                <a:cs typeface="Arial Bold"/>
              </a:rPr>
              <a:t>OCEAN COLOR MISSIONS</a:t>
            </a:r>
            <a:endParaRPr lang="en-CA" sz="2400" smtClean="0">
              <a:latin typeface="Arial Bold"/>
              <a:cs typeface="Arial Bold"/>
            </a:endParaRPr>
          </a:p>
          <a:p>
            <a:pPr algn="ctr">
              <a:lnSpc>
                <a:spcPts val="2355"/>
              </a:lnSpc>
            </a:pPr>
            <a:r>
              <a:rPr lang="en-CA" sz="2400" smtClean="0">
                <a:latin typeface="Arial Bold"/>
                <a:cs typeface="Arial Bold"/>
              </a:rPr>
              <a:t>view in late 1990's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7500" y="825500"/>
            <a:ext cx="6858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19" smtClean="0">
                <a:solidFill>
                  <a:srgbClr val="000000"/>
                </a:solidFill>
                <a:latin typeface="Arial"/>
                <a:cs typeface="Arial"/>
              </a:rPr>
              <a:t>12/10/01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930400" y="1066800"/>
            <a:ext cx="22098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Instrument (Mission; Country)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254500" y="1066800"/>
            <a:ext cx="393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96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46600" y="1066800"/>
            <a:ext cx="393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97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838700" y="1066800"/>
            <a:ext cx="393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98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130800" y="1066800"/>
            <a:ext cx="393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99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22900" y="1066800"/>
            <a:ext cx="393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00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715000" y="1066800"/>
            <a:ext cx="393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01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007100" y="1066800"/>
            <a:ext cx="393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02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286500" y="1066800"/>
            <a:ext cx="393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03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578600" y="1066800"/>
            <a:ext cx="393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04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870700" y="1066800"/>
            <a:ext cx="393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05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7162800" y="1066800"/>
            <a:ext cx="393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06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454900" y="1066800"/>
            <a:ext cx="393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07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7747000" y="1066800"/>
            <a:ext cx="393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08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8039100" y="1066800"/>
            <a:ext cx="393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09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331200" y="1066800"/>
            <a:ext cx="393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10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1524000" y="1308100"/>
            <a:ext cx="7581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5" smtClean="0">
                <a:solidFill>
                  <a:srgbClr val="000000"/>
                </a:solidFill>
                <a:latin typeface="Arial Bold Italic"/>
                <a:cs typeface="Arial Bold Italic"/>
              </a:rPr>
              <a:t>Global</a:t>
            </a:r>
          </a:p>
          <a:p>
            <a:pPr>
              <a:lnSpc>
                <a:spcPts val="1780"/>
              </a:lnSpc>
            </a:pPr>
            <a:endParaRPr lang="en-CA" sz="1535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2900" y="1638300"/>
            <a:ext cx="7493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OCTS (ADEOS-I; Japan)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2900" y="1841500"/>
            <a:ext cx="74930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POLDER (ADEOS-I/II; France &amp; Japan)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SeaWiFS (Orbview-2;  U.S.)</a:t>
            </a:r>
          </a:p>
          <a:p>
            <a:pPr>
              <a:lnSpc>
                <a:spcPts val="220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2900" y="2501900"/>
            <a:ext cx="7493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MODIS (Terra; U.S.)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2900" y="2806700"/>
            <a:ext cx="7493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MISR (Terra; U.S. )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2900" y="3035300"/>
            <a:ext cx="7493000" cy="1244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74">
              <a:lnSpc>
                <a:spcPts val="2465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MERIS (ENVISAT; ESA)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GLI (ADEOS-II; Japan)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MODIS (Aqua; U.S.)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VIIRS (NPP: U.S.)</a:t>
            </a:r>
          </a:p>
          <a:p>
            <a:pPr>
              <a:lnSpc>
                <a:spcPts val="246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0" y="4356100"/>
            <a:ext cx="7581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535" smtClean="0">
                <a:solidFill>
                  <a:srgbClr val="000000"/>
                </a:solidFill>
                <a:latin typeface="Arial Bold Italic"/>
                <a:cs typeface="Arial Bold Italic"/>
              </a:rPr>
              <a:t>Limited Coverage</a:t>
            </a:r>
          </a:p>
          <a:p>
            <a:pPr>
              <a:lnSpc>
                <a:spcPts val="1780"/>
              </a:lnSpc>
            </a:pPr>
            <a:endParaRPr lang="en-CA" sz="1535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12900" y="4584700"/>
            <a:ext cx="7493000" cy="1206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MOS (Priroda; Germany &amp; Russia)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MOS (IRS; Germany &amp; India)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OCI (ROCSAT; Taiwan)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OCM (IRS-P4; India)</a:t>
            </a:r>
          </a:p>
          <a:p>
            <a:pPr>
              <a:lnSpc>
                <a:spcPts val="240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2900" y="5918200"/>
            <a:ext cx="7493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OSMI (KOMPSAT; South Korea)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495800" y="2133600"/>
            <a:ext cx="1066800" cy="685800"/>
          </a:xfrm>
          <a:prstGeom prst="ellipse">
            <a:avLst/>
          </a:prstGeom>
          <a:noFill/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96963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S</a:t>
            </a:r>
            <a:r>
              <a:rPr lang="en-US"/>
              <a:t>ensor </a:t>
            </a:r>
            <a:r>
              <a:rPr lang="en-US" b="1">
                <a:solidFill>
                  <a:srgbClr val="000000"/>
                </a:solidFill>
              </a:rPr>
              <a:t>I</a:t>
            </a:r>
            <a:r>
              <a:rPr lang="en-US"/>
              <a:t>ntercomparison &amp; </a:t>
            </a:r>
            <a:r>
              <a:rPr lang="en-US" b="1">
                <a:solidFill>
                  <a:srgbClr val="000000"/>
                </a:solidFill>
              </a:rPr>
              <a:t>M</a:t>
            </a:r>
            <a:r>
              <a:rPr lang="en-US"/>
              <a:t>erger for </a:t>
            </a:r>
            <a:r>
              <a:rPr lang="en-US" b="1">
                <a:solidFill>
                  <a:srgbClr val="000000"/>
                </a:solidFill>
              </a:rPr>
              <a:t>B</a:t>
            </a:r>
            <a:r>
              <a:rPr lang="en-US"/>
              <a:t>iological &amp; </a:t>
            </a:r>
            <a:r>
              <a:rPr lang="en-US" b="1">
                <a:solidFill>
                  <a:srgbClr val="000000"/>
                </a:solidFill>
              </a:rPr>
              <a:t>I</a:t>
            </a:r>
            <a:r>
              <a:rPr lang="en-US"/>
              <a:t>nterdisciplinary </a:t>
            </a:r>
            <a:r>
              <a:rPr lang="en-US" b="1">
                <a:solidFill>
                  <a:srgbClr val="000000"/>
                </a:solidFill>
              </a:rPr>
              <a:t>O</a:t>
            </a:r>
            <a:r>
              <a:rPr lang="en-US"/>
              <a:t>cean </a:t>
            </a:r>
            <a:r>
              <a:rPr lang="en-US" b="1">
                <a:solidFill>
                  <a:srgbClr val="000000"/>
                </a:solidFill>
              </a:rPr>
              <a:t>S</a:t>
            </a:r>
            <a:r>
              <a:rPr lang="en-US"/>
              <a:t>tudies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1"/>
            <a:ext cx="7772400" cy="5029200"/>
          </a:xfrm>
        </p:spPr>
        <p:txBody>
          <a:bodyPr/>
          <a:lstStyle/>
          <a:p>
            <a:pPr>
              <a:buNone/>
            </a:pPr>
            <a:r>
              <a:rPr lang="en-US" sz="2400"/>
              <a:t>NASA funded effort from 1996 – 2003</a:t>
            </a:r>
          </a:p>
          <a:p>
            <a:pPr>
              <a:buNone/>
            </a:pPr>
            <a:r>
              <a:rPr lang="en-US">
                <a:solidFill>
                  <a:srgbClr val="000000"/>
                </a:solidFill>
              </a:rPr>
              <a:t>	 alternative to EOS Color mission (SeaWiFS follow-on)</a:t>
            </a:r>
          </a:p>
          <a:p>
            <a:pPr>
              <a:buNone/>
            </a:pPr>
            <a:endParaRPr lang="en-US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2400"/>
              <a:t>Goals</a:t>
            </a:r>
          </a:p>
          <a:p>
            <a:pPr>
              <a:buNone/>
            </a:pPr>
            <a:endParaRPr lang="en-US" sz="80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>
                <a:solidFill>
                  <a:srgbClr val="000000"/>
                </a:solidFill>
              </a:rPr>
              <a:t>Ensure development of internally </a:t>
            </a:r>
            <a:r>
              <a:rPr lang="en-US" b="1">
                <a:solidFill>
                  <a:schemeClr val="tx1"/>
                </a:solidFill>
              </a:rPr>
              <a:t>consistent</a:t>
            </a:r>
            <a:r>
              <a:rPr lang="en-US">
                <a:solidFill>
                  <a:srgbClr val="000000"/>
                </a:solidFill>
              </a:rPr>
              <a:t> research products and</a:t>
            </a:r>
            <a:r>
              <a:rPr lang="en-US" b="1">
                <a:solidFill>
                  <a:srgbClr val="000000"/>
                </a:solidFill>
              </a:rPr>
              <a:t> time series</a:t>
            </a:r>
            <a:r>
              <a:rPr lang="en-US">
                <a:solidFill>
                  <a:srgbClr val="000000"/>
                </a:solidFill>
              </a:rPr>
              <a:t> from multiple satellite ocean color data sources</a:t>
            </a:r>
          </a:p>
          <a:p>
            <a:pPr>
              <a:buNone/>
            </a:pPr>
            <a:endParaRPr lang="en-US" sz="80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>
                <a:solidFill>
                  <a:srgbClr val="000000"/>
                </a:solidFill>
              </a:rPr>
              <a:t>Develop methodologies for </a:t>
            </a:r>
            <a:r>
              <a:rPr lang="en-US" b="1">
                <a:solidFill>
                  <a:srgbClr val="000000"/>
                </a:solidFill>
              </a:rPr>
              <a:t>cross-calibration</a:t>
            </a:r>
            <a:r>
              <a:rPr lang="en-US">
                <a:solidFill>
                  <a:srgbClr val="000000"/>
                </a:solidFill>
              </a:rPr>
              <a:t> of satellite ocean color sensors</a:t>
            </a:r>
          </a:p>
          <a:p>
            <a:pPr>
              <a:buNone/>
            </a:pPr>
            <a:endParaRPr lang="en-US" sz="80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>
                <a:solidFill>
                  <a:srgbClr val="000000"/>
                </a:solidFill>
              </a:rPr>
              <a:t>Develop methodologies for </a:t>
            </a:r>
            <a:r>
              <a:rPr lang="en-US" b="1">
                <a:solidFill>
                  <a:srgbClr val="000000"/>
                </a:solidFill>
              </a:rPr>
              <a:t>merging</a:t>
            </a:r>
            <a:r>
              <a:rPr lang="en-US">
                <a:solidFill>
                  <a:srgbClr val="000000"/>
                </a:solidFill>
              </a:rPr>
              <a:t> data from multiple ocean color missions</a:t>
            </a:r>
          </a:p>
          <a:p>
            <a:pPr>
              <a:buNone/>
            </a:pPr>
            <a:endParaRPr lang="en-US" sz="80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>
                <a:solidFill>
                  <a:srgbClr val="000000"/>
                </a:solidFill>
              </a:rPr>
              <a:t>Promote </a:t>
            </a:r>
            <a:r>
              <a:rPr lang="en-US" b="1">
                <a:solidFill>
                  <a:srgbClr val="000000"/>
                </a:solidFill>
              </a:rPr>
              <a:t>cooperation</a:t>
            </a:r>
            <a:r>
              <a:rPr lang="en-US">
                <a:solidFill>
                  <a:srgbClr val="000000"/>
                </a:solidFill>
              </a:rPr>
              <a:t> between ocean color Projects &amp; Missions</a:t>
            </a:r>
          </a:p>
          <a:p>
            <a:pPr>
              <a:buNone/>
            </a:pPr>
            <a:endParaRPr lang="en-US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Distributed Science Team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	U.S. participants funded through 3-year NRAs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	</a:t>
            </a:r>
            <a:r>
              <a:rPr lang="en-US" sz="1800"/>
              <a:t>1997-2000:</a:t>
            </a:r>
            <a:r>
              <a:rPr lang="en-US" sz="1800">
                <a:solidFill>
                  <a:schemeClr val="tx1"/>
                </a:solidFill>
              </a:rPr>
              <a:t> 21 U.S. and 5 international participants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	</a:t>
            </a:r>
            <a:r>
              <a:rPr lang="en-US" sz="1800"/>
              <a:t>2000-2003:</a:t>
            </a:r>
            <a:r>
              <a:rPr lang="en-US" sz="1800">
                <a:solidFill>
                  <a:schemeClr val="tx1"/>
                </a:solidFill>
              </a:rPr>
              <a:t> 21 U.S. and 14 international participants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Centralized Project Office</a:t>
            </a:r>
          </a:p>
          <a:p>
            <a:pPr>
              <a:buNone/>
            </a:pPr>
            <a:r>
              <a:rPr lang="en-US" sz="1800"/>
              <a:t>	</a:t>
            </a:r>
            <a:r>
              <a:rPr lang="en-US" sz="1800">
                <a:solidFill>
                  <a:srgbClr val="000000"/>
                </a:solidFill>
              </a:rPr>
              <a:t>co-located with SeaWiFS Project **</a:t>
            </a: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</a:rPr>
              <a:t>	technical &amp; program management, documentation </a:t>
            </a: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</a:rPr>
              <a:t>	science team coordination, contract management</a:t>
            </a: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</a:rPr>
              <a:t>	technical interface with other</a:t>
            </a: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</a:rPr>
              <a:t>		</a:t>
            </a:r>
            <a:r>
              <a:rPr lang="en-US" sz="1800"/>
              <a:t>space agencies:</a:t>
            </a:r>
            <a:r>
              <a:rPr lang="en-US" sz="1800">
                <a:solidFill>
                  <a:srgbClr val="000000"/>
                </a:solidFill>
              </a:rPr>
              <a:t> 	NASDA, CNES, ESA, KARI</a:t>
            </a: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</a:rPr>
              <a:t>	        	</a:t>
            </a:r>
            <a:r>
              <a:rPr lang="en-US" sz="1800"/>
              <a:t>organizations:</a:t>
            </a:r>
            <a:r>
              <a:rPr lang="en-US" sz="1800">
                <a:solidFill>
                  <a:srgbClr val="000000"/>
                </a:solidFill>
              </a:rPr>
              <a:t> 	NIST, IOCCG, JRC, DLR</a:t>
            </a: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</a:rPr>
              <a:t>		</a:t>
            </a:r>
            <a:r>
              <a:rPr lang="en-US" sz="1800"/>
              <a:t>projects:</a:t>
            </a:r>
            <a:r>
              <a:rPr lang="en-US" sz="1800">
                <a:solidFill>
                  <a:srgbClr val="000000"/>
                </a:solidFill>
              </a:rPr>
              <a:t> 	EOS, AERONET</a:t>
            </a:r>
          </a:p>
          <a:p>
            <a:pPr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Program Collaborations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791200"/>
          </a:xfrm>
        </p:spPr>
        <p:txBody>
          <a:bodyPr/>
          <a:lstStyle/>
          <a:p>
            <a:pPr>
              <a:buNone/>
            </a:pPr>
            <a:r>
              <a:rPr lang="en-US"/>
              <a:t>Oceanographic Field Campaigns</a:t>
            </a:r>
            <a:endParaRPr lang="en-US" sz="190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en-US">
                <a:solidFill>
                  <a:srgbClr val="000000"/>
                </a:solidFill>
              </a:rPr>
              <a:t>INDOEX (1999)</a:t>
            </a:r>
          </a:p>
          <a:p>
            <a:pPr lvl="1">
              <a:buNone/>
            </a:pPr>
            <a:r>
              <a:rPr lang="en-US">
                <a:solidFill>
                  <a:srgbClr val="000000"/>
                </a:solidFill>
              </a:rPr>
              <a:t>ACE-Asia (2001)</a:t>
            </a:r>
          </a:p>
          <a:p>
            <a:pPr lvl="1">
              <a:buNone/>
            </a:pPr>
            <a:endParaRPr lang="en-US" sz="190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/>
              <a:t>Contracted Field Investigations </a:t>
            </a:r>
          </a:p>
          <a:p>
            <a:pPr>
              <a:buNone/>
            </a:pPr>
            <a:r>
              <a:rPr lang="en-US"/>
              <a:t>	</a:t>
            </a:r>
            <a:r>
              <a:rPr lang="en-US" sz="1800">
                <a:solidFill>
                  <a:schemeClr val="tx1"/>
                </a:solidFill>
              </a:rPr>
              <a:t>1997-2000: 15 US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	2000-2003: 11 US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	+ International 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SeaBASS (2003)</a:t>
            </a: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</a:rPr>
              <a:t>	300,000 pigments</a:t>
            </a: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</a:rPr>
              <a:t>	13,500 depth profiles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     44 institutions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	14 countries</a:t>
            </a:r>
          </a:p>
          <a:p>
            <a:pPr>
              <a:buNone/>
            </a:pPr>
            <a:endParaRPr lang="en-US"/>
          </a:p>
        </p:txBody>
      </p:sp>
      <p:pic>
        <p:nvPicPr>
          <p:cNvPr id="4" name="Picture 3" descr="ocrt_simbios_stats_0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971800"/>
            <a:ext cx="5334000" cy="337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/>
              <a:t>Field Program Collaborations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135563"/>
          </a:xfrm>
        </p:spPr>
        <p:txBody>
          <a:bodyPr/>
          <a:lstStyle/>
          <a:p>
            <a:pPr>
              <a:buNone/>
            </a:pPr>
            <a:r>
              <a:rPr lang="en-US">
                <a:ea typeface="ＭＳ Ｐゴシック" pitchFamily="1" charset="-128"/>
                <a:cs typeface="ＭＳ Ｐゴシック" pitchFamily="1" charset="-128"/>
              </a:rPr>
              <a:t>Marine Aerosols</a:t>
            </a:r>
            <a:endParaRPr lang="en-US" sz="190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80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en-US">
                <a:solidFill>
                  <a:srgbClr val="000000"/>
                </a:solidFill>
              </a:rPr>
              <a:t>14 Coastal Cimel stations (transferred to AERONET in 2003)</a:t>
            </a:r>
          </a:p>
          <a:p>
            <a:pPr lvl="1">
              <a:buNone/>
            </a:pPr>
            <a:endParaRPr lang="en-US" sz="80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en-US">
                <a:solidFill>
                  <a:srgbClr val="000000"/>
                </a:solidFill>
              </a:rPr>
              <a:t>Instrument pool: </a:t>
            </a:r>
          </a:p>
          <a:p>
            <a:pPr lvl="1">
              <a:buNone/>
            </a:pPr>
            <a:r>
              <a:rPr lang="en-US">
                <a:solidFill>
                  <a:srgbClr val="000000"/>
                </a:solidFill>
              </a:rPr>
              <a:t>	PREDE (Japan), SIMBAD &amp; SIMBADA (France), MicroTops, MPL</a:t>
            </a:r>
          </a:p>
          <a:p>
            <a:pPr lvl="1">
              <a:buNone/>
            </a:pPr>
            <a:endParaRPr lang="en-US" sz="80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en-US">
                <a:solidFill>
                  <a:srgbClr val="000000"/>
                </a:solidFill>
              </a:rPr>
              <a:t>Calibration and cross-calibration analyses</a:t>
            </a:r>
          </a:p>
          <a:p>
            <a:pPr lvl="1">
              <a:buNone/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>
              <a:buNone/>
            </a:pPr>
            <a:endParaRPr lang="en-US"/>
          </a:p>
        </p:txBody>
      </p:sp>
      <p:pic>
        <p:nvPicPr>
          <p:cNvPr id="7" name="Picture 3" descr="C:\Documents and Settings\gfargion\Desktop\seabass_aot_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276600"/>
            <a:ext cx="48577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6172200" y="2133600"/>
            <a:ext cx="2529974" cy="1371600"/>
            <a:chOff x="6172200" y="2133600"/>
            <a:chExt cx="2529974" cy="1371600"/>
          </a:xfrm>
        </p:grpSpPr>
        <p:sp>
          <p:nvSpPr>
            <p:cNvPr id="5" name="Oval 4"/>
            <p:cNvSpPr/>
            <p:nvPr/>
          </p:nvSpPr>
          <p:spPr>
            <a:xfrm>
              <a:off x="6172200" y="2133600"/>
              <a:ext cx="1295400" cy="457200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5" idx="5"/>
            </p:cNvCxnSpPr>
            <p:nvPr/>
          </p:nvCxnSpPr>
          <p:spPr>
            <a:xfrm rot="16200000" flipH="1">
              <a:off x="7148769" y="2652968"/>
              <a:ext cx="447955" cy="189707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934200" y="2920424"/>
              <a:ext cx="176797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00FF"/>
                  </a:solidFill>
                </a:rPr>
                <a:t>Marine Aerosol Network</a:t>
              </a:r>
            </a:p>
          </p:txBody>
        </p:sp>
      </p:grpSp>
      <p:pic>
        <p:nvPicPr>
          <p:cNvPr id="12" name="Picture 11" descr="cimel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52800"/>
            <a:ext cx="3484880" cy="2306320"/>
          </a:xfrm>
          <a:prstGeom prst="rect">
            <a:avLst/>
          </a:prstGeom>
        </p:spPr>
      </p:pic>
      <p:pic>
        <p:nvPicPr>
          <p:cNvPr id="13" name="Picture 12" descr="cal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870" y="5105400"/>
            <a:ext cx="2284730" cy="15290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and Laboratory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ea typeface="ＭＳ Ｐゴシック" pitchFamily="1" charset="-128"/>
                <a:cs typeface="ＭＳ Ｐゴシック" pitchFamily="1" charset="-128"/>
              </a:rPr>
              <a:t>Radiometric Round-Robin</a:t>
            </a:r>
          </a:p>
          <a:p>
            <a:pPr>
              <a:buNone/>
            </a:pPr>
            <a:r>
              <a:rPr lang="en-US" sz="140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	</a:t>
            </a:r>
            <a:r>
              <a:rPr lang="en-US" sz="1400">
                <a:solidFill>
                  <a:srgbClr val="000000"/>
                </a:solidFill>
              </a:rPr>
              <a:t>1997: 	NASA/GSFC, PML (UK), JRC (Italy), SDSU, Biospherical Instruments Inc., UCSB, NRL, 	DLR (Germany), NASA/WFF, Satlantic Inc. (Canada)</a:t>
            </a:r>
          </a:p>
          <a:p>
            <a:pPr>
              <a:buNone/>
            </a:pPr>
            <a:r>
              <a:rPr lang="en-US" sz="1400">
                <a:solidFill>
                  <a:srgbClr val="000000"/>
                </a:solidFill>
              </a:rPr>
              <a:t>	2001: 	GSFC, Satlantic Inc., Biospherical Instruments Inc., HOBI Labs, UCSB, NRL, SIO</a:t>
            </a:r>
          </a:p>
          <a:p>
            <a:pPr>
              <a:buNone/>
            </a:pPr>
            <a:r>
              <a:rPr lang="en-US" sz="1400">
                <a:solidFill>
                  <a:srgbClr val="000000"/>
                </a:solidFill>
              </a:rPr>
              <a:t>	2002: 	GSFC, Satlantic Inc., Biospherical Instruments Inc., UCSB, NRL, SIO, MOBY,USF, 	RSMAS, Wallops &amp; Stennis</a:t>
            </a:r>
          </a:p>
          <a:p>
            <a:pPr>
              <a:buNone/>
            </a:pPr>
            <a:endParaRPr lang="en-US" sz="1800" b="1">
              <a:ea typeface="ＭＳ Ｐゴシック" pitchFamily="1" charset="-128"/>
              <a:cs typeface="ＭＳ Ｐゴシック" pitchFamily="1" charset="-128"/>
            </a:endParaRPr>
          </a:p>
          <a:p>
            <a:pPr>
              <a:buNone/>
            </a:pPr>
            <a:r>
              <a:rPr lang="en-US">
                <a:ea typeface="ＭＳ Ｐゴシック" pitchFamily="1" charset="-128"/>
                <a:cs typeface="ＭＳ Ｐゴシック" pitchFamily="1" charset="-128"/>
              </a:rPr>
              <a:t>Chlorophyll Round-Robin</a:t>
            </a:r>
          </a:p>
          <a:p>
            <a:pPr>
              <a:buNone/>
            </a:pPr>
            <a:r>
              <a:rPr lang="en-US" sz="1400">
                <a:solidFill>
                  <a:srgbClr val="000000"/>
                </a:solidFill>
              </a:rPr>
              <a:t>	2000: 	ONR, UMD, SIO, SDSU, Bigelow, USF, NOAA &amp; NASA/SSC</a:t>
            </a:r>
          </a:p>
          <a:p>
            <a:pPr>
              <a:buNone/>
            </a:pPr>
            <a:r>
              <a:rPr lang="en-US" sz="1400">
                <a:solidFill>
                  <a:srgbClr val="000000"/>
                </a:solidFill>
              </a:rPr>
              <a:t>	2001: 	SDSU, UMD, CNR (Italy), LODYC (France) and BBRS</a:t>
            </a:r>
          </a:p>
          <a:p>
            <a:pPr>
              <a:buNone/>
            </a:pPr>
            <a:endParaRPr lang="en-US" sz="1800" b="1">
              <a:ea typeface="ＭＳ Ｐゴシック" pitchFamily="1" charset="-128"/>
              <a:cs typeface="ＭＳ Ｐゴシック" pitchFamily="1" charset="-128"/>
            </a:endParaRPr>
          </a:p>
          <a:p>
            <a:pPr>
              <a:buNone/>
            </a:pPr>
            <a:r>
              <a:rPr lang="en-US">
                <a:ea typeface="ＭＳ Ｐゴシック" pitchFamily="1" charset="-128"/>
                <a:cs typeface="ＭＳ Ｐゴシック" pitchFamily="1" charset="-128"/>
              </a:rPr>
              <a:t>Ocean Optics Protocols</a:t>
            </a:r>
          </a:p>
          <a:p>
            <a:pPr>
              <a:buNone/>
            </a:pPr>
            <a:r>
              <a:rPr lang="en-US" sz="1400">
                <a:solidFill>
                  <a:srgbClr val="000000"/>
                </a:solidFill>
              </a:rPr>
              <a:t>	2000:	Fargion &amp; Mueller, Revision 2, NASA TM 2000-209966</a:t>
            </a:r>
          </a:p>
          <a:p>
            <a:pPr>
              <a:buNone/>
            </a:pPr>
            <a:r>
              <a:rPr lang="en-US" sz="1400">
                <a:solidFill>
                  <a:srgbClr val="000000"/>
                </a:solidFill>
              </a:rPr>
              <a:t>	2002:	Mueller et al., Revision 3, NASA TM 2002-21004</a:t>
            </a:r>
          </a:p>
          <a:p>
            <a:pPr>
              <a:buNone/>
            </a:pPr>
            <a:r>
              <a:rPr lang="en-US" sz="1400">
                <a:solidFill>
                  <a:srgbClr val="000000"/>
                </a:solidFill>
              </a:rPr>
              <a:t>	2003:	Mueller et al., Revision 4, NASA TM 2003-211621</a:t>
            </a:r>
          </a:p>
          <a:p>
            <a:pPr>
              <a:buNone/>
            </a:pPr>
            <a:endParaRPr lang="en-US" sz="1400"/>
          </a:p>
          <a:p>
            <a:pPr>
              <a:buNone/>
            </a:pPr>
            <a:r>
              <a:rPr lang="en-US"/>
              <a:t>Aerosol Measurement Protocols</a:t>
            </a:r>
          </a:p>
          <a:p>
            <a:pPr>
              <a:buNone/>
            </a:pPr>
            <a:r>
              <a:rPr lang="en-US" sz="1400">
                <a:solidFill>
                  <a:srgbClr val="000000"/>
                </a:solidFill>
              </a:rPr>
              <a:t>	2001:	Fargion et al., AOT Protocols, NASA TM 2001-209982</a:t>
            </a:r>
          </a:p>
          <a:p>
            <a:pPr>
              <a:buNone/>
            </a:pPr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819400"/>
            <a:ext cx="20320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Satellite Mission Collaborations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Data acquisition, processing, and distribution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	OCTS acquisition at Wallops (NASDA/Japan)</a:t>
            </a:r>
          </a:p>
          <a:p>
            <a:pPr>
              <a:buNone/>
            </a:pPr>
            <a:r>
              <a:rPr lang="en-US" sz="1800"/>
              <a:t>	</a:t>
            </a:r>
            <a:r>
              <a:rPr lang="en-US" sz="1800">
                <a:solidFill>
                  <a:schemeClr val="tx1"/>
                </a:solidFill>
              </a:rPr>
              <a:t>MOS acquisition at Wallops (DLR/Germany, ISRO/SAC/India)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	</a:t>
            </a:r>
          </a:p>
          <a:p>
            <a:pPr>
              <a:buNone/>
            </a:pPr>
            <a:r>
              <a:rPr lang="en-US"/>
              <a:t>Instrument calibration, data processing, and algorithms</a:t>
            </a:r>
          </a:p>
          <a:p>
            <a:pPr>
              <a:buNone/>
            </a:pPr>
            <a:r>
              <a:rPr lang="en-US"/>
              <a:t>	</a:t>
            </a:r>
            <a:r>
              <a:rPr lang="en-US" sz="1800">
                <a:solidFill>
                  <a:schemeClr val="tx1"/>
                </a:solidFill>
              </a:rPr>
              <a:t>OCTS global GAC (NASDA/Japan), full mission reprocessing</a:t>
            </a:r>
            <a:endParaRPr lang="en-US"/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</a:t>
            </a:r>
            <a:r>
              <a:rPr lang="en-US" sz="1800">
                <a:solidFill>
                  <a:schemeClr val="tx1"/>
                </a:solidFill>
              </a:rPr>
              <a:t>OSMI (KARI/Korea) processing software and instrument calibration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	OCTS-POLDER cross-calibration (NASDA/Japan, CNES/France)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	MOS-SeaWiFS cross calibration and algorithm development, destriping</a:t>
            </a:r>
          </a:p>
          <a:p>
            <a:pPr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/>
              <a:t>Instrument/algorithm workshops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	Japanese-US Working Group on Ocean Color (JUWOC)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	MOS Ocean Color Meetings (1998-2000)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2182813" y="2249488"/>
            <a:ext cx="1560512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122237"/>
            <a:ext cx="8991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Lasting Impact: NASA's Sensor-Independent Approach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67425" y="1290638"/>
            <a:ext cx="2884488" cy="1376362"/>
          </a:xfrm>
          <a:prstGeom prst="flowChartMultidocumen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79400" y="1284288"/>
            <a:ext cx="1930400" cy="4049712"/>
          </a:xfrm>
          <a:prstGeom prst="flowChartMultidocumen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801938" y="2619375"/>
            <a:ext cx="2686050" cy="1125538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EB1"/>
                </a:solidFill>
              </a:rPr>
              <a:t>Multi-Sensor</a:t>
            </a:r>
          </a:p>
          <a:p>
            <a:pPr algn="ctr"/>
            <a:r>
              <a:rPr lang="en-US" sz="1800">
                <a:solidFill>
                  <a:srgbClr val="FFFEB1"/>
                </a:solidFill>
              </a:rPr>
              <a:t>Level-1 to Level-2</a:t>
            </a:r>
          </a:p>
          <a:p>
            <a:pPr algn="ctr"/>
            <a:r>
              <a:rPr lang="en-US" sz="1800">
                <a:solidFill>
                  <a:srgbClr val="FFFEB1"/>
                </a:solidFill>
              </a:rPr>
              <a:t>(common algorithms)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92100" y="2035175"/>
            <a:ext cx="1467068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SeaWiFS L1A</a:t>
            </a:r>
          </a:p>
          <a:p>
            <a:r>
              <a:rPr lang="en-US">
                <a:solidFill>
                  <a:srgbClr val="084712"/>
                </a:solidFill>
              </a:rPr>
              <a:t>MODISA L1B</a:t>
            </a:r>
          </a:p>
          <a:p>
            <a:r>
              <a:rPr lang="en-US">
                <a:solidFill>
                  <a:srgbClr val="084712"/>
                </a:solidFill>
              </a:rPr>
              <a:t>MODIST L1B</a:t>
            </a:r>
          </a:p>
          <a:p>
            <a:r>
              <a:rPr lang="en-US">
                <a:solidFill>
                  <a:srgbClr val="084712"/>
                </a:solidFill>
              </a:rPr>
              <a:t>OCTS L1A</a:t>
            </a:r>
          </a:p>
          <a:p>
            <a:r>
              <a:rPr lang="en-US">
                <a:solidFill>
                  <a:srgbClr val="084712"/>
                </a:solidFill>
              </a:rPr>
              <a:t>MOS L1B</a:t>
            </a:r>
          </a:p>
          <a:p>
            <a:r>
              <a:rPr lang="en-US">
                <a:solidFill>
                  <a:srgbClr val="084712"/>
                </a:solidFill>
              </a:rPr>
              <a:t>OSMI L1A</a:t>
            </a:r>
          </a:p>
          <a:p>
            <a:r>
              <a:rPr lang="en-US">
                <a:solidFill>
                  <a:srgbClr val="084712"/>
                </a:solidFill>
              </a:rPr>
              <a:t>CZCS L1A</a:t>
            </a:r>
          </a:p>
          <a:p>
            <a:r>
              <a:rPr lang="en-US">
                <a:solidFill>
                  <a:srgbClr val="084712"/>
                </a:solidFill>
              </a:rPr>
              <a:t>MERIS L1B</a:t>
            </a:r>
          </a:p>
          <a:p>
            <a:r>
              <a:rPr lang="en-US">
                <a:solidFill>
                  <a:srgbClr val="084712"/>
                </a:solidFill>
              </a:rPr>
              <a:t>OCM-1 L1B</a:t>
            </a:r>
          </a:p>
          <a:p>
            <a:r>
              <a:rPr lang="en-US">
                <a:solidFill>
                  <a:srgbClr val="084712"/>
                </a:solidFill>
              </a:rPr>
              <a:t>OCM-2 L1B</a:t>
            </a:r>
          </a:p>
          <a:p>
            <a:r>
              <a:rPr lang="en-US">
                <a:solidFill>
                  <a:srgbClr val="084712"/>
                </a:solidFill>
              </a:rPr>
              <a:t>VIIRS-L1B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100763" y="1684338"/>
            <a:ext cx="2446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84712"/>
                </a:solidFill>
              </a:rPr>
              <a:t>sensor-specific tables:</a:t>
            </a:r>
          </a:p>
          <a:p>
            <a:r>
              <a:rPr lang="en-US" sz="1800">
                <a:solidFill>
                  <a:srgbClr val="084712"/>
                </a:solidFill>
              </a:rPr>
              <a:t>Rayleigh, aerosol, etc.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122613" y="5835650"/>
            <a:ext cx="2686050" cy="833438"/>
          </a:xfrm>
          <a:prstGeom prst="rect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EB1"/>
                </a:solidFill>
              </a:rPr>
              <a:t>Level-2 to Level-3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960688" y="4973638"/>
            <a:ext cx="2379662" cy="423862"/>
          </a:xfrm>
          <a:prstGeom prst="flowChartInputOutpu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084712"/>
                </a:solidFill>
              </a:rPr>
              <a:t>Level-2 Scene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756025" y="2236788"/>
            <a:ext cx="0" cy="384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4325938" y="2246313"/>
            <a:ext cx="1746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327525" y="2236788"/>
            <a:ext cx="0" cy="384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4122738" y="5402263"/>
            <a:ext cx="1587" cy="436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110038" y="3757613"/>
            <a:ext cx="0" cy="1217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2360613" y="6251575"/>
            <a:ext cx="777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368550" y="1922463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observed </a:t>
            </a:r>
          </a:p>
          <a:p>
            <a:r>
              <a:rPr lang="en-US" sz="1800"/>
              <a:t>radiances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997325" y="914400"/>
            <a:ext cx="1879600" cy="966788"/>
          </a:xfrm>
          <a:prstGeom prst="flowChartMultidocumen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043363" y="1241425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84712"/>
                </a:solidFill>
              </a:rPr>
              <a:t>ancillary data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>
            <a:off x="4090988" y="1858963"/>
            <a:ext cx="0" cy="744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462213" y="3905250"/>
            <a:ext cx="16843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water-leaving</a:t>
            </a:r>
          </a:p>
          <a:p>
            <a:r>
              <a:rPr lang="en-US" sz="1800"/>
              <a:t>radiances and </a:t>
            </a:r>
          </a:p>
          <a:p>
            <a:r>
              <a:rPr lang="en-US" sz="1800"/>
              <a:t>derived prods</a:t>
            </a:r>
          </a:p>
        </p:txBody>
      </p:sp>
      <p:sp>
        <p:nvSpPr>
          <p:cNvPr id="26" name="AutoShape 30"/>
          <p:cNvSpPr>
            <a:spLocks noChangeArrowheads="1"/>
          </p:cNvSpPr>
          <p:nvPr/>
        </p:nvSpPr>
        <p:spPr bwMode="auto">
          <a:xfrm>
            <a:off x="88900" y="5881688"/>
            <a:ext cx="2551113" cy="687387"/>
          </a:xfrm>
          <a:prstGeom prst="flowChartInputOutpu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084712"/>
                </a:solidFill>
              </a:rPr>
              <a:t>Level-3 Global</a:t>
            </a:r>
          </a:p>
          <a:p>
            <a:pPr algn="ctr"/>
            <a:r>
              <a:rPr lang="en-US" sz="1800">
                <a:solidFill>
                  <a:srgbClr val="084712"/>
                </a:solidFill>
              </a:rPr>
              <a:t>Product</a:t>
            </a:r>
          </a:p>
        </p:txBody>
      </p:sp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4683125" y="3189288"/>
            <a:ext cx="4232275" cy="2425700"/>
            <a:chOff x="2950" y="2009"/>
            <a:chExt cx="2666" cy="1528"/>
          </a:xfrm>
          <a:solidFill>
            <a:srgbClr val="FFFEB1"/>
          </a:solidFill>
        </p:grpSpPr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950" y="2367"/>
              <a:ext cx="0" cy="767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4585" y="2009"/>
              <a:ext cx="0" cy="19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H="1">
              <a:off x="3458" y="2009"/>
              <a:ext cx="1125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>
              <a:off x="3239" y="3250"/>
              <a:ext cx="809" cy="1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4042" y="3133"/>
              <a:ext cx="138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/>
                <a:t>vicarious calibration</a:t>
              </a:r>
            </a:p>
            <a:p>
              <a:pPr>
                <a:defRPr/>
              </a:pPr>
              <a:r>
                <a:rPr lang="en-US" sz="1800"/>
                <a:t>gain factors</a:t>
              </a: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2960" y="2400"/>
              <a:ext cx="74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/>
                <a:t>predicted</a:t>
              </a:r>
            </a:p>
            <a:p>
              <a:pPr>
                <a:defRPr/>
              </a:pPr>
              <a:r>
                <a:rPr lang="en-US" sz="1800"/>
                <a:t>at-sensor</a:t>
              </a:r>
            </a:p>
            <a:p>
              <a:pPr>
                <a:defRPr/>
              </a:pPr>
              <a:r>
                <a:rPr lang="en-US" sz="1800"/>
                <a:t>radiances</a:t>
              </a:r>
            </a:p>
          </p:txBody>
        </p:sp>
        <p:sp>
          <p:nvSpPr>
            <p:cNvPr id="34" name="AutoShape 32"/>
            <p:cNvSpPr>
              <a:spLocks noChangeArrowheads="1"/>
            </p:cNvSpPr>
            <p:nvPr/>
          </p:nvSpPr>
          <p:spPr bwMode="auto">
            <a:xfrm>
              <a:off x="3799" y="2208"/>
              <a:ext cx="1817" cy="624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084712"/>
                  </a:solidFill>
                </a:rPr>
                <a:t>in situ water-leaving</a:t>
              </a:r>
            </a:p>
            <a:p>
              <a:pPr algn="ctr">
                <a:defRPr/>
              </a:pPr>
              <a:r>
                <a:rPr lang="en-US" sz="1800">
                  <a:solidFill>
                    <a:srgbClr val="084712"/>
                  </a:solidFill>
                </a:rPr>
                <a:t>radiances (MOBY)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20709290</TotalTime>
  <Words>1274</Words>
  <Application>Microsoft Macintosh PowerPoint</Application>
  <PresentationFormat>On-screen Show (4:3)</PresentationFormat>
  <Paragraphs>217</Paragraphs>
  <Slides>14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Sensor Intercomparison &amp; Merger for Biological &amp; Interdisciplinary Ocean Studies</vt:lpstr>
      <vt:lpstr>Organizational Structure</vt:lpstr>
      <vt:lpstr>Field Program Collaborations</vt:lpstr>
      <vt:lpstr>Field Program Collaborations</vt:lpstr>
      <vt:lpstr>Field and Laboratory Protocols</vt:lpstr>
      <vt:lpstr>Satellite Mission Collaborations</vt:lpstr>
      <vt:lpstr>Slide 9</vt:lpstr>
      <vt:lpstr>Slide 10</vt:lpstr>
      <vt:lpstr>Lasting Impact: International Community</vt:lpstr>
      <vt:lpstr>What Worked</vt:lpstr>
      <vt:lpstr>What Worked</vt:lpstr>
      <vt:lpstr>Slide 14</vt:lpstr>
    </vt:vector>
  </TitlesOfParts>
  <Company>B. Franz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Ocean Color Reprocessing </dc:title>
  <dc:creator>B. Franz</dc:creator>
  <cp:lastModifiedBy>Bryan Franz</cp:lastModifiedBy>
  <cp:revision>301</cp:revision>
  <cp:lastPrinted>2012-04-22T02:16:32Z</cp:lastPrinted>
  <dcterms:created xsi:type="dcterms:W3CDTF">2012-04-24T15:18:49Z</dcterms:created>
  <dcterms:modified xsi:type="dcterms:W3CDTF">2012-04-24T16:35:03Z</dcterms:modified>
</cp:coreProperties>
</file>