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63" r:id="rId2"/>
    <p:sldId id="264" r:id="rId3"/>
    <p:sldId id="308" r:id="rId4"/>
    <p:sldId id="270" r:id="rId5"/>
    <p:sldId id="303" r:id="rId6"/>
    <p:sldId id="261" r:id="rId7"/>
    <p:sldId id="256" r:id="rId8"/>
    <p:sldId id="267" r:id="rId9"/>
    <p:sldId id="265" r:id="rId10"/>
    <p:sldId id="266" r:id="rId11"/>
    <p:sldId id="273" r:id="rId12"/>
    <p:sldId id="302" r:id="rId13"/>
    <p:sldId id="274" r:id="rId14"/>
    <p:sldId id="280" r:id="rId15"/>
    <p:sldId id="281" r:id="rId16"/>
    <p:sldId id="283" r:id="rId17"/>
    <p:sldId id="282" r:id="rId18"/>
    <p:sldId id="285" r:id="rId19"/>
    <p:sldId id="260" r:id="rId20"/>
    <p:sldId id="305" r:id="rId21"/>
    <p:sldId id="290" r:id="rId22"/>
    <p:sldId id="272" r:id="rId23"/>
    <p:sldId id="257" r:id="rId24"/>
    <p:sldId id="304" r:id="rId25"/>
    <p:sldId id="277" r:id="rId26"/>
    <p:sldId id="300" r:id="rId27"/>
    <p:sldId id="294" r:id="rId28"/>
    <p:sldId id="293" r:id="rId29"/>
    <p:sldId id="306" r:id="rId30"/>
    <p:sldId id="298" r:id="rId31"/>
    <p:sldId id="307" r:id="rId32"/>
    <p:sldId id="259" r:id="rId33"/>
    <p:sldId id="258" r:id="rId34"/>
    <p:sldId id="309" r:id="rId35"/>
    <p:sldId id="299" r:id="rId36"/>
    <p:sldId id="262" r:id="rId37"/>
    <p:sldId id="269" r:id="rId38"/>
    <p:sldId id="268" r:id="rId39"/>
    <p:sldId id="288" r:id="rId40"/>
    <p:sldId id="292" r:id="rId41"/>
    <p:sldId id="291" r:id="rId42"/>
    <p:sldId id="296" r:id="rId43"/>
    <p:sldId id="295" r:id="rId44"/>
    <p:sldId id="297" r:id="rId45"/>
    <p:sldId id="310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22E13"/>
    <a:srgbClr val="E9741A"/>
    <a:srgbClr val="FFFA2B"/>
    <a:srgbClr val="6CF426"/>
    <a:srgbClr val="67F9FE"/>
    <a:srgbClr val="0026FA"/>
    <a:srgbClr val="E03DFB"/>
    <a:srgbClr val="6FA0FA"/>
    <a:srgbClr val="1226FA"/>
    <a:srgbClr val="38A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0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6E3B4-1F75-A04E-90C9-62FF1C4BB35A}" type="datetimeFigureOut">
              <a:rPr lang="en-US" smtClean="0"/>
              <a:t>4/27/12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8092B-2CC5-EB47-AF52-B11E23323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8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Shown is </a:t>
            </a:r>
            <a:r>
              <a:rPr lang="en-US" dirty="0" err="1" smtClean="0"/>
              <a:t>Jyväskylä</a:t>
            </a:r>
            <a:r>
              <a:rPr lang="en-US" dirty="0" smtClean="0"/>
              <a:t> University.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8092B-2CC5-EB47-AF52-B11E23323E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58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8092B-2CC5-EB47-AF52-B11E23323E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99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8092B-2CC5-EB47-AF52-B11E23323E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99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saw at look of crosstalk, vendor flipped IFA, this caused a </a:t>
            </a:r>
            <a:r>
              <a:rPr lang="en-US" baseline="0" dirty="0" err="1" smtClean="0"/>
              <a:t>tradefoff</a:t>
            </a:r>
            <a:r>
              <a:rPr lang="en-US" baseline="0" dirty="0" smtClean="0"/>
              <a:t> between </a:t>
            </a:r>
            <a:r>
              <a:rPr lang="en-US" baseline="0" dirty="0" err="1" smtClean="0"/>
              <a:t>xtalk</a:t>
            </a:r>
            <a:r>
              <a:rPr lang="en-US" baseline="0" dirty="0" smtClean="0"/>
              <a:t> and OOB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8092B-2CC5-EB47-AF52-B11E23323E7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85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8092B-2CC5-EB47-AF52-B11E23323E7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99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33F7-84AA-1549-932B-9C7FB5B2B68F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0CB3-01D4-6946-8DDA-BCF9621DF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2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33F7-84AA-1549-932B-9C7FB5B2B68F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0CB3-01D4-6946-8DDA-BCF9621DF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8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33F7-84AA-1549-932B-9C7FB5B2B68F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0CB3-01D4-6946-8DDA-BCF9621DF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5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33F7-84AA-1549-932B-9C7FB5B2B68F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0CB3-01D4-6946-8DDA-BCF9621DF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2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33F7-84AA-1549-932B-9C7FB5B2B68F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0CB3-01D4-6946-8DDA-BCF9621DF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1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33F7-84AA-1549-932B-9C7FB5B2B68F}" type="datetimeFigureOut">
              <a:rPr lang="en-US" smtClean="0"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0CB3-01D4-6946-8DDA-BCF9621DF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32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33F7-84AA-1549-932B-9C7FB5B2B68F}" type="datetimeFigureOut">
              <a:rPr lang="en-US" smtClean="0"/>
              <a:t>4/27/12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0CB3-01D4-6946-8DDA-BCF9621DF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33F7-84AA-1549-932B-9C7FB5B2B68F}" type="datetimeFigureOut">
              <a:rPr lang="en-US" smtClean="0"/>
              <a:t>4/27/12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0CB3-01D4-6946-8DDA-BCF9621DF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7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33F7-84AA-1549-932B-9C7FB5B2B68F}" type="datetimeFigureOut">
              <a:rPr lang="en-US" smtClean="0"/>
              <a:t>4/27/12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0CB3-01D4-6946-8DDA-BCF9621DF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33F7-84AA-1549-932B-9C7FB5B2B68F}" type="datetimeFigureOut">
              <a:rPr lang="en-US" smtClean="0"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0CB3-01D4-6946-8DDA-BCF9621DF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4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33F7-84AA-1549-932B-9C7FB5B2B68F}" type="datetimeFigureOut">
              <a:rPr lang="en-US" smtClean="0"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0CB3-01D4-6946-8DDA-BCF9621DF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733F7-84AA-1549-932B-9C7FB5B2B68F}" type="datetimeFigureOut">
              <a:rPr lang="en-US" smtClean="0"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10CB3-01D4-6946-8DDA-BCF9621DFBF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rth_America_from_low_orbiting_satellite_Suomi_NPP.jpg"/>
          <p:cNvPicPr>
            <a:picLocks noChangeAspect="1"/>
          </p:cNvPicPr>
          <p:nvPr userDrawn="1"/>
        </p:nvPicPr>
        <p:blipFill rotWithShape="1">
          <a:blip r:embed="rId13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9083" y="309081"/>
            <a:ext cx="6237687" cy="60472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7521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8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8.png"/><Relationship Id="rId5" Type="http://schemas.openxmlformats.org/officeDocument/2006/relationships/oleObject" Target="../embeddings/oleObject7.bin"/><Relationship Id="rId6" Type="http://schemas.openxmlformats.org/officeDocument/2006/relationships/oleObject" Target="../embeddings/oleObject8.bin"/><Relationship Id="rId7" Type="http://schemas.openxmlformats.org/officeDocument/2006/relationships/oleObject" Target="../embeddings/oleObject9.bin"/><Relationship Id="rId8" Type="http://schemas.openxmlformats.org/officeDocument/2006/relationships/oleObject" Target="../embeddings/oleObject10.bin"/><Relationship Id="rId9" Type="http://schemas.openxmlformats.org/officeDocument/2006/relationships/image" Target="../media/image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8.png"/><Relationship Id="rId5" Type="http://schemas.openxmlformats.org/officeDocument/2006/relationships/oleObject" Target="../embeddings/oleObject12.bin"/><Relationship Id="rId6" Type="http://schemas.openxmlformats.org/officeDocument/2006/relationships/oleObject" Target="../embeddings/oleObject13.bin"/><Relationship Id="rId7" Type="http://schemas.openxmlformats.org/officeDocument/2006/relationships/oleObject" Target="../embeddings/oleObject14.bin"/><Relationship Id="rId8" Type="http://schemas.openxmlformats.org/officeDocument/2006/relationships/oleObject" Target="../embeddings/oleObject1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8.png"/><Relationship Id="rId5" Type="http://schemas.openxmlformats.org/officeDocument/2006/relationships/oleObject" Target="../embeddings/oleObject17.bin"/><Relationship Id="rId6" Type="http://schemas.openxmlformats.org/officeDocument/2006/relationships/oleObject" Target="../embeddings/oleObject18.bin"/><Relationship Id="rId7" Type="http://schemas.openxmlformats.org/officeDocument/2006/relationships/oleObject" Target="../embeddings/oleObject19.bin"/><Relationship Id="rId8" Type="http://schemas.openxmlformats.org/officeDocument/2006/relationships/oleObject" Target="../embeddings/oleObject20.bin"/><Relationship Id="rId9" Type="http://schemas.openxmlformats.org/officeDocument/2006/relationships/image" Target="../media/image10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8.png"/><Relationship Id="rId5" Type="http://schemas.openxmlformats.org/officeDocument/2006/relationships/oleObject" Target="../embeddings/oleObject22.bin"/><Relationship Id="rId6" Type="http://schemas.openxmlformats.org/officeDocument/2006/relationships/oleObject" Target="../embeddings/oleObject23.bin"/><Relationship Id="rId7" Type="http://schemas.openxmlformats.org/officeDocument/2006/relationships/oleObject" Target="../embeddings/oleObject24.bin"/><Relationship Id="rId8" Type="http://schemas.openxmlformats.org/officeDocument/2006/relationships/oleObject" Target="../embeddings/oleObject25.bin"/><Relationship Id="rId9" Type="http://schemas.openxmlformats.org/officeDocument/2006/relationships/image" Target="../media/image11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yväskylä_University_-_Department_of_Phys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371" y="76528"/>
            <a:ext cx="8374263" cy="252813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Suomi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National Polar-orbiting Partnership </a:t>
            </a:r>
            <a:r>
              <a:rPr lang="en-US" b="1" dirty="0"/>
              <a:t>(NPP</a:t>
            </a:r>
            <a:r>
              <a:rPr lang="en-US" b="1" dirty="0" smtClean="0"/>
              <a:t>)</a:t>
            </a:r>
            <a:br>
              <a:rPr lang="en-US" b="1" dirty="0" smtClean="0"/>
            </a:br>
            <a:r>
              <a:rPr lang="en-US" b="1" dirty="0" smtClean="0"/>
              <a:t>VIIRS data product </a:t>
            </a:r>
            <a:r>
              <a:rPr lang="en-US" b="1" dirty="0"/>
              <a:t>assessment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5279" y="3420356"/>
            <a:ext cx="6876089" cy="296766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K. Turpie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Ocean Color Science PI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VIIRS Ocean Science Team (VOST)</a:t>
            </a:r>
          </a:p>
          <a:p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Ocean Color Research Team Meeting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23 April 2012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Seattle, Washington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837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Product Quality Assessment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9465" y="1534689"/>
            <a:ext cx="8231845" cy="48021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200" b="1" dirty="0" smtClean="0"/>
              <a:t>OBPG Question</a:t>
            </a:r>
            <a:r>
              <a:rPr lang="en-US" sz="2200" dirty="0" smtClean="0"/>
              <a:t>: Is the current quality of the VIIRS Raw Data Records (RDR) sufficient for meeting NASA science objectives, including the continuation of the climate record established with EOS?</a:t>
            </a:r>
          </a:p>
          <a:p>
            <a:endParaRPr lang="en-US" sz="2200" dirty="0" smtClean="0"/>
          </a:p>
          <a:p>
            <a:r>
              <a:rPr lang="en-US" sz="2200" b="1" dirty="0" smtClean="0"/>
              <a:t>Approach</a:t>
            </a:r>
            <a:r>
              <a:rPr lang="en-US" sz="2200" dirty="0" smtClean="0"/>
              <a:t>: </a:t>
            </a:r>
            <a:r>
              <a:rPr lang="en-US" sz="2200" dirty="0"/>
              <a:t>Evaluate </a:t>
            </a:r>
            <a:r>
              <a:rPr lang="en-US" sz="2200" dirty="0" smtClean="0"/>
              <a:t>results of reprocessing VIIRS sensor measurements using NASA </a:t>
            </a:r>
            <a:r>
              <a:rPr lang="en-US" sz="2200" dirty="0"/>
              <a:t>standard algorithms and time-dependent calibration</a:t>
            </a:r>
            <a:r>
              <a:rPr lang="en-US" sz="2200" dirty="0" smtClean="0"/>
              <a:t>.</a:t>
            </a:r>
          </a:p>
          <a:p>
            <a:endParaRPr lang="en-US" sz="2200" dirty="0" smtClean="0"/>
          </a:p>
          <a:p>
            <a:r>
              <a:rPr lang="en-US" sz="2200" b="1" dirty="0" smtClean="0"/>
              <a:t>Preliminary Answer</a:t>
            </a:r>
            <a:r>
              <a:rPr lang="en-US" sz="2200" dirty="0" smtClean="0"/>
              <a:t>:  Likely.  So far, there are no insurmountable problems with VIIRS sensor measurements and reprocessing with NASA calibration and algorithms initially appears to produce ocean color products roughly comparable to </a:t>
            </a:r>
            <a:r>
              <a:rPr lang="en-US" sz="2200" dirty="0" err="1" smtClean="0"/>
              <a:t>SeaWiFS</a:t>
            </a:r>
            <a:r>
              <a:rPr lang="en-US" sz="2200" dirty="0" smtClean="0"/>
              <a:t> climatology.</a:t>
            </a:r>
            <a:endParaRPr lang="en-US" sz="2200" dirty="0"/>
          </a:p>
        </p:txBody>
      </p:sp>
      <p:sp>
        <p:nvSpPr>
          <p:cNvPr id="5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10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55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Product Quality Assessment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9465" y="1534689"/>
            <a:ext cx="8231845" cy="48021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200" b="1" dirty="0" smtClean="0"/>
              <a:t>VOST Future: </a:t>
            </a:r>
            <a:r>
              <a:rPr lang="en-US" sz="2200" dirty="0"/>
              <a:t>T</a:t>
            </a:r>
            <a:r>
              <a:rPr lang="en-US" sz="2200" dirty="0" smtClean="0"/>
              <a:t>o further quantify how closely (or not) operational EDR products meet NASA's science objectives, the VOST will compare them against :</a:t>
            </a:r>
          </a:p>
          <a:p>
            <a:pPr marL="342900" indent="-342900">
              <a:buClr>
                <a:srgbClr val="1226FA"/>
              </a:buClr>
              <a:buFont typeface="Courier New"/>
              <a:buChar char="o"/>
            </a:pPr>
            <a:r>
              <a:rPr lang="en-US" sz="2200" dirty="0" smtClean="0"/>
              <a:t>flight data reprocessed with NASA time-dependent calibration and algorithms,</a:t>
            </a:r>
          </a:p>
          <a:p>
            <a:pPr marL="342900" indent="-342900">
              <a:buClr>
                <a:srgbClr val="1226FA"/>
              </a:buClr>
              <a:buFont typeface="Courier New"/>
              <a:buChar char="o"/>
            </a:pPr>
            <a:r>
              <a:rPr lang="en-US" sz="2200" dirty="0" smtClean="0"/>
              <a:t>the established CDR (cross sensor and climatology), and</a:t>
            </a:r>
          </a:p>
          <a:p>
            <a:pPr marL="342900" indent="-342900">
              <a:buClr>
                <a:srgbClr val="1226FA"/>
              </a:buClr>
              <a:buFont typeface="Courier New"/>
              <a:buChar char="o"/>
            </a:pPr>
            <a:r>
              <a:rPr lang="en-US" sz="2200" i="1" dirty="0" smtClean="0"/>
              <a:t>in situ </a:t>
            </a:r>
            <a:r>
              <a:rPr lang="en-US" sz="2200" dirty="0" smtClean="0"/>
              <a:t>data.</a:t>
            </a:r>
          </a:p>
          <a:p>
            <a:endParaRPr lang="en-US" sz="2200" dirty="0" smtClean="0"/>
          </a:p>
          <a:p>
            <a:r>
              <a:rPr lang="en-US" sz="2200" b="1" dirty="0" smtClean="0"/>
              <a:t>OBPG Future:</a:t>
            </a:r>
            <a:r>
              <a:rPr lang="en-US" sz="2200" dirty="0" smtClean="0"/>
              <a:t> To quantify how well the VIIRS sensor measurements meet NASA’s science objectives, the OBPG will retrospectively compare the more refined NASA-generated VIIRS data record to :</a:t>
            </a:r>
          </a:p>
          <a:p>
            <a:pPr marL="342900" indent="-342900">
              <a:buClr>
                <a:srgbClr val="1226FA"/>
              </a:buClr>
              <a:buFont typeface="Courier New"/>
              <a:buChar char="o"/>
            </a:pPr>
            <a:r>
              <a:rPr lang="en-US" sz="2200" dirty="0" smtClean="0"/>
              <a:t>the established CDR (cross sensor and climatology), and</a:t>
            </a:r>
          </a:p>
          <a:p>
            <a:pPr marL="342900" indent="-342900">
              <a:buClr>
                <a:srgbClr val="1226FA"/>
              </a:buClr>
              <a:buFont typeface="Courier New"/>
              <a:buChar char="o"/>
            </a:pPr>
            <a:r>
              <a:rPr lang="en-US" sz="2200" i="1" dirty="0" smtClean="0"/>
              <a:t>in situ </a:t>
            </a:r>
            <a:r>
              <a:rPr lang="en-US" sz="2200" dirty="0" smtClean="0"/>
              <a:t>data.</a:t>
            </a:r>
            <a:endParaRPr lang="en-US" sz="2200" dirty="0"/>
          </a:p>
        </p:txBody>
      </p:sp>
      <p:sp>
        <p:nvSpPr>
          <p:cNvPr id="5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11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68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4455"/>
            <a:ext cx="8229600" cy="1143000"/>
          </a:xfrm>
        </p:spPr>
        <p:txBody>
          <a:bodyPr/>
          <a:lstStyle/>
          <a:p>
            <a:r>
              <a:rPr lang="en-US" b="1" dirty="0" smtClean="0"/>
              <a:t>The VIIRS Instrument</a:t>
            </a:r>
            <a:endParaRPr lang="en-US" b="1" dirty="0"/>
          </a:p>
        </p:txBody>
      </p:sp>
      <p:sp>
        <p:nvSpPr>
          <p:cNvPr id="5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12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56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3175" y="0"/>
            <a:ext cx="9144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6" descr="npoess_orbiter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35" y="136045"/>
            <a:ext cx="2662480" cy="29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9388" y="1185863"/>
            <a:ext cx="5997575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sz="1800" b="1" dirty="0">
                <a:latin typeface="Times New Roman" charset="0"/>
              </a:rPr>
              <a:t>PURPOSE:</a:t>
            </a:r>
            <a:r>
              <a:rPr lang="en-US" sz="1800" dirty="0">
                <a:latin typeface="Times New Roman" charset="0"/>
              </a:rPr>
              <a:t> Global operational observations of land, ocean, &amp; atmosphere parameters.</a:t>
            </a:r>
          </a:p>
          <a:p>
            <a:pPr eaLnBrk="1" hangingPunct="1">
              <a:spcBef>
                <a:spcPct val="20000"/>
              </a:spcBef>
            </a:pPr>
            <a:endParaRPr lang="en-US" sz="800" b="1" dirty="0">
              <a:latin typeface="Times New Roman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800" b="1" dirty="0">
                <a:latin typeface="Times New Roman" charset="0"/>
              </a:rPr>
              <a:t>PREDECESSORS:</a:t>
            </a:r>
            <a:r>
              <a:rPr lang="en-US" sz="1800" dirty="0">
                <a:latin typeface="Times New Roman" charset="0"/>
              </a:rPr>
              <a:t> AVHRR, OLS, MODIS, </a:t>
            </a:r>
            <a:r>
              <a:rPr lang="en-US" sz="1800" dirty="0" err="1">
                <a:latin typeface="Times New Roman" charset="0"/>
              </a:rPr>
              <a:t>SeaWiFS</a:t>
            </a:r>
            <a:endParaRPr lang="en-US" sz="1800" dirty="0">
              <a:latin typeface="Times New Roman" charset="0"/>
            </a:endParaRPr>
          </a:p>
          <a:p>
            <a:pPr marL="1719263" lvl="1" indent="219075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1800" dirty="0">
              <a:latin typeface="Times New Roman" charset="0"/>
            </a:endParaRPr>
          </a:p>
        </p:txBody>
      </p:sp>
      <p:pic>
        <p:nvPicPr>
          <p:cNvPr id="7" name="Picture 11" descr="viirsOpt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188" y="3133906"/>
            <a:ext cx="4890725" cy="358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90500" y="2340028"/>
            <a:ext cx="4440238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173038" indent="-173038">
              <a:lnSpc>
                <a:spcPct val="90000"/>
              </a:lnSpc>
              <a:spcAft>
                <a:spcPct val="20000"/>
              </a:spcAft>
            </a:pPr>
            <a:r>
              <a:rPr lang="en-US" sz="1800" b="1" dirty="0">
                <a:latin typeface="Times New Roman" charset="0"/>
              </a:rPr>
              <a:t>FACT SHEET</a:t>
            </a:r>
          </a:p>
          <a:p>
            <a:pPr marL="173038" indent="-173038">
              <a:lnSpc>
                <a:spcPct val="90000"/>
              </a:lnSpc>
              <a:spcAft>
                <a:spcPct val="20000"/>
              </a:spcAft>
              <a:buFontTx/>
              <a:buChar char="•"/>
            </a:pPr>
            <a:r>
              <a:rPr lang="en-US" sz="1400" b="1" dirty="0">
                <a:latin typeface="Times New Roman" charset="0"/>
              </a:rPr>
              <a:t>Multi-spectral </a:t>
            </a:r>
            <a:r>
              <a:rPr lang="en-US" sz="1400" b="1" dirty="0" err="1">
                <a:latin typeface="Times New Roman" charset="0"/>
              </a:rPr>
              <a:t>crosstrack</a:t>
            </a:r>
            <a:r>
              <a:rPr lang="en-US" sz="1400" b="1" dirty="0">
                <a:latin typeface="Times New Roman" charset="0"/>
              </a:rPr>
              <a:t> scanning </a:t>
            </a:r>
            <a:r>
              <a:rPr lang="en-US" sz="1400" b="1" dirty="0" smtClean="0">
                <a:latin typeface="Times New Roman" charset="0"/>
              </a:rPr>
              <a:t>instrument</a:t>
            </a:r>
          </a:p>
          <a:p>
            <a:pPr marL="173038" indent="-173038">
              <a:lnSpc>
                <a:spcPct val="90000"/>
              </a:lnSpc>
              <a:spcAft>
                <a:spcPct val="20000"/>
              </a:spcAft>
              <a:buFontTx/>
              <a:buChar char="•"/>
            </a:pPr>
            <a:r>
              <a:rPr lang="en-US" sz="1400" b="1" dirty="0" smtClean="0">
                <a:latin typeface="Times New Roman" charset="0"/>
              </a:rPr>
              <a:t>Rotating telescope design, similar to </a:t>
            </a:r>
            <a:r>
              <a:rPr lang="en-US" sz="1400" b="1" dirty="0" err="1" smtClean="0">
                <a:latin typeface="Times New Roman" charset="0"/>
              </a:rPr>
              <a:t>SeaWiFS</a:t>
            </a:r>
            <a:endParaRPr lang="en-US" sz="1400" b="1" dirty="0">
              <a:latin typeface="Times New Roman" charset="0"/>
            </a:endParaRPr>
          </a:p>
          <a:p>
            <a:pPr marL="173038" indent="-173038">
              <a:lnSpc>
                <a:spcPct val="90000"/>
              </a:lnSpc>
              <a:spcAft>
                <a:spcPct val="20000"/>
              </a:spcAft>
              <a:buFontTx/>
              <a:buChar char="•"/>
            </a:pPr>
            <a:r>
              <a:rPr lang="en-US" sz="1400" b="1" dirty="0">
                <a:latin typeface="Times New Roman" charset="0"/>
              </a:rPr>
              <a:t>Flies </a:t>
            </a:r>
            <a:r>
              <a:rPr lang="en-US" sz="1400" b="1" dirty="0" smtClean="0">
                <a:latin typeface="Times New Roman" charset="0"/>
              </a:rPr>
              <a:t>on </a:t>
            </a:r>
            <a:r>
              <a:rPr lang="en-US" sz="1400" b="1" dirty="0" err="1" smtClean="0">
                <a:latin typeface="Times New Roman" charset="0"/>
              </a:rPr>
              <a:t>Suomi</a:t>
            </a:r>
            <a:r>
              <a:rPr lang="en-US" sz="1400" b="1" dirty="0" smtClean="0">
                <a:latin typeface="Times New Roman" charset="0"/>
              </a:rPr>
              <a:t> NPP and </a:t>
            </a:r>
            <a:r>
              <a:rPr lang="en-US" sz="1400" b="1" dirty="0">
                <a:latin typeface="Times New Roman" charset="0"/>
              </a:rPr>
              <a:t>every </a:t>
            </a:r>
            <a:r>
              <a:rPr lang="en-US" sz="1400" b="1" dirty="0" smtClean="0">
                <a:latin typeface="Times New Roman" charset="0"/>
              </a:rPr>
              <a:t>JPSS satellite</a:t>
            </a:r>
          </a:p>
          <a:p>
            <a:pPr marL="173038" indent="-173038">
              <a:lnSpc>
                <a:spcPct val="90000"/>
              </a:lnSpc>
              <a:spcAft>
                <a:spcPct val="20000"/>
              </a:spcAft>
              <a:buFontTx/>
              <a:buChar char="•"/>
            </a:pPr>
            <a:r>
              <a:rPr lang="en-US" sz="1400" b="1" dirty="0" smtClean="0">
                <a:latin typeface="Times New Roman" charset="0"/>
              </a:rPr>
              <a:t>Imagery </a:t>
            </a:r>
            <a:r>
              <a:rPr lang="en-US" sz="1400" b="1" dirty="0">
                <a:latin typeface="Times New Roman" charset="0"/>
              </a:rPr>
              <a:t>and radiometry</a:t>
            </a:r>
          </a:p>
          <a:p>
            <a:pPr marL="519113" lvl="1" indent="-230188">
              <a:lnSpc>
                <a:spcPct val="90000"/>
              </a:lnSpc>
              <a:spcAft>
                <a:spcPct val="20000"/>
              </a:spcAft>
              <a:buFontTx/>
              <a:buChar char="–"/>
            </a:pPr>
            <a:r>
              <a:rPr lang="en-US" sz="1400" dirty="0" smtClean="0">
                <a:latin typeface="Times New Roman" charset="0"/>
              </a:rPr>
              <a:t>Imaging band at </a:t>
            </a:r>
            <a:r>
              <a:rPr lang="en-US" sz="1400" dirty="0">
                <a:latin typeface="Times New Roman" charset="0"/>
              </a:rPr>
              <a:t>0.4 km resolution (nadir)</a:t>
            </a:r>
          </a:p>
          <a:p>
            <a:pPr marL="519113" lvl="1" indent="-230188">
              <a:lnSpc>
                <a:spcPct val="90000"/>
              </a:lnSpc>
              <a:spcAft>
                <a:spcPct val="20000"/>
              </a:spcAft>
              <a:buFontTx/>
              <a:buChar char="–"/>
            </a:pPr>
            <a:r>
              <a:rPr lang="en-US" sz="1400" dirty="0" smtClean="0">
                <a:latin typeface="Times New Roman" charset="0"/>
              </a:rPr>
              <a:t>Radiometric bands at 750m resolution</a:t>
            </a:r>
            <a:endParaRPr lang="en-US" sz="1400" dirty="0">
              <a:latin typeface="Times New Roman" charset="0"/>
            </a:endParaRPr>
          </a:p>
          <a:p>
            <a:pPr marL="519113" lvl="1" indent="-230188">
              <a:lnSpc>
                <a:spcPct val="90000"/>
              </a:lnSpc>
              <a:spcAft>
                <a:spcPct val="20000"/>
              </a:spcAft>
              <a:buFontTx/>
              <a:buChar char="–"/>
            </a:pPr>
            <a:r>
              <a:rPr lang="en-US" sz="1400" dirty="0">
                <a:latin typeface="Times New Roman" charset="0"/>
              </a:rPr>
              <a:t>12 bit </a:t>
            </a:r>
            <a:r>
              <a:rPr lang="en-US" sz="1400" dirty="0" smtClean="0">
                <a:latin typeface="Times New Roman" charset="0"/>
              </a:rPr>
              <a:t>quantization</a:t>
            </a:r>
          </a:p>
          <a:p>
            <a:pPr marL="519113" lvl="1" indent="-230188">
              <a:lnSpc>
                <a:spcPct val="90000"/>
              </a:lnSpc>
              <a:spcAft>
                <a:spcPct val="20000"/>
              </a:spcAft>
              <a:buFontTx/>
              <a:buChar char="–"/>
            </a:pPr>
            <a:r>
              <a:rPr lang="en-US" sz="1400" dirty="0" smtClean="0">
                <a:latin typeface="Times New Roman" charset="0"/>
              </a:rPr>
              <a:t>Some bands have high and low gain modes</a:t>
            </a:r>
            <a:endParaRPr lang="en-US" sz="1400" dirty="0">
              <a:latin typeface="Times New Roman" charset="0"/>
            </a:endParaRPr>
          </a:p>
          <a:p>
            <a:pPr marL="173038" indent="-173038">
              <a:lnSpc>
                <a:spcPct val="90000"/>
              </a:lnSpc>
              <a:spcAft>
                <a:spcPct val="20000"/>
              </a:spcAft>
              <a:buFontTx/>
              <a:buChar char="•"/>
            </a:pPr>
            <a:r>
              <a:rPr lang="en-US" sz="1400" b="1" dirty="0">
                <a:latin typeface="Times New Roman" charset="0"/>
              </a:rPr>
              <a:t>22 spectral bands (0.4 – 12.5 </a:t>
            </a:r>
            <a:r>
              <a:rPr lang="en-US" sz="1400" b="1" dirty="0" err="1">
                <a:latin typeface="Times New Roman" charset="0"/>
              </a:rPr>
              <a:t>μm</a:t>
            </a:r>
            <a:r>
              <a:rPr lang="en-US" sz="1400" b="1" dirty="0">
                <a:latin typeface="Times New Roman" charset="0"/>
              </a:rPr>
              <a:t>)</a:t>
            </a:r>
          </a:p>
          <a:p>
            <a:pPr marL="519113" lvl="1" indent="-230188">
              <a:lnSpc>
                <a:spcPct val="90000"/>
              </a:lnSpc>
              <a:spcAft>
                <a:spcPct val="20000"/>
              </a:spcAft>
              <a:buFontTx/>
              <a:buChar char="–"/>
            </a:pPr>
            <a:r>
              <a:rPr lang="en-US" sz="1400" dirty="0">
                <a:latin typeface="Times New Roman" charset="0"/>
              </a:rPr>
              <a:t>15 </a:t>
            </a:r>
            <a:r>
              <a:rPr lang="ja-JP" altLang="en-US" sz="1400" dirty="0">
                <a:latin typeface="Times New Roman" charset="0"/>
              </a:rPr>
              <a:t>“</a:t>
            </a:r>
            <a:r>
              <a:rPr lang="en-US" sz="1400" dirty="0">
                <a:latin typeface="Times New Roman" charset="0"/>
              </a:rPr>
              <a:t>reflective</a:t>
            </a:r>
            <a:r>
              <a:rPr lang="ja-JP" altLang="en-US" sz="1400" dirty="0">
                <a:latin typeface="Times New Roman" charset="0"/>
              </a:rPr>
              <a:t>”</a:t>
            </a:r>
            <a:r>
              <a:rPr lang="en-US" sz="1400" dirty="0">
                <a:latin typeface="Times New Roman" charset="0"/>
              </a:rPr>
              <a:t> VNIR-SWIR bands 0.4 – 2.3 </a:t>
            </a:r>
            <a:r>
              <a:rPr lang="en-US" sz="1400" dirty="0" err="1">
                <a:latin typeface="Times New Roman" charset="0"/>
                <a:cs typeface="Arial" charset="0"/>
              </a:rPr>
              <a:t>μ</a:t>
            </a:r>
            <a:r>
              <a:rPr lang="en-US" sz="1400" dirty="0" err="1">
                <a:latin typeface="Times New Roman" charset="0"/>
                <a:ea typeface="Arial" charset="0"/>
                <a:cs typeface="Arial" charset="0"/>
              </a:rPr>
              <a:t>m</a:t>
            </a:r>
            <a:endParaRPr lang="en-US" sz="1400" dirty="0">
              <a:latin typeface="Times New Roman" charset="0"/>
              <a:ea typeface="Arial" charset="0"/>
              <a:cs typeface="Arial" charset="0"/>
            </a:endParaRPr>
          </a:p>
          <a:p>
            <a:pPr marL="519113" lvl="1" indent="-230188">
              <a:lnSpc>
                <a:spcPct val="90000"/>
              </a:lnSpc>
              <a:spcAft>
                <a:spcPct val="20000"/>
              </a:spcAft>
              <a:buFontTx/>
              <a:buChar char="–"/>
            </a:pPr>
            <a:r>
              <a:rPr lang="en-US" sz="1400" dirty="0" smtClean="0">
                <a:latin typeface="Times New Roman" charset="0"/>
                <a:ea typeface="Arial" charset="0"/>
                <a:cs typeface="Arial" charset="0"/>
              </a:rPr>
              <a:t>  3 </a:t>
            </a:r>
            <a:r>
              <a:rPr lang="ja-JP" altLang="en-US" sz="1400" dirty="0">
                <a:latin typeface="Times New Roman" charset="0"/>
                <a:ea typeface="Arial" charset="0"/>
                <a:cs typeface="Arial" charset="0"/>
              </a:rPr>
              <a:t>“</a:t>
            </a:r>
            <a:r>
              <a:rPr lang="en-US" sz="1400" dirty="0">
                <a:latin typeface="Times New Roman" charset="0"/>
                <a:ea typeface="Arial" charset="0"/>
                <a:cs typeface="Arial" charset="0"/>
              </a:rPr>
              <a:t>mixed</a:t>
            </a:r>
            <a:r>
              <a:rPr lang="ja-JP" altLang="en-US" sz="1400" dirty="0">
                <a:latin typeface="Times New Roman" charset="0"/>
                <a:ea typeface="Arial" charset="0"/>
                <a:cs typeface="Arial" charset="0"/>
              </a:rPr>
              <a:t>”</a:t>
            </a:r>
            <a:r>
              <a:rPr lang="en-US" sz="1400" dirty="0">
                <a:latin typeface="Times New Roman" charset="0"/>
                <a:ea typeface="Arial" charset="0"/>
                <a:cs typeface="Arial" charset="0"/>
              </a:rPr>
              <a:t> MWIR bands 3.5 – 4.1 </a:t>
            </a:r>
            <a:r>
              <a:rPr lang="en-US" sz="1400" dirty="0" err="1">
                <a:latin typeface="Times New Roman" charset="0"/>
                <a:cs typeface="Arial" charset="0"/>
              </a:rPr>
              <a:t>μ</a:t>
            </a:r>
            <a:r>
              <a:rPr lang="en-US" sz="1400" dirty="0" err="1">
                <a:latin typeface="Times New Roman" charset="0"/>
                <a:ea typeface="Arial" charset="0"/>
                <a:cs typeface="Arial" charset="0"/>
              </a:rPr>
              <a:t>m</a:t>
            </a:r>
            <a:endParaRPr lang="en-US" sz="1400" dirty="0">
              <a:latin typeface="Times New Roman" charset="0"/>
              <a:ea typeface="Arial" charset="0"/>
              <a:cs typeface="Arial" charset="0"/>
            </a:endParaRPr>
          </a:p>
          <a:p>
            <a:pPr marL="519113" lvl="1" indent="-230188">
              <a:lnSpc>
                <a:spcPct val="90000"/>
              </a:lnSpc>
              <a:spcAft>
                <a:spcPct val="20000"/>
              </a:spcAft>
              <a:buFontTx/>
              <a:buChar char="–"/>
            </a:pPr>
            <a:r>
              <a:rPr lang="en-US" sz="1400" dirty="0" smtClean="0">
                <a:latin typeface="Times New Roman" charset="0"/>
                <a:ea typeface="Arial" charset="0"/>
                <a:cs typeface="Arial" charset="0"/>
              </a:rPr>
              <a:t>  4 </a:t>
            </a:r>
            <a:r>
              <a:rPr lang="ja-JP" altLang="en-US" sz="1400" dirty="0">
                <a:latin typeface="Times New Roman" charset="0"/>
                <a:ea typeface="Arial" charset="0"/>
                <a:cs typeface="Arial" charset="0"/>
              </a:rPr>
              <a:t>“</a:t>
            </a:r>
            <a:r>
              <a:rPr lang="en-US" sz="1400" dirty="0">
                <a:latin typeface="Times New Roman" charset="0"/>
                <a:ea typeface="Arial" charset="0"/>
                <a:cs typeface="Arial" charset="0"/>
              </a:rPr>
              <a:t>emissive</a:t>
            </a:r>
            <a:r>
              <a:rPr lang="ja-JP" altLang="en-US" sz="1400" dirty="0">
                <a:latin typeface="Times New Roman" charset="0"/>
                <a:ea typeface="Arial" charset="0"/>
                <a:cs typeface="Arial" charset="0"/>
              </a:rPr>
              <a:t>”</a:t>
            </a:r>
            <a:r>
              <a:rPr lang="en-US" sz="1400" dirty="0">
                <a:latin typeface="Times New Roman" charset="0"/>
                <a:ea typeface="Arial" charset="0"/>
                <a:cs typeface="Arial" charset="0"/>
              </a:rPr>
              <a:t> LWIR bands 8.4 – 12.5 </a:t>
            </a:r>
            <a:r>
              <a:rPr lang="en-US" sz="1400" dirty="0" err="1">
                <a:latin typeface="Times New Roman" charset="0"/>
                <a:cs typeface="Arial" charset="0"/>
              </a:rPr>
              <a:t>μ</a:t>
            </a:r>
            <a:r>
              <a:rPr lang="en-US" sz="1400" dirty="0" err="1">
                <a:latin typeface="Times New Roman" charset="0"/>
                <a:ea typeface="Arial" charset="0"/>
                <a:cs typeface="Arial" charset="0"/>
              </a:rPr>
              <a:t>m</a:t>
            </a:r>
            <a:endParaRPr lang="en-US" sz="1400" dirty="0">
              <a:latin typeface="Times New Roman" charset="0"/>
              <a:ea typeface="Arial" charset="0"/>
              <a:cs typeface="Arial" charset="0"/>
            </a:endParaRPr>
          </a:p>
          <a:p>
            <a:pPr marL="519113" lvl="1" indent="-230188">
              <a:lnSpc>
                <a:spcPct val="90000"/>
              </a:lnSpc>
              <a:spcAft>
                <a:spcPct val="20000"/>
              </a:spcAft>
              <a:buFontTx/>
              <a:buChar char="–"/>
            </a:pPr>
            <a:r>
              <a:rPr lang="en-US" sz="1400" dirty="0">
                <a:latin typeface="Times New Roman" charset="0"/>
                <a:ea typeface="Arial" charset="0"/>
                <a:cs typeface="Arial" charset="0"/>
              </a:rPr>
              <a:t>Automatic dual VNIR &amp; triple DNB gains</a:t>
            </a:r>
          </a:p>
          <a:p>
            <a:pPr marL="173038" indent="-173038">
              <a:lnSpc>
                <a:spcPct val="90000"/>
              </a:lnSpc>
              <a:spcAft>
                <a:spcPct val="20000"/>
              </a:spcAft>
              <a:buFontTx/>
              <a:buChar char="•"/>
            </a:pPr>
            <a:r>
              <a:rPr lang="en-US" sz="1400" b="1" dirty="0" smtClean="0">
                <a:latin typeface="Times New Roman" charset="0"/>
                <a:ea typeface="Arial" charset="0"/>
                <a:cs typeface="Arial" charset="0"/>
              </a:rPr>
              <a:t>Maximum swath width</a:t>
            </a:r>
            <a:endParaRPr lang="en-US" sz="1400" b="1" dirty="0">
              <a:latin typeface="Times New Roman" charset="0"/>
              <a:ea typeface="Arial" charset="0"/>
              <a:cs typeface="Arial" charset="0"/>
            </a:endParaRPr>
          </a:p>
          <a:p>
            <a:pPr marL="519113" lvl="1" indent="-230188">
              <a:lnSpc>
                <a:spcPct val="90000"/>
              </a:lnSpc>
              <a:spcAft>
                <a:spcPct val="20000"/>
              </a:spcAft>
              <a:buFontTx/>
              <a:buChar char="–"/>
            </a:pPr>
            <a:r>
              <a:rPr lang="en-US" sz="1400" dirty="0" smtClean="0">
                <a:latin typeface="Times New Roman" charset="0"/>
                <a:ea typeface="Arial" charset="0"/>
                <a:cs typeface="Arial" charset="0"/>
              </a:rPr>
              <a:t>3000 km</a:t>
            </a:r>
            <a:endParaRPr lang="en-US" sz="1400" dirty="0"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chemeClr val="accent2"/>
                </a:solidFill>
              </a:rPr>
              <a:pPr algn="r"/>
              <a:t>13</a:t>
            </a:fld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539684" y="218932"/>
            <a:ext cx="41099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</a:rPr>
              <a:t>VIIRS OVERVIEW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3" y="130158"/>
            <a:ext cx="1063265" cy="104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285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24950" cy="68468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VIIRS Features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5941568" y="620670"/>
            <a:ext cx="2717662" cy="5908610"/>
            <a:chOff x="1501102" y="682984"/>
            <a:chExt cx="4355661" cy="5334959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 rot="16200000">
              <a:off x="1287866" y="5471306"/>
              <a:ext cx="759873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SWIR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6964464"/>
                </p:ext>
              </p:extLst>
            </p:nvPr>
          </p:nvGraphicFramePr>
          <p:xfrm>
            <a:off x="2587330" y="1731963"/>
            <a:ext cx="586652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46" name="Image" r:id="rId3" imgW="977778" imgH="8165079" progId="Photoshop.Image.7">
                    <p:embed/>
                  </p:oleObj>
                </mc:Choice>
                <mc:Fallback>
                  <p:oleObj name="Image" r:id="rId3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87330" y="1731963"/>
                          <a:ext cx="586652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91725" y="4697413"/>
              <a:ext cx="595441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593922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481865" y="1568450"/>
              <a:ext cx="843725" cy="925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481865" y="2554288"/>
              <a:ext cx="843725" cy="43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481865" y="3048000"/>
              <a:ext cx="843725" cy="123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481865" y="3233738"/>
              <a:ext cx="843725" cy="677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2481865" y="3973513"/>
              <a:ext cx="843725" cy="862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 anchor="ctr"/>
            <a:lstStyle/>
            <a:p>
              <a:pPr algn="ctr" eaLnBrk="1" hangingPunct="1"/>
              <a:endParaRPr lang="en-US" sz="1800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481865" y="4776788"/>
              <a:ext cx="843725" cy="1101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3220124" y="1568450"/>
              <a:ext cx="949190" cy="4256088"/>
              <a:chOff x="1584" y="912"/>
              <a:chExt cx="432" cy="3312"/>
            </a:xfrm>
          </p:grpSpPr>
          <p:graphicFrame>
            <p:nvGraphicFramePr>
              <p:cNvPr id="72" name="Object 17"/>
              <p:cNvGraphicFramePr>
                <a:graphicFrameLocks noChangeAspect="1"/>
              </p:cNvGraphicFramePr>
              <p:nvPr/>
            </p:nvGraphicFramePr>
            <p:xfrm>
              <a:off x="1680" y="1039"/>
              <a:ext cx="266" cy="2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447" name="Image" r:id="rId5" imgW="977778" imgH="8165079" progId="Photoshop.Image.7">
                      <p:embed/>
                    </p:oleObj>
                  </mc:Choice>
                  <mc:Fallback>
                    <p:oleObj name="Image" r:id="rId5" imgW="977778" imgH="8165079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1039"/>
                            <a:ext cx="266" cy="2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3" name="Rectangle 18"/>
              <p:cNvSpPr>
                <a:spLocks noChangeArrowheads="1"/>
              </p:cNvSpPr>
              <p:nvPr/>
            </p:nvSpPr>
            <p:spPr bwMode="auto">
              <a:xfrm>
                <a:off x="1682" y="3348"/>
                <a:ext cx="271" cy="8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19"/>
              <p:cNvSpPr>
                <a:spLocks noChangeArrowheads="1"/>
              </p:cNvSpPr>
              <p:nvPr/>
            </p:nvSpPr>
            <p:spPr bwMode="auto">
              <a:xfrm>
                <a:off x="1683" y="966"/>
                <a:ext cx="271" cy="488"/>
              </a:xfrm>
              <a:prstGeom prst="rect">
                <a:avLst/>
              </a:prstGeom>
              <a:solidFill>
                <a:srgbClr val="66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20"/>
              <p:cNvSpPr>
                <a:spLocks noChangeArrowheads="1"/>
              </p:cNvSpPr>
              <p:nvPr/>
            </p:nvSpPr>
            <p:spPr bwMode="auto">
              <a:xfrm>
                <a:off x="1684" y="960"/>
                <a:ext cx="271" cy="3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21"/>
              <p:cNvSpPr>
                <a:spLocks noChangeArrowheads="1"/>
              </p:cNvSpPr>
              <p:nvPr/>
            </p:nvSpPr>
            <p:spPr bwMode="auto">
              <a:xfrm>
                <a:off x="1584" y="912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22"/>
              <p:cNvSpPr>
                <a:spLocks noChangeArrowheads="1"/>
              </p:cNvSpPr>
              <p:nvPr/>
            </p:nvSpPr>
            <p:spPr bwMode="auto">
              <a:xfrm>
                <a:off x="1632" y="1680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23"/>
              <p:cNvSpPr>
                <a:spLocks noChangeArrowheads="1"/>
              </p:cNvSpPr>
              <p:nvPr/>
            </p:nvSpPr>
            <p:spPr bwMode="auto">
              <a:xfrm>
                <a:off x="1632" y="2016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24"/>
              <p:cNvSpPr>
                <a:spLocks noChangeArrowheads="1"/>
              </p:cNvSpPr>
              <p:nvPr/>
            </p:nvSpPr>
            <p:spPr bwMode="auto">
              <a:xfrm>
                <a:off x="1632" y="2208"/>
                <a:ext cx="384" cy="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25"/>
              <p:cNvSpPr>
                <a:spLocks noChangeArrowheads="1"/>
              </p:cNvSpPr>
              <p:nvPr/>
            </p:nvSpPr>
            <p:spPr bwMode="auto">
              <a:xfrm>
                <a:off x="1632" y="2784"/>
                <a:ext cx="384" cy="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26"/>
              <p:cNvSpPr>
                <a:spLocks noChangeArrowheads="1"/>
              </p:cNvSpPr>
              <p:nvPr/>
            </p:nvSpPr>
            <p:spPr bwMode="auto">
              <a:xfrm>
                <a:off x="1632" y="3504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27"/>
              <p:cNvSpPr>
                <a:spLocks noChangeArrowheads="1"/>
              </p:cNvSpPr>
              <p:nvPr/>
            </p:nvSpPr>
            <p:spPr bwMode="auto">
              <a:xfrm>
                <a:off x="1632" y="1008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28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29"/>
              <p:cNvSpPr>
                <a:spLocks noChangeArrowheads="1"/>
              </p:cNvSpPr>
              <p:nvPr/>
            </p:nvSpPr>
            <p:spPr bwMode="auto">
              <a:xfrm>
                <a:off x="1632" y="1872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30"/>
              <p:cNvSpPr>
                <a:spLocks noChangeArrowheads="1"/>
              </p:cNvSpPr>
              <p:nvPr/>
            </p:nvSpPr>
            <p:spPr bwMode="auto">
              <a:xfrm>
                <a:off x="1632" y="3744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17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392589"/>
                </p:ext>
              </p:extLst>
            </p:nvPr>
          </p:nvGraphicFramePr>
          <p:xfrm>
            <a:off x="5013039" y="1731963"/>
            <a:ext cx="584455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48" name="Image" r:id="rId6" imgW="977778" imgH="8165079" progId="Photoshop.Image.7">
                    <p:embed/>
                  </p:oleObj>
                </mc:Choice>
                <mc:Fallback>
                  <p:oleObj name="Image" r:id="rId6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3039" y="1731963"/>
                          <a:ext cx="584455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>
              <a:off x="5017433" y="4697413"/>
              <a:ext cx="597638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5019630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6922345"/>
                </p:ext>
              </p:extLst>
            </p:nvPr>
          </p:nvGraphicFramePr>
          <p:xfrm>
            <a:off x="4169314" y="1718157"/>
            <a:ext cx="584455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49" name="Image" r:id="rId7" imgW="977778" imgH="8165079" progId="Photoshop.Image.7">
                    <p:embed/>
                  </p:oleObj>
                </mc:Choice>
                <mc:Fallback>
                  <p:oleObj name="Image" r:id="rId7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9314" y="1718157"/>
                          <a:ext cx="584455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36"/>
            <p:cNvSpPr>
              <a:spLocks noChangeArrowheads="1"/>
            </p:cNvSpPr>
            <p:nvPr/>
          </p:nvSpPr>
          <p:spPr bwMode="auto">
            <a:xfrm>
              <a:off x="4173708" y="4683607"/>
              <a:ext cx="595441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37"/>
            <p:cNvSpPr>
              <a:spLocks noChangeArrowheads="1"/>
            </p:cNvSpPr>
            <p:nvPr/>
          </p:nvSpPr>
          <p:spPr bwMode="auto">
            <a:xfrm>
              <a:off x="4175906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39"/>
            <p:cNvSpPr>
              <a:spLocks noChangeArrowheads="1"/>
            </p:cNvSpPr>
            <p:nvPr/>
          </p:nvSpPr>
          <p:spPr bwMode="auto">
            <a:xfrm>
              <a:off x="3958383" y="1568450"/>
              <a:ext cx="843725" cy="61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40"/>
            <p:cNvSpPr>
              <a:spLocks noChangeArrowheads="1"/>
            </p:cNvSpPr>
            <p:nvPr/>
          </p:nvSpPr>
          <p:spPr bwMode="auto">
            <a:xfrm>
              <a:off x="4063848" y="1678469"/>
              <a:ext cx="843725" cy="61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" name="Group 41"/>
            <p:cNvGrpSpPr>
              <a:grpSpLocks/>
            </p:cNvGrpSpPr>
            <p:nvPr/>
          </p:nvGrpSpPr>
          <p:grpSpPr bwMode="auto">
            <a:xfrm>
              <a:off x="4907573" y="2371725"/>
              <a:ext cx="949190" cy="3262313"/>
              <a:chOff x="1968" y="1726"/>
              <a:chExt cx="432" cy="2055"/>
            </a:xfrm>
          </p:grpSpPr>
          <p:sp>
            <p:nvSpPr>
              <p:cNvPr id="63" name="Rectangle 42"/>
              <p:cNvSpPr>
                <a:spLocks noChangeArrowheads="1"/>
              </p:cNvSpPr>
              <p:nvPr/>
            </p:nvSpPr>
            <p:spPr bwMode="auto">
              <a:xfrm>
                <a:off x="2010" y="1843"/>
                <a:ext cx="384" cy="1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43"/>
              <p:cNvSpPr>
                <a:spLocks noChangeArrowheads="1"/>
              </p:cNvSpPr>
              <p:nvPr/>
            </p:nvSpPr>
            <p:spPr bwMode="auto">
              <a:xfrm>
                <a:off x="2010" y="2037"/>
                <a:ext cx="384" cy="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44"/>
              <p:cNvSpPr>
                <a:spLocks noChangeArrowheads="1"/>
              </p:cNvSpPr>
              <p:nvPr/>
            </p:nvSpPr>
            <p:spPr bwMode="auto">
              <a:xfrm>
                <a:off x="2010" y="2270"/>
                <a:ext cx="384" cy="4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45"/>
              <p:cNvSpPr>
                <a:spLocks noChangeArrowheads="1"/>
              </p:cNvSpPr>
              <p:nvPr/>
            </p:nvSpPr>
            <p:spPr bwMode="auto">
              <a:xfrm>
                <a:off x="2010" y="2736"/>
                <a:ext cx="384" cy="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46"/>
              <p:cNvSpPr>
                <a:spLocks noChangeArrowheads="1"/>
              </p:cNvSpPr>
              <p:nvPr/>
            </p:nvSpPr>
            <p:spPr bwMode="auto">
              <a:xfrm>
                <a:off x="2016" y="3318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47"/>
              <p:cNvSpPr>
                <a:spLocks noChangeArrowheads="1"/>
              </p:cNvSpPr>
              <p:nvPr/>
            </p:nvSpPr>
            <p:spPr bwMode="auto">
              <a:xfrm>
                <a:off x="2010" y="1726"/>
                <a:ext cx="38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48"/>
              <p:cNvSpPr>
                <a:spLocks noChangeArrowheads="1"/>
              </p:cNvSpPr>
              <p:nvPr/>
            </p:nvSpPr>
            <p:spPr bwMode="auto">
              <a:xfrm>
                <a:off x="2016" y="1998"/>
                <a:ext cx="38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Rectangle 49"/>
              <p:cNvSpPr>
                <a:spLocks noChangeArrowheads="1"/>
              </p:cNvSpPr>
              <p:nvPr/>
            </p:nvSpPr>
            <p:spPr bwMode="auto">
              <a:xfrm>
                <a:off x="2016" y="3534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Rectangle 50"/>
              <p:cNvSpPr>
                <a:spLocks noChangeArrowheads="1"/>
              </p:cNvSpPr>
              <p:nvPr/>
            </p:nvSpPr>
            <p:spPr bwMode="auto">
              <a:xfrm>
                <a:off x="1968" y="3734"/>
                <a:ext cx="384" cy="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6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4598787"/>
                </p:ext>
              </p:extLst>
            </p:nvPr>
          </p:nvGraphicFramePr>
          <p:xfrm>
            <a:off x="2330258" y="2243138"/>
            <a:ext cx="164790" cy="2176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50" name="Image" r:id="rId8" imgW="977778" imgH="8165079" progId="Photoshop.Image.7">
                    <p:embed/>
                  </p:oleObj>
                </mc:Choice>
                <mc:Fallback>
                  <p:oleObj name="Image" r:id="rId8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0258" y="2243138"/>
                          <a:ext cx="164790" cy="2176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ectangle 54"/>
            <p:cNvSpPr>
              <a:spLocks noChangeArrowheads="1"/>
            </p:cNvSpPr>
            <p:nvPr/>
          </p:nvSpPr>
          <p:spPr bwMode="auto">
            <a:xfrm>
              <a:off x="2332455" y="4343400"/>
              <a:ext cx="149410" cy="1566863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55"/>
            <p:cNvSpPr>
              <a:spLocks noChangeArrowheads="1"/>
            </p:cNvSpPr>
            <p:nvPr/>
          </p:nvSpPr>
          <p:spPr bwMode="auto">
            <a:xfrm>
              <a:off x="2323666" y="1741488"/>
              <a:ext cx="162593" cy="534988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56"/>
            <p:cNvSpPr txBox="1">
              <a:spLocks noChangeArrowheads="1"/>
            </p:cNvSpPr>
            <p:nvPr/>
          </p:nvSpPr>
          <p:spPr bwMode="auto">
            <a:xfrm rot="16200000">
              <a:off x="1380476" y="4690256"/>
              <a:ext cx="574654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NIR</a:t>
              </a:r>
            </a:p>
          </p:txBody>
        </p:sp>
        <p:sp>
          <p:nvSpPr>
            <p:cNvPr id="30" name="Text Box 57"/>
            <p:cNvSpPr txBox="1">
              <a:spLocks noChangeArrowheads="1"/>
            </p:cNvSpPr>
            <p:nvPr/>
          </p:nvSpPr>
          <p:spPr bwMode="auto">
            <a:xfrm rot="16200000">
              <a:off x="1258636" y="3083706"/>
              <a:ext cx="879858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Visible</a:t>
              </a:r>
            </a:p>
          </p:txBody>
        </p:sp>
        <p:sp>
          <p:nvSpPr>
            <p:cNvPr id="31" name="Text Box 58"/>
            <p:cNvSpPr txBox="1">
              <a:spLocks noChangeArrowheads="1"/>
            </p:cNvSpPr>
            <p:nvPr/>
          </p:nvSpPr>
          <p:spPr bwMode="auto">
            <a:xfrm rot="16200000">
              <a:off x="1076706" y="1813706"/>
              <a:ext cx="1234927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 dirty="0">
                  <a:solidFill>
                    <a:srgbClr val="006600"/>
                  </a:solidFill>
                </a:rPr>
                <a:t>Ultraviolet</a:t>
              </a:r>
            </a:p>
          </p:txBody>
        </p:sp>
        <p:sp>
          <p:nvSpPr>
            <p:cNvPr id="32" name="AutoShape 59"/>
            <p:cNvSpPr>
              <a:spLocks/>
            </p:cNvSpPr>
            <p:nvPr/>
          </p:nvSpPr>
          <p:spPr bwMode="auto">
            <a:xfrm>
              <a:off x="2013861" y="1741488"/>
              <a:ext cx="210931" cy="457200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60"/>
            <p:cNvSpPr>
              <a:spLocks/>
            </p:cNvSpPr>
            <p:nvPr/>
          </p:nvSpPr>
          <p:spPr bwMode="auto">
            <a:xfrm>
              <a:off x="1954537" y="2276475"/>
              <a:ext cx="257072" cy="2055813"/>
            </a:xfrm>
            <a:prstGeom prst="leftBrace">
              <a:avLst>
                <a:gd name="adj1" fmla="val 9223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61"/>
            <p:cNvSpPr>
              <a:spLocks/>
            </p:cNvSpPr>
            <p:nvPr/>
          </p:nvSpPr>
          <p:spPr bwMode="auto">
            <a:xfrm>
              <a:off x="2013861" y="4408488"/>
              <a:ext cx="210931" cy="915988"/>
            </a:xfrm>
            <a:prstGeom prst="leftBrace">
              <a:avLst>
                <a:gd name="adj1" fmla="val 50087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62"/>
            <p:cNvSpPr>
              <a:spLocks/>
            </p:cNvSpPr>
            <p:nvPr/>
          </p:nvSpPr>
          <p:spPr bwMode="auto">
            <a:xfrm>
              <a:off x="2013861" y="5399088"/>
              <a:ext cx="210931" cy="457200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" name="Group 66"/>
            <p:cNvGrpSpPr>
              <a:grpSpLocks/>
            </p:cNvGrpSpPr>
            <p:nvPr/>
          </p:nvGrpSpPr>
          <p:grpSpPr bwMode="auto">
            <a:xfrm>
              <a:off x="4063848" y="2377932"/>
              <a:ext cx="949190" cy="3217863"/>
              <a:chOff x="2400" y="1757"/>
              <a:chExt cx="432" cy="2027"/>
            </a:xfrm>
          </p:grpSpPr>
          <p:sp>
            <p:nvSpPr>
              <p:cNvPr id="54" name="Rectangle 67"/>
              <p:cNvSpPr>
                <a:spLocks noChangeArrowheads="1"/>
              </p:cNvSpPr>
              <p:nvPr/>
            </p:nvSpPr>
            <p:spPr bwMode="auto">
              <a:xfrm>
                <a:off x="2442" y="1873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68"/>
              <p:cNvSpPr>
                <a:spLocks noChangeArrowheads="1"/>
              </p:cNvSpPr>
              <p:nvPr/>
            </p:nvSpPr>
            <p:spPr bwMode="auto">
              <a:xfrm>
                <a:off x="2400" y="2192"/>
                <a:ext cx="384" cy="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69"/>
              <p:cNvSpPr>
                <a:spLocks noChangeArrowheads="1"/>
              </p:cNvSpPr>
              <p:nvPr/>
            </p:nvSpPr>
            <p:spPr bwMode="auto">
              <a:xfrm>
                <a:off x="2442" y="2306"/>
                <a:ext cx="384" cy="4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71"/>
              <p:cNvSpPr>
                <a:spLocks noChangeArrowheads="1"/>
              </p:cNvSpPr>
              <p:nvPr/>
            </p:nvSpPr>
            <p:spPr bwMode="auto">
              <a:xfrm>
                <a:off x="2448" y="3349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72"/>
              <p:cNvSpPr>
                <a:spLocks noChangeArrowheads="1"/>
              </p:cNvSpPr>
              <p:nvPr/>
            </p:nvSpPr>
            <p:spPr bwMode="auto">
              <a:xfrm>
                <a:off x="2442" y="1757"/>
                <a:ext cx="384" cy="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3"/>
              <p:cNvSpPr>
                <a:spLocks noChangeArrowheads="1"/>
              </p:cNvSpPr>
              <p:nvPr/>
            </p:nvSpPr>
            <p:spPr bwMode="auto">
              <a:xfrm>
                <a:off x="2442" y="2029"/>
                <a:ext cx="384" cy="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74"/>
              <p:cNvSpPr>
                <a:spLocks noChangeArrowheads="1"/>
              </p:cNvSpPr>
              <p:nvPr/>
            </p:nvSpPr>
            <p:spPr bwMode="auto">
              <a:xfrm>
                <a:off x="2448" y="3543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75"/>
              <p:cNvSpPr>
                <a:spLocks noChangeArrowheads="1"/>
              </p:cNvSpPr>
              <p:nvPr/>
            </p:nvSpPr>
            <p:spPr bwMode="auto">
              <a:xfrm>
                <a:off x="2448" y="3738"/>
                <a:ext cx="384" cy="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76"/>
              <p:cNvSpPr>
                <a:spLocks noChangeArrowheads="1"/>
              </p:cNvSpPr>
              <p:nvPr/>
            </p:nvSpPr>
            <p:spPr bwMode="auto">
              <a:xfrm>
                <a:off x="2446" y="2809"/>
                <a:ext cx="384" cy="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" name="Rectangle 77"/>
            <p:cNvSpPr>
              <a:spLocks noChangeArrowheads="1"/>
            </p:cNvSpPr>
            <p:nvPr/>
          </p:nvSpPr>
          <p:spPr bwMode="auto">
            <a:xfrm>
              <a:off x="4063848" y="1514332"/>
              <a:ext cx="843725" cy="80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78"/>
            <p:cNvSpPr>
              <a:spLocks noChangeArrowheads="1"/>
            </p:cNvSpPr>
            <p:nvPr/>
          </p:nvSpPr>
          <p:spPr bwMode="auto">
            <a:xfrm>
              <a:off x="4907573" y="1506538"/>
              <a:ext cx="843725" cy="80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79"/>
            <p:cNvSpPr>
              <a:spLocks noChangeArrowheads="1"/>
            </p:cNvSpPr>
            <p:nvPr/>
          </p:nvSpPr>
          <p:spPr bwMode="auto">
            <a:xfrm>
              <a:off x="2481865" y="1741488"/>
              <a:ext cx="3374898" cy="5000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80"/>
            <p:cNvSpPr txBox="1">
              <a:spLocks noChangeArrowheads="1"/>
            </p:cNvSpPr>
            <p:nvPr/>
          </p:nvSpPr>
          <p:spPr bwMode="auto">
            <a:xfrm>
              <a:off x="2938665" y="1841684"/>
              <a:ext cx="1636914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 dirty="0"/>
                <a:t>No Measurements</a:t>
              </a:r>
            </a:p>
          </p:txBody>
        </p:sp>
        <p:sp>
          <p:nvSpPr>
            <p:cNvPr id="41" name="Rectangle 81"/>
            <p:cNvSpPr>
              <a:spLocks noChangeArrowheads="1"/>
            </p:cNvSpPr>
            <p:nvPr/>
          </p:nvSpPr>
          <p:spPr bwMode="auto">
            <a:xfrm>
              <a:off x="2481865" y="3689350"/>
              <a:ext cx="3374898" cy="685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82"/>
            <p:cNvSpPr>
              <a:spLocks noChangeArrowheads="1"/>
            </p:cNvSpPr>
            <p:nvPr/>
          </p:nvSpPr>
          <p:spPr bwMode="auto">
            <a:xfrm>
              <a:off x="2481865" y="2241550"/>
              <a:ext cx="3374898" cy="3657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83"/>
            <p:cNvSpPr>
              <a:spLocks noChangeArrowheads="1"/>
            </p:cNvSpPr>
            <p:nvPr/>
          </p:nvSpPr>
          <p:spPr bwMode="auto">
            <a:xfrm>
              <a:off x="2481865" y="5365750"/>
              <a:ext cx="3374898" cy="533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84"/>
            <p:cNvSpPr txBox="1">
              <a:spLocks noChangeArrowheads="1"/>
            </p:cNvSpPr>
            <p:nvPr/>
          </p:nvSpPr>
          <p:spPr bwMode="auto">
            <a:xfrm rot="16200000">
              <a:off x="2486229" y="1155076"/>
              <a:ext cx="812873" cy="369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CZCS</a:t>
              </a:r>
              <a:endParaRPr lang="en-US" sz="1800" b="1" dirty="0"/>
            </a:p>
          </p:txBody>
        </p:sp>
        <p:sp>
          <p:nvSpPr>
            <p:cNvPr id="45" name="Text Box 85"/>
            <p:cNvSpPr txBox="1">
              <a:spLocks noChangeArrowheads="1"/>
            </p:cNvSpPr>
            <p:nvPr/>
          </p:nvSpPr>
          <p:spPr bwMode="auto">
            <a:xfrm rot="16200000">
              <a:off x="3124693" y="1044563"/>
              <a:ext cx="1056559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err="1" smtClean="0"/>
                <a:t>SeaWiFS</a:t>
              </a:r>
              <a:endParaRPr lang="en-US" sz="1800" b="1" dirty="0"/>
            </a:p>
          </p:txBody>
        </p:sp>
        <p:sp>
          <p:nvSpPr>
            <p:cNvPr id="46" name="Text Box 86"/>
            <p:cNvSpPr txBox="1">
              <a:spLocks noChangeArrowheads="1"/>
            </p:cNvSpPr>
            <p:nvPr/>
          </p:nvSpPr>
          <p:spPr bwMode="auto">
            <a:xfrm rot="16200000">
              <a:off x="4009398" y="1134498"/>
              <a:ext cx="849765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MODIS</a:t>
              </a:r>
              <a:endParaRPr lang="en-US" sz="1800" b="1" dirty="0"/>
            </a:p>
          </p:txBody>
        </p:sp>
        <p:sp>
          <p:nvSpPr>
            <p:cNvPr id="47" name="Text Box 87"/>
            <p:cNvSpPr txBox="1">
              <a:spLocks noChangeArrowheads="1"/>
            </p:cNvSpPr>
            <p:nvPr/>
          </p:nvSpPr>
          <p:spPr bwMode="auto">
            <a:xfrm rot="16200000">
              <a:off x="4961577" y="1180726"/>
              <a:ext cx="722532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VIIRS</a:t>
              </a:r>
              <a:endParaRPr lang="en-US" sz="1800" b="1" dirty="0"/>
            </a:p>
          </p:txBody>
        </p:sp>
        <p:sp>
          <p:nvSpPr>
            <p:cNvPr id="48" name="AutoShape 88"/>
            <p:cNvSpPr>
              <a:spLocks noChangeArrowheads="1"/>
            </p:cNvSpPr>
            <p:nvPr/>
          </p:nvSpPr>
          <p:spPr bwMode="auto">
            <a:xfrm flipV="1">
              <a:off x="2633472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utoShape 89"/>
            <p:cNvSpPr>
              <a:spLocks noChangeArrowheads="1"/>
            </p:cNvSpPr>
            <p:nvPr/>
          </p:nvSpPr>
          <p:spPr bwMode="auto">
            <a:xfrm flipV="1">
              <a:off x="3474999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90"/>
            <p:cNvSpPr>
              <a:spLocks noChangeArrowheads="1"/>
            </p:cNvSpPr>
            <p:nvPr/>
          </p:nvSpPr>
          <p:spPr bwMode="auto">
            <a:xfrm flipV="1">
              <a:off x="4222047" y="1692757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AutoShape 91"/>
            <p:cNvSpPr>
              <a:spLocks noChangeArrowheads="1"/>
            </p:cNvSpPr>
            <p:nvPr/>
          </p:nvSpPr>
          <p:spPr bwMode="auto">
            <a:xfrm flipV="1">
              <a:off x="5059180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65600" y="3086100"/>
              <a:ext cx="584200" cy="9525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4169314" y="3975100"/>
              <a:ext cx="584455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14</a:t>
            </a:fld>
            <a:endParaRPr lang="en-US" sz="1400">
              <a:solidFill>
                <a:srgbClr val="1226FA"/>
              </a:solidFill>
            </a:endParaRPr>
          </a:p>
        </p:txBody>
      </p:sp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189557"/>
              </p:ext>
            </p:extLst>
          </p:nvPr>
        </p:nvGraphicFramePr>
        <p:xfrm>
          <a:off x="346762" y="1608444"/>
          <a:ext cx="5575527" cy="4783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926"/>
                <a:gridCol w="1270316"/>
                <a:gridCol w="1270316"/>
                <a:gridCol w="1319969"/>
              </a:tblGrid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Characteristic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SeaWiFS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MODIS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VIIRS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</a:tr>
              <a:tr h="73146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Band Set (nm)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412,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443, 490, 510, 555, 670, 765, 865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412,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443, 488, 531, 547, 667, 678, 748, 869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800000"/>
                          </a:solidFill>
                        </a:rPr>
                        <a:t>412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445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488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555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672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746,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865 </a:t>
                      </a:r>
                      <a:endParaRPr lang="en-US" sz="1400" b="1" dirty="0">
                        <a:solidFill>
                          <a:srgbClr val="800000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Nadir Pixel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Size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0.75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6481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SNR Range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364 to 1010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726 to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2219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540 to 1239</a:t>
                      </a:r>
                    </a:p>
                  </a:txBody>
                  <a:tcPr marT="45716" marB="45716"/>
                </a:tc>
              </a:tr>
              <a:tr h="6400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Polarization Sensitivity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&lt; 0.25% (Vis)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0.5% (NIR)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1%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to 6%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0.5% to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2.5%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6400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Out-of-Band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(worst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case)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5.7%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@865nm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3.8%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@748 nm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4.9%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@551 nm</a:t>
                      </a: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Crosstalk?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None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SWIR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VisNIR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Tilt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-20,0,+20°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Detectors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per Scan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84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0" y="0"/>
            <a:ext cx="9124950" cy="68468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9" name="Table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574145"/>
              </p:ext>
            </p:extLst>
          </p:nvPr>
        </p:nvGraphicFramePr>
        <p:xfrm>
          <a:off x="346762" y="1608444"/>
          <a:ext cx="5575527" cy="4783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926"/>
                <a:gridCol w="1270316"/>
                <a:gridCol w="1270316"/>
                <a:gridCol w="1319969"/>
              </a:tblGrid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Characteristic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SeaWiFS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MODIS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VIIRS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</a:tr>
              <a:tr h="73146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Band Set (nm)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412,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443, 490, 510, 555, 670, 765, 865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412,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443, 488, 531, 547, 667, 678, 748, 869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800000"/>
                          </a:solidFill>
                        </a:rPr>
                        <a:t>412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445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488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555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672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746,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865 </a:t>
                      </a:r>
                      <a:endParaRPr lang="en-US" sz="1400" b="1" dirty="0">
                        <a:solidFill>
                          <a:srgbClr val="800000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Nadir Pixel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Size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0.75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6481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SNR Range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364 to 1010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726 to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2219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540 to 1239</a:t>
                      </a:r>
                    </a:p>
                  </a:txBody>
                  <a:tcPr marT="45716" marB="45716"/>
                </a:tc>
              </a:tr>
              <a:tr h="6400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Polarization Sensitivity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&lt; 0.25% (Vis)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0.5% (NIR)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1%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to 6%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0.5% to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2.5%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6400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Out-of-Band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(worst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case)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5.7%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@865nm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3.8%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@748 nm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4.9%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@551 nm</a:t>
                      </a: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Crosstalk?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None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SWIR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VisNIR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Tilt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-20,0,+20°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Detectors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per Scan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VIIRS Features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5941568" y="620670"/>
            <a:ext cx="2717662" cy="5908610"/>
            <a:chOff x="1501102" y="682984"/>
            <a:chExt cx="4355661" cy="5334959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 rot="16200000">
              <a:off x="1287866" y="5471306"/>
              <a:ext cx="759873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SWIR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8961778"/>
                </p:ext>
              </p:extLst>
            </p:nvPr>
          </p:nvGraphicFramePr>
          <p:xfrm>
            <a:off x="2587330" y="1731963"/>
            <a:ext cx="586652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5" name="Image" r:id="rId3" imgW="977778" imgH="8165079" progId="Photoshop.Image.7">
                    <p:embed/>
                  </p:oleObj>
                </mc:Choice>
                <mc:Fallback>
                  <p:oleObj name="Image" r:id="rId3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87330" y="1731963"/>
                          <a:ext cx="586652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91725" y="4697413"/>
              <a:ext cx="595441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593922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481865" y="1568450"/>
              <a:ext cx="843725" cy="925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481865" y="2554288"/>
              <a:ext cx="843725" cy="43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481865" y="3048000"/>
              <a:ext cx="843725" cy="123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481865" y="3233738"/>
              <a:ext cx="843725" cy="677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2481865" y="3973513"/>
              <a:ext cx="843725" cy="862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 anchor="ctr"/>
            <a:lstStyle/>
            <a:p>
              <a:pPr algn="ctr" eaLnBrk="1" hangingPunct="1"/>
              <a:endParaRPr lang="en-US" sz="1800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481865" y="4776788"/>
              <a:ext cx="843725" cy="1101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3220124" y="1568450"/>
              <a:ext cx="949190" cy="4256088"/>
              <a:chOff x="1584" y="912"/>
              <a:chExt cx="432" cy="3312"/>
            </a:xfrm>
          </p:grpSpPr>
          <p:graphicFrame>
            <p:nvGraphicFramePr>
              <p:cNvPr id="72" name="Object 17"/>
              <p:cNvGraphicFramePr>
                <a:graphicFrameLocks noChangeAspect="1"/>
              </p:cNvGraphicFramePr>
              <p:nvPr/>
            </p:nvGraphicFramePr>
            <p:xfrm>
              <a:off x="1680" y="1039"/>
              <a:ext cx="266" cy="2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76" name="Image" r:id="rId5" imgW="977778" imgH="8165079" progId="Photoshop.Image.7">
                      <p:embed/>
                    </p:oleObj>
                  </mc:Choice>
                  <mc:Fallback>
                    <p:oleObj name="Image" r:id="rId5" imgW="977778" imgH="8165079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1039"/>
                            <a:ext cx="266" cy="2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3" name="Rectangle 18"/>
              <p:cNvSpPr>
                <a:spLocks noChangeArrowheads="1"/>
              </p:cNvSpPr>
              <p:nvPr/>
            </p:nvSpPr>
            <p:spPr bwMode="auto">
              <a:xfrm>
                <a:off x="1682" y="3348"/>
                <a:ext cx="271" cy="8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19"/>
              <p:cNvSpPr>
                <a:spLocks noChangeArrowheads="1"/>
              </p:cNvSpPr>
              <p:nvPr/>
            </p:nvSpPr>
            <p:spPr bwMode="auto">
              <a:xfrm>
                <a:off x="1683" y="966"/>
                <a:ext cx="271" cy="488"/>
              </a:xfrm>
              <a:prstGeom prst="rect">
                <a:avLst/>
              </a:prstGeom>
              <a:solidFill>
                <a:srgbClr val="66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20"/>
              <p:cNvSpPr>
                <a:spLocks noChangeArrowheads="1"/>
              </p:cNvSpPr>
              <p:nvPr/>
            </p:nvSpPr>
            <p:spPr bwMode="auto">
              <a:xfrm>
                <a:off x="1684" y="960"/>
                <a:ext cx="271" cy="3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21"/>
              <p:cNvSpPr>
                <a:spLocks noChangeArrowheads="1"/>
              </p:cNvSpPr>
              <p:nvPr/>
            </p:nvSpPr>
            <p:spPr bwMode="auto">
              <a:xfrm>
                <a:off x="1584" y="912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22"/>
              <p:cNvSpPr>
                <a:spLocks noChangeArrowheads="1"/>
              </p:cNvSpPr>
              <p:nvPr/>
            </p:nvSpPr>
            <p:spPr bwMode="auto">
              <a:xfrm>
                <a:off x="1632" y="1680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23"/>
              <p:cNvSpPr>
                <a:spLocks noChangeArrowheads="1"/>
              </p:cNvSpPr>
              <p:nvPr/>
            </p:nvSpPr>
            <p:spPr bwMode="auto">
              <a:xfrm>
                <a:off x="1632" y="2016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24"/>
              <p:cNvSpPr>
                <a:spLocks noChangeArrowheads="1"/>
              </p:cNvSpPr>
              <p:nvPr/>
            </p:nvSpPr>
            <p:spPr bwMode="auto">
              <a:xfrm>
                <a:off x="1632" y="2208"/>
                <a:ext cx="384" cy="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25"/>
              <p:cNvSpPr>
                <a:spLocks noChangeArrowheads="1"/>
              </p:cNvSpPr>
              <p:nvPr/>
            </p:nvSpPr>
            <p:spPr bwMode="auto">
              <a:xfrm>
                <a:off x="1632" y="2784"/>
                <a:ext cx="384" cy="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26"/>
              <p:cNvSpPr>
                <a:spLocks noChangeArrowheads="1"/>
              </p:cNvSpPr>
              <p:nvPr/>
            </p:nvSpPr>
            <p:spPr bwMode="auto">
              <a:xfrm>
                <a:off x="1632" y="3504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27"/>
              <p:cNvSpPr>
                <a:spLocks noChangeArrowheads="1"/>
              </p:cNvSpPr>
              <p:nvPr/>
            </p:nvSpPr>
            <p:spPr bwMode="auto">
              <a:xfrm>
                <a:off x="1632" y="1008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28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29"/>
              <p:cNvSpPr>
                <a:spLocks noChangeArrowheads="1"/>
              </p:cNvSpPr>
              <p:nvPr/>
            </p:nvSpPr>
            <p:spPr bwMode="auto">
              <a:xfrm>
                <a:off x="1632" y="1872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30"/>
              <p:cNvSpPr>
                <a:spLocks noChangeArrowheads="1"/>
              </p:cNvSpPr>
              <p:nvPr/>
            </p:nvSpPr>
            <p:spPr bwMode="auto">
              <a:xfrm>
                <a:off x="1632" y="3744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17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7140961"/>
                </p:ext>
              </p:extLst>
            </p:nvPr>
          </p:nvGraphicFramePr>
          <p:xfrm>
            <a:off x="5013039" y="1731963"/>
            <a:ext cx="584455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7" name="Image" r:id="rId6" imgW="977778" imgH="8165079" progId="Photoshop.Image.7">
                    <p:embed/>
                  </p:oleObj>
                </mc:Choice>
                <mc:Fallback>
                  <p:oleObj name="Image" r:id="rId6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3039" y="1731963"/>
                          <a:ext cx="584455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>
              <a:off x="5017433" y="4697413"/>
              <a:ext cx="597638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5019630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2757193"/>
                </p:ext>
              </p:extLst>
            </p:nvPr>
          </p:nvGraphicFramePr>
          <p:xfrm>
            <a:off x="4169314" y="1718157"/>
            <a:ext cx="584455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8" name="Image" r:id="rId7" imgW="977778" imgH="8165079" progId="Photoshop.Image.7">
                    <p:embed/>
                  </p:oleObj>
                </mc:Choice>
                <mc:Fallback>
                  <p:oleObj name="Image" r:id="rId7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9314" y="1718157"/>
                          <a:ext cx="584455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36"/>
            <p:cNvSpPr>
              <a:spLocks noChangeArrowheads="1"/>
            </p:cNvSpPr>
            <p:nvPr/>
          </p:nvSpPr>
          <p:spPr bwMode="auto">
            <a:xfrm>
              <a:off x="4173708" y="4683607"/>
              <a:ext cx="595441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37"/>
            <p:cNvSpPr>
              <a:spLocks noChangeArrowheads="1"/>
            </p:cNvSpPr>
            <p:nvPr/>
          </p:nvSpPr>
          <p:spPr bwMode="auto">
            <a:xfrm>
              <a:off x="4175906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39"/>
            <p:cNvSpPr>
              <a:spLocks noChangeArrowheads="1"/>
            </p:cNvSpPr>
            <p:nvPr/>
          </p:nvSpPr>
          <p:spPr bwMode="auto">
            <a:xfrm>
              <a:off x="3958383" y="1568450"/>
              <a:ext cx="843725" cy="61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40"/>
            <p:cNvSpPr>
              <a:spLocks noChangeArrowheads="1"/>
            </p:cNvSpPr>
            <p:nvPr/>
          </p:nvSpPr>
          <p:spPr bwMode="auto">
            <a:xfrm>
              <a:off x="4063848" y="1678469"/>
              <a:ext cx="843725" cy="61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" name="Group 41"/>
            <p:cNvGrpSpPr>
              <a:grpSpLocks/>
            </p:cNvGrpSpPr>
            <p:nvPr/>
          </p:nvGrpSpPr>
          <p:grpSpPr bwMode="auto">
            <a:xfrm>
              <a:off x="4907573" y="2371725"/>
              <a:ext cx="949190" cy="3262313"/>
              <a:chOff x="1968" y="1726"/>
              <a:chExt cx="432" cy="2055"/>
            </a:xfrm>
          </p:grpSpPr>
          <p:sp>
            <p:nvSpPr>
              <p:cNvPr id="63" name="Rectangle 42"/>
              <p:cNvSpPr>
                <a:spLocks noChangeArrowheads="1"/>
              </p:cNvSpPr>
              <p:nvPr/>
            </p:nvSpPr>
            <p:spPr bwMode="auto">
              <a:xfrm>
                <a:off x="2010" y="1843"/>
                <a:ext cx="384" cy="1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43"/>
              <p:cNvSpPr>
                <a:spLocks noChangeArrowheads="1"/>
              </p:cNvSpPr>
              <p:nvPr/>
            </p:nvSpPr>
            <p:spPr bwMode="auto">
              <a:xfrm>
                <a:off x="2010" y="2037"/>
                <a:ext cx="384" cy="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44"/>
              <p:cNvSpPr>
                <a:spLocks noChangeArrowheads="1"/>
              </p:cNvSpPr>
              <p:nvPr/>
            </p:nvSpPr>
            <p:spPr bwMode="auto">
              <a:xfrm>
                <a:off x="2010" y="2270"/>
                <a:ext cx="384" cy="4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45"/>
              <p:cNvSpPr>
                <a:spLocks noChangeArrowheads="1"/>
              </p:cNvSpPr>
              <p:nvPr/>
            </p:nvSpPr>
            <p:spPr bwMode="auto">
              <a:xfrm>
                <a:off x="2010" y="2736"/>
                <a:ext cx="384" cy="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46"/>
              <p:cNvSpPr>
                <a:spLocks noChangeArrowheads="1"/>
              </p:cNvSpPr>
              <p:nvPr/>
            </p:nvSpPr>
            <p:spPr bwMode="auto">
              <a:xfrm>
                <a:off x="2016" y="3318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47"/>
              <p:cNvSpPr>
                <a:spLocks noChangeArrowheads="1"/>
              </p:cNvSpPr>
              <p:nvPr/>
            </p:nvSpPr>
            <p:spPr bwMode="auto">
              <a:xfrm>
                <a:off x="2010" y="1726"/>
                <a:ext cx="38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48"/>
              <p:cNvSpPr>
                <a:spLocks noChangeArrowheads="1"/>
              </p:cNvSpPr>
              <p:nvPr/>
            </p:nvSpPr>
            <p:spPr bwMode="auto">
              <a:xfrm>
                <a:off x="2016" y="1998"/>
                <a:ext cx="38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Rectangle 49"/>
              <p:cNvSpPr>
                <a:spLocks noChangeArrowheads="1"/>
              </p:cNvSpPr>
              <p:nvPr/>
            </p:nvSpPr>
            <p:spPr bwMode="auto">
              <a:xfrm>
                <a:off x="2016" y="3534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Rectangle 50"/>
              <p:cNvSpPr>
                <a:spLocks noChangeArrowheads="1"/>
              </p:cNvSpPr>
              <p:nvPr/>
            </p:nvSpPr>
            <p:spPr bwMode="auto">
              <a:xfrm>
                <a:off x="1968" y="3734"/>
                <a:ext cx="384" cy="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6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7166509"/>
                </p:ext>
              </p:extLst>
            </p:nvPr>
          </p:nvGraphicFramePr>
          <p:xfrm>
            <a:off x="2330258" y="2243138"/>
            <a:ext cx="164790" cy="2176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9" name="Image" r:id="rId8" imgW="977778" imgH="8165079" progId="Photoshop.Image.7">
                    <p:embed/>
                  </p:oleObj>
                </mc:Choice>
                <mc:Fallback>
                  <p:oleObj name="Image" r:id="rId8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0258" y="2243138"/>
                          <a:ext cx="164790" cy="2176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ectangle 54"/>
            <p:cNvSpPr>
              <a:spLocks noChangeArrowheads="1"/>
            </p:cNvSpPr>
            <p:nvPr/>
          </p:nvSpPr>
          <p:spPr bwMode="auto">
            <a:xfrm>
              <a:off x="2332455" y="4343400"/>
              <a:ext cx="149410" cy="1566863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55"/>
            <p:cNvSpPr>
              <a:spLocks noChangeArrowheads="1"/>
            </p:cNvSpPr>
            <p:nvPr/>
          </p:nvSpPr>
          <p:spPr bwMode="auto">
            <a:xfrm>
              <a:off x="2323666" y="1741488"/>
              <a:ext cx="162593" cy="534988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56"/>
            <p:cNvSpPr txBox="1">
              <a:spLocks noChangeArrowheads="1"/>
            </p:cNvSpPr>
            <p:nvPr/>
          </p:nvSpPr>
          <p:spPr bwMode="auto">
            <a:xfrm rot="16200000">
              <a:off x="1380476" y="4690256"/>
              <a:ext cx="574654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NIR</a:t>
              </a:r>
            </a:p>
          </p:txBody>
        </p:sp>
        <p:sp>
          <p:nvSpPr>
            <p:cNvPr id="30" name="Text Box 57"/>
            <p:cNvSpPr txBox="1">
              <a:spLocks noChangeArrowheads="1"/>
            </p:cNvSpPr>
            <p:nvPr/>
          </p:nvSpPr>
          <p:spPr bwMode="auto">
            <a:xfrm rot="16200000">
              <a:off x="1258636" y="3083706"/>
              <a:ext cx="879858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Visible</a:t>
              </a:r>
            </a:p>
          </p:txBody>
        </p:sp>
        <p:sp>
          <p:nvSpPr>
            <p:cNvPr id="31" name="Text Box 58"/>
            <p:cNvSpPr txBox="1">
              <a:spLocks noChangeArrowheads="1"/>
            </p:cNvSpPr>
            <p:nvPr/>
          </p:nvSpPr>
          <p:spPr bwMode="auto">
            <a:xfrm rot="16200000">
              <a:off x="1076706" y="1813706"/>
              <a:ext cx="1234927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 dirty="0">
                  <a:solidFill>
                    <a:srgbClr val="006600"/>
                  </a:solidFill>
                </a:rPr>
                <a:t>Ultraviolet</a:t>
              </a:r>
            </a:p>
          </p:txBody>
        </p:sp>
        <p:sp>
          <p:nvSpPr>
            <p:cNvPr id="32" name="AutoShape 59"/>
            <p:cNvSpPr>
              <a:spLocks/>
            </p:cNvSpPr>
            <p:nvPr/>
          </p:nvSpPr>
          <p:spPr bwMode="auto">
            <a:xfrm>
              <a:off x="2013861" y="1741488"/>
              <a:ext cx="210931" cy="457200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60"/>
            <p:cNvSpPr>
              <a:spLocks/>
            </p:cNvSpPr>
            <p:nvPr/>
          </p:nvSpPr>
          <p:spPr bwMode="auto">
            <a:xfrm>
              <a:off x="1954537" y="2276475"/>
              <a:ext cx="257072" cy="2055813"/>
            </a:xfrm>
            <a:prstGeom prst="leftBrace">
              <a:avLst>
                <a:gd name="adj1" fmla="val 9223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61"/>
            <p:cNvSpPr>
              <a:spLocks/>
            </p:cNvSpPr>
            <p:nvPr/>
          </p:nvSpPr>
          <p:spPr bwMode="auto">
            <a:xfrm>
              <a:off x="2013861" y="4408488"/>
              <a:ext cx="210931" cy="915988"/>
            </a:xfrm>
            <a:prstGeom prst="leftBrace">
              <a:avLst>
                <a:gd name="adj1" fmla="val 50087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62"/>
            <p:cNvSpPr>
              <a:spLocks/>
            </p:cNvSpPr>
            <p:nvPr/>
          </p:nvSpPr>
          <p:spPr bwMode="auto">
            <a:xfrm>
              <a:off x="2013861" y="5399088"/>
              <a:ext cx="210931" cy="457200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" name="Group 66"/>
            <p:cNvGrpSpPr>
              <a:grpSpLocks/>
            </p:cNvGrpSpPr>
            <p:nvPr/>
          </p:nvGrpSpPr>
          <p:grpSpPr bwMode="auto">
            <a:xfrm>
              <a:off x="4063848" y="2377932"/>
              <a:ext cx="949190" cy="3217863"/>
              <a:chOff x="2400" y="1757"/>
              <a:chExt cx="432" cy="2027"/>
            </a:xfrm>
          </p:grpSpPr>
          <p:sp>
            <p:nvSpPr>
              <p:cNvPr id="54" name="Rectangle 67"/>
              <p:cNvSpPr>
                <a:spLocks noChangeArrowheads="1"/>
              </p:cNvSpPr>
              <p:nvPr/>
            </p:nvSpPr>
            <p:spPr bwMode="auto">
              <a:xfrm>
                <a:off x="2442" y="1873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68"/>
              <p:cNvSpPr>
                <a:spLocks noChangeArrowheads="1"/>
              </p:cNvSpPr>
              <p:nvPr/>
            </p:nvSpPr>
            <p:spPr bwMode="auto">
              <a:xfrm>
                <a:off x="2400" y="2192"/>
                <a:ext cx="384" cy="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69"/>
              <p:cNvSpPr>
                <a:spLocks noChangeArrowheads="1"/>
              </p:cNvSpPr>
              <p:nvPr/>
            </p:nvSpPr>
            <p:spPr bwMode="auto">
              <a:xfrm>
                <a:off x="2442" y="2306"/>
                <a:ext cx="384" cy="4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71"/>
              <p:cNvSpPr>
                <a:spLocks noChangeArrowheads="1"/>
              </p:cNvSpPr>
              <p:nvPr/>
            </p:nvSpPr>
            <p:spPr bwMode="auto">
              <a:xfrm>
                <a:off x="2448" y="3349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72"/>
              <p:cNvSpPr>
                <a:spLocks noChangeArrowheads="1"/>
              </p:cNvSpPr>
              <p:nvPr/>
            </p:nvSpPr>
            <p:spPr bwMode="auto">
              <a:xfrm>
                <a:off x="2442" y="1757"/>
                <a:ext cx="384" cy="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3"/>
              <p:cNvSpPr>
                <a:spLocks noChangeArrowheads="1"/>
              </p:cNvSpPr>
              <p:nvPr/>
            </p:nvSpPr>
            <p:spPr bwMode="auto">
              <a:xfrm>
                <a:off x="2442" y="2029"/>
                <a:ext cx="384" cy="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74"/>
              <p:cNvSpPr>
                <a:spLocks noChangeArrowheads="1"/>
              </p:cNvSpPr>
              <p:nvPr/>
            </p:nvSpPr>
            <p:spPr bwMode="auto">
              <a:xfrm>
                <a:off x="2448" y="3543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75"/>
              <p:cNvSpPr>
                <a:spLocks noChangeArrowheads="1"/>
              </p:cNvSpPr>
              <p:nvPr/>
            </p:nvSpPr>
            <p:spPr bwMode="auto">
              <a:xfrm>
                <a:off x="2448" y="3738"/>
                <a:ext cx="384" cy="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76"/>
              <p:cNvSpPr>
                <a:spLocks noChangeArrowheads="1"/>
              </p:cNvSpPr>
              <p:nvPr/>
            </p:nvSpPr>
            <p:spPr bwMode="auto">
              <a:xfrm>
                <a:off x="2446" y="2809"/>
                <a:ext cx="384" cy="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" name="Rectangle 77"/>
            <p:cNvSpPr>
              <a:spLocks noChangeArrowheads="1"/>
            </p:cNvSpPr>
            <p:nvPr/>
          </p:nvSpPr>
          <p:spPr bwMode="auto">
            <a:xfrm>
              <a:off x="4063848" y="1514332"/>
              <a:ext cx="843725" cy="80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78"/>
            <p:cNvSpPr>
              <a:spLocks noChangeArrowheads="1"/>
            </p:cNvSpPr>
            <p:nvPr/>
          </p:nvSpPr>
          <p:spPr bwMode="auto">
            <a:xfrm>
              <a:off x="4907573" y="1506538"/>
              <a:ext cx="843725" cy="80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79"/>
            <p:cNvSpPr>
              <a:spLocks noChangeArrowheads="1"/>
            </p:cNvSpPr>
            <p:nvPr/>
          </p:nvSpPr>
          <p:spPr bwMode="auto">
            <a:xfrm>
              <a:off x="2481865" y="1741488"/>
              <a:ext cx="3374898" cy="5000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80"/>
            <p:cNvSpPr txBox="1">
              <a:spLocks noChangeArrowheads="1"/>
            </p:cNvSpPr>
            <p:nvPr/>
          </p:nvSpPr>
          <p:spPr bwMode="auto">
            <a:xfrm>
              <a:off x="2938665" y="1841684"/>
              <a:ext cx="1636914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 dirty="0"/>
                <a:t>No Measurements</a:t>
              </a:r>
            </a:p>
          </p:txBody>
        </p:sp>
        <p:sp>
          <p:nvSpPr>
            <p:cNvPr id="41" name="Rectangle 81"/>
            <p:cNvSpPr>
              <a:spLocks noChangeArrowheads="1"/>
            </p:cNvSpPr>
            <p:nvPr/>
          </p:nvSpPr>
          <p:spPr bwMode="auto">
            <a:xfrm>
              <a:off x="2481865" y="3689350"/>
              <a:ext cx="3374898" cy="685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82"/>
            <p:cNvSpPr>
              <a:spLocks noChangeArrowheads="1"/>
            </p:cNvSpPr>
            <p:nvPr/>
          </p:nvSpPr>
          <p:spPr bwMode="auto">
            <a:xfrm>
              <a:off x="2481865" y="2241550"/>
              <a:ext cx="3374898" cy="3657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83"/>
            <p:cNvSpPr>
              <a:spLocks noChangeArrowheads="1"/>
            </p:cNvSpPr>
            <p:nvPr/>
          </p:nvSpPr>
          <p:spPr bwMode="auto">
            <a:xfrm>
              <a:off x="2481865" y="5365750"/>
              <a:ext cx="3374898" cy="533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84"/>
            <p:cNvSpPr txBox="1">
              <a:spLocks noChangeArrowheads="1"/>
            </p:cNvSpPr>
            <p:nvPr/>
          </p:nvSpPr>
          <p:spPr bwMode="auto">
            <a:xfrm rot="16200000">
              <a:off x="2486229" y="1155076"/>
              <a:ext cx="812873" cy="369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CZCS</a:t>
              </a:r>
              <a:endParaRPr lang="en-US" sz="1800" b="1" dirty="0"/>
            </a:p>
          </p:txBody>
        </p:sp>
        <p:sp>
          <p:nvSpPr>
            <p:cNvPr id="45" name="Text Box 85"/>
            <p:cNvSpPr txBox="1">
              <a:spLocks noChangeArrowheads="1"/>
            </p:cNvSpPr>
            <p:nvPr/>
          </p:nvSpPr>
          <p:spPr bwMode="auto">
            <a:xfrm rot="16200000">
              <a:off x="3124693" y="1044563"/>
              <a:ext cx="1056559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err="1" smtClean="0"/>
                <a:t>SeaWiFS</a:t>
              </a:r>
              <a:endParaRPr lang="en-US" sz="1800" b="1" dirty="0"/>
            </a:p>
          </p:txBody>
        </p:sp>
        <p:sp>
          <p:nvSpPr>
            <p:cNvPr id="46" name="Text Box 86"/>
            <p:cNvSpPr txBox="1">
              <a:spLocks noChangeArrowheads="1"/>
            </p:cNvSpPr>
            <p:nvPr/>
          </p:nvSpPr>
          <p:spPr bwMode="auto">
            <a:xfrm rot="16200000">
              <a:off x="4009398" y="1134498"/>
              <a:ext cx="849765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MODIS</a:t>
              </a:r>
              <a:endParaRPr lang="en-US" sz="1800" b="1" dirty="0"/>
            </a:p>
          </p:txBody>
        </p:sp>
        <p:sp>
          <p:nvSpPr>
            <p:cNvPr id="47" name="Text Box 87"/>
            <p:cNvSpPr txBox="1">
              <a:spLocks noChangeArrowheads="1"/>
            </p:cNvSpPr>
            <p:nvPr/>
          </p:nvSpPr>
          <p:spPr bwMode="auto">
            <a:xfrm rot="16200000">
              <a:off x="4961577" y="1180726"/>
              <a:ext cx="722532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VIIRS</a:t>
              </a:r>
              <a:endParaRPr lang="en-US" sz="1800" b="1" dirty="0"/>
            </a:p>
          </p:txBody>
        </p:sp>
        <p:sp>
          <p:nvSpPr>
            <p:cNvPr id="48" name="AutoShape 88"/>
            <p:cNvSpPr>
              <a:spLocks noChangeArrowheads="1"/>
            </p:cNvSpPr>
            <p:nvPr/>
          </p:nvSpPr>
          <p:spPr bwMode="auto">
            <a:xfrm flipV="1">
              <a:off x="2633472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utoShape 89"/>
            <p:cNvSpPr>
              <a:spLocks noChangeArrowheads="1"/>
            </p:cNvSpPr>
            <p:nvPr/>
          </p:nvSpPr>
          <p:spPr bwMode="auto">
            <a:xfrm flipV="1">
              <a:off x="3474999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90"/>
            <p:cNvSpPr>
              <a:spLocks noChangeArrowheads="1"/>
            </p:cNvSpPr>
            <p:nvPr/>
          </p:nvSpPr>
          <p:spPr bwMode="auto">
            <a:xfrm flipV="1">
              <a:off x="4222047" y="1692757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AutoShape 91"/>
            <p:cNvSpPr>
              <a:spLocks noChangeArrowheads="1"/>
            </p:cNvSpPr>
            <p:nvPr/>
          </p:nvSpPr>
          <p:spPr bwMode="auto">
            <a:xfrm flipV="1">
              <a:off x="5059180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65600" y="3086100"/>
              <a:ext cx="584200" cy="9525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4169314" y="3975100"/>
              <a:ext cx="584455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/>
          <p:cNvSpPr/>
          <p:nvPr/>
        </p:nvSpPr>
        <p:spPr>
          <a:xfrm>
            <a:off x="0" y="4067648"/>
            <a:ext cx="9144000" cy="279035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0" y="1"/>
            <a:ext cx="9144000" cy="275555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2755557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 flipV="1">
            <a:off x="0" y="3777729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2073262" y="956447"/>
            <a:ext cx="6738366" cy="5723988"/>
            <a:chOff x="95935" y="273479"/>
            <a:chExt cx="5314950" cy="4514850"/>
          </a:xfrm>
        </p:grpSpPr>
        <p:sp>
          <p:nvSpPr>
            <p:cNvPr id="87" name="AutoShape 17"/>
            <p:cNvSpPr>
              <a:spLocks noChangeArrowheads="1"/>
            </p:cNvSpPr>
            <p:nvPr/>
          </p:nvSpPr>
          <p:spPr bwMode="auto">
            <a:xfrm>
              <a:off x="95935" y="273479"/>
              <a:ext cx="5314950" cy="45148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/>
            </a:p>
          </p:txBody>
        </p:sp>
        <p:sp>
          <p:nvSpPr>
            <p:cNvPr id="88" name="Text Box 22"/>
            <p:cNvSpPr txBox="1">
              <a:spLocks noChangeArrowheads="1"/>
            </p:cNvSpPr>
            <p:nvPr/>
          </p:nvSpPr>
          <p:spPr bwMode="auto">
            <a:xfrm>
              <a:off x="300038" y="3346450"/>
              <a:ext cx="5043487" cy="1030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1125" indent="-1111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10000"/>
                </a:lnSpc>
                <a:buSzPct val="50000"/>
                <a:buFont typeface="Wingdings 3" charset="0"/>
                <a:buChar char="u"/>
              </a:pPr>
              <a:r>
                <a:rPr lang="en-US" sz="1800" dirty="0"/>
                <a:t>VIIRS SNR here is based on typical L</a:t>
              </a:r>
              <a:r>
                <a:rPr lang="en-US" sz="1800" baseline="-25000" dirty="0"/>
                <a:t>t</a:t>
              </a:r>
              <a:r>
                <a:rPr lang="en-US" sz="1800" dirty="0"/>
                <a:t> for ocean.</a:t>
              </a:r>
            </a:p>
            <a:p>
              <a:pPr>
                <a:lnSpc>
                  <a:spcPct val="110000"/>
                </a:lnSpc>
                <a:buSzPct val="50000"/>
                <a:buFont typeface="Wingdings 3" charset="0"/>
                <a:buChar char="u"/>
              </a:pPr>
              <a:r>
                <a:rPr lang="en-US" sz="1800" dirty="0"/>
                <a:t>Noise averaged over all six aggregation zones.</a:t>
              </a:r>
            </a:p>
            <a:p>
              <a:pPr>
                <a:lnSpc>
                  <a:spcPct val="110000"/>
                </a:lnSpc>
                <a:buSzPct val="50000"/>
                <a:buFont typeface="Wingdings 3" charset="0"/>
                <a:buChar char="u"/>
              </a:pPr>
              <a:r>
                <a:rPr lang="en-US" sz="1800" dirty="0"/>
                <a:t>Overall, noise levels are comparable to </a:t>
              </a:r>
              <a:r>
                <a:rPr lang="en-US" sz="1800" dirty="0" err="1"/>
                <a:t>SeaWiFS</a:t>
              </a:r>
              <a:r>
                <a:rPr lang="en-US" sz="1800" dirty="0"/>
                <a:t>, 3:1 </a:t>
              </a:r>
              <a:r>
                <a:rPr lang="en-US" sz="1800" dirty="0" err="1"/>
                <a:t>agg</a:t>
              </a:r>
              <a:r>
                <a:rPr lang="en-US" sz="1800" dirty="0"/>
                <a:t> zone having better SNR.</a:t>
              </a:r>
              <a:endParaRPr lang="en-US" sz="1800" b="0" dirty="0"/>
            </a:p>
          </p:txBody>
        </p:sp>
        <p:pic>
          <p:nvPicPr>
            <p:cNvPr id="89" name="Picture 23" descr="Figure-SN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3" y="414338"/>
              <a:ext cx="4621212" cy="291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15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7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0" y="0"/>
            <a:ext cx="9124950" cy="68468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1" name="Table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752196"/>
              </p:ext>
            </p:extLst>
          </p:nvPr>
        </p:nvGraphicFramePr>
        <p:xfrm>
          <a:off x="346762" y="1608444"/>
          <a:ext cx="5575527" cy="4783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926"/>
                <a:gridCol w="1270316"/>
                <a:gridCol w="1270316"/>
                <a:gridCol w="1319969"/>
              </a:tblGrid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Characteristic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SeaWiFS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MODIS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VIIRS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</a:tr>
              <a:tr h="73146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Band Set (nm)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412,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443, 490, 510, 555, 670, 765, 865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412,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443, 488, 531, 547, 667, 678, 748, 869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800000"/>
                          </a:solidFill>
                        </a:rPr>
                        <a:t>412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445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488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555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672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746,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865 </a:t>
                      </a:r>
                      <a:endParaRPr lang="en-US" sz="1400" b="1" dirty="0">
                        <a:solidFill>
                          <a:srgbClr val="800000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Nadir Pixel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Size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0.75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6481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SNR Range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364 to 1010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726 to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2219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540 to 1239</a:t>
                      </a:r>
                    </a:p>
                  </a:txBody>
                  <a:tcPr marT="45716" marB="45716"/>
                </a:tc>
              </a:tr>
              <a:tr h="6400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Polarization Sensitivity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&lt; 0.25% (Vis)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0.5% (NIR)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1%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to 6%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0.5% to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2.5%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6400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Out-of-Band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(worst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case)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5.7%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@865nm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3.8%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@748 nm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4.9%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@551 nm</a:t>
                      </a: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Crosstalk?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None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SWIR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VisNIR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Tilt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-20,0,+20°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Detectors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per Scan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VIIRS Features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5941568" y="620670"/>
            <a:ext cx="2717662" cy="5908610"/>
            <a:chOff x="1501102" y="682984"/>
            <a:chExt cx="4355661" cy="5334959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 rot="16200000">
              <a:off x="1287866" y="5471306"/>
              <a:ext cx="759873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SWIR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5225150"/>
                </p:ext>
              </p:extLst>
            </p:nvPr>
          </p:nvGraphicFramePr>
          <p:xfrm>
            <a:off x="2587330" y="1731963"/>
            <a:ext cx="586652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3" name="Image" r:id="rId3" imgW="977778" imgH="8165079" progId="Photoshop.Image.7">
                    <p:embed/>
                  </p:oleObj>
                </mc:Choice>
                <mc:Fallback>
                  <p:oleObj name="Image" r:id="rId3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87330" y="1731963"/>
                          <a:ext cx="586652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91725" y="4697413"/>
              <a:ext cx="595441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593922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481865" y="1568450"/>
              <a:ext cx="843725" cy="925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481865" y="2554288"/>
              <a:ext cx="843725" cy="43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481865" y="3048000"/>
              <a:ext cx="843725" cy="123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481865" y="3233738"/>
              <a:ext cx="843725" cy="677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2481865" y="3973513"/>
              <a:ext cx="843725" cy="862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 anchor="ctr"/>
            <a:lstStyle/>
            <a:p>
              <a:pPr algn="ctr" eaLnBrk="1" hangingPunct="1"/>
              <a:endParaRPr lang="en-US" sz="1800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481865" y="4776788"/>
              <a:ext cx="843725" cy="1101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3220124" y="1568450"/>
              <a:ext cx="949190" cy="4256088"/>
              <a:chOff x="1584" y="912"/>
              <a:chExt cx="432" cy="3312"/>
            </a:xfrm>
          </p:grpSpPr>
          <p:graphicFrame>
            <p:nvGraphicFramePr>
              <p:cNvPr id="72" name="Object 17"/>
              <p:cNvGraphicFramePr>
                <a:graphicFrameLocks noChangeAspect="1"/>
              </p:cNvGraphicFramePr>
              <p:nvPr/>
            </p:nvGraphicFramePr>
            <p:xfrm>
              <a:off x="1680" y="1039"/>
              <a:ext cx="266" cy="2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14" name="Image" r:id="rId5" imgW="977778" imgH="8165079" progId="Photoshop.Image.7">
                      <p:embed/>
                    </p:oleObj>
                  </mc:Choice>
                  <mc:Fallback>
                    <p:oleObj name="Image" r:id="rId5" imgW="977778" imgH="8165079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1039"/>
                            <a:ext cx="266" cy="2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3" name="Rectangle 18"/>
              <p:cNvSpPr>
                <a:spLocks noChangeArrowheads="1"/>
              </p:cNvSpPr>
              <p:nvPr/>
            </p:nvSpPr>
            <p:spPr bwMode="auto">
              <a:xfrm>
                <a:off x="1682" y="3348"/>
                <a:ext cx="271" cy="8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19"/>
              <p:cNvSpPr>
                <a:spLocks noChangeArrowheads="1"/>
              </p:cNvSpPr>
              <p:nvPr/>
            </p:nvSpPr>
            <p:spPr bwMode="auto">
              <a:xfrm>
                <a:off x="1683" y="966"/>
                <a:ext cx="271" cy="488"/>
              </a:xfrm>
              <a:prstGeom prst="rect">
                <a:avLst/>
              </a:prstGeom>
              <a:solidFill>
                <a:srgbClr val="66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20"/>
              <p:cNvSpPr>
                <a:spLocks noChangeArrowheads="1"/>
              </p:cNvSpPr>
              <p:nvPr/>
            </p:nvSpPr>
            <p:spPr bwMode="auto">
              <a:xfrm>
                <a:off x="1684" y="960"/>
                <a:ext cx="271" cy="3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21"/>
              <p:cNvSpPr>
                <a:spLocks noChangeArrowheads="1"/>
              </p:cNvSpPr>
              <p:nvPr/>
            </p:nvSpPr>
            <p:spPr bwMode="auto">
              <a:xfrm>
                <a:off x="1584" y="912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22"/>
              <p:cNvSpPr>
                <a:spLocks noChangeArrowheads="1"/>
              </p:cNvSpPr>
              <p:nvPr/>
            </p:nvSpPr>
            <p:spPr bwMode="auto">
              <a:xfrm>
                <a:off x="1632" y="1680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23"/>
              <p:cNvSpPr>
                <a:spLocks noChangeArrowheads="1"/>
              </p:cNvSpPr>
              <p:nvPr/>
            </p:nvSpPr>
            <p:spPr bwMode="auto">
              <a:xfrm>
                <a:off x="1632" y="2016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24"/>
              <p:cNvSpPr>
                <a:spLocks noChangeArrowheads="1"/>
              </p:cNvSpPr>
              <p:nvPr/>
            </p:nvSpPr>
            <p:spPr bwMode="auto">
              <a:xfrm>
                <a:off x="1632" y="2208"/>
                <a:ext cx="384" cy="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25"/>
              <p:cNvSpPr>
                <a:spLocks noChangeArrowheads="1"/>
              </p:cNvSpPr>
              <p:nvPr/>
            </p:nvSpPr>
            <p:spPr bwMode="auto">
              <a:xfrm>
                <a:off x="1632" y="2784"/>
                <a:ext cx="384" cy="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26"/>
              <p:cNvSpPr>
                <a:spLocks noChangeArrowheads="1"/>
              </p:cNvSpPr>
              <p:nvPr/>
            </p:nvSpPr>
            <p:spPr bwMode="auto">
              <a:xfrm>
                <a:off x="1632" y="3504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27"/>
              <p:cNvSpPr>
                <a:spLocks noChangeArrowheads="1"/>
              </p:cNvSpPr>
              <p:nvPr/>
            </p:nvSpPr>
            <p:spPr bwMode="auto">
              <a:xfrm>
                <a:off x="1632" y="1008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28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29"/>
              <p:cNvSpPr>
                <a:spLocks noChangeArrowheads="1"/>
              </p:cNvSpPr>
              <p:nvPr/>
            </p:nvSpPr>
            <p:spPr bwMode="auto">
              <a:xfrm>
                <a:off x="1632" y="1872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30"/>
              <p:cNvSpPr>
                <a:spLocks noChangeArrowheads="1"/>
              </p:cNvSpPr>
              <p:nvPr/>
            </p:nvSpPr>
            <p:spPr bwMode="auto">
              <a:xfrm>
                <a:off x="1632" y="3744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17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9559441"/>
                </p:ext>
              </p:extLst>
            </p:nvPr>
          </p:nvGraphicFramePr>
          <p:xfrm>
            <a:off x="5013039" y="1731963"/>
            <a:ext cx="584455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5" name="Image" r:id="rId6" imgW="977778" imgH="8165079" progId="Photoshop.Image.7">
                    <p:embed/>
                  </p:oleObj>
                </mc:Choice>
                <mc:Fallback>
                  <p:oleObj name="Image" r:id="rId6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3039" y="1731963"/>
                          <a:ext cx="584455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>
              <a:off x="5017433" y="4697413"/>
              <a:ext cx="597638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5019630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3749952"/>
                </p:ext>
              </p:extLst>
            </p:nvPr>
          </p:nvGraphicFramePr>
          <p:xfrm>
            <a:off x="4169314" y="1718157"/>
            <a:ext cx="584455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6" name="Image" r:id="rId7" imgW="977778" imgH="8165079" progId="Photoshop.Image.7">
                    <p:embed/>
                  </p:oleObj>
                </mc:Choice>
                <mc:Fallback>
                  <p:oleObj name="Image" r:id="rId7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9314" y="1718157"/>
                          <a:ext cx="584455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36"/>
            <p:cNvSpPr>
              <a:spLocks noChangeArrowheads="1"/>
            </p:cNvSpPr>
            <p:nvPr/>
          </p:nvSpPr>
          <p:spPr bwMode="auto">
            <a:xfrm>
              <a:off x="4173708" y="4683607"/>
              <a:ext cx="595441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37"/>
            <p:cNvSpPr>
              <a:spLocks noChangeArrowheads="1"/>
            </p:cNvSpPr>
            <p:nvPr/>
          </p:nvSpPr>
          <p:spPr bwMode="auto">
            <a:xfrm>
              <a:off x="4175906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39"/>
            <p:cNvSpPr>
              <a:spLocks noChangeArrowheads="1"/>
            </p:cNvSpPr>
            <p:nvPr/>
          </p:nvSpPr>
          <p:spPr bwMode="auto">
            <a:xfrm>
              <a:off x="3958383" y="1568450"/>
              <a:ext cx="843725" cy="61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40"/>
            <p:cNvSpPr>
              <a:spLocks noChangeArrowheads="1"/>
            </p:cNvSpPr>
            <p:nvPr/>
          </p:nvSpPr>
          <p:spPr bwMode="auto">
            <a:xfrm>
              <a:off x="4063848" y="1678469"/>
              <a:ext cx="843725" cy="61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" name="Group 41"/>
            <p:cNvGrpSpPr>
              <a:grpSpLocks/>
            </p:cNvGrpSpPr>
            <p:nvPr/>
          </p:nvGrpSpPr>
          <p:grpSpPr bwMode="auto">
            <a:xfrm>
              <a:off x="4907573" y="2371725"/>
              <a:ext cx="949190" cy="3262313"/>
              <a:chOff x="1968" y="1726"/>
              <a:chExt cx="432" cy="2055"/>
            </a:xfrm>
          </p:grpSpPr>
          <p:sp>
            <p:nvSpPr>
              <p:cNvPr id="63" name="Rectangle 42"/>
              <p:cNvSpPr>
                <a:spLocks noChangeArrowheads="1"/>
              </p:cNvSpPr>
              <p:nvPr/>
            </p:nvSpPr>
            <p:spPr bwMode="auto">
              <a:xfrm>
                <a:off x="2010" y="1843"/>
                <a:ext cx="384" cy="1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43"/>
              <p:cNvSpPr>
                <a:spLocks noChangeArrowheads="1"/>
              </p:cNvSpPr>
              <p:nvPr/>
            </p:nvSpPr>
            <p:spPr bwMode="auto">
              <a:xfrm>
                <a:off x="2010" y="2037"/>
                <a:ext cx="384" cy="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44"/>
              <p:cNvSpPr>
                <a:spLocks noChangeArrowheads="1"/>
              </p:cNvSpPr>
              <p:nvPr/>
            </p:nvSpPr>
            <p:spPr bwMode="auto">
              <a:xfrm>
                <a:off x="2010" y="2270"/>
                <a:ext cx="384" cy="4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45"/>
              <p:cNvSpPr>
                <a:spLocks noChangeArrowheads="1"/>
              </p:cNvSpPr>
              <p:nvPr/>
            </p:nvSpPr>
            <p:spPr bwMode="auto">
              <a:xfrm>
                <a:off x="2010" y="2736"/>
                <a:ext cx="384" cy="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46"/>
              <p:cNvSpPr>
                <a:spLocks noChangeArrowheads="1"/>
              </p:cNvSpPr>
              <p:nvPr/>
            </p:nvSpPr>
            <p:spPr bwMode="auto">
              <a:xfrm>
                <a:off x="2016" y="3318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47"/>
              <p:cNvSpPr>
                <a:spLocks noChangeArrowheads="1"/>
              </p:cNvSpPr>
              <p:nvPr/>
            </p:nvSpPr>
            <p:spPr bwMode="auto">
              <a:xfrm>
                <a:off x="2010" y="1726"/>
                <a:ext cx="38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48"/>
              <p:cNvSpPr>
                <a:spLocks noChangeArrowheads="1"/>
              </p:cNvSpPr>
              <p:nvPr/>
            </p:nvSpPr>
            <p:spPr bwMode="auto">
              <a:xfrm>
                <a:off x="2016" y="1998"/>
                <a:ext cx="38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Rectangle 49"/>
              <p:cNvSpPr>
                <a:spLocks noChangeArrowheads="1"/>
              </p:cNvSpPr>
              <p:nvPr/>
            </p:nvSpPr>
            <p:spPr bwMode="auto">
              <a:xfrm>
                <a:off x="2016" y="3534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Rectangle 50"/>
              <p:cNvSpPr>
                <a:spLocks noChangeArrowheads="1"/>
              </p:cNvSpPr>
              <p:nvPr/>
            </p:nvSpPr>
            <p:spPr bwMode="auto">
              <a:xfrm>
                <a:off x="1968" y="3734"/>
                <a:ext cx="384" cy="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6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1018770"/>
                </p:ext>
              </p:extLst>
            </p:nvPr>
          </p:nvGraphicFramePr>
          <p:xfrm>
            <a:off x="2330258" y="2243138"/>
            <a:ext cx="164790" cy="2176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7" name="Image" r:id="rId8" imgW="977778" imgH="8165079" progId="Photoshop.Image.7">
                    <p:embed/>
                  </p:oleObj>
                </mc:Choice>
                <mc:Fallback>
                  <p:oleObj name="Image" r:id="rId8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0258" y="2243138"/>
                          <a:ext cx="164790" cy="2176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ectangle 54"/>
            <p:cNvSpPr>
              <a:spLocks noChangeArrowheads="1"/>
            </p:cNvSpPr>
            <p:nvPr/>
          </p:nvSpPr>
          <p:spPr bwMode="auto">
            <a:xfrm>
              <a:off x="2332455" y="4343400"/>
              <a:ext cx="149410" cy="1566863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55"/>
            <p:cNvSpPr>
              <a:spLocks noChangeArrowheads="1"/>
            </p:cNvSpPr>
            <p:nvPr/>
          </p:nvSpPr>
          <p:spPr bwMode="auto">
            <a:xfrm>
              <a:off x="2323666" y="1741488"/>
              <a:ext cx="162593" cy="534988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56"/>
            <p:cNvSpPr txBox="1">
              <a:spLocks noChangeArrowheads="1"/>
            </p:cNvSpPr>
            <p:nvPr/>
          </p:nvSpPr>
          <p:spPr bwMode="auto">
            <a:xfrm rot="16200000">
              <a:off x="1380476" y="4690256"/>
              <a:ext cx="574654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NIR</a:t>
              </a:r>
            </a:p>
          </p:txBody>
        </p:sp>
        <p:sp>
          <p:nvSpPr>
            <p:cNvPr id="30" name="Text Box 57"/>
            <p:cNvSpPr txBox="1">
              <a:spLocks noChangeArrowheads="1"/>
            </p:cNvSpPr>
            <p:nvPr/>
          </p:nvSpPr>
          <p:spPr bwMode="auto">
            <a:xfrm rot="16200000">
              <a:off x="1258636" y="3083706"/>
              <a:ext cx="879858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Visible</a:t>
              </a:r>
            </a:p>
          </p:txBody>
        </p:sp>
        <p:sp>
          <p:nvSpPr>
            <p:cNvPr id="31" name="Text Box 58"/>
            <p:cNvSpPr txBox="1">
              <a:spLocks noChangeArrowheads="1"/>
            </p:cNvSpPr>
            <p:nvPr/>
          </p:nvSpPr>
          <p:spPr bwMode="auto">
            <a:xfrm rot="16200000">
              <a:off x="1076706" y="1813706"/>
              <a:ext cx="1234927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 dirty="0">
                  <a:solidFill>
                    <a:srgbClr val="006600"/>
                  </a:solidFill>
                </a:rPr>
                <a:t>Ultraviolet</a:t>
              </a:r>
            </a:p>
          </p:txBody>
        </p:sp>
        <p:sp>
          <p:nvSpPr>
            <p:cNvPr id="32" name="AutoShape 59"/>
            <p:cNvSpPr>
              <a:spLocks/>
            </p:cNvSpPr>
            <p:nvPr/>
          </p:nvSpPr>
          <p:spPr bwMode="auto">
            <a:xfrm>
              <a:off x="2013861" y="1741488"/>
              <a:ext cx="210931" cy="457200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60"/>
            <p:cNvSpPr>
              <a:spLocks/>
            </p:cNvSpPr>
            <p:nvPr/>
          </p:nvSpPr>
          <p:spPr bwMode="auto">
            <a:xfrm>
              <a:off x="1954537" y="2276475"/>
              <a:ext cx="257072" cy="2055813"/>
            </a:xfrm>
            <a:prstGeom prst="leftBrace">
              <a:avLst>
                <a:gd name="adj1" fmla="val 9223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61"/>
            <p:cNvSpPr>
              <a:spLocks/>
            </p:cNvSpPr>
            <p:nvPr/>
          </p:nvSpPr>
          <p:spPr bwMode="auto">
            <a:xfrm>
              <a:off x="2013861" y="4408488"/>
              <a:ext cx="210931" cy="915988"/>
            </a:xfrm>
            <a:prstGeom prst="leftBrace">
              <a:avLst>
                <a:gd name="adj1" fmla="val 50087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62"/>
            <p:cNvSpPr>
              <a:spLocks/>
            </p:cNvSpPr>
            <p:nvPr/>
          </p:nvSpPr>
          <p:spPr bwMode="auto">
            <a:xfrm>
              <a:off x="2013861" y="5399088"/>
              <a:ext cx="210931" cy="457200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" name="Group 66"/>
            <p:cNvGrpSpPr>
              <a:grpSpLocks/>
            </p:cNvGrpSpPr>
            <p:nvPr/>
          </p:nvGrpSpPr>
          <p:grpSpPr bwMode="auto">
            <a:xfrm>
              <a:off x="4063848" y="2377932"/>
              <a:ext cx="949190" cy="3217863"/>
              <a:chOff x="2400" y="1757"/>
              <a:chExt cx="432" cy="2027"/>
            </a:xfrm>
          </p:grpSpPr>
          <p:sp>
            <p:nvSpPr>
              <p:cNvPr id="54" name="Rectangle 67"/>
              <p:cNvSpPr>
                <a:spLocks noChangeArrowheads="1"/>
              </p:cNvSpPr>
              <p:nvPr/>
            </p:nvSpPr>
            <p:spPr bwMode="auto">
              <a:xfrm>
                <a:off x="2442" y="1873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68"/>
              <p:cNvSpPr>
                <a:spLocks noChangeArrowheads="1"/>
              </p:cNvSpPr>
              <p:nvPr/>
            </p:nvSpPr>
            <p:spPr bwMode="auto">
              <a:xfrm>
                <a:off x="2400" y="2192"/>
                <a:ext cx="384" cy="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69"/>
              <p:cNvSpPr>
                <a:spLocks noChangeArrowheads="1"/>
              </p:cNvSpPr>
              <p:nvPr/>
            </p:nvSpPr>
            <p:spPr bwMode="auto">
              <a:xfrm>
                <a:off x="2442" y="2306"/>
                <a:ext cx="384" cy="4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71"/>
              <p:cNvSpPr>
                <a:spLocks noChangeArrowheads="1"/>
              </p:cNvSpPr>
              <p:nvPr/>
            </p:nvSpPr>
            <p:spPr bwMode="auto">
              <a:xfrm>
                <a:off x="2448" y="3349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72"/>
              <p:cNvSpPr>
                <a:spLocks noChangeArrowheads="1"/>
              </p:cNvSpPr>
              <p:nvPr/>
            </p:nvSpPr>
            <p:spPr bwMode="auto">
              <a:xfrm>
                <a:off x="2442" y="1757"/>
                <a:ext cx="384" cy="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3"/>
              <p:cNvSpPr>
                <a:spLocks noChangeArrowheads="1"/>
              </p:cNvSpPr>
              <p:nvPr/>
            </p:nvSpPr>
            <p:spPr bwMode="auto">
              <a:xfrm>
                <a:off x="2442" y="2029"/>
                <a:ext cx="384" cy="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74"/>
              <p:cNvSpPr>
                <a:spLocks noChangeArrowheads="1"/>
              </p:cNvSpPr>
              <p:nvPr/>
            </p:nvSpPr>
            <p:spPr bwMode="auto">
              <a:xfrm>
                <a:off x="2448" y="3543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75"/>
              <p:cNvSpPr>
                <a:spLocks noChangeArrowheads="1"/>
              </p:cNvSpPr>
              <p:nvPr/>
            </p:nvSpPr>
            <p:spPr bwMode="auto">
              <a:xfrm>
                <a:off x="2448" y="3738"/>
                <a:ext cx="384" cy="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76"/>
              <p:cNvSpPr>
                <a:spLocks noChangeArrowheads="1"/>
              </p:cNvSpPr>
              <p:nvPr/>
            </p:nvSpPr>
            <p:spPr bwMode="auto">
              <a:xfrm>
                <a:off x="2446" y="2809"/>
                <a:ext cx="384" cy="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" name="Rectangle 77"/>
            <p:cNvSpPr>
              <a:spLocks noChangeArrowheads="1"/>
            </p:cNvSpPr>
            <p:nvPr/>
          </p:nvSpPr>
          <p:spPr bwMode="auto">
            <a:xfrm>
              <a:off x="4063848" y="1514332"/>
              <a:ext cx="843725" cy="80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78"/>
            <p:cNvSpPr>
              <a:spLocks noChangeArrowheads="1"/>
            </p:cNvSpPr>
            <p:nvPr/>
          </p:nvSpPr>
          <p:spPr bwMode="auto">
            <a:xfrm>
              <a:off x="4907573" y="1506538"/>
              <a:ext cx="843725" cy="80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79"/>
            <p:cNvSpPr>
              <a:spLocks noChangeArrowheads="1"/>
            </p:cNvSpPr>
            <p:nvPr/>
          </p:nvSpPr>
          <p:spPr bwMode="auto">
            <a:xfrm>
              <a:off x="2481865" y="1741488"/>
              <a:ext cx="3374898" cy="5000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80"/>
            <p:cNvSpPr txBox="1">
              <a:spLocks noChangeArrowheads="1"/>
            </p:cNvSpPr>
            <p:nvPr/>
          </p:nvSpPr>
          <p:spPr bwMode="auto">
            <a:xfrm>
              <a:off x="2938665" y="1841684"/>
              <a:ext cx="1636914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 dirty="0"/>
                <a:t>No Measurements</a:t>
              </a:r>
            </a:p>
          </p:txBody>
        </p:sp>
        <p:sp>
          <p:nvSpPr>
            <p:cNvPr id="41" name="Rectangle 81"/>
            <p:cNvSpPr>
              <a:spLocks noChangeArrowheads="1"/>
            </p:cNvSpPr>
            <p:nvPr/>
          </p:nvSpPr>
          <p:spPr bwMode="auto">
            <a:xfrm>
              <a:off x="2481865" y="3689350"/>
              <a:ext cx="3374898" cy="685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82"/>
            <p:cNvSpPr>
              <a:spLocks noChangeArrowheads="1"/>
            </p:cNvSpPr>
            <p:nvPr/>
          </p:nvSpPr>
          <p:spPr bwMode="auto">
            <a:xfrm>
              <a:off x="2481865" y="2241550"/>
              <a:ext cx="3374898" cy="3657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83"/>
            <p:cNvSpPr>
              <a:spLocks noChangeArrowheads="1"/>
            </p:cNvSpPr>
            <p:nvPr/>
          </p:nvSpPr>
          <p:spPr bwMode="auto">
            <a:xfrm>
              <a:off x="2481865" y="5365750"/>
              <a:ext cx="3374898" cy="533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84"/>
            <p:cNvSpPr txBox="1">
              <a:spLocks noChangeArrowheads="1"/>
            </p:cNvSpPr>
            <p:nvPr/>
          </p:nvSpPr>
          <p:spPr bwMode="auto">
            <a:xfrm rot="16200000">
              <a:off x="2486229" y="1155076"/>
              <a:ext cx="812873" cy="369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CZCS</a:t>
              </a:r>
              <a:endParaRPr lang="en-US" sz="1800" b="1" dirty="0"/>
            </a:p>
          </p:txBody>
        </p:sp>
        <p:sp>
          <p:nvSpPr>
            <p:cNvPr id="45" name="Text Box 85"/>
            <p:cNvSpPr txBox="1">
              <a:spLocks noChangeArrowheads="1"/>
            </p:cNvSpPr>
            <p:nvPr/>
          </p:nvSpPr>
          <p:spPr bwMode="auto">
            <a:xfrm rot="16200000">
              <a:off x="3124693" y="1044563"/>
              <a:ext cx="1056559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err="1" smtClean="0"/>
                <a:t>SeaWiFS</a:t>
              </a:r>
              <a:endParaRPr lang="en-US" sz="1800" b="1" dirty="0"/>
            </a:p>
          </p:txBody>
        </p:sp>
        <p:sp>
          <p:nvSpPr>
            <p:cNvPr id="46" name="Text Box 86"/>
            <p:cNvSpPr txBox="1">
              <a:spLocks noChangeArrowheads="1"/>
            </p:cNvSpPr>
            <p:nvPr/>
          </p:nvSpPr>
          <p:spPr bwMode="auto">
            <a:xfrm rot="16200000">
              <a:off x="4009398" y="1134498"/>
              <a:ext cx="849765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MODIS</a:t>
              </a:r>
              <a:endParaRPr lang="en-US" sz="1800" b="1" dirty="0"/>
            </a:p>
          </p:txBody>
        </p:sp>
        <p:sp>
          <p:nvSpPr>
            <p:cNvPr id="47" name="Text Box 87"/>
            <p:cNvSpPr txBox="1">
              <a:spLocks noChangeArrowheads="1"/>
            </p:cNvSpPr>
            <p:nvPr/>
          </p:nvSpPr>
          <p:spPr bwMode="auto">
            <a:xfrm rot="16200000">
              <a:off x="4961577" y="1180726"/>
              <a:ext cx="722532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VIIRS</a:t>
              </a:r>
              <a:endParaRPr lang="en-US" sz="1800" b="1" dirty="0"/>
            </a:p>
          </p:txBody>
        </p:sp>
        <p:sp>
          <p:nvSpPr>
            <p:cNvPr id="48" name="AutoShape 88"/>
            <p:cNvSpPr>
              <a:spLocks noChangeArrowheads="1"/>
            </p:cNvSpPr>
            <p:nvPr/>
          </p:nvSpPr>
          <p:spPr bwMode="auto">
            <a:xfrm flipV="1">
              <a:off x="2633472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utoShape 89"/>
            <p:cNvSpPr>
              <a:spLocks noChangeArrowheads="1"/>
            </p:cNvSpPr>
            <p:nvPr/>
          </p:nvSpPr>
          <p:spPr bwMode="auto">
            <a:xfrm flipV="1">
              <a:off x="3474999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90"/>
            <p:cNvSpPr>
              <a:spLocks noChangeArrowheads="1"/>
            </p:cNvSpPr>
            <p:nvPr/>
          </p:nvSpPr>
          <p:spPr bwMode="auto">
            <a:xfrm flipV="1">
              <a:off x="4222047" y="1692757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AutoShape 91"/>
            <p:cNvSpPr>
              <a:spLocks noChangeArrowheads="1"/>
            </p:cNvSpPr>
            <p:nvPr/>
          </p:nvSpPr>
          <p:spPr bwMode="auto">
            <a:xfrm flipV="1">
              <a:off x="5059180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65600" y="3086100"/>
              <a:ext cx="584200" cy="9525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4169314" y="3975100"/>
              <a:ext cx="584455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693946"/>
            <a:ext cx="9144000" cy="216405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0" y="1"/>
            <a:ext cx="9144000" cy="340486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0" y="3404867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 flipV="1">
            <a:off x="0" y="4404027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073262" y="4417833"/>
            <a:ext cx="6738366" cy="2152153"/>
            <a:chOff x="2073262" y="4528281"/>
            <a:chExt cx="6738366" cy="2152153"/>
          </a:xfrm>
        </p:grpSpPr>
        <p:sp>
          <p:nvSpPr>
            <p:cNvPr id="91" name="AutoShape 17"/>
            <p:cNvSpPr>
              <a:spLocks noChangeArrowheads="1"/>
            </p:cNvSpPr>
            <p:nvPr/>
          </p:nvSpPr>
          <p:spPr bwMode="auto">
            <a:xfrm>
              <a:off x="2073262" y="4528281"/>
              <a:ext cx="6738366" cy="215215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/>
            </a:p>
          </p:txBody>
        </p:sp>
        <p:sp>
          <p:nvSpPr>
            <p:cNvPr id="92" name="Text Box 22"/>
            <p:cNvSpPr txBox="1">
              <a:spLocks noChangeArrowheads="1"/>
            </p:cNvSpPr>
            <p:nvPr/>
          </p:nvSpPr>
          <p:spPr bwMode="auto">
            <a:xfrm>
              <a:off x="2242998" y="4624834"/>
              <a:ext cx="6394202" cy="191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1125" indent="-1111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10000"/>
                </a:lnSpc>
                <a:buSzPct val="50000"/>
                <a:buFont typeface="Wingdings 3" charset="0"/>
                <a:buChar char="u"/>
              </a:pPr>
              <a:r>
                <a:rPr lang="en-US" sz="1800" dirty="0" smtClean="0"/>
                <a:t> Apparatus used to characterize MODIS and VIIRS polarization response was abandoned.</a:t>
              </a:r>
              <a:endParaRPr lang="en-US" sz="1800" dirty="0"/>
            </a:p>
            <a:p>
              <a:pPr>
                <a:lnSpc>
                  <a:spcPct val="110000"/>
                </a:lnSpc>
                <a:buSzPct val="50000"/>
                <a:buFont typeface="Wingdings 3" charset="0"/>
                <a:buChar char="u"/>
              </a:pPr>
              <a:r>
                <a:rPr lang="en-US" sz="1800" dirty="0" smtClean="0"/>
                <a:t> Rotated polarizer sheets were used instead; similar to method used for </a:t>
              </a:r>
              <a:r>
                <a:rPr lang="en-US" sz="1800" dirty="0" err="1" smtClean="0"/>
                <a:t>SeaWiFS</a:t>
              </a:r>
              <a:r>
                <a:rPr lang="en-US" sz="1800" dirty="0" smtClean="0"/>
                <a:t>.</a:t>
              </a:r>
              <a:endParaRPr lang="en-US" sz="1800" dirty="0"/>
            </a:p>
            <a:p>
              <a:pPr>
                <a:lnSpc>
                  <a:spcPct val="110000"/>
                </a:lnSpc>
                <a:buSzPct val="50000"/>
                <a:buFont typeface="Wingdings 3" charset="0"/>
                <a:buChar char="u"/>
              </a:pPr>
              <a:r>
                <a:rPr lang="en-US" sz="1800" dirty="0" smtClean="0"/>
                <a:t> Resulting characterization for VIIRS polarization response was much better quality than what was done for MODIS.</a:t>
              </a:r>
              <a:endParaRPr lang="en-US" sz="1800" b="0" dirty="0"/>
            </a:p>
          </p:txBody>
        </p:sp>
      </p:grpSp>
      <p:sp>
        <p:nvSpPr>
          <p:cNvPr id="98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16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96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0" y="0"/>
            <a:ext cx="9124950" cy="68468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9" name="Table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85377"/>
              </p:ext>
            </p:extLst>
          </p:nvPr>
        </p:nvGraphicFramePr>
        <p:xfrm>
          <a:off x="346762" y="1608444"/>
          <a:ext cx="5575527" cy="4783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926"/>
                <a:gridCol w="1270316"/>
                <a:gridCol w="1270316"/>
                <a:gridCol w="1319969"/>
              </a:tblGrid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Characteristic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SeaWiFS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MODIS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VIIRS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</a:tr>
              <a:tr h="73146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Band Set (nm)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412,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443, 490, 510, 555, 670, 765, 865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412,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443, 488, 531, 547, 667, 678, 748, 869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800000"/>
                          </a:solidFill>
                        </a:rPr>
                        <a:t>412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445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488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555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672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746,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865 </a:t>
                      </a:r>
                      <a:endParaRPr lang="en-US" sz="1400" b="1" dirty="0">
                        <a:solidFill>
                          <a:srgbClr val="800000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Nadir Pixel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Size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0.75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6481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SNR Range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364 to 1010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726 to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2219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540 to 1239</a:t>
                      </a:r>
                    </a:p>
                  </a:txBody>
                  <a:tcPr marT="45716" marB="45716"/>
                </a:tc>
              </a:tr>
              <a:tr h="6400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Polarization Sensitivity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&lt; 0.25% (Vis)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0.5% (NIR)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1%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to 6%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0.5% to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2.5%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6400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Out-of-Band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(worst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case)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5.7%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@865nm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3.8%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@748 nm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4.9%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@551 nm</a:t>
                      </a: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Crosstalk?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None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SWIR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VisNIR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Tilt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-20,0,+20°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Detectors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per Scan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VIIRS Features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5941568" y="620670"/>
            <a:ext cx="2717662" cy="5908610"/>
            <a:chOff x="1501102" y="682984"/>
            <a:chExt cx="4355661" cy="5334959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 rot="16200000">
              <a:off x="1287866" y="5471306"/>
              <a:ext cx="759873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SWIR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8061898"/>
                </p:ext>
              </p:extLst>
            </p:nvPr>
          </p:nvGraphicFramePr>
          <p:xfrm>
            <a:off x="2587330" y="1731963"/>
            <a:ext cx="586652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94" name="Image" r:id="rId3" imgW="977778" imgH="8165079" progId="Photoshop.Image.7">
                    <p:embed/>
                  </p:oleObj>
                </mc:Choice>
                <mc:Fallback>
                  <p:oleObj name="Image" r:id="rId3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87330" y="1731963"/>
                          <a:ext cx="586652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91725" y="4697413"/>
              <a:ext cx="595441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593922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481865" y="1568450"/>
              <a:ext cx="843725" cy="925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481865" y="2554288"/>
              <a:ext cx="843725" cy="43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481865" y="3048000"/>
              <a:ext cx="843725" cy="123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481865" y="3233738"/>
              <a:ext cx="843725" cy="677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2481865" y="3973513"/>
              <a:ext cx="843725" cy="862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 anchor="ctr"/>
            <a:lstStyle/>
            <a:p>
              <a:pPr algn="ctr" eaLnBrk="1" hangingPunct="1"/>
              <a:endParaRPr lang="en-US" sz="1800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481865" y="4776788"/>
              <a:ext cx="843725" cy="1101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3220124" y="1568450"/>
              <a:ext cx="949190" cy="4256088"/>
              <a:chOff x="1584" y="912"/>
              <a:chExt cx="432" cy="3312"/>
            </a:xfrm>
          </p:grpSpPr>
          <p:graphicFrame>
            <p:nvGraphicFramePr>
              <p:cNvPr id="72" name="Object 17"/>
              <p:cNvGraphicFramePr>
                <a:graphicFrameLocks noChangeAspect="1"/>
              </p:cNvGraphicFramePr>
              <p:nvPr/>
            </p:nvGraphicFramePr>
            <p:xfrm>
              <a:off x="1680" y="1039"/>
              <a:ext cx="266" cy="2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95" name="Image" r:id="rId5" imgW="977778" imgH="8165079" progId="Photoshop.Image.7">
                      <p:embed/>
                    </p:oleObj>
                  </mc:Choice>
                  <mc:Fallback>
                    <p:oleObj name="Image" r:id="rId5" imgW="977778" imgH="8165079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1039"/>
                            <a:ext cx="266" cy="2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3" name="Rectangle 18"/>
              <p:cNvSpPr>
                <a:spLocks noChangeArrowheads="1"/>
              </p:cNvSpPr>
              <p:nvPr/>
            </p:nvSpPr>
            <p:spPr bwMode="auto">
              <a:xfrm>
                <a:off x="1682" y="3348"/>
                <a:ext cx="271" cy="8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19"/>
              <p:cNvSpPr>
                <a:spLocks noChangeArrowheads="1"/>
              </p:cNvSpPr>
              <p:nvPr/>
            </p:nvSpPr>
            <p:spPr bwMode="auto">
              <a:xfrm>
                <a:off x="1683" y="966"/>
                <a:ext cx="271" cy="488"/>
              </a:xfrm>
              <a:prstGeom prst="rect">
                <a:avLst/>
              </a:prstGeom>
              <a:solidFill>
                <a:srgbClr val="66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20"/>
              <p:cNvSpPr>
                <a:spLocks noChangeArrowheads="1"/>
              </p:cNvSpPr>
              <p:nvPr/>
            </p:nvSpPr>
            <p:spPr bwMode="auto">
              <a:xfrm>
                <a:off x="1684" y="960"/>
                <a:ext cx="271" cy="3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21"/>
              <p:cNvSpPr>
                <a:spLocks noChangeArrowheads="1"/>
              </p:cNvSpPr>
              <p:nvPr/>
            </p:nvSpPr>
            <p:spPr bwMode="auto">
              <a:xfrm>
                <a:off x="1584" y="912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22"/>
              <p:cNvSpPr>
                <a:spLocks noChangeArrowheads="1"/>
              </p:cNvSpPr>
              <p:nvPr/>
            </p:nvSpPr>
            <p:spPr bwMode="auto">
              <a:xfrm>
                <a:off x="1632" y="1680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23"/>
              <p:cNvSpPr>
                <a:spLocks noChangeArrowheads="1"/>
              </p:cNvSpPr>
              <p:nvPr/>
            </p:nvSpPr>
            <p:spPr bwMode="auto">
              <a:xfrm>
                <a:off x="1632" y="2016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24"/>
              <p:cNvSpPr>
                <a:spLocks noChangeArrowheads="1"/>
              </p:cNvSpPr>
              <p:nvPr/>
            </p:nvSpPr>
            <p:spPr bwMode="auto">
              <a:xfrm>
                <a:off x="1632" y="2208"/>
                <a:ext cx="384" cy="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25"/>
              <p:cNvSpPr>
                <a:spLocks noChangeArrowheads="1"/>
              </p:cNvSpPr>
              <p:nvPr/>
            </p:nvSpPr>
            <p:spPr bwMode="auto">
              <a:xfrm>
                <a:off x="1632" y="2784"/>
                <a:ext cx="384" cy="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26"/>
              <p:cNvSpPr>
                <a:spLocks noChangeArrowheads="1"/>
              </p:cNvSpPr>
              <p:nvPr/>
            </p:nvSpPr>
            <p:spPr bwMode="auto">
              <a:xfrm>
                <a:off x="1632" y="3504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27"/>
              <p:cNvSpPr>
                <a:spLocks noChangeArrowheads="1"/>
              </p:cNvSpPr>
              <p:nvPr/>
            </p:nvSpPr>
            <p:spPr bwMode="auto">
              <a:xfrm>
                <a:off x="1632" y="1008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28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29"/>
              <p:cNvSpPr>
                <a:spLocks noChangeArrowheads="1"/>
              </p:cNvSpPr>
              <p:nvPr/>
            </p:nvSpPr>
            <p:spPr bwMode="auto">
              <a:xfrm>
                <a:off x="1632" y="1872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30"/>
              <p:cNvSpPr>
                <a:spLocks noChangeArrowheads="1"/>
              </p:cNvSpPr>
              <p:nvPr/>
            </p:nvSpPr>
            <p:spPr bwMode="auto">
              <a:xfrm>
                <a:off x="1632" y="3744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17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1388807"/>
                </p:ext>
              </p:extLst>
            </p:nvPr>
          </p:nvGraphicFramePr>
          <p:xfrm>
            <a:off x="5013039" y="1731963"/>
            <a:ext cx="584455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96" name="Image" r:id="rId6" imgW="977778" imgH="8165079" progId="Photoshop.Image.7">
                    <p:embed/>
                  </p:oleObj>
                </mc:Choice>
                <mc:Fallback>
                  <p:oleObj name="Image" r:id="rId6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3039" y="1731963"/>
                          <a:ext cx="584455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>
              <a:off x="5017433" y="4697413"/>
              <a:ext cx="597638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5019630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0021583"/>
                </p:ext>
              </p:extLst>
            </p:nvPr>
          </p:nvGraphicFramePr>
          <p:xfrm>
            <a:off x="4169314" y="1718157"/>
            <a:ext cx="584455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97" name="Image" r:id="rId7" imgW="977778" imgH="8165079" progId="Photoshop.Image.7">
                    <p:embed/>
                  </p:oleObj>
                </mc:Choice>
                <mc:Fallback>
                  <p:oleObj name="Image" r:id="rId7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9314" y="1718157"/>
                          <a:ext cx="584455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36"/>
            <p:cNvSpPr>
              <a:spLocks noChangeArrowheads="1"/>
            </p:cNvSpPr>
            <p:nvPr/>
          </p:nvSpPr>
          <p:spPr bwMode="auto">
            <a:xfrm>
              <a:off x="4173708" y="4683607"/>
              <a:ext cx="595441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37"/>
            <p:cNvSpPr>
              <a:spLocks noChangeArrowheads="1"/>
            </p:cNvSpPr>
            <p:nvPr/>
          </p:nvSpPr>
          <p:spPr bwMode="auto">
            <a:xfrm>
              <a:off x="4175906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39"/>
            <p:cNvSpPr>
              <a:spLocks noChangeArrowheads="1"/>
            </p:cNvSpPr>
            <p:nvPr/>
          </p:nvSpPr>
          <p:spPr bwMode="auto">
            <a:xfrm>
              <a:off x="3958383" y="1568450"/>
              <a:ext cx="843725" cy="61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40"/>
            <p:cNvSpPr>
              <a:spLocks noChangeArrowheads="1"/>
            </p:cNvSpPr>
            <p:nvPr/>
          </p:nvSpPr>
          <p:spPr bwMode="auto">
            <a:xfrm>
              <a:off x="4063848" y="1678469"/>
              <a:ext cx="843725" cy="61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" name="Group 41"/>
            <p:cNvGrpSpPr>
              <a:grpSpLocks/>
            </p:cNvGrpSpPr>
            <p:nvPr/>
          </p:nvGrpSpPr>
          <p:grpSpPr bwMode="auto">
            <a:xfrm>
              <a:off x="4907573" y="2371725"/>
              <a:ext cx="949190" cy="3262313"/>
              <a:chOff x="1968" y="1726"/>
              <a:chExt cx="432" cy="2055"/>
            </a:xfrm>
          </p:grpSpPr>
          <p:sp>
            <p:nvSpPr>
              <p:cNvPr id="63" name="Rectangle 42"/>
              <p:cNvSpPr>
                <a:spLocks noChangeArrowheads="1"/>
              </p:cNvSpPr>
              <p:nvPr/>
            </p:nvSpPr>
            <p:spPr bwMode="auto">
              <a:xfrm>
                <a:off x="2010" y="1843"/>
                <a:ext cx="384" cy="1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43"/>
              <p:cNvSpPr>
                <a:spLocks noChangeArrowheads="1"/>
              </p:cNvSpPr>
              <p:nvPr/>
            </p:nvSpPr>
            <p:spPr bwMode="auto">
              <a:xfrm>
                <a:off x="2010" y="2037"/>
                <a:ext cx="384" cy="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44"/>
              <p:cNvSpPr>
                <a:spLocks noChangeArrowheads="1"/>
              </p:cNvSpPr>
              <p:nvPr/>
            </p:nvSpPr>
            <p:spPr bwMode="auto">
              <a:xfrm>
                <a:off x="2010" y="2270"/>
                <a:ext cx="384" cy="4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45"/>
              <p:cNvSpPr>
                <a:spLocks noChangeArrowheads="1"/>
              </p:cNvSpPr>
              <p:nvPr/>
            </p:nvSpPr>
            <p:spPr bwMode="auto">
              <a:xfrm>
                <a:off x="2010" y="2736"/>
                <a:ext cx="384" cy="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46"/>
              <p:cNvSpPr>
                <a:spLocks noChangeArrowheads="1"/>
              </p:cNvSpPr>
              <p:nvPr/>
            </p:nvSpPr>
            <p:spPr bwMode="auto">
              <a:xfrm>
                <a:off x="2016" y="3318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47"/>
              <p:cNvSpPr>
                <a:spLocks noChangeArrowheads="1"/>
              </p:cNvSpPr>
              <p:nvPr/>
            </p:nvSpPr>
            <p:spPr bwMode="auto">
              <a:xfrm>
                <a:off x="2010" y="1726"/>
                <a:ext cx="38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48"/>
              <p:cNvSpPr>
                <a:spLocks noChangeArrowheads="1"/>
              </p:cNvSpPr>
              <p:nvPr/>
            </p:nvSpPr>
            <p:spPr bwMode="auto">
              <a:xfrm>
                <a:off x="2016" y="1998"/>
                <a:ext cx="38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Rectangle 49"/>
              <p:cNvSpPr>
                <a:spLocks noChangeArrowheads="1"/>
              </p:cNvSpPr>
              <p:nvPr/>
            </p:nvSpPr>
            <p:spPr bwMode="auto">
              <a:xfrm>
                <a:off x="2016" y="3534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Rectangle 50"/>
              <p:cNvSpPr>
                <a:spLocks noChangeArrowheads="1"/>
              </p:cNvSpPr>
              <p:nvPr/>
            </p:nvSpPr>
            <p:spPr bwMode="auto">
              <a:xfrm>
                <a:off x="1968" y="3734"/>
                <a:ext cx="384" cy="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6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9676966"/>
                </p:ext>
              </p:extLst>
            </p:nvPr>
          </p:nvGraphicFramePr>
          <p:xfrm>
            <a:off x="2330258" y="2243138"/>
            <a:ext cx="164790" cy="2176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98" name="Image" r:id="rId8" imgW="977778" imgH="8165079" progId="Photoshop.Image.7">
                    <p:embed/>
                  </p:oleObj>
                </mc:Choice>
                <mc:Fallback>
                  <p:oleObj name="Image" r:id="rId8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0258" y="2243138"/>
                          <a:ext cx="164790" cy="2176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ectangle 54"/>
            <p:cNvSpPr>
              <a:spLocks noChangeArrowheads="1"/>
            </p:cNvSpPr>
            <p:nvPr/>
          </p:nvSpPr>
          <p:spPr bwMode="auto">
            <a:xfrm>
              <a:off x="2332455" y="4343400"/>
              <a:ext cx="149410" cy="1566863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55"/>
            <p:cNvSpPr>
              <a:spLocks noChangeArrowheads="1"/>
            </p:cNvSpPr>
            <p:nvPr/>
          </p:nvSpPr>
          <p:spPr bwMode="auto">
            <a:xfrm>
              <a:off x="2323666" y="1741488"/>
              <a:ext cx="162593" cy="534988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56"/>
            <p:cNvSpPr txBox="1">
              <a:spLocks noChangeArrowheads="1"/>
            </p:cNvSpPr>
            <p:nvPr/>
          </p:nvSpPr>
          <p:spPr bwMode="auto">
            <a:xfrm rot="16200000">
              <a:off x="1380476" y="4690256"/>
              <a:ext cx="574654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NIR</a:t>
              </a:r>
            </a:p>
          </p:txBody>
        </p:sp>
        <p:sp>
          <p:nvSpPr>
            <p:cNvPr id="30" name="Text Box 57"/>
            <p:cNvSpPr txBox="1">
              <a:spLocks noChangeArrowheads="1"/>
            </p:cNvSpPr>
            <p:nvPr/>
          </p:nvSpPr>
          <p:spPr bwMode="auto">
            <a:xfrm rot="16200000">
              <a:off x="1258636" y="3083706"/>
              <a:ext cx="879858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Visible</a:t>
              </a:r>
            </a:p>
          </p:txBody>
        </p:sp>
        <p:sp>
          <p:nvSpPr>
            <p:cNvPr id="31" name="Text Box 58"/>
            <p:cNvSpPr txBox="1">
              <a:spLocks noChangeArrowheads="1"/>
            </p:cNvSpPr>
            <p:nvPr/>
          </p:nvSpPr>
          <p:spPr bwMode="auto">
            <a:xfrm rot="16200000">
              <a:off x="1076706" y="1813706"/>
              <a:ext cx="1234927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 dirty="0">
                  <a:solidFill>
                    <a:srgbClr val="006600"/>
                  </a:solidFill>
                </a:rPr>
                <a:t>Ultraviolet</a:t>
              </a:r>
            </a:p>
          </p:txBody>
        </p:sp>
        <p:sp>
          <p:nvSpPr>
            <p:cNvPr id="32" name="AutoShape 59"/>
            <p:cNvSpPr>
              <a:spLocks/>
            </p:cNvSpPr>
            <p:nvPr/>
          </p:nvSpPr>
          <p:spPr bwMode="auto">
            <a:xfrm>
              <a:off x="2013861" y="1741488"/>
              <a:ext cx="210931" cy="457200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60"/>
            <p:cNvSpPr>
              <a:spLocks/>
            </p:cNvSpPr>
            <p:nvPr/>
          </p:nvSpPr>
          <p:spPr bwMode="auto">
            <a:xfrm>
              <a:off x="1954537" y="2276475"/>
              <a:ext cx="257072" cy="2055813"/>
            </a:xfrm>
            <a:prstGeom prst="leftBrace">
              <a:avLst>
                <a:gd name="adj1" fmla="val 9223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61"/>
            <p:cNvSpPr>
              <a:spLocks/>
            </p:cNvSpPr>
            <p:nvPr/>
          </p:nvSpPr>
          <p:spPr bwMode="auto">
            <a:xfrm>
              <a:off x="2013861" y="4408488"/>
              <a:ext cx="210931" cy="915988"/>
            </a:xfrm>
            <a:prstGeom prst="leftBrace">
              <a:avLst>
                <a:gd name="adj1" fmla="val 50087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62"/>
            <p:cNvSpPr>
              <a:spLocks/>
            </p:cNvSpPr>
            <p:nvPr/>
          </p:nvSpPr>
          <p:spPr bwMode="auto">
            <a:xfrm>
              <a:off x="2013861" y="5399088"/>
              <a:ext cx="210931" cy="457200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" name="Group 66"/>
            <p:cNvGrpSpPr>
              <a:grpSpLocks/>
            </p:cNvGrpSpPr>
            <p:nvPr/>
          </p:nvGrpSpPr>
          <p:grpSpPr bwMode="auto">
            <a:xfrm>
              <a:off x="4063848" y="2377932"/>
              <a:ext cx="949190" cy="3217863"/>
              <a:chOff x="2400" y="1757"/>
              <a:chExt cx="432" cy="2027"/>
            </a:xfrm>
          </p:grpSpPr>
          <p:sp>
            <p:nvSpPr>
              <p:cNvPr id="54" name="Rectangle 67"/>
              <p:cNvSpPr>
                <a:spLocks noChangeArrowheads="1"/>
              </p:cNvSpPr>
              <p:nvPr/>
            </p:nvSpPr>
            <p:spPr bwMode="auto">
              <a:xfrm>
                <a:off x="2442" y="1873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68"/>
              <p:cNvSpPr>
                <a:spLocks noChangeArrowheads="1"/>
              </p:cNvSpPr>
              <p:nvPr/>
            </p:nvSpPr>
            <p:spPr bwMode="auto">
              <a:xfrm>
                <a:off x="2400" y="2192"/>
                <a:ext cx="384" cy="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69"/>
              <p:cNvSpPr>
                <a:spLocks noChangeArrowheads="1"/>
              </p:cNvSpPr>
              <p:nvPr/>
            </p:nvSpPr>
            <p:spPr bwMode="auto">
              <a:xfrm>
                <a:off x="2442" y="2306"/>
                <a:ext cx="384" cy="4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71"/>
              <p:cNvSpPr>
                <a:spLocks noChangeArrowheads="1"/>
              </p:cNvSpPr>
              <p:nvPr/>
            </p:nvSpPr>
            <p:spPr bwMode="auto">
              <a:xfrm>
                <a:off x="2448" y="3349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72"/>
              <p:cNvSpPr>
                <a:spLocks noChangeArrowheads="1"/>
              </p:cNvSpPr>
              <p:nvPr/>
            </p:nvSpPr>
            <p:spPr bwMode="auto">
              <a:xfrm>
                <a:off x="2442" y="1757"/>
                <a:ext cx="384" cy="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3"/>
              <p:cNvSpPr>
                <a:spLocks noChangeArrowheads="1"/>
              </p:cNvSpPr>
              <p:nvPr/>
            </p:nvSpPr>
            <p:spPr bwMode="auto">
              <a:xfrm>
                <a:off x="2442" y="2029"/>
                <a:ext cx="384" cy="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74"/>
              <p:cNvSpPr>
                <a:spLocks noChangeArrowheads="1"/>
              </p:cNvSpPr>
              <p:nvPr/>
            </p:nvSpPr>
            <p:spPr bwMode="auto">
              <a:xfrm>
                <a:off x="2448" y="3543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75"/>
              <p:cNvSpPr>
                <a:spLocks noChangeArrowheads="1"/>
              </p:cNvSpPr>
              <p:nvPr/>
            </p:nvSpPr>
            <p:spPr bwMode="auto">
              <a:xfrm>
                <a:off x="2448" y="3738"/>
                <a:ext cx="384" cy="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76"/>
              <p:cNvSpPr>
                <a:spLocks noChangeArrowheads="1"/>
              </p:cNvSpPr>
              <p:nvPr/>
            </p:nvSpPr>
            <p:spPr bwMode="auto">
              <a:xfrm>
                <a:off x="2446" y="2809"/>
                <a:ext cx="384" cy="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" name="Rectangle 77"/>
            <p:cNvSpPr>
              <a:spLocks noChangeArrowheads="1"/>
            </p:cNvSpPr>
            <p:nvPr/>
          </p:nvSpPr>
          <p:spPr bwMode="auto">
            <a:xfrm>
              <a:off x="4063848" y="1514332"/>
              <a:ext cx="843725" cy="80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78"/>
            <p:cNvSpPr>
              <a:spLocks noChangeArrowheads="1"/>
            </p:cNvSpPr>
            <p:nvPr/>
          </p:nvSpPr>
          <p:spPr bwMode="auto">
            <a:xfrm>
              <a:off x="4907573" y="1506538"/>
              <a:ext cx="843725" cy="80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79"/>
            <p:cNvSpPr>
              <a:spLocks noChangeArrowheads="1"/>
            </p:cNvSpPr>
            <p:nvPr/>
          </p:nvSpPr>
          <p:spPr bwMode="auto">
            <a:xfrm>
              <a:off x="2481865" y="1741488"/>
              <a:ext cx="3374898" cy="5000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80"/>
            <p:cNvSpPr txBox="1">
              <a:spLocks noChangeArrowheads="1"/>
            </p:cNvSpPr>
            <p:nvPr/>
          </p:nvSpPr>
          <p:spPr bwMode="auto">
            <a:xfrm>
              <a:off x="2938665" y="1841684"/>
              <a:ext cx="1636914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 dirty="0"/>
                <a:t>No Measurements</a:t>
              </a:r>
            </a:p>
          </p:txBody>
        </p:sp>
        <p:sp>
          <p:nvSpPr>
            <p:cNvPr id="41" name="Rectangle 81"/>
            <p:cNvSpPr>
              <a:spLocks noChangeArrowheads="1"/>
            </p:cNvSpPr>
            <p:nvPr/>
          </p:nvSpPr>
          <p:spPr bwMode="auto">
            <a:xfrm>
              <a:off x="2481865" y="3689350"/>
              <a:ext cx="3374898" cy="685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82"/>
            <p:cNvSpPr>
              <a:spLocks noChangeArrowheads="1"/>
            </p:cNvSpPr>
            <p:nvPr/>
          </p:nvSpPr>
          <p:spPr bwMode="auto">
            <a:xfrm>
              <a:off x="2481865" y="2241550"/>
              <a:ext cx="3374898" cy="3657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83"/>
            <p:cNvSpPr>
              <a:spLocks noChangeArrowheads="1"/>
            </p:cNvSpPr>
            <p:nvPr/>
          </p:nvSpPr>
          <p:spPr bwMode="auto">
            <a:xfrm>
              <a:off x="2481865" y="5365750"/>
              <a:ext cx="3374898" cy="533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84"/>
            <p:cNvSpPr txBox="1">
              <a:spLocks noChangeArrowheads="1"/>
            </p:cNvSpPr>
            <p:nvPr/>
          </p:nvSpPr>
          <p:spPr bwMode="auto">
            <a:xfrm rot="16200000">
              <a:off x="2486229" y="1155076"/>
              <a:ext cx="812873" cy="369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CZCS</a:t>
              </a:r>
              <a:endParaRPr lang="en-US" sz="1800" b="1" dirty="0"/>
            </a:p>
          </p:txBody>
        </p:sp>
        <p:sp>
          <p:nvSpPr>
            <p:cNvPr id="45" name="Text Box 85"/>
            <p:cNvSpPr txBox="1">
              <a:spLocks noChangeArrowheads="1"/>
            </p:cNvSpPr>
            <p:nvPr/>
          </p:nvSpPr>
          <p:spPr bwMode="auto">
            <a:xfrm rot="16200000">
              <a:off x="3124693" y="1044563"/>
              <a:ext cx="1056559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err="1" smtClean="0"/>
                <a:t>SeaWiFS</a:t>
              </a:r>
              <a:endParaRPr lang="en-US" sz="1800" b="1" dirty="0"/>
            </a:p>
          </p:txBody>
        </p:sp>
        <p:sp>
          <p:nvSpPr>
            <p:cNvPr id="46" name="Text Box 86"/>
            <p:cNvSpPr txBox="1">
              <a:spLocks noChangeArrowheads="1"/>
            </p:cNvSpPr>
            <p:nvPr/>
          </p:nvSpPr>
          <p:spPr bwMode="auto">
            <a:xfrm rot="16200000">
              <a:off x="4009398" y="1134498"/>
              <a:ext cx="849765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MODIS</a:t>
              </a:r>
              <a:endParaRPr lang="en-US" sz="1800" b="1" dirty="0"/>
            </a:p>
          </p:txBody>
        </p:sp>
        <p:sp>
          <p:nvSpPr>
            <p:cNvPr id="47" name="Text Box 87"/>
            <p:cNvSpPr txBox="1">
              <a:spLocks noChangeArrowheads="1"/>
            </p:cNvSpPr>
            <p:nvPr/>
          </p:nvSpPr>
          <p:spPr bwMode="auto">
            <a:xfrm rot="16200000">
              <a:off x="4961577" y="1180726"/>
              <a:ext cx="722532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VIIRS</a:t>
              </a:r>
              <a:endParaRPr lang="en-US" sz="1800" b="1" dirty="0"/>
            </a:p>
          </p:txBody>
        </p:sp>
        <p:sp>
          <p:nvSpPr>
            <p:cNvPr id="48" name="AutoShape 88"/>
            <p:cNvSpPr>
              <a:spLocks noChangeArrowheads="1"/>
            </p:cNvSpPr>
            <p:nvPr/>
          </p:nvSpPr>
          <p:spPr bwMode="auto">
            <a:xfrm flipV="1">
              <a:off x="2633472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utoShape 89"/>
            <p:cNvSpPr>
              <a:spLocks noChangeArrowheads="1"/>
            </p:cNvSpPr>
            <p:nvPr/>
          </p:nvSpPr>
          <p:spPr bwMode="auto">
            <a:xfrm flipV="1">
              <a:off x="3474999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90"/>
            <p:cNvSpPr>
              <a:spLocks noChangeArrowheads="1"/>
            </p:cNvSpPr>
            <p:nvPr/>
          </p:nvSpPr>
          <p:spPr bwMode="auto">
            <a:xfrm flipV="1">
              <a:off x="4222047" y="1692757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AutoShape 91"/>
            <p:cNvSpPr>
              <a:spLocks noChangeArrowheads="1"/>
            </p:cNvSpPr>
            <p:nvPr/>
          </p:nvSpPr>
          <p:spPr bwMode="auto">
            <a:xfrm flipV="1">
              <a:off x="5059180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65600" y="3086100"/>
              <a:ext cx="584200" cy="9525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4169314" y="3975100"/>
              <a:ext cx="584455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0" y="5288919"/>
            <a:ext cx="9144000" cy="156908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2"/>
            <a:ext cx="9144000" cy="40333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0" y="4033356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 flipV="1">
            <a:off x="0" y="4998999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24"/>
          <p:cNvGrpSpPr>
            <a:grpSpLocks/>
          </p:cNvGrpSpPr>
          <p:nvPr/>
        </p:nvGrpSpPr>
        <p:grpSpPr bwMode="auto">
          <a:xfrm>
            <a:off x="2030042" y="497007"/>
            <a:ext cx="6942350" cy="6126292"/>
            <a:chOff x="130" y="94"/>
            <a:chExt cx="3556" cy="3138"/>
          </a:xfrm>
        </p:grpSpPr>
        <p:sp>
          <p:nvSpPr>
            <p:cNvPr id="87" name="AutoShape 18"/>
            <p:cNvSpPr>
              <a:spLocks noChangeArrowheads="1"/>
            </p:cNvSpPr>
            <p:nvPr/>
          </p:nvSpPr>
          <p:spPr bwMode="auto">
            <a:xfrm>
              <a:off x="130" y="94"/>
              <a:ext cx="3537" cy="3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/>
            </a:p>
          </p:txBody>
        </p:sp>
        <p:pic>
          <p:nvPicPr>
            <p:cNvPr id="88" name="Picture 17" descr="Figure-OOB_M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17"/>
              <a:ext cx="3314" cy="2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 Box 21"/>
            <p:cNvSpPr txBox="1">
              <a:spLocks noChangeArrowheads="1"/>
            </p:cNvSpPr>
            <p:nvPr/>
          </p:nvSpPr>
          <p:spPr bwMode="auto">
            <a:xfrm>
              <a:off x="273" y="2602"/>
              <a:ext cx="3413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1125" indent="-1111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SzPct val="50000"/>
                <a:buFont typeface="Wingdings 3" charset="0"/>
                <a:buChar char="u"/>
              </a:pPr>
              <a:r>
                <a:rPr lang="en-US" sz="1600"/>
                <a:t>Similar to worse cases for SeaWiFS or MODIS.</a:t>
              </a:r>
            </a:p>
            <a:p>
              <a:pPr>
                <a:buSzPct val="50000"/>
                <a:buFont typeface="Wingdings 3" charset="0"/>
                <a:buChar char="u"/>
              </a:pPr>
              <a:r>
                <a:rPr lang="en-US" sz="1600"/>
                <a:t>The blue light leak in the green band is the greatest concern, as shown above.</a:t>
              </a:r>
              <a:endParaRPr lang="en-US" b="0"/>
            </a:p>
          </p:txBody>
        </p:sp>
        <p:sp>
          <p:nvSpPr>
            <p:cNvPr id="90" name="Text Box 22"/>
            <p:cNvSpPr txBox="1">
              <a:spLocks noChangeArrowheads="1"/>
            </p:cNvSpPr>
            <p:nvPr/>
          </p:nvSpPr>
          <p:spPr bwMode="auto">
            <a:xfrm>
              <a:off x="966" y="127"/>
              <a:ext cx="19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u="sng"/>
                <a:t>OUT-OF-BAND LIGHT LEAKS</a:t>
              </a:r>
            </a:p>
          </p:txBody>
        </p:sp>
      </p:grpSp>
      <p:sp>
        <p:nvSpPr>
          <p:cNvPr id="96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17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7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/>
        </p:nvSpPr>
        <p:spPr>
          <a:xfrm>
            <a:off x="0" y="0"/>
            <a:ext cx="9124950" cy="68468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4" name="Table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778228"/>
              </p:ext>
            </p:extLst>
          </p:nvPr>
        </p:nvGraphicFramePr>
        <p:xfrm>
          <a:off x="346762" y="1608444"/>
          <a:ext cx="5575527" cy="4783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926"/>
                <a:gridCol w="1270316"/>
                <a:gridCol w="1270316"/>
                <a:gridCol w="1319969"/>
              </a:tblGrid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Characteristic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SeaWiFS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MODIS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VIIRS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T="45716" marB="45716"/>
                </a:tc>
              </a:tr>
              <a:tr h="73146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Band Set (nm)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412,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443, 490, 510, 555, 670, 765, 865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412,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443, 488, 531, 547, 667, 678, 748, 869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800000"/>
                          </a:solidFill>
                        </a:rPr>
                        <a:t>412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445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488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555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672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746,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865 </a:t>
                      </a:r>
                      <a:endParaRPr lang="en-US" sz="1400" b="1" dirty="0">
                        <a:solidFill>
                          <a:srgbClr val="800000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Nadir Pixel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Size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0.75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6481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SNR Range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364 to 1010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726 to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2219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540 to 1239</a:t>
                      </a:r>
                    </a:p>
                  </a:txBody>
                  <a:tcPr marT="45716" marB="45716"/>
                </a:tc>
              </a:tr>
              <a:tr h="6400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Polarization Sensitivity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&lt; 0.25% (Vis)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0.5% (NIR)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1%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to 6%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0.5% to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2.5%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6400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Out-of-Band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(worst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case)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5.7%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@865nm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3.8%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@748 nm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4.9%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@551 nm</a:t>
                      </a: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Crosstalk?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None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SWIR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VisNIR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Tilt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-20,0,+20°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0°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Detectors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per Scan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VIIRS Features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5941568" y="620670"/>
            <a:ext cx="2717662" cy="5908610"/>
            <a:chOff x="1501102" y="682984"/>
            <a:chExt cx="4355661" cy="5334959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 rot="16200000">
              <a:off x="1287866" y="5471306"/>
              <a:ext cx="759873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SWIR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6460958"/>
                </p:ext>
              </p:extLst>
            </p:nvPr>
          </p:nvGraphicFramePr>
          <p:xfrm>
            <a:off x="2587330" y="1731963"/>
            <a:ext cx="586652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6" name="Image" r:id="rId3" imgW="977778" imgH="8165079" progId="Photoshop.Image.7">
                    <p:embed/>
                  </p:oleObj>
                </mc:Choice>
                <mc:Fallback>
                  <p:oleObj name="Image" r:id="rId3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87330" y="1731963"/>
                          <a:ext cx="586652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91725" y="4697413"/>
              <a:ext cx="595441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593922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481865" y="1568450"/>
              <a:ext cx="843725" cy="925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481865" y="2554288"/>
              <a:ext cx="843725" cy="43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481865" y="3048000"/>
              <a:ext cx="843725" cy="123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481865" y="3233738"/>
              <a:ext cx="843725" cy="677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2481865" y="3973513"/>
              <a:ext cx="843725" cy="862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 anchor="ctr"/>
            <a:lstStyle/>
            <a:p>
              <a:pPr algn="ctr" eaLnBrk="1" hangingPunct="1"/>
              <a:endParaRPr lang="en-US" sz="1800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481865" y="4776788"/>
              <a:ext cx="843725" cy="1101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3220124" y="1568450"/>
              <a:ext cx="949190" cy="4256088"/>
              <a:chOff x="1584" y="912"/>
              <a:chExt cx="432" cy="3312"/>
            </a:xfrm>
          </p:grpSpPr>
          <p:graphicFrame>
            <p:nvGraphicFramePr>
              <p:cNvPr id="72" name="Object 17"/>
              <p:cNvGraphicFramePr>
                <a:graphicFrameLocks noChangeAspect="1"/>
              </p:cNvGraphicFramePr>
              <p:nvPr/>
            </p:nvGraphicFramePr>
            <p:xfrm>
              <a:off x="1680" y="1039"/>
              <a:ext cx="266" cy="2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557" name="Image" r:id="rId5" imgW="977778" imgH="8165079" progId="Photoshop.Image.7">
                      <p:embed/>
                    </p:oleObj>
                  </mc:Choice>
                  <mc:Fallback>
                    <p:oleObj name="Image" r:id="rId5" imgW="977778" imgH="8165079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1039"/>
                            <a:ext cx="266" cy="2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3" name="Rectangle 18"/>
              <p:cNvSpPr>
                <a:spLocks noChangeArrowheads="1"/>
              </p:cNvSpPr>
              <p:nvPr/>
            </p:nvSpPr>
            <p:spPr bwMode="auto">
              <a:xfrm>
                <a:off x="1682" y="3348"/>
                <a:ext cx="271" cy="8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19"/>
              <p:cNvSpPr>
                <a:spLocks noChangeArrowheads="1"/>
              </p:cNvSpPr>
              <p:nvPr/>
            </p:nvSpPr>
            <p:spPr bwMode="auto">
              <a:xfrm>
                <a:off x="1683" y="966"/>
                <a:ext cx="271" cy="488"/>
              </a:xfrm>
              <a:prstGeom prst="rect">
                <a:avLst/>
              </a:prstGeom>
              <a:solidFill>
                <a:srgbClr val="66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20"/>
              <p:cNvSpPr>
                <a:spLocks noChangeArrowheads="1"/>
              </p:cNvSpPr>
              <p:nvPr/>
            </p:nvSpPr>
            <p:spPr bwMode="auto">
              <a:xfrm>
                <a:off x="1684" y="960"/>
                <a:ext cx="271" cy="3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21"/>
              <p:cNvSpPr>
                <a:spLocks noChangeArrowheads="1"/>
              </p:cNvSpPr>
              <p:nvPr/>
            </p:nvSpPr>
            <p:spPr bwMode="auto">
              <a:xfrm>
                <a:off x="1584" y="912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22"/>
              <p:cNvSpPr>
                <a:spLocks noChangeArrowheads="1"/>
              </p:cNvSpPr>
              <p:nvPr/>
            </p:nvSpPr>
            <p:spPr bwMode="auto">
              <a:xfrm>
                <a:off x="1632" y="1680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23"/>
              <p:cNvSpPr>
                <a:spLocks noChangeArrowheads="1"/>
              </p:cNvSpPr>
              <p:nvPr/>
            </p:nvSpPr>
            <p:spPr bwMode="auto">
              <a:xfrm>
                <a:off x="1632" y="2016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24"/>
              <p:cNvSpPr>
                <a:spLocks noChangeArrowheads="1"/>
              </p:cNvSpPr>
              <p:nvPr/>
            </p:nvSpPr>
            <p:spPr bwMode="auto">
              <a:xfrm>
                <a:off x="1632" y="2208"/>
                <a:ext cx="384" cy="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25"/>
              <p:cNvSpPr>
                <a:spLocks noChangeArrowheads="1"/>
              </p:cNvSpPr>
              <p:nvPr/>
            </p:nvSpPr>
            <p:spPr bwMode="auto">
              <a:xfrm>
                <a:off x="1632" y="2784"/>
                <a:ext cx="384" cy="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26"/>
              <p:cNvSpPr>
                <a:spLocks noChangeArrowheads="1"/>
              </p:cNvSpPr>
              <p:nvPr/>
            </p:nvSpPr>
            <p:spPr bwMode="auto">
              <a:xfrm>
                <a:off x="1632" y="3504"/>
                <a:ext cx="384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27"/>
              <p:cNvSpPr>
                <a:spLocks noChangeArrowheads="1"/>
              </p:cNvSpPr>
              <p:nvPr/>
            </p:nvSpPr>
            <p:spPr bwMode="auto">
              <a:xfrm>
                <a:off x="1632" y="1008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28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29"/>
              <p:cNvSpPr>
                <a:spLocks noChangeArrowheads="1"/>
              </p:cNvSpPr>
              <p:nvPr/>
            </p:nvSpPr>
            <p:spPr bwMode="auto">
              <a:xfrm>
                <a:off x="1632" y="1872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30"/>
              <p:cNvSpPr>
                <a:spLocks noChangeArrowheads="1"/>
              </p:cNvSpPr>
              <p:nvPr/>
            </p:nvSpPr>
            <p:spPr bwMode="auto">
              <a:xfrm>
                <a:off x="1632" y="3744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17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7296616"/>
                </p:ext>
              </p:extLst>
            </p:nvPr>
          </p:nvGraphicFramePr>
          <p:xfrm>
            <a:off x="5013039" y="1731963"/>
            <a:ext cx="584455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8" name="Image" r:id="rId6" imgW="977778" imgH="8165079" progId="Photoshop.Image.7">
                    <p:embed/>
                  </p:oleObj>
                </mc:Choice>
                <mc:Fallback>
                  <p:oleObj name="Image" r:id="rId6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3039" y="1731963"/>
                          <a:ext cx="584455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>
              <a:off x="5017433" y="4697413"/>
              <a:ext cx="597638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5019630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7841479"/>
                </p:ext>
              </p:extLst>
            </p:nvPr>
          </p:nvGraphicFramePr>
          <p:xfrm>
            <a:off x="4169314" y="1718157"/>
            <a:ext cx="584455" cy="287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9" name="Image" r:id="rId7" imgW="977778" imgH="8165079" progId="Photoshop.Image.7">
                    <p:embed/>
                  </p:oleObj>
                </mc:Choice>
                <mc:Fallback>
                  <p:oleObj name="Image" r:id="rId7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9314" y="1718157"/>
                          <a:ext cx="584455" cy="287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36"/>
            <p:cNvSpPr>
              <a:spLocks noChangeArrowheads="1"/>
            </p:cNvSpPr>
            <p:nvPr/>
          </p:nvSpPr>
          <p:spPr bwMode="auto">
            <a:xfrm>
              <a:off x="4173708" y="4683607"/>
              <a:ext cx="595441" cy="106203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37"/>
            <p:cNvSpPr>
              <a:spLocks noChangeArrowheads="1"/>
            </p:cNvSpPr>
            <p:nvPr/>
          </p:nvSpPr>
          <p:spPr bwMode="auto">
            <a:xfrm>
              <a:off x="4175906" y="1638300"/>
              <a:ext cx="595441" cy="62706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39"/>
            <p:cNvSpPr>
              <a:spLocks noChangeArrowheads="1"/>
            </p:cNvSpPr>
            <p:nvPr/>
          </p:nvSpPr>
          <p:spPr bwMode="auto">
            <a:xfrm>
              <a:off x="3958383" y="1568450"/>
              <a:ext cx="843725" cy="61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40"/>
            <p:cNvSpPr>
              <a:spLocks noChangeArrowheads="1"/>
            </p:cNvSpPr>
            <p:nvPr/>
          </p:nvSpPr>
          <p:spPr bwMode="auto">
            <a:xfrm>
              <a:off x="4063848" y="1678469"/>
              <a:ext cx="843725" cy="615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" name="Group 41"/>
            <p:cNvGrpSpPr>
              <a:grpSpLocks/>
            </p:cNvGrpSpPr>
            <p:nvPr/>
          </p:nvGrpSpPr>
          <p:grpSpPr bwMode="auto">
            <a:xfrm>
              <a:off x="4907573" y="2371725"/>
              <a:ext cx="949190" cy="3262313"/>
              <a:chOff x="1968" y="1726"/>
              <a:chExt cx="432" cy="2055"/>
            </a:xfrm>
          </p:grpSpPr>
          <p:sp>
            <p:nvSpPr>
              <p:cNvPr id="63" name="Rectangle 42"/>
              <p:cNvSpPr>
                <a:spLocks noChangeArrowheads="1"/>
              </p:cNvSpPr>
              <p:nvPr/>
            </p:nvSpPr>
            <p:spPr bwMode="auto">
              <a:xfrm>
                <a:off x="2010" y="1843"/>
                <a:ext cx="384" cy="1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43"/>
              <p:cNvSpPr>
                <a:spLocks noChangeArrowheads="1"/>
              </p:cNvSpPr>
              <p:nvPr/>
            </p:nvSpPr>
            <p:spPr bwMode="auto">
              <a:xfrm>
                <a:off x="2010" y="2037"/>
                <a:ext cx="384" cy="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44"/>
              <p:cNvSpPr>
                <a:spLocks noChangeArrowheads="1"/>
              </p:cNvSpPr>
              <p:nvPr/>
            </p:nvSpPr>
            <p:spPr bwMode="auto">
              <a:xfrm>
                <a:off x="2010" y="2270"/>
                <a:ext cx="384" cy="4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45"/>
              <p:cNvSpPr>
                <a:spLocks noChangeArrowheads="1"/>
              </p:cNvSpPr>
              <p:nvPr/>
            </p:nvSpPr>
            <p:spPr bwMode="auto">
              <a:xfrm>
                <a:off x="2010" y="2736"/>
                <a:ext cx="384" cy="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46"/>
              <p:cNvSpPr>
                <a:spLocks noChangeArrowheads="1"/>
              </p:cNvSpPr>
              <p:nvPr/>
            </p:nvSpPr>
            <p:spPr bwMode="auto">
              <a:xfrm>
                <a:off x="2016" y="3318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47"/>
              <p:cNvSpPr>
                <a:spLocks noChangeArrowheads="1"/>
              </p:cNvSpPr>
              <p:nvPr/>
            </p:nvSpPr>
            <p:spPr bwMode="auto">
              <a:xfrm>
                <a:off x="2010" y="1726"/>
                <a:ext cx="38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48"/>
              <p:cNvSpPr>
                <a:spLocks noChangeArrowheads="1"/>
              </p:cNvSpPr>
              <p:nvPr/>
            </p:nvSpPr>
            <p:spPr bwMode="auto">
              <a:xfrm>
                <a:off x="2016" y="1998"/>
                <a:ext cx="38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Rectangle 49"/>
              <p:cNvSpPr>
                <a:spLocks noChangeArrowheads="1"/>
              </p:cNvSpPr>
              <p:nvPr/>
            </p:nvSpPr>
            <p:spPr bwMode="auto">
              <a:xfrm>
                <a:off x="2016" y="3534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Rectangle 50"/>
              <p:cNvSpPr>
                <a:spLocks noChangeArrowheads="1"/>
              </p:cNvSpPr>
              <p:nvPr/>
            </p:nvSpPr>
            <p:spPr bwMode="auto">
              <a:xfrm>
                <a:off x="1968" y="3734"/>
                <a:ext cx="384" cy="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6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3311573"/>
                </p:ext>
              </p:extLst>
            </p:nvPr>
          </p:nvGraphicFramePr>
          <p:xfrm>
            <a:off x="2330258" y="2243138"/>
            <a:ext cx="164790" cy="2176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60" name="Image" r:id="rId8" imgW="977778" imgH="8165079" progId="Photoshop.Image.7">
                    <p:embed/>
                  </p:oleObj>
                </mc:Choice>
                <mc:Fallback>
                  <p:oleObj name="Image" r:id="rId8" imgW="977778" imgH="8165079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0258" y="2243138"/>
                          <a:ext cx="164790" cy="2176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ectangle 54"/>
            <p:cNvSpPr>
              <a:spLocks noChangeArrowheads="1"/>
            </p:cNvSpPr>
            <p:nvPr/>
          </p:nvSpPr>
          <p:spPr bwMode="auto">
            <a:xfrm>
              <a:off x="2332455" y="4343400"/>
              <a:ext cx="149410" cy="1566863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55"/>
            <p:cNvSpPr>
              <a:spLocks noChangeArrowheads="1"/>
            </p:cNvSpPr>
            <p:nvPr/>
          </p:nvSpPr>
          <p:spPr bwMode="auto">
            <a:xfrm>
              <a:off x="2323666" y="1741488"/>
              <a:ext cx="162593" cy="534988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56"/>
            <p:cNvSpPr txBox="1">
              <a:spLocks noChangeArrowheads="1"/>
            </p:cNvSpPr>
            <p:nvPr/>
          </p:nvSpPr>
          <p:spPr bwMode="auto">
            <a:xfrm rot="16200000">
              <a:off x="1380476" y="4690256"/>
              <a:ext cx="574654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NIR</a:t>
              </a:r>
            </a:p>
          </p:txBody>
        </p:sp>
        <p:sp>
          <p:nvSpPr>
            <p:cNvPr id="30" name="Text Box 57"/>
            <p:cNvSpPr txBox="1">
              <a:spLocks noChangeArrowheads="1"/>
            </p:cNvSpPr>
            <p:nvPr/>
          </p:nvSpPr>
          <p:spPr bwMode="auto">
            <a:xfrm rot="16200000">
              <a:off x="1258636" y="3083706"/>
              <a:ext cx="879858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>
                  <a:solidFill>
                    <a:srgbClr val="006600"/>
                  </a:solidFill>
                </a:rPr>
                <a:t>Visible</a:t>
              </a:r>
            </a:p>
          </p:txBody>
        </p:sp>
        <p:sp>
          <p:nvSpPr>
            <p:cNvPr id="31" name="Text Box 58"/>
            <p:cNvSpPr txBox="1">
              <a:spLocks noChangeArrowheads="1"/>
            </p:cNvSpPr>
            <p:nvPr/>
          </p:nvSpPr>
          <p:spPr bwMode="auto">
            <a:xfrm rot="16200000">
              <a:off x="1076706" y="1813706"/>
              <a:ext cx="1234927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i="1" dirty="0">
                  <a:solidFill>
                    <a:srgbClr val="006600"/>
                  </a:solidFill>
                </a:rPr>
                <a:t>Ultraviolet</a:t>
              </a:r>
            </a:p>
          </p:txBody>
        </p:sp>
        <p:sp>
          <p:nvSpPr>
            <p:cNvPr id="32" name="AutoShape 59"/>
            <p:cNvSpPr>
              <a:spLocks/>
            </p:cNvSpPr>
            <p:nvPr/>
          </p:nvSpPr>
          <p:spPr bwMode="auto">
            <a:xfrm>
              <a:off x="2013861" y="1741488"/>
              <a:ext cx="210931" cy="457200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60"/>
            <p:cNvSpPr>
              <a:spLocks/>
            </p:cNvSpPr>
            <p:nvPr/>
          </p:nvSpPr>
          <p:spPr bwMode="auto">
            <a:xfrm>
              <a:off x="1954537" y="2276475"/>
              <a:ext cx="257072" cy="2055813"/>
            </a:xfrm>
            <a:prstGeom prst="leftBrace">
              <a:avLst>
                <a:gd name="adj1" fmla="val 9223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61"/>
            <p:cNvSpPr>
              <a:spLocks/>
            </p:cNvSpPr>
            <p:nvPr/>
          </p:nvSpPr>
          <p:spPr bwMode="auto">
            <a:xfrm>
              <a:off x="2013861" y="4408488"/>
              <a:ext cx="210931" cy="915988"/>
            </a:xfrm>
            <a:prstGeom prst="leftBrace">
              <a:avLst>
                <a:gd name="adj1" fmla="val 50087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62"/>
            <p:cNvSpPr>
              <a:spLocks/>
            </p:cNvSpPr>
            <p:nvPr/>
          </p:nvSpPr>
          <p:spPr bwMode="auto">
            <a:xfrm>
              <a:off x="2013861" y="5399088"/>
              <a:ext cx="210931" cy="457200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" name="Group 66"/>
            <p:cNvGrpSpPr>
              <a:grpSpLocks/>
            </p:cNvGrpSpPr>
            <p:nvPr/>
          </p:nvGrpSpPr>
          <p:grpSpPr bwMode="auto">
            <a:xfrm>
              <a:off x="4063848" y="2377932"/>
              <a:ext cx="949190" cy="3217863"/>
              <a:chOff x="2400" y="1757"/>
              <a:chExt cx="432" cy="2027"/>
            </a:xfrm>
          </p:grpSpPr>
          <p:sp>
            <p:nvSpPr>
              <p:cNvPr id="54" name="Rectangle 67"/>
              <p:cNvSpPr>
                <a:spLocks noChangeArrowheads="1"/>
              </p:cNvSpPr>
              <p:nvPr/>
            </p:nvSpPr>
            <p:spPr bwMode="auto">
              <a:xfrm>
                <a:off x="2442" y="1873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68"/>
              <p:cNvSpPr>
                <a:spLocks noChangeArrowheads="1"/>
              </p:cNvSpPr>
              <p:nvPr/>
            </p:nvSpPr>
            <p:spPr bwMode="auto">
              <a:xfrm>
                <a:off x="2400" y="2192"/>
                <a:ext cx="384" cy="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69"/>
              <p:cNvSpPr>
                <a:spLocks noChangeArrowheads="1"/>
              </p:cNvSpPr>
              <p:nvPr/>
            </p:nvSpPr>
            <p:spPr bwMode="auto">
              <a:xfrm>
                <a:off x="2442" y="2306"/>
                <a:ext cx="384" cy="4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71"/>
              <p:cNvSpPr>
                <a:spLocks noChangeArrowheads="1"/>
              </p:cNvSpPr>
              <p:nvPr/>
            </p:nvSpPr>
            <p:spPr bwMode="auto">
              <a:xfrm>
                <a:off x="2448" y="3349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72"/>
              <p:cNvSpPr>
                <a:spLocks noChangeArrowheads="1"/>
              </p:cNvSpPr>
              <p:nvPr/>
            </p:nvSpPr>
            <p:spPr bwMode="auto">
              <a:xfrm>
                <a:off x="2442" y="1757"/>
                <a:ext cx="384" cy="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3"/>
              <p:cNvSpPr>
                <a:spLocks noChangeArrowheads="1"/>
              </p:cNvSpPr>
              <p:nvPr/>
            </p:nvSpPr>
            <p:spPr bwMode="auto">
              <a:xfrm>
                <a:off x="2442" y="2029"/>
                <a:ext cx="384" cy="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74"/>
              <p:cNvSpPr>
                <a:spLocks noChangeArrowheads="1"/>
              </p:cNvSpPr>
              <p:nvPr/>
            </p:nvSpPr>
            <p:spPr bwMode="auto">
              <a:xfrm>
                <a:off x="2448" y="3543"/>
                <a:ext cx="384" cy="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75"/>
              <p:cNvSpPr>
                <a:spLocks noChangeArrowheads="1"/>
              </p:cNvSpPr>
              <p:nvPr/>
            </p:nvSpPr>
            <p:spPr bwMode="auto">
              <a:xfrm>
                <a:off x="2448" y="3738"/>
                <a:ext cx="384" cy="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76"/>
              <p:cNvSpPr>
                <a:spLocks noChangeArrowheads="1"/>
              </p:cNvSpPr>
              <p:nvPr/>
            </p:nvSpPr>
            <p:spPr bwMode="auto">
              <a:xfrm>
                <a:off x="2446" y="2809"/>
                <a:ext cx="384" cy="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" name="Rectangle 77"/>
            <p:cNvSpPr>
              <a:spLocks noChangeArrowheads="1"/>
            </p:cNvSpPr>
            <p:nvPr/>
          </p:nvSpPr>
          <p:spPr bwMode="auto">
            <a:xfrm>
              <a:off x="4063848" y="1514332"/>
              <a:ext cx="843725" cy="80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78"/>
            <p:cNvSpPr>
              <a:spLocks noChangeArrowheads="1"/>
            </p:cNvSpPr>
            <p:nvPr/>
          </p:nvSpPr>
          <p:spPr bwMode="auto">
            <a:xfrm>
              <a:off x="4907573" y="1506538"/>
              <a:ext cx="843725" cy="80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79"/>
            <p:cNvSpPr>
              <a:spLocks noChangeArrowheads="1"/>
            </p:cNvSpPr>
            <p:nvPr/>
          </p:nvSpPr>
          <p:spPr bwMode="auto">
            <a:xfrm>
              <a:off x="2481865" y="1741488"/>
              <a:ext cx="3374898" cy="5000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80"/>
            <p:cNvSpPr txBox="1">
              <a:spLocks noChangeArrowheads="1"/>
            </p:cNvSpPr>
            <p:nvPr/>
          </p:nvSpPr>
          <p:spPr bwMode="auto">
            <a:xfrm>
              <a:off x="2938665" y="1841684"/>
              <a:ext cx="1636914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 dirty="0"/>
                <a:t>No Measurements</a:t>
              </a:r>
            </a:p>
          </p:txBody>
        </p:sp>
        <p:sp>
          <p:nvSpPr>
            <p:cNvPr id="41" name="Rectangle 81"/>
            <p:cNvSpPr>
              <a:spLocks noChangeArrowheads="1"/>
            </p:cNvSpPr>
            <p:nvPr/>
          </p:nvSpPr>
          <p:spPr bwMode="auto">
            <a:xfrm>
              <a:off x="2481865" y="3689350"/>
              <a:ext cx="3374898" cy="685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82"/>
            <p:cNvSpPr>
              <a:spLocks noChangeArrowheads="1"/>
            </p:cNvSpPr>
            <p:nvPr/>
          </p:nvSpPr>
          <p:spPr bwMode="auto">
            <a:xfrm>
              <a:off x="2481865" y="2241550"/>
              <a:ext cx="3374898" cy="3657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83"/>
            <p:cNvSpPr>
              <a:spLocks noChangeArrowheads="1"/>
            </p:cNvSpPr>
            <p:nvPr/>
          </p:nvSpPr>
          <p:spPr bwMode="auto">
            <a:xfrm>
              <a:off x="2481865" y="5365750"/>
              <a:ext cx="3374898" cy="533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84"/>
            <p:cNvSpPr txBox="1">
              <a:spLocks noChangeArrowheads="1"/>
            </p:cNvSpPr>
            <p:nvPr/>
          </p:nvSpPr>
          <p:spPr bwMode="auto">
            <a:xfrm rot="16200000">
              <a:off x="2486229" y="1155076"/>
              <a:ext cx="812873" cy="369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CZCS</a:t>
              </a:r>
              <a:endParaRPr lang="en-US" sz="1800" b="1" dirty="0"/>
            </a:p>
          </p:txBody>
        </p:sp>
        <p:sp>
          <p:nvSpPr>
            <p:cNvPr id="45" name="Text Box 85"/>
            <p:cNvSpPr txBox="1">
              <a:spLocks noChangeArrowheads="1"/>
            </p:cNvSpPr>
            <p:nvPr/>
          </p:nvSpPr>
          <p:spPr bwMode="auto">
            <a:xfrm rot="16200000">
              <a:off x="3124693" y="1044563"/>
              <a:ext cx="1056559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err="1" smtClean="0"/>
                <a:t>SeaWiFS</a:t>
              </a:r>
              <a:endParaRPr lang="en-US" sz="1800" b="1" dirty="0"/>
            </a:p>
          </p:txBody>
        </p:sp>
        <p:sp>
          <p:nvSpPr>
            <p:cNvPr id="46" name="Text Box 86"/>
            <p:cNvSpPr txBox="1">
              <a:spLocks noChangeArrowheads="1"/>
            </p:cNvSpPr>
            <p:nvPr/>
          </p:nvSpPr>
          <p:spPr bwMode="auto">
            <a:xfrm rot="16200000">
              <a:off x="4009398" y="1134498"/>
              <a:ext cx="849765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MODIS</a:t>
              </a:r>
              <a:endParaRPr lang="en-US" sz="1800" b="1" dirty="0"/>
            </a:p>
          </p:txBody>
        </p:sp>
        <p:sp>
          <p:nvSpPr>
            <p:cNvPr id="47" name="Text Box 87"/>
            <p:cNvSpPr txBox="1">
              <a:spLocks noChangeArrowheads="1"/>
            </p:cNvSpPr>
            <p:nvPr/>
          </p:nvSpPr>
          <p:spPr bwMode="auto">
            <a:xfrm rot="16200000">
              <a:off x="4961577" y="1180726"/>
              <a:ext cx="722532" cy="333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2" tIns="45680" rIns="91362" bIns="4568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224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2796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368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1940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512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VIIRS</a:t>
              </a:r>
              <a:endParaRPr lang="en-US" sz="1800" b="1" dirty="0"/>
            </a:p>
          </p:txBody>
        </p:sp>
        <p:sp>
          <p:nvSpPr>
            <p:cNvPr id="48" name="AutoShape 88"/>
            <p:cNvSpPr>
              <a:spLocks noChangeArrowheads="1"/>
            </p:cNvSpPr>
            <p:nvPr/>
          </p:nvSpPr>
          <p:spPr bwMode="auto">
            <a:xfrm flipV="1">
              <a:off x="2633472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utoShape 89"/>
            <p:cNvSpPr>
              <a:spLocks noChangeArrowheads="1"/>
            </p:cNvSpPr>
            <p:nvPr/>
          </p:nvSpPr>
          <p:spPr bwMode="auto">
            <a:xfrm flipV="1">
              <a:off x="3474999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90"/>
            <p:cNvSpPr>
              <a:spLocks noChangeArrowheads="1"/>
            </p:cNvSpPr>
            <p:nvPr/>
          </p:nvSpPr>
          <p:spPr bwMode="auto">
            <a:xfrm flipV="1">
              <a:off x="4222047" y="1692757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AutoShape 91"/>
            <p:cNvSpPr>
              <a:spLocks noChangeArrowheads="1"/>
            </p:cNvSpPr>
            <p:nvPr/>
          </p:nvSpPr>
          <p:spPr bwMode="auto">
            <a:xfrm flipV="1">
              <a:off x="5059180" y="1706563"/>
              <a:ext cx="527328" cy="762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65600" y="3086100"/>
              <a:ext cx="584200" cy="9525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4169314" y="3975100"/>
              <a:ext cx="584455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0" y="5674157"/>
            <a:ext cx="9144000" cy="11838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1"/>
            <a:ext cx="9144000" cy="466237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0" y="4668420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 flipV="1">
            <a:off x="0" y="5385559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 Box 21"/>
          <p:cNvSpPr txBox="1">
            <a:spLocks noChangeArrowheads="1"/>
          </p:cNvSpPr>
          <p:nvPr/>
        </p:nvSpPr>
        <p:spPr bwMode="auto">
          <a:xfrm>
            <a:off x="2421334" y="5414050"/>
            <a:ext cx="6551057" cy="99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1125" indent="-1111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SzPct val="50000"/>
              <a:buFont typeface="Wingdings 3" charset="0"/>
              <a:buChar char="u"/>
            </a:pPr>
            <a:r>
              <a:rPr lang="en-US" sz="1600"/>
              <a:t>Similar to worse cases for SeaWiFS or MODIS.</a:t>
            </a:r>
          </a:p>
          <a:p>
            <a:pPr>
              <a:buSzPct val="50000"/>
              <a:buFont typeface="Wingdings 3" charset="0"/>
              <a:buChar char="u"/>
            </a:pPr>
            <a:r>
              <a:rPr lang="en-US" sz="1600"/>
              <a:t>The blue light leak in the green band is the greatest concern, as shown above.</a:t>
            </a:r>
            <a:endParaRPr lang="en-US" b="0"/>
          </a:p>
        </p:txBody>
      </p:sp>
      <p:sp>
        <p:nvSpPr>
          <p:cNvPr id="96" name="AutoShape 18"/>
          <p:cNvSpPr>
            <a:spLocks noChangeArrowheads="1"/>
          </p:cNvSpPr>
          <p:nvPr/>
        </p:nvSpPr>
        <p:spPr bwMode="auto">
          <a:xfrm>
            <a:off x="2098343" y="165669"/>
            <a:ext cx="6861017" cy="64748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/>
          </a:p>
        </p:txBody>
      </p:sp>
      <p:sp>
        <p:nvSpPr>
          <p:cNvPr id="97" name="Text Box 21"/>
          <p:cNvSpPr txBox="1">
            <a:spLocks noChangeArrowheads="1"/>
          </p:cNvSpPr>
          <p:nvPr/>
        </p:nvSpPr>
        <p:spPr bwMode="auto">
          <a:xfrm>
            <a:off x="4256875" y="258993"/>
            <a:ext cx="28135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/>
              <a:t>OPTICAL CROSSTALK</a:t>
            </a:r>
          </a:p>
        </p:txBody>
      </p:sp>
      <p:pic>
        <p:nvPicPr>
          <p:cNvPr id="98" name="Picture 25" descr="Lt_Rel_Error_Bias_Summary_Plo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r="2898" b="6615"/>
          <a:stretch/>
        </p:blipFill>
        <p:spPr bwMode="auto">
          <a:xfrm>
            <a:off x="2314675" y="717897"/>
            <a:ext cx="6453033" cy="541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18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0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31471" y="1281684"/>
            <a:ext cx="3893190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0238" indent="-1730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5554FF"/>
              </a:buClr>
              <a:buFont typeface="Wingdings" charset="0"/>
              <a:buChar char="§"/>
            </a:pPr>
            <a:r>
              <a:rPr lang="en-US" sz="1800" b="1" dirty="0" smtClean="0"/>
              <a:t>Mirrors contaminated WO</a:t>
            </a:r>
            <a:r>
              <a:rPr lang="en-US" sz="1800" b="1" baseline="-25000" dirty="0" smtClean="0"/>
              <a:t>3(?)</a:t>
            </a:r>
            <a:r>
              <a:rPr lang="en-US" sz="1800" b="1" dirty="0" smtClean="0"/>
              <a:t> during manufacture.</a:t>
            </a:r>
          </a:p>
          <a:p>
            <a:pPr>
              <a:buClr>
                <a:srgbClr val="5554FF"/>
              </a:buClr>
              <a:buFont typeface="Wingdings" charset="0"/>
              <a:buChar char="§"/>
            </a:pPr>
            <a:endParaRPr lang="en-US" sz="1800" b="1" baseline="-25000" dirty="0" smtClean="0"/>
          </a:p>
          <a:p>
            <a:pPr>
              <a:buClr>
                <a:srgbClr val="5554FF"/>
              </a:buClr>
              <a:buFont typeface="Wingdings" charset="0"/>
              <a:buChar char="§"/>
            </a:pPr>
            <a:r>
              <a:rPr lang="en-US" sz="1800" b="1" dirty="0" smtClean="0"/>
              <a:t>Causes severe, progressive </a:t>
            </a:r>
            <a:r>
              <a:rPr lang="en-US" sz="1800" b="1" dirty="0"/>
              <a:t>loss in </a:t>
            </a:r>
            <a:r>
              <a:rPr lang="en-US" sz="1800" b="1" dirty="0" smtClean="0"/>
              <a:t>NIR </a:t>
            </a:r>
            <a:r>
              <a:rPr lang="en-US" sz="1800" b="1" dirty="0"/>
              <a:t>and SWIR bands </a:t>
            </a:r>
            <a:r>
              <a:rPr lang="en-US" sz="1800" b="1" dirty="0" smtClean="0"/>
              <a:t>response when exposed to UV.</a:t>
            </a:r>
          </a:p>
          <a:p>
            <a:pPr>
              <a:buClr>
                <a:srgbClr val="5554FF"/>
              </a:buClr>
              <a:buFont typeface="Wingdings" charset="0"/>
              <a:buChar char="§"/>
            </a:pPr>
            <a:endParaRPr lang="en-US" sz="1800" b="1" dirty="0"/>
          </a:p>
          <a:p>
            <a:pPr>
              <a:buClr>
                <a:srgbClr val="5554FF"/>
              </a:buClr>
              <a:buFont typeface="Wingdings" charset="0"/>
              <a:buChar char="§"/>
            </a:pPr>
            <a:r>
              <a:rPr lang="en-US" sz="1800" b="1" dirty="0" smtClean="0"/>
              <a:t>Testing with witness samples suggest worst case of 30% lost in 895 nm band (M7).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1142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Mirror Degradation</a:t>
            </a:r>
            <a:endParaRPr lang="en-US" b="1" dirty="0"/>
          </a:p>
        </p:txBody>
      </p:sp>
      <p:sp>
        <p:nvSpPr>
          <p:cNvPr id="17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19</a:t>
            </a:fld>
            <a:endParaRPr lang="en-US" sz="1400">
              <a:solidFill>
                <a:srgbClr val="1226FA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048633" y="1151551"/>
            <a:ext cx="4894191" cy="3262793"/>
            <a:chOff x="4903623" y="1151552"/>
            <a:chExt cx="4039201" cy="2692800"/>
          </a:xfrm>
        </p:grpSpPr>
        <p:pic>
          <p:nvPicPr>
            <p:cNvPr id="19" name="Picture 18" descr="solar_vnir_t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623" y="1151552"/>
              <a:ext cx="4039201" cy="26928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20" name="Up Arrow 19"/>
            <p:cNvSpPr/>
            <p:nvPr/>
          </p:nvSpPr>
          <p:spPr>
            <a:xfrm>
              <a:off x="5684175" y="1651630"/>
              <a:ext cx="109765" cy="26223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35968" y="1907764"/>
              <a:ext cx="1006179" cy="16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NAD Open</a:t>
              </a:r>
              <a:endParaRPr lang="en-US" dirty="0"/>
            </a:p>
          </p:txBody>
        </p:sp>
      </p:grp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331469" y="4152273"/>
            <a:ext cx="85201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0238" indent="-1730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buClr>
                <a:srgbClr val="5554FF"/>
              </a:buClr>
            </a:pPr>
            <a:endParaRPr lang="en-US" sz="1800" b="1" dirty="0" smtClean="0"/>
          </a:p>
          <a:p>
            <a:pPr>
              <a:buClr>
                <a:srgbClr val="5554FF"/>
              </a:buClr>
              <a:buFont typeface="Wingdings" charset="0"/>
              <a:buChar char="§"/>
            </a:pPr>
            <a:r>
              <a:rPr lang="en-US" sz="1800" b="1" dirty="0" smtClean="0"/>
              <a:t>Might </a:t>
            </a:r>
            <a:r>
              <a:rPr lang="en-US" sz="1800" b="1" dirty="0"/>
              <a:t>impact </a:t>
            </a:r>
            <a:r>
              <a:rPr lang="en-US" sz="1800" b="1" dirty="0" smtClean="0"/>
              <a:t>ocean </a:t>
            </a:r>
            <a:r>
              <a:rPr lang="en-US" sz="1800" b="1" dirty="0"/>
              <a:t>color data </a:t>
            </a:r>
            <a:r>
              <a:rPr lang="en-US" sz="1800" b="1" dirty="0" smtClean="0"/>
              <a:t>quality at </a:t>
            </a:r>
            <a:r>
              <a:rPr lang="en-US" sz="1800" b="1" dirty="0"/>
              <a:t>some point in the mission</a:t>
            </a:r>
            <a:r>
              <a:rPr lang="en-US" sz="1800" b="1" dirty="0" smtClean="0"/>
              <a:t>.</a:t>
            </a:r>
          </a:p>
          <a:p>
            <a:pPr>
              <a:buClr>
                <a:srgbClr val="5554FF"/>
              </a:buClr>
              <a:buFont typeface="Wingdings" charset="0"/>
              <a:buChar char="§"/>
            </a:pPr>
            <a:endParaRPr lang="en-US" sz="1800" b="1" dirty="0"/>
          </a:p>
          <a:p>
            <a:pPr>
              <a:buClr>
                <a:srgbClr val="5554FF"/>
              </a:buClr>
              <a:buFont typeface="Wingdings" charset="0"/>
              <a:buChar char="§"/>
            </a:pPr>
            <a:r>
              <a:rPr lang="en-US" sz="1800" b="1" dirty="0" smtClean="0"/>
              <a:t>However, while the instrument is operating normally, the resulting degradation is smooth and </a:t>
            </a:r>
            <a:r>
              <a:rPr lang="en-US" sz="1800" b="1" dirty="0" err="1" smtClean="0"/>
              <a:t>trackable</a:t>
            </a:r>
            <a:r>
              <a:rPr lang="en-US" sz="1800" b="1" dirty="0" smtClean="0"/>
              <a:t>.</a:t>
            </a:r>
          </a:p>
          <a:p>
            <a:pPr>
              <a:buClr>
                <a:srgbClr val="5554FF"/>
              </a:buClr>
              <a:buFont typeface="Wingdings" charset="0"/>
              <a:buChar char="§"/>
            </a:pPr>
            <a:endParaRPr lang="en-US" sz="1800" b="1" dirty="0"/>
          </a:p>
          <a:p>
            <a:pPr>
              <a:buClr>
                <a:srgbClr val="5554FF"/>
              </a:buClr>
              <a:buFont typeface="Wingdings" charset="0"/>
              <a:buChar char="§"/>
            </a:pPr>
            <a:r>
              <a:rPr lang="en-US" sz="1800" b="1" dirty="0" smtClean="0"/>
              <a:t>Early lunar measurements show strong agreement solar diffuser calibration (see plots </a:t>
            </a:r>
            <a:r>
              <a:rPr lang="en-US" sz="1800" b="1" dirty="0"/>
              <a:t>o</a:t>
            </a:r>
            <a:r>
              <a:rPr lang="en-US" sz="1800" b="1" dirty="0" smtClean="0"/>
              <a:t>n calibration slides).</a:t>
            </a:r>
          </a:p>
        </p:txBody>
      </p:sp>
    </p:spTree>
    <p:extLst>
      <p:ext uri="{BB962C8B-B14F-4D97-AF65-F5344CB8AC3E}">
        <p14:creationId xmlns:p14="http://schemas.microsoft.com/office/powerpoint/2010/main" val="2907829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Jyväskylä_University_-_Department_of_Phys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491" y="1435796"/>
            <a:ext cx="5177976" cy="4638903"/>
          </a:xfrm>
        </p:spPr>
        <p:txBody>
          <a:bodyPr>
            <a:normAutofit fontScale="925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Robert Barnes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Gene </a:t>
            </a:r>
            <a:r>
              <a:rPr lang="en-US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Eplee</a:t>
            </a:r>
            <a:endParaRPr lang="en-US" b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Gwyn Fireman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Bryan Franz, </a:t>
            </a:r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Co-I</a:t>
            </a:r>
          </a:p>
          <a:p>
            <a:pPr algn="l"/>
            <a:r>
              <a:rPr lang="en-US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Chuck McClain, </a:t>
            </a:r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Admin PI</a:t>
            </a:r>
          </a:p>
          <a:p>
            <a:pPr algn="l"/>
            <a:r>
              <a:rPr lang="en-US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Gerhard Meister</a:t>
            </a:r>
          </a:p>
          <a:p>
            <a:pPr algn="l"/>
            <a:r>
              <a:rPr lang="en-US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Fred </a:t>
            </a:r>
            <a:r>
              <a:rPr lang="en-US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Patt</a:t>
            </a:r>
            <a:r>
              <a:rPr lang="en-US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PEATE Tech Lead</a:t>
            </a:r>
          </a:p>
          <a:p>
            <a:pPr algn="l"/>
            <a:r>
              <a:rPr lang="en-US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Wayne Robinson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tx1"/>
                </a:solidFill>
              </a:rPr>
              <a:t>VIIRS Ocean Science Team (VOST)</a:t>
            </a:r>
          </a:p>
        </p:txBody>
      </p:sp>
      <p:sp>
        <p:nvSpPr>
          <p:cNvPr id="6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2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294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4455"/>
            <a:ext cx="8229600" cy="1143000"/>
          </a:xfrm>
        </p:spPr>
        <p:txBody>
          <a:bodyPr/>
          <a:lstStyle/>
          <a:p>
            <a:r>
              <a:rPr lang="en-US" b="1" dirty="0" smtClean="0"/>
              <a:t>VIIRS Data Features</a:t>
            </a:r>
            <a:endParaRPr lang="en-US" b="1" dirty="0"/>
          </a:p>
        </p:txBody>
      </p:sp>
      <p:sp>
        <p:nvSpPr>
          <p:cNvPr id="5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20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6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24950" cy="68468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46874" y="3311243"/>
            <a:ext cx="24986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 some granules on contain 47 scans.</a:t>
            </a:r>
          </a:p>
          <a:p>
            <a:endParaRPr lang="en-US" dirty="0"/>
          </a:p>
          <a:p>
            <a:r>
              <a:rPr lang="en-US" dirty="0" smtClean="0"/>
              <a:t>2- OBPG </a:t>
            </a:r>
            <a:r>
              <a:rPr lang="en-US" dirty="0" err="1" smtClean="0"/>
              <a:t>eval</a:t>
            </a:r>
            <a:r>
              <a:rPr lang="en-US" dirty="0" smtClean="0"/>
              <a:t> prods are in HDF4 format; conventions same as MODIS and </a:t>
            </a:r>
            <a:r>
              <a:rPr lang="en-US" dirty="0" err="1" smtClean="0"/>
              <a:t>SeaWiFS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3- OPBG L0-L3 </a:t>
            </a:r>
            <a:r>
              <a:rPr lang="en-US" dirty="0" err="1" smtClean="0"/>
              <a:t>eval</a:t>
            </a:r>
            <a:r>
              <a:rPr lang="en-US" dirty="0" smtClean="0"/>
              <a:t> prods available via OC website.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237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VIIRS Features</a:t>
            </a:r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6712134" y="938790"/>
            <a:ext cx="1984930" cy="2333169"/>
            <a:chOff x="6712134" y="938790"/>
            <a:chExt cx="1984930" cy="2333169"/>
          </a:xfrm>
        </p:grpSpPr>
        <p:sp>
          <p:nvSpPr>
            <p:cNvPr id="12" name="Rounded Rectangle 11"/>
            <p:cNvSpPr/>
            <p:nvPr/>
          </p:nvSpPr>
          <p:spPr>
            <a:xfrm>
              <a:off x="6712134" y="938790"/>
              <a:ext cx="1974381" cy="233316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02605" y="1141518"/>
              <a:ext cx="15185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Monaco"/>
                  <a:cs typeface="Monaco"/>
                </a:rPr>
                <a:t>RDR = L0</a:t>
              </a:r>
            </a:p>
            <a:p>
              <a:r>
                <a:rPr lang="en-US" dirty="0" smtClean="0">
                  <a:solidFill>
                    <a:srgbClr val="FFFFFF"/>
                  </a:solidFill>
                  <a:latin typeface="Monaco"/>
                  <a:cs typeface="Monaco"/>
                </a:rPr>
                <a:t>SDR = L1b</a:t>
              </a:r>
            </a:p>
            <a:p>
              <a:r>
                <a:rPr lang="en-US" dirty="0" smtClean="0">
                  <a:solidFill>
                    <a:srgbClr val="FFFFFF"/>
                  </a:solidFill>
                  <a:latin typeface="Monaco"/>
                  <a:cs typeface="Monaco"/>
                </a:rPr>
                <a:t>EDR = L2</a:t>
              </a:r>
            </a:p>
            <a:p>
              <a:r>
                <a:rPr lang="en-US" dirty="0">
                  <a:solidFill>
                    <a:srgbClr val="FFFFFF"/>
                  </a:solidFill>
                  <a:latin typeface="Monaco"/>
                  <a:cs typeface="Monaco"/>
                </a:rPr>
                <a:t> </a:t>
              </a:r>
              <a:r>
                <a:rPr lang="en-US" dirty="0" smtClean="0">
                  <a:solidFill>
                    <a:srgbClr val="FFFFFF"/>
                  </a:solidFill>
                  <a:latin typeface="Monaco"/>
                  <a:cs typeface="Monaco"/>
                </a:rPr>
                <a:t>?  = L3*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22683" y="2298191"/>
              <a:ext cx="19743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5100" indent="-165100"/>
              <a:r>
                <a:rPr lang="en-US" b="1" dirty="0" smtClean="0">
                  <a:solidFill>
                    <a:srgbClr val="FFFFFF"/>
                  </a:solidFill>
                </a:rPr>
                <a:t>* There is no operational equivalent to L3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984809"/>
              </p:ext>
            </p:extLst>
          </p:nvPr>
        </p:nvGraphicFramePr>
        <p:xfrm>
          <a:off x="346762" y="1366763"/>
          <a:ext cx="5962531" cy="498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156"/>
                <a:gridCol w="1968706"/>
                <a:gridCol w="1983669"/>
              </a:tblGrid>
              <a:tr h="360676">
                <a:tc>
                  <a:txBody>
                    <a:bodyPr/>
                    <a:lstStyle/>
                    <a:p>
                      <a:r>
                        <a:rPr lang="en-US" dirty="0" smtClean="0"/>
                        <a:t>Granule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S-NPP</a:t>
                      </a:r>
                      <a:r>
                        <a:rPr lang="en-US" baseline="0" dirty="0" smtClean="0"/>
                        <a:t> VIIRS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Sun Sync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Orbit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Terra</a:t>
                      </a:r>
                      <a:r>
                        <a:rPr lang="en-US" baseline="0" dirty="0" smtClean="0"/>
                        <a:t> – Descending</a:t>
                      </a:r>
                    </a:p>
                    <a:p>
                      <a:r>
                        <a:rPr lang="en-US" baseline="0" dirty="0" smtClean="0"/>
                        <a:t>Aqua – Ascending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Ascending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Equator Crossing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Terra</a:t>
                      </a:r>
                      <a:r>
                        <a:rPr lang="en-US" baseline="0" dirty="0" smtClean="0"/>
                        <a:t> – 1030</a:t>
                      </a:r>
                    </a:p>
                    <a:p>
                      <a:r>
                        <a:rPr lang="en-US" baseline="0" dirty="0" smtClean="0"/>
                        <a:t>Aqua – 1330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Altitude (km)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Scan</a:t>
                      </a:r>
                      <a:r>
                        <a:rPr lang="en-US" baseline="0" dirty="0" smtClean="0"/>
                        <a:t> Coverage (km)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Coverage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</a:t>
                      </a:r>
                      <a:r>
                        <a:rPr lang="en-US" dirty="0" err="1" smtClean="0"/>
                        <a:t>mins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85.4 </a:t>
                      </a:r>
                      <a:r>
                        <a:rPr lang="en-US" dirty="0" err="1" smtClean="0"/>
                        <a:t>secs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No.</a:t>
                      </a:r>
                      <a:r>
                        <a:rPr lang="en-US" baseline="0" dirty="0" smtClean="0"/>
                        <a:t> of Scans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r>
                        <a:rPr lang="en-US" baseline="30000" dirty="0" smtClean="0"/>
                        <a:t>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No. </a:t>
                      </a:r>
                      <a:r>
                        <a:rPr lang="en-US" dirty="0" err="1" smtClean="0"/>
                        <a:t>Dets</a:t>
                      </a:r>
                      <a:r>
                        <a:rPr lang="en-US" dirty="0" smtClean="0"/>
                        <a:t> per Scan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 (Mod 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 (Mod res)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Aggregation Zones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(3 types)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 Format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HDF4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HDF5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L1 Data Band Org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Separate SDS’s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Separate Files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Distribution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 </a:t>
                      </a:r>
                      <a:r>
                        <a:rPr lang="en-US" baseline="0" dirty="0" smtClean="0"/>
                        <a:t>Website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r>
                        <a:rPr lang="en-US" baseline="30000" dirty="0" smtClean="0"/>
                        <a:t>3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790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0"/>
            <a:ext cx="9124950" cy="68468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igure_sce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7" y="1129442"/>
            <a:ext cx="8669458" cy="20806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83899" y="2319363"/>
            <a:ext cx="3525416" cy="89075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14062" y="2305557"/>
            <a:ext cx="5169837" cy="11760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904140" y="2305557"/>
            <a:ext cx="15095" cy="11760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99791" y="3202930"/>
            <a:ext cx="5170303" cy="24903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gure_scen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t="57827"/>
          <a:stretch/>
        </p:blipFill>
        <p:spPr>
          <a:xfrm>
            <a:off x="233763" y="3503412"/>
            <a:ext cx="8675552" cy="216750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33" name="Group 32"/>
          <p:cNvGrpSpPr/>
          <p:nvPr/>
        </p:nvGrpSpPr>
        <p:grpSpPr>
          <a:xfrm>
            <a:off x="6180666" y="831330"/>
            <a:ext cx="2698097" cy="308894"/>
            <a:chOff x="2119178" y="831330"/>
            <a:chExt cx="6759586" cy="308894"/>
          </a:xfrm>
        </p:grpSpPr>
        <p:sp>
          <p:nvSpPr>
            <p:cNvPr id="25" name="Left Brace 24"/>
            <p:cNvSpPr/>
            <p:nvPr/>
          </p:nvSpPr>
          <p:spPr>
            <a:xfrm rot="5400000" flipV="1">
              <a:off x="3188701" y="-238193"/>
              <a:ext cx="308894" cy="244794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Left Brace 25"/>
            <p:cNvSpPr/>
            <p:nvPr/>
          </p:nvSpPr>
          <p:spPr>
            <a:xfrm rot="5400000" flipV="1">
              <a:off x="6573249" y="-1165292"/>
              <a:ext cx="308894" cy="4302137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V="1">
            <a:off x="2140616" y="3481616"/>
            <a:ext cx="14271" cy="21831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610766" y="3487966"/>
            <a:ext cx="14271" cy="21831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47510" y="4276536"/>
            <a:ext cx="7104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2:1</a:t>
            </a:r>
            <a:endParaRPr lang="en-US" sz="3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406006" y="4277073"/>
            <a:ext cx="7104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  <a:r>
              <a:rPr lang="en-US" sz="3200" b="1" dirty="0" smtClean="0"/>
              <a:t>:1</a:t>
            </a:r>
            <a:endParaRPr lang="en-US" sz="3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56448" y="4277071"/>
            <a:ext cx="7138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  <a:r>
              <a:rPr lang="en-US" sz="3200" b="1" dirty="0" smtClean="0"/>
              <a:t>:1</a:t>
            </a:r>
            <a:endParaRPr lang="en-US" sz="3200" b="1" dirty="0"/>
          </a:p>
        </p:txBody>
      </p:sp>
      <p:grpSp>
        <p:nvGrpSpPr>
          <p:cNvPr id="34" name="Group 33"/>
          <p:cNvGrpSpPr/>
          <p:nvPr/>
        </p:nvGrpSpPr>
        <p:grpSpPr>
          <a:xfrm flipH="1">
            <a:off x="270936" y="822863"/>
            <a:ext cx="2698097" cy="308894"/>
            <a:chOff x="2119178" y="831330"/>
            <a:chExt cx="6759586" cy="308894"/>
          </a:xfrm>
        </p:grpSpPr>
        <p:sp>
          <p:nvSpPr>
            <p:cNvPr id="35" name="Left Brace 34"/>
            <p:cNvSpPr/>
            <p:nvPr/>
          </p:nvSpPr>
          <p:spPr>
            <a:xfrm rot="5400000" flipV="1">
              <a:off x="3188701" y="-238193"/>
              <a:ext cx="308894" cy="244794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Left Brace 35"/>
            <p:cNvSpPr/>
            <p:nvPr/>
          </p:nvSpPr>
          <p:spPr>
            <a:xfrm rot="5400000" flipV="1">
              <a:off x="6573249" y="-1165292"/>
              <a:ext cx="308894" cy="4302137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Left Brace 37"/>
          <p:cNvSpPr/>
          <p:nvPr/>
        </p:nvSpPr>
        <p:spPr>
          <a:xfrm rot="16200000" flipH="1" flipV="1">
            <a:off x="5245169" y="200494"/>
            <a:ext cx="308894" cy="155363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eft Brace 38"/>
          <p:cNvSpPr/>
          <p:nvPr/>
        </p:nvSpPr>
        <p:spPr>
          <a:xfrm rot="16200000" flipH="1" flipV="1">
            <a:off x="3638620" y="147576"/>
            <a:ext cx="308894" cy="165946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 flipV="1">
            <a:off x="2139755" y="5721193"/>
            <a:ext cx="6793528" cy="377699"/>
            <a:chOff x="2119178" y="831330"/>
            <a:chExt cx="6759586" cy="308894"/>
          </a:xfrm>
        </p:grpSpPr>
        <p:sp>
          <p:nvSpPr>
            <p:cNvPr id="41" name="Left Brace 40"/>
            <p:cNvSpPr/>
            <p:nvPr/>
          </p:nvSpPr>
          <p:spPr>
            <a:xfrm rot="5400000" flipV="1">
              <a:off x="3188701" y="-238193"/>
              <a:ext cx="308894" cy="244794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Left Brace 41"/>
            <p:cNvSpPr/>
            <p:nvPr/>
          </p:nvSpPr>
          <p:spPr>
            <a:xfrm rot="5400000" flipV="1">
              <a:off x="6573249" y="-1165292"/>
              <a:ext cx="308894" cy="4302137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223122" y="6002790"/>
            <a:ext cx="2318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 edge detectors removed</a:t>
            </a:r>
            <a:endParaRPr lang="en-US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5716306" y="5995007"/>
            <a:ext cx="211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4</a:t>
            </a:r>
            <a:r>
              <a:rPr lang="en-US" sz="2000" b="1" dirty="0" smtClean="0"/>
              <a:t> edge detectors removed</a:t>
            </a:r>
            <a:endParaRPr lang="en-US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912215" y="332410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</a:t>
            </a:r>
            <a:endParaRPr lang="en-US" sz="32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2279444" y="332946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77648" y="333482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193364" y="334019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477764" y="334556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</a:t>
            </a:r>
            <a:endParaRPr lang="en-US" sz="3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7803578" y="335093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6</a:t>
            </a:r>
          </a:p>
        </p:txBody>
      </p:sp>
      <p:sp>
        <p:nvSpPr>
          <p:cNvPr id="54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22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43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259"/>
          <p:cNvSpPr/>
          <p:nvPr/>
        </p:nvSpPr>
        <p:spPr>
          <a:xfrm>
            <a:off x="0" y="0"/>
            <a:ext cx="9124950" cy="68468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28"/>
          <p:cNvGrpSpPr>
            <a:grpSpLocks/>
          </p:cNvGrpSpPr>
          <p:nvPr/>
        </p:nvGrpSpPr>
        <p:grpSpPr bwMode="auto">
          <a:xfrm>
            <a:off x="1455738" y="2228850"/>
            <a:ext cx="7385050" cy="3111500"/>
            <a:chOff x="288" y="1783"/>
            <a:chExt cx="4652" cy="1960"/>
          </a:xfrm>
        </p:grpSpPr>
        <p:grpSp>
          <p:nvGrpSpPr>
            <p:cNvPr id="4" name="Group 965"/>
            <p:cNvGrpSpPr>
              <a:grpSpLocks/>
            </p:cNvGrpSpPr>
            <p:nvPr/>
          </p:nvGrpSpPr>
          <p:grpSpPr bwMode="auto">
            <a:xfrm>
              <a:off x="288" y="2146"/>
              <a:ext cx="1491" cy="1216"/>
              <a:chOff x="55" y="1918"/>
              <a:chExt cx="1491" cy="1216"/>
            </a:xfrm>
          </p:grpSpPr>
          <p:sp>
            <p:nvSpPr>
              <p:cNvPr id="137" name="Rectangle 603"/>
              <p:cNvSpPr>
                <a:spLocks noChangeArrowheads="1"/>
              </p:cNvSpPr>
              <p:nvPr/>
            </p:nvSpPr>
            <p:spPr bwMode="auto">
              <a:xfrm>
                <a:off x="55" y="1918"/>
                <a:ext cx="1491" cy="1216"/>
              </a:xfrm>
              <a:prstGeom prst="rect">
                <a:avLst/>
              </a:prstGeom>
              <a:solidFill>
                <a:srgbClr val="000BE4">
                  <a:alpha val="2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38" name="Group 575"/>
              <p:cNvGrpSpPr>
                <a:grpSpLocks/>
              </p:cNvGrpSpPr>
              <p:nvPr/>
            </p:nvGrpSpPr>
            <p:grpSpPr bwMode="auto">
              <a:xfrm>
                <a:off x="55" y="1918"/>
                <a:ext cx="1491" cy="1216"/>
                <a:chOff x="1247" y="917"/>
                <a:chExt cx="1422" cy="1216"/>
              </a:xfrm>
            </p:grpSpPr>
            <p:sp>
              <p:nvSpPr>
                <p:cNvPr id="200" name="Rectangle 559"/>
                <p:cNvSpPr>
                  <a:spLocks noChangeArrowheads="1"/>
                </p:cNvSpPr>
                <p:nvPr/>
              </p:nvSpPr>
              <p:spPr bwMode="auto">
                <a:xfrm>
                  <a:off x="1247" y="917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1" name="Rectangle 560"/>
                <p:cNvSpPr>
                  <a:spLocks noChangeArrowheads="1"/>
                </p:cNvSpPr>
                <p:nvPr/>
              </p:nvSpPr>
              <p:spPr bwMode="auto">
                <a:xfrm>
                  <a:off x="1247" y="993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2" name="Rectangle 561"/>
                <p:cNvSpPr>
                  <a:spLocks noChangeArrowheads="1"/>
                </p:cNvSpPr>
                <p:nvPr/>
              </p:nvSpPr>
              <p:spPr bwMode="auto">
                <a:xfrm>
                  <a:off x="1247" y="1069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" name="Rectangle 562"/>
                <p:cNvSpPr>
                  <a:spLocks noChangeArrowheads="1"/>
                </p:cNvSpPr>
                <p:nvPr/>
              </p:nvSpPr>
              <p:spPr bwMode="auto">
                <a:xfrm>
                  <a:off x="1247" y="1145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4" name="Rectangle 563"/>
                <p:cNvSpPr>
                  <a:spLocks noChangeArrowheads="1"/>
                </p:cNvSpPr>
                <p:nvPr/>
              </p:nvSpPr>
              <p:spPr bwMode="auto">
                <a:xfrm>
                  <a:off x="1247" y="1221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" name="Rectangle 564"/>
                <p:cNvSpPr>
                  <a:spLocks noChangeArrowheads="1"/>
                </p:cNvSpPr>
                <p:nvPr/>
              </p:nvSpPr>
              <p:spPr bwMode="auto">
                <a:xfrm>
                  <a:off x="1247" y="1297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" name="Rectangle 565"/>
                <p:cNvSpPr>
                  <a:spLocks noChangeArrowheads="1"/>
                </p:cNvSpPr>
                <p:nvPr/>
              </p:nvSpPr>
              <p:spPr bwMode="auto">
                <a:xfrm>
                  <a:off x="1247" y="1373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" name="Rectangle 566"/>
                <p:cNvSpPr>
                  <a:spLocks noChangeArrowheads="1"/>
                </p:cNvSpPr>
                <p:nvPr/>
              </p:nvSpPr>
              <p:spPr bwMode="auto">
                <a:xfrm>
                  <a:off x="1247" y="1449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" name="Rectangle 567"/>
                <p:cNvSpPr>
                  <a:spLocks noChangeArrowheads="1"/>
                </p:cNvSpPr>
                <p:nvPr/>
              </p:nvSpPr>
              <p:spPr bwMode="auto">
                <a:xfrm>
                  <a:off x="1247" y="1525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" name="Rectangle 568"/>
                <p:cNvSpPr>
                  <a:spLocks noChangeArrowheads="1"/>
                </p:cNvSpPr>
                <p:nvPr/>
              </p:nvSpPr>
              <p:spPr bwMode="auto">
                <a:xfrm>
                  <a:off x="1247" y="1601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" name="Rectangle 569"/>
                <p:cNvSpPr>
                  <a:spLocks noChangeArrowheads="1"/>
                </p:cNvSpPr>
                <p:nvPr/>
              </p:nvSpPr>
              <p:spPr bwMode="auto">
                <a:xfrm>
                  <a:off x="1247" y="1677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" name="Rectangle 570"/>
                <p:cNvSpPr>
                  <a:spLocks noChangeArrowheads="1"/>
                </p:cNvSpPr>
                <p:nvPr/>
              </p:nvSpPr>
              <p:spPr bwMode="auto">
                <a:xfrm>
                  <a:off x="1247" y="1753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" name="Rectangle 571"/>
                <p:cNvSpPr>
                  <a:spLocks noChangeArrowheads="1"/>
                </p:cNvSpPr>
                <p:nvPr/>
              </p:nvSpPr>
              <p:spPr bwMode="auto">
                <a:xfrm>
                  <a:off x="1247" y="1829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3" name="Rectangle 572"/>
                <p:cNvSpPr>
                  <a:spLocks noChangeArrowheads="1"/>
                </p:cNvSpPr>
                <p:nvPr/>
              </p:nvSpPr>
              <p:spPr bwMode="auto">
                <a:xfrm>
                  <a:off x="1247" y="1905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" name="Rectangle 573"/>
                <p:cNvSpPr>
                  <a:spLocks noChangeArrowheads="1"/>
                </p:cNvSpPr>
                <p:nvPr/>
              </p:nvSpPr>
              <p:spPr bwMode="auto">
                <a:xfrm>
                  <a:off x="1247" y="1981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" name="Rectangle 574"/>
                <p:cNvSpPr>
                  <a:spLocks noChangeArrowheads="1"/>
                </p:cNvSpPr>
                <p:nvPr/>
              </p:nvSpPr>
              <p:spPr bwMode="auto">
                <a:xfrm>
                  <a:off x="1247" y="2057"/>
                  <a:ext cx="1422" cy="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oup 964"/>
              <p:cNvGrpSpPr>
                <a:grpSpLocks/>
              </p:cNvGrpSpPr>
              <p:nvPr/>
            </p:nvGrpSpPr>
            <p:grpSpPr bwMode="auto">
              <a:xfrm>
                <a:off x="55" y="1918"/>
                <a:ext cx="1491" cy="1216"/>
                <a:chOff x="180" y="1942"/>
                <a:chExt cx="1491" cy="1216"/>
              </a:xfrm>
            </p:grpSpPr>
            <p:sp>
              <p:nvSpPr>
                <p:cNvPr id="140" name="Rectangle 577"/>
                <p:cNvSpPr>
                  <a:spLocks noChangeArrowheads="1"/>
                </p:cNvSpPr>
                <p:nvPr/>
              </p:nvSpPr>
              <p:spPr bwMode="auto">
                <a:xfrm rot="5400000">
                  <a:off x="-42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1" name="Rectangle 578"/>
                <p:cNvSpPr>
                  <a:spLocks noChangeArrowheads="1"/>
                </p:cNvSpPr>
                <p:nvPr/>
              </p:nvSpPr>
              <p:spPr bwMode="auto">
                <a:xfrm rot="5400000">
                  <a:off x="-67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" name="Rectangle 579"/>
                <p:cNvSpPr>
                  <a:spLocks noChangeArrowheads="1"/>
                </p:cNvSpPr>
                <p:nvPr/>
              </p:nvSpPr>
              <p:spPr bwMode="auto">
                <a:xfrm rot="5400000">
                  <a:off x="-92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" name="Rectangle 580"/>
                <p:cNvSpPr>
                  <a:spLocks noChangeArrowheads="1"/>
                </p:cNvSpPr>
                <p:nvPr/>
              </p:nvSpPr>
              <p:spPr bwMode="auto">
                <a:xfrm rot="5400000">
                  <a:off x="-117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" name="Rectangle 581"/>
                <p:cNvSpPr>
                  <a:spLocks noChangeArrowheads="1"/>
                </p:cNvSpPr>
                <p:nvPr/>
              </p:nvSpPr>
              <p:spPr bwMode="auto">
                <a:xfrm rot="5400000">
                  <a:off x="-142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" name="Rectangle 582"/>
                <p:cNvSpPr>
                  <a:spLocks noChangeArrowheads="1"/>
                </p:cNvSpPr>
                <p:nvPr/>
              </p:nvSpPr>
              <p:spPr bwMode="auto">
                <a:xfrm rot="5400000">
                  <a:off x="-167" y="2538"/>
                  <a:ext cx="1216" cy="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6" name="Rectangle 583"/>
                <p:cNvSpPr>
                  <a:spLocks noChangeArrowheads="1"/>
                </p:cNvSpPr>
                <p:nvPr/>
              </p:nvSpPr>
              <p:spPr bwMode="auto">
                <a:xfrm rot="5400000">
                  <a:off x="-191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" name="Rectangle 584"/>
                <p:cNvSpPr>
                  <a:spLocks noChangeArrowheads="1"/>
                </p:cNvSpPr>
                <p:nvPr/>
              </p:nvSpPr>
              <p:spPr bwMode="auto">
                <a:xfrm rot="5400000">
                  <a:off x="-216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8" name="Rectangle 585"/>
                <p:cNvSpPr>
                  <a:spLocks noChangeArrowheads="1"/>
                </p:cNvSpPr>
                <p:nvPr/>
              </p:nvSpPr>
              <p:spPr bwMode="auto">
                <a:xfrm rot="5400000">
                  <a:off x="-241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" name="Rectangle 586"/>
                <p:cNvSpPr>
                  <a:spLocks noChangeArrowheads="1"/>
                </p:cNvSpPr>
                <p:nvPr/>
              </p:nvSpPr>
              <p:spPr bwMode="auto">
                <a:xfrm rot="5400000">
                  <a:off x="-266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0" name="Rectangle 587"/>
                <p:cNvSpPr>
                  <a:spLocks noChangeArrowheads="1"/>
                </p:cNvSpPr>
                <p:nvPr/>
              </p:nvSpPr>
              <p:spPr bwMode="auto">
                <a:xfrm rot="5400000">
                  <a:off x="-291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1" name="Rectangle 588"/>
                <p:cNvSpPr>
                  <a:spLocks noChangeArrowheads="1"/>
                </p:cNvSpPr>
                <p:nvPr/>
              </p:nvSpPr>
              <p:spPr bwMode="auto">
                <a:xfrm rot="5400000">
                  <a:off x="-316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2" name="Rectangle 589"/>
                <p:cNvSpPr>
                  <a:spLocks noChangeArrowheads="1"/>
                </p:cNvSpPr>
                <p:nvPr/>
              </p:nvSpPr>
              <p:spPr bwMode="auto">
                <a:xfrm rot="5400000">
                  <a:off x="-341" y="2538"/>
                  <a:ext cx="1216" cy="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" name="Rectangle 590"/>
                <p:cNvSpPr>
                  <a:spLocks noChangeArrowheads="1"/>
                </p:cNvSpPr>
                <p:nvPr/>
              </p:nvSpPr>
              <p:spPr bwMode="auto">
                <a:xfrm rot="5400000">
                  <a:off x="-365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" name="Rectangle 591"/>
                <p:cNvSpPr>
                  <a:spLocks noChangeArrowheads="1"/>
                </p:cNvSpPr>
                <p:nvPr/>
              </p:nvSpPr>
              <p:spPr bwMode="auto">
                <a:xfrm rot="5400000">
                  <a:off x="-390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" name="Rectangle 592"/>
                <p:cNvSpPr>
                  <a:spLocks noChangeArrowheads="1"/>
                </p:cNvSpPr>
                <p:nvPr/>
              </p:nvSpPr>
              <p:spPr bwMode="auto">
                <a:xfrm rot="5400000">
                  <a:off x="-415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" name="Rectangle 597"/>
                <p:cNvSpPr>
                  <a:spLocks noChangeArrowheads="1"/>
                </p:cNvSpPr>
                <p:nvPr/>
              </p:nvSpPr>
              <p:spPr bwMode="auto">
                <a:xfrm rot="5400000">
                  <a:off x="57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7" name="Rectangle 598"/>
                <p:cNvSpPr>
                  <a:spLocks noChangeArrowheads="1"/>
                </p:cNvSpPr>
                <p:nvPr/>
              </p:nvSpPr>
              <p:spPr bwMode="auto">
                <a:xfrm rot="5400000">
                  <a:off x="32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" name="Rectangle 599"/>
                <p:cNvSpPr>
                  <a:spLocks noChangeArrowheads="1"/>
                </p:cNvSpPr>
                <p:nvPr/>
              </p:nvSpPr>
              <p:spPr bwMode="auto">
                <a:xfrm rot="5400000">
                  <a:off x="7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9" name="Rectangle 600"/>
                <p:cNvSpPr>
                  <a:spLocks noChangeArrowheads="1"/>
                </p:cNvSpPr>
                <p:nvPr/>
              </p:nvSpPr>
              <p:spPr bwMode="auto">
                <a:xfrm rot="5400000">
                  <a:off x="-18" y="2538"/>
                  <a:ext cx="1216" cy="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0" name="Rectangle 924"/>
                <p:cNvSpPr>
                  <a:spLocks noChangeArrowheads="1"/>
                </p:cNvSpPr>
                <p:nvPr/>
              </p:nvSpPr>
              <p:spPr bwMode="auto">
                <a:xfrm rot="5400000">
                  <a:off x="455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1" name="Rectangle 925"/>
                <p:cNvSpPr>
                  <a:spLocks noChangeArrowheads="1"/>
                </p:cNvSpPr>
                <p:nvPr/>
              </p:nvSpPr>
              <p:spPr bwMode="auto">
                <a:xfrm rot="5400000">
                  <a:off x="430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2" name="Rectangle 926"/>
                <p:cNvSpPr>
                  <a:spLocks noChangeArrowheads="1"/>
                </p:cNvSpPr>
                <p:nvPr/>
              </p:nvSpPr>
              <p:spPr bwMode="auto">
                <a:xfrm rot="5400000">
                  <a:off x="405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3" name="Rectangle 927"/>
                <p:cNvSpPr>
                  <a:spLocks noChangeArrowheads="1"/>
                </p:cNvSpPr>
                <p:nvPr/>
              </p:nvSpPr>
              <p:spPr bwMode="auto">
                <a:xfrm rot="5400000">
                  <a:off x="380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" name="Rectangle 928"/>
                <p:cNvSpPr>
                  <a:spLocks noChangeArrowheads="1"/>
                </p:cNvSpPr>
                <p:nvPr/>
              </p:nvSpPr>
              <p:spPr bwMode="auto">
                <a:xfrm rot="5400000">
                  <a:off x="355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" name="Rectangle 929"/>
                <p:cNvSpPr>
                  <a:spLocks noChangeArrowheads="1"/>
                </p:cNvSpPr>
                <p:nvPr/>
              </p:nvSpPr>
              <p:spPr bwMode="auto">
                <a:xfrm rot="5400000">
                  <a:off x="330" y="2538"/>
                  <a:ext cx="1216" cy="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" name="Rectangle 930"/>
                <p:cNvSpPr>
                  <a:spLocks noChangeArrowheads="1"/>
                </p:cNvSpPr>
                <p:nvPr/>
              </p:nvSpPr>
              <p:spPr bwMode="auto">
                <a:xfrm rot="5400000">
                  <a:off x="306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" name="Rectangle 931"/>
                <p:cNvSpPr>
                  <a:spLocks noChangeArrowheads="1"/>
                </p:cNvSpPr>
                <p:nvPr/>
              </p:nvSpPr>
              <p:spPr bwMode="auto">
                <a:xfrm rot="5400000">
                  <a:off x="281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8" name="Rectangle 932"/>
                <p:cNvSpPr>
                  <a:spLocks noChangeArrowheads="1"/>
                </p:cNvSpPr>
                <p:nvPr/>
              </p:nvSpPr>
              <p:spPr bwMode="auto">
                <a:xfrm rot="5400000">
                  <a:off x="256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" name="Rectangle 933"/>
                <p:cNvSpPr>
                  <a:spLocks noChangeArrowheads="1"/>
                </p:cNvSpPr>
                <p:nvPr/>
              </p:nvSpPr>
              <p:spPr bwMode="auto">
                <a:xfrm rot="5400000">
                  <a:off x="231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0" name="Rectangle 934"/>
                <p:cNvSpPr>
                  <a:spLocks noChangeArrowheads="1"/>
                </p:cNvSpPr>
                <p:nvPr/>
              </p:nvSpPr>
              <p:spPr bwMode="auto">
                <a:xfrm rot="5400000">
                  <a:off x="206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1" name="Rectangle 935"/>
                <p:cNvSpPr>
                  <a:spLocks noChangeArrowheads="1"/>
                </p:cNvSpPr>
                <p:nvPr/>
              </p:nvSpPr>
              <p:spPr bwMode="auto">
                <a:xfrm rot="5400000">
                  <a:off x="181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2" name="Rectangle 936"/>
                <p:cNvSpPr>
                  <a:spLocks noChangeArrowheads="1"/>
                </p:cNvSpPr>
                <p:nvPr/>
              </p:nvSpPr>
              <p:spPr bwMode="auto">
                <a:xfrm rot="5400000">
                  <a:off x="156" y="2538"/>
                  <a:ext cx="1216" cy="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" name="Rectangle 937"/>
                <p:cNvSpPr>
                  <a:spLocks noChangeArrowheads="1"/>
                </p:cNvSpPr>
                <p:nvPr/>
              </p:nvSpPr>
              <p:spPr bwMode="auto">
                <a:xfrm rot="5400000">
                  <a:off x="132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" name="Rectangle 938"/>
                <p:cNvSpPr>
                  <a:spLocks noChangeArrowheads="1"/>
                </p:cNvSpPr>
                <p:nvPr/>
              </p:nvSpPr>
              <p:spPr bwMode="auto">
                <a:xfrm rot="5400000">
                  <a:off x="107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5" name="Rectangle 939"/>
                <p:cNvSpPr>
                  <a:spLocks noChangeArrowheads="1"/>
                </p:cNvSpPr>
                <p:nvPr/>
              </p:nvSpPr>
              <p:spPr bwMode="auto">
                <a:xfrm rot="5400000">
                  <a:off x="82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" name="Rectangle 940"/>
                <p:cNvSpPr>
                  <a:spLocks noChangeArrowheads="1"/>
                </p:cNvSpPr>
                <p:nvPr/>
              </p:nvSpPr>
              <p:spPr bwMode="auto">
                <a:xfrm rot="5400000">
                  <a:off x="554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" name="Rectangle 941"/>
                <p:cNvSpPr>
                  <a:spLocks noChangeArrowheads="1"/>
                </p:cNvSpPr>
                <p:nvPr/>
              </p:nvSpPr>
              <p:spPr bwMode="auto">
                <a:xfrm rot="5400000">
                  <a:off x="529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" name="Rectangle 942"/>
                <p:cNvSpPr>
                  <a:spLocks noChangeArrowheads="1"/>
                </p:cNvSpPr>
                <p:nvPr/>
              </p:nvSpPr>
              <p:spPr bwMode="auto">
                <a:xfrm rot="5400000">
                  <a:off x="504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" name="Rectangle 943"/>
                <p:cNvSpPr>
                  <a:spLocks noChangeArrowheads="1"/>
                </p:cNvSpPr>
                <p:nvPr/>
              </p:nvSpPr>
              <p:spPr bwMode="auto">
                <a:xfrm rot="5400000">
                  <a:off x="479" y="2538"/>
                  <a:ext cx="1216" cy="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0" name="Rectangle 944"/>
                <p:cNvSpPr>
                  <a:spLocks noChangeArrowheads="1"/>
                </p:cNvSpPr>
                <p:nvPr/>
              </p:nvSpPr>
              <p:spPr bwMode="auto">
                <a:xfrm rot="5400000">
                  <a:off x="952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" name="Rectangle 945"/>
                <p:cNvSpPr>
                  <a:spLocks noChangeArrowheads="1"/>
                </p:cNvSpPr>
                <p:nvPr/>
              </p:nvSpPr>
              <p:spPr bwMode="auto">
                <a:xfrm rot="5400000">
                  <a:off x="927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" name="Rectangle 946"/>
                <p:cNvSpPr>
                  <a:spLocks noChangeArrowheads="1"/>
                </p:cNvSpPr>
                <p:nvPr/>
              </p:nvSpPr>
              <p:spPr bwMode="auto">
                <a:xfrm rot="5400000">
                  <a:off x="902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3" name="Rectangle 947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" name="Rectangle 948"/>
                <p:cNvSpPr>
                  <a:spLocks noChangeArrowheads="1"/>
                </p:cNvSpPr>
                <p:nvPr/>
              </p:nvSpPr>
              <p:spPr bwMode="auto">
                <a:xfrm rot="5400000">
                  <a:off x="852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" name="Rectangle 949"/>
                <p:cNvSpPr>
                  <a:spLocks noChangeArrowheads="1"/>
                </p:cNvSpPr>
                <p:nvPr/>
              </p:nvSpPr>
              <p:spPr bwMode="auto">
                <a:xfrm rot="5400000">
                  <a:off x="827" y="2538"/>
                  <a:ext cx="1216" cy="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" name="Rectangle 950"/>
                <p:cNvSpPr>
                  <a:spLocks noChangeArrowheads="1"/>
                </p:cNvSpPr>
                <p:nvPr/>
              </p:nvSpPr>
              <p:spPr bwMode="auto">
                <a:xfrm rot="5400000">
                  <a:off x="803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" name="Rectangle 951"/>
                <p:cNvSpPr>
                  <a:spLocks noChangeArrowheads="1"/>
                </p:cNvSpPr>
                <p:nvPr/>
              </p:nvSpPr>
              <p:spPr bwMode="auto">
                <a:xfrm rot="5400000">
                  <a:off x="778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" name="Rectangle 952"/>
                <p:cNvSpPr>
                  <a:spLocks noChangeArrowheads="1"/>
                </p:cNvSpPr>
                <p:nvPr/>
              </p:nvSpPr>
              <p:spPr bwMode="auto">
                <a:xfrm rot="5400000">
                  <a:off x="753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9" name="Rectangle 953"/>
                <p:cNvSpPr>
                  <a:spLocks noChangeArrowheads="1"/>
                </p:cNvSpPr>
                <p:nvPr/>
              </p:nvSpPr>
              <p:spPr bwMode="auto">
                <a:xfrm rot="5400000">
                  <a:off x="728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0" name="Rectangle 954"/>
                <p:cNvSpPr>
                  <a:spLocks noChangeArrowheads="1"/>
                </p:cNvSpPr>
                <p:nvPr/>
              </p:nvSpPr>
              <p:spPr bwMode="auto">
                <a:xfrm rot="5400000">
                  <a:off x="703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1" name="Rectangle 955"/>
                <p:cNvSpPr>
                  <a:spLocks noChangeArrowheads="1"/>
                </p:cNvSpPr>
                <p:nvPr/>
              </p:nvSpPr>
              <p:spPr bwMode="auto">
                <a:xfrm rot="5400000">
                  <a:off x="678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2" name="Rectangle 956"/>
                <p:cNvSpPr>
                  <a:spLocks noChangeArrowheads="1"/>
                </p:cNvSpPr>
                <p:nvPr/>
              </p:nvSpPr>
              <p:spPr bwMode="auto">
                <a:xfrm rot="5400000">
                  <a:off x="653" y="2538"/>
                  <a:ext cx="1216" cy="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3" name="Rectangle 957"/>
                <p:cNvSpPr>
                  <a:spLocks noChangeArrowheads="1"/>
                </p:cNvSpPr>
                <p:nvPr/>
              </p:nvSpPr>
              <p:spPr bwMode="auto">
                <a:xfrm rot="5400000">
                  <a:off x="629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" name="Rectangle 958"/>
                <p:cNvSpPr>
                  <a:spLocks noChangeArrowheads="1"/>
                </p:cNvSpPr>
                <p:nvPr/>
              </p:nvSpPr>
              <p:spPr bwMode="auto">
                <a:xfrm rot="5400000">
                  <a:off x="604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" name="Rectangle 959"/>
                <p:cNvSpPr>
                  <a:spLocks noChangeArrowheads="1"/>
                </p:cNvSpPr>
                <p:nvPr/>
              </p:nvSpPr>
              <p:spPr bwMode="auto">
                <a:xfrm rot="5400000">
                  <a:off x="579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" name="Rectangle 960"/>
                <p:cNvSpPr>
                  <a:spLocks noChangeArrowheads="1"/>
                </p:cNvSpPr>
                <p:nvPr/>
              </p:nvSpPr>
              <p:spPr bwMode="auto">
                <a:xfrm rot="5400000">
                  <a:off x="1051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" name="Rectangle 961"/>
                <p:cNvSpPr>
                  <a:spLocks noChangeArrowheads="1"/>
                </p:cNvSpPr>
                <p:nvPr/>
              </p:nvSpPr>
              <p:spPr bwMode="auto">
                <a:xfrm rot="5400000">
                  <a:off x="1026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8" name="Rectangle 962"/>
                <p:cNvSpPr>
                  <a:spLocks noChangeArrowheads="1"/>
                </p:cNvSpPr>
                <p:nvPr/>
              </p:nvSpPr>
              <p:spPr bwMode="auto">
                <a:xfrm rot="5400000">
                  <a:off x="1001" y="2537"/>
                  <a:ext cx="1216" cy="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9" name="Rectangle 963"/>
                <p:cNvSpPr>
                  <a:spLocks noChangeArrowheads="1"/>
                </p:cNvSpPr>
                <p:nvPr/>
              </p:nvSpPr>
              <p:spPr bwMode="auto">
                <a:xfrm rot="5400000">
                  <a:off x="976" y="2538"/>
                  <a:ext cx="1216" cy="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988"/>
            <p:cNvGrpSpPr>
              <a:grpSpLocks/>
            </p:cNvGrpSpPr>
            <p:nvPr/>
          </p:nvGrpSpPr>
          <p:grpSpPr bwMode="auto">
            <a:xfrm>
              <a:off x="1778" y="2070"/>
              <a:ext cx="1486" cy="1368"/>
              <a:chOff x="1662" y="1842"/>
              <a:chExt cx="1486" cy="1368"/>
            </a:xfrm>
          </p:grpSpPr>
          <p:sp>
            <p:nvSpPr>
              <p:cNvPr id="85" name="Rectangle 606"/>
              <p:cNvSpPr>
                <a:spLocks noChangeArrowheads="1"/>
              </p:cNvSpPr>
              <p:nvPr/>
            </p:nvSpPr>
            <p:spPr bwMode="auto">
              <a:xfrm>
                <a:off x="1662" y="1842"/>
                <a:ext cx="1486" cy="1368"/>
              </a:xfrm>
              <a:prstGeom prst="rect">
                <a:avLst/>
              </a:prstGeom>
              <a:solidFill>
                <a:srgbClr val="02C800">
                  <a:alpha val="2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6" name="Group 987"/>
              <p:cNvGrpSpPr>
                <a:grpSpLocks/>
              </p:cNvGrpSpPr>
              <p:nvPr/>
            </p:nvGrpSpPr>
            <p:grpSpPr bwMode="auto">
              <a:xfrm>
                <a:off x="1662" y="1842"/>
                <a:ext cx="1486" cy="1368"/>
                <a:chOff x="1662" y="1842"/>
                <a:chExt cx="1486" cy="1368"/>
              </a:xfrm>
            </p:grpSpPr>
            <p:grpSp>
              <p:nvGrpSpPr>
                <p:cNvPr id="87" name="Group 648"/>
                <p:cNvGrpSpPr>
                  <a:grpSpLocks/>
                </p:cNvGrpSpPr>
                <p:nvPr/>
              </p:nvGrpSpPr>
              <p:grpSpPr bwMode="auto">
                <a:xfrm>
                  <a:off x="1662" y="1842"/>
                  <a:ext cx="1486" cy="1368"/>
                  <a:chOff x="4013" y="821"/>
                  <a:chExt cx="1520" cy="1368"/>
                </a:xfrm>
              </p:grpSpPr>
              <p:sp>
                <p:nvSpPr>
                  <p:cNvPr id="119" name="Rectangle 609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973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Rectangle 610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1049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Rectangle 611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1125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Rectangle 612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1201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Rectangle 613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1277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Rectangle 614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1353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Rectangle 615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1429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Rectangle 616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1505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7" name="Rectangle 617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1581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Rectangle 618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1657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Rectangle 619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1733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Rectangle 620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1809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Rectangle 621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1885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Rectangle 622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1961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Rectangle 623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2037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Rectangle 624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2113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Rectangle 646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821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6" name="Rectangle 647"/>
                  <p:cNvSpPr>
                    <a:spLocks noChangeArrowheads="1"/>
                  </p:cNvSpPr>
                  <p:nvPr/>
                </p:nvSpPr>
                <p:spPr bwMode="auto">
                  <a:xfrm>
                    <a:off x="4013" y="897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8" name="Group 986"/>
                <p:cNvGrpSpPr>
                  <a:grpSpLocks/>
                </p:cNvGrpSpPr>
                <p:nvPr/>
              </p:nvGrpSpPr>
              <p:grpSpPr bwMode="auto">
                <a:xfrm>
                  <a:off x="1663" y="1842"/>
                  <a:ext cx="1485" cy="1368"/>
                  <a:chOff x="1663" y="1842"/>
                  <a:chExt cx="1485" cy="1368"/>
                </a:xfrm>
              </p:grpSpPr>
              <p:sp>
                <p:nvSpPr>
                  <p:cNvPr id="89" name="Rectangle 63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449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Rectangle 63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400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Rectangle 63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351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Rectangle 63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301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Rectangle 63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252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Rectangle 63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202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Rectangle 63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152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6" name="Rectangle 63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103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Rectangle 64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54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Rectangle 64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04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Rectangle 96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944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Rectangle 96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895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Rectangle 96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846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Rectangle 96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796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3" name="Rectangle 97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747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4" name="Rectangle 97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697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5" name="Rectangle 97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647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6" name="Rectangle 97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598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Rectangle 97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549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Rectangle 97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499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Rectangle 97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439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Rectangle 97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390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Rectangle 97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341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Rectangle 97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291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Rectangle 98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242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Rectangle 98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192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Rectangle 98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142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Rectangle 98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093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Rectangle 98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044" y="2501"/>
                    <a:ext cx="1368" cy="4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" name="Rectangle 98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994" y="2501"/>
                    <a:ext cx="1368" cy="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7" name="Text Box 33"/>
            <p:cNvSpPr txBox="1">
              <a:spLocks noChangeArrowheads="1"/>
            </p:cNvSpPr>
            <p:nvPr/>
          </p:nvSpPr>
          <p:spPr bwMode="auto">
            <a:xfrm>
              <a:off x="4699" y="2013"/>
              <a:ext cx="228" cy="1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16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15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14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13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12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11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10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09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08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07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06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05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04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03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02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sz="1700">
                  <a:latin typeface="Monotype Corsiva" charset="0"/>
                </a:rPr>
                <a:t>01</a:t>
              </a:r>
            </a:p>
          </p:txBody>
        </p:sp>
        <p:grpSp>
          <p:nvGrpSpPr>
            <p:cNvPr id="8" name="Group 724"/>
            <p:cNvGrpSpPr>
              <a:grpSpLocks/>
            </p:cNvGrpSpPr>
            <p:nvPr/>
          </p:nvGrpSpPr>
          <p:grpSpPr bwMode="auto">
            <a:xfrm>
              <a:off x="3263" y="1994"/>
              <a:ext cx="745" cy="1520"/>
              <a:chOff x="3247" y="897"/>
              <a:chExt cx="2281" cy="1520"/>
            </a:xfrm>
          </p:grpSpPr>
          <p:sp>
            <p:nvSpPr>
              <p:cNvPr id="51" name="Rectangle 723"/>
              <p:cNvSpPr>
                <a:spLocks noChangeArrowheads="1"/>
              </p:cNvSpPr>
              <p:nvPr/>
            </p:nvSpPr>
            <p:spPr bwMode="auto">
              <a:xfrm>
                <a:off x="3249" y="897"/>
                <a:ext cx="2279" cy="1520"/>
              </a:xfrm>
              <a:prstGeom prst="rect">
                <a:avLst/>
              </a:prstGeom>
              <a:solidFill>
                <a:srgbClr val="6D0099">
                  <a:alpha val="2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2" name="Group 722"/>
              <p:cNvGrpSpPr>
                <a:grpSpLocks/>
              </p:cNvGrpSpPr>
              <p:nvPr/>
            </p:nvGrpSpPr>
            <p:grpSpPr bwMode="auto">
              <a:xfrm>
                <a:off x="3247" y="897"/>
                <a:ext cx="2281" cy="1520"/>
                <a:chOff x="3247" y="897"/>
                <a:chExt cx="2281" cy="1520"/>
              </a:xfrm>
            </p:grpSpPr>
            <p:grpSp>
              <p:nvGrpSpPr>
                <p:cNvPr id="53" name="Group 689"/>
                <p:cNvGrpSpPr>
                  <a:grpSpLocks/>
                </p:cNvGrpSpPr>
                <p:nvPr/>
              </p:nvGrpSpPr>
              <p:grpSpPr bwMode="auto">
                <a:xfrm>
                  <a:off x="3247" y="897"/>
                  <a:ext cx="2281" cy="1520"/>
                  <a:chOff x="2214" y="897"/>
                  <a:chExt cx="1518" cy="1216"/>
                </a:xfrm>
              </p:grpSpPr>
              <p:sp>
                <p:nvSpPr>
                  <p:cNvPr id="75" name="Rectangle 69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048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6" name="Rectangle 69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896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Rectangle 69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45" y="1429"/>
                    <a:ext cx="1216" cy="15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" name="Rectangle 69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593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Rectangle 69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441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Rectangle 69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289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Rectangle 69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137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Rectangle 69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986" y="1429"/>
                    <a:ext cx="1216" cy="15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" name="Rectangle 69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834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Rectangle 69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682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" name="Group 721"/>
                <p:cNvGrpSpPr>
                  <a:grpSpLocks/>
                </p:cNvGrpSpPr>
                <p:nvPr/>
              </p:nvGrpSpPr>
              <p:grpSpPr bwMode="auto">
                <a:xfrm>
                  <a:off x="3247" y="897"/>
                  <a:ext cx="2281" cy="1520"/>
                  <a:chOff x="3628" y="2312"/>
                  <a:chExt cx="1520" cy="1520"/>
                </a:xfrm>
              </p:grpSpPr>
              <p:sp>
                <p:nvSpPr>
                  <p:cNvPr id="55" name="Rectangle 701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464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Rectangle 702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540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Rectangle 703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616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Rectangle 704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692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Rectangle 705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768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" name="Rectangle 706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844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Rectangle 707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920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" name="Rectangle 708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996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Rectangle 709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072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Rectangle 710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148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" name="Rectangle 711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224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" name="Rectangle 712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300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" name="Rectangle 713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376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" name="Rectangle 714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452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" name="Rectangle 715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528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" name="Rectangle 716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604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Rectangle 717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312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" name="Rectangle 718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388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" name="Rectangle 719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680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" name="Rectangle 720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756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9" name="Group 740"/>
            <p:cNvGrpSpPr>
              <a:grpSpLocks/>
            </p:cNvGrpSpPr>
            <p:nvPr/>
          </p:nvGrpSpPr>
          <p:grpSpPr bwMode="auto">
            <a:xfrm>
              <a:off x="4008" y="1994"/>
              <a:ext cx="745" cy="1520"/>
              <a:chOff x="3247" y="897"/>
              <a:chExt cx="2281" cy="1520"/>
            </a:xfrm>
          </p:grpSpPr>
          <p:sp>
            <p:nvSpPr>
              <p:cNvPr id="17" name="Rectangle 741"/>
              <p:cNvSpPr>
                <a:spLocks noChangeArrowheads="1"/>
              </p:cNvSpPr>
              <p:nvPr/>
            </p:nvSpPr>
            <p:spPr bwMode="auto">
              <a:xfrm>
                <a:off x="3249" y="897"/>
                <a:ext cx="2279" cy="1520"/>
              </a:xfrm>
              <a:prstGeom prst="rect">
                <a:avLst/>
              </a:prstGeom>
              <a:solidFill>
                <a:srgbClr val="6D0099">
                  <a:alpha val="2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" name="Group 742"/>
              <p:cNvGrpSpPr>
                <a:grpSpLocks/>
              </p:cNvGrpSpPr>
              <p:nvPr/>
            </p:nvGrpSpPr>
            <p:grpSpPr bwMode="auto">
              <a:xfrm>
                <a:off x="3247" y="897"/>
                <a:ext cx="2281" cy="1520"/>
                <a:chOff x="3247" y="897"/>
                <a:chExt cx="2281" cy="1520"/>
              </a:xfrm>
            </p:grpSpPr>
            <p:grpSp>
              <p:nvGrpSpPr>
                <p:cNvPr id="19" name="Group 743"/>
                <p:cNvGrpSpPr>
                  <a:grpSpLocks/>
                </p:cNvGrpSpPr>
                <p:nvPr/>
              </p:nvGrpSpPr>
              <p:grpSpPr bwMode="auto">
                <a:xfrm>
                  <a:off x="3247" y="897"/>
                  <a:ext cx="2281" cy="1520"/>
                  <a:chOff x="2214" y="897"/>
                  <a:chExt cx="1518" cy="1216"/>
                </a:xfrm>
              </p:grpSpPr>
              <p:sp>
                <p:nvSpPr>
                  <p:cNvPr id="41" name="Rectangle 74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3048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74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896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" name="Rectangle 74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45" y="1429"/>
                    <a:ext cx="1216" cy="15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Rectangle 74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593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" name="Rectangle 74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441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Rectangle 74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289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75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137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75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986" y="1429"/>
                    <a:ext cx="1216" cy="15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75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834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75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682" y="1429"/>
                    <a:ext cx="1216" cy="15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754"/>
                <p:cNvGrpSpPr>
                  <a:grpSpLocks/>
                </p:cNvGrpSpPr>
                <p:nvPr/>
              </p:nvGrpSpPr>
              <p:grpSpPr bwMode="auto">
                <a:xfrm>
                  <a:off x="3247" y="897"/>
                  <a:ext cx="2281" cy="1520"/>
                  <a:chOff x="3628" y="2312"/>
                  <a:chExt cx="1520" cy="1520"/>
                </a:xfrm>
              </p:grpSpPr>
              <p:sp>
                <p:nvSpPr>
                  <p:cNvPr id="21" name="Rectangle 755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464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Rectangle 756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540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" name="Rectangle 757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616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" name="Rectangle 758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692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Rectangle 759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768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Rectangle 760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844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Rectangle 761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920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Rectangle 762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996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Rectangle 763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072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Rectangle 764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148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Rectangle 765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224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Rectangle 766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300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Rectangle 767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376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Rectangle 768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452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Rectangle 769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528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Rectangle 770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604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" name="Rectangle 771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312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Rectangle 772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388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Rectangle 773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680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Rectangle 774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3756"/>
                    <a:ext cx="1520" cy="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0" name="Group 736"/>
            <p:cNvGrpSpPr>
              <a:grpSpLocks/>
            </p:cNvGrpSpPr>
            <p:nvPr/>
          </p:nvGrpSpPr>
          <p:grpSpPr bwMode="auto">
            <a:xfrm>
              <a:off x="627" y="1783"/>
              <a:ext cx="4313" cy="1960"/>
              <a:chOff x="577" y="1211"/>
              <a:chExt cx="4313" cy="1960"/>
            </a:xfrm>
          </p:grpSpPr>
          <p:sp>
            <p:nvSpPr>
              <p:cNvPr id="11" name="AutoShape 726"/>
              <p:cNvSpPr>
                <a:spLocks noChangeArrowheads="1"/>
              </p:cNvSpPr>
              <p:nvPr/>
            </p:nvSpPr>
            <p:spPr bwMode="auto">
              <a:xfrm rot="5400000">
                <a:off x="1110" y="2085"/>
                <a:ext cx="1734" cy="182"/>
              </a:xfrm>
              <a:prstGeom prst="wave">
                <a:avLst>
                  <a:gd name="adj1" fmla="val 20644"/>
                  <a:gd name="adj2" fmla="val 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AutoShape 728"/>
              <p:cNvSpPr>
                <a:spLocks noChangeArrowheads="1"/>
              </p:cNvSpPr>
              <p:nvPr/>
            </p:nvSpPr>
            <p:spPr bwMode="auto">
              <a:xfrm rot="5400000">
                <a:off x="545" y="2085"/>
                <a:ext cx="1733" cy="182"/>
              </a:xfrm>
              <a:prstGeom prst="wave">
                <a:avLst>
                  <a:gd name="adj1" fmla="val 20644"/>
                  <a:gd name="adj2" fmla="val 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utoShape 729"/>
              <p:cNvSpPr>
                <a:spLocks noChangeArrowheads="1"/>
              </p:cNvSpPr>
              <p:nvPr/>
            </p:nvSpPr>
            <p:spPr bwMode="auto">
              <a:xfrm rot="5400000">
                <a:off x="2617" y="2085"/>
                <a:ext cx="1733" cy="182"/>
              </a:xfrm>
              <a:prstGeom prst="wave">
                <a:avLst>
                  <a:gd name="adj1" fmla="val 20644"/>
                  <a:gd name="adj2" fmla="val 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AutoShape 730"/>
              <p:cNvSpPr>
                <a:spLocks noChangeArrowheads="1"/>
              </p:cNvSpPr>
              <p:nvPr/>
            </p:nvSpPr>
            <p:spPr bwMode="auto">
              <a:xfrm rot="5400000">
                <a:off x="2079" y="2085"/>
                <a:ext cx="1733" cy="182"/>
              </a:xfrm>
              <a:prstGeom prst="wave">
                <a:avLst>
                  <a:gd name="adj1" fmla="val 20644"/>
                  <a:gd name="adj2" fmla="val 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734"/>
              <p:cNvSpPr>
                <a:spLocks noChangeArrowheads="1"/>
              </p:cNvSpPr>
              <p:nvPr/>
            </p:nvSpPr>
            <p:spPr bwMode="auto">
              <a:xfrm>
                <a:off x="577" y="3012"/>
                <a:ext cx="4209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735"/>
              <p:cNvSpPr>
                <a:spLocks noChangeArrowheads="1"/>
              </p:cNvSpPr>
              <p:nvPr/>
            </p:nvSpPr>
            <p:spPr bwMode="auto">
              <a:xfrm>
                <a:off x="681" y="1211"/>
                <a:ext cx="4209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6" name="Group 376"/>
          <p:cNvGrpSpPr>
            <a:grpSpLocks/>
          </p:cNvGrpSpPr>
          <p:nvPr/>
        </p:nvGrpSpPr>
        <p:grpSpPr bwMode="auto">
          <a:xfrm>
            <a:off x="468313" y="1838325"/>
            <a:ext cx="4138612" cy="296863"/>
            <a:chOff x="295" y="1158"/>
            <a:chExt cx="2607" cy="187"/>
          </a:xfrm>
        </p:grpSpPr>
        <p:sp>
          <p:nvSpPr>
            <p:cNvPr id="217" name="Rectangle 313"/>
            <p:cNvSpPr>
              <a:spLocks noChangeArrowheads="1"/>
            </p:cNvSpPr>
            <p:nvPr/>
          </p:nvSpPr>
          <p:spPr bwMode="auto">
            <a:xfrm>
              <a:off x="1413" y="1158"/>
              <a:ext cx="1489" cy="187"/>
            </a:xfrm>
            <a:prstGeom prst="rect">
              <a:avLst/>
            </a:prstGeom>
            <a:solidFill>
              <a:srgbClr val="6D0099">
                <a:alpha val="2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Rectangle 314"/>
            <p:cNvSpPr>
              <a:spLocks noChangeArrowheads="1"/>
            </p:cNvSpPr>
            <p:nvPr/>
          </p:nvSpPr>
          <p:spPr bwMode="auto">
            <a:xfrm>
              <a:off x="880" y="1158"/>
              <a:ext cx="534" cy="187"/>
            </a:xfrm>
            <a:prstGeom prst="rect">
              <a:avLst/>
            </a:prstGeom>
            <a:solidFill>
              <a:srgbClr val="02C800">
                <a:alpha val="2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Rectangle 315"/>
            <p:cNvSpPr>
              <a:spLocks noChangeArrowheads="1"/>
            </p:cNvSpPr>
            <p:nvPr/>
          </p:nvSpPr>
          <p:spPr bwMode="auto">
            <a:xfrm>
              <a:off x="295" y="1158"/>
              <a:ext cx="585" cy="187"/>
            </a:xfrm>
            <a:prstGeom prst="rect">
              <a:avLst/>
            </a:prstGeom>
            <a:solidFill>
              <a:srgbClr val="000BE4">
                <a:alpha val="2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0" name="Text Box 322"/>
          <p:cNvSpPr txBox="1">
            <a:spLocks noChangeArrowheads="1"/>
          </p:cNvSpPr>
          <p:nvPr/>
        </p:nvSpPr>
        <p:spPr bwMode="auto">
          <a:xfrm>
            <a:off x="773113" y="18097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1</a:t>
            </a:r>
          </a:p>
        </p:txBody>
      </p:sp>
      <p:sp>
        <p:nvSpPr>
          <p:cNvPr id="221" name="Text Box 323"/>
          <p:cNvSpPr txBox="1">
            <a:spLocks noChangeArrowheads="1"/>
          </p:cNvSpPr>
          <p:nvPr/>
        </p:nvSpPr>
        <p:spPr bwMode="auto">
          <a:xfrm>
            <a:off x="1687513" y="18097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2</a:t>
            </a:r>
          </a:p>
        </p:txBody>
      </p:sp>
      <p:sp>
        <p:nvSpPr>
          <p:cNvPr id="222" name="Text Box 324"/>
          <p:cNvSpPr txBox="1">
            <a:spLocks noChangeArrowheads="1"/>
          </p:cNvSpPr>
          <p:nvPr/>
        </p:nvSpPr>
        <p:spPr bwMode="auto">
          <a:xfrm>
            <a:off x="3219450" y="18097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3</a:t>
            </a:r>
          </a:p>
        </p:txBody>
      </p:sp>
      <p:sp>
        <p:nvSpPr>
          <p:cNvPr id="223" name="Text Box 325"/>
          <p:cNvSpPr txBox="1">
            <a:spLocks noChangeArrowheads="1"/>
          </p:cNvSpPr>
          <p:nvPr/>
        </p:nvSpPr>
        <p:spPr bwMode="auto">
          <a:xfrm>
            <a:off x="5653088" y="18097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4</a:t>
            </a:r>
          </a:p>
        </p:txBody>
      </p:sp>
      <p:sp>
        <p:nvSpPr>
          <p:cNvPr id="224" name="Text Box 326"/>
          <p:cNvSpPr txBox="1">
            <a:spLocks noChangeArrowheads="1"/>
          </p:cNvSpPr>
          <p:nvPr/>
        </p:nvSpPr>
        <p:spPr bwMode="auto">
          <a:xfrm>
            <a:off x="7270750" y="18097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5</a:t>
            </a:r>
          </a:p>
        </p:txBody>
      </p:sp>
      <p:sp>
        <p:nvSpPr>
          <p:cNvPr id="225" name="Text Box 327"/>
          <p:cNvSpPr txBox="1">
            <a:spLocks noChangeArrowheads="1"/>
          </p:cNvSpPr>
          <p:nvPr/>
        </p:nvSpPr>
        <p:spPr bwMode="auto">
          <a:xfrm>
            <a:off x="8145463" y="18097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6</a:t>
            </a:r>
          </a:p>
        </p:txBody>
      </p:sp>
      <p:sp>
        <p:nvSpPr>
          <p:cNvPr id="226" name="Text Box 329"/>
          <p:cNvSpPr txBox="1">
            <a:spLocks noChangeArrowheads="1"/>
          </p:cNvSpPr>
          <p:nvPr/>
        </p:nvSpPr>
        <p:spPr bwMode="auto">
          <a:xfrm>
            <a:off x="268288" y="2085975"/>
            <a:ext cx="4297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56</a:t>
            </a:r>
            <a:r>
              <a:rPr lang="en-US" sz="1400" b="1" baseline="30000"/>
              <a:t>o</a:t>
            </a:r>
            <a:endParaRPr lang="en-US" sz="1400" b="1"/>
          </a:p>
        </p:txBody>
      </p:sp>
      <p:sp>
        <p:nvSpPr>
          <p:cNvPr id="227" name="Text Box 330"/>
          <p:cNvSpPr txBox="1">
            <a:spLocks noChangeArrowheads="1"/>
          </p:cNvSpPr>
          <p:nvPr/>
        </p:nvSpPr>
        <p:spPr bwMode="auto">
          <a:xfrm>
            <a:off x="1130300" y="2085975"/>
            <a:ext cx="5660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43.6</a:t>
            </a:r>
            <a:r>
              <a:rPr lang="en-US" sz="1400" b="1" baseline="30000"/>
              <a:t>o</a:t>
            </a:r>
            <a:endParaRPr lang="en-US" sz="1400" b="1"/>
          </a:p>
        </p:txBody>
      </p:sp>
      <p:sp>
        <p:nvSpPr>
          <p:cNvPr id="228" name="Text Box 331"/>
          <p:cNvSpPr txBox="1">
            <a:spLocks noChangeArrowheads="1"/>
          </p:cNvSpPr>
          <p:nvPr/>
        </p:nvSpPr>
        <p:spPr bwMode="auto">
          <a:xfrm>
            <a:off x="2047875" y="2085975"/>
            <a:ext cx="4297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32</a:t>
            </a:r>
            <a:r>
              <a:rPr lang="en-US" sz="1400" b="1" baseline="30000"/>
              <a:t>o</a:t>
            </a:r>
            <a:endParaRPr lang="en-US" sz="1400" b="1"/>
          </a:p>
        </p:txBody>
      </p:sp>
      <p:sp>
        <p:nvSpPr>
          <p:cNvPr id="229" name="Text Box 332"/>
          <p:cNvSpPr txBox="1">
            <a:spLocks noChangeArrowheads="1"/>
          </p:cNvSpPr>
          <p:nvPr/>
        </p:nvSpPr>
        <p:spPr bwMode="auto">
          <a:xfrm>
            <a:off x="6807200" y="2085975"/>
            <a:ext cx="4297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32</a:t>
            </a:r>
            <a:r>
              <a:rPr lang="en-US" sz="1400" b="1" baseline="30000"/>
              <a:t>o</a:t>
            </a:r>
            <a:endParaRPr lang="en-US" sz="1400" b="1"/>
          </a:p>
        </p:txBody>
      </p:sp>
      <p:sp>
        <p:nvSpPr>
          <p:cNvPr id="230" name="Text Box 333"/>
          <p:cNvSpPr txBox="1">
            <a:spLocks noChangeArrowheads="1"/>
          </p:cNvSpPr>
          <p:nvPr/>
        </p:nvSpPr>
        <p:spPr bwMode="auto">
          <a:xfrm>
            <a:off x="7537450" y="2085975"/>
            <a:ext cx="5660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43.6</a:t>
            </a:r>
            <a:r>
              <a:rPr lang="en-US" sz="1400" b="1" baseline="30000"/>
              <a:t>o</a:t>
            </a:r>
            <a:endParaRPr lang="en-US" sz="1400" b="1"/>
          </a:p>
        </p:txBody>
      </p:sp>
      <p:sp>
        <p:nvSpPr>
          <p:cNvPr id="231" name="Text Box 334"/>
          <p:cNvSpPr txBox="1">
            <a:spLocks noChangeArrowheads="1"/>
          </p:cNvSpPr>
          <p:nvPr/>
        </p:nvSpPr>
        <p:spPr bwMode="auto">
          <a:xfrm>
            <a:off x="8545513" y="2085975"/>
            <a:ext cx="4297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56</a:t>
            </a:r>
            <a:r>
              <a:rPr lang="en-US" sz="1400" b="1" baseline="30000"/>
              <a:t>o</a:t>
            </a:r>
            <a:endParaRPr lang="en-US" sz="1400" b="1"/>
          </a:p>
        </p:txBody>
      </p:sp>
      <p:sp>
        <p:nvSpPr>
          <p:cNvPr id="232" name="Text Box 335"/>
          <p:cNvSpPr txBox="1">
            <a:spLocks noChangeArrowheads="1"/>
          </p:cNvSpPr>
          <p:nvPr/>
        </p:nvSpPr>
        <p:spPr bwMode="auto">
          <a:xfrm>
            <a:off x="4349750" y="2085975"/>
            <a:ext cx="5693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nadir</a:t>
            </a:r>
          </a:p>
        </p:txBody>
      </p:sp>
      <p:sp>
        <p:nvSpPr>
          <p:cNvPr id="233" name="Text Box 336"/>
          <p:cNvSpPr txBox="1">
            <a:spLocks noChangeArrowheads="1"/>
          </p:cNvSpPr>
          <p:nvPr/>
        </p:nvSpPr>
        <p:spPr bwMode="auto">
          <a:xfrm>
            <a:off x="107950" y="1575206"/>
            <a:ext cx="7736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1500km</a:t>
            </a:r>
          </a:p>
        </p:txBody>
      </p:sp>
      <p:sp>
        <p:nvSpPr>
          <p:cNvPr id="234" name="Text Box 337"/>
          <p:cNvSpPr txBox="1">
            <a:spLocks noChangeArrowheads="1"/>
          </p:cNvSpPr>
          <p:nvPr/>
        </p:nvSpPr>
        <p:spPr bwMode="auto">
          <a:xfrm>
            <a:off x="1112838" y="1575206"/>
            <a:ext cx="6898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850km</a:t>
            </a:r>
          </a:p>
        </p:txBody>
      </p:sp>
      <p:sp>
        <p:nvSpPr>
          <p:cNvPr id="235" name="Text Box 338"/>
          <p:cNvSpPr txBox="1">
            <a:spLocks noChangeArrowheads="1"/>
          </p:cNvSpPr>
          <p:nvPr/>
        </p:nvSpPr>
        <p:spPr bwMode="auto">
          <a:xfrm>
            <a:off x="1925638" y="1575206"/>
            <a:ext cx="6898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530km</a:t>
            </a:r>
          </a:p>
        </p:txBody>
      </p:sp>
      <p:sp>
        <p:nvSpPr>
          <p:cNvPr id="236" name="Text Box 339"/>
          <p:cNvSpPr txBox="1">
            <a:spLocks noChangeArrowheads="1"/>
          </p:cNvSpPr>
          <p:nvPr/>
        </p:nvSpPr>
        <p:spPr bwMode="auto">
          <a:xfrm>
            <a:off x="6656388" y="1575206"/>
            <a:ext cx="6898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530km</a:t>
            </a:r>
          </a:p>
        </p:txBody>
      </p:sp>
      <p:sp>
        <p:nvSpPr>
          <p:cNvPr id="237" name="Text Box 340"/>
          <p:cNvSpPr txBox="1">
            <a:spLocks noChangeArrowheads="1"/>
          </p:cNvSpPr>
          <p:nvPr/>
        </p:nvSpPr>
        <p:spPr bwMode="auto">
          <a:xfrm>
            <a:off x="7462838" y="1575206"/>
            <a:ext cx="6898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850km</a:t>
            </a:r>
          </a:p>
        </p:txBody>
      </p:sp>
      <p:sp>
        <p:nvSpPr>
          <p:cNvPr id="238" name="Text Box 341"/>
          <p:cNvSpPr txBox="1">
            <a:spLocks noChangeArrowheads="1"/>
          </p:cNvSpPr>
          <p:nvPr/>
        </p:nvSpPr>
        <p:spPr bwMode="auto">
          <a:xfrm>
            <a:off x="8287566" y="1575206"/>
            <a:ext cx="7778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1500km</a:t>
            </a:r>
          </a:p>
        </p:txBody>
      </p:sp>
      <p:sp>
        <p:nvSpPr>
          <p:cNvPr id="239" name="Text Box 343"/>
          <p:cNvSpPr txBox="1">
            <a:spLocks noChangeArrowheads="1"/>
          </p:cNvSpPr>
          <p:nvPr/>
        </p:nvSpPr>
        <p:spPr bwMode="auto">
          <a:xfrm>
            <a:off x="6542982" y="5191531"/>
            <a:ext cx="23859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three 250m samples per pixel</a:t>
            </a:r>
          </a:p>
        </p:txBody>
      </p:sp>
      <p:sp>
        <p:nvSpPr>
          <p:cNvPr id="240" name="Line 344"/>
          <p:cNvSpPr>
            <a:spLocks noChangeShapeType="1"/>
          </p:cNvSpPr>
          <p:nvPr/>
        </p:nvSpPr>
        <p:spPr bwMode="auto">
          <a:xfrm flipH="1" flipV="1">
            <a:off x="7292975" y="4919663"/>
            <a:ext cx="236538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" name="Text Box 345"/>
          <p:cNvSpPr txBox="1">
            <a:spLocks noChangeArrowheads="1"/>
          </p:cNvSpPr>
          <p:nvPr/>
        </p:nvSpPr>
        <p:spPr bwMode="auto">
          <a:xfrm>
            <a:off x="3998189" y="5082387"/>
            <a:ext cx="22752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two 250m samples per pixel</a:t>
            </a:r>
          </a:p>
        </p:txBody>
      </p:sp>
      <p:sp>
        <p:nvSpPr>
          <p:cNvPr id="242" name="Line 346"/>
          <p:cNvSpPr>
            <a:spLocks noChangeShapeType="1"/>
          </p:cNvSpPr>
          <p:nvPr/>
        </p:nvSpPr>
        <p:spPr bwMode="auto">
          <a:xfrm flipH="1" flipV="1">
            <a:off x="4643438" y="4797425"/>
            <a:ext cx="236537" cy="363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3" name="Text Box 347"/>
          <p:cNvSpPr txBox="1">
            <a:spLocks noChangeArrowheads="1"/>
          </p:cNvSpPr>
          <p:nvPr/>
        </p:nvSpPr>
        <p:spPr bwMode="auto">
          <a:xfrm>
            <a:off x="1816917" y="4988331"/>
            <a:ext cx="13029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no aggregation</a:t>
            </a:r>
          </a:p>
        </p:txBody>
      </p:sp>
      <p:sp>
        <p:nvSpPr>
          <p:cNvPr id="244" name="Line 348"/>
          <p:cNvSpPr>
            <a:spLocks noChangeShapeType="1"/>
          </p:cNvSpPr>
          <p:nvPr/>
        </p:nvSpPr>
        <p:spPr bwMode="auto">
          <a:xfrm flipH="1" flipV="1">
            <a:off x="2163763" y="4678363"/>
            <a:ext cx="200025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" name="Line 349"/>
          <p:cNvSpPr>
            <a:spLocks noChangeShapeType="1"/>
          </p:cNvSpPr>
          <p:nvPr/>
        </p:nvSpPr>
        <p:spPr bwMode="auto">
          <a:xfrm>
            <a:off x="1193800" y="2557463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 b="1"/>
          </a:p>
        </p:txBody>
      </p:sp>
      <p:sp>
        <p:nvSpPr>
          <p:cNvPr id="246" name="Line 351"/>
          <p:cNvSpPr>
            <a:spLocks noChangeShapeType="1"/>
          </p:cNvSpPr>
          <p:nvPr/>
        </p:nvSpPr>
        <p:spPr bwMode="auto">
          <a:xfrm>
            <a:off x="1192213" y="2805113"/>
            <a:ext cx="244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" name="Line 352"/>
          <p:cNvSpPr>
            <a:spLocks noChangeShapeType="1"/>
          </p:cNvSpPr>
          <p:nvPr/>
        </p:nvSpPr>
        <p:spPr bwMode="auto">
          <a:xfrm>
            <a:off x="1189038" y="4738688"/>
            <a:ext cx="24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" name="Line 353"/>
          <p:cNvSpPr>
            <a:spLocks noChangeShapeType="1"/>
          </p:cNvSpPr>
          <p:nvPr/>
        </p:nvSpPr>
        <p:spPr bwMode="auto">
          <a:xfrm>
            <a:off x="1187450" y="4986338"/>
            <a:ext cx="244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9" name="Freeform 354"/>
          <p:cNvSpPr>
            <a:spLocks/>
          </p:cNvSpPr>
          <p:nvPr/>
        </p:nvSpPr>
        <p:spPr bwMode="auto">
          <a:xfrm>
            <a:off x="831850" y="2686050"/>
            <a:ext cx="450850" cy="2154238"/>
          </a:xfrm>
          <a:custGeom>
            <a:avLst/>
            <a:gdLst>
              <a:gd name="T0" fmla="*/ 284 w 284"/>
              <a:gd name="T1" fmla="*/ 0 h 1357"/>
              <a:gd name="T2" fmla="*/ 139 w 284"/>
              <a:gd name="T3" fmla="*/ 0 h 1357"/>
              <a:gd name="T4" fmla="*/ 0 w 284"/>
              <a:gd name="T5" fmla="*/ 679 h 1357"/>
              <a:gd name="T6" fmla="*/ 181 w 284"/>
              <a:gd name="T7" fmla="*/ 1357 h 1357"/>
              <a:gd name="T8" fmla="*/ 284 w 284"/>
              <a:gd name="T9" fmla="*/ 1357 h 1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" h="1357">
                <a:moveTo>
                  <a:pt x="284" y="0"/>
                </a:moveTo>
                <a:lnTo>
                  <a:pt x="139" y="0"/>
                </a:lnTo>
                <a:lnTo>
                  <a:pt x="0" y="679"/>
                </a:lnTo>
                <a:lnTo>
                  <a:pt x="181" y="1357"/>
                </a:lnTo>
                <a:lnTo>
                  <a:pt x="284" y="135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0" name="Text Box 355"/>
          <p:cNvSpPr txBox="1">
            <a:spLocks noChangeArrowheads="1"/>
          </p:cNvSpPr>
          <p:nvPr/>
        </p:nvSpPr>
        <p:spPr bwMode="auto">
          <a:xfrm>
            <a:off x="143284" y="3573868"/>
            <a:ext cx="803838" cy="43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/>
              <a:t>bow-tie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/>
              <a:t>deletion</a:t>
            </a:r>
          </a:p>
        </p:txBody>
      </p:sp>
      <p:sp>
        <p:nvSpPr>
          <p:cNvPr id="251" name="Text Box 356"/>
          <p:cNvSpPr txBox="1">
            <a:spLocks noChangeArrowheads="1"/>
          </p:cNvSpPr>
          <p:nvPr/>
        </p:nvSpPr>
        <p:spPr bwMode="auto">
          <a:xfrm>
            <a:off x="2955132" y="1184452"/>
            <a:ext cx="32220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Scan Aggregation Zones</a:t>
            </a:r>
          </a:p>
        </p:txBody>
      </p:sp>
      <p:sp>
        <p:nvSpPr>
          <p:cNvPr id="252" name="Text Box 358"/>
          <p:cNvSpPr txBox="1">
            <a:spLocks noChangeArrowheads="1"/>
          </p:cNvSpPr>
          <p:nvPr/>
        </p:nvSpPr>
        <p:spPr bwMode="auto">
          <a:xfrm>
            <a:off x="247655" y="5946533"/>
            <a:ext cx="712946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/>
              <a:t>Dual-gain Bands - samples aggregated on ground.</a:t>
            </a:r>
          </a:p>
          <a:p>
            <a:r>
              <a:rPr lang="en-US" sz="1600" b="1" dirty="0"/>
              <a:t>Singe-gain Bands - samples aggregated on-board (only M6 for ocean bands).</a:t>
            </a:r>
          </a:p>
        </p:txBody>
      </p:sp>
      <p:grpSp>
        <p:nvGrpSpPr>
          <p:cNvPr id="253" name="Group 377"/>
          <p:cNvGrpSpPr>
            <a:grpSpLocks/>
          </p:cNvGrpSpPr>
          <p:nvPr/>
        </p:nvGrpSpPr>
        <p:grpSpPr bwMode="auto">
          <a:xfrm flipH="1">
            <a:off x="4606925" y="1838325"/>
            <a:ext cx="4138613" cy="296863"/>
            <a:chOff x="295" y="1158"/>
            <a:chExt cx="2607" cy="187"/>
          </a:xfrm>
        </p:grpSpPr>
        <p:sp>
          <p:nvSpPr>
            <p:cNvPr id="254" name="Rectangle 378"/>
            <p:cNvSpPr>
              <a:spLocks noChangeArrowheads="1"/>
            </p:cNvSpPr>
            <p:nvPr/>
          </p:nvSpPr>
          <p:spPr bwMode="auto">
            <a:xfrm>
              <a:off x="1413" y="1158"/>
              <a:ext cx="1489" cy="187"/>
            </a:xfrm>
            <a:prstGeom prst="rect">
              <a:avLst/>
            </a:prstGeom>
            <a:solidFill>
              <a:srgbClr val="6D0099">
                <a:alpha val="2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Rectangle 379"/>
            <p:cNvSpPr>
              <a:spLocks noChangeArrowheads="1"/>
            </p:cNvSpPr>
            <p:nvPr/>
          </p:nvSpPr>
          <p:spPr bwMode="auto">
            <a:xfrm>
              <a:off x="880" y="1158"/>
              <a:ext cx="534" cy="187"/>
            </a:xfrm>
            <a:prstGeom prst="rect">
              <a:avLst/>
            </a:prstGeom>
            <a:solidFill>
              <a:srgbClr val="02C800">
                <a:alpha val="2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Rectangle 380"/>
            <p:cNvSpPr>
              <a:spLocks noChangeArrowheads="1"/>
            </p:cNvSpPr>
            <p:nvPr/>
          </p:nvSpPr>
          <p:spPr bwMode="auto">
            <a:xfrm>
              <a:off x="295" y="1158"/>
              <a:ext cx="585" cy="187"/>
            </a:xfrm>
            <a:prstGeom prst="rect">
              <a:avLst/>
            </a:prstGeom>
            <a:solidFill>
              <a:srgbClr val="000BE4">
                <a:alpha val="2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7" name="Text Box 382"/>
          <p:cNvSpPr txBox="1">
            <a:spLocks noChangeArrowheads="1"/>
          </p:cNvSpPr>
          <p:nvPr/>
        </p:nvSpPr>
        <p:spPr bwMode="auto">
          <a:xfrm>
            <a:off x="6601274" y="5776605"/>
            <a:ext cx="22395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source: MDFCB, 4 Nov 2004</a:t>
            </a:r>
          </a:p>
        </p:txBody>
      </p:sp>
      <p:sp>
        <p:nvSpPr>
          <p:cNvPr id="25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The Anatomy of a VIIRS Scan</a:t>
            </a:r>
            <a:endParaRPr lang="en-US" b="1" dirty="0"/>
          </a:p>
        </p:txBody>
      </p:sp>
      <p:sp>
        <p:nvSpPr>
          <p:cNvPr id="259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23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4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4455"/>
            <a:ext cx="8229600" cy="1143000"/>
          </a:xfrm>
        </p:spPr>
        <p:txBody>
          <a:bodyPr/>
          <a:lstStyle/>
          <a:p>
            <a:r>
              <a:rPr lang="en-US" b="1" dirty="0" smtClean="0"/>
              <a:t>VOST Calibration</a:t>
            </a:r>
            <a:endParaRPr lang="en-US" b="1" dirty="0"/>
          </a:p>
        </p:txBody>
      </p:sp>
      <p:sp>
        <p:nvSpPr>
          <p:cNvPr id="5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24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03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Solar Calibration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122" y="1293384"/>
            <a:ext cx="8545214" cy="5102225"/>
          </a:xfrm>
        </p:spPr>
        <p:txBody>
          <a:bodyPr>
            <a:normAutofit/>
          </a:bodyPr>
          <a:lstStyle/>
          <a:p>
            <a:pPr>
              <a:buClr>
                <a:srgbClr val="1226FA"/>
              </a:buClr>
              <a:buFont typeface="Courier New"/>
              <a:buChar char="o"/>
            </a:pPr>
            <a:r>
              <a:rPr lang="en-US" b="1" dirty="0" smtClean="0"/>
              <a:t>VOST </a:t>
            </a:r>
            <a:r>
              <a:rPr lang="en-US" b="1" dirty="0"/>
              <a:t>p</a:t>
            </a:r>
            <a:r>
              <a:rPr lang="en-US" b="1" dirty="0" smtClean="0"/>
              <a:t>re</a:t>
            </a:r>
            <a:r>
              <a:rPr lang="en-US" b="1" dirty="0"/>
              <a:t>-launch </a:t>
            </a:r>
            <a:r>
              <a:rPr lang="en-US" b="1" dirty="0" smtClean="0"/>
              <a:t>counts-to-radiance conversion uses linearization </a:t>
            </a:r>
            <a:r>
              <a:rPr lang="en-US" b="1" dirty="0"/>
              <a:t>of ATBD </a:t>
            </a:r>
            <a:r>
              <a:rPr lang="en-US" b="1" dirty="0" smtClean="0"/>
              <a:t>eqns</a:t>
            </a:r>
            <a:r>
              <a:rPr lang="en-US" b="1" dirty="0"/>
              <a:t>.</a:t>
            </a:r>
          </a:p>
          <a:p>
            <a:pPr>
              <a:buClr>
                <a:srgbClr val="1226FA"/>
              </a:buClr>
              <a:buFont typeface="Courier New"/>
              <a:buChar char="o"/>
            </a:pPr>
            <a:r>
              <a:rPr lang="en-US" b="1" dirty="0" smtClean="0"/>
              <a:t>Solar Diffuser (SD) is used </a:t>
            </a:r>
            <a:r>
              <a:rPr lang="en-US" b="1" dirty="0"/>
              <a:t>to track changes in instrument </a:t>
            </a:r>
            <a:r>
              <a:rPr lang="en-US" b="1" dirty="0" smtClean="0"/>
              <a:t>response from prelaunch.</a:t>
            </a:r>
          </a:p>
          <a:p>
            <a:pPr>
              <a:buClr>
                <a:srgbClr val="1226FA"/>
              </a:buClr>
              <a:buFont typeface="Courier New"/>
              <a:buChar char="o"/>
            </a:pPr>
            <a:r>
              <a:rPr lang="en-US" b="1" dirty="0" smtClean="0"/>
              <a:t>SDSM tracks </a:t>
            </a:r>
            <a:r>
              <a:rPr lang="en-US" b="1" dirty="0"/>
              <a:t>changes in </a:t>
            </a:r>
            <a:r>
              <a:rPr lang="en-US" b="1" dirty="0" smtClean="0"/>
              <a:t>SD.  </a:t>
            </a:r>
            <a:r>
              <a:rPr lang="en-US" dirty="0" smtClean="0">
                <a:solidFill>
                  <a:srgbClr val="6FA0FA"/>
                </a:solidFill>
              </a:rPr>
              <a:t>(</a:t>
            </a:r>
            <a:r>
              <a:rPr lang="en-US" dirty="0" err="1" smtClean="0">
                <a:solidFill>
                  <a:srgbClr val="6FA0FA"/>
                </a:solidFill>
              </a:rPr>
              <a:t>Quis</a:t>
            </a:r>
            <a:r>
              <a:rPr lang="en-US" dirty="0" smtClean="0">
                <a:solidFill>
                  <a:srgbClr val="6FA0FA"/>
                </a:solidFill>
              </a:rPr>
              <a:t> </a:t>
            </a:r>
            <a:r>
              <a:rPr lang="en-US" dirty="0" err="1" smtClean="0">
                <a:solidFill>
                  <a:srgbClr val="6FA0FA"/>
                </a:solidFill>
              </a:rPr>
              <a:t>custodiet</a:t>
            </a:r>
            <a:r>
              <a:rPr lang="en-US" dirty="0" smtClean="0">
                <a:solidFill>
                  <a:srgbClr val="6FA0FA"/>
                </a:solidFill>
              </a:rPr>
              <a:t> </a:t>
            </a:r>
            <a:r>
              <a:rPr lang="en-US" dirty="0" err="1" smtClean="0">
                <a:solidFill>
                  <a:srgbClr val="6FA0FA"/>
                </a:solidFill>
              </a:rPr>
              <a:t>ipsos</a:t>
            </a:r>
            <a:r>
              <a:rPr lang="en-US" dirty="0" smtClean="0">
                <a:solidFill>
                  <a:srgbClr val="6FA0FA"/>
                </a:solidFill>
              </a:rPr>
              <a:t> </a:t>
            </a:r>
            <a:r>
              <a:rPr lang="en-US" dirty="0" err="1" smtClean="0">
                <a:solidFill>
                  <a:srgbClr val="6FA0FA"/>
                </a:solidFill>
              </a:rPr>
              <a:t>custodes</a:t>
            </a:r>
            <a:r>
              <a:rPr lang="en-US" dirty="0" smtClean="0">
                <a:solidFill>
                  <a:srgbClr val="6FA0FA"/>
                </a:solidFill>
              </a:rPr>
              <a:t>?)</a:t>
            </a:r>
            <a:endParaRPr lang="en-US" dirty="0">
              <a:solidFill>
                <a:srgbClr val="6FA0FA"/>
              </a:solidFill>
            </a:endParaRPr>
          </a:p>
          <a:p>
            <a:pPr>
              <a:buClr>
                <a:srgbClr val="1226FA"/>
              </a:buClr>
              <a:buFont typeface="Courier New"/>
              <a:buChar char="o"/>
            </a:pPr>
            <a:r>
              <a:rPr lang="en-US" b="1" dirty="0" smtClean="0"/>
              <a:t>VOST developed a time-dependent </a:t>
            </a:r>
            <a:r>
              <a:rPr lang="en-US" b="1" dirty="0"/>
              <a:t>capability </a:t>
            </a:r>
            <a:r>
              <a:rPr lang="en-US" b="1" dirty="0" smtClean="0"/>
              <a:t>to support reprocessing.</a:t>
            </a:r>
            <a:endParaRPr lang="en-US" b="1" dirty="0"/>
          </a:p>
        </p:txBody>
      </p:sp>
      <p:sp>
        <p:nvSpPr>
          <p:cNvPr id="4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25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30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Lunar Calibration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122" y="1293384"/>
            <a:ext cx="8545214" cy="5102225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1226FA"/>
              </a:buClr>
              <a:buFont typeface="Courier New"/>
              <a:buChar char="o"/>
            </a:pPr>
            <a:r>
              <a:rPr lang="en-US" b="1" dirty="0" smtClean="0"/>
              <a:t>Lunar calibration - Successful measurements :</a:t>
            </a:r>
          </a:p>
          <a:p>
            <a:pPr lvl="1">
              <a:buClr>
                <a:srgbClr val="1226FA"/>
              </a:buClr>
              <a:buFont typeface="Wingdings" charset="2"/>
              <a:buChar char="§"/>
            </a:pPr>
            <a:r>
              <a:rPr lang="en-US" b="1" dirty="0" smtClean="0"/>
              <a:t>partial </a:t>
            </a:r>
            <a:r>
              <a:rPr lang="en-US" b="1" dirty="0"/>
              <a:t>bands in </a:t>
            </a:r>
            <a:r>
              <a:rPr lang="en-US" b="1" dirty="0" smtClean="0"/>
              <a:t>Jan (412 &amp; 443 nm bands were clipped),</a:t>
            </a:r>
          </a:p>
          <a:p>
            <a:pPr lvl="1">
              <a:buClr>
                <a:srgbClr val="1226FA"/>
              </a:buClr>
              <a:buFont typeface="Wingdings" charset="2"/>
              <a:buChar char="§"/>
            </a:pPr>
            <a:r>
              <a:rPr lang="en-US" b="1" dirty="0" smtClean="0"/>
              <a:t>Jan serendipitous measurements for 412, 443, and 488 nm bands,</a:t>
            </a:r>
            <a:endParaRPr lang="en-US" b="1" dirty="0"/>
          </a:p>
          <a:p>
            <a:pPr lvl="1">
              <a:buClr>
                <a:srgbClr val="1226FA"/>
              </a:buClr>
              <a:buFont typeface="Wingdings" charset="2"/>
              <a:buChar char="§"/>
            </a:pPr>
            <a:r>
              <a:rPr lang="en-US" b="1" dirty="0" smtClean="0"/>
              <a:t>dual rolls in Feb (measured all bands in </a:t>
            </a:r>
            <a:r>
              <a:rPr lang="en-US" b="1" dirty="0" err="1" smtClean="0"/>
              <a:t>VisNIR</a:t>
            </a:r>
            <a:r>
              <a:rPr lang="en-US" b="1" dirty="0" smtClean="0"/>
              <a:t> and SWIR),</a:t>
            </a:r>
            <a:endParaRPr lang="en-US" b="1" dirty="0"/>
          </a:p>
          <a:p>
            <a:pPr lvl="1">
              <a:buClr>
                <a:srgbClr val="1226FA"/>
              </a:buClr>
              <a:buFont typeface="Wingdings" charset="2"/>
              <a:buChar char="§"/>
            </a:pPr>
            <a:r>
              <a:rPr lang="en-US" b="1" dirty="0" smtClean="0"/>
              <a:t>missed </a:t>
            </a:r>
            <a:r>
              <a:rPr lang="en-US" b="1" dirty="0"/>
              <a:t>in Mar but got serendipitous for </a:t>
            </a:r>
            <a:r>
              <a:rPr lang="en-US" b="1" dirty="0" smtClean="0"/>
              <a:t>seven bands (green, red, 2 NIR, and 3 SWIR), and</a:t>
            </a:r>
          </a:p>
          <a:p>
            <a:pPr lvl="1">
              <a:buClr>
                <a:srgbClr val="1226FA"/>
              </a:buClr>
              <a:buFont typeface="Wingdings" charset="2"/>
              <a:buChar char="§"/>
            </a:pPr>
            <a:r>
              <a:rPr lang="en-US" b="1" dirty="0" smtClean="0"/>
              <a:t>sector </a:t>
            </a:r>
            <a:r>
              <a:rPr lang="en-US" b="1" dirty="0"/>
              <a:t>rotation </a:t>
            </a:r>
            <a:r>
              <a:rPr lang="en-US" b="1" dirty="0" smtClean="0"/>
              <a:t>in Apr; captured and co-registered all bands.</a:t>
            </a:r>
          </a:p>
          <a:p>
            <a:pPr>
              <a:buClr>
                <a:srgbClr val="1226FA"/>
              </a:buClr>
              <a:buFont typeface="Courier New"/>
              <a:buChar char="o"/>
            </a:pPr>
            <a:r>
              <a:rPr lang="en-US" b="1" dirty="0" smtClean="0"/>
              <a:t>Next measurement is scheduled for the 2 May.</a:t>
            </a:r>
            <a:endParaRPr lang="en-US" b="1" dirty="0"/>
          </a:p>
          <a:p>
            <a:pPr>
              <a:buClr>
                <a:srgbClr val="1226FA"/>
              </a:buClr>
              <a:buFont typeface="Courier New"/>
              <a:buChar char="o"/>
            </a:pPr>
            <a:r>
              <a:rPr lang="en-US" b="1" dirty="0"/>
              <a:t>Measurements </a:t>
            </a:r>
            <a:r>
              <a:rPr lang="en-US" b="1" dirty="0" smtClean="0"/>
              <a:t>verify </a:t>
            </a:r>
            <a:r>
              <a:rPr lang="en-US" b="1" dirty="0"/>
              <a:t>the solar </a:t>
            </a:r>
            <a:r>
              <a:rPr lang="en-US" b="1" dirty="0" err="1"/>
              <a:t>cal</a:t>
            </a:r>
            <a:r>
              <a:rPr lang="en-US" b="1" dirty="0"/>
              <a:t> and can replace it if need </a:t>
            </a:r>
            <a:r>
              <a:rPr lang="en-US" b="1" dirty="0" smtClean="0"/>
              <a:t>be later in the mission.</a:t>
            </a:r>
            <a:endParaRPr lang="en-US" b="1" dirty="0"/>
          </a:p>
          <a:p>
            <a:pPr>
              <a:buClr>
                <a:srgbClr val="1226FA"/>
              </a:buClr>
              <a:buFont typeface="Courier New"/>
              <a:buChar char="o"/>
            </a:pPr>
            <a:r>
              <a:rPr lang="en-US" b="1" dirty="0" smtClean="0"/>
              <a:t>Can </a:t>
            </a:r>
            <a:r>
              <a:rPr lang="en-US" b="1" dirty="0"/>
              <a:t>incorporate lunar measurement </a:t>
            </a:r>
            <a:r>
              <a:rPr lang="en-US" b="1" dirty="0" smtClean="0"/>
              <a:t>trending in calibration </a:t>
            </a:r>
            <a:r>
              <a:rPr lang="en-US" b="1" dirty="0"/>
              <a:t>after at least one year of acquisitions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4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26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30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9124950" cy="6858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olar_lunar_compb_04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660"/>
            <a:ext cx="9144000" cy="609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16200000">
            <a:off x="-1892796" y="2854740"/>
            <a:ext cx="5191281" cy="10937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27</a:t>
            </a:fld>
            <a:endParaRPr lang="en-US" sz="1400">
              <a:solidFill>
                <a:srgbClr val="1226F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9070" y="4204558"/>
            <a:ext cx="109572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CF426"/>
                </a:solidFill>
              </a:rPr>
              <a:t>551 nm</a:t>
            </a:r>
            <a:endParaRPr lang="en-US" sz="2000" dirty="0">
              <a:solidFill>
                <a:srgbClr val="6CF42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9070" y="4593651"/>
            <a:ext cx="109572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A2B"/>
                </a:solidFill>
              </a:rPr>
              <a:t>670 nm</a:t>
            </a:r>
            <a:endParaRPr lang="en-US" sz="2000" dirty="0">
              <a:solidFill>
                <a:srgbClr val="FFFA2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9070" y="4982744"/>
            <a:ext cx="109572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9741A"/>
                </a:solidFill>
              </a:rPr>
              <a:t>750 nm</a:t>
            </a:r>
            <a:endParaRPr lang="en-US" sz="2000" dirty="0">
              <a:solidFill>
                <a:srgbClr val="E9741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9070" y="5371838"/>
            <a:ext cx="109572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22E13"/>
                </a:solidFill>
              </a:rPr>
              <a:t>865 nm</a:t>
            </a:r>
            <a:endParaRPr lang="en-US" sz="2000" dirty="0">
              <a:solidFill>
                <a:srgbClr val="E22E1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3436" y="5907095"/>
            <a:ext cx="6446436" cy="6890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4331" y="6212639"/>
            <a:ext cx="292369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Days since 1 Jan 2012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73435" y="5907094"/>
            <a:ext cx="59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-50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79534" y="5894642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20789" y="5893389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8153073" y="5894642"/>
            <a:ext cx="652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79137" y="5535569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0.75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96294" y="4714555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0.80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81215" y="3783622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0.85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99686" y="2877593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0.90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01764" y="1959112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0.95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03842" y="1040630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1.00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870796" y="3226106"/>
            <a:ext cx="251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Relative Response</a:t>
            </a:r>
            <a:endParaRPr lang="en-US" sz="2400" b="1" dirty="0"/>
          </a:p>
        </p:txBody>
      </p:sp>
      <p:sp>
        <p:nvSpPr>
          <p:cNvPr id="24" name="Rectangle 23"/>
          <p:cNvSpPr/>
          <p:nvPr/>
        </p:nvSpPr>
        <p:spPr>
          <a:xfrm>
            <a:off x="2141641" y="3835226"/>
            <a:ext cx="1694285" cy="3092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154092" y="3797870"/>
            <a:ext cx="227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Normalized Lunar </a:t>
            </a:r>
            <a:r>
              <a:rPr lang="en-US" dirty="0" err="1" smtClean="0"/>
              <a:t>Cals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141418" y="5198188"/>
            <a:ext cx="30056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Stabilized Calibration Data</a:t>
            </a:r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>
            <a:off x="3957937" y="5516745"/>
            <a:ext cx="1059981" cy="2044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136973"/>
            <a:ext cx="9124950" cy="9158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NASA VIIRS SOLAR CALIBRATION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with Verification OF Lunar Measurements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35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24950" cy="6858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olar_lunar_compa_04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879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9070" y="3859330"/>
            <a:ext cx="109572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03DFB"/>
                </a:solidFill>
              </a:rPr>
              <a:t>412 nm</a:t>
            </a:r>
            <a:endParaRPr lang="en-US" sz="2000" dirty="0">
              <a:solidFill>
                <a:srgbClr val="E03DF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9070" y="4248423"/>
            <a:ext cx="109572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6FA"/>
                </a:solidFill>
              </a:rPr>
              <a:t>443 nm</a:t>
            </a:r>
            <a:endParaRPr lang="en-US" sz="2000" dirty="0">
              <a:solidFill>
                <a:srgbClr val="0026F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9070" y="4637516"/>
            <a:ext cx="109572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7F9FE"/>
                </a:solidFill>
              </a:rPr>
              <a:t>488 nm</a:t>
            </a:r>
            <a:endParaRPr lang="en-US" sz="2000" dirty="0">
              <a:solidFill>
                <a:srgbClr val="67F9F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9070" y="5026610"/>
            <a:ext cx="109572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CF426"/>
                </a:solidFill>
              </a:rPr>
              <a:t>551 nm</a:t>
            </a:r>
            <a:endParaRPr lang="en-US" sz="2000" dirty="0">
              <a:solidFill>
                <a:srgbClr val="6CF42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3436" y="5898071"/>
            <a:ext cx="6446436" cy="6890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74331" y="6203615"/>
            <a:ext cx="292369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Days since 1 Jan 2012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73435" y="5898070"/>
            <a:ext cx="59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-50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679534" y="5885618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920789" y="5884365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8153073" y="5885618"/>
            <a:ext cx="652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-1892796" y="2845716"/>
            <a:ext cx="5191281" cy="10937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96294" y="4680627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0.98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581215" y="3724790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0.99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99686" y="2768953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1.00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01764" y="1788212"/>
            <a:ext cx="73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1.01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-870796" y="3217082"/>
            <a:ext cx="251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Relative Response</a:t>
            </a:r>
            <a:endParaRPr lang="en-US" sz="2400" b="1" dirty="0"/>
          </a:p>
        </p:txBody>
      </p:sp>
      <p:sp>
        <p:nvSpPr>
          <p:cNvPr id="30" name="Rectangle 29"/>
          <p:cNvSpPr/>
          <p:nvPr/>
        </p:nvSpPr>
        <p:spPr>
          <a:xfrm>
            <a:off x="2141641" y="5407606"/>
            <a:ext cx="1705843" cy="3092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154092" y="5370250"/>
            <a:ext cx="227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Normalized Lunar </a:t>
            </a:r>
            <a:r>
              <a:rPr lang="en-US" dirty="0" err="1" smtClean="0"/>
              <a:t>Cals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178771" y="1308605"/>
            <a:ext cx="30056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Stabilized Calibration Data</a:t>
            </a:r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>
            <a:off x="3995290" y="1627162"/>
            <a:ext cx="1059981" cy="2044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28</a:t>
            </a:fld>
            <a:endParaRPr lang="en-US" sz="1400">
              <a:solidFill>
                <a:srgbClr val="1226FA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136973"/>
            <a:ext cx="9124950" cy="9158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NASA VIIRS SOLAR CALIBRATION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with Verification OF Lunar Measurements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61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4455"/>
            <a:ext cx="8229600" cy="1143000"/>
          </a:xfrm>
        </p:spPr>
        <p:txBody>
          <a:bodyPr/>
          <a:lstStyle/>
          <a:p>
            <a:r>
              <a:rPr lang="en-US" b="1" dirty="0" smtClean="0"/>
              <a:t>Initial Results</a:t>
            </a:r>
            <a:endParaRPr lang="en-US" b="1" dirty="0"/>
          </a:p>
        </p:txBody>
      </p:sp>
      <p:sp>
        <p:nvSpPr>
          <p:cNvPr id="5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29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9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491" y="1435796"/>
            <a:ext cx="4364974" cy="4638903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VOST Efforts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The VIIRS Instrument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VIIRS Data Features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VOST Calibration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Initial Results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Conclusions</a:t>
            </a:r>
          </a:p>
          <a:p>
            <a:pPr algn="l"/>
            <a:endParaRPr lang="en-US" b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/>
            <a:endParaRPr lang="en-US" b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Table of Contents</a:t>
            </a:r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3</a:t>
            </a:fld>
            <a:endParaRPr lang="en-US" sz="1400">
              <a:solidFill>
                <a:srgbClr val="1226FA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769169" y="1415735"/>
            <a:ext cx="710238" cy="46389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Monaco"/>
                <a:cs typeface="Monaco"/>
              </a:rPr>
              <a:t>5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Monaco"/>
                <a:cs typeface="Monaco"/>
              </a:rPr>
              <a:t>12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Monaco"/>
                <a:cs typeface="Monaco"/>
              </a:rPr>
              <a:t>20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Monaco"/>
                <a:cs typeface="Monaco"/>
              </a:rPr>
              <a:t>24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Monaco"/>
                <a:cs typeface="Monaco"/>
              </a:rPr>
              <a:t>29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Monaco"/>
                <a:cs typeface="Monaco"/>
              </a:rPr>
              <a:t>33</a:t>
            </a:r>
          </a:p>
          <a:p>
            <a:pPr algn="l"/>
            <a:endParaRPr lang="en-US" b="1" dirty="0" smtClean="0">
              <a:solidFill>
                <a:schemeClr val="tx1"/>
              </a:solidFill>
              <a:latin typeface="Monaco"/>
              <a:cs typeface="Monaco"/>
            </a:endParaRPr>
          </a:p>
          <a:p>
            <a:pPr algn="l"/>
            <a:endParaRPr lang="en-US" b="1" dirty="0" smtClean="0">
              <a:solidFill>
                <a:schemeClr val="tx1"/>
              </a:solidFill>
              <a:latin typeface="Monaco"/>
              <a:cs typeface="Monaco"/>
            </a:endParaRPr>
          </a:p>
          <a:p>
            <a:pPr algn="l"/>
            <a:endParaRPr lang="en-US" dirty="0" smtClean="0">
              <a:solidFill>
                <a:schemeClr val="tx1"/>
              </a:solidFill>
              <a:latin typeface="Monaco"/>
              <a:cs typeface="Monac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12462" y="1867817"/>
            <a:ext cx="4556707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18693" y="2443588"/>
            <a:ext cx="295047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44763" y="3041290"/>
            <a:ext cx="322440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71609" y="3626539"/>
            <a:ext cx="369756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99622" y="4196361"/>
            <a:ext cx="4469547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63434" y="4759681"/>
            <a:ext cx="4805735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344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30</a:t>
            </a:fld>
            <a:endParaRPr lang="en-US" sz="1400">
              <a:solidFill>
                <a:srgbClr val="1226FA"/>
              </a:solidFill>
            </a:endParaRPr>
          </a:p>
        </p:txBody>
      </p:sp>
      <p:pic>
        <p:nvPicPr>
          <p:cNvPr id="6" name="Picture 5" descr="vNPPw_at83w_deep_rrs_com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066800"/>
            <a:ext cx="7429500" cy="5572125"/>
          </a:xfrm>
          <a:prstGeom prst="rect">
            <a:avLst/>
          </a:prstGeom>
          <a:ln w="25400">
            <a:solidFill>
              <a:srgbClr val="084712"/>
            </a:solidFill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sz="2800" b="1" dirty="0">
                <a:solidFill>
                  <a:srgbClr val="1226FA"/>
                </a:solidFill>
              </a:rPr>
              <a:t>VIIRS &amp; </a:t>
            </a:r>
            <a:r>
              <a:rPr lang="en-US" sz="2800" b="1" dirty="0" smtClean="0">
                <a:solidFill>
                  <a:srgbClr val="1226FA"/>
                </a:solidFill>
              </a:rPr>
              <a:t>MODIS Aqua </a:t>
            </a:r>
            <a:r>
              <a:rPr lang="en-US" sz="2800" b="1" dirty="0">
                <a:solidFill>
                  <a:srgbClr val="1226FA"/>
                </a:solidFill>
              </a:rPr>
              <a:t>Deep-Water </a:t>
            </a:r>
            <a:r>
              <a:rPr lang="en-US" sz="2800" b="1" dirty="0" err="1">
                <a:solidFill>
                  <a:srgbClr val="1226FA"/>
                </a:solidFill>
              </a:rPr>
              <a:t>Rrs</a:t>
            </a:r>
            <a:r>
              <a:rPr lang="en-US" sz="2800" b="1" dirty="0">
                <a:solidFill>
                  <a:srgbClr val="1226FA"/>
                </a:solidFill>
              </a:rPr>
              <a:t> </a:t>
            </a:r>
            <a:r>
              <a:rPr lang="en-US" sz="2800" b="1" dirty="0" smtClean="0">
                <a:solidFill>
                  <a:srgbClr val="1226FA"/>
                </a:solidFill>
              </a:rPr>
              <a:t>Trends</a:t>
            </a:r>
            <a:r>
              <a:rPr lang="en-US" sz="2800" b="1" dirty="0">
                <a:solidFill>
                  <a:srgbClr val="1226FA"/>
                </a:solidFill>
              </a:rPr>
              <a:t/>
            </a:r>
            <a:br>
              <a:rPr lang="en-US" sz="2800" b="1" dirty="0">
                <a:solidFill>
                  <a:srgbClr val="1226FA"/>
                </a:solidFill>
              </a:rPr>
            </a:br>
            <a:r>
              <a:rPr lang="en-US" sz="2000" dirty="0" smtClean="0"/>
              <a:t>N</a:t>
            </a:r>
            <a:r>
              <a:rPr lang="en-US" sz="2000" dirty="0" smtClean="0">
                <a:solidFill>
                  <a:schemeClr val="tx1"/>
                </a:solidFill>
              </a:rPr>
              <a:t>ASA Calibration and L2 </a:t>
            </a:r>
            <a:r>
              <a:rPr lang="en-US" sz="2000" dirty="0">
                <a:solidFill>
                  <a:schemeClr val="tx1"/>
                </a:solidFill>
              </a:rPr>
              <a:t>Processing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1083733"/>
            <a:ext cx="6858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90800" y="1524000"/>
            <a:ext cx="4267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26253" y="1524000"/>
            <a:ext cx="505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 line = </a:t>
            </a:r>
            <a:r>
              <a:rPr lang="en-US" dirty="0" smtClean="0"/>
              <a:t>MODIS Aqua </a:t>
            </a:r>
            <a:r>
              <a:rPr lang="en-US" dirty="0"/>
              <a:t>(updated OBPG calibration)</a:t>
            </a:r>
          </a:p>
          <a:p>
            <a:r>
              <a:rPr lang="en-US" dirty="0"/>
              <a:t>dashed   = VIIRS (preliminary OBPG calibration)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4829" y="4114800"/>
            <a:ext cx="4953991" cy="646331"/>
          </a:xfrm>
          <a:prstGeom prst="rect">
            <a:avLst/>
          </a:prstGeom>
          <a:noFill/>
          <a:ln w="25400">
            <a:solidFill>
              <a:srgbClr val="0026FA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84712"/>
                </a:solidFill>
              </a:rPr>
              <a:t>T</a:t>
            </a:r>
            <a:r>
              <a:rPr lang="en-US" sz="1800" dirty="0" smtClean="0">
                <a:solidFill>
                  <a:srgbClr val="084712"/>
                </a:solidFill>
              </a:rPr>
              <a:t>emporal </a:t>
            </a:r>
            <a:r>
              <a:rPr lang="en-US" sz="1800" dirty="0">
                <a:solidFill>
                  <a:srgbClr val="084712"/>
                </a:solidFill>
              </a:rPr>
              <a:t>stability is </a:t>
            </a:r>
            <a:r>
              <a:rPr lang="en-US" sz="1800" dirty="0" smtClean="0">
                <a:solidFill>
                  <a:srgbClr val="084712"/>
                </a:solidFill>
              </a:rPr>
              <a:t>comparable biases </a:t>
            </a:r>
            <a:r>
              <a:rPr lang="en-US" sz="1800" dirty="0">
                <a:solidFill>
                  <a:srgbClr val="084712"/>
                </a:solidFill>
              </a:rPr>
              <a:t>to be resolved through vicarious </a:t>
            </a:r>
            <a:r>
              <a:rPr lang="en-US" sz="1800" dirty="0" smtClean="0">
                <a:solidFill>
                  <a:srgbClr val="084712"/>
                </a:solidFill>
              </a:rPr>
              <a:t>calibration.</a:t>
            </a:r>
            <a:endParaRPr lang="en-US" sz="1800" dirty="0">
              <a:solidFill>
                <a:srgbClr val="08471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23494" y="3250625"/>
            <a:ext cx="119130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/>
              <a:t>Rrs (sr</a:t>
            </a:r>
            <a:r>
              <a:rPr lang="en-US" sz="2000" baseline="30000"/>
              <a:t>-1</a:t>
            </a:r>
            <a:r>
              <a:rPr lang="en-US" sz="20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39031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NPPw_at83w_deep_aot_co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64" y="1094012"/>
            <a:ext cx="7310957" cy="5483218"/>
          </a:xfrm>
          <a:prstGeom prst="rect">
            <a:avLst/>
          </a:prstGeom>
          <a:ln w="28575" cmpd="sng"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31</a:t>
            </a:fld>
            <a:endParaRPr lang="en-US" sz="1400">
              <a:solidFill>
                <a:srgbClr val="1226F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844" y="4943645"/>
            <a:ext cx="5178333" cy="646331"/>
          </a:xfrm>
          <a:prstGeom prst="rect">
            <a:avLst/>
          </a:prstGeom>
          <a:noFill/>
          <a:ln w="28575" cmpd="sng">
            <a:solidFill>
              <a:srgbClr val="0026FA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 can reproduce the AOT trends we get from Aqua.</a:t>
            </a:r>
          </a:p>
          <a:p>
            <a:r>
              <a:rPr lang="en-US" dirty="0" smtClean="0"/>
              <a:t>Demonstrates that the NIR calibration is on track.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5409" y="176048"/>
            <a:ext cx="7853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226FA"/>
                </a:solidFill>
              </a:rPr>
              <a:t>VIIRS Deep-Water </a:t>
            </a:r>
            <a:r>
              <a:rPr lang="en-US" sz="2800" b="1" dirty="0" smtClean="0">
                <a:solidFill>
                  <a:srgbClr val="1226FA"/>
                </a:solidFill>
              </a:rPr>
              <a:t>Aerosol Optical Thickness </a:t>
            </a:r>
            <a:r>
              <a:rPr lang="en-US" sz="2800" b="1" dirty="0">
                <a:solidFill>
                  <a:srgbClr val="1226FA"/>
                </a:solidFill>
              </a:rPr>
              <a:t>Trends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IDPS L1Bs </a:t>
            </a:r>
            <a:r>
              <a:rPr lang="en-US" sz="2000" dirty="0" err="1"/>
              <a:t>vs</a:t>
            </a:r>
            <a:r>
              <a:rPr lang="en-US" sz="2000" dirty="0"/>
              <a:t> OBPG L1Bs, Both with NASA L2 Processing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150050" y="1119162"/>
            <a:ext cx="5381412" cy="2389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03454" y="1511425"/>
            <a:ext cx="505852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solid line = </a:t>
            </a:r>
            <a:r>
              <a:rPr lang="en-US" dirty="0" smtClean="0"/>
              <a:t>MODIS Aqua </a:t>
            </a:r>
            <a:r>
              <a:rPr lang="en-US" dirty="0"/>
              <a:t>(updated OBPG calibration)</a:t>
            </a:r>
          </a:p>
          <a:p>
            <a:r>
              <a:rPr lang="en-US" dirty="0"/>
              <a:t>dashed   = VIIRS (preliminary OBPG calibration)</a:t>
            </a:r>
          </a:p>
        </p:txBody>
      </p:sp>
    </p:spTree>
    <p:extLst>
      <p:ext uri="{BB962C8B-B14F-4D97-AF65-F5344CB8AC3E}">
        <p14:creationId xmlns:p14="http://schemas.microsoft.com/office/powerpoint/2010/main" val="463861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6" name="Picture 25" descr="V20120732012080_NASA_NPP_Chl_l3m_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8" y="1395029"/>
            <a:ext cx="4393140" cy="2196570"/>
          </a:xfrm>
          <a:prstGeom prst="rect">
            <a:avLst/>
          </a:prstGeom>
        </p:spPr>
      </p:pic>
      <p:pic>
        <p:nvPicPr>
          <p:cNvPr id="27" name="Picture 26" descr="V20120732012080_NOAA_NPP_Chl_l3m_d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78" y="1390482"/>
            <a:ext cx="4402234" cy="2201117"/>
          </a:xfrm>
          <a:prstGeom prst="rect">
            <a:avLst/>
          </a:prstGeom>
        </p:spPr>
      </p:pic>
      <p:pic>
        <p:nvPicPr>
          <p:cNvPr id="31" name="Picture 30" descr="A20120732012080_NASA_Aqua_Chl_l3m_da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82" y="4153675"/>
            <a:ext cx="4368831" cy="2184416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3124" y="953274"/>
            <a:ext cx="1754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NPP </a:t>
            </a:r>
            <a:r>
              <a:rPr lang="en-US" b="1" dirty="0" smtClean="0"/>
              <a:t>VIIRS L2 </a:t>
            </a:r>
            <a:r>
              <a:rPr lang="en-US" b="1" dirty="0" err="1" smtClean="0"/>
              <a:t>Chl</a:t>
            </a:r>
            <a:endParaRPr lang="en-US" b="1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5136" y="3719146"/>
            <a:ext cx="31187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Aqua MODIS </a:t>
            </a:r>
            <a:r>
              <a:rPr lang="en-US" b="1" dirty="0" err="1" smtClean="0"/>
              <a:t>Chl</a:t>
            </a:r>
            <a:r>
              <a:rPr lang="en-US" b="1" dirty="0"/>
              <a:t> (Deep Water)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77882" y="1391259"/>
            <a:ext cx="28474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NASA </a:t>
            </a:r>
            <a:r>
              <a:rPr lang="en-US" sz="1200" b="1" dirty="0" smtClean="0">
                <a:solidFill>
                  <a:schemeClr val="bg1"/>
                </a:solidFill>
              </a:rPr>
              <a:t>calibration, L2 algorithms, and flags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907213" y="3952125"/>
            <a:ext cx="15863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Composite: Day </a:t>
            </a:r>
            <a:r>
              <a:rPr lang="en-US" sz="1200" b="1" dirty="0" smtClean="0">
                <a:solidFill>
                  <a:schemeClr val="bg1"/>
                </a:solidFill>
              </a:rPr>
              <a:t>73-81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8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32</a:t>
            </a:fld>
            <a:endParaRPr lang="en-US" sz="1400">
              <a:solidFill>
                <a:srgbClr val="1226FA"/>
              </a:solidFill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4606971" y="990087"/>
            <a:ext cx="1928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NPP </a:t>
            </a:r>
            <a:r>
              <a:rPr lang="en-US" b="1" dirty="0" smtClean="0"/>
              <a:t>VIIRS EDR </a:t>
            </a:r>
            <a:r>
              <a:rPr lang="en-US" b="1" dirty="0" err="1" smtClean="0"/>
              <a:t>Chl</a:t>
            </a:r>
            <a:endParaRPr lang="en-US" b="1" dirty="0"/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4625173" y="1390482"/>
            <a:ext cx="29944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NOAA calibration, EDR algorithms, and flags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37" name="Picture 36" descr="Web_Colorb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04" y="3648353"/>
            <a:ext cx="4443389" cy="763581"/>
          </a:xfrm>
          <a:prstGeom prst="rect">
            <a:avLst/>
          </a:prstGeom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sz="2800" b="1" dirty="0">
                <a:solidFill>
                  <a:srgbClr val="1226FA"/>
                </a:solidFill>
              </a:rPr>
              <a:t>VIIRS &amp; </a:t>
            </a:r>
            <a:r>
              <a:rPr lang="en-US" sz="2800" b="1" dirty="0" smtClean="0">
                <a:solidFill>
                  <a:srgbClr val="1226FA"/>
                </a:solidFill>
              </a:rPr>
              <a:t>MODIS Aqua </a:t>
            </a:r>
            <a:r>
              <a:rPr lang="en-US" sz="2800" b="1" dirty="0">
                <a:solidFill>
                  <a:srgbClr val="1226FA"/>
                </a:solidFill>
              </a:rPr>
              <a:t>Deep-Water </a:t>
            </a:r>
            <a:r>
              <a:rPr lang="en-US" sz="2800" b="1" dirty="0" err="1" smtClean="0">
                <a:solidFill>
                  <a:srgbClr val="1226FA"/>
                </a:solidFill>
              </a:rPr>
              <a:t>Chl</a:t>
            </a:r>
            <a:r>
              <a:rPr lang="en-US" sz="2800" b="1" dirty="0">
                <a:solidFill>
                  <a:srgbClr val="1226FA"/>
                </a:solidFill>
              </a:rPr>
              <a:t/>
            </a:r>
            <a:br>
              <a:rPr lang="en-US" sz="2800" b="1" dirty="0">
                <a:solidFill>
                  <a:srgbClr val="1226FA"/>
                </a:solidFill>
              </a:rPr>
            </a:br>
            <a:r>
              <a:rPr lang="en-US" sz="2000" dirty="0" smtClean="0"/>
              <a:t>NASA VIIRS L2, EDR, &amp; MODIS </a:t>
            </a:r>
            <a:r>
              <a:rPr lang="en-US" sz="2000" dirty="0" smtClean="0"/>
              <a:t>Aqua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65903" y="4481722"/>
            <a:ext cx="413420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226FA"/>
              </a:buClr>
              <a:buFont typeface="Courier New"/>
              <a:buChar char="o"/>
            </a:pPr>
            <a:r>
              <a:rPr lang="en-US" dirty="0" smtClean="0"/>
              <a:t>VIIRS </a:t>
            </a:r>
            <a:r>
              <a:rPr lang="en-US" dirty="0" smtClean="0"/>
              <a:t>L2 and  EDR are comparable </a:t>
            </a:r>
            <a:r>
              <a:rPr lang="en-US" dirty="0" smtClean="0"/>
              <a:t>in </a:t>
            </a:r>
            <a:r>
              <a:rPr lang="en-US" dirty="0" smtClean="0"/>
              <a:t>range</a:t>
            </a:r>
            <a:r>
              <a:rPr lang="en-US" dirty="0"/>
              <a:t> </a:t>
            </a:r>
            <a:r>
              <a:rPr lang="en-US" dirty="0" smtClean="0"/>
              <a:t>distribution </a:t>
            </a:r>
            <a:r>
              <a:rPr lang="en-US" dirty="0" smtClean="0"/>
              <a:t>to updated MODIS Aqua.</a:t>
            </a:r>
          </a:p>
          <a:p>
            <a:pPr marL="285750" indent="-285750">
              <a:buClr>
                <a:srgbClr val="1226FA"/>
              </a:buClr>
              <a:buFont typeface="Courier New"/>
              <a:buChar char="o"/>
            </a:pPr>
            <a:endParaRPr lang="en-US" sz="800" dirty="0"/>
          </a:p>
          <a:p>
            <a:pPr marL="285750" indent="-285750">
              <a:buClr>
                <a:srgbClr val="1226FA"/>
              </a:buClr>
              <a:buFont typeface="Courier New"/>
              <a:buChar char="o"/>
            </a:pPr>
            <a:r>
              <a:rPr lang="en-US" dirty="0" smtClean="0"/>
              <a:t>EDR differences are visible.</a:t>
            </a:r>
          </a:p>
          <a:p>
            <a:pPr marL="742950" lvl="1" indent="-285750">
              <a:buClr>
                <a:srgbClr val="1226FA"/>
              </a:buClr>
              <a:buFont typeface="Wingdings" charset="2"/>
              <a:buChar char="§"/>
            </a:pPr>
            <a:r>
              <a:rPr lang="en-US" dirty="0" smtClean="0"/>
              <a:t>Flags present differences.</a:t>
            </a:r>
          </a:p>
          <a:p>
            <a:pPr marL="742950" lvl="1" indent="-285750">
              <a:buClr>
                <a:srgbClr val="1226FA"/>
              </a:buClr>
              <a:buFont typeface="Wingdings" charset="2"/>
              <a:buChar char="§"/>
            </a:pPr>
            <a:r>
              <a:rPr lang="en-US" dirty="0" smtClean="0"/>
              <a:t>Calibration may dominate differences </a:t>
            </a:r>
            <a:endParaRPr lang="en-US" dirty="0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77882" y="6338091"/>
            <a:ext cx="15863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/>
              <a:t>Composite: Day </a:t>
            </a:r>
            <a:r>
              <a:rPr lang="en-US" sz="1200" b="1" dirty="0" smtClean="0"/>
              <a:t>73-80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260596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ext Box 21"/>
          <p:cNvSpPr txBox="1">
            <a:spLocks noChangeArrowheads="1"/>
          </p:cNvSpPr>
          <p:nvPr/>
        </p:nvSpPr>
        <p:spPr bwMode="auto">
          <a:xfrm>
            <a:off x="401638" y="1217778"/>
            <a:ext cx="8364537" cy="498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0375" indent="-1730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Clr>
                <a:srgbClr val="5554FF"/>
              </a:buClr>
              <a:buFont typeface="Courier New"/>
              <a:buChar char="o"/>
            </a:pPr>
            <a:r>
              <a:rPr lang="en-US" dirty="0" smtClean="0"/>
              <a:t>VOST has invested several years of effort working with NPP VIIRS.</a:t>
            </a:r>
          </a:p>
          <a:p>
            <a:pPr marL="342900" indent="-342900">
              <a:buClr>
                <a:srgbClr val="5554FF"/>
              </a:buClr>
              <a:buFont typeface="Courier New"/>
              <a:buChar char="o"/>
            </a:pPr>
            <a:endParaRPr lang="en-US" dirty="0" smtClean="0"/>
          </a:p>
          <a:p>
            <a:pPr marL="342900" indent="-342900">
              <a:buClr>
                <a:srgbClr val="5554FF"/>
              </a:buClr>
              <a:buFont typeface="Courier New"/>
              <a:buChar char="o"/>
            </a:pPr>
            <a:r>
              <a:rPr lang="en-US" dirty="0" smtClean="0"/>
              <a:t>NPP </a:t>
            </a:r>
            <a:r>
              <a:rPr lang="en-US" dirty="0"/>
              <a:t>VIIRS is </a:t>
            </a:r>
            <a:r>
              <a:rPr lang="en-US" dirty="0" smtClean="0"/>
              <a:t>currently performing well; performance anomalies are correctable.</a:t>
            </a:r>
            <a:endParaRPr lang="en-US" dirty="0"/>
          </a:p>
          <a:p>
            <a:pPr marL="342900" indent="-342900">
              <a:buClr>
                <a:srgbClr val="5554FF"/>
              </a:buClr>
              <a:buFont typeface="Courier New"/>
              <a:buChar char="o"/>
            </a:pPr>
            <a:endParaRPr lang="en-US" dirty="0"/>
          </a:p>
          <a:p>
            <a:pPr marL="342900" indent="-342900">
              <a:buClr>
                <a:srgbClr val="5554FF"/>
              </a:buClr>
              <a:buFont typeface="Courier New"/>
              <a:buChar char="o"/>
            </a:pPr>
            <a:r>
              <a:rPr lang="en-US" dirty="0" smtClean="0"/>
              <a:t>Generating NASA VIIRS evaluation products to answer VOST and OBPG questions.</a:t>
            </a:r>
            <a:endParaRPr lang="en-US" dirty="0"/>
          </a:p>
          <a:p>
            <a:pPr marL="573087" lvl="1" indent="-285750">
              <a:buClr>
                <a:srgbClr val="5554FF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0000FF"/>
                </a:solidFill>
              </a:rPr>
              <a:t>NASA </a:t>
            </a:r>
            <a:r>
              <a:rPr lang="en-US" sz="1800" dirty="0">
                <a:solidFill>
                  <a:srgbClr val="0000FF"/>
                </a:solidFill>
              </a:rPr>
              <a:t>evaluation products are based </a:t>
            </a:r>
            <a:r>
              <a:rPr lang="en-US" sz="1800" dirty="0" smtClean="0">
                <a:solidFill>
                  <a:srgbClr val="0000FF"/>
                </a:solidFill>
              </a:rPr>
              <a:t>on same L2 algorithms </a:t>
            </a:r>
            <a:r>
              <a:rPr lang="en-US" sz="1800" dirty="0">
                <a:solidFill>
                  <a:srgbClr val="0000FF"/>
                </a:solidFill>
              </a:rPr>
              <a:t>used to generate NASA science and climate quality datasets from </a:t>
            </a:r>
            <a:r>
              <a:rPr lang="en-US" sz="1800" dirty="0" err="1">
                <a:solidFill>
                  <a:srgbClr val="0000FF"/>
                </a:solidFill>
              </a:rPr>
              <a:t>SeaWiFS</a:t>
            </a:r>
            <a:r>
              <a:rPr lang="en-US" sz="1800" dirty="0">
                <a:solidFill>
                  <a:srgbClr val="0000FF"/>
                </a:solidFill>
              </a:rPr>
              <a:t> and MODIS</a:t>
            </a:r>
            <a:r>
              <a:rPr lang="en-US" sz="1800" dirty="0" smtClean="0">
                <a:solidFill>
                  <a:srgbClr val="0000FF"/>
                </a:solidFill>
              </a:rPr>
              <a:t>.</a:t>
            </a:r>
          </a:p>
          <a:p>
            <a:pPr marL="573087" lvl="1" indent="-285750">
              <a:buClr>
                <a:srgbClr val="5554FF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0000FF"/>
                </a:solidFill>
              </a:rPr>
              <a:t>Implemented a time-dependent calibration strategy based on solar diffuser and lunar measurements.</a:t>
            </a:r>
            <a:endParaRPr lang="en-US" sz="1800" dirty="0">
              <a:solidFill>
                <a:srgbClr val="0000FF"/>
              </a:solidFill>
            </a:endParaRPr>
          </a:p>
          <a:p>
            <a:pPr marL="573087" lvl="1" indent="-285750">
              <a:buClr>
                <a:srgbClr val="5554FF"/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0000FF"/>
                </a:solidFill>
              </a:rPr>
              <a:t>Generating L3 products to support comparisons (there is no operational L3 product)</a:t>
            </a:r>
            <a:r>
              <a:rPr lang="en-US" sz="1800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452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33</a:t>
            </a:fld>
            <a:endParaRPr lang="en-US" sz="1400">
              <a:solidFill>
                <a:srgbClr val="1226FA"/>
              </a:solidFill>
            </a:endParaRPr>
          </a:p>
        </p:txBody>
      </p:sp>
      <p:sp>
        <p:nvSpPr>
          <p:cNvPr id="4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0910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ext Box 21"/>
          <p:cNvSpPr txBox="1">
            <a:spLocks noChangeArrowheads="1"/>
          </p:cNvSpPr>
          <p:nvPr/>
        </p:nvSpPr>
        <p:spPr bwMode="auto">
          <a:xfrm>
            <a:off x="401638" y="975878"/>
            <a:ext cx="8364537" cy="563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0375" indent="-1730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Clr>
                <a:srgbClr val="1226FA"/>
              </a:buClr>
              <a:buFont typeface="Courier New"/>
              <a:buChar char="o"/>
            </a:pPr>
            <a:r>
              <a:rPr lang="en-US" dirty="0" smtClean="0"/>
              <a:t>EDR </a:t>
            </a:r>
            <a:r>
              <a:rPr lang="en-US" dirty="0"/>
              <a:t>products cannot be evaluated prior to 6 Feb</a:t>
            </a:r>
            <a:r>
              <a:rPr lang="en-US" dirty="0" smtClean="0"/>
              <a:t>; quality </a:t>
            </a:r>
            <a:r>
              <a:rPr lang="en-US" dirty="0"/>
              <a:t>too poor</a:t>
            </a:r>
            <a:r>
              <a:rPr lang="en-US" dirty="0" smtClean="0"/>
              <a:t>. </a:t>
            </a:r>
            <a:r>
              <a:rPr lang="en-US" dirty="0">
                <a:solidFill>
                  <a:srgbClr val="4F6228"/>
                </a:solidFill>
              </a:rPr>
              <a:t>(</a:t>
            </a:r>
            <a:r>
              <a:rPr lang="en-US" dirty="0">
                <a:solidFill>
                  <a:srgbClr val="0000FF"/>
                </a:solidFill>
              </a:rPr>
              <a:t>VOST Question</a:t>
            </a:r>
            <a:r>
              <a:rPr lang="en-US" dirty="0" smtClean="0">
                <a:solidFill>
                  <a:srgbClr val="4F6228"/>
                </a:solidFill>
              </a:rPr>
              <a:t>)</a:t>
            </a:r>
            <a:endParaRPr lang="en-US" dirty="0" smtClean="0"/>
          </a:p>
          <a:p>
            <a:pPr marL="342900" indent="-342900">
              <a:buClr>
                <a:srgbClr val="1226FA"/>
              </a:buClr>
              <a:buFont typeface="Courier New"/>
              <a:buChar char="o"/>
            </a:pPr>
            <a:endParaRPr lang="en-US" dirty="0"/>
          </a:p>
          <a:p>
            <a:pPr marL="342900" indent="-342900">
              <a:buClr>
                <a:srgbClr val="1226FA"/>
              </a:buClr>
              <a:buFont typeface="Courier New"/>
              <a:buChar char="o"/>
            </a:pPr>
            <a:r>
              <a:rPr lang="en-US" dirty="0"/>
              <a:t>Evaluation can begin now that sufficient EDR data has be collected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4F6228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VOST Question</a:t>
            </a:r>
            <a:r>
              <a:rPr lang="en-US" dirty="0" smtClean="0">
                <a:solidFill>
                  <a:srgbClr val="4F6228"/>
                </a:solidFill>
              </a:rPr>
              <a:t>)</a:t>
            </a:r>
          </a:p>
          <a:p>
            <a:pPr marL="342900" indent="-342900">
              <a:buClr>
                <a:srgbClr val="1226FA"/>
              </a:buClr>
              <a:buFont typeface="Courier New"/>
              <a:buChar char="o"/>
            </a:pPr>
            <a:endParaRPr lang="en-US" dirty="0"/>
          </a:p>
          <a:p>
            <a:pPr marL="342900" indent="-342900">
              <a:buClr>
                <a:srgbClr val="1226FA"/>
              </a:buClr>
              <a:buFont typeface="Courier New"/>
              <a:buChar char="o"/>
            </a:pPr>
            <a:r>
              <a:rPr lang="en-US" dirty="0" smtClean="0"/>
              <a:t>With </a:t>
            </a:r>
            <a:r>
              <a:rPr lang="en-US" dirty="0"/>
              <a:t>NASA calibration and processing, the VIIRS products are </a:t>
            </a:r>
            <a:r>
              <a:rPr lang="en-US" dirty="0" smtClean="0"/>
              <a:t>qualitatively comparable </a:t>
            </a:r>
            <a:r>
              <a:rPr lang="en-US" dirty="0"/>
              <a:t>in dynamic range and stability to </a:t>
            </a:r>
            <a:r>
              <a:rPr lang="en-US" dirty="0" err="1"/>
              <a:t>SeaWiFS</a:t>
            </a:r>
            <a:r>
              <a:rPr lang="en-US" dirty="0"/>
              <a:t> climatology based on a limited time series</a:t>
            </a:r>
            <a:r>
              <a:rPr lang="en-US" dirty="0" smtClean="0"/>
              <a:t>.</a:t>
            </a:r>
          </a:p>
          <a:p>
            <a:pPr marL="342900" indent="-342900">
              <a:buClr>
                <a:srgbClr val="1226FA"/>
              </a:buClr>
              <a:buFont typeface="Courier New"/>
              <a:buChar char="o"/>
            </a:pPr>
            <a:endParaRPr lang="en-US" dirty="0"/>
          </a:p>
          <a:p>
            <a:pPr marL="342900" indent="-342900">
              <a:buClr>
                <a:srgbClr val="5554FF"/>
              </a:buClr>
              <a:buFont typeface="Courier New"/>
              <a:buChar char="o"/>
            </a:pPr>
            <a:r>
              <a:rPr lang="en-US" dirty="0" smtClean="0"/>
              <a:t>Early mission assessment suggests that application of a time-dependent calibration and common algorithms to VIIRS sensor measurements could continue the EOS climate data record. </a:t>
            </a:r>
            <a:r>
              <a:rPr lang="en-US" dirty="0" smtClean="0">
                <a:solidFill>
                  <a:srgbClr val="4F6228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OBPG </a:t>
            </a:r>
            <a:r>
              <a:rPr lang="en-US" dirty="0">
                <a:solidFill>
                  <a:srgbClr val="0000FF"/>
                </a:solidFill>
              </a:rPr>
              <a:t>Question</a:t>
            </a:r>
            <a:r>
              <a:rPr lang="en-US" dirty="0" smtClean="0">
                <a:solidFill>
                  <a:srgbClr val="4F6228"/>
                </a:solidFill>
              </a:rPr>
              <a:t>)</a:t>
            </a:r>
            <a:endParaRPr lang="en-US" dirty="0">
              <a:solidFill>
                <a:srgbClr val="4F6228"/>
              </a:solidFill>
            </a:endParaRPr>
          </a:p>
        </p:txBody>
      </p:sp>
      <p:sp>
        <p:nvSpPr>
          <p:cNvPr id="452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34</a:t>
            </a:fld>
            <a:endParaRPr lang="en-US" sz="1400">
              <a:solidFill>
                <a:srgbClr val="1226FA"/>
              </a:solidFill>
            </a:endParaRPr>
          </a:p>
        </p:txBody>
      </p:sp>
      <p:sp>
        <p:nvSpPr>
          <p:cNvPr id="4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2253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th_America_from_low_orbiting_satellite_Suomi_NPP.jpg"/>
          <p:cNvPicPr>
            <a:picLocks noChangeAspect="1"/>
          </p:cNvPicPr>
          <p:nvPr/>
        </p:nvPicPr>
        <p:blipFill rotWithShape="1">
          <a:blip r:embed="rId2" cstate="print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9083" y="309081"/>
            <a:ext cx="6237687" cy="6047269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0" y="2594002"/>
            <a:ext cx="4226560" cy="1143000"/>
          </a:xfrm>
        </p:spPr>
        <p:txBody>
          <a:bodyPr/>
          <a:lstStyle/>
          <a:p>
            <a:r>
              <a:rPr lang="en-US" sz="5400" b="1" dirty="0" err="1" smtClean="0"/>
              <a:t>Kiitos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paljon</a:t>
            </a:r>
            <a:r>
              <a:rPr lang="en-US" sz="5400" b="1" dirty="0" smtClean="0"/>
              <a:t>!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503845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3930" y="1683512"/>
            <a:ext cx="83611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Reviewed numerous project documents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Reviewed science and operational code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Successfully advocated instrument improvements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Performed multiple analyses of the effect instrument performance on data quality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Presented findings at numerous technical conferences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Participated in test planning and data analysis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VIIR ocean color data product quality assessment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Development of time-dependent calibration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Generation of VIIRS data products using NASA algorithms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VOST Contributions 2003-Present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"/>
            <a:ext cx="9144000" cy="6857999"/>
            <a:chOff x="0" y="1"/>
            <a:chExt cx="9144000" cy="6857999"/>
          </a:xfrm>
        </p:grpSpPr>
        <p:sp>
          <p:nvSpPr>
            <p:cNvPr id="2" name="Rectangle 1"/>
            <p:cNvSpPr/>
            <p:nvPr/>
          </p:nvSpPr>
          <p:spPr>
            <a:xfrm>
              <a:off x="0" y="2388393"/>
              <a:ext cx="9144000" cy="446960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"/>
              <a:ext cx="9144000" cy="144960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1449596"/>
              <a:ext cx="9144000" cy="28991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rgbClr val="FFFFFF">
                    <a:alpha val="5000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2099003"/>
              <a:ext cx="9144000" cy="28991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rgbClr val="FFFFFF">
                    <a:alpha val="5000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ular Callout 3"/>
          <p:cNvSpPr/>
          <p:nvPr/>
        </p:nvSpPr>
        <p:spPr>
          <a:xfrm>
            <a:off x="3294772" y="2199618"/>
            <a:ext cx="5554149" cy="2839476"/>
          </a:xfrm>
          <a:prstGeom prst="wedgeRectCallout">
            <a:avLst>
              <a:gd name="adj1" fmla="val 5061"/>
              <a:gd name="adj2" fmla="val -572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Instrument Requirements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Waiver Requests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Characterization Test Plans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Test Analysis Reports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Contractor Anomaly Impact Analysis Reports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Theoretical Basis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Product Performance Specifications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Data Format and Interface Specifications</a:t>
            </a:r>
          </a:p>
        </p:txBody>
      </p:sp>
      <p:sp>
        <p:nvSpPr>
          <p:cNvPr id="15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36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1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3930" y="1683512"/>
            <a:ext cx="83611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Reviewed numerous project documents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Reviewed science and operational code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Successfully advocated instrument improvements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Performed multiple analyses of the effect instrument performance on data quality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Presented findings at numerous technical conferences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Participated in test planning and data analysis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VIIR ocean color data product quality assessment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Development of time-dependent calibration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Generation of VIIRS data products using NASA algorithms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VOST Contributions 2003-Present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2802565"/>
            <a:ext cx="9144000" cy="40554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2"/>
            <a:ext cx="9144000" cy="1808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1808538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V="1">
            <a:off x="0" y="2513182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3175704" y="2489538"/>
            <a:ext cx="5673217" cy="3060367"/>
          </a:xfrm>
          <a:prstGeom prst="wedgeRectCallout">
            <a:avLst>
              <a:gd name="adj1" fmla="val 1741"/>
              <a:gd name="adj2" fmla="val -556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Identified coding errors.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Provided sun glint correction code.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Noted NASA improvements that were missing:</a:t>
            </a:r>
          </a:p>
          <a:p>
            <a:pPr marL="800100" lvl="1" indent="-342900">
              <a:buFont typeface="Lucida Grande"/>
              <a:buChar char="‒"/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NIR correction,</a:t>
            </a:r>
          </a:p>
          <a:p>
            <a:pPr marL="800100" lvl="1" indent="-342900">
              <a:buFont typeface="Lucida Grande"/>
              <a:buChar char="‒"/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Improved aerosol models,</a:t>
            </a:r>
          </a:p>
          <a:p>
            <a:pPr marL="800100" lvl="1" indent="-342900">
              <a:buFont typeface="Lucida Grande"/>
              <a:buChar char="‒"/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Revised whitecap correction,</a:t>
            </a:r>
          </a:p>
          <a:p>
            <a:pPr marL="800100" lvl="1" indent="-342900">
              <a:buFont typeface="Lucida Grande"/>
              <a:buChar char="‒"/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BRDF correction,</a:t>
            </a:r>
          </a:p>
          <a:p>
            <a:pPr marL="800100" lvl="1" indent="-342900">
              <a:buFont typeface="Lucida Grande"/>
              <a:buChar char="‒"/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Band pass adjustments, and</a:t>
            </a:r>
          </a:p>
          <a:p>
            <a:pPr marL="800100" lvl="1" indent="-342900">
              <a:buFont typeface="Lucida Grande"/>
              <a:buChar char="‒"/>
            </a:pP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Chl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based on Carder algorithm.</a:t>
            </a:r>
          </a:p>
        </p:txBody>
      </p:sp>
      <p:sp>
        <p:nvSpPr>
          <p:cNvPr id="13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37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7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VOST Contributions 2003-Present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3930" y="1683512"/>
            <a:ext cx="83611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Reviewed numerous project documents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Reviewed science and operational code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Successfully advocated instrument improvements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Performed multiple analyses of the effect instrument performance on data quality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Presented findings at numerous technical conferences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Participated in test planning and data analysis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VIIR ocean color data product quality assessment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Development of time-dependent calibration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Generation of VIIRS data products using NASA algorithms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756992"/>
            <a:ext cx="9144000" cy="11010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"/>
            <a:ext cx="9144000" cy="329957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3299563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0" y="5467604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38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2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>
          <a:xfrm>
            <a:off x="0" y="0"/>
            <a:ext cx="9124950" cy="68468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81343" y="4235392"/>
            <a:ext cx="6763872" cy="377943"/>
          </a:xfrm>
          <a:prstGeom prst="roundRect">
            <a:avLst>
              <a:gd name="adj" fmla="val 427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Impact analysis for ocean color showed showed much smaller effect.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785482" y="2837775"/>
            <a:ext cx="6763871" cy="380569"/>
          </a:xfrm>
          <a:prstGeom prst="roundRect">
            <a:avLst>
              <a:gd name="adj" fmla="val 42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NGC decides to correct optical X-talk using OOB techniques.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781342" y="1042213"/>
            <a:ext cx="6763872" cy="337070"/>
          </a:xfrm>
          <a:prstGeom prst="roundRect">
            <a:avLst>
              <a:gd name="adj" fmla="val 427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Severe X-talk discovered in EDU.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81340" y="1388810"/>
            <a:ext cx="6763871" cy="388997"/>
          </a:xfrm>
          <a:prstGeom prst="roundRect">
            <a:avLst>
              <a:gd name="adj" fmla="val 427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Dynamic X-talk addressed in flight unit.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781340" y="3242739"/>
            <a:ext cx="6763872" cy="414086"/>
          </a:xfrm>
          <a:prstGeom prst="roundRect">
            <a:avLst>
              <a:gd name="adj" fmla="val 427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Innovative testing was designed to fully characterize optical X-talk.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1781343" y="4627141"/>
            <a:ext cx="6763872" cy="317533"/>
          </a:xfrm>
          <a:prstGeom prst="roundRect">
            <a:avLst>
              <a:gd name="adj" fmla="val 427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NIST SIRCUS is used to characterize VIIRS spectral response.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781341" y="3822069"/>
            <a:ext cx="6763872" cy="385711"/>
          </a:xfrm>
          <a:prstGeom prst="roundRect">
            <a:avLst>
              <a:gd name="adj" fmla="val 427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Testing showed small optical X-talk but large OOB light leaks !!!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781341" y="5466630"/>
            <a:ext cx="6763872" cy="374177"/>
          </a:xfrm>
          <a:prstGeom prst="roundRect">
            <a:avLst>
              <a:gd name="adj" fmla="val 427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Hybrid spectral response tables use for correction of OOB and X-talk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1781342" y="1793463"/>
            <a:ext cx="6763872" cy="353106"/>
          </a:xfrm>
          <a:prstGeom prst="roundRect">
            <a:avLst>
              <a:gd name="adj" fmla="val 427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O</a:t>
            </a:r>
            <a:r>
              <a:rPr lang="en-US" b="1" dirty="0" smtClean="0"/>
              <a:t>ptical X-talk in flight unit found to be lesser but still significant.</a:t>
            </a:r>
            <a:endParaRPr lang="en-US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1781342" y="2171518"/>
            <a:ext cx="6763871" cy="362843"/>
          </a:xfrm>
          <a:prstGeom prst="roundRect">
            <a:avLst>
              <a:gd name="adj" fmla="val 427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Raytheon flips the filters in the flight unit.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781342" y="5853566"/>
            <a:ext cx="6763872" cy="401729"/>
          </a:xfrm>
          <a:prstGeom prst="roundRect">
            <a:avLst>
              <a:gd name="adj" fmla="val 42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 smtClean="0"/>
              <a:t>Hybrid spectral response implemented in NASA L2 code.</a:t>
            </a:r>
            <a:endParaRPr lang="en-US" b="1" u="sng" dirty="0"/>
          </a:p>
        </p:txBody>
      </p:sp>
      <p:grpSp>
        <p:nvGrpSpPr>
          <p:cNvPr id="4" name="Group 3"/>
          <p:cNvGrpSpPr/>
          <p:nvPr/>
        </p:nvGrpSpPr>
        <p:grpSpPr>
          <a:xfrm>
            <a:off x="430199" y="857258"/>
            <a:ext cx="676539" cy="5754890"/>
            <a:chOff x="386867" y="621265"/>
            <a:chExt cx="676539" cy="5754890"/>
          </a:xfrm>
        </p:grpSpPr>
        <p:sp>
          <p:nvSpPr>
            <p:cNvPr id="33" name="TextBox 32"/>
            <p:cNvSpPr txBox="1"/>
            <p:nvPr/>
          </p:nvSpPr>
          <p:spPr>
            <a:xfrm>
              <a:off x="386867" y="628135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2006</a:t>
              </a:r>
              <a:endParaRPr lang="en-US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6867" y="149002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2007</a:t>
              </a:r>
              <a:endParaRPr lang="en-US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6867" y="4075674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2010</a:t>
              </a:r>
              <a:endParaRPr lang="en-US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6867" y="4937558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2011</a:t>
              </a:r>
              <a:endParaRPr lang="en-US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6867" y="5705692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2012</a:t>
              </a:r>
              <a:endParaRPr lang="en-US" b="1" dirty="0"/>
            </a:p>
          </p:txBody>
        </p:sp>
        <p:grpSp>
          <p:nvGrpSpPr>
            <p:cNvPr id="40" name="Group 39"/>
            <p:cNvGrpSpPr/>
            <p:nvPr/>
          </p:nvGrpSpPr>
          <p:grpSpPr>
            <a:xfrm rot="5400000">
              <a:off x="-1581928" y="3338775"/>
              <a:ext cx="5171308" cy="119361"/>
              <a:chOff x="720368" y="3360441"/>
              <a:chExt cx="10393898" cy="125542"/>
            </a:xfrm>
          </p:grpSpPr>
          <p:sp>
            <p:nvSpPr>
              <p:cNvPr id="26" name="Right Bracket 25"/>
              <p:cNvSpPr/>
              <p:nvPr/>
            </p:nvSpPr>
            <p:spPr>
              <a:xfrm rot="16200000">
                <a:off x="1526846" y="2553963"/>
                <a:ext cx="119359" cy="1732316"/>
              </a:xfrm>
              <a:prstGeom prst="rightBracket">
                <a:avLst>
                  <a:gd name="adj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9" name="Right Bracket 28"/>
              <p:cNvSpPr/>
              <p:nvPr/>
            </p:nvSpPr>
            <p:spPr>
              <a:xfrm rot="16200000">
                <a:off x="3259162" y="2553963"/>
                <a:ext cx="119359" cy="1732316"/>
              </a:xfrm>
              <a:prstGeom prst="rightBracket">
                <a:avLst>
                  <a:gd name="adj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0" name="Right Bracket 29"/>
              <p:cNvSpPr/>
              <p:nvPr/>
            </p:nvSpPr>
            <p:spPr>
              <a:xfrm rot="16200000">
                <a:off x="4991478" y="2553963"/>
                <a:ext cx="119359" cy="1732316"/>
              </a:xfrm>
              <a:prstGeom prst="rightBracket">
                <a:avLst>
                  <a:gd name="adj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1" name="Right Bracket 30"/>
              <p:cNvSpPr/>
              <p:nvPr/>
            </p:nvSpPr>
            <p:spPr>
              <a:xfrm rot="16200000">
                <a:off x="6723794" y="2553963"/>
                <a:ext cx="119359" cy="1732316"/>
              </a:xfrm>
              <a:prstGeom prst="rightBracket">
                <a:avLst>
                  <a:gd name="adj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8" name="Right Bracket 37"/>
              <p:cNvSpPr/>
              <p:nvPr/>
            </p:nvSpPr>
            <p:spPr>
              <a:xfrm rot="16200000">
                <a:off x="8456111" y="2553963"/>
                <a:ext cx="119359" cy="1732316"/>
              </a:xfrm>
              <a:prstGeom prst="rightBracket">
                <a:avLst>
                  <a:gd name="adj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9" name="Right Bracket 38"/>
              <p:cNvSpPr/>
              <p:nvPr/>
            </p:nvSpPr>
            <p:spPr>
              <a:xfrm rot="16200000">
                <a:off x="10188428" y="2560146"/>
                <a:ext cx="119359" cy="1732316"/>
              </a:xfrm>
              <a:prstGeom prst="rightBracket">
                <a:avLst>
                  <a:gd name="adj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86867" y="3213789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2009</a:t>
              </a:r>
              <a:endParaRPr lang="en-US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6867" y="2346167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2008</a:t>
              </a:r>
              <a:endParaRPr lang="en-US" b="1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5400000">
              <a:off x="-1818180" y="3498710"/>
              <a:ext cx="5754890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/>
          <p:cNvCxnSpPr>
            <a:stCxn id="8" idx="1"/>
          </p:cNvCxnSpPr>
          <p:nvPr/>
        </p:nvCxnSpPr>
        <p:spPr>
          <a:xfrm flipH="1">
            <a:off x="1102598" y="1210748"/>
            <a:ext cx="678744" cy="119354"/>
          </a:xfrm>
          <a:prstGeom prst="straightConnector1">
            <a:avLst/>
          </a:prstGeom>
          <a:ln>
            <a:solidFill>
              <a:srgbClr val="1226F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1"/>
          </p:cNvCxnSpPr>
          <p:nvPr/>
        </p:nvCxnSpPr>
        <p:spPr>
          <a:xfrm flipH="1">
            <a:off x="1102598" y="1970016"/>
            <a:ext cx="678744" cy="176553"/>
          </a:xfrm>
          <a:prstGeom prst="straightConnector1">
            <a:avLst/>
          </a:prstGeom>
          <a:ln>
            <a:solidFill>
              <a:srgbClr val="1226F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0" idx="1"/>
          </p:cNvCxnSpPr>
          <p:nvPr/>
        </p:nvCxnSpPr>
        <p:spPr>
          <a:xfrm flipH="1">
            <a:off x="1102598" y="1583309"/>
            <a:ext cx="678742" cy="142704"/>
          </a:xfrm>
          <a:prstGeom prst="straightConnector1">
            <a:avLst/>
          </a:prstGeom>
          <a:ln>
            <a:solidFill>
              <a:srgbClr val="1226F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9" idx="1"/>
          </p:cNvCxnSpPr>
          <p:nvPr/>
        </p:nvCxnSpPr>
        <p:spPr>
          <a:xfrm flipH="1">
            <a:off x="1106738" y="2352940"/>
            <a:ext cx="674604" cy="229220"/>
          </a:xfrm>
          <a:prstGeom prst="straightConnector1">
            <a:avLst/>
          </a:prstGeom>
          <a:ln>
            <a:solidFill>
              <a:srgbClr val="1226F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3" idx="1"/>
          </p:cNvCxnSpPr>
          <p:nvPr/>
        </p:nvCxnSpPr>
        <p:spPr>
          <a:xfrm flipH="1">
            <a:off x="1106738" y="3449782"/>
            <a:ext cx="674602" cy="184666"/>
          </a:xfrm>
          <a:prstGeom prst="straightConnector1">
            <a:avLst/>
          </a:prstGeom>
          <a:ln>
            <a:solidFill>
              <a:srgbClr val="1226F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7" idx="1"/>
            <a:endCxn id="30" idx="2"/>
          </p:cNvCxnSpPr>
          <p:nvPr/>
        </p:nvCxnSpPr>
        <p:spPr>
          <a:xfrm flipH="1">
            <a:off x="1106738" y="3028060"/>
            <a:ext cx="678744" cy="175446"/>
          </a:xfrm>
          <a:prstGeom prst="straightConnector1">
            <a:avLst/>
          </a:prstGeom>
          <a:ln>
            <a:solidFill>
              <a:srgbClr val="1226F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6" idx="1"/>
          </p:cNvCxnSpPr>
          <p:nvPr/>
        </p:nvCxnSpPr>
        <p:spPr>
          <a:xfrm flipH="1">
            <a:off x="1082842" y="4014925"/>
            <a:ext cx="698499" cy="296742"/>
          </a:xfrm>
          <a:prstGeom prst="straightConnector1">
            <a:avLst/>
          </a:prstGeom>
          <a:ln>
            <a:solidFill>
              <a:srgbClr val="1226F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6" idx="1"/>
          </p:cNvCxnSpPr>
          <p:nvPr/>
        </p:nvCxnSpPr>
        <p:spPr>
          <a:xfrm flipH="1">
            <a:off x="1106738" y="4424364"/>
            <a:ext cx="674605" cy="118575"/>
          </a:xfrm>
          <a:prstGeom prst="straightConnector1">
            <a:avLst/>
          </a:prstGeom>
          <a:ln>
            <a:solidFill>
              <a:srgbClr val="1226F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5" idx="1"/>
          </p:cNvCxnSpPr>
          <p:nvPr/>
        </p:nvCxnSpPr>
        <p:spPr>
          <a:xfrm flipH="1">
            <a:off x="1102598" y="4785908"/>
            <a:ext cx="678745" cy="0"/>
          </a:xfrm>
          <a:prstGeom prst="straightConnector1">
            <a:avLst/>
          </a:prstGeom>
          <a:ln>
            <a:solidFill>
              <a:srgbClr val="1226F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7" idx="1"/>
            <a:endCxn id="39" idx="2"/>
          </p:cNvCxnSpPr>
          <p:nvPr/>
        </p:nvCxnSpPr>
        <p:spPr>
          <a:xfrm flipH="1">
            <a:off x="1100859" y="5653719"/>
            <a:ext cx="680482" cy="135442"/>
          </a:xfrm>
          <a:prstGeom prst="straightConnector1">
            <a:avLst/>
          </a:prstGeom>
          <a:ln>
            <a:solidFill>
              <a:srgbClr val="1226F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20" idx="1"/>
          </p:cNvCxnSpPr>
          <p:nvPr/>
        </p:nvCxnSpPr>
        <p:spPr>
          <a:xfrm flipH="1">
            <a:off x="1106738" y="6054431"/>
            <a:ext cx="674604" cy="71920"/>
          </a:xfrm>
          <a:prstGeom prst="straightConnector1">
            <a:avLst/>
          </a:prstGeom>
          <a:ln>
            <a:solidFill>
              <a:srgbClr val="1226F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2020487" y="258993"/>
            <a:ext cx="59333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/>
              <a:t>THE RISE AND FALL OF THE CROSSTALK ISSUE</a:t>
            </a:r>
            <a:endParaRPr lang="en-US" sz="2400" b="1" u="sng" dirty="0"/>
          </a:p>
        </p:txBody>
      </p:sp>
      <p:sp>
        <p:nvSpPr>
          <p:cNvPr id="79" name="5-Point Star 78"/>
          <p:cNvSpPr/>
          <p:nvPr/>
        </p:nvSpPr>
        <p:spPr>
          <a:xfrm>
            <a:off x="5894679" y="2146569"/>
            <a:ext cx="400341" cy="419623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39</a:t>
            </a:fld>
            <a:endParaRPr lang="en-US" sz="1400">
              <a:solidFill>
                <a:srgbClr val="1226FA"/>
              </a:solidFill>
            </a:endParaRPr>
          </a:p>
        </p:txBody>
      </p:sp>
      <p:cxnSp>
        <p:nvCxnSpPr>
          <p:cNvPr id="83" name="Elbow Connector 82"/>
          <p:cNvCxnSpPr>
            <a:stCxn id="19" idx="3"/>
            <a:endCxn id="16" idx="3"/>
          </p:cNvCxnSpPr>
          <p:nvPr/>
        </p:nvCxnSpPr>
        <p:spPr>
          <a:xfrm>
            <a:off x="8545213" y="2352940"/>
            <a:ext cx="12700" cy="1661985"/>
          </a:xfrm>
          <a:prstGeom prst="bentConnector3">
            <a:avLst>
              <a:gd name="adj1" fmla="val 1800000"/>
            </a:avLst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55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41462" y="2094815"/>
            <a:ext cx="4006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5:48 EDT 28 October 2011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35" y="2731241"/>
            <a:ext cx="5397500" cy="3594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4</a:t>
            </a:fld>
            <a:endParaRPr lang="en-US" sz="1400">
              <a:solidFill>
                <a:srgbClr val="1226FA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641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FF"/>
                </a:solidFill>
              </a:rPr>
              <a:t>Since the last OCRT Meeting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Suomi</a:t>
            </a:r>
            <a:r>
              <a:rPr lang="en-US" b="1" dirty="0" smtClean="0">
                <a:solidFill>
                  <a:srgbClr val="FFFFFF"/>
                </a:solidFill>
              </a:rPr>
              <a:t> NPP Successfully Launched!</a:t>
            </a:r>
          </a:p>
        </p:txBody>
      </p:sp>
      <p:pic>
        <p:nvPicPr>
          <p:cNvPr id="6" name="Picture 5" descr="2011_10_27_11719_NX_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35" y="1528084"/>
            <a:ext cx="3071816" cy="460772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978336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ar_swir_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113"/>
            <a:ext cx="9144000" cy="6096000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7716922" y="2733536"/>
            <a:ext cx="248488" cy="59364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02265" y="3410016"/>
            <a:ext cx="22778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24 Mar 2012</a:t>
            </a:r>
          </a:p>
          <a:p>
            <a:pPr algn="ctr"/>
            <a:r>
              <a:rPr lang="en-US" dirty="0" smtClean="0"/>
              <a:t>Petulant Mode</a:t>
            </a:r>
          </a:p>
          <a:p>
            <a:pPr algn="ctr"/>
            <a:r>
              <a:rPr lang="en-US" dirty="0" smtClean="0"/>
              <a:t>Event</a:t>
            </a:r>
          </a:p>
          <a:p>
            <a:pPr algn="ctr"/>
            <a:r>
              <a:rPr lang="en-US" dirty="0" smtClean="0"/>
              <a:t>(Cold focal plane warms)</a:t>
            </a:r>
            <a:endParaRPr lang="en-US" dirty="0"/>
          </a:p>
        </p:txBody>
      </p:sp>
      <p:sp>
        <p:nvSpPr>
          <p:cNvPr id="7" name="Up Arrow 6"/>
          <p:cNvSpPr/>
          <p:nvPr/>
        </p:nvSpPr>
        <p:spPr>
          <a:xfrm>
            <a:off x="4611373" y="1049659"/>
            <a:ext cx="248488" cy="59364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96716" y="1726139"/>
            <a:ext cx="2277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Cryo</a:t>
            </a:r>
            <a:r>
              <a:rPr lang="en-US" dirty="0" smtClean="0"/>
              <a:t>-radiator activated</a:t>
            </a:r>
            <a:endParaRPr lang="en-US" dirty="0"/>
          </a:p>
        </p:txBody>
      </p:sp>
      <p:sp>
        <p:nvSpPr>
          <p:cNvPr id="9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40</a:t>
            </a:fld>
            <a:endParaRPr lang="en-US" sz="1400">
              <a:solidFill>
                <a:srgbClr val="1226F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6216" y="2833293"/>
            <a:ext cx="101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1260 nm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86216" y="3225350"/>
            <a:ext cx="101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1360 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62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ar_vnir_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913"/>
            <a:ext cx="9144000" cy="6096000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1767024" y="1421998"/>
            <a:ext cx="248488" cy="59364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2367" y="2001836"/>
            <a:ext cx="227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NAD Open</a:t>
            </a:r>
            <a:endParaRPr lang="en-US" dirty="0"/>
          </a:p>
        </p:txBody>
      </p:sp>
      <p:sp>
        <p:nvSpPr>
          <p:cNvPr id="9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41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45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sm_norm_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927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8049" y="746218"/>
            <a:ext cx="459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SDSM Measurements are normalized to </a:t>
            </a:r>
            <a:r>
              <a:rPr lang="en-US" b="1" dirty="0" err="1" smtClean="0"/>
              <a:t>det</a:t>
            </a:r>
            <a:r>
              <a:rPr lang="en-US" b="1" dirty="0" smtClean="0"/>
              <a:t> 8 to remove spurious signal.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68049" y="3715524"/>
            <a:ext cx="3215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Calibration uses NICSE’s new SDSM screen transmission table based on measurements taken during yaw maneuvers.</a:t>
            </a:r>
            <a:endParaRPr lang="en-US" b="1" dirty="0"/>
          </a:p>
        </p:txBody>
      </p:sp>
      <p:sp>
        <p:nvSpPr>
          <p:cNvPr id="7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42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0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sm_full_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211"/>
            <a:ext cx="9144000" cy="6096000"/>
          </a:xfrm>
          <a:prstGeom prst="rect">
            <a:avLst/>
          </a:prstGeom>
        </p:spPr>
      </p:pic>
      <p:sp>
        <p:nvSpPr>
          <p:cNvPr id="5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43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17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 rot="5400000">
            <a:off x="2170313" y="-1631152"/>
            <a:ext cx="4031064" cy="7862840"/>
          </a:xfrm>
          <a:custGeom>
            <a:avLst/>
            <a:gdLst>
              <a:gd name="connsiteX0" fmla="*/ 0 w 4002911"/>
              <a:gd name="connsiteY0" fmla="*/ 0 h 7862840"/>
              <a:gd name="connsiteX1" fmla="*/ 4002911 w 4002911"/>
              <a:gd name="connsiteY1" fmla="*/ 0 h 7862840"/>
              <a:gd name="connsiteX2" fmla="*/ 4002911 w 4002911"/>
              <a:gd name="connsiteY2" fmla="*/ 7862840 h 7862840"/>
              <a:gd name="connsiteX3" fmla="*/ 0 w 4002911"/>
              <a:gd name="connsiteY3" fmla="*/ 7862840 h 7862840"/>
              <a:gd name="connsiteX4" fmla="*/ 0 w 4002911"/>
              <a:gd name="connsiteY4" fmla="*/ 0 h 7862840"/>
              <a:gd name="connsiteX0" fmla="*/ 0 w 4002911"/>
              <a:gd name="connsiteY0" fmla="*/ 0 h 7862840"/>
              <a:gd name="connsiteX1" fmla="*/ 4002911 w 4002911"/>
              <a:gd name="connsiteY1" fmla="*/ 0 h 7862840"/>
              <a:gd name="connsiteX2" fmla="*/ 2876780 w 4002911"/>
              <a:gd name="connsiteY2" fmla="*/ 2857610 h 7862840"/>
              <a:gd name="connsiteX3" fmla="*/ 4002911 w 4002911"/>
              <a:gd name="connsiteY3" fmla="*/ 7862840 h 7862840"/>
              <a:gd name="connsiteX4" fmla="*/ 0 w 4002911"/>
              <a:gd name="connsiteY4" fmla="*/ 7862840 h 7862840"/>
              <a:gd name="connsiteX5" fmla="*/ 0 w 4002911"/>
              <a:gd name="connsiteY5" fmla="*/ 0 h 7862840"/>
              <a:gd name="connsiteX0" fmla="*/ 0 w 4002911"/>
              <a:gd name="connsiteY0" fmla="*/ 0 h 7862840"/>
              <a:gd name="connsiteX1" fmla="*/ 4002911 w 4002911"/>
              <a:gd name="connsiteY1" fmla="*/ 0 h 7862840"/>
              <a:gd name="connsiteX2" fmla="*/ 2876780 w 4002911"/>
              <a:gd name="connsiteY2" fmla="*/ 2857610 h 7862840"/>
              <a:gd name="connsiteX3" fmla="*/ 4002911 w 4002911"/>
              <a:gd name="connsiteY3" fmla="*/ 7862840 h 7862840"/>
              <a:gd name="connsiteX4" fmla="*/ 0 w 4002911"/>
              <a:gd name="connsiteY4" fmla="*/ 7862840 h 7862840"/>
              <a:gd name="connsiteX5" fmla="*/ 0 w 4002911"/>
              <a:gd name="connsiteY5" fmla="*/ 0 h 7862840"/>
              <a:gd name="connsiteX0" fmla="*/ 0 w 4282936"/>
              <a:gd name="connsiteY0" fmla="*/ 0 h 7862840"/>
              <a:gd name="connsiteX1" fmla="*/ 4002911 w 4282936"/>
              <a:gd name="connsiteY1" fmla="*/ 0 h 7862840"/>
              <a:gd name="connsiteX2" fmla="*/ 3953627 w 4282936"/>
              <a:gd name="connsiteY2" fmla="*/ 2194977 h 7862840"/>
              <a:gd name="connsiteX3" fmla="*/ 2876780 w 4282936"/>
              <a:gd name="connsiteY3" fmla="*/ 2857610 h 7862840"/>
              <a:gd name="connsiteX4" fmla="*/ 4002911 w 4282936"/>
              <a:gd name="connsiteY4" fmla="*/ 7862840 h 7862840"/>
              <a:gd name="connsiteX5" fmla="*/ 0 w 4282936"/>
              <a:gd name="connsiteY5" fmla="*/ 7862840 h 7862840"/>
              <a:gd name="connsiteX6" fmla="*/ 0 w 4282936"/>
              <a:gd name="connsiteY6" fmla="*/ 0 h 7862840"/>
              <a:gd name="connsiteX0" fmla="*/ 0 w 4244737"/>
              <a:gd name="connsiteY0" fmla="*/ 0 h 7862840"/>
              <a:gd name="connsiteX1" fmla="*/ 4002911 w 4244737"/>
              <a:gd name="connsiteY1" fmla="*/ 0 h 7862840"/>
              <a:gd name="connsiteX2" fmla="*/ 3953627 w 4244737"/>
              <a:gd name="connsiteY2" fmla="*/ 2194977 h 7862840"/>
              <a:gd name="connsiteX3" fmla="*/ 2876780 w 4244737"/>
              <a:gd name="connsiteY3" fmla="*/ 2857610 h 7862840"/>
              <a:gd name="connsiteX4" fmla="*/ 4002911 w 4244737"/>
              <a:gd name="connsiteY4" fmla="*/ 7862840 h 7862840"/>
              <a:gd name="connsiteX5" fmla="*/ 0 w 4244737"/>
              <a:gd name="connsiteY5" fmla="*/ 7862840 h 7862840"/>
              <a:gd name="connsiteX6" fmla="*/ 0 w 4244737"/>
              <a:gd name="connsiteY6" fmla="*/ 0 h 7862840"/>
              <a:gd name="connsiteX0" fmla="*/ 0 w 4244737"/>
              <a:gd name="connsiteY0" fmla="*/ 0 h 7862840"/>
              <a:gd name="connsiteX1" fmla="*/ 4002911 w 4244737"/>
              <a:gd name="connsiteY1" fmla="*/ 0 h 7862840"/>
              <a:gd name="connsiteX2" fmla="*/ 3953627 w 4244737"/>
              <a:gd name="connsiteY2" fmla="*/ 2194977 h 7862840"/>
              <a:gd name="connsiteX3" fmla="*/ 2876780 w 4244737"/>
              <a:gd name="connsiteY3" fmla="*/ 2857610 h 7862840"/>
              <a:gd name="connsiteX4" fmla="*/ 4002911 w 4244737"/>
              <a:gd name="connsiteY4" fmla="*/ 7862840 h 7862840"/>
              <a:gd name="connsiteX5" fmla="*/ 0 w 4244737"/>
              <a:gd name="connsiteY5" fmla="*/ 7862840 h 7862840"/>
              <a:gd name="connsiteX6" fmla="*/ 0 w 4244737"/>
              <a:gd name="connsiteY6" fmla="*/ 0 h 7862840"/>
              <a:gd name="connsiteX0" fmla="*/ 0 w 4262791"/>
              <a:gd name="connsiteY0" fmla="*/ 0 h 7862840"/>
              <a:gd name="connsiteX1" fmla="*/ 4002911 w 4262791"/>
              <a:gd name="connsiteY1" fmla="*/ 0 h 7862840"/>
              <a:gd name="connsiteX2" fmla="*/ 4022659 w 4262791"/>
              <a:gd name="connsiteY2" fmla="*/ 2443464 h 7862840"/>
              <a:gd name="connsiteX3" fmla="*/ 2876780 w 4262791"/>
              <a:gd name="connsiteY3" fmla="*/ 2857610 h 7862840"/>
              <a:gd name="connsiteX4" fmla="*/ 4002911 w 4262791"/>
              <a:gd name="connsiteY4" fmla="*/ 7862840 h 7862840"/>
              <a:gd name="connsiteX5" fmla="*/ 0 w 4262791"/>
              <a:gd name="connsiteY5" fmla="*/ 7862840 h 7862840"/>
              <a:gd name="connsiteX6" fmla="*/ 0 w 4262791"/>
              <a:gd name="connsiteY6" fmla="*/ 0 h 7862840"/>
              <a:gd name="connsiteX0" fmla="*/ 0 w 4031064"/>
              <a:gd name="connsiteY0" fmla="*/ 0 h 7862840"/>
              <a:gd name="connsiteX1" fmla="*/ 4002911 w 4031064"/>
              <a:gd name="connsiteY1" fmla="*/ 0 h 7862840"/>
              <a:gd name="connsiteX2" fmla="*/ 4022659 w 4031064"/>
              <a:gd name="connsiteY2" fmla="*/ 2443464 h 7862840"/>
              <a:gd name="connsiteX3" fmla="*/ 2876780 w 4031064"/>
              <a:gd name="connsiteY3" fmla="*/ 2857610 h 7862840"/>
              <a:gd name="connsiteX4" fmla="*/ 4002911 w 4031064"/>
              <a:gd name="connsiteY4" fmla="*/ 7862840 h 7862840"/>
              <a:gd name="connsiteX5" fmla="*/ 0 w 4031064"/>
              <a:gd name="connsiteY5" fmla="*/ 7862840 h 7862840"/>
              <a:gd name="connsiteX6" fmla="*/ 0 w 4031064"/>
              <a:gd name="connsiteY6" fmla="*/ 0 h 7862840"/>
              <a:gd name="connsiteX0" fmla="*/ 0 w 4031064"/>
              <a:gd name="connsiteY0" fmla="*/ 0 h 7862840"/>
              <a:gd name="connsiteX1" fmla="*/ 4002911 w 4031064"/>
              <a:gd name="connsiteY1" fmla="*/ 0 h 7862840"/>
              <a:gd name="connsiteX2" fmla="*/ 4022659 w 4031064"/>
              <a:gd name="connsiteY2" fmla="*/ 2443464 h 7862840"/>
              <a:gd name="connsiteX3" fmla="*/ 2876780 w 4031064"/>
              <a:gd name="connsiteY3" fmla="*/ 2857610 h 7862840"/>
              <a:gd name="connsiteX4" fmla="*/ 4002911 w 4031064"/>
              <a:gd name="connsiteY4" fmla="*/ 7862840 h 7862840"/>
              <a:gd name="connsiteX5" fmla="*/ 0 w 4031064"/>
              <a:gd name="connsiteY5" fmla="*/ 7862840 h 7862840"/>
              <a:gd name="connsiteX6" fmla="*/ 0 w 4031064"/>
              <a:gd name="connsiteY6" fmla="*/ 0 h 7862840"/>
              <a:gd name="connsiteX0" fmla="*/ 0 w 4031064"/>
              <a:gd name="connsiteY0" fmla="*/ 0 h 7862840"/>
              <a:gd name="connsiteX1" fmla="*/ 4002911 w 4031064"/>
              <a:gd name="connsiteY1" fmla="*/ 0 h 7862840"/>
              <a:gd name="connsiteX2" fmla="*/ 4022659 w 4031064"/>
              <a:gd name="connsiteY2" fmla="*/ 2443464 h 7862840"/>
              <a:gd name="connsiteX3" fmla="*/ 2876780 w 4031064"/>
              <a:gd name="connsiteY3" fmla="*/ 2857610 h 7862840"/>
              <a:gd name="connsiteX4" fmla="*/ 4002911 w 4031064"/>
              <a:gd name="connsiteY4" fmla="*/ 7862840 h 7862840"/>
              <a:gd name="connsiteX5" fmla="*/ 0 w 4031064"/>
              <a:gd name="connsiteY5" fmla="*/ 7862840 h 7862840"/>
              <a:gd name="connsiteX6" fmla="*/ 0 w 4031064"/>
              <a:gd name="connsiteY6" fmla="*/ 0 h 7862840"/>
              <a:gd name="connsiteX0" fmla="*/ 0 w 4031064"/>
              <a:gd name="connsiteY0" fmla="*/ 0 h 7862840"/>
              <a:gd name="connsiteX1" fmla="*/ 4002911 w 4031064"/>
              <a:gd name="connsiteY1" fmla="*/ 0 h 7862840"/>
              <a:gd name="connsiteX2" fmla="*/ 4022659 w 4031064"/>
              <a:gd name="connsiteY2" fmla="*/ 2443464 h 7862840"/>
              <a:gd name="connsiteX3" fmla="*/ 2862975 w 4031064"/>
              <a:gd name="connsiteY3" fmla="*/ 2457269 h 7862840"/>
              <a:gd name="connsiteX4" fmla="*/ 4002911 w 4031064"/>
              <a:gd name="connsiteY4" fmla="*/ 7862840 h 7862840"/>
              <a:gd name="connsiteX5" fmla="*/ 0 w 4031064"/>
              <a:gd name="connsiteY5" fmla="*/ 7862840 h 7862840"/>
              <a:gd name="connsiteX6" fmla="*/ 0 w 4031064"/>
              <a:gd name="connsiteY6" fmla="*/ 0 h 7862840"/>
              <a:gd name="connsiteX0" fmla="*/ 0 w 4031064"/>
              <a:gd name="connsiteY0" fmla="*/ 0 h 7862840"/>
              <a:gd name="connsiteX1" fmla="*/ 4002911 w 4031064"/>
              <a:gd name="connsiteY1" fmla="*/ 0 h 7862840"/>
              <a:gd name="connsiteX2" fmla="*/ 4022659 w 4031064"/>
              <a:gd name="connsiteY2" fmla="*/ 2443464 h 7862840"/>
              <a:gd name="connsiteX3" fmla="*/ 3180507 w 4031064"/>
              <a:gd name="connsiteY3" fmla="*/ 2457269 h 7862840"/>
              <a:gd name="connsiteX4" fmla="*/ 4002911 w 4031064"/>
              <a:gd name="connsiteY4" fmla="*/ 7862840 h 7862840"/>
              <a:gd name="connsiteX5" fmla="*/ 0 w 4031064"/>
              <a:gd name="connsiteY5" fmla="*/ 7862840 h 7862840"/>
              <a:gd name="connsiteX6" fmla="*/ 0 w 4031064"/>
              <a:gd name="connsiteY6" fmla="*/ 0 h 7862840"/>
              <a:gd name="connsiteX0" fmla="*/ 0 w 4031064"/>
              <a:gd name="connsiteY0" fmla="*/ 0 h 7862840"/>
              <a:gd name="connsiteX1" fmla="*/ 4002911 w 4031064"/>
              <a:gd name="connsiteY1" fmla="*/ 0 h 7862840"/>
              <a:gd name="connsiteX2" fmla="*/ 4022659 w 4031064"/>
              <a:gd name="connsiteY2" fmla="*/ 2443464 h 7862840"/>
              <a:gd name="connsiteX3" fmla="*/ 3180507 w 4031064"/>
              <a:gd name="connsiteY3" fmla="*/ 2457269 h 7862840"/>
              <a:gd name="connsiteX4" fmla="*/ 3257401 w 4031064"/>
              <a:gd name="connsiteY4" fmla="*/ 7862840 h 7862840"/>
              <a:gd name="connsiteX5" fmla="*/ 0 w 4031064"/>
              <a:gd name="connsiteY5" fmla="*/ 7862840 h 7862840"/>
              <a:gd name="connsiteX6" fmla="*/ 0 w 4031064"/>
              <a:gd name="connsiteY6" fmla="*/ 0 h 7862840"/>
              <a:gd name="connsiteX0" fmla="*/ 0 w 4031064"/>
              <a:gd name="connsiteY0" fmla="*/ 0 h 7862840"/>
              <a:gd name="connsiteX1" fmla="*/ 4002911 w 4031064"/>
              <a:gd name="connsiteY1" fmla="*/ 0 h 7862840"/>
              <a:gd name="connsiteX2" fmla="*/ 4022659 w 4031064"/>
              <a:gd name="connsiteY2" fmla="*/ 2443464 h 7862840"/>
              <a:gd name="connsiteX3" fmla="*/ 3180507 w 4031064"/>
              <a:gd name="connsiteY3" fmla="*/ 2457269 h 7862840"/>
              <a:gd name="connsiteX4" fmla="*/ 3202178 w 4031064"/>
              <a:gd name="connsiteY4" fmla="*/ 7862840 h 7862840"/>
              <a:gd name="connsiteX5" fmla="*/ 0 w 4031064"/>
              <a:gd name="connsiteY5" fmla="*/ 7862840 h 7862840"/>
              <a:gd name="connsiteX6" fmla="*/ 0 w 4031064"/>
              <a:gd name="connsiteY6" fmla="*/ 0 h 786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1064" h="7862840">
                <a:moveTo>
                  <a:pt x="0" y="0"/>
                </a:moveTo>
                <a:lnTo>
                  <a:pt x="4002911" y="0"/>
                </a:lnTo>
                <a:cubicBezTo>
                  <a:pt x="4010680" y="1184917"/>
                  <a:pt x="4047301" y="1345975"/>
                  <a:pt x="4022659" y="2443464"/>
                </a:cubicBezTo>
                <a:lnTo>
                  <a:pt x="3180507" y="2457269"/>
                </a:lnTo>
                <a:cubicBezTo>
                  <a:pt x="3187731" y="4259126"/>
                  <a:pt x="3194954" y="6060983"/>
                  <a:pt x="3202178" y="7862840"/>
                </a:cubicBezTo>
                <a:lnTo>
                  <a:pt x="0" y="7862840"/>
                </a:lnTo>
                <a:lnTo>
                  <a:pt x="0" y="0"/>
                </a:lnTo>
                <a:close/>
              </a:path>
            </a:pathLst>
          </a:custGeom>
          <a:solidFill>
            <a:srgbClr val="DFE3E0"/>
          </a:solidFill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9225" y="5807697"/>
            <a:ext cx="1143000" cy="762000"/>
          </a:xfrm>
          <a:prstGeom prst="rect">
            <a:avLst/>
          </a:prstGeom>
          <a:ln w="38100" cmpd="sng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 smtClean="0"/>
              <a:t>RDR (L0)</a:t>
            </a:r>
          </a:p>
          <a:p>
            <a:pPr algn="ctr"/>
            <a:r>
              <a:rPr lang="en-US" b="1" dirty="0" smtClean="0"/>
              <a:t>Files</a:t>
            </a:r>
            <a:endParaRPr lang="en-US" b="1" dirty="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554602" y="5693397"/>
            <a:ext cx="990600" cy="990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/>
              <a:t>ADL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717382" y="5807697"/>
            <a:ext cx="1143000" cy="762000"/>
          </a:xfrm>
          <a:prstGeom prst="rect">
            <a:avLst/>
          </a:prstGeom>
          <a:ln w="38100" cmpd="sng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 smtClean="0"/>
              <a:t>SDR (L1b)</a:t>
            </a:r>
          </a:p>
          <a:p>
            <a:pPr algn="ctr"/>
            <a:r>
              <a:rPr lang="en-US" b="1" dirty="0" smtClean="0"/>
              <a:t>Files</a:t>
            </a:r>
            <a:endParaRPr lang="en-US" b="1" dirty="0"/>
          </a:p>
        </p:txBody>
      </p:sp>
      <p:cxnSp>
        <p:nvCxnSpPr>
          <p:cNvPr id="8" name="AutoShape 7"/>
          <p:cNvCxnSpPr>
            <a:cxnSpLocks noChangeShapeType="1"/>
            <a:stCxn id="5" idx="3"/>
            <a:endCxn id="6" idx="2"/>
          </p:cNvCxnSpPr>
          <p:nvPr/>
        </p:nvCxnSpPr>
        <p:spPr bwMode="auto">
          <a:xfrm>
            <a:off x="1702225" y="6188697"/>
            <a:ext cx="4852377" cy="0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8"/>
          <p:cNvCxnSpPr>
            <a:cxnSpLocks noChangeShapeType="1"/>
            <a:stCxn id="6" idx="6"/>
            <a:endCxn id="7" idx="1"/>
          </p:cNvCxnSpPr>
          <p:nvPr/>
        </p:nvCxnSpPr>
        <p:spPr bwMode="auto">
          <a:xfrm>
            <a:off x="7545202" y="6188697"/>
            <a:ext cx="172180" cy="0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97327" y="4464487"/>
            <a:ext cx="990600" cy="900113"/>
          </a:xfrm>
          <a:prstGeom prst="rect">
            <a:avLst/>
          </a:prstGeom>
          <a:solidFill>
            <a:srgbClr val="FCFF02"/>
          </a:solidFill>
          <a:ln w="38100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/>
              <a:t>Static</a:t>
            </a:r>
          </a:p>
          <a:p>
            <a:pPr algn="ctr"/>
            <a:r>
              <a:rPr lang="en-US" sz="1800" b="1"/>
              <a:t>Cal</a:t>
            </a:r>
          </a:p>
          <a:p>
            <a:pPr algn="ctr"/>
            <a:r>
              <a:rPr lang="en-US" sz="1800" b="1"/>
              <a:t>Tables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554602" y="4464487"/>
            <a:ext cx="990600" cy="900113"/>
          </a:xfrm>
          <a:prstGeom prst="rect">
            <a:avLst/>
          </a:prstGeom>
          <a:solidFill>
            <a:srgbClr val="6FA0FA"/>
          </a:solidFill>
          <a:ln w="38100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/>
              <a:t>F Table</a:t>
            </a:r>
          </a:p>
        </p:txBody>
      </p:sp>
      <p:cxnSp>
        <p:nvCxnSpPr>
          <p:cNvPr id="13" name="AutoShape 12"/>
          <p:cNvCxnSpPr>
            <a:cxnSpLocks noChangeShapeType="1"/>
            <a:stCxn id="10" idx="2"/>
            <a:endCxn id="6" idx="0"/>
          </p:cNvCxnSpPr>
          <p:nvPr/>
        </p:nvCxnSpPr>
        <p:spPr bwMode="auto">
          <a:xfrm rot="16200000" flipH="1">
            <a:off x="6356866" y="5000360"/>
            <a:ext cx="328797" cy="1057275"/>
          </a:xfrm>
          <a:prstGeom prst="bentConnector3">
            <a:avLst>
              <a:gd name="adj1" fmla="val 50000"/>
            </a:avLst>
          </a:prstGeom>
          <a:noFill/>
          <a:ln w="38100" cmpd="sng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AutoShape 13"/>
          <p:cNvCxnSpPr>
            <a:cxnSpLocks noChangeShapeType="1"/>
            <a:stCxn id="11" idx="2"/>
            <a:endCxn id="6" idx="0"/>
          </p:cNvCxnSpPr>
          <p:nvPr/>
        </p:nvCxnSpPr>
        <p:spPr bwMode="auto">
          <a:xfrm>
            <a:off x="7049902" y="5364600"/>
            <a:ext cx="0" cy="328797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554602" y="3255627"/>
            <a:ext cx="990600" cy="990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600" b="1"/>
              <a:t>F Table</a:t>
            </a:r>
          </a:p>
          <a:p>
            <a:pPr algn="ctr"/>
            <a:r>
              <a:rPr lang="en-US" sz="1600" b="1"/>
              <a:t>Preproc</a:t>
            </a:r>
          </a:p>
        </p:txBody>
      </p:sp>
      <p:cxnSp>
        <p:nvCxnSpPr>
          <p:cNvPr id="16" name="AutoShape 15"/>
          <p:cNvCxnSpPr>
            <a:cxnSpLocks noChangeShapeType="1"/>
            <a:stCxn id="15" idx="4"/>
            <a:endCxn id="11" idx="0"/>
          </p:cNvCxnSpPr>
          <p:nvPr/>
        </p:nvCxnSpPr>
        <p:spPr bwMode="auto">
          <a:xfrm>
            <a:off x="7049902" y="4246227"/>
            <a:ext cx="0" cy="218260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16"/>
          <p:cNvCxnSpPr>
            <a:cxnSpLocks noChangeShapeType="1"/>
            <a:stCxn id="62" idx="2"/>
            <a:endCxn id="15" idx="0"/>
          </p:cNvCxnSpPr>
          <p:nvPr/>
        </p:nvCxnSpPr>
        <p:spPr bwMode="auto">
          <a:xfrm flipH="1">
            <a:off x="7049902" y="3038913"/>
            <a:ext cx="1" cy="216714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3060082" y="446195"/>
            <a:ext cx="990600" cy="1966913"/>
            <a:chOff x="2304" y="528"/>
            <a:chExt cx="624" cy="1239"/>
          </a:xfrm>
          <a:solidFill>
            <a:srgbClr val="6FA0FA"/>
          </a:solidFill>
        </p:grpSpPr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2304" y="1200"/>
              <a:ext cx="624" cy="567"/>
            </a:xfrm>
            <a:prstGeom prst="rect">
              <a:avLst/>
            </a:prstGeom>
            <a:grpFill/>
            <a:ln w="38100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/>
                <a:t>f Time</a:t>
              </a:r>
            </a:p>
            <a:p>
              <a:pPr algn="ctr"/>
              <a:r>
                <a:rPr lang="en-US" sz="1600" b="1"/>
                <a:t>Series</a:t>
              </a: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2304" y="528"/>
              <a:ext cx="624" cy="567"/>
            </a:xfrm>
            <a:prstGeom prst="rect">
              <a:avLst/>
            </a:prstGeom>
            <a:grpFill/>
            <a:ln w="38100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/>
                <a:t>H Time</a:t>
              </a:r>
            </a:p>
            <a:p>
              <a:pPr algn="ctr"/>
              <a:r>
                <a:rPr lang="en-US" sz="1600" b="1"/>
                <a:t>Series</a:t>
              </a:r>
            </a:p>
          </p:txBody>
        </p:sp>
      </p:grp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4165147" y="935145"/>
            <a:ext cx="990600" cy="990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600" b="1" dirty="0" smtClean="0"/>
              <a:t>TS</a:t>
            </a:r>
          </a:p>
          <a:p>
            <a:pPr algn="ctr"/>
            <a:r>
              <a:rPr lang="en-US" sz="1600" b="1" dirty="0" smtClean="0"/>
              <a:t>Trending</a:t>
            </a:r>
            <a:endParaRPr lang="en-US" sz="1600" b="1" dirty="0"/>
          </a:p>
        </p:txBody>
      </p:sp>
      <p:cxnSp>
        <p:nvCxnSpPr>
          <p:cNvPr id="22" name="AutoShape 21"/>
          <p:cNvCxnSpPr>
            <a:cxnSpLocks noChangeShapeType="1"/>
            <a:stCxn id="20" idx="3"/>
            <a:endCxn id="21" idx="1"/>
          </p:cNvCxnSpPr>
          <p:nvPr/>
        </p:nvCxnSpPr>
        <p:spPr bwMode="auto">
          <a:xfrm>
            <a:off x="4050682" y="896252"/>
            <a:ext cx="259535" cy="183963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AutoShape 22"/>
          <p:cNvCxnSpPr>
            <a:cxnSpLocks noChangeShapeType="1"/>
            <a:stCxn id="19" idx="3"/>
            <a:endCxn id="21" idx="3"/>
          </p:cNvCxnSpPr>
          <p:nvPr/>
        </p:nvCxnSpPr>
        <p:spPr bwMode="auto">
          <a:xfrm flipV="1">
            <a:off x="4050682" y="1780675"/>
            <a:ext cx="259535" cy="182377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24"/>
          <p:cNvCxnSpPr>
            <a:cxnSpLocks noChangeShapeType="1"/>
            <a:stCxn id="47" idx="3"/>
            <a:endCxn id="52" idx="2"/>
          </p:cNvCxnSpPr>
          <p:nvPr/>
        </p:nvCxnSpPr>
        <p:spPr bwMode="auto">
          <a:xfrm flipV="1">
            <a:off x="6349897" y="1428858"/>
            <a:ext cx="204705" cy="1587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1950073" y="935145"/>
            <a:ext cx="990600" cy="990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600" b="1" dirty="0" smtClean="0"/>
              <a:t>TS</a:t>
            </a:r>
            <a:endParaRPr lang="en-US" sz="1600" b="1" dirty="0"/>
          </a:p>
          <a:p>
            <a:pPr algn="ctr"/>
            <a:r>
              <a:rPr lang="en-US" sz="1600" b="1" dirty="0"/>
              <a:t>Generator</a:t>
            </a: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559225" y="1047858"/>
            <a:ext cx="1143000" cy="762000"/>
          </a:xfrm>
          <a:prstGeom prst="rect">
            <a:avLst/>
          </a:prstGeom>
          <a:ln w="38100" cmpd="sng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/>
              <a:t>RDR</a:t>
            </a:r>
          </a:p>
          <a:p>
            <a:pPr algn="ctr"/>
            <a:r>
              <a:rPr lang="en-US" sz="2000" b="1"/>
              <a:t>Cal Pool</a:t>
            </a:r>
          </a:p>
        </p:txBody>
      </p:sp>
      <p:cxnSp>
        <p:nvCxnSpPr>
          <p:cNvPr id="27" name="AutoShape 27"/>
          <p:cNvCxnSpPr>
            <a:cxnSpLocks noChangeShapeType="1"/>
            <a:stCxn id="5" idx="0"/>
            <a:endCxn id="31" idx="4"/>
          </p:cNvCxnSpPr>
          <p:nvPr/>
        </p:nvCxnSpPr>
        <p:spPr bwMode="auto">
          <a:xfrm flipV="1">
            <a:off x="1130725" y="3189395"/>
            <a:ext cx="0" cy="2618302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28"/>
          <p:cNvCxnSpPr>
            <a:cxnSpLocks noChangeShapeType="1"/>
            <a:stCxn id="26" idx="3"/>
            <a:endCxn id="25" idx="2"/>
          </p:cNvCxnSpPr>
          <p:nvPr/>
        </p:nvCxnSpPr>
        <p:spPr bwMode="auto">
          <a:xfrm>
            <a:off x="1702225" y="1428858"/>
            <a:ext cx="247848" cy="1587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29"/>
          <p:cNvCxnSpPr>
            <a:cxnSpLocks noChangeShapeType="1"/>
            <a:stCxn id="25" idx="7"/>
            <a:endCxn id="20" idx="1"/>
          </p:cNvCxnSpPr>
          <p:nvPr/>
        </p:nvCxnSpPr>
        <p:spPr bwMode="auto">
          <a:xfrm flipV="1">
            <a:off x="2795603" y="896252"/>
            <a:ext cx="264479" cy="183963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AutoShape 30"/>
          <p:cNvCxnSpPr>
            <a:cxnSpLocks noChangeShapeType="1"/>
            <a:stCxn id="25" idx="5"/>
            <a:endCxn id="19" idx="1"/>
          </p:cNvCxnSpPr>
          <p:nvPr/>
        </p:nvCxnSpPr>
        <p:spPr bwMode="auto">
          <a:xfrm>
            <a:off x="2795603" y="1780675"/>
            <a:ext cx="264479" cy="182377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635425" y="2198795"/>
            <a:ext cx="990600" cy="990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600" b="1"/>
              <a:t>Cal RDR</a:t>
            </a:r>
          </a:p>
          <a:p>
            <a:pPr algn="ctr"/>
            <a:r>
              <a:rPr lang="en-US" sz="1600" b="1"/>
              <a:t>Selection</a:t>
            </a:r>
          </a:p>
          <a:p>
            <a:pPr algn="ctr"/>
            <a:r>
              <a:rPr lang="en-US" sz="1600" b="1"/>
              <a:t>Script</a:t>
            </a:r>
          </a:p>
        </p:txBody>
      </p:sp>
      <p:cxnSp>
        <p:nvCxnSpPr>
          <p:cNvPr id="32" name="AutoShape 32"/>
          <p:cNvCxnSpPr>
            <a:cxnSpLocks noChangeShapeType="1"/>
            <a:stCxn id="31" idx="0"/>
            <a:endCxn id="26" idx="2"/>
          </p:cNvCxnSpPr>
          <p:nvPr/>
        </p:nvCxnSpPr>
        <p:spPr bwMode="auto">
          <a:xfrm flipV="1">
            <a:off x="1130725" y="1809858"/>
            <a:ext cx="0" cy="388937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1950073" y="2274995"/>
            <a:ext cx="990600" cy="900113"/>
          </a:xfrm>
          <a:prstGeom prst="rect">
            <a:avLst/>
          </a:prstGeom>
          <a:solidFill>
            <a:srgbClr val="FCFF02"/>
          </a:solidFill>
          <a:ln w="38100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/>
              <a:t>SD BRDF</a:t>
            </a:r>
          </a:p>
          <a:p>
            <a:pPr algn="ctr"/>
            <a:r>
              <a:rPr lang="en-US" sz="1600" b="1" dirty="0"/>
              <a:t>SDS </a:t>
            </a:r>
            <a:r>
              <a:rPr lang="en-US" sz="1600" b="1" dirty="0" smtClean="0">
                <a:latin typeface="Symbol Proportional BT" charset="2"/>
                <a:cs typeface="Symbol Proportional BT" charset="2"/>
                <a:sym typeface="Symbol" charset="0"/>
              </a:rPr>
              <a:t>t</a:t>
            </a:r>
            <a:endParaRPr lang="en-US" sz="1600" b="1" dirty="0">
              <a:latin typeface="Symbol Proportional BT" charset="2"/>
              <a:cs typeface="Symbol Proportional BT" charset="2"/>
            </a:endParaRPr>
          </a:p>
          <a:p>
            <a:pPr algn="ctr"/>
            <a:r>
              <a:rPr lang="en-US" sz="1600" b="1" dirty="0" smtClean="0"/>
              <a:t>SDSMS </a:t>
            </a:r>
            <a:r>
              <a:rPr lang="en-US" sz="1600" b="1" dirty="0" smtClean="0">
                <a:latin typeface="Symbol Proportional BT" charset="2"/>
                <a:cs typeface="Symbol Proportional BT" charset="2"/>
                <a:sym typeface="Symbol" charset="0"/>
              </a:rPr>
              <a:t>t</a:t>
            </a:r>
            <a:endParaRPr lang="en-US" sz="1600" b="1" dirty="0"/>
          </a:p>
        </p:txBody>
      </p:sp>
      <p:cxnSp>
        <p:nvCxnSpPr>
          <p:cNvPr id="34" name="AutoShape 34"/>
          <p:cNvCxnSpPr>
            <a:cxnSpLocks noChangeShapeType="1"/>
            <a:stCxn id="33" idx="0"/>
            <a:endCxn id="25" idx="4"/>
          </p:cNvCxnSpPr>
          <p:nvPr/>
        </p:nvCxnSpPr>
        <p:spPr bwMode="auto">
          <a:xfrm flipV="1">
            <a:off x="2445373" y="1925745"/>
            <a:ext cx="0" cy="349250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4440052" y="4464487"/>
            <a:ext cx="990600" cy="900113"/>
          </a:xfrm>
          <a:prstGeom prst="rect">
            <a:avLst/>
          </a:prstGeom>
          <a:solidFill>
            <a:srgbClr val="FCFF02"/>
          </a:solidFill>
          <a:ln w="38100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/>
              <a:t>Geo</a:t>
            </a:r>
          </a:p>
          <a:p>
            <a:pPr algn="ctr"/>
            <a:r>
              <a:rPr lang="en-US" sz="1800" b="1"/>
              <a:t>Cal</a:t>
            </a:r>
          </a:p>
          <a:p>
            <a:pPr algn="ctr"/>
            <a:r>
              <a:rPr lang="en-US" sz="1800" b="1"/>
              <a:t>Tables</a:t>
            </a:r>
          </a:p>
        </p:txBody>
      </p:sp>
      <p:cxnSp>
        <p:nvCxnSpPr>
          <p:cNvPr id="36" name="AutoShape 36"/>
          <p:cNvCxnSpPr>
            <a:cxnSpLocks noChangeShapeType="1"/>
            <a:stCxn id="35" idx="2"/>
            <a:endCxn id="6" idx="0"/>
          </p:cNvCxnSpPr>
          <p:nvPr/>
        </p:nvCxnSpPr>
        <p:spPr bwMode="auto">
          <a:xfrm rot="16200000" flipH="1">
            <a:off x="5828229" y="4471723"/>
            <a:ext cx="328797" cy="2114550"/>
          </a:xfrm>
          <a:prstGeom prst="bentConnector3">
            <a:avLst>
              <a:gd name="adj1" fmla="val 50000"/>
            </a:avLst>
          </a:prstGeom>
          <a:noFill/>
          <a:ln w="38100" cmpd="sng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3373252" y="4464487"/>
            <a:ext cx="990600" cy="900113"/>
          </a:xfrm>
          <a:prstGeom prst="rect">
            <a:avLst/>
          </a:prstGeom>
          <a:solidFill>
            <a:srgbClr val="FCFF02"/>
          </a:solidFill>
          <a:ln w="38100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/>
              <a:t>Polar</a:t>
            </a:r>
          </a:p>
          <a:p>
            <a:pPr algn="ctr"/>
            <a:r>
              <a:rPr lang="en-US" sz="1800" b="1"/>
              <a:t>Wander</a:t>
            </a:r>
          </a:p>
          <a:p>
            <a:pPr algn="ctr"/>
            <a:r>
              <a:rPr lang="en-US" sz="1800" b="1"/>
              <a:t>File</a:t>
            </a:r>
          </a:p>
        </p:txBody>
      </p:sp>
      <p:cxnSp>
        <p:nvCxnSpPr>
          <p:cNvPr id="38" name="AutoShape 38"/>
          <p:cNvCxnSpPr>
            <a:cxnSpLocks noChangeShapeType="1"/>
            <a:stCxn id="37" idx="2"/>
            <a:endCxn id="6" idx="0"/>
          </p:cNvCxnSpPr>
          <p:nvPr/>
        </p:nvCxnSpPr>
        <p:spPr bwMode="auto">
          <a:xfrm rot="16200000" flipH="1">
            <a:off x="5294829" y="3938323"/>
            <a:ext cx="328797" cy="3181350"/>
          </a:xfrm>
          <a:prstGeom prst="bentConnector3">
            <a:avLst>
              <a:gd name="adj1" fmla="val 50000"/>
            </a:avLst>
          </a:prstGeom>
          <a:noFill/>
          <a:ln w="38100" cmpd="sng">
            <a:solidFill>
              <a:schemeClr val="tx1"/>
            </a:solidFill>
            <a:miter lim="800000"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 Box 43"/>
          <p:cNvSpPr txBox="1">
            <a:spLocks noChangeArrowheads="1"/>
          </p:cNvSpPr>
          <p:nvPr/>
        </p:nvSpPr>
        <p:spPr bwMode="auto">
          <a:xfrm>
            <a:off x="254425" y="369995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Off-line Solar Cal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5359297" y="980388"/>
            <a:ext cx="990600" cy="900113"/>
          </a:xfrm>
          <a:prstGeom prst="rect">
            <a:avLst/>
          </a:prstGeom>
          <a:solidFill>
            <a:srgbClr val="6FA0FA"/>
          </a:solidFill>
          <a:ln w="38100" cmpd="sng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/>
              <a:t>F History</a:t>
            </a:r>
          </a:p>
          <a:p>
            <a:pPr algn="ctr"/>
            <a:r>
              <a:rPr lang="en-US" sz="1600" b="1" dirty="0" smtClean="0"/>
              <a:t>w/ Extra-</a:t>
            </a:r>
          </a:p>
          <a:p>
            <a:pPr algn="ctr"/>
            <a:r>
              <a:rPr lang="en-US" sz="1600" b="1" dirty="0" err="1" smtClean="0"/>
              <a:t>polation</a:t>
            </a:r>
            <a:endParaRPr lang="en-US" sz="1600" b="1" dirty="0"/>
          </a:p>
        </p:txBody>
      </p:sp>
      <p:cxnSp>
        <p:nvCxnSpPr>
          <p:cNvPr id="48" name="AutoShape 24"/>
          <p:cNvCxnSpPr>
            <a:cxnSpLocks noChangeShapeType="1"/>
            <a:stCxn id="21" idx="6"/>
            <a:endCxn id="47" idx="1"/>
          </p:cNvCxnSpPr>
          <p:nvPr/>
        </p:nvCxnSpPr>
        <p:spPr bwMode="auto">
          <a:xfrm>
            <a:off x="5155747" y="1430445"/>
            <a:ext cx="203550" cy="0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6554602" y="933558"/>
            <a:ext cx="990600" cy="990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600" b="1" dirty="0" smtClean="0"/>
              <a:t>F History</a:t>
            </a:r>
          </a:p>
          <a:p>
            <a:pPr algn="ctr"/>
            <a:r>
              <a:rPr lang="en-US" sz="1600" b="1" dirty="0" smtClean="0"/>
              <a:t>Generator</a:t>
            </a:r>
            <a:endParaRPr lang="en-US" sz="1600" b="1" dirty="0"/>
          </a:p>
        </p:txBody>
      </p:sp>
      <p:cxnSp>
        <p:nvCxnSpPr>
          <p:cNvPr id="55" name="AutoShape 24"/>
          <p:cNvCxnSpPr>
            <a:cxnSpLocks noChangeShapeType="1"/>
            <a:stCxn id="52" idx="4"/>
            <a:endCxn id="62" idx="0"/>
          </p:cNvCxnSpPr>
          <p:nvPr/>
        </p:nvCxnSpPr>
        <p:spPr bwMode="auto">
          <a:xfrm>
            <a:off x="7049902" y="1924158"/>
            <a:ext cx="1" cy="214642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6554603" y="2138800"/>
            <a:ext cx="990600" cy="900113"/>
          </a:xfrm>
          <a:prstGeom prst="rect">
            <a:avLst/>
          </a:prstGeom>
          <a:solidFill>
            <a:srgbClr val="6FA0FA"/>
          </a:solidFill>
          <a:ln w="38100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/>
              <a:t>F History</a:t>
            </a:r>
          </a:p>
          <a:p>
            <a:pPr algn="ctr"/>
            <a:r>
              <a:rPr lang="en-US" sz="1600" b="1" dirty="0" smtClean="0"/>
              <a:t>Table</a:t>
            </a:r>
            <a:endParaRPr lang="en-US" sz="16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1297955" y="3549963"/>
            <a:ext cx="3215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L1 Production Process</a:t>
            </a:r>
            <a:endParaRPr lang="en-US" sz="3600" b="1" dirty="0"/>
          </a:p>
        </p:txBody>
      </p:sp>
      <p:sp>
        <p:nvSpPr>
          <p:cNvPr id="66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44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7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" name="Picture 29" descr="vNPPw_20120732012081_deep_chlor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07" y="592295"/>
            <a:ext cx="5501960" cy="2750980"/>
          </a:xfrm>
          <a:prstGeom prst="rect">
            <a:avLst/>
          </a:prstGeom>
        </p:spPr>
      </p:pic>
      <p:pic>
        <p:nvPicPr>
          <p:cNvPr id="29" name="Picture 28" descr="at83w_20120732012081_deep_chlor_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51" y="3807916"/>
            <a:ext cx="5471516" cy="2735759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73413" y="219075"/>
            <a:ext cx="2233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NPP VIIRS Chl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189288" y="3419475"/>
            <a:ext cx="2522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Aqua MODIS Chl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282950" y="676275"/>
            <a:ext cx="24376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NASA </a:t>
            </a:r>
            <a:r>
              <a:rPr lang="en-US" sz="1200" b="1" dirty="0" smtClean="0">
                <a:solidFill>
                  <a:schemeClr val="bg1"/>
                </a:solidFill>
              </a:rPr>
              <a:t>calibration and L2 algorithms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907213" y="676275"/>
            <a:ext cx="15863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Composite: Day </a:t>
            </a:r>
            <a:r>
              <a:rPr lang="en-US" sz="1200" b="1" dirty="0" smtClean="0">
                <a:solidFill>
                  <a:schemeClr val="bg1"/>
                </a:solidFill>
              </a:rPr>
              <a:t>73-81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907213" y="3876675"/>
            <a:ext cx="15863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Composite: Day </a:t>
            </a:r>
            <a:r>
              <a:rPr lang="en-US" sz="1200" b="1" dirty="0" smtClean="0">
                <a:solidFill>
                  <a:schemeClr val="bg1"/>
                </a:solidFill>
              </a:rPr>
              <a:t>73-81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 rot="20869990">
            <a:off x="4194175" y="4657725"/>
            <a:ext cx="149225" cy="127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 rot="20869990">
            <a:off x="4216400" y="1460500"/>
            <a:ext cx="149225" cy="127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>
            <a:off x="1638300" y="1173163"/>
            <a:ext cx="2654300" cy="347662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 flipV="1">
            <a:off x="1604963" y="1511300"/>
            <a:ext cx="2682875" cy="1776413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15" descr="V2012041210706_chl_sdr_nof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4" r="17149"/>
          <a:stretch>
            <a:fillRect/>
          </a:stretch>
        </p:blipFill>
        <p:spPr bwMode="auto">
          <a:xfrm>
            <a:off x="493713" y="2289514"/>
            <a:ext cx="2297112" cy="17875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20120210_t2107063_chl_edr_nofl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1" r="17149"/>
          <a:stretch>
            <a:fillRect/>
          </a:stretch>
        </p:blipFill>
        <p:spPr bwMode="auto">
          <a:xfrm>
            <a:off x="493713" y="309563"/>
            <a:ext cx="2292350" cy="17875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1566863" y="268288"/>
            <a:ext cx="1246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NOAA EDR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624013" y="2289514"/>
            <a:ext cx="1098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NASA Chl</a:t>
            </a:r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 flipV="1">
            <a:off x="1625600" y="4711700"/>
            <a:ext cx="2632075" cy="750888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" name="Picture 17" descr="A2012041203000_chl_aq_nofl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" r="63077" b="6250"/>
          <a:stretch>
            <a:fillRect/>
          </a:stretch>
        </p:blipFill>
        <p:spPr bwMode="auto">
          <a:xfrm>
            <a:off x="701675" y="4605338"/>
            <a:ext cx="1881188" cy="17795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1484313" y="4605338"/>
            <a:ext cx="1098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NASA Chl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368768" y="4032446"/>
            <a:ext cx="2544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</a:rPr>
              <a:t>Horizontal stripes </a:t>
            </a:r>
            <a:r>
              <a:rPr lang="en-US" sz="1000" dirty="0" smtClean="0">
                <a:solidFill>
                  <a:schemeClr val="accent2"/>
                </a:solidFill>
              </a:rPr>
              <a:t>caused by </a:t>
            </a:r>
            <a:r>
              <a:rPr lang="en-US" sz="1000" dirty="0">
                <a:solidFill>
                  <a:schemeClr val="accent2"/>
                </a:solidFill>
              </a:rPr>
              <a:t>bow-tie deletion</a:t>
            </a:r>
          </a:p>
          <a:p>
            <a:r>
              <a:rPr lang="en-US" sz="1000" dirty="0">
                <a:solidFill>
                  <a:schemeClr val="accent2"/>
                </a:solidFill>
              </a:rPr>
              <a:t>EDR has additional pixel trimming</a:t>
            </a: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622020" y="6337157"/>
            <a:ext cx="2368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accent2"/>
                </a:solidFill>
              </a:rPr>
              <a:t>Projections of the above VIIRS </a:t>
            </a:r>
            <a:r>
              <a:rPr lang="en-US" sz="1000" dirty="0">
                <a:solidFill>
                  <a:schemeClr val="accent2"/>
                </a:solidFill>
              </a:rPr>
              <a:t>and </a:t>
            </a:r>
            <a:r>
              <a:rPr lang="en-US" sz="1000" dirty="0" smtClean="0">
                <a:solidFill>
                  <a:schemeClr val="accent2"/>
                </a:solidFill>
              </a:rPr>
              <a:t>MODIS</a:t>
            </a:r>
          </a:p>
          <a:p>
            <a:r>
              <a:rPr lang="en-US" sz="1000" dirty="0" smtClean="0">
                <a:solidFill>
                  <a:schemeClr val="accent2"/>
                </a:solidFill>
              </a:rPr>
              <a:t>swath cutouts projections are different.</a:t>
            </a: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419100" y="74470"/>
            <a:ext cx="13003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10 Feb 2012 (Day 41)</a:t>
            </a: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409575" y="2071883"/>
            <a:ext cx="13003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10 Feb 2012 (Day 41)</a:t>
            </a:r>
          </a:p>
        </p:txBody>
      </p:sp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614363" y="4382945"/>
            <a:ext cx="13003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/>
              <a:t>10 Feb 2012 (Day 41)</a:t>
            </a:r>
          </a:p>
        </p:txBody>
      </p:sp>
      <p:sp>
        <p:nvSpPr>
          <p:cNvPr id="28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45</a:t>
            </a:fld>
            <a:endParaRPr lang="en-US" sz="1400">
              <a:solidFill>
                <a:srgbClr val="1226FA"/>
              </a:solidFill>
            </a:endParaRPr>
          </a:p>
        </p:txBody>
      </p:sp>
      <p:pic>
        <p:nvPicPr>
          <p:cNvPr id="32" name="Picture 31" descr="colorbar.smal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403" y="3597614"/>
            <a:ext cx="3251200" cy="2032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201587" y="3267414"/>
            <a:ext cx="1849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0.01 – 1.0 mg m</a:t>
            </a:r>
            <a:r>
              <a:rPr lang="en-US" baseline="30000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3465763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Vicarious Calibration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122" y="1293384"/>
            <a:ext cx="8545214" cy="5102225"/>
          </a:xfrm>
        </p:spPr>
        <p:txBody>
          <a:bodyPr>
            <a:normAutofit/>
          </a:bodyPr>
          <a:lstStyle/>
          <a:p>
            <a:pPr>
              <a:buClr>
                <a:srgbClr val="1226FA"/>
              </a:buClr>
              <a:buFont typeface="Courier New"/>
              <a:buChar char="o"/>
            </a:pPr>
            <a:r>
              <a:rPr lang="en-US" b="1" dirty="0" smtClean="0"/>
              <a:t>Vicarious </a:t>
            </a:r>
            <a:r>
              <a:rPr lang="en-US" b="1" dirty="0"/>
              <a:t>calibration</a:t>
            </a:r>
          </a:p>
          <a:p>
            <a:pPr lvl="1">
              <a:buClr>
                <a:srgbClr val="1226FA"/>
              </a:buClr>
              <a:buFont typeface="Wingdings" charset="2"/>
              <a:buChar char="§"/>
            </a:pPr>
            <a:r>
              <a:rPr lang="en-US" b="1" dirty="0"/>
              <a:t>I</a:t>
            </a:r>
            <a:r>
              <a:rPr lang="en-US" b="1" dirty="0" smtClean="0"/>
              <a:t>nitially </a:t>
            </a:r>
            <a:r>
              <a:rPr lang="en-US" b="1" dirty="0"/>
              <a:t>based on </a:t>
            </a:r>
            <a:r>
              <a:rPr lang="en-US" b="1" dirty="0" smtClean="0"/>
              <a:t>Ocean Surface Reflectance Model using HOT </a:t>
            </a:r>
            <a:r>
              <a:rPr lang="en-US" b="1" dirty="0"/>
              <a:t>and </a:t>
            </a:r>
            <a:r>
              <a:rPr lang="en-US" b="1" dirty="0" smtClean="0"/>
              <a:t>BATS sites.</a:t>
            </a:r>
            <a:endParaRPr lang="en-US" b="1" dirty="0"/>
          </a:p>
          <a:p>
            <a:pPr lvl="1">
              <a:buClr>
                <a:srgbClr val="1226FA"/>
              </a:buClr>
              <a:buFont typeface="Wingdings" charset="2"/>
              <a:buChar char="§"/>
            </a:pPr>
            <a:r>
              <a:rPr lang="en-US" b="1" dirty="0"/>
              <a:t>W</a:t>
            </a:r>
            <a:r>
              <a:rPr lang="en-US" b="1" dirty="0" smtClean="0"/>
              <a:t>ill </a:t>
            </a:r>
            <a:r>
              <a:rPr lang="en-US" b="1" dirty="0"/>
              <a:t>use surface values later in the </a:t>
            </a:r>
            <a:r>
              <a:rPr lang="en-US" b="1" dirty="0" smtClean="0"/>
              <a:t>mission, e.g., MOBY </a:t>
            </a:r>
            <a:r>
              <a:rPr lang="en-US" b="1" dirty="0"/>
              <a:t>(depending on availability and quality).</a:t>
            </a:r>
          </a:p>
        </p:txBody>
      </p:sp>
      <p:sp>
        <p:nvSpPr>
          <p:cNvPr id="4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46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96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4455"/>
            <a:ext cx="8229600" cy="1143000"/>
          </a:xfrm>
        </p:spPr>
        <p:txBody>
          <a:bodyPr/>
          <a:lstStyle/>
          <a:p>
            <a:r>
              <a:rPr lang="en-US" b="1" dirty="0" smtClean="0"/>
              <a:t>VOST Efforts</a:t>
            </a:r>
            <a:endParaRPr lang="en-US" b="1" dirty="0"/>
          </a:p>
        </p:txBody>
      </p:sp>
      <p:sp>
        <p:nvSpPr>
          <p:cNvPr id="5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5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16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VOST Contributions 2003-Present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3930" y="1683512"/>
            <a:ext cx="83611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Reviewed numerous project documents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Reviewed science and operational code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Successfully advocated instrument improvements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Performed multiple analyses of the effect instrument performance on data quality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Presented findings at numerous technical conferences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Participated in test planning and data analysis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VIIR ocean color data product quality assessment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Development of time-dependent calibration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Generation of VIIRS data products using NASA algorithms</a:t>
            </a:r>
          </a:p>
        </p:txBody>
      </p:sp>
      <p:sp>
        <p:nvSpPr>
          <p:cNvPr id="11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6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1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73930" y="1683512"/>
            <a:ext cx="83611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Reviewed numerous project documents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Reviewed science and operational code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Successfully advocated instrument improvements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Performed multiple analyses of the effect instrument performance on data quality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Presented findings at numerous technical conferences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Participated in test planning and data analysis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VIIR ocean color data product quality assessment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Development of time-dependent calibration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Generation of VIIRS data products using NASA algorithms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VOST Contributions 2003-Present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0" y="3133903"/>
            <a:ext cx="9144000" cy="372409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2"/>
            <a:ext cx="9144000" cy="213988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2139882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flipV="1">
            <a:off x="0" y="2844516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ular Callout 10"/>
          <p:cNvSpPr/>
          <p:nvPr/>
        </p:nvSpPr>
        <p:spPr>
          <a:xfrm>
            <a:off x="3106096" y="2899205"/>
            <a:ext cx="5867068" cy="2676574"/>
          </a:xfrm>
          <a:prstGeom prst="wedgeRectCallout">
            <a:avLst>
              <a:gd name="adj1" fmla="val 25143"/>
              <a:gd name="adj2" fmla="val -5628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Blocking Earth shine thru the calibrator screen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Clear water calibration site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Lunar calibration maneuvers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Significant reduction of optical crosstalk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End-to-end calibration system test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Spectral response characterization with SIRCUS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Characterization of crosstalk polarization effects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Improved polarization response characterization</a:t>
            </a:r>
          </a:p>
        </p:txBody>
      </p:sp>
      <p:sp>
        <p:nvSpPr>
          <p:cNvPr id="20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7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02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3930" y="1683512"/>
            <a:ext cx="83611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Reviewed numerous project documents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Reviewed science and operational code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Successfully advocated instrument improvements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Performed multiple analyses of the effect instrument performance on data quality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Presented findings at numerous technical conferences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Participated in test planning and data analysis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VIIR ocean color data product quality assessment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Development of time-dependent calibration</a:t>
            </a:r>
          </a:p>
          <a:p>
            <a:pPr marL="457200" indent="-457200">
              <a:buClr>
                <a:srgbClr val="38A2CB"/>
              </a:buClr>
              <a:buFont typeface="Courier New"/>
              <a:buChar char="o"/>
            </a:pPr>
            <a:r>
              <a:rPr lang="en-US" sz="2400" b="1" dirty="0" smtClean="0"/>
              <a:t>Generation of VIIRS data products using NASA algorithms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VOST Contributions 2003-Present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3893218"/>
            <a:ext cx="9144000" cy="296478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9144000" cy="254025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2540249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0" y="3603829"/>
            <a:ext cx="9144000" cy="289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3672680" y="3621617"/>
            <a:ext cx="5314290" cy="2287246"/>
          </a:xfrm>
          <a:prstGeom prst="wedgeRectCallout">
            <a:avLst>
              <a:gd name="adj1" fmla="val -30112"/>
              <a:gd name="adj2" fmla="val -5684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Ocean color sensitivity analysis techniques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Crosstalk impact analysis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Times New Roman"/>
                <a:cs typeface="Times New Roman"/>
              </a:rPr>
              <a:t>VIIRS Data Simulator</a:t>
            </a:r>
          </a:p>
          <a:p>
            <a:pPr marL="800100" lvl="1" indent="-342900">
              <a:buFont typeface="Lucida Grande"/>
              <a:buChar char="‒"/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Predict impact of instrument effects.</a:t>
            </a:r>
          </a:p>
          <a:p>
            <a:pPr marL="800100" lvl="1" indent="-342900">
              <a:buFont typeface="Lucida Grande"/>
              <a:buChar char="‒"/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Prepare team for flight data.</a:t>
            </a:r>
          </a:p>
          <a:p>
            <a:pPr marL="800100" lvl="1" indent="-342900">
              <a:buFont typeface="Lucida Grande"/>
              <a:buChar char="‒"/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Exercise processing system prelaunch.</a:t>
            </a:r>
          </a:p>
        </p:txBody>
      </p:sp>
      <p:sp>
        <p:nvSpPr>
          <p:cNvPr id="13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8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7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Product Quality Assessment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9466" y="1534689"/>
            <a:ext cx="7969552" cy="48021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200" b="1" dirty="0" smtClean="0"/>
              <a:t>VOST Question</a:t>
            </a:r>
            <a:r>
              <a:rPr lang="en-US" sz="2200" dirty="0" smtClean="0"/>
              <a:t>: Is the quality of the operational VIIRS Ocean Color Environmental Data Records (EDR) sufficient to meet NASA science objectives, including the continuation of the climate record established with EOS?</a:t>
            </a:r>
          </a:p>
          <a:p>
            <a:endParaRPr lang="en-US" sz="2200" dirty="0" smtClean="0"/>
          </a:p>
          <a:p>
            <a:r>
              <a:rPr lang="en-US" sz="2200" b="1" dirty="0" smtClean="0"/>
              <a:t>Approach</a:t>
            </a:r>
            <a:r>
              <a:rPr lang="en-US" sz="2200" dirty="0" smtClean="0"/>
              <a:t>: </a:t>
            </a:r>
            <a:r>
              <a:rPr lang="en-US" sz="2200" dirty="0"/>
              <a:t>Evaluate </a:t>
            </a:r>
            <a:r>
              <a:rPr lang="en-US" sz="2200" dirty="0" smtClean="0"/>
              <a:t>prelaunch sensor characterization, algorithms, calibration and processing capabilities and compare EDR products against products generated with NASA calibration and algorithms.</a:t>
            </a:r>
          </a:p>
          <a:p>
            <a:endParaRPr lang="en-US" sz="2200" dirty="0" smtClean="0"/>
          </a:p>
          <a:p>
            <a:r>
              <a:rPr lang="en-US" sz="2200" b="1" dirty="0" smtClean="0"/>
              <a:t>Answer</a:t>
            </a:r>
            <a:r>
              <a:rPr lang="en-US" sz="2200" dirty="0" smtClean="0"/>
              <a:t>: Unlikely.  Sensor appears to be performing well, but :</a:t>
            </a:r>
          </a:p>
          <a:p>
            <a:pPr marL="342900" indent="-342900">
              <a:buFont typeface="Courier New"/>
              <a:buChar char="o"/>
            </a:pPr>
            <a:r>
              <a:rPr lang="en-US" sz="2200" dirty="0" smtClean="0"/>
              <a:t>EDR algorithms are out of date and inconsistent with established record,</a:t>
            </a:r>
          </a:p>
          <a:p>
            <a:pPr marL="342900" indent="-342900">
              <a:buFont typeface="Courier New"/>
              <a:buChar char="o"/>
            </a:pPr>
            <a:r>
              <a:rPr lang="en-US" sz="2200" dirty="0" smtClean="0"/>
              <a:t>calibration is forward-looking only, and</a:t>
            </a:r>
          </a:p>
          <a:p>
            <a:pPr marL="342900" indent="-342900">
              <a:buFont typeface="Courier New"/>
              <a:buChar char="o"/>
            </a:pPr>
            <a:r>
              <a:rPr lang="en-US" sz="2200" dirty="0" smtClean="0"/>
              <a:t>there is no support for reprocessing.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94678" y="5469231"/>
            <a:ext cx="2664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Also precludes processing from Sensor Data Records (SDR).</a:t>
            </a:r>
            <a:endParaRPr lang="en-US" b="1" dirty="0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5521948" y="5841986"/>
            <a:ext cx="358926" cy="828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3" idx="1"/>
          </p:cNvCxnSpPr>
          <p:nvPr/>
        </p:nvCxnSpPr>
        <p:spPr>
          <a:xfrm flipH="1">
            <a:off x="5218240" y="5930896"/>
            <a:ext cx="676438" cy="2286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5"/>
          <p:cNvSpPr>
            <a:spLocks noGrp="1" noChangeArrowheads="1"/>
          </p:cNvSpPr>
          <p:nvPr/>
        </p:nvSpPr>
        <p:spPr bwMode="auto">
          <a:xfrm>
            <a:off x="8359775" y="6519863"/>
            <a:ext cx="7651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/>
            <a:fld id="{B6724DC5-49AB-524D-8131-B4202316CB3E}" type="slidenum">
              <a:rPr lang="en-US" sz="1400">
                <a:solidFill>
                  <a:srgbClr val="1226FA"/>
                </a:solidFill>
              </a:rPr>
              <a:pPr algn="r"/>
              <a:t>9</a:t>
            </a:fld>
            <a:endParaRPr lang="en-US" sz="1400">
              <a:solidFill>
                <a:srgbClr val="12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88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6130</TotalTime>
  <Words>3426</Words>
  <Application>Microsoft Macintosh PowerPoint</Application>
  <PresentationFormat>On-screen Show (4:3)</PresentationFormat>
  <Paragraphs>796</Paragraphs>
  <Slides>46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Image</vt:lpstr>
      <vt:lpstr>Suomi National Polar-orbiting Partnership (NPP) VIIRS data product assessment </vt:lpstr>
      <vt:lpstr>PowerPoint Presentation</vt:lpstr>
      <vt:lpstr>PowerPoint Presentation</vt:lpstr>
      <vt:lpstr>PowerPoint Presentation</vt:lpstr>
      <vt:lpstr>VOST Efforts</vt:lpstr>
      <vt:lpstr>PowerPoint Presentation</vt:lpstr>
      <vt:lpstr>PowerPoint Presentation</vt:lpstr>
      <vt:lpstr>PowerPoint Presentation</vt:lpstr>
      <vt:lpstr>Product Quality Assessment</vt:lpstr>
      <vt:lpstr>Product Quality Assessment</vt:lpstr>
      <vt:lpstr>Product Quality Assessment</vt:lpstr>
      <vt:lpstr>The VIIRS Instrument</vt:lpstr>
      <vt:lpstr>PowerPoint Presentation</vt:lpstr>
      <vt:lpstr>VIIRS Features</vt:lpstr>
      <vt:lpstr>VIIRS Features</vt:lpstr>
      <vt:lpstr>VIIRS Features</vt:lpstr>
      <vt:lpstr>VIIRS Features</vt:lpstr>
      <vt:lpstr>VIIRS Features</vt:lpstr>
      <vt:lpstr>PowerPoint Presentation</vt:lpstr>
      <vt:lpstr>VIIRS Data Features</vt:lpstr>
      <vt:lpstr>PowerPoint Presentation</vt:lpstr>
      <vt:lpstr>PowerPoint Presentation</vt:lpstr>
      <vt:lpstr>PowerPoint Presentation</vt:lpstr>
      <vt:lpstr>VOST Calibration</vt:lpstr>
      <vt:lpstr>Solar Calibration</vt:lpstr>
      <vt:lpstr>Lunar Calibration</vt:lpstr>
      <vt:lpstr>PowerPoint Presentation</vt:lpstr>
      <vt:lpstr>PowerPoint Presentation</vt:lpstr>
      <vt:lpstr>Initial Results</vt:lpstr>
      <vt:lpstr>VIIRS &amp; MODIS Aqua Deep-Water Rrs Trends NASA Calibration and L2 Processing</vt:lpstr>
      <vt:lpstr>PowerPoint Presentation</vt:lpstr>
      <vt:lpstr>VIIRS &amp; MODIS Aqua Deep-Water Chl NASA VIIRS L2, EDR, &amp; MODIS Aqua</vt:lpstr>
      <vt:lpstr>Conclusions</vt:lpstr>
      <vt:lpstr>Conclusions</vt:lpstr>
      <vt:lpstr>Kiitos paljon!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Vicarious Calibration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Turpie</dc:creator>
  <cp:lastModifiedBy>Kevin Turpie</cp:lastModifiedBy>
  <cp:revision>148</cp:revision>
  <cp:lastPrinted>2012-04-22T05:36:43Z</cp:lastPrinted>
  <dcterms:created xsi:type="dcterms:W3CDTF">2012-04-17T13:04:15Z</dcterms:created>
  <dcterms:modified xsi:type="dcterms:W3CDTF">2012-04-27T21:18:00Z</dcterms:modified>
</cp:coreProperties>
</file>