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embeddings/Microsoft_Equation1.bin" ContentType="application/vnd.openxmlformats-officedocument.oleObject"/>
  <Override PartName="/ppt/embeddings/Microsoft_Equation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autoCompressPictures="0">
  <p:sldMasterIdLst>
    <p:sldMasterId id="2147483648" r:id="rId1"/>
  </p:sldMasterIdLst>
  <p:notesMasterIdLst>
    <p:notesMasterId r:id="rId46"/>
  </p:notesMasterIdLst>
  <p:sldIdLst>
    <p:sldId id="282" r:id="rId2"/>
    <p:sldId id="307" r:id="rId3"/>
    <p:sldId id="296" r:id="rId4"/>
    <p:sldId id="258" r:id="rId5"/>
    <p:sldId id="309" r:id="rId6"/>
    <p:sldId id="284" r:id="rId7"/>
    <p:sldId id="283" r:id="rId8"/>
    <p:sldId id="305" r:id="rId9"/>
    <p:sldId id="297" r:id="rId10"/>
    <p:sldId id="290" r:id="rId11"/>
    <p:sldId id="267" r:id="rId12"/>
    <p:sldId id="306" r:id="rId13"/>
    <p:sldId id="308" r:id="rId14"/>
    <p:sldId id="257" r:id="rId15"/>
    <p:sldId id="292" r:id="rId16"/>
    <p:sldId id="294" r:id="rId17"/>
    <p:sldId id="310" r:id="rId18"/>
    <p:sldId id="304" r:id="rId19"/>
    <p:sldId id="271" r:id="rId20"/>
    <p:sldId id="313" r:id="rId21"/>
    <p:sldId id="262" r:id="rId22"/>
    <p:sldId id="260" r:id="rId23"/>
    <p:sldId id="274" r:id="rId24"/>
    <p:sldId id="288" r:id="rId25"/>
    <p:sldId id="301" r:id="rId26"/>
    <p:sldId id="263" r:id="rId27"/>
    <p:sldId id="276" r:id="rId28"/>
    <p:sldId id="277" r:id="rId29"/>
    <p:sldId id="279" r:id="rId30"/>
    <p:sldId id="278" r:id="rId31"/>
    <p:sldId id="314" r:id="rId32"/>
    <p:sldId id="302" r:id="rId33"/>
    <p:sldId id="264" r:id="rId34"/>
    <p:sldId id="280" r:id="rId35"/>
    <p:sldId id="312" r:id="rId36"/>
    <p:sldId id="311" r:id="rId37"/>
    <p:sldId id="286" r:id="rId38"/>
    <p:sldId id="256" r:id="rId39"/>
    <p:sldId id="268" r:id="rId40"/>
    <p:sldId id="266" r:id="rId41"/>
    <p:sldId id="269" r:id="rId42"/>
    <p:sldId id="275" r:id="rId43"/>
    <p:sldId id="289" r:id="rId44"/>
    <p:sldId id="287" r:id="rId45"/>
  </p:sldIdLst>
  <p:sldSz cx="9144000" cy="6858000" type="screen4x3"/>
  <p:notesSz cx="6858000" cy="9144000"/>
  <p:defaultTextStyle>
    <a:defPPr>
      <a:defRPr lang="en-US"/>
    </a:defPPr>
    <a:lvl1pPr algn="l" rtl="0" eaLnBrk="0" fontAlgn="base" hangingPunct="0">
      <a:spcBef>
        <a:spcPct val="0"/>
      </a:spcBef>
      <a:spcAft>
        <a:spcPct val="0"/>
      </a:spcAft>
      <a:defRPr sz="2400" b="1"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b="1"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b="1"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b="1"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F6FF"/>
    <a:srgbClr val="80DAF0"/>
    <a:srgbClr val="D8EDFF"/>
    <a:srgbClr val="0063E3"/>
    <a:srgbClr val="01CC00"/>
    <a:srgbClr val="8DCB81"/>
    <a:srgbClr val="475E02"/>
    <a:srgbClr val="FFF7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32787"/>
    <p:restoredTop sz="90929"/>
  </p:normalViewPr>
  <p:slideViewPr>
    <p:cSldViewPr snapToGrid="0">
      <p:cViewPr varScale="1">
        <p:scale>
          <a:sx n="115" d="100"/>
          <a:sy n="115" d="100"/>
        </p:scale>
        <p:origin x="-117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b="0"/>
            </a:lvl1pPr>
          </a:lstStyle>
          <a:p>
            <a:endParaRPr lang="en-US"/>
          </a:p>
        </p:txBody>
      </p:sp>
      <p:sp>
        <p:nvSpPr>
          <p:cNvPr id="35843"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b="0"/>
            </a:lvl1pPr>
          </a:lstStyle>
          <a:p>
            <a:endParaRPr lang="en-US"/>
          </a:p>
        </p:txBody>
      </p:sp>
      <p:sp>
        <p:nvSpPr>
          <p:cNvPr id="358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5845"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6"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b="0"/>
            </a:lvl1pPr>
          </a:lstStyle>
          <a:p>
            <a:endParaRPr lang="en-US"/>
          </a:p>
        </p:txBody>
      </p:sp>
      <p:sp>
        <p:nvSpPr>
          <p:cNvPr id="35847"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b="0"/>
            </a:lvl1pPr>
          </a:lstStyle>
          <a:p>
            <a:fld id="{478263C8-2987-EF45-A4F4-F222C89DCBFA}" type="slidenum">
              <a:rPr lang="en-US"/>
              <a:pPr/>
              <a:t>‹#›</a:t>
            </a:fld>
            <a:endParaRPr lang="en-US"/>
          </a:p>
        </p:txBody>
      </p:sp>
    </p:spTree>
    <p:extLst>
      <p:ext uri="{BB962C8B-B14F-4D97-AF65-F5344CB8AC3E}">
        <p14:creationId xmlns:p14="http://schemas.microsoft.com/office/powerpoint/2010/main" val="266600999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E7FD976-9596-294A-BB78-FD8553100B63}" type="slidenum">
              <a:rPr lang="en-US"/>
              <a:pPr/>
              <a:t>‹#›</a:t>
            </a:fld>
            <a:endParaRPr lang="en-US"/>
          </a:p>
        </p:txBody>
      </p:sp>
    </p:spTree>
    <p:extLst>
      <p:ext uri="{BB962C8B-B14F-4D97-AF65-F5344CB8AC3E}">
        <p14:creationId xmlns:p14="http://schemas.microsoft.com/office/powerpoint/2010/main" val="2412906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7E65672-62D0-DB48-919D-B3CA16BE68BE}" type="slidenum">
              <a:rPr lang="en-US"/>
              <a:pPr/>
              <a:t>‹#›</a:t>
            </a:fld>
            <a:endParaRPr lang="en-US"/>
          </a:p>
        </p:txBody>
      </p:sp>
    </p:spTree>
    <p:extLst>
      <p:ext uri="{BB962C8B-B14F-4D97-AF65-F5344CB8AC3E}">
        <p14:creationId xmlns:p14="http://schemas.microsoft.com/office/powerpoint/2010/main" val="2520286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26E05FD-2B75-4D45-8C0E-A0E89B41EA8A}" type="slidenum">
              <a:rPr lang="en-US"/>
              <a:pPr/>
              <a:t>‹#›</a:t>
            </a:fld>
            <a:endParaRPr lang="en-US"/>
          </a:p>
        </p:txBody>
      </p:sp>
    </p:spTree>
    <p:extLst>
      <p:ext uri="{BB962C8B-B14F-4D97-AF65-F5344CB8AC3E}">
        <p14:creationId xmlns:p14="http://schemas.microsoft.com/office/powerpoint/2010/main" val="4171009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B0F0C2B-C229-0C41-ADFA-6F163DD5F70C}" type="slidenum">
              <a:rPr lang="en-US"/>
              <a:pPr/>
              <a:t>‹#›</a:t>
            </a:fld>
            <a:endParaRPr lang="en-US"/>
          </a:p>
        </p:txBody>
      </p:sp>
    </p:spTree>
    <p:extLst>
      <p:ext uri="{BB962C8B-B14F-4D97-AF65-F5344CB8AC3E}">
        <p14:creationId xmlns:p14="http://schemas.microsoft.com/office/powerpoint/2010/main" val="2787165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4A91513-2A46-3545-864B-CC91447F0361}" type="slidenum">
              <a:rPr lang="en-US"/>
              <a:pPr/>
              <a:t>‹#›</a:t>
            </a:fld>
            <a:endParaRPr lang="en-US"/>
          </a:p>
        </p:txBody>
      </p:sp>
    </p:spTree>
    <p:extLst>
      <p:ext uri="{BB962C8B-B14F-4D97-AF65-F5344CB8AC3E}">
        <p14:creationId xmlns:p14="http://schemas.microsoft.com/office/powerpoint/2010/main" val="2168258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4206D40-2225-C547-B0DD-699265672918}" type="slidenum">
              <a:rPr lang="en-US"/>
              <a:pPr/>
              <a:t>‹#›</a:t>
            </a:fld>
            <a:endParaRPr lang="en-US"/>
          </a:p>
        </p:txBody>
      </p:sp>
    </p:spTree>
    <p:extLst>
      <p:ext uri="{BB962C8B-B14F-4D97-AF65-F5344CB8AC3E}">
        <p14:creationId xmlns:p14="http://schemas.microsoft.com/office/powerpoint/2010/main" val="1892665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18C109D-D9CB-F644-A686-2B4A3814C6BD}" type="slidenum">
              <a:rPr lang="en-US"/>
              <a:pPr/>
              <a:t>‹#›</a:t>
            </a:fld>
            <a:endParaRPr lang="en-US"/>
          </a:p>
        </p:txBody>
      </p:sp>
    </p:spTree>
    <p:extLst>
      <p:ext uri="{BB962C8B-B14F-4D97-AF65-F5344CB8AC3E}">
        <p14:creationId xmlns:p14="http://schemas.microsoft.com/office/powerpoint/2010/main" val="119588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570AE52-6BBC-2840-9AF8-F4B92FED27EA}" type="slidenum">
              <a:rPr lang="en-US"/>
              <a:pPr/>
              <a:t>‹#›</a:t>
            </a:fld>
            <a:endParaRPr lang="en-US"/>
          </a:p>
        </p:txBody>
      </p:sp>
    </p:spTree>
    <p:extLst>
      <p:ext uri="{BB962C8B-B14F-4D97-AF65-F5344CB8AC3E}">
        <p14:creationId xmlns:p14="http://schemas.microsoft.com/office/powerpoint/2010/main" val="2508575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259F79-1077-6A47-997A-ED9467E85CCE}" type="slidenum">
              <a:rPr lang="en-US"/>
              <a:pPr/>
              <a:t>‹#›</a:t>
            </a:fld>
            <a:endParaRPr lang="en-US"/>
          </a:p>
        </p:txBody>
      </p:sp>
    </p:spTree>
    <p:extLst>
      <p:ext uri="{BB962C8B-B14F-4D97-AF65-F5344CB8AC3E}">
        <p14:creationId xmlns:p14="http://schemas.microsoft.com/office/powerpoint/2010/main" val="1479688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06AB6C0-5C42-7A49-8E00-BC7DBF496DD2}" type="slidenum">
              <a:rPr lang="en-US"/>
              <a:pPr/>
              <a:t>‹#›</a:t>
            </a:fld>
            <a:endParaRPr lang="en-US"/>
          </a:p>
        </p:txBody>
      </p:sp>
    </p:spTree>
    <p:extLst>
      <p:ext uri="{BB962C8B-B14F-4D97-AF65-F5344CB8AC3E}">
        <p14:creationId xmlns:p14="http://schemas.microsoft.com/office/powerpoint/2010/main" val="268309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6CE0794-E89A-B14E-9D22-4C94794FC978}" type="slidenum">
              <a:rPr lang="en-US"/>
              <a:pPr/>
              <a:t>‹#›</a:t>
            </a:fld>
            <a:endParaRPr lang="en-US"/>
          </a:p>
        </p:txBody>
      </p:sp>
    </p:spTree>
    <p:extLst>
      <p:ext uri="{BB962C8B-B14F-4D97-AF65-F5344CB8AC3E}">
        <p14:creationId xmlns:p14="http://schemas.microsoft.com/office/powerpoint/2010/main" val="41012729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lvl1pPr>
          </a:lstStyle>
          <a:p>
            <a:fld id="{D551F0BE-634D-854A-90C6-9161EBD9F01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Microsoft_Equation1.bin"/><Relationship Id="rId4" Type="http://schemas.openxmlformats.org/officeDocument/2006/relationships/image" Target="../media/image11.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oleObject" Target="../embeddings/Microsoft_Equation2.bin"/><Relationship Id="rId5" Type="http://schemas.openxmlformats.org/officeDocument/2006/relationships/image" Target="../media/image12.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 Id="rId3"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emf"/><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2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ackwater_Cloud_Scen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086"/>
          </a:xfrm>
          <a:prstGeom prst="rect">
            <a:avLst/>
          </a:prstGeom>
        </p:spPr>
      </p:pic>
      <p:sp>
        <p:nvSpPr>
          <p:cNvPr id="28676" name="Text Box 4"/>
          <p:cNvSpPr txBox="1">
            <a:spLocks noChangeArrowheads="1"/>
          </p:cNvSpPr>
          <p:nvPr/>
        </p:nvSpPr>
        <p:spPr bwMode="auto">
          <a:xfrm>
            <a:off x="707232" y="968375"/>
            <a:ext cx="7729537" cy="156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3200" dirty="0" smtClean="0"/>
              <a:t>Improvements in Understanding the Specular and Spectral Effects of Emergent Marsh Vegetation</a:t>
            </a:r>
            <a:endParaRPr lang="en-US" sz="3200" dirty="0"/>
          </a:p>
        </p:txBody>
      </p:sp>
      <p:sp>
        <p:nvSpPr>
          <p:cNvPr id="28677" name="Text Box 5"/>
          <p:cNvSpPr txBox="1">
            <a:spLocks noChangeArrowheads="1"/>
          </p:cNvSpPr>
          <p:nvPr/>
        </p:nvSpPr>
        <p:spPr bwMode="auto">
          <a:xfrm>
            <a:off x="1320161" y="2917825"/>
            <a:ext cx="6503678" cy="3108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800" dirty="0">
                <a:solidFill>
                  <a:schemeClr val="bg1"/>
                </a:solidFill>
                <a:latin typeface="Arial"/>
                <a:cs typeface="Arial"/>
              </a:rPr>
              <a:t>K. Turpie</a:t>
            </a:r>
          </a:p>
          <a:p>
            <a:pPr algn="ctr"/>
            <a:endParaRPr lang="en-US" sz="2800" dirty="0" smtClean="0">
              <a:solidFill>
                <a:schemeClr val="bg1"/>
              </a:solidFill>
              <a:latin typeface="Arial"/>
              <a:cs typeface="Arial"/>
            </a:endParaRPr>
          </a:p>
          <a:p>
            <a:pPr algn="ctr"/>
            <a:endParaRPr lang="en-US" sz="2800" dirty="0" smtClean="0">
              <a:solidFill>
                <a:schemeClr val="bg1"/>
              </a:solidFill>
              <a:latin typeface="Arial"/>
              <a:cs typeface="Arial"/>
            </a:endParaRPr>
          </a:p>
          <a:p>
            <a:pPr algn="ctr"/>
            <a:endParaRPr lang="en-US" sz="2800" dirty="0">
              <a:solidFill>
                <a:schemeClr val="bg1"/>
              </a:solidFill>
              <a:latin typeface="Arial"/>
              <a:cs typeface="Arial"/>
            </a:endParaRPr>
          </a:p>
          <a:p>
            <a:pPr algn="ctr"/>
            <a:r>
              <a:rPr lang="en-US" sz="2800" dirty="0">
                <a:solidFill>
                  <a:schemeClr val="bg1"/>
                </a:solidFill>
                <a:latin typeface="Arial"/>
                <a:cs typeface="Arial"/>
              </a:rPr>
              <a:t>Ocean Color Research Team Meeting</a:t>
            </a:r>
          </a:p>
          <a:p>
            <a:pPr algn="ctr"/>
            <a:r>
              <a:rPr lang="en-US" sz="2800" dirty="0">
                <a:solidFill>
                  <a:schemeClr val="bg1"/>
                </a:solidFill>
                <a:latin typeface="Arial"/>
                <a:cs typeface="Arial"/>
              </a:rPr>
              <a:t>23 April 2012</a:t>
            </a:r>
          </a:p>
          <a:p>
            <a:pPr algn="ctr"/>
            <a:r>
              <a:rPr lang="en-US" sz="2800" dirty="0">
                <a:solidFill>
                  <a:schemeClr val="bg1"/>
                </a:solidFill>
                <a:latin typeface="Arial"/>
                <a:cs typeface="Arial"/>
              </a:rPr>
              <a:t>Seattle, Washington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5" name="Rectangle 7"/>
          <p:cNvSpPr>
            <a:spLocks noChangeArrowheads="1"/>
          </p:cNvSpPr>
          <p:nvPr/>
        </p:nvSpPr>
        <p:spPr bwMode="auto">
          <a:xfrm>
            <a:off x="0" y="0"/>
            <a:ext cx="9144000" cy="6858000"/>
          </a:xfrm>
          <a:prstGeom prst="rect">
            <a:avLst/>
          </a:prstGeom>
          <a:gradFill rotWithShape="0">
            <a:gsLst>
              <a:gs pos="0">
                <a:srgbClr val="D8EDFF"/>
              </a:gs>
              <a:gs pos="100000">
                <a:srgbClr val="80DAF0"/>
              </a:gs>
            </a:gsLst>
            <a:lin ang="5400000" scaled="1"/>
          </a:gradFill>
          <a:ln w="9525">
            <a:solidFill>
              <a:schemeClr val="tx1"/>
            </a:solidFill>
            <a:miter lim="800000"/>
            <a:headEnd/>
            <a:tailEnd/>
          </a:ln>
        </p:spPr>
        <p:txBody>
          <a:bodyPr wrap="none" anchor="ctr"/>
          <a:lstStyle/>
          <a:p>
            <a:endParaRPr lang="en-US"/>
          </a:p>
        </p:txBody>
      </p:sp>
      <p:sp>
        <p:nvSpPr>
          <p:cNvPr id="37891" name="Text Box 3"/>
          <p:cNvSpPr txBox="1">
            <a:spLocks noChangeArrowheads="1"/>
          </p:cNvSpPr>
          <p:nvPr/>
        </p:nvSpPr>
        <p:spPr bwMode="auto">
          <a:xfrm>
            <a:off x="236538" y="884238"/>
            <a:ext cx="8623300" cy="4647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690563" indent="-23336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accent2"/>
              </a:buClr>
              <a:buFont typeface="Times" charset="0"/>
              <a:buChar char="•"/>
            </a:pPr>
            <a:endParaRPr lang="en-US" sz="800" b="0" dirty="0"/>
          </a:p>
          <a:p>
            <a:pPr>
              <a:buClr>
                <a:schemeClr val="accent2"/>
              </a:buClr>
              <a:buFont typeface="Times" charset="0"/>
              <a:buChar char="•"/>
            </a:pPr>
            <a:r>
              <a:rPr lang="en-US" b="0" dirty="0" smtClean="0"/>
              <a:t>Construct a model </a:t>
            </a:r>
            <a:r>
              <a:rPr lang="en-US" b="0" dirty="0"/>
              <a:t>of marsh canopy reflectance to help understand these </a:t>
            </a:r>
            <a:r>
              <a:rPr lang="en-US" b="0" dirty="0" smtClean="0"/>
              <a:t>effects.</a:t>
            </a:r>
            <a:endParaRPr lang="en-US" b="0" dirty="0"/>
          </a:p>
          <a:p>
            <a:pPr>
              <a:buClr>
                <a:schemeClr val="accent2"/>
              </a:buClr>
              <a:buFont typeface="Times" charset="0"/>
              <a:buChar char="•"/>
            </a:pPr>
            <a:endParaRPr lang="en-US" sz="800" b="0" dirty="0"/>
          </a:p>
          <a:p>
            <a:pPr>
              <a:buClr>
                <a:schemeClr val="accent2"/>
              </a:buClr>
              <a:buFont typeface="Times" charset="0"/>
              <a:buChar char="•"/>
            </a:pPr>
            <a:r>
              <a:rPr lang="en-US" b="0" dirty="0" smtClean="0"/>
              <a:t>Compare model predictions to data from three field experiments to explore specular and spectral effects.</a:t>
            </a:r>
          </a:p>
          <a:p>
            <a:pPr>
              <a:buClr>
                <a:schemeClr val="accent2"/>
              </a:buClr>
              <a:buFont typeface="Times" charset="0"/>
              <a:buChar char="•"/>
            </a:pPr>
            <a:endParaRPr lang="en-US" sz="800" b="0" dirty="0"/>
          </a:p>
          <a:p>
            <a:pPr>
              <a:buClr>
                <a:schemeClr val="accent2"/>
              </a:buClr>
              <a:buFont typeface="Times" charset="0"/>
              <a:buChar char="•"/>
            </a:pPr>
            <a:r>
              <a:rPr lang="en-US" b="0" dirty="0"/>
              <a:t>Consider how marsh aquatic background affects:</a:t>
            </a:r>
          </a:p>
          <a:p>
            <a:pPr lvl="1">
              <a:buClr>
                <a:schemeClr val="accent2"/>
              </a:buClr>
              <a:buFont typeface="Times" charset="0"/>
              <a:buChar char="–"/>
            </a:pPr>
            <a:r>
              <a:rPr lang="en-US" b="0" dirty="0"/>
              <a:t>retrievals of Leaf Area Index (LAI),</a:t>
            </a:r>
          </a:p>
          <a:p>
            <a:pPr lvl="1">
              <a:buClr>
                <a:schemeClr val="accent2"/>
              </a:buClr>
              <a:buFont typeface="Times" charset="0"/>
              <a:buChar char="–"/>
            </a:pPr>
            <a:r>
              <a:rPr lang="en-US" b="0" dirty="0"/>
              <a:t>vegetation reflectance </a:t>
            </a:r>
            <a:r>
              <a:rPr lang="en-US" b="0" dirty="0" err="1"/>
              <a:t>anisoptropy</a:t>
            </a:r>
            <a:r>
              <a:rPr lang="en-US" b="0" dirty="0"/>
              <a:t>, and</a:t>
            </a:r>
          </a:p>
          <a:p>
            <a:pPr lvl="1">
              <a:buClr>
                <a:schemeClr val="accent2"/>
              </a:buClr>
              <a:buFont typeface="Times" charset="0"/>
              <a:buChar char="–"/>
            </a:pPr>
            <a:r>
              <a:rPr lang="en-US" b="0" dirty="0"/>
              <a:t>vegetation spectral characteristics, particularly the red-edge.</a:t>
            </a:r>
          </a:p>
          <a:p>
            <a:pPr>
              <a:buClr>
                <a:schemeClr val="accent2"/>
              </a:buClr>
              <a:buFont typeface="Times" charset="0"/>
              <a:buChar char="•"/>
            </a:pPr>
            <a:endParaRPr lang="en-US" sz="800" b="0" dirty="0"/>
          </a:p>
          <a:p>
            <a:pPr>
              <a:buClr>
                <a:schemeClr val="accent2"/>
              </a:buClr>
              <a:buFont typeface="Times" charset="0"/>
              <a:buChar char="•"/>
            </a:pPr>
            <a:r>
              <a:rPr lang="en-US" b="0" dirty="0"/>
              <a:t>This work initiates a bridge between terrestrial and aquatic remote sensing; one necessary where land and sea blend.</a:t>
            </a:r>
          </a:p>
        </p:txBody>
      </p:sp>
      <p:sp>
        <p:nvSpPr>
          <p:cNvPr id="37892" name="Text Box 4"/>
          <p:cNvSpPr txBox="1">
            <a:spLocks noChangeArrowheads="1"/>
          </p:cNvSpPr>
          <p:nvPr/>
        </p:nvSpPr>
        <p:spPr bwMode="auto">
          <a:xfrm>
            <a:off x="3595688" y="147638"/>
            <a:ext cx="2073275"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600"/>
              <a:t>APPROACH</a:t>
            </a:r>
          </a:p>
        </p:txBody>
      </p:sp>
      <p:sp>
        <p:nvSpPr>
          <p:cNvPr id="37893" name="Text Box 5"/>
          <p:cNvSpPr txBox="1">
            <a:spLocks noChangeArrowheads="1"/>
          </p:cNvSpPr>
          <p:nvPr/>
        </p:nvSpPr>
        <p:spPr bwMode="auto">
          <a:xfrm>
            <a:off x="8761413" y="6381750"/>
            <a:ext cx="35401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fld id="{37B28007-5C35-774B-A009-227B3AD77B94}" type="slidenum">
              <a:rPr lang="en-US" b="0">
                <a:solidFill>
                  <a:srgbClr val="0063E3"/>
                </a:solidFill>
              </a:rPr>
              <a:pPr/>
              <a:t>9</a:t>
            </a:fld>
            <a:endParaRPr lang="en-US" b="0">
              <a:solidFill>
                <a:srgbClr val="0063E3"/>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7" name="Rectangle 415"/>
          <p:cNvSpPr>
            <a:spLocks noChangeArrowheads="1"/>
          </p:cNvSpPr>
          <p:nvPr/>
        </p:nvSpPr>
        <p:spPr bwMode="auto">
          <a:xfrm>
            <a:off x="1646238" y="365125"/>
            <a:ext cx="5983287" cy="5943600"/>
          </a:xfrm>
          <a:prstGeom prst="rect">
            <a:avLst/>
          </a:prstGeom>
          <a:gradFill rotWithShape="0">
            <a:gsLst>
              <a:gs pos="0">
                <a:srgbClr val="9CDAFF"/>
              </a:gs>
              <a:gs pos="100000">
                <a:schemeClr val="bg1"/>
              </a:gs>
            </a:gsLst>
            <a:lin ang="5400000" scaled="1"/>
          </a:gradFill>
          <a:ln w="9525">
            <a:solidFill>
              <a:schemeClr val="tx1"/>
            </a:solidFill>
            <a:miter lim="800000"/>
            <a:headEnd/>
            <a:tailEnd/>
          </a:ln>
        </p:spPr>
        <p:txBody>
          <a:bodyPr wrap="none" anchor="ctr"/>
          <a:lstStyle/>
          <a:p>
            <a:endParaRPr lang="en-US"/>
          </a:p>
        </p:txBody>
      </p:sp>
      <p:sp>
        <p:nvSpPr>
          <p:cNvPr id="13507" name="AutoShape 195"/>
          <p:cNvSpPr>
            <a:spLocks noChangeArrowheads="1"/>
          </p:cNvSpPr>
          <p:nvPr/>
        </p:nvSpPr>
        <p:spPr bwMode="auto">
          <a:xfrm>
            <a:off x="1652588" y="404813"/>
            <a:ext cx="660400" cy="661987"/>
          </a:xfrm>
          <a:prstGeom prst="sun">
            <a:avLst>
              <a:gd name="adj" fmla="val 25000"/>
            </a:avLst>
          </a:prstGeom>
          <a:solidFill>
            <a:srgbClr val="E3E200"/>
          </a:solidFill>
          <a:ln w="9525">
            <a:solidFill>
              <a:schemeClr val="tx1"/>
            </a:solidFill>
            <a:miter lim="800000"/>
            <a:headEnd/>
            <a:tailEnd/>
          </a:ln>
        </p:spPr>
        <p:txBody>
          <a:bodyPr wrap="none" anchor="ctr"/>
          <a:lstStyle/>
          <a:p>
            <a:endParaRPr lang="en-US"/>
          </a:p>
        </p:txBody>
      </p:sp>
      <p:sp>
        <p:nvSpPr>
          <p:cNvPr id="13504" name="Text Box 192"/>
          <p:cNvSpPr txBox="1">
            <a:spLocks noChangeArrowheads="1"/>
          </p:cNvSpPr>
          <p:nvPr/>
        </p:nvSpPr>
        <p:spPr bwMode="auto">
          <a:xfrm rot="-5400000">
            <a:off x="1458119" y="5693569"/>
            <a:ext cx="763587"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b="0">
                <a:solidFill>
                  <a:schemeClr val="bg1"/>
                </a:solidFill>
              </a:rPr>
              <a:t>SOIL</a:t>
            </a:r>
          </a:p>
        </p:txBody>
      </p:sp>
      <p:grpSp>
        <p:nvGrpSpPr>
          <p:cNvPr id="13509" name="Group 197"/>
          <p:cNvGrpSpPr>
            <a:grpSpLocks/>
          </p:cNvGrpSpPr>
          <p:nvPr/>
        </p:nvGrpSpPr>
        <p:grpSpPr bwMode="auto">
          <a:xfrm flipH="1">
            <a:off x="6234113" y="1536700"/>
            <a:ext cx="2727325" cy="3844925"/>
            <a:chOff x="1375" y="1666"/>
            <a:chExt cx="1718" cy="2422"/>
          </a:xfrm>
        </p:grpSpPr>
        <p:sp>
          <p:nvSpPr>
            <p:cNvPr id="13510" name="Freeform 198"/>
            <p:cNvSpPr>
              <a:spLocks/>
            </p:cNvSpPr>
            <p:nvPr/>
          </p:nvSpPr>
          <p:spPr bwMode="auto">
            <a:xfrm>
              <a:off x="2112" y="2448"/>
              <a:ext cx="392" cy="1622"/>
            </a:xfrm>
            <a:custGeom>
              <a:avLst/>
              <a:gdLst>
                <a:gd name="T0" fmla="*/ 215 w 392"/>
                <a:gd name="T1" fmla="*/ 1572 h 1622"/>
                <a:gd name="T2" fmla="*/ 336 w 392"/>
                <a:gd name="T3" fmla="*/ 1488 h 1622"/>
                <a:gd name="T4" fmla="*/ 336 w 392"/>
                <a:gd name="T5" fmla="*/ 768 h 1622"/>
                <a:gd name="T6" fmla="*/ 0 w 392"/>
                <a:gd name="T7" fmla="*/ 0 h 1622"/>
              </a:gdLst>
              <a:ahLst/>
              <a:cxnLst>
                <a:cxn ang="0">
                  <a:pos x="T0" y="T1"/>
                </a:cxn>
                <a:cxn ang="0">
                  <a:pos x="T2" y="T3"/>
                </a:cxn>
                <a:cxn ang="0">
                  <a:pos x="T4" y="T5"/>
                </a:cxn>
                <a:cxn ang="0">
                  <a:pos x="T6" y="T7"/>
                </a:cxn>
              </a:cxnLst>
              <a:rect l="0" t="0" r="r" b="b"/>
              <a:pathLst>
                <a:path w="392" h="1622">
                  <a:moveTo>
                    <a:pt x="215" y="1572"/>
                  </a:moveTo>
                  <a:cubicBezTo>
                    <a:pt x="250" y="1575"/>
                    <a:pt x="316" y="1622"/>
                    <a:pt x="336" y="1488"/>
                  </a:cubicBezTo>
                  <a:cubicBezTo>
                    <a:pt x="356" y="1354"/>
                    <a:pt x="392" y="1016"/>
                    <a:pt x="336" y="768"/>
                  </a:cubicBezTo>
                  <a:cubicBezTo>
                    <a:pt x="280" y="520"/>
                    <a:pt x="140" y="260"/>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11" name="Freeform 199"/>
            <p:cNvSpPr>
              <a:spLocks/>
            </p:cNvSpPr>
            <p:nvPr/>
          </p:nvSpPr>
          <p:spPr bwMode="auto">
            <a:xfrm>
              <a:off x="2352" y="2304"/>
              <a:ext cx="256" cy="1776"/>
            </a:xfrm>
            <a:custGeom>
              <a:avLst/>
              <a:gdLst>
                <a:gd name="T0" fmla="*/ 0 w 256"/>
                <a:gd name="T1" fmla="*/ 1728 h 1776"/>
                <a:gd name="T2" fmla="*/ 96 w 256"/>
                <a:gd name="T3" fmla="*/ 1728 h 1776"/>
                <a:gd name="T4" fmla="*/ 144 w 256"/>
                <a:gd name="T5" fmla="*/ 1680 h 1776"/>
                <a:gd name="T6" fmla="*/ 240 w 256"/>
                <a:gd name="T7" fmla="*/ 1152 h 1776"/>
                <a:gd name="T8" fmla="*/ 240 w 256"/>
                <a:gd name="T9" fmla="*/ 528 h 1776"/>
                <a:gd name="T10" fmla="*/ 192 w 256"/>
                <a:gd name="T11" fmla="*/ 0 h 1776"/>
              </a:gdLst>
              <a:ahLst/>
              <a:cxnLst>
                <a:cxn ang="0">
                  <a:pos x="T0" y="T1"/>
                </a:cxn>
                <a:cxn ang="0">
                  <a:pos x="T2" y="T3"/>
                </a:cxn>
                <a:cxn ang="0">
                  <a:pos x="T4" y="T5"/>
                </a:cxn>
                <a:cxn ang="0">
                  <a:pos x="T6" y="T7"/>
                </a:cxn>
                <a:cxn ang="0">
                  <a:pos x="T8" y="T9"/>
                </a:cxn>
                <a:cxn ang="0">
                  <a:pos x="T10" y="T11"/>
                </a:cxn>
              </a:cxnLst>
              <a:rect l="0" t="0" r="r" b="b"/>
              <a:pathLst>
                <a:path w="256" h="1776">
                  <a:moveTo>
                    <a:pt x="0" y="1728"/>
                  </a:moveTo>
                  <a:cubicBezTo>
                    <a:pt x="36" y="1732"/>
                    <a:pt x="72" y="1736"/>
                    <a:pt x="96" y="1728"/>
                  </a:cubicBezTo>
                  <a:cubicBezTo>
                    <a:pt x="120" y="1720"/>
                    <a:pt x="120" y="1776"/>
                    <a:pt x="144" y="1680"/>
                  </a:cubicBezTo>
                  <a:cubicBezTo>
                    <a:pt x="168" y="1584"/>
                    <a:pt x="224" y="1344"/>
                    <a:pt x="240" y="1152"/>
                  </a:cubicBezTo>
                  <a:cubicBezTo>
                    <a:pt x="256" y="960"/>
                    <a:pt x="248" y="720"/>
                    <a:pt x="240" y="528"/>
                  </a:cubicBezTo>
                  <a:cubicBezTo>
                    <a:pt x="232" y="336"/>
                    <a:pt x="212" y="168"/>
                    <a:pt x="19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12" name="Freeform 200"/>
            <p:cNvSpPr>
              <a:spLocks/>
            </p:cNvSpPr>
            <p:nvPr/>
          </p:nvSpPr>
          <p:spPr bwMode="auto">
            <a:xfrm>
              <a:off x="2304" y="2208"/>
              <a:ext cx="240" cy="1824"/>
            </a:xfrm>
            <a:custGeom>
              <a:avLst/>
              <a:gdLst>
                <a:gd name="T0" fmla="*/ 144 w 240"/>
                <a:gd name="T1" fmla="*/ 1824 h 1824"/>
                <a:gd name="T2" fmla="*/ 192 w 240"/>
                <a:gd name="T3" fmla="*/ 1584 h 1824"/>
                <a:gd name="T4" fmla="*/ 240 w 240"/>
                <a:gd name="T5" fmla="*/ 1200 h 1824"/>
                <a:gd name="T6" fmla="*/ 192 w 240"/>
                <a:gd name="T7" fmla="*/ 672 h 1824"/>
                <a:gd name="T8" fmla="*/ 0 w 240"/>
                <a:gd name="T9" fmla="*/ 0 h 1824"/>
              </a:gdLst>
              <a:ahLst/>
              <a:cxnLst>
                <a:cxn ang="0">
                  <a:pos x="T0" y="T1"/>
                </a:cxn>
                <a:cxn ang="0">
                  <a:pos x="T2" y="T3"/>
                </a:cxn>
                <a:cxn ang="0">
                  <a:pos x="T4" y="T5"/>
                </a:cxn>
                <a:cxn ang="0">
                  <a:pos x="T6" y="T7"/>
                </a:cxn>
                <a:cxn ang="0">
                  <a:pos x="T8" y="T9"/>
                </a:cxn>
              </a:cxnLst>
              <a:rect l="0" t="0" r="r" b="b"/>
              <a:pathLst>
                <a:path w="240" h="1824">
                  <a:moveTo>
                    <a:pt x="144" y="1824"/>
                  </a:moveTo>
                  <a:cubicBezTo>
                    <a:pt x="160" y="1756"/>
                    <a:pt x="176" y="1688"/>
                    <a:pt x="192" y="1584"/>
                  </a:cubicBezTo>
                  <a:cubicBezTo>
                    <a:pt x="208" y="1480"/>
                    <a:pt x="240" y="1352"/>
                    <a:pt x="240" y="1200"/>
                  </a:cubicBezTo>
                  <a:cubicBezTo>
                    <a:pt x="240" y="1048"/>
                    <a:pt x="232" y="872"/>
                    <a:pt x="192" y="672"/>
                  </a:cubicBezTo>
                  <a:cubicBezTo>
                    <a:pt x="152" y="472"/>
                    <a:pt x="76" y="236"/>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13" name="Freeform 201"/>
            <p:cNvSpPr>
              <a:spLocks/>
            </p:cNvSpPr>
            <p:nvPr/>
          </p:nvSpPr>
          <p:spPr bwMode="auto">
            <a:xfrm>
              <a:off x="2448" y="2256"/>
              <a:ext cx="208" cy="1776"/>
            </a:xfrm>
            <a:custGeom>
              <a:avLst/>
              <a:gdLst>
                <a:gd name="T0" fmla="*/ 0 w 208"/>
                <a:gd name="T1" fmla="*/ 1776 h 1776"/>
                <a:gd name="T2" fmla="*/ 48 w 208"/>
                <a:gd name="T3" fmla="*/ 1632 h 1776"/>
                <a:gd name="T4" fmla="*/ 96 w 208"/>
                <a:gd name="T5" fmla="*/ 1392 h 1776"/>
                <a:gd name="T6" fmla="*/ 192 w 208"/>
                <a:gd name="T7" fmla="*/ 672 h 1776"/>
                <a:gd name="T8" fmla="*/ 192 w 208"/>
                <a:gd name="T9" fmla="*/ 240 h 1776"/>
                <a:gd name="T10" fmla="*/ 192 w 208"/>
                <a:gd name="T11" fmla="*/ 0 h 1776"/>
              </a:gdLst>
              <a:ahLst/>
              <a:cxnLst>
                <a:cxn ang="0">
                  <a:pos x="T0" y="T1"/>
                </a:cxn>
                <a:cxn ang="0">
                  <a:pos x="T2" y="T3"/>
                </a:cxn>
                <a:cxn ang="0">
                  <a:pos x="T4" y="T5"/>
                </a:cxn>
                <a:cxn ang="0">
                  <a:pos x="T6" y="T7"/>
                </a:cxn>
                <a:cxn ang="0">
                  <a:pos x="T8" y="T9"/>
                </a:cxn>
                <a:cxn ang="0">
                  <a:pos x="T10" y="T11"/>
                </a:cxn>
              </a:cxnLst>
              <a:rect l="0" t="0" r="r" b="b"/>
              <a:pathLst>
                <a:path w="208" h="1776">
                  <a:moveTo>
                    <a:pt x="0" y="1776"/>
                  </a:moveTo>
                  <a:cubicBezTo>
                    <a:pt x="16" y="1736"/>
                    <a:pt x="32" y="1696"/>
                    <a:pt x="48" y="1632"/>
                  </a:cubicBezTo>
                  <a:cubicBezTo>
                    <a:pt x="64" y="1568"/>
                    <a:pt x="72" y="1552"/>
                    <a:pt x="96" y="1392"/>
                  </a:cubicBezTo>
                  <a:cubicBezTo>
                    <a:pt x="120" y="1232"/>
                    <a:pt x="176" y="864"/>
                    <a:pt x="192" y="672"/>
                  </a:cubicBezTo>
                  <a:cubicBezTo>
                    <a:pt x="208" y="480"/>
                    <a:pt x="192" y="352"/>
                    <a:pt x="192" y="240"/>
                  </a:cubicBezTo>
                  <a:cubicBezTo>
                    <a:pt x="192" y="128"/>
                    <a:pt x="192" y="64"/>
                    <a:pt x="19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14" name="Freeform 202"/>
            <p:cNvSpPr>
              <a:spLocks/>
            </p:cNvSpPr>
            <p:nvPr/>
          </p:nvSpPr>
          <p:spPr bwMode="auto">
            <a:xfrm>
              <a:off x="2016" y="2448"/>
              <a:ext cx="440" cy="1584"/>
            </a:xfrm>
            <a:custGeom>
              <a:avLst/>
              <a:gdLst>
                <a:gd name="T0" fmla="*/ 384 w 440"/>
                <a:gd name="T1" fmla="*/ 1584 h 1584"/>
                <a:gd name="T2" fmla="*/ 432 w 440"/>
                <a:gd name="T3" fmla="*/ 1536 h 1584"/>
                <a:gd name="T4" fmla="*/ 432 w 440"/>
                <a:gd name="T5" fmla="*/ 1440 h 1584"/>
                <a:gd name="T6" fmla="*/ 384 w 440"/>
                <a:gd name="T7" fmla="*/ 1008 h 1584"/>
                <a:gd name="T8" fmla="*/ 288 w 440"/>
                <a:gd name="T9" fmla="*/ 624 h 1584"/>
                <a:gd name="T10" fmla="*/ 96 w 440"/>
                <a:gd name="T11" fmla="*/ 192 h 1584"/>
                <a:gd name="T12" fmla="*/ 0 w 440"/>
                <a:gd name="T13" fmla="*/ 0 h 1584"/>
              </a:gdLst>
              <a:ahLst/>
              <a:cxnLst>
                <a:cxn ang="0">
                  <a:pos x="T0" y="T1"/>
                </a:cxn>
                <a:cxn ang="0">
                  <a:pos x="T2" y="T3"/>
                </a:cxn>
                <a:cxn ang="0">
                  <a:pos x="T4" y="T5"/>
                </a:cxn>
                <a:cxn ang="0">
                  <a:pos x="T6" y="T7"/>
                </a:cxn>
                <a:cxn ang="0">
                  <a:pos x="T8" y="T9"/>
                </a:cxn>
                <a:cxn ang="0">
                  <a:pos x="T10" y="T11"/>
                </a:cxn>
                <a:cxn ang="0">
                  <a:pos x="T12" y="T13"/>
                </a:cxn>
              </a:cxnLst>
              <a:rect l="0" t="0" r="r" b="b"/>
              <a:pathLst>
                <a:path w="440" h="1584">
                  <a:moveTo>
                    <a:pt x="384" y="1584"/>
                  </a:moveTo>
                  <a:cubicBezTo>
                    <a:pt x="404" y="1572"/>
                    <a:pt x="424" y="1560"/>
                    <a:pt x="432" y="1536"/>
                  </a:cubicBezTo>
                  <a:cubicBezTo>
                    <a:pt x="440" y="1512"/>
                    <a:pt x="440" y="1528"/>
                    <a:pt x="432" y="1440"/>
                  </a:cubicBezTo>
                  <a:cubicBezTo>
                    <a:pt x="424" y="1352"/>
                    <a:pt x="408" y="1144"/>
                    <a:pt x="384" y="1008"/>
                  </a:cubicBezTo>
                  <a:cubicBezTo>
                    <a:pt x="360" y="872"/>
                    <a:pt x="336" y="760"/>
                    <a:pt x="288" y="624"/>
                  </a:cubicBezTo>
                  <a:cubicBezTo>
                    <a:pt x="240" y="488"/>
                    <a:pt x="144" y="296"/>
                    <a:pt x="96" y="192"/>
                  </a:cubicBezTo>
                  <a:cubicBezTo>
                    <a:pt x="48" y="88"/>
                    <a:pt x="24" y="44"/>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15" name="Freeform 203"/>
            <p:cNvSpPr>
              <a:spLocks/>
            </p:cNvSpPr>
            <p:nvPr/>
          </p:nvSpPr>
          <p:spPr bwMode="auto">
            <a:xfrm>
              <a:off x="2208" y="2400"/>
              <a:ext cx="304" cy="1688"/>
            </a:xfrm>
            <a:custGeom>
              <a:avLst/>
              <a:gdLst>
                <a:gd name="T0" fmla="*/ 240 w 304"/>
                <a:gd name="T1" fmla="*/ 1632 h 1688"/>
                <a:gd name="T2" fmla="*/ 288 w 304"/>
                <a:gd name="T3" fmla="*/ 1584 h 1688"/>
                <a:gd name="T4" fmla="*/ 288 w 304"/>
                <a:gd name="T5" fmla="*/ 1008 h 1688"/>
                <a:gd name="T6" fmla="*/ 192 w 304"/>
                <a:gd name="T7" fmla="*/ 528 h 1688"/>
                <a:gd name="T8" fmla="*/ 0 w 304"/>
                <a:gd name="T9" fmla="*/ 0 h 1688"/>
              </a:gdLst>
              <a:ahLst/>
              <a:cxnLst>
                <a:cxn ang="0">
                  <a:pos x="T0" y="T1"/>
                </a:cxn>
                <a:cxn ang="0">
                  <a:pos x="T2" y="T3"/>
                </a:cxn>
                <a:cxn ang="0">
                  <a:pos x="T4" y="T5"/>
                </a:cxn>
                <a:cxn ang="0">
                  <a:pos x="T6" y="T7"/>
                </a:cxn>
                <a:cxn ang="0">
                  <a:pos x="T8" y="T9"/>
                </a:cxn>
              </a:cxnLst>
              <a:rect l="0" t="0" r="r" b="b"/>
              <a:pathLst>
                <a:path w="304" h="1688">
                  <a:moveTo>
                    <a:pt x="240" y="1632"/>
                  </a:moveTo>
                  <a:cubicBezTo>
                    <a:pt x="260" y="1660"/>
                    <a:pt x="280" y="1688"/>
                    <a:pt x="288" y="1584"/>
                  </a:cubicBezTo>
                  <a:cubicBezTo>
                    <a:pt x="296" y="1480"/>
                    <a:pt x="304" y="1184"/>
                    <a:pt x="288" y="1008"/>
                  </a:cubicBezTo>
                  <a:cubicBezTo>
                    <a:pt x="272" y="832"/>
                    <a:pt x="240" y="696"/>
                    <a:pt x="192" y="528"/>
                  </a:cubicBezTo>
                  <a:cubicBezTo>
                    <a:pt x="144" y="360"/>
                    <a:pt x="72" y="180"/>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16" name="Freeform 204"/>
            <p:cNvSpPr>
              <a:spLocks/>
            </p:cNvSpPr>
            <p:nvPr/>
          </p:nvSpPr>
          <p:spPr bwMode="auto">
            <a:xfrm>
              <a:off x="1920" y="2976"/>
              <a:ext cx="528" cy="1008"/>
            </a:xfrm>
            <a:custGeom>
              <a:avLst/>
              <a:gdLst>
                <a:gd name="T0" fmla="*/ 528 w 528"/>
                <a:gd name="T1" fmla="*/ 1008 h 1008"/>
                <a:gd name="T2" fmla="*/ 480 w 528"/>
                <a:gd name="T3" fmla="*/ 624 h 1008"/>
                <a:gd name="T4" fmla="*/ 240 w 528"/>
                <a:gd name="T5" fmla="*/ 240 h 1008"/>
                <a:gd name="T6" fmla="*/ 0 w 528"/>
                <a:gd name="T7" fmla="*/ 0 h 1008"/>
              </a:gdLst>
              <a:ahLst/>
              <a:cxnLst>
                <a:cxn ang="0">
                  <a:pos x="T0" y="T1"/>
                </a:cxn>
                <a:cxn ang="0">
                  <a:pos x="T2" y="T3"/>
                </a:cxn>
                <a:cxn ang="0">
                  <a:pos x="T4" y="T5"/>
                </a:cxn>
                <a:cxn ang="0">
                  <a:pos x="T6" y="T7"/>
                </a:cxn>
              </a:cxnLst>
              <a:rect l="0" t="0" r="r" b="b"/>
              <a:pathLst>
                <a:path w="528" h="1008">
                  <a:moveTo>
                    <a:pt x="528" y="1008"/>
                  </a:moveTo>
                  <a:cubicBezTo>
                    <a:pt x="528" y="880"/>
                    <a:pt x="528" y="752"/>
                    <a:pt x="480" y="624"/>
                  </a:cubicBezTo>
                  <a:cubicBezTo>
                    <a:pt x="432" y="496"/>
                    <a:pt x="320" y="344"/>
                    <a:pt x="240" y="240"/>
                  </a:cubicBezTo>
                  <a:cubicBezTo>
                    <a:pt x="160" y="136"/>
                    <a:pt x="80" y="68"/>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17" name="Freeform 205"/>
            <p:cNvSpPr>
              <a:spLocks/>
            </p:cNvSpPr>
            <p:nvPr/>
          </p:nvSpPr>
          <p:spPr bwMode="auto">
            <a:xfrm>
              <a:off x="2496" y="2640"/>
              <a:ext cx="432" cy="1344"/>
            </a:xfrm>
            <a:custGeom>
              <a:avLst/>
              <a:gdLst>
                <a:gd name="T0" fmla="*/ 0 w 432"/>
                <a:gd name="T1" fmla="*/ 1344 h 1344"/>
                <a:gd name="T2" fmla="*/ 144 w 432"/>
                <a:gd name="T3" fmla="*/ 912 h 1344"/>
                <a:gd name="T4" fmla="*/ 336 w 432"/>
                <a:gd name="T5" fmla="*/ 384 h 1344"/>
                <a:gd name="T6" fmla="*/ 432 w 432"/>
                <a:gd name="T7" fmla="*/ 0 h 1344"/>
              </a:gdLst>
              <a:ahLst/>
              <a:cxnLst>
                <a:cxn ang="0">
                  <a:pos x="T0" y="T1"/>
                </a:cxn>
                <a:cxn ang="0">
                  <a:pos x="T2" y="T3"/>
                </a:cxn>
                <a:cxn ang="0">
                  <a:pos x="T4" y="T5"/>
                </a:cxn>
                <a:cxn ang="0">
                  <a:pos x="T6" y="T7"/>
                </a:cxn>
              </a:cxnLst>
              <a:rect l="0" t="0" r="r" b="b"/>
              <a:pathLst>
                <a:path w="432" h="1344">
                  <a:moveTo>
                    <a:pt x="0" y="1344"/>
                  </a:moveTo>
                  <a:cubicBezTo>
                    <a:pt x="44" y="1208"/>
                    <a:pt x="88" y="1072"/>
                    <a:pt x="144" y="912"/>
                  </a:cubicBezTo>
                  <a:cubicBezTo>
                    <a:pt x="200" y="752"/>
                    <a:pt x="288" y="536"/>
                    <a:pt x="336" y="384"/>
                  </a:cubicBezTo>
                  <a:cubicBezTo>
                    <a:pt x="384" y="232"/>
                    <a:pt x="408" y="116"/>
                    <a:pt x="43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18" name="Freeform 206"/>
            <p:cNvSpPr>
              <a:spLocks/>
            </p:cNvSpPr>
            <p:nvPr/>
          </p:nvSpPr>
          <p:spPr bwMode="auto">
            <a:xfrm>
              <a:off x="2448" y="3168"/>
              <a:ext cx="432" cy="896"/>
            </a:xfrm>
            <a:custGeom>
              <a:avLst/>
              <a:gdLst>
                <a:gd name="T0" fmla="*/ 0 w 432"/>
                <a:gd name="T1" fmla="*/ 864 h 896"/>
                <a:gd name="T2" fmla="*/ 48 w 432"/>
                <a:gd name="T3" fmla="*/ 864 h 896"/>
                <a:gd name="T4" fmla="*/ 144 w 432"/>
                <a:gd name="T5" fmla="*/ 672 h 896"/>
                <a:gd name="T6" fmla="*/ 384 w 432"/>
                <a:gd name="T7" fmla="*/ 192 h 896"/>
                <a:gd name="T8" fmla="*/ 432 w 432"/>
                <a:gd name="T9" fmla="*/ 0 h 896"/>
              </a:gdLst>
              <a:ahLst/>
              <a:cxnLst>
                <a:cxn ang="0">
                  <a:pos x="T0" y="T1"/>
                </a:cxn>
                <a:cxn ang="0">
                  <a:pos x="T2" y="T3"/>
                </a:cxn>
                <a:cxn ang="0">
                  <a:pos x="T4" y="T5"/>
                </a:cxn>
                <a:cxn ang="0">
                  <a:pos x="T6" y="T7"/>
                </a:cxn>
                <a:cxn ang="0">
                  <a:pos x="T8" y="T9"/>
                </a:cxn>
              </a:cxnLst>
              <a:rect l="0" t="0" r="r" b="b"/>
              <a:pathLst>
                <a:path w="432" h="896">
                  <a:moveTo>
                    <a:pt x="0" y="864"/>
                  </a:moveTo>
                  <a:cubicBezTo>
                    <a:pt x="12" y="880"/>
                    <a:pt x="24" y="896"/>
                    <a:pt x="48" y="864"/>
                  </a:cubicBezTo>
                  <a:cubicBezTo>
                    <a:pt x="72" y="832"/>
                    <a:pt x="88" y="784"/>
                    <a:pt x="144" y="672"/>
                  </a:cubicBezTo>
                  <a:cubicBezTo>
                    <a:pt x="200" y="560"/>
                    <a:pt x="336" y="304"/>
                    <a:pt x="384" y="192"/>
                  </a:cubicBezTo>
                  <a:cubicBezTo>
                    <a:pt x="432" y="80"/>
                    <a:pt x="432" y="40"/>
                    <a:pt x="43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19" name="Freeform 207"/>
            <p:cNvSpPr>
              <a:spLocks/>
            </p:cNvSpPr>
            <p:nvPr/>
          </p:nvSpPr>
          <p:spPr bwMode="auto">
            <a:xfrm>
              <a:off x="2640" y="3024"/>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20" name="Freeform 208"/>
            <p:cNvSpPr>
              <a:spLocks/>
            </p:cNvSpPr>
            <p:nvPr/>
          </p:nvSpPr>
          <p:spPr bwMode="auto">
            <a:xfrm flipH="1">
              <a:off x="1968" y="283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21" name="Freeform 209"/>
            <p:cNvSpPr>
              <a:spLocks/>
            </p:cNvSpPr>
            <p:nvPr/>
          </p:nvSpPr>
          <p:spPr bwMode="auto">
            <a:xfrm rot="2459885" flipH="1">
              <a:off x="2700" y="2611"/>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22" name="Freeform 210"/>
            <p:cNvSpPr>
              <a:spLocks/>
            </p:cNvSpPr>
            <p:nvPr/>
          </p:nvSpPr>
          <p:spPr bwMode="auto">
            <a:xfrm rot="3700307" flipH="1">
              <a:off x="2677" y="3170"/>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23" name="Freeform 211"/>
            <p:cNvSpPr>
              <a:spLocks/>
            </p:cNvSpPr>
            <p:nvPr/>
          </p:nvSpPr>
          <p:spPr bwMode="auto">
            <a:xfrm rot="1787921" flipH="1">
              <a:off x="2462" y="2751"/>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24" name="Freeform 212"/>
            <p:cNvSpPr>
              <a:spLocks/>
            </p:cNvSpPr>
            <p:nvPr/>
          </p:nvSpPr>
          <p:spPr bwMode="auto">
            <a:xfrm rot="990602" flipH="1">
              <a:off x="2312" y="2418"/>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25" name="Freeform 213"/>
            <p:cNvSpPr>
              <a:spLocks/>
            </p:cNvSpPr>
            <p:nvPr/>
          </p:nvSpPr>
          <p:spPr bwMode="auto">
            <a:xfrm rot="-990602">
              <a:off x="2560" y="2203"/>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26" name="Freeform 214"/>
            <p:cNvSpPr>
              <a:spLocks/>
            </p:cNvSpPr>
            <p:nvPr/>
          </p:nvSpPr>
          <p:spPr bwMode="auto">
            <a:xfrm rot="-990602">
              <a:off x="2457" y="2755"/>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27" name="Freeform 215"/>
            <p:cNvSpPr>
              <a:spLocks/>
            </p:cNvSpPr>
            <p:nvPr/>
          </p:nvSpPr>
          <p:spPr bwMode="auto">
            <a:xfrm rot="-2373987">
              <a:off x="2169" y="2771"/>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28" name="Freeform 216"/>
            <p:cNvSpPr>
              <a:spLocks/>
            </p:cNvSpPr>
            <p:nvPr/>
          </p:nvSpPr>
          <p:spPr bwMode="auto">
            <a:xfrm rot="-3132516">
              <a:off x="2153" y="3165"/>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29" name="Freeform 217"/>
            <p:cNvSpPr>
              <a:spLocks/>
            </p:cNvSpPr>
            <p:nvPr/>
          </p:nvSpPr>
          <p:spPr bwMode="auto">
            <a:xfrm rot="1573043" flipH="1">
              <a:off x="2344" y="2908"/>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30" name="Freeform 218"/>
            <p:cNvSpPr>
              <a:spLocks/>
            </p:cNvSpPr>
            <p:nvPr/>
          </p:nvSpPr>
          <p:spPr bwMode="auto">
            <a:xfrm rot="1573043" flipH="1">
              <a:off x="2619" y="289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31" name="Freeform 219"/>
            <p:cNvSpPr>
              <a:spLocks/>
            </p:cNvSpPr>
            <p:nvPr/>
          </p:nvSpPr>
          <p:spPr bwMode="auto">
            <a:xfrm rot="657227" flipH="1">
              <a:off x="2186" y="243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32" name="Freeform 220"/>
            <p:cNvSpPr>
              <a:spLocks/>
            </p:cNvSpPr>
            <p:nvPr/>
          </p:nvSpPr>
          <p:spPr bwMode="auto">
            <a:xfrm rot="349257" flipH="1">
              <a:off x="1978" y="236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33" name="Freeform 221"/>
            <p:cNvSpPr>
              <a:spLocks/>
            </p:cNvSpPr>
            <p:nvPr/>
          </p:nvSpPr>
          <p:spPr bwMode="auto">
            <a:xfrm rot="349257" flipH="1">
              <a:off x="2179" y="2115"/>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34" name="Freeform 222"/>
            <p:cNvSpPr>
              <a:spLocks/>
            </p:cNvSpPr>
            <p:nvPr/>
          </p:nvSpPr>
          <p:spPr bwMode="auto">
            <a:xfrm rot="-2115053">
              <a:off x="1922" y="2570"/>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35" name="Freeform 223"/>
            <p:cNvSpPr>
              <a:spLocks/>
            </p:cNvSpPr>
            <p:nvPr/>
          </p:nvSpPr>
          <p:spPr bwMode="auto">
            <a:xfrm rot="-2115053">
              <a:off x="2289" y="2719"/>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36" name="Freeform 224"/>
            <p:cNvSpPr>
              <a:spLocks/>
            </p:cNvSpPr>
            <p:nvPr/>
          </p:nvSpPr>
          <p:spPr bwMode="auto">
            <a:xfrm rot="93482" flipH="1">
              <a:off x="2062" y="2363"/>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37" name="Freeform 225"/>
            <p:cNvSpPr>
              <a:spLocks/>
            </p:cNvSpPr>
            <p:nvPr/>
          </p:nvSpPr>
          <p:spPr bwMode="auto">
            <a:xfrm rot="8207304">
              <a:off x="1993" y="1862"/>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538" name="Freeform 226"/>
            <p:cNvSpPr>
              <a:spLocks/>
            </p:cNvSpPr>
            <p:nvPr/>
          </p:nvSpPr>
          <p:spPr bwMode="auto">
            <a:xfrm rot="8207304">
              <a:off x="2333" y="1838"/>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539" name="Freeform 227"/>
            <p:cNvSpPr>
              <a:spLocks/>
            </p:cNvSpPr>
            <p:nvPr/>
          </p:nvSpPr>
          <p:spPr bwMode="auto">
            <a:xfrm rot="-1762812">
              <a:off x="2431" y="2174"/>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40" name="Freeform 228"/>
            <p:cNvSpPr>
              <a:spLocks/>
            </p:cNvSpPr>
            <p:nvPr/>
          </p:nvSpPr>
          <p:spPr bwMode="auto">
            <a:xfrm rot="8207304">
              <a:off x="2419" y="171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541" name="Freeform 229"/>
            <p:cNvSpPr>
              <a:spLocks/>
            </p:cNvSpPr>
            <p:nvPr/>
          </p:nvSpPr>
          <p:spPr bwMode="auto">
            <a:xfrm rot="8852679">
              <a:off x="2761" y="207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542" name="Freeform 230"/>
            <p:cNvSpPr>
              <a:spLocks/>
            </p:cNvSpPr>
            <p:nvPr/>
          </p:nvSpPr>
          <p:spPr bwMode="auto">
            <a:xfrm rot="8191182">
              <a:off x="2085" y="166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543" name="Freeform 231"/>
            <p:cNvSpPr>
              <a:spLocks/>
            </p:cNvSpPr>
            <p:nvPr/>
          </p:nvSpPr>
          <p:spPr bwMode="auto">
            <a:xfrm rot="6964807">
              <a:off x="1705" y="1950"/>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544" name="Freeform 232"/>
            <p:cNvSpPr>
              <a:spLocks/>
            </p:cNvSpPr>
            <p:nvPr/>
          </p:nvSpPr>
          <p:spPr bwMode="auto">
            <a:xfrm rot="5551029">
              <a:off x="1535" y="257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grpSp>
      <p:grpSp>
        <p:nvGrpSpPr>
          <p:cNvPr id="13545" name="Group 233"/>
          <p:cNvGrpSpPr>
            <a:grpSpLocks/>
          </p:cNvGrpSpPr>
          <p:nvPr/>
        </p:nvGrpSpPr>
        <p:grpSpPr bwMode="auto">
          <a:xfrm>
            <a:off x="3921263" y="1638300"/>
            <a:ext cx="2727325" cy="3844925"/>
            <a:chOff x="1375" y="1666"/>
            <a:chExt cx="1718" cy="2422"/>
          </a:xfrm>
        </p:grpSpPr>
        <p:sp>
          <p:nvSpPr>
            <p:cNvPr id="13546" name="Freeform 234"/>
            <p:cNvSpPr>
              <a:spLocks/>
            </p:cNvSpPr>
            <p:nvPr/>
          </p:nvSpPr>
          <p:spPr bwMode="auto">
            <a:xfrm>
              <a:off x="2112" y="2448"/>
              <a:ext cx="392" cy="1622"/>
            </a:xfrm>
            <a:custGeom>
              <a:avLst/>
              <a:gdLst>
                <a:gd name="T0" fmla="*/ 215 w 392"/>
                <a:gd name="T1" fmla="*/ 1572 h 1622"/>
                <a:gd name="T2" fmla="*/ 336 w 392"/>
                <a:gd name="T3" fmla="*/ 1488 h 1622"/>
                <a:gd name="T4" fmla="*/ 336 w 392"/>
                <a:gd name="T5" fmla="*/ 768 h 1622"/>
                <a:gd name="T6" fmla="*/ 0 w 392"/>
                <a:gd name="T7" fmla="*/ 0 h 1622"/>
              </a:gdLst>
              <a:ahLst/>
              <a:cxnLst>
                <a:cxn ang="0">
                  <a:pos x="T0" y="T1"/>
                </a:cxn>
                <a:cxn ang="0">
                  <a:pos x="T2" y="T3"/>
                </a:cxn>
                <a:cxn ang="0">
                  <a:pos x="T4" y="T5"/>
                </a:cxn>
                <a:cxn ang="0">
                  <a:pos x="T6" y="T7"/>
                </a:cxn>
              </a:cxnLst>
              <a:rect l="0" t="0" r="r" b="b"/>
              <a:pathLst>
                <a:path w="392" h="1622">
                  <a:moveTo>
                    <a:pt x="215" y="1572"/>
                  </a:moveTo>
                  <a:cubicBezTo>
                    <a:pt x="250" y="1575"/>
                    <a:pt x="316" y="1622"/>
                    <a:pt x="336" y="1488"/>
                  </a:cubicBezTo>
                  <a:cubicBezTo>
                    <a:pt x="356" y="1354"/>
                    <a:pt x="392" y="1016"/>
                    <a:pt x="336" y="768"/>
                  </a:cubicBezTo>
                  <a:cubicBezTo>
                    <a:pt x="280" y="520"/>
                    <a:pt x="140" y="260"/>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47" name="Freeform 235"/>
            <p:cNvSpPr>
              <a:spLocks/>
            </p:cNvSpPr>
            <p:nvPr/>
          </p:nvSpPr>
          <p:spPr bwMode="auto">
            <a:xfrm>
              <a:off x="2352" y="2304"/>
              <a:ext cx="256" cy="1776"/>
            </a:xfrm>
            <a:custGeom>
              <a:avLst/>
              <a:gdLst>
                <a:gd name="T0" fmla="*/ 0 w 256"/>
                <a:gd name="T1" fmla="*/ 1728 h 1776"/>
                <a:gd name="T2" fmla="*/ 96 w 256"/>
                <a:gd name="T3" fmla="*/ 1728 h 1776"/>
                <a:gd name="T4" fmla="*/ 144 w 256"/>
                <a:gd name="T5" fmla="*/ 1680 h 1776"/>
                <a:gd name="T6" fmla="*/ 240 w 256"/>
                <a:gd name="T7" fmla="*/ 1152 h 1776"/>
                <a:gd name="T8" fmla="*/ 240 w 256"/>
                <a:gd name="T9" fmla="*/ 528 h 1776"/>
                <a:gd name="T10" fmla="*/ 192 w 256"/>
                <a:gd name="T11" fmla="*/ 0 h 1776"/>
              </a:gdLst>
              <a:ahLst/>
              <a:cxnLst>
                <a:cxn ang="0">
                  <a:pos x="T0" y="T1"/>
                </a:cxn>
                <a:cxn ang="0">
                  <a:pos x="T2" y="T3"/>
                </a:cxn>
                <a:cxn ang="0">
                  <a:pos x="T4" y="T5"/>
                </a:cxn>
                <a:cxn ang="0">
                  <a:pos x="T6" y="T7"/>
                </a:cxn>
                <a:cxn ang="0">
                  <a:pos x="T8" y="T9"/>
                </a:cxn>
                <a:cxn ang="0">
                  <a:pos x="T10" y="T11"/>
                </a:cxn>
              </a:cxnLst>
              <a:rect l="0" t="0" r="r" b="b"/>
              <a:pathLst>
                <a:path w="256" h="1776">
                  <a:moveTo>
                    <a:pt x="0" y="1728"/>
                  </a:moveTo>
                  <a:cubicBezTo>
                    <a:pt x="36" y="1732"/>
                    <a:pt x="72" y="1736"/>
                    <a:pt x="96" y="1728"/>
                  </a:cubicBezTo>
                  <a:cubicBezTo>
                    <a:pt x="120" y="1720"/>
                    <a:pt x="120" y="1776"/>
                    <a:pt x="144" y="1680"/>
                  </a:cubicBezTo>
                  <a:cubicBezTo>
                    <a:pt x="168" y="1584"/>
                    <a:pt x="224" y="1344"/>
                    <a:pt x="240" y="1152"/>
                  </a:cubicBezTo>
                  <a:cubicBezTo>
                    <a:pt x="256" y="960"/>
                    <a:pt x="248" y="720"/>
                    <a:pt x="240" y="528"/>
                  </a:cubicBezTo>
                  <a:cubicBezTo>
                    <a:pt x="232" y="336"/>
                    <a:pt x="212" y="168"/>
                    <a:pt x="19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48" name="Freeform 236"/>
            <p:cNvSpPr>
              <a:spLocks/>
            </p:cNvSpPr>
            <p:nvPr/>
          </p:nvSpPr>
          <p:spPr bwMode="auto">
            <a:xfrm>
              <a:off x="2304" y="2208"/>
              <a:ext cx="240" cy="1824"/>
            </a:xfrm>
            <a:custGeom>
              <a:avLst/>
              <a:gdLst>
                <a:gd name="T0" fmla="*/ 144 w 240"/>
                <a:gd name="T1" fmla="*/ 1824 h 1824"/>
                <a:gd name="T2" fmla="*/ 192 w 240"/>
                <a:gd name="T3" fmla="*/ 1584 h 1824"/>
                <a:gd name="T4" fmla="*/ 240 w 240"/>
                <a:gd name="T5" fmla="*/ 1200 h 1824"/>
                <a:gd name="T6" fmla="*/ 192 w 240"/>
                <a:gd name="T7" fmla="*/ 672 h 1824"/>
                <a:gd name="T8" fmla="*/ 0 w 240"/>
                <a:gd name="T9" fmla="*/ 0 h 1824"/>
              </a:gdLst>
              <a:ahLst/>
              <a:cxnLst>
                <a:cxn ang="0">
                  <a:pos x="T0" y="T1"/>
                </a:cxn>
                <a:cxn ang="0">
                  <a:pos x="T2" y="T3"/>
                </a:cxn>
                <a:cxn ang="0">
                  <a:pos x="T4" y="T5"/>
                </a:cxn>
                <a:cxn ang="0">
                  <a:pos x="T6" y="T7"/>
                </a:cxn>
                <a:cxn ang="0">
                  <a:pos x="T8" y="T9"/>
                </a:cxn>
              </a:cxnLst>
              <a:rect l="0" t="0" r="r" b="b"/>
              <a:pathLst>
                <a:path w="240" h="1824">
                  <a:moveTo>
                    <a:pt x="144" y="1824"/>
                  </a:moveTo>
                  <a:cubicBezTo>
                    <a:pt x="160" y="1756"/>
                    <a:pt x="176" y="1688"/>
                    <a:pt x="192" y="1584"/>
                  </a:cubicBezTo>
                  <a:cubicBezTo>
                    <a:pt x="208" y="1480"/>
                    <a:pt x="240" y="1352"/>
                    <a:pt x="240" y="1200"/>
                  </a:cubicBezTo>
                  <a:cubicBezTo>
                    <a:pt x="240" y="1048"/>
                    <a:pt x="232" y="872"/>
                    <a:pt x="192" y="672"/>
                  </a:cubicBezTo>
                  <a:cubicBezTo>
                    <a:pt x="152" y="472"/>
                    <a:pt x="76" y="236"/>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49" name="Freeform 237"/>
            <p:cNvSpPr>
              <a:spLocks/>
            </p:cNvSpPr>
            <p:nvPr/>
          </p:nvSpPr>
          <p:spPr bwMode="auto">
            <a:xfrm>
              <a:off x="2448" y="2256"/>
              <a:ext cx="208" cy="1776"/>
            </a:xfrm>
            <a:custGeom>
              <a:avLst/>
              <a:gdLst>
                <a:gd name="T0" fmla="*/ 0 w 208"/>
                <a:gd name="T1" fmla="*/ 1776 h 1776"/>
                <a:gd name="T2" fmla="*/ 48 w 208"/>
                <a:gd name="T3" fmla="*/ 1632 h 1776"/>
                <a:gd name="T4" fmla="*/ 96 w 208"/>
                <a:gd name="T5" fmla="*/ 1392 h 1776"/>
                <a:gd name="T6" fmla="*/ 192 w 208"/>
                <a:gd name="T7" fmla="*/ 672 h 1776"/>
                <a:gd name="T8" fmla="*/ 192 w 208"/>
                <a:gd name="T9" fmla="*/ 240 h 1776"/>
                <a:gd name="T10" fmla="*/ 192 w 208"/>
                <a:gd name="T11" fmla="*/ 0 h 1776"/>
              </a:gdLst>
              <a:ahLst/>
              <a:cxnLst>
                <a:cxn ang="0">
                  <a:pos x="T0" y="T1"/>
                </a:cxn>
                <a:cxn ang="0">
                  <a:pos x="T2" y="T3"/>
                </a:cxn>
                <a:cxn ang="0">
                  <a:pos x="T4" y="T5"/>
                </a:cxn>
                <a:cxn ang="0">
                  <a:pos x="T6" y="T7"/>
                </a:cxn>
                <a:cxn ang="0">
                  <a:pos x="T8" y="T9"/>
                </a:cxn>
                <a:cxn ang="0">
                  <a:pos x="T10" y="T11"/>
                </a:cxn>
              </a:cxnLst>
              <a:rect l="0" t="0" r="r" b="b"/>
              <a:pathLst>
                <a:path w="208" h="1776">
                  <a:moveTo>
                    <a:pt x="0" y="1776"/>
                  </a:moveTo>
                  <a:cubicBezTo>
                    <a:pt x="16" y="1736"/>
                    <a:pt x="32" y="1696"/>
                    <a:pt x="48" y="1632"/>
                  </a:cubicBezTo>
                  <a:cubicBezTo>
                    <a:pt x="64" y="1568"/>
                    <a:pt x="72" y="1552"/>
                    <a:pt x="96" y="1392"/>
                  </a:cubicBezTo>
                  <a:cubicBezTo>
                    <a:pt x="120" y="1232"/>
                    <a:pt x="176" y="864"/>
                    <a:pt x="192" y="672"/>
                  </a:cubicBezTo>
                  <a:cubicBezTo>
                    <a:pt x="208" y="480"/>
                    <a:pt x="192" y="352"/>
                    <a:pt x="192" y="240"/>
                  </a:cubicBezTo>
                  <a:cubicBezTo>
                    <a:pt x="192" y="128"/>
                    <a:pt x="192" y="64"/>
                    <a:pt x="19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50" name="Freeform 238"/>
            <p:cNvSpPr>
              <a:spLocks/>
            </p:cNvSpPr>
            <p:nvPr/>
          </p:nvSpPr>
          <p:spPr bwMode="auto">
            <a:xfrm>
              <a:off x="2016" y="2448"/>
              <a:ext cx="440" cy="1584"/>
            </a:xfrm>
            <a:custGeom>
              <a:avLst/>
              <a:gdLst>
                <a:gd name="T0" fmla="*/ 384 w 440"/>
                <a:gd name="T1" fmla="*/ 1584 h 1584"/>
                <a:gd name="T2" fmla="*/ 432 w 440"/>
                <a:gd name="T3" fmla="*/ 1536 h 1584"/>
                <a:gd name="T4" fmla="*/ 432 w 440"/>
                <a:gd name="T5" fmla="*/ 1440 h 1584"/>
                <a:gd name="T6" fmla="*/ 384 w 440"/>
                <a:gd name="T7" fmla="*/ 1008 h 1584"/>
                <a:gd name="T8" fmla="*/ 288 w 440"/>
                <a:gd name="T9" fmla="*/ 624 h 1584"/>
                <a:gd name="T10" fmla="*/ 96 w 440"/>
                <a:gd name="T11" fmla="*/ 192 h 1584"/>
                <a:gd name="T12" fmla="*/ 0 w 440"/>
                <a:gd name="T13" fmla="*/ 0 h 1584"/>
              </a:gdLst>
              <a:ahLst/>
              <a:cxnLst>
                <a:cxn ang="0">
                  <a:pos x="T0" y="T1"/>
                </a:cxn>
                <a:cxn ang="0">
                  <a:pos x="T2" y="T3"/>
                </a:cxn>
                <a:cxn ang="0">
                  <a:pos x="T4" y="T5"/>
                </a:cxn>
                <a:cxn ang="0">
                  <a:pos x="T6" y="T7"/>
                </a:cxn>
                <a:cxn ang="0">
                  <a:pos x="T8" y="T9"/>
                </a:cxn>
                <a:cxn ang="0">
                  <a:pos x="T10" y="T11"/>
                </a:cxn>
                <a:cxn ang="0">
                  <a:pos x="T12" y="T13"/>
                </a:cxn>
              </a:cxnLst>
              <a:rect l="0" t="0" r="r" b="b"/>
              <a:pathLst>
                <a:path w="440" h="1584">
                  <a:moveTo>
                    <a:pt x="384" y="1584"/>
                  </a:moveTo>
                  <a:cubicBezTo>
                    <a:pt x="404" y="1572"/>
                    <a:pt x="424" y="1560"/>
                    <a:pt x="432" y="1536"/>
                  </a:cubicBezTo>
                  <a:cubicBezTo>
                    <a:pt x="440" y="1512"/>
                    <a:pt x="440" y="1528"/>
                    <a:pt x="432" y="1440"/>
                  </a:cubicBezTo>
                  <a:cubicBezTo>
                    <a:pt x="424" y="1352"/>
                    <a:pt x="408" y="1144"/>
                    <a:pt x="384" y="1008"/>
                  </a:cubicBezTo>
                  <a:cubicBezTo>
                    <a:pt x="360" y="872"/>
                    <a:pt x="336" y="760"/>
                    <a:pt x="288" y="624"/>
                  </a:cubicBezTo>
                  <a:cubicBezTo>
                    <a:pt x="240" y="488"/>
                    <a:pt x="144" y="296"/>
                    <a:pt x="96" y="192"/>
                  </a:cubicBezTo>
                  <a:cubicBezTo>
                    <a:pt x="48" y="88"/>
                    <a:pt x="24" y="44"/>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51" name="Freeform 239"/>
            <p:cNvSpPr>
              <a:spLocks/>
            </p:cNvSpPr>
            <p:nvPr/>
          </p:nvSpPr>
          <p:spPr bwMode="auto">
            <a:xfrm>
              <a:off x="2208" y="2400"/>
              <a:ext cx="304" cy="1688"/>
            </a:xfrm>
            <a:custGeom>
              <a:avLst/>
              <a:gdLst>
                <a:gd name="T0" fmla="*/ 240 w 304"/>
                <a:gd name="T1" fmla="*/ 1632 h 1688"/>
                <a:gd name="T2" fmla="*/ 288 w 304"/>
                <a:gd name="T3" fmla="*/ 1584 h 1688"/>
                <a:gd name="T4" fmla="*/ 288 w 304"/>
                <a:gd name="T5" fmla="*/ 1008 h 1688"/>
                <a:gd name="T6" fmla="*/ 192 w 304"/>
                <a:gd name="T7" fmla="*/ 528 h 1688"/>
                <a:gd name="T8" fmla="*/ 0 w 304"/>
                <a:gd name="T9" fmla="*/ 0 h 1688"/>
              </a:gdLst>
              <a:ahLst/>
              <a:cxnLst>
                <a:cxn ang="0">
                  <a:pos x="T0" y="T1"/>
                </a:cxn>
                <a:cxn ang="0">
                  <a:pos x="T2" y="T3"/>
                </a:cxn>
                <a:cxn ang="0">
                  <a:pos x="T4" y="T5"/>
                </a:cxn>
                <a:cxn ang="0">
                  <a:pos x="T6" y="T7"/>
                </a:cxn>
                <a:cxn ang="0">
                  <a:pos x="T8" y="T9"/>
                </a:cxn>
              </a:cxnLst>
              <a:rect l="0" t="0" r="r" b="b"/>
              <a:pathLst>
                <a:path w="304" h="1688">
                  <a:moveTo>
                    <a:pt x="240" y="1632"/>
                  </a:moveTo>
                  <a:cubicBezTo>
                    <a:pt x="260" y="1660"/>
                    <a:pt x="280" y="1688"/>
                    <a:pt x="288" y="1584"/>
                  </a:cubicBezTo>
                  <a:cubicBezTo>
                    <a:pt x="296" y="1480"/>
                    <a:pt x="304" y="1184"/>
                    <a:pt x="288" y="1008"/>
                  </a:cubicBezTo>
                  <a:cubicBezTo>
                    <a:pt x="272" y="832"/>
                    <a:pt x="240" y="696"/>
                    <a:pt x="192" y="528"/>
                  </a:cubicBezTo>
                  <a:cubicBezTo>
                    <a:pt x="144" y="360"/>
                    <a:pt x="72" y="180"/>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52" name="Freeform 240"/>
            <p:cNvSpPr>
              <a:spLocks/>
            </p:cNvSpPr>
            <p:nvPr/>
          </p:nvSpPr>
          <p:spPr bwMode="auto">
            <a:xfrm>
              <a:off x="1920" y="2976"/>
              <a:ext cx="528" cy="1008"/>
            </a:xfrm>
            <a:custGeom>
              <a:avLst/>
              <a:gdLst>
                <a:gd name="T0" fmla="*/ 528 w 528"/>
                <a:gd name="T1" fmla="*/ 1008 h 1008"/>
                <a:gd name="T2" fmla="*/ 480 w 528"/>
                <a:gd name="T3" fmla="*/ 624 h 1008"/>
                <a:gd name="T4" fmla="*/ 240 w 528"/>
                <a:gd name="T5" fmla="*/ 240 h 1008"/>
                <a:gd name="T6" fmla="*/ 0 w 528"/>
                <a:gd name="T7" fmla="*/ 0 h 1008"/>
              </a:gdLst>
              <a:ahLst/>
              <a:cxnLst>
                <a:cxn ang="0">
                  <a:pos x="T0" y="T1"/>
                </a:cxn>
                <a:cxn ang="0">
                  <a:pos x="T2" y="T3"/>
                </a:cxn>
                <a:cxn ang="0">
                  <a:pos x="T4" y="T5"/>
                </a:cxn>
                <a:cxn ang="0">
                  <a:pos x="T6" y="T7"/>
                </a:cxn>
              </a:cxnLst>
              <a:rect l="0" t="0" r="r" b="b"/>
              <a:pathLst>
                <a:path w="528" h="1008">
                  <a:moveTo>
                    <a:pt x="528" y="1008"/>
                  </a:moveTo>
                  <a:cubicBezTo>
                    <a:pt x="528" y="880"/>
                    <a:pt x="528" y="752"/>
                    <a:pt x="480" y="624"/>
                  </a:cubicBezTo>
                  <a:cubicBezTo>
                    <a:pt x="432" y="496"/>
                    <a:pt x="320" y="344"/>
                    <a:pt x="240" y="240"/>
                  </a:cubicBezTo>
                  <a:cubicBezTo>
                    <a:pt x="160" y="136"/>
                    <a:pt x="80" y="68"/>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53" name="Freeform 241"/>
            <p:cNvSpPr>
              <a:spLocks/>
            </p:cNvSpPr>
            <p:nvPr/>
          </p:nvSpPr>
          <p:spPr bwMode="auto">
            <a:xfrm>
              <a:off x="2496" y="2640"/>
              <a:ext cx="432" cy="1344"/>
            </a:xfrm>
            <a:custGeom>
              <a:avLst/>
              <a:gdLst>
                <a:gd name="T0" fmla="*/ 0 w 432"/>
                <a:gd name="T1" fmla="*/ 1344 h 1344"/>
                <a:gd name="T2" fmla="*/ 144 w 432"/>
                <a:gd name="T3" fmla="*/ 912 h 1344"/>
                <a:gd name="T4" fmla="*/ 336 w 432"/>
                <a:gd name="T5" fmla="*/ 384 h 1344"/>
                <a:gd name="T6" fmla="*/ 432 w 432"/>
                <a:gd name="T7" fmla="*/ 0 h 1344"/>
              </a:gdLst>
              <a:ahLst/>
              <a:cxnLst>
                <a:cxn ang="0">
                  <a:pos x="T0" y="T1"/>
                </a:cxn>
                <a:cxn ang="0">
                  <a:pos x="T2" y="T3"/>
                </a:cxn>
                <a:cxn ang="0">
                  <a:pos x="T4" y="T5"/>
                </a:cxn>
                <a:cxn ang="0">
                  <a:pos x="T6" y="T7"/>
                </a:cxn>
              </a:cxnLst>
              <a:rect l="0" t="0" r="r" b="b"/>
              <a:pathLst>
                <a:path w="432" h="1344">
                  <a:moveTo>
                    <a:pt x="0" y="1344"/>
                  </a:moveTo>
                  <a:cubicBezTo>
                    <a:pt x="44" y="1208"/>
                    <a:pt x="88" y="1072"/>
                    <a:pt x="144" y="912"/>
                  </a:cubicBezTo>
                  <a:cubicBezTo>
                    <a:pt x="200" y="752"/>
                    <a:pt x="288" y="536"/>
                    <a:pt x="336" y="384"/>
                  </a:cubicBezTo>
                  <a:cubicBezTo>
                    <a:pt x="384" y="232"/>
                    <a:pt x="408" y="116"/>
                    <a:pt x="43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54" name="Freeform 242"/>
            <p:cNvSpPr>
              <a:spLocks/>
            </p:cNvSpPr>
            <p:nvPr/>
          </p:nvSpPr>
          <p:spPr bwMode="auto">
            <a:xfrm>
              <a:off x="2448" y="3168"/>
              <a:ext cx="432" cy="896"/>
            </a:xfrm>
            <a:custGeom>
              <a:avLst/>
              <a:gdLst>
                <a:gd name="T0" fmla="*/ 0 w 432"/>
                <a:gd name="T1" fmla="*/ 864 h 896"/>
                <a:gd name="T2" fmla="*/ 48 w 432"/>
                <a:gd name="T3" fmla="*/ 864 h 896"/>
                <a:gd name="T4" fmla="*/ 144 w 432"/>
                <a:gd name="T5" fmla="*/ 672 h 896"/>
                <a:gd name="T6" fmla="*/ 384 w 432"/>
                <a:gd name="T7" fmla="*/ 192 h 896"/>
                <a:gd name="T8" fmla="*/ 432 w 432"/>
                <a:gd name="T9" fmla="*/ 0 h 896"/>
              </a:gdLst>
              <a:ahLst/>
              <a:cxnLst>
                <a:cxn ang="0">
                  <a:pos x="T0" y="T1"/>
                </a:cxn>
                <a:cxn ang="0">
                  <a:pos x="T2" y="T3"/>
                </a:cxn>
                <a:cxn ang="0">
                  <a:pos x="T4" y="T5"/>
                </a:cxn>
                <a:cxn ang="0">
                  <a:pos x="T6" y="T7"/>
                </a:cxn>
                <a:cxn ang="0">
                  <a:pos x="T8" y="T9"/>
                </a:cxn>
              </a:cxnLst>
              <a:rect l="0" t="0" r="r" b="b"/>
              <a:pathLst>
                <a:path w="432" h="896">
                  <a:moveTo>
                    <a:pt x="0" y="864"/>
                  </a:moveTo>
                  <a:cubicBezTo>
                    <a:pt x="12" y="880"/>
                    <a:pt x="24" y="896"/>
                    <a:pt x="48" y="864"/>
                  </a:cubicBezTo>
                  <a:cubicBezTo>
                    <a:pt x="72" y="832"/>
                    <a:pt x="88" y="784"/>
                    <a:pt x="144" y="672"/>
                  </a:cubicBezTo>
                  <a:cubicBezTo>
                    <a:pt x="200" y="560"/>
                    <a:pt x="336" y="304"/>
                    <a:pt x="384" y="192"/>
                  </a:cubicBezTo>
                  <a:cubicBezTo>
                    <a:pt x="432" y="80"/>
                    <a:pt x="432" y="40"/>
                    <a:pt x="43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55" name="Freeform 243"/>
            <p:cNvSpPr>
              <a:spLocks/>
            </p:cNvSpPr>
            <p:nvPr/>
          </p:nvSpPr>
          <p:spPr bwMode="auto">
            <a:xfrm>
              <a:off x="2640" y="3024"/>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56" name="Freeform 244"/>
            <p:cNvSpPr>
              <a:spLocks/>
            </p:cNvSpPr>
            <p:nvPr/>
          </p:nvSpPr>
          <p:spPr bwMode="auto">
            <a:xfrm flipH="1">
              <a:off x="1968" y="283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57" name="Freeform 245"/>
            <p:cNvSpPr>
              <a:spLocks/>
            </p:cNvSpPr>
            <p:nvPr/>
          </p:nvSpPr>
          <p:spPr bwMode="auto">
            <a:xfrm rot="2459885" flipH="1">
              <a:off x="2700" y="2611"/>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58" name="Freeform 246"/>
            <p:cNvSpPr>
              <a:spLocks/>
            </p:cNvSpPr>
            <p:nvPr/>
          </p:nvSpPr>
          <p:spPr bwMode="auto">
            <a:xfrm rot="3700307" flipH="1">
              <a:off x="2677" y="3170"/>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59" name="Freeform 247"/>
            <p:cNvSpPr>
              <a:spLocks/>
            </p:cNvSpPr>
            <p:nvPr/>
          </p:nvSpPr>
          <p:spPr bwMode="auto">
            <a:xfrm rot="1787921" flipH="1">
              <a:off x="2462" y="2751"/>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60" name="Freeform 248"/>
            <p:cNvSpPr>
              <a:spLocks/>
            </p:cNvSpPr>
            <p:nvPr/>
          </p:nvSpPr>
          <p:spPr bwMode="auto">
            <a:xfrm rot="990602" flipH="1">
              <a:off x="2312" y="2418"/>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61" name="Freeform 249"/>
            <p:cNvSpPr>
              <a:spLocks/>
            </p:cNvSpPr>
            <p:nvPr/>
          </p:nvSpPr>
          <p:spPr bwMode="auto">
            <a:xfrm rot="-990602">
              <a:off x="2560" y="2203"/>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62" name="Freeform 250"/>
            <p:cNvSpPr>
              <a:spLocks/>
            </p:cNvSpPr>
            <p:nvPr/>
          </p:nvSpPr>
          <p:spPr bwMode="auto">
            <a:xfrm rot="-990602">
              <a:off x="2457" y="2755"/>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63" name="Freeform 251"/>
            <p:cNvSpPr>
              <a:spLocks/>
            </p:cNvSpPr>
            <p:nvPr/>
          </p:nvSpPr>
          <p:spPr bwMode="auto">
            <a:xfrm rot="-2373987">
              <a:off x="2169" y="2771"/>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64" name="Freeform 252"/>
            <p:cNvSpPr>
              <a:spLocks/>
            </p:cNvSpPr>
            <p:nvPr/>
          </p:nvSpPr>
          <p:spPr bwMode="auto">
            <a:xfrm rot="-3132516">
              <a:off x="2153" y="3165"/>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65" name="Freeform 253"/>
            <p:cNvSpPr>
              <a:spLocks/>
            </p:cNvSpPr>
            <p:nvPr/>
          </p:nvSpPr>
          <p:spPr bwMode="auto">
            <a:xfrm rot="1573043" flipH="1">
              <a:off x="2344" y="2908"/>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66" name="Freeform 254"/>
            <p:cNvSpPr>
              <a:spLocks/>
            </p:cNvSpPr>
            <p:nvPr/>
          </p:nvSpPr>
          <p:spPr bwMode="auto">
            <a:xfrm rot="1573043" flipH="1">
              <a:off x="2619" y="289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67" name="Freeform 255"/>
            <p:cNvSpPr>
              <a:spLocks/>
            </p:cNvSpPr>
            <p:nvPr/>
          </p:nvSpPr>
          <p:spPr bwMode="auto">
            <a:xfrm rot="657227" flipH="1">
              <a:off x="2186" y="243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68" name="Freeform 256"/>
            <p:cNvSpPr>
              <a:spLocks/>
            </p:cNvSpPr>
            <p:nvPr/>
          </p:nvSpPr>
          <p:spPr bwMode="auto">
            <a:xfrm rot="349257" flipH="1">
              <a:off x="1978" y="236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69" name="Freeform 257"/>
            <p:cNvSpPr>
              <a:spLocks/>
            </p:cNvSpPr>
            <p:nvPr/>
          </p:nvSpPr>
          <p:spPr bwMode="auto">
            <a:xfrm rot="349257" flipH="1">
              <a:off x="2179" y="2115"/>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70" name="Freeform 258"/>
            <p:cNvSpPr>
              <a:spLocks/>
            </p:cNvSpPr>
            <p:nvPr/>
          </p:nvSpPr>
          <p:spPr bwMode="auto">
            <a:xfrm rot="-2115053">
              <a:off x="1922" y="2570"/>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71" name="Freeform 259"/>
            <p:cNvSpPr>
              <a:spLocks/>
            </p:cNvSpPr>
            <p:nvPr/>
          </p:nvSpPr>
          <p:spPr bwMode="auto">
            <a:xfrm rot="-2115053">
              <a:off x="2289" y="2719"/>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72" name="Freeform 260"/>
            <p:cNvSpPr>
              <a:spLocks/>
            </p:cNvSpPr>
            <p:nvPr/>
          </p:nvSpPr>
          <p:spPr bwMode="auto">
            <a:xfrm rot="93482" flipH="1">
              <a:off x="2062" y="2363"/>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73" name="Freeform 261"/>
            <p:cNvSpPr>
              <a:spLocks/>
            </p:cNvSpPr>
            <p:nvPr/>
          </p:nvSpPr>
          <p:spPr bwMode="auto">
            <a:xfrm rot="8207304">
              <a:off x="1993" y="1862"/>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574" name="Freeform 262"/>
            <p:cNvSpPr>
              <a:spLocks/>
            </p:cNvSpPr>
            <p:nvPr/>
          </p:nvSpPr>
          <p:spPr bwMode="auto">
            <a:xfrm rot="8207304">
              <a:off x="2333" y="1838"/>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575" name="Freeform 263"/>
            <p:cNvSpPr>
              <a:spLocks/>
            </p:cNvSpPr>
            <p:nvPr/>
          </p:nvSpPr>
          <p:spPr bwMode="auto">
            <a:xfrm rot="-1762812">
              <a:off x="2431" y="2174"/>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76" name="Freeform 264"/>
            <p:cNvSpPr>
              <a:spLocks/>
            </p:cNvSpPr>
            <p:nvPr/>
          </p:nvSpPr>
          <p:spPr bwMode="auto">
            <a:xfrm rot="8207304">
              <a:off x="2419" y="171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577" name="Freeform 265"/>
            <p:cNvSpPr>
              <a:spLocks/>
            </p:cNvSpPr>
            <p:nvPr/>
          </p:nvSpPr>
          <p:spPr bwMode="auto">
            <a:xfrm rot="8852679">
              <a:off x="2761" y="207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578" name="Freeform 266"/>
            <p:cNvSpPr>
              <a:spLocks/>
            </p:cNvSpPr>
            <p:nvPr/>
          </p:nvSpPr>
          <p:spPr bwMode="auto">
            <a:xfrm rot="8191182">
              <a:off x="2085" y="166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579" name="Freeform 267"/>
            <p:cNvSpPr>
              <a:spLocks/>
            </p:cNvSpPr>
            <p:nvPr/>
          </p:nvSpPr>
          <p:spPr bwMode="auto">
            <a:xfrm rot="6964807">
              <a:off x="1705" y="1950"/>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580" name="Freeform 268"/>
            <p:cNvSpPr>
              <a:spLocks/>
            </p:cNvSpPr>
            <p:nvPr/>
          </p:nvSpPr>
          <p:spPr bwMode="auto">
            <a:xfrm rot="5551029">
              <a:off x="1535" y="257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grpSp>
      <p:grpSp>
        <p:nvGrpSpPr>
          <p:cNvPr id="13617" name="Group 305"/>
          <p:cNvGrpSpPr>
            <a:grpSpLocks/>
          </p:cNvGrpSpPr>
          <p:nvPr/>
        </p:nvGrpSpPr>
        <p:grpSpPr bwMode="auto">
          <a:xfrm flipH="1">
            <a:off x="4618038" y="1668463"/>
            <a:ext cx="2727325" cy="3844925"/>
            <a:chOff x="1375" y="1666"/>
            <a:chExt cx="1718" cy="2422"/>
          </a:xfrm>
        </p:grpSpPr>
        <p:sp>
          <p:nvSpPr>
            <p:cNvPr id="13618" name="Freeform 306"/>
            <p:cNvSpPr>
              <a:spLocks/>
            </p:cNvSpPr>
            <p:nvPr/>
          </p:nvSpPr>
          <p:spPr bwMode="auto">
            <a:xfrm>
              <a:off x="2112" y="2448"/>
              <a:ext cx="392" cy="1622"/>
            </a:xfrm>
            <a:custGeom>
              <a:avLst/>
              <a:gdLst>
                <a:gd name="T0" fmla="*/ 215 w 392"/>
                <a:gd name="T1" fmla="*/ 1572 h 1622"/>
                <a:gd name="T2" fmla="*/ 336 w 392"/>
                <a:gd name="T3" fmla="*/ 1488 h 1622"/>
                <a:gd name="T4" fmla="*/ 336 w 392"/>
                <a:gd name="T5" fmla="*/ 768 h 1622"/>
                <a:gd name="T6" fmla="*/ 0 w 392"/>
                <a:gd name="T7" fmla="*/ 0 h 1622"/>
              </a:gdLst>
              <a:ahLst/>
              <a:cxnLst>
                <a:cxn ang="0">
                  <a:pos x="T0" y="T1"/>
                </a:cxn>
                <a:cxn ang="0">
                  <a:pos x="T2" y="T3"/>
                </a:cxn>
                <a:cxn ang="0">
                  <a:pos x="T4" y="T5"/>
                </a:cxn>
                <a:cxn ang="0">
                  <a:pos x="T6" y="T7"/>
                </a:cxn>
              </a:cxnLst>
              <a:rect l="0" t="0" r="r" b="b"/>
              <a:pathLst>
                <a:path w="392" h="1622">
                  <a:moveTo>
                    <a:pt x="215" y="1572"/>
                  </a:moveTo>
                  <a:cubicBezTo>
                    <a:pt x="250" y="1575"/>
                    <a:pt x="316" y="1622"/>
                    <a:pt x="336" y="1488"/>
                  </a:cubicBezTo>
                  <a:cubicBezTo>
                    <a:pt x="356" y="1354"/>
                    <a:pt x="392" y="1016"/>
                    <a:pt x="336" y="768"/>
                  </a:cubicBezTo>
                  <a:cubicBezTo>
                    <a:pt x="280" y="520"/>
                    <a:pt x="140" y="260"/>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619" name="Freeform 307"/>
            <p:cNvSpPr>
              <a:spLocks/>
            </p:cNvSpPr>
            <p:nvPr/>
          </p:nvSpPr>
          <p:spPr bwMode="auto">
            <a:xfrm>
              <a:off x="2352" y="2304"/>
              <a:ext cx="256" cy="1776"/>
            </a:xfrm>
            <a:custGeom>
              <a:avLst/>
              <a:gdLst>
                <a:gd name="T0" fmla="*/ 0 w 256"/>
                <a:gd name="T1" fmla="*/ 1728 h 1776"/>
                <a:gd name="T2" fmla="*/ 96 w 256"/>
                <a:gd name="T3" fmla="*/ 1728 h 1776"/>
                <a:gd name="T4" fmla="*/ 144 w 256"/>
                <a:gd name="T5" fmla="*/ 1680 h 1776"/>
                <a:gd name="T6" fmla="*/ 240 w 256"/>
                <a:gd name="T7" fmla="*/ 1152 h 1776"/>
                <a:gd name="T8" fmla="*/ 240 w 256"/>
                <a:gd name="T9" fmla="*/ 528 h 1776"/>
                <a:gd name="T10" fmla="*/ 192 w 256"/>
                <a:gd name="T11" fmla="*/ 0 h 1776"/>
              </a:gdLst>
              <a:ahLst/>
              <a:cxnLst>
                <a:cxn ang="0">
                  <a:pos x="T0" y="T1"/>
                </a:cxn>
                <a:cxn ang="0">
                  <a:pos x="T2" y="T3"/>
                </a:cxn>
                <a:cxn ang="0">
                  <a:pos x="T4" y="T5"/>
                </a:cxn>
                <a:cxn ang="0">
                  <a:pos x="T6" y="T7"/>
                </a:cxn>
                <a:cxn ang="0">
                  <a:pos x="T8" y="T9"/>
                </a:cxn>
                <a:cxn ang="0">
                  <a:pos x="T10" y="T11"/>
                </a:cxn>
              </a:cxnLst>
              <a:rect l="0" t="0" r="r" b="b"/>
              <a:pathLst>
                <a:path w="256" h="1776">
                  <a:moveTo>
                    <a:pt x="0" y="1728"/>
                  </a:moveTo>
                  <a:cubicBezTo>
                    <a:pt x="36" y="1732"/>
                    <a:pt x="72" y="1736"/>
                    <a:pt x="96" y="1728"/>
                  </a:cubicBezTo>
                  <a:cubicBezTo>
                    <a:pt x="120" y="1720"/>
                    <a:pt x="120" y="1776"/>
                    <a:pt x="144" y="1680"/>
                  </a:cubicBezTo>
                  <a:cubicBezTo>
                    <a:pt x="168" y="1584"/>
                    <a:pt x="224" y="1344"/>
                    <a:pt x="240" y="1152"/>
                  </a:cubicBezTo>
                  <a:cubicBezTo>
                    <a:pt x="256" y="960"/>
                    <a:pt x="248" y="720"/>
                    <a:pt x="240" y="528"/>
                  </a:cubicBezTo>
                  <a:cubicBezTo>
                    <a:pt x="232" y="336"/>
                    <a:pt x="212" y="168"/>
                    <a:pt x="19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620" name="Freeform 308"/>
            <p:cNvSpPr>
              <a:spLocks/>
            </p:cNvSpPr>
            <p:nvPr/>
          </p:nvSpPr>
          <p:spPr bwMode="auto">
            <a:xfrm>
              <a:off x="2304" y="2208"/>
              <a:ext cx="240" cy="1824"/>
            </a:xfrm>
            <a:custGeom>
              <a:avLst/>
              <a:gdLst>
                <a:gd name="T0" fmla="*/ 144 w 240"/>
                <a:gd name="T1" fmla="*/ 1824 h 1824"/>
                <a:gd name="T2" fmla="*/ 192 w 240"/>
                <a:gd name="T3" fmla="*/ 1584 h 1824"/>
                <a:gd name="T4" fmla="*/ 240 w 240"/>
                <a:gd name="T5" fmla="*/ 1200 h 1824"/>
                <a:gd name="T6" fmla="*/ 192 w 240"/>
                <a:gd name="T7" fmla="*/ 672 h 1824"/>
                <a:gd name="T8" fmla="*/ 0 w 240"/>
                <a:gd name="T9" fmla="*/ 0 h 1824"/>
              </a:gdLst>
              <a:ahLst/>
              <a:cxnLst>
                <a:cxn ang="0">
                  <a:pos x="T0" y="T1"/>
                </a:cxn>
                <a:cxn ang="0">
                  <a:pos x="T2" y="T3"/>
                </a:cxn>
                <a:cxn ang="0">
                  <a:pos x="T4" y="T5"/>
                </a:cxn>
                <a:cxn ang="0">
                  <a:pos x="T6" y="T7"/>
                </a:cxn>
                <a:cxn ang="0">
                  <a:pos x="T8" y="T9"/>
                </a:cxn>
              </a:cxnLst>
              <a:rect l="0" t="0" r="r" b="b"/>
              <a:pathLst>
                <a:path w="240" h="1824">
                  <a:moveTo>
                    <a:pt x="144" y="1824"/>
                  </a:moveTo>
                  <a:cubicBezTo>
                    <a:pt x="160" y="1756"/>
                    <a:pt x="176" y="1688"/>
                    <a:pt x="192" y="1584"/>
                  </a:cubicBezTo>
                  <a:cubicBezTo>
                    <a:pt x="208" y="1480"/>
                    <a:pt x="240" y="1352"/>
                    <a:pt x="240" y="1200"/>
                  </a:cubicBezTo>
                  <a:cubicBezTo>
                    <a:pt x="240" y="1048"/>
                    <a:pt x="232" y="872"/>
                    <a:pt x="192" y="672"/>
                  </a:cubicBezTo>
                  <a:cubicBezTo>
                    <a:pt x="152" y="472"/>
                    <a:pt x="76" y="236"/>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621" name="Freeform 309"/>
            <p:cNvSpPr>
              <a:spLocks/>
            </p:cNvSpPr>
            <p:nvPr/>
          </p:nvSpPr>
          <p:spPr bwMode="auto">
            <a:xfrm>
              <a:off x="2448" y="2256"/>
              <a:ext cx="208" cy="1776"/>
            </a:xfrm>
            <a:custGeom>
              <a:avLst/>
              <a:gdLst>
                <a:gd name="T0" fmla="*/ 0 w 208"/>
                <a:gd name="T1" fmla="*/ 1776 h 1776"/>
                <a:gd name="T2" fmla="*/ 48 w 208"/>
                <a:gd name="T3" fmla="*/ 1632 h 1776"/>
                <a:gd name="T4" fmla="*/ 96 w 208"/>
                <a:gd name="T5" fmla="*/ 1392 h 1776"/>
                <a:gd name="T6" fmla="*/ 192 w 208"/>
                <a:gd name="T7" fmla="*/ 672 h 1776"/>
                <a:gd name="T8" fmla="*/ 192 w 208"/>
                <a:gd name="T9" fmla="*/ 240 h 1776"/>
                <a:gd name="T10" fmla="*/ 192 w 208"/>
                <a:gd name="T11" fmla="*/ 0 h 1776"/>
              </a:gdLst>
              <a:ahLst/>
              <a:cxnLst>
                <a:cxn ang="0">
                  <a:pos x="T0" y="T1"/>
                </a:cxn>
                <a:cxn ang="0">
                  <a:pos x="T2" y="T3"/>
                </a:cxn>
                <a:cxn ang="0">
                  <a:pos x="T4" y="T5"/>
                </a:cxn>
                <a:cxn ang="0">
                  <a:pos x="T6" y="T7"/>
                </a:cxn>
                <a:cxn ang="0">
                  <a:pos x="T8" y="T9"/>
                </a:cxn>
                <a:cxn ang="0">
                  <a:pos x="T10" y="T11"/>
                </a:cxn>
              </a:cxnLst>
              <a:rect l="0" t="0" r="r" b="b"/>
              <a:pathLst>
                <a:path w="208" h="1776">
                  <a:moveTo>
                    <a:pt x="0" y="1776"/>
                  </a:moveTo>
                  <a:cubicBezTo>
                    <a:pt x="16" y="1736"/>
                    <a:pt x="32" y="1696"/>
                    <a:pt x="48" y="1632"/>
                  </a:cubicBezTo>
                  <a:cubicBezTo>
                    <a:pt x="64" y="1568"/>
                    <a:pt x="72" y="1552"/>
                    <a:pt x="96" y="1392"/>
                  </a:cubicBezTo>
                  <a:cubicBezTo>
                    <a:pt x="120" y="1232"/>
                    <a:pt x="176" y="864"/>
                    <a:pt x="192" y="672"/>
                  </a:cubicBezTo>
                  <a:cubicBezTo>
                    <a:pt x="208" y="480"/>
                    <a:pt x="192" y="352"/>
                    <a:pt x="192" y="240"/>
                  </a:cubicBezTo>
                  <a:cubicBezTo>
                    <a:pt x="192" y="128"/>
                    <a:pt x="192" y="64"/>
                    <a:pt x="19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622" name="Freeform 310"/>
            <p:cNvSpPr>
              <a:spLocks/>
            </p:cNvSpPr>
            <p:nvPr/>
          </p:nvSpPr>
          <p:spPr bwMode="auto">
            <a:xfrm>
              <a:off x="2016" y="2448"/>
              <a:ext cx="440" cy="1584"/>
            </a:xfrm>
            <a:custGeom>
              <a:avLst/>
              <a:gdLst>
                <a:gd name="T0" fmla="*/ 384 w 440"/>
                <a:gd name="T1" fmla="*/ 1584 h 1584"/>
                <a:gd name="T2" fmla="*/ 432 w 440"/>
                <a:gd name="T3" fmla="*/ 1536 h 1584"/>
                <a:gd name="T4" fmla="*/ 432 w 440"/>
                <a:gd name="T5" fmla="*/ 1440 h 1584"/>
                <a:gd name="T6" fmla="*/ 384 w 440"/>
                <a:gd name="T7" fmla="*/ 1008 h 1584"/>
                <a:gd name="T8" fmla="*/ 288 w 440"/>
                <a:gd name="T9" fmla="*/ 624 h 1584"/>
                <a:gd name="T10" fmla="*/ 96 w 440"/>
                <a:gd name="T11" fmla="*/ 192 h 1584"/>
                <a:gd name="T12" fmla="*/ 0 w 440"/>
                <a:gd name="T13" fmla="*/ 0 h 1584"/>
              </a:gdLst>
              <a:ahLst/>
              <a:cxnLst>
                <a:cxn ang="0">
                  <a:pos x="T0" y="T1"/>
                </a:cxn>
                <a:cxn ang="0">
                  <a:pos x="T2" y="T3"/>
                </a:cxn>
                <a:cxn ang="0">
                  <a:pos x="T4" y="T5"/>
                </a:cxn>
                <a:cxn ang="0">
                  <a:pos x="T6" y="T7"/>
                </a:cxn>
                <a:cxn ang="0">
                  <a:pos x="T8" y="T9"/>
                </a:cxn>
                <a:cxn ang="0">
                  <a:pos x="T10" y="T11"/>
                </a:cxn>
                <a:cxn ang="0">
                  <a:pos x="T12" y="T13"/>
                </a:cxn>
              </a:cxnLst>
              <a:rect l="0" t="0" r="r" b="b"/>
              <a:pathLst>
                <a:path w="440" h="1584">
                  <a:moveTo>
                    <a:pt x="384" y="1584"/>
                  </a:moveTo>
                  <a:cubicBezTo>
                    <a:pt x="404" y="1572"/>
                    <a:pt x="424" y="1560"/>
                    <a:pt x="432" y="1536"/>
                  </a:cubicBezTo>
                  <a:cubicBezTo>
                    <a:pt x="440" y="1512"/>
                    <a:pt x="440" y="1528"/>
                    <a:pt x="432" y="1440"/>
                  </a:cubicBezTo>
                  <a:cubicBezTo>
                    <a:pt x="424" y="1352"/>
                    <a:pt x="408" y="1144"/>
                    <a:pt x="384" y="1008"/>
                  </a:cubicBezTo>
                  <a:cubicBezTo>
                    <a:pt x="360" y="872"/>
                    <a:pt x="336" y="760"/>
                    <a:pt x="288" y="624"/>
                  </a:cubicBezTo>
                  <a:cubicBezTo>
                    <a:pt x="240" y="488"/>
                    <a:pt x="144" y="296"/>
                    <a:pt x="96" y="192"/>
                  </a:cubicBezTo>
                  <a:cubicBezTo>
                    <a:pt x="48" y="88"/>
                    <a:pt x="24" y="44"/>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623" name="Freeform 311"/>
            <p:cNvSpPr>
              <a:spLocks/>
            </p:cNvSpPr>
            <p:nvPr/>
          </p:nvSpPr>
          <p:spPr bwMode="auto">
            <a:xfrm>
              <a:off x="2208" y="2400"/>
              <a:ext cx="304" cy="1688"/>
            </a:xfrm>
            <a:custGeom>
              <a:avLst/>
              <a:gdLst>
                <a:gd name="T0" fmla="*/ 240 w 304"/>
                <a:gd name="T1" fmla="*/ 1632 h 1688"/>
                <a:gd name="T2" fmla="*/ 288 w 304"/>
                <a:gd name="T3" fmla="*/ 1584 h 1688"/>
                <a:gd name="T4" fmla="*/ 288 w 304"/>
                <a:gd name="T5" fmla="*/ 1008 h 1688"/>
                <a:gd name="T6" fmla="*/ 192 w 304"/>
                <a:gd name="T7" fmla="*/ 528 h 1688"/>
                <a:gd name="T8" fmla="*/ 0 w 304"/>
                <a:gd name="T9" fmla="*/ 0 h 1688"/>
              </a:gdLst>
              <a:ahLst/>
              <a:cxnLst>
                <a:cxn ang="0">
                  <a:pos x="T0" y="T1"/>
                </a:cxn>
                <a:cxn ang="0">
                  <a:pos x="T2" y="T3"/>
                </a:cxn>
                <a:cxn ang="0">
                  <a:pos x="T4" y="T5"/>
                </a:cxn>
                <a:cxn ang="0">
                  <a:pos x="T6" y="T7"/>
                </a:cxn>
                <a:cxn ang="0">
                  <a:pos x="T8" y="T9"/>
                </a:cxn>
              </a:cxnLst>
              <a:rect l="0" t="0" r="r" b="b"/>
              <a:pathLst>
                <a:path w="304" h="1688">
                  <a:moveTo>
                    <a:pt x="240" y="1632"/>
                  </a:moveTo>
                  <a:cubicBezTo>
                    <a:pt x="260" y="1660"/>
                    <a:pt x="280" y="1688"/>
                    <a:pt x="288" y="1584"/>
                  </a:cubicBezTo>
                  <a:cubicBezTo>
                    <a:pt x="296" y="1480"/>
                    <a:pt x="304" y="1184"/>
                    <a:pt x="288" y="1008"/>
                  </a:cubicBezTo>
                  <a:cubicBezTo>
                    <a:pt x="272" y="832"/>
                    <a:pt x="240" y="696"/>
                    <a:pt x="192" y="528"/>
                  </a:cubicBezTo>
                  <a:cubicBezTo>
                    <a:pt x="144" y="360"/>
                    <a:pt x="72" y="180"/>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624" name="Freeform 312"/>
            <p:cNvSpPr>
              <a:spLocks/>
            </p:cNvSpPr>
            <p:nvPr/>
          </p:nvSpPr>
          <p:spPr bwMode="auto">
            <a:xfrm>
              <a:off x="1920" y="2976"/>
              <a:ext cx="528" cy="1008"/>
            </a:xfrm>
            <a:custGeom>
              <a:avLst/>
              <a:gdLst>
                <a:gd name="T0" fmla="*/ 528 w 528"/>
                <a:gd name="T1" fmla="*/ 1008 h 1008"/>
                <a:gd name="T2" fmla="*/ 480 w 528"/>
                <a:gd name="T3" fmla="*/ 624 h 1008"/>
                <a:gd name="T4" fmla="*/ 240 w 528"/>
                <a:gd name="T5" fmla="*/ 240 h 1008"/>
                <a:gd name="T6" fmla="*/ 0 w 528"/>
                <a:gd name="T7" fmla="*/ 0 h 1008"/>
              </a:gdLst>
              <a:ahLst/>
              <a:cxnLst>
                <a:cxn ang="0">
                  <a:pos x="T0" y="T1"/>
                </a:cxn>
                <a:cxn ang="0">
                  <a:pos x="T2" y="T3"/>
                </a:cxn>
                <a:cxn ang="0">
                  <a:pos x="T4" y="T5"/>
                </a:cxn>
                <a:cxn ang="0">
                  <a:pos x="T6" y="T7"/>
                </a:cxn>
              </a:cxnLst>
              <a:rect l="0" t="0" r="r" b="b"/>
              <a:pathLst>
                <a:path w="528" h="1008">
                  <a:moveTo>
                    <a:pt x="528" y="1008"/>
                  </a:moveTo>
                  <a:cubicBezTo>
                    <a:pt x="528" y="880"/>
                    <a:pt x="528" y="752"/>
                    <a:pt x="480" y="624"/>
                  </a:cubicBezTo>
                  <a:cubicBezTo>
                    <a:pt x="432" y="496"/>
                    <a:pt x="320" y="344"/>
                    <a:pt x="240" y="240"/>
                  </a:cubicBezTo>
                  <a:cubicBezTo>
                    <a:pt x="160" y="136"/>
                    <a:pt x="80" y="68"/>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625" name="Freeform 313"/>
            <p:cNvSpPr>
              <a:spLocks/>
            </p:cNvSpPr>
            <p:nvPr/>
          </p:nvSpPr>
          <p:spPr bwMode="auto">
            <a:xfrm>
              <a:off x="2496" y="2640"/>
              <a:ext cx="432" cy="1344"/>
            </a:xfrm>
            <a:custGeom>
              <a:avLst/>
              <a:gdLst>
                <a:gd name="T0" fmla="*/ 0 w 432"/>
                <a:gd name="T1" fmla="*/ 1344 h 1344"/>
                <a:gd name="T2" fmla="*/ 144 w 432"/>
                <a:gd name="T3" fmla="*/ 912 h 1344"/>
                <a:gd name="T4" fmla="*/ 336 w 432"/>
                <a:gd name="T5" fmla="*/ 384 h 1344"/>
                <a:gd name="T6" fmla="*/ 432 w 432"/>
                <a:gd name="T7" fmla="*/ 0 h 1344"/>
              </a:gdLst>
              <a:ahLst/>
              <a:cxnLst>
                <a:cxn ang="0">
                  <a:pos x="T0" y="T1"/>
                </a:cxn>
                <a:cxn ang="0">
                  <a:pos x="T2" y="T3"/>
                </a:cxn>
                <a:cxn ang="0">
                  <a:pos x="T4" y="T5"/>
                </a:cxn>
                <a:cxn ang="0">
                  <a:pos x="T6" y="T7"/>
                </a:cxn>
              </a:cxnLst>
              <a:rect l="0" t="0" r="r" b="b"/>
              <a:pathLst>
                <a:path w="432" h="1344">
                  <a:moveTo>
                    <a:pt x="0" y="1344"/>
                  </a:moveTo>
                  <a:cubicBezTo>
                    <a:pt x="44" y="1208"/>
                    <a:pt x="88" y="1072"/>
                    <a:pt x="144" y="912"/>
                  </a:cubicBezTo>
                  <a:cubicBezTo>
                    <a:pt x="200" y="752"/>
                    <a:pt x="288" y="536"/>
                    <a:pt x="336" y="384"/>
                  </a:cubicBezTo>
                  <a:cubicBezTo>
                    <a:pt x="384" y="232"/>
                    <a:pt x="408" y="116"/>
                    <a:pt x="43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626" name="Freeform 314"/>
            <p:cNvSpPr>
              <a:spLocks/>
            </p:cNvSpPr>
            <p:nvPr/>
          </p:nvSpPr>
          <p:spPr bwMode="auto">
            <a:xfrm>
              <a:off x="2448" y="3168"/>
              <a:ext cx="432" cy="896"/>
            </a:xfrm>
            <a:custGeom>
              <a:avLst/>
              <a:gdLst>
                <a:gd name="T0" fmla="*/ 0 w 432"/>
                <a:gd name="T1" fmla="*/ 864 h 896"/>
                <a:gd name="T2" fmla="*/ 48 w 432"/>
                <a:gd name="T3" fmla="*/ 864 h 896"/>
                <a:gd name="T4" fmla="*/ 144 w 432"/>
                <a:gd name="T5" fmla="*/ 672 h 896"/>
                <a:gd name="T6" fmla="*/ 384 w 432"/>
                <a:gd name="T7" fmla="*/ 192 h 896"/>
                <a:gd name="T8" fmla="*/ 432 w 432"/>
                <a:gd name="T9" fmla="*/ 0 h 896"/>
              </a:gdLst>
              <a:ahLst/>
              <a:cxnLst>
                <a:cxn ang="0">
                  <a:pos x="T0" y="T1"/>
                </a:cxn>
                <a:cxn ang="0">
                  <a:pos x="T2" y="T3"/>
                </a:cxn>
                <a:cxn ang="0">
                  <a:pos x="T4" y="T5"/>
                </a:cxn>
                <a:cxn ang="0">
                  <a:pos x="T6" y="T7"/>
                </a:cxn>
                <a:cxn ang="0">
                  <a:pos x="T8" y="T9"/>
                </a:cxn>
              </a:cxnLst>
              <a:rect l="0" t="0" r="r" b="b"/>
              <a:pathLst>
                <a:path w="432" h="896">
                  <a:moveTo>
                    <a:pt x="0" y="864"/>
                  </a:moveTo>
                  <a:cubicBezTo>
                    <a:pt x="12" y="880"/>
                    <a:pt x="24" y="896"/>
                    <a:pt x="48" y="864"/>
                  </a:cubicBezTo>
                  <a:cubicBezTo>
                    <a:pt x="72" y="832"/>
                    <a:pt x="88" y="784"/>
                    <a:pt x="144" y="672"/>
                  </a:cubicBezTo>
                  <a:cubicBezTo>
                    <a:pt x="200" y="560"/>
                    <a:pt x="336" y="304"/>
                    <a:pt x="384" y="192"/>
                  </a:cubicBezTo>
                  <a:cubicBezTo>
                    <a:pt x="432" y="80"/>
                    <a:pt x="432" y="40"/>
                    <a:pt x="43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627" name="Freeform 315"/>
            <p:cNvSpPr>
              <a:spLocks/>
            </p:cNvSpPr>
            <p:nvPr/>
          </p:nvSpPr>
          <p:spPr bwMode="auto">
            <a:xfrm>
              <a:off x="2640" y="3024"/>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28" name="Freeform 316"/>
            <p:cNvSpPr>
              <a:spLocks/>
            </p:cNvSpPr>
            <p:nvPr/>
          </p:nvSpPr>
          <p:spPr bwMode="auto">
            <a:xfrm flipH="1">
              <a:off x="1968" y="283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29" name="Freeform 317"/>
            <p:cNvSpPr>
              <a:spLocks/>
            </p:cNvSpPr>
            <p:nvPr/>
          </p:nvSpPr>
          <p:spPr bwMode="auto">
            <a:xfrm rot="2459885" flipH="1">
              <a:off x="2700" y="2611"/>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30" name="Freeform 318"/>
            <p:cNvSpPr>
              <a:spLocks/>
            </p:cNvSpPr>
            <p:nvPr/>
          </p:nvSpPr>
          <p:spPr bwMode="auto">
            <a:xfrm rot="3700307" flipH="1">
              <a:off x="2677" y="3170"/>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31" name="Freeform 319"/>
            <p:cNvSpPr>
              <a:spLocks/>
            </p:cNvSpPr>
            <p:nvPr/>
          </p:nvSpPr>
          <p:spPr bwMode="auto">
            <a:xfrm rot="1787921" flipH="1">
              <a:off x="2462" y="2751"/>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32" name="Freeform 320"/>
            <p:cNvSpPr>
              <a:spLocks/>
            </p:cNvSpPr>
            <p:nvPr/>
          </p:nvSpPr>
          <p:spPr bwMode="auto">
            <a:xfrm rot="990602" flipH="1">
              <a:off x="2312" y="2418"/>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33" name="Freeform 321"/>
            <p:cNvSpPr>
              <a:spLocks/>
            </p:cNvSpPr>
            <p:nvPr/>
          </p:nvSpPr>
          <p:spPr bwMode="auto">
            <a:xfrm rot="-990602">
              <a:off x="2560" y="2203"/>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34" name="Freeform 322"/>
            <p:cNvSpPr>
              <a:spLocks/>
            </p:cNvSpPr>
            <p:nvPr/>
          </p:nvSpPr>
          <p:spPr bwMode="auto">
            <a:xfrm rot="-990602">
              <a:off x="2457" y="2755"/>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35" name="Freeform 323"/>
            <p:cNvSpPr>
              <a:spLocks/>
            </p:cNvSpPr>
            <p:nvPr/>
          </p:nvSpPr>
          <p:spPr bwMode="auto">
            <a:xfrm rot="-2373987">
              <a:off x="2169" y="2771"/>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36" name="Freeform 324"/>
            <p:cNvSpPr>
              <a:spLocks/>
            </p:cNvSpPr>
            <p:nvPr/>
          </p:nvSpPr>
          <p:spPr bwMode="auto">
            <a:xfrm rot="-3132516">
              <a:off x="2153" y="3165"/>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37" name="Freeform 325"/>
            <p:cNvSpPr>
              <a:spLocks/>
            </p:cNvSpPr>
            <p:nvPr/>
          </p:nvSpPr>
          <p:spPr bwMode="auto">
            <a:xfrm rot="1573043" flipH="1">
              <a:off x="2344" y="2908"/>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38" name="Freeform 326"/>
            <p:cNvSpPr>
              <a:spLocks/>
            </p:cNvSpPr>
            <p:nvPr/>
          </p:nvSpPr>
          <p:spPr bwMode="auto">
            <a:xfrm rot="1573043" flipH="1">
              <a:off x="2619" y="289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39" name="Freeform 327"/>
            <p:cNvSpPr>
              <a:spLocks/>
            </p:cNvSpPr>
            <p:nvPr/>
          </p:nvSpPr>
          <p:spPr bwMode="auto">
            <a:xfrm rot="657227" flipH="1">
              <a:off x="2186" y="243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40" name="Freeform 328"/>
            <p:cNvSpPr>
              <a:spLocks/>
            </p:cNvSpPr>
            <p:nvPr/>
          </p:nvSpPr>
          <p:spPr bwMode="auto">
            <a:xfrm rot="349257" flipH="1">
              <a:off x="1978" y="236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41" name="Freeform 329"/>
            <p:cNvSpPr>
              <a:spLocks/>
            </p:cNvSpPr>
            <p:nvPr/>
          </p:nvSpPr>
          <p:spPr bwMode="auto">
            <a:xfrm rot="349257" flipH="1">
              <a:off x="2179" y="2115"/>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42" name="Freeform 330"/>
            <p:cNvSpPr>
              <a:spLocks/>
            </p:cNvSpPr>
            <p:nvPr/>
          </p:nvSpPr>
          <p:spPr bwMode="auto">
            <a:xfrm rot="-2115053">
              <a:off x="1922" y="2570"/>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43" name="Freeform 331"/>
            <p:cNvSpPr>
              <a:spLocks/>
            </p:cNvSpPr>
            <p:nvPr/>
          </p:nvSpPr>
          <p:spPr bwMode="auto">
            <a:xfrm rot="-2115053">
              <a:off x="2289" y="2719"/>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44" name="Freeform 332"/>
            <p:cNvSpPr>
              <a:spLocks/>
            </p:cNvSpPr>
            <p:nvPr/>
          </p:nvSpPr>
          <p:spPr bwMode="auto">
            <a:xfrm rot="93482" flipH="1">
              <a:off x="2062" y="2363"/>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45" name="Freeform 333"/>
            <p:cNvSpPr>
              <a:spLocks/>
            </p:cNvSpPr>
            <p:nvPr/>
          </p:nvSpPr>
          <p:spPr bwMode="auto">
            <a:xfrm rot="8207304">
              <a:off x="1993" y="1862"/>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646" name="Freeform 334"/>
            <p:cNvSpPr>
              <a:spLocks/>
            </p:cNvSpPr>
            <p:nvPr/>
          </p:nvSpPr>
          <p:spPr bwMode="auto">
            <a:xfrm rot="8207304">
              <a:off x="2333" y="1838"/>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647" name="Freeform 335"/>
            <p:cNvSpPr>
              <a:spLocks/>
            </p:cNvSpPr>
            <p:nvPr/>
          </p:nvSpPr>
          <p:spPr bwMode="auto">
            <a:xfrm rot="-1762812">
              <a:off x="2431" y="2174"/>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48" name="Freeform 336"/>
            <p:cNvSpPr>
              <a:spLocks/>
            </p:cNvSpPr>
            <p:nvPr/>
          </p:nvSpPr>
          <p:spPr bwMode="auto">
            <a:xfrm rot="8207304">
              <a:off x="2419" y="171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649" name="Freeform 337"/>
            <p:cNvSpPr>
              <a:spLocks/>
            </p:cNvSpPr>
            <p:nvPr/>
          </p:nvSpPr>
          <p:spPr bwMode="auto">
            <a:xfrm rot="8852679">
              <a:off x="2761" y="207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650" name="Freeform 338"/>
            <p:cNvSpPr>
              <a:spLocks/>
            </p:cNvSpPr>
            <p:nvPr/>
          </p:nvSpPr>
          <p:spPr bwMode="auto">
            <a:xfrm rot="8191182">
              <a:off x="2085" y="166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651" name="Freeform 339"/>
            <p:cNvSpPr>
              <a:spLocks/>
            </p:cNvSpPr>
            <p:nvPr/>
          </p:nvSpPr>
          <p:spPr bwMode="auto">
            <a:xfrm rot="6964807">
              <a:off x="1705" y="1950"/>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652" name="Freeform 340"/>
            <p:cNvSpPr>
              <a:spLocks/>
            </p:cNvSpPr>
            <p:nvPr/>
          </p:nvSpPr>
          <p:spPr bwMode="auto">
            <a:xfrm rot="5551029">
              <a:off x="1535" y="257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grpSp>
      <p:sp>
        <p:nvSpPr>
          <p:cNvPr id="13318" name="Freeform 6"/>
          <p:cNvSpPr>
            <a:spLocks/>
          </p:cNvSpPr>
          <p:nvPr/>
        </p:nvSpPr>
        <p:spPr bwMode="auto">
          <a:xfrm>
            <a:off x="1641475" y="4508500"/>
            <a:ext cx="2974699" cy="1358900"/>
          </a:xfrm>
          <a:custGeom>
            <a:avLst/>
            <a:gdLst>
              <a:gd name="T0" fmla="*/ 2 w 1882"/>
              <a:gd name="T1" fmla="*/ 535 h 540"/>
              <a:gd name="T2" fmla="*/ 0 w 1882"/>
              <a:gd name="T3" fmla="*/ 51 h 540"/>
              <a:gd name="T4" fmla="*/ 73 w 1882"/>
              <a:gd name="T5" fmla="*/ 78 h 540"/>
              <a:gd name="T6" fmla="*/ 144 w 1882"/>
              <a:gd name="T7" fmla="*/ 78 h 540"/>
              <a:gd name="T8" fmla="*/ 196 w 1882"/>
              <a:gd name="T9" fmla="*/ 61 h 540"/>
              <a:gd name="T10" fmla="*/ 236 w 1882"/>
              <a:gd name="T11" fmla="*/ 34 h 540"/>
              <a:gd name="T12" fmla="*/ 277 w 1882"/>
              <a:gd name="T13" fmla="*/ 19 h 540"/>
              <a:gd name="T14" fmla="*/ 323 w 1882"/>
              <a:gd name="T15" fmla="*/ 7 h 540"/>
              <a:gd name="T16" fmla="*/ 366 w 1882"/>
              <a:gd name="T17" fmla="*/ 3 h 540"/>
              <a:gd name="T18" fmla="*/ 410 w 1882"/>
              <a:gd name="T19" fmla="*/ 9 h 540"/>
              <a:gd name="T20" fmla="*/ 437 w 1882"/>
              <a:gd name="T21" fmla="*/ 19 h 540"/>
              <a:gd name="T22" fmla="*/ 460 w 1882"/>
              <a:gd name="T23" fmla="*/ 39 h 540"/>
              <a:gd name="T24" fmla="*/ 487 w 1882"/>
              <a:gd name="T25" fmla="*/ 61 h 540"/>
              <a:gd name="T26" fmla="*/ 527 w 1882"/>
              <a:gd name="T27" fmla="*/ 76 h 540"/>
              <a:gd name="T28" fmla="*/ 589 w 1882"/>
              <a:gd name="T29" fmla="*/ 78 h 540"/>
              <a:gd name="T30" fmla="*/ 654 w 1882"/>
              <a:gd name="T31" fmla="*/ 64 h 540"/>
              <a:gd name="T32" fmla="*/ 694 w 1882"/>
              <a:gd name="T33" fmla="*/ 44 h 540"/>
              <a:gd name="T34" fmla="*/ 727 w 1882"/>
              <a:gd name="T35" fmla="*/ 29 h 540"/>
              <a:gd name="T36" fmla="*/ 750 w 1882"/>
              <a:gd name="T37" fmla="*/ 15 h 540"/>
              <a:gd name="T38" fmla="*/ 810 w 1882"/>
              <a:gd name="T39" fmla="*/ 1 h 540"/>
              <a:gd name="T40" fmla="*/ 889 w 1882"/>
              <a:gd name="T41" fmla="*/ 9 h 540"/>
              <a:gd name="T42" fmla="*/ 940 w 1882"/>
              <a:gd name="T43" fmla="*/ 39 h 540"/>
              <a:gd name="T44" fmla="*/ 977 w 1882"/>
              <a:gd name="T45" fmla="*/ 62 h 540"/>
              <a:gd name="T46" fmla="*/ 1020 w 1882"/>
              <a:gd name="T47" fmla="*/ 78 h 540"/>
              <a:gd name="T48" fmla="*/ 1090 w 1882"/>
              <a:gd name="T49" fmla="*/ 84 h 540"/>
              <a:gd name="T50" fmla="*/ 1150 w 1882"/>
              <a:gd name="T51" fmla="*/ 61 h 540"/>
              <a:gd name="T52" fmla="*/ 1194 w 1882"/>
              <a:gd name="T53" fmla="*/ 34 h 540"/>
              <a:gd name="T54" fmla="*/ 1237 w 1882"/>
              <a:gd name="T55" fmla="*/ 19 h 540"/>
              <a:gd name="T56" fmla="*/ 1290 w 1882"/>
              <a:gd name="T57" fmla="*/ 9 h 540"/>
              <a:gd name="T58" fmla="*/ 1347 w 1882"/>
              <a:gd name="T59" fmla="*/ 17 h 540"/>
              <a:gd name="T60" fmla="*/ 1400 w 1882"/>
              <a:gd name="T61" fmla="*/ 41 h 540"/>
              <a:gd name="T62" fmla="*/ 1447 w 1882"/>
              <a:gd name="T63" fmla="*/ 68 h 540"/>
              <a:gd name="T64" fmla="*/ 1507 w 1882"/>
              <a:gd name="T65" fmla="*/ 84 h 540"/>
              <a:gd name="T66" fmla="*/ 1580 w 1882"/>
              <a:gd name="T67" fmla="*/ 72 h 540"/>
              <a:gd name="T68" fmla="*/ 1637 w 1882"/>
              <a:gd name="T69" fmla="*/ 48 h 540"/>
              <a:gd name="T70" fmla="*/ 1677 w 1882"/>
              <a:gd name="T71" fmla="*/ 29 h 540"/>
              <a:gd name="T72" fmla="*/ 1744 w 1882"/>
              <a:gd name="T73" fmla="*/ 5 h 540"/>
              <a:gd name="T74" fmla="*/ 1807 w 1882"/>
              <a:gd name="T75" fmla="*/ 1 h 540"/>
              <a:gd name="T76" fmla="*/ 1864 w 1882"/>
              <a:gd name="T77" fmla="*/ 11 h 540"/>
              <a:gd name="T78" fmla="*/ 1882 w 1882"/>
              <a:gd name="T79" fmla="*/ 28 h 540"/>
              <a:gd name="T80" fmla="*/ 1876 w 1882"/>
              <a:gd name="T81"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82" h="540">
                <a:moveTo>
                  <a:pt x="2" y="535"/>
                </a:moveTo>
                <a:cubicBezTo>
                  <a:pt x="2" y="454"/>
                  <a:pt x="0" y="135"/>
                  <a:pt x="0" y="51"/>
                </a:cubicBezTo>
                <a:cubicBezTo>
                  <a:pt x="43" y="68"/>
                  <a:pt x="49" y="74"/>
                  <a:pt x="73" y="78"/>
                </a:cubicBezTo>
                <a:cubicBezTo>
                  <a:pt x="97" y="83"/>
                  <a:pt x="123" y="81"/>
                  <a:pt x="144" y="78"/>
                </a:cubicBezTo>
                <a:cubicBezTo>
                  <a:pt x="164" y="76"/>
                  <a:pt x="181" y="68"/>
                  <a:pt x="196" y="61"/>
                </a:cubicBezTo>
                <a:cubicBezTo>
                  <a:pt x="212" y="53"/>
                  <a:pt x="223" y="41"/>
                  <a:pt x="236" y="34"/>
                </a:cubicBezTo>
                <a:cubicBezTo>
                  <a:pt x="250" y="28"/>
                  <a:pt x="262" y="23"/>
                  <a:pt x="277" y="19"/>
                </a:cubicBezTo>
                <a:cubicBezTo>
                  <a:pt x="291" y="14"/>
                  <a:pt x="308" y="9"/>
                  <a:pt x="323" y="7"/>
                </a:cubicBezTo>
                <a:cubicBezTo>
                  <a:pt x="338" y="4"/>
                  <a:pt x="351" y="2"/>
                  <a:pt x="366" y="3"/>
                </a:cubicBezTo>
                <a:cubicBezTo>
                  <a:pt x="381" y="3"/>
                  <a:pt x="399" y="6"/>
                  <a:pt x="410" y="9"/>
                </a:cubicBezTo>
                <a:cubicBezTo>
                  <a:pt x="422" y="11"/>
                  <a:pt x="428" y="14"/>
                  <a:pt x="437" y="19"/>
                </a:cubicBezTo>
                <a:cubicBezTo>
                  <a:pt x="445" y="24"/>
                  <a:pt x="451" y="32"/>
                  <a:pt x="460" y="39"/>
                </a:cubicBezTo>
                <a:cubicBezTo>
                  <a:pt x="468" y="45"/>
                  <a:pt x="476" y="54"/>
                  <a:pt x="487" y="61"/>
                </a:cubicBezTo>
                <a:cubicBezTo>
                  <a:pt x="498" y="67"/>
                  <a:pt x="510" y="74"/>
                  <a:pt x="527" y="76"/>
                </a:cubicBezTo>
                <a:cubicBezTo>
                  <a:pt x="544" y="79"/>
                  <a:pt x="569" y="80"/>
                  <a:pt x="589" y="78"/>
                </a:cubicBezTo>
                <a:cubicBezTo>
                  <a:pt x="611" y="76"/>
                  <a:pt x="636" y="70"/>
                  <a:pt x="654" y="64"/>
                </a:cubicBezTo>
                <a:cubicBezTo>
                  <a:pt x="670" y="59"/>
                  <a:pt x="682" y="50"/>
                  <a:pt x="694" y="44"/>
                </a:cubicBezTo>
                <a:cubicBezTo>
                  <a:pt x="706" y="39"/>
                  <a:pt x="718" y="34"/>
                  <a:pt x="727" y="29"/>
                </a:cubicBezTo>
                <a:cubicBezTo>
                  <a:pt x="736" y="24"/>
                  <a:pt x="736" y="19"/>
                  <a:pt x="750" y="15"/>
                </a:cubicBezTo>
                <a:cubicBezTo>
                  <a:pt x="763" y="10"/>
                  <a:pt x="787" y="2"/>
                  <a:pt x="810" y="1"/>
                </a:cubicBezTo>
                <a:cubicBezTo>
                  <a:pt x="834" y="0"/>
                  <a:pt x="868" y="2"/>
                  <a:pt x="889" y="9"/>
                </a:cubicBezTo>
                <a:cubicBezTo>
                  <a:pt x="911" y="15"/>
                  <a:pt x="925" y="30"/>
                  <a:pt x="940" y="39"/>
                </a:cubicBezTo>
                <a:cubicBezTo>
                  <a:pt x="954" y="48"/>
                  <a:pt x="963" y="56"/>
                  <a:pt x="977" y="62"/>
                </a:cubicBezTo>
                <a:cubicBezTo>
                  <a:pt x="990" y="69"/>
                  <a:pt x="1001" y="75"/>
                  <a:pt x="1020" y="78"/>
                </a:cubicBezTo>
                <a:cubicBezTo>
                  <a:pt x="1039" y="82"/>
                  <a:pt x="1068" y="87"/>
                  <a:pt x="1090" y="84"/>
                </a:cubicBezTo>
                <a:cubicBezTo>
                  <a:pt x="1111" y="81"/>
                  <a:pt x="1133" y="69"/>
                  <a:pt x="1150" y="61"/>
                </a:cubicBezTo>
                <a:cubicBezTo>
                  <a:pt x="1167" y="52"/>
                  <a:pt x="1179" y="41"/>
                  <a:pt x="1194" y="34"/>
                </a:cubicBezTo>
                <a:cubicBezTo>
                  <a:pt x="1208" y="28"/>
                  <a:pt x="1221" y="23"/>
                  <a:pt x="1237" y="19"/>
                </a:cubicBezTo>
                <a:cubicBezTo>
                  <a:pt x="1253" y="14"/>
                  <a:pt x="1272" y="9"/>
                  <a:pt x="1290" y="9"/>
                </a:cubicBezTo>
                <a:cubicBezTo>
                  <a:pt x="1308" y="8"/>
                  <a:pt x="1328" y="11"/>
                  <a:pt x="1347" y="17"/>
                </a:cubicBezTo>
                <a:cubicBezTo>
                  <a:pt x="1365" y="22"/>
                  <a:pt x="1383" y="32"/>
                  <a:pt x="1400" y="41"/>
                </a:cubicBezTo>
                <a:cubicBezTo>
                  <a:pt x="1416" y="49"/>
                  <a:pt x="1429" y="61"/>
                  <a:pt x="1447" y="68"/>
                </a:cubicBezTo>
                <a:cubicBezTo>
                  <a:pt x="1464" y="76"/>
                  <a:pt x="1484" y="84"/>
                  <a:pt x="1507" y="84"/>
                </a:cubicBezTo>
                <a:cubicBezTo>
                  <a:pt x="1529" y="85"/>
                  <a:pt x="1558" y="78"/>
                  <a:pt x="1580" y="72"/>
                </a:cubicBezTo>
                <a:cubicBezTo>
                  <a:pt x="1602" y="66"/>
                  <a:pt x="1621" y="56"/>
                  <a:pt x="1637" y="48"/>
                </a:cubicBezTo>
                <a:cubicBezTo>
                  <a:pt x="1653" y="41"/>
                  <a:pt x="1659" y="36"/>
                  <a:pt x="1677" y="29"/>
                </a:cubicBezTo>
                <a:cubicBezTo>
                  <a:pt x="1695" y="21"/>
                  <a:pt x="1722" y="9"/>
                  <a:pt x="1744" y="5"/>
                </a:cubicBezTo>
                <a:cubicBezTo>
                  <a:pt x="1765" y="0"/>
                  <a:pt x="1787" y="0"/>
                  <a:pt x="1807" y="1"/>
                </a:cubicBezTo>
                <a:cubicBezTo>
                  <a:pt x="1826" y="2"/>
                  <a:pt x="1851" y="7"/>
                  <a:pt x="1864" y="11"/>
                </a:cubicBezTo>
                <a:cubicBezTo>
                  <a:pt x="1876" y="15"/>
                  <a:pt x="1859" y="10"/>
                  <a:pt x="1882" y="28"/>
                </a:cubicBezTo>
                <a:cubicBezTo>
                  <a:pt x="1882" y="114"/>
                  <a:pt x="1878" y="433"/>
                  <a:pt x="1876" y="540"/>
                </a:cubicBezTo>
              </a:path>
            </a:pathLst>
          </a:custGeom>
          <a:gradFill rotWithShape="0">
            <a:gsLst>
              <a:gs pos="0">
                <a:srgbClr val="CEED97">
                  <a:alpha val="58000"/>
                </a:srgbClr>
              </a:gs>
              <a:gs pos="100000">
                <a:srgbClr val="2B3B1C"/>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725" name="Freeform 413"/>
          <p:cNvSpPr>
            <a:spLocks/>
          </p:cNvSpPr>
          <p:nvPr/>
        </p:nvSpPr>
        <p:spPr bwMode="auto">
          <a:xfrm>
            <a:off x="4599057" y="4468813"/>
            <a:ext cx="3028950" cy="1416050"/>
          </a:xfrm>
          <a:custGeom>
            <a:avLst/>
            <a:gdLst>
              <a:gd name="T0" fmla="*/ 6 w 2691"/>
              <a:gd name="T1" fmla="*/ 563 h 563"/>
              <a:gd name="T2" fmla="*/ 19 w 2691"/>
              <a:gd name="T3" fmla="*/ 51 h 563"/>
              <a:gd name="T4" fmla="*/ 123 w 2691"/>
              <a:gd name="T5" fmla="*/ 78 h 563"/>
              <a:gd name="T6" fmla="*/ 223 w 2691"/>
              <a:gd name="T7" fmla="*/ 78 h 563"/>
              <a:gd name="T8" fmla="*/ 298 w 2691"/>
              <a:gd name="T9" fmla="*/ 61 h 563"/>
              <a:gd name="T10" fmla="*/ 355 w 2691"/>
              <a:gd name="T11" fmla="*/ 34 h 563"/>
              <a:gd name="T12" fmla="*/ 412 w 2691"/>
              <a:gd name="T13" fmla="*/ 19 h 563"/>
              <a:gd name="T14" fmla="*/ 478 w 2691"/>
              <a:gd name="T15" fmla="*/ 7 h 563"/>
              <a:gd name="T16" fmla="*/ 539 w 2691"/>
              <a:gd name="T17" fmla="*/ 3 h 563"/>
              <a:gd name="T18" fmla="*/ 601 w 2691"/>
              <a:gd name="T19" fmla="*/ 9 h 563"/>
              <a:gd name="T20" fmla="*/ 639 w 2691"/>
              <a:gd name="T21" fmla="*/ 19 h 563"/>
              <a:gd name="T22" fmla="*/ 672 w 2691"/>
              <a:gd name="T23" fmla="*/ 39 h 563"/>
              <a:gd name="T24" fmla="*/ 710 w 2691"/>
              <a:gd name="T25" fmla="*/ 61 h 563"/>
              <a:gd name="T26" fmla="*/ 767 w 2691"/>
              <a:gd name="T27" fmla="*/ 76 h 563"/>
              <a:gd name="T28" fmla="*/ 856 w 2691"/>
              <a:gd name="T29" fmla="*/ 78 h 563"/>
              <a:gd name="T30" fmla="*/ 947 w 2691"/>
              <a:gd name="T31" fmla="*/ 64 h 563"/>
              <a:gd name="T32" fmla="*/ 1004 w 2691"/>
              <a:gd name="T33" fmla="*/ 44 h 563"/>
              <a:gd name="T34" fmla="*/ 1051 w 2691"/>
              <a:gd name="T35" fmla="*/ 29 h 563"/>
              <a:gd name="T36" fmla="*/ 1084 w 2691"/>
              <a:gd name="T37" fmla="*/ 15 h 563"/>
              <a:gd name="T38" fmla="*/ 1169 w 2691"/>
              <a:gd name="T39" fmla="*/ 1 h 563"/>
              <a:gd name="T40" fmla="*/ 1282 w 2691"/>
              <a:gd name="T41" fmla="*/ 9 h 563"/>
              <a:gd name="T42" fmla="*/ 1353 w 2691"/>
              <a:gd name="T43" fmla="*/ 39 h 563"/>
              <a:gd name="T44" fmla="*/ 1406 w 2691"/>
              <a:gd name="T45" fmla="*/ 62 h 563"/>
              <a:gd name="T46" fmla="*/ 1467 w 2691"/>
              <a:gd name="T47" fmla="*/ 78 h 563"/>
              <a:gd name="T48" fmla="*/ 1566 w 2691"/>
              <a:gd name="T49" fmla="*/ 84 h 563"/>
              <a:gd name="T50" fmla="*/ 1652 w 2691"/>
              <a:gd name="T51" fmla="*/ 61 h 563"/>
              <a:gd name="T52" fmla="*/ 1714 w 2691"/>
              <a:gd name="T53" fmla="*/ 34 h 563"/>
              <a:gd name="T54" fmla="*/ 1775 w 2691"/>
              <a:gd name="T55" fmla="*/ 19 h 563"/>
              <a:gd name="T56" fmla="*/ 1850 w 2691"/>
              <a:gd name="T57" fmla="*/ 9 h 563"/>
              <a:gd name="T58" fmla="*/ 1931 w 2691"/>
              <a:gd name="T59" fmla="*/ 17 h 563"/>
              <a:gd name="T60" fmla="*/ 2007 w 2691"/>
              <a:gd name="T61" fmla="*/ 41 h 563"/>
              <a:gd name="T62" fmla="*/ 2073 w 2691"/>
              <a:gd name="T63" fmla="*/ 68 h 563"/>
              <a:gd name="T64" fmla="*/ 2158 w 2691"/>
              <a:gd name="T65" fmla="*/ 84 h 563"/>
              <a:gd name="T66" fmla="*/ 2262 w 2691"/>
              <a:gd name="T67" fmla="*/ 72 h 563"/>
              <a:gd name="T68" fmla="*/ 2343 w 2691"/>
              <a:gd name="T69" fmla="*/ 48 h 563"/>
              <a:gd name="T70" fmla="*/ 2400 w 2691"/>
              <a:gd name="T71" fmla="*/ 29 h 563"/>
              <a:gd name="T72" fmla="*/ 2495 w 2691"/>
              <a:gd name="T73" fmla="*/ 5 h 563"/>
              <a:gd name="T74" fmla="*/ 2584 w 2691"/>
              <a:gd name="T75" fmla="*/ 1 h 563"/>
              <a:gd name="T76" fmla="*/ 2665 w 2691"/>
              <a:gd name="T77" fmla="*/ 11 h 563"/>
              <a:gd name="T78" fmla="*/ 2691 w 2691"/>
              <a:gd name="T79" fmla="*/ 28 h 563"/>
              <a:gd name="T80" fmla="*/ 2683 w 2691"/>
              <a:gd name="T81" fmla="*/ 54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91" h="563">
                <a:moveTo>
                  <a:pt x="6" y="563"/>
                </a:moveTo>
                <a:cubicBezTo>
                  <a:pt x="8" y="478"/>
                  <a:pt x="0" y="132"/>
                  <a:pt x="19" y="51"/>
                </a:cubicBezTo>
                <a:cubicBezTo>
                  <a:pt x="81" y="68"/>
                  <a:pt x="89" y="74"/>
                  <a:pt x="123" y="78"/>
                </a:cubicBezTo>
                <a:cubicBezTo>
                  <a:pt x="157" y="83"/>
                  <a:pt x="194" y="81"/>
                  <a:pt x="223" y="78"/>
                </a:cubicBezTo>
                <a:cubicBezTo>
                  <a:pt x="252" y="76"/>
                  <a:pt x="276" y="68"/>
                  <a:pt x="298" y="61"/>
                </a:cubicBezTo>
                <a:cubicBezTo>
                  <a:pt x="320" y="53"/>
                  <a:pt x="336" y="41"/>
                  <a:pt x="355" y="34"/>
                </a:cubicBezTo>
                <a:cubicBezTo>
                  <a:pt x="374" y="28"/>
                  <a:pt x="391" y="23"/>
                  <a:pt x="412" y="19"/>
                </a:cubicBezTo>
                <a:cubicBezTo>
                  <a:pt x="433" y="14"/>
                  <a:pt x="456" y="9"/>
                  <a:pt x="478" y="7"/>
                </a:cubicBezTo>
                <a:cubicBezTo>
                  <a:pt x="499" y="4"/>
                  <a:pt x="518" y="2"/>
                  <a:pt x="539" y="3"/>
                </a:cubicBezTo>
                <a:cubicBezTo>
                  <a:pt x="560" y="3"/>
                  <a:pt x="585" y="6"/>
                  <a:pt x="601" y="9"/>
                </a:cubicBezTo>
                <a:cubicBezTo>
                  <a:pt x="618" y="11"/>
                  <a:pt x="627" y="14"/>
                  <a:pt x="639" y="19"/>
                </a:cubicBezTo>
                <a:cubicBezTo>
                  <a:pt x="651" y="24"/>
                  <a:pt x="660" y="32"/>
                  <a:pt x="672" y="39"/>
                </a:cubicBezTo>
                <a:cubicBezTo>
                  <a:pt x="684" y="45"/>
                  <a:pt x="695" y="54"/>
                  <a:pt x="710" y="61"/>
                </a:cubicBezTo>
                <a:cubicBezTo>
                  <a:pt x="726" y="67"/>
                  <a:pt x="743" y="74"/>
                  <a:pt x="767" y="76"/>
                </a:cubicBezTo>
                <a:cubicBezTo>
                  <a:pt x="791" y="79"/>
                  <a:pt x="827" y="80"/>
                  <a:pt x="856" y="78"/>
                </a:cubicBezTo>
                <a:cubicBezTo>
                  <a:pt x="886" y="76"/>
                  <a:pt x="922" y="70"/>
                  <a:pt x="947" y="64"/>
                </a:cubicBezTo>
                <a:cubicBezTo>
                  <a:pt x="971" y="59"/>
                  <a:pt x="987" y="50"/>
                  <a:pt x="1004" y="44"/>
                </a:cubicBezTo>
                <a:cubicBezTo>
                  <a:pt x="1021" y="39"/>
                  <a:pt x="1038" y="34"/>
                  <a:pt x="1051" y="29"/>
                </a:cubicBezTo>
                <a:cubicBezTo>
                  <a:pt x="1064" y="24"/>
                  <a:pt x="1064" y="19"/>
                  <a:pt x="1084" y="15"/>
                </a:cubicBezTo>
                <a:cubicBezTo>
                  <a:pt x="1103" y="10"/>
                  <a:pt x="1136" y="2"/>
                  <a:pt x="1169" y="1"/>
                </a:cubicBezTo>
                <a:cubicBezTo>
                  <a:pt x="1203" y="0"/>
                  <a:pt x="1252" y="2"/>
                  <a:pt x="1282" y="9"/>
                </a:cubicBezTo>
                <a:cubicBezTo>
                  <a:pt x="1313" y="15"/>
                  <a:pt x="1333" y="30"/>
                  <a:pt x="1353" y="39"/>
                </a:cubicBezTo>
                <a:cubicBezTo>
                  <a:pt x="1374" y="48"/>
                  <a:pt x="1387" y="56"/>
                  <a:pt x="1406" y="62"/>
                </a:cubicBezTo>
                <a:cubicBezTo>
                  <a:pt x="1425" y="69"/>
                  <a:pt x="1441" y="75"/>
                  <a:pt x="1467" y="78"/>
                </a:cubicBezTo>
                <a:cubicBezTo>
                  <a:pt x="1494" y="82"/>
                  <a:pt x="1536" y="87"/>
                  <a:pt x="1566" y="84"/>
                </a:cubicBezTo>
                <a:cubicBezTo>
                  <a:pt x="1597" y="81"/>
                  <a:pt x="1627" y="69"/>
                  <a:pt x="1652" y="61"/>
                </a:cubicBezTo>
                <a:cubicBezTo>
                  <a:pt x="1676" y="52"/>
                  <a:pt x="1693" y="41"/>
                  <a:pt x="1714" y="34"/>
                </a:cubicBezTo>
                <a:cubicBezTo>
                  <a:pt x="1734" y="28"/>
                  <a:pt x="1752" y="23"/>
                  <a:pt x="1775" y="19"/>
                </a:cubicBezTo>
                <a:cubicBezTo>
                  <a:pt x="1798" y="14"/>
                  <a:pt x="1825" y="9"/>
                  <a:pt x="1850" y="9"/>
                </a:cubicBezTo>
                <a:cubicBezTo>
                  <a:pt x="1876" y="8"/>
                  <a:pt x="1905" y="11"/>
                  <a:pt x="1931" y="17"/>
                </a:cubicBezTo>
                <a:cubicBezTo>
                  <a:pt x="1957" y="22"/>
                  <a:pt x="1983" y="32"/>
                  <a:pt x="2007" y="41"/>
                </a:cubicBezTo>
                <a:cubicBezTo>
                  <a:pt x="2030" y="49"/>
                  <a:pt x="2048" y="61"/>
                  <a:pt x="2073" y="68"/>
                </a:cubicBezTo>
                <a:cubicBezTo>
                  <a:pt x="2098" y="76"/>
                  <a:pt x="2126" y="84"/>
                  <a:pt x="2158" y="84"/>
                </a:cubicBezTo>
                <a:cubicBezTo>
                  <a:pt x="2190" y="85"/>
                  <a:pt x="2231" y="78"/>
                  <a:pt x="2262" y="72"/>
                </a:cubicBezTo>
                <a:cubicBezTo>
                  <a:pt x="2293" y="66"/>
                  <a:pt x="2320" y="56"/>
                  <a:pt x="2343" y="48"/>
                </a:cubicBezTo>
                <a:cubicBezTo>
                  <a:pt x="2366" y="41"/>
                  <a:pt x="2375" y="36"/>
                  <a:pt x="2400" y="29"/>
                </a:cubicBezTo>
                <a:cubicBezTo>
                  <a:pt x="2425" y="21"/>
                  <a:pt x="2464" y="9"/>
                  <a:pt x="2495" y="5"/>
                </a:cubicBezTo>
                <a:cubicBezTo>
                  <a:pt x="2525" y="0"/>
                  <a:pt x="2556" y="0"/>
                  <a:pt x="2584" y="1"/>
                </a:cubicBezTo>
                <a:cubicBezTo>
                  <a:pt x="2612" y="2"/>
                  <a:pt x="2647" y="7"/>
                  <a:pt x="2665" y="11"/>
                </a:cubicBezTo>
                <a:cubicBezTo>
                  <a:pt x="2683" y="15"/>
                  <a:pt x="2659" y="10"/>
                  <a:pt x="2691" y="28"/>
                </a:cubicBezTo>
                <a:cubicBezTo>
                  <a:pt x="2691" y="114"/>
                  <a:pt x="2685" y="433"/>
                  <a:pt x="2683" y="540"/>
                </a:cubicBezTo>
              </a:path>
            </a:pathLst>
          </a:custGeom>
          <a:gradFill rotWithShape="0">
            <a:gsLst>
              <a:gs pos="0">
                <a:srgbClr val="CEED97">
                  <a:alpha val="58000"/>
                </a:srgbClr>
              </a:gs>
              <a:gs pos="100000">
                <a:srgbClr val="2B3B1C"/>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508" name="Freeform 196"/>
          <p:cNvSpPr>
            <a:spLocks/>
          </p:cNvSpPr>
          <p:nvPr/>
        </p:nvSpPr>
        <p:spPr bwMode="auto">
          <a:xfrm>
            <a:off x="1648469" y="5241234"/>
            <a:ext cx="5982434" cy="1081779"/>
          </a:xfrm>
          <a:custGeom>
            <a:avLst/>
            <a:gdLst>
              <a:gd name="T0" fmla="*/ 11 w 3773"/>
              <a:gd name="T1" fmla="*/ 687 h 687"/>
              <a:gd name="T2" fmla="*/ 17 w 3773"/>
              <a:gd name="T3" fmla="*/ 77 h 687"/>
              <a:gd name="T4" fmla="*/ 111 w 3773"/>
              <a:gd name="T5" fmla="*/ 179 h 687"/>
              <a:gd name="T6" fmla="*/ 303 w 3773"/>
              <a:gd name="T7" fmla="*/ 262 h 687"/>
              <a:gd name="T8" fmla="*/ 424 w 3773"/>
              <a:gd name="T9" fmla="*/ 173 h 687"/>
              <a:gd name="T10" fmla="*/ 507 w 3773"/>
              <a:gd name="T11" fmla="*/ 90 h 687"/>
              <a:gd name="T12" fmla="*/ 571 w 3773"/>
              <a:gd name="T13" fmla="*/ 34 h 687"/>
              <a:gd name="T14" fmla="*/ 663 w 3773"/>
              <a:gd name="T15" fmla="*/ 19 h 687"/>
              <a:gd name="T16" fmla="*/ 749 w 3773"/>
              <a:gd name="T17" fmla="*/ 14 h 687"/>
              <a:gd name="T18" fmla="*/ 836 w 3773"/>
              <a:gd name="T19" fmla="*/ 21 h 687"/>
              <a:gd name="T20" fmla="*/ 889 w 3773"/>
              <a:gd name="T21" fmla="*/ 34 h 687"/>
              <a:gd name="T22" fmla="*/ 931 w 3773"/>
              <a:gd name="T23" fmla="*/ 74 h 687"/>
              <a:gd name="T24" fmla="*/ 989 w 3773"/>
              <a:gd name="T25" fmla="*/ 158 h 687"/>
              <a:gd name="T26" fmla="*/ 1053 w 3773"/>
              <a:gd name="T27" fmla="*/ 234 h 687"/>
              <a:gd name="T28" fmla="*/ 1157 w 3773"/>
              <a:gd name="T29" fmla="*/ 298 h 687"/>
              <a:gd name="T30" fmla="*/ 1315 w 3773"/>
              <a:gd name="T31" fmla="*/ 262 h 687"/>
              <a:gd name="T32" fmla="*/ 1411 w 3773"/>
              <a:gd name="T33" fmla="*/ 106 h 687"/>
              <a:gd name="T34" fmla="*/ 1466 w 3773"/>
              <a:gd name="T35" fmla="*/ 46 h 687"/>
              <a:gd name="T36" fmla="*/ 1512 w 3773"/>
              <a:gd name="T37" fmla="*/ 29 h 687"/>
              <a:gd name="T38" fmla="*/ 1631 w 3773"/>
              <a:gd name="T39" fmla="*/ 11 h 687"/>
              <a:gd name="T40" fmla="*/ 1789 w 3773"/>
              <a:gd name="T41" fmla="*/ 21 h 687"/>
              <a:gd name="T42" fmla="*/ 1883 w 3773"/>
              <a:gd name="T43" fmla="*/ 136 h 687"/>
              <a:gd name="T44" fmla="*/ 1963 w 3773"/>
              <a:gd name="T45" fmla="*/ 310 h 687"/>
              <a:gd name="T46" fmla="*/ 2035 w 3773"/>
              <a:gd name="T47" fmla="*/ 362 h 687"/>
              <a:gd name="T48" fmla="*/ 2219 w 3773"/>
              <a:gd name="T49" fmla="*/ 346 h 687"/>
              <a:gd name="T50" fmla="*/ 2327 w 3773"/>
              <a:gd name="T51" fmla="*/ 142 h 687"/>
              <a:gd name="T52" fmla="*/ 2387 w 3773"/>
              <a:gd name="T53" fmla="*/ 70 h 687"/>
              <a:gd name="T54" fmla="*/ 2479 w 3773"/>
              <a:gd name="T55" fmla="*/ 34 h 687"/>
              <a:gd name="T56" fmla="*/ 2584 w 3773"/>
              <a:gd name="T57" fmla="*/ 21 h 687"/>
              <a:gd name="T58" fmla="*/ 2687 w 3773"/>
              <a:gd name="T59" fmla="*/ 54 h 687"/>
              <a:gd name="T60" fmla="*/ 2777 w 3773"/>
              <a:gd name="T61" fmla="*/ 152 h 687"/>
              <a:gd name="T62" fmla="*/ 2927 w 3773"/>
              <a:gd name="T63" fmla="*/ 296 h 687"/>
              <a:gd name="T64" fmla="*/ 3099 w 3773"/>
              <a:gd name="T65" fmla="*/ 288 h 687"/>
              <a:gd name="T66" fmla="*/ 3227 w 3773"/>
              <a:gd name="T67" fmla="*/ 270 h 687"/>
              <a:gd name="T68" fmla="*/ 3341 w 3773"/>
              <a:gd name="T69" fmla="*/ 154 h 687"/>
              <a:gd name="T70" fmla="*/ 3409 w 3773"/>
              <a:gd name="T71" fmla="*/ 62 h 687"/>
              <a:gd name="T72" fmla="*/ 3488 w 3773"/>
              <a:gd name="T73" fmla="*/ 16 h 687"/>
              <a:gd name="T74" fmla="*/ 3612 w 3773"/>
              <a:gd name="T75" fmla="*/ 11 h 687"/>
              <a:gd name="T76" fmla="*/ 3707 w 3773"/>
              <a:gd name="T77" fmla="*/ 83 h 687"/>
              <a:gd name="T78" fmla="*/ 3771 w 3773"/>
              <a:gd name="T79" fmla="*/ 140 h 687"/>
              <a:gd name="T80" fmla="*/ 3771 w 3773"/>
              <a:gd name="T81" fmla="*/ 680 h 687"/>
              <a:gd name="connsiteX0" fmla="*/ 9 w 9977"/>
              <a:gd name="connsiteY0" fmla="*/ 9919 h 9919"/>
              <a:gd name="connsiteX1" fmla="*/ 25 w 9977"/>
              <a:gd name="connsiteY1" fmla="*/ 1040 h 9919"/>
              <a:gd name="connsiteX2" fmla="*/ 274 w 9977"/>
              <a:gd name="connsiteY2" fmla="*/ 2525 h 9919"/>
              <a:gd name="connsiteX3" fmla="*/ 783 w 9977"/>
              <a:gd name="connsiteY3" fmla="*/ 3733 h 9919"/>
              <a:gd name="connsiteX4" fmla="*/ 1104 w 9977"/>
              <a:gd name="connsiteY4" fmla="*/ 2437 h 9919"/>
              <a:gd name="connsiteX5" fmla="*/ 1324 w 9977"/>
              <a:gd name="connsiteY5" fmla="*/ 1229 h 9919"/>
              <a:gd name="connsiteX6" fmla="*/ 1493 w 9977"/>
              <a:gd name="connsiteY6" fmla="*/ 414 h 9919"/>
              <a:gd name="connsiteX7" fmla="*/ 1737 w 9977"/>
              <a:gd name="connsiteY7" fmla="*/ 196 h 9919"/>
              <a:gd name="connsiteX8" fmla="*/ 1965 w 9977"/>
              <a:gd name="connsiteY8" fmla="*/ 123 h 9919"/>
              <a:gd name="connsiteX9" fmla="*/ 2196 w 9977"/>
              <a:gd name="connsiteY9" fmla="*/ 225 h 9919"/>
              <a:gd name="connsiteX10" fmla="*/ 2336 w 9977"/>
              <a:gd name="connsiteY10" fmla="*/ 414 h 9919"/>
              <a:gd name="connsiteX11" fmla="*/ 2448 w 9977"/>
              <a:gd name="connsiteY11" fmla="*/ 996 h 9919"/>
              <a:gd name="connsiteX12" fmla="*/ 2601 w 9977"/>
              <a:gd name="connsiteY12" fmla="*/ 2219 h 9919"/>
              <a:gd name="connsiteX13" fmla="*/ 2771 w 9977"/>
              <a:gd name="connsiteY13" fmla="*/ 3325 h 9919"/>
              <a:gd name="connsiteX14" fmla="*/ 3047 w 9977"/>
              <a:gd name="connsiteY14" fmla="*/ 4257 h 9919"/>
              <a:gd name="connsiteX15" fmla="*/ 3465 w 9977"/>
              <a:gd name="connsiteY15" fmla="*/ 3733 h 9919"/>
              <a:gd name="connsiteX16" fmla="*/ 3757 w 9977"/>
              <a:gd name="connsiteY16" fmla="*/ 3487 h 9919"/>
              <a:gd name="connsiteX17" fmla="*/ 3866 w 9977"/>
              <a:gd name="connsiteY17" fmla="*/ 589 h 9919"/>
              <a:gd name="connsiteX18" fmla="*/ 3987 w 9977"/>
              <a:gd name="connsiteY18" fmla="*/ 341 h 9919"/>
              <a:gd name="connsiteX19" fmla="*/ 4303 w 9977"/>
              <a:gd name="connsiteY19" fmla="*/ 79 h 9919"/>
              <a:gd name="connsiteX20" fmla="*/ 4722 w 9977"/>
              <a:gd name="connsiteY20" fmla="*/ 225 h 9919"/>
              <a:gd name="connsiteX21" fmla="*/ 4971 w 9977"/>
              <a:gd name="connsiteY21" fmla="*/ 1899 h 9919"/>
              <a:gd name="connsiteX22" fmla="*/ 5183 w 9977"/>
              <a:gd name="connsiteY22" fmla="*/ 4431 h 9919"/>
              <a:gd name="connsiteX23" fmla="*/ 5374 w 9977"/>
              <a:gd name="connsiteY23" fmla="*/ 5188 h 9919"/>
              <a:gd name="connsiteX24" fmla="*/ 5861 w 9977"/>
              <a:gd name="connsiteY24" fmla="*/ 4955 h 9919"/>
              <a:gd name="connsiteX25" fmla="*/ 6148 w 9977"/>
              <a:gd name="connsiteY25" fmla="*/ 1986 h 9919"/>
              <a:gd name="connsiteX26" fmla="*/ 6307 w 9977"/>
              <a:gd name="connsiteY26" fmla="*/ 938 h 9919"/>
              <a:gd name="connsiteX27" fmla="*/ 6550 w 9977"/>
              <a:gd name="connsiteY27" fmla="*/ 414 h 9919"/>
              <a:gd name="connsiteX28" fmla="*/ 6829 w 9977"/>
              <a:gd name="connsiteY28" fmla="*/ 225 h 9919"/>
              <a:gd name="connsiteX29" fmla="*/ 7102 w 9977"/>
              <a:gd name="connsiteY29" fmla="*/ 705 h 9919"/>
              <a:gd name="connsiteX30" fmla="*/ 7340 w 9977"/>
              <a:gd name="connsiteY30" fmla="*/ 2132 h 9919"/>
              <a:gd name="connsiteX31" fmla="*/ 7738 w 9977"/>
              <a:gd name="connsiteY31" fmla="*/ 4228 h 9919"/>
              <a:gd name="connsiteX32" fmla="*/ 8194 w 9977"/>
              <a:gd name="connsiteY32" fmla="*/ 4111 h 9919"/>
              <a:gd name="connsiteX33" fmla="*/ 8533 w 9977"/>
              <a:gd name="connsiteY33" fmla="*/ 3849 h 9919"/>
              <a:gd name="connsiteX34" fmla="*/ 8835 w 9977"/>
              <a:gd name="connsiteY34" fmla="*/ 2161 h 9919"/>
              <a:gd name="connsiteX35" fmla="*/ 9015 w 9977"/>
              <a:gd name="connsiteY35" fmla="*/ 821 h 9919"/>
              <a:gd name="connsiteX36" fmla="*/ 9225 w 9977"/>
              <a:gd name="connsiteY36" fmla="*/ 152 h 9919"/>
              <a:gd name="connsiteX37" fmla="*/ 9553 w 9977"/>
              <a:gd name="connsiteY37" fmla="*/ 79 h 9919"/>
              <a:gd name="connsiteX38" fmla="*/ 9805 w 9977"/>
              <a:gd name="connsiteY38" fmla="*/ 1127 h 9919"/>
              <a:gd name="connsiteX39" fmla="*/ 9975 w 9977"/>
              <a:gd name="connsiteY39" fmla="*/ 1957 h 9919"/>
              <a:gd name="connsiteX40" fmla="*/ 9975 w 9977"/>
              <a:gd name="connsiteY40" fmla="*/ 9817 h 9919"/>
              <a:gd name="connsiteX0" fmla="*/ 9 w 10000"/>
              <a:gd name="connsiteY0" fmla="*/ 10000 h 10000"/>
              <a:gd name="connsiteX1" fmla="*/ 25 w 10000"/>
              <a:gd name="connsiteY1" fmla="*/ 1048 h 10000"/>
              <a:gd name="connsiteX2" fmla="*/ 275 w 10000"/>
              <a:gd name="connsiteY2" fmla="*/ 2546 h 10000"/>
              <a:gd name="connsiteX3" fmla="*/ 785 w 10000"/>
              <a:gd name="connsiteY3" fmla="*/ 3763 h 10000"/>
              <a:gd name="connsiteX4" fmla="*/ 1107 w 10000"/>
              <a:gd name="connsiteY4" fmla="*/ 2457 h 10000"/>
              <a:gd name="connsiteX5" fmla="*/ 1327 w 10000"/>
              <a:gd name="connsiteY5" fmla="*/ 1239 h 10000"/>
              <a:gd name="connsiteX6" fmla="*/ 1496 w 10000"/>
              <a:gd name="connsiteY6" fmla="*/ 417 h 10000"/>
              <a:gd name="connsiteX7" fmla="*/ 1741 w 10000"/>
              <a:gd name="connsiteY7" fmla="*/ 198 h 10000"/>
              <a:gd name="connsiteX8" fmla="*/ 1970 w 10000"/>
              <a:gd name="connsiteY8" fmla="*/ 124 h 10000"/>
              <a:gd name="connsiteX9" fmla="*/ 2201 w 10000"/>
              <a:gd name="connsiteY9" fmla="*/ 227 h 10000"/>
              <a:gd name="connsiteX10" fmla="*/ 2341 w 10000"/>
              <a:gd name="connsiteY10" fmla="*/ 417 h 10000"/>
              <a:gd name="connsiteX11" fmla="*/ 2454 w 10000"/>
              <a:gd name="connsiteY11" fmla="*/ 1004 h 10000"/>
              <a:gd name="connsiteX12" fmla="*/ 2607 w 10000"/>
              <a:gd name="connsiteY12" fmla="*/ 2237 h 10000"/>
              <a:gd name="connsiteX13" fmla="*/ 2777 w 10000"/>
              <a:gd name="connsiteY13" fmla="*/ 3352 h 10000"/>
              <a:gd name="connsiteX14" fmla="*/ 3054 w 10000"/>
              <a:gd name="connsiteY14" fmla="*/ 4292 h 10000"/>
              <a:gd name="connsiteX15" fmla="*/ 3473 w 10000"/>
              <a:gd name="connsiteY15" fmla="*/ 3763 h 10000"/>
              <a:gd name="connsiteX16" fmla="*/ 3766 w 10000"/>
              <a:gd name="connsiteY16" fmla="*/ 3515 h 10000"/>
              <a:gd name="connsiteX17" fmla="*/ 3912 w 10000"/>
              <a:gd name="connsiteY17" fmla="*/ 3248 h 10000"/>
              <a:gd name="connsiteX18" fmla="*/ 3996 w 10000"/>
              <a:gd name="connsiteY18" fmla="*/ 344 h 10000"/>
              <a:gd name="connsiteX19" fmla="*/ 4313 w 10000"/>
              <a:gd name="connsiteY19" fmla="*/ 80 h 10000"/>
              <a:gd name="connsiteX20" fmla="*/ 4733 w 10000"/>
              <a:gd name="connsiteY20" fmla="*/ 227 h 10000"/>
              <a:gd name="connsiteX21" fmla="*/ 4982 w 10000"/>
              <a:gd name="connsiteY21" fmla="*/ 1915 h 10000"/>
              <a:gd name="connsiteX22" fmla="*/ 5195 w 10000"/>
              <a:gd name="connsiteY22" fmla="*/ 4467 h 10000"/>
              <a:gd name="connsiteX23" fmla="*/ 5386 w 10000"/>
              <a:gd name="connsiteY23" fmla="*/ 5230 h 10000"/>
              <a:gd name="connsiteX24" fmla="*/ 5875 w 10000"/>
              <a:gd name="connsiteY24" fmla="*/ 4995 h 10000"/>
              <a:gd name="connsiteX25" fmla="*/ 6162 w 10000"/>
              <a:gd name="connsiteY25" fmla="*/ 2002 h 10000"/>
              <a:gd name="connsiteX26" fmla="*/ 6322 w 10000"/>
              <a:gd name="connsiteY26" fmla="*/ 946 h 10000"/>
              <a:gd name="connsiteX27" fmla="*/ 6565 w 10000"/>
              <a:gd name="connsiteY27" fmla="*/ 417 h 10000"/>
              <a:gd name="connsiteX28" fmla="*/ 6845 w 10000"/>
              <a:gd name="connsiteY28" fmla="*/ 227 h 10000"/>
              <a:gd name="connsiteX29" fmla="*/ 7118 w 10000"/>
              <a:gd name="connsiteY29" fmla="*/ 711 h 10000"/>
              <a:gd name="connsiteX30" fmla="*/ 7357 w 10000"/>
              <a:gd name="connsiteY30" fmla="*/ 2149 h 10000"/>
              <a:gd name="connsiteX31" fmla="*/ 7756 w 10000"/>
              <a:gd name="connsiteY31" fmla="*/ 4263 h 10000"/>
              <a:gd name="connsiteX32" fmla="*/ 8213 w 10000"/>
              <a:gd name="connsiteY32" fmla="*/ 4145 h 10000"/>
              <a:gd name="connsiteX33" fmla="*/ 8553 w 10000"/>
              <a:gd name="connsiteY33" fmla="*/ 3880 h 10000"/>
              <a:gd name="connsiteX34" fmla="*/ 8855 w 10000"/>
              <a:gd name="connsiteY34" fmla="*/ 2179 h 10000"/>
              <a:gd name="connsiteX35" fmla="*/ 9036 w 10000"/>
              <a:gd name="connsiteY35" fmla="*/ 828 h 10000"/>
              <a:gd name="connsiteX36" fmla="*/ 9246 w 10000"/>
              <a:gd name="connsiteY36" fmla="*/ 153 h 10000"/>
              <a:gd name="connsiteX37" fmla="*/ 9575 w 10000"/>
              <a:gd name="connsiteY37" fmla="*/ 80 h 10000"/>
              <a:gd name="connsiteX38" fmla="*/ 9828 w 10000"/>
              <a:gd name="connsiteY38" fmla="*/ 1136 h 10000"/>
              <a:gd name="connsiteX39" fmla="*/ 9998 w 10000"/>
              <a:gd name="connsiteY39" fmla="*/ 1973 h 10000"/>
              <a:gd name="connsiteX40" fmla="*/ 9998 w 10000"/>
              <a:gd name="connsiteY40" fmla="*/ 9897 h 10000"/>
              <a:gd name="connsiteX0" fmla="*/ 9 w 10000"/>
              <a:gd name="connsiteY0" fmla="*/ 10158 h 10158"/>
              <a:gd name="connsiteX1" fmla="*/ 25 w 10000"/>
              <a:gd name="connsiteY1" fmla="*/ 1206 h 10158"/>
              <a:gd name="connsiteX2" fmla="*/ 275 w 10000"/>
              <a:gd name="connsiteY2" fmla="*/ 2704 h 10158"/>
              <a:gd name="connsiteX3" fmla="*/ 785 w 10000"/>
              <a:gd name="connsiteY3" fmla="*/ 3921 h 10158"/>
              <a:gd name="connsiteX4" fmla="*/ 1107 w 10000"/>
              <a:gd name="connsiteY4" fmla="*/ 2615 h 10158"/>
              <a:gd name="connsiteX5" fmla="*/ 1327 w 10000"/>
              <a:gd name="connsiteY5" fmla="*/ 1397 h 10158"/>
              <a:gd name="connsiteX6" fmla="*/ 1496 w 10000"/>
              <a:gd name="connsiteY6" fmla="*/ 575 h 10158"/>
              <a:gd name="connsiteX7" fmla="*/ 1741 w 10000"/>
              <a:gd name="connsiteY7" fmla="*/ 356 h 10158"/>
              <a:gd name="connsiteX8" fmla="*/ 1970 w 10000"/>
              <a:gd name="connsiteY8" fmla="*/ 282 h 10158"/>
              <a:gd name="connsiteX9" fmla="*/ 2201 w 10000"/>
              <a:gd name="connsiteY9" fmla="*/ 385 h 10158"/>
              <a:gd name="connsiteX10" fmla="*/ 2341 w 10000"/>
              <a:gd name="connsiteY10" fmla="*/ 575 h 10158"/>
              <a:gd name="connsiteX11" fmla="*/ 2454 w 10000"/>
              <a:gd name="connsiteY11" fmla="*/ 1162 h 10158"/>
              <a:gd name="connsiteX12" fmla="*/ 2607 w 10000"/>
              <a:gd name="connsiteY12" fmla="*/ 2395 h 10158"/>
              <a:gd name="connsiteX13" fmla="*/ 2777 w 10000"/>
              <a:gd name="connsiteY13" fmla="*/ 3510 h 10158"/>
              <a:gd name="connsiteX14" fmla="*/ 3054 w 10000"/>
              <a:gd name="connsiteY14" fmla="*/ 4450 h 10158"/>
              <a:gd name="connsiteX15" fmla="*/ 3473 w 10000"/>
              <a:gd name="connsiteY15" fmla="*/ 3921 h 10158"/>
              <a:gd name="connsiteX16" fmla="*/ 3766 w 10000"/>
              <a:gd name="connsiteY16" fmla="*/ 3673 h 10158"/>
              <a:gd name="connsiteX17" fmla="*/ 3912 w 10000"/>
              <a:gd name="connsiteY17" fmla="*/ 3406 h 10158"/>
              <a:gd name="connsiteX18" fmla="*/ 3996 w 10000"/>
              <a:gd name="connsiteY18" fmla="*/ 3156 h 10158"/>
              <a:gd name="connsiteX19" fmla="*/ 4313 w 10000"/>
              <a:gd name="connsiteY19" fmla="*/ 238 h 10158"/>
              <a:gd name="connsiteX20" fmla="*/ 4733 w 10000"/>
              <a:gd name="connsiteY20" fmla="*/ 385 h 10158"/>
              <a:gd name="connsiteX21" fmla="*/ 4982 w 10000"/>
              <a:gd name="connsiteY21" fmla="*/ 2073 h 10158"/>
              <a:gd name="connsiteX22" fmla="*/ 5195 w 10000"/>
              <a:gd name="connsiteY22" fmla="*/ 4625 h 10158"/>
              <a:gd name="connsiteX23" fmla="*/ 5386 w 10000"/>
              <a:gd name="connsiteY23" fmla="*/ 5388 h 10158"/>
              <a:gd name="connsiteX24" fmla="*/ 5875 w 10000"/>
              <a:gd name="connsiteY24" fmla="*/ 5153 h 10158"/>
              <a:gd name="connsiteX25" fmla="*/ 6162 w 10000"/>
              <a:gd name="connsiteY25" fmla="*/ 2160 h 10158"/>
              <a:gd name="connsiteX26" fmla="*/ 6322 w 10000"/>
              <a:gd name="connsiteY26" fmla="*/ 1104 h 10158"/>
              <a:gd name="connsiteX27" fmla="*/ 6565 w 10000"/>
              <a:gd name="connsiteY27" fmla="*/ 575 h 10158"/>
              <a:gd name="connsiteX28" fmla="*/ 6845 w 10000"/>
              <a:gd name="connsiteY28" fmla="*/ 385 h 10158"/>
              <a:gd name="connsiteX29" fmla="*/ 7118 w 10000"/>
              <a:gd name="connsiteY29" fmla="*/ 869 h 10158"/>
              <a:gd name="connsiteX30" fmla="*/ 7357 w 10000"/>
              <a:gd name="connsiteY30" fmla="*/ 2307 h 10158"/>
              <a:gd name="connsiteX31" fmla="*/ 7756 w 10000"/>
              <a:gd name="connsiteY31" fmla="*/ 4421 h 10158"/>
              <a:gd name="connsiteX32" fmla="*/ 8213 w 10000"/>
              <a:gd name="connsiteY32" fmla="*/ 4303 h 10158"/>
              <a:gd name="connsiteX33" fmla="*/ 8553 w 10000"/>
              <a:gd name="connsiteY33" fmla="*/ 4038 h 10158"/>
              <a:gd name="connsiteX34" fmla="*/ 8855 w 10000"/>
              <a:gd name="connsiteY34" fmla="*/ 2337 h 10158"/>
              <a:gd name="connsiteX35" fmla="*/ 9036 w 10000"/>
              <a:gd name="connsiteY35" fmla="*/ 986 h 10158"/>
              <a:gd name="connsiteX36" fmla="*/ 9246 w 10000"/>
              <a:gd name="connsiteY36" fmla="*/ 311 h 10158"/>
              <a:gd name="connsiteX37" fmla="*/ 9575 w 10000"/>
              <a:gd name="connsiteY37" fmla="*/ 238 h 10158"/>
              <a:gd name="connsiteX38" fmla="*/ 9828 w 10000"/>
              <a:gd name="connsiteY38" fmla="*/ 1294 h 10158"/>
              <a:gd name="connsiteX39" fmla="*/ 9998 w 10000"/>
              <a:gd name="connsiteY39" fmla="*/ 2131 h 10158"/>
              <a:gd name="connsiteX40" fmla="*/ 9998 w 10000"/>
              <a:gd name="connsiteY40" fmla="*/ 10055 h 10158"/>
              <a:gd name="connsiteX0" fmla="*/ 9 w 10000"/>
              <a:gd name="connsiteY0" fmla="*/ 10000 h 10000"/>
              <a:gd name="connsiteX1" fmla="*/ 25 w 10000"/>
              <a:gd name="connsiteY1" fmla="*/ 1048 h 10000"/>
              <a:gd name="connsiteX2" fmla="*/ 275 w 10000"/>
              <a:gd name="connsiteY2" fmla="*/ 2546 h 10000"/>
              <a:gd name="connsiteX3" fmla="*/ 785 w 10000"/>
              <a:gd name="connsiteY3" fmla="*/ 3763 h 10000"/>
              <a:gd name="connsiteX4" fmla="*/ 1107 w 10000"/>
              <a:gd name="connsiteY4" fmla="*/ 2457 h 10000"/>
              <a:gd name="connsiteX5" fmla="*/ 1327 w 10000"/>
              <a:gd name="connsiteY5" fmla="*/ 1239 h 10000"/>
              <a:gd name="connsiteX6" fmla="*/ 1496 w 10000"/>
              <a:gd name="connsiteY6" fmla="*/ 417 h 10000"/>
              <a:gd name="connsiteX7" fmla="*/ 1741 w 10000"/>
              <a:gd name="connsiteY7" fmla="*/ 198 h 10000"/>
              <a:gd name="connsiteX8" fmla="*/ 1970 w 10000"/>
              <a:gd name="connsiteY8" fmla="*/ 124 h 10000"/>
              <a:gd name="connsiteX9" fmla="*/ 2201 w 10000"/>
              <a:gd name="connsiteY9" fmla="*/ 227 h 10000"/>
              <a:gd name="connsiteX10" fmla="*/ 2341 w 10000"/>
              <a:gd name="connsiteY10" fmla="*/ 417 h 10000"/>
              <a:gd name="connsiteX11" fmla="*/ 2454 w 10000"/>
              <a:gd name="connsiteY11" fmla="*/ 1004 h 10000"/>
              <a:gd name="connsiteX12" fmla="*/ 2607 w 10000"/>
              <a:gd name="connsiteY12" fmla="*/ 2237 h 10000"/>
              <a:gd name="connsiteX13" fmla="*/ 2777 w 10000"/>
              <a:gd name="connsiteY13" fmla="*/ 3352 h 10000"/>
              <a:gd name="connsiteX14" fmla="*/ 3054 w 10000"/>
              <a:gd name="connsiteY14" fmla="*/ 4292 h 10000"/>
              <a:gd name="connsiteX15" fmla="*/ 3473 w 10000"/>
              <a:gd name="connsiteY15" fmla="*/ 3763 h 10000"/>
              <a:gd name="connsiteX16" fmla="*/ 3766 w 10000"/>
              <a:gd name="connsiteY16" fmla="*/ 3515 h 10000"/>
              <a:gd name="connsiteX17" fmla="*/ 3912 w 10000"/>
              <a:gd name="connsiteY17" fmla="*/ 3248 h 10000"/>
              <a:gd name="connsiteX18" fmla="*/ 3996 w 10000"/>
              <a:gd name="connsiteY18" fmla="*/ 2998 h 10000"/>
              <a:gd name="connsiteX19" fmla="*/ 4258 w 10000"/>
              <a:gd name="connsiteY19" fmla="*/ 2734 h 10000"/>
              <a:gd name="connsiteX20" fmla="*/ 4733 w 10000"/>
              <a:gd name="connsiteY20" fmla="*/ 227 h 10000"/>
              <a:gd name="connsiteX21" fmla="*/ 4982 w 10000"/>
              <a:gd name="connsiteY21" fmla="*/ 1915 h 10000"/>
              <a:gd name="connsiteX22" fmla="*/ 5195 w 10000"/>
              <a:gd name="connsiteY22" fmla="*/ 4467 h 10000"/>
              <a:gd name="connsiteX23" fmla="*/ 5386 w 10000"/>
              <a:gd name="connsiteY23" fmla="*/ 5230 h 10000"/>
              <a:gd name="connsiteX24" fmla="*/ 5875 w 10000"/>
              <a:gd name="connsiteY24" fmla="*/ 4995 h 10000"/>
              <a:gd name="connsiteX25" fmla="*/ 6162 w 10000"/>
              <a:gd name="connsiteY25" fmla="*/ 2002 h 10000"/>
              <a:gd name="connsiteX26" fmla="*/ 6322 w 10000"/>
              <a:gd name="connsiteY26" fmla="*/ 946 h 10000"/>
              <a:gd name="connsiteX27" fmla="*/ 6565 w 10000"/>
              <a:gd name="connsiteY27" fmla="*/ 417 h 10000"/>
              <a:gd name="connsiteX28" fmla="*/ 6845 w 10000"/>
              <a:gd name="connsiteY28" fmla="*/ 227 h 10000"/>
              <a:gd name="connsiteX29" fmla="*/ 7118 w 10000"/>
              <a:gd name="connsiteY29" fmla="*/ 711 h 10000"/>
              <a:gd name="connsiteX30" fmla="*/ 7357 w 10000"/>
              <a:gd name="connsiteY30" fmla="*/ 2149 h 10000"/>
              <a:gd name="connsiteX31" fmla="*/ 7756 w 10000"/>
              <a:gd name="connsiteY31" fmla="*/ 4263 h 10000"/>
              <a:gd name="connsiteX32" fmla="*/ 8213 w 10000"/>
              <a:gd name="connsiteY32" fmla="*/ 4145 h 10000"/>
              <a:gd name="connsiteX33" fmla="*/ 8553 w 10000"/>
              <a:gd name="connsiteY33" fmla="*/ 3880 h 10000"/>
              <a:gd name="connsiteX34" fmla="*/ 8855 w 10000"/>
              <a:gd name="connsiteY34" fmla="*/ 2179 h 10000"/>
              <a:gd name="connsiteX35" fmla="*/ 9036 w 10000"/>
              <a:gd name="connsiteY35" fmla="*/ 828 h 10000"/>
              <a:gd name="connsiteX36" fmla="*/ 9246 w 10000"/>
              <a:gd name="connsiteY36" fmla="*/ 153 h 10000"/>
              <a:gd name="connsiteX37" fmla="*/ 9575 w 10000"/>
              <a:gd name="connsiteY37" fmla="*/ 80 h 10000"/>
              <a:gd name="connsiteX38" fmla="*/ 9828 w 10000"/>
              <a:gd name="connsiteY38" fmla="*/ 1136 h 10000"/>
              <a:gd name="connsiteX39" fmla="*/ 9998 w 10000"/>
              <a:gd name="connsiteY39" fmla="*/ 1973 h 10000"/>
              <a:gd name="connsiteX40" fmla="*/ 9998 w 10000"/>
              <a:gd name="connsiteY40" fmla="*/ 9897 h 10000"/>
              <a:gd name="connsiteX0" fmla="*/ 9 w 10000"/>
              <a:gd name="connsiteY0" fmla="*/ 10000 h 10000"/>
              <a:gd name="connsiteX1" fmla="*/ 25 w 10000"/>
              <a:gd name="connsiteY1" fmla="*/ 1048 h 10000"/>
              <a:gd name="connsiteX2" fmla="*/ 275 w 10000"/>
              <a:gd name="connsiteY2" fmla="*/ 2546 h 10000"/>
              <a:gd name="connsiteX3" fmla="*/ 785 w 10000"/>
              <a:gd name="connsiteY3" fmla="*/ 3763 h 10000"/>
              <a:gd name="connsiteX4" fmla="*/ 1107 w 10000"/>
              <a:gd name="connsiteY4" fmla="*/ 2457 h 10000"/>
              <a:gd name="connsiteX5" fmla="*/ 1327 w 10000"/>
              <a:gd name="connsiteY5" fmla="*/ 1239 h 10000"/>
              <a:gd name="connsiteX6" fmla="*/ 1496 w 10000"/>
              <a:gd name="connsiteY6" fmla="*/ 417 h 10000"/>
              <a:gd name="connsiteX7" fmla="*/ 1741 w 10000"/>
              <a:gd name="connsiteY7" fmla="*/ 198 h 10000"/>
              <a:gd name="connsiteX8" fmla="*/ 1970 w 10000"/>
              <a:gd name="connsiteY8" fmla="*/ 124 h 10000"/>
              <a:gd name="connsiteX9" fmla="*/ 2201 w 10000"/>
              <a:gd name="connsiteY9" fmla="*/ 227 h 10000"/>
              <a:gd name="connsiteX10" fmla="*/ 2341 w 10000"/>
              <a:gd name="connsiteY10" fmla="*/ 417 h 10000"/>
              <a:gd name="connsiteX11" fmla="*/ 2454 w 10000"/>
              <a:gd name="connsiteY11" fmla="*/ 1004 h 10000"/>
              <a:gd name="connsiteX12" fmla="*/ 2607 w 10000"/>
              <a:gd name="connsiteY12" fmla="*/ 2237 h 10000"/>
              <a:gd name="connsiteX13" fmla="*/ 2777 w 10000"/>
              <a:gd name="connsiteY13" fmla="*/ 3352 h 10000"/>
              <a:gd name="connsiteX14" fmla="*/ 3054 w 10000"/>
              <a:gd name="connsiteY14" fmla="*/ 4292 h 10000"/>
              <a:gd name="connsiteX15" fmla="*/ 3473 w 10000"/>
              <a:gd name="connsiteY15" fmla="*/ 3763 h 10000"/>
              <a:gd name="connsiteX16" fmla="*/ 3766 w 10000"/>
              <a:gd name="connsiteY16" fmla="*/ 3515 h 10000"/>
              <a:gd name="connsiteX17" fmla="*/ 3912 w 10000"/>
              <a:gd name="connsiteY17" fmla="*/ 3248 h 10000"/>
              <a:gd name="connsiteX18" fmla="*/ 3996 w 10000"/>
              <a:gd name="connsiteY18" fmla="*/ 2998 h 10000"/>
              <a:gd name="connsiteX19" fmla="*/ 4258 w 10000"/>
              <a:gd name="connsiteY19" fmla="*/ 2734 h 10000"/>
              <a:gd name="connsiteX20" fmla="*/ 4548 w 10000"/>
              <a:gd name="connsiteY20" fmla="*/ 2677 h 10000"/>
              <a:gd name="connsiteX21" fmla="*/ 4982 w 10000"/>
              <a:gd name="connsiteY21" fmla="*/ 1915 h 10000"/>
              <a:gd name="connsiteX22" fmla="*/ 5195 w 10000"/>
              <a:gd name="connsiteY22" fmla="*/ 4467 h 10000"/>
              <a:gd name="connsiteX23" fmla="*/ 5386 w 10000"/>
              <a:gd name="connsiteY23" fmla="*/ 5230 h 10000"/>
              <a:gd name="connsiteX24" fmla="*/ 5875 w 10000"/>
              <a:gd name="connsiteY24" fmla="*/ 4995 h 10000"/>
              <a:gd name="connsiteX25" fmla="*/ 6162 w 10000"/>
              <a:gd name="connsiteY25" fmla="*/ 2002 h 10000"/>
              <a:gd name="connsiteX26" fmla="*/ 6322 w 10000"/>
              <a:gd name="connsiteY26" fmla="*/ 946 h 10000"/>
              <a:gd name="connsiteX27" fmla="*/ 6565 w 10000"/>
              <a:gd name="connsiteY27" fmla="*/ 417 h 10000"/>
              <a:gd name="connsiteX28" fmla="*/ 6845 w 10000"/>
              <a:gd name="connsiteY28" fmla="*/ 227 h 10000"/>
              <a:gd name="connsiteX29" fmla="*/ 7118 w 10000"/>
              <a:gd name="connsiteY29" fmla="*/ 711 h 10000"/>
              <a:gd name="connsiteX30" fmla="*/ 7357 w 10000"/>
              <a:gd name="connsiteY30" fmla="*/ 2149 h 10000"/>
              <a:gd name="connsiteX31" fmla="*/ 7756 w 10000"/>
              <a:gd name="connsiteY31" fmla="*/ 4263 h 10000"/>
              <a:gd name="connsiteX32" fmla="*/ 8213 w 10000"/>
              <a:gd name="connsiteY32" fmla="*/ 4145 h 10000"/>
              <a:gd name="connsiteX33" fmla="*/ 8553 w 10000"/>
              <a:gd name="connsiteY33" fmla="*/ 3880 h 10000"/>
              <a:gd name="connsiteX34" fmla="*/ 8855 w 10000"/>
              <a:gd name="connsiteY34" fmla="*/ 2179 h 10000"/>
              <a:gd name="connsiteX35" fmla="*/ 9036 w 10000"/>
              <a:gd name="connsiteY35" fmla="*/ 828 h 10000"/>
              <a:gd name="connsiteX36" fmla="*/ 9246 w 10000"/>
              <a:gd name="connsiteY36" fmla="*/ 153 h 10000"/>
              <a:gd name="connsiteX37" fmla="*/ 9575 w 10000"/>
              <a:gd name="connsiteY37" fmla="*/ 80 h 10000"/>
              <a:gd name="connsiteX38" fmla="*/ 9828 w 10000"/>
              <a:gd name="connsiteY38" fmla="*/ 1136 h 10000"/>
              <a:gd name="connsiteX39" fmla="*/ 9998 w 10000"/>
              <a:gd name="connsiteY39" fmla="*/ 1973 h 10000"/>
              <a:gd name="connsiteX40" fmla="*/ 9998 w 10000"/>
              <a:gd name="connsiteY40" fmla="*/ 9897 h 10000"/>
              <a:gd name="connsiteX0" fmla="*/ 9 w 10000"/>
              <a:gd name="connsiteY0" fmla="*/ 10000 h 10000"/>
              <a:gd name="connsiteX1" fmla="*/ 25 w 10000"/>
              <a:gd name="connsiteY1" fmla="*/ 1048 h 10000"/>
              <a:gd name="connsiteX2" fmla="*/ 275 w 10000"/>
              <a:gd name="connsiteY2" fmla="*/ 2546 h 10000"/>
              <a:gd name="connsiteX3" fmla="*/ 785 w 10000"/>
              <a:gd name="connsiteY3" fmla="*/ 3763 h 10000"/>
              <a:gd name="connsiteX4" fmla="*/ 1107 w 10000"/>
              <a:gd name="connsiteY4" fmla="*/ 2457 h 10000"/>
              <a:gd name="connsiteX5" fmla="*/ 1327 w 10000"/>
              <a:gd name="connsiteY5" fmla="*/ 1239 h 10000"/>
              <a:gd name="connsiteX6" fmla="*/ 1496 w 10000"/>
              <a:gd name="connsiteY6" fmla="*/ 417 h 10000"/>
              <a:gd name="connsiteX7" fmla="*/ 1741 w 10000"/>
              <a:gd name="connsiteY7" fmla="*/ 198 h 10000"/>
              <a:gd name="connsiteX8" fmla="*/ 1970 w 10000"/>
              <a:gd name="connsiteY8" fmla="*/ 124 h 10000"/>
              <a:gd name="connsiteX9" fmla="*/ 2201 w 10000"/>
              <a:gd name="connsiteY9" fmla="*/ 227 h 10000"/>
              <a:gd name="connsiteX10" fmla="*/ 2341 w 10000"/>
              <a:gd name="connsiteY10" fmla="*/ 417 h 10000"/>
              <a:gd name="connsiteX11" fmla="*/ 2454 w 10000"/>
              <a:gd name="connsiteY11" fmla="*/ 1004 h 10000"/>
              <a:gd name="connsiteX12" fmla="*/ 2607 w 10000"/>
              <a:gd name="connsiteY12" fmla="*/ 2237 h 10000"/>
              <a:gd name="connsiteX13" fmla="*/ 2777 w 10000"/>
              <a:gd name="connsiteY13" fmla="*/ 3352 h 10000"/>
              <a:gd name="connsiteX14" fmla="*/ 3054 w 10000"/>
              <a:gd name="connsiteY14" fmla="*/ 4292 h 10000"/>
              <a:gd name="connsiteX15" fmla="*/ 3473 w 10000"/>
              <a:gd name="connsiteY15" fmla="*/ 3763 h 10000"/>
              <a:gd name="connsiteX16" fmla="*/ 3766 w 10000"/>
              <a:gd name="connsiteY16" fmla="*/ 3515 h 10000"/>
              <a:gd name="connsiteX17" fmla="*/ 3912 w 10000"/>
              <a:gd name="connsiteY17" fmla="*/ 3248 h 10000"/>
              <a:gd name="connsiteX18" fmla="*/ 3996 w 10000"/>
              <a:gd name="connsiteY18" fmla="*/ 2998 h 10000"/>
              <a:gd name="connsiteX19" fmla="*/ 4258 w 10000"/>
              <a:gd name="connsiteY19" fmla="*/ 2734 h 10000"/>
              <a:gd name="connsiteX20" fmla="*/ 4548 w 10000"/>
              <a:gd name="connsiteY20" fmla="*/ 2677 h 10000"/>
              <a:gd name="connsiteX21" fmla="*/ 4890 w 10000"/>
              <a:gd name="connsiteY21" fmla="*/ 3548 h 10000"/>
              <a:gd name="connsiteX22" fmla="*/ 5195 w 10000"/>
              <a:gd name="connsiteY22" fmla="*/ 4467 h 10000"/>
              <a:gd name="connsiteX23" fmla="*/ 5386 w 10000"/>
              <a:gd name="connsiteY23" fmla="*/ 5230 h 10000"/>
              <a:gd name="connsiteX24" fmla="*/ 5875 w 10000"/>
              <a:gd name="connsiteY24" fmla="*/ 4995 h 10000"/>
              <a:gd name="connsiteX25" fmla="*/ 6162 w 10000"/>
              <a:gd name="connsiteY25" fmla="*/ 2002 h 10000"/>
              <a:gd name="connsiteX26" fmla="*/ 6322 w 10000"/>
              <a:gd name="connsiteY26" fmla="*/ 946 h 10000"/>
              <a:gd name="connsiteX27" fmla="*/ 6565 w 10000"/>
              <a:gd name="connsiteY27" fmla="*/ 417 h 10000"/>
              <a:gd name="connsiteX28" fmla="*/ 6845 w 10000"/>
              <a:gd name="connsiteY28" fmla="*/ 227 h 10000"/>
              <a:gd name="connsiteX29" fmla="*/ 7118 w 10000"/>
              <a:gd name="connsiteY29" fmla="*/ 711 h 10000"/>
              <a:gd name="connsiteX30" fmla="*/ 7357 w 10000"/>
              <a:gd name="connsiteY30" fmla="*/ 2149 h 10000"/>
              <a:gd name="connsiteX31" fmla="*/ 7756 w 10000"/>
              <a:gd name="connsiteY31" fmla="*/ 4263 h 10000"/>
              <a:gd name="connsiteX32" fmla="*/ 8213 w 10000"/>
              <a:gd name="connsiteY32" fmla="*/ 4145 h 10000"/>
              <a:gd name="connsiteX33" fmla="*/ 8553 w 10000"/>
              <a:gd name="connsiteY33" fmla="*/ 3880 h 10000"/>
              <a:gd name="connsiteX34" fmla="*/ 8855 w 10000"/>
              <a:gd name="connsiteY34" fmla="*/ 2179 h 10000"/>
              <a:gd name="connsiteX35" fmla="*/ 9036 w 10000"/>
              <a:gd name="connsiteY35" fmla="*/ 828 h 10000"/>
              <a:gd name="connsiteX36" fmla="*/ 9246 w 10000"/>
              <a:gd name="connsiteY36" fmla="*/ 153 h 10000"/>
              <a:gd name="connsiteX37" fmla="*/ 9575 w 10000"/>
              <a:gd name="connsiteY37" fmla="*/ 80 h 10000"/>
              <a:gd name="connsiteX38" fmla="*/ 9828 w 10000"/>
              <a:gd name="connsiteY38" fmla="*/ 1136 h 10000"/>
              <a:gd name="connsiteX39" fmla="*/ 9998 w 10000"/>
              <a:gd name="connsiteY39" fmla="*/ 1973 h 10000"/>
              <a:gd name="connsiteX40" fmla="*/ 9998 w 10000"/>
              <a:gd name="connsiteY40" fmla="*/ 9897 h 10000"/>
              <a:gd name="connsiteX0" fmla="*/ 9 w 10000"/>
              <a:gd name="connsiteY0" fmla="*/ 10000 h 10000"/>
              <a:gd name="connsiteX1" fmla="*/ 25 w 10000"/>
              <a:gd name="connsiteY1" fmla="*/ 1048 h 10000"/>
              <a:gd name="connsiteX2" fmla="*/ 275 w 10000"/>
              <a:gd name="connsiteY2" fmla="*/ 2546 h 10000"/>
              <a:gd name="connsiteX3" fmla="*/ 785 w 10000"/>
              <a:gd name="connsiteY3" fmla="*/ 3763 h 10000"/>
              <a:gd name="connsiteX4" fmla="*/ 1107 w 10000"/>
              <a:gd name="connsiteY4" fmla="*/ 2457 h 10000"/>
              <a:gd name="connsiteX5" fmla="*/ 1327 w 10000"/>
              <a:gd name="connsiteY5" fmla="*/ 1239 h 10000"/>
              <a:gd name="connsiteX6" fmla="*/ 1496 w 10000"/>
              <a:gd name="connsiteY6" fmla="*/ 417 h 10000"/>
              <a:gd name="connsiteX7" fmla="*/ 1741 w 10000"/>
              <a:gd name="connsiteY7" fmla="*/ 198 h 10000"/>
              <a:gd name="connsiteX8" fmla="*/ 1970 w 10000"/>
              <a:gd name="connsiteY8" fmla="*/ 124 h 10000"/>
              <a:gd name="connsiteX9" fmla="*/ 2201 w 10000"/>
              <a:gd name="connsiteY9" fmla="*/ 227 h 10000"/>
              <a:gd name="connsiteX10" fmla="*/ 2341 w 10000"/>
              <a:gd name="connsiteY10" fmla="*/ 417 h 10000"/>
              <a:gd name="connsiteX11" fmla="*/ 2454 w 10000"/>
              <a:gd name="connsiteY11" fmla="*/ 1004 h 10000"/>
              <a:gd name="connsiteX12" fmla="*/ 2607 w 10000"/>
              <a:gd name="connsiteY12" fmla="*/ 2237 h 10000"/>
              <a:gd name="connsiteX13" fmla="*/ 2777 w 10000"/>
              <a:gd name="connsiteY13" fmla="*/ 3352 h 10000"/>
              <a:gd name="connsiteX14" fmla="*/ 3054 w 10000"/>
              <a:gd name="connsiteY14" fmla="*/ 4292 h 10000"/>
              <a:gd name="connsiteX15" fmla="*/ 3473 w 10000"/>
              <a:gd name="connsiteY15" fmla="*/ 3763 h 10000"/>
              <a:gd name="connsiteX16" fmla="*/ 3766 w 10000"/>
              <a:gd name="connsiteY16" fmla="*/ 3515 h 10000"/>
              <a:gd name="connsiteX17" fmla="*/ 3912 w 10000"/>
              <a:gd name="connsiteY17" fmla="*/ 3248 h 10000"/>
              <a:gd name="connsiteX18" fmla="*/ 3996 w 10000"/>
              <a:gd name="connsiteY18" fmla="*/ 2998 h 10000"/>
              <a:gd name="connsiteX19" fmla="*/ 4258 w 10000"/>
              <a:gd name="connsiteY19" fmla="*/ 2734 h 10000"/>
              <a:gd name="connsiteX20" fmla="*/ 4548 w 10000"/>
              <a:gd name="connsiteY20" fmla="*/ 5331 h 10000"/>
              <a:gd name="connsiteX21" fmla="*/ 4890 w 10000"/>
              <a:gd name="connsiteY21" fmla="*/ 3548 h 10000"/>
              <a:gd name="connsiteX22" fmla="*/ 5195 w 10000"/>
              <a:gd name="connsiteY22" fmla="*/ 4467 h 10000"/>
              <a:gd name="connsiteX23" fmla="*/ 5386 w 10000"/>
              <a:gd name="connsiteY23" fmla="*/ 5230 h 10000"/>
              <a:gd name="connsiteX24" fmla="*/ 5875 w 10000"/>
              <a:gd name="connsiteY24" fmla="*/ 4995 h 10000"/>
              <a:gd name="connsiteX25" fmla="*/ 6162 w 10000"/>
              <a:gd name="connsiteY25" fmla="*/ 2002 h 10000"/>
              <a:gd name="connsiteX26" fmla="*/ 6322 w 10000"/>
              <a:gd name="connsiteY26" fmla="*/ 946 h 10000"/>
              <a:gd name="connsiteX27" fmla="*/ 6565 w 10000"/>
              <a:gd name="connsiteY27" fmla="*/ 417 h 10000"/>
              <a:gd name="connsiteX28" fmla="*/ 6845 w 10000"/>
              <a:gd name="connsiteY28" fmla="*/ 227 h 10000"/>
              <a:gd name="connsiteX29" fmla="*/ 7118 w 10000"/>
              <a:gd name="connsiteY29" fmla="*/ 711 h 10000"/>
              <a:gd name="connsiteX30" fmla="*/ 7357 w 10000"/>
              <a:gd name="connsiteY30" fmla="*/ 2149 h 10000"/>
              <a:gd name="connsiteX31" fmla="*/ 7756 w 10000"/>
              <a:gd name="connsiteY31" fmla="*/ 4263 h 10000"/>
              <a:gd name="connsiteX32" fmla="*/ 8213 w 10000"/>
              <a:gd name="connsiteY32" fmla="*/ 4145 h 10000"/>
              <a:gd name="connsiteX33" fmla="*/ 8553 w 10000"/>
              <a:gd name="connsiteY33" fmla="*/ 3880 h 10000"/>
              <a:gd name="connsiteX34" fmla="*/ 8855 w 10000"/>
              <a:gd name="connsiteY34" fmla="*/ 2179 h 10000"/>
              <a:gd name="connsiteX35" fmla="*/ 9036 w 10000"/>
              <a:gd name="connsiteY35" fmla="*/ 828 h 10000"/>
              <a:gd name="connsiteX36" fmla="*/ 9246 w 10000"/>
              <a:gd name="connsiteY36" fmla="*/ 153 h 10000"/>
              <a:gd name="connsiteX37" fmla="*/ 9575 w 10000"/>
              <a:gd name="connsiteY37" fmla="*/ 80 h 10000"/>
              <a:gd name="connsiteX38" fmla="*/ 9828 w 10000"/>
              <a:gd name="connsiteY38" fmla="*/ 1136 h 10000"/>
              <a:gd name="connsiteX39" fmla="*/ 9998 w 10000"/>
              <a:gd name="connsiteY39" fmla="*/ 1973 h 10000"/>
              <a:gd name="connsiteX40" fmla="*/ 9998 w 10000"/>
              <a:gd name="connsiteY40" fmla="*/ 9897 h 10000"/>
              <a:gd name="connsiteX0" fmla="*/ 9 w 10000"/>
              <a:gd name="connsiteY0" fmla="*/ 10000 h 10000"/>
              <a:gd name="connsiteX1" fmla="*/ 25 w 10000"/>
              <a:gd name="connsiteY1" fmla="*/ 1048 h 10000"/>
              <a:gd name="connsiteX2" fmla="*/ 275 w 10000"/>
              <a:gd name="connsiteY2" fmla="*/ 2546 h 10000"/>
              <a:gd name="connsiteX3" fmla="*/ 785 w 10000"/>
              <a:gd name="connsiteY3" fmla="*/ 3763 h 10000"/>
              <a:gd name="connsiteX4" fmla="*/ 1107 w 10000"/>
              <a:gd name="connsiteY4" fmla="*/ 2457 h 10000"/>
              <a:gd name="connsiteX5" fmla="*/ 1327 w 10000"/>
              <a:gd name="connsiteY5" fmla="*/ 1239 h 10000"/>
              <a:gd name="connsiteX6" fmla="*/ 1496 w 10000"/>
              <a:gd name="connsiteY6" fmla="*/ 417 h 10000"/>
              <a:gd name="connsiteX7" fmla="*/ 1741 w 10000"/>
              <a:gd name="connsiteY7" fmla="*/ 198 h 10000"/>
              <a:gd name="connsiteX8" fmla="*/ 1970 w 10000"/>
              <a:gd name="connsiteY8" fmla="*/ 124 h 10000"/>
              <a:gd name="connsiteX9" fmla="*/ 2201 w 10000"/>
              <a:gd name="connsiteY9" fmla="*/ 227 h 10000"/>
              <a:gd name="connsiteX10" fmla="*/ 2341 w 10000"/>
              <a:gd name="connsiteY10" fmla="*/ 417 h 10000"/>
              <a:gd name="connsiteX11" fmla="*/ 2454 w 10000"/>
              <a:gd name="connsiteY11" fmla="*/ 1004 h 10000"/>
              <a:gd name="connsiteX12" fmla="*/ 2607 w 10000"/>
              <a:gd name="connsiteY12" fmla="*/ 2237 h 10000"/>
              <a:gd name="connsiteX13" fmla="*/ 2777 w 10000"/>
              <a:gd name="connsiteY13" fmla="*/ 3352 h 10000"/>
              <a:gd name="connsiteX14" fmla="*/ 3054 w 10000"/>
              <a:gd name="connsiteY14" fmla="*/ 4292 h 10000"/>
              <a:gd name="connsiteX15" fmla="*/ 3473 w 10000"/>
              <a:gd name="connsiteY15" fmla="*/ 3763 h 10000"/>
              <a:gd name="connsiteX16" fmla="*/ 3766 w 10000"/>
              <a:gd name="connsiteY16" fmla="*/ 3515 h 10000"/>
              <a:gd name="connsiteX17" fmla="*/ 3912 w 10000"/>
              <a:gd name="connsiteY17" fmla="*/ 3248 h 10000"/>
              <a:gd name="connsiteX18" fmla="*/ 3996 w 10000"/>
              <a:gd name="connsiteY18" fmla="*/ 2998 h 10000"/>
              <a:gd name="connsiteX19" fmla="*/ 4221 w 10000"/>
              <a:gd name="connsiteY19" fmla="*/ 5490 h 10000"/>
              <a:gd name="connsiteX20" fmla="*/ 4548 w 10000"/>
              <a:gd name="connsiteY20" fmla="*/ 5331 h 10000"/>
              <a:gd name="connsiteX21" fmla="*/ 4890 w 10000"/>
              <a:gd name="connsiteY21" fmla="*/ 3548 h 10000"/>
              <a:gd name="connsiteX22" fmla="*/ 5195 w 10000"/>
              <a:gd name="connsiteY22" fmla="*/ 4467 h 10000"/>
              <a:gd name="connsiteX23" fmla="*/ 5386 w 10000"/>
              <a:gd name="connsiteY23" fmla="*/ 5230 h 10000"/>
              <a:gd name="connsiteX24" fmla="*/ 5875 w 10000"/>
              <a:gd name="connsiteY24" fmla="*/ 4995 h 10000"/>
              <a:gd name="connsiteX25" fmla="*/ 6162 w 10000"/>
              <a:gd name="connsiteY25" fmla="*/ 2002 h 10000"/>
              <a:gd name="connsiteX26" fmla="*/ 6322 w 10000"/>
              <a:gd name="connsiteY26" fmla="*/ 946 h 10000"/>
              <a:gd name="connsiteX27" fmla="*/ 6565 w 10000"/>
              <a:gd name="connsiteY27" fmla="*/ 417 h 10000"/>
              <a:gd name="connsiteX28" fmla="*/ 6845 w 10000"/>
              <a:gd name="connsiteY28" fmla="*/ 227 h 10000"/>
              <a:gd name="connsiteX29" fmla="*/ 7118 w 10000"/>
              <a:gd name="connsiteY29" fmla="*/ 711 h 10000"/>
              <a:gd name="connsiteX30" fmla="*/ 7357 w 10000"/>
              <a:gd name="connsiteY30" fmla="*/ 2149 h 10000"/>
              <a:gd name="connsiteX31" fmla="*/ 7756 w 10000"/>
              <a:gd name="connsiteY31" fmla="*/ 4263 h 10000"/>
              <a:gd name="connsiteX32" fmla="*/ 8213 w 10000"/>
              <a:gd name="connsiteY32" fmla="*/ 4145 h 10000"/>
              <a:gd name="connsiteX33" fmla="*/ 8553 w 10000"/>
              <a:gd name="connsiteY33" fmla="*/ 3880 h 10000"/>
              <a:gd name="connsiteX34" fmla="*/ 8855 w 10000"/>
              <a:gd name="connsiteY34" fmla="*/ 2179 h 10000"/>
              <a:gd name="connsiteX35" fmla="*/ 9036 w 10000"/>
              <a:gd name="connsiteY35" fmla="*/ 828 h 10000"/>
              <a:gd name="connsiteX36" fmla="*/ 9246 w 10000"/>
              <a:gd name="connsiteY36" fmla="*/ 153 h 10000"/>
              <a:gd name="connsiteX37" fmla="*/ 9575 w 10000"/>
              <a:gd name="connsiteY37" fmla="*/ 80 h 10000"/>
              <a:gd name="connsiteX38" fmla="*/ 9828 w 10000"/>
              <a:gd name="connsiteY38" fmla="*/ 1136 h 10000"/>
              <a:gd name="connsiteX39" fmla="*/ 9998 w 10000"/>
              <a:gd name="connsiteY39" fmla="*/ 1973 h 10000"/>
              <a:gd name="connsiteX40" fmla="*/ 9998 w 10000"/>
              <a:gd name="connsiteY40" fmla="*/ 9897 h 10000"/>
              <a:gd name="connsiteX0" fmla="*/ 9 w 10000"/>
              <a:gd name="connsiteY0" fmla="*/ 10000 h 10000"/>
              <a:gd name="connsiteX1" fmla="*/ 25 w 10000"/>
              <a:gd name="connsiteY1" fmla="*/ 1048 h 10000"/>
              <a:gd name="connsiteX2" fmla="*/ 275 w 10000"/>
              <a:gd name="connsiteY2" fmla="*/ 2546 h 10000"/>
              <a:gd name="connsiteX3" fmla="*/ 785 w 10000"/>
              <a:gd name="connsiteY3" fmla="*/ 3763 h 10000"/>
              <a:gd name="connsiteX4" fmla="*/ 1107 w 10000"/>
              <a:gd name="connsiteY4" fmla="*/ 2457 h 10000"/>
              <a:gd name="connsiteX5" fmla="*/ 1327 w 10000"/>
              <a:gd name="connsiteY5" fmla="*/ 1239 h 10000"/>
              <a:gd name="connsiteX6" fmla="*/ 1496 w 10000"/>
              <a:gd name="connsiteY6" fmla="*/ 417 h 10000"/>
              <a:gd name="connsiteX7" fmla="*/ 1741 w 10000"/>
              <a:gd name="connsiteY7" fmla="*/ 198 h 10000"/>
              <a:gd name="connsiteX8" fmla="*/ 1970 w 10000"/>
              <a:gd name="connsiteY8" fmla="*/ 124 h 10000"/>
              <a:gd name="connsiteX9" fmla="*/ 2201 w 10000"/>
              <a:gd name="connsiteY9" fmla="*/ 227 h 10000"/>
              <a:gd name="connsiteX10" fmla="*/ 2341 w 10000"/>
              <a:gd name="connsiteY10" fmla="*/ 417 h 10000"/>
              <a:gd name="connsiteX11" fmla="*/ 2454 w 10000"/>
              <a:gd name="connsiteY11" fmla="*/ 1004 h 10000"/>
              <a:gd name="connsiteX12" fmla="*/ 2607 w 10000"/>
              <a:gd name="connsiteY12" fmla="*/ 2237 h 10000"/>
              <a:gd name="connsiteX13" fmla="*/ 2777 w 10000"/>
              <a:gd name="connsiteY13" fmla="*/ 3352 h 10000"/>
              <a:gd name="connsiteX14" fmla="*/ 3054 w 10000"/>
              <a:gd name="connsiteY14" fmla="*/ 4292 h 10000"/>
              <a:gd name="connsiteX15" fmla="*/ 3473 w 10000"/>
              <a:gd name="connsiteY15" fmla="*/ 3763 h 10000"/>
              <a:gd name="connsiteX16" fmla="*/ 3766 w 10000"/>
              <a:gd name="connsiteY16" fmla="*/ 3515 h 10000"/>
              <a:gd name="connsiteX17" fmla="*/ 3912 w 10000"/>
              <a:gd name="connsiteY17" fmla="*/ 3248 h 10000"/>
              <a:gd name="connsiteX18" fmla="*/ 4051 w 10000"/>
              <a:gd name="connsiteY18" fmla="*/ 5652 h 10000"/>
              <a:gd name="connsiteX19" fmla="*/ 4221 w 10000"/>
              <a:gd name="connsiteY19" fmla="*/ 5490 h 10000"/>
              <a:gd name="connsiteX20" fmla="*/ 4548 w 10000"/>
              <a:gd name="connsiteY20" fmla="*/ 5331 h 10000"/>
              <a:gd name="connsiteX21" fmla="*/ 4890 w 10000"/>
              <a:gd name="connsiteY21" fmla="*/ 3548 h 10000"/>
              <a:gd name="connsiteX22" fmla="*/ 5195 w 10000"/>
              <a:gd name="connsiteY22" fmla="*/ 4467 h 10000"/>
              <a:gd name="connsiteX23" fmla="*/ 5386 w 10000"/>
              <a:gd name="connsiteY23" fmla="*/ 5230 h 10000"/>
              <a:gd name="connsiteX24" fmla="*/ 5875 w 10000"/>
              <a:gd name="connsiteY24" fmla="*/ 4995 h 10000"/>
              <a:gd name="connsiteX25" fmla="*/ 6162 w 10000"/>
              <a:gd name="connsiteY25" fmla="*/ 2002 h 10000"/>
              <a:gd name="connsiteX26" fmla="*/ 6322 w 10000"/>
              <a:gd name="connsiteY26" fmla="*/ 946 h 10000"/>
              <a:gd name="connsiteX27" fmla="*/ 6565 w 10000"/>
              <a:gd name="connsiteY27" fmla="*/ 417 h 10000"/>
              <a:gd name="connsiteX28" fmla="*/ 6845 w 10000"/>
              <a:gd name="connsiteY28" fmla="*/ 227 h 10000"/>
              <a:gd name="connsiteX29" fmla="*/ 7118 w 10000"/>
              <a:gd name="connsiteY29" fmla="*/ 711 h 10000"/>
              <a:gd name="connsiteX30" fmla="*/ 7357 w 10000"/>
              <a:gd name="connsiteY30" fmla="*/ 2149 h 10000"/>
              <a:gd name="connsiteX31" fmla="*/ 7756 w 10000"/>
              <a:gd name="connsiteY31" fmla="*/ 4263 h 10000"/>
              <a:gd name="connsiteX32" fmla="*/ 8213 w 10000"/>
              <a:gd name="connsiteY32" fmla="*/ 4145 h 10000"/>
              <a:gd name="connsiteX33" fmla="*/ 8553 w 10000"/>
              <a:gd name="connsiteY33" fmla="*/ 3880 h 10000"/>
              <a:gd name="connsiteX34" fmla="*/ 8855 w 10000"/>
              <a:gd name="connsiteY34" fmla="*/ 2179 h 10000"/>
              <a:gd name="connsiteX35" fmla="*/ 9036 w 10000"/>
              <a:gd name="connsiteY35" fmla="*/ 828 h 10000"/>
              <a:gd name="connsiteX36" fmla="*/ 9246 w 10000"/>
              <a:gd name="connsiteY36" fmla="*/ 153 h 10000"/>
              <a:gd name="connsiteX37" fmla="*/ 9575 w 10000"/>
              <a:gd name="connsiteY37" fmla="*/ 80 h 10000"/>
              <a:gd name="connsiteX38" fmla="*/ 9828 w 10000"/>
              <a:gd name="connsiteY38" fmla="*/ 1136 h 10000"/>
              <a:gd name="connsiteX39" fmla="*/ 9998 w 10000"/>
              <a:gd name="connsiteY39" fmla="*/ 1973 h 10000"/>
              <a:gd name="connsiteX40" fmla="*/ 9998 w 10000"/>
              <a:gd name="connsiteY40" fmla="*/ 9897 h 10000"/>
              <a:gd name="connsiteX0" fmla="*/ 9 w 10000"/>
              <a:gd name="connsiteY0" fmla="*/ 10000 h 10000"/>
              <a:gd name="connsiteX1" fmla="*/ 25 w 10000"/>
              <a:gd name="connsiteY1" fmla="*/ 1048 h 10000"/>
              <a:gd name="connsiteX2" fmla="*/ 275 w 10000"/>
              <a:gd name="connsiteY2" fmla="*/ 2546 h 10000"/>
              <a:gd name="connsiteX3" fmla="*/ 785 w 10000"/>
              <a:gd name="connsiteY3" fmla="*/ 3763 h 10000"/>
              <a:gd name="connsiteX4" fmla="*/ 1107 w 10000"/>
              <a:gd name="connsiteY4" fmla="*/ 2457 h 10000"/>
              <a:gd name="connsiteX5" fmla="*/ 1327 w 10000"/>
              <a:gd name="connsiteY5" fmla="*/ 1239 h 10000"/>
              <a:gd name="connsiteX6" fmla="*/ 1496 w 10000"/>
              <a:gd name="connsiteY6" fmla="*/ 417 h 10000"/>
              <a:gd name="connsiteX7" fmla="*/ 1741 w 10000"/>
              <a:gd name="connsiteY7" fmla="*/ 198 h 10000"/>
              <a:gd name="connsiteX8" fmla="*/ 1970 w 10000"/>
              <a:gd name="connsiteY8" fmla="*/ 124 h 10000"/>
              <a:gd name="connsiteX9" fmla="*/ 2201 w 10000"/>
              <a:gd name="connsiteY9" fmla="*/ 227 h 10000"/>
              <a:gd name="connsiteX10" fmla="*/ 2341 w 10000"/>
              <a:gd name="connsiteY10" fmla="*/ 417 h 10000"/>
              <a:gd name="connsiteX11" fmla="*/ 2454 w 10000"/>
              <a:gd name="connsiteY11" fmla="*/ 1004 h 10000"/>
              <a:gd name="connsiteX12" fmla="*/ 2607 w 10000"/>
              <a:gd name="connsiteY12" fmla="*/ 2237 h 10000"/>
              <a:gd name="connsiteX13" fmla="*/ 2777 w 10000"/>
              <a:gd name="connsiteY13" fmla="*/ 3352 h 10000"/>
              <a:gd name="connsiteX14" fmla="*/ 3054 w 10000"/>
              <a:gd name="connsiteY14" fmla="*/ 4292 h 10000"/>
              <a:gd name="connsiteX15" fmla="*/ 3473 w 10000"/>
              <a:gd name="connsiteY15" fmla="*/ 3763 h 10000"/>
              <a:gd name="connsiteX16" fmla="*/ 3766 w 10000"/>
              <a:gd name="connsiteY16" fmla="*/ 3515 h 10000"/>
              <a:gd name="connsiteX17" fmla="*/ 3912 w 10000"/>
              <a:gd name="connsiteY17" fmla="*/ 5392 h 10000"/>
              <a:gd name="connsiteX18" fmla="*/ 4051 w 10000"/>
              <a:gd name="connsiteY18" fmla="*/ 5652 h 10000"/>
              <a:gd name="connsiteX19" fmla="*/ 4221 w 10000"/>
              <a:gd name="connsiteY19" fmla="*/ 5490 h 10000"/>
              <a:gd name="connsiteX20" fmla="*/ 4548 w 10000"/>
              <a:gd name="connsiteY20" fmla="*/ 5331 h 10000"/>
              <a:gd name="connsiteX21" fmla="*/ 4890 w 10000"/>
              <a:gd name="connsiteY21" fmla="*/ 3548 h 10000"/>
              <a:gd name="connsiteX22" fmla="*/ 5195 w 10000"/>
              <a:gd name="connsiteY22" fmla="*/ 4467 h 10000"/>
              <a:gd name="connsiteX23" fmla="*/ 5386 w 10000"/>
              <a:gd name="connsiteY23" fmla="*/ 5230 h 10000"/>
              <a:gd name="connsiteX24" fmla="*/ 5875 w 10000"/>
              <a:gd name="connsiteY24" fmla="*/ 4995 h 10000"/>
              <a:gd name="connsiteX25" fmla="*/ 6162 w 10000"/>
              <a:gd name="connsiteY25" fmla="*/ 2002 h 10000"/>
              <a:gd name="connsiteX26" fmla="*/ 6322 w 10000"/>
              <a:gd name="connsiteY26" fmla="*/ 946 h 10000"/>
              <a:gd name="connsiteX27" fmla="*/ 6565 w 10000"/>
              <a:gd name="connsiteY27" fmla="*/ 417 h 10000"/>
              <a:gd name="connsiteX28" fmla="*/ 6845 w 10000"/>
              <a:gd name="connsiteY28" fmla="*/ 227 h 10000"/>
              <a:gd name="connsiteX29" fmla="*/ 7118 w 10000"/>
              <a:gd name="connsiteY29" fmla="*/ 711 h 10000"/>
              <a:gd name="connsiteX30" fmla="*/ 7357 w 10000"/>
              <a:gd name="connsiteY30" fmla="*/ 2149 h 10000"/>
              <a:gd name="connsiteX31" fmla="*/ 7756 w 10000"/>
              <a:gd name="connsiteY31" fmla="*/ 4263 h 10000"/>
              <a:gd name="connsiteX32" fmla="*/ 8213 w 10000"/>
              <a:gd name="connsiteY32" fmla="*/ 4145 h 10000"/>
              <a:gd name="connsiteX33" fmla="*/ 8553 w 10000"/>
              <a:gd name="connsiteY33" fmla="*/ 3880 h 10000"/>
              <a:gd name="connsiteX34" fmla="*/ 8855 w 10000"/>
              <a:gd name="connsiteY34" fmla="*/ 2179 h 10000"/>
              <a:gd name="connsiteX35" fmla="*/ 9036 w 10000"/>
              <a:gd name="connsiteY35" fmla="*/ 828 h 10000"/>
              <a:gd name="connsiteX36" fmla="*/ 9246 w 10000"/>
              <a:gd name="connsiteY36" fmla="*/ 153 h 10000"/>
              <a:gd name="connsiteX37" fmla="*/ 9575 w 10000"/>
              <a:gd name="connsiteY37" fmla="*/ 80 h 10000"/>
              <a:gd name="connsiteX38" fmla="*/ 9828 w 10000"/>
              <a:gd name="connsiteY38" fmla="*/ 1136 h 10000"/>
              <a:gd name="connsiteX39" fmla="*/ 9998 w 10000"/>
              <a:gd name="connsiteY39" fmla="*/ 1973 h 10000"/>
              <a:gd name="connsiteX40" fmla="*/ 9998 w 10000"/>
              <a:gd name="connsiteY40" fmla="*/ 9897 h 10000"/>
              <a:gd name="connsiteX0" fmla="*/ 9 w 10000"/>
              <a:gd name="connsiteY0" fmla="*/ 10000 h 10000"/>
              <a:gd name="connsiteX1" fmla="*/ 25 w 10000"/>
              <a:gd name="connsiteY1" fmla="*/ 1048 h 10000"/>
              <a:gd name="connsiteX2" fmla="*/ 275 w 10000"/>
              <a:gd name="connsiteY2" fmla="*/ 2546 h 10000"/>
              <a:gd name="connsiteX3" fmla="*/ 785 w 10000"/>
              <a:gd name="connsiteY3" fmla="*/ 3763 h 10000"/>
              <a:gd name="connsiteX4" fmla="*/ 1107 w 10000"/>
              <a:gd name="connsiteY4" fmla="*/ 2457 h 10000"/>
              <a:gd name="connsiteX5" fmla="*/ 1327 w 10000"/>
              <a:gd name="connsiteY5" fmla="*/ 1239 h 10000"/>
              <a:gd name="connsiteX6" fmla="*/ 1496 w 10000"/>
              <a:gd name="connsiteY6" fmla="*/ 417 h 10000"/>
              <a:gd name="connsiteX7" fmla="*/ 1741 w 10000"/>
              <a:gd name="connsiteY7" fmla="*/ 198 h 10000"/>
              <a:gd name="connsiteX8" fmla="*/ 1970 w 10000"/>
              <a:gd name="connsiteY8" fmla="*/ 124 h 10000"/>
              <a:gd name="connsiteX9" fmla="*/ 2201 w 10000"/>
              <a:gd name="connsiteY9" fmla="*/ 227 h 10000"/>
              <a:gd name="connsiteX10" fmla="*/ 2341 w 10000"/>
              <a:gd name="connsiteY10" fmla="*/ 417 h 10000"/>
              <a:gd name="connsiteX11" fmla="*/ 2454 w 10000"/>
              <a:gd name="connsiteY11" fmla="*/ 1004 h 10000"/>
              <a:gd name="connsiteX12" fmla="*/ 2607 w 10000"/>
              <a:gd name="connsiteY12" fmla="*/ 2237 h 10000"/>
              <a:gd name="connsiteX13" fmla="*/ 2777 w 10000"/>
              <a:gd name="connsiteY13" fmla="*/ 3352 h 10000"/>
              <a:gd name="connsiteX14" fmla="*/ 3054 w 10000"/>
              <a:gd name="connsiteY14" fmla="*/ 4292 h 10000"/>
              <a:gd name="connsiteX15" fmla="*/ 3473 w 10000"/>
              <a:gd name="connsiteY15" fmla="*/ 3763 h 10000"/>
              <a:gd name="connsiteX16" fmla="*/ 3674 w 10000"/>
              <a:gd name="connsiteY16" fmla="*/ 5250 h 10000"/>
              <a:gd name="connsiteX17" fmla="*/ 3912 w 10000"/>
              <a:gd name="connsiteY17" fmla="*/ 5392 h 10000"/>
              <a:gd name="connsiteX18" fmla="*/ 4051 w 10000"/>
              <a:gd name="connsiteY18" fmla="*/ 5652 h 10000"/>
              <a:gd name="connsiteX19" fmla="*/ 4221 w 10000"/>
              <a:gd name="connsiteY19" fmla="*/ 5490 h 10000"/>
              <a:gd name="connsiteX20" fmla="*/ 4548 w 10000"/>
              <a:gd name="connsiteY20" fmla="*/ 5331 h 10000"/>
              <a:gd name="connsiteX21" fmla="*/ 4890 w 10000"/>
              <a:gd name="connsiteY21" fmla="*/ 3548 h 10000"/>
              <a:gd name="connsiteX22" fmla="*/ 5195 w 10000"/>
              <a:gd name="connsiteY22" fmla="*/ 4467 h 10000"/>
              <a:gd name="connsiteX23" fmla="*/ 5386 w 10000"/>
              <a:gd name="connsiteY23" fmla="*/ 5230 h 10000"/>
              <a:gd name="connsiteX24" fmla="*/ 5875 w 10000"/>
              <a:gd name="connsiteY24" fmla="*/ 4995 h 10000"/>
              <a:gd name="connsiteX25" fmla="*/ 6162 w 10000"/>
              <a:gd name="connsiteY25" fmla="*/ 2002 h 10000"/>
              <a:gd name="connsiteX26" fmla="*/ 6322 w 10000"/>
              <a:gd name="connsiteY26" fmla="*/ 946 h 10000"/>
              <a:gd name="connsiteX27" fmla="*/ 6565 w 10000"/>
              <a:gd name="connsiteY27" fmla="*/ 417 h 10000"/>
              <a:gd name="connsiteX28" fmla="*/ 6845 w 10000"/>
              <a:gd name="connsiteY28" fmla="*/ 227 h 10000"/>
              <a:gd name="connsiteX29" fmla="*/ 7118 w 10000"/>
              <a:gd name="connsiteY29" fmla="*/ 711 h 10000"/>
              <a:gd name="connsiteX30" fmla="*/ 7357 w 10000"/>
              <a:gd name="connsiteY30" fmla="*/ 2149 h 10000"/>
              <a:gd name="connsiteX31" fmla="*/ 7756 w 10000"/>
              <a:gd name="connsiteY31" fmla="*/ 4263 h 10000"/>
              <a:gd name="connsiteX32" fmla="*/ 8213 w 10000"/>
              <a:gd name="connsiteY32" fmla="*/ 4145 h 10000"/>
              <a:gd name="connsiteX33" fmla="*/ 8553 w 10000"/>
              <a:gd name="connsiteY33" fmla="*/ 3880 h 10000"/>
              <a:gd name="connsiteX34" fmla="*/ 8855 w 10000"/>
              <a:gd name="connsiteY34" fmla="*/ 2179 h 10000"/>
              <a:gd name="connsiteX35" fmla="*/ 9036 w 10000"/>
              <a:gd name="connsiteY35" fmla="*/ 828 h 10000"/>
              <a:gd name="connsiteX36" fmla="*/ 9246 w 10000"/>
              <a:gd name="connsiteY36" fmla="*/ 153 h 10000"/>
              <a:gd name="connsiteX37" fmla="*/ 9575 w 10000"/>
              <a:gd name="connsiteY37" fmla="*/ 80 h 10000"/>
              <a:gd name="connsiteX38" fmla="*/ 9828 w 10000"/>
              <a:gd name="connsiteY38" fmla="*/ 1136 h 10000"/>
              <a:gd name="connsiteX39" fmla="*/ 9998 w 10000"/>
              <a:gd name="connsiteY39" fmla="*/ 1973 h 10000"/>
              <a:gd name="connsiteX40" fmla="*/ 9998 w 10000"/>
              <a:gd name="connsiteY40" fmla="*/ 9897 h 10000"/>
              <a:gd name="connsiteX0" fmla="*/ 9 w 10000"/>
              <a:gd name="connsiteY0" fmla="*/ 10000 h 10000"/>
              <a:gd name="connsiteX1" fmla="*/ 25 w 10000"/>
              <a:gd name="connsiteY1" fmla="*/ 1048 h 10000"/>
              <a:gd name="connsiteX2" fmla="*/ 275 w 10000"/>
              <a:gd name="connsiteY2" fmla="*/ 2546 h 10000"/>
              <a:gd name="connsiteX3" fmla="*/ 785 w 10000"/>
              <a:gd name="connsiteY3" fmla="*/ 3763 h 10000"/>
              <a:gd name="connsiteX4" fmla="*/ 1107 w 10000"/>
              <a:gd name="connsiteY4" fmla="*/ 2457 h 10000"/>
              <a:gd name="connsiteX5" fmla="*/ 1327 w 10000"/>
              <a:gd name="connsiteY5" fmla="*/ 1239 h 10000"/>
              <a:gd name="connsiteX6" fmla="*/ 1496 w 10000"/>
              <a:gd name="connsiteY6" fmla="*/ 417 h 10000"/>
              <a:gd name="connsiteX7" fmla="*/ 1741 w 10000"/>
              <a:gd name="connsiteY7" fmla="*/ 198 h 10000"/>
              <a:gd name="connsiteX8" fmla="*/ 1970 w 10000"/>
              <a:gd name="connsiteY8" fmla="*/ 124 h 10000"/>
              <a:gd name="connsiteX9" fmla="*/ 2201 w 10000"/>
              <a:gd name="connsiteY9" fmla="*/ 227 h 10000"/>
              <a:gd name="connsiteX10" fmla="*/ 2341 w 10000"/>
              <a:gd name="connsiteY10" fmla="*/ 417 h 10000"/>
              <a:gd name="connsiteX11" fmla="*/ 2454 w 10000"/>
              <a:gd name="connsiteY11" fmla="*/ 1004 h 10000"/>
              <a:gd name="connsiteX12" fmla="*/ 2607 w 10000"/>
              <a:gd name="connsiteY12" fmla="*/ 2237 h 10000"/>
              <a:gd name="connsiteX13" fmla="*/ 2777 w 10000"/>
              <a:gd name="connsiteY13" fmla="*/ 3352 h 10000"/>
              <a:gd name="connsiteX14" fmla="*/ 3054 w 10000"/>
              <a:gd name="connsiteY14" fmla="*/ 4292 h 10000"/>
              <a:gd name="connsiteX15" fmla="*/ 3325 w 10000"/>
              <a:gd name="connsiteY15" fmla="*/ 5498 h 10000"/>
              <a:gd name="connsiteX16" fmla="*/ 3674 w 10000"/>
              <a:gd name="connsiteY16" fmla="*/ 5250 h 10000"/>
              <a:gd name="connsiteX17" fmla="*/ 3912 w 10000"/>
              <a:gd name="connsiteY17" fmla="*/ 5392 h 10000"/>
              <a:gd name="connsiteX18" fmla="*/ 4051 w 10000"/>
              <a:gd name="connsiteY18" fmla="*/ 5652 h 10000"/>
              <a:gd name="connsiteX19" fmla="*/ 4221 w 10000"/>
              <a:gd name="connsiteY19" fmla="*/ 5490 h 10000"/>
              <a:gd name="connsiteX20" fmla="*/ 4548 w 10000"/>
              <a:gd name="connsiteY20" fmla="*/ 5331 h 10000"/>
              <a:gd name="connsiteX21" fmla="*/ 4890 w 10000"/>
              <a:gd name="connsiteY21" fmla="*/ 3548 h 10000"/>
              <a:gd name="connsiteX22" fmla="*/ 5195 w 10000"/>
              <a:gd name="connsiteY22" fmla="*/ 4467 h 10000"/>
              <a:gd name="connsiteX23" fmla="*/ 5386 w 10000"/>
              <a:gd name="connsiteY23" fmla="*/ 5230 h 10000"/>
              <a:gd name="connsiteX24" fmla="*/ 5875 w 10000"/>
              <a:gd name="connsiteY24" fmla="*/ 4995 h 10000"/>
              <a:gd name="connsiteX25" fmla="*/ 6162 w 10000"/>
              <a:gd name="connsiteY25" fmla="*/ 2002 h 10000"/>
              <a:gd name="connsiteX26" fmla="*/ 6322 w 10000"/>
              <a:gd name="connsiteY26" fmla="*/ 946 h 10000"/>
              <a:gd name="connsiteX27" fmla="*/ 6565 w 10000"/>
              <a:gd name="connsiteY27" fmla="*/ 417 h 10000"/>
              <a:gd name="connsiteX28" fmla="*/ 6845 w 10000"/>
              <a:gd name="connsiteY28" fmla="*/ 227 h 10000"/>
              <a:gd name="connsiteX29" fmla="*/ 7118 w 10000"/>
              <a:gd name="connsiteY29" fmla="*/ 711 h 10000"/>
              <a:gd name="connsiteX30" fmla="*/ 7357 w 10000"/>
              <a:gd name="connsiteY30" fmla="*/ 2149 h 10000"/>
              <a:gd name="connsiteX31" fmla="*/ 7756 w 10000"/>
              <a:gd name="connsiteY31" fmla="*/ 4263 h 10000"/>
              <a:gd name="connsiteX32" fmla="*/ 8213 w 10000"/>
              <a:gd name="connsiteY32" fmla="*/ 4145 h 10000"/>
              <a:gd name="connsiteX33" fmla="*/ 8553 w 10000"/>
              <a:gd name="connsiteY33" fmla="*/ 3880 h 10000"/>
              <a:gd name="connsiteX34" fmla="*/ 8855 w 10000"/>
              <a:gd name="connsiteY34" fmla="*/ 2179 h 10000"/>
              <a:gd name="connsiteX35" fmla="*/ 9036 w 10000"/>
              <a:gd name="connsiteY35" fmla="*/ 828 h 10000"/>
              <a:gd name="connsiteX36" fmla="*/ 9246 w 10000"/>
              <a:gd name="connsiteY36" fmla="*/ 153 h 10000"/>
              <a:gd name="connsiteX37" fmla="*/ 9575 w 10000"/>
              <a:gd name="connsiteY37" fmla="*/ 80 h 10000"/>
              <a:gd name="connsiteX38" fmla="*/ 9828 w 10000"/>
              <a:gd name="connsiteY38" fmla="*/ 1136 h 10000"/>
              <a:gd name="connsiteX39" fmla="*/ 9998 w 10000"/>
              <a:gd name="connsiteY39" fmla="*/ 1973 h 10000"/>
              <a:gd name="connsiteX40" fmla="*/ 9998 w 10000"/>
              <a:gd name="connsiteY40" fmla="*/ 9897 h 10000"/>
              <a:gd name="connsiteX0" fmla="*/ 9 w 10000"/>
              <a:gd name="connsiteY0" fmla="*/ 10000 h 10000"/>
              <a:gd name="connsiteX1" fmla="*/ 25 w 10000"/>
              <a:gd name="connsiteY1" fmla="*/ 1048 h 10000"/>
              <a:gd name="connsiteX2" fmla="*/ 275 w 10000"/>
              <a:gd name="connsiteY2" fmla="*/ 2546 h 10000"/>
              <a:gd name="connsiteX3" fmla="*/ 785 w 10000"/>
              <a:gd name="connsiteY3" fmla="*/ 3763 h 10000"/>
              <a:gd name="connsiteX4" fmla="*/ 1107 w 10000"/>
              <a:gd name="connsiteY4" fmla="*/ 2457 h 10000"/>
              <a:gd name="connsiteX5" fmla="*/ 1327 w 10000"/>
              <a:gd name="connsiteY5" fmla="*/ 1239 h 10000"/>
              <a:gd name="connsiteX6" fmla="*/ 1496 w 10000"/>
              <a:gd name="connsiteY6" fmla="*/ 417 h 10000"/>
              <a:gd name="connsiteX7" fmla="*/ 1741 w 10000"/>
              <a:gd name="connsiteY7" fmla="*/ 198 h 10000"/>
              <a:gd name="connsiteX8" fmla="*/ 1970 w 10000"/>
              <a:gd name="connsiteY8" fmla="*/ 124 h 10000"/>
              <a:gd name="connsiteX9" fmla="*/ 2201 w 10000"/>
              <a:gd name="connsiteY9" fmla="*/ 227 h 10000"/>
              <a:gd name="connsiteX10" fmla="*/ 2341 w 10000"/>
              <a:gd name="connsiteY10" fmla="*/ 417 h 10000"/>
              <a:gd name="connsiteX11" fmla="*/ 2454 w 10000"/>
              <a:gd name="connsiteY11" fmla="*/ 1004 h 10000"/>
              <a:gd name="connsiteX12" fmla="*/ 2607 w 10000"/>
              <a:gd name="connsiteY12" fmla="*/ 2237 h 10000"/>
              <a:gd name="connsiteX13" fmla="*/ 2777 w 10000"/>
              <a:gd name="connsiteY13" fmla="*/ 3352 h 10000"/>
              <a:gd name="connsiteX14" fmla="*/ 2980 w 10000"/>
              <a:gd name="connsiteY14" fmla="*/ 5619 h 10000"/>
              <a:gd name="connsiteX15" fmla="*/ 3325 w 10000"/>
              <a:gd name="connsiteY15" fmla="*/ 5498 h 10000"/>
              <a:gd name="connsiteX16" fmla="*/ 3674 w 10000"/>
              <a:gd name="connsiteY16" fmla="*/ 5250 h 10000"/>
              <a:gd name="connsiteX17" fmla="*/ 3912 w 10000"/>
              <a:gd name="connsiteY17" fmla="*/ 5392 h 10000"/>
              <a:gd name="connsiteX18" fmla="*/ 4051 w 10000"/>
              <a:gd name="connsiteY18" fmla="*/ 5652 h 10000"/>
              <a:gd name="connsiteX19" fmla="*/ 4221 w 10000"/>
              <a:gd name="connsiteY19" fmla="*/ 5490 h 10000"/>
              <a:gd name="connsiteX20" fmla="*/ 4548 w 10000"/>
              <a:gd name="connsiteY20" fmla="*/ 5331 h 10000"/>
              <a:gd name="connsiteX21" fmla="*/ 4890 w 10000"/>
              <a:gd name="connsiteY21" fmla="*/ 3548 h 10000"/>
              <a:gd name="connsiteX22" fmla="*/ 5195 w 10000"/>
              <a:gd name="connsiteY22" fmla="*/ 4467 h 10000"/>
              <a:gd name="connsiteX23" fmla="*/ 5386 w 10000"/>
              <a:gd name="connsiteY23" fmla="*/ 5230 h 10000"/>
              <a:gd name="connsiteX24" fmla="*/ 5875 w 10000"/>
              <a:gd name="connsiteY24" fmla="*/ 4995 h 10000"/>
              <a:gd name="connsiteX25" fmla="*/ 6162 w 10000"/>
              <a:gd name="connsiteY25" fmla="*/ 2002 h 10000"/>
              <a:gd name="connsiteX26" fmla="*/ 6322 w 10000"/>
              <a:gd name="connsiteY26" fmla="*/ 946 h 10000"/>
              <a:gd name="connsiteX27" fmla="*/ 6565 w 10000"/>
              <a:gd name="connsiteY27" fmla="*/ 417 h 10000"/>
              <a:gd name="connsiteX28" fmla="*/ 6845 w 10000"/>
              <a:gd name="connsiteY28" fmla="*/ 227 h 10000"/>
              <a:gd name="connsiteX29" fmla="*/ 7118 w 10000"/>
              <a:gd name="connsiteY29" fmla="*/ 711 h 10000"/>
              <a:gd name="connsiteX30" fmla="*/ 7357 w 10000"/>
              <a:gd name="connsiteY30" fmla="*/ 2149 h 10000"/>
              <a:gd name="connsiteX31" fmla="*/ 7756 w 10000"/>
              <a:gd name="connsiteY31" fmla="*/ 4263 h 10000"/>
              <a:gd name="connsiteX32" fmla="*/ 8213 w 10000"/>
              <a:gd name="connsiteY32" fmla="*/ 4145 h 10000"/>
              <a:gd name="connsiteX33" fmla="*/ 8553 w 10000"/>
              <a:gd name="connsiteY33" fmla="*/ 3880 h 10000"/>
              <a:gd name="connsiteX34" fmla="*/ 8855 w 10000"/>
              <a:gd name="connsiteY34" fmla="*/ 2179 h 10000"/>
              <a:gd name="connsiteX35" fmla="*/ 9036 w 10000"/>
              <a:gd name="connsiteY35" fmla="*/ 828 h 10000"/>
              <a:gd name="connsiteX36" fmla="*/ 9246 w 10000"/>
              <a:gd name="connsiteY36" fmla="*/ 153 h 10000"/>
              <a:gd name="connsiteX37" fmla="*/ 9575 w 10000"/>
              <a:gd name="connsiteY37" fmla="*/ 80 h 10000"/>
              <a:gd name="connsiteX38" fmla="*/ 9828 w 10000"/>
              <a:gd name="connsiteY38" fmla="*/ 1136 h 10000"/>
              <a:gd name="connsiteX39" fmla="*/ 9998 w 10000"/>
              <a:gd name="connsiteY39" fmla="*/ 1973 h 10000"/>
              <a:gd name="connsiteX40" fmla="*/ 9998 w 10000"/>
              <a:gd name="connsiteY40" fmla="*/ 9897 h 10000"/>
              <a:gd name="connsiteX0" fmla="*/ 9 w 10000"/>
              <a:gd name="connsiteY0" fmla="*/ 10000 h 10000"/>
              <a:gd name="connsiteX1" fmla="*/ 25 w 10000"/>
              <a:gd name="connsiteY1" fmla="*/ 1048 h 10000"/>
              <a:gd name="connsiteX2" fmla="*/ 275 w 10000"/>
              <a:gd name="connsiteY2" fmla="*/ 2546 h 10000"/>
              <a:gd name="connsiteX3" fmla="*/ 785 w 10000"/>
              <a:gd name="connsiteY3" fmla="*/ 3763 h 10000"/>
              <a:gd name="connsiteX4" fmla="*/ 1107 w 10000"/>
              <a:gd name="connsiteY4" fmla="*/ 2457 h 10000"/>
              <a:gd name="connsiteX5" fmla="*/ 1327 w 10000"/>
              <a:gd name="connsiteY5" fmla="*/ 1239 h 10000"/>
              <a:gd name="connsiteX6" fmla="*/ 1496 w 10000"/>
              <a:gd name="connsiteY6" fmla="*/ 417 h 10000"/>
              <a:gd name="connsiteX7" fmla="*/ 1741 w 10000"/>
              <a:gd name="connsiteY7" fmla="*/ 198 h 10000"/>
              <a:gd name="connsiteX8" fmla="*/ 1970 w 10000"/>
              <a:gd name="connsiteY8" fmla="*/ 124 h 10000"/>
              <a:gd name="connsiteX9" fmla="*/ 2201 w 10000"/>
              <a:gd name="connsiteY9" fmla="*/ 227 h 10000"/>
              <a:gd name="connsiteX10" fmla="*/ 2341 w 10000"/>
              <a:gd name="connsiteY10" fmla="*/ 417 h 10000"/>
              <a:gd name="connsiteX11" fmla="*/ 2454 w 10000"/>
              <a:gd name="connsiteY11" fmla="*/ 1004 h 10000"/>
              <a:gd name="connsiteX12" fmla="*/ 2607 w 10000"/>
              <a:gd name="connsiteY12" fmla="*/ 2237 h 10000"/>
              <a:gd name="connsiteX13" fmla="*/ 2777 w 10000"/>
              <a:gd name="connsiteY13" fmla="*/ 3352 h 10000"/>
              <a:gd name="connsiteX14" fmla="*/ 2980 w 10000"/>
              <a:gd name="connsiteY14" fmla="*/ 5619 h 10000"/>
              <a:gd name="connsiteX15" fmla="*/ 3325 w 10000"/>
              <a:gd name="connsiteY15" fmla="*/ 5498 h 10000"/>
              <a:gd name="connsiteX16" fmla="*/ 3674 w 10000"/>
              <a:gd name="connsiteY16" fmla="*/ 5250 h 10000"/>
              <a:gd name="connsiteX17" fmla="*/ 3912 w 10000"/>
              <a:gd name="connsiteY17" fmla="*/ 5392 h 10000"/>
              <a:gd name="connsiteX18" fmla="*/ 4051 w 10000"/>
              <a:gd name="connsiteY18" fmla="*/ 5652 h 10000"/>
              <a:gd name="connsiteX19" fmla="*/ 4221 w 10000"/>
              <a:gd name="connsiteY19" fmla="*/ 5490 h 10000"/>
              <a:gd name="connsiteX20" fmla="*/ 4548 w 10000"/>
              <a:gd name="connsiteY20" fmla="*/ 5331 h 10000"/>
              <a:gd name="connsiteX21" fmla="*/ 4890 w 10000"/>
              <a:gd name="connsiteY21" fmla="*/ 5386 h 10000"/>
              <a:gd name="connsiteX22" fmla="*/ 5195 w 10000"/>
              <a:gd name="connsiteY22" fmla="*/ 4467 h 10000"/>
              <a:gd name="connsiteX23" fmla="*/ 5386 w 10000"/>
              <a:gd name="connsiteY23" fmla="*/ 5230 h 10000"/>
              <a:gd name="connsiteX24" fmla="*/ 5875 w 10000"/>
              <a:gd name="connsiteY24" fmla="*/ 4995 h 10000"/>
              <a:gd name="connsiteX25" fmla="*/ 6162 w 10000"/>
              <a:gd name="connsiteY25" fmla="*/ 2002 h 10000"/>
              <a:gd name="connsiteX26" fmla="*/ 6322 w 10000"/>
              <a:gd name="connsiteY26" fmla="*/ 946 h 10000"/>
              <a:gd name="connsiteX27" fmla="*/ 6565 w 10000"/>
              <a:gd name="connsiteY27" fmla="*/ 417 h 10000"/>
              <a:gd name="connsiteX28" fmla="*/ 6845 w 10000"/>
              <a:gd name="connsiteY28" fmla="*/ 227 h 10000"/>
              <a:gd name="connsiteX29" fmla="*/ 7118 w 10000"/>
              <a:gd name="connsiteY29" fmla="*/ 711 h 10000"/>
              <a:gd name="connsiteX30" fmla="*/ 7357 w 10000"/>
              <a:gd name="connsiteY30" fmla="*/ 2149 h 10000"/>
              <a:gd name="connsiteX31" fmla="*/ 7756 w 10000"/>
              <a:gd name="connsiteY31" fmla="*/ 4263 h 10000"/>
              <a:gd name="connsiteX32" fmla="*/ 8213 w 10000"/>
              <a:gd name="connsiteY32" fmla="*/ 4145 h 10000"/>
              <a:gd name="connsiteX33" fmla="*/ 8553 w 10000"/>
              <a:gd name="connsiteY33" fmla="*/ 3880 h 10000"/>
              <a:gd name="connsiteX34" fmla="*/ 8855 w 10000"/>
              <a:gd name="connsiteY34" fmla="*/ 2179 h 10000"/>
              <a:gd name="connsiteX35" fmla="*/ 9036 w 10000"/>
              <a:gd name="connsiteY35" fmla="*/ 828 h 10000"/>
              <a:gd name="connsiteX36" fmla="*/ 9246 w 10000"/>
              <a:gd name="connsiteY36" fmla="*/ 153 h 10000"/>
              <a:gd name="connsiteX37" fmla="*/ 9575 w 10000"/>
              <a:gd name="connsiteY37" fmla="*/ 80 h 10000"/>
              <a:gd name="connsiteX38" fmla="*/ 9828 w 10000"/>
              <a:gd name="connsiteY38" fmla="*/ 1136 h 10000"/>
              <a:gd name="connsiteX39" fmla="*/ 9998 w 10000"/>
              <a:gd name="connsiteY39" fmla="*/ 1973 h 10000"/>
              <a:gd name="connsiteX40" fmla="*/ 9998 w 10000"/>
              <a:gd name="connsiteY40" fmla="*/ 9897 h 10000"/>
              <a:gd name="connsiteX0" fmla="*/ 9 w 10000"/>
              <a:gd name="connsiteY0" fmla="*/ 10000 h 10000"/>
              <a:gd name="connsiteX1" fmla="*/ 25 w 10000"/>
              <a:gd name="connsiteY1" fmla="*/ 1048 h 10000"/>
              <a:gd name="connsiteX2" fmla="*/ 275 w 10000"/>
              <a:gd name="connsiteY2" fmla="*/ 2546 h 10000"/>
              <a:gd name="connsiteX3" fmla="*/ 785 w 10000"/>
              <a:gd name="connsiteY3" fmla="*/ 3763 h 10000"/>
              <a:gd name="connsiteX4" fmla="*/ 1107 w 10000"/>
              <a:gd name="connsiteY4" fmla="*/ 2457 h 10000"/>
              <a:gd name="connsiteX5" fmla="*/ 1327 w 10000"/>
              <a:gd name="connsiteY5" fmla="*/ 1239 h 10000"/>
              <a:gd name="connsiteX6" fmla="*/ 1496 w 10000"/>
              <a:gd name="connsiteY6" fmla="*/ 417 h 10000"/>
              <a:gd name="connsiteX7" fmla="*/ 1741 w 10000"/>
              <a:gd name="connsiteY7" fmla="*/ 198 h 10000"/>
              <a:gd name="connsiteX8" fmla="*/ 1970 w 10000"/>
              <a:gd name="connsiteY8" fmla="*/ 124 h 10000"/>
              <a:gd name="connsiteX9" fmla="*/ 2201 w 10000"/>
              <a:gd name="connsiteY9" fmla="*/ 227 h 10000"/>
              <a:gd name="connsiteX10" fmla="*/ 2341 w 10000"/>
              <a:gd name="connsiteY10" fmla="*/ 417 h 10000"/>
              <a:gd name="connsiteX11" fmla="*/ 2454 w 10000"/>
              <a:gd name="connsiteY11" fmla="*/ 1004 h 10000"/>
              <a:gd name="connsiteX12" fmla="*/ 2607 w 10000"/>
              <a:gd name="connsiteY12" fmla="*/ 2237 h 10000"/>
              <a:gd name="connsiteX13" fmla="*/ 2777 w 10000"/>
              <a:gd name="connsiteY13" fmla="*/ 3352 h 10000"/>
              <a:gd name="connsiteX14" fmla="*/ 2980 w 10000"/>
              <a:gd name="connsiteY14" fmla="*/ 5619 h 10000"/>
              <a:gd name="connsiteX15" fmla="*/ 3325 w 10000"/>
              <a:gd name="connsiteY15" fmla="*/ 5498 h 10000"/>
              <a:gd name="connsiteX16" fmla="*/ 3674 w 10000"/>
              <a:gd name="connsiteY16" fmla="*/ 5250 h 10000"/>
              <a:gd name="connsiteX17" fmla="*/ 3912 w 10000"/>
              <a:gd name="connsiteY17" fmla="*/ 5392 h 10000"/>
              <a:gd name="connsiteX18" fmla="*/ 4051 w 10000"/>
              <a:gd name="connsiteY18" fmla="*/ 5652 h 10000"/>
              <a:gd name="connsiteX19" fmla="*/ 4221 w 10000"/>
              <a:gd name="connsiteY19" fmla="*/ 5490 h 10000"/>
              <a:gd name="connsiteX20" fmla="*/ 4548 w 10000"/>
              <a:gd name="connsiteY20" fmla="*/ 5331 h 10000"/>
              <a:gd name="connsiteX21" fmla="*/ 4890 w 10000"/>
              <a:gd name="connsiteY21" fmla="*/ 5386 h 10000"/>
              <a:gd name="connsiteX22" fmla="*/ 5177 w 10000"/>
              <a:gd name="connsiteY22" fmla="*/ 5590 h 10000"/>
              <a:gd name="connsiteX23" fmla="*/ 5386 w 10000"/>
              <a:gd name="connsiteY23" fmla="*/ 5230 h 10000"/>
              <a:gd name="connsiteX24" fmla="*/ 5875 w 10000"/>
              <a:gd name="connsiteY24" fmla="*/ 4995 h 10000"/>
              <a:gd name="connsiteX25" fmla="*/ 6162 w 10000"/>
              <a:gd name="connsiteY25" fmla="*/ 2002 h 10000"/>
              <a:gd name="connsiteX26" fmla="*/ 6322 w 10000"/>
              <a:gd name="connsiteY26" fmla="*/ 946 h 10000"/>
              <a:gd name="connsiteX27" fmla="*/ 6565 w 10000"/>
              <a:gd name="connsiteY27" fmla="*/ 417 h 10000"/>
              <a:gd name="connsiteX28" fmla="*/ 6845 w 10000"/>
              <a:gd name="connsiteY28" fmla="*/ 227 h 10000"/>
              <a:gd name="connsiteX29" fmla="*/ 7118 w 10000"/>
              <a:gd name="connsiteY29" fmla="*/ 711 h 10000"/>
              <a:gd name="connsiteX30" fmla="*/ 7357 w 10000"/>
              <a:gd name="connsiteY30" fmla="*/ 2149 h 10000"/>
              <a:gd name="connsiteX31" fmla="*/ 7756 w 10000"/>
              <a:gd name="connsiteY31" fmla="*/ 4263 h 10000"/>
              <a:gd name="connsiteX32" fmla="*/ 8213 w 10000"/>
              <a:gd name="connsiteY32" fmla="*/ 4145 h 10000"/>
              <a:gd name="connsiteX33" fmla="*/ 8553 w 10000"/>
              <a:gd name="connsiteY33" fmla="*/ 3880 h 10000"/>
              <a:gd name="connsiteX34" fmla="*/ 8855 w 10000"/>
              <a:gd name="connsiteY34" fmla="*/ 2179 h 10000"/>
              <a:gd name="connsiteX35" fmla="*/ 9036 w 10000"/>
              <a:gd name="connsiteY35" fmla="*/ 828 h 10000"/>
              <a:gd name="connsiteX36" fmla="*/ 9246 w 10000"/>
              <a:gd name="connsiteY36" fmla="*/ 153 h 10000"/>
              <a:gd name="connsiteX37" fmla="*/ 9575 w 10000"/>
              <a:gd name="connsiteY37" fmla="*/ 80 h 10000"/>
              <a:gd name="connsiteX38" fmla="*/ 9828 w 10000"/>
              <a:gd name="connsiteY38" fmla="*/ 1136 h 10000"/>
              <a:gd name="connsiteX39" fmla="*/ 9998 w 10000"/>
              <a:gd name="connsiteY39" fmla="*/ 1973 h 10000"/>
              <a:gd name="connsiteX40" fmla="*/ 9998 w 10000"/>
              <a:gd name="connsiteY40" fmla="*/ 9897 h 10000"/>
              <a:gd name="connsiteX0" fmla="*/ 9 w 10000"/>
              <a:gd name="connsiteY0" fmla="*/ 10000 h 10000"/>
              <a:gd name="connsiteX1" fmla="*/ 25 w 10000"/>
              <a:gd name="connsiteY1" fmla="*/ 1048 h 10000"/>
              <a:gd name="connsiteX2" fmla="*/ 275 w 10000"/>
              <a:gd name="connsiteY2" fmla="*/ 2546 h 10000"/>
              <a:gd name="connsiteX3" fmla="*/ 785 w 10000"/>
              <a:gd name="connsiteY3" fmla="*/ 3763 h 10000"/>
              <a:gd name="connsiteX4" fmla="*/ 1107 w 10000"/>
              <a:gd name="connsiteY4" fmla="*/ 2457 h 10000"/>
              <a:gd name="connsiteX5" fmla="*/ 1327 w 10000"/>
              <a:gd name="connsiteY5" fmla="*/ 1239 h 10000"/>
              <a:gd name="connsiteX6" fmla="*/ 1496 w 10000"/>
              <a:gd name="connsiteY6" fmla="*/ 417 h 10000"/>
              <a:gd name="connsiteX7" fmla="*/ 1741 w 10000"/>
              <a:gd name="connsiteY7" fmla="*/ 198 h 10000"/>
              <a:gd name="connsiteX8" fmla="*/ 1970 w 10000"/>
              <a:gd name="connsiteY8" fmla="*/ 124 h 10000"/>
              <a:gd name="connsiteX9" fmla="*/ 2201 w 10000"/>
              <a:gd name="connsiteY9" fmla="*/ 227 h 10000"/>
              <a:gd name="connsiteX10" fmla="*/ 2341 w 10000"/>
              <a:gd name="connsiteY10" fmla="*/ 417 h 10000"/>
              <a:gd name="connsiteX11" fmla="*/ 2454 w 10000"/>
              <a:gd name="connsiteY11" fmla="*/ 1004 h 10000"/>
              <a:gd name="connsiteX12" fmla="*/ 2607 w 10000"/>
              <a:gd name="connsiteY12" fmla="*/ 2237 h 10000"/>
              <a:gd name="connsiteX13" fmla="*/ 2777 w 10000"/>
              <a:gd name="connsiteY13" fmla="*/ 3352 h 10000"/>
              <a:gd name="connsiteX14" fmla="*/ 2980 w 10000"/>
              <a:gd name="connsiteY14" fmla="*/ 5619 h 10000"/>
              <a:gd name="connsiteX15" fmla="*/ 3325 w 10000"/>
              <a:gd name="connsiteY15" fmla="*/ 5498 h 10000"/>
              <a:gd name="connsiteX16" fmla="*/ 3674 w 10000"/>
              <a:gd name="connsiteY16" fmla="*/ 5250 h 10000"/>
              <a:gd name="connsiteX17" fmla="*/ 3912 w 10000"/>
              <a:gd name="connsiteY17" fmla="*/ 5392 h 10000"/>
              <a:gd name="connsiteX18" fmla="*/ 4051 w 10000"/>
              <a:gd name="connsiteY18" fmla="*/ 5652 h 10000"/>
              <a:gd name="connsiteX19" fmla="*/ 4221 w 10000"/>
              <a:gd name="connsiteY19" fmla="*/ 5490 h 10000"/>
              <a:gd name="connsiteX20" fmla="*/ 4548 w 10000"/>
              <a:gd name="connsiteY20" fmla="*/ 5331 h 10000"/>
              <a:gd name="connsiteX21" fmla="*/ 4890 w 10000"/>
              <a:gd name="connsiteY21" fmla="*/ 5386 h 10000"/>
              <a:gd name="connsiteX22" fmla="*/ 5177 w 10000"/>
              <a:gd name="connsiteY22" fmla="*/ 5590 h 10000"/>
              <a:gd name="connsiteX23" fmla="*/ 5552 w 10000"/>
              <a:gd name="connsiteY23" fmla="*/ 5434 h 10000"/>
              <a:gd name="connsiteX24" fmla="*/ 5875 w 10000"/>
              <a:gd name="connsiteY24" fmla="*/ 4995 h 10000"/>
              <a:gd name="connsiteX25" fmla="*/ 6162 w 10000"/>
              <a:gd name="connsiteY25" fmla="*/ 2002 h 10000"/>
              <a:gd name="connsiteX26" fmla="*/ 6322 w 10000"/>
              <a:gd name="connsiteY26" fmla="*/ 946 h 10000"/>
              <a:gd name="connsiteX27" fmla="*/ 6565 w 10000"/>
              <a:gd name="connsiteY27" fmla="*/ 417 h 10000"/>
              <a:gd name="connsiteX28" fmla="*/ 6845 w 10000"/>
              <a:gd name="connsiteY28" fmla="*/ 227 h 10000"/>
              <a:gd name="connsiteX29" fmla="*/ 7118 w 10000"/>
              <a:gd name="connsiteY29" fmla="*/ 711 h 10000"/>
              <a:gd name="connsiteX30" fmla="*/ 7357 w 10000"/>
              <a:gd name="connsiteY30" fmla="*/ 2149 h 10000"/>
              <a:gd name="connsiteX31" fmla="*/ 7756 w 10000"/>
              <a:gd name="connsiteY31" fmla="*/ 4263 h 10000"/>
              <a:gd name="connsiteX32" fmla="*/ 8213 w 10000"/>
              <a:gd name="connsiteY32" fmla="*/ 4145 h 10000"/>
              <a:gd name="connsiteX33" fmla="*/ 8553 w 10000"/>
              <a:gd name="connsiteY33" fmla="*/ 3880 h 10000"/>
              <a:gd name="connsiteX34" fmla="*/ 8855 w 10000"/>
              <a:gd name="connsiteY34" fmla="*/ 2179 h 10000"/>
              <a:gd name="connsiteX35" fmla="*/ 9036 w 10000"/>
              <a:gd name="connsiteY35" fmla="*/ 828 h 10000"/>
              <a:gd name="connsiteX36" fmla="*/ 9246 w 10000"/>
              <a:gd name="connsiteY36" fmla="*/ 153 h 10000"/>
              <a:gd name="connsiteX37" fmla="*/ 9575 w 10000"/>
              <a:gd name="connsiteY37" fmla="*/ 80 h 10000"/>
              <a:gd name="connsiteX38" fmla="*/ 9828 w 10000"/>
              <a:gd name="connsiteY38" fmla="*/ 1136 h 10000"/>
              <a:gd name="connsiteX39" fmla="*/ 9998 w 10000"/>
              <a:gd name="connsiteY39" fmla="*/ 1973 h 10000"/>
              <a:gd name="connsiteX40" fmla="*/ 9998 w 10000"/>
              <a:gd name="connsiteY40" fmla="*/ 9897 h 10000"/>
              <a:gd name="connsiteX0" fmla="*/ 9 w 10000"/>
              <a:gd name="connsiteY0" fmla="*/ 10000 h 10000"/>
              <a:gd name="connsiteX1" fmla="*/ 25 w 10000"/>
              <a:gd name="connsiteY1" fmla="*/ 1048 h 10000"/>
              <a:gd name="connsiteX2" fmla="*/ 275 w 10000"/>
              <a:gd name="connsiteY2" fmla="*/ 4690 h 10000"/>
              <a:gd name="connsiteX3" fmla="*/ 785 w 10000"/>
              <a:gd name="connsiteY3" fmla="*/ 3763 h 10000"/>
              <a:gd name="connsiteX4" fmla="*/ 1107 w 10000"/>
              <a:gd name="connsiteY4" fmla="*/ 2457 h 10000"/>
              <a:gd name="connsiteX5" fmla="*/ 1327 w 10000"/>
              <a:gd name="connsiteY5" fmla="*/ 1239 h 10000"/>
              <a:gd name="connsiteX6" fmla="*/ 1496 w 10000"/>
              <a:gd name="connsiteY6" fmla="*/ 417 h 10000"/>
              <a:gd name="connsiteX7" fmla="*/ 1741 w 10000"/>
              <a:gd name="connsiteY7" fmla="*/ 198 h 10000"/>
              <a:gd name="connsiteX8" fmla="*/ 1970 w 10000"/>
              <a:gd name="connsiteY8" fmla="*/ 124 h 10000"/>
              <a:gd name="connsiteX9" fmla="*/ 2201 w 10000"/>
              <a:gd name="connsiteY9" fmla="*/ 227 h 10000"/>
              <a:gd name="connsiteX10" fmla="*/ 2341 w 10000"/>
              <a:gd name="connsiteY10" fmla="*/ 417 h 10000"/>
              <a:gd name="connsiteX11" fmla="*/ 2454 w 10000"/>
              <a:gd name="connsiteY11" fmla="*/ 1004 h 10000"/>
              <a:gd name="connsiteX12" fmla="*/ 2607 w 10000"/>
              <a:gd name="connsiteY12" fmla="*/ 2237 h 10000"/>
              <a:gd name="connsiteX13" fmla="*/ 2777 w 10000"/>
              <a:gd name="connsiteY13" fmla="*/ 3352 h 10000"/>
              <a:gd name="connsiteX14" fmla="*/ 2980 w 10000"/>
              <a:gd name="connsiteY14" fmla="*/ 5619 h 10000"/>
              <a:gd name="connsiteX15" fmla="*/ 3325 w 10000"/>
              <a:gd name="connsiteY15" fmla="*/ 5498 h 10000"/>
              <a:gd name="connsiteX16" fmla="*/ 3674 w 10000"/>
              <a:gd name="connsiteY16" fmla="*/ 5250 h 10000"/>
              <a:gd name="connsiteX17" fmla="*/ 3912 w 10000"/>
              <a:gd name="connsiteY17" fmla="*/ 5392 h 10000"/>
              <a:gd name="connsiteX18" fmla="*/ 4051 w 10000"/>
              <a:gd name="connsiteY18" fmla="*/ 5652 h 10000"/>
              <a:gd name="connsiteX19" fmla="*/ 4221 w 10000"/>
              <a:gd name="connsiteY19" fmla="*/ 5490 h 10000"/>
              <a:gd name="connsiteX20" fmla="*/ 4548 w 10000"/>
              <a:gd name="connsiteY20" fmla="*/ 5331 h 10000"/>
              <a:gd name="connsiteX21" fmla="*/ 4890 w 10000"/>
              <a:gd name="connsiteY21" fmla="*/ 5386 h 10000"/>
              <a:gd name="connsiteX22" fmla="*/ 5177 w 10000"/>
              <a:gd name="connsiteY22" fmla="*/ 5590 h 10000"/>
              <a:gd name="connsiteX23" fmla="*/ 5552 w 10000"/>
              <a:gd name="connsiteY23" fmla="*/ 5434 h 10000"/>
              <a:gd name="connsiteX24" fmla="*/ 5875 w 10000"/>
              <a:gd name="connsiteY24" fmla="*/ 4995 h 10000"/>
              <a:gd name="connsiteX25" fmla="*/ 6162 w 10000"/>
              <a:gd name="connsiteY25" fmla="*/ 2002 h 10000"/>
              <a:gd name="connsiteX26" fmla="*/ 6322 w 10000"/>
              <a:gd name="connsiteY26" fmla="*/ 946 h 10000"/>
              <a:gd name="connsiteX27" fmla="*/ 6565 w 10000"/>
              <a:gd name="connsiteY27" fmla="*/ 417 h 10000"/>
              <a:gd name="connsiteX28" fmla="*/ 6845 w 10000"/>
              <a:gd name="connsiteY28" fmla="*/ 227 h 10000"/>
              <a:gd name="connsiteX29" fmla="*/ 7118 w 10000"/>
              <a:gd name="connsiteY29" fmla="*/ 711 h 10000"/>
              <a:gd name="connsiteX30" fmla="*/ 7357 w 10000"/>
              <a:gd name="connsiteY30" fmla="*/ 2149 h 10000"/>
              <a:gd name="connsiteX31" fmla="*/ 7756 w 10000"/>
              <a:gd name="connsiteY31" fmla="*/ 4263 h 10000"/>
              <a:gd name="connsiteX32" fmla="*/ 8213 w 10000"/>
              <a:gd name="connsiteY32" fmla="*/ 4145 h 10000"/>
              <a:gd name="connsiteX33" fmla="*/ 8553 w 10000"/>
              <a:gd name="connsiteY33" fmla="*/ 3880 h 10000"/>
              <a:gd name="connsiteX34" fmla="*/ 8855 w 10000"/>
              <a:gd name="connsiteY34" fmla="*/ 2179 h 10000"/>
              <a:gd name="connsiteX35" fmla="*/ 9036 w 10000"/>
              <a:gd name="connsiteY35" fmla="*/ 828 h 10000"/>
              <a:gd name="connsiteX36" fmla="*/ 9246 w 10000"/>
              <a:gd name="connsiteY36" fmla="*/ 153 h 10000"/>
              <a:gd name="connsiteX37" fmla="*/ 9575 w 10000"/>
              <a:gd name="connsiteY37" fmla="*/ 80 h 10000"/>
              <a:gd name="connsiteX38" fmla="*/ 9828 w 10000"/>
              <a:gd name="connsiteY38" fmla="*/ 1136 h 10000"/>
              <a:gd name="connsiteX39" fmla="*/ 9998 w 10000"/>
              <a:gd name="connsiteY39" fmla="*/ 1973 h 10000"/>
              <a:gd name="connsiteX40" fmla="*/ 9998 w 10000"/>
              <a:gd name="connsiteY40" fmla="*/ 9897 h 10000"/>
              <a:gd name="connsiteX0" fmla="*/ 20 w 10011"/>
              <a:gd name="connsiteY0" fmla="*/ 10000 h 10000"/>
              <a:gd name="connsiteX1" fmla="*/ 18 w 10011"/>
              <a:gd name="connsiteY1" fmla="*/ 4825 h 10000"/>
              <a:gd name="connsiteX2" fmla="*/ 286 w 10011"/>
              <a:gd name="connsiteY2" fmla="*/ 4690 h 10000"/>
              <a:gd name="connsiteX3" fmla="*/ 796 w 10011"/>
              <a:gd name="connsiteY3" fmla="*/ 3763 h 10000"/>
              <a:gd name="connsiteX4" fmla="*/ 1118 w 10011"/>
              <a:gd name="connsiteY4" fmla="*/ 2457 h 10000"/>
              <a:gd name="connsiteX5" fmla="*/ 1338 w 10011"/>
              <a:gd name="connsiteY5" fmla="*/ 1239 h 10000"/>
              <a:gd name="connsiteX6" fmla="*/ 1507 w 10011"/>
              <a:gd name="connsiteY6" fmla="*/ 417 h 10000"/>
              <a:gd name="connsiteX7" fmla="*/ 1752 w 10011"/>
              <a:gd name="connsiteY7" fmla="*/ 198 h 10000"/>
              <a:gd name="connsiteX8" fmla="*/ 1981 w 10011"/>
              <a:gd name="connsiteY8" fmla="*/ 124 h 10000"/>
              <a:gd name="connsiteX9" fmla="*/ 2212 w 10011"/>
              <a:gd name="connsiteY9" fmla="*/ 227 h 10000"/>
              <a:gd name="connsiteX10" fmla="*/ 2352 w 10011"/>
              <a:gd name="connsiteY10" fmla="*/ 417 h 10000"/>
              <a:gd name="connsiteX11" fmla="*/ 2465 w 10011"/>
              <a:gd name="connsiteY11" fmla="*/ 1004 h 10000"/>
              <a:gd name="connsiteX12" fmla="*/ 2618 w 10011"/>
              <a:gd name="connsiteY12" fmla="*/ 2237 h 10000"/>
              <a:gd name="connsiteX13" fmla="*/ 2788 w 10011"/>
              <a:gd name="connsiteY13" fmla="*/ 3352 h 10000"/>
              <a:gd name="connsiteX14" fmla="*/ 2991 w 10011"/>
              <a:gd name="connsiteY14" fmla="*/ 5619 h 10000"/>
              <a:gd name="connsiteX15" fmla="*/ 3336 w 10011"/>
              <a:gd name="connsiteY15" fmla="*/ 5498 h 10000"/>
              <a:gd name="connsiteX16" fmla="*/ 3685 w 10011"/>
              <a:gd name="connsiteY16" fmla="*/ 5250 h 10000"/>
              <a:gd name="connsiteX17" fmla="*/ 3923 w 10011"/>
              <a:gd name="connsiteY17" fmla="*/ 5392 h 10000"/>
              <a:gd name="connsiteX18" fmla="*/ 4062 w 10011"/>
              <a:gd name="connsiteY18" fmla="*/ 5652 h 10000"/>
              <a:gd name="connsiteX19" fmla="*/ 4232 w 10011"/>
              <a:gd name="connsiteY19" fmla="*/ 5490 h 10000"/>
              <a:gd name="connsiteX20" fmla="*/ 4559 w 10011"/>
              <a:gd name="connsiteY20" fmla="*/ 5331 h 10000"/>
              <a:gd name="connsiteX21" fmla="*/ 4901 w 10011"/>
              <a:gd name="connsiteY21" fmla="*/ 5386 h 10000"/>
              <a:gd name="connsiteX22" fmla="*/ 5188 w 10011"/>
              <a:gd name="connsiteY22" fmla="*/ 5590 h 10000"/>
              <a:gd name="connsiteX23" fmla="*/ 5563 w 10011"/>
              <a:gd name="connsiteY23" fmla="*/ 5434 h 10000"/>
              <a:gd name="connsiteX24" fmla="*/ 5886 w 10011"/>
              <a:gd name="connsiteY24" fmla="*/ 4995 h 10000"/>
              <a:gd name="connsiteX25" fmla="*/ 6173 w 10011"/>
              <a:gd name="connsiteY25" fmla="*/ 2002 h 10000"/>
              <a:gd name="connsiteX26" fmla="*/ 6333 w 10011"/>
              <a:gd name="connsiteY26" fmla="*/ 946 h 10000"/>
              <a:gd name="connsiteX27" fmla="*/ 6576 w 10011"/>
              <a:gd name="connsiteY27" fmla="*/ 417 h 10000"/>
              <a:gd name="connsiteX28" fmla="*/ 6856 w 10011"/>
              <a:gd name="connsiteY28" fmla="*/ 227 h 10000"/>
              <a:gd name="connsiteX29" fmla="*/ 7129 w 10011"/>
              <a:gd name="connsiteY29" fmla="*/ 711 h 10000"/>
              <a:gd name="connsiteX30" fmla="*/ 7368 w 10011"/>
              <a:gd name="connsiteY30" fmla="*/ 2149 h 10000"/>
              <a:gd name="connsiteX31" fmla="*/ 7767 w 10011"/>
              <a:gd name="connsiteY31" fmla="*/ 4263 h 10000"/>
              <a:gd name="connsiteX32" fmla="*/ 8224 w 10011"/>
              <a:gd name="connsiteY32" fmla="*/ 4145 h 10000"/>
              <a:gd name="connsiteX33" fmla="*/ 8564 w 10011"/>
              <a:gd name="connsiteY33" fmla="*/ 3880 h 10000"/>
              <a:gd name="connsiteX34" fmla="*/ 8866 w 10011"/>
              <a:gd name="connsiteY34" fmla="*/ 2179 h 10000"/>
              <a:gd name="connsiteX35" fmla="*/ 9047 w 10011"/>
              <a:gd name="connsiteY35" fmla="*/ 828 h 10000"/>
              <a:gd name="connsiteX36" fmla="*/ 9257 w 10011"/>
              <a:gd name="connsiteY36" fmla="*/ 153 h 10000"/>
              <a:gd name="connsiteX37" fmla="*/ 9586 w 10011"/>
              <a:gd name="connsiteY37" fmla="*/ 80 h 10000"/>
              <a:gd name="connsiteX38" fmla="*/ 9839 w 10011"/>
              <a:gd name="connsiteY38" fmla="*/ 1136 h 10000"/>
              <a:gd name="connsiteX39" fmla="*/ 10009 w 10011"/>
              <a:gd name="connsiteY39" fmla="*/ 1973 h 10000"/>
              <a:gd name="connsiteX40" fmla="*/ 10009 w 10011"/>
              <a:gd name="connsiteY40" fmla="*/ 9897 h 10000"/>
              <a:gd name="connsiteX0" fmla="*/ 20 w 10011"/>
              <a:gd name="connsiteY0" fmla="*/ 10000 h 10000"/>
              <a:gd name="connsiteX1" fmla="*/ 18 w 10011"/>
              <a:gd name="connsiteY1" fmla="*/ 4825 h 10000"/>
              <a:gd name="connsiteX2" fmla="*/ 286 w 10011"/>
              <a:gd name="connsiteY2" fmla="*/ 4690 h 10000"/>
              <a:gd name="connsiteX3" fmla="*/ 778 w 10011"/>
              <a:gd name="connsiteY3" fmla="*/ 4580 h 10000"/>
              <a:gd name="connsiteX4" fmla="*/ 1118 w 10011"/>
              <a:gd name="connsiteY4" fmla="*/ 2457 h 10000"/>
              <a:gd name="connsiteX5" fmla="*/ 1338 w 10011"/>
              <a:gd name="connsiteY5" fmla="*/ 1239 h 10000"/>
              <a:gd name="connsiteX6" fmla="*/ 1507 w 10011"/>
              <a:gd name="connsiteY6" fmla="*/ 417 h 10000"/>
              <a:gd name="connsiteX7" fmla="*/ 1752 w 10011"/>
              <a:gd name="connsiteY7" fmla="*/ 198 h 10000"/>
              <a:gd name="connsiteX8" fmla="*/ 1981 w 10011"/>
              <a:gd name="connsiteY8" fmla="*/ 124 h 10000"/>
              <a:gd name="connsiteX9" fmla="*/ 2212 w 10011"/>
              <a:gd name="connsiteY9" fmla="*/ 227 h 10000"/>
              <a:gd name="connsiteX10" fmla="*/ 2352 w 10011"/>
              <a:gd name="connsiteY10" fmla="*/ 417 h 10000"/>
              <a:gd name="connsiteX11" fmla="*/ 2465 w 10011"/>
              <a:gd name="connsiteY11" fmla="*/ 1004 h 10000"/>
              <a:gd name="connsiteX12" fmla="*/ 2618 w 10011"/>
              <a:gd name="connsiteY12" fmla="*/ 2237 h 10000"/>
              <a:gd name="connsiteX13" fmla="*/ 2788 w 10011"/>
              <a:gd name="connsiteY13" fmla="*/ 3352 h 10000"/>
              <a:gd name="connsiteX14" fmla="*/ 2991 w 10011"/>
              <a:gd name="connsiteY14" fmla="*/ 5619 h 10000"/>
              <a:gd name="connsiteX15" fmla="*/ 3336 w 10011"/>
              <a:gd name="connsiteY15" fmla="*/ 5498 h 10000"/>
              <a:gd name="connsiteX16" fmla="*/ 3685 w 10011"/>
              <a:gd name="connsiteY16" fmla="*/ 5250 h 10000"/>
              <a:gd name="connsiteX17" fmla="*/ 3923 w 10011"/>
              <a:gd name="connsiteY17" fmla="*/ 5392 h 10000"/>
              <a:gd name="connsiteX18" fmla="*/ 4062 w 10011"/>
              <a:gd name="connsiteY18" fmla="*/ 5652 h 10000"/>
              <a:gd name="connsiteX19" fmla="*/ 4232 w 10011"/>
              <a:gd name="connsiteY19" fmla="*/ 5490 h 10000"/>
              <a:gd name="connsiteX20" fmla="*/ 4559 w 10011"/>
              <a:gd name="connsiteY20" fmla="*/ 5331 h 10000"/>
              <a:gd name="connsiteX21" fmla="*/ 4901 w 10011"/>
              <a:gd name="connsiteY21" fmla="*/ 5386 h 10000"/>
              <a:gd name="connsiteX22" fmla="*/ 5188 w 10011"/>
              <a:gd name="connsiteY22" fmla="*/ 5590 h 10000"/>
              <a:gd name="connsiteX23" fmla="*/ 5563 w 10011"/>
              <a:gd name="connsiteY23" fmla="*/ 5434 h 10000"/>
              <a:gd name="connsiteX24" fmla="*/ 5886 w 10011"/>
              <a:gd name="connsiteY24" fmla="*/ 4995 h 10000"/>
              <a:gd name="connsiteX25" fmla="*/ 6173 w 10011"/>
              <a:gd name="connsiteY25" fmla="*/ 2002 h 10000"/>
              <a:gd name="connsiteX26" fmla="*/ 6333 w 10011"/>
              <a:gd name="connsiteY26" fmla="*/ 946 h 10000"/>
              <a:gd name="connsiteX27" fmla="*/ 6576 w 10011"/>
              <a:gd name="connsiteY27" fmla="*/ 417 h 10000"/>
              <a:gd name="connsiteX28" fmla="*/ 6856 w 10011"/>
              <a:gd name="connsiteY28" fmla="*/ 227 h 10000"/>
              <a:gd name="connsiteX29" fmla="*/ 7129 w 10011"/>
              <a:gd name="connsiteY29" fmla="*/ 711 h 10000"/>
              <a:gd name="connsiteX30" fmla="*/ 7368 w 10011"/>
              <a:gd name="connsiteY30" fmla="*/ 2149 h 10000"/>
              <a:gd name="connsiteX31" fmla="*/ 7767 w 10011"/>
              <a:gd name="connsiteY31" fmla="*/ 4263 h 10000"/>
              <a:gd name="connsiteX32" fmla="*/ 8224 w 10011"/>
              <a:gd name="connsiteY32" fmla="*/ 4145 h 10000"/>
              <a:gd name="connsiteX33" fmla="*/ 8564 w 10011"/>
              <a:gd name="connsiteY33" fmla="*/ 3880 h 10000"/>
              <a:gd name="connsiteX34" fmla="*/ 8866 w 10011"/>
              <a:gd name="connsiteY34" fmla="*/ 2179 h 10000"/>
              <a:gd name="connsiteX35" fmla="*/ 9047 w 10011"/>
              <a:gd name="connsiteY35" fmla="*/ 828 h 10000"/>
              <a:gd name="connsiteX36" fmla="*/ 9257 w 10011"/>
              <a:gd name="connsiteY36" fmla="*/ 153 h 10000"/>
              <a:gd name="connsiteX37" fmla="*/ 9586 w 10011"/>
              <a:gd name="connsiteY37" fmla="*/ 80 h 10000"/>
              <a:gd name="connsiteX38" fmla="*/ 9839 w 10011"/>
              <a:gd name="connsiteY38" fmla="*/ 1136 h 10000"/>
              <a:gd name="connsiteX39" fmla="*/ 10009 w 10011"/>
              <a:gd name="connsiteY39" fmla="*/ 1973 h 10000"/>
              <a:gd name="connsiteX40" fmla="*/ 10009 w 10011"/>
              <a:gd name="connsiteY40" fmla="*/ 9897 h 10000"/>
              <a:gd name="connsiteX0" fmla="*/ 20 w 10011"/>
              <a:gd name="connsiteY0" fmla="*/ 10000 h 10000"/>
              <a:gd name="connsiteX1" fmla="*/ 18 w 10011"/>
              <a:gd name="connsiteY1" fmla="*/ 4825 h 10000"/>
              <a:gd name="connsiteX2" fmla="*/ 286 w 10011"/>
              <a:gd name="connsiteY2" fmla="*/ 4690 h 10000"/>
              <a:gd name="connsiteX3" fmla="*/ 778 w 10011"/>
              <a:gd name="connsiteY3" fmla="*/ 4580 h 10000"/>
              <a:gd name="connsiteX4" fmla="*/ 1173 w 10011"/>
              <a:gd name="connsiteY4" fmla="*/ 4397 h 10000"/>
              <a:gd name="connsiteX5" fmla="*/ 1338 w 10011"/>
              <a:gd name="connsiteY5" fmla="*/ 1239 h 10000"/>
              <a:gd name="connsiteX6" fmla="*/ 1507 w 10011"/>
              <a:gd name="connsiteY6" fmla="*/ 417 h 10000"/>
              <a:gd name="connsiteX7" fmla="*/ 1752 w 10011"/>
              <a:gd name="connsiteY7" fmla="*/ 198 h 10000"/>
              <a:gd name="connsiteX8" fmla="*/ 1981 w 10011"/>
              <a:gd name="connsiteY8" fmla="*/ 124 h 10000"/>
              <a:gd name="connsiteX9" fmla="*/ 2212 w 10011"/>
              <a:gd name="connsiteY9" fmla="*/ 227 h 10000"/>
              <a:gd name="connsiteX10" fmla="*/ 2352 w 10011"/>
              <a:gd name="connsiteY10" fmla="*/ 417 h 10000"/>
              <a:gd name="connsiteX11" fmla="*/ 2465 w 10011"/>
              <a:gd name="connsiteY11" fmla="*/ 1004 h 10000"/>
              <a:gd name="connsiteX12" fmla="*/ 2618 w 10011"/>
              <a:gd name="connsiteY12" fmla="*/ 2237 h 10000"/>
              <a:gd name="connsiteX13" fmla="*/ 2788 w 10011"/>
              <a:gd name="connsiteY13" fmla="*/ 3352 h 10000"/>
              <a:gd name="connsiteX14" fmla="*/ 2991 w 10011"/>
              <a:gd name="connsiteY14" fmla="*/ 5619 h 10000"/>
              <a:gd name="connsiteX15" fmla="*/ 3336 w 10011"/>
              <a:gd name="connsiteY15" fmla="*/ 5498 h 10000"/>
              <a:gd name="connsiteX16" fmla="*/ 3685 w 10011"/>
              <a:gd name="connsiteY16" fmla="*/ 5250 h 10000"/>
              <a:gd name="connsiteX17" fmla="*/ 3923 w 10011"/>
              <a:gd name="connsiteY17" fmla="*/ 5392 h 10000"/>
              <a:gd name="connsiteX18" fmla="*/ 4062 w 10011"/>
              <a:gd name="connsiteY18" fmla="*/ 5652 h 10000"/>
              <a:gd name="connsiteX19" fmla="*/ 4232 w 10011"/>
              <a:gd name="connsiteY19" fmla="*/ 5490 h 10000"/>
              <a:gd name="connsiteX20" fmla="*/ 4559 w 10011"/>
              <a:gd name="connsiteY20" fmla="*/ 5331 h 10000"/>
              <a:gd name="connsiteX21" fmla="*/ 4901 w 10011"/>
              <a:gd name="connsiteY21" fmla="*/ 5386 h 10000"/>
              <a:gd name="connsiteX22" fmla="*/ 5188 w 10011"/>
              <a:gd name="connsiteY22" fmla="*/ 5590 h 10000"/>
              <a:gd name="connsiteX23" fmla="*/ 5563 w 10011"/>
              <a:gd name="connsiteY23" fmla="*/ 5434 h 10000"/>
              <a:gd name="connsiteX24" fmla="*/ 5886 w 10011"/>
              <a:gd name="connsiteY24" fmla="*/ 4995 h 10000"/>
              <a:gd name="connsiteX25" fmla="*/ 6173 w 10011"/>
              <a:gd name="connsiteY25" fmla="*/ 2002 h 10000"/>
              <a:gd name="connsiteX26" fmla="*/ 6333 w 10011"/>
              <a:gd name="connsiteY26" fmla="*/ 946 h 10000"/>
              <a:gd name="connsiteX27" fmla="*/ 6576 w 10011"/>
              <a:gd name="connsiteY27" fmla="*/ 417 h 10000"/>
              <a:gd name="connsiteX28" fmla="*/ 6856 w 10011"/>
              <a:gd name="connsiteY28" fmla="*/ 227 h 10000"/>
              <a:gd name="connsiteX29" fmla="*/ 7129 w 10011"/>
              <a:gd name="connsiteY29" fmla="*/ 711 h 10000"/>
              <a:gd name="connsiteX30" fmla="*/ 7368 w 10011"/>
              <a:gd name="connsiteY30" fmla="*/ 2149 h 10000"/>
              <a:gd name="connsiteX31" fmla="*/ 7767 w 10011"/>
              <a:gd name="connsiteY31" fmla="*/ 4263 h 10000"/>
              <a:gd name="connsiteX32" fmla="*/ 8224 w 10011"/>
              <a:gd name="connsiteY32" fmla="*/ 4145 h 10000"/>
              <a:gd name="connsiteX33" fmla="*/ 8564 w 10011"/>
              <a:gd name="connsiteY33" fmla="*/ 3880 h 10000"/>
              <a:gd name="connsiteX34" fmla="*/ 8866 w 10011"/>
              <a:gd name="connsiteY34" fmla="*/ 2179 h 10000"/>
              <a:gd name="connsiteX35" fmla="*/ 9047 w 10011"/>
              <a:gd name="connsiteY35" fmla="*/ 828 h 10000"/>
              <a:gd name="connsiteX36" fmla="*/ 9257 w 10011"/>
              <a:gd name="connsiteY36" fmla="*/ 153 h 10000"/>
              <a:gd name="connsiteX37" fmla="*/ 9586 w 10011"/>
              <a:gd name="connsiteY37" fmla="*/ 80 h 10000"/>
              <a:gd name="connsiteX38" fmla="*/ 9839 w 10011"/>
              <a:gd name="connsiteY38" fmla="*/ 1136 h 10000"/>
              <a:gd name="connsiteX39" fmla="*/ 10009 w 10011"/>
              <a:gd name="connsiteY39" fmla="*/ 1973 h 10000"/>
              <a:gd name="connsiteX40" fmla="*/ 10009 w 10011"/>
              <a:gd name="connsiteY40" fmla="*/ 9897 h 10000"/>
              <a:gd name="connsiteX0" fmla="*/ 20 w 10011"/>
              <a:gd name="connsiteY0" fmla="*/ 10000 h 10000"/>
              <a:gd name="connsiteX1" fmla="*/ 18 w 10011"/>
              <a:gd name="connsiteY1" fmla="*/ 4825 h 10000"/>
              <a:gd name="connsiteX2" fmla="*/ 286 w 10011"/>
              <a:gd name="connsiteY2" fmla="*/ 4690 h 10000"/>
              <a:gd name="connsiteX3" fmla="*/ 778 w 10011"/>
              <a:gd name="connsiteY3" fmla="*/ 4580 h 10000"/>
              <a:gd name="connsiteX4" fmla="*/ 1173 w 10011"/>
              <a:gd name="connsiteY4" fmla="*/ 4397 h 10000"/>
              <a:gd name="connsiteX5" fmla="*/ 1283 w 10011"/>
              <a:gd name="connsiteY5" fmla="*/ 4097 h 10000"/>
              <a:gd name="connsiteX6" fmla="*/ 1507 w 10011"/>
              <a:gd name="connsiteY6" fmla="*/ 417 h 10000"/>
              <a:gd name="connsiteX7" fmla="*/ 1752 w 10011"/>
              <a:gd name="connsiteY7" fmla="*/ 198 h 10000"/>
              <a:gd name="connsiteX8" fmla="*/ 1981 w 10011"/>
              <a:gd name="connsiteY8" fmla="*/ 124 h 10000"/>
              <a:gd name="connsiteX9" fmla="*/ 2212 w 10011"/>
              <a:gd name="connsiteY9" fmla="*/ 227 h 10000"/>
              <a:gd name="connsiteX10" fmla="*/ 2352 w 10011"/>
              <a:gd name="connsiteY10" fmla="*/ 417 h 10000"/>
              <a:gd name="connsiteX11" fmla="*/ 2465 w 10011"/>
              <a:gd name="connsiteY11" fmla="*/ 1004 h 10000"/>
              <a:gd name="connsiteX12" fmla="*/ 2618 w 10011"/>
              <a:gd name="connsiteY12" fmla="*/ 2237 h 10000"/>
              <a:gd name="connsiteX13" fmla="*/ 2788 w 10011"/>
              <a:gd name="connsiteY13" fmla="*/ 3352 h 10000"/>
              <a:gd name="connsiteX14" fmla="*/ 2991 w 10011"/>
              <a:gd name="connsiteY14" fmla="*/ 5619 h 10000"/>
              <a:gd name="connsiteX15" fmla="*/ 3336 w 10011"/>
              <a:gd name="connsiteY15" fmla="*/ 5498 h 10000"/>
              <a:gd name="connsiteX16" fmla="*/ 3685 w 10011"/>
              <a:gd name="connsiteY16" fmla="*/ 5250 h 10000"/>
              <a:gd name="connsiteX17" fmla="*/ 3923 w 10011"/>
              <a:gd name="connsiteY17" fmla="*/ 5392 h 10000"/>
              <a:gd name="connsiteX18" fmla="*/ 4062 w 10011"/>
              <a:gd name="connsiteY18" fmla="*/ 5652 h 10000"/>
              <a:gd name="connsiteX19" fmla="*/ 4232 w 10011"/>
              <a:gd name="connsiteY19" fmla="*/ 5490 h 10000"/>
              <a:gd name="connsiteX20" fmla="*/ 4559 w 10011"/>
              <a:gd name="connsiteY20" fmla="*/ 5331 h 10000"/>
              <a:gd name="connsiteX21" fmla="*/ 4901 w 10011"/>
              <a:gd name="connsiteY21" fmla="*/ 5386 h 10000"/>
              <a:gd name="connsiteX22" fmla="*/ 5188 w 10011"/>
              <a:gd name="connsiteY22" fmla="*/ 5590 h 10000"/>
              <a:gd name="connsiteX23" fmla="*/ 5563 w 10011"/>
              <a:gd name="connsiteY23" fmla="*/ 5434 h 10000"/>
              <a:gd name="connsiteX24" fmla="*/ 5886 w 10011"/>
              <a:gd name="connsiteY24" fmla="*/ 4995 h 10000"/>
              <a:gd name="connsiteX25" fmla="*/ 6173 w 10011"/>
              <a:gd name="connsiteY25" fmla="*/ 2002 h 10000"/>
              <a:gd name="connsiteX26" fmla="*/ 6333 w 10011"/>
              <a:gd name="connsiteY26" fmla="*/ 946 h 10000"/>
              <a:gd name="connsiteX27" fmla="*/ 6576 w 10011"/>
              <a:gd name="connsiteY27" fmla="*/ 417 h 10000"/>
              <a:gd name="connsiteX28" fmla="*/ 6856 w 10011"/>
              <a:gd name="connsiteY28" fmla="*/ 227 h 10000"/>
              <a:gd name="connsiteX29" fmla="*/ 7129 w 10011"/>
              <a:gd name="connsiteY29" fmla="*/ 711 h 10000"/>
              <a:gd name="connsiteX30" fmla="*/ 7368 w 10011"/>
              <a:gd name="connsiteY30" fmla="*/ 2149 h 10000"/>
              <a:gd name="connsiteX31" fmla="*/ 7767 w 10011"/>
              <a:gd name="connsiteY31" fmla="*/ 4263 h 10000"/>
              <a:gd name="connsiteX32" fmla="*/ 8224 w 10011"/>
              <a:gd name="connsiteY32" fmla="*/ 4145 h 10000"/>
              <a:gd name="connsiteX33" fmla="*/ 8564 w 10011"/>
              <a:gd name="connsiteY33" fmla="*/ 3880 h 10000"/>
              <a:gd name="connsiteX34" fmla="*/ 8866 w 10011"/>
              <a:gd name="connsiteY34" fmla="*/ 2179 h 10000"/>
              <a:gd name="connsiteX35" fmla="*/ 9047 w 10011"/>
              <a:gd name="connsiteY35" fmla="*/ 828 h 10000"/>
              <a:gd name="connsiteX36" fmla="*/ 9257 w 10011"/>
              <a:gd name="connsiteY36" fmla="*/ 153 h 10000"/>
              <a:gd name="connsiteX37" fmla="*/ 9586 w 10011"/>
              <a:gd name="connsiteY37" fmla="*/ 80 h 10000"/>
              <a:gd name="connsiteX38" fmla="*/ 9839 w 10011"/>
              <a:gd name="connsiteY38" fmla="*/ 1136 h 10000"/>
              <a:gd name="connsiteX39" fmla="*/ 10009 w 10011"/>
              <a:gd name="connsiteY39" fmla="*/ 1973 h 10000"/>
              <a:gd name="connsiteX40" fmla="*/ 10009 w 10011"/>
              <a:gd name="connsiteY40" fmla="*/ 9897 h 10000"/>
              <a:gd name="connsiteX0" fmla="*/ 20 w 10011"/>
              <a:gd name="connsiteY0" fmla="*/ 10000 h 10000"/>
              <a:gd name="connsiteX1" fmla="*/ 18 w 10011"/>
              <a:gd name="connsiteY1" fmla="*/ 4825 h 10000"/>
              <a:gd name="connsiteX2" fmla="*/ 286 w 10011"/>
              <a:gd name="connsiteY2" fmla="*/ 4690 h 10000"/>
              <a:gd name="connsiteX3" fmla="*/ 778 w 10011"/>
              <a:gd name="connsiteY3" fmla="*/ 4580 h 10000"/>
              <a:gd name="connsiteX4" fmla="*/ 1173 w 10011"/>
              <a:gd name="connsiteY4" fmla="*/ 4397 h 10000"/>
              <a:gd name="connsiteX5" fmla="*/ 1283 w 10011"/>
              <a:gd name="connsiteY5" fmla="*/ 4097 h 10000"/>
              <a:gd name="connsiteX6" fmla="*/ 1489 w 10011"/>
              <a:gd name="connsiteY6" fmla="*/ 3786 h 10000"/>
              <a:gd name="connsiteX7" fmla="*/ 1752 w 10011"/>
              <a:gd name="connsiteY7" fmla="*/ 198 h 10000"/>
              <a:gd name="connsiteX8" fmla="*/ 1981 w 10011"/>
              <a:gd name="connsiteY8" fmla="*/ 124 h 10000"/>
              <a:gd name="connsiteX9" fmla="*/ 2212 w 10011"/>
              <a:gd name="connsiteY9" fmla="*/ 227 h 10000"/>
              <a:gd name="connsiteX10" fmla="*/ 2352 w 10011"/>
              <a:gd name="connsiteY10" fmla="*/ 417 h 10000"/>
              <a:gd name="connsiteX11" fmla="*/ 2465 w 10011"/>
              <a:gd name="connsiteY11" fmla="*/ 1004 h 10000"/>
              <a:gd name="connsiteX12" fmla="*/ 2618 w 10011"/>
              <a:gd name="connsiteY12" fmla="*/ 2237 h 10000"/>
              <a:gd name="connsiteX13" fmla="*/ 2788 w 10011"/>
              <a:gd name="connsiteY13" fmla="*/ 3352 h 10000"/>
              <a:gd name="connsiteX14" fmla="*/ 2991 w 10011"/>
              <a:gd name="connsiteY14" fmla="*/ 5619 h 10000"/>
              <a:gd name="connsiteX15" fmla="*/ 3336 w 10011"/>
              <a:gd name="connsiteY15" fmla="*/ 5498 h 10000"/>
              <a:gd name="connsiteX16" fmla="*/ 3685 w 10011"/>
              <a:gd name="connsiteY16" fmla="*/ 5250 h 10000"/>
              <a:gd name="connsiteX17" fmla="*/ 3923 w 10011"/>
              <a:gd name="connsiteY17" fmla="*/ 5392 h 10000"/>
              <a:gd name="connsiteX18" fmla="*/ 4062 w 10011"/>
              <a:gd name="connsiteY18" fmla="*/ 5652 h 10000"/>
              <a:gd name="connsiteX19" fmla="*/ 4232 w 10011"/>
              <a:gd name="connsiteY19" fmla="*/ 5490 h 10000"/>
              <a:gd name="connsiteX20" fmla="*/ 4559 w 10011"/>
              <a:gd name="connsiteY20" fmla="*/ 5331 h 10000"/>
              <a:gd name="connsiteX21" fmla="*/ 4901 w 10011"/>
              <a:gd name="connsiteY21" fmla="*/ 5386 h 10000"/>
              <a:gd name="connsiteX22" fmla="*/ 5188 w 10011"/>
              <a:gd name="connsiteY22" fmla="*/ 5590 h 10000"/>
              <a:gd name="connsiteX23" fmla="*/ 5563 w 10011"/>
              <a:gd name="connsiteY23" fmla="*/ 5434 h 10000"/>
              <a:gd name="connsiteX24" fmla="*/ 5886 w 10011"/>
              <a:gd name="connsiteY24" fmla="*/ 4995 h 10000"/>
              <a:gd name="connsiteX25" fmla="*/ 6173 w 10011"/>
              <a:gd name="connsiteY25" fmla="*/ 2002 h 10000"/>
              <a:gd name="connsiteX26" fmla="*/ 6333 w 10011"/>
              <a:gd name="connsiteY26" fmla="*/ 946 h 10000"/>
              <a:gd name="connsiteX27" fmla="*/ 6576 w 10011"/>
              <a:gd name="connsiteY27" fmla="*/ 417 h 10000"/>
              <a:gd name="connsiteX28" fmla="*/ 6856 w 10011"/>
              <a:gd name="connsiteY28" fmla="*/ 227 h 10000"/>
              <a:gd name="connsiteX29" fmla="*/ 7129 w 10011"/>
              <a:gd name="connsiteY29" fmla="*/ 711 h 10000"/>
              <a:gd name="connsiteX30" fmla="*/ 7368 w 10011"/>
              <a:gd name="connsiteY30" fmla="*/ 2149 h 10000"/>
              <a:gd name="connsiteX31" fmla="*/ 7767 w 10011"/>
              <a:gd name="connsiteY31" fmla="*/ 4263 h 10000"/>
              <a:gd name="connsiteX32" fmla="*/ 8224 w 10011"/>
              <a:gd name="connsiteY32" fmla="*/ 4145 h 10000"/>
              <a:gd name="connsiteX33" fmla="*/ 8564 w 10011"/>
              <a:gd name="connsiteY33" fmla="*/ 3880 h 10000"/>
              <a:gd name="connsiteX34" fmla="*/ 8866 w 10011"/>
              <a:gd name="connsiteY34" fmla="*/ 2179 h 10000"/>
              <a:gd name="connsiteX35" fmla="*/ 9047 w 10011"/>
              <a:gd name="connsiteY35" fmla="*/ 828 h 10000"/>
              <a:gd name="connsiteX36" fmla="*/ 9257 w 10011"/>
              <a:gd name="connsiteY36" fmla="*/ 153 h 10000"/>
              <a:gd name="connsiteX37" fmla="*/ 9586 w 10011"/>
              <a:gd name="connsiteY37" fmla="*/ 80 h 10000"/>
              <a:gd name="connsiteX38" fmla="*/ 9839 w 10011"/>
              <a:gd name="connsiteY38" fmla="*/ 1136 h 10000"/>
              <a:gd name="connsiteX39" fmla="*/ 10009 w 10011"/>
              <a:gd name="connsiteY39" fmla="*/ 1973 h 10000"/>
              <a:gd name="connsiteX40" fmla="*/ 10009 w 10011"/>
              <a:gd name="connsiteY40" fmla="*/ 9897 h 10000"/>
              <a:gd name="connsiteX0" fmla="*/ 20 w 10011"/>
              <a:gd name="connsiteY0" fmla="*/ 10000 h 10000"/>
              <a:gd name="connsiteX1" fmla="*/ 18 w 10011"/>
              <a:gd name="connsiteY1" fmla="*/ 4825 h 10000"/>
              <a:gd name="connsiteX2" fmla="*/ 286 w 10011"/>
              <a:gd name="connsiteY2" fmla="*/ 4690 h 10000"/>
              <a:gd name="connsiteX3" fmla="*/ 778 w 10011"/>
              <a:gd name="connsiteY3" fmla="*/ 4580 h 10000"/>
              <a:gd name="connsiteX4" fmla="*/ 1173 w 10011"/>
              <a:gd name="connsiteY4" fmla="*/ 4397 h 10000"/>
              <a:gd name="connsiteX5" fmla="*/ 1283 w 10011"/>
              <a:gd name="connsiteY5" fmla="*/ 4097 h 10000"/>
              <a:gd name="connsiteX6" fmla="*/ 1489 w 10011"/>
              <a:gd name="connsiteY6" fmla="*/ 3786 h 10000"/>
              <a:gd name="connsiteX7" fmla="*/ 1660 w 10011"/>
              <a:gd name="connsiteY7" fmla="*/ 3669 h 10000"/>
              <a:gd name="connsiteX8" fmla="*/ 1981 w 10011"/>
              <a:gd name="connsiteY8" fmla="*/ 124 h 10000"/>
              <a:gd name="connsiteX9" fmla="*/ 2212 w 10011"/>
              <a:gd name="connsiteY9" fmla="*/ 227 h 10000"/>
              <a:gd name="connsiteX10" fmla="*/ 2352 w 10011"/>
              <a:gd name="connsiteY10" fmla="*/ 417 h 10000"/>
              <a:gd name="connsiteX11" fmla="*/ 2465 w 10011"/>
              <a:gd name="connsiteY11" fmla="*/ 1004 h 10000"/>
              <a:gd name="connsiteX12" fmla="*/ 2618 w 10011"/>
              <a:gd name="connsiteY12" fmla="*/ 2237 h 10000"/>
              <a:gd name="connsiteX13" fmla="*/ 2788 w 10011"/>
              <a:gd name="connsiteY13" fmla="*/ 3352 h 10000"/>
              <a:gd name="connsiteX14" fmla="*/ 2991 w 10011"/>
              <a:gd name="connsiteY14" fmla="*/ 5619 h 10000"/>
              <a:gd name="connsiteX15" fmla="*/ 3336 w 10011"/>
              <a:gd name="connsiteY15" fmla="*/ 5498 h 10000"/>
              <a:gd name="connsiteX16" fmla="*/ 3685 w 10011"/>
              <a:gd name="connsiteY16" fmla="*/ 5250 h 10000"/>
              <a:gd name="connsiteX17" fmla="*/ 3923 w 10011"/>
              <a:gd name="connsiteY17" fmla="*/ 5392 h 10000"/>
              <a:gd name="connsiteX18" fmla="*/ 4062 w 10011"/>
              <a:gd name="connsiteY18" fmla="*/ 5652 h 10000"/>
              <a:gd name="connsiteX19" fmla="*/ 4232 w 10011"/>
              <a:gd name="connsiteY19" fmla="*/ 5490 h 10000"/>
              <a:gd name="connsiteX20" fmla="*/ 4559 w 10011"/>
              <a:gd name="connsiteY20" fmla="*/ 5331 h 10000"/>
              <a:gd name="connsiteX21" fmla="*/ 4901 w 10011"/>
              <a:gd name="connsiteY21" fmla="*/ 5386 h 10000"/>
              <a:gd name="connsiteX22" fmla="*/ 5188 w 10011"/>
              <a:gd name="connsiteY22" fmla="*/ 5590 h 10000"/>
              <a:gd name="connsiteX23" fmla="*/ 5563 w 10011"/>
              <a:gd name="connsiteY23" fmla="*/ 5434 h 10000"/>
              <a:gd name="connsiteX24" fmla="*/ 5886 w 10011"/>
              <a:gd name="connsiteY24" fmla="*/ 4995 h 10000"/>
              <a:gd name="connsiteX25" fmla="*/ 6173 w 10011"/>
              <a:gd name="connsiteY25" fmla="*/ 2002 h 10000"/>
              <a:gd name="connsiteX26" fmla="*/ 6333 w 10011"/>
              <a:gd name="connsiteY26" fmla="*/ 946 h 10000"/>
              <a:gd name="connsiteX27" fmla="*/ 6576 w 10011"/>
              <a:gd name="connsiteY27" fmla="*/ 417 h 10000"/>
              <a:gd name="connsiteX28" fmla="*/ 6856 w 10011"/>
              <a:gd name="connsiteY28" fmla="*/ 227 h 10000"/>
              <a:gd name="connsiteX29" fmla="*/ 7129 w 10011"/>
              <a:gd name="connsiteY29" fmla="*/ 711 h 10000"/>
              <a:gd name="connsiteX30" fmla="*/ 7368 w 10011"/>
              <a:gd name="connsiteY30" fmla="*/ 2149 h 10000"/>
              <a:gd name="connsiteX31" fmla="*/ 7767 w 10011"/>
              <a:gd name="connsiteY31" fmla="*/ 4263 h 10000"/>
              <a:gd name="connsiteX32" fmla="*/ 8224 w 10011"/>
              <a:gd name="connsiteY32" fmla="*/ 4145 h 10000"/>
              <a:gd name="connsiteX33" fmla="*/ 8564 w 10011"/>
              <a:gd name="connsiteY33" fmla="*/ 3880 h 10000"/>
              <a:gd name="connsiteX34" fmla="*/ 8866 w 10011"/>
              <a:gd name="connsiteY34" fmla="*/ 2179 h 10000"/>
              <a:gd name="connsiteX35" fmla="*/ 9047 w 10011"/>
              <a:gd name="connsiteY35" fmla="*/ 828 h 10000"/>
              <a:gd name="connsiteX36" fmla="*/ 9257 w 10011"/>
              <a:gd name="connsiteY36" fmla="*/ 153 h 10000"/>
              <a:gd name="connsiteX37" fmla="*/ 9586 w 10011"/>
              <a:gd name="connsiteY37" fmla="*/ 80 h 10000"/>
              <a:gd name="connsiteX38" fmla="*/ 9839 w 10011"/>
              <a:gd name="connsiteY38" fmla="*/ 1136 h 10000"/>
              <a:gd name="connsiteX39" fmla="*/ 10009 w 10011"/>
              <a:gd name="connsiteY39" fmla="*/ 1973 h 10000"/>
              <a:gd name="connsiteX40" fmla="*/ 10009 w 10011"/>
              <a:gd name="connsiteY40" fmla="*/ 9897 h 10000"/>
              <a:gd name="connsiteX0" fmla="*/ 20 w 10011"/>
              <a:gd name="connsiteY0" fmla="*/ 10000 h 10000"/>
              <a:gd name="connsiteX1" fmla="*/ 18 w 10011"/>
              <a:gd name="connsiteY1" fmla="*/ 4825 h 10000"/>
              <a:gd name="connsiteX2" fmla="*/ 286 w 10011"/>
              <a:gd name="connsiteY2" fmla="*/ 4690 h 10000"/>
              <a:gd name="connsiteX3" fmla="*/ 778 w 10011"/>
              <a:gd name="connsiteY3" fmla="*/ 4580 h 10000"/>
              <a:gd name="connsiteX4" fmla="*/ 1173 w 10011"/>
              <a:gd name="connsiteY4" fmla="*/ 4397 h 10000"/>
              <a:gd name="connsiteX5" fmla="*/ 1283 w 10011"/>
              <a:gd name="connsiteY5" fmla="*/ 4097 h 10000"/>
              <a:gd name="connsiteX6" fmla="*/ 1489 w 10011"/>
              <a:gd name="connsiteY6" fmla="*/ 3786 h 10000"/>
              <a:gd name="connsiteX7" fmla="*/ 1660 w 10011"/>
              <a:gd name="connsiteY7" fmla="*/ 3669 h 10000"/>
              <a:gd name="connsiteX8" fmla="*/ 1889 w 10011"/>
              <a:gd name="connsiteY8" fmla="*/ 4105 h 10000"/>
              <a:gd name="connsiteX9" fmla="*/ 2212 w 10011"/>
              <a:gd name="connsiteY9" fmla="*/ 227 h 10000"/>
              <a:gd name="connsiteX10" fmla="*/ 2352 w 10011"/>
              <a:gd name="connsiteY10" fmla="*/ 417 h 10000"/>
              <a:gd name="connsiteX11" fmla="*/ 2465 w 10011"/>
              <a:gd name="connsiteY11" fmla="*/ 1004 h 10000"/>
              <a:gd name="connsiteX12" fmla="*/ 2618 w 10011"/>
              <a:gd name="connsiteY12" fmla="*/ 2237 h 10000"/>
              <a:gd name="connsiteX13" fmla="*/ 2788 w 10011"/>
              <a:gd name="connsiteY13" fmla="*/ 3352 h 10000"/>
              <a:gd name="connsiteX14" fmla="*/ 2991 w 10011"/>
              <a:gd name="connsiteY14" fmla="*/ 5619 h 10000"/>
              <a:gd name="connsiteX15" fmla="*/ 3336 w 10011"/>
              <a:gd name="connsiteY15" fmla="*/ 5498 h 10000"/>
              <a:gd name="connsiteX16" fmla="*/ 3685 w 10011"/>
              <a:gd name="connsiteY16" fmla="*/ 5250 h 10000"/>
              <a:gd name="connsiteX17" fmla="*/ 3923 w 10011"/>
              <a:gd name="connsiteY17" fmla="*/ 5392 h 10000"/>
              <a:gd name="connsiteX18" fmla="*/ 4062 w 10011"/>
              <a:gd name="connsiteY18" fmla="*/ 5652 h 10000"/>
              <a:gd name="connsiteX19" fmla="*/ 4232 w 10011"/>
              <a:gd name="connsiteY19" fmla="*/ 5490 h 10000"/>
              <a:gd name="connsiteX20" fmla="*/ 4559 w 10011"/>
              <a:gd name="connsiteY20" fmla="*/ 5331 h 10000"/>
              <a:gd name="connsiteX21" fmla="*/ 4901 w 10011"/>
              <a:gd name="connsiteY21" fmla="*/ 5386 h 10000"/>
              <a:gd name="connsiteX22" fmla="*/ 5188 w 10011"/>
              <a:gd name="connsiteY22" fmla="*/ 5590 h 10000"/>
              <a:gd name="connsiteX23" fmla="*/ 5563 w 10011"/>
              <a:gd name="connsiteY23" fmla="*/ 5434 h 10000"/>
              <a:gd name="connsiteX24" fmla="*/ 5886 w 10011"/>
              <a:gd name="connsiteY24" fmla="*/ 4995 h 10000"/>
              <a:gd name="connsiteX25" fmla="*/ 6173 w 10011"/>
              <a:gd name="connsiteY25" fmla="*/ 2002 h 10000"/>
              <a:gd name="connsiteX26" fmla="*/ 6333 w 10011"/>
              <a:gd name="connsiteY26" fmla="*/ 946 h 10000"/>
              <a:gd name="connsiteX27" fmla="*/ 6576 w 10011"/>
              <a:gd name="connsiteY27" fmla="*/ 417 h 10000"/>
              <a:gd name="connsiteX28" fmla="*/ 6856 w 10011"/>
              <a:gd name="connsiteY28" fmla="*/ 227 h 10000"/>
              <a:gd name="connsiteX29" fmla="*/ 7129 w 10011"/>
              <a:gd name="connsiteY29" fmla="*/ 711 h 10000"/>
              <a:gd name="connsiteX30" fmla="*/ 7368 w 10011"/>
              <a:gd name="connsiteY30" fmla="*/ 2149 h 10000"/>
              <a:gd name="connsiteX31" fmla="*/ 7767 w 10011"/>
              <a:gd name="connsiteY31" fmla="*/ 4263 h 10000"/>
              <a:gd name="connsiteX32" fmla="*/ 8224 w 10011"/>
              <a:gd name="connsiteY32" fmla="*/ 4145 h 10000"/>
              <a:gd name="connsiteX33" fmla="*/ 8564 w 10011"/>
              <a:gd name="connsiteY33" fmla="*/ 3880 h 10000"/>
              <a:gd name="connsiteX34" fmla="*/ 8866 w 10011"/>
              <a:gd name="connsiteY34" fmla="*/ 2179 h 10000"/>
              <a:gd name="connsiteX35" fmla="*/ 9047 w 10011"/>
              <a:gd name="connsiteY35" fmla="*/ 828 h 10000"/>
              <a:gd name="connsiteX36" fmla="*/ 9257 w 10011"/>
              <a:gd name="connsiteY36" fmla="*/ 153 h 10000"/>
              <a:gd name="connsiteX37" fmla="*/ 9586 w 10011"/>
              <a:gd name="connsiteY37" fmla="*/ 80 h 10000"/>
              <a:gd name="connsiteX38" fmla="*/ 9839 w 10011"/>
              <a:gd name="connsiteY38" fmla="*/ 1136 h 10000"/>
              <a:gd name="connsiteX39" fmla="*/ 10009 w 10011"/>
              <a:gd name="connsiteY39" fmla="*/ 1973 h 10000"/>
              <a:gd name="connsiteX40" fmla="*/ 10009 w 10011"/>
              <a:gd name="connsiteY40" fmla="*/ 9897 h 10000"/>
              <a:gd name="connsiteX0" fmla="*/ 20 w 10011"/>
              <a:gd name="connsiteY0" fmla="*/ 10000 h 10000"/>
              <a:gd name="connsiteX1" fmla="*/ 18 w 10011"/>
              <a:gd name="connsiteY1" fmla="*/ 4825 h 10000"/>
              <a:gd name="connsiteX2" fmla="*/ 286 w 10011"/>
              <a:gd name="connsiteY2" fmla="*/ 4690 h 10000"/>
              <a:gd name="connsiteX3" fmla="*/ 778 w 10011"/>
              <a:gd name="connsiteY3" fmla="*/ 4580 h 10000"/>
              <a:gd name="connsiteX4" fmla="*/ 1173 w 10011"/>
              <a:gd name="connsiteY4" fmla="*/ 4397 h 10000"/>
              <a:gd name="connsiteX5" fmla="*/ 1283 w 10011"/>
              <a:gd name="connsiteY5" fmla="*/ 4097 h 10000"/>
              <a:gd name="connsiteX6" fmla="*/ 1489 w 10011"/>
              <a:gd name="connsiteY6" fmla="*/ 3786 h 10000"/>
              <a:gd name="connsiteX7" fmla="*/ 1660 w 10011"/>
              <a:gd name="connsiteY7" fmla="*/ 3669 h 10000"/>
              <a:gd name="connsiteX8" fmla="*/ 1889 w 10011"/>
              <a:gd name="connsiteY8" fmla="*/ 4105 h 10000"/>
              <a:gd name="connsiteX9" fmla="*/ 2120 w 10011"/>
              <a:gd name="connsiteY9" fmla="*/ 4208 h 10000"/>
              <a:gd name="connsiteX10" fmla="*/ 2352 w 10011"/>
              <a:gd name="connsiteY10" fmla="*/ 417 h 10000"/>
              <a:gd name="connsiteX11" fmla="*/ 2465 w 10011"/>
              <a:gd name="connsiteY11" fmla="*/ 1004 h 10000"/>
              <a:gd name="connsiteX12" fmla="*/ 2618 w 10011"/>
              <a:gd name="connsiteY12" fmla="*/ 2237 h 10000"/>
              <a:gd name="connsiteX13" fmla="*/ 2788 w 10011"/>
              <a:gd name="connsiteY13" fmla="*/ 3352 h 10000"/>
              <a:gd name="connsiteX14" fmla="*/ 2991 w 10011"/>
              <a:gd name="connsiteY14" fmla="*/ 5619 h 10000"/>
              <a:gd name="connsiteX15" fmla="*/ 3336 w 10011"/>
              <a:gd name="connsiteY15" fmla="*/ 5498 h 10000"/>
              <a:gd name="connsiteX16" fmla="*/ 3685 w 10011"/>
              <a:gd name="connsiteY16" fmla="*/ 5250 h 10000"/>
              <a:gd name="connsiteX17" fmla="*/ 3923 w 10011"/>
              <a:gd name="connsiteY17" fmla="*/ 5392 h 10000"/>
              <a:gd name="connsiteX18" fmla="*/ 4062 w 10011"/>
              <a:gd name="connsiteY18" fmla="*/ 5652 h 10000"/>
              <a:gd name="connsiteX19" fmla="*/ 4232 w 10011"/>
              <a:gd name="connsiteY19" fmla="*/ 5490 h 10000"/>
              <a:gd name="connsiteX20" fmla="*/ 4559 w 10011"/>
              <a:gd name="connsiteY20" fmla="*/ 5331 h 10000"/>
              <a:gd name="connsiteX21" fmla="*/ 4901 w 10011"/>
              <a:gd name="connsiteY21" fmla="*/ 5386 h 10000"/>
              <a:gd name="connsiteX22" fmla="*/ 5188 w 10011"/>
              <a:gd name="connsiteY22" fmla="*/ 5590 h 10000"/>
              <a:gd name="connsiteX23" fmla="*/ 5563 w 10011"/>
              <a:gd name="connsiteY23" fmla="*/ 5434 h 10000"/>
              <a:gd name="connsiteX24" fmla="*/ 5886 w 10011"/>
              <a:gd name="connsiteY24" fmla="*/ 4995 h 10000"/>
              <a:gd name="connsiteX25" fmla="*/ 6173 w 10011"/>
              <a:gd name="connsiteY25" fmla="*/ 2002 h 10000"/>
              <a:gd name="connsiteX26" fmla="*/ 6333 w 10011"/>
              <a:gd name="connsiteY26" fmla="*/ 946 h 10000"/>
              <a:gd name="connsiteX27" fmla="*/ 6576 w 10011"/>
              <a:gd name="connsiteY27" fmla="*/ 417 h 10000"/>
              <a:gd name="connsiteX28" fmla="*/ 6856 w 10011"/>
              <a:gd name="connsiteY28" fmla="*/ 227 h 10000"/>
              <a:gd name="connsiteX29" fmla="*/ 7129 w 10011"/>
              <a:gd name="connsiteY29" fmla="*/ 711 h 10000"/>
              <a:gd name="connsiteX30" fmla="*/ 7368 w 10011"/>
              <a:gd name="connsiteY30" fmla="*/ 2149 h 10000"/>
              <a:gd name="connsiteX31" fmla="*/ 7767 w 10011"/>
              <a:gd name="connsiteY31" fmla="*/ 4263 h 10000"/>
              <a:gd name="connsiteX32" fmla="*/ 8224 w 10011"/>
              <a:gd name="connsiteY32" fmla="*/ 4145 h 10000"/>
              <a:gd name="connsiteX33" fmla="*/ 8564 w 10011"/>
              <a:gd name="connsiteY33" fmla="*/ 3880 h 10000"/>
              <a:gd name="connsiteX34" fmla="*/ 8866 w 10011"/>
              <a:gd name="connsiteY34" fmla="*/ 2179 h 10000"/>
              <a:gd name="connsiteX35" fmla="*/ 9047 w 10011"/>
              <a:gd name="connsiteY35" fmla="*/ 828 h 10000"/>
              <a:gd name="connsiteX36" fmla="*/ 9257 w 10011"/>
              <a:gd name="connsiteY36" fmla="*/ 153 h 10000"/>
              <a:gd name="connsiteX37" fmla="*/ 9586 w 10011"/>
              <a:gd name="connsiteY37" fmla="*/ 80 h 10000"/>
              <a:gd name="connsiteX38" fmla="*/ 9839 w 10011"/>
              <a:gd name="connsiteY38" fmla="*/ 1136 h 10000"/>
              <a:gd name="connsiteX39" fmla="*/ 10009 w 10011"/>
              <a:gd name="connsiteY39" fmla="*/ 1973 h 10000"/>
              <a:gd name="connsiteX40" fmla="*/ 10009 w 10011"/>
              <a:gd name="connsiteY40" fmla="*/ 9897 h 10000"/>
              <a:gd name="connsiteX0" fmla="*/ 20 w 10011"/>
              <a:gd name="connsiteY0" fmla="*/ 10000 h 10000"/>
              <a:gd name="connsiteX1" fmla="*/ 18 w 10011"/>
              <a:gd name="connsiteY1" fmla="*/ 4825 h 10000"/>
              <a:gd name="connsiteX2" fmla="*/ 286 w 10011"/>
              <a:gd name="connsiteY2" fmla="*/ 4690 h 10000"/>
              <a:gd name="connsiteX3" fmla="*/ 778 w 10011"/>
              <a:gd name="connsiteY3" fmla="*/ 4580 h 10000"/>
              <a:gd name="connsiteX4" fmla="*/ 1173 w 10011"/>
              <a:gd name="connsiteY4" fmla="*/ 4397 h 10000"/>
              <a:gd name="connsiteX5" fmla="*/ 1283 w 10011"/>
              <a:gd name="connsiteY5" fmla="*/ 4097 h 10000"/>
              <a:gd name="connsiteX6" fmla="*/ 1489 w 10011"/>
              <a:gd name="connsiteY6" fmla="*/ 3786 h 10000"/>
              <a:gd name="connsiteX7" fmla="*/ 1660 w 10011"/>
              <a:gd name="connsiteY7" fmla="*/ 3669 h 10000"/>
              <a:gd name="connsiteX8" fmla="*/ 1889 w 10011"/>
              <a:gd name="connsiteY8" fmla="*/ 4105 h 10000"/>
              <a:gd name="connsiteX9" fmla="*/ 2120 w 10011"/>
              <a:gd name="connsiteY9" fmla="*/ 4208 h 10000"/>
              <a:gd name="connsiteX10" fmla="*/ 2204 w 10011"/>
              <a:gd name="connsiteY10" fmla="*/ 4398 h 10000"/>
              <a:gd name="connsiteX11" fmla="*/ 2465 w 10011"/>
              <a:gd name="connsiteY11" fmla="*/ 1004 h 10000"/>
              <a:gd name="connsiteX12" fmla="*/ 2618 w 10011"/>
              <a:gd name="connsiteY12" fmla="*/ 2237 h 10000"/>
              <a:gd name="connsiteX13" fmla="*/ 2788 w 10011"/>
              <a:gd name="connsiteY13" fmla="*/ 3352 h 10000"/>
              <a:gd name="connsiteX14" fmla="*/ 2991 w 10011"/>
              <a:gd name="connsiteY14" fmla="*/ 5619 h 10000"/>
              <a:gd name="connsiteX15" fmla="*/ 3336 w 10011"/>
              <a:gd name="connsiteY15" fmla="*/ 5498 h 10000"/>
              <a:gd name="connsiteX16" fmla="*/ 3685 w 10011"/>
              <a:gd name="connsiteY16" fmla="*/ 5250 h 10000"/>
              <a:gd name="connsiteX17" fmla="*/ 3923 w 10011"/>
              <a:gd name="connsiteY17" fmla="*/ 5392 h 10000"/>
              <a:gd name="connsiteX18" fmla="*/ 4062 w 10011"/>
              <a:gd name="connsiteY18" fmla="*/ 5652 h 10000"/>
              <a:gd name="connsiteX19" fmla="*/ 4232 w 10011"/>
              <a:gd name="connsiteY19" fmla="*/ 5490 h 10000"/>
              <a:gd name="connsiteX20" fmla="*/ 4559 w 10011"/>
              <a:gd name="connsiteY20" fmla="*/ 5331 h 10000"/>
              <a:gd name="connsiteX21" fmla="*/ 4901 w 10011"/>
              <a:gd name="connsiteY21" fmla="*/ 5386 h 10000"/>
              <a:gd name="connsiteX22" fmla="*/ 5188 w 10011"/>
              <a:gd name="connsiteY22" fmla="*/ 5590 h 10000"/>
              <a:gd name="connsiteX23" fmla="*/ 5563 w 10011"/>
              <a:gd name="connsiteY23" fmla="*/ 5434 h 10000"/>
              <a:gd name="connsiteX24" fmla="*/ 5886 w 10011"/>
              <a:gd name="connsiteY24" fmla="*/ 4995 h 10000"/>
              <a:gd name="connsiteX25" fmla="*/ 6173 w 10011"/>
              <a:gd name="connsiteY25" fmla="*/ 2002 h 10000"/>
              <a:gd name="connsiteX26" fmla="*/ 6333 w 10011"/>
              <a:gd name="connsiteY26" fmla="*/ 946 h 10000"/>
              <a:gd name="connsiteX27" fmla="*/ 6576 w 10011"/>
              <a:gd name="connsiteY27" fmla="*/ 417 h 10000"/>
              <a:gd name="connsiteX28" fmla="*/ 6856 w 10011"/>
              <a:gd name="connsiteY28" fmla="*/ 227 h 10000"/>
              <a:gd name="connsiteX29" fmla="*/ 7129 w 10011"/>
              <a:gd name="connsiteY29" fmla="*/ 711 h 10000"/>
              <a:gd name="connsiteX30" fmla="*/ 7368 w 10011"/>
              <a:gd name="connsiteY30" fmla="*/ 2149 h 10000"/>
              <a:gd name="connsiteX31" fmla="*/ 7767 w 10011"/>
              <a:gd name="connsiteY31" fmla="*/ 4263 h 10000"/>
              <a:gd name="connsiteX32" fmla="*/ 8224 w 10011"/>
              <a:gd name="connsiteY32" fmla="*/ 4145 h 10000"/>
              <a:gd name="connsiteX33" fmla="*/ 8564 w 10011"/>
              <a:gd name="connsiteY33" fmla="*/ 3880 h 10000"/>
              <a:gd name="connsiteX34" fmla="*/ 8866 w 10011"/>
              <a:gd name="connsiteY34" fmla="*/ 2179 h 10000"/>
              <a:gd name="connsiteX35" fmla="*/ 9047 w 10011"/>
              <a:gd name="connsiteY35" fmla="*/ 828 h 10000"/>
              <a:gd name="connsiteX36" fmla="*/ 9257 w 10011"/>
              <a:gd name="connsiteY36" fmla="*/ 153 h 10000"/>
              <a:gd name="connsiteX37" fmla="*/ 9586 w 10011"/>
              <a:gd name="connsiteY37" fmla="*/ 80 h 10000"/>
              <a:gd name="connsiteX38" fmla="*/ 9839 w 10011"/>
              <a:gd name="connsiteY38" fmla="*/ 1136 h 10000"/>
              <a:gd name="connsiteX39" fmla="*/ 10009 w 10011"/>
              <a:gd name="connsiteY39" fmla="*/ 1973 h 10000"/>
              <a:gd name="connsiteX40" fmla="*/ 10009 w 10011"/>
              <a:gd name="connsiteY40" fmla="*/ 9897 h 10000"/>
              <a:gd name="connsiteX0" fmla="*/ 20 w 10011"/>
              <a:gd name="connsiteY0" fmla="*/ 10000 h 10000"/>
              <a:gd name="connsiteX1" fmla="*/ 18 w 10011"/>
              <a:gd name="connsiteY1" fmla="*/ 4825 h 10000"/>
              <a:gd name="connsiteX2" fmla="*/ 286 w 10011"/>
              <a:gd name="connsiteY2" fmla="*/ 4690 h 10000"/>
              <a:gd name="connsiteX3" fmla="*/ 778 w 10011"/>
              <a:gd name="connsiteY3" fmla="*/ 4580 h 10000"/>
              <a:gd name="connsiteX4" fmla="*/ 1173 w 10011"/>
              <a:gd name="connsiteY4" fmla="*/ 4397 h 10000"/>
              <a:gd name="connsiteX5" fmla="*/ 1283 w 10011"/>
              <a:gd name="connsiteY5" fmla="*/ 4097 h 10000"/>
              <a:gd name="connsiteX6" fmla="*/ 1489 w 10011"/>
              <a:gd name="connsiteY6" fmla="*/ 3786 h 10000"/>
              <a:gd name="connsiteX7" fmla="*/ 1660 w 10011"/>
              <a:gd name="connsiteY7" fmla="*/ 3669 h 10000"/>
              <a:gd name="connsiteX8" fmla="*/ 1889 w 10011"/>
              <a:gd name="connsiteY8" fmla="*/ 4105 h 10000"/>
              <a:gd name="connsiteX9" fmla="*/ 2120 w 10011"/>
              <a:gd name="connsiteY9" fmla="*/ 4208 h 10000"/>
              <a:gd name="connsiteX10" fmla="*/ 2204 w 10011"/>
              <a:gd name="connsiteY10" fmla="*/ 4398 h 10000"/>
              <a:gd name="connsiteX11" fmla="*/ 2410 w 10011"/>
              <a:gd name="connsiteY11" fmla="*/ 4679 h 10000"/>
              <a:gd name="connsiteX12" fmla="*/ 2618 w 10011"/>
              <a:gd name="connsiteY12" fmla="*/ 2237 h 10000"/>
              <a:gd name="connsiteX13" fmla="*/ 2788 w 10011"/>
              <a:gd name="connsiteY13" fmla="*/ 3352 h 10000"/>
              <a:gd name="connsiteX14" fmla="*/ 2991 w 10011"/>
              <a:gd name="connsiteY14" fmla="*/ 5619 h 10000"/>
              <a:gd name="connsiteX15" fmla="*/ 3336 w 10011"/>
              <a:gd name="connsiteY15" fmla="*/ 5498 h 10000"/>
              <a:gd name="connsiteX16" fmla="*/ 3685 w 10011"/>
              <a:gd name="connsiteY16" fmla="*/ 5250 h 10000"/>
              <a:gd name="connsiteX17" fmla="*/ 3923 w 10011"/>
              <a:gd name="connsiteY17" fmla="*/ 5392 h 10000"/>
              <a:gd name="connsiteX18" fmla="*/ 4062 w 10011"/>
              <a:gd name="connsiteY18" fmla="*/ 5652 h 10000"/>
              <a:gd name="connsiteX19" fmla="*/ 4232 w 10011"/>
              <a:gd name="connsiteY19" fmla="*/ 5490 h 10000"/>
              <a:gd name="connsiteX20" fmla="*/ 4559 w 10011"/>
              <a:gd name="connsiteY20" fmla="*/ 5331 h 10000"/>
              <a:gd name="connsiteX21" fmla="*/ 4901 w 10011"/>
              <a:gd name="connsiteY21" fmla="*/ 5386 h 10000"/>
              <a:gd name="connsiteX22" fmla="*/ 5188 w 10011"/>
              <a:gd name="connsiteY22" fmla="*/ 5590 h 10000"/>
              <a:gd name="connsiteX23" fmla="*/ 5563 w 10011"/>
              <a:gd name="connsiteY23" fmla="*/ 5434 h 10000"/>
              <a:gd name="connsiteX24" fmla="*/ 5886 w 10011"/>
              <a:gd name="connsiteY24" fmla="*/ 4995 h 10000"/>
              <a:gd name="connsiteX25" fmla="*/ 6173 w 10011"/>
              <a:gd name="connsiteY25" fmla="*/ 2002 h 10000"/>
              <a:gd name="connsiteX26" fmla="*/ 6333 w 10011"/>
              <a:gd name="connsiteY26" fmla="*/ 946 h 10000"/>
              <a:gd name="connsiteX27" fmla="*/ 6576 w 10011"/>
              <a:gd name="connsiteY27" fmla="*/ 417 h 10000"/>
              <a:gd name="connsiteX28" fmla="*/ 6856 w 10011"/>
              <a:gd name="connsiteY28" fmla="*/ 227 h 10000"/>
              <a:gd name="connsiteX29" fmla="*/ 7129 w 10011"/>
              <a:gd name="connsiteY29" fmla="*/ 711 h 10000"/>
              <a:gd name="connsiteX30" fmla="*/ 7368 w 10011"/>
              <a:gd name="connsiteY30" fmla="*/ 2149 h 10000"/>
              <a:gd name="connsiteX31" fmla="*/ 7767 w 10011"/>
              <a:gd name="connsiteY31" fmla="*/ 4263 h 10000"/>
              <a:gd name="connsiteX32" fmla="*/ 8224 w 10011"/>
              <a:gd name="connsiteY32" fmla="*/ 4145 h 10000"/>
              <a:gd name="connsiteX33" fmla="*/ 8564 w 10011"/>
              <a:gd name="connsiteY33" fmla="*/ 3880 h 10000"/>
              <a:gd name="connsiteX34" fmla="*/ 8866 w 10011"/>
              <a:gd name="connsiteY34" fmla="*/ 2179 h 10000"/>
              <a:gd name="connsiteX35" fmla="*/ 9047 w 10011"/>
              <a:gd name="connsiteY35" fmla="*/ 828 h 10000"/>
              <a:gd name="connsiteX36" fmla="*/ 9257 w 10011"/>
              <a:gd name="connsiteY36" fmla="*/ 153 h 10000"/>
              <a:gd name="connsiteX37" fmla="*/ 9586 w 10011"/>
              <a:gd name="connsiteY37" fmla="*/ 80 h 10000"/>
              <a:gd name="connsiteX38" fmla="*/ 9839 w 10011"/>
              <a:gd name="connsiteY38" fmla="*/ 1136 h 10000"/>
              <a:gd name="connsiteX39" fmla="*/ 10009 w 10011"/>
              <a:gd name="connsiteY39" fmla="*/ 1973 h 10000"/>
              <a:gd name="connsiteX40" fmla="*/ 10009 w 10011"/>
              <a:gd name="connsiteY40" fmla="*/ 9897 h 10000"/>
              <a:gd name="connsiteX0" fmla="*/ 20 w 10011"/>
              <a:gd name="connsiteY0" fmla="*/ 10000 h 10000"/>
              <a:gd name="connsiteX1" fmla="*/ 18 w 10011"/>
              <a:gd name="connsiteY1" fmla="*/ 4825 h 10000"/>
              <a:gd name="connsiteX2" fmla="*/ 286 w 10011"/>
              <a:gd name="connsiteY2" fmla="*/ 4690 h 10000"/>
              <a:gd name="connsiteX3" fmla="*/ 778 w 10011"/>
              <a:gd name="connsiteY3" fmla="*/ 4580 h 10000"/>
              <a:gd name="connsiteX4" fmla="*/ 1173 w 10011"/>
              <a:gd name="connsiteY4" fmla="*/ 4397 h 10000"/>
              <a:gd name="connsiteX5" fmla="*/ 1283 w 10011"/>
              <a:gd name="connsiteY5" fmla="*/ 4097 h 10000"/>
              <a:gd name="connsiteX6" fmla="*/ 1489 w 10011"/>
              <a:gd name="connsiteY6" fmla="*/ 3786 h 10000"/>
              <a:gd name="connsiteX7" fmla="*/ 1660 w 10011"/>
              <a:gd name="connsiteY7" fmla="*/ 3669 h 10000"/>
              <a:gd name="connsiteX8" fmla="*/ 1889 w 10011"/>
              <a:gd name="connsiteY8" fmla="*/ 4105 h 10000"/>
              <a:gd name="connsiteX9" fmla="*/ 2120 w 10011"/>
              <a:gd name="connsiteY9" fmla="*/ 4208 h 10000"/>
              <a:gd name="connsiteX10" fmla="*/ 2204 w 10011"/>
              <a:gd name="connsiteY10" fmla="*/ 4398 h 10000"/>
              <a:gd name="connsiteX11" fmla="*/ 2410 w 10011"/>
              <a:gd name="connsiteY11" fmla="*/ 4679 h 10000"/>
              <a:gd name="connsiteX12" fmla="*/ 2581 w 10011"/>
              <a:gd name="connsiteY12" fmla="*/ 4687 h 10000"/>
              <a:gd name="connsiteX13" fmla="*/ 2788 w 10011"/>
              <a:gd name="connsiteY13" fmla="*/ 3352 h 10000"/>
              <a:gd name="connsiteX14" fmla="*/ 2991 w 10011"/>
              <a:gd name="connsiteY14" fmla="*/ 5619 h 10000"/>
              <a:gd name="connsiteX15" fmla="*/ 3336 w 10011"/>
              <a:gd name="connsiteY15" fmla="*/ 5498 h 10000"/>
              <a:gd name="connsiteX16" fmla="*/ 3685 w 10011"/>
              <a:gd name="connsiteY16" fmla="*/ 5250 h 10000"/>
              <a:gd name="connsiteX17" fmla="*/ 3923 w 10011"/>
              <a:gd name="connsiteY17" fmla="*/ 5392 h 10000"/>
              <a:gd name="connsiteX18" fmla="*/ 4062 w 10011"/>
              <a:gd name="connsiteY18" fmla="*/ 5652 h 10000"/>
              <a:gd name="connsiteX19" fmla="*/ 4232 w 10011"/>
              <a:gd name="connsiteY19" fmla="*/ 5490 h 10000"/>
              <a:gd name="connsiteX20" fmla="*/ 4559 w 10011"/>
              <a:gd name="connsiteY20" fmla="*/ 5331 h 10000"/>
              <a:gd name="connsiteX21" fmla="*/ 4901 w 10011"/>
              <a:gd name="connsiteY21" fmla="*/ 5386 h 10000"/>
              <a:gd name="connsiteX22" fmla="*/ 5188 w 10011"/>
              <a:gd name="connsiteY22" fmla="*/ 5590 h 10000"/>
              <a:gd name="connsiteX23" fmla="*/ 5563 w 10011"/>
              <a:gd name="connsiteY23" fmla="*/ 5434 h 10000"/>
              <a:gd name="connsiteX24" fmla="*/ 5886 w 10011"/>
              <a:gd name="connsiteY24" fmla="*/ 4995 h 10000"/>
              <a:gd name="connsiteX25" fmla="*/ 6173 w 10011"/>
              <a:gd name="connsiteY25" fmla="*/ 2002 h 10000"/>
              <a:gd name="connsiteX26" fmla="*/ 6333 w 10011"/>
              <a:gd name="connsiteY26" fmla="*/ 946 h 10000"/>
              <a:gd name="connsiteX27" fmla="*/ 6576 w 10011"/>
              <a:gd name="connsiteY27" fmla="*/ 417 h 10000"/>
              <a:gd name="connsiteX28" fmla="*/ 6856 w 10011"/>
              <a:gd name="connsiteY28" fmla="*/ 227 h 10000"/>
              <a:gd name="connsiteX29" fmla="*/ 7129 w 10011"/>
              <a:gd name="connsiteY29" fmla="*/ 711 h 10000"/>
              <a:gd name="connsiteX30" fmla="*/ 7368 w 10011"/>
              <a:gd name="connsiteY30" fmla="*/ 2149 h 10000"/>
              <a:gd name="connsiteX31" fmla="*/ 7767 w 10011"/>
              <a:gd name="connsiteY31" fmla="*/ 4263 h 10000"/>
              <a:gd name="connsiteX32" fmla="*/ 8224 w 10011"/>
              <a:gd name="connsiteY32" fmla="*/ 4145 h 10000"/>
              <a:gd name="connsiteX33" fmla="*/ 8564 w 10011"/>
              <a:gd name="connsiteY33" fmla="*/ 3880 h 10000"/>
              <a:gd name="connsiteX34" fmla="*/ 8866 w 10011"/>
              <a:gd name="connsiteY34" fmla="*/ 2179 h 10000"/>
              <a:gd name="connsiteX35" fmla="*/ 9047 w 10011"/>
              <a:gd name="connsiteY35" fmla="*/ 828 h 10000"/>
              <a:gd name="connsiteX36" fmla="*/ 9257 w 10011"/>
              <a:gd name="connsiteY36" fmla="*/ 153 h 10000"/>
              <a:gd name="connsiteX37" fmla="*/ 9586 w 10011"/>
              <a:gd name="connsiteY37" fmla="*/ 80 h 10000"/>
              <a:gd name="connsiteX38" fmla="*/ 9839 w 10011"/>
              <a:gd name="connsiteY38" fmla="*/ 1136 h 10000"/>
              <a:gd name="connsiteX39" fmla="*/ 10009 w 10011"/>
              <a:gd name="connsiteY39" fmla="*/ 1973 h 10000"/>
              <a:gd name="connsiteX40" fmla="*/ 10009 w 10011"/>
              <a:gd name="connsiteY40" fmla="*/ 9897 h 10000"/>
              <a:gd name="connsiteX0" fmla="*/ 20 w 10011"/>
              <a:gd name="connsiteY0" fmla="*/ 10000 h 10000"/>
              <a:gd name="connsiteX1" fmla="*/ 18 w 10011"/>
              <a:gd name="connsiteY1" fmla="*/ 4825 h 10000"/>
              <a:gd name="connsiteX2" fmla="*/ 286 w 10011"/>
              <a:gd name="connsiteY2" fmla="*/ 4690 h 10000"/>
              <a:gd name="connsiteX3" fmla="*/ 778 w 10011"/>
              <a:gd name="connsiteY3" fmla="*/ 4580 h 10000"/>
              <a:gd name="connsiteX4" fmla="*/ 1173 w 10011"/>
              <a:gd name="connsiteY4" fmla="*/ 4397 h 10000"/>
              <a:gd name="connsiteX5" fmla="*/ 1283 w 10011"/>
              <a:gd name="connsiteY5" fmla="*/ 4097 h 10000"/>
              <a:gd name="connsiteX6" fmla="*/ 1489 w 10011"/>
              <a:gd name="connsiteY6" fmla="*/ 3786 h 10000"/>
              <a:gd name="connsiteX7" fmla="*/ 1660 w 10011"/>
              <a:gd name="connsiteY7" fmla="*/ 3669 h 10000"/>
              <a:gd name="connsiteX8" fmla="*/ 1889 w 10011"/>
              <a:gd name="connsiteY8" fmla="*/ 4105 h 10000"/>
              <a:gd name="connsiteX9" fmla="*/ 2120 w 10011"/>
              <a:gd name="connsiteY9" fmla="*/ 4208 h 10000"/>
              <a:gd name="connsiteX10" fmla="*/ 2204 w 10011"/>
              <a:gd name="connsiteY10" fmla="*/ 4398 h 10000"/>
              <a:gd name="connsiteX11" fmla="*/ 2410 w 10011"/>
              <a:gd name="connsiteY11" fmla="*/ 4679 h 10000"/>
              <a:gd name="connsiteX12" fmla="*/ 2581 w 10011"/>
              <a:gd name="connsiteY12" fmla="*/ 4687 h 10000"/>
              <a:gd name="connsiteX13" fmla="*/ 2733 w 10011"/>
              <a:gd name="connsiteY13" fmla="*/ 5190 h 10000"/>
              <a:gd name="connsiteX14" fmla="*/ 2991 w 10011"/>
              <a:gd name="connsiteY14" fmla="*/ 5619 h 10000"/>
              <a:gd name="connsiteX15" fmla="*/ 3336 w 10011"/>
              <a:gd name="connsiteY15" fmla="*/ 5498 h 10000"/>
              <a:gd name="connsiteX16" fmla="*/ 3685 w 10011"/>
              <a:gd name="connsiteY16" fmla="*/ 5250 h 10000"/>
              <a:gd name="connsiteX17" fmla="*/ 3923 w 10011"/>
              <a:gd name="connsiteY17" fmla="*/ 5392 h 10000"/>
              <a:gd name="connsiteX18" fmla="*/ 4062 w 10011"/>
              <a:gd name="connsiteY18" fmla="*/ 5652 h 10000"/>
              <a:gd name="connsiteX19" fmla="*/ 4232 w 10011"/>
              <a:gd name="connsiteY19" fmla="*/ 5490 h 10000"/>
              <a:gd name="connsiteX20" fmla="*/ 4559 w 10011"/>
              <a:gd name="connsiteY20" fmla="*/ 5331 h 10000"/>
              <a:gd name="connsiteX21" fmla="*/ 4901 w 10011"/>
              <a:gd name="connsiteY21" fmla="*/ 5386 h 10000"/>
              <a:gd name="connsiteX22" fmla="*/ 5188 w 10011"/>
              <a:gd name="connsiteY22" fmla="*/ 5590 h 10000"/>
              <a:gd name="connsiteX23" fmla="*/ 5563 w 10011"/>
              <a:gd name="connsiteY23" fmla="*/ 5434 h 10000"/>
              <a:gd name="connsiteX24" fmla="*/ 5886 w 10011"/>
              <a:gd name="connsiteY24" fmla="*/ 4995 h 10000"/>
              <a:gd name="connsiteX25" fmla="*/ 6173 w 10011"/>
              <a:gd name="connsiteY25" fmla="*/ 2002 h 10000"/>
              <a:gd name="connsiteX26" fmla="*/ 6333 w 10011"/>
              <a:gd name="connsiteY26" fmla="*/ 946 h 10000"/>
              <a:gd name="connsiteX27" fmla="*/ 6576 w 10011"/>
              <a:gd name="connsiteY27" fmla="*/ 417 h 10000"/>
              <a:gd name="connsiteX28" fmla="*/ 6856 w 10011"/>
              <a:gd name="connsiteY28" fmla="*/ 227 h 10000"/>
              <a:gd name="connsiteX29" fmla="*/ 7129 w 10011"/>
              <a:gd name="connsiteY29" fmla="*/ 711 h 10000"/>
              <a:gd name="connsiteX30" fmla="*/ 7368 w 10011"/>
              <a:gd name="connsiteY30" fmla="*/ 2149 h 10000"/>
              <a:gd name="connsiteX31" fmla="*/ 7767 w 10011"/>
              <a:gd name="connsiteY31" fmla="*/ 4263 h 10000"/>
              <a:gd name="connsiteX32" fmla="*/ 8224 w 10011"/>
              <a:gd name="connsiteY32" fmla="*/ 4145 h 10000"/>
              <a:gd name="connsiteX33" fmla="*/ 8564 w 10011"/>
              <a:gd name="connsiteY33" fmla="*/ 3880 h 10000"/>
              <a:gd name="connsiteX34" fmla="*/ 8866 w 10011"/>
              <a:gd name="connsiteY34" fmla="*/ 2179 h 10000"/>
              <a:gd name="connsiteX35" fmla="*/ 9047 w 10011"/>
              <a:gd name="connsiteY35" fmla="*/ 828 h 10000"/>
              <a:gd name="connsiteX36" fmla="*/ 9257 w 10011"/>
              <a:gd name="connsiteY36" fmla="*/ 153 h 10000"/>
              <a:gd name="connsiteX37" fmla="*/ 9586 w 10011"/>
              <a:gd name="connsiteY37" fmla="*/ 80 h 10000"/>
              <a:gd name="connsiteX38" fmla="*/ 9839 w 10011"/>
              <a:gd name="connsiteY38" fmla="*/ 1136 h 10000"/>
              <a:gd name="connsiteX39" fmla="*/ 10009 w 10011"/>
              <a:gd name="connsiteY39" fmla="*/ 1973 h 10000"/>
              <a:gd name="connsiteX40" fmla="*/ 10009 w 10011"/>
              <a:gd name="connsiteY40" fmla="*/ 989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11" h="10000">
                <a:moveTo>
                  <a:pt x="20" y="10000"/>
                </a:moveTo>
                <a:cubicBezTo>
                  <a:pt x="23" y="8518"/>
                  <a:pt x="-27" y="6073"/>
                  <a:pt x="18" y="4825"/>
                </a:cubicBezTo>
                <a:cubicBezTo>
                  <a:pt x="247" y="5148"/>
                  <a:pt x="159" y="4731"/>
                  <a:pt x="286" y="4690"/>
                </a:cubicBezTo>
                <a:cubicBezTo>
                  <a:pt x="413" y="4649"/>
                  <a:pt x="630" y="4629"/>
                  <a:pt x="778" y="4580"/>
                </a:cubicBezTo>
                <a:cubicBezTo>
                  <a:pt x="926" y="4531"/>
                  <a:pt x="1089" y="4477"/>
                  <a:pt x="1173" y="4397"/>
                </a:cubicBezTo>
                <a:cubicBezTo>
                  <a:pt x="1257" y="4317"/>
                  <a:pt x="1230" y="4199"/>
                  <a:pt x="1283" y="4097"/>
                </a:cubicBezTo>
                <a:cubicBezTo>
                  <a:pt x="1336" y="3995"/>
                  <a:pt x="1426" y="3857"/>
                  <a:pt x="1489" y="3786"/>
                </a:cubicBezTo>
                <a:cubicBezTo>
                  <a:pt x="1552" y="3715"/>
                  <a:pt x="1581" y="3698"/>
                  <a:pt x="1660" y="3669"/>
                </a:cubicBezTo>
                <a:cubicBezTo>
                  <a:pt x="1740" y="3609"/>
                  <a:pt x="1809" y="4076"/>
                  <a:pt x="1889" y="4105"/>
                </a:cubicBezTo>
                <a:cubicBezTo>
                  <a:pt x="1966" y="4105"/>
                  <a:pt x="2059" y="4148"/>
                  <a:pt x="2120" y="4208"/>
                </a:cubicBezTo>
                <a:cubicBezTo>
                  <a:pt x="2181" y="4251"/>
                  <a:pt x="2156" y="4320"/>
                  <a:pt x="2204" y="4398"/>
                </a:cubicBezTo>
                <a:cubicBezTo>
                  <a:pt x="2252" y="4476"/>
                  <a:pt x="2347" y="4631"/>
                  <a:pt x="2410" y="4679"/>
                </a:cubicBezTo>
                <a:cubicBezTo>
                  <a:pt x="2473" y="4727"/>
                  <a:pt x="2527" y="4602"/>
                  <a:pt x="2581" y="4687"/>
                </a:cubicBezTo>
                <a:cubicBezTo>
                  <a:pt x="2635" y="4772"/>
                  <a:pt x="2665" y="5035"/>
                  <a:pt x="2733" y="5190"/>
                </a:cubicBezTo>
                <a:cubicBezTo>
                  <a:pt x="2801" y="5345"/>
                  <a:pt x="2890" y="5568"/>
                  <a:pt x="2991" y="5619"/>
                </a:cubicBezTo>
                <a:cubicBezTo>
                  <a:pt x="3092" y="5670"/>
                  <a:pt x="3220" y="5560"/>
                  <a:pt x="3336" y="5498"/>
                </a:cubicBezTo>
                <a:cubicBezTo>
                  <a:pt x="3452" y="5437"/>
                  <a:pt x="3587" y="5268"/>
                  <a:pt x="3685" y="5250"/>
                </a:cubicBezTo>
                <a:cubicBezTo>
                  <a:pt x="3783" y="5232"/>
                  <a:pt x="3860" y="5325"/>
                  <a:pt x="3923" y="5392"/>
                </a:cubicBezTo>
                <a:cubicBezTo>
                  <a:pt x="3986" y="5459"/>
                  <a:pt x="3988" y="5725"/>
                  <a:pt x="4062" y="5652"/>
                </a:cubicBezTo>
                <a:cubicBezTo>
                  <a:pt x="4134" y="5549"/>
                  <a:pt x="4149" y="5544"/>
                  <a:pt x="4232" y="5490"/>
                </a:cubicBezTo>
                <a:cubicBezTo>
                  <a:pt x="4315" y="5437"/>
                  <a:pt x="4448" y="5348"/>
                  <a:pt x="4559" y="5331"/>
                </a:cubicBezTo>
                <a:cubicBezTo>
                  <a:pt x="4670" y="5314"/>
                  <a:pt x="4796" y="5343"/>
                  <a:pt x="4901" y="5386"/>
                </a:cubicBezTo>
                <a:cubicBezTo>
                  <a:pt x="5006" y="5429"/>
                  <a:pt x="5078" y="5582"/>
                  <a:pt x="5188" y="5590"/>
                </a:cubicBezTo>
                <a:cubicBezTo>
                  <a:pt x="5298" y="5598"/>
                  <a:pt x="5447" y="5533"/>
                  <a:pt x="5563" y="5434"/>
                </a:cubicBezTo>
                <a:cubicBezTo>
                  <a:pt x="5679" y="5335"/>
                  <a:pt x="5784" y="5567"/>
                  <a:pt x="5886" y="4995"/>
                </a:cubicBezTo>
                <a:cubicBezTo>
                  <a:pt x="5988" y="4423"/>
                  <a:pt x="6098" y="2678"/>
                  <a:pt x="6173" y="2002"/>
                </a:cubicBezTo>
                <a:cubicBezTo>
                  <a:pt x="6247" y="1327"/>
                  <a:pt x="6265" y="1210"/>
                  <a:pt x="6333" y="946"/>
                </a:cubicBezTo>
                <a:cubicBezTo>
                  <a:pt x="6399" y="682"/>
                  <a:pt x="6489" y="534"/>
                  <a:pt x="6576" y="417"/>
                </a:cubicBezTo>
                <a:cubicBezTo>
                  <a:pt x="6664" y="299"/>
                  <a:pt x="6763" y="182"/>
                  <a:pt x="6856" y="227"/>
                </a:cubicBezTo>
                <a:cubicBezTo>
                  <a:pt x="6948" y="270"/>
                  <a:pt x="7044" y="388"/>
                  <a:pt x="7129" y="711"/>
                </a:cubicBezTo>
                <a:cubicBezTo>
                  <a:pt x="7214" y="1033"/>
                  <a:pt x="7262" y="1562"/>
                  <a:pt x="7368" y="2149"/>
                </a:cubicBezTo>
                <a:cubicBezTo>
                  <a:pt x="7474" y="2736"/>
                  <a:pt x="7624" y="3925"/>
                  <a:pt x="7767" y="4263"/>
                </a:cubicBezTo>
                <a:cubicBezTo>
                  <a:pt x="7910" y="4599"/>
                  <a:pt x="8091" y="4203"/>
                  <a:pt x="8224" y="4145"/>
                </a:cubicBezTo>
                <a:cubicBezTo>
                  <a:pt x="8356" y="4086"/>
                  <a:pt x="8457" y="4203"/>
                  <a:pt x="8564" y="3880"/>
                </a:cubicBezTo>
                <a:cubicBezTo>
                  <a:pt x="8670" y="3558"/>
                  <a:pt x="8787" y="2692"/>
                  <a:pt x="8866" y="2179"/>
                </a:cubicBezTo>
                <a:cubicBezTo>
                  <a:pt x="8947" y="1664"/>
                  <a:pt x="8984" y="1165"/>
                  <a:pt x="9047" y="828"/>
                </a:cubicBezTo>
                <a:cubicBezTo>
                  <a:pt x="9111" y="491"/>
                  <a:pt x="9167" y="270"/>
                  <a:pt x="9257" y="153"/>
                </a:cubicBezTo>
                <a:cubicBezTo>
                  <a:pt x="9347" y="35"/>
                  <a:pt x="9491" y="-82"/>
                  <a:pt x="9586" y="80"/>
                </a:cubicBezTo>
                <a:cubicBezTo>
                  <a:pt x="9682" y="241"/>
                  <a:pt x="9769" y="828"/>
                  <a:pt x="9839" y="1136"/>
                </a:cubicBezTo>
                <a:cubicBezTo>
                  <a:pt x="9908" y="1445"/>
                  <a:pt x="9834" y="1181"/>
                  <a:pt x="10009" y="1973"/>
                </a:cubicBezTo>
                <a:cubicBezTo>
                  <a:pt x="10014" y="4057"/>
                  <a:pt x="10009" y="8254"/>
                  <a:pt x="10009" y="9897"/>
                </a:cubicBezTo>
              </a:path>
            </a:pathLst>
          </a:custGeom>
          <a:solidFill>
            <a:srgbClr val="271E03"/>
          </a:solidFill>
          <a:ln w="9525">
            <a:solidFill>
              <a:schemeClr val="tx1"/>
            </a:solidFill>
            <a:round/>
            <a:headEnd/>
            <a:tailEnd/>
          </a:ln>
        </p:spPr>
        <p:txBody>
          <a:bodyPr wrap="none" anchor="ctr"/>
          <a:lstStyle/>
          <a:p>
            <a:endParaRPr lang="en-US"/>
          </a:p>
        </p:txBody>
      </p:sp>
      <p:grpSp>
        <p:nvGrpSpPr>
          <p:cNvPr id="407" name="Group 233"/>
          <p:cNvGrpSpPr>
            <a:grpSpLocks/>
          </p:cNvGrpSpPr>
          <p:nvPr/>
        </p:nvGrpSpPr>
        <p:grpSpPr bwMode="auto">
          <a:xfrm>
            <a:off x="5619750" y="1790700"/>
            <a:ext cx="2727325" cy="3844925"/>
            <a:chOff x="1375" y="1666"/>
            <a:chExt cx="1718" cy="2422"/>
          </a:xfrm>
        </p:grpSpPr>
        <p:sp>
          <p:nvSpPr>
            <p:cNvPr id="408" name="Freeform 234"/>
            <p:cNvSpPr>
              <a:spLocks/>
            </p:cNvSpPr>
            <p:nvPr/>
          </p:nvSpPr>
          <p:spPr bwMode="auto">
            <a:xfrm>
              <a:off x="2112" y="2448"/>
              <a:ext cx="392" cy="1622"/>
            </a:xfrm>
            <a:custGeom>
              <a:avLst/>
              <a:gdLst>
                <a:gd name="T0" fmla="*/ 215 w 392"/>
                <a:gd name="T1" fmla="*/ 1572 h 1622"/>
                <a:gd name="T2" fmla="*/ 336 w 392"/>
                <a:gd name="T3" fmla="*/ 1488 h 1622"/>
                <a:gd name="T4" fmla="*/ 336 w 392"/>
                <a:gd name="T5" fmla="*/ 768 h 1622"/>
                <a:gd name="T6" fmla="*/ 0 w 392"/>
                <a:gd name="T7" fmla="*/ 0 h 1622"/>
              </a:gdLst>
              <a:ahLst/>
              <a:cxnLst>
                <a:cxn ang="0">
                  <a:pos x="T0" y="T1"/>
                </a:cxn>
                <a:cxn ang="0">
                  <a:pos x="T2" y="T3"/>
                </a:cxn>
                <a:cxn ang="0">
                  <a:pos x="T4" y="T5"/>
                </a:cxn>
                <a:cxn ang="0">
                  <a:pos x="T6" y="T7"/>
                </a:cxn>
              </a:cxnLst>
              <a:rect l="0" t="0" r="r" b="b"/>
              <a:pathLst>
                <a:path w="392" h="1622">
                  <a:moveTo>
                    <a:pt x="215" y="1572"/>
                  </a:moveTo>
                  <a:cubicBezTo>
                    <a:pt x="250" y="1575"/>
                    <a:pt x="316" y="1622"/>
                    <a:pt x="336" y="1488"/>
                  </a:cubicBezTo>
                  <a:cubicBezTo>
                    <a:pt x="356" y="1354"/>
                    <a:pt x="392" y="1016"/>
                    <a:pt x="336" y="768"/>
                  </a:cubicBezTo>
                  <a:cubicBezTo>
                    <a:pt x="280" y="520"/>
                    <a:pt x="140" y="260"/>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09" name="Freeform 235"/>
            <p:cNvSpPr>
              <a:spLocks/>
            </p:cNvSpPr>
            <p:nvPr/>
          </p:nvSpPr>
          <p:spPr bwMode="auto">
            <a:xfrm>
              <a:off x="2352" y="2304"/>
              <a:ext cx="256" cy="1776"/>
            </a:xfrm>
            <a:custGeom>
              <a:avLst/>
              <a:gdLst>
                <a:gd name="T0" fmla="*/ 0 w 256"/>
                <a:gd name="T1" fmla="*/ 1728 h 1776"/>
                <a:gd name="T2" fmla="*/ 96 w 256"/>
                <a:gd name="T3" fmla="*/ 1728 h 1776"/>
                <a:gd name="T4" fmla="*/ 144 w 256"/>
                <a:gd name="T5" fmla="*/ 1680 h 1776"/>
                <a:gd name="T6" fmla="*/ 240 w 256"/>
                <a:gd name="T7" fmla="*/ 1152 h 1776"/>
                <a:gd name="T8" fmla="*/ 240 w 256"/>
                <a:gd name="T9" fmla="*/ 528 h 1776"/>
                <a:gd name="T10" fmla="*/ 192 w 256"/>
                <a:gd name="T11" fmla="*/ 0 h 1776"/>
              </a:gdLst>
              <a:ahLst/>
              <a:cxnLst>
                <a:cxn ang="0">
                  <a:pos x="T0" y="T1"/>
                </a:cxn>
                <a:cxn ang="0">
                  <a:pos x="T2" y="T3"/>
                </a:cxn>
                <a:cxn ang="0">
                  <a:pos x="T4" y="T5"/>
                </a:cxn>
                <a:cxn ang="0">
                  <a:pos x="T6" y="T7"/>
                </a:cxn>
                <a:cxn ang="0">
                  <a:pos x="T8" y="T9"/>
                </a:cxn>
                <a:cxn ang="0">
                  <a:pos x="T10" y="T11"/>
                </a:cxn>
              </a:cxnLst>
              <a:rect l="0" t="0" r="r" b="b"/>
              <a:pathLst>
                <a:path w="256" h="1776">
                  <a:moveTo>
                    <a:pt x="0" y="1728"/>
                  </a:moveTo>
                  <a:cubicBezTo>
                    <a:pt x="36" y="1732"/>
                    <a:pt x="72" y="1736"/>
                    <a:pt x="96" y="1728"/>
                  </a:cubicBezTo>
                  <a:cubicBezTo>
                    <a:pt x="120" y="1720"/>
                    <a:pt x="120" y="1776"/>
                    <a:pt x="144" y="1680"/>
                  </a:cubicBezTo>
                  <a:cubicBezTo>
                    <a:pt x="168" y="1584"/>
                    <a:pt x="224" y="1344"/>
                    <a:pt x="240" y="1152"/>
                  </a:cubicBezTo>
                  <a:cubicBezTo>
                    <a:pt x="256" y="960"/>
                    <a:pt x="248" y="720"/>
                    <a:pt x="240" y="528"/>
                  </a:cubicBezTo>
                  <a:cubicBezTo>
                    <a:pt x="232" y="336"/>
                    <a:pt x="212" y="168"/>
                    <a:pt x="19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10" name="Freeform 236"/>
            <p:cNvSpPr>
              <a:spLocks/>
            </p:cNvSpPr>
            <p:nvPr/>
          </p:nvSpPr>
          <p:spPr bwMode="auto">
            <a:xfrm>
              <a:off x="2304" y="2208"/>
              <a:ext cx="240" cy="1824"/>
            </a:xfrm>
            <a:custGeom>
              <a:avLst/>
              <a:gdLst>
                <a:gd name="T0" fmla="*/ 144 w 240"/>
                <a:gd name="T1" fmla="*/ 1824 h 1824"/>
                <a:gd name="T2" fmla="*/ 192 w 240"/>
                <a:gd name="T3" fmla="*/ 1584 h 1824"/>
                <a:gd name="T4" fmla="*/ 240 w 240"/>
                <a:gd name="T5" fmla="*/ 1200 h 1824"/>
                <a:gd name="T6" fmla="*/ 192 w 240"/>
                <a:gd name="T7" fmla="*/ 672 h 1824"/>
                <a:gd name="T8" fmla="*/ 0 w 240"/>
                <a:gd name="T9" fmla="*/ 0 h 1824"/>
              </a:gdLst>
              <a:ahLst/>
              <a:cxnLst>
                <a:cxn ang="0">
                  <a:pos x="T0" y="T1"/>
                </a:cxn>
                <a:cxn ang="0">
                  <a:pos x="T2" y="T3"/>
                </a:cxn>
                <a:cxn ang="0">
                  <a:pos x="T4" y="T5"/>
                </a:cxn>
                <a:cxn ang="0">
                  <a:pos x="T6" y="T7"/>
                </a:cxn>
                <a:cxn ang="0">
                  <a:pos x="T8" y="T9"/>
                </a:cxn>
              </a:cxnLst>
              <a:rect l="0" t="0" r="r" b="b"/>
              <a:pathLst>
                <a:path w="240" h="1824">
                  <a:moveTo>
                    <a:pt x="144" y="1824"/>
                  </a:moveTo>
                  <a:cubicBezTo>
                    <a:pt x="160" y="1756"/>
                    <a:pt x="176" y="1688"/>
                    <a:pt x="192" y="1584"/>
                  </a:cubicBezTo>
                  <a:cubicBezTo>
                    <a:pt x="208" y="1480"/>
                    <a:pt x="240" y="1352"/>
                    <a:pt x="240" y="1200"/>
                  </a:cubicBezTo>
                  <a:cubicBezTo>
                    <a:pt x="240" y="1048"/>
                    <a:pt x="232" y="872"/>
                    <a:pt x="192" y="672"/>
                  </a:cubicBezTo>
                  <a:cubicBezTo>
                    <a:pt x="152" y="472"/>
                    <a:pt x="76" y="236"/>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11" name="Freeform 237"/>
            <p:cNvSpPr>
              <a:spLocks/>
            </p:cNvSpPr>
            <p:nvPr/>
          </p:nvSpPr>
          <p:spPr bwMode="auto">
            <a:xfrm>
              <a:off x="2448" y="2256"/>
              <a:ext cx="208" cy="1776"/>
            </a:xfrm>
            <a:custGeom>
              <a:avLst/>
              <a:gdLst>
                <a:gd name="T0" fmla="*/ 0 w 208"/>
                <a:gd name="T1" fmla="*/ 1776 h 1776"/>
                <a:gd name="T2" fmla="*/ 48 w 208"/>
                <a:gd name="T3" fmla="*/ 1632 h 1776"/>
                <a:gd name="T4" fmla="*/ 96 w 208"/>
                <a:gd name="T5" fmla="*/ 1392 h 1776"/>
                <a:gd name="T6" fmla="*/ 192 w 208"/>
                <a:gd name="T7" fmla="*/ 672 h 1776"/>
                <a:gd name="T8" fmla="*/ 192 w 208"/>
                <a:gd name="T9" fmla="*/ 240 h 1776"/>
                <a:gd name="T10" fmla="*/ 192 w 208"/>
                <a:gd name="T11" fmla="*/ 0 h 1776"/>
              </a:gdLst>
              <a:ahLst/>
              <a:cxnLst>
                <a:cxn ang="0">
                  <a:pos x="T0" y="T1"/>
                </a:cxn>
                <a:cxn ang="0">
                  <a:pos x="T2" y="T3"/>
                </a:cxn>
                <a:cxn ang="0">
                  <a:pos x="T4" y="T5"/>
                </a:cxn>
                <a:cxn ang="0">
                  <a:pos x="T6" y="T7"/>
                </a:cxn>
                <a:cxn ang="0">
                  <a:pos x="T8" y="T9"/>
                </a:cxn>
                <a:cxn ang="0">
                  <a:pos x="T10" y="T11"/>
                </a:cxn>
              </a:cxnLst>
              <a:rect l="0" t="0" r="r" b="b"/>
              <a:pathLst>
                <a:path w="208" h="1776">
                  <a:moveTo>
                    <a:pt x="0" y="1776"/>
                  </a:moveTo>
                  <a:cubicBezTo>
                    <a:pt x="16" y="1736"/>
                    <a:pt x="32" y="1696"/>
                    <a:pt x="48" y="1632"/>
                  </a:cubicBezTo>
                  <a:cubicBezTo>
                    <a:pt x="64" y="1568"/>
                    <a:pt x="72" y="1552"/>
                    <a:pt x="96" y="1392"/>
                  </a:cubicBezTo>
                  <a:cubicBezTo>
                    <a:pt x="120" y="1232"/>
                    <a:pt x="176" y="864"/>
                    <a:pt x="192" y="672"/>
                  </a:cubicBezTo>
                  <a:cubicBezTo>
                    <a:pt x="208" y="480"/>
                    <a:pt x="192" y="352"/>
                    <a:pt x="192" y="240"/>
                  </a:cubicBezTo>
                  <a:cubicBezTo>
                    <a:pt x="192" y="128"/>
                    <a:pt x="192" y="64"/>
                    <a:pt x="19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12" name="Freeform 238"/>
            <p:cNvSpPr>
              <a:spLocks/>
            </p:cNvSpPr>
            <p:nvPr/>
          </p:nvSpPr>
          <p:spPr bwMode="auto">
            <a:xfrm>
              <a:off x="2016" y="2448"/>
              <a:ext cx="440" cy="1584"/>
            </a:xfrm>
            <a:custGeom>
              <a:avLst/>
              <a:gdLst>
                <a:gd name="T0" fmla="*/ 384 w 440"/>
                <a:gd name="T1" fmla="*/ 1584 h 1584"/>
                <a:gd name="T2" fmla="*/ 432 w 440"/>
                <a:gd name="T3" fmla="*/ 1536 h 1584"/>
                <a:gd name="T4" fmla="*/ 432 w 440"/>
                <a:gd name="T5" fmla="*/ 1440 h 1584"/>
                <a:gd name="T6" fmla="*/ 384 w 440"/>
                <a:gd name="T7" fmla="*/ 1008 h 1584"/>
                <a:gd name="T8" fmla="*/ 288 w 440"/>
                <a:gd name="T9" fmla="*/ 624 h 1584"/>
                <a:gd name="T10" fmla="*/ 96 w 440"/>
                <a:gd name="T11" fmla="*/ 192 h 1584"/>
                <a:gd name="T12" fmla="*/ 0 w 440"/>
                <a:gd name="T13" fmla="*/ 0 h 1584"/>
              </a:gdLst>
              <a:ahLst/>
              <a:cxnLst>
                <a:cxn ang="0">
                  <a:pos x="T0" y="T1"/>
                </a:cxn>
                <a:cxn ang="0">
                  <a:pos x="T2" y="T3"/>
                </a:cxn>
                <a:cxn ang="0">
                  <a:pos x="T4" y="T5"/>
                </a:cxn>
                <a:cxn ang="0">
                  <a:pos x="T6" y="T7"/>
                </a:cxn>
                <a:cxn ang="0">
                  <a:pos x="T8" y="T9"/>
                </a:cxn>
                <a:cxn ang="0">
                  <a:pos x="T10" y="T11"/>
                </a:cxn>
                <a:cxn ang="0">
                  <a:pos x="T12" y="T13"/>
                </a:cxn>
              </a:cxnLst>
              <a:rect l="0" t="0" r="r" b="b"/>
              <a:pathLst>
                <a:path w="440" h="1584">
                  <a:moveTo>
                    <a:pt x="384" y="1584"/>
                  </a:moveTo>
                  <a:cubicBezTo>
                    <a:pt x="404" y="1572"/>
                    <a:pt x="424" y="1560"/>
                    <a:pt x="432" y="1536"/>
                  </a:cubicBezTo>
                  <a:cubicBezTo>
                    <a:pt x="440" y="1512"/>
                    <a:pt x="440" y="1528"/>
                    <a:pt x="432" y="1440"/>
                  </a:cubicBezTo>
                  <a:cubicBezTo>
                    <a:pt x="424" y="1352"/>
                    <a:pt x="408" y="1144"/>
                    <a:pt x="384" y="1008"/>
                  </a:cubicBezTo>
                  <a:cubicBezTo>
                    <a:pt x="360" y="872"/>
                    <a:pt x="336" y="760"/>
                    <a:pt x="288" y="624"/>
                  </a:cubicBezTo>
                  <a:cubicBezTo>
                    <a:pt x="240" y="488"/>
                    <a:pt x="144" y="296"/>
                    <a:pt x="96" y="192"/>
                  </a:cubicBezTo>
                  <a:cubicBezTo>
                    <a:pt x="48" y="88"/>
                    <a:pt x="24" y="44"/>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13" name="Freeform 239"/>
            <p:cNvSpPr>
              <a:spLocks/>
            </p:cNvSpPr>
            <p:nvPr/>
          </p:nvSpPr>
          <p:spPr bwMode="auto">
            <a:xfrm>
              <a:off x="2208" y="2400"/>
              <a:ext cx="304" cy="1688"/>
            </a:xfrm>
            <a:custGeom>
              <a:avLst/>
              <a:gdLst>
                <a:gd name="T0" fmla="*/ 240 w 304"/>
                <a:gd name="T1" fmla="*/ 1632 h 1688"/>
                <a:gd name="T2" fmla="*/ 288 w 304"/>
                <a:gd name="T3" fmla="*/ 1584 h 1688"/>
                <a:gd name="T4" fmla="*/ 288 w 304"/>
                <a:gd name="T5" fmla="*/ 1008 h 1688"/>
                <a:gd name="T6" fmla="*/ 192 w 304"/>
                <a:gd name="T7" fmla="*/ 528 h 1688"/>
                <a:gd name="T8" fmla="*/ 0 w 304"/>
                <a:gd name="T9" fmla="*/ 0 h 1688"/>
              </a:gdLst>
              <a:ahLst/>
              <a:cxnLst>
                <a:cxn ang="0">
                  <a:pos x="T0" y="T1"/>
                </a:cxn>
                <a:cxn ang="0">
                  <a:pos x="T2" y="T3"/>
                </a:cxn>
                <a:cxn ang="0">
                  <a:pos x="T4" y="T5"/>
                </a:cxn>
                <a:cxn ang="0">
                  <a:pos x="T6" y="T7"/>
                </a:cxn>
                <a:cxn ang="0">
                  <a:pos x="T8" y="T9"/>
                </a:cxn>
              </a:cxnLst>
              <a:rect l="0" t="0" r="r" b="b"/>
              <a:pathLst>
                <a:path w="304" h="1688">
                  <a:moveTo>
                    <a:pt x="240" y="1632"/>
                  </a:moveTo>
                  <a:cubicBezTo>
                    <a:pt x="260" y="1660"/>
                    <a:pt x="280" y="1688"/>
                    <a:pt x="288" y="1584"/>
                  </a:cubicBezTo>
                  <a:cubicBezTo>
                    <a:pt x="296" y="1480"/>
                    <a:pt x="304" y="1184"/>
                    <a:pt x="288" y="1008"/>
                  </a:cubicBezTo>
                  <a:cubicBezTo>
                    <a:pt x="272" y="832"/>
                    <a:pt x="240" y="696"/>
                    <a:pt x="192" y="528"/>
                  </a:cubicBezTo>
                  <a:cubicBezTo>
                    <a:pt x="144" y="360"/>
                    <a:pt x="72" y="180"/>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14" name="Freeform 240"/>
            <p:cNvSpPr>
              <a:spLocks/>
            </p:cNvSpPr>
            <p:nvPr/>
          </p:nvSpPr>
          <p:spPr bwMode="auto">
            <a:xfrm>
              <a:off x="1920" y="2976"/>
              <a:ext cx="528" cy="1008"/>
            </a:xfrm>
            <a:custGeom>
              <a:avLst/>
              <a:gdLst>
                <a:gd name="T0" fmla="*/ 528 w 528"/>
                <a:gd name="T1" fmla="*/ 1008 h 1008"/>
                <a:gd name="T2" fmla="*/ 480 w 528"/>
                <a:gd name="T3" fmla="*/ 624 h 1008"/>
                <a:gd name="T4" fmla="*/ 240 w 528"/>
                <a:gd name="T5" fmla="*/ 240 h 1008"/>
                <a:gd name="T6" fmla="*/ 0 w 528"/>
                <a:gd name="T7" fmla="*/ 0 h 1008"/>
              </a:gdLst>
              <a:ahLst/>
              <a:cxnLst>
                <a:cxn ang="0">
                  <a:pos x="T0" y="T1"/>
                </a:cxn>
                <a:cxn ang="0">
                  <a:pos x="T2" y="T3"/>
                </a:cxn>
                <a:cxn ang="0">
                  <a:pos x="T4" y="T5"/>
                </a:cxn>
                <a:cxn ang="0">
                  <a:pos x="T6" y="T7"/>
                </a:cxn>
              </a:cxnLst>
              <a:rect l="0" t="0" r="r" b="b"/>
              <a:pathLst>
                <a:path w="528" h="1008">
                  <a:moveTo>
                    <a:pt x="528" y="1008"/>
                  </a:moveTo>
                  <a:cubicBezTo>
                    <a:pt x="528" y="880"/>
                    <a:pt x="528" y="752"/>
                    <a:pt x="480" y="624"/>
                  </a:cubicBezTo>
                  <a:cubicBezTo>
                    <a:pt x="432" y="496"/>
                    <a:pt x="320" y="344"/>
                    <a:pt x="240" y="240"/>
                  </a:cubicBezTo>
                  <a:cubicBezTo>
                    <a:pt x="160" y="136"/>
                    <a:pt x="80" y="68"/>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15" name="Freeform 241"/>
            <p:cNvSpPr>
              <a:spLocks/>
            </p:cNvSpPr>
            <p:nvPr/>
          </p:nvSpPr>
          <p:spPr bwMode="auto">
            <a:xfrm>
              <a:off x="2496" y="2640"/>
              <a:ext cx="432" cy="1344"/>
            </a:xfrm>
            <a:custGeom>
              <a:avLst/>
              <a:gdLst>
                <a:gd name="T0" fmla="*/ 0 w 432"/>
                <a:gd name="T1" fmla="*/ 1344 h 1344"/>
                <a:gd name="T2" fmla="*/ 144 w 432"/>
                <a:gd name="T3" fmla="*/ 912 h 1344"/>
                <a:gd name="T4" fmla="*/ 336 w 432"/>
                <a:gd name="T5" fmla="*/ 384 h 1344"/>
                <a:gd name="T6" fmla="*/ 432 w 432"/>
                <a:gd name="T7" fmla="*/ 0 h 1344"/>
              </a:gdLst>
              <a:ahLst/>
              <a:cxnLst>
                <a:cxn ang="0">
                  <a:pos x="T0" y="T1"/>
                </a:cxn>
                <a:cxn ang="0">
                  <a:pos x="T2" y="T3"/>
                </a:cxn>
                <a:cxn ang="0">
                  <a:pos x="T4" y="T5"/>
                </a:cxn>
                <a:cxn ang="0">
                  <a:pos x="T6" y="T7"/>
                </a:cxn>
              </a:cxnLst>
              <a:rect l="0" t="0" r="r" b="b"/>
              <a:pathLst>
                <a:path w="432" h="1344">
                  <a:moveTo>
                    <a:pt x="0" y="1344"/>
                  </a:moveTo>
                  <a:cubicBezTo>
                    <a:pt x="44" y="1208"/>
                    <a:pt x="88" y="1072"/>
                    <a:pt x="144" y="912"/>
                  </a:cubicBezTo>
                  <a:cubicBezTo>
                    <a:pt x="200" y="752"/>
                    <a:pt x="288" y="536"/>
                    <a:pt x="336" y="384"/>
                  </a:cubicBezTo>
                  <a:cubicBezTo>
                    <a:pt x="384" y="232"/>
                    <a:pt x="408" y="116"/>
                    <a:pt x="43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16" name="Freeform 242"/>
            <p:cNvSpPr>
              <a:spLocks/>
            </p:cNvSpPr>
            <p:nvPr/>
          </p:nvSpPr>
          <p:spPr bwMode="auto">
            <a:xfrm>
              <a:off x="2448" y="3168"/>
              <a:ext cx="432" cy="896"/>
            </a:xfrm>
            <a:custGeom>
              <a:avLst/>
              <a:gdLst>
                <a:gd name="T0" fmla="*/ 0 w 432"/>
                <a:gd name="T1" fmla="*/ 864 h 896"/>
                <a:gd name="T2" fmla="*/ 48 w 432"/>
                <a:gd name="T3" fmla="*/ 864 h 896"/>
                <a:gd name="T4" fmla="*/ 144 w 432"/>
                <a:gd name="T5" fmla="*/ 672 h 896"/>
                <a:gd name="T6" fmla="*/ 384 w 432"/>
                <a:gd name="T7" fmla="*/ 192 h 896"/>
                <a:gd name="T8" fmla="*/ 432 w 432"/>
                <a:gd name="T9" fmla="*/ 0 h 896"/>
              </a:gdLst>
              <a:ahLst/>
              <a:cxnLst>
                <a:cxn ang="0">
                  <a:pos x="T0" y="T1"/>
                </a:cxn>
                <a:cxn ang="0">
                  <a:pos x="T2" y="T3"/>
                </a:cxn>
                <a:cxn ang="0">
                  <a:pos x="T4" y="T5"/>
                </a:cxn>
                <a:cxn ang="0">
                  <a:pos x="T6" y="T7"/>
                </a:cxn>
                <a:cxn ang="0">
                  <a:pos x="T8" y="T9"/>
                </a:cxn>
              </a:cxnLst>
              <a:rect l="0" t="0" r="r" b="b"/>
              <a:pathLst>
                <a:path w="432" h="896">
                  <a:moveTo>
                    <a:pt x="0" y="864"/>
                  </a:moveTo>
                  <a:cubicBezTo>
                    <a:pt x="12" y="880"/>
                    <a:pt x="24" y="896"/>
                    <a:pt x="48" y="864"/>
                  </a:cubicBezTo>
                  <a:cubicBezTo>
                    <a:pt x="72" y="832"/>
                    <a:pt x="88" y="784"/>
                    <a:pt x="144" y="672"/>
                  </a:cubicBezTo>
                  <a:cubicBezTo>
                    <a:pt x="200" y="560"/>
                    <a:pt x="336" y="304"/>
                    <a:pt x="384" y="192"/>
                  </a:cubicBezTo>
                  <a:cubicBezTo>
                    <a:pt x="432" y="80"/>
                    <a:pt x="432" y="40"/>
                    <a:pt x="43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17" name="Freeform 243"/>
            <p:cNvSpPr>
              <a:spLocks/>
            </p:cNvSpPr>
            <p:nvPr/>
          </p:nvSpPr>
          <p:spPr bwMode="auto">
            <a:xfrm>
              <a:off x="2640" y="3024"/>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18" name="Freeform 244"/>
            <p:cNvSpPr>
              <a:spLocks/>
            </p:cNvSpPr>
            <p:nvPr/>
          </p:nvSpPr>
          <p:spPr bwMode="auto">
            <a:xfrm flipH="1">
              <a:off x="1968" y="283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19" name="Freeform 245"/>
            <p:cNvSpPr>
              <a:spLocks/>
            </p:cNvSpPr>
            <p:nvPr/>
          </p:nvSpPr>
          <p:spPr bwMode="auto">
            <a:xfrm rot="2459885" flipH="1">
              <a:off x="2700" y="2611"/>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20" name="Freeform 246"/>
            <p:cNvSpPr>
              <a:spLocks/>
            </p:cNvSpPr>
            <p:nvPr/>
          </p:nvSpPr>
          <p:spPr bwMode="auto">
            <a:xfrm rot="3700307" flipH="1">
              <a:off x="2677" y="3170"/>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21" name="Freeform 247"/>
            <p:cNvSpPr>
              <a:spLocks/>
            </p:cNvSpPr>
            <p:nvPr/>
          </p:nvSpPr>
          <p:spPr bwMode="auto">
            <a:xfrm rot="1787921" flipH="1">
              <a:off x="2462" y="2751"/>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22" name="Freeform 248"/>
            <p:cNvSpPr>
              <a:spLocks/>
            </p:cNvSpPr>
            <p:nvPr/>
          </p:nvSpPr>
          <p:spPr bwMode="auto">
            <a:xfrm rot="990602" flipH="1">
              <a:off x="2312" y="2418"/>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23" name="Freeform 249"/>
            <p:cNvSpPr>
              <a:spLocks/>
            </p:cNvSpPr>
            <p:nvPr/>
          </p:nvSpPr>
          <p:spPr bwMode="auto">
            <a:xfrm rot="-990602">
              <a:off x="2560" y="2203"/>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24" name="Freeform 250"/>
            <p:cNvSpPr>
              <a:spLocks/>
            </p:cNvSpPr>
            <p:nvPr/>
          </p:nvSpPr>
          <p:spPr bwMode="auto">
            <a:xfrm rot="-990602">
              <a:off x="2457" y="2755"/>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25" name="Freeform 251"/>
            <p:cNvSpPr>
              <a:spLocks/>
            </p:cNvSpPr>
            <p:nvPr/>
          </p:nvSpPr>
          <p:spPr bwMode="auto">
            <a:xfrm rot="-2373987">
              <a:off x="2169" y="2771"/>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26" name="Freeform 252"/>
            <p:cNvSpPr>
              <a:spLocks/>
            </p:cNvSpPr>
            <p:nvPr/>
          </p:nvSpPr>
          <p:spPr bwMode="auto">
            <a:xfrm rot="-3132516">
              <a:off x="2153" y="3165"/>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27" name="Freeform 253"/>
            <p:cNvSpPr>
              <a:spLocks/>
            </p:cNvSpPr>
            <p:nvPr/>
          </p:nvSpPr>
          <p:spPr bwMode="auto">
            <a:xfrm rot="1573043" flipH="1">
              <a:off x="2344" y="2908"/>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28" name="Freeform 254"/>
            <p:cNvSpPr>
              <a:spLocks/>
            </p:cNvSpPr>
            <p:nvPr/>
          </p:nvSpPr>
          <p:spPr bwMode="auto">
            <a:xfrm rot="1573043" flipH="1">
              <a:off x="2619" y="289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29" name="Freeform 255"/>
            <p:cNvSpPr>
              <a:spLocks/>
            </p:cNvSpPr>
            <p:nvPr/>
          </p:nvSpPr>
          <p:spPr bwMode="auto">
            <a:xfrm rot="657227" flipH="1">
              <a:off x="2186" y="243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30" name="Freeform 256"/>
            <p:cNvSpPr>
              <a:spLocks/>
            </p:cNvSpPr>
            <p:nvPr/>
          </p:nvSpPr>
          <p:spPr bwMode="auto">
            <a:xfrm rot="349257" flipH="1">
              <a:off x="1978" y="236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31" name="Freeform 257"/>
            <p:cNvSpPr>
              <a:spLocks/>
            </p:cNvSpPr>
            <p:nvPr/>
          </p:nvSpPr>
          <p:spPr bwMode="auto">
            <a:xfrm rot="349257" flipH="1">
              <a:off x="2179" y="2115"/>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32" name="Freeform 258"/>
            <p:cNvSpPr>
              <a:spLocks/>
            </p:cNvSpPr>
            <p:nvPr/>
          </p:nvSpPr>
          <p:spPr bwMode="auto">
            <a:xfrm rot="-2115053">
              <a:off x="1922" y="2570"/>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33" name="Freeform 259"/>
            <p:cNvSpPr>
              <a:spLocks/>
            </p:cNvSpPr>
            <p:nvPr/>
          </p:nvSpPr>
          <p:spPr bwMode="auto">
            <a:xfrm rot="-2115053">
              <a:off x="2289" y="2719"/>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34" name="Freeform 260"/>
            <p:cNvSpPr>
              <a:spLocks/>
            </p:cNvSpPr>
            <p:nvPr/>
          </p:nvSpPr>
          <p:spPr bwMode="auto">
            <a:xfrm rot="93482" flipH="1">
              <a:off x="2062" y="2363"/>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35" name="Freeform 261"/>
            <p:cNvSpPr>
              <a:spLocks/>
            </p:cNvSpPr>
            <p:nvPr/>
          </p:nvSpPr>
          <p:spPr bwMode="auto">
            <a:xfrm rot="8207304">
              <a:off x="1993" y="1862"/>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436" name="Freeform 262"/>
            <p:cNvSpPr>
              <a:spLocks/>
            </p:cNvSpPr>
            <p:nvPr/>
          </p:nvSpPr>
          <p:spPr bwMode="auto">
            <a:xfrm rot="8207304">
              <a:off x="2333" y="1838"/>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437" name="Freeform 263"/>
            <p:cNvSpPr>
              <a:spLocks/>
            </p:cNvSpPr>
            <p:nvPr/>
          </p:nvSpPr>
          <p:spPr bwMode="auto">
            <a:xfrm rot="-1762812">
              <a:off x="2431" y="2174"/>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38" name="Freeform 264"/>
            <p:cNvSpPr>
              <a:spLocks/>
            </p:cNvSpPr>
            <p:nvPr/>
          </p:nvSpPr>
          <p:spPr bwMode="auto">
            <a:xfrm rot="8207304">
              <a:off x="2419" y="171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439" name="Freeform 265"/>
            <p:cNvSpPr>
              <a:spLocks/>
            </p:cNvSpPr>
            <p:nvPr/>
          </p:nvSpPr>
          <p:spPr bwMode="auto">
            <a:xfrm rot="8852679">
              <a:off x="2761" y="207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440" name="Freeform 266"/>
            <p:cNvSpPr>
              <a:spLocks/>
            </p:cNvSpPr>
            <p:nvPr/>
          </p:nvSpPr>
          <p:spPr bwMode="auto">
            <a:xfrm rot="8191182">
              <a:off x="2085" y="166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441" name="Freeform 267"/>
            <p:cNvSpPr>
              <a:spLocks/>
            </p:cNvSpPr>
            <p:nvPr/>
          </p:nvSpPr>
          <p:spPr bwMode="auto">
            <a:xfrm rot="6964807">
              <a:off x="1705" y="1950"/>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442" name="Freeform 268"/>
            <p:cNvSpPr>
              <a:spLocks/>
            </p:cNvSpPr>
            <p:nvPr/>
          </p:nvSpPr>
          <p:spPr bwMode="auto">
            <a:xfrm rot="5551029">
              <a:off x="1535" y="257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grpSp>
      <p:sp>
        <p:nvSpPr>
          <p:cNvPr id="3" name="Freeform 2"/>
          <p:cNvSpPr/>
          <p:nvPr/>
        </p:nvSpPr>
        <p:spPr>
          <a:xfrm>
            <a:off x="2087218" y="607391"/>
            <a:ext cx="3114262" cy="3909391"/>
          </a:xfrm>
          <a:custGeom>
            <a:avLst/>
            <a:gdLst>
              <a:gd name="connsiteX0" fmla="*/ 0 w 2937565"/>
              <a:gd name="connsiteY0" fmla="*/ 231913 h 3500782"/>
              <a:gd name="connsiteX1" fmla="*/ 949739 w 2937565"/>
              <a:gd name="connsiteY1" fmla="*/ 3500782 h 3500782"/>
              <a:gd name="connsiteX2" fmla="*/ 2937565 w 2937565"/>
              <a:gd name="connsiteY2" fmla="*/ 0 h 3500782"/>
              <a:gd name="connsiteX3" fmla="*/ 2937565 w 2937565"/>
              <a:gd name="connsiteY3" fmla="*/ 0 h 3500782"/>
              <a:gd name="connsiteX0" fmla="*/ 0 w 2893392"/>
              <a:gd name="connsiteY0" fmla="*/ 0 h 3522869"/>
              <a:gd name="connsiteX1" fmla="*/ 905566 w 2893392"/>
              <a:gd name="connsiteY1" fmla="*/ 3522869 h 3522869"/>
              <a:gd name="connsiteX2" fmla="*/ 2893392 w 2893392"/>
              <a:gd name="connsiteY2" fmla="*/ 22087 h 3522869"/>
              <a:gd name="connsiteX3" fmla="*/ 2893392 w 2893392"/>
              <a:gd name="connsiteY3" fmla="*/ 22087 h 3522869"/>
              <a:gd name="connsiteX0" fmla="*/ 0 w 3114262"/>
              <a:gd name="connsiteY0" fmla="*/ 386522 h 3909391"/>
              <a:gd name="connsiteX1" fmla="*/ 905566 w 3114262"/>
              <a:gd name="connsiteY1" fmla="*/ 3909391 h 3909391"/>
              <a:gd name="connsiteX2" fmla="*/ 2893392 w 3114262"/>
              <a:gd name="connsiteY2" fmla="*/ 408609 h 3909391"/>
              <a:gd name="connsiteX3" fmla="*/ 3114262 w 3114262"/>
              <a:gd name="connsiteY3" fmla="*/ 0 h 3909391"/>
            </a:gdLst>
            <a:ahLst/>
            <a:cxnLst>
              <a:cxn ang="0">
                <a:pos x="connsiteX0" y="connsiteY0"/>
              </a:cxn>
              <a:cxn ang="0">
                <a:pos x="connsiteX1" y="connsiteY1"/>
              </a:cxn>
              <a:cxn ang="0">
                <a:pos x="connsiteX2" y="connsiteY2"/>
              </a:cxn>
              <a:cxn ang="0">
                <a:pos x="connsiteX3" y="connsiteY3"/>
              </a:cxn>
            </a:cxnLst>
            <a:rect l="l" t="t" r="r" b="b"/>
            <a:pathLst>
              <a:path w="3114262" h="3909391">
                <a:moveTo>
                  <a:pt x="0" y="386522"/>
                </a:moveTo>
                <a:lnTo>
                  <a:pt x="905566" y="3909391"/>
                </a:lnTo>
                <a:lnTo>
                  <a:pt x="2893392" y="408609"/>
                </a:lnTo>
                <a:cubicBezTo>
                  <a:pt x="3261508" y="-242956"/>
                  <a:pt x="3040639" y="136203"/>
                  <a:pt x="3114262" y="0"/>
                </a:cubicBezTo>
              </a:path>
            </a:pathLst>
          </a:custGeom>
          <a:ln>
            <a:solidFill>
              <a:schemeClr val="tx1"/>
            </a:solidFill>
            <a:headEnd type="none"/>
            <a:tailEnd type="triangle"/>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45" name="Freeform 444"/>
          <p:cNvSpPr/>
          <p:nvPr/>
        </p:nvSpPr>
        <p:spPr>
          <a:xfrm>
            <a:off x="2195444" y="726660"/>
            <a:ext cx="3136349" cy="1501913"/>
          </a:xfrm>
          <a:custGeom>
            <a:avLst/>
            <a:gdLst>
              <a:gd name="connsiteX0" fmla="*/ 0 w 2937565"/>
              <a:gd name="connsiteY0" fmla="*/ 231913 h 3500782"/>
              <a:gd name="connsiteX1" fmla="*/ 949739 w 2937565"/>
              <a:gd name="connsiteY1" fmla="*/ 3500782 h 3500782"/>
              <a:gd name="connsiteX2" fmla="*/ 2937565 w 2937565"/>
              <a:gd name="connsiteY2" fmla="*/ 0 h 3500782"/>
              <a:gd name="connsiteX3" fmla="*/ 2937565 w 2937565"/>
              <a:gd name="connsiteY3" fmla="*/ 0 h 3500782"/>
              <a:gd name="connsiteX0" fmla="*/ 0 w 2893392"/>
              <a:gd name="connsiteY0" fmla="*/ 0 h 3522869"/>
              <a:gd name="connsiteX1" fmla="*/ 905566 w 2893392"/>
              <a:gd name="connsiteY1" fmla="*/ 3522869 h 3522869"/>
              <a:gd name="connsiteX2" fmla="*/ 2893392 w 2893392"/>
              <a:gd name="connsiteY2" fmla="*/ 22087 h 3522869"/>
              <a:gd name="connsiteX3" fmla="*/ 2893392 w 2893392"/>
              <a:gd name="connsiteY3" fmla="*/ 22087 h 3522869"/>
              <a:gd name="connsiteX0" fmla="*/ 0 w 3114262"/>
              <a:gd name="connsiteY0" fmla="*/ 386522 h 3909391"/>
              <a:gd name="connsiteX1" fmla="*/ 905566 w 3114262"/>
              <a:gd name="connsiteY1" fmla="*/ 3909391 h 3909391"/>
              <a:gd name="connsiteX2" fmla="*/ 2893392 w 3114262"/>
              <a:gd name="connsiteY2" fmla="*/ 408609 h 3909391"/>
              <a:gd name="connsiteX3" fmla="*/ 3114262 w 3114262"/>
              <a:gd name="connsiteY3" fmla="*/ 0 h 3909391"/>
              <a:gd name="connsiteX0" fmla="*/ 0 w 3114262"/>
              <a:gd name="connsiteY0" fmla="*/ 386522 h 1468783"/>
              <a:gd name="connsiteX1" fmla="*/ 2241827 w 3114262"/>
              <a:gd name="connsiteY1" fmla="*/ 1468783 h 1468783"/>
              <a:gd name="connsiteX2" fmla="*/ 2893392 w 3114262"/>
              <a:gd name="connsiteY2" fmla="*/ 408609 h 1468783"/>
              <a:gd name="connsiteX3" fmla="*/ 3114262 w 3114262"/>
              <a:gd name="connsiteY3" fmla="*/ 0 h 1468783"/>
              <a:gd name="connsiteX0" fmla="*/ 0 w 3158436"/>
              <a:gd name="connsiteY0" fmla="*/ 99391 h 1468783"/>
              <a:gd name="connsiteX1" fmla="*/ 2286001 w 3158436"/>
              <a:gd name="connsiteY1" fmla="*/ 1468783 h 1468783"/>
              <a:gd name="connsiteX2" fmla="*/ 2937566 w 3158436"/>
              <a:gd name="connsiteY2" fmla="*/ 408609 h 1468783"/>
              <a:gd name="connsiteX3" fmla="*/ 3158436 w 3158436"/>
              <a:gd name="connsiteY3" fmla="*/ 0 h 1468783"/>
              <a:gd name="connsiteX0" fmla="*/ 0 w 3180523"/>
              <a:gd name="connsiteY0" fmla="*/ 110434 h 1479826"/>
              <a:gd name="connsiteX1" fmla="*/ 2286001 w 3180523"/>
              <a:gd name="connsiteY1" fmla="*/ 1479826 h 1479826"/>
              <a:gd name="connsiteX2" fmla="*/ 2937566 w 3180523"/>
              <a:gd name="connsiteY2" fmla="*/ 419652 h 1479826"/>
              <a:gd name="connsiteX3" fmla="*/ 3180523 w 3180523"/>
              <a:gd name="connsiteY3" fmla="*/ 0 h 1479826"/>
              <a:gd name="connsiteX0" fmla="*/ 0 w 3180523"/>
              <a:gd name="connsiteY0" fmla="*/ 110434 h 1479826"/>
              <a:gd name="connsiteX1" fmla="*/ 2286001 w 3180523"/>
              <a:gd name="connsiteY1" fmla="*/ 1479826 h 1479826"/>
              <a:gd name="connsiteX2" fmla="*/ 3180523 w 3180523"/>
              <a:gd name="connsiteY2" fmla="*/ 0 h 1479826"/>
              <a:gd name="connsiteX0" fmla="*/ 0 w 3136349"/>
              <a:gd name="connsiteY0" fmla="*/ 132521 h 1501913"/>
              <a:gd name="connsiteX1" fmla="*/ 2286001 w 3136349"/>
              <a:gd name="connsiteY1" fmla="*/ 1501913 h 1501913"/>
              <a:gd name="connsiteX2" fmla="*/ 3136349 w 3136349"/>
              <a:gd name="connsiteY2" fmla="*/ 0 h 1501913"/>
            </a:gdLst>
            <a:ahLst/>
            <a:cxnLst>
              <a:cxn ang="0">
                <a:pos x="connsiteX0" y="connsiteY0"/>
              </a:cxn>
              <a:cxn ang="0">
                <a:pos x="connsiteX1" y="connsiteY1"/>
              </a:cxn>
              <a:cxn ang="0">
                <a:pos x="connsiteX2" y="connsiteY2"/>
              </a:cxn>
            </a:cxnLst>
            <a:rect l="l" t="t" r="r" b="b"/>
            <a:pathLst>
              <a:path w="3136349" h="1501913">
                <a:moveTo>
                  <a:pt x="0" y="132521"/>
                </a:moveTo>
                <a:lnTo>
                  <a:pt x="2286001" y="1501913"/>
                </a:lnTo>
                <a:lnTo>
                  <a:pt x="3136349" y="0"/>
                </a:lnTo>
              </a:path>
            </a:pathLst>
          </a:custGeom>
          <a:ln>
            <a:solidFill>
              <a:schemeClr val="tx1"/>
            </a:solidFill>
            <a:headEnd type="none"/>
            <a:tailEnd type="triangle"/>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 name="TextBox 3"/>
          <p:cNvSpPr txBox="1"/>
          <p:nvPr/>
        </p:nvSpPr>
        <p:spPr>
          <a:xfrm>
            <a:off x="5179401" y="717826"/>
            <a:ext cx="3656470" cy="830997"/>
          </a:xfrm>
          <a:prstGeom prst="rect">
            <a:avLst/>
          </a:prstGeom>
          <a:noFill/>
        </p:spPr>
        <p:txBody>
          <a:bodyPr wrap="none" rtlCol="0">
            <a:spAutoFit/>
          </a:bodyPr>
          <a:lstStyle/>
          <a:p>
            <a:r>
              <a:rPr lang="en-US" dirty="0" smtClean="0"/>
              <a:t>- Linear Spectral Mixing</a:t>
            </a:r>
          </a:p>
          <a:p>
            <a:r>
              <a:rPr lang="en-US" dirty="0" smtClean="0"/>
              <a:t>- Glint Effect Strongest</a:t>
            </a:r>
            <a:endParaRPr lang="en-US" dirty="0"/>
          </a:p>
        </p:txBody>
      </p:sp>
      <p:graphicFrame>
        <p:nvGraphicFramePr>
          <p:cNvPr id="447" name="Object 446"/>
          <p:cNvGraphicFramePr>
            <a:graphicFrameLocks noChangeAspect="1"/>
          </p:cNvGraphicFramePr>
          <p:nvPr>
            <p:extLst>
              <p:ext uri="{D42A27DB-BD31-4B8C-83A1-F6EECF244321}">
                <p14:modId xmlns:p14="http://schemas.microsoft.com/office/powerpoint/2010/main" val="3696091086"/>
              </p:ext>
            </p:extLst>
          </p:nvPr>
        </p:nvGraphicFramePr>
        <p:xfrm>
          <a:off x="1624564" y="4631290"/>
          <a:ext cx="3946526" cy="808037"/>
        </p:xfrm>
        <a:graphic>
          <a:graphicData uri="http://schemas.openxmlformats.org/presentationml/2006/ole">
            <mc:AlternateContent xmlns:mc="http://schemas.openxmlformats.org/markup-compatibility/2006">
              <mc:Choice xmlns:v="urn:schemas-microsoft-com:vml" Requires="v">
                <p:oleObj spid="_x0000_s2054" name="Equation" r:id="rId3" imgW="1117600" imgH="228600" progId="Equation.3">
                  <p:embed/>
                </p:oleObj>
              </mc:Choice>
              <mc:Fallback>
                <p:oleObj name="Equation" r:id="rId3" imgW="1117600" imgH="228600" progId="Equation.3">
                  <p:embed/>
                  <p:pic>
                    <p:nvPicPr>
                      <p:cNvPr id="0" name=""/>
                      <p:cNvPicPr/>
                      <p:nvPr/>
                    </p:nvPicPr>
                    <p:blipFill>
                      <a:blip r:embed="rId4"/>
                      <a:stretch>
                        <a:fillRect/>
                      </a:stretch>
                    </p:blipFill>
                    <p:spPr>
                      <a:xfrm>
                        <a:off x="1624564" y="4631290"/>
                        <a:ext cx="3946526" cy="808037"/>
                      </a:xfrm>
                      <a:prstGeom prst="rect">
                        <a:avLst/>
                      </a:prstGeom>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7" name="Rectangle 415"/>
          <p:cNvSpPr>
            <a:spLocks noChangeArrowheads="1"/>
          </p:cNvSpPr>
          <p:nvPr/>
        </p:nvSpPr>
        <p:spPr bwMode="auto">
          <a:xfrm>
            <a:off x="1646238" y="365125"/>
            <a:ext cx="5983287" cy="5943600"/>
          </a:xfrm>
          <a:prstGeom prst="rect">
            <a:avLst/>
          </a:prstGeom>
          <a:gradFill rotWithShape="0">
            <a:gsLst>
              <a:gs pos="0">
                <a:srgbClr val="9CDAFF"/>
              </a:gs>
              <a:gs pos="100000">
                <a:schemeClr val="bg1"/>
              </a:gs>
            </a:gsLst>
            <a:lin ang="5400000" scaled="1"/>
          </a:gradFill>
          <a:ln w="9525">
            <a:solidFill>
              <a:schemeClr val="tx1"/>
            </a:solidFill>
            <a:miter lim="800000"/>
            <a:headEnd/>
            <a:tailEnd/>
          </a:ln>
        </p:spPr>
        <p:txBody>
          <a:bodyPr wrap="none" anchor="ctr"/>
          <a:lstStyle/>
          <a:p>
            <a:endParaRPr lang="en-US"/>
          </a:p>
        </p:txBody>
      </p:sp>
      <p:sp>
        <p:nvSpPr>
          <p:cNvPr id="13507" name="AutoShape 195"/>
          <p:cNvSpPr>
            <a:spLocks noChangeArrowheads="1"/>
          </p:cNvSpPr>
          <p:nvPr/>
        </p:nvSpPr>
        <p:spPr bwMode="auto">
          <a:xfrm>
            <a:off x="1652588" y="404813"/>
            <a:ext cx="660400" cy="661987"/>
          </a:xfrm>
          <a:prstGeom prst="sun">
            <a:avLst>
              <a:gd name="adj" fmla="val 25000"/>
            </a:avLst>
          </a:prstGeom>
          <a:solidFill>
            <a:srgbClr val="E3E200"/>
          </a:solidFill>
          <a:ln w="9525">
            <a:solidFill>
              <a:schemeClr val="tx1"/>
            </a:solidFill>
            <a:miter lim="800000"/>
            <a:headEnd/>
            <a:tailEnd/>
          </a:ln>
        </p:spPr>
        <p:txBody>
          <a:bodyPr wrap="none" anchor="ctr"/>
          <a:lstStyle/>
          <a:p>
            <a:endParaRPr lang="en-US"/>
          </a:p>
        </p:txBody>
      </p:sp>
      <p:sp>
        <p:nvSpPr>
          <p:cNvPr id="13504" name="Text Box 192"/>
          <p:cNvSpPr txBox="1">
            <a:spLocks noChangeArrowheads="1"/>
          </p:cNvSpPr>
          <p:nvPr/>
        </p:nvSpPr>
        <p:spPr bwMode="auto">
          <a:xfrm rot="-5400000">
            <a:off x="1458119" y="5693569"/>
            <a:ext cx="763587"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b="0">
                <a:solidFill>
                  <a:schemeClr val="bg1"/>
                </a:solidFill>
              </a:rPr>
              <a:t>SOIL</a:t>
            </a:r>
          </a:p>
        </p:txBody>
      </p:sp>
      <p:grpSp>
        <p:nvGrpSpPr>
          <p:cNvPr id="13509" name="Group 197"/>
          <p:cNvGrpSpPr>
            <a:grpSpLocks/>
          </p:cNvGrpSpPr>
          <p:nvPr/>
        </p:nvGrpSpPr>
        <p:grpSpPr bwMode="auto">
          <a:xfrm flipH="1">
            <a:off x="6234113" y="1536700"/>
            <a:ext cx="2727325" cy="3844925"/>
            <a:chOff x="1375" y="1666"/>
            <a:chExt cx="1718" cy="2422"/>
          </a:xfrm>
        </p:grpSpPr>
        <p:sp>
          <p:nvSpPr>
            <p:cNvPr id="13510" name="Freeform 198"/>
            <p:cNvSpPr>
              <a:spLocks/>
            </p:cNvSpPr>
            <p:nvPr/>
          </p:nvSpPr>
          <p:spPr bwMode="auto">
            <a:xfrm>
              <a:off x="2112" y="2448"/>
              <a:ext cx="392" cy="1622"/>
            </a:xfrm>
            <a:custGeom>
              <a:avLst/>
              <a:gdLst>
                <a:gd name="T0" fmla="*/ 215 w 392"/>
                <a:gd name="T1" fmla="*/ 1572 h 1622"/>
                <a:gd name="T2" fmla="*/ 336 w 392"/>
                <a:gd name="T3" fmla="*/ 1488 h 1622"/>
                <a:gd name="T4" fmla="*/ 336 w 392"/>
                <a:gd name="T5" fmla="*/ 768 h 1622"/>
                <a:gd name="T6" fmla="*/ 0 w 392"/>
                <a:gd name="T7" fmla="*/ 0 h 1622"/>
              </a:gdLst>
              <a:ahLst/>
              <a:cxnLst>
                <a:cxn ang="0">
                  <a:pos x="T0" y="T1"/>
                </a:cxn>
                <a:cxn ang="0">
                  <a:pos x="T2" y="T3"/>
                </a:cxn>
                <a:cxn ang="0">
                  <a:pos x="T4" y="T5"/>
                </a:cxn>
                <a:cxn ang="0">
                  <a:pos x="T6" y="T7"/>
                </a:cxn>
              </a:cxnLst>
              <a:rect l="0" t="0" r="r" b="b"/>
              <a:pathLst>
                <a:path w="392" h="1622">
                  <a:moveTo>
                    <a:pt x="215" y="1572"/>
                  </a:moveTo>
                  <a:cubicBezTo>
                    <a:pt x="250" y="1575"/>
                    <a:pt x="316" y="1622"/>
                    <a:pt x="336" y="1488"/>
                  </a:cubicBezTo>
                  <a:cubicBezTo>
                    <a:pt x="356" y="1354"/>
                    <a:pt x="392" y="1016"/>
                    <a:pt x="336" y="768"/>
                  </a:cubicBezTo>
                  <a:cubicBezTo>
                    <a:pt x="280" y="520"/>
                    <a:pt x="140" y="260"/>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11" name="Freeform 199"/>
            <p:cNvSpPr>
              <a:spLocks/>
            </p:cNvSpPr>
            <p:nvPr/>
          </p:nvSpPr>
          <p:spPr bwMode="auto">
            <a:xfrm>
              <a:off x="2352" y="2304"/>
              <a:ext cx="256" cy="1776"/>
            </a:xfrm>
            <a:custGeom>
              <a:avLst/>
              <a:gdLst>
                <a:gd name="T0" fmla="*/ 0 w 256"/>
                <a:gd name="T1" fmla="*/ 1728 h 1776"/>
                <a:gd name="T2" fmla="*/ 96 w 256"/>
                <a:gd name="T3" fmla="*/ 1728 h 1776"/>
                <a:gd name="T4" fmla="*/ 144 w 256"/>
                <a:gd name="T5" fmla="*/ 1680 h 1776"/>
                <a:gd name="T6" fmla="*/ 240 w 256"/>
                <a:gd name="T7" fmla="*/ 1152 h 1776"/>
                <a:gd name="T8" fmla="*/ 240 w 256"/>
                <a:gd name="T9" fmla="*/ 528 h 1776"/>
                <a:gd name="T10" fmla="*/ 192 w 256"/>
                <a:gd name="T11" fmla="*/ 0 h 1776"/>
              </a:gdLst>
              <a:ahLst/>
              <a:cxnLst>
                <a:cxn ang="0">
                  <a:pos x="T0" y="T1"/>
                </a:cxn>
                <a:cxn ang="0">
                  <a:pos x="T2" y="T3"/>
                </a:cxn>
                <a:cxn ang="0">
                  <a:pos x="T4" y="T5"/>
                </a:cxn>
                <a:cxn ang="0">
                  <a:pos x="T6" y="T7"/>
                </a:cxn>
                <a:cxn ang="0">
                  <a:pos x="T8" y="T9"/>
                </a:cxn>
                <a:cxn ang="0">
                  <a:pos x="T10" y="T11"/>
                </a:cxn>
              </a:cxnLst>
              <a:rect l="0" t="0" r="r" b="b"/>
              <a:pathLst>
                <a:path w="256" h="1776">
                  <a:moveTo>
                    <a:pt x="0" y="1728"/>
                  </a:moveTo>
                  <a:cubicBezTo>
                    <a:pt x="36" y="1732"/>
                    <a:pt x="72" y="1736"/>
                    <a:pt x="96" y="1728"/>
                  </a:cubicBezTo>
                  <a:cubicBezTo>
                    <a:pt x="120" y="1720"/>
                    <a:pt x="120" y="1776"/>
                    <a:pt x="144" y="1680"/>
                  </a:cubicBezTo>
                  <a:cubicBezTo>
                    <a:pt x="168" y="1584"/>
                    <a:pt x="224" y="1344"/>
                    <a:pt x="240" y="1152"/>
                  </a:cubicBezTo>
                  <a:cubicBezTo>
                    <a:pt x="256" y="960"/>
                    <a:pt x="248" y="720"/>
                    <a:pt x="240" y="528"/>
                  </a:cubicBezTo>
                  <a:cubicBezTo>
                    <a:pt x="232" y="336"/>
                    <a:pt x="212" y="168"/>
                    <a:pt x="19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12" name="Freeform 200"/>
            <p:cNvSpPr>
              <a:spLocks/>
            </p:cNvSpPr>
            <p:nvPr/>
          </p:nvSpPr>
          <p:spPr bwMode="auto">
            <a:xfrm>
              <a:off x="2304" y="2208"/>
              <a:ext cx="240" cy="1824"/>
            </a:xfrm>
            <a:custGeom>
              <a:avLst/>
              <a:gdLst>
                <a:gd name="T0" fmla="*/ 144 w 240"/>
                <a:gd name="T1" fmla="*/ 1824 h 1824"/>
                <a:gd name="T2" fmla="*/ 192 w 240"/>
                <a:gd name="T3" fmla="*/ 1584 h 1824"/>
                <a:gd name="T4" fmla="*/ 240 w 240"/>
                <a:gd name="T5" fmla="*/ 1200 h 1824"/>
                <a:gd name="T6" fmla="*/ 192 w 240"/>
                <a:gd name="T7" fmla="*/ 672 h 1824"/>
                <a:gd name="T8" fmla="*/ 0 w 240"/>
                <a:gd name="T9" fmla="*/ 0 h 1824"/>
              </a:gdLst>
              <a:ahLst/>
              <a:cxnLst>
                <a:cxn ang="0">
                  <a:pos x="T0" y="T1"/>
                </a:cxn>
                <a:cxn ang="0">
                  <a:pos x="T2" y="T3"/>
                </a:cxn>
                <a:cxn ang="0">
                  <a:pos x="T4" y="T5"/>
                </a:cxn>
                <a:cxn ang="0">
                  <a:pos x="T6" y="T7"/>
                </a:cxn>
                <a:cxn ang="0">
                  <a:pos x="T8" y="T9"/>
                </a:cxn>
              </a:cxnLst>
              <a:rect l="0" t="0" r="r" b="b"/>
              <a:pathLst>
                <a:path w="240" h="1824">
                  <a:moveTo>
                    <a:pt x="144" y="1824"/>
                  </a:moveTo>
                  <a:cubicBezTo>
                    <a:pt x="160" y="1756"/>
                    <a:pt x="176" y="1688"/>
                    <a:pt x="192" y="1584"/>
                  </a:cubicBezTo>
                  <a:cubicBezTo>
                    <a:pt x="208" y="1480"/>
                    <a:pt x="240" y="1352"/>
                    <a:pt x="240" y="1200"/>
                  </a:cubicBezTo>
                  <a:cubicBezTo>
                    <a:pt x="240" y="1048"/>
                    <a:pt x="232" y="872"/>
                    <a:pt x="192" y="672"/>
                  </a:cubicBezTo>
                  <a:cubicBezTo>
                    <a:pt x="152" y="472"/>
                    <a:pt x="76" y="236"/>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13" name="Freeform 201"/>
            <p:cNvSpPr>
              <a:spLocks/>
            </p:cNvSpPr>
            <p:nvPr/>
          </p:nvSpPr>
          <p:spPr bwMode="auto">
            <a:xfrm>
              <a:off x="2448" y="2256"/>
              <a:ext cx="208" cy="1776"/>
            </a:xfrm>
            <a:custGeom>
              <a:avLst/>
              <a:gdLst>
                <a:gd name="T0" fmla="*/ 0 w 208"/>
                <a:gd name="T1" fmla="*/ 1776 h 1776"/>
                <a:gd name="T2" fmla="*/ 48 w 208"/>
                <a:gd name="T3" fmla="*/ 1632 h 1776"/>
                <a:gd name="T4" fmla="*/ 96 w 208"/>
                <a:gd name="T5" fmla="*/ 1392 h 1776"/>
                <a:gd name="T6" fmla="*/ 192 w 208"/>
                <a:gd name="T7" fmla="*/ 672 h 1776"/>
                <a:gd name="T8" fmla="*/ 192 w 208"/>
                <a:gd name="T9" fmla="*/ 240 h 1776"/>
                <a:gd name="T10" fmla="*/ 192 w 208"/>
                <a:gd name="T11" fmla="*/ 0 h 1776"/>
              </a:gdLst>
              <a:ahLst/>
              <a:cxnLst>
                <a:cxn ang="0">
                  <a:pos x="T0" y="T1"/>
                </a:cxn>
                <a:cxn ang="0">
                  <a:pos x="T2" y="T3"/>
                </a:cxn>
                <a:cxn ang="0">
                  <a:pos x="T4" y="T5"/>
                </a:cxn>
                <a:cxn ang="0">
                  <a:pos x="T6" y="T7"/>
                </a:cxn>
                <a:cxn ang="0">
                  <a:pos x="T8" y="T9"/>
                </a:cxn>
                <a:cxn ang="0">
                  <a:pos x="T10" y="T11"/>
                </a:cxn>
              </a:cxnLst>
              <a:rect l="0" t="0" r="r" b="b"/>
              <a:pathLst>
                <a:path w="208" h="1776">
                  <a:moveTo>
                    <a:pt x="0" y="1776"/>
                  </a:moveTo>
                  <a:cubicBezTo>
                    <a:pt x="16" y="1736"/>
                    <a:pt x="32" y="1696"/>
                    <a:pt x="48" y="1632"/>
                  </a:cubicBezTo>
                  <a:cubicBezTo>
                    <a:pt x="64" y="1568"/>
                    <a:pt x="72" y="1552"/>
                    <a:pt x="96" y="1392"/>
                  </a:cubicBezTo>
                  <a:cubicBezTo>
                    <a:pt x="120" y="1232"/>
                    <a:pt x="176" y="864"/>
                    <a:pt x="192" y="672"/>
                  </a:cubicBezTo>
                  <a:cubicBezTo>
                    <a:pt x="208" y="480"/>
                    <a:pt x="192" y="352"/>
                    <a:pt x="192" y="240"/>
                  </a:cubicBezTo>
                  <a:cubicBezTo>
                    <a:pt x="192" y="128"/>
                    <a:pt x="192" y="64"/>
                    <a:pt x="19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14" name="Freeform 202"/>
            <p:cNvSpPr>
              <a:spLocks/>
            </p:cNvSpPr>
            <p:nvPr/>
          </p:nvSpPr>
          <p:spPr bwMode="auto">
            <a:xfrm>
              <a:off x="2016" y="2448"/>
              <a:ext cx="440" cy="1584"/>
            </a:xfrm>
            <a:custGeom>
              <a:avLst/>
              <a:gdLst>
                <a:gd name="T0" fmla="*/ 384 w 440"/>
                <a:gd name="T1" fmla="*/ 1584 h 1584"/>
                <a:gd name="T2" fmla="*/ 432 w 440"/>
                <a:gd name="T3" fmla="*/ 1536 h 1584"/>
                <a:gd name="T4" fmla="*/ 432 w 440"/>
                <a:gd name="T5" fmla="*/ 1440 h 1584"/>
                <a:gd name="T6" fmla="*/ 384 w 440"/>
                <a:gd name="T7" fmla="*/ 1008 h 1584"/>
                <a:gd name="T8" fmla="*/ 288 w 440"/>
                <a:gd name="T9" fmla="*/ 624 h 1584"/>
                <a:gd name="T10" fmla="*/ 96 w 440"/>
                <a:gd name="T11" fmla="*/ 192 h 1584"/>
                <a:gd name="T12" fmla="*/ 0 w 440"/>
                <a:gd name="T13" fmla="*/ 0 h 1584"/>
              </a:gdLst>
              <a:ahLst/>
              <a:cxnLst>
                <a:cxn ang="0">
                  <a:pos x="T0" y="T1"/>
                </a:cxn>
                <a:cxn ang="0">
                  <a:pos x="T2" y="T3"/>
                </a:cxn>
                <a:cxn ang="0">
                  <a:pos x="T4" y="T5"/>
                </a:cxn>
                <a:cxn ang="0">
                  <a:pos x="T6" y="T7"/>
                </a:cxn>
                <a:cxn ang="0">
                  <a:pos x="T8" y="T9"/>
                </a:cxn>
                <a:cxn ang="0">
                  <a:pos x="T10" y="T11"/>
                </a:cxn>
                <a:cxn ang="0">
                  <a:pos x="T12" y="T13"/>
                </a:cxn>
              </a:cxnLst>
              <a:rect l="0" t="0" r="r" b="b"/>
              <a:pathLst>
                <a:path w="440" h="1584">
                  <a:moveTo>
                    <a:pt x="384" y="1584"/>
                  </a:moveTo>
                  <a:cubicBezTo>
                    <a:pt x="404" y="1572"/>
                    <a:pt x="424" y="1560"/>
                    <a:pt x="432" y="1536"/>
                  </a:cubicBezTo>
                  <a:cubicBezTo>
                    <a:pt x="440" y="1512"/>
                    <a:pt x="440" y="1528"/>
                    <a:pt x="432" y="1440"/>
                  </a:cubicBezTo>
                  <a:cubicBezTo>
                    <a:pt x="424" y="1352"/>
                    <a:pt x="408" y="1144"/>
                    <a:pt x="384" y="1008"/>
                  </a:cubicBezTo>
                  <a:cubicBezTo>
                    <a:pt x="360" y="872"/>
                    <a:pt x="336" y="760"/>
                    <a:pt x="288" y="624"/>
                  </a:cubicBezTo>
                  <a:cubicBezTo>
                    <a:pt x="240" y="488"/>
                    <a:pt x="144" y="296"/>
                    <a:pt x="96" y="192"/>
                  </a:cubicBezTo>
                  <a:cubicBezTo>
                    <a:pt x="48" y="88"/>
                    <a:pt x="24" y="44"/>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15" name="Freeform 203"/>
            <p:cNvSpPr>
              <a:spLocks/>
            </p:cNvSpPr>
            <p:nvPr/>
          </p:nvSpPr>
          <p:spPr bwMode="auto">
            <a:xfrm>
              <a:off x="2208" y="2400"/>
              <a:ext cx="304" cy="1688"/>
            </a:xfrm>
            <a:custGeom>
              <a:avLst/>
              <a:gdLst>
                <a:gd name="T0" fmla="*/ 240 w 304"/>
                <a:gd name="T1" fmla="*/ 1632 h 1688"/>
                <a:gd name="T2" fmla="*/ 288 w 304"/>
                <a:gd name="T3" fmla="*/ 1584 h 1688"/>
                <a:gd name="T4" fmla="*/ 288 w 304"/>
                <a:gd name="T5" fmla="*/ 1008 h 1688"/>
                <a:gd name="T6" fmla="*/ 192 w 304"/>
                <a:gd name="T7" fmla="*/ 528 h 1688"/>
                <a:gd name="T8" fmla="*/ 0 w 304"/>
                <a:gd name="T9" fmla="*/ 0 h 1688"/>
              </a:gdLst>
              <a:ahLst/>
              <a:cxnLst>
                <a:cxn ang="0">
                  <a:pos x="T0" y="T1"/>
                </a:cxn>
                <a:cxn ang="0">
                  <a:pos x="T2" y="T3"/>
                </a:cxn>
                <a:cxn ang="0">
                  <a:pos x="T4" y="T5"/>
                </a:cxn>
                <a:cxn ang="0">
                  <a:pos x="T6" y="T7"/>
                </a:cxn>
                <a:cxn ang="0">
                  <a:pos x="T8" y="T9"/>
                </a:cxn>
              </a:cxnLst>
              <a:rect l="0" t="0" r="r" b="b"/>
              <a:pathLst>
                <a:path w="304" h="1688">
                  <a:moveTo>
                    <a:pt x="240" y="1632"/>
                  </a:moveTo>
                  <a:cubicBezTo>
                    <a:pt x="260" y="1660"/>
                    <a:pt x="280" y="1688"/>
                    <a:pt x="288" y="1584"/>
                  </a:cubicBezTo>
                  <a:cubicBezTo>
                    <a:pt x="296" y="1480"/>
                    <a:pt x="304" y="1184"/>
                    <a:pt x="288" y="1008"/>
                  </a:cubicBezTo>
                  <a:cubicBezTo>
                    <a:pt x="272" y="832"/>
                    <a:pt x="240" y="696"/>
                    <a:pt x="192" y="528"/>
                  </a:cubicBezTo>
                  <a:cubicBezTo>
                    <a:pt x="144" y="360"/>
                    <a:pt x="72" y="180"/>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16" name="Freeform 204"/>
            <p:cNvSpPr>
              <a:spLocks/>
            </p:cNvSpPr>
            <p:nvPr/>
          </p:nvSpPr>
          <p:spPr bwMode="auto">
            <a:xfrm>
              <a:off x="1920" y="2976"/>
              <a:ext cx="528" cy="1008"/>
            </a:xfrm>
            <a:custGeom>
              <a:avLst/>
              <a:gdLst>
                <a:gd name="T0" fmla="*/ 528 w 528"/>
                <a:gd name="T1" fmla="*/ 1008 h 1008"/>
                <a:gd name="T2" fmla="*/ 480 w 528"/>
                <a:gd name="T3" fmla="*/ 624 h 1008"/>
                <a:gd name="T4" fmla="*/ 240 w 528"/>
                <a:gd name="T5" fmla="*/ 240 h 1008"/>
                <a:gd name="T6" fmla="*/ 0 w 528"/>
                <a:gd name="T7" fmla="*/ 0 h 1008"/>
              </a:gdLst>
              <a:ahLst/>
              <a:cxnLst>
                <a:cxn ang="0">
                  <a:pos x="T0" y="T1"/>
                </a:cxn>
                <a:cxn ang="0">
                  <a:pos x="T2" y="T3"/>
                </a:cxn>
                <a:cxn ang="0">
                  <a:pos x="T4" y="T5"/>
                </a:cxn>
                <a:cxn ang="0">
                  <a:pos x="T6" y="T7"/>
                </a:cxn>
              </a:cxnLst>
              <a:rect l="0" t="0" r="r" b="b"/>
              <a:pathLst>
                <a:path w="528" h="1008">
                  <a:moveTo>
                    <a:pt x="528" y="1008"/>
                  </a:moveTo>
                  <a:cubicBezTo>
                    <a:pt x="528" y="880"/>
                    <a:pt x="528" y="752"/>
                    <a:pt x="480" y="624"/>
                  </a:cubicBezTo>
                  <a:cubicBezTo>
                    <a:pt x="432" y="496"/>
                    <a:pt x="320" y="344"/>
                    <a:pt x="240" y="240"/>
                  </a:cubicBezTo>
                  <a:cubicBezTo>
                    <a:pt x="160" y="136"/>
                    <a:pt x="80" y="68"/>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17" name="Freeform 205"/>
            <p:cNvSpPr>
              <a:spLocks/>
            </p:cNvSpPr>
            <p:nvPr/>
          </p:nvSpPr>
          <p:spPr bwMode="auto">
            <a:xfrm>
              <a:off x="2496" y="2640"/>
              <a:ext cx="432" cy="1344"/>
            </a:xfrm>
            <a:custGeom>
              <a:avLst/>
              <a:gdLst>
                <a:gd name="T0" fmla="*/ 0 w 432"/>
                <a:gd name="T1" fmla="*/ 1344 h 1344"/>
                <a:gd name="T2" fmla="*/ 144 w 432"/>
                <a:gd name="T3" fmla="*/ 912 h 1344"/>
                <a:gd name="T4" fmla="*/ 336 w 432"/>
                <a:gd name="T5" fmla="*/ 384 h 1344"/>
                <a:gd name="T6" fmla="*/ 432 w 432"/>
                <a:gd name="T7" fmla="*/ 0 h 1344"/>
              </a:gdLst>
              <a:ahLst/>
              <a:cxnLst>
                <a:cxn ang="0">
                  <a:pos x="T0" y="T1"/>
                </a:cxn>
                <a:cxn ang="0">
                  <a:pos x="T2" y="T3"/>
                </a:cxn>
                <a:cxn ang="0">
                  <a:pos x="T4" y="T5"/>
                </a:cxn>
                <a:cxn ang="0">
                  <a:pos x="T6" y="T7"/>
                </a:cxn>
              </a:cxnLst>
              <a:rect l="0" t="0" r="r" b="b"/>
              <a:pathLst>
                <a:path w="432" h="1344">
                  <a:moveTo>
                    <a:pt x="0" y="1344"/>
                  </a:moveTo>
                  <a:cubicBezTo>
                    <a:pt x="44" y="1208"/>
                    <a:pt x="88" y="1072"/>
                    <a:pt x="144" y="912"/>
                  </a:cubicBezTo>
                  <a:cubicBezTo>
                    <a:pt x="200" y="752"/>
                    <a:pt x="288" y="536"/>
                    <a:pt x="336" y="384"/>
                  </a:cubicBezTo>
                  <a:cubicBezTo>
                    <a:pt x="384" y="232"/>
                    <a:pt x="408" y="116"/>
                    <a:pt x="43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18" name="Freeform 206"/>
            <p:cNvSpPr>
              <a:spLocks/>
            </p:cNvSpPr>
            <p:nvPr/>
          </p:nvSpPr>
          <p:spPr bwMode="auto">
            <a:xfrm>
              <a:off x="2448" y="3168"/>
              <a:ext cx="432" cy="896"/>
            </a:xfrm>
            <a:custGeom>
              <a:avLst/>
              <a:gdLst>
                <a:gd name="T0" fmla="*/ 0 w 432"/>
                <a:gd name="T1" fmla="*/ 864 h 896"/>
                <a:gd name="T2" fmla="*/ 48 w 432"/>
                <a:gd name="T3" fmla="*/ 864 h 896"/>
                <a:gd name="T4" fmla="*/ 144 w 432"/>
                <a:gd name="T5" fmla="*/ 672 h 896"/>
                <a:gd name="T6" fmla="*/ 384 w 432"/>
                <a:gd name="T7" fmla="*/ 192 h 896"/>
                <a:gd name="T8" fmla="*/ 432 w 432"/>
                <a:gd name="T9" fmla="*/ 0 h 896"/>
              </a:gdLst>
              <a:ahLst/>
              <a:cxnLst>
                <a:cxn ang="0">
                  <a:pos x="T0" y="T1"/>
                </a:cxn>
                <a:cxn ang="0">
                  <a:pos x="T2" y="T3"/>
                </a:cxn>
                <a:cxn ang="0">
                  <a:pos x="T4" y="T5"/>
                </a:cxn>
                <a:cxn ang="0">
                  <a:pos x="T6" y="T7"/>
                </a:cxn>
                <a:cxn ang="0">
                  <a:pos x="T8" y="T9"/>
                </a:cxn>
              </a:cxnLst>
              <a:rect l="0" t="0" r="r" b="b"/>
              <a:pathLst>
                <a:path w="432" h="896">
                  <a:moveTo>
                    <a:pt x="0" y="864"/>
                  </a:moveTo>
                  <a:cubicBezTo>
                    <a:pt x="12" y="880"/>
                    <a:pt x="24" y="896"/>
                    <a:pt x="48" y="864"/>
                  </a:cubicBezTo>
                  <a:cubicBezTo>
                    <a:pt x="72" y="832"/>
                    <a:pt x="88" y="784"/>
                    <a:pt x="144" y="672"/>
                  </a:cubicBezTo>
                  <a:cubicBezTo>
                    <a:pt x="200" y="560"/>
                    <a:pt x="336" y="304"/>
                    <a:pt x="384" y="192"/>
                  </a:cubicBezTo>
                  <a:cubicBezTo>
                    <a:pt x="432" y="80"/>
                    <a:pt x="432" y="40"/>
                    <a:pt x="43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19" name="Freeform 207"/>
            <p:cNvSpPr>
              <a:spLocks/>
            </p:cNvSpPr>
            <p:nvPr/>
          </p:nvSpPr>
          <p:spPr bwMode="auto">
            <a:xfrm>
              <a:off x="2640" y="3024"/>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20" name="Freeform 208"/>
            <p:cNvSpPr>
              <a:spLocks/>
            </p:cNvSpPr>
            <p:nvPr/>
          </p:nvSpPr>
          <p:spPr bwMode="auto">
            <a:xfrm flipH="1">
              <a:off x="1968" y="283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21" name="Freeform 209"/>
            <p:cNvSpPr>
              <a:spLocks/>
            </p:cNvSpPr>
            <p:nvPr/>
          </p:nvSpPr>
          <p:spPr bwMode="auto">
            <a:xfrm rot="2459885" flipH="1">
              <a:off x="2700" y="2611"/>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22" name="Freeform 210"/>
            <p:cNvSpPr>
              <a:spLocks/>
            </p:cNvSpPr>
            <p:nvPr/>
          </p:nvSpPr>
          <p:spPr bwMode="auto">
            <a:xfrm rot="3700307" flipH="1">
              <a:off x="2677" y="3170"/>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23" name="Freeform 211"/>
            <p:cNvSpPr>
              <a:spLocks/>
            </p:cNvSpPr>
            <p:nvPr/>
          </p:nvSpPr>
          <p:spPr bwMode="auto">
            <a:xfrm rot="1787921" flipH="1">
              <a:off x="2462" y="2751"/>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24" name="Freeform 212"/>
            <p:cNvSpPr>
              <a:spLocks/>
            </p:cNvSpPr>
            <p:nvPr/>
          </p:nvSpPr>
          <p:spPr bwMode="auto">
            <a:xfrm rot="990602" flipH="1">
              <a:off x="2312" y="2418"/>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25" name="Freeform 213"/>
            <p:cNvSpPr>
              <a:spLocks/>
            </p:cNvSpPr>
            <p:nvPr/>
          </p:nvSpPr>
          <p:spPr bwMode="auto">
            <a:xfrm rot="-990602">
              <a:off x="2560" y="2203"/>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26" name="Freeform 214"/>
            <p:cNvSpPr>
              <a:spLocks/>
            </p:cNvSpPr>
            <p:nvPr/>
          </p:nvSpPr>
          <p:spPr bwMode="auto">
            <a:xfrm rot="-990602">
              <a:off x="2457" y="2755"/>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27" name="Freeform 215"/>
            <p:cNvSpPr>
              <a:spLocks/>
            </p:cNvSpPr>
            <p:nvPr/>
          </p:nvSpPr>
          <p:spPr bwMode="auto">
            <a:xfrm rot="-2373987">
              <a:off x="2169" y="2771"/>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28" name="Freeform 216"/>
            <p:cNvSpPr>
              <a:spLocks/>
            </p:cNvSpPr>
            <p:nvPr/>
          </p:nvSpPr>
          <p:spPr bwMode="auto">
            <a:xfrm rot="-3132516">
              <a:off x="2153" y="3165"/>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29" name="Freeform 217"/>
            <p:cNvSpPr>
              <a:spLocks/>
            </p:cNvSpPr>
            <p:nvPr/>
          </p:nvSpPr>
          <p:spPr bwMode="auto">
            <a:xfrm rot="1573043" flipH="1">
              <a:off x="2344" y="2908"/>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30" name="Freeform 218"/>
            <p:cNvSpPr>
              <a:spLocks/>
            </p:cNvSpPr>
            <p:nvPr/>
          </p:nvSpPr>
          <p:spPr bwMode="auto">
            <a:xfrm rot="1573043" flipH="1">
              <a:off x="2619" y="289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31" name="Freeform 219"/>
            <p:cNvSpPr>
              <a:spLocks/>
            </p:cNvSpPr>
            <p:nvPr/>
          </p:nvSpPr>
          <p:spPr bwMode="auto">
            <a:xfrm rot="657227" flipH="1">
              <a:off x="2186" y="243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32" name="Freeform 220"/>
            <p:cNvSpPr>
              <a:spLocks/>
            </p:cNvSpPr>
            <p:nvPr/>
          </p:nvSpPr>
          <p:spPr bwMode="auto">
            <a:xfrm rot="349257" flipH="1">
              <a:off x="1978" y="236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33" name="Freeform 221"/>
            <p:cNvSpPr>
              <a:spLocks/>
            </p:cNvSpPr>
            <p:nvPr/>
          </p:nvSpPr>
          <p:spPr bwMode="auto">
            <a:xfrm rot="349257" flipH="1">
              <a:off x="2179" y="2115"/>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34" name="Freeform 222"/>
            <p:cNvSpPr>
              <a:spLocks/>
            </p:cNvSpPr>
            <p:nvPr/>
          </p:nvSpPr>
          <p:spPr bwMode="auto">
            <a:xfrm rot="-2115053">
              <a:off x="1922" y="2570"/>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35" name="Freeform 223"/>
            <p:cNvSpPr>
              <a:spLocks/>
            </p:cNvSpPr>
            <p:nvPr/>
          </p:nvSpPr>
          <p:spPr bwMode="auto">
            <a:xfrm rot="-2115053">
              <a:off x="2289" y="2719"/>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36" name="Freeform 224"/>
            <p:cNvSpPr>
              <a:spLocks/>
            </p:cNvSpPr>
            <p:nvPr/>
          </p:nvSpPr>
          <p:spPr bwMode="auto">
            <a:xfrm rot="93482" flipH="1">
              <a:off x="2062" y="2363"/>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37" name="Freeform 225"/>
            <p:cNvSpPr>
              <a:spLocks/>
            </p:cNvSpPr>
            <p:nvPr/>
          </p:nvSpPr>
          <p:spPr bwMode="auto">
            <a:xfrm rot="8207304">
              <a:off x="1993" y="1862"/>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538" name="Freeform 226"/>
            <p:cNvSpPr>
              <a:spLocks/>
            </p:cNvSpPr>
            <p:nvPr/>
          </p:nvSpPr>
          <p:spPr bwMode="auto">
            <a:xfrm rot="8207304">
              <a:off x="2333" y="1838"/>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539" name="Freeform 227"/>
            <p:cNvSpPr>
              <a:spLocks/>
            </p:cNvSpPr>
            <p:nvPr/>
          </p:nvSpPr>
          <p:spPr bwMode="auto">
            <a:xfrm rot="-1762812">
              <a:off x="2431" y="2174"/>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40" name="Freeform 228"/>
            <p:cNvSpPr>
              <a:spLocks/>
            </p:cNvSpPr>
            <p:nvPr/>
          </p:nvSpPr>
          <p:spPr bwMode="auto">
            <a:xfrm rot="8207304">
              <a:off x="2419" y="171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541" name="Freeform 229"/>
            <p:cNvSpPr>
              <a:spLocks/>
            </p:cNvSpPr>
            <p:nvPr/>
          </p:nvSpPr>
          <p:spPr bwMode="auto">
            <a:xfrm rot="8852679">
              <a:off x="2761" y="207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542" name="Freeform 230"/>
            <p:cNvSpPr>
              <a:spLocks/>
            </p:cNvSpPr>
            <p:nvPr/>
          </p:nvSpPr>
          <p:spPr bwMode="auto">
            <a:xfrm rot="8191182">
              <a:off x="2085" y="166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543" name="Freeform 231"/>
            <p:cNvSpPr>
              <a:spLocks/>
            </p:cNvSpPr>
            <p:nvPr/>
          </p:nvSpPr>
          <p:spPr bwMode="auto">
            <a:xfrm rot="6964807">
              <a:off x="1705" y="1950"/>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544" name="Freeform 232"/>
            <p:cNvSpPr>
              <a:spLocks/>
            </p:cNvSpPr>
            <p:nvPr/>
          </p:nvSpPr>
          <p:spPr bwMode="auto">
            <a:xfrm rot="5551029">
              <a:off x="1535" y="257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grpSp>
      <p:grpSp>
        <p:nvGrpSpPr>
          <p:cNvPr id="13545" name="Group 233"/>
          <p:cNvGrpSpPr>
            <a:grpSpLocks/>
          </p:cNvGrpSpPr>
          <p:nvPr/>
        </p:nvGrpSpPr>
        <p:grpSpPr bwMode="auto">
          <a:xfrm>
            <a:off x="3921263" y="1638300"/>
            <a:ext cx="2727325" cy="3844925"/>
            <a:chOff x="1375" y="1666"/>
            <a:chExt cx="1718" cy="2422"/>
          </a:xfrm>
        </p:grpSpPr>
        <p:sp>
          <p:nvSpPr>
            <p:cNvPr id="13546" name="Freeform 234"/>
            <p:cNvSpPr>
              <a:spLocks/>
            </p:cNvSpPr>
            <p:nvPr/>
          </p:nvSpPr>
          <p:spPr bwMode="auto">
            <a:xfrm>
              <a:off x="2112" y="2448"/>
              <a:ext cx="392" cy="1622"/>
            </a:xfrm>
            <a:custGeom>
              <a:avLst/>
              <a:gdLst>
                <a:gd name="T0" fmla="*/ 215 w 392"/>
                <a:gd name="T1" fmla="*/ 1572 h 1622"/>
                <a:gd name="T2" fmla="*/ 336 w 392"/>
                <a:gd name="T3" fmla="*/ 1488 h 1622"/>
                <a:gd name="T4" fmla="*/ 336 w 392"/>
                <a:gd name="T5" fmla="*/ 768 h 1622"/>
                <a:gd name="T6" fmla="*/ 0 w 392"/>
                <a:gd name="T7" fmla="*/ 0 h 1622"/>
              </a:gdLst>
              <a:ahLst/>
              <a:cxnLst>
                <a:cxn ang="0">
                  <a:pos x="T0" y="T1"/>
                </a:cxn>
                <a:cxn ang="0">
                  <a:pos x="T2" y="T3"/>
                </a:cxn>
                <a:cxn ang="0">
                  <a:pos x="T4" y="T5"/>
                </a:cxn>
                <a:cxn ang="0">
                  <a:pos x="T6" y="T7"/>
                </a:cxn>
              </a:cxnLst>
              <a:rect l="0" t="0" r="r" b="b"/>
              <a:pathLst>
                <a:path w="392" h="1622">
                  <a:moveTo>
                    <a:pt x="215" y="1572"/>
                  </a:moveTo>
                  <a:cubicBezTo>
                    <a:pt x="250" y="1575"/>
                    <a:pt x="316" y="1622"/>
                    <a:pt x="336" y="1488"/>
                  </a:cubicBezTo>
                  <a:cubicBezTo>
                    <a:pt x="356" y="1354"/>
                    <a:pt x="392" y="1016"/>
                    <a:pt x="336" y="768"/>
                  </a:cubicBezTo>
                  <a:cubicBezTo>
                    <a:pt x="280" y="520"/>
                    <a:pt x="140" y="260"/>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47" name="Freeform 235"/>
            <p:cNvSpPr>
              <a:spLocks/>
            </p:cNvSpPr>
            <p:nvPr/>
          </p:nvSpPr>
          <p:spPr bwMode="auto">
            <a:xfrm>
              <a:off x="2352" y="2304"/>
              <a:ext cx="256" cy="1776"/>
            </a:xfrm>
            <a:custGeom>
              <a:avLst/>
              <a:gdLst>
                <a:gd name="T0" fmla="*/ 0 w 256"/>
                <a:gd name="T1" fmla="*/ 1728 h 1776"/>
                <a:gd name="T2" fmla="*/ 96 w 256"/>
                <a:gd name="T3" fmla="*/ 1728 h 1776"/>
                <a:gd name="T4" fmla="*/ 144 w 256"/>
                <a:gd name="T5" fmla="*/ 1680 h 1776"/>
                <a:gd name="T6" fmla="*/ 240 w 256"/>
                <a:gd name="T7" fmla="*/ 1152 h 1776"/>
                <a:gd name="T8" fmla="*/ 240 w 256"/>
                <a:gd name="T9" fmla="*/ 528 h 1776"/>
                <a:gd name="T10" fmla="*/ 192 w 256"/>
                <a:gd name="T11" fmla="*/ 0 h 1776"/>
              </a:gdLst>
              <a:ahLst/>
              <a:cxnLst>
                <a:cxn ang="0">
                  <a:pos x="T0" y="T1"/>
                </a:cxn>
                <a:cxn ang="0">
                  <a:pos x="T2" y="T3"/>
                </a:cxn>
                <a:cxn ang="0">
                  <a:pos x="T4" y="T5"/>
                </a:cxn>
                <a:cxn ang="0">
                  <a:pos x="T6" y="T7"/>
                </a:cxn>
                <a:cxn ang="0">
                  <a:pos x="T8" y="T9"/>
                </a:cxn>
                <a:cxn ang="0">
                  <a:pos x="T10" y="T11"/>
                </a:cxn>
              </a:cxnLst>
              <a:rect l="0" t="0" r="r" b="b"/>
              <a:pathLst>
                <a:path w="256" h="1776">
                  <a:moveTo>
                    <a:pt x="0" y="1728"/>
                  </a:moveTo>
                  <a:cubicBezTo>
                    <a:pt x="36" y="1732"/>
                    <a:pt x="72" y="1736"/>
                    <a:pt x="96" y="1728"/>
                  </a:cubicBezTo>
                  <a:cubicBezTo>
                    <a:pt x="120" y="1720"/>
                    <a:pt x="120" y="1776"/>
                    <a:pt x="144" y="1680"/>
                  </a:cubicBezTo>
                  <a:cubicBezTo>
                    <a:pt x="168" y="1584"/>
                    <a:pt x="224" y="1344"/>
                    <a:pt x="240" y="1152"/>
                  </a:cubicBezTo>
                  <a:cubicBezTo>
                    <a:pt x="256" y="960"/>
                    <a:pt x="248" y="720"/>
                    <a:pt x="240" y="528"/>
                  </a:cubicBezTo>
                  <a:cubicBezTo>
                    <a:pt x="232" y="336"/>
                    <a:pt x="212" y="168"/>
                    <a:pt x="19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48" name="Freeform 236"/>
            <p:cNvSpPr>
              <a:spLocks/>
            </p:cNvSpPr>
            <p:nvPr/>
          </p:nvSpPr>
          <p:spPr bwMode="auto">
            <a:xfrm>
              <a:off x="2304" y="2208"/>
              <a:ext cx="240" cy="1824"/>
            </a:xfrm>
            <a:custGeom>
              <a:avLst/>
              <a:gdLst>
                <a:gd name="T0" fmla="*/ 144 w 240"/>
                <a:gd name="T1" fmla="*/ 1824 h 1824"/>
                <a:gd name="T2" fmla="*/ 192 w 240"/>
                <a:gd name="T3" fmla="*/ 1584 h 1824"/>
                <a:gd name="T4" fmla="*/ 240 w 240"/>
                <a:gd name="T5" fmla="*/ 1200 h 1824"/>
                <a:gd name="T6" fmla="*/ 192 w 240"/>
                <a:gd name="T7" fmla="*/ 672 h 1824"/>
                <a:gd name="T8" fmla="*/ 0 w 240"/>
                <a:gd name="T9" fmla="*/ 0 h 1824"/>
              </a:gdLst>
              <a:ahLst/>
              <a:cxnLst>
                <a:cxn ang="0">
                  <a:pos x="T0" y="T1"/>
                </a:cxn>
                <a:cxn ang="0">
                  <a:pos x="T2" y="T3"/>
                </a:cxn>
                <a:cxn ang="0">
                  <a:pos x="T4" y="T5"/>
                </a:cxn>
                <a:cxn ang="0">
                  <a:pos x="T6" y="T7"/>
                </a:cxn>
                <a:cxn ang="0">
                  <a:pos x="T8" y="T9"/>
                </a:cxn>
              </a:cxnLst>
              <a:rect l="0" t="0" r="r" b="b"/>
              <a:pathLst>
                <a:path w="240" h="1824">
                  <a:moveTo>
                    <a:pt x="144" y="1824"/>
                  </a:moveTo>
                  <a:cubicBezTo>
                    <a:pt x="160" y="1756"/>
                    <a:pt x="176" y="1688"/>
                    <a:pt x="192" y="1584"/>
                  </a:cubicBezTo>
                  <a:cubicBezTo>
                    <a:pt x="208" y="1480"/>
                    <a:pt x="240" y="1352"/>
                    <a:pt x="240" y="1200"/>
                  </a:cubicBezTo>
                  <a:cubicBezTo>
                    <a:pt x="240" y="1048"/>
                    <a:pt x="232" y="872"/>
                    <a:pt x="192" y="672"/>
                  </a:cubicBezTo>
                  <a:cubicBezTo>
                    <a:pt x="152" y="472"/>
                    <a:pt x="76" y="236"/>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49" name="Freeform 237"/>
            <p:cNvSpPr>
              <a:spLocks/>
            </p:cNvSpPr>
            <p:nvPr/>
          </p:nvSpPr>
          <p:spPr bwMode="auto">
            <a:xfrm>
              <a:off x="2448" y="2256"/>
              <a:ext cx="208" cy="1776"/>
            </a:xfrm>
            <a:custGeom>
              <a:avLst/>
              <a:gdLst>
                <a:gd name="T0" fmla="*/ 0 w 208"/>
                <a:gd name="T1" fmla="*/ 1776 h 1776"/>
                <a:gd name="T2" fmla="*/ 48 w 208"/>
                <a:gd name="T3" fmla="*/ 1632 h 1776"/>
                <a:gd name="T4" fmla="*/ 96 w 208"/>
                <a:gd name="T5" fmla="*/ 1392 h 1776"/>
                <a:gd name="T6" fmla="*/ 192 w 208"/>
                <a:gd name="T7" fmla="*/ 672 h 1776"/>
                <a:gd name="T8" fmla="*/ 192 w 208"/>
                <a:gd name="T9" fmla="*/ 240 h 1776"/>
                <a:gd name="T10" fmla="*/ 192 w 208"/>
                <a:gd name="T11" fmla="*/ 0 h 1776"/>
              </a:gdLst>
              <a:ahLst/>
              <a:cxnLst>
                <a:cxn ang="0">
                  <a:pos x="T0" y="T1"/>
                </a:cxn>
                <a:cxn ang="0">
                  <a:pos x="T2" y="T3"/>
                </a:cxn>
                <a:cxn ang="0">
                  <a:pos x="T4" y="T5"/>
                </a:cxn>
                <a:cxn ang="0">
                  <a:pos x="T6" y="T7"/>
                </a:cxn>
                <a:cxn ang="0">
                  <a:pos x="T8" y="T9"/>
                </a:cxn>
                <a:cxn ang="0">
                  <a:pos x="T10" y="T11"/>
                </a:cxn>
              </a:cxnLst>
              <a:rect l="0" t="0" r="r" b="b"/>
              <a:pathLst>
                <a:path w="208" h="1776">
                  <a:moveTo>
                    <a:pt x="0" y="1776"/>
                  </a:moveTo>
                  <a:cubicBezTo>
                    <a:pt x="16" y="1736"/>
                    <a:pt x="32" y="1696"/>
                    <a:pt x="48" y="1632"/>
                  </a:cubicBezTo>
                  <a:cubicBezTo>
                    <a:pt x="64" y="1568"/>
                    <a:pt x="72" y="1552"/>
                    <a:pt x="96" y="1392"/>
                  </a:cubicBezTo>
                  <a:cubicBezTo>
                    <a:pt x="120" y="1232"/>
                    <a:pt x="176" y="864"/>
                    <a:pt x="192" y="672"/>
                  </a:cubicBezTo>
                  <a:cubicBezTo>
                    <a:pt x="208" y="480"/>
                    <a:pt x="192" y="352"/>
                    <a:pt x="192" y="240"/>
                  </a:cubicBezTo>
                  <a:cubicBezTo>
                    <a:pt x="192" y="128"/>
                    <a:pt x="192" y="64"/>
                    <a:pt x="19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50" name="Freeform 238"/>
            <p:cNvSpPr>
              <a:spLocks/>
            </p:cNvSpPr>
            <p:nvPr/>
          </p:nvSpPr>
          <p:spPr bwMode="auto">
            <a:xfrm>
              <a:off x="2016" y="2448"/>
              <a:ext cx="440" cy="1584"/>
            </a:xfrm>
            <a:custGeom>
              <a:avLst/>
              <a:gdLst>
                <a:gd name="T0" fmla="*/ 384 w 440"/>
                <a:gd name="T1" fmla="*/ 1584 h 1584"/>
                <a:gd name="T2" fmla="*/ 432 w 440"/>
                <a:gd name="T3" fmla="*/ 1536 h 1584"/>
                <a:gd name="T4" fmla="*/ 432 w 440"/>
                <a:gd name="T5" fmla="*/ 1440 h 1584"/>
                <a:gd name="T6" fmla="*/ 384 w 440"/>
                <a:gd name="T7" fmla="*/ 1008 h 1584"/>
                <a:gd name="T8" fmla="*/ 288 w 440"/>
                <a:gd name="T9" fmla="*/ 624 h 1584"/>
                <a:gd name="T10" fmla="*/ 96 w 440"/>
                <a:gd name="T11" fmla="*/ 192 h 1584"/>
                <a:gd name="T12" fmla="*/ 0 w 440"/>
                <a:gd name="T13" fmla="*/ 0 h 1584"/>
              </a:gdLst>
              <a:ahLst/>
              <a:cxnLst>
                <a:cxn ang="0">
                  <a:pos x="T0" y="T1"/>
                </a:cxn>
                <a:cxn ang="0">
                  <a:pos x="T2" y="T3"/>
                </a:cxn>
                <a:cxn ang="0">
                  <a:pos x="T4" y="T5"/>
                </a:cxn>
                <a:cxn ang="0">
                  <a:pos x="T6" y="T7"/>
                </a:cxn>
                <a:cxn ang="0">
                  <a:pos x="T8" y="T9"/>
                </a:cxn>
                <a:cxn ang="0">
                  <a:pos x="T10" y="T11"/>
                </a:cxn>
                <a:cxn ang="0">
                  <a:pos x="T12" y="T13"/>
                </a:cxn>
              </a:cxnLst>
              <a:rect l="0" t="0" r="r" b="b"/>
              <a:pathLst>
                <a:path w="440" h="1584">
                  <a:moveTo>
                    <a:pt x="384" y="1584"/>
                  </a:moveTo>
                  <a:cubicBezTo>
                    <a:pt x="404" y="1572"/>
                    <a:pt x="424" y="1560"/>
                    <a:pt x="432" y="1536"/>
                  </a:cubicBezTo>
                  <a:cubicBezTo>
                    <a:pt x="440" y="1512"/>
                    <a:pt x="440" y="1528"/>
                    <a:pt x="432" y="1440"/>
                  </a:cubicBezTo>
                  <a:cubicBezTo>
                    <a:pt x="424" y="1352"/>
                    <a:pt x="408" y="1144"/>
                    <a:pt x="384" y="1008"/>
                  </a:cubicBezTo>
                  <a:cubicBezTo>
                    <a:pt x="360" y="872"/>
                    <a:pt x="336" y="760"/>
                    <a:pt x="288" y="624"/>
                  </a:cubicBezTo>
                  <a:cubicBezTo>
                    <a:pt x="240" y="488"/>
                    <a:pt x="144" y="296"/>
                    <a:pt x="96" y="192"/>
                  </a:cubicBezTo>
                  <a:cubicBezTo>
                    <a:pt x="48" y="88"/>
                    <a:pt x="24" y="44"/>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51" name="Freeform 239"/>
            <p:cNvSpPr>
              <a:spLocks/>
            </p:cNvSpPr>
            <p:nvPr/>
          </p:nvSpPr>
          <p:spPr bwMode="auto">
            <a:xfrm>
              <a:off x="2208" y="2400"/>
              <a:ext cx="304" cy="1688"/>
            </a:xfrm>
            <a:custGeom>
              <a:avLst/>
              <a:gdLst>
                <a:gd name="T0" fmla="*/ 240 w 304"/>
                <a:gd name="T1" fmla="*/ 1632 h 1688"/>
                <a:gd name="T2" fmla="*/ 288 w 304"/>
                <a:gd name="T3" fmla="*/ 1584 h 1688"/>
                <a:gd name="T4" fmla="*/ 288 w 304"/>
                <a:gd name="T5" fmla="*/ 1008 h 1688"/>
                <a:gd name="T6" fmla="*/ 192 w 304"/>
                <a:gd name="T7" fmla="*/ 528 h 1688"/>
                <a:gd name="T8" fmla="*/ 0 w 304"/>
                <a:gd name="T9" fmla="*/ 0 h 1688"/>
              </a:gdLst>
              <a:ahLst/>
              <a:cxnLst>
                <a:cxn ang="0">
                  <a:pos x="T0" y="T1"/>
                </a:cxn>
                <a:cxn ang="0">
                  <a:pos x="T2" y="T3"/>
                </a:cxn>
                <a:cxn ang="0">
                  <a:pos x="T4" y="T5"/>
                </a:cxn>
                <a:cxn ang="0">
                  <a:pos x="T6" y="T7"/>
                </a:cxn>
                <a:cxn ang="0">
                  <a:pos x="T8" y="T9"/>
                </a:cxn>
              </a:cxnLst>
              <a:rect l="0" t="0" r="r" b="b"/>
              <a:pathLst>
                <a:path w="304" h="1688">
                  <a:moveTo>
                    <a:pt x="240" y="1632"/>
                  </a:moveTo>
                  <a:cubicBezTo>
                    <a:pt x="260" y="1660"/>
                    <a:pt x="280" y="1688"/>
                    <a:pt x="288" y="1584"/>
                  </a:cubicBezTo>
                  <a:cubicBezTo>
                    <a:pt x="296" y="1480"/>
                    <a:pt x="304" y="1184"/>
                    <a:pt x="288" y="1008"/>
                  </a:cubicBezTo>
                  <a:cubicBezTo>
                    <a:pt x="272" y="832"/>
                    <a:pt x="240" y="696"/>
                    <a:pt x="192" y="528"/>
                  </a:cubicBezTo>
                  <a:cubicBezTo>
                    <a:pt x="144" y="360"/>
                    <a:pt x="72" y="180"/>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52" name="Freeform 240"/>
            <p:cNvSpPr>
              <a:spLocks/>
            </p:cNvSpPr>
            <p:nvPr/>
          </p:nvSpPr>
          <p:spPr bwMode="auto">
            <a:xfrm>
              <a:off x="1920" y="2976"/>
              <a:ext cx="528" cy="1008"/>
            </a:xfrm>
            <a:custGeom>
              <a:avLst/>
              <a:gdLst>
                <a:gd name="T0" fmla="*/ 528 w 528"/>
                <a:gd name="T1" fmla="*/ 1008 h 1008"/>
                <a:gd name="T2" fmla="*/ 480 w 528"/>
                <a:gd name="T3" fmla="*/ 624 h 1008"/>
                <a:gd name="T4" fmla="*/ 240 w 528"/>
                <a:gd name="T5" fmla="*/ 240 h 1008"/>
                <a:gd name="T6" fmla="*/ 0 w 528"/>
                <a:gd name="T7" fmla="*/ 0 h 1008"/>
              </a:gdLst>
              <a:ahLst/>
              <a:cxnLst>
                <a:cxn ang="0">
                  <a:pos x="T0" y="T1"/>
                </a:cxn>
                <a:cxn ang="0">
                  <a:pos x="T2" y="T3"/>
                </a:cxn>
                <a:cxn ang="0">
                  <a:pos x="T4" y="T5"/>
                </a:cxn>
                <a:cxn ang="0">
                  <a:pos x="T6" y="T7"/>
                </a:cxn>
              </a:cxnLst>
              <a:rect l="0" t="0" r="r" b="b"/>
              <a:pathLst>
                <a:path w="528" h="1008">
                  <a:moveTo>
                    <a:pt x="528" y="1008"/>
                  </a:moveTo>
                  <a:cubicBezTo>
                    <a:pt x="528" y="880"/>
                    <a:pt x="528" y="752"/>
                    <a:pt x="480" y="624"/>
                  </a:cubicBezTo>
                  <a:cubicBezTo>
                    <a:pt x="432" y="496"/>
                    <a:pt x="320" y="344"/>
                    <a:pt x="240" y="240"/>
                  </a:cubicBezTo>
                  <a:cubicBezTo>
                    <a:pt x="160" y="136"/>
                    <a:pt x="80" y="68"/>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53" name="Freeform 241"/>
            <p:cNvSpPr>
              <a:spLocks/>
            </p:cNvSpPr>
            <p:nvPr/>
          </p:nvSpPr>
          <p:spPr bwMode="auto">
            <a:xfrm>
              <a:off x="2496" y="2640"/>
              <a:ext cx="432" cy="1344"/>
            </a:xfrm>
            <a:custGeom>
              <a:avLst/>
              <a:gdLst>
                <a:gd name="T0" fmla="*/ 0 w 432"/>
                <a:gd name="T1" fmla="*/ 1344 h 1344"/>
                <a:gd name="T2" fmla="*/ 144 w 432"/>
                <a:gd name="T3" fmla="*/ 912 h 1344"/>
                <a:gd name="T4" fmla="*/ 336 w 432"/>
                <a:gd name="T5" fmla="*/ 384 h 1344"/>
                <a:gd name="T6" fmla="*/ 432 w 432"/>
                <a:gd name="T7" fmla="*/ 0 h 1344"/>
              </a:gdLst>
              <a:ahLst/>
              <a:cxnLst>
                <a:cxn ang="0">
                  <a:pos x="T0" y="T1"/>
                </a:cxn>
                <a:cxn ang="0">
                  <a:pos x="T2" y="T3"/>
                </a:cxn>
                <a:cxn ang="0">
                  <a:pos x="T4" y="T5"/>
                </a:cxn>
                <a:cxn ang="0">
                  <a:pos x="T6" y="T7"/>
                </a:cxn>
              </a:cxnLst>
              <a:rect l="0" t="0" r="r" b="b"/>
              <a:pathLst>
                <a:path w="432" h="1344">
                  <a:moveTo>
                    <a:pt x="0" y="1344"/>
                  </a:moveTo>
                  <a:cubicBezTo>
                    <a:pt x="44" y="1208"/>
                    <a:pt x="88" y="1072"/>
                    <a:pt x="144" y="912"/>
                  </a:cubicBezTo>
                  <a:cubicBezTo>
                    <a:pt x="200" y="752"/>
                    <a:pt x="288" y="536"/>
                    <a:pt x="336" y="384"/>
                  </a:cubicBezTo>
                  <a:cubicBezTo>
                    <a:pt x="384" y="232"/>
                    <a:pt x="408" y="116"/>
                    <a:pt x="43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54" name="Freeform 242"/>
            <p:cNvSpPr>
              <a:spLocks/>
            </p:cNvSpPr>
            <p:nvPr/>
          </p:nvSpPr>
          <p:spPr bwMode="auto">
            <a:xfrm>
              <a:off x="2448" y="3168"/>
              <a:ext cx="432" cy="896"/>
            </a:xfrm>
            <a:custGeom>
              <a:avLst/>
              <a:gdLst>
                <a:gd name="T0" fmla="*/ 0 w 432"/>
                <a:gd name="T1" fmla="*/ 864 h 896"/>
                <a:gd name="T2" fmla="*/ 48 w 432"/>
                <a:gd name="T3" fmla="*/ 864 h 896"/>
                <a:gd name="T4" fmla="*/ 144 w 432"/>
                <a:gd name="T5" fmla="*/ 672 h 896"/>
                <a:gd name="T6" fmla="*/ 384 w 432"/>
                <a:gd name="T7" fmla="*/ 192 h 896"/>
                <a:gd name="T8" fmla="*/ 432 w 432"/>
                <a:gd name="T9" fmla="*/ 0 h 896"/>
              </a:gdLst>
              <a:ahLst/>
              <a:cxnLst>
                <a:cxn ang="0">
                  <a:pos x="T0" y="T1"/>
                </a:cxn>
                <a:cxn ang="0">
                  <a:pos x="T2" y="T3"/>
                </a:cxn>
                <a:cxn ang="0">
                  <a:pos x="T4" y="T5"/>
                </a:cxn>
                <a:cxn ang="0">
                  <a:pos x="T6" y="T7"/>
                </a:cxn>
                <a:cxn ang="0">
                  <a:pos x="T8" y="T9"/>
                </a:cxn>
              </a:cxnLst>
              <a:rect l="0" t="0" r="r" b="b"/>
              <a:pathLst>
                <a:path w="432" h="896">
                  <a:moveTo>
                    <a:pt x="0" y="864"/>
                  </a:moveTo>
                  <a:cubicBezTo>
                    <a:pt x="12" y="880"/>
                    <a:pt x="24" y="896"/>
                    <a:pt x="48" y="864"/>
                  </a:cubicBezTo>
                  <a:cubicBezTo>
                    <a:pt x="72" y="832"/>
                    <a:pt x="88" y="784"/>
                    <a:pt x="144" y="672"/>
                  </a:cubicBezTo>
                  <a:cubicBezTo>
                    <a:pt x="200" y="560"/>
                    <a:pt x="336" y="304"/>
                    <a:pt x="384" y="192"/>
                  </a:cubicBezTo>
                  <a:cubicBezTo>
                    <a:pt x="432" y="80"/>
                    <a:pt x="432" y="40"/>
                    <a:pt x="43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55" name="Freeform 243"/>
            <p:cNvSpPr>
              <a:spLocks/>
            </p:cNvSpPr>
            <p:nvPr/>
          </p:nvSpPr>
          <p:spPr bwMode="auto">
            <a:xfrm>
              <a:off x="2640" y="3024"/>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56" name="Freeform 244"/>
            <p:cNvSpPr>
              <a:spLocks/>
            </p:cNvSpPr>
            <p:nvPr/>
          </p:nvSpPr>
          <p:spPr bwMode="auto">
            <a:xfrm flipH="1">
              <a:off x="1968" y="283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57" name="Freeform 245"/>
            <p:cNvSpPr>
              <a:spLocks/>
            </p:cNvSpPr>
            <p:nvPr/>
          </p:nvSpPr>
          <p:spPr bwMode="auto">
            <a:xfrm rot="2459885" flipH="1">
              <a:off x="2700" y="2611"/>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58" name="Freeform 246"/>
            <p:cNvSpPr>
              <a:spLocks/>
            </p:cNvSpPr>
            <p:nvPr/>
          </p:nvSpPr>
          <p:spPr bwMode="auto">
            <a:xfrm rot="3700307" flipH="1">
              <a:off x="2677" y="3170"/>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59" name="Freeform 247"/>
            <p:cNvSpPr>
              <a:spLocks/>
            </p:cNvSpPr>
            <p:nvPr/>
          </p:nvSpPr>
          <p:spPr bwMode="auto">
            <a:xfrm rot="1787921" flipH="1">
              <a:off x="2462" y="2751"/>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60" name="Freeform 248"/>
            <p:cNvSpPr>
              <a:spLocks/>
            </p:cNvSpPr>
            <p:nvPr/>
          </p:nvSpPr>
          <p:spPr bwMode="auto">
            <a:xfrm rot="990602" flipH="1">
              <a:off x="2312" y="2418"/>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61" name="Freeform 249"/>
            <p:cNvSpPr>
              <a:spLocks/>
            </p:cNvSpPr>
            <p:nvPr/>
          </p:nvSpPr>
          <p:spPr bwMode="auto">
            <a:xfrm rot="-990602">
              <a:off x="2560" y="2203"/>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62" name="Freeform 250"/>
            <p:cNvSpPr>
              <a:spLocks/>
            </p:cNvSpPr>
            <p:nvPr/>
          </p:nvSpPr>
          <p:spPr bwMode="auto">
            <a:xfrm rot="-990602">
              <a:off x="2457" y="2755"/>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63" name="Freeform 251"/>
            <p:cNvSpPr>
              <a:spLocks/>
            </p:cNvSpPr>
            <p:nvPr/>
          </p:nvSpPr>
          <p:spPr bwMode="auto">
            <a:xfrm rot="-2373987">
              <a:off x="2169" y="2771"/>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64" name="Freeform 252"/>
            <p:cNvSpPr>
              <a:spLocks/>
            </p:cNvSpPr>
            <p:nvPr/>
          </p:nvSpPr>
          <p:spPr bwMode="auto">
            <a:xfrm rot="-3132516">
              <a:off x="2153" y="3165"/>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65" name="Freeform 253"/>
            <p:cNvSpPr>
              <a:spLocks/>
            </p:cNvSpPr>
            <p:nvPr/>
          </p:nvSpPr>
          <p:spPr bwMode="auto">
            <a:xfrm rot="1573043" flipH="1">
              <a:off x="2344" y="2908"/>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66" name="Freeform 254"/>
            <p:cNvSpPr>
              <a:spLocks/>
            </p:cNvSpPr>
            <p:nvPr/>
          </p:nvSpPr>
          <p:spPr bwMode="auto">
            <a:xfrm rot="1573043" flipH="1">
              <a:off x="2619" y="289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67" name="Freeform 255"/>
            <p:cNvSpPr>
              <a:spLocks/>
            </p:cNvSpPr>
            <p:nvPr/>
          </p:nvSpPr>
          <p:spPr bwMode="auto">
            <a:xfrm rot="657227" flipH="1">
              <a:off x="2186" y="243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68" name="Freeform 256"/>
            <p:cNvSpPr>
              <a:spLocks/>
            </p:cNvSpPr>
            <p:nvPr/>
          </p:nvSpPr>
          <p:spPr bwMode="auto">
            <a:xfrm rot="349257" flipH="1">
              <a:off x="1978" y="236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69" name="Freeform 257"/>
            <p:cNvSpPr>
              <a:spLocks/>
            </p:cNvSpPr>
            <p:nvPr/>
          </p:nvSpPr>
          <p:spPr bwMode="auto">
            <a:xfrm rot="349257" flipH="1">
              <a:off x="2179" y="2115"/>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70" name="Freeform 258"/>
            <p:cNvSpPr>
              <a:spLocks/>
            </p:cNvSpPr>
            <p:nvPr/>
          </p:nvSpPr>
          <p:spPr bwMode="auto">
            <a:xfrm rot="-2115053">
              <a:off x="1922" y="2570"/>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71" name="Freeform 259"/>
            <p:cNvSpPr>
              <a:spLocks/>
            </p:cNvSpPr>
            <p:nvPr/>
          </p:nvSpPr>
          <p:spPr bwMode="auto">
            <a:xfrm rot="-2115053">
              <a:off x="2289" y="2719"/>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72" name="Freeform 260"/>
            <p:cNvSpPr>
              <a:spLocks/>
            </p:cNvSpPr>
            <p:nvPr/>
          </p:nvSpPr>
          <p:spPr bwMode="auto">
            <a:xfrm rot="93482" flipH="1">
              <a:off x="2062" y="2363"/>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73" name="Freeform 261"/>
            <p:cNvSpPr>
              <a:spLocks/>
            </p:cNvSpPr>
            <p:nvPr/>
          </p:nvSpPr>
          <p:spPr bwMode="auto">
            <a:xfrm rot="8207304">
              <a:off x="1993" y="1862"/>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574" name="Freeform 262"/>
            <p:cNvSpPr>
              <a:spLocks/>
            </p:cNvSpPr>
            <p:nvPr/>
          </p:nvSpPr>
          <p:spPr bwMode="auto">
            <a:xfrm rot="8207304">
              <a:off x="2333" y="1838"/>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575" name="Freeform 263"/>
            <p:cNvSpPr>
              <a:spLocks/>
            </p:cNvSpPr>
            <p:nvPr/>
          </p:nvSpPr>
          <p:spPr bwMode="auto">
            <a:xfrm rot="-1762812">
              <a:off x="2431" y="2174"/>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576" name="Freeform 264"/>
            <p:cNvSpPr>
              <a:spLocks/>
            </p:cNvSpPr>
            <p:nvPr/>
          </p:nvSpPr>
          <p:spPr bwMode="auto">
            <a:xfrm rot="8207304">
              <a:off x="2419" y="171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577" name="Freeform 265"/>
            <p:cNvSpPr>
              <a:spLocks/>
            </p:cNvSpPr>
            <p:nvPr/>
          </p:nvSpPr>
          <p:spPr bwMode="auto">
            <a:xfrm rot="8852679">
              <a:off x="2761" y="207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578" name="Freeform 266"/>
            <p:cNvSpPr>
              <a:spLocks/>
            </p:cNvSpPr>
            <p:nvPr/>
          </p:nvSpPr>
          <p:spPr bwMode="auto">
            <a:xfrm rot="8191182">
              <a:off x="2085" y="166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579" name="Freeform 267"/>
            <p:cNvSpPr>
              <a:spLocks/>
            </p:cNvSpPr>
            <p:nvPr/>
          </p:nvSpPr>
          <p:spPr bwMode="auto">
            <a:xfrm rot="6964807">
              <a:off x="1705" y="1950"/>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580" name="Freeform 268"/>
            <p:cNvSpPr>
              <a:spLocks/>
            </p:cNvSpPr>
            <p:nvPr/>
          </p:nvSpPr>
          <p:spPr bwMode="auto">
            <a:xfrm rot="5551029">
              <a:off x="1535" y="257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grpSp>
      <p:grpSp>
        <p:nvGrpSpPr>
          <p:cNvPr id="13617" name="Group 305"/>
          <p:cNvGrpSpPr>
            <a:grpSpLocks/>
          </p:cNvGrpSpPr>
          <p:nvPr/>
        </p:nvGrpSpPr>
        <p:grpSpPr bwMode="auto">
          <a:xfrm flipH="1">
            <a:off x="4618038" y="1668463"/>
            <a:ext cx="2727325" cy="3844925"/>
            <a:chOff x="1375" y="1666"/>
            <a:chExt cx="1718" cy="2422"/>
          </a:xfrm>
        </p:grpSpPr>
        <p:sp>
          <p:nvSpPr>
            <p:cNvPr id="13618" name="Freeform 306"/>
            <p:cNvSpPr>
              <a:spLocks/>
            </p:cNvSpPr>
            <p:nvPr/>
          </p:nvSpPr>
          <p:spPr bwMode="auto">
            <a:xfrm>
              <a:off x="2112" y="2448"/>
              <a:ext cx="392" cy="1622"/>
            </a:xfrm>
            <a:custGeom>
              <a:avLst/>
              <a:gdLst>
                <a:gd name="T0" fmla="*/ 215 w 392"/>
                <a:gd name="T1" fmla="*/ 1572 h 1622"/>
                <a:gd name="T2" fmla="*/ 336 w 392"/>
                <a:gd name="T3" fmla="*/ 1488 h 1622"/>
                <a:gd name="T4" fmla="*/ 336 w 392"/>
                <a:gd name="T5" fmla="*/ 768 h 1622"/>
                <a:gd name="T6" fmla="*/ 0 w 392"/>
                <a:gd name="T7" fmla="*/ 0 h 1622"/>
              </a:gdLst>
              <a:ahLst/>
              <a:cxnLst>
                <a:cxn ang="0">
                  <a:pos x="T0" y="T1"/>
                </a:cxn>
                <a:cxn ang="0">
                  <a:pos x="T2" y="T3"/>
                </a:cxn>
                <a:cxn ang="0">
                  <a:pos x="T4" y="T5"/>
                </a:cxn>
                <a:cxn ang="0">
                  <a:pos x="T6" y="T7"/>
                </a:cxn>
              </a:cxnLst>
              <a:rect l="0" t="0" r="r" b="b"/>
              <a:pathLst>
                <a:path w="392" h="1622">
                  <a:moveTo>
                    <a:pt x="215" y="1572"/>
                  </a:moveTo>
                  <a:cubicBezTo>
                    <a:pt x="250" y="1575"/>
                    <a:pt x="316" y="1622"/>
                    <a:pt x="336" y="1488"/>
                  </a:cubicBezTo>
                  <a:cubicBezTo>
                    <a:pt x="356" y="1354"/>
                    <a:pt x="392" y="1016"/>
                    <a:pt x="336" y="768"/>
                  </a:cubicBezTo>
                  <a:cubicBezTo>
                    <a:pt x="280" y="520"/>
                    <a:pt x="140" y="260"/>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619" name="Freeform 307"/>
            <p:cNvSpPr>
              <a:spLocks/>
            </p:cNvSpPr>
            <p:nvPr/>
          </p:nvSpPr>
          <p:spPr bwMode="auto">
            <a:xfrm>
              <a:off x="2352" y="2304"/>
              <a:ext cx="256" cy="1776"/>
            </a:xfrm>
            <a:custGeom>
              <a:avLst/>
              <a:gdLst>
                <a:gd name="T0" fmla="*/ 0 w 256"/>
                <a:gd name="T1" fmla="*/ 1728 h 1776"/>
                <a:gd name="T2" fmla="*/ 96 w 256"/>
                <a:gd name="T3" fmla="*/ 1728 h 1776"/>
                <a:gd name="T4" fmla="*/ 144 w 256"/>
                <a:gd name="T5" fmla="*/ 1680 h 1776"/>
                <a:gd name="T6" fmla="*/ 240 w 256"/>
                <a:gd name="T7" fmla="*/ 1152 h 1776"/>
                <a:gd name="T8" fmla="*/ 240 w 256"/>
                <a:gd name="T9" fmla="*/ 528 h 1776"/>
                <a:gd name="T10" fmla="*/ 192 w 256"/>
                <a:gd name="T11" fmla="*/ 0 h 1776"/>
              </a:gdLst>
              <a:ahLst/>
              <a:cxnLst>
                <a:cxn ang="0">
                  <a:pos x="T0" y="T1"/>
                </a:cxn>
                <a:cxn ang="0">
                  <a:pos x="T2" y="T3"/>
                </a:cxn>
                <a:cxn ang="0">
                  <a:pos x="T4" y="T5"/>
                </a:cxn>
                <a:cxn ang="0">
                  <a:pos x="T6" y="T7"/>
                </a:cxn>
                <a:cxn ang="0">
                  <a:pos x="T8" y="T9"/>
                </a:cxn>
                <a:cxn ang="0">
                  <a:pos x="T10" y="T11"/>
                </a:cxn>
              </a:cxnLst>
              <a:rect l="0" t="0" r="r" b="b"/>
              <a:pathLst>
                <a:path w="256" h="1776">
                  <a:moveTo>
                    <a:pt x="0" y="1728"/>
                  </a:moveTo>
                  <a:cubicBezTo>
                    <a:pt x="36" y="1732"/>
                    <a:pt x="72" y="1736"/>
                    <a:pt x="96" y="1728"/>
                  </a:cubicBezTo>
                  <a:cubicBezTo>
                    <a:pt x="120" y="1720"/>
                    <a:pt x="120" y="1776"/>
                    <a:pt x="144" y="1680"/>
                  </a:cubicBezTo>
                  <a:cubicBezTo>
                    <a:pt x="168" y="1584"/>
                    <a:pt x="224" y="1344"/>
                    <a:pt x="240" y="1152"/>
                  </a:cubicBezTo>
                  <a:cubicBezTo>
                    <a:pt x="256" y="960"/>
                    <a:pt x="248" y="720"/>
                    <a:pt x="240" y="528"/>
                  </a:cubicBezTo>
                  <a:cubicBezTo>
                    <a:pt x="232" y="336"/>
                    <a:pt x="212" y="168"/>
                    <a:pt x="19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620" name="Freeform 308"/>
            <p:cNvSpPr>
              <a:spLocks/>
            </p:cNvSpPr>
            <p:nvPr/>
          </p:nvSpPr>
          <p:spPr bwMode="auto">
            <a:xfrm>
              <a:off x="2304" y="2208"/>
              <a:ext cx="240" cy="1824"/>
            </a:xfrm>
            <a:custGeom>
              <a:avLst/>
              <a:gdLst>
                <a:gd name="T0" fmla="*/ 144 w 240"/>
                <a:gd name="T1" fmla="*/ 1824 h 1824"/>
                <a:gd name="T2" fmla="*/ 192 w 240"/>
                <a:gd name="T3" fmla="*/ 1584 h 1824"/>
                <a:gd name="T4" fmla="*/ 240 w 240"/>
                <a:gd name="T5" fmla="*/ 1200 h 1824"/>
                <a:gd name="T6" fmla="*/ 192 w 240"/>
                <a:gd name="T7" fmla="*/ 672 h 1824"/>
                <a:gd name="T8" fmla="*/ 0 w 240"/>
                <a:gd name="T9" fmla="*/ 0 h 1824"/>
              </a:gdLst>
              <a:ahLst/>
              <a:cxnLst>
                <a:cxn ang="0">
                  <a:pos x="T0" y="T1"/>
                </a:cxn>
                <a:cxn ang="0">
                  <a:pos x="T2" y="T3"/>
                </a:cxn>
                <a:cxn ang="0">
                  <a:pos x="T4" y="T5"/>
                </a:cxn>
                <a:cxn ang="0">
                  <a:pos x="T6" y="T7"/>
                </a:cxn>
                <a:cxn ang="0">
                  <a:pos x="T8" y="T9"/>
                </a:cxn>
              </a:cxnLst>
              <a:rect l="0" t="0" r="r" b="b"/>
              <a:pathLst>
                <a:path w="240" h="1824">
                  <a:moveTo>
                    <a:pt x="144" y="1824"/>
                  </a:moveTo>
                  <a:cubicBezTo>
                    <a:pt x="160" y="1756"/>
                    <a:pt x="176" y="1688"/>
                    <a:pt x="192" y="1584"/>
                  </a:cubicBezTo>
                  <a:cubicBezTo>
                    <a:pt x="208" y="1480"/>
                    <a:pt x="240" y="1352"/>
                    <a:pt x="240" y="1200"/>
                  </a:cubicBezTo>
                  <a:cubicBezTo>
                    <a:pt x="240" y="1048"/>
                    <a:pt x="232" y="872"/>
                    <a:pt x="192" y="672"/>
                  </a:cubicBezTo>
                  <a:cubicBezTo>
                    <a:pt x="152" y="472"/>
                    <a:pt x="76" y="236"/>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621" name="Freeform 309"/>
            <p:cNvSpPr>
              <a:spLocks/>
            </p:cNvSpPr>
            <p:nvPr/>
          </p:nvSpPr>
          <p:spPr bwMode="auto">
            <a:xfrm>
              <a:off x="2448" y="2256"/>
              <a:ext cx="208" cy="1776"/>
            </a:xfrm>
            <a:custGeom>
              <a:avLst/>
              <a:gdLst>
                <a:gd name="T0" fmla="*/ 0 w 208"/>
                <a:gd name="T1" fmla="*/ 1776 h 1776"/>
                <a:gd name="T2" fmla="*/ 48 w 208"/>
                <a:gd name="T3" fmla="*/ 1632 h 1776"/>
                <a:gd name="T4" fmla="*/ 96 w 208"/>
                <a:gd name="T5" fmla="*/ 1392 h 1776"/>
                <a:gd name="T6" fmla="*/ 192 w 208"/>
                <a:gd name="T7" fmla="*/ 672 h 1776"/>
                <a:gd name="T8" fmla="*/ 192 w 208"/>
                <a:gd name="T9" fmla="*/ 240 h 1776"/>
                <a:gd name="T10" fmla="*/ 192 w 208"/>
                <a:gd name="T11" fmla="*/ 0 h 1776"/>
              </a:gdLst>
              <a:ahLst/>
              <a:cxnLst>
                <a:cxn ang="0">
                  <a:pos x="T0" y="T1"/>
                </a:cxn>
                <a:cxn ang="0">
                  <a:pos x="T2" y="T3"/>
                </a:cxn>
                <a:cxn ang="0">
                  <a:pos x="T4" y="T5"/>
                </a:cxn>
                <a:cxn ang="0">
                  <a:pos x="T6" y="T7"/>
                </a:cxn>
                <a:cxn ang="0">
                  <a:pos x="T8" y="T9"/>
                </a:cxn>
                <a:cxn ang="0">
                  <a:pos x="T10" y="T11"/>
                </a:cxn>
              </a:cxnLst>
              <a:rect l="0" t="0" r="r" b="b"/>
              <a:pathLst>
                <a:path w="208" h="1776">
                  <a:moveTo>
                    <a:pt x="0" y="1776"/>
                  </a:moveTo>
                  <a:cubicBezTo>
                    <a:pt x="16" y="1736"/>
                    <a:pt x="32" y="1696"/>
                    <a:pt x="48" y="1632"/>
                  </a:cubicBezTo>
                  <a:cubicBezTo>
                    <a:pt x="64" y="1568"/>
                    <a:pt x="72" y="1552"/>
                    <a:pt x="96" y="1392"/>
                  </a:cubicBezTo>
                  <a:cubicBezTo>
                    <a:pt x="120" y="1232"/>
                    <a:pt x="176" y="864"/>
                    <a:pt x="192" y="672"/>
                  </a:cubicBezTo>
                  <a:cubicBezTo>
                    <a:pt x="208" y="480"/>
                    <a:pt x="192" y="352"/>
                    <a:pt x="192" y="240"/>
                  </a:cubicBezTo>
                  <a:cubicBezTo>
                    <a:pt x="192" y="128"/>
                    <a:pt x="192" y="64"/>
                    <a:pt x="19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622" name="Freeform 310"/>
            <p:cNvSpPr>
              <a:spLocks/>
            </p:cNvSpPr>
            <p:nvPr/>
          </p:nvSpPr>
          <p:spPr bwMode="auto">
            <a:xfrm>
              <a:off x="2016" y="2448"/>
              <a:ext cx="440" cy="1584"/>
            </a:xfrm>
            <a:custGeom>
              <a:avLst/>
              <a:gdLst>
                <a:gd name="T0" fmla="*/ 384 w 440"/>
                <a:gd name="T1" fmla="*/ 1584 h 1584"/>
                <a:gd name="T2" fmla="*/ 432 w 440"/>
                <a:gd name="T3" fmla="*/ 1536 h 1584"/>
                <a:gd name="T4" fmla="*/ 432 w 440"/>
                <a:gd name="T5" fmla="*/ 1440 h 1584"/>
                <a:gd name="T6" fmla="*/ 384 w 440"/>
                <a:gd name="T7" fmla="*/ 1008 h 1584"/>
                <a:gd name="T8" fmla="*/ 288 w 440"/>
                <a:gd name="T9" fmla="*/ 624 h 1584"/>
                <a:gd name="T10" fmla="*/ 96 w 440"/>
                <a:gd name="T11" fmla="*/ 192 h 1584"/>
                <a:gd name="T12" fmla="*/ 0 w 440"/>
                <a:gd name="T13" fmla="*/ 0 h 1584"/>
              </a:gdLst>
              <a:ahLst/>
              <a:cxnLst>
                <a:cxn ang="0">
                  <a:pos x="T0" y="T1"/>
                </a:cxn>
                <a:cxn ang="0">
                  <a:pos x="T2" y="T3"/>
                </a:cxn>
                <a:cxn ang="0">
                  <a:pos x="T4" y="T5"/>
                </a:cxn>
                <a:cxn ang="0">
                  <a:pos x="T6" y="T7"/>
                </a:cxn>
                <a:cxn ang="0">
                  <a:pos x="T8" y="T9"/>
                </a:cxn>
                <a:cxn ang="0">
                  <a:pos x="T10" y="T11"/>
                </a:cxn>
                <a:cxn ang="0">
                  <a:pos x="T12" y="T13"/>
                </a:cxn>
              </a:cxnLst>
              <a:rect l="0" t="0" r="r" b="b"/>
              <a:pathLst>
                <a:path w="440" h="1584">
                  <a:moveTo>
                    <a:pt x="384" y="1584"/>
                  </a:moveTo>
                  <a:cubicBezTo>
                    <a:pt x="404" y="1572"/>
                    <a:pt x="424" y="1560"/>
                    <a:pt x="432" y="1536"/>
                  </a:cubicBezTo>
                  <a:cubicBezTo>
                    <a:pt x="440" y="1512"/>
                    <a:pt x="440" y="1528"/>
                    <a:pt x="432" y="1440"/>
                  </a:cubicBezTo>
                  <a:cubicBezTo>
                    <a:pt x="424" y="1352"/>
                    <a:pt x="408" y="1144"/>
                    <a:pt x="384" y="1008"/>
                  </a:cubicBezTo>
                  <a:cubicBezTo>
                    <a:pt x="360" y="872"/>
                    <a:pt x="336" y="760"/>
                    <a:pt x="288" y="624"/>
                  </a:cubicBezTo>
                  <a:cubicBezTo>
                    <a:pt x="240" y="488"/>
                    <a:pt x="144" y="296"/>
                    <a:pt x="96" y="192"/>
                  </a:cubicBezTo>
                  <a:cubicBezTo>
                    <a:pt x="48" y="88"/>
                    <a:pt x="24" y="44"/>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623" name="Freeform 311"/>
            <p:cNvSpPr>
              <a:spLocks/>
            </p:cNvSpPr>
            <p:nvPr/>
          </p:nvSpPr>
          <p:spPr bwMode="auto">
            <a:xfrm>
              <a:off x="2208" y="2400"/>
              <a:ext cx="304" cy="1688"/>
            </a:xfrm>
            <a:custGeom>
              <a:avLst/>
              <a:gdLst>
                <a:gd name="T0" fmla="*/ 240 w 304"/>
                <a:gd name="T1" fmla="*/ 1632 h 1688"/>
                <a:gd name="T2" fmla="*/ 288 w 304"/>
                <a:gd name="T3" fmla="*/ 1584 h 1688"/>
                <a:gd name="T4" fmla="*/ 288 w 304"/>
                <a:gd name="T5" fmla="*/ 1008 h 1688"/>
                <a:gd name="T6" fmla="*/ 192 w 304"/>
                <a:gd name="T7" fmla="*/ 528 h 1688"/>
                <a:gd name="T8" fmla="*/ 0 w 304"/>
                <a:gd name="T9" fmla="*/ 0 h 1688"/>
              </a:gdLst>
              <a:ahLst/>
              <a:cxnLst>
                <a:cxn ang="0">
                  <a:pos x="T0" y="T1"/>
                </a:cxn>
                <a:cxn ang="0">
                  <a:pos x="T2" y="T3"/>
                </a:cxn>
                <a:cxn ang="0">
                  <a:pos x="T4" y="T5"/>
                </a:cxn>
                <a:cxn ang="0">
                  <a:pos x="T6" y="T7"/>
                </a:cxn>
                <a:cxn ang="0">
                  <a:pos x="T8" y="T9"/>
                </a:cxn>
              </a:cxnLst>
              <a:rect l="0" t="0" r="r" b="b"/>
              <a:pathLst>
                <a:path w="304" h="1688">
                  <a:moveTo>
                    <a:pt x="240" y="1632"/>
                  </a:moveTo>
                  <a:cubicBezTo>
                    <a:pt x="260" y="1660"/>
                    <a:pt x="280" y="1688"/>
                    <a:pt x="288" y="1584"/>
                  </a:cubicBezTo>
                  <a:cubicBezTo>
                    <a:pt x="296" y="1480"/>
                    <a:pt x="304" y="1184"/>
                    <a:pt x="288" y="1008"/>
                  </a:cubicBezTo>
                  <a:cubicBezTo>
                    <a:pt x="272" y="832"/>
                    <a:pt x="240" y="696"/>
                    <a:pt x="192" y="528"/>
                  </a:cubicBezTo>
                  <a:cubicBezTo>
                    <a:pt x="144" y="360"/>
                    <a:pt x="72" y="180"/>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624" name="Freeform 312"/>
            <p:cNvSpPr>
              <a:spLocks/>
            </p:cNvSpPr>
            <p:nvPr/>
          </p:nvSpPr>
          <p:spPr bwMode="auto">
            <a:xfrm>
              <a:off x="1920" y="2976"/>
              <a:ext cx="528" cy="1008"/>
            </a:xfrm>
            <a:custGeom>
              <a:avLst/>
              <a:gdLst>
                <a:gd name="T0" fmla="*/ 528 w 528"/>
                <a:gd name="T1" fmla="*/ 1008 h 1008"/>
                <a:gd name="T2" fmla="*/ 480 w 528"/>
                <a:gd name="T3" fmla="*/ 624 h 1008"/>
                <a:gd name="T4" fmla="*/ 240 w 528"/>
                <a:gd name="T5" fmla="*/ 240 h 1008"/>
                <a:gd name="T6" fmla="*/ 0 w 528"/>
                <a:gd name="T7" fmla="*/ 0 h 1008"/>
              </a:gdLst>
              <a:ahLst/>
              <a:cxnLst>
                <a:cxn ang="0">
                  <a:pos x="T0" y="T1"/>
                </a:cxn>
                <a:cxn ang="0">
                  <a:pos x="T2" y="T3"/>
                </a:cxn>
                <a:cxn ang="0">
                  <a:pos x="T4" y="T5"/>
                </a:cxn>
                <a:cxn ang="0">
                  <a:pos x="T6" y="T7"/>
                </a:cxn>
              </a:cxnLst>
              <a:rect l="0" t="0" r="r" b="b"/>
              <a:pathLst>
                <a:path w="528" h="1008">
                  <a:moveTo>
                    <a:pt x="528" y="1008"/>
                  </a:moveTo>
                  <a:cubicBezTo>
                    <a:pt x="528" y="880"/>
                    <a:pt x="528" y="752"/>
                    <a:pt x="480" y="624"/>
                  </a:cubicBezTo>
                  <a:cubicBezTo>
                    <a:pt x="432" y="496"/>
                    <a:pt x="320" y="344"/>
                    <a:pt x="240" y="240"/>
                  </a:cubicBezTo>
                  <a:cubicBezTo>
                    <a:pt x="160" y="136"/>
                    <a:pt x="80" y="68"/>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625" name="Freeform 313"/>
            <p:cNvSpPr>
              <a:spLocks/>
            </p:cNvSpPr>
            <p:nvPr/>
          </p:nvSpPr>
          <p:spPr bwMode="auto">
            <a:xfrm>
              <a:off x="2496" y="2640"/>
              <a:ext cx="432" cy="1344"/>
            </a:xfrm>
            <a:custGeom>
              <a:avLst/>
              <a:gdLst>
                <a:gd name="T0" fmla="*/ 0 w 432"/>
                <a:gd name="T1" fmla="*/ 1344 h 1344"/>
                <a:gd name="T2" fmla="*/ 144 w 432"/>
                <a:gd name="T3" fmla="*/ 912 h 1344"/>
                <a:gd name="T4" fmla="*/ 336 w 432"/>
                <a:gd name="T5" fmla="*/ 384 h 1344"/>
                <a:gd name="T6" fmla="*/ 432 w 432"/>
                <a:gd name="T7" fmla="*/ 0 h 1344"/>
              </a:gdLst>
              <a:ahLst/>
              <a:cxnLst>
                <a:cxn ang="0">
                  <a:pos x="T0" y="T1"/>
                </a:cxn>
                <a:cxn ang="0">
                  <a:pos x="T2" y="T3"/>
                </a:cxn>
                <a:cxn ang="0">
                  <a:pos x="T4" y="T5"/>
                </a:cxn>
                <a:cxn ang="0">
                  <a:pos x="T6" y="T7"/>
                </a:cxn>
              </a:cxnLst>
              <a:rect l="0" t="0" r="r" b="b"/>
              <a:pathLst>
                <a:path w="432" h="1344">
                  <a:moveTo>
                    <a:pt x="0" y="1344"/>
                  </a:moveTo>
                  <a:cubicBezTo>
                    <a:pt x="44" y="1208"/>
                    <a:pt x="88" y="1072"/>
                    <a:pt x="144" y="912"/>
                  </a:cubicBezTo>
                  <a:cubicBezTo>
                    <a:pt x="200" y="752"/>
                    <a:pt x="288" y="536"/>
                    <a:pt x="336" y="384"/>
                  </a:cubicBezTo>
                  <a:cubicBezTo>
                    <a:pt x="384" y="232"/>
                    <a:pt x="408" y="116"/>
                    <a:pt x="43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626" name="Freeform 314"/>
            <p:cNvSpPr>
              <a:spLocks/>
            </p:cNvSpPr>
            <p:nvPr/>
          </p:nvSpPr>
          <p:spPr bwMode="auto">
            <a:xfrm>
              <a:off x="2448" y="3168"/>
              <a:ext cx="432" cy="896"/>
            </a:xfrm>
            <a:custGeom>
              <a:avLst/>
              <a:gdLst>
                <a:gd name="T0" fmla="*/ 0 w 432"/>
                <a:gd name="T1" fmla="*/ 864 h 896"/>
                <a:gd name="T2" fmla="*/ 48 w 432"/>
                <a:gd name="T3" fmla="*/ 864 h 896"/>
                <a:gd name="T4" fmla="*/ 144 w 432"/>
                <a:gd name="T5" fmla="*/ 672 h 896"/>
                <a:gd name="T6" fmla="*/ 384 w 432"/>
                <a:gd name="T7" fmla="*/ 192 h 896"/>
                <a:gd name="T8" fmla="*/ 432 w 432"/>
                <a:gd name="T9" fmla="*/ 0 h 896"/>
              </a:gdLst>
              <a:ahLst/>
              <a:cxnLst>
                <a:cxn ang="0">
                  <a:pos x="T0" y="T1"/>
                </a:cxn>
                <a:cxn ang="0">
                  <a:pos x="T2" y="T3"/>
                </a:cxn>
                <a:cxn ang="0">
                  <a:pos x="T4" y="T5"/>
                </a:cxn>
                <a:cxn ang="0">
                  <a:pos x="T6" y="T7"/>
                </a:cxn>
                <a:cxn ang="0">
                  <a:pos x="T8" y="T9"/>
                </a:cxn>
              </a:cxnLst>
              <a:rect l="0" t="0" r="r" b="b"/>
              <a:pathLst>
                <a:path w="432" h="896">
                  <a:moveTo>
                    <a:pt x="0" y="864"/>
                  </a:moveTo>
                  <a:cubicBezTo>
                    <a:pt x="12" y="880"/>
                    <a:pt x="24" y="896"/>
                    <a:pt x="48" y="864"/>
                  </a:cubicBezTo>
                  <a:cubicBezTo>
                    <a:pt x="72" y="832"/>
                    <a:pt x="88" y="784"/>
                    <a:pt x="144" y="672"/>
                  </a:cubicBezTo>
                  <a:cubicBezTo>
                    <a:pt x="200" y="560"/>
                    <a:pt x="336" y="304"/>
                    <a:pt x="384" y="192"/>
                  </a:cubicBezTo>
                  <a:cubicBezTo>
                    <a:pt x="432" y="80"/>
                    <a:pt x="432" y="40"/>
                    <a:pt x="43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627" name="Freeform 315"/>
            <p:cNvSpPr>
              <a:spLocks/>
            </p:cNvSpPr>
            <p:nvPr/>
          </p:nvSpPr>
          <p:spPr bwMode="auto">
            <a:xfrm>
              <a:off x="2640" y="3024"/>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28" name="Freeform 316"/>
            <p:cNvSpPr>
              <a:spLocks/>
            </p:cNvSpPr>
            <p:nvPr/>
          </p:nvSpPr>
          <p:spPr bwMode="auto">
            <a:xfrm flipH="1">
              <a:off x="1968" y="283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29" name="Freeform 317"/>
            <p:cNvSpPr>
              <a:spLocks/>
            </p:cNvSpPr>
            <p:nvPr/>
          </p:nvSpPr>
          <p:spPr bwMode="auto">
            <a:xfrm rot="2459885" flipH="1">
              <a:off x="2700" y="2611"/>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30" name="Freeform 318"/>
            <p:cNvSpPr>
              <a:spLocks/>
            </p:cNvSpPr>
            <p:nvPr/>
          </p:nvSpPr>
          <p:spPr bwMode="auto">
            <a:xfrm rot="3700307" flipH="1">
              <a:off x="2677" y="3170"/>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31" name="Freeform 319"/>
            <p:cNvSpPr>
              <a:spLocks/>
            </p:cNvSpPr>
            <p:nvPr/>
          </p:nvSpPr>
          <p:spPr bwMode="auto">
            <a:xfrm rot="1787921" flipH="1">
              <a:off x="2462" y="2751"/>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32" name="Freeform 320"/>
            <p:cNvSpPr>
              <a:spLocks/>
            </p:cNvSpPr>
            <p:nvPr/>
          </p:nvSpPr>
          <p:spPr bwMode="auto">
            <a:xfrm rot="990602" flipH="1">
              <a:off x="2312" y="2418"/>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33" name="Freeform 321"/>
            <p:cNvSpPr>
              <a:spLocks/>
            </p:cNvSpPr>
            <p:nvPr/>
          </p:nvSpPr>
          <p:spPr bwMode="auto">
            <a:xfrm rot="-990602">
              <a:off x="2560" y="2203"/>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34" name="Freeform 322"/>
            <p:cNvSpPr>
              <a:spLocks/>
            </p:cNvSpPr>
            <p:nvPr/>
          </p:nvSpPr>
          <p:spPr bwMode="auto">
            <a:xfrm rot="-990602">
              <a:off x="2457" y="2755"/>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35" name="Freeform 323"/>
            <p:cNvSpPr>
              <a:spLocks/>
            </p:cNvSpPr>
            <p:nvPr/>
          </p:nvSpPr>
          <p:spPr bwMode="auto">
            <a:xfrm rot="-2373987">
              <a:off x="2169" y="2771"/>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36" name="Freeform 324"/>
            <p:cNvSpPr>
              <a:spLocks/>
            </p:cNvSpPr>
            <p:nvPr/>
          </p:nvSpPr>
          <p:spPr bwMode="auto">
            <a:xfrm rot="-3132516">
              <a:off x="2153" y="3165"/>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37" name="Freeform 325"/>
            <p:cNvSpPr>
              <a:spLocks/>
            </p:cNvSpPr>
            <p:nvPr/>
          </p:nvSpPr>
          <p:spPr bwMode="auto">
            <a:xfrm rot="1573043" flipH="1">
              <a:off x="2344" y="2908"/>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38" name="Freeform 326"/>
            <p:cNvSpPr>
              <a:spLocks/>
            </p:cNvSpPr>
            <p:nvPr/>
          </p:nvSpPr>
          <p:spPr bwMode="auto">
            <a:xfrm rot="1573043" flipH="1">
              <a:off x="2619" y="289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39" name="Freeform 327"/>
            <p:cNvSpPr>
              <a:spLocks/>
            </p:cNvSpPr>
            <p:nvPr/>
          </p:nvSpPr>
          <p:spPr bwMode="auto">
            <a:xfrm rot="657227" flipH="1">
              <a:off x="2186" y="243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40" name="Freeform 328"/>
            <p:cNvSpPr>
              <a:spLocks/>
            </p:cNvSpPr>
            <p:nvPr/>
          </p:nvSpPr>
          <p:spPr bwMode="auto">
            <a:xfrm rot="349257" flipH="1">
              <a:off x="1978" y="236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41" name="Freeform 329"/>
            <p:cNvSpPr>
              <a:spLocks/>
            </p:cNvSpPr>
            <p:nvPr/>
          </p:nvSpPr>
          <p:spPr bwMode="auto">
            <a:xfrm rot="349257" flipH="1">
              <a:off x="2179" y="2115"/>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42" name="Freeform 330"/>
            <p:cNvSpPr>
              <a:spLocks/>
            </p:cNvSpPr>
            <p:nvPr/>
          </p:nvSpPr>
          <p:spPr bwMode="auto">
            <a:xfrm rot="-2115053">
              <a:off x="1922" y="2570"/>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43" name="Freeform 331"/>
            <p:cNvSpPr>
              <a:spLocks/>
            </p:cNvSpPr>
            <p:nvPr/>
          </p:nvSpPr>
          <p:spPr bwMode="auto">
            <a:xfrm rot="-2115053">
              <a:off x="2289" y="2719"/>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44" name="Freeform 332"/>
            <p:cNvSpPr>
              <a:spLocks/>
            </p:cNvSpPr>
            <p:nvPr/>
          </p:nvSpPr>
          <p:spPr bwMode="auto">
            <a:xfrm rot="93482" flipH="1">
              <a:off x="2062" y="2363"/>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45" name="Freeform 333"/>
            <p:cNvSpPr>
              <a:spLocks/>
            </p:cNvSpPr>
            <p:nvPr/>
          </p:nvSpPr>
          <p:spPr bwMode="auto">
            <a:xfrm rot="8207304">
              <a:off x="1993" y="1862"/>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646" name="Freeform 334"/>
            <p:cNvSpPr>
              <a:spLocks/>
            </p:cNvSpPr>
            <p:nvPr/>
          </p:nvSpPr>
          <p:spPr bwMode="auto">
            <a:xfrm rot="8207304">
              <a:off x="2333" y="1838"/>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647" name="Freeform 335"/>
            <p:cNvSpPr>
              <a:spLocks/>
            </p:cNvSpPr>
            <p:nvPr/>
          </p:nvSpPr>
          <p:spPr bwMode="auto">
            <a:xfrm rot="-1762812">
              <a:off x="2431" y="2174"/>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13648" name="Freeform 336"/>
            <p:cNvSpPr>
              <a:spLocks/>
            </p:cNvSpPr>
            <p:nvPr/>
          </p:nvSpPr>
          <p:spPr bwMode="auto">
            <a:xfrm rot="8207304">
              <a:off x="2419" y="171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649" name="Freeform 337"/>
            <p:cNvSpPr>
              <a:spLocks/>
            </p:cNvSpPr>
            <p:nvPr/>
          </p:nvSpPr>
          <p:spPr bwMode="auto">
            <a:xfrm rot="8852679">
              <a:off x="2761" y="207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650" name="Freeform 338"/>
            <p:cNvSpPr>
              <a:spLocks/>
            </p:cNvSpPr>
            <p:nvPr/>
          </p:nvSpPr>
          <p:spPr bwMode="auto">
            <a:xfrm rot="8191182">
              <a:off x="2085" y="166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651" name="Freeform 339"/>
            <p:cNvSpPr>
              <a:spLocks/>
            </p:cNvSpPr>
            <p:nvPr/>
          </p:nvSpPr>
          <p:spPr bwMode="auto">
            <a:xfrm rot="6964807">
              <a:off x="1705" y="1950"/>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13652" name="Freeform 340"/>
            <p:cNvSpPr>
              <a:spLocks/>
            </p:cNvSpPr>
            <p:nvPr/>
          </p:nvSpPr>
          <p:spPr bwMode="auto">
            <a:xfrm rot="5551029">
              <a:off x="1535" y="257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grpSp>
      <p:sp>
        <p:nvSpPr>
          <p:cNvPr id="13318" name="Freeform 6"/>
          <p:cNvSpPr>
            <a:spLocks/>
          </p:cNvSpPr>
          <p:nvPr/>
        </p:nvSpPr>
        <p:spPr bwMode="auto">
          <a:xfrm>
            <a:off x="1641475" y="4508500"/>
            <a:ext cx="2974699" cy="1358900"/>
          </a:xfrm>
          <a:custGeom>
            <a:avLst/>
            <a:gdLst>
              <a:gd name="T0" fmla="*/ 2 w 1882"/>
              <a:gd name="T1" fmla="*/ 535 h 540"/>
              <a:gd name="T2" fmla="*/ 0 w 1882"/>
              <a:gd name="T3" fmla="*/ 51 h 540"/>
              <a:gd name="T4" fmla="*/ 73 w 1882"/>
              <a:gd name="T5" fmla="*/ 78 h 540"/>
              <a:gd name="T6" fmla="*/ 144 w 1882"/>
              <a:gd name="T7" fmla="*/ 78 h 540"/>
              <a:gd name="T8" fmla="*/ 196 w 1882"/>
              <a:gd name="T9" fmla="*/ 61 h 540"/>
              <a:gd name="T10" fmla="*/ 236 w 1882"/>
              <a:gd name="T11" fmla="*/ 34 h 540"/>
              <a:gd name="T12" fmla="*/ 277 w 1882"/>
              <a:gd name="T13" fmla="*/ 19 h 540"/>
              <a:gd name="T14" fmla="*/ 323 w 1882"/>
              <a:gd name="T15" fmla="*/ 7 h 540"/>
              <a:gd name="T16" fmla="*/ 366 w 1882"/>
              <a:gd name="T17" fmla="*/ 3 h 540"/>
              <a:gd name="T18" fmla="*/ 410 w 1882"/>
              <a:gd name="T19" fmla="*/ 9 h 540"/>
              <a:gd name="T20" fmla="*/ 437 w 1882"/>
              <a:gd name="T21" fmla="*/ 19 h 540"/>
              <a:gd name="T22" fmla="*/ 460 w 1882"/>
              <a:gd name="T23" fmla="*/ 39 h 540"/>
              <a:gd name="T24" fmla="*/ 487 w 1882"/>
              <a:gd name="T25" fmla="*/ 61 h 540"/>
              <a:gd name="T26" fmla="*/ 527 w 1882"/>
              <a:gd name="T27" fmla="*/ 76 h 540"/>
              <a:gd name="T28" fmla="*/ 589 w 1882"/>
              <a:gd name="T29" fmla="*/ 78 h 540"/>
              <a:gd name="T30" fmla="*/ 654 w 1882"/>
              <a:gd name="T31" fmla="*/ 64 h 540"/>
              <a:gd name="T32" fmla="*/ 694 w 1882"/>
              <a:gd name="T33" fmla="*/ 44 h 540"/>
              <a:gd name="T34" fmla="*/ 727 w 1882"/>
              <a:gd name="T35" fmla="*/ 29 h 540"/>
              <a:gd name="T36" fmla="*/ 750 w 1882"/>
              <a:gd name="T37" fmla="*/ 15 h 540"/>
              <a:gd name="T38" fmla="*/ 810 w 1882"/>
              <a:gd name="T39" fmla="*/ 1 h 540"/>
              <a:gd name="T40" fmla="*/ 889 w 1882"/>
              <a:gd name="T41" fmla="*/ 9 h 540"/>
              <a:gd name="T42" fmla="*/ 940 w 1882"/>
              <a:gd name="T43" fmla="*/ 39 h 540"/>
              <a:gd name="T44" fmla="*/ 977 w 1882"/>
              <a:gd name="T45" fmla="*/ 62 h 540"/>
              <a:gd name="T46" fmla="*/ 1020 w 1882"/>
              <a:gd name="T47" fmla="*/ 78 h 540"/>
              <a:gd name="T48" fmla="*/ 1090 w 1882"/>
              <a:gd name="T49" fmla="*/ 84 h 540"/>
              <a:gd name="T50" fmla="*/ 1150 w 1882"/>
              <a:gd name="T51" fmla="*/ 61 h 540"/>
              <a:gd name="T52" fmla="*/ 1194 w 1882"/>
              <a:gd name="T53" fmla="*/ 34 h 540"/>
              <a:gd name="T54" fmla="*/ 1237 w 1882"/>
              <a:gd name="T55" fmla="*/ 19 h 540"/>
              <a:gd name="T56" fmla="*/ 1290 w 1882"/>
              <a:gd name="T57" fmla="*/ 9 h 540"/>
              <a:gd name="T58" fmla="*/ 1347 w 1882"/>
              <a:gd name="T59" fmla="*/ 17 h 540"/>
              <a:gd name="T60" fmla="*/ 1400 w 1882"/>
              <a:gd name="T61" fmla="*/ 41 h 540"/>
              <a:gd name="T62" fmla="*/ 1447 w 1882"/>
              <a:gd name="T63" fmla="*/ 68 h 540"/>
              <a:gd name="T64" fmla="*/ 1507 w 1882"/>
              <a:gd name="T65" fmla="*/ 84 h 540"/>
              <a:gd name="T66" fmla="*/ 1580 w 1882"/>
              <a:gd name="T67" fmla="*/ 72 h 540"/>
              <a:gd name="T68" fmla="*/ 1637 w 1882"/>
              <a:gd name="T69" fmla="*/ 48 h 540"/>
              <a:gd name="T70" fmla="*/ 1677 w 1882"/>
              <a:gd name="T71" fmla="*/ 29 h 540"/>
              <a:gd name="T72" fmla="*/ 1744 w 1882"/>
              <a:gd name="T73" fmla="*/ 5 h 540"/>
              <a:gd name="T74" fmla="*/ 1807 w 1882"/>
              <a:gd name="T75" fmla="*/ 1 h 540"/>
              <a:gd name="T76" fmla="*/ 1864 w 1882"/>
              <a:gd name="T77" fmla="*/ 11 h 540"/>
              <a:gd name="T78" fmla="*/ 1882 w 1882"/>
              <a:gd name="T79" fmla="*/ 28 h 540"/>
              <a:gd name="T80" fmla="*/ 1876 w 1882"/>
              <a:gd name="T81"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82" h="540">
                <a:moveTo>
                  <a:pt x="2" y="535"/>
                </a:moveTo>
                <a:cubicBezTo>
                  <a:pt x="2" y="454"/>
                  <a:pt x="0" y="135"/>
                  <a:pt x="0" y="51"/>
                </a:cubicBezTo>
                <a:cubicBezTo>
                  <a:pt x="43" y="68"/>
                  <a:pt x="49" y="74"/>
                  <a:pt x="73" y="78"/>
                </a:cubicBezTo>
                <a:cubicBezTo>
                  <a:pt x="97" y="83"/>
                  <a:pt x="123" y="81"/>
                  <a:pt x="144" y="78"/>
                </a:cubicBezTo>
                <a:cubicBezTo>
                  <a:pt x="164" y="76"/>
                  <a:pt x="181" y="68"/>
                  <a:pt x="196" y="61"/>
                </a:cubicBezTo>
                <a:cubicBezTo>
                  <a:pt x="212" y="53"/>
                  <a:pt x="223" y="41"/>
                  <a:pt x="236" y="34"/>
                </a:cubicBezTo>
                <a:cubicBezTo>
                  <a:pt x="250" y="28"/>
                  <a:pt x="262" y="23"/>
                  <a:pt x="277" y="19"/>
                </a:cubicBezTo>
                <a:cubicBezTo>
                  <a:pt x="291" y="14"/>
                  <a:pt x="308" y="9"/>
                  <a:pt x="323" y="7"/>
                </a:cubicBezTo>
                <a:cubicBezTo>
                  <a:pt x="338" y="4"/>
                  <a:pt x="351" y="2"/>
                  <a:pt x="366" y="3"/>
                </a:cubicBezTo>
                <a:cubicBezTo>
                  <a:pt x="381" y="3"/>
                  <a:pt x="399" y="6"/>
                  <a:pt x="410" y="9"/>
                </a:cubicBezTo>
                <a:cubicBezTo>
                  <a:pt x="422" y="11"/>
                  <a:pt x="428" y="14"/>
                  <a:pt x="437" y="19"/>
                </a:cubicBezTo>
                <a:cubicBezTo>
                  <a:pt x="445" y="24"/>
                  <a:pt x="451" y="32"/>
                  <a:pt x="460" y="39"/>
                </a:cubicBezTo>
                <a:cubicBezTo>
                  <a:pt x="468" y="45"/>
                  <a:pt x="476" y="54"/>
                  <a:pt x="487" y="61"/>
                </a:cubicBezTo>
                <a:cubicBezTo>
                  <a:pt x="498" y="67"/>
                  <a:pt x="510" y="74"/>
                  <a:pt x="527" y="76"/>
                </a:cubicBezTo>
                <a:cubicBezTo>
                  <a:pt x="544" y="79"/>
                  <a:pt x="569" y="80"/>
                  <a:pt x="589" y="78"/>
                </a:cubicBezTo>
                <a:cubicBezTo>
                  <a:pt x="611" y="76"/>
                  <a:pt x="636" y="70"/>
                  <a:pt x="654" y="64"/>
                </a:cubicBezTo>
                <a:cubicBezTo>
                  <a:pt x="670" y="59"/>
                  <a:pt x="682" y="50"/>
                  <a:pt x="694" y="44"/>
                </a:cubicBezTo>
                <a:cubicBezTo>
                  <a:pt x="706" y="39"/>
                  <a:pt x="718" y="34"/>
                  <a:pt x="727" y="29"/>
                </a:cubicBezTo>
                <a:cubicBezTo>
                  <a:pt x="736" y="24"/>
                  <a:pt x="736" y="19"/>
                  <a:pt x="750" y="15"/>
                </a:cubicBezTo>
                <a:cubicBezTo>
                  <a:pt x="763" y="10"/>
                  <a:pt x="787" y="2"/>
                  <a:pt x="810" y="1"/>
                </a:cubicBezTo>
                <a:cubicBezTo>
                  <a:pt x="834" y="0"/>
                  <a:pt x="868" y="2"/>
                  <a:pt x="889" y="9"/>
                </a:cubicBezTo>
                <a:cubicBezTo>
                  <a:pt x="911" y="15"/>
                  <a:pt x="925" y="30"/>
                  <a:pt x="940" y="39"/>
                </a:cubicBezTo>
                <a:cubicBezTo>
                  <a:pt x="954" y="48"/>
                  <a:pt x="963" y="56"/>
                  <a:pt x="977" y="62"/>
                </a:cubicBezTo>
                <a:cubicBezTo>
                  <a:pt x="990" y="69"/>
                  <a:pt x="1001" y="75"/>
                  <a:pt x="1020" y="78"/>
                </a:cubicBezTo>
                <a:cubicBezTo>
                  <a:pt x="1039" y="82"/>
                  <a:pt x="1068" y="87"/>
                  <a:pt x="1090" y="84"/>
                </a:cubicBezTo>
                <a:cubicBezTo>
                  <a:pt x="1111" y="81"/>
                  <a:pt x="1133" y="69"/>
                  <a:pt x="1150" y="61"/>
                </a:cubicBezTo>
                <a:cubicBezTo>
                  <a:pt x="1167" y="52"/>
                  <a:pt x="1179" y="41"/>
                  <a:pt x="1194" y="34"/>
                </a:cubicBezTo>
                <a:cubicBezTo>
                  <a:pt x="1208" y="28"/>
                  <a:pt x="1221" y="23"/>
                  <a:pt x="1237" y="19"/>
                </a:cubicBezTo>
                <a:cubicBezTo>
                  <a:pt x="1253" y="14"/>
                  <a:pt x="1272" y="9"/>
                  <a:pt x="1290" y="9"/>
                </a:cubicBezTo>
                <a:cubicBezTo>
                  <a:pt x="1308" y="8"/>
                  <a:pt x="1328" y="11"/>
                  <a:pt x="1347" y="17"/>
                </a:cubicBezTo>
                <a:cubicBezTo>
                  <a:pt x="1365" y="22"/>
                  <a:pt x="1383" y="32"/>
                  <a:pt x="1400" y="41"/>
                </a:cubicBezTo>
                <a:cubicBezTo>
                  <a:pt x="1416" y="49"/>
                  <a:pt x="1429" y="61"/>
                  <a:pt x="1447" y="68"/>
                </a:cubicBezTo>
                <a:cubicBezTo>
                  <a:pt x="1464" y="76"/>
                  <a:pt x="1484" y="84"/>
                  <a:pt x="1507" y="84"/>
                </a:cubicBezTo>
                <a:cubicBezTo>
                  <a:pt x="1529" y="85"/>
                  <a:pt x="1558" y="78"/>
                  <a:pt x="1580" y="72"/>
                </a:cubicBezTo>
                <a:cubicBezTo>
                  <a:pt x="1602" y="66"/>
                  <a:pt x="1621" y="56"/>
                  <a:pt x="1637" y="48"/>
                </a:cubicBezTo>
                <a:cubicBezTo>
                  <a:pt x="1653" y="41"/>
                  <a:pt x="1659" y="36"/>
                  <a:pt x="1677" y="29"/>
                </a:cubicBezTo>
                <a:cubicBezTo>
                  <a:pt x="1695" y="21"/>
                  <a:pt x="1722" y="9"/>
                  <a:pt x="1744" y="5"/>
                </a:cubicBezTo>
                <a:cubicBezTo>
                  <a:pt x="1765" y="0"/>
                  <a:pt x="1787" y="0"/>
                  <a:pt x="1807" y="1"/>
                </a:cubicBezTo>
                <a:cubicBezTo>
                  <a:pt x="1826" y="2"/>
                  <a:pt x="1851" y="7"/>
                  <a:pt x="1864" y="11"/>
                </a:cubicBezTo>
                <a:cubicBezTo>
                  <a:pt x="1876" y="15"/>
                  <a:pt x="1859" y="10"/>
                  <a:pt x="1882" y="28"/>
                </a:cubicBezTo>
                <a:cubicBezTo>
                  <a:pt x="1882" y="114"/>
                  <a:pt x="1878" y="433"/>
                  <a:pt x="1876" y="540"/>
                </a:cubicBezTo>
              </a:path>
            </a:pathLst>
          </a:custGeom>
          <a:gradFill rotWithShape="0">
            <a:gsLst>
              <a:gs pos="0">
                <a:srgbClr val="CEED97">
                  <a:alpha val="58000"/>
                </a:srgbClr>
              </a:gs>
              <a:gs pos="100000">
                <a:srgbClr val="2B3B1C"/>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725" name="Freeform 413"/>
          <p:cNvSpPr>
            <a:spLocks/>
          </p:cNvSpPr>
          <p:nvPr/>
        </p:nvSpPr>
        <p:spPr bwMode="auto">
          <a:xfrm>
            <a:off x="4599057" y="4468813"/>
            <a:ext cx="3028950" cy="1416050"/>
          </a:xfrm>
          <a:custGeom>
            <a:avLst/>
            <a:gdLst>
              <a:gd name="T0" fmla="*/ 6 w 2691"/>
              <a:gd name="T1" fmla="*/ 563 h 563"/>
              <a:gd name="T2" fmla="*/ 19 w 2691"/>
              <a:gd name="T3" fmla="*/ 51 h 563"/>
              <a:gd name="T4" fmla="*/ 123 w 2691"/>
              <a:gd name="T5" fmla="*/ 78 h 563"/>
              <a:gd name="T6" fmla="*/ 223 w 2691"/>
              <a:gd name="T7" fmla="*/ 78 h 563"/>
              <a:gd name="T8" fmla="*/ 298 w 2691"/>
              <a:gd name="T9" fmla="*/ 61 h 563"/>
              <a:gd name="T10" fmla="*/ 355 w 2691"/>
              <a:gd name="T11" fmla="*/ 34 h 563"/>
              <a:gd name="T12" fmla="*/ 412 w 2691"/>
              <a:gd name="T13" fmla="*/ 19 h 563"/>
              <a:gd name="T14" fmla="*/ 478 w 2691"/>
              <a:gd name="T15" fmla="*/ 7 h 563"/>
              <a:gd name="T16" fmla="*/ 539 w 2691"/>
              <a:gd name="T17" fmla="*/ 3 h 563"/>
              <a:gd name="T18" fmla="*/ 601 w 2691"/>
              <a:gd name="T19" fmla="*/ 9 h 563"/>
              <a:gd name="T20" fmla="*/ 639 w 2691"/>
              <a:gd name="T21" fmla="*/ 19 h 563"/>
              <a:gd name="T22" fmla="*/ 672 w 2691"/>
              <a:gd name="T23" fmla="*/ 39 h 563"/>
              <a:gd name="T24" fmla="*/ 710 w 2691"/>
              <a:gd name="T25" fmla="*/ 61 h 563"/>
              <a:gd name="T26" fmla="*/ 767 w 2691"/>
              <a:gd name="T27" fmla="*/ 76 h 563"/>
              <a:gd name="T28" fmla="*/ 856 w 2691"/>
              <a:gd name="T29" fmla="*/ 78 h 563"/>
              <a:gd name="T30" fmla="*/ 947 w 2691"/>
              <a:gd name="T31" fmla="*/ 64 h 563"/>
              <a:gd name="T32" fmla="*/ 1004 w 2691"/>
              <a:gd name="T33" fmla="*/ 44 h 563"/>
              <a:gd name="T34" fmla="*/ 1051 w 2691"/>
              <a:gd name="T35" fmla="*/ 29 h 563"/>
              <a:gd name="T36" fmla="*/ 1084 w 2691"/>
              <a:gd name="T37" fmla="*/ 15 h 563"/>
              <a:gd name="T38" fmla="*/ 1169 w 2691"/>
              <a:gd name="T39" fmla="*/ 1 h 563"/>
              <a:gd name="T40" fmla="*/ 1282 w 2691"/>
              <a:gd name="T41" fmla="*/ 9 h 563"/>
              <a:gd name="T42" fmla="*/ 1353 w 2691"/>
              <a:gd name="T43" fmla="*/ 39 h 563"/>
              <a:gd name="T44" fmla="*/ 1406 w 2691"/>
              <a:gd name="T45" fmla="*/ 62 h 563"/>
              <a:gd name="T46" fmla="*/ 1467 w 2691"/>
              <a:gd name="T47" fmla="*/ 78 h 563"/>
              <a:gd name="T48" fmla="*/ 1566 w 2691"/>
              <a:gd name="T49" fmla="*/ 84 h 563"/>
              <a:gd name="T50" fmla="*/ 1652 w 2691"/>
              <a:gd name="T51" fmla="*/ 61 h 563"/>
              <a:gd name="T52" fmla="*/ 1714 w 2691"/>
              <a:gd name="T53" fmla="*/ 34 h 563"/>
              <a:gd name="T54" fmla="*/ 1775 w 2691"/>
              <a:gd name="T55" fmla="*/ 19 h 563"/>
              <a:gd name="T56" fmla="*/ 1850 w 2691"/>
              <a:gd name="T57" fmla="*/ 9 h 563"/>
              <a:gd name="T58" fmla="*/ 1931 w 2691"/>
              <a:gd name="T59" fmla="*/ 17 h 563"/>
              <a:gd name="T60" fmla="*/ 2007 w 2691"/>
              <a:gd name="T61" fmla="*/ 41 h 563"/>
              <a:gd name="T62" fmla="*/ 2073 w 2691"/>
              <a:gd name="T63" fmla="*/ 68 h 563"/>
              <a:gd name="T64" fmla="*/ 2158 w 2691"/>
              <a:gd name="T65" fmla="*/ 84 h 563"/>
              <a:gd name="T66" fmla="*/ 2262 w 2691"/>
              <a:gd name="T67" fmla="*/ 72 h 563"/>
              <a:gd name="T68" fmla="*/ 2343 w 2691"/>
              <a:gd name="T69" fmla="*/ 48 h 563"/>
              <a:gd name="T70" fmla="*/ 2400 w 2691"/>
              <a:gd name="T71" fmla="*/ 29 h 563"/>
              <a:gd name="T72" fmla="*/ 2495 w 2691"/>
              <a:gd name="T73" fmla="*/ 5 h 563"/>
              <a:gd name="T74" fmla="*/ 2584 w 2691"/>
              <a:gd name="T75" fmla="*/ 1 h 563"/>
              <a:gd name="T76" fmla="*/ 2665 w 2691"/>
              <a:gd name="T77" fmla="*/ 11 h 563"/>
              <a:gd name="T78" fmla="*/ 2691 w 2691"/>
              <a:gd name="T79" fmla="*/ 28 h 563"/>
              <a:gd name="T80" fmla="*/ 2683 w 2691"/>
              <a:gd name="T81" fmla="*/ 54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91" h="563">
                <a:moveTo>
                  <a:pt x="6" y="563"/>
                </a:moveTo>
                <a:cubicBezTo>
                  <a:pt x="8" y="478"/>
                  <a:pt x="0" y="132"/>
                  <a:pt x="19" y="51"/>
                </a:cubicBezTo>
                <a:cubicBezTo>
                  <a:pt x="81" y="68"/>
                  <a:pt x="89" y="74"/>
                  <a:pt x="123" y="78"/>
                </a:cubicBezTo>
                <a:cubicBezTo>
                  <a:pt x="157" y="83"/>
                  <a:pt x="194" y="81"/>
                  <a:pt x="223" y="78"/>
                </a:cubicBezTo>
                <a:cubicBezTo>
                  <a:pt x="252" y="76"/>
                  <a:pt x="276" y="68"/>
                  <a:pt x="298" y="61"/>
                </a:cubicBezTo>
                <a:cubicBezTo>
                  <a:pt x="320" y="53"/>
                  <a:pt x="336" y="41"/>
                  <a:pt x="355" y="34"/>
                </a:cubicBezTo>
                <a:cubicBezTo>
                  <a:pt x="374" y="28"/>
                  <a:pt x="391" y="23"/>
                  <a:pt x="412" y="19"/>
                </a:cubicBezTo>
                <a:cubicBezTo>
                  <a:pt x="433" y="14"/>
                  <a:pt x="456" y="9"/>
                  <a:pt x="478" y="7"/>
                </a:cubicBezTo>
                <a:cubicBezTo>
                  <a:pt x="499" y="4"/>
                  <a:pt x="518" y="2"/>
                  <a:pt x="539" y="3"/>
                </a:cubicBezTo>
                <a:cubicBezTo>
                  <a:pt x="560" y="3"/>
                  <a:pt x="585" y="6"/>
                  <a:pt x="601" y="9"/>
                </a:cubicBezTo>
                <a:cubicBezTo>
                  <a:pt x="618" y="11"/>
                  <a:pt x="627" y="14"/>
                  <a:pt x="639" y="19"/>
                </a:cubicBezTo>
                <a:cubicBezTo>
                  <a:pt x="651" y="24"/>
                  <a:pt x="660" y="32"/>
                  <a:pt x="672" y="39"/>
                </a:cubicBezTo>
                <a:cubicBezTo>
                  <a:pt x="684" y="45"/>
                  <a:pt x="695" y="54"/>
                  <a:pt x="710" y="61"/>
                </a:cubicBezTo>
                <a:cubicBezTo>
                  <a:pt x="726" y="67"/>
                  <a:pt x="743" y="74"/>
                  <a:pt x="767" y="76"/>
                </a:cubicBezTo>
                <a:cubicBezTo>
                  <a:pt x="791" y="79"/>
                  <a:pt x="827" y="80"/>
                  <a:pt x="856" y="78"/>
                </a:cubicBezTo>
                <a:cubicBezTo>
                  <a:pt x="886" y="76"/>
                  <a:pt x="922" y="70"/>
                  <a:pt x="947" y="64"/>
                </a:cubicBezTo>
                <a:cubicBezTo>
                  <a:pt x="971" y="59"/>
                  <a:pt x="987" y="50"/>
                  <a:pt x="1004" y="44"/>
                </a:cubicBezTo>
                <a:cubicBezTo>
                  <a:pt x="1021" y="39"/>
                  <a:pt x="1038" y="34"/>
                  <a:pt x="1051" y="29"/>
                </a:cubicBezTo>
                <a:cubicBezTo>
                  <a:pt x="1064" y="24"/>
                  <a:pt x="1064" y="19"/>
                  <a:pt x="1084" y="15"/>
                </a:cubicBezTo>
                <a:cubicBezTo>
                  <a:pt x="1103" y="10"/>
                  <a:pt x="1136" y="2"/>
                  <a:pt x="1169" y="1"/>
                </a:cubicBezTo>
                <a:cubicBezTo>
                  <a:pt x="1203" y="0"/>
                  <a:pt x="1252" y="2"/>
                  <a:pt x="1282" y="9"/>
                </a:cubicBezTo>
                <a:cubicBezTo>
                  <a:pt x="1313" y="15"/>
                  <a:pt x="1333" y="30"/>
                  <a:pt x="1353" y="39"/>
                </a:cubicBezTo>
                <a:cubicBezTo>
                  <a:pt x="1374" y="48"/>
                  <a:pt x="1387" y="56"/>
                  <a:pt x="1406" y="62"/>
                </a:cubicBezTo>
                <a:cubicBezTo>
                  <a:pt x="1425" y="69"/>
                  <a:pt x="1441" y="75"/>
                  <a:pt x="1467" y="78"/>
                </a:cubicBezTo>
                <a:cubicBezTo>
                  <a:pt x="1494" y="82"/>
                  <a:pt x="1536" y="87"/>
                  <a:pt x="1566" y="84"/>
                </a:cubicBezTo>
                <a:cubicBezTo>
                  <a:pt x="1597" y="81"/>
                  <a:pt x="1627" y="69"/>
                  <a:pt x="1652" y="61"/>
                </a:cubicBezTo>
                <a:cubicBezTo>
                  <a:pt x="1676" y="52"/>
                  <a:pt x="1693" y="41"/>
                  <a:pt x="1714" y="34"/>
                </a:cubicBezTo>
                <a:cubicBezTo>
                  <a:pt x="1734" y="28"/>
                  <a:pt x="1752" y="23"/>
                  <a:pt x="1775" y="19"/>
                </a:cubicBezTo>
                <a:cubicBezTo>
                  <a:pt x="1798" y="14"/>
                  <a:pt x="1825" y="9"/>
                  <a:pt x="1850" y="9"/>
                </a:cubicBezTo>
                <a:cubicBezTo>
                  <a:pt x="1876" y="8"/>
                  <a:pt x="1905" y="11"/>
                  <a:pt x="1931" y="17"/>
                </a:cubicBezTo>
                <a:cubicBezTo>
                  <a:pt x="1957" y="22"/>
                  <a:pt x="1983" y="32"/>
                  <a:pt x="2007" y="41"/>
                </a:cubicBezTo>
                <a:cubicBezTo>
                  <a:pt x="2030" y="49"/>
                  <a:pt x="2048" y="61"/>
                  <a:pt x="2073" y="68"/>
                </a:cubicBezTo>
                <a:cubicBezTo>
                  <a:pt x="2098" y="76"/>
                  <a:pt x="2126" y="84"/>
                  <a:pt x="2158" y="84"/>
                </a:cubicBezTo>
                <a:cubicBezTo>
                  <a:pt x="2190" y="85"/>
                  <a:pt x="2231" y="78"/>
                  <a:pt x="2262" y="72"/>
                </a:cubicBezTo>
                <a:cubicBezTo>
                  <a:pt x="2293" y="66"/>
                  <a:pt x="2320" y="56"/>
                  <a:pt x="2343" y="48"/>
                </a:cubicBezTo>
                <a:cubicBezTo>
                  <a:pt x="2366" y="41"/>
                  <a:pt x="2375" y="36"/>
                  <a:pt x="2400" y="29"/>
                </a:cubicBezTo>
                <a:cubicBezTo>
                  <a:pt x="2425" y="21"/>
                  <a:pt x="2464" y="9"/>
                  <a:pt x="2495" y="5"/>
                </a:cubicBezTo>
                <a:cubicBezTo>
                  <a:pt x="2525" y="0"/>
                  <a:pt x="2556" y="0"/>
                  <a:pt x="2584" y="1"/>
                </a:cubicBezTo>
                <a:cubicBezTo>
                  <a:pt x="2612" y="2"/>
                  <a:pt x="2647" y="7"/>
                  <a:pt x="2665" y="11"/>
                </a:cubicBezTo>
                <a:cubicBezTo>
                  <a:pt x="2683" y="15"/>
                  <a:pt x="2659" y="10"/>
                  <a:pt x="2691" y="28"/>
                </a:cubicBezTo>
                <a:cubicBezTo>
                  <a:pt x="2691" y="114"/>
                  <a:pt x="2685" y="433"/>
                  <a:pt x="2683" y="540"/>
                </a:cubicBezTo>
              </a:path>
            </a:pathLst>
          </a:custGeom>
          <a:gradFill rotWithShape="0">
            <a:gsLst>
              <a:gs pos="0">
                <a:srgbClr val="CEED97">
                  <a:alpha val="58000"/>
                </a:srgbClr>
              </a:gs>
              <a:gs pos="100000">
                <a:srgbClr val="2B3B1C"/>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508" name="Freeform 196"/>
          <p:cNvSpPr>
            <a:spLocks/>
          </p:cNvSpPr>
          <p:nvPr/>
        </p:nvSpPr>
        <p:spPr bwMode="auto">
          <a:xfrm>
            <a:off x="1648469" y="5241234"/>
            <a:ext cx="5982434" cy="1081779"/>
          </a:xfrm>
          <a:custGeom>
            <a:avLst/>
            <a:gdLst>
              <a:gd name="T0" fmla="*/ 11 w 3773"/>
              <a:gd name="T1" fmla="*/ 687 h 687"/>
              <a:gd name="T2" fmla="*/ 17 w 3773"/>
              <a:gd name="T3" fmla="*/ 77 h 687"/>
              <a:gd name="T4" fmla="*/ 111 w 3773"/>
              <a:gd name="T5" fmla="*/ 179 h 687"/>
              <a:gd name="T6" fmla="*/ 303 w 3773"/>
              <a:gd name="T7" fmla="*/ 262 h 687"/>
              <a:gd name="T8" fmla="*/ 424 w 3773"/>
              <a:gd name="T9" fmla="*/ 173 h 687"/>
              <a:gd name="T10" fmla="*/ 507 w 3773"/>
              <a:gd name="T11" fmla="*/ 90 h 687"/>
              <a:gd name="T12" fmla="*/ 571 w 3773"/>
              <a:gd name="T13" fmla="*/ 34 h 687"/>
              <a:gd name="T14" fmla="*/ 663 w 3773"/>
              <a:gd name="T15" fmla="*/ 19 h 687"/>
              <a:gd name="T16" fmla="*/ 749 w 3773"/>
              <a:gd name="T17" fmla="*/ 14 h 687"/>
              <a:gd name="T18" fmla="*/ 836 w 3773"/>
              <a:gd name="T19" fmla="*/ 21 h 687"/>
              <a:gd name="T20" fmla="*/ 889 w 3773"/>
              <a:gd name="T21" fmla="*/ 34 h 687"/>
              <a:gd name="T22" fmla="*/ 931 w 3773"/>
              <a:gd name="T23" fmla="*/ 74 h 687"/>
              <a:gd name="T24" fmla="*/ 989 w 3773"/>
              <a:gd name="T25" fmla="*/ 158 h 687"/>
              <a:gd name="T26" fmla="*/ 1053 w 3773"/>
              <a:gd name="T27" fmla="*/ 234 h 687"/>
              <a:gd name="T28" fmla="*/ 1157 w 3773"/>
              <a:gd name="T29" fmla="*/ 298 h 687"/>
              <a:gd name="T30" fmla="*/ 1315 w 3773"/>
              <a:gd name="T31" fmla="*/ 262 h 687"/>
              <a:gd name="T32" fmla="*/ 1411 w 3773"/>
              <a:gd name="T33" fmla="*/ 106 h 687"/>
              <a:gd name="T34" fmla="*/ 1466 w 3773"/>
              <a:gd name="T35" fmla="*/ 46 h 687"/>
              <a:gd name="T36" fmla="*/ 1512 w 3773"/>
              <a:gd name="T37" fmla="*/ 29 h 687"/>
              <a:gd name="T38" fmla="*/ 1631 w 3773"/>
              <a:gd name="T39" fmla="*/ 11 h 687"/>
              <a:gd name="T40" fmla="*/ 1789 w 3773"/>
              <a:gd name="T41" fmla="*/ 21 h 687"/>
              <a:gd name="T42" fmla="*/ 1883 w 3773"/>
              <a:gd name="T43" fmla="*/ 136 h 687"/>
              <a:gd name="T44" fmla="*/ 1963 w 3773"/>
              <a:gd name="T45" fmla="*/ 310 h 687"/>
              <a:gd name="T46" fmla="*/ 2035 w 3773"/>
              <a:gd name="T47" fmla="*/ 362 h 687"/>
              <a:gd name="T48" fmla="*/ 2219 w 3773"/>
              <a:gd name="T49" fmla="*/ 346 h 687"/>
              <a:gd name="T50" fmla="*/ 2327 w 3773"/>
              <a:gd name="T51" fmla="*/ 142 h 687"/>
              <a:gd name="T52" fmla="*/ 2387 w 3773"/>
              <a:gd name="T53" fmla="*/ 70 h 687"/>
              <a:gd name="T54" fmla="*/ 2479 w 3773"/>
              <a:gd name="T55" fmla="*/ 34 h 687"/>
              <a:gd name="T56" fmla="*/ 2584 w 3773"/>
              <a:gd name="T57" fmla="*/ 21 h 687"/>
              <a:gd name="T58" fmla="*/ 2687 w 3773"/>
              <a:gd name="T59" fmla="*/ 54 h 687"/>
              <a:gd name="T60" fmla="*/ 2777 w 3773"/>
              <a:gd name="T61" fmla="*/ 152 h 687"/>
              <a:gd name="T62" fmla="*/ 2927 w 3773"/>
              <a:gd name="T63" fmla="*/ 296 h 687"/>
              <a:gd name="T64" fmla="*/ 3099 w 3773"/>
              <a:gd name="T65" fmla="*/ 288 h 687"/>
              <a:gd name="T66" fmla="*/ 3227 w 3773"/>
              <a:gd name="T67" fmla="*/ 270 h 687"/>
              <a:gd name="T68" fmla="*/ 3341 w 3773"/>
              <a:gd name="T69" fmla="*/ 154 h 687"/>
              <a:gd name="T70" fmla="*/ 3409 w 3773"/>
              <a:gd name="T71" fmla="*/ 62 h 687"/>
              <a:gd name="T72" fmla="*/ 3488 w 3773"/>
              <a:gd name="T73" fmla="*/ 16 h 687"/>
              <a:gd name="T74" fmla="*/ 3612 w 3773"/>
              <a:gd name="T75" fmla="*/ 11 h 687"/>
              <a:gd name="T76" fmla="*/ 3707 w 3773"/>
              <a:gd name="T77" fmla="*/ 83 h 687"/>
              <a:gd name="T78" fmla="*/ 3771 w 3773"/>
              <a:gd name="T79" fmla="*/ 140 h 687"/>
              <a:gd name="T80" fmla="*/ 3771 w 3773"/>
              <a:gd name="T81" fmla="*/ 680 h 687"/>
              <a:gd name="connsiteX0" fmla="*/ 9 w 9977"/>
              <a:gd name="connsiteY0" fmla="*/ 9919 h 9919"/>
              <a:gd name="connsiteX1" fmla="*/ 25 w 9977"/>
              <a:gd name="connsiteY1" fmla="*/ 1040 h 9919"/>
              <a:gd name="connsiteX2" fmla="*/ 274 w 9977"/>
              <a:gd name="connsiteY2" fmla="*/ 2525 h 9919"/>
              <a:gd name="connsiteX3" fmla="*/ 783 w 9977"/>
              <a:gd name="connsiteY3" fmla="*/ 3733 h 9919"/>
              <a:gd name="connsiteX4" fmla="*/ 1104 w 9977"/>
              <a:gd name="connsiteY4" fmla="*/ 2437 h 9919"/>
              <a:gd name="connsiteX5" fmla="*/ 1324 w 9977"/>
              <a:gd name="connsiteY5" fmla="*/ 1229 h 9919"/>
              <a:gd name="connsiteX6" fmla="*/ 1493 w 9977"/>
              <a:gd name="connsiteY6" fmla="*/ 414 h 9919"/>
              <a:gd name="connsiteX7" fmla="*/ 1737 w 9977"/>
              <a:gd name="connsiteY7" fmla="*/ 196 h 9919"/>
              <a:gd name="connsiteX8" fmla="*/ 1965 w 9977"/>
              <a:gd name="connsiteY8" fmla="*/ 123 h 9919"/>
              <a:gd name="connsiteX9" fmla="*/ 2196 w 9977"/>
              <a:gd name="connsiteY9" fmla="*/ 225 h 9919"/>
              <a:gd name="connsiteX10" fmla="*/ 2336 w 9977"/>
              <a:gd name="connsiteY10" fmla="*/ 414 h 9919"/>
              <a:gd name="connsiteX11" fmla="*/ 2448 w 9977"/>
              <a:gd name="connsiteY11" fmla="*/ 996 h 9919"/>
              <a:gd name="connsiteX12" fmla="*/ 2601 w 9977"/>
              <a:gd name="connsiteY12" fmla="*/ 2219 h 9919"/>
              <a:gd name="connsiteX13" fmla="*/ 2771 w 9977"/>
              <a:gd name="connsiteY13" fmla="*/ 3325 h 9919"/>
              <a:gd name="connsiteX14" fmla="*/ 3047 w 9977"/>
              <a:gd name="connsiteY14" fmla="*/ 4257 h 9919"/>
              <a:gd name="connsiteX15" fmla="*/ 3465 w 9977"/>
              <a:gd name="connsiteY15" fmla="*/ 3733 h 9919"/>
              <a:gd name="connsiteX16" fmla="*/ 3757 w 9977"/>
              <a:gd name="connsiteY16" fmla="*/ 3487 h 9919"/>
              <a:gd name="connsiteX17" fmla="*/ 3866 w 9977"/>
              <a:gd name="connsiteY17" fmla="*/ 589 h 9919"/>
              <a:gd name="connsiteX18" fmla="*/ 3987 w 9977"/>
              <a:gd name="connsiteY18" fmla="*/ 341 h 9919"/>
              <a:gd name="connsiteX19" fmla="*/ 4303 w 9977"/>
              <a:gd name="connsiteY19" fmla="*/ 79 h 9919"/>
              <a:gd name="connsiteX20" fmla="*/ 4722 w 9977"/>
              <a:gd name="connsiteY20" fmla="*/ 225 h 9919"/>
              <a:gd name="connsiteX21" fmla="*/ 4971 w 9977"/>
              <a:gd name="connsiteY21" fmla="*/ 1899 h 9919"/>
              <a:gd name="connsiteX22" fmla="*/ 5183 w 9977"/>
              <a:gd name="connsiteY22" fmla="*/ 4431 h 9919"/>
              <a:gd name="connsiteX23" fmla="*/ 5374 w 9977"/>
              <a:gd name="connsiteY23" fmla="*/ 5188 h 9919"/>
              <a:gd name="connsiteX24" fmla="*/ 5861 w 9977"/>
              <a:gd name="connsiteY24" fmla="*/ 4955 h 9919"/>
              <a:gd name="connsiteX25" fmla="*/ 6148 w 9977"/>
              <a:gd name="connsiteY25" fmla="*/ 1986 h 9919"/>
              <a:gd name="connsiteX26" fmla="*/ 6307 w 9977"/>
              <a:gd name="connsiteY26" fmla="*/ 938 h 9919"/>
              <a:gd name="connsiteX27" fmla="*/ 6550 w 9977"/>
              <a:gd name="connsiteY27" fmla="*/ 414 h 9919"/>
              <a:gd name="connsiteX28" fmla="*/ 6829 w 9977"/>
              <a:gd name="connsiteY28" fmla="*/ 225 h 9919"/>
              <a:gd name="connsiteX29" fmla="*/ 7102 w 9977"/>
              <a:gd name="connsiteY29" fmla="*/ 705 h 9919"/>
              <a:gd name="connsiteX30" fmla="*/ 7340 w 9977"/>
              <a:gd name="connsiteY30" fmla="*/ 2132 h 9919"/>
              <a:gd name="connsiteX31" fmla="*/ 7738 w 9977"/>
              <a:gd name="connsiteY31" fmla="*/ 4228 h 9919"/>
              <a:gd name="connsiteX32" fmla="*/ 8194 w 9977"/>
              <a:gd name="connsiteY32" fmla="*/ 4111 h 9919"/>
              <a:gd name="connsiteX33" fmla="*/ 8533 w 9977"/>
              <a:gd name="connsiteY33" fmla="*/ 3849 h 9919"/>
              <a:gd name="connsiteX34" fmla="*/ 8835 w 9977"/>
              <a:gd name="connsiteY34" fmla="*/ 2161 h 9919"/>
              <a:gd name="connsiteX35" fmla="*/ 9015 w 9977"/>
              <a:gd name="connsiteY35" fmla="*/ 821 h 9919"/>
              <a:gd name="connsiteX36" fmla="*/ 9225 w 9977"/>
              <a:gd name="connsiteY36" fmla="*/ 152 h 9919"/>
              <a:gd name="connsiteX37" fmla="*/ 9553 w 9977"/>
              <a:gd name="connsiteY37" fmla="*/ 79 h 9919"/>
              <a:gd name="connsiteX38" fmla="*/ 9805 w 9977"/>
              <a:gd name="connsiteY38" fmla="*/ 1127 h 9919"/>
              <a:gd name="connsiteX39" fmla="*/ 9975 w 9977"/>
              <a:gd name="connsiteY39" fmla="*/ 1957 h 9919"/>
              <a:gd name="connsiteX40" fmla="*/ 9975 w 9977"/>
              <a:gd name="connsiteY40" fmla="*/ 9817 h 9919"/>
              <a:gd name="connsiteX0" fmla="*/ 9 w 10000"/>
              <a:gd name="connsiteY0" fmla="*/ 10000 h 10000"/>
              <a:gd name="connsiteX1" fmla="*/ 25 w 10000"/>
              <a:gd name="connsiteY1" fmla="*/ 1048 h 10000"/>
              <a:gd name="connsiteX2" fmla="*/ 275 w 10000"/>
              <a:gd name="connsiteY2" fmla="*/ 2546 h 10000"/>
              <a:gd name="connsiteX3" fmla="*/ 785 w 10000"/>
              <a:gd name="connsiteY3" fmla="*/ 3763 h 10000"/>
              <a:gd name="connsiteX4" fmla="*/ 1107 w 10000"/>
              <a:gd name="connsiteY4" fmla="*/ 2457 h 10000"/>
              <a:gd name="connsiteX5" fmla="*/ 1327 w 10000"/>
              <a:gd name="connsiteY5" fmla="*/ 1239 h 10000"/>
              <a:gd name="connsiteX6" fmla="*/ 1496 w 10000"/>
              <a:gd name="connsiteY6" fmla="*/ 417 h 10000"/>
              <a:gd name="connsiteX7" fmla="*/ 1741 w 10000"/>
              <a:gd name="connsiteY7" fmla="*/ 198 h 10000"/>
              <a:gd name="connsiteX8" fmla="*/ 1970 w 10000"/>
              <a:gd name="connsiteY8" fmla="*/ 124 h 10000"/>
              <a:gd name="connsiteX9" fmla="*/ 2201 w 10000"/>
              <a:gd name="connsiteY9" fmla="*/ 227 h 10000"/>
              <a:gd name="connsiteX10" fmla="*/ 2341 w 10000"/>
              <a:gd name="connsiteY10" fmla="*/ 417 h 10000"/>
              <a:gd name="connsiteX11" fmla="*/ 2454 w 10000"/>
              <a:gd name="connsiteY11" fmla="*/ 1004 h 10000"/>
              <a:gd name="connsiteX12" fmla="*/ 2607 w 10000"/>
              <a:gd name="connsiteY12" fmla="*/ 2237 h 10000"/>
              <a:gd name="connsiteX13" fmla="*/ 2777 w 10000"/>
              <a:gd name="connsiteY13" fmla="*/ 3352 h 10000"/>
              <a:gd name="connsiteX14" fmla="*/ 3054 w 10000"/>
              <a:gd name="connsiteY14" fmla="*/ 4292 h 10000"/>
              <a:gd name="connsiteX15" fmla="*/ 3473 w 10000"/>
              <a:gd name="connsiteY15" fmla="*/ 3763 h 10000"/>
              <a:gd name="connsiteX16" fmla="*/ 3766 w 10000"/>
              <a:gd name="connsiteY16" fmla="*/ 3515 h 10000"/>
              <a:gd name="connsiteX17" fmla="*/ 3912 w 10000"/>
              <a:gd name="connsiteY17" fmla="*/ 3248 h 10000"/>
              <a:gd name="connsiteX18" fmla="*/ 3996 w 10000"/>
              <a:gd name="connsiteY18" fmla="*/ 344 h 10000"/>
              <a:gd name="connsiteX19" fmla="*/ 4313 w 10000"/>
              <a:gd name="connsiteY19" fmla="*/ 80 h 10000"/>
              <a:gd name="connsiteX20" fmla="*/ 4733 w 10000"/>
              <a:gd name="connsiteY20" fmla="*/ 227 h 10000"/>
              <a:gd name="connsiteX21" fmla="*/ 4982 w 10000"/>
              <a:gd name="connsiteY21" fmla="*/ 1915 h 10000"/>
              <a:gd name="connsiteX22" fmla="*/ 5195 w 10000"/>
              <a:gd name="connsiteY22" fmla="*/ 4467 h 10000"/>
              <a:gd name="connsiteX23" fmla="*/ 5386 w 10000"/>
              <a:gd name="connsiteY23" fmla="*/ 5230 h 10000"/>
              <a:gd name="connsiteX24" fmla="*/ 5875 w 10000"/>
              <a:gd name="connsiteY24" fmla="*/ 4995 h 10000"/>
              <a:gd name="connsiteX25" fmla="*/ 6162 w 10000"/>
              <a:gd name="connsiteY25" fmla="*/ 2002 h 10000"/>
              <a:gd name="connsiteX26" fmla="*/ 6322 w 10000"/>
              <a:gd name="connsiteY26" fmla="*/ 946 h 10000"/>
              <a:gd name="connsiteX27" fmla="*/ 6565 w 10000"/>
              <a:gd name="connsiteY27" fmla="*/ 417 h 10000"/>
              <a:gd name="connsiteX28" fmla="*/ 6845 w 10000"/>
              <a:gd name="connsiteY28" fmla="*/ 227 h 10000"/>
              <a:gd name="connsiteX29" fmla="*/ 7118 w 10000"/>
              <a:gd name="connsiteY29" fmla="*/ 711 h 10000"/>
              <a:gd name="connsiteX30" fmla="*/ 7357 w 10000"/>
              <a:gd name="connsiteY30" fmla="*/ 2149 h 10000"/>
              <a:gd name="connsiteX31" fmla="*/ 7756 w 10000"/>
              <a:gd name="connsiteY31" fmla="*/ 4263 h 10000"/>
              <a:gd name="connsiteX32" fmla="*/ 8213 w 10000"/>
              <a:gd name="connsiteY32" fmla="*/ 4145 h 10000"/>
              <a:gd name="connsiteX33" fmla="*/ 8553 w 10000"/>
              <a:gd name="connsiteY33" fmla="*/ 3880 h 10000"/>
              <a:gd name="connsiteX34" fmla="*/ 8855 w 10000"/>
              <a:gd name="connsiteY34" fmla="*/ 2179 h 10000"/>
              <a:gd name="connsiteX35" fmla="*/ 9036 w 10000"/>
              <a:gd name="connsiteY35" fmla="*/ 828 h 10000"/>
              <a:gd name="connsiteX36" fmla="*/ 9246 w 10000"/>
              <a:gd name="connsiteY36" fmla="*/ 153 h 10000"/>
              <a:gd name="connsiteX37" fmla="*/ 9575 w 10000"/>
              <a:gd name="connsiteY37" fmla="*/ 80 h 10000"/>
              <a:gd name="connsiteX38" fmla="*/ 9828 w 10000"/>
              <a:gd name="connsiteY38" fmla="*/ 1136 h 10000"/>
              <a:gd name="connsiteX39" fmla="*/ 9998 w 10000"/>
              <a:gd name="connsiteY39" fmla="*/ 1973 h 10000"/>
              <a:gd name="connsiteX40" fmla="*/ 9998 w 10000"/>
              <a:gd name="connsiteY40" fmla="*/ 9897 h 10000"/>
              <a:gd name="connsiteX0" fmla="*/ 9 w 10000"/>
              <a:gd name="connsiteY0" fmla="*/ 10158 h 10158"/>
              <a:gd name="connsiteX1" fmla="*/ 25 w 10000"/>
              <a:gd name="connsiteY1" fmla="*/ 1206 h 10158"/>
              <a:gd name="connsiteX2" fmla="*/ 275 w 10000"/>
              <a:gd name="connsiteY2" fmla="*/ 2704 h 10158"/>
              <a:gd name="connsiteX3" fmla="*/ 785 w 10000"/>
              <a:gd name="connsiteY3" fmla="*/ 3921 h 10158"/>
              <a:gd name="connsiteX4" fmla="*/ 1107 w 10000"/>
              <a:gd name="connsiteY4" fmla="*/ 2615 h 10158"/>
              <a:gd name="connsiteX5" fmla="*/ 1327 w 10000"/>
              <a:gd name="connsiteY5" fmla="*/ 1397 h 10158"/>
              <a:gd name="connsiteX6" fmla="*/ 1496 w 10000"/>
              <a:gd name="connsiteY6" fmla="*/ 575 h 10158"/>
              <a:gd name="connsiteX7" fmla="*/ 1741 w 10000"/>
              <a:gd name="connsiteY7" fmla="*/ 356 h 10158"/>
              <a:gd name="connsiteX8" fmla="*/ 1970 w 10000"/>
              <a:gd name="connsiteY8" fmla="*/ 282 h 10158"/>
              <a:gd name="connsiteX9" fmla="*/ 2201 w 10000"/>
              <a:gd name="connsiteY9" fmla="*/ 385 h 10158"/>
              <a:gd name="connsiteX10" fmla="*/ 2341 w 10000"/>
              <a:gd name="connsiteY10" fmla="*/ 575 h 10158"/>
              <a:gd name="connsiteX11" fmla="*/ 2454 w 10000"/>
              <a:gd name="connsiteY11" fmla="*/ 1162 h 10158"/>
              <a:gd name="connsiteX12" fmla="*/ 2607 w 10000"/>
              <a:gd name="connsiteY12" fmla="*/ 2395 h 10158"/>
              <a:gd name="connsiteX13" fmla="*/ 2777 w 10000"/>
              <a:gd name="connsiteY13" fmla="*/ 3510 h 10158"/>
              <a:gd name="connsiteX14" fmla="*/ 3054 w 10000"/>
              <a:gd name="connsiteY14" fmla="*/ 4450 h 10158"/>
              <a:gd name="connsiteX15" fmla="*/ 3473 w 10000"/>
              <a:gd name="connsiteY15" fmla="*/ 3921 h 10158"/>
              <a:gd name="connsiteX16" fmla="*/ 3766 w 10000"/>
              <a:gd name="connsiteY16" fmla="*/ 3673 h 10158"/>
              <a:gd name="connsiteX17" fmla="*/ 3912 w 10000"/>
              <a:gd name="connsiteY17" fmla="*/ 3406 h 10158"/>
              <a:gd name="connsiteX18" fmla="*/ 3996 w 10000"/>
              <a:gd name="connsiteY18" fmla="*/ 3156 h 10158"/>
              <a:gd name="connsiteX19" fmla="*/ 4313 w 10000"/>
              <a:gd name="connsiteY19" fmla="*/ 238 h 10158"/>
              <a:gd name="connsiteX20" fmla="*/ 4733 w 10000"/>
              <a:gd name="connsiteY20" fmla="*/ 385 h 10158"/>
              <a:gd name="connsiteX21" fmla="*/ 4982 w 10000"/>
              <a:gd name="connsiteY21" fmla="*/ 2073 h 10158"/>
              <a:gd name="connsiteX22" fmla="*/ 5195 w 10000"/>
              <a:gd name="connsiteY22" fmla="*/ 4625 h 10158"/>
              <a:gd name="connsiteX23" fmla="*/ 5386 w 10000"/>
              <a:gd name="connsiteY23" fmla="*/ 5388 h 10158"/>
              <a:gd name="connsiteX24" fmla="*/ 5875 w 10000"/>
              <a:gd name="connsiteY24" fmla="*/ 5153 h 10158"/>
              <a:gd name="connsiteX25" fmla="*/ 6162 w 10000"/>
              <a:gd name="connsiteY25" fmla="*/ 2160 h 10158"/>
              <a:gd name="connsiteX26" fmla="*/ 6322 w 10000"/>
              <a:gd name="connsiteY26" fmla="*/ 1104 h 10158"/>
              <a:gd name="connsiteX27" fmla="*/ 6565 w 10000"/>
              <a:gd name="connsiteY27" fmla="*/ 575 h 10158"/>
              <a:gd name="connsiteX28" fmla="*/ 6845 w 10000"/>
              <a:gd name="connsiteY28" fmla="*/ 385 h 10158"/>
              <a:gd name="connsiteX29" fmla="*/ 7118 w 10000"/>
              <a:gd name="connsiteY29" fmla="*/ 869 h 10158"/>
              <a:gd name="connsiteX30" fmla="*/ 7357 w 10000"/>
              <a:gd name="connsiteY30" fmla="*/ 2307 h 10158"/>
              <a:gd name="connsiteX31" fmla="*/ 7756 w 10000"/>
              <a:gd name="connsiteY31" fmla="*/ 4421 h 10158"/>
              <a:gd name="connsiteX32" fmla="*/ 8213 w 10000"/>
              <a:gd name="connsiteY32" fmla="*/ 4303 h 10158"/>
              <a:gd name="connsiteX33" fmla="*/ 8553 w 10000"/>
              <a:gd name="connsiteY33" fmla="*/ 4038 h 10158"/>
              <a:gd name="connsiteX34" fmla="*/ 8855 w 10000"/>
              <a:gd name="connsiteY34" fmla="*/ 2337 h 10158"/>
              <a:gd name="connsiteX35" fmla="*/ 9036 w 10000"/>
              <a:gd name="connsiteY35" fmla="*/ 986 h 10158"/>
              <a:gd name="connsiteX36" fmla="*/ 9246 w 10000"/>
              <a:gd name="connsiteY36" fmla="*/ 311 h 10158"/>
              <a:gd name="connsiteX37" fmla="*/ 9575 w 10000"/>
              <a:gd name="connsiteY37" fmla="*/ 238 h 10158"/>
              <a:gd name="connsiteX38" fmla="*/ 9828 w 10000"/>
              <a:gd name="connsiteY38" fmla="*/ 1294 h 10158"/>
              <a:gd name="connsiteX39" fmla="*/ 9998 w 10000"/>
              <a:gd name="connsiteY39" fmla="*/ 2131 h 10158"/>
              <a:gd name="connsiteX40" fmla="*/ 9998 w 10000"/>
              <a:gd name="connsiteY40" fmla="*/ 10055 h 10158"/>
              <a:gd name="connsiteX0" fmla="*/ 9 w 10000"/>
              <a:gd name="connsiteY0" fmla="*/ 10000 h 10000"/>
              <a:gd name="connsiteX1" fmla="*/ 25 w 10000"/>
              <a:gd name="connsiteY1" fmla="*/ 1048 h 10000"/>
              <a:gd name="connsiteX2" fmla="*/ 275 w 10000"/>
              <a:gd name="connsiteY2" fmla="*/ 2546 h 10000"/>
              <a:gd name="connsiteX3" fmla="*/ 785 w 10000"/>
              <a:gd name="connsiteY3" fmla="*/ 3763 h 10000"/>
              <a:gd name="connsiteX4" fmla="*/ 1107 w 10000"/>
              <a:gd name="connsiteY4" fmla="*/ 2457 h 10000"/>
              <a:gd name="connsiteX5" fmla="*/ 1327 w 10000"/>
              <a:gd name="connsiteY5" fmla="*/ 1239 h 10000"/>
              <a:gd name="connsiteX6" fmla="*/ 1496 w 10000"/>
              <a:gd name="connsiteY6" fmla="*/ 417 h 10000"/>
              <a:gd name="connsiteX7" fmla="*/ 1741 w 10000"/>
              <a:gd name="connsiteY7" fmla="*/ 198 h 10000"/>
              <a:gd name="connsiteX8" fmla="*/ 1970 w 10000"/>
              <a:gd name="connsiteY8" fmla="*/ 124 h 10000"/>
              <a:gd name="connsiteX9" fmla="*/ 2201 w 10000"/>
              <a:gd name="connsiteY9" fmla="*/ 227 h 10000"/>
              <a:gd name="connsiteX10" fmla="*/ 2341 w 10000"/>
              <a:gd name="connsiteY10" fmla="*/ 417 h 10000"/>
              <a:gd name="connsiteX11" fmla="*/ 2454 w 10000"/>
              <a:gd name="connsiteY11" fmla="*/ 1004 h 10000"/>
              <a:gd name="connsiteX12" fmla="*/ 2607 w 10000"/>
              <a:gd name="connsiteY12" fmla="*/ 2237 h 10000"/>
              <a:gd name="connsiteX13" fmla="*/ 2777 w 10000"/>
              <a:gd name="connsiteY13" fmla="*/ 3352 h 10000"/>
              <a:gd name="connsiteX14" fmla="*/ 3054 w 10000"/>
              <a:gd name="connsiteY14" fmla="*/ 4292 h 10000"/>
              <a:gd name="connsiteX15" fmla="*/ 3473 w 10000"/>
              <a:gd name="connsiteY15" fmla="*/ 3763 h 10000"/>
              <a:gd name="connsiteX16" fmla="*/ 3766 w 10000"/>
              <a:gd name="connsiteY16" fmla="*/ 3515 h 10000"/>
              <a:gd name="connsiteX17" fmla="*/ 3912 w 10000"/>
              <a:gd name="connsiteY17" fmla="*/ 3248 h 10000"/>
              <a:gd name="connsiteX18" fmla="*/ 3996 w 10000"/>
              <a:gd name="connsiteY18" fmla="*/ 2998 h 10000"/>
              <a:gd name="connsiteX19" fmla="*/ 4258 w 10000"/>
              <a:gd name="connsiteY19" fmla="*/ 2734 h 10000"/>
              <a:gd name="connsiteX20" fmla="*/ 4733 w 10000"/>
              <a:gd name="connsiteY20" fmla="*/ 227 h 10000"/>
              <a:gd name="connsiteX21" fmla="*/ 4982 w 10000"/>
              <a:gd name="connsiteY21" fmla="*/ 1915 h 10000"/>
              <a:gd name="connsiteX22" fmla="*/ 5195 w 10000"/>
              <a:gd name="connsiteY22" fmla="*/ 4467 h 10000"/>
              <a:gd name="connsiteX23" fmla="*/ 5386 w 10000"/>
              <a:gd name="connsiteY23" fmla="*/ 5230 h 10000"/>
              <a:gd name="connsiteX24" fmla="*/ 5875 w 10000"/>
              <a:gd name="connsiteY24" fmla="*/ 4995 h 10000"/>
              <a:gd name="connsiteX25" fmla="*/ 6162 w 10000"/>
              <a:gd name="connsiteY25" fmla="*/ 2002 h 10000"/>
              <a:gd name="connsiteX26" fmla="*/ 6322 w 10000"/>
              <a:gd name="connsiteY26" fmla="*/ 946 h 10000"/>
              <a:gd name="connsiteX27" fmla="*/ 6565 w 10000"/>
              <a:gd name="connsiteY27" fmla="*/ 417 h 10000"/>
              <a:gd name="connsiteX28" fmla="*/ 6845 w 10000"/>
              <a:gd name="connsiteY28" fmla="*/ 227 h 10000"/>
              <a:gd name="connsiteX29" fmla="*/ 7118 w 10000"/>
              <a:gd name="connsiteY29" fmla="*/ 711 h 10000"/>
              <a:gd name="connsiteX30" fmla="*/ 7357 w 10000"/>
              <a:gd name="connsiteY30" fmla="*/ 2149 h 10000"/>
              <a:gd name="connsiteX31" fmla="*/ 7756 w 10000"/>
              <a:gd name="connsiteY31" fmla="*/ 4263 h 10000"/>
              <a:gd name="connsiteX32" fmla="*/ 8213 w 10000"/>
              <a:gd name="connsiteY32" fmla="*/ 4145 h 10000"/>
              <a:gd name="connsiteX33" fmla="*/ 8553 w 10000"/>
              <a:gd name="connsiteY33" fmla="*/ 3880 h 10000"/>
              <a:gd name="connsiteX34" fmla="*/ 8855 w 10000"/>
              <a:gd name="connsiteY34" fmla="*/ 2179 h 10000"/>
              <a:gd name="connsiteX35" fmla="*/ 9036 w 10000"/>
              <a:gd name="connsiteY35" fmla="*/ 828 h 10000"/>
              <a:gd name="connsiteX36" fmla="*/ 9246 w 10000"/>
              <a:gd name="connsiteY36" fmla="*/ 153 h 10000"/>
              <a:gd name="connsiteX37" fmla="*/ 9575 w 10000"/>
              <a:gd name="connsiteY37" fmla="*/ 80 h 10000"/>
              <a:gd name="connsiteX38" fmla="*/ 9828 w 10000"/>
              <a:gd name="connsiteY38" fmla="*/ 1136 h 10000"/>
              <a:gd name="connsiteX39" fmla="*/ 9998 w 10000"/>
              <a:gd name="connsiteY39" fmla="*/ 1973 h 10000"/>
              <a:gd name="connsiteX40" fmla="*/ 9998 w 10000"/>
              <a:gd name="connsiteY40" fmla="*/ 9897 h 10000"/>
              <a:gd name="connsiteX0" fmla="*/ 9 w 10000"/>
              <a:gd name="connsiteY0" fmla="*/ 10000 h 10000"/>
              <a:gd name="connsiteX1" fmla="*/ 25 w 10000"/>
              <a:gd name="connsiteY1" fmla="*/ 1048 h 10000"/>
              <a:gd name="connsiteX2" fmla="*/ 275 w 10000"/>
              <a:gd name="connsiteY2" fmla="*/ 2546 h 10000"/>
              <a:gd name="connsiteX3" fmla="*/ 785 w 10000"/>
              <a:gd name="connsiteY3" fmla="*/ 3763 h 10000"/>
              <a:gd name="connsiteX4" fmla="*/ 1107 w 10000"/>
              <a:gd name="connsiteY4" fmla="*/ 2457 h 10000"/>
              <a:gd name="connsiteX5" fmla="*/ 1327 w 10000"/>
              <a:gd name="connsiteY5" fmla="*/ 1239 h 10000"/>
              <a:gd name="connsiteX6" fmla="*/ 1496 w 10000"/>
              <a:gd name="connsiteY6" fmla="*/ 417 h 10000"/>
              <a:gd name="connsiteX7" fmla="*/ 1741 w 10000"/>
              <a:gd name="connsiteY7" fmla="*/ 198 h 10000"/>
              <a:gd name="connsiteX8" fmla="*/ 1970 w 10000"/>
              <a:gd name="connsiteY8" fmla="*/ 124 h 10000"/>
              <a:gd name="connsiteX9" fmla="*/ 2201 w 10000"/>
              <a:gd name="connsiteY9" fmla="*/ 227 h 10000"/>
              <a:gd name="connsiteX10" fmla="*/ 2341 w 10000"/>
              <a:gd name="connsiteY10" fmla="*/ 417 h 10000"/>
              <a:gd name="connsiteX11" fmla="*/ 2454 w 10000"/>
              <a:gd name="connsiteY11" fmla="*/ 1004 h 10000"/>
              <a:gd name="connsiteX12" fmla="*/ 2607 w 10000"/>
              <a:gd name="connsiteY12" fmla="*/ 2237 h 10000"/>
              <a:gd name="connsiteX13" fmla="*/ 2777 w 10000"/>
              <a:gd name="connsiteY13" fmla="*/ 3352 h 10000"/>
              <a:gd name="connsiteX14" fmla="*/ 3054 w 10000"/>
              <a:gd name="connsiteY14" fmla="*/ 4292 h 10000"/>
              <a:gd name="connsiteX15" fmla="*/ 3473 w 10000"/>
              <a:gd name="connsiteY15" fmla="*/ 3763 h 10000"/>
              <a:gd name="connsiteX16" fmla="*/ 3766 w 10000"/>
              <a:gd name="connsiteY16" fmla="*/ 3515 h 10000"/>
              <a:gd name="connsiteX17" fmla="*/ 3912 w 10000"/>
              <a:gd name="connsiteY17" fmla="*/ 3248 h 10000"/>
              <a:gd name="connsiteX18" fmla="*/ 3996 w 10000"/>
              <a:gd name="connsiteY18" fmla="*/ 2998 h 10000"/>
              <a:gd name="connsiteX19" fmla="*/ 4258 w 10000"/>
              <a:gd name="connsiteY19" fmla="*/ 2734 h 10000"/>
              <a:gd name="connsiteX20" fmla="*/ 4548 w 10000"/>
              <a:gd name="connsiteY20" fmla="*/ 2677 h 10000"/>
              <a:gd name="connsiteX21" fmla="*/ 4982 w 10000"/>
              <a:gd name="connsiteY21" fmla="*/ 1915 h 10000"/>
              <a:gd name="connsiteX22" fmla="*/ 5195 w 10000"/>
              <a:gd name="connsiteY22" fmla="*/ 4467 h 10000"/>
              <a:gd name="connsiteX23" fmla="*/ 5386 w 10000"/>
              <a:gd name="connsiteY23" fmla="*/ 5230 h 10000"/>
              <a:gd name="connsiteX24" fmla="*/ 5875 w 10000"/>
              <a:gd name="connsiteY24" fmla="*/ 4995 h 10000"/>
              <a:gd name="connsiteX25" fmla="*/ 6162 w 10000"/>
              <a:gd name="connsiteY25" fmla="*/ 2002 h 10000"/>
              <a:gd name="connsiteX26" fmla="*/ 6322 w 10000"/>
              <a:gd name="connsiteY26" fmla="*/ 946 h 10000"/>
              <a:gd name="connsiteX27" fmla="*/ 6565 w 10000"/>
              <a:gd name="connsiteY27" fmla="*/ 417 h 10000"/>
              <a:gd name="connsiteX28" fmla="*/ 6845 w 10000"/>
              <a:gd name="connsiteY28" fmla="*/ 227 h 10000"/>
              <a:gd name="connsiteX29" fmla="*/ 7118 w 10000"/>
              <a:gd name="connsiteY29" fmla="*/ 711 h 10000"/>
              <a:gd name="connsiteX30" fmla="*/ 7357 w 10000"/>
              <a:gd name="connsiteY30" fmla="*/ 2149 h 10000"/>
              <a:gd name="connsiteX31" fmla="*/ 7756 w 10000"/>
              <a:gd name="connsiteY31" fmla="*/ 4263 h 10000"/>
              <a:gd name="connsiteX32" fmla="*/ 8213 w 10000"/>
              <a:gd name="connsiteY32" fmla="*/ 4145 h 10000"/>
              <a:gd name="connsiteX33" fmla="*/ 8553 w 10000"/>
              <a:gd name="connsiteY33" fmla="*/ 3880 h 10000"/>
              <a:gd name="connsiteX34" fmla="*/ 8855 w 10000"/>
              <a:gd name="connsiteY34" fmla="*/ 2179 h 10000"/>
              <a:gd name="connsiteX35" fmla="*/ 9036 w 10000"/>
              <a:gd name="connsiteY35" fmla="*/ 828 h 10000"/>
              <a:gd name="connsiteX36" fmla="*/ 9246 w 10000"/>
              <a:gd name="connsiteY36" fmla="*/ 153 h 10000"/>
              <a:gd name="connsiteX37" fmla="*/ 9575 w 10000"/>
              <a:gd name="connsiteY37" fmla="*/ 80 h 10000"/>
              <a:gd name="connsiteX38" fmla="*/ 9828 w 10000"/>
              <a:gd name="connsiteY38" fmla="*/ 1136 h 10000"/>
              <a:gd name="connsiteX39" fmla="*/ 9998 w 10000"/>
              <a:gd name="connsiteY39" fmla="*/ 1973 h 10000"/>
              <a:gd name="connsiteX40" fmla="*/ 9998 w 10000"/>
              <a:gd name="connsiteY40" fmla="*/ 9897 h 10000"/>
              <a:gd name="connsiteX0" fmla="*/ 9 w 10000"/>
              <a:gd name="connsiteY0" fmla="*/ 10000 h 10000"/>
              <a:gd name="connsiteX1" fmla="*/ 25 w 10000"/>
              <a:gd name="connsiteY1" fmla="*/ 1048 h 10000"/>
              <a:gd name="connsiteX2" fmla="*/ 275 w 10000"/>
              <a:gd name="connsiteY2" fmla="*/ 2546 h 10000"/>
              <a:gd name="connsiteX3" fmla="*/ 785 w 10000"/>
              <a:gd name="connsiteY3" fmla="*/ 3763 h 10000"/>
              <a:gd name="connsiteX4" fmla="*/ 1107 w 10000"/>
              <a:gd name="connsiteY4" fmla="*/ 2457 h 10000"/>
              <a:gd name="connsiteX5" fmla="*/ 1327 w 10000"/>
              <a:gd name="connsiteY5" fmla="*/ 1239 h 10000"/>
              <a:gd name="connsiteX6" fmla="*/ 1496 w 10000"/>
              <a:gd name="connsiteY6" fmla="*/ 417 h 10000"/>
              <a:gd name="connsiteX7" fmla="*/ 1741 w 10000"/>
              <a:gd name="connsiteY7" fmla="*/ 198 h 10000"/>
              <a:gd name="connsiteX8" fmla="*/ 1970 w 10000"/>
              <a:gd name="connsiteY8" fmla="*/ 124 h 10000"/>
              <a:gd name="connsiteX9" fmla="*/ 2201 w 10000"/>
              <a:gd name="connsiteY9" fmla="*/ 227 h 10000"/>
              <a:gd name="connsiteX10" fmla="*/ 2341 w 10000"/>
              <a:gd name="connsiteY10" fmla="*/ 417 h 10000"/>
              <a:gd name="connsiteX11" fmla="*/ 2454 w 10000"/>
              <a:gd name="connsiteY11" fmla="*/ 1004 h 10000"/>
              <a:gd name="connsiteX12" fmla="*/ 2607 w 10000"/>
              <a:gd name="connsiteY12" fmla="*/ 2237 h 10000"/>
              <a:gd name="connsiteX13" fmla="*/ 2777 w 10000"/>
              <a:gd name="connsiteY13" fmla="*/ 3352 h 10000"/>
              <a:gd name="connsiteX14" fmla="*/ 3054 w 10000"/>
              <a:gd name="connsiteY14" fmla="*/ 4292 h 10000"/>
              <a:gd name="connsiteX15" fmla="*/ 3473 w 10000"/>
              <a:gd name="connsiteY15" fmla="*/ 3763 h 10000"/>
              <a:gd name="connsiteX16" fmla="*/ 3766 w 10000"/>
              <a:gd name="connsiteY16" fmla="*/ 3515 h 10000"/>
              <a:gd name="connsiteX17" fmla="*/ 3912 w 10000"/>
              <a:gd name="connsiteY17" fmla="*/ 3248 h 10000"/>
              <a:gd name="connsiteX18" fmla="*/ 3996 w 10000"/>
              <a:gd name="connsiteY18" fmla="*/ 2998 h 10000"/>
              <a:gd name="connsiteX19" fmla="*/ 4258 w 10000"/>
              <a:gd name="connsiteY19" fmla="*/ 2734 h 10000"/>
              <a:gd name="connsiteX20" fmla="*/ 4548 w 10000"/>
              <a:gd name="connsiteY20" fmla="*/ 2677 h 10000"/>
              <a:gd name="connsiteX21" fmla="*/ 4890 w 10000"/>
              <a:gd name="connsiteY21" fmla="*/ 3548 h 10000"/>
              <a:gd name="connsiteX22" fmla="*/ 5195 w 10000"/>
              <a:gd name="connsiteY22" fmla="*/ 4467 h 10000"/>
              <a:gd name="connsiteX23" fmla="*/ 5386 w 10000"/>
              <a:gd name="connsiteY23" fmla="*/ 5230 h 10000"/>
              <a:gd name="connsiteX24" fmla="*/ 5875 w 10000"/>
              <a:gd name="connsiteY24" fmla="*/ 4995 h 10000"/>
              <a:gd name="connsiteX25" fmla="*/ 6162 w 10000"/>
              <a:gd name="connsiteY25" fmla="*/ 2002 h 10000"/>
              <a:gd name="connsiteX26" fmla="*/ 6322 w 10000"/>
              <a:gd name="connsiteY26" fmla="*/ 946 h 10000"/>
              <a:gd name="connsiteX27" fmla="*/ 6565 w 10000"/>
              <a:gd name="connsiteY27" fmla="*/ 417 h 10000"/>
              <a:gd name="connsiteX28" fmla="*/ 6845 w 10000"/>
              <a:gd name="connsiteY28" fmla="*/ 227 h 10000"/>
              <a:gd name="connsiteX29" fmla="*/ 7118 w 10000"/>
              <a:gd name="connsiteY29" fmla="*/ 711 h 10000"/>
              <a:gd name="connsiteX30" fmla="*/ 7357 w 10000"/>
              <a:gd name="connsiteY30" fmla="*/ 2149 h 10000"/>
              <a:gd name="connsiteX31" fmla="*/ 7756 w 10000"/>
              <a:gd name="connsiteY31" fmla="*/ 4263 h 10000"/>
              <a:gd name="connsiteX32" fmla="*/ 8213 w 10000"/>
              <a:gd name="connsiteY32" fmla="*/ 4145 h 10000"/>
              <a:gd name="connsiteX33" fmla="*/ 8553 w 10000"/>
              <a:gd name="connsiteY33" fmla="*/ 3880 h 10000"/>
              <a:gd name="connsiteX34" fmla="*/ 8855 w 10000"/>
              <a:gd name="connsiteY34" fmla="*/ 2179 h 10000"/>
              <a:gd name="connsiteX35" fmla="*/ 9036 w 10000"/>
              <a:gd name="connsiteY35" fmla="*/ 828 h 10000"/>
              <a:gd name="connsiteX36" fmla="*/ 9246 w 10000"/>
              <a:gd name="connsiteY36" fmla="*/ 153 h 10000"/>
              <a:gd name="connsiteX37" fmla="*/ 9575 w 10000"/>
              <a:gd name="connsiteY37" fmla="*/ 80 h 10000"/>
              <a:gd name="connsiteX38" fmla="*/ 9828 w 10000"/>
              <a:gd name="connsiteY38" fmla="*/ 1136 h 10000"/>
              <a:gd name="connsiteX39" fmla="*/ 9998 w 10000"/>
              <a:gd name="connsiteY39" fmla="*/ 1973 h 10000"/>
              <a:gd name="connsiteX40" fmla="*/ 9998 w 10000"/>
              <a:gd name="connsiteY40" fmla="*/ 9897 h 10000"/>
              <a:gd name="connsiteX0" fmla="*/ 9 w 10000"/>
              <a:gd name="connsiteY0" fmla="*/ 10000 h 10000"/>
              <a:gd name="connsiteX1" fmla="*/ 25 w 10000"/>
              <a:gd name="connsiteY1" fmla="*/ 1048 h 10000"/>
              <a:gd name="connsiteX2" fmla="*/ 275 w 10000"/>
              <a:gd name="connsiteY2" fmla="*/ 2546 h 10000"/>
              <a:gd name="connsiteX3" fmla="*/ 785 w 10000"/>
              <a:gd name="connsiteY3" fmla="*/ 3763 h 10000"/>
              <a:gd name="connsiteX4" fmla="*/ 1107 w 10000"/>
              <a:gd name="connsiteY4" fmla="*/ 2457 h 10000"/>
              <a:gd name="connsiteX5" fmla="*/ 1327 w 10000"/>
              <a:gd name="connsiteY5" fmla="*/ 1239 h 10000"/>
              <a:gd name="connsiteX6" fmla="*/ 1496 w 10000"/>
              <a:gd name="connsiteY6" fmla="*/ 417 h 10000"/>
              <a:gd name="connsiteX7" fmla="*/ 1741 w 10000"/>
              <a:gd name="connsiteY7" fmla="*/ 198 h 10000"/>
              <a:gd name="connsiteX8" fmla="*/ 1970 w 10000"/>
              <a:gd name="connsiteY8" fmla="*/ 124 h 10000"/>
              <a:gd name="connsiteX9" fmla="*/ 2201 w 10000"/>
              <a:gd name="connsiteY9" fmla="*/ 227 h 10000"/>
              <a:gd name="connsiteX10" fmla="*/ 2341 w 10000"/>
              <a:gd name="connsiteY10" fmla="*/ 417 h 10000"/>
              <a:gd name="connsiteX11" fmla="*/ 2454 w 10000"/>
              <a:gd name="connsiteY11" fmla="*/ 1004 h 10000"/>
              <a:gd name="connsiteX12" fmla="*/ 2607 w 10000"/>
              <a:gd name="connsiteY12" fmla="*/ 2237 h 10000"/>
              <a:gd name="connsiteX13" fmla="*/ 2777 w 10000"/>
              <a:gd name="connsiteY13" fmla="*/ 3352 h 10000"/>
              <a:gd name="connsiteX14" fmla="*/ 3054 w 10000"/>
              <a:gd name="connsiteY14" fmla="*/ 4292 h 10000"/>
              <a:gd name="connsiteX15" fmla="*/ 3473 w 10000"/>
              <a:gd name="connsiteY15" fmla="*/ 3763 h 10000"/>
              <a:gd name="connsiteX16" fmla="*/ 3766 w 10000"/>
              <a:gd name="connsiteY16" fmla="*/ 3515 h 10000"/>
              <a:gd name="connsiteX17" fmla="*/ 3912 w 10000"/>
              <a:gd name="connsiteY17" fmla="*/ 3248 h 10000"/>
              <a:gd name="connsiteX18" fmla="*/ 3996 w 10000"/>
              <a:gd name="connsiteY18" fmla="*/ 2998 h 10000"/>
              <a:gd name="connsiteX19" fmla="*/ 4258 w 10000"/>
              <a:gd name="connsiteY19" fmla="*/ 2734 h 10000"/>
              <a:gd name="connsiteX20" fmla="*/ 4548 w 10000"/>
              <a:gd name="connsiteY20" fmla="*/ 5331 h 10000"/>
              <a:gd name="connsiteX21" fmla="*/ 4890 w 10000"/>
              <a:gd name="connsiteY21" fmla="*/ 3548 h 10000"/>
              <a:gd name="connsiteX22" fmla="*/ 5195 w 10000"/>
              <a:gd name="connsiteY22" fmla="*/ 4467 h 10000"/>
              <a:gd name="connsiteX23" fmla="*/ 5386 w 10000"/>
              <a:gd name="connsiteY23" fmla="*/ 5230 h 10000"/>
              <a:gd name="connsiteX24" fmla="*/ 5875 w 10000"/>
              <a:gd name="connsiteY24" fmla="*/ 4995 h 10000"/>
              <a:gd name="connsiteX25" fmla="*/ 6162 w 10000"/>
              <a:gd name="connsiteY25" fmla="*/ 2002 h 10000"/>
              <a:gd name="connsiteX26" fmla="*/ 6322 w 10000"/>
              <a:gd name="connsiteY26" fmla="*/ 946 h 10000"/>
              <a:gd name="connsiteX27" fmla="*/ 6565 w 10000"/>
              <a:gd name="connsiteY27" fmla="*/ 417 h 10000"/>
              <a:gd name="connsiteX28" fmla="*/ 6845 w 10000"/>
              <a:gd name="connsiteY28" fmla="*/ 227 h 10000"/>
              <a:gd name="connsiteX29" fmla="*/ 7118 w 10000"/>
              <a:gd name="connsiteY29" fmla="*/ 711 h 10000"/>
              <a:gd name="connsiteX30" fmla="*/ 7357 w 10000"/>
              <a:gd name="connsiteY30" fmla="*/ 2149 h 10000"/>
              <a:gd name="connsiteX31" fmla="*/ 7756 w 10000"/>
              <a:gd name="connsiteY31" fmla="*/ 4263 h 10000"/>
              <a:gd name="connsiteX32" fmla="*/ 8213 w 10000"/>
              <a:gd name="connsiteY32" fmla="*/ 4145 h 10000"/>
              <a:gd name="connsiteX33" fmla="*/ 8553 w 10000"/>
              <a:gd name="connsiteY33" fmla="*/ 3880 h 10000"/>
              <a:gd name="connsiteX34" fmla="*/ 8855 w 10000"/>
              <a:gd name="connsiteY34" fmla="*/ 2179 h 10000"/>
              <a:gd name="connsiteX35" fmla="*/ 9036 w 10000"/>
              <a:gd name="connsiteY35" fmla="*/ 828 h 10000"/>
              <a:gd name="connsiteX36" fmla="*/ 9246 w 10000"/>
              <a:gd name="connsiteY36" fmla="*/ 153 h 10000"/>
              <a:gd name="connsiteX37" fmla="*/ 9575 w 10000"/>
              <a:gd name="connsiteY37" fmla="*/ 80 h 10000"/>
              <a:gd name="connsiteX38" fmla="*/ 9828 w 10000"/>
              <a:gd name="connsiteY38" fmla="*/ 1136 h 10000"/>
              <a:gd name="connsiteX39" fmla="*/ 9998 w 10000"/>
              <a:gd name="connsiteY39" fmla="*/ 1973 h 10000"/>
              <a:gd name="connsiteX40" fmla="*/ 9998 w 10000"/>
              <a:gd name="connsiteY40" fmla="*/ 9897 h 10000"/>
              <a:gd name="connsiteX0" fmla="*/ 9 w 10000"/>
              <a:gd name="connsiteY0" fmla="*/ 10000 h 10000"/>
              <a:gd name="connsiteX1" fmla="*/ 25 w 10000"/>
              <a:gd name="connsiteY1" fmla="*/ 1048 h 10000"/>
              <a:gd name="connsiteX2" fmla="*/ 275 w 10000"/>
              <a:gd name="connsiteY2" fmla="*/ 2546 h 10000"/>
              <a:gd name="connsiteX3" fmla="*/ 785 w 10000"/>
              <a:gd name="connsiteY3" fmla="*/ 3763 h 10000"/>
              <a:gd name="connsiteX4" fmla="*/ 1107 w 10000"/>
              <a:gd name="connsiteY4" fmla="*/ 2457 h 10000"/>
              <a:gd name="connsiteX5" fmla="*/ 1327 w 10000"/>
              <a:gd name="connsiteY5" fmla="*/ 1239 h 10000"/>
              <a:gd name="connsiteX6" fmla="*/ 1496 w 10000"/>
              <a:gd name="connsiteY6" fmla="*/ 417 h 10000"/>
              <a:gd name="connsiteX7" fmla="*/ 1741 w 10000"/>
              <a:gd name="connsiteY7" fmla="*/ 198 h 10000"/>
              <a:gd name="connsiteX8" fmla="*/ 1970 w 10000"/>
              <a:gd name="connsiteY8" fmla="*/ 124 h 10000"/>
              <a:gd name="connsiteX9" fmla="*/ 2201 w 10000"/>
              <a:gd name="connsiteY9" fmla="*/ 227 h 10000"/>
              <a:gd name="connsiteX10" fmla="*/ 2341 w 10000"/>
              <a:gd name="connsiteY10" fmla="*/ 417 h 10000"/>
              <a:gd name="connsiteX11" fmla="*/ 2454 w 10000"/>
              <a:gd name="connsiteY11" fmla="*/ 1004 h 10000"/>
              <a:gd name="connsiteX12" fmla="*/ 2607 w 10000"/>
              <a:gd name="connsiteY12" fmla="*/ 2237 h 10000"/>
              <a:gd name="connsiteX13" fmla="*/ 2777 w 10000"/>
              <a:gd name="connsiteY13" fmla="*/ 3352 h 10000"/>
              <a:gd name="connsiteX14" fmla="*/ 3054 w 10000"/>
              <a:gd name="connsiteY14" fmla="*/ 4292 h 10000"/>
              <a:gd name="connsiteX15" fmla="*/ 3473 w 10000"/>
              <a:gd name="connsiteY15" fmla="*/ 3763 h 10000"/>
              <a:gd name="connsiteX16" fmla="*/ 3766 w 10000"/>
              <a:gd name="connsiteY16" fmla="*/ 3515 h 10000"/>
              <a:gd name="connsiteX17" fmla="*/ 3912 w 10000"/>
              <a:gd name="connsiteY17" fmla="*/ 3248 h 10000"/>
              <a:gd name="connsiteX18" fmla="*/ 3996 w 10000"/>
              <a:gd name="connsiteY18" fmla="*/ 2998 h 10000"/>
              <a:gd name="connsiteX19" fmla="*/ 4221 w 10000"/>
              <a:gd name="connsiteY19" fmla="*/ 5490 h 10000"/>
              <a:gd name="connsiteX20" fmla="*/ 4548 w 10000"/>
              <a:gd name="connsiteY20" fmla="*/ 5331 h 10000"/>
              <a:gd name="connsiteX21" fmla="*/ 4890 w 10000"/>
              <a:gd name="connsiteY21" fmla="*/ 3548 h 10000"/>
              <a:gd name="connsiteX22" fmla="*/ 5195 w 10000"/>
              <a:gd name="connsiteY22" fmla="*/ 4467 h 10000"/>
              <a:gd name="connsiteX23" fmla="*/ 5386 w 10000"/>
              <a:gd name="connsiteY23" fmla="*/ 5230 h 10000"/>
              <a:gd name="connsiteX24" fmla="*/ 5875 w 10000"/>
              <a:gd name="connsiteY24" fmla="*/ 4995 h 10000"/>
              <a:gd name="connsiteX25" fmla="*/ 6162 w 10000"/>
              <a:gd name="connsiteY25" fmla="*/ 2002 h 10000"/>
              <a:gd name="connsiteX26" fmla="*/ 6322 w 10000"/>
              <a:gd name="connsiteY26" fmla="*/ 946 h 10000"/>
              <a:gd name="connsiteX27" fmla="*/ 6565 w 10000"/>
              <a:gd name="connsiteY27" fmla="*/ 417 h 10000"/>
              <a:gd name="connsiteX28" fmla="*/ 6845 w 10000"/>
              <a:gd name="connsiteY28" fmla="*/ 227 h 10000"/>
              <a:gd name="connsiteX29" fmla="*/ 7118 w 10000"/>
              <a:gd name="connsiteY29" fmla="*/ 711 h 10000"/>
              <a:gd name="connsiteX30" fmla="*/ 7357 w 10000"/>
              <a:gd name="connsiteY30" fmla="*/ 2149 h 10000"/>
              <a:gd name="connsiteX31" fmla="*/ 7756 w 10000"/>
              <a:gd name="connsiteY31" fmla="*/ 4263 h 10000"/>
              <a:gd name="connsiteX32" fmla="*/ 8213 w 10000"/>
              <a:gd name="connsiteY32" fmla="*/ 4145 h 10000"/>
              <a:gd name="connsiteX33" fmla="*/ 8553 w 10000"/>
              <a:gd name="connsiteY33" fmla="*/ 3880 h 10000"/>
              <a:gd name="connsiteX34" fmla="*/ 8855 w 10000"/>
              <a:gd name="connsiteY34" fmla="*/ 2179 h 10000"/>
              <a:gd name="connsiteX35" fmla="*/ 9036 w 10000"/>
              <a:gd name="connsiteY35" fmla="*/ 828 h 10000"/>
              <a:gd name="connsiteX36" fmla="*/ 9246 w 10000"/>
              <a:gd name="connsiteY36" fmla="*/ 153 h 10000"/>
              <a:gd name="connsiteX37" fmla="*/ 9575 w 10000"/>
              <a:gd name="connsiteY37" fmla="*/ 80 h 10000"/>
              <a:gd name="connsiteX38" fmla="*/ 9828 w 10000"/>
              <a:gd name="connsiteY38" fmla="*/ 1136 h 10000"/>
              <a:gd name="connsiteX39" fmla="*/ 9998 w 10000"/>
              <a:gd name="connsiteY39" fmla="*/ 1973 h 10000"/>
              <a:gd name="connsiteX40" fmla="*/ 9998 w 10000"/>
              <a:gd name="connsiteY40" fmla="*/ 9897 h 10000"/>
              <a:gd name="connsiteX0" fmla="*/ 9 w 10000"/>
              <a:gd name="connsiteY0" fmla="*/ 10000 h 10000"/>
              <a:gd name="connsiteX1" fmla="*/ 25 w 10000"/>
              <a:gd name="connsiteY1" fmla="*/ 1048 h 10000"/>
              <a:gd name="connsiteX2" fmla="*/ 275 w 10000"/>
              <a:gd name="connsiteY2" fmla="*/ 2546 h 10000"/>
              <a:gd name="connsiteX3" fmla="*/ 785 w 10000"/>
              <a:gd name="connsiteY3" fmla="*/ 3763 h 10000"/>
              <a:gd name="connsiteX4" fmla="*/ 1107 w 10000"/>
              <a:gd name="connsiteY4" fmla="*/ 2457 h 10000"/>
              <a:gd name="connsiteX5" fmla="*/ 1327 w 10000"/>
              <a:gd name="connsiteY5" fmla="*/ 1239 h 10000"/>
              <a:gd name="connsiteX6" fmla="*/ 1496 w 10000"/>
              <a:gd name="connsiteY6" fmla="*/ 417 h 10000"/>
              <a:gd name="connsiteX7" fmla="*/ 1741 w 10000"/>
              <a:gd name="connsiteY7" fmla="*/ 198 h 10000"/>
              <a:gd name="connsiteX8" fmla="*/ 1970 w 10000"/>
              <a:gd name="connsiteY8" fmla="*/ 124 h 10000"/>
              <a:gd name="connsiteX9" fmla="*/ 2201 w 10000"/>
              <a:gd name="connsiteY9" fmla="*/ 227 h 10000"/>
              <a:gd name="connsiteX10" fmla="*/ 2341 w 10000"/>
              <a:gd name="connsiteY10" fmla="*/ 417 h 10000"/>
              <a:gd name="connsiteX11" fmla="*/ 2454 w 10000"/>
              <a:gd name="connsiteY11" fmla="*/ 1004 h 10000"/>
              <a:gd name="connsiteX12" fmla="*/ 2607 w 10000"/>
              <a:gd name="connsiteY12" fmla="*/ 2237 h 10000"/>
              <a:gd name="connsiteX13" fmla="*/ 2777 w 10000"/>
              <a:gd name="connsiteY13" fmla="*/ 3352 h 10000"/>
              <a:gd name="connsiteX14" fmla="*/ 3054 w 10000"/>
              <a:gd name="connsiteY14" fmla="*/ 4292 h 10000"/>
              <a:gd name="connsiteX15" fmla="*/ 3473 w 10000"/>
              <a:gd name="connsiteY15" fmla="*/ 3763 h 10000"/>
              <a:gd name="connsiteX16" fmla="*/ 3766 w 10000"/>
              <a:gd name="connsiteY16" fmla="*/ 3515 h 10000"/>
              <a:gd name="connsiteX17" fmla="*/ 3912 w 10000"/>
              <a:gd name="connsiteY17" fmla="*/ 3248 h 10000"/>
              <a:gd name="connsiteX18" fmla="*/ 4051 w 10000"/>
              <a:gd name="connsiteY18" fmla="*/ 5652 h 10000"/>
              <a:gd name="connsiteX19" fmla="*/ 4221 w 10000"/>
              <a:gd name="connsiteY19" fmla="*/ 5490 h 10000"/>
              <a:gd name="connsiteX20" fmla="*/ 4548 w 10000"/>
              <a:gd name="connsiteY20" fmla="*/ 5331 h 10000"/>
              <a:gd name="connsiteX21" fmla="*/ 4890 w 10000"/>
              <a:gd name="connsiteY21" fmla="*/ 3548 h 10000"/>
              <a:gd name="connsiteX22" fmla="*/ 5195 w 10000"/>
              <a:gd name="connsiteY22" fmla="*/ 4467 h 10000"/>
              <a:gd name="connsiteX23" fmla="*/ 5386 w 10000"/>
              <a:gd name="connsiteY23" fmla="*/ 5230 h 10000"/>
              <a:gd name="connsiteX24" fmla="*/ 5875 w 10000"/>
              <a:gd name="connsiteY24" fmla="*/ 4995 h 10000"/>
              <a:gd name="connsiteX25" fmla="*/ 6162 w 10000"/>
              <a:gd name="connsiteY25" fmla="*/ 2002 h 10000"/>
              <a:gd name="connsiteX26" fmla="*/ 6322 w 10000"/>
              <a:gd name="connsiteY26" fmla="*/ 946 h 10000"/>
              <a:gd name="connsiteX27" fmla="*/ 6565 w 10000"/>
              <a:gd name="connsiteY27" fmla="*/ 417 h 10000"/>
              <a:gd name="connsiteX28" fmla="*/ 6845 w 10000"/>
              <a:gd name="connsiteY28" fmla="*/ 227 h 10000"/>
              <a:gd name="connsiteX29" fmla="*/ 7118 w 10000"/>
              <a:gd name="connsiteY29" fmla="*/ 711 h 10000"/>
              <a:gd name="connsiteX30" fmla="*/ 7357 w 10000"/>
              <a:gd name="connsiteY30" fmla="*/ 2149 h 10000"/>
              <a:gd name="connsiteX31" fmla="*/ 7756 w 10000"/>
              <a:gd name="connsiteY31" fmla="*/ 4263 h 10000"/>
              <a:gd name="connsiteX32" fmla="*/ 8213 w 10000"/>
              <a:gd name="connsiteY32" fmla="*/ 4145 h 10000"/>
              <a:gd name="connsiteX33" fmla="*/ 8553 w 10000"/>
              <a:gd name="connsiteY33" fmla="*/ 3880 h 10000"/>
              <a:gd name="connsiteX34" fmla="*/ 8855 w 10000"/>
              <a:gd name="connsiteY34" fmla="*/ 2179 h 10000"/>
              <a:gd name="connsiteX35" fmla="*/ 9036 w 10000"/>
              <a:gd name="connsiteY35" fmla="*/ 828 h 10000"/>
              <a:gd name="connsiteX36" fmla="*/ 9246 w 10000"/>
              <a:gd name="connsiteY36" fmla="*/ 153 h 10000"/>
              <a:gd name="connsiteX37" fmla="*/ 9575 w 10000"/>
              <a:gd name="connsiteY37" fmla="*/ 80 h 10000"/>
              <a:gd name="connsiteX38" fmla="*/ 9828 w 10000"/>
              <a:gd name="connsiteY38" fmla="*/ 1136 h 10000"/>
              <a:gd name="connsiteX39" fmla="*/ 9998 w 10000"/>
              <a:gd name="connsiteY39" fmla="*/ 1973 h 10000"/>
              <a:gd name="connsiteX40" fmla="*/ 9998 w 10000"/>
              <a:gd name="connsiteY40" fmla="*/ 9897 h 10000"/>
              <a:gd name="connsiteX0" fmla="*/ 9 w 10000"/>
              <a:gd name="connsiteY0" fmla="*/ 10000 h 10000"/>
              <a:gd name="connsiteX1" fmla="*/ 25 w 10000"/>
              <a:gd name="connsiteY1" fmla="*/ 1048 h 10000"/>
              <a:gd name="connsiteX2" fmla="*/ 275 w 10000"/>
              <a:gd name="connsiteY2" fmla="*/ 2546 h 10000"/>
              <a:gd name="connsiteX3" fmla="*/ 785 w 10000"/>
              <a:gd name="connsiteY3" fmla="*/ 3763 h 10000"/>
              <a:gd name="connsiteX4" fmla="*/ 1107 w 10000"/>
              <a:gd name="connsiteY4" fmla="*/ 2457 h 10000"/>
              <a:gd name="connsiteX5" fmla="*/ 1327 w 10000"/>
              <a:gd name="connsiteY5" fmla="*/ 1239 h 10000"/>
              <a:gd name="connsiteX6" fmla="*/ 1496 w 10000"/>
              <a:gd name="connsiteY6" fmla="*/ 417 h 10000"/>
              <a:gd name="connsiteX7" fmla="*/ 1741 w 10000"/>
              <a:gd name="connsiteY7" fmla="*/ 198 h 10000"/>
              <a:gd name="connsiteX8" fmla="*/ 1970 w 10000"/>
              <a:gd name="connsiteY8" fmla="*/ 124 h 10000"/>
              <a:gd name="connsiteX9" fmla="*/ 2201 w 10000"/>
              <a:gd name="connsiteY9" fmla="*/ 227 h 10000"/>
              <a:gd name="connsiteX10" fmla="*/ 2341 w 10000"/>
              <a:gd name="connsiteY10" fmla="*/ 417 h 10000"/>
              <a:gd name="connsiteX11" fmla="*/ 2454 w 10000"/>
              <a:gd name="connsiteY11" fmla="*/ 1004 h 10000"/>
              <a:gd name="connsiteX12" fmla="*/ 2607 w 10000"/>
              <a:gd name="connsiteY12" fmla="*/ 2237 h 10000"/>
              <a:gd name="connsiteX13" fmla="*/ 2777 w 10000"/>
              <a:gd name="connsiteY13" fmla="*/ 3352 h 10000"/>
              <a:gd name="connsiteX14" fmla="*/ 3054 w 10000"/>
              <a:gd name="connsiteY14" fmla="*/ 4292 h 10000"/>
              <a:gd name="connsiteX15" fmla="*/ 3473 w 10000"/>
              <a:gd name="connsiteY15" fmla="*/ 3763 h 10000"/>
              <a:gd name="connsiteX16" fmla="*/ 3766 w 10000"/>
              <a:gd name="connsiteY16" fmla="*/ 3515 h 10000"/>
              <a:gd name="connsiteX17" fmla="*/ 3912 w 10000"/>
              <a:gd name="connsiteY17" fmla="*/ 5392 h 10000"/>
              <a:gd name="connsiteX18" fmla="*/ 4051 w 10000"/>
              <a:gd name="connsiteY18" fmla="*/ 5652 h 10000"/>
              <a:gd name="connsiteX19" fmla="*/ 4221 w 10000"/>
              <a:gd name="connsiteY19" fmla="*/ 5490 h 10000"/>
              <a:gd name="connsiteX20" fmla="*/ 4548 w 10000"/>
              <a:gd name="connsiteY20" fmla="*/ 5331 h 10000"/>
              <a:gd name="connsiteX21" fmla="*/ 4890 w 10000"/>
              <a:gd name="connsiteY21" fmla="*/ 3548 h 10000"/>
              <a:gd name="connsiteX22" fmla="*/ 5195 w 10000"/>
              <a:gd name="connsiteY22" fmla="*/ 4467 h 10000"/>
              <a:gd name="connsiteX23" fmla="*/ 5386 w 10000"/>
              <a:gd name="connsiteY23" fmla="*/ 5230 h 10000"/>
              <a:gd name="connsiteX24" fmla="*/ 5875 w 10000"/>
              <a:gd name="connsiteY24" fmla="*/ 4995 h 10000"/>
              <a:gd name="connsiteX25" fmla="*/ 6162 w 10000"/>
              <a:gd name="connsiteY25" fmla="*/ 2002 h 10000"/>
              <a:gd name="connsiteX26" fmla="*/ 6322 w 10000"/>
              <a:gd name="connsiteY26" fmla="*/ 946 h 10000"/>
              <a:gd name="connsiteX27" fmla="*/ 6565 w 10000"/>
              <a:gd name="connsiteY27" fmla="*/ 417 h 10000"/>
              <a:gd name="connsiteX28" fmla="*/ 6845 w 10000"/>
              <a:gd name="connsiteY28" fmla="*/ 227 h 10000"/>
              <a:gd name="connsiteX29" fmla="*/ 7118 w 10000"/>
              <a:gd name="connsiteY29" fmla="*/ 711 h 10000"/>
              <a:gd name="connsiteX30" fmla="*/ 7357 w 10000"/>
              <a:gd name="connsiteY30" fmla="*/ 2149 h 10000"/>
              <a:gd name="connsiteX31" fmla="*/ 7756 w 10000"/>
              <a:gd name="connsiteY31" fmla="*/ 4263 h 10000"/>
              <a:gd name="connsiteX32" fmla="*/ 8213 w 10000"/>
              <a:gd name="connsiteY32" fmla="*/ 4145 h 10000"/>
              <a:gd name="connsiteX33" fmla="*/ 8553 w 10000"/>
              <a:gd name="connsiteY33" fmla="*/ 3880 h 10000"/>
              <a:gd name="connsiteX34" fmla="*/ 8855 w 10000"/>
              <a:gd name="connsiteY34" fmla="*/ 2179 h 10000"/>
              <a:gd name="connsiteX35" fmla="*/ 9036 w 10000"/>
              <a:gd name="connsiteY35" fmla="*/ 828 h 10000"/>
              <a:gd name="connsiteX36" fmla="*/ 9246 w 10000"/>
              <a:gd name="connsiteY36" fmla="*/ 153 h 10000"/>
              <a:gd name="connsiteX37" fmla="*/ 9575 w 10000"/>
              <a:gd name="connsiteY37" fmla="*/ 80 h 10000"/>
              <a:gd name="connsiteX38" fmla="*/ 9828 w 10000"/>
              <a:gd name="connsiteY38" fmla="*/ 1136 h 10000"/>
              <a:gd name="connsiteX39" fmla="*/ 9998 w 10000"/>
              <a:gd name="connsiteY39" fmla="*/ 1973 h 10000"/>
              <a:gd name="connsiteX40" fmla="*/ 9998 w 10000"/>
              <a:gd name="connsiteY40" fmla="*/ 9897 h 10000"/>
              <a:gd name="connsiteX0" fmla="*/ 9 w 10000"/>
              <a:gd name="connsiteY0" fmla="*/ 10000 h 10000"/>
              <a:gd name="connsiteX1" fmla="*/ 25 w 10000"/>
              <a:gd name="connsiteY1" fmla="*/ 1048 h 10000"/>
              <a:gd name="connsiteX2" fmla="*/ 275 w 10000"/>
              <a:gd name="connsiteY2" fmla="*/ 2546 h 10000"/>
              <a:gd name="connsiteX3" fmla="*/ 785 w 10000"/>
              <a:gd name="connsiteY3" fmla="*/ 3763 h 10000"/>
              <a:gd name="connsiteX4" fmla="*/ 1107 w 10000"/>
              <a:gd name="connsiteY4" fmla="*/ 2457 h 10000"/>
              <a:gd name="connsiteX5" fmla="*/ 1327 w 10000"/>
              <a:gd name="connsiteY5" fmla="*/ 1239 h 10000"/>
              <a:gd name="connsiteX6" fmla="*/ 1496 w 10000"/>
              <a:gd name="connsiteY6" fmla="*/ 417 h 10000"/>
              <a:gd name="connsiteX7" fmla="*/ 1741 w 10000"/>
              <a:gd name="connsiteY7" fmla="*/ 198 h 10000"/>
              <a:gd name="connsiteX8" fmla="*/ 1970 w 10000"/>
              <a:gd name="connsiteY8" fmla="*/ 124 h 10000"/>
              <a:gd name="connsiteX9" fmla="*/ 2201 w 10000"/>
              <a:gd name="connsiteY9" fmla="*/ 227 h 10000"/>
              <a:gd name="connsiteX10" fmla="*/ 2341 w 10000"/>
              <a:gd name="connsiteY10" fmla="*/ 417 h 10000"/>
              <a:gd name="connsiteX11" fmla="*/ 2454 w 10000"/>
              <a:gd name="connsiteY11" fmla="*/ 1004 h 10000"/>
              <a:gd name="connsiteX12" fmla="*/ 2607 w 10000"/>
              <a:gd name="connsiteY12" fmla="*/ 2237 h 10000"/>
              <a:gd name="connsiteX13" fmla="*/ 2777 w 10000"/>
              <a:gd name="connsiteY13" fmla="*/ 3352 h 10000"/>
              <a:gd name="connsiteX14" fmla="*/ 3054 w 10000"/>
              <a:gd name="connsiteY14" fmla="*/ 4292 h 10000"/>
              <a:gd name="connsiteX15" fmla="*/ 3473 w 10000"/>
              <a:gd name="connsiteY15" fmla="*/ 3763 h 10000"/>
              <a:gd name="connsiteX16" fmla="*/ 3674 w 10000"/>
              <a:gd name="connsiteY16" fmla="*/ 5250 h 10000"/>
              <a:gd name="connsiteX17" fmla="*/ 3912 w 10000"/>
              <a:gd name="connsiteY17" fmla="*/ 5392 h 10000"/>
              <a:gd name="connsiteX18" fmla="*/ 4051 w 10000"/>
              <a:gd name="connsiteY18" fmla="*/ 5652 h 10000"/>
              <a:gd name="connsiteX19" fmla="*/ 4221 w 10000"/>
              <a:gd name="connsiteY19" fmla="*/ 5490 h 10000"/>
              <a:gd name="connsiteX20" fmla="*/ 4548 w 10000"/>
              <a:gd name="connsiteY20" fmla="*/ 5331 h 10000"/>
              <a:gd name="connsiteX21" fmla="*/ 4890 w 10000"/>
              <a:gd name="connsiteY21" fmla="*/ 3548 h 10000"/>
              <a:gd name="connsiteX22" fmla="*/ 5195 w 10000"/>
              <a:gd name="connsiteY22" fmla="*/ 4467 h 10000"/>
              <a:gd name="connsiteX23" fmla="*/ 5386 w 10000"/>
              <a:gd name="connsiteY23" fmla="*/ 5230 h 10000"/>
              <a:gd name="connsiteX24" fmla="*/ 5875 w 10000"/>
              <a:gd name="connsiteY24" fmla="*/ 4995 h 10000"/>
              <a:gd name="connsiteX25" fmla="*/ 6162 w 10000"/>
              <a:gd name="connsiteY25" fmla="*/ 2002 h 10000"/>
              <a:gd name="connsiteX26" fmla="*/ 6322 w 10000"/>
              <a:gd name="connsiteY26" fmla="*/ 946 h 10000"/>
              <a:gd name="connsiteX27" fmla="*/ 6565 w 10000"/>
              <a:gd name="connsiteY27" fmla="*/ 417 h 10000"/>
              <a:gd name="connsiteX28" fmla="*/ 6845 w 10000"/>
              <a:gd name="connsiteY28" fmla="*/ 227 h 10000"/>
              <a:gd name="connsiteX29" fmla="*/ 7118 w 10000"/>
              <a:gd name="connsiteY29" fmla="*/ 711 h 10000"/>
              <a:gd name="connsiteX30" fmla="*/ 7357 w 10000"/>
              <a:gd name="connsiteY30" fmla="*/ 2149 h 10000"/>
              <a:gd name="connsiteX31" fmla="*/ 7756 w 10000"/>
              <a:gd name="connsiteY31" fmla="*/ 4263 h 10000"/>
              <a:gd name="connsiteX32" fmla="*/ 8213 w 10000"/>
              <a:gd name="connsiteY32" fmla="*/ 4145 h 10000"/>
              <a:gd name="connsiteX33" fmla="*/ 8553 w 10000"/>
              <a:gd name="connsiteY33" fmla="*/ 3880 h 10000"/>
              <a:gd name="connsiteX34" fmla="*/ 8855 w 10000"/>
              <a:gd name="connsiteY34" fmla="*/ 2179 h 10000"/>
              <a:gd name="connsiteX35" fmla="*/ 9036 w 10000"/>
              <a:gd name="connsiteY35" fmla="*/ 828 h 10000"/>
              <a:gd name="connsiteX36" fmla="*/ 9246 w 10000"/>
              <a:gd name="connsiteY36" fmla="*/ 153 h 10000"/>
              <a:gd name="connsiteX37" fmla="*/ 9575 w 10000"/>
              <a:gd name="connsiteY37" fmla="*/ 80 h 10000"/>
              <a:gd name="connsiteX38" fmla="*/ 9828 w 10000"/>
              <a:gd name="connsiteY38" fmla="*/ 1136 h 10000"/>
              <a:gd name="connsiteX39" fmla="*/ 9998 w 10000"/>
              <a:gd name="connsiteY39" fmla="*/ 1973 h 10000"/>
              <a:gd name="connsiteX40" fmla="*/ 9998 w 10000"/>
              <a:gd name="connsiteY40" fmla="*/ 9897 h 10000"/>
              <a:gd name="connsiteX0" fmla="*/ 9 w 10000"/>
              <a:gd name="connsiteY0" fmla="*/ 10000 h 10000"/>
              <a:gd name="connsiteX1" fmla="*/ 25 w 10000"/>
              <a:gd name="connsiteY1" fmla="*/ 1048 h 10000"/>
              <a:gd name="connsiteX2" fmla="*/ 275 w 10000"/>
              <a:gd name="connsiteY2" fmla="*/ 2546 h 10000"/>
              <a:gd name="connsiteX3" fmla="*/ 785 w 10000"/>
              <a:gd name="connsiteY3" fmla="*/ 3763 h 10000"/>
              <a:gd name="connsiteX4" fmla="*/ 1107 w 10000"/>
              <a:gd name="connsiteY4" fmla="*/ 2457 h 10000"/>
              <a:gd name="connsiteX5" fmla="*/ 1327 w 10000"/>
              <a:gd name="connsiteY5" fmla="*/ 1239 h 10000"/>
              <a:gd name="connsiteX6" fmla="*/ 1496 w 10000"/>
              <a:gd name="connsiteY6" fmla="*/ 417 h 10000"/>
              <a:gd name="connsiteX7" fmla="*/ 1741 w 10000"/>
              <a:gd name="connsiteY7" fmla="*/ 198 h 10000"/>
              <a:gd name="connsiteX8" fmla="*/ 1970 w 10000"/>
              <a:gd name="connsiteY8" fmla="*/ 124 h 10000"/>
              <a:gd name="connsiteX9" fmla="*/ 2201 w 10000"/>
              <a:gd name="connsiteY9" fmla="*/ 227 h 10000"/>
              <a:gd name="connsiteX10" fmla="*/ 2341 w 10000"/>
              <a:gd name="connsiteY10" fmla="*/ 417 h 10000"/>
              <a:gd name="connsiteX11" fmla="*/ 2454 w 10000"/>
              <a:gd name="connsiteY11" fmla="*/ 1004 h 10000"/>
              <a:gd name="connsiteX12" fmla="*/ 2607 w 10000"/>
              <a:gd name="connsiteY12" fmla="*/ 2237 h 10000"/>
              <a:gd name="connsiteX13" fmla="*/ 2777 w 10000"/>
              <a:gd name="connsiteY13" fmla="*/ 3352 h 10000"/>
              <a:gd name="connsiteX14" fmla="*/ 3054 w 10000"/>
              <a:gd name="connsiteY14" fmla="*/ 4292 h 10000"/>
              <a:gd name="connsiteX15" fmla="*/ 3325 w 10000"/>
              <a:gd name="connsiteY15" fmla="*/ 5498 h 10000"/>
              <a:gd name="connsiteX16" fmla="*/ 3674 w 10000"/>
              <a:gd name="connsiteY16" fmla="*/ 5250 h 10000"/>
              <a:gd name="connsiteX17" fmla="*/ 3912 w 10000"/>
              <a:gd name="connsiteY17" fmla="*/ 5392 h 10000"/>
              <a:gd name="connsiteX18" fmla="*/ 4051 w 10000"/>
              <a:gd name="connsiteY18" fmla="*/ 5652 h 10000"/>
              <a:gd name="connsiteX19" fmla="*/ 4221 w 10000"/>
              <a:gd name="connsiteY19" fmla="*/ 5490 h 10000"/>
              <a:gd name="connsiteX20" fmla="*/ 4548 w 10000"/>
              <a:gd name="connsiteY20" fmla="*/ 5331 h 10000"/>
              <a:gd name="connsiteX21" fmla="*/ 4890 w 10000"/>
              <a:gd name="connsiteY21" fmla="*/ 3548 h 10000"/>
              <a:gd name="connsiteX22" fmla="*/ 5195 w 10000"/>
              <a:gd name="connsiteY22" fmla="*/ 4467 h 10000"/>
              <a:gd name="connsiteX23" fmla="*/ 5386 w 10000"/>
              <a:gd name="connsiteY23" fmla="*/ 5230 h 10000"/>
              <a:gd name="connsiteX24" fmla="*/ 5875 w 10000"/>
              <a:gd name="connsiteY24" fmla="*/ 4995 h 10000"/>
              <a:gd name="connsiteX25" fmla="*/ 6162 w 10000"/>
              <a:gd name="connsiteY25" fmla="*/ 2002 h 10000"/>
              <a:gd name="connsiteX26" fmla="*/ 6322 w 10000"/>
              <a:gd name="connsiteY26" fmla="*/ 946 h 10000"/>
              <a:gd name="connsiteX27" fmla="*/ 6565 w 10000"/>
              <a:gd name="connsiteY27" fmla="*/ 417 h 10000"/>
              <a:gd name="connsiteX28" fmla="*/ 6845 w 10000"/>
              <a:gd name="connsiteY28" fmla="*/ 227 h 10000"/>
              <a:gd name="connsiteX29" fmla="*/ 7118 w 10000"/>
              <a:gd name="connsiteY29" fmla="*/ 711 h 10000"/>
              <a:gd name="connsiteX30" fmla="*/ 7357 w 10000"/>
              <a:gd name="connsiteY30" fmla="*/ 2149 h 10000"/>
              <a:gd name="connsiteX31" fmla="*/ 7756 w 10000"/>
              <a:gd name="connsiteY31" fmla="*/ 4263 h 10000"/>
              <a:gd name="connsiteX32" fmla="*/ 8213 w 10000"/>
              <a:gd name="connsiteY32" fmla="*/ 4145 h 10000"/>
              <a:gd name="connsiteX33" fmla="*/ 8553 w 10000"/>
              <a:gd name="connsiteY33" fmla="*/ 3880 h 10000"/>
              <a:gd name="connsiteX34" fmla="*/ 8855 w 10000"/>
              <a:gd name="connsiteY34" fmla="*/ 2179 h 10000"/>
              <a:gd name="connsiteX35" fmla="*/ 9036 w 10000"/>
              <a:gd name="connsiteY35" fmla="*/ 828 h 10000"/>
              <a:gd name="connsiteX36" fmla="*/ 9246 w 10000"/>
              <a:gd name="connsiteY36" fmla="*/ 153 h 10000"/>
              <a:gd name="connsiteX37" fmla="*/ 9575 w 10000"/>
              <a:gd name="connsiteY37" fmla="*/ 80 h 10000"/>
              <a:gd name="connsiteX38" fmla="*/ 9828 w 10000"/>
              <a:gd name="connsiteY38" fmla="*/ 1136 h 10000"/>
              <a:gd name="connsiteX39" fmla="*/ 9998 w 10000"/>
              <a:gd name="connsiteY39" fmla="*/ 1973 h 10000"/>
              <a:gd name="connsiteX40" fmla="*/ 9998 w 10000"/>
              <a:gd name="connsiteY40" fmla="*/ 9897 h 10000"/>
              <a:gd name="connsiteX0" fmla="*/ 9 w 10000"/>
              <a:gd name="connsiteY0" fmla="*/ 10000 h 10000"/>
              <a:gd name="connsiteX1" fmla="*/ 25 w 10000"/>
              <a:gd name="connsiteY1" fmla="*/ 1048 h 10000"/>
              <a:gd name="connsiteX2" fmla="*/ 275 w 10000"/>
              <a:gd name="connsiteY2" fmla="*/ 2546 h 10000"/>
              <a:gd name="connsiteX3" fmla="*/ 785 w 10000"/>
              <a:gd name="connsiteY3" fmla="*/ 3763 h 10000"/>
              <a:gd name="connsiteX4" fmla="*/ 1107 w 10000"/>
              <a:gd name="connsiteY4" fmla="*/ 2457 h 10000"/>
              <a:gd name="connsiteX5" fmla="*/ 1327 w 10000"/>
              <a:gd name="connsiteY5" fmla="*/ 1239 h 10000"/>
              <a:gd name="connsiteX6" fmla="*/ 1496 w 10000"/>
              <a:gd name="connsiteY6" fmla="*/ 417 h 10000"/>
              <a:gd name="connsiteX7" fmla="*/ 1741 w 10000"/>
              <a:gd name="connsiteY7" fmla="*/ 198 h 10000"/>
              <a:gd name="connsiteX8" fmla="*/ 1970 w 10000"/>
              <a:gd name="connsiteY8" fmla="*/ 124 h 10000"/>
              <a:gd name="connsiteX9" fmla="*/ 2201 w 10000"/>
              <a:gd name="connsiteY9" fmla="*/ 227 h 10000"/>
              <a:gd name="connsiteX10" fmla="*/ 2341 w 10000"/>
              <a:gd name="connsiteY10" fmla="*/ 417 h 10000"/>
              <a:gd name="connsiteX11" fmla="*/ 2454 w 10000"/>
              <a:gd name="connsiteY11" fmla="*/ 1004 h 10000"/>
              <a:gd name="connsiteX12" fmla="*/ 2607 w 10000"/>
              <a:gd name="connsiteY12" fmla="*/ 2237 h 10000"/>
              <a:gd name="connsiteX13" fmla="*/ 2777 w 10000"/>
              <a:gd name="connsiteY13" fmla="*/ 3352 h 10000"/>
              <a:gd name="connsiteX14" fmla="*/ 2980 w 10000"/>
              <a:gd name="connsiteY14" fmla="*/ 5619 h 10000"/>
              <a:gd name="connsiteX15" fmla="*/ 3325 w 10000"/>
              <a:gd name="connsiteY15" fmla="*/ 5498 h 10000"/>
              <a:gd name="connsiteX16" fmla="*/ 3674 w 10000"/>
              <a:gd name="connsiteY16" fmla="*/ 5250 h 10000"/>
              <a:gd name="connsiteX17" fmla="*/ 3912 w 10000"/>
              <a:gd name="connsiteY17" fmla="*/ 5392 h 10000"/>
              <a:gd name="connsiteX18" fmla="*/ 4051 w 10000"/>
              <a:gd name="connsiteY18" fmla="*/ 5652 h 10000"/>
              <a:gd name="connsiteX19" fmla="*/ 4221 w 10000"/>
              <a:gd name="connsiteY19" fmla="*/ 5490 h 10000"/>
              <a:gd name="connsiteX20" fmla="*/ 4548 w 10000"/>
              <a:gd name="connsiteY20" fmla="*/ 5331 h 10000"/>
              <a:gd name="connsiteX21" fmla="*/ 4890 w 10000"/>
              <a:gd name="connsiteY21" fmla="*/ 3548 h 10000"/>
              <a:gd name="connsiteX22" fmla="*/ 5195 w 10000"/>
              <a:gd name="connsiteY22" fmla="*/ 4467 h 10000"/>
              <a:gd name="connsiteX23" fmla="*/ 5386 w 10000"/>
              <a:gd name="connsiteY23" fmla="*/ 5230 h 10000"/>
              <a:gd name="connsiteX24" fmla="*/ 5875 w 10000"/>
              <a:gd name="connsiteY24" fmla="*/ 4995 h 10000"/>
              <a:gd name="connsiteX25" fmla="*/ 6162 w 10000"/>
              <a:gd name="connsiteY25" fmla="*/ 2002 h 10000"/>
              <a:gd name="connsiteX26" fmla="*/ 6322 w 10000"/>
              <a:gd name="connsiteY26" fmla="*/ 946 h 10000"/>
              <a:gd name="connsiteX27" fmla="*/ 6565 w 10000"/>
              <a:gd name="connsiteY27" fmla="*/ 417 h 10000"/>
              <a:gd name="connsiteX28" fmla="*/ 6845 w 10000"/>
              <a:gd name="connsiteY28" fmla="*/ 227 h 10000"/>
              <a:gd name="connsiteX29" fmla="*/ 7118 w 10000"/>
              <a:gd name="connsiteY29" fmla="*/ 711 h 10000"/>
              <a:gd name="connsiteX30" fmla="*/ 7357 w 10000"/>
              <a:gd name="connsiteY30" fmla="*/ 2149 h 10000"/>
              <a:gd name="connsiteX31" fmla="*/ 7756 w 10000"/>
              <a:gd name="connsiteY31" fmla="*/ 4263 h 10000"/>
              <a:gd name="connsiteX32" fmla="*/ 8213 w 10000"/>
              <a:gd name="connsiteY32" fmla="*/ 4145 h 10000"/>
              <a:gd name="connsiteX33" fmla="*/ 8553 w 10000"/>
              <a:gd name="connsiteY33" fmla="*/ 3880 h 10000"/>
              <a:gd name="connsiteX34" fmla="*/ 8855 w 10000"/>
              <a:gd name="connsiteY34" fmla="*/ 2179 h 10000"/>
              <a:gd name="connsiteX35" fmla="*/ 9036 w 10000"/>
              <a:gd name="connsiteY35" fmla="*/ 828 h 10000"/>
              <a:gd name="connsiteX36" fmla="*/ 9246 w 10000"/>
              <a:gd name="connsiteY36" fmla="*/ 153 h 10000"/>
              <a:gd name="connsiteX37" fmla="*/ 9575 w 10000"/>
              <a:gd name="connsiteY37" fmla="*/ 80 h 10000"/>
              <a:gd name="connsiteX38" fmla="*/ 9828 w 10000"/>
              <a:gd name="connsiteY38" fmla="*/ 1136 h 10000"/>
              <a:gd name="connsiteX39" fmla="*/ 9998 w 10000"/>
              <a:gd name="connsiteY39" fmla="*/ 1973 h 10000"/>
              <a:gd name="connsiteX40" fmla="*/ 9998 w 10000"/>
              <a:gd name="connsiteY40" fmla="*/ 9897 h 10000"/>
              <a:gd name="connsiteX0" fmla="*/ 9 w 10000"/>
              <a:gd name="connsiteY0" fmla="*/ 10000 h 10000"/>
              <a:gd name="connsiteX1" fmla="*/ 25 w 10000"/>
              <a:gd name="connsiteY1" fmla="*/ 1048 h 10000"/>
              <a:gd name="connsiteX2" fmla="*/ 275 w 10000"/>
              <a:gd name="connsiteY2" fmla="*/ 2546 h 10000"/>
              <a:gd name="connsiteX3" fmla="*/ 785 w 10000"/>
              <a:gd name="connsiteY3" fmla="*/ 3763 h 10000"/>
              <a:gd name="connsiteX4" fmla="*/ 1107 w 10000"/>
              <a:gd name="connsiteY4" fmla="*/ 2457 h 10000"/>
              <a:gd name="connsiteX5" fmla="*/ 1327 w 10000"/>
              <a:gd name="connsiteY5" fmla="*/ 1239 h 10000"/>
              <a:gd name="connsiteX6" fmla="*/ 1496 w 10000"/>
              <a:gd name="connsiteY6" fmla="*/ 417 h 10000"/>
              <a:gd name="connsiteX7" fmla="*/ 1741 w 10000"/>
              <a:gd name="connsiteY7" fmla="*/ 198 h 10000"/>
              <a:gd name="connsiteX8" fmla="*/ 1970 w 10000"/>
              <a:gd name="connsiteY8" fmla="*/ 124 h 10000"/>
              <a:gd name="connsiteX9" fmla="*/ 2201 w 10000"/>
              <a:gd name="connsiteY9" fmla="*/ 227 h 10000"/>
              <a:gd name="connsiteX10" fmla="*/ 2341 w 10000"/>
              <a:gd name="connsiteY10" fmla="*/ 417 h 10000"/>
              <a:gd name="connsiteX11" fmla="*/ 2454 w 10000"/>
              <a:gd name="connsiteY11" fmla="*/ 1004 h 10000"/>
              <a:gd name="connsiteX12" fmla="*/ 2607 w 10000"/>
              <a:gd name="connsiteY12" fmla="*/ 2237 h 10000"/>
              <a:gd name="connsiteX13" fmla="*/ 2777 w 10000"/>
              <a:gd name="connsiteY13" fmla="*/ 3352 h 10000"/>
              <a:gd name="connsiteX14" fmla="*/ 2980 w 10000"/>
              <a:gd name="connsiteY14" fmla="*/ 5619 h 10000"/>
              <a:gd name="connsiteX15" fmla="*/ 3325 w 10000"/>
              <a:gd name="connsiteY15" fmla="*/ 5498 h 10000"/>
              <a:gd name="connsiteX16" fmla="*/ 3674 w 10000"/>
              <a:gd name="connsiteY16" fmla="*/ 5250 h 10000"/>
              <a:gd name="connsiteX17" fmla="*/ 3912 w 10000"/>
              <a:gd name="connsiteY17" fmla="*/ 5392 h 10000"/>
              <a:gd name="connsiteX18" fmla="*/ 4051 w 10000"/>
              <a:gd name="connsiteY18" fmla="*/ 5652 h 10000"/>
              <a:gd name="connsiteX19" fmla="*/ 4221 w 10000"/>
              <a:gd name="connsiteY19" fmla="*/ 5490 h 10000"/>
              <a:gd name="connsiteX20" fmla="*/ 4548 w 10000"/>
              <a:gd name="connsiteY20" fmla="*/ 5331 h 10000"/>
              <a:gd name="connsiteX21" fmla="*/ 4890 w 10000"/>
              <a:gd name="connsiteY21" fmla="*/ 5386 h 10000"/>
              <a:gd name="connsiteX22" fmla="*/ 5195 w 10000"/>
              <a:gd name="connsiteY22" fmla="*/ 4467 h 10000"/>
              <a:gd name="connsiteX23" fmla="*/ 5386 w 10000"/>
              <a:gd name="connsiteY23" fmla="*/ 5230 h 10000"/>
              <a:gd name="connsiteX24" fmla="*/ 5875 w 10000"/>
              <a:gd name="connsiteY24" fmla="*/ 4995 h 10000"/>
              <a:gd name="connsiteX25" fmla="*/ 6162 w 10000"/>
              <a:gd name="connsiteY25" fmla="*/ 2002 h 10000"/>
              <a:gd name="connsiteX26" fmla="*/ 6322 w 10000"/>
              <a:gd name="connsiteY26" fmla="*/ 946 h 10000"/>
              <a:gd name="connsiteX27" fmla="*/ 6565 w 10000"/>
              <a:gd name="connsiteY27" fmla="*/ 417 h 10000"/>
              <a:gd name="connsiteX28" fmla="*/ 6845 w 10000"/>
              <a:gd name="connsiteY28" fmla="*/ 227 h 10000"/>
              <a:gd name="connsiteX29" fmla="*/ 7118 w 10000"/>
              <a:gd name="connsiteY29" fmla="*/ 711 h 10000"/>
              <a:gd name="connsiteX30" fmla="*/ 7357 w 10000"/>
              <a:gd name="connsiteY30" fmla="*/ 2149 h 10000"/>
              <a:gd name="connsiteX31" fmla="*/ 7756 w 10000"/>
              <a:gd name="connsiteY31" fmla="*/ 4263 h 10000"/>
              <a:gd name="connsiteX32" fmla="*/ 8213 w 10000"/>
              <a:gd name="connsiteY32" fmla="*/ 4145 h 10000"/>
              <a:gd name="connsiteX33" fmla="*/ 8553 w 10000"/>
              <a:gd name="connsiteY33" fmla="*/ 3880 h 10000"/>
              <a:gd name="connsiteX34" fmla="*/ 8855 w 10000"/>
              <a:gd name="connsiteY34" fmla="*/ 2179 h 10000"/>
              <a:gd name="connsiteX35" fmla="*/ 9036 w 10000"/>
              <a:gd name="connsiteY35" fmla="*/ 828 h 10000"/>
              <a:gd name="connsiteX36" fmla="*/ 9246 w 10000"/>
              <a:gd name="connsiteY36" fmla="*/ 153 h 10000"/>
              <a:gd name="connsiteX37" fmla="*/ 9575 w 10000"/>
              <a:gd name="connsiteY37" fmla="*/ 80 h 10000"/>
              <a:gd name="connsiteX38" fmla="*/ 9828 w 10000"/>
              <a:gd name="connsiteY38" fmla="*/ 1136 h 10000"/>
              <a:gd name="connsiteX39" fmla="*/ 9998 w 10000"/>
              <a:gd name="connsiteY39" fmla="*/ 1973 h 10000"/>
              <a:gd name="connsiteX40" fmla="*/ 9998 w 10000"/>
              <a:gd name="connsiteY40" fmla="*/ 9897 h 10000"/>
              <a:gd name="connsiteX0" fmla="*/ 9 w 10000"/>
              <a:gd name="connsiteY0" fmla="*/ 10000 h 10000"/>
              <a:gd name="connsiteX1" fmla="*/ 25 w 10000"/>
              <a:gd name="connsiteY1" fmla="*/ 1048 h 10000"/>
              <a:gd name="connsiteX2" fmla="*/ 275 w 10000"/>
              <a:gd name="connsiteY2" fmla="*/ 2546 h 10000"/>
              <a:gd name="connsiteX3" fmla="*/ 785 w 10000"/>
              <a:gd name="connsiteY3" fmla="*/ 3763 h 10000"/>
              <a:gd name="connsiteX4" fmla="*/ 1107 w 10000"/>
              <a:gd name="connsiteY4" fmla="*/ 2457 h 10000"/>
              <a:gd name="connsiteX5" fmla="*/ 1327 w 10000"/>
              <a:gd name="connsiteY5" fmla="*/ 1239 h 10000"/>
              <a:gd name="connsiteX6" fmla="*/ 1496 w 10000"/>
              <a:gd name="connsiteY6" fmla="*/ 417 h 10000"/>
              <a:gd name="connsiteX7" fmla="*/ 1741 w 10000"/>
              <a:gd name="connsiteY7" fmla="*/ 198 h 10000"/>
              <a:gd name="connsiteX8" fmla="*/ 1970 w 10000"/>
              <a:gd name="connsiteY8" fmla="*/ 124 h 10000"/>
              <a:gd name="connsiteX9" fmla="*/ 2201 w 10000"/>
              <a:gd name="connsiteY9" fmla="*/ 227 h 10000"/>
              <a:gd name="connsiteX10" fmla="*/ 2341 w 10000"/>
              <a:gd name="connsiteY10" fmla="*/ 417 h 10000"/>
              <a:gd name="connsiteX11" fmla="*/ 2454 w 10000"/>
              <a:gd name="connsiteY11" fmla="*/ 1004 h 10000"/>
              <a:gd name="connsiteX12" fmla="*/ 2607 w 10000"/>
              <a:gd name="connsiteY12" fmla="*/ 2237 h 10000"/>
              <a:gd name="connsiteX13" fmla="*/ 2777 w 10000"/>
              <a:gd name="connsiteY13" fmla="*/ 3352 h 10000"/>
              <a:gd name="connsiteX14" fmla="*/ 2980 w 10000"/>
              <a:gd name="connsiteY14" fmla="*/ 5619 h 10000"/>
              <a:gd name="connsiteX15" fmla="*/ 3325 w 10000"/>
              <a:gd name="connsiteY15" fmla="*/ 5498 h 10000"/>
              <a:gd name="connsiteX16" fmla="*/ 3674 w 10000"/>
              <a:gd name="connsiteY16" fmla="*/ 5250 h 10000"/>
              <a:gd name="connsiteX17" fmla="*/ 3912 w 10000"/>
              <a:gd name="connsiteY17" fmla="*/ 5392 h 10000"/>
              <a:gd name="connsiteX18" fmla="*/ 4051 w 10000"/>
              <a:gd name="connsiteY18" fmla="*/ 5652 h 10000"/>
              <a:gd name="connsiteX19" fmla="*/ 4221 w 10000"/>
              <a:gd name="connsiteY19" fmla="*/ 5490 h 10000"/>
              <a:gd name="connsiteX20" fmla="*/ 4548 w 10000"/>
              <a:gd name="connsiteY20" fmla="*/ 5331 h 10000"/>
              <a:gd name="connsiteX21" fmla="*/ 4890 w 10000"/>
              <a:gd name="connsiteY21" fmla="*/ 5386 h 10000"/>
              <a:gd name="connsiteX22" fmla="*/ 5177 w 10000"/>
              <a:gd name="connsiteY22" fmla="*/ 5590 h 10000"/>
              <a:gd name="connsiteX23" fmla="*/ 5386 w 10000"/>
              <a:gd name="connsiteY23" fmla="*/ 5230 h 10000"/>
              <a:gd name="connsiteX24" fmla="*/ 5875 w 10000"/>
              <a:gd name="connsiteY24" fmla="*/ 4995 h 10000"/>
              <a:gd name="connsiteX25" fmla="*/ 6162 w 10000"/>
              <a:gd name="connsiteY25" fmla="*/ 2002 h 10000"/>
              <a:gd name="connsiteX26" fmla="*/ 6322 w 10000"/>
              <a:gd name="connsiteY26" fmla="*/ 946 h 10000"/>
              <a:gd name="connsiteX27" fmla="*/ 6565 w 10000"/>
              <a:gd name="connsiteY27" fmla="*/ 417 h 10000"/>
              <a:gd name="connsiteX28" fmla="*/ 6845 w 10000"/>
              <a:gd name="connsiteY28" fmla="*/ 227 h 10000"/>
              <a:gd name="connsiteX29" fmla="*/ 7118 w 10000"/>
              <a:gd name="connsiteY29" fmla="*/ 711 h 10000"/>
              <a:gd name="connsiteX30" fmla="*/ 7357 w 10000"/>
              <a:gd name="connsiteY30" fmla="*/ 2149 h 10000"/>
              <a:gd name="connsiteX31" fmla="*/ 7756 w 10000"/>
              <a:gd name="connsiteY31" fmla="*/ 4263 h 10000"/>
              <a:gd name="connsiteX32" fmla="*/ 8213 w 10000"/>
              <a:gd name="connsiteY32" fmla="*/ 4145 h 10000"/>
              <a:gd name="connsiteX33" fmla="*/ 8553 w 10000"/>
              <a:gd name="connsiteY33" fmla="*/ 3880 h 10000"/>
              <a:gd name="connsiteX34" fmla="*/ 8855 w 10000"/>
              <a:gd name="connsiteY34" fmla="*/ 2179 h 10000"/>
              <a:gd name="connsiteX35" fmla="*/ 9036 w 10000"/>
              <a:gd name="connsiteY35" fmla="*/ 828 h 10000"/>
              <a:gd name="connsiteX36" fmla="*/ 9246 w 10000"/>
              <a:gd name="connsiteY36" fmla="*/ 153 h 10000"/>
              <a:gd name="connsiteX37" fmla="*/ 9575 w 10000"/>
              <a:gd name="connsiteY37" fmla="*/ 80 h 10000"/>
              <a:gd name="connsiteX38" fmla="*/ 9828 w 10000"/>
              <a:gd name="connsiteY38" fmla="*/ 1136 h 10000"/>
              <a:gd name="connsiteX39" fmla="*/ 9998 w 10000"/>
              <a:gd name="connsiteY39" fmla="*/ 1973 h 10000"/>
              <a:gd name="connsiteX40" fmla="*/ 9998 w 10000"/>
              <a:gd name="connsiteY40" fmla="*/ 9897 h 10000"/>
              <a:gd name="connsiteX0" fmla="*/ 9 w 10000"/>
              <a:gd name="connsiteY0" fmla="*/ 10000 h 10000"/>
              <a:gd name="connsiteX1" fmla="*/ 25 w 10000"/>
              <a:gd name="connsiteY1" fmla="*/ 1048 h 10000"/>
              <a:gd name="connsiteX2" fmla="*/ 275 w 10000"/>
              <a:gd name="connsiteY2" fmla="*/ 2546 h 10000"/>
              <a:gd name="connsiteX3" fmla="*/ 785 w 10000"/>
              <a:gd name="connsiteY3" fmla="*/ 3763 h 10000"/>
              <a:gd name="connsiteX4" fmla="*/ 1107 w 10000"/>
              <a:gd name="connsiteY4" fmla="*/ 2457 h 10000"/>
              <a:gd name="connsiteX5" fmla="*/ 1327 w 10000"/>
              <a:gd name="connsiteY5" fmla="*/ 1239 h 10000"/>
              <a:gd name="connsiteX6" fmla="*/ 1496 w 10000"/>
              <a:gd name="connsiteY6" fmla="*/ 417 h 10000"/>
              <a:gd name="connsiteX7" fmla="*/ 1741 w 10000"/>
              <a:gd name="connsiteY7" fmla="*/ 198 h 10000"/>
              <a:gd name="connsiteX8" fmla="*/ 1970 w 10000"/>
              <a:gd name="connsiteY8" fmla="*/ 124 h 10000"/>
              <a:gd name="connsiteX9" fmla="*/ 2201 w 10000"/>
              <a:gd name="connsiteY9" fmla="*/ 227 h 10000"/>
              <a:gd name="connsiteX10" fmla="*/ 2341 w 10000"/>
              <a:gd name="connsiteY10" fmla="*/ 417 h 10000"/>
              <a:gd name="connsiteX11" fmla="*/ 2454 w 10000"/>
              <a:gd name="connsiteY11" fmla="*/ 1004 h 10000"/>
              <a:gd name="connsiteX12" fmla="*/ 2607 w 10000"/>
              <a:gd name="connsiteY12" fmla="*/ 2237 h 10000"/>
              <a:gd name="connsiteX13" fmla="*/ 2777 w 10000"/>
              <a:gd name="connsiteY13" fmla="*/ 3352 h 10000"/>
              <a:gd name="connsiteX14" fmla="*/ 2980 w 10000"/>
              <a:gd name="connsiteY14" fmla="*/ 5619 h 10000"/>
              <a:gd name="connsiteX15" fmla="*/ 3325 w 10000"/>
              <a:gd name="connsiteY15" fmla="*/ 5498 h 10000"/>
              <a:gd name="connsiteX16" fmla="*/ 3674 w 10000"/>
              <a:gd name="connsiteY16" fmla="*/ 5250 h 10000"/>
              <a:gd name="connsiteX17" fmla="*/ 3912 w 10000"/>
              <a:gd name="connsiteY17" fmla="*/ 5392 h 10000"/>
              <a:gd name="connsiteX18" fmla="*/ 4051 w 10000"/>
              <a:gd name="connsiteY18" fmla="*/ 5652 h 10000"/>
              <a:gd name="connsiteX19" fmla="*/ 4221 w 10000"/>
              <a:gd name="connsiteY19" fmla="*/ 5490 h 10000"/>
              <a:gd name="connsiteX20" fmla="*/ 4548 w 10000"/>
              <a:gd name="connsiteY20" fmla="*/ 5331 h 10000"/>
              <a:gd name="connsiteX21" fmla="*/ 4890 w 10000"/>
              <a:gd name="connsiteY21" fmla="*/ 5386 h 10000"/>
              <a:gd name="connsiteX22" fmla="*/ 5177 w 10000"/>
              <a:gd name="connsiteY22" fmla="*/ 5590 h 10000"/>
              <a:gd name="connsiteX23" fmla="*/ 5552 w 10000"/>
              <a:gd name="connsiteY23" fmla="*/ 5434 h 10000"/>
              <a:gd name="connsiteX24" fmla="*/ 5875 w 10000"/>
              <a:gd name="connsiteY24" fmla="*/ 4995 h 10000"/>
              <a:gd name="connsiteX25" fmla="*/ 6162 w 10000"/>
              <a:gd name="connsiteY25" fmla="*/ 2002 h 10000"/>
              <a:gd name="connsiteX26" fmla="*/ 6322 w 10000"/>
              <a:gd name="connsiteY26" fmla="*/ 946 h 10000"/>
              <a:gd name="connsiteX27" fmla="*/ 6565 w 10000"/>
              <a:gd name="connsiteY27" fmla="*/ 417 h 10000"/>
              <a:gd name="connsiteX28" fmla="*/ 6845 w 10000"/>
              <a:gd name="connsiteY28" fmla="*/ 227 h 10000"/>
              <a:gd name="connsiteX29" fmla="*/ 7118 w 10000"/>
              <a:gd name="connsiteY29" fmla="*/ 711 h 10000"/>
              <a:gd name="connsiteX30" fmla="*/ 7357 w 10000"/>
              <a:gd name="connsiteY30" fmla="*/ 2149 h 10000"/>
              <a:gd name="connsiteX31" fmla="*/ 7756 w 10000"/>
              <a:gd name="connsiteY31" fmla="*/ 4263 h 10000"/>
              <a:gd name="connsiteX32" fmla="*/ 8213 w 10000"/>
              <a:gd name="connsiteY32" fmla="*/ 4145 h 10000"/>
              <a:gd name="connsiteX33" fmla="*/ 8553 w 10000"/>
              <a:gd name="connsiteY33" fmla="*/ 3880 h 10000"/>
              <a:gd name="connsiteX34" fmla="*/ 8855 w 10000"/>
              <a:gd name="connsiteY34" fmla="*/ 2179 h 10000"/>
              <a:gd name="connsiteX35" fmla="*/ 9036 w 10000"/>
              <a:gd name="connsiteY35" fmla="*/ 828 h 10000"/>
              <a:gd name="connsiteX36" fmla="*/ 9246 w 10000"/>
              <a:gd name="connsiteY36" fmla="*/ 153 h 10000"/>
              <a:gd name="connsiteX37" fmla="*/ 9575 w 10000"/>
              <a:gd name="connsiteY37" fmla="*/ 80 h 10000"/>
              <a:gd name="connsiteX38" fmla="*/ 9828 w 10000"/>
              <a:gd name="connsiteY38" fmla="*/ 1136 h 10000"/>
              <a:gd name="connsiteX39" fmla="*/ 9998 w 10000"/>
              <a:gd name="connsiteY39" fmla="*/ 1973 h 10000"/>
              <a:gd name="connsiteX40" fmla="*/ 9998 w 10000"/>
              <a:gd name="connsiteY40" fmla="*/ 9897 h 10000"/>
              <a:gd name="connsiteX0" fmla="*/ 9 w 10000"/>
              <a:gd name="connsiteY0" fmla="*/ 10000 h 10000"/>
              <a:gd name="connsiteX1" fmla="*/ 25 w 10000"/>
              <a:gd name="connsiteY1" fmla="*/ 1048 h 10000"/>
              <a:gd name="connsiteX2" fmla="*/ 275 w 10000"/>
              <a:gd name="connsiteY2" fmla="*/ 4690 h 10000"/>
              <a:gd name="connsiteX3" fmla="*/ 785 w 10000"/>
              <a:gd name="connsiteY3" fmla="*/ 3763 h 10000"/>
              <a:gd name="connsiteX4" fmla="*/ 1107 w 10000"/>
              <a:gd name="connsiteY4" fmla="*/ 2457 h 10000"/>
              <a:gd name="connsiteX5" fmla="*/ 1327 w 10000"/>
              <a:gd name="connsiteY5" fmla="*/ 1239 h 10000"/>
              <a:gd name="connsiteX6" fmla="*/ 1496 w 10000"/>
              <a:gd name="connsiteY6" fmla="*/ 417 h 10000"/>
              <a:gd name="connsiteX7" fmla="*/ 1741 w 10000"/>
              <a:gd name="connsiteY7" fmla="*/ 198 h 10000"/>
              <a:gd name="connsiteX8" fmla="*/ 1970 w 10000"/>
              <a:gd name="connsiteY8" fmla="*/ 124 h 10000"/>
              <a:gd name="connsiteX9" fmla="*/ 2201 w 10000"/>
              <a:gd name="connsiteY9" fmla="*/ 227 h 10000"/>
              <a:gd name="connsiteX10" fmla="*/ 2341 w 10000"/>
              <a:gd name="connsiteY10" fmla="*/ 417 h 10000"/>
              <a:gd name="connsiteX11" fmla="*/ 2454 w 10000"/>
              <a:gd name="connsiteY11" fmla="*/ 1004 h 10000"/>
              <a:gd name="connsiteX12" fmla="*/ 2607 w 10000"/>
              <a:gd name="connsiteY12" fmla="*/ 2237 h 10000"/>
              <a:gd name="connsiteX13" fmla="*/ 2777 w 10000"/>
              <a:gd name="connsiteY13" fmla="*/ 3352 h 10000"/>
              <a:gd name="connsiteX14" fmla="*/ 2980 w 10000"/>
              <a:gd name="connsiteY14" fmla="*/ 5619 h 10000"/>
              <a:gd name="connsiteX15" fmla="*/ 3325 w 10000"/>
              <a:gd name="connsiteY15" fmla="*/ 5498 h 10000"/>
              <a:gd name="connsiteX16" fmla="*/ 3674 w 10000"/>
              <a:gd name="connsiteY16" fmla="*/ 5250 h 10000"/>
              <a:gd name="connsiteX17" fmla="*/ 3912 w 10000"/>
              <a:gd name="connsiteY17" fmla="*/ 5392 h 10000"/>
              <a:gd name="connsiteX18" fmla="*/ 4051 w 10000"/>
              <a:gd name="connsiteY18" fmla="*/ 5652 h 10000"/>
              <a:gd name="connsiteX19" fmla="*/ 4221 w 10000"/>
              <a:gd name="connsiteY19" fmla="*/ 5490 h 10000"/>
              <a:gd name="connsiteX20" fmla="*/ 4548 w 10000"/>
              <a:gd name="connsiteY20" fmla="*/ 5331 h 10000"/>
              <a:gd name="connsiteX21" fmla="*/ 4890 w 10000"/>
              <a:gd name="connsiteY21" fmla="*/ 5386 h 10000"/>
              <a:gd name="connsiteX22" fmla="*/ 5177 w 10000"/>
              <a:gd name="connsiteY22" fmla="*/ 5590 h 10000"/>
              <a:gd name="connsiteX23" fmla="*/ 5552 w 10000"/>
              <a:gd name="connsiteY23" fmla="*/ 5434 h 10000"/>
              <a:gd name="connsiteX24" fmla="*/ 5875 w 10000"/>
              <a:gd name="connsiteY24" fmla="*/ 4995 h 10000"/>
              <a:gd name="connsiteX25" fmla="*/ 6162 w 10000"/>
              <a:gd name="connsiteY25" fmla="*/ 2002 h 10000"/>
              <a:gd name="connsiteX26" fmla="*/ 6322 w 10000"/>
              <a:gd name="connsiteY26" fmla="*/ 946 h 10000"/>
              <a:gd name="connsiteX27" fmla="*/ 6565 w 10000"/>
              <a:gd name="connsiteY27" fmla="*/ 417 h 10000"/>
              <a:gd name="connsiteX28" fmla="*/ 6845 w 10000"/>
              <a:gd name="connsiteY28" fmla="*/ 227 h 10000"/>
              <a:gd name="connsiteX29" fmla="*/ 7118 w 10000"/>
              <a:gd name="connsiteY29" fmla="*/ 711 h 10000"/>
              <a:gd name="connsiteX30" fmla="*/ 7357 w 10000"/>
              <a:gd name="connsiteY30" fmla="*/ 2149 h 10000"/>
              <a:gd name="connsiteX31" fmla="*/ 7756 w 10000"/>
              <a:gd name="connsiteY31" fmla="*/ 4263 h 10000"/>
              <a:gd name="connsiteX32" fmla="*/ 8213 w 10000"/>
              <a:gd name="connsiteY32" fmla="*/ 4145 h 10000"/>
              <a:gd name="connsiteX33" fmla="*/ 8553 w 10000"/>
              <a:gd name="connsiteY33" fmla="*/ 3880 h 10000"/>
              <a:gd name="connsiteX34" fmla="*/ 8855 w 10000"/>
              <a:gd name="connsiteY34" fmla="*/ 2179 h 10000"/>
              <a:gd name="connsiteX35" fmla="*/ 9036 w 10000"/>
              <a:gd name="connsiteY35" fmla="*/ 828 h 10000"/>
              <a:gd name="connsiteX36" fmla="*/ 9246 w 10000"/>
              <a:gd name="connsiteY36" fmla="*/ 153 h 10000"/>
              <a:gd name="connsiteX37" fmla="*/ 9575 w 10000"/>
              <a:gd name="connsiteY37" fmla="*/ 80 h 10000"/>
              <a:gd name="connsiteX38" fmla="*/ 9828 w 10000"/>
              <a:gd name="connsiteY38" fmla="*/ 1136 h 10000"/>
              <a:gd name="connsiteX39" fmla="*/ 9998 w 10000"/>
              <a:gd name="connsiteY39" fmla="*/ 1973 h 10000"/>
              <a:gd name="connsiteX40" fmla="*/ 9998 w 10000"/>
              <a:gd name="connsiteY40" fmla="*/ 9897 h 10000"/>
              <a:gd name="connsiteX0" fmla="*/ 20 w 10011"/>
              <a:gd name="connsiteY0" fmla="*/ 10000 h 10000"/>
              <a:gd name="connsiteX1" fmla="*/ 18 w 10011"/>
              <a:gd name="connsiteY1" fmla="*/ 4825 h 10000"/>
              <a:gd name="connsiteX2" fmla="*/ 286 w 10011"/>
              <a:gd name="connsiteY2" fmla="*/ 4690 h 10000"/>
              <a:gd name="connsiteX3" fmla="*/ 796 w 10011"/>
              <a:gd name="connsiteY3" fmla="*/ 3763 h 10000"/>
              <a:gd name="connsiteX4" fmla="*/ 1118 w 10011"/>
              <a:gd name="connsiteY4" fmla="*/ 2457 h 10000"/>
              <a:gd name="connsiteX5" fmla="*/ 1338 w 10011"/>
              <a:gd name="connsiteY5" fmla="*/ 1239 h 10000"/>
              <a:gd name="connsiteX6" fmla="*/ 1507 w 10011"/>
              <a:gd name="connsiteY6" fmla="*/ 417 h 10000"/>
              <a:gd name="connsiteX7" fmla="*/ 1752 w 10011"/>
              <a:gd name="connsiteY7" fmla="*/ 198 h 10000"/>
              <a:gd name="connsiteX8" fmla="*/ 1981 w 10011"/>
              <a:gd name="connsiteY8" fmla="*/ 124 h 10000"/>
              <a:gd name="connsiteX9" fmla="*/ 2212 w 10011"/>
              <a:gd name="connsiteY9" fmla="*/ 227 h 10000"/>
              <a:gd name="connsiteX10" fmla="*/ 2352 w 10011"/>
              <a:gd name="connsiteY10" fmla="*/ 417 h 10000"/>
              <a:gd name="connsiteX11" fmla="*/ 2465 w 10011"/>
              <a:gd name="connsiteY11" fmla="*/ 1004 h 10000"/>
              <a:gd name="connsiteX12" fmla="*/ 2618 w 10011"/>
              <a:gd name="connsiteY12" fmla="*/ 2237 h 10000"/>
              <a:gd name="connsiteX13" fmla="*/ 2788 w 10011"/>
              <a:gd name="connsiteY13" fmla="*/ 3352 h 10000"/>
              <a:gd name="connsiteX14" fmla="*/ 2991 w 10011"/>
              <a:gd name="connsiteY14" fmla="*/ 5619 h 10000"/>
              <a:gd name="connsiteX15" fmla="*/ 3336 w 10011"/>
              <a:gd name="connsiteY15" fmla="*/ 5498 h 10000"/>
              <a:gd name="connsiteX16" fmla="*/ 3685 w 10011"/>
              <a:gd name="connsiteY16" fmla="*/ 5250 h 10000"/>
              <a:gd name="connsiteX17" fmla="*/ 3923 w 10011"/>
              <a:gd name="connsiteY17" fmla="*/ 5392 h 10000"/>
              <a:gd name="connsiteX18" fmla="*/ 4062 w 10011"/>
              <a:gd name="connsiteY18" fmla="*/ 5652 h 10000"/>
              <a:gd name="connsiteX19" fmla="*/ 4232 w 10011"/>
              <a:gd name="connsiteY19" fmla="*/ 5490 h 10000"/>
              <a:gd name="connsiteX20" fmla="*/ 4559 w 10011"/>
              <a:gd name="connsiteY20" fmla="*/ 5331 h 10000"/>
              <a:gd name="connsiteX21" fmla="*/ 4901 w 10011"/>
              <a:gd name="connsiteY21" fmla="*/ 5386 h 10000"/>
              <a:gd name="connsiteX22" fmla="*/ 5188 w 10011"/>
              <a:gd name="connsiteY22" fmla="*/ 5590 h 10000"/>
              <a:gd name="connsiteX23" fmla="*/ 5563 w 10011"/>
              <a:gd name="connsiteY23" fmla="*/ 5434 h 10000"/>
              <a:gd name="connsiteX24" fmla="*/ 5886 w 10011"/>
              <a:gd name="connsiteY24" fmla="*/ 4995 h 10000"/>
              <a:gd name="connsiteX25" fmla="*/ 6173 w 10011"/>
              <a:gd name="connsiteY25" fmla="*/ 2002 h 10000"/>
              <a:gd name="connsiteX26" fmla="*/ 6333 w 10011"/>
              <a:gd name="connsiteY26" fmla="*/ 946 h 10000"/>
              <a:gd name="connsiteX27" fmla="*/ 6576 w 10011"/>
              <a:gd name="connsiteY27" fmla="*/ 417 h 10000"/>
              <a:gd name="connsiteX28" fmla="*/ 6856 w 10011"/>
              <a:gd name="connsiteY28" fmla="*/ 227 h 10000"/>
              <a:gd name="connsiteX29" fmla="*/ 7129 w 10011"/>
              <a:gd name="connsiteY29" fmla="*/ 711 h 10000"/>
              <a:gd name="connsiteX30" fmla="*/ 7368 w 10011"/>
              <a:gd name="connsiteY30" fmla="*/ 2149 h 10000"/>
              <a:gd name="connsiteX31" fmla="*/ 7767 w 10011"/>
              <a:gd name="connsiteY31" fmla="*/ 4263 h 10000"/>
              <a:gd name="connsiteX32" fmla="*/ 8224 w 10011"/>
              <a:gd name="connsiteY32" fmla="*/ 4145 h 10000"/>
              <a:gd name="connsiteX33" fmla="*/ 8564 w 10011"/>
              <a:gd name="connsiteY33" fmla="*/ 3880 h 10000"/>
              <a:gd name="connsiteX34" fmla="*/ 8866 w 10011"/>
              <a:gd name="connsiteY34" fmla="*/ 2179 h 10000"/>
              <a:gd name="connsiteX35" fmla="*/ 9047 w 10011"/>
              <a:gd name="connsiteY35" fmla="*/ 828 h 10000"/>
              <a:gd name="connsiteX36" fmla="*/ 9257 w 10011"/>
              <a:gd name="connsiteY36" fmla="*/ 153 h 10000"/>
              <a:gd name="connsiteX37" fmla="*/ 9586 w 10011"/>
              <a:gd name="connsiteY37" fmla="*/ 80 h 10000"/>
              <a:gd name="connsiteX38" fmla="*/ 9839 w 10011"/>
              <a:gd name="connsiteY38" fmla="*/ 1136 h 10000"/>
              <a:gd name="connsiteX39" fmla="*/ 10009 w 10011"/>
              <a:gd name="connsiteY39" fmla="*/ 1973 h 10000"/>
              <a:gd name="connsiteX40" fmla="*/ 10009 w 10011"/>
              <a:gd name="connsiteY40" fmla="*/ 9897 h 10000"/>
              <a:gd name="connsiteX0" fmla="*/ 20 w 10011"/>
              <a:gd name="connsiteY0" fmla="*/ 10000 h 10000"/>
              <a:gd name="connsiteX1" fmla="*/ 18 w 10011"/>
              <a:gd name="connsiteY1" fmla="*/ 4825 h 10000"/>
              <a:gd name="connsiteX2" fmla="*/ 286 w 10011"/>
              <a:gd name="connsiteY2" fmla="*/ 4690 h 10000"/>
              <a:gd name="connsiteX3" fmla="*/ 778 w 10011"/>
              <a:gd name="connsiteY3" fmla="*/ 4580 h 10000"/>
              <a:gd name="connsiteX4" fmla="*/ 1118 w 10011"/>
              <a:gd name="connsiteY4" fmla="*/ 2457 h 10000"/>
              <a:gd name="connsiteX5" fmla="*/ 1338 w 10011"/>
              <a:gd name="connsiteY5" fmla="*/ 1239 h 10000"/>
              <a:gd name="connsiteX6" fmla="*/ 1507 w 10011"/>
              <a:gd name="connsiteY6" fmla="*/ 417 h 10000"/>
              <a:gd name="connsiteX7" fmla="*/ 1752 w 10011"/>
              <a:gd name="connsiteY7" fmla="*/ 198 h 10000"/>
              <a:gd name="connsiteX8" fmla="*/ 1981 w 10011"/>
              <a:gd name="connsiteY8" fmla="*/ 124 h 10000"/>
              <a:gd name="connsiteX9" fmla="*/ 2212 w 10011"/>
              <a:gd name="connsiteY9" fmla="*/ 227 h 10000"/>
              <a:gd name="connsiteX10" fmla="*/ 2352 w 10011"/>
              <a:gd name="connsiteY10" fmla="*/ 417 h 10000"/>
              <a:gd name="connsiteX11" fmla="*/ 2465 w 10011"/>
              <a:gd name="connsiteY11" fmla="*/ 1004 h 10000"/>
              <a:gd name="connsiteX12" fmla="*/ 2618 w 10011"/>
              <a:gd name="connsiteY12" fmla="*/ 2237 h 10000"/>
              <a:gd name="connsiteX13" fmla="*/ 2788 w 10011"/>
              <a:gd name="connsiteY13" fmla="*/ 3352 h 10000"/>
              <a:gd name="connsiteX14" fmla="*/ 2991 w 10011"/>
              <a:gd name="connsiteY14" fmla="*/ 5619 h 10000"/>
              <a:gd name="connsiteX15" fmla="*/ 3336 w 10011"/>
              <a:gd name="connsiteY15" fmla="*/ 5498 h 10000"/>
              <a:gd name="connsiteX16" fmla="*/ 3685 w 10011"/>
              <a:gd name="connsiteY16" fmla="*/ 5250 h 10000"/>
              <a:gd name="connsiteX17" fmla="*/ 3923 w 10011"/>
              <a:gd name="connsiteY17" fmla="*/ 5392 h 10000"/>
              <a:gd name="connsiteX18" fmla="*/ 4062 w 10011"/>
              <a:gd name="connsiteY18" fmla="*/ 5652 h 10000"/>
              <a:gd name="connsiteX19" fmla="*/ 4232 w 10011"/>
              <a:gd name="connsiteY19" fmla="*/ 5490 h 10000"/>
              <a:gd name="connsiteX20" fmla="*/ 4559 w 10011"/>
              <a:gd name="connsiteY20" fmla="*/ 5331 h 10000"/>
              <a:gd name="connsiteX21" fmla="*/ 4901 w 10011"/>
              <a:gd name="connsiteY21" fmla="*/ 5386 h 10000"/>
              <a:gd name="connsiteX22" fmla="*/ 5188 w 10011"/>
              <a:gd name="connsiteY22" fmla="*/ 5590 h 10000"/>
              <a:gd name="connsiteX23" fmla="*/ 5563 w 10011"/>
              <a:gd name="connsiteY23" fmla="*/ 5434 h 10000"/>
              <a:gd name="connsiteX24" fmla="*/ 5886 w 10011"/>
              <a:gd name="connsiteY24" fmla="*/ 4995 h 10000"/>
              <a:gd name="connsiteX25" fmla="*/ 6173 w 10011"/>
              <a:gd name="connsiteY25" fmla="*/ 2002 h 10000"/>
              <a:gd name="connsiteX26" fmla="*/ 6333 w 10011"/>
              <a:gd name="connsiteY26" fmla="*/ 946 h 10000"/>
              <a:gd name="connsiteX27" fmla="*/ 6576 w 10011"/>
              <a:gd name="connsiteY27" fmla="*/ 417 h 10000"/>
              <a:gd name="connsiteX28" fmla="*/ 6856 w 10011"/>
              <a:gd name="connsiteY28" fmla="*/ 227 h 10000"/>
              <a:gd name="connsiteX29" fmla="*/ 7129 w 10011"/>
              <a:gd name="connsiteY29" fmla="*/ 711 h 10000"/>
              <a:gd name="connsiteX30" fmla="*/ 7368 w 10011"/>
              <a:gd name="connsiteY30" fmla="*/ 2149 h 10000"/>
              <a:gd name="connsiteX31" fmla="*/ 7767 w 10011"/>
              <a:gd name="connsiteY31" fmla="*/ 4263 h 10000"/>
              <a:gd name="connsiteX32" fmla="*/ 8224 w 10011"/>
              <a:gd name="connsiteY32" fmla="*/ 4145 h 10000"/>
              <a:gd name="connsiteX33" fmla="*/ 8564 w 10011"/>
              <a:gd name="connsiteY33" fmla="*/ 3880 h 10000"/>
              <a:gd name="connsiteX34" fmla="*/ 8866 w 10011"/>
              <a:gd name="connsiteY34" fmla="*/ 2179 h 10000"/>
              <a:gd name="connsiteX35" fmla="*/ 9047 w 10011"/>
              <a:gd name="connsiteY35" fmla="*/ 828 h 10000"/>
              <a:gd name="connsiteX36" fmla="*/ 9257 w 10011"/>
              <a:gd name="connsiteY36" fmla="*/ 153 h 10000"/>
              <a:gd name="connsiteX37" fmla="*/ 9586 w 10011"/>
              <a:gd name="connsiteY37" fmla="*/ 80 h 10000"/>
              <a:gd name="connsiteX38" fmla="*/ 9839 w 10011"/>
              <a:gd name="connsiteY38" fmla="*/ 1136 h 10000"/>
              <a:gd name="connsiteX39" fmla="*/ 10009 w 10011"/>
              <a:gd name="connsiteY39" fmla="*/ 1973 h 10000"/>
              <a:gd name="connsiteX40" fmla="*/ 10009 w 10011"/>
              <a:gd name="connsiteY40" fmla="*/ 9897 h 10000"/>
              <a:gd name="connsiteX0" fmla="*/ 20 w 10011"/>
              <a:gd name="connsiteY0" fmla="*/ 10000 h 10000"/>
              <a:gd name="connsiteX1" fmla="*/ 18 w 10011"/>
              <a:gd name="connsiteY1" fmla="*/ 4825 h 10000"/>
              <a:gd name="connsiteX2" fmla="*/ 286 w 10011"/>
              <a:gd name="connsiteY2" fmla="*/ 4690 h 10000"/>
              <a:gd name="connsiteX3" fmla="*/ 778 w 10011"/>
              <a:gd name="connsiteY3" fmla="*/ 4580 h 10000"/>
              <a:gd name="connsiteX4" fmla="*/ 1173 w 10011"/>
              <a:gd name="connsiteY4" fmla="*/ 4397 h 10000"/>
              <a:gd name="connsiteX5" fmla="*/ 1338 w 10011"/>
              <a:gd name="connsiteY5" fmla="*/ 1239 h 10000"/>
              <a:gd name="connsiteX6" fmla="*/ 1507 w 10011"/>
              <a:gd name="connsiteY6" fmla="*/ 417 h 10000"/>
              <a:gd name="connsiteX7" fmla="*/ 1752 w 10011"/>
              <a:gd name="connsiteY7" fmla="*/ 198 h 10000"/>
              <a:gd name="connsiteX8" fmla="*/ 1981 w 10011"/>
              <a:gd name="connsiteY8" fmla="*/ 124 h 10000"/>
              <a:gd name="connsiteX9" fmla="*/ 2212 w 10011"/>
              <a:gd name="connsiteY9" fmla="*/ 227 h 10000"/>
              <a:gd name="connsiteX10" fmla="*/ 2352 w 10011"/>
              <a:gd name="connsiteY10" fmla="*/ 417 h 10000"/>
              <a:gd name="connsiteX11" fmla="*/ 2465 w 10011"/>
              <a:gd name="connsiteY11" fmla="*/ 1004 h 10000"/>
              <a:gd name="connsiteX12" fmla="*/ 2618 w 10011"/>
              <a:gd name="connsiteY12" fmla="*/ 2237 h 10000"/>
              <a:gd name="connsiteX13" fmla="*/ 2788 w 10011"/>
              <a:gd name="connsiteY13" fmla="*/ 3352 h 10000"/>
              <a:gd name="connsiteX14" fmla="*/ 2991 w 10011"/>
              <a:gd name="connsiteY14" fmla="*/ 5619 h 10000"/>
              <a:gd name="connsiteX15" fmla="*/ 3336 w 10011"/>
              <a:gd name="connsiteY15" fmla="*/ 5498 h 10000"/>
              <a:gd name="connsiteX16" fmla="*/ 3685 w 10011"/>
              <a:gd name="connsiteY16" fmla="*/ 5250 h 10000"/>
              <a:gd name="connsiteX17" fmla="*/ 3923 w 10011"/>
              <a:gd name="connsiteY17" fmla="*/ 5392 h 10000"/>
              <a:gd name="connsiteX18" fmla="*/ 4062 w 10011"/>
              <a:gd name="connsiteY18" fmla="*/ 5652 h 10000"/>
              <a:gd name="connsiteX19" fmla="*/ 4232 w 10011"/>
              <a:gd name="connsiteY19" fmla="*/ 5490 h 10000"/>
              <a:gd name="connsiteX20" fmla="*/ 4559 w 10011"/>
              <a:gd name="connsiteY20" fmla="*/ 5331 h 10000"/>
              <a:gd name="connsiteX21" fmla="*/ 4901 w 10011"/>
              <a:gd name="connsiteY21" fmla="*/ 5386 h 10000"/>
              <a:gd name="connsiteX22" fmla="*/ 5188 w 10011"/>
              <a:gd name="connsiteY22" fmla="*/ 5590 h 10000"/>
              <a:gd name="connsiteX23" fmla="*/ 5563 w 10011"/>
              <a:gd name="connsiteY23" fmla="*/ 5434 h 10000"/>
              <a:gd name="connsiteX24" fmla="*/ 5886 w 10011"/>
              <a:gd name="connsiteY24" fmla="*/ 4995 h 10000"/>
              <a:gd name="connsiteX25" fmla="*/ 6173 w 10011"/>
              <a:gd name="connsiteY25" fmla="*/ 2002 h 10000"/>
              <a:gd name="connsiteX26" fmla="*/ 6333 w 10011"/>
              <a:gd name="connsiteY26" fmla="*/ 946 h 10000"/>
              <a:gd name="connsiteX27" fmla="*/ 6576 w 10011"/>
              <a:gd name="connsiteY27" fmla="*/ 417 h 10000"/>
              <a:gd name="connsiteX28" fmla="*/ 6856 w 10011"/>
              <a:gd name="connsiteY28" fmla="*/ 227 h 10000"/>
              <a:gd name="connsiteX29" fmla="*/ 7129 w 10011"/>
              <a:gd name="connsiteY29" fmla="*/ 711 h 10000"/>
              <a:gd name="connsiteX30" fmla="*/ 7368 w 10011"/>
              <a:gd name="connsiteY30" fmla="*/ 2149 h 10000"/>
              <a:gd name="connsiteX31" fmla="*/ 7767 w 10011"/>
              <a:gd name="connsiteY31" fmla="*/ 4263 h 10000"/>
              <a:gd name="connsiteX32" fmla="*/ 8224 w 10011"/>
              <a:gd name="connsiteY32" fmla="*/ 4145 h 10000"/>
              <a:gd name="connsiteX33" fmla="*/ 8564 w 10011"/>
              <a:gd name="connsiteY33" fmla="*/ 3880 h 10000"/>
              <a:gd name="connsiteX34" fmla="*/ 8866 w 10011"/>
              <a:gd name="connsiteY34" fmla="*/ 2179 h 10000"/>
              <a:gd name="connsiteX35" fmla="*/ 9047 w 10011"/>
              <a:gd name="connsiteY35" fmla="*/ 828 h 10000"/>
              <a:gd name="connsiteX36" fmla="*/ 9257 w 10011"/>
              <a:gd name="connsiteY36" fmla="*/ 153 h 10000"/>
              <a:gd name="connsiteX37" fmla="*/ 9586 w 10011"/>
              <a:gd name="connsiteY37" fmla="*/ 80 h 10000"/>
              <a:gd name="connsiteX38" fmla="*/ 9839 w 10011"/>
              <a:gd name="connsiteY38" fmla="*/ 1136 h 10000"/>
              <a:gd name="connsiteX39" fmla="*/ 10009 w 10011"/>
              <a:gd name="connsiteY39" fmla="*/ 1973 h 10000"/>
              <a:gd name="connsiteX40" fmla="*/ 10009 w 10011"/>
              <a:gd name="connsiteY40" fmla="*/ 9897 h 10000"/>
              <a:gd name="connsiteX0" fmla="*/ 20 w 10011"/>
              <a:gd name="connsiteY0" fmla="*/ 10000 h 10000"/>
              <a:gd name="connsiteX1" fmla="*/ 18 w 10011"/>
              <a:gd name="connsiteY1" fmla="*/ 4825 h 10000"/>
              <a:gd name="connsiteX2" fmla="*/ 286 w 10011"/>
              <a:gd name="connsiteY2" fmla="*/ 4690 h 10000"/>
              <a:gd name="connsiteX3" fmla="*/ 778 w 10011"/>
              <a:gd name="connsiteY3" fmla="*/ 4580 h 10000"/>
              <a:gd name="connsiteX4" fmla="*/ 1173 w 10011"/>
              <a:gd name="connsiteY4" fmla="*/ 4397 h 10000"/>
              <a:gd name="connsiteX5" fmla="*/ 1283 w 10011"/>
              <a:gd name="connsiteY5" fmla="*/ 4097 h 10000"/>
              <a:gd name="connsiteX6" fmla="*/ 1507 w 10011"/>
              <a:gd name="connsiteY6" fmla="*/ 417 h 10000"/>
              <a:gd name="connsiteX7" fmla="*/ 1752 w 10011"/>
              <a:gd name="connsiteY7" fmla="*/ 198 h 10000"/>
              <a:gd name="connsiteX8" fmla="*/ 1981 w 10011"/>
              <a:gd name="connsiteY8" fmla="*/ 124 h 10000"/>
              <a:gd name="connsiteX9" fmla="*/ 2212 w 10011"/>
              <a:gd name="connsiteY9" fmla="*/ 227 h 10000"/>
              <a:gd name="connsiteX10" fmla="*/ 2352 w 10011"/>
              <a:gd name="connsiteY10" fmla="*/ 417 h 10000"/>
              <a:gd name="connsiteX11" fmla="*/ 2465 w 10011"/>
              <a:gd name="connsiteY11" fmla="*/ 1004 h 10000"/>
              <a:gd name="connsiteX12" fmla="*/ 2618 w 10011"/>
              <a:gd name="connsiteY12" fmla="*/ 2237 h 10000"/>
              <a:gd name="connsiteX13" fmla="*/ 2788 w 10011"/>
              <a:gd name="connsiteY13" fmla="*/ 3352 h 10000"/>
              <a:gd name="connsiteX14" fmla="*/ 2991 w 10011"/>
              <a:gd name="connsiteY14" fmla="*/ 5619 h 10000"/>
              <a:gd name="connsiteX15" fmla="*/ 3336 w 10011"/>
              <a:gd name="connsiteY15" fmla="*/ 5498 h 10000"/>
              <a:gd name="connsiteX16" fmla="*/ 3685 w 10011"/>
              <a:gd name="connsiteY16" fmla="*/ 5250 h 10000"/>
              <a:gd name="connsiteX17" fmla="*/ 3923 w 10011"/>
              <a:gd name="connsiteY17" fmla="*/ 5392 h 10000"/>
              <a:gd name="connsiteX18" fmla="*/ 4062 w 10011"/>
              <a:gd name="connsiteY18" fmla="*/ 5652 h 10000"/>
              <a:gd name="connsiteX19" fmla="*/ 4232 w 10011"/>
              <a:gd name="connsiteY19" fmla="*/ 5490 h 10000"/>
              <a:gd name="connsiteX20" fmla="*/ 4559 w 10011"/>
              <a:gd name="connsiteY20" fmla="*/ 5331 h 10000"/>
              <a:gd name="connsiteX21" fmla="*/ 4901 w 10011"/>
              <a:gd name="connsiteY21" fmla="*/ 5386 h 10000"/>
              <a:gd name="connsiteX22" fmla="*/ 5188 w 10011"/>
              <a:gd name="connsiteY22" fmla="*/ 5590 h 10000"/>
              <a:gd name="connsiteX23" fmla="*/ 5563 w 10011"/>
              <a:gd name="connsiteY23" fmla="*/ 5434 h 10000"/>
              <a:gd name="connsiteX24" fmla="*/ 5886 w 10011"/>
              <a:gd name="connsiteY24" fmla="*/ 4995 h 10000"/>
              <a:gd name="connsiteX25" fmla="*/ 6173 w 10011"/>
              <a:gd name="connsiteY25" fmla="*/ 2002 h 10000"/>
              <a:gd name="connsiteX26" fmla="*/ 6333 w 10011"/>
              <a:gd name="connsiteY26" fmla="*/ 946 h 10000"/>
              <a:gd name="connsiteX27" fmla="*/ 6576 w 10011"/>
              <a:gd name="connsiteY27" fmla="*/ 417 h 10000"/>
              <a:gd name="connsiteX28" fmla="*/ 6856 w 10011"/>
              <a:gd name="connsiteY28" fmla="*/ 227 h 10000"/>
              <a:gd name="connsiteX29" fmla="*/ 7129 w 10011"/>
              <a:gd name="connsiteY29" fmla="*/ 711 h 10000"/>
              <a:gd name="connsiteX30" fmla="*/ 7368 w 10011"/>
              <a:gd name="connsiteY30" fmla="*/ 2149 h 10000"/>
              <a:gd name="connsiteX31" fmla="*/ 7767 w 10011"/>
              <a:gd name="connsiteY31" fmla="*/ 4263 h 10000"/>
              <a:gd name="connsiteX32" fmla="*/ 8224 w 10011"/>
              <a:gd name="connsiteY32" fmla="*/ 4145 h 10000"/>
              <a:gd name="connsiteX33" fmla="*/ 8564 w 10011"/>
              <a:gd name="connsiteY33" fmla="*/ 3880 h 10000"/>
              <a:gd name="connsiteX34" fmla="*/ 8866 w 10011"/>
              <a:gd name="connsiteY34" fmla="*/ 2179 h 10000"/>
              <a:gd name="connsiteX35" fmla="*/ 9047 w 10011"/>
              <a:gd name="connsiteY35" fmla="*/ 828 h 10000"/>
              <a:gd name="connsiteX36" fmla="*/ 9257 w 10011"/>
              <a:gd name="connsiteY36" fmla="*/ 153 h 10000"/>
              <a:gd name="connsiteX37" fmla="*/ 9586 w 10011"/>
              <a:gd name="connsiteY37" fmla="*/ 80 h 10000"/>
              <a:gd name="connsiteX38" fmla="*/ 9839 w 10011"/>
              <a:gd name="connsiteY38" fmla="*/ 1136 h 10000"/>
              <a:gd name="connsiteX39" fmla="*/ 10009 w 10011"/>
              <a:gd name="connsiteY39" fmla="*/ 1973 h 10000"/>
              <a:gd name="connsiteX40" fmla="*/ 10009 w 10011"/>
              <a:gd name="connsiteY40" fmla="*/ 9897 h 10000"/>
              <a:gd name="connsiteX0" fmla="*/ 20 w 10011"/>
              <a:gd name="connsiteY0" fmla="*/ 10000 h 10000"/>
              <a:gd name="connsiteX1" fmla="*/ 18 w 10011"/>
              <a:gd name="connsiteY1" fmla="*/ 4825 h 10000"/>
              <a:gd name="connsiteX2" fmla="*/ 286 w 10011"/>
              <a:gd name="connsiteY2" fmla="*/ 4690 h 10000"/>
              <a:gd name="connsiteX3" fmla="*/ 778 w 10011"/>
              <a:gd name="connsiteY3" fmla="*/ 4580 h 10000"/>
              <a:gd name="connsiteX4" fmla="*/ 1173 w 10011"/>
              <a:gd name="connsiteY4" fmla="*/ 4397 h 10000"/>
              <a:gd name="connsiteX5" fmla="*/ 1283 w 10011"/>
              <a:gd name="connsiteY5" fmla="*/ 4097 h 10000"/>
              <a:gd name="connsiteX6" fmla="*/ 1489 w 10011"/>
              <a:gd name="connsiteY6" fmla="*/ 3786 h 10000"/>
              <a:gd name="connsiteX7" fmla="*/ 1752 w 10011"/>
              <a:gd name="connsiteY7" fmla="*/ 198 h 10000"/>
              <a:gd name="connsiteX8" fmla="*/ 1981 w 10011"/>
              <a:gd name="connsiteY8" fmla="*/ 124 h 10000"/>
              <a:gd name="connsiteX9" fmla="*/ 2212 w 10011"/>
              <a:gd name="connsiteY9" fmla="*/ 227 h 10000"/>
              <a:gd name="connsiteX10" fmla="*/ 2352 w 10011"/>
              <a:gd name="connsiteY10" fmla="*/ 417 h 10000"/>
              <a:gd name="connsiteX11" fmla="*/ 2465 w 10011"/>
              <a:gd name="connsiteY11" fmla="*/ 1004 h 10000"/>
              <a:gd name="connsiteX12" fmla="*/ 2618 w 10011"/>
              <a:gd name="connsiteY12" fmla="*/ 2237 h 10000"/>
              <a:gd name="connsiteX13" fmla="*/ 2788 w 10011"/>
              <a:gd name="connsiteY13" fmla="*/ 3352 h 10000"/>
              <a:gd name="connsiteX14" fmla="*/ 2991 w 10011"/>
              <a:gd name="connsiteY14" fmla="*/ 5619 h 10000"/>
              <a:gd name="connsiteX15" fmla="*/ 3336 w 10011"/>
              <a:gd name="connsiteY15" fmla="*/ 5498 h 10000"/>
              <a:gd name="connsiteX16" fmla="*/ 3685 w 10011"/>
              <a:gd name="connsiteY16" fmla="*/ 5250 h 10000"/>
              <a:gd name="connsiteX17" fmla="*/ 3923 w 10011"/>
              <a:gd name="connsiteY17" fmla="*/ 5392 h 10000"/>
              <a:gd name="connsiteX18" fmla="*/ 4062 w 10011"/>
              <a:gd name="connsiteY18" fmla="*/ 5652 h 10000"/>
              <a:gd name="connsiteX19" fmla="*/ 4232 w 10011"/>
              <a:gd name="connsiteY19" fmla="*/ 5490 h 10000"/>
              <a:gd name="connsiteX20" fmla="*/ 4559 w 10011"/>
              <a:gd name="connsiteY20" fmla="*/ 5331 h 10000"/>
              <a:gd name="connsiteX21" fmla="*/ 4901 w 10011"/>
              <a:gd name="connsiteY21" fmla="*/ 5386 h 10000"/>
              <a:gd name="connsiteX22" fmla="*/ 5188 w 10011"/>
              <a:gd name="connsiteY22" fmla="*/ 5590 h 10000"/>
              <a:gd name="connsiteX23" fmla="*/ 5563 w 10011"/>
              <a:gd name="connsiteY23" fmla="*/ 5434 h 10000"/>
              <a:gd name="connsiteX24" fmla="*/ 5886 w 10011"/>
              <a:gd name="connsiteY24" fmla="*/ 4995 h 10000"/>
              <a:gd name="connsiteX25" fmla="*/ 6173 w 10011"/>
              <a:gd name="connsiteY25" fmla="*/ 2002 h 10000"/>
              <a:gd name="connsiteX26" fmla="*/ 6333 w 10011"/>
              <a:gd name="connsiteY26" fmla="*/ 946 h 10000"/>
              <a:gd name="connsiteX27" fmla="*/ 6576 w 10011"/>
              <a:gd name="connsiteY27" fmla="*/ 417 h 10000"/>
              <a:gd name="connsiteX28" fmla="*/ 6856 w 10011"/>
              <a:gd name="connsiteY28" fmla="*/ 227 h 10000"/>
              <a:gd name="connsiteX29" fmla="*/ 7129 w 10011"/>
              <a:gd name="connsiteY29" fmla="*/ 711 h 10000"/>
              <a:gd name="connsiteX30" fmla="*/ 7368 w 10011"/>
              <a:gd name="connsiteY30" fmla="*/ 2149 h 10000"/>
              <a:gd name="connsiteX31" fmla="*/ 7767 w 10011"/>
              <a:gd name="connsiteY31" fmla="*/ 4263 h 10000"/>
              <a:gd name="connsiteX32" fmla="*/ 8224 w 10011"/>
              <a:gd name="connsiteY32" fmla="*/ 4145 h 10000"/>
              <a:gd name="connsiteX33" fmla="*/ 8564 w 10011"/>
              <a:gd name="connsiteY33" fmla="*/ 3880 h 10000"/>
              <a:gd name="connsiteX34" fmla="*/ 8866 w 10011"/>
              <a:gd name="connsiteY34" fmla="*/ 2179 h 10000"/>
              <a:gd name="connsiteX35" fmla="*/ 9047 w 10011"/>
              <a:gd name="connsiteY35" fmla="*/ 828 h 10000"/>
              <a:gd name="connsiteX36" fmla="*/ 9257 w 10011"/>
              <a:gd name="connsiteY36" fmla="*/ 153 h 10000"/>
              <a:gd name="connsiteX37" fmla="*/ 9586 w 10011"/>
              <a:gd name="connsiteY37" fmla="*/ 80 h 10000"/>
              <a:gd name="connsiteX38" fmla="*/ 9839 w 10011"/>
              <a:gd name="connsiteY38" fmla="*/ 1136 h 10000"/>
              <a:gd name="connsiteX39" fmla="*/ 10009 w 10011"/>
              <a:gd name="connsiteY39" fmla="*/ 1973 h 10000"/>
              <a:gd name="connsiteX40" fmla="*/ 10009 w 10011"/>
              <a:gd name="connsiteY40" fmla="*/ 9897 h 10000"/>
              <a:gd name="connsiteX0" fmla="*/ 20 w 10011"/>
              <a:gd name="connsiteY0" fmla="*/ 10000 h 10000"/>
              <a:gd name="connsiteX1" fmla="*/ 18 w 10011"/>
              <a:gd name="connsiteY1" fmla="*/ 4825 h 10000"/>
              <a:gd name="connsiteX2" fmla="*/ 286 w 10011"/>
              <a:gd name="connsiteY2" fmla="*/ 4690 h 10000"/>
              <a:gd name="connsiteX3" fmla="*/ 778 w 10011"/>
              <a:gd name="connsiteY3" fmla="*/ 4580 h 10000"/>
              <a:gd name="connsiteX4" fmla="*/ 1173 w 10011"/>
              <a:gd name="connsiteY4" fmla="*/ 4397 h 10000"/>
              <a:gd name="connsiteX5" fmla="*/ 1283 w 10011"/>
              <a:gd name="connsiteY5" fmla="*/ 4097 h 10000"/>
              <a:gd name="connsiteX6" fmla="*/ 1489 w 10011"/>
              <a:gd name="connsiteY6" fmla="*/ 3786 h 10000"/>
              <a:gd name="connsiteX7" fmla="*/ 1660 w 10011"/>
              <a:gd name="connsiteY7" fmla="*/ 3669 h 10000"/>
              <a:gd name="connsiteX8" fmla="*/ 1981 w 10011"/>
              <a:gd name="connsiteY8" fmla="*/ 124 h 10000"/>
              <a:gd name="connsiteX9" fmla="*/ 2212 w 10011"/>
              <a:gd name="connsiteY9" fmla="*/ 227 h 10000"/>
              <a:gd name="connsiteX10" fmla="*/ 2352 w 10011"/>
              <a:gd name="connsiteY10" fmla="*/ 417 h 10000"/>
              <a:gd name="connsiteX11" fmla="*/ 2465 w 10011"/>
              <a:gd name="connsiteY11" fmla="*/ 1004 h 10000"/>
              <a:gd name="connsiteX12" fmla="*/ 2618 w 10011"/>
              <a:gd name="connsiteY12" fmla="*/ 2237 h 10000"/>
              <a:gd name="connsiteX13" fmla="*/ 2788 w 10011"/>
              <a:gd name="connsiteY13" fmla="*/ 3352 h 10000"/>
              <a:gd name="connsiteX14" fmla="*/ 2991 w 10011"/>
              <a:gd name="connsiteY14" fmla="*/ 5619 h 10000"/>
              <a:gd name="connsiteX15" fmla="*/ 3336 w 10011"/>
              <a:gd name="connsiteY15" fmla="*/ 5498 h 10000"/>
              <a:gd name="connsiteX16" fmla="*/ 3685 w 10011"/>
              <a:gd name="connsiteY16" fmla="*/ 5250 h 10000"/>
              <a:gd name="connsiteX17" fmla="*/ 3923 w 10011"/>
              <a:gd name="connsiteY17" fmla="*/ 5392 h 10000"/>
              <a:gd name="connsiteX18" fmla="*/ 4062 w 10011"/>
              <a:gd name="connsiteY18" fmla="*/ 5652 h 10000"/>
              <a:gd name="connsiteX19" fmla="*/ 4232 w 10011"/>
              <a:gd name="connsiteY19" fmla="*/ 5490 h 10000"/>
              <a:gd name="connsiteX20" fmla="*/ 4559 w 10011"/>
              <a:gd name="connsiteY20" fmla="*/ 5331 h 10000"/>
              <a:gd name="connsiteX21" fmla="*/ 4901 w 10011"/>
              <a:gd name="connsiteY21" fmla="*/ 5386 h 10000"/>
              <a:gd name="connsiteX22" fmla="*/ 5188 w 10011"/>
              <a:gd name="connsiteY22" fmla="*/ 5590 h 10000"/>
              <a:gd name="connsiteX23" fmla="*/ 5563 w 10011"/>
              <a:gd name="connsiteY23" fmla="*/ 5434 h 10000"/>
              <a:gd name="connsiteX24" fmla="*/ 5886 w 10011"/>
              <a:gd name="connsiteY24" fmla="*/ 4995 h 10000"/>
              <a:gd name="connsiteX25" fmla="*/ 6173 w 10011"/>
              <a:gd name="connsiteY25" fmla="*/ 2002 h 10000"/>
              <a:gd name="connsiteX26" fmla="*/ 6333 w 10011"/>
              <a:gd name="connsiteY26" fmla="*/ 946 h 10000"/>
              <a:gd name="connsiteX27" fmla="*/ 6576 w 10011"/>
              <a:gd name="connsiteY27" fmla="*/ 417 h 10000"/>
              <a:gd name="connsiteX28" fmla="*/ 6856 w 10011"/>
              <a:gd name="connsiteY28" fmla="*/ 227 h 10000"/>
              <a:gd name="connsiteX29" fmla="*/ 7129 w 10011"/>
              <a:gd name="connsiteY29" fmla="*/ 711 h 10000"/>
              <a:gd name="connsiteX30" fmla="*/ 7368 w 10011"/>
              <a:gd name="connsiteY30" fmla="*/ 2149 h 10000"/>
              <a:gd name="connsiteX31" fmla="*/ 7767 w 10011"/>
              <a:gd name="connsiteY31" fmla="*/ 4263 h 10000"/>
              <a:gd name="connsiteX32" fmla="*/ 8224 w 10011"/>
              <a:gd name="connsiteY32" fmla="*/ 4145 h 10000"/>
              <a:gd name="connsiteX33" fmla="*/ 8564 w 10011"/>
              <a:gd name="connsiteY33" fmla="*/ 3880 h 10000"/>
              <a:gd name="connsiteX34" fmla="*/ 8866 w 10011"/>
              <a:gd name="connsiteY34" fmla="*/ 2179 h 10000"/>
              <a:gd name="connsiteX35" fmla="*/ 9047 w 10011"/>
              <a:gd name="connsiteY35" fmla="*/ 828 h 10000"/>
              <a:gd name="connsiteX36" fmla="*/ 9257 w 10011"/>
              <a:gd name="connsiteY36" fmla="*/ 153 h 10000"/>
              <a:gd name="connsiteX37" fmla="*/ 9586 w 10011"/>
              <a:gd name="connsiteY37" fmla="*/ 80 h 10000"/>
              <a:gd name="connsiteX38" fmla="*/ 9839 w 10011"/>
              <a:gd name="connsiteY38" fmla="*/ 1136 h 10000"/>
              <a:gd name="connsiteX39" fmla="*/ 10009 w 10011"/>
              <a:gd name="connsiteY39" fmla="*/ 1973 h 10000"/>
              <a:gd name="connsiteX40" fmla="*/ 10009 w 10011"/>
              <a:gd name="connsiteY40" fmla="*/ 9897 h 10000"/>
              <a:gd name="connsiteX0" fmla="*/ 20 w 10011"/>
              <a:gd name="connsiteY0" fmla="*/ 10000 h 10000"/>
              <a:gd name="connsiteX1" fmla="*/ 18 w 10011"/>
              <a:gd name="connsiteY1" fmla="*/ 4825 h 10000"/>
              <a:gd name="connsiteX2" fmla="*/ 286 w 10011"/>
              <a:gd name="connsiteY2" fmla="*/ 4690 h 10000"/>
              <a:gd name="connsiteX3" fmla="*/ 778 w 10011"/>
              <a:gd name="connsiteY3" fmla="*/ 4580 h 10000"/>
              <a:gd name="connsiteX4" fmla="*/ 1173 w 10011"/>
              <a:gd name="connsiteY4" fmla="*/ 4397 h 10000"/>
              <a:gd name="connsiteX5" fmla="*/ 1283 w 10011"/>
              <a:gd name="connsiteY5" fmla="*/ 4097 h 10000"/>
              <a:gd name="connsiteX6" fmla="*/ 1489 w 10011"/>
              <a:gd name="connsiteY6" fmla="*/ 3786 h 10000"/>
              <a:gd name="connsiteX7" fmla="*/ 1660 w 10011"/>
              <a:gd name="connsiteY7" fmla="*/ 3669 h 10000"/>
              <a:gd name="connsiteX8" fmla="*/ 1889 w 10011"/>
              <a:gd name="connsiteY8" fmla="*/ 4105 h 10000"/>
              <a:gd name="connsiteX9" fmla="*/ 2212 w 10011"/>
              <a:gd name="connsiteY9" fmla="*/ 227 h 10000"/>
              <a:gd name="connsiteX10" fmla="*/ 2352 w 10011"/>
              <a:gd name="connsiteY10" fmla="*/ 417 h 10000"/>
              <a:gd name="connsiteX11" fmla="*/ 2465 w 10011"/>
              <a:gd name="connsiteY11" fmla="*/ 1004 h 10000"/>
              <a:gd name="connsiteX12" fmla="*/ 2618 w 10011"/>
              <a:gd name="connsiteY12" fmla="*/ 2237 h 10000"/>
              <a:gd name="connsiteX13" fmla="*/ 2788 w 10011"/>
              <a:gd name="connsiteY13" fmla="*/ 3352 h 10000"/>
              <a:gd name="connsiteX14" fmla="*/ 2991 w 10011"/>
              <a:gd name="connsiteY14" fmla="*/ 5619 h 10000"/>
              <a:gd name="connsiteX15" fmla="*/ 3336 w 10011"/>
              <a:gd name="connsiteY15" fmla="*/ 5498 h 10000"/>
              <a:gd name="connsiteX16" fmla="*/ 3685 w 10011"/>
              <a:gd name="connsiteY16" fmla="*/ 5250 h 10000"/>
              <a:gd name="connsiteX17" fmla="*/ 3923 w 10011"/>
              <a:gd name="connsiteY17" fmla="*/ 5392 h 10000"/>
              <a:gd name="connsiteX18" fmla="*/ 4062 w 10011"/>
              <a:gd name="connsiteY18" fmla="*/ 5652 h 10000"/>
              <a:gd name="connsiteX19" fmla="*/ 4232 w 10011"/>
              <a:gd name="connsiteY19" fmla="*/ 5490 h 10000"/>
              <a:gd name="connsiteX20" fmla="*/ 4559 w 10011"/>
              <a:gd name="connsiteY20" fmla="*/ 5331 h 10000"/>
              <a:gd name="connsiteX21" fmla="*/ 4901 w 10011"/>
              <a:gd name="connsiteY21" fmla="*/ 5386 h 10000"/>
              <a:gd name="connsiteX22" fmla="*/ 5188 w 10011"/>
              <a:gd name="connsiteY22" fmla="*/ 5590 h 10000"/>
              <a:gd name="connsiteX23" fmla="*/ 5563 w 10011"/>
              <a:gd name="connsiteY23" fmla="*/ 5434 h 10000"/>
              <a:gd name="connsiteX24" fmla="*/ 5886 w 10011"/>
              <a:gd name="connsiteY24" fmla="*/ 4995 h 10000"/>
              <a:gd name="connsiteX25" fmla="*/ 6173 w 10011"/>
              <a:gd name="connsiteY25" fmla="*/ 2002 h 10000"/>
              <a:gd name="connsiteX26" fmla="*/ 6333 w 10011"/>
              <a:gd name="connsiteY26" fmla="*/ 946 h 10000"/>
              <a:gd name="connsiteX27" fmla="*/ 6576 w 10011"/>
              <a:gd name="connsiteY27" fmla="*/ 417 h 10000"/>
              <a:gd name="connsiteX28" fmla="*/ 6856 w 10011"/>
              <a:gd name="connsiteY28" fmla="*/ 227 h 10000"/>
              <a:gd name="connsiteX29" fmla="*/ 7129 w 10011"/>
              <a:gd name="connsiteY29" fmla="*/ 711 h 10000"/>
              <a:gd name="connsiteX30" fmla="*/ 7368 w 10011"/>
              <a:gd name="connsiteY30" fmla="*/ 2149 h 10000"/>
              <a:gd name="connsiteX31" fmla="*/ 7767 w 10011"/>
              <a:gd name="connsiteY31" fmla="*/ 4263 h 10000"/>
              <a:gd name="connsiteX32" fmla="*/ 8224 w 10011"/>
              <a:gd name="connsiteY32" fmla="*/ 4145 h 10000"/>
              <a:gd name="connsiteX33" fmla="*/ 8564 w 10011"/>
              <a:gd name="connsiteY33" fmla="*/ 3880 h 10000"/>
              <a:gd name="connsiteX34" fmla="*/ 8866 w 10011"/>
              <a:gd name="connsiteY34" fmla="*/ 2179 h 10000"/>
              <a:gd name="connsiteX35" fmla="*/ 9047 w 10011"/>
              <a:gd name="connsiteY35" fmla="*/ 828 h 10000"/>
              <a:gd name="connsiteX36" fmla="*/ 9257 w 10011"/>
              <a:gd name="connsiteY36" fmla="*/ 153 h 10000"/>
              <a:gd name="connsiteX37" fmla="*/ 9586 w 10011"/>
              <a:gd name="connsiteY37" fmla="*/ 80 h 10000"/>
              <a:gd name="connsiteX38" fmla="*/ 9839 w 10011"/>
              <a:gd name="connsiteY38" fmla="*/ 1136 h 10000"/>
              <a:gd name="connsiteX39" fmla="*/ 10009 w 10011"/>
              <a:gd name="connsiteY39" fmla="*/ 1973 h 10000"/>
              <a:gd name="connsiteX40" fmla="*/ 10009 w 10011"/>
              <a:gd name="connsiteY40" fmla="*/ 9897 h 10000"/>
              <a:gd name="connsiteX0" fmla="*/ 20 w 10011"/>
              <a:gd name="connsiteY0" fmla="*/ 10000 h 10000"/>
              <a:gd name="connsiteX1" fmla="*/ 18 w 10011"/>
              <a:gd name="connsiteY1" fmla="*/ 4825 h 10000"/>
              <a:gd name="connsiteX2" fmla="*/ 286 w 10011"/>
              <a:gd name="connsiteY2" fmla="*/ 4690 h 10000"/>
              <a:gd name="connsiteX3" fmla="*/ 778 w 10011"/>
              <a:gd name="connsiteY3" fmla="*/ 4580 h 10000"/>
              <a:gd name="connsiteX4" fmla="*/ 1173 w 10011"/>
              <a:gd name="connsiteY4" fmla="*/ 4397 h 10000"/>
              <a:gd name="connsiteX5" fmla="*/ 1283 w 10011"/>
              <a:gd name="connsiteY5" fmla="*/ 4097 h 10000"/>
              <a:gd name="connsiteX6" fmla="*/ 1489 w 10011"/>
              <a:gd name="connsiteY6" fmla="*/ 3786 h 10000"/>
              <a:gd name="connsiteX7" fmla="*/ 1660 w 10011"/>
              <a:gd name="connsiteY7" fmla="*/ 3669 h 10000"/>
              <a:gd name="connsiteX8" fmla="*/ 1889 w 10011"/>
              <a:gd name="connsiteY8" fmla="*/ 4105 h 10000"/>
              <a:gd name="connsiteX9" fmla="*/ 2120 w 10011"/>
              <a:gd name="connsiteY9" fmla="*/ 4208 h 10000"/>
              <a:gd name="connsiteX10" fmla="*/ 2352 w 10011"/>
              <a:gd name="connsiteY10" fmla="*/ 417 h 10000"/>
              <a:gd name="connsiteX11" fmla="*/ 2465 w 10011"/>
              <a:gd name="connsiteY11" fmla="*/ 1004 h 10000"/>
              <a:gd name="connsiteX12" fmla="*/ 2618 w 10011"/>
              <a:gd name="connsiteY12" fmla="*/ 2237 h 10000"/>
              <a:gd name="connsiteX13" fmla="*/ 2788 w 10011"/>
              <a:gd name="connsiteY13" fmla="*/ 3352 h 10000"/>
              <a:gd name="connsiteX14" fmla="*/ 2991 w 10011"/>
              <a:gd name="connsiteY14" fmla="*/ 5619 h 10000"/>
              <a:gd name="connsiteX15" fmla="*/ 3336 w 10011"/>
              <a:gd name="connsiteY15" fmla="*/ 5498 h 10000"/>
              <a:gd name="connsiteX16" fmla="*/ 3685 w 10011"/>
              <a:gd name="connsiteY16" fmla="*/ 5250 h 10000"/>
              <a:gd name="connsiteX17" fmla="*/ 3923 w 10011"/>
              <a:gd name="connsiteY17" fmla="*/ 5392 h 10000"/>
              <a:gd name="connsiteX18" fmla="*/ 4062 w 10011"/>
              <a:gd name="connsiteY18" fmla="*/ 5652 h 10000"/>
              <a:gd name="connsiteX19" fmla="*/ 4232 w 10011"/>
              <a:gd name="connsiteY19" fmla="*/ 5490 h 10000"/>
              <a:gd name="connsiteX20" fmla="*/ 4559 w 10011"/>
              <a:gd name="connsiteY20" fmla="*/ 5331 h 10000"/>
              <a:gd name="connsiteX21" fmla="*/ 4901 w 10011"/>
              <a:gd name="connsiteY21" fmla="*/ 5386 h 10000"/>
              <a:gd name="connsiteX22" fmla="*/ 5188 w 10011"/>
              <a:gd name="connsiteY22" fmla="*/ 5590 h 10000"/>
              <a:gd name="connsiteX23" fmla="*/ 5563 w 10011"/>
              <a:gd name="connsiteY23" fmla="*/ 5434 h 10000"/>
              <a:gd name="connsiteX24" fmla="*/ 5886 w 10011"/>
              <a:gd name="connsiteY24" fmla="*/ 4995 h 10000"/>
              <a:gd name="connsiteX25" fmla="*/ 6173 w 10011"/>
              <a:gd name="connsiteY25" fmla="*/ 2002 h 10000"/>
              <a:gd name="connsiteX26" fmla="*/ 6333 w 10011"/>
              <a:gd name="connsiteY26" fmla="*/ 946 h 10000"/>
              <a:gd name="connsiteX27" fmla="*/ 6576 w 10011"/>
              <a:gd name="connsiteY27" fmla="*/ 417 h 10000"/>
              <a:gd name="connsiteX28" fmla="*/ 6856 w 10011"/>
              <a:gd name="connsiteY28" fmla="*/ 227 h 10000"/>
              <a:gd name="connsiteX29" fmla="*/ 7129 w 10011"/>
              <a:gd name="connsiteY29" fmla="*/ 711 h 10000"/>
              <a:gd name="connsiteX30" fmla="*/ 7368 w 10011"/>
              <a:gd name="connsiteY30" fmla="*/ 2149 h 10000"/>
              <a:gd name="connsiteX31" fmla="*/ 7767 w 10011"/>
              <a:gd name="connsiteY31" fmla="*/ 4263 h 10000"/>
              <a:gd name="connsiteX32" fmla="*/ 8224 w 10011"/>
              <a:gd name="connsiteY32" fmla="*/ 4145 h 10000"/>
              <a:gd name="connsiteX33" fmla="*/ 8564 w 10011"/>
              <a:gd name="connsiteY33" fmla="*/ 3880 h 10000"/>
              <a:gd name="connsiteX34" fmla="*/ 8866 w 10011"/>
              <a:gd name="connsiteY34" fmla="*/ 2179 h 10000"/>
              <a:gd name="connsiteX35" fmla="*/ 9047 w 10011"/>
              <a:gd name="connsiteY35" fmla="*/ 828 h 10000"/>
              <a:gd name="connsiteX36" fmla="*/ 9257 w 10011"/>
              <a:gd name="connsiteY36" fmla="*/ 153 h 10000"/>
              <a:gd name="connsiteX37" fmla="*/ 9586 w 10011"/>
              <a:gd name="connsiteY37" fmla="*/ 80 h 10000"/>
              <a:gd name="connsiteX38" fmla="*/ 9839 w 10011"/>
              <a:gd name="connsiteY38" fmla="*/ 1136 h 10000"/>
              <a:gd name="connsiteX39" fmla="*/ 10009 w 10011"/>
              <a:gd name="connsiteY39" fmla="*/ 1973 h 10000"/>
              <a:gd name="connsiteX40" fmla="*/ 10009 w 10011"/>
              <a:gd name="connsiteY40" fmla="*/ 9897 h 10000"/>
              <a:gd name="connsiteX0" fmla="*/ 20 w 10011"/>
              <a:gd name="connsiteY0" fmla="*/ 10000 h 10000"/>
              <a:gd name="connsiteX1" fmla="*/ 18 w 10011"/>
              <a:gd name="connsiteY1" fmla="*/ 4825 h 10000"/>
              <a:gd name="connsiteX2" fmla="*/ 286 w 10011"/>
              <a:gd name="connsiteY2" fmla="*/ 4690 h 10000"/>
              <a:gd name="connsiteX3" fmla="*/ 778 w 10011"/>
              <a:gd name="connsiteY3" fmla="*/ 4580 h 10000"/>
              <a:gd name="connsiteX4" fmla="*/ 1173 w 10011"/>
              <a:gd name="connsiteY4" fmla="*/ 4397 h 10000"/>
              <a:gd name="connsiteX5" fmla="*/ 1283 w 10011"/>
              <a:gd name="connsiteY5" fmla="*/ 4097 h 10000"/>
              <a:gd name="connsiteX6" fmla="*/ 1489 w 10011"/>
              <a:gd name="connsiteY6" fmla="*/ 3786 h 10000"/>
              <a:gd name="connsiteX7" fmla="*/ 1660 w 10011"/>
              <a:gd name="connsiteY7" fmla="*/ 3669 h 10000"/>
              <a:gd name="connsiteX8" fmla="*/ 1889 w 10011"/>
              <a:gd name="connsiteY8" fmla="*/ 4105 h 10000"/>
              <a:gd name="connsiteX9" fmla="*/ 2120 w 10011"/>
              <a:gd name="connsiteY9" fmla="*/ 4208 h 10000"/>
              <a:gd name="connsiteX10" fmla="*/ 2204 w 10011"/>
              <a:gd name="connsiteY10" fmla="*/ 4398 h 10000"/>
              <a:gd name="connsiteX11" fmla="*/ 2465 w 10011"/>
              <a:gd name="connsiteY11" fmla="*/ 1004 h 10000"/>
              <a:gd name="connsiteX12" fmla="*/ 2618 w 10011"/>
              <a:gd name="connsiteY12" fmla="*/ 2237 h 10000"/>
              <a:gd name="connsiteX13" fmla="*/ 2788 w 10011"/>
              <a:gd name="connsiteY13" fmla="*/ 3352 h 10000"/>
              <a:gd name="connsiteX14" fmla="*/ 2991 w 10011"/>
              <a:gd name="connsiteY14" fmla="*/ 5619 h 10000"/>
              <a:gd name="connsiteX15" fmla="*/ 3336 w 10011"/>
              <a:gd name="connsiteY15" fmla="*/ 5498 h 10000"/>
              <a:gd name="connsiteX16" fmla="*/ 3685 w 10011"/>
              <a:gd name="connsiteY16" fmla="*/ 5250 h 10000"/>
              <a:gd name="connsiteX17" fmla="*/ 3923 w 10011"/>
              <a:gd name="connsiteY17" fmla="*/ 5392 h 10000"/>
              <a:gd name="connsiteX18" fmla="*/ 4062 w 10011"/>
              <a:gd name="connsiteY18" fmla="*/ 5652 h 10000"/>
              <a:gd name="connsiteX19" fmla="*/ 4232 w 10011"/>
              <a:gd name="connsiteY19" fmla="*/ 5490 h 10000"/>
              <a:gd name="connsiteX20" fmla="*/ 4559 w 10011"/>
              <a:gd name="connsiteY20" fmla="*/ 5331 h 10000"/>
              <a:gd name="connsiteX21" fmla="*/ 4901 w 10011"/>
              <a:gd name="connsiteY21" fmla="*/ 5386 h 10000"/>
              <a:gd name="connsiteX22" fmla="*/ 5188 w 10011"/>
              <a:gd name="connsiteY22" fmla="*/ 5590 h 10000"/>
              <a:gd name="connsiteX23" fmla="*/ 5563 w 10011"/>
              <a:gd name="connsiteY23" fmla="*/ 5434 h 10000"/>
              <a:gd name="connsiteX24" fmla="*/ 5886 w 10011"/>
              <a:gd name="connsiteY24" fmla="*/ 4995 h 10000"/>
              <a:gd name="connsiteX25" fmla="*/ 6173 w 10011"/>
              <a:gd name="connsiteY25" fmla="*/ 2002 h 10000"/>
              <a:gd name="connsiteX26" fmla="*/ 6333 w 10011"/>
              <a:gd name="connsiteY26" fmla="*/ 946 h 10000"/>
              <a:gd name="connsiteX27" fmla="*/ 6576 w 10011"/>
              <a:gd name="connsiteY27" fmla="*/ 417 h 10000"/>
              <a:gd name="connsiteX28" fmla="*/ 6856 w 10011"/>
              <a:gd name="connsiteY28" fmla="*/ 227 h 10000"/>
              <a:gd name="connsiteX29" fmla="*/ 7129 w 10011"/>
              <a:gd name="connsiteY29" fmla="*/ 711 h 10000"/>
              <a:gd name="connsiteX30" fmla="*/ 7368 w 10011"/>
              <a:gd name="connsiteY30" fmla="*/ 2149 h 10000"/>
              <a:gd name="connsiteX31" fmla="*/ 7767 w 10011"/>
              <a:gd name="connsiteY31" fmla="*/ 4263 h 10000"/>
              <a:gd name="connsiteX32" fmla="*/ 8224 w 10011"/>
              <a:gd name="connsiteY32" fmla="*/ 4145 h 10000"/>
              <a:gd name="connsiteX33" fmla="*/ 8564 w 10011"/>
              <a:gd name="connsiteY33" fmla="*/ 3880 h 10000"/>
              <a:gd name="connsiteX34" fmla="*/ 8866 w 10011"/>
              <a:gd name="connsiteY34" fmla="*/ 2179 h 10000"/>
              <a:gd name="connsiteX35" fmla="*/ 9047 w 10011"/>
              <a:gd name="connsiteY35" fmla="*/ 828 h 10000"/>
              <a:gd name="connsiteX36" fmla="*/ 9257 w 10011"/>
              <a:gd name="connsiteY36" fmla="*/ 153 h 10000"/>
              <a:gd name="connsiteX37" fmla="*/ 9586 w 10011"/>
              <a:gd name="connsiteY37" fmla="*/ 80 h 10000"/>
              <a:gd name="connsiteX38" fmla="*/ 9839 w 10011"/>
              <a:gd name="connsiteY38" fmla="*/ 1136 h 10000"/>
              <a:gd name="connsiteX39" fmla="*/ 10009 w 10011"/>
              <a:gd name="connsiteY39" fmla="*/ 1973 h 10000"/>
              <a:gd name="connsiteX40" fmla="*/ 10009 w 10011"/>
              <a:gd name="connsiteY40" fmla="*/ 9897 h 10000"/>
              <a:gd name="connsiteX0" fmla="*/ 20 w 10011"/>
              <a:gd name="connsiteY0" fmla="*/ 10000 h 10000"/>
              <a:gd name="connsiteX1" fmla="*/ 18 w 10011"/>
              <a:gd name="connsiteY1" fmla="*/ 4825 h 10000"/>
              <a:gd name="connsiteX2" fmla="*/ 286 w 10011"/>
              <a:gd name="connsiteY2" fmla="*/ 4690 h 10000"/>
              <a:gd name="connsiteX3" fmla="*/ 778 w 10011"/>
              <a:gd name="connsiteY3" fmla="*/ 4580 h 10000"/>
              <a:gd name="connsiteX4" fmla="*/ 1173 w 10011"/>
              <a:gd name="connsiteY4" fmla="*/ 4397 h 10000"/>
              <a:gd name="connsiteX5" fmla="*/ 1283 w 10011"/>
              <a:gd name="connsiteY5" fmla="*/ 4097 h 10000"/>
              <a:gd name="connsiteX6" fmla="*/ 1489 w 10011"/>
              <a:gd name="connsiteY6" fmla="*/ 3786 h 10000"/>
              <a:gd name="connsiteX7" fmla="*/ 1660 w 10011"/>
              <a:gd name="connsiteY7" fmla="*/ 3669 h 10000"/>
              <a:gd name="connsiteX8" fmla="*/ 1889 w 10011"/>
              <a:gd name="connsiteY8" fmla="*/ 4105 h 10000"/>
              <a:gd name="connsiteX9" fmla="*/ 2120 w 10011"/>
              <a:gd name="connsiteY9" fmla="*/ 4208 h 10000"/>
              <a:gd name="connsiteX10" fmla="*/ 2204 w 10011"/>
              <a:gd name="connsiteY10" fmla="*/ 4398 h 10000"/>
              <a:gd name="connsiteX11" fmla="*/ 2410 w 10011"/>
              <a:gd name="connsiteY11" fmla="*/ 4679 h 10000"/>
              <a:gd name="connsiteX12" fmla="*/ 2618 w 10011"/>
              <a:gd name="connsiteY12" fmla="*/ 2237 h 10000"/>
              <a:gd name="connsiteX13" fmla="*/ 2788 w 10011"/>
              <a:gd name="connsiteY13" fmla="*/ 3352 h 10000"/>
              <a:gd name="connsiteX14" fmla="*/ 2991 w 10011"/>
              <a:gd name="connsiteY14" fmla="*/ 5619 h 10000"/>
              <a:gd name="connsiteX15" fmla="*/ 3336 w 10011"/>
              <a:gd name="connsiteY15" fmla="*/ 5498 h 10000"/>
              <a:gd name="connsiteX16" fmla="*/ 3685 w 10011"/>
              <a:gd name="connsiteY16" fmla="*/ 5250 h 10000"/>
              <a:gd name="connsiteX17" fmla="*/ 3923 w 10011"/>
              <a:gd name="connsiteY17" fmla="*/ 5392 h 10000"/>
              <a:gd name="connsiteX18" fmla="*/ 4062 w 10011"/>
              <a:gd name="connsiteY18" fmla="*/ 5652 h 10000"/>
              <a:gd name="connsiteX19" fmla="*/ 4232 w 10011"/>
              <a:gd name="connsiteY19" fmla="*/ 5490 h 10000"/>
              <a:gd name="connsiteX20" fmla="*/ 4559 w 10011"/>
              <a:gd name="connsiteY20" fmla="*/ 5331 h 10000"/>
              <a:gd name="connsiteX21" fmla="*/ 4901 w 10011"/>
              <a:gd name="connsiteY21" fmla="*/ 5386 h 10000"/>
              <a:gd name="connsiteX22" fmla="*/ 5188 w 10011"/>
              <a:gd name="connsiteY22" fmla="*/ 5590 h 10000"/>
              <a:gd name="connsiteX23" fmla="*/ 5563 w 10011"/>
              <a:gd name="connsiteY23" fmla="*/ 5434 h 10000"/>
              <a:gd name="connsiteX24" fmla="*/ 5886 w 10011"/>
              <a:gd name="connsiteY24" fmla="*/ 4995 h 10000"/>
              <a:gd name="connsiteX25" fmla="*/ 6173 w 10011"/>
              <a:gd name="connsiteY25" fmla="*/ 2002 h 10000"/>
              <a:gd name="connsiteX26" fmla="*/ 6333 w 10011"/>
              <a:gd name="connsiteY26" fmla="*/ 946 h 10000"/>
              <a:gd name="connsiteX27" fmla="*/ 6576 w 10011"/>
              <a:gd name="connsiteY27" fmla="*/ 417 h 10000"/>
              <a:gd name="connsiteX28" fmla="*/ 6856 w 10011"/>
              <a:gd name="connsiteY28" fmla="*/ 227 h 10000"/>
              <a:gd name="connsiteX29" fmla="*/ 7129 w 10011"/>
              <a:gd name="connsiteY29" fmla="*/ 711 h 10000"/>
              <a:gd name="connsiteX30" fmla="*/ 7368 w 10011"/>
              <a:gd name="connsiteY30" fmla="*/ 2149 h 10000"/>
              <a:gd name="connsiteX31" fmla="*/ 7767 w 10011"/>
              <a:gd name="connsiteY31" fmla="*/ 4263 h 10000"/>
              <a:gd name="connsiteX32" fmla="*/ 8224 w 10011"/>
              <a:gd name="connsiteY32" fmla="*/ 4145 h 10000"/>
              <a:gd name="connsiteX33" fmla="*/ 8564 w 10011"/>
              <a:gd name="connsiteY33" fmla="*/ 3880 h 10000"/>
              <a:gd name="connsiteX34" fmla="*/ 8866 w 10011"/>
              <a:gd name="connsiteY34" fmla="*/ 2179 h 10000"/>
              <a:gd name="connsiteX35" fmla="*/ 9047 w 10011"/>
              <a:gd name="connsiteY35" fmla="*/ 828 h 10000"/>
              <a:gd name="connsiteX36" fmla="*/ 9257 w 10011"/>
              <a:gd name="connsiteY36" fmla="*/ 153 h 10000"/>
              <a:gd name="connsiteX37" fmla="*/ 9586 w 10011"/>
              <a:gd name="connsiteY37" fmla="*/ 80 h 10000"/>
              <a:gd name="connsiteX38" fmla="*/ 9839 w 10011"/>
              <a:gd name="connsiteY38" fmla="*/ 1136 h 10000"/>
              <a:gd name="connsiteX39" fmla="*/ 10009 w 10011"/>
              <a:gd name="connsiteY39" fmla="*/ 1973 h 10000"/>
              <a:gd name="connsiteX40" fmla="*/ 10009 w 10011"/>
              <a:gd name="connsiteY40" fmla="*/ 9897 h 10000"/>
              <a:gd name="connsiteX0" fmla="*/ 20 w 10011"/>
              <a:gd name="connsiteY0" fmla="*/ 10000 h 10000"/>
              <a:gd name="connsiteX1" fmla="*/ 18 w 10011"/>
              <a:gd name="connsiteY1" fmla="*/ 4825 h 10000"/>
              <a:gd name="connsiteX2" fmla="*/ 286 w 10011"/>
              <a:gd name="connsiteY2" fmla="*/ 4690 h 10000"/>
              <a:gd name="connsiteX3" fmla="*/ 778 w 10011"/>
              <a:gd name="connsiteY3" fmla="*/ 4580 h 10000"/>
              <a:gd name="connsiteX4" fmla="*/ 1173 w 10011"/>
              <a:gd name="connsiteY4" fmla="*/ 4397 h 10000"/>
              <a:gd name="connsiteX5" fmla="*/ 1283 w 10011"/>
              <a:gd name="connsiteY5" fmla="*/ 4097 h 10000"/>
              <a:gd name="connsiteX6" fmla="*/ 1489 w 10011"/>
              <a:gd name="connsiteY6" fmla="*/ 3786 h 10000"/>
              <a:gd name="connsiteX7" fmla="*/ 1660 w 10011"/>
              <a:gd name="connsiteY7" fmla="*/ 3669 h 10000"/>
              <a:gd name="connsiteX8" fmla="*/ 1889 w 10011"/>
              <a:gd name="connsiteY8" fmla="*/ 4105 h 10000"/>
              <a:gd name="connsiteX9" fmla="*/ 2120 w 10011"/>
              <a:gd name="connsiteY9" fmla="*/ 4208 h 10000"/>
              <a:gd name="connsiteX10" fmla="*/ 2204 w 10011"/>
              <a:gd name="connsiteY10" fmla="*/ 4398 h 10000"/>
              <a:gd name="connsiteX11" fmla="*/ 2410 w 10011"/>
              <a:gd name="connsiteY11" fmla="*/ 4679 h 10000"/>
              <a:gd name="connsiteX12" fmla="*/ 2581 w 10011"/>
              <a:gd name="connsiteY12" fmla="*/ 4687 h 10000"/>
              <a:gd name="connsiteX13" fmla="*/ 2788 w 10011"/>
              <a:gd name="connsiteY13" fmla="*/ 3352 h 10000"/>
              <a:gd name="connsiteX14" fmla="*/ 2991 w 10011"/>
              <a:gd name="connsiteY14" fmla="*/ 5619 h 10000"/>
              <a:gd name="connsiteX15" fmla="*/ 3336 w 10011"/>
              <a:gd name="connsiteY15" fmla="*/ 5498 h 10000"/>
              <a:gd name="connsiteX16" fmla="*/ 3685 w 10011"/>
              <a:gd name="connsiteY16" fmla="*/ 5250 h 10000"/>
              <a:gd name="connsiteX17" fmla="*/ 3923 w 10011"/>
              <a:gd name="connsiteY17" fmla="*/ 5392 h 10000"/>
              <a:gd name="connsiteX18" fmla="*/ 4062 w 10011"/>
              <a:gd name="connsiteY18" fmla="*/ 5652 h 10000"/>
              <a:gd name="connsiteX19" fmla="*/ 4232 w 10011"/>
              <a:gd name="connsiteY19" fmla="*/ 5490 h 10000"/>
              <a:gd name="connsiteX20" fmla="*/ 4559 w 10011"/>
              <a:gd name="connsiteY20" fmla="*/ 5331 h 10000"/>
              <a:gd name="connsiteX21" fmla="*/ 4901 w 10011"/>
              <a:gd name="connsiteY21" fmla="*/ 5386 h 10000"/>
              <a:gd name="connsiteX22" fmla="*/ 5188 w 10011"/>
              <a:gd name="connsiteY22" fmla="*/ 5590 h 10000"/>
              <a:gd name="connsiteX23" fmla="*/ 5563 w 10011"/>
              <a:gd name="connsiteY23" fmla="*/ 5434 h 10000"/>
              <a:gd name="connsiteX24" fmla="*/ 5886 w 10011"/>
              <a:gd name="connsiteY24" fmla="*/ 4995 h 10000"/>
              <a:gd name="connsiteX25" fmla="*/ 6173 w 10011"/>
              <a:gd name="connsiteY25" fmla="*/ 2002 h 10000"/>
              <a:gd name="connsiteX26" fmla="*/ 6333 w 10011"/>
              <a:gd name="connsiteY26" fmla="*/ 946 h 10000"/>
              <a:gd name="connsiteX27" fmla="*/ 6576 w 10011"/>
              <a:gd name="connsiteY27" fmla="*/ 417 h 10000"/>
              <a:gd name="connsiteX28" fmla="*/ 6856 w 10011"/>
              <a:gd name="connsiteY28" fmla="*/ 227 h 10000"/>
              <a:gd name="connsiteX29" fmla="*/ 7129 w 10011"/>
              <a:gd name="connsiteY29" fmla="*/ 711 h 10000"/>
              <a:gd name="connsiteX30" fmla="*/ 7368 w 10011"/>
              <a:gd name="connsiteY30" fmla="*/ 2149 h 10000"/>
              <a:gd name="connsiteX31" fmla="*/ 7767 w 10011"/>
              <a:gd name="connsiteY31" fmla="*/ 4263 h 10000"/>
              <a:gd name="connsiteX32" fmla="*/ 8224 w 10011"/>
              <a:gd name="connsiteY32" fmla="*/ 4145 h 10000"/>
              <a:gd name="connsiteX33" fmla="*/ 8564 w 10011"/>
              <a:gd name="connsiteY33" fmla="*/ 3880 h 10000"/>
              <a:gd name="connsiteX34" fmla="*/ 8866 w 10011"/>
              <a:gd name="connsiteY34" fmla="*/ 2179 h 10000"/>
              <a:gd name="connsiteX35" fmla="*/ 9047 w 10011"/>
              <a:gd name="connsiteY35" fmla="*/ 828 h 10000"/>
              <a:gd name="connsiteX36" fmla="*/ 9257 w 10011"/>
              <a:gd name="connsiteY36" fmla="*/ 153 h 10000"/>
              <a:gd name="connsiteX37" fmla="*/ 9586 w 10011"/>
              <a:gd name="connsiteY37" fmla="*/ 80 h 10000"/>
              <a:gd name="connsiteX38" fmla="*/ 9839 w 10011"/>
              <a:gd name="connsiteY38" fmla="*/ 1136 h 10000"/>
              <a:gd name="connsiteX39" fmla="*/ 10009 w 10011"/>
              <a:gd name="connsiteY39" fmla="*/ 1973 h 10000"/>
              <a:gd name="connsiteX40" fmla="*/ 10009 w 10011"/>
              <a:gd name="connsiteY40" fmla="*/ 9897 h 10000"/>
              <a:gd name="connsiteX0" fmla="*/ 20 w 10011"/>
              <a:gd name="connsiteY0" fmla="*/ 10000 h 10000"/>
              <a:gd name="connsiteX1" fmla="*/ 18 w 10011"/>
              <a:gd name="connsiteY1" fmla="*/ 4825 h 10000"/>
              <a:gd name="connsiteX2" fmla="*/ 286 w 10011"/>
              <a:gd name="connsiteY2" fmla="*/ 4690 h 10000"/>
              <a:gd name="connsiteX3" fmla="*/ 778 w 10011"/>
              <a:gd name="connsiteY3" fmla="*/ 4580 h 10000"/>
              <a:gd name="connsiteX4" fmla="*/ 1173 w 10011"/>
              <a:gd name="connsiteY4" fmla="*/ 4397 h 10000"/>
              <a:gd name="connsiteX5" fmla="*/ 1283 w 10011"/>
              <a:gd name="connsiteY5" fmla="*/ 4097 h 10000"/>
              <a:gd name="connsiteX6" fmla="*/ 1489 w 10011"/>
              <a:gd name="connsiteY6" fmla="*/ 3786 h 10000"/>
              <a:gd name="connsiteX7" fmla="*/ 1660 w 10011"/>
              <a:gd name="connsiteY7" fmla="*/ 3669 h 10000"/>
              <a:gd name="connsiteX8" fmla="*/ 1889 w 10011"/>
              <a:gd name="connsiteY8" fmla="*/ 4105 h 10000"/>
              <a:gd name="connsiteX9" fmla="*/ 2120 w 10011"/>
              <a:gd name="connsiteY9" fmla="*/ 4208 h 10000"/>
              <a:gd name="connsiteX10" fmla="*/ 2204 w 10011"/>
              <a:gd name="connsiteY10" fmla="*/ 4398 h 10000"/>
              <a:gd name="connsiteX11" fmla="*/ 2410 w 10011"/>
              <a:gd name="connsiteY11" fmla="*/ 4679 h 10000"/>
              <a:gd name="connsiteX12" fmla="*/ 2581 w 10011"/>
              <a:gd name="connsiteY12" fmla="*/ 4687 h 10000"/>
              <a:gd name="connsiteX13" fmla="*/ 2733 w 10011"/>
              <a:gd name="connsiteY13" fmla="*/ 5190 h 10000"/>
              <a:gd name="connsiteX14" fmla="*/ 2991 w 10011"/>
              <a:gd name="connsiteY14" fmla="*/ 5619 h 10000"/>
              <a:gd name="connsiteX15" fmla="*/ 3336 w 10011"/>
              <a:gd name="connsiteY15" fmla="*/ 5498 h 10000"/>
              <a:gd name="connsiteX16" fmla="*/ 3685 w 10011"/>
              <a:gd name="connsiteY16" fmla="*/ 5250 h 10000"/>
              <a:gd name="connsiteX17" fmla="*/ 3923 w 10011"/>
              <a:gd name="connsiteY17" fmla="*/ 5392 h 10000"/>
              <a:gd name="connsiteX18" fmla="*/ 4062 w 10011"/>
              <a:gd name="connsiteY18" fmla="*/ 5652 h 10000"/>
              <a:gd name="connsiteX19" fmla="*/ 4232 w 10011"/>
              <a:gd name="connsiteY19" fmla="*/ 5490 h 10000"/>
              <a:gd name="connsiteX20" fmla="*/ 4559 w 10011"/>
              <a:gd name="connsiteY20" fmla="*/ 5331 h 10000"/>
              <a:gd name="connsiteX21" fmla="*/ 4901 w 10011"/>
              <a:gd name="connsiteY21" fmla="*/ 5386 h 10000"/>
              <a:gd name="connsiteX22" fmla="*/ 5188 w 10011"/>
              <a:gd name="connsiteY22" fmla="*/ 5590 h 10000"/>
              <a:gd name="connsiteX23" fmla="*/ 5563 w 10011"/>
              <a:gd name="connsiteY23" fmla="*/ 5434 h 10000"/>
              <a:gd name="connsiteX24" fmla="*/ 5886 w 10011"/>
              <a:gd name="connsiteY24" fmla="*/ 4995 h 10000"/>
              <a:gd name="connsiteX25" fmla="*/ 6173 w 10011"/>
              <a:gd name="connsiteY25" fmla="*/ 2002 h 10000"/>
              <a:gd name="connsiteX26" fmla="*/ 6333 w 10011"/>
              <a:gd name="connsiteY26" fmla="*/ 946 h 10000"/>
              <a:gd name="connsiteX27" fmla="*/ 6576 w 10011"/>
              <a:gd name="connsiteY27" fmla="*/ 417 h 10000"/>
              <a:gd name="connsiteX28" fmla="*/ 6856 w 10011"/>
              <a:gd name="connsiteY28" fmla="*/ 227 h 10000"/>
              <a:gd name="connsiteX29" fmla="*/ 7129 w 10011"/>
              <a:gd name="connsiteY29" fmla="*/ 711 h 10000"/>
              <a:gd name="connsiteX30" fmla="*/ 7368 w 10011"/>
              <a:gd name="connsiteY30" fmla="*/ 2149 h 10000"/>
              <a:gd name="connsiteX31" fmla="*/ 7767 w 10011"/>
              <a:gd name="connsiteY31" fmla="*/ 4263 h 10000"/>
              <a:gd name="connsiteX32" fmla="*/ 8224 w 10011"/>
              <a:gd name="connsiteY32" fmla="*/ 4145 h 10000"/>
              <a:gd name="connsiteX33" fmla="*/ 8564 w 10011"/>
              <a:gd name="connsiteY33" fmla="*/ 3880 h 10000"/>
              <a:gd name="connsiteX34" fmla="*/ 8866 w 10011"/>
              <a:gd name="connsiteY34" fmla="*/ 2179 h 10000"/>
              <a:gd name="connsiteX35" fmla="*/ 9047 w 10011"/>
              <a:gd name="connsiteY35" fmla="*/ 828 h 10000"/>
              <a:gd name="connsiteX36" fmla="*/ 9257 w 10011"/>
              <a:gd name="connsiteY36" fmla="*/ 153 h 10000"/>
              <a:gd name="connsiteX37" fmla="*/ 9586 w 10011"/>
              <a:gd name="connsiteY37" fmla="*/ 80 h 10000"/>
              <a:gd name="connsiteX38" fmla="*/ 9839 w 10011"/>
              <a:gd name="connsiteY38" fmla="*/ 1136 h 10000"/>
              <a:gd name="connsiteX39" fmla="*/ 10009 w 10011"/>
              <a:gd name="connsiteY39" fmla="*/ 1973 h 10000"/>
              <a:gd name="connsiteX40" fmla="*/ 10009 w 10011"/>
              <a:gd name="connsiteY40" fmla="*/ 989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11" h="10000">
                <a:moveTo>
                  <a:pt x="20" y="10000"/>
                </a:moveTo>
                <a:cubicBezTo>
                  <a:pt x="23" y="8518"/>
                  <a:pt x="-27" y="6073"/>
                  <a:pt x="18" y="4825"/>
                </a:cubicBezTo>
                <a:cubicBezTo>
                  <a:pt x="247" y="5148"/>
                  <a:pt x="159" y="4731"/>
                  <a:pt x="286" y="4690"/>
                </a:cubicBezTo>
                <a:cubicBezTo>
                  <a:pt x="413" y="4649"/>
                  <a:pt x="630" y="4629"/>
                  <a:pt x="778" y="4580"/>
                </a:cubicBezTo>
                <a:cubicBezTo>
                  <a:pt x="926" y="4531"/>
                  <a:pt x="1089" y="4477"/>
                  <a:pt x="1173" y="4397"/>
                </a:cubicBezTo>
                <a:cubicBezTo>
                  <a:pt x="1257" y="4317"/>
                  <a:pt x="1230" y="4199"/>
                  <a:pt x="1283" y="4097"/>
                </a:cubicBezTo>
                <a:cubicBezTo>
                  <a:pt x="1336" y="3995"/>
                  <a:pt x="1426" y="3857"/>
                  <a:pt x="1489" y="3786"/>
                </a:cubicBezTo>
                <a:cubicBezTo>
                  <a:pt x="1552" y="3715"/>
                  <a:pt x="1581" y="3698"/>
                  <a:pt x="1660" y="3669"/>
                </a:cubicBezTo>
                <a:cubicBezTo>
                  <a:pt x="1740" y="3609"/>
                  <a:pt x="1809" y="4076"/>
                  <a:pt x="1889" y="4105"/>
                </a:cubicBezTo>
                <a:cubicBezTo>
                  <a:pt x="1966" y="4105"/>
                  <a:pt x="2059" y="4148"/>
                  <a:pt x="2120" y="4208"/>
                </a:cubicBezTo>
                <a:cubicBezTo>
                  <a:pt x="2181" y="4251"/>
                  <a:pt x="2156" y="4320"/>
                  <a:pt x="2204" y="4398"/>
                </a:cubicBezTo>
                <a:cubicBezTo>
                  <a:pt x="2252" y="4476"/>
                  <a:pt x="2347" y="4631"/>
                  <a:pt x="2410" y="4679"/>
                </a:cubicBezTo>
                <a:cubicBezTo>
                  <a:pt x="2473" y="4727"/>
                  <a:pt x="2527" y="4602"/>
                  <a:pt x="2581" y="4687"/>
                </a:cubicBezTo>
                <a:cubicBezTo>
                  <a:pt x="2635" y="4772"/>
                  <a:pt x="2665" y="5035"/>
                  <a:pt x="2733" y="5190"/>
                </a:cubicBezTo>
                <a:cubicBezTo>
                  <a:pt x="2801" y="5345"/>
                  <a:pt x="2890" y="5568"/>
                  <a:pt x="2991" y="5619"/>
                </a:cubicBezTo>
                <a:cubicBezTo>
                  <a:pt x="3092" y="5670"/>
                  <a:pt x="3220" y="5560"/>
                  <a:pt x="3336" y="5498"/>
                </a:cubicBezTo>
                <a:cubicBezTo>
                  <a:pt x="3452" y="5437"/>
                  <a:pt x="3587" y="5268"/>
                  <a:pt x="3685" y="5250"/>
                </a:cubicBezTo>
                <a:cubicBezTo>
                  <a:pt x="3783" y="5232"/>
                  <a:pt x="3860" y="5325"/>
                  <a:pt x="3923" y="5392"/>
                </a:cubicBezTo>
                <a:cubicBezTo>
                  <a:pt x="3986" y="5459"/>
                  <a:pt x="3988" y="5725"/>
                  <a:pt x="4062" y="5652"/>
                </a:cubicBezTo>
                <a:cubicBezTo>
                  <a:pt x="4134" y="5549"/>
                  <a:pt x="4149" y="5544"/>
                  <a:pt x="4232" y="5490"/>
                </a:cubicBezTo>
                <a:cubicBezTo>
                  <a:pt x="4315" y="5437"/>
                  <a:pt x="4448" y="5348"/>
                  <a:pt x="4559" y="5331"/>
                </a:cubicBezTo>
                <a:cubicBezTo>
                  <a:pt x="4670" y="5314"/>
                  <a:pt x="4796" y="5343"/>
                  <a:pt x="4901" y="5386"/>
                </a:cubicBezTo>
                <a:cubicBezTo>
                  <a:pt x="5006" y="5429"/>
                  <a:pt x="5078" y="5582"/>
                  <a:pt x="5188" y="5590"/>
                </a:cubicBezTo>
                <a:cubicBezTo>
                  <a:pt x="5298" y="5598"/>
                  <a:pt x="5447" y="5533"/>
                  <a:pt x="5563" y="5434"/>
                </a:cubicBezTo>
                <a:cubicBezTo>
                  <a:pt x="5679" y="5335"/>
                  <a:pt x="5784" y="5567"/>
                  <a:pt x="5886" y="4995"/>
                </a:cubicBezTo>
                <a:cubicBezTo>
                  <a:pt x="5988" y="4423"/>
                  <a:pt x="6098" y="2678"/>
                  <a:pt x="6173" y="2002"/>
                </a:cubicBezTo>
                <a:cubicBezTo>
                  <a:pt x="6247" y="1327"/>
                  <a:pt x="6265" y="1210"/>
                  <a:pt x="6333" y="946"/>
                </a:cubicBezTo>
                <a:cubicBezTo>
                  <a:pt x="6399" y="682"/>
                  <a:pt x="6489" y="534"/>
                  <a:pt x="6576" y="417"/>
                </a:cubicBezTo>
                <a:cubicBezTo>
                  <a:pt x="6664" y="299"/>
                  <a:pt x="6763" y="182"/>
                  <a:pt x="6856" y="227"/>
                </a:cubicBezTo>
                <a:cubicBezTo>
                  <a:pt x="6948" y="270"/>
                  <a:pt x="7044" y="388"/>
                  <a:pt x="7129" y="711"/>
                </a:cubicBezTo>
                <a:cubicBezTo>
                  <a:pt x="7214" y="1033"/>
                  <a:pt x="7262" y="1562"/>
                  <a:pt x="7368" y="2149"/>
                </a:cubicBezTo>
                <a:cubicBezTo>
                  <a:pt x="7474" y="2736"/>
                  <a:pt x="7624" y="3925"/>
                  <a:pt x="7767" y="4263"/>
                </a:cubicBezTo>
                <a:cubicBezTo>
                  <a:pt x="7910" y="4599"/>
                  <a:pt x="8091" y="4203"/>
                  <a:pt x="8224" y="4145"/>
                </a:cubicBezTo>
                <a:cubicBezTo>
                  <a:pt x="8356" y="4086"/>
                  <a:pt x="8457" y="4203"/>
                  <a:pt x="8564" y="3880"/>
                </a:cubicBezTo>
                <a:cubicBezTo>
                  <a:pt x="8670" y="3558"/>
                  <a:pt x="8787" y="2692"/>
                  <a:pt x="8866" y="2179"/>
                </a:cubicBezTo>
                <a:cubicBezTo>
                  <a:pt x="8947" y="1664"/>
                  <a:pt x="8984" y="1165"/>
                  <a:pt x="9047" y="828"/>
                </a:cubicBezTo>
                <a:cubicBezTo>
                  <a:pt x="9111" y="491"/>
                  <a:pt x="9167" y="270"/>
                  <a:pt x="9257" y="153"/>
                </a:cubicBezTo>
                <a:cubicBezTo>
                  <a:pt x="9347" y="35"/>
                  <a:pt x="9491" y="-82"/>
                  <a:pt x="9586" y="80"/>
                </a:cubicBezTo>
                <a:cubicBezTo>
                  <a:pt x="9682" y="241"/>
                  <a:pt x="9769" y="828"/>
                  <a:pt x="9839" y="1136"/>
                </a:cubicBezTo>
                <a:cubicBezTo>
                  <a:pt x="9908" y="1445"/>
                  <a:pt x="9834" y="1181"/>
                  <a:pt x="10009" y="1973"/>
                </a:cubicBezTo>
                <a:cubicBezTo>
                  <a:pt x="10014" y="4057"/>
                  <a:pt x="10009" y="8254"/>
                  <a:pt x="10009" y="9897"/>
                </a:cubicBezTo>
              </a:path>
            </a:pathLst>
          </a:custGeom>
          <a:solidFill>
            <a:srgbClr val="271E03"/>
          </a:solidFill>
          <a:ln w="9525">
            <a:solidFill>
              <a:schemeClr val="tx1"/>
            </a:solidFill>
            <a:round/>
            <a:headEnd/>
            <a:tailEnd/>
          </a:ln>
        </p:spPr>
        <p:txBody>
          <a:bodyPr wrap="none" anchor="ctr"/>
          <a:lstStyle/>
          <a:p>
            <a:endParaRPr lang="en-US"/>
          </a:p>
        </p:txBody>
      </p:sp>
      <p:grpSp>
        <p:nvGrpSpPr>
          <p:cNvPr id="407" name="Group 233"/>
          <p:cNvGrpSpPr>
            <a:grpSpLocks/>
          </p:cNvGrpSpPr>
          <p:nvPr/>
        </p:nvGrpSpPr>
        <p:grpSpPr bwMode="auto">
          <a:xfrm>
            <a:off x="5619750" y="1790700"/>
            <a:ext cx="2727325" cy="3844925"/>
            <a:chOff x="1375" y="1666"/>
            <a:chExt cx="1718" cy="2422"/>
          </a:xfrm>
        </p:grpSpPr>
        <p:sp>
          <p:nvSpPr>
            <p:cNvPr id="408" name="Freeform 234"/>
            <p:cNvSpPr>
              <a:spLocks/>
            </p:cNvSpPr>
            <p:nvPr/>
          </p:nvSpPr>
          <p:spPr bwMode="auto">
            <a:xfrm>
              <a:off x="2112" y="2448"/>
              <a:ext cx="392" cy="1622"/>
            </a:xfrm>
            <a:custGeom>
              <a:avLst/>
              <a:gdLst>
                <a:gd name="T0" fmla="*/ 215 w 392"/>
                <a:gd name="T1" fmla="*/ 1572 h 1622"/>
                <a:gd name="T2" fmla="*/ 336 w 392"/>
                <a:gd name="T3" fmla="*/ 1488 h 1622"/>
                <a:gd name="T4" fmla="*/ 336 w 392"/>
                <a:gd name="T5" fmla="*/ 768 h 1622"/>
                <a:gd name="T6" fmla="*/ 0 w 392"/>
                <a:gd name="T7" fmla="*/ 0 h 1622"/>
              </a:gdLst>
              <a:ahLst/>
              <a:cxnLst>
                <a:cxn ang="0">
                  <a:pos x="T0" y="T1"/>
                </a:cxn>
                <a:cxn ang="0">
                  <a:pos x="T2" y="T3"/>
                </a:cxn>
                <a:cxn ang="0">
                  <a:pos x="T4" y="T5"/>
                </a:cxn>
                <a:cxn ang="0">
                  <a:pos x="T6" y="T7"/>
                </a:cxn>
              </a:cxnLst>
              <a:rect l="0" t="0" r="r" b="b"/>
              <a:pathLst>
                <a:path w="392" h="1622">
                  <a:moveTo>
                    <a:pt x="215" y="1572"/>
                  </a:moveTo>
                  <a:cubicBezTo>
                    <a:pt x="250" y="1575"/>
                    <a:pt x="316" y="1622"/>
                    <a:pt x="336" y="1488"/>
                  </a:cubicBezTo>
                  <a:cubicBezTo>
                    <a:pt x="356" y="1354"/>
                    <a:pt x="392" y="1016"/>
                    <a:pt x="336" y="768"/>
                  </a:cubicBezTo>
                  <a:cubicBezTo>
                    <a:pt x="280" y="520"/>
                    <a:pt x="140" y="260"/>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09" name="Freeform 235"/>
            <p:cNvSpPr>
              <a:spLocks/>
            </p:cNvSpPr>
            <p:nvPr/>
          </p:nvSpPr>
          <p:spPr bwMode="auto">
            <a:xfrm>
              <a:off x="2352" y="2304"/>
              <a:ext cx="256" cy="1776"/>
            </a:xfrm>
            <a:custGeom>
              <a:avLst/>
              <a:gdLst>
                <a:gd name="T0" fmla="*/ 0 w 256"/>
                <a:gd name="T1" fmla="*/ 1728 h 1776"/>
                <a:gd name="T2" fmla="*/ 96 w 256"/>
                <a:gd name="T3" fmla="*/ 1728 h 1776"/>
                <a:gd name="T4" fmla="*/ 144 w 256"/>
                <a:gd name="T5" fmla="*/ 1680 h 1776"/>
                <a:gd name="T6" fmla="*/ 240 w 256"/>
                <a:gd name="T7" fmla="*/ 1152 h 1776"/>
                <a:gd name="T8" fmla="*/ 240 w 256"/>
                <a:gd name="T9" fmla="*/ 528 h 1776"/>
                <a:gd name="T10" fmla="*/ 192 w 256"/>
                <a:gd name="T11" fmla="*/ 0 h 1776"/>
              </a:gdLst>
              <a:ahLst/>
              <a:cxnLst>
                <a:cxn ang="0">
                  <a:pos x="T0" y="T1"/>
                </a:cxn>
                <a:cxn ang="0">
                  <a:pos x="T2" y="T3"/>
                </a:cxn>
                <a:cxn ang="0">
                  <a:pos x="T4" y="T5"/>
                </a:cxn>
                <a:cxn ang="0">
                  <a:pos x="T6" y="T7"/>
                </a:cxn>
                <a:cxn ang="0">
                  <a:pos x="T8" y="T9"/>
                </a:cxn>
                <a:cxn ang="0">
                  <a:pos x="T10" y="T11"/>
                </a:cxn>
              </a:cxnLst>
              <a:rect l="0" t="0" r="r" b="b"/>
              <a:pathLst>
                <a:path w="256" h="1776">
                  <a:moveTo>
                    <a:pt x="0" y="1728"/>
                  </a:moveTo>
                  <a:cubicBezTo>
                    <a:pt x="36" y="1732"/>
                    <a:pt x="72" y="1736"/>
                    <a:pt x="96" y="1728"/>
                  </a:cubicBezTo>
                  <a:cubicBezTo>
                    <a:pt x="120" y="1720"/>
                    <a:pt x="120" y="1776"/>
                    <a:pt x="144" y="1680"/>
                  </a:cubicBezTo>
                  <a:cubicBezTo>
                    <a:pt x="168" y="1584"/>
                    <a:pt x="224" y="1344"/>
                    <a:pt x="240" y="1152"/>
                  </a:cubicBezTo>
                  <a:cubicBezTo>
                    <a:pt x="256" y="960"/>
                    <a:pt x="248" y="720"/>
                    <a:pt x="240" y="528"/>
                  </a:cubicBezTo>
                  <a:cubicBezTo>
                    <a:pt x="232" y="336"/>
                    <a:pt x="212" y="168"/>
                    <a:pt x="19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10" name="Freeform 236"/>
            <p:cNvSpPr>
              <a:spLocks/>
            </p:cNvSpPr>
            <p:nvPr/>
          </p:nvSpPr>
          <p:spPr bwMode="auto">
            <a:xfrm>
              <a:off x="2304" y="2208"/>
              <a:ext cx="240" cy="1824"/>
            </a:xfrm>
            <a:custGeom>
              <a:avLst/>
              <a:gdLst>
                <a:gd name="T0" fmla="*/ 144 w 240"/>
                <a:gd name="T1" fmla="*/ 1824 h 1824"/>
                <a:gd name="T2" fmla="*/ 192 w 240"/>
                <a:gd name="T3" fmla="*/ 1584 h 1824"/>
                <a:gd name="T4" fmla="*/ 240 w 240"/>
                <a:gd name="T5" fmla="*/ 1200 h 1824"/>
                <a:gd name="T6" fmla="*/ 192 w 240"/>
                <a:gd name="T7" fmla="*/ 672 h 1824"/>
                <a:gd name="T8" fmla="*/ 0 w 240"/>
                <a:gd name="T9" fmla="*/ 0 h 1824"/>
              </a:gdLst>
              <a:ahLst/>
              <a:cxnLst>
                <a:cxn ang="0">
                  <a:pos x="T0" y="T1"/>
                </a:cxn>
                <a:cxn ang="0">
                  <a:pos x="T2" y="T3"/>
                </a:cxn>
                <a:cxn ang="0">
                  <a:pos x="T4" y="T5"/>
                </a:cxn>
                <a:cxn ang="0">
                  <a:pos x="T6" y="T7"/>
                </a:cxn>
                <a:cxn ang="0">
                  <a:pos x="T8" y="T9"/>
                </a:cxn>
              </a:cxnLst>
              <a:rect l="0" t="0" r="r" b="b"/>
              <a:pathLst>
                <a:path w="240" h="1824">
                  <a:moveTo>
                    <a:pt x="144" y="1824"/>
                  </a:moveTo>
                  <a:cubicBezTo>
                    <a:pt x="160" y="1756"/>
                    <a:pt x="176" y="1688"/>
                    <a:pt x="192" y="1584"/>
                  </a:cubicBezTo>
                  <a:cubicBezTo>
                    <a:pt x="208" y="1480"/>
                    <a:pt x="240" y="1352"/>
                    <a:pt x="240" y="1200"/>
                  </a:cubicBezTo>
                  <a:cubicBezTo>
                    <a:pt x="240" y="1048"/>
                    <a:pt x="232" y="872"/>
                    <a:pt x="192" y="672"/>
                  </a:cubicBezTo>
                  <a:cubicBezTo>
                    <a:pt x="152" y="472"/>
                    <a:pt x="76" y="236"/>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11" name="Freeform 237"/>
            <p:cNvSpPr>
              <a:spLocks/>
            </p:cNvSpPr>
            <p:nvPr/>
          </p:nvSpPr>
          <p:spPr bwMode="auto">
            <a:xfrm>
              <a:off x="2448" y="2256"/>
              <a:ext cx="208" cy="1776"/>
            </a:xfrm>
            <a:custGeom>
              <a:avLst/>
              <a:gdLst>
                <a:gd name="T0" fmla="*/ 0 w 208"/>
                <a:gd name="T1" fmla="*/ 1776 h 1776"/>
                <a:gd name="T2" fmla="*/ 48 w 208"/>
                <a:gd name="T3" fmla="*/ 1632 h 1776"/>
                <a:gd name="T4" fmla="*/ 96 w 208"/>
                <a:gd name="T5" fmla="*/ 1392 h 1776"/>
                <a:gd name="T6" fmla="*/ 192 w 208"/>
                <a:gd name="T7" fmla="*/ 672 h 1776"/>
                <a:gd name="T8" fmla="*/ 192 w 208"/>
                <a:gd name="T9" fmla="*/ 240 h 1776"/>
                <a:gd name="T10" fmla="*/ 192 w 208"/>
                <a:gd name="T11" fmla="*/ 0 h 1776"/>
              </a:gdLst>
              <a:ahLst/>
              <a:cxnLst>
                <a:cxn ang="0">
                  <a:pos x="T0" y="T1"/>
                </a:cxn>
                <a:cxn ang="0">
                  <a:pos x="T2" y="T3"/>
                </a:cxn>
                <a:cxn ang="0">
                  <a:pos x="T4" y="T5"/>
                </a:cxn>
                <a:cxn ang="0">
                  <a:pos x="T6" y="T7"/>
                </a:cxn>
                <a:cxn ang="0">
                  <a:pos x="T8" y="T9"/>
                </a:cxn>
                <a:cxn ang="0">
                  <a:pos x="T10" y="T11"/>
                </a:cxn>
              </a:cxnLst>
              <a:rect l="0" t="0" r="r" b="b"/>
              <a:pathLst>
                <a:path w="208" h="1776">
                  <a:moveTo>
                    <a:pt x="0" y="1776"/>
                  </a:moveTo>
                  <a:cubicBezTo>
                    <a:pt x="16" y="1736"/>
                    <a:pt x="32" y="1696"/>
                    <a:pt x="48" y="1632"/>
                  </a:cubicBezTo>
                  <a:cubicBezTo>
                    <a:pt x="64" y="1568"/>
                    <a:pt x="72" y="1552"/>
                    <a:pt x="96" y="1392"/>
                  </a:cubicBezTo>
                  <a:cubicBezTo>
                    <a:pt x="120" y="1232"/>
                    <a:pt x="176" y="864"/>
                    <a:pt x="192" y="672"/>
                  </a:cubicBezTo>
                  <a:cubicBezTo>
                    <a:pt x="208" y="480"/>
                    <a:pt x="192" y="352"/>
                    <a:pt x="192" y="240"/>
                  </a:cubicBezTo>
                  <a:cubicBezTo>
                    <a:pt x="192" y="128"/>
                    <a:pt x="192" y="64"/>
                    <a:pt x="19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12" name="Freeform 238"/>
            <p:cNvSpPr>
              <a:spLocks/>
            </p:cNvSpPr>
            <p:nvPr/>
          </p:nvSpPr>
          <p:spPr bwMode="auto">
            <a:xfrm>
              <a:off x="2016" y="2448"/>
              <a:ext cx="440" cy="1584"/>
            </a:xfrm>
            <a:custGeom>
              <a:avLst/>
              <a:gdLst>
                <a:gd name="T0" fmla="*/ 384 w 440"/>
                <a:gd name="T1" fmla="*/ 1584 h 1584"/>
                <a:gd name="T2" fmla="*/ 432 w 440"/>
                <a:gd name="T3" fmla="*/ 1536 h 1584"/>
                <a:gd name="T4" fmla="*/ 432 w 440"/>
                <a:gd name="T5" fmla="*/ 1440 h 1584"/>
                <a:gd name="T6" fmla="*/ 384 w 440"/>
                <a:gd name="T7" fmla="*/ 1008 h 1584"/>
                <a:gd name="T8" fmla="*/ 288 w 440"/>
                <a:gd name="T9" fmla="*/ 624 h 1584"/>
                <a:gd name="T10" fmla="*/ 96 w 440"/>
                <a:gd name="T11" fmla="*/ 192 h 1584"/>
                <a:gd name="T12" fmla="*/ 0 w 440"/>
                <a:gd name="T13" fmla="*/ 0 h 1584"/>
              </a:gdLst>
              <a:ahLst/>
              <a:cxnLst>
                <a:cxn ang="0">
                  <a:pos x="T0" y="T1"/>
                </a:cxn>
                <a:cxn ang="0">
                  <a:pos x="T2" y="T3"/>
                </a:cxn>
                <a:cxn ang="0">
                  <a:pos x="T4" y="T5"/>
                </a:cxn>
                <a:cxn ang="0">
                  <a:pos x="T6" y="T7"/>
                </a:cxn>
                <a:cxn ang="0">
                  <a:pos x="T8" y="T9"/>
                </a:cxn>
                <a:cxn ang="0">
                  <a:pos x="T10" y="T11"/>
                </a:cxn>
                <a:cxn ang="0">
                  <a:pos x="T12" y="T13"/>
                </a:cxn>
              </a:cxnLst>
              <a:rect l="0" t="0" r="r" b="b"/>
              <a:pathLst>
                <a:path w="440" h="1584">
                  <a:moveTo>
                    <a:pt x="384" y="1584"/>
                  </a:moveTo>
                  <a:cubicBezTo>
                    <a:pt x="404" y="1572"/>
                    <a:pt x="424" y="1560"/>
                    <a:pt x="432" y="1536"/>
                  </a:cubicBezTo>
                  <a:cubicBezTo>
                    <a:pt x="440" y="1512"/>
                    <a:pt x="440" y="1528"/>
                    <a:pt x="432" y="1440"/>
                  </a:cubicBezTo>
                  <a:cubicBezTo>
                    <a:pt x="424" y="1352"/>
                    <a:pt x="408" y="1144"/>
                    <a:pt x="384" y="1008"/>
                  </a:cubicBezTo>
                  <a:cubicBezTo>
                    <a:pt x="360" y="872"/>
                    <a:pt x="336" y="760"/>
                    <a:pt x="288" y="624"/>
                  </a:cubicBezTo>
                  <a:cubicBezTo>
                    <a:pt x="240" y="488"/>
                    <a:pt x="144" y="296"/>
                    <a:pt x="96" y="192"/>
                  </a:cubicBezTo>
                  <a:cubicBezTo>
                    <a:pt x="48" y="88"/>
                    <a:pt x="24" y="44"/>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13" name="Freeform 239"/>
            <p:cNvSpPr>
              <a:spLocks/>
            </p:cNvSpPr>
            <p:nvPr/>
          </p:nvSpPr>
          <p:spPr bwMode="auto">
            <a:xfrm>
              <a:off x="2208" y="2400"/>
              <a:ext cx="304" cy="1688"/>
            </a:xfrm>
            <a:custGeom>
              <a:avLst/>
              <a:gdLst>
                <a:gd name="T0" fmla="*/ 240 w 304"/>
                <a:gd name="T1" fmla="*/ 1632 h 1688"/>
                <a:gd name="T2" fmla="*/ 288 w 304"/>
                <a:gd name="T3" fmla="*/ 1584 h 1688"/>
                <a:gd name="T4" fmla="*/ 288 w 304"/>
                <a:gd name="T5" fmla="*/ 1008 h 1688"/>
                <a:gd name="T6" fmla="*/ 192 w 304"/>
                <a:gd name="T7" fmla="*/ 528 h 1688"/>
                <a:gd name="T8" fmla="*/ 0 w 304"/>
                <a:gd name="T9" fmla="*/ 0 h 1688"/>
              </a:gdLst>
              <a:ahLst/>
              <a:cxnLst>
                <a:cxn ang="0">
                  <a:pos x="T0" y="T1"/>
                </a:cxn>
                <a:cxn ang="0">
                  <a:pos x="T2" y="T3"/>
                </a:cxn>
                <a:cxn ang="0">
                  <a:pos x="T4" y="T5"/>
                </a:cxn>
                <a:cxn ang="0">
                  <a:pos x="T6" y="T7"/>
                </a:cxn>
                <a:cxn ang="0">
                  <a:pos x="T8" y="T9"/>
                </a:cxn>
              </a:cxnLst>
              <a:rect l="0" t="0" r="r" b="b"/>
              <a:pathLst>
                <a:path w="304" h="1688">
                  <a:moveTo>
                    <a:pt x="240" y="1632"/>
                  </a:moveTo>
                  <a:cubicBezTo>
                    <a:pt x="260" y="1660"/>
                    <a:pt x="280" y="1688"/>
                    <a:pt x="288" y="1584"/>
                  </a:cubicBezTo>
                  <a:cubicBezTo>
                    <a:pt x="296" y="1480"/>
                    <a:pt x="304" y="1184"/>
                    <a:pt x="288" y="1008"/>
                  </a:cubicBezTo>
                  <a:cubicBezTo>
                    <a:pt x="272" y="832"/>
                    <a:pt x="240" y="696"/>
                    <a:pt x="192" y="528"/>
                  </a:cubicBezTo>
                  <a:cubicBezTo>
                    <a:pt x="144" y="360"/>
                    <a:pt x="72" y="180"/>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14" name="Freeform 240"/>
            <p:cNvSpPr>
              <a:spLocks/>
            </p:cNvSpPr>
            <p:nvPr/>
          </p:nvSpPr>
          <p:spPr bwMode="auto">
            <a:xfrm>
              <a:off x="1920" y="2976"/>
              <a:ext cx="528" cy="1008"/>
            </a:xfrm>
            <a:custGeom>
              <a:avLst/>
              <a:gdLst>
                <a:gd name="T0" fmla="*/ 528 w 528"/>
                <a:gd name="T1" fmla="*/ 1008 h 1008"/>
                <a:gd name="T2" fmla="*/ 480 w 528"/>
                <a:gd name="T3" fmla="*/ 624 h 1008"/>
                <a:gd name="T4" fmla="*/ 240 w 528"/>
                <a:gd name="T5" fmla="*/ 240 h 1008"/>
                <a:gd name="T6" fmla="*/ 0 w 528"/>
                <a:gd name="T7" fmla="*/ 0 h 1008"/>
              </a:gdLst>
              <a:ahLst/>
              <a:cxnLst>
                <a:cxn ang="0">
                  <a:pos x="T0" y="T1"/>
                </a:cxn>
                <a:cxn ang="0">
                  <a:pos x="T2" y="T3"/>
                </a:cxn>
                <a:cxn ang="0">
                  <a:pos x="T4" y="T5"/>
                </a:cxn>
                <a:cxn ang="0">
                  <a:pos x="T6" y="T7"/>
                </a:cxn>
              </a:cxnLst>
              <a:rect l="0" t="0" r="r" b="b"/>
              <a:pathLst>
                <a:path w="528" h="1008">
                  <a:moveTo>
                    <a:pt x="528" y="1008"/>
                  </a:moveTo>
                  <a:cubicBezTo>
                    <a:pt x="528" y="880"/>
                    <a:pt x="528" y="752"/>
                    <a:pt x="480" y="624"/>
                  </a:cubicBezTo>
                  <a:cubicBezTo>
                    <a:pt x="432" y="496"/>
                    <a:pt x="320" y="344"/>
                    <a:pt x="240" y="240"/>
                  </a:cubicBezTo>
                  <a:cubicBezTo>
                    <a:pt x="160" y="136"/>
                    <a:pt x="80" y="68"/>
                    <a:pt x="0"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15" name="Freeform 241"/>
            <p:cNvSpPr>
              <a:spLocks/>
            </p:cNvSpPr>
            <p:nvPr/>
          </p:nvSpPr>
          <p:spPr bwMode="auto">
            <a:xfrm>
              <a:off x="2496" y="2640"/>
              <a:ext cx="432" cy="1344"/>
            </a:xfrm>
            <a:custGeom>
              <a:avLst/>
              <a:gdLst>
                <a:gd name="T0" fmla="*/ 0 w 432"/>
                <a:gd name="T1" fmla="*/ 1344 h 1344"/>
                <a:gd name="T2" fmla="*/ 144 w 432"/>
                <a:gd name="T3" fmla="*/ 912 h 1344"/>
                <a:gd name="T4" fmla="*/ 336 w 432"/>
                <a:gd name="T5" fmla="*/ 384 h 1344"/>
                <a:gd name="T6" fmla="*/ 432 w 432"/>
                <a:gd name="T7" fmla="*/ 0 h 1344"/>
              </a:gdLst>
              <a:ahLst/>
              <a:cxnLst>
                <a:cxn ang="0">
                  <a:pos x="T0" y="T1"/>
                </a:cxn>
                <a:cxn ang="0">
                  <a:pos x="T2" y="T3"/>
                </a:cxn>
                <a:cxn ang="0">
                  <a:pos x="T4" y="T5"/>
                </a:cxn>
                <a:cxn ang="0">
                  <a:pos x="T6" y="T7"/>
                </a:cxn>
              </a:cxnLst>
              <a:rect l="0" t="0" r="r" b="b"/>
              <a:pathLst>
                <a:path w="432" h="1344">
                  <a:moveTo>
                    <a:pt x="0" y="1344"/>
                  </a:moveTo>
                  <a:cubicBezTo>
                    <a:pt x="44" y="1208"/>
                    <a:pt x="88" y="1072"/>
                    <a:pt x="144" y="912"/>
                  </a:cubicBezTo>
                  <a:cubicBezTo>
                    <a:pt x="200" y="752"/>
                    <a:pt x="288" y="536"/>
                    <a:pt x="336" y="384"/>
                  </a:cubicBezTo>
                  <a:cubicBezTo>
                    <a:pt x="384" y="232"/>
                    <a:pt x="408" y="116"/>
                    <a:pt x="43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16" name="Freeform 242"/>
            <p:cNvSpPr>
              <a:spLocks/>
            </p:cNvSpPr>
            <p:nvPr/>
          </p:nvSpPr>
          <p:spPr bwMode="auto">
            <a:xfrm>
              <a:off x="2448" y="3168"/>
              <a:ext cx="432" cy="896"/>
            </a:xfrm>
            <a:custGeom>
              <a:avLst/>
              <a:gdLst>
                <a:gd name="T0" fmla="*/ 0 w 432"/>
                <a:gd name="T1" fmla="*/ 864 h 896"/>
                <a:gd name="T2" fmla="*/ 48 w 432"/>
                <a:gd name="T3" fmla="*/ 864 h 896"/>
                <a:gd name="T4" fmla="*/ 144 w 432"/>
                <a:gd name="T5" fmla="*/ 672 h 896"/>
                <a:gd name="T6" fmla="*/ 384 w 432"/>
                <a:gd name="T7" fmla="*/ 192 h 896"/>
                <a:gd name="T8" fmla="*/ 432 w 432"/>
                <a:gd name="T9" fmla="*/ 0 h 896"/>
              </a:gdLst>
              <a:ahLst/>
              <a:cxnLst>
                <a:cxn ang="0">
                  <a:pos x="T0" y="T1"/>
                </a:cxn>
                <a:cxn ang="0">
                  <a:pos x="T2" y="T3"/>
                </a:cxn>
                <a:cxn ang="0">
                  <a:pos x="T4" y="T5"/>
                </a:cxn>
                <a:cxn ang="0">
                  <a:pos x="T6" y="T7"/>
                </a:cxn>
                <a:cxn ang="0">
                  <a:pos x="T8" y="T9"/>
                </a:cxn>
              </a:cxnLst>
              <a:rect l="0" t="0" r="r" b="b"/>
              <a:pathLst>
                <a:path w="432" h="896">
                  <a:moveTo>
                    <a:pt x="0" y="864"/>
                  </a:moveTo>
                  <a:cubicBezTo>
                    <a:pt x="12" y="880"/>
                    <a:pt x="24" y="896"/>
                    <a:pt x="48" y="864"/>
                  </a:cubicBezTo>
                  <a:cubicBezTo>
                    <a:pt x="72" y="832"/>
                    <a:pt x="88" y="784"/>
                    <a:pt x="144" y="672"/>
                  </a:cubicBezTo>
                  <a:cubicBezTo>
                    <a:pt x="200" y="560"/>
                    <a:pt x="336" y="304"/>
                    <a:pt x="384" y="192"/>
                  </a:cubicBezTo>
                  <a:cubicBezTo>
                    <a:pt x="432" y="80"/>
                    <a:pt x="432" y="40"/>
                    <a:pt x="432" y="0"/>
                  </a:cubicBezTo>
                </a:path>
              </a:pathLst>
            </a:custGeom>
            <a:noFill/>
            <a:ln w="9525">
              <a:solidFill>
                <a:schemeClr val="tx1">
                  <a:alpha val="25000"/>
                </a:schemeClr>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17" name="Freeform 243"/>
            <p:cNvSpPr>
              <a:spLocks/>
            </p:cNvSpPr>
            <p:nvPr/>
          </p:nvSpPr>
          <p:spPr bwMode="auto">
            <a:xfrm>
              <a:off x="2640" y="3024"/>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18" name="Freeform 244"/>
            <p:cNvSpPr>
              <a:spLocks/>
            </p:cNvSpPr>
            <p:nvPr/>
          </p:nvSpPr>
          <p:spPr bwMode="auto">
            <a:xfrm flipH="1">
              <a:off x="1968" y="283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19" name="Freeform 245"/>
            <p:cNvSpPr>
              <a:spLocks/>
            </p:cNvSpPr>
            <p:nvPr/>
          </p:nvSpPr>
          <p:spPr bwMode="auto">
            <a:xfrm rot="2459885" flipH="1">
              <a:off x="2700" y="2611"/>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20" name="Freeform 246"/>
            <p:cNvSpPr>
              <a:spLocks/>
            </p:cNvSpPr>
            <p:nvPr/>
          </p:nvSpPr>
          <p:spPr bwMode="auto">
            <a:xfrm rot="3700307" flipH="1">
              <a:off x="2677" y="3170"/>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21" name="Freeform 247"/>
            <p:cNvSpPr>
              <a:spLocks/>
            </p:cNvSpPr>
            <p:nvPr/>
          </p:nvSpPr>
          <p:spPr bwMode="auto">
            <a:xfrm rot="1787921" flipH="1">
              <a:off x="2462" y="2751"/>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22" name="Freeform 248"/>
            <p:cNvSpPr>
              <a:spLocks/>
            </p:cNvSpPr>
            <p:nvPr/>
          </p:nvSpPr>
          <p:spPr bwMode="auto">
            <a:xfrm rot="990602" flipH="1">
              <a:off x="2312" y="2418"/>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23" name="Freeform 249"/>
            <p:cNvSpPr>
              <a:spLocks/>
            </p:cNvSpPr>
            <p:nvPr/>
          </p:nvSpPr>
          <p:spPr bwMode="auto">
            <a:xfrm rot="-990602">
              <a:off x="2560" y="2203"/>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24" name="Freeform 250"/>
            <p:cNvSpPr>
              <a:spLocks/>
            </p:cNvSpPr>
            <p:nvPr/>
          </p:nvSpPr>
          <p:spPr bwMode="auto">
            <a:xfrm rot="-990602">
              <a:off x="2457" y="2755"/>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25" name="Freeform 251"/>
            <p:cNvSpPr>
              <a:spLocks/>
            </p:cNvSpPr>
            <p:nvPr/>
          </p:nvSpPr>
          <p:spPr bwMode="auto">
            <a:xfrm rot="-2373987">
              <a:off x="2169" y="2771"/>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26" name="Freeform 252"/>
            <p:cNvSpPr>
              <a:spLocks/>
            </p:cNvSpPr>
            <p:nvPr/>
          </p:nvSpPr>
          <p:spPr bwMode="auto">
            <a:xfrm rot="-3132516">
              <a:off x="2153" y="3165"/>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27" name="Freeform 253"/>
            <p:cNvSpPr>
              <a:spLocks/>
            </p:cNvSpPr>
            <p:nvPr/>
          </p:nvSpPr>
          <p:spPr bwMode="auto">
            <a:xfrm rot="1573043" flipH="1">
              <a:off x="2344" y="2908"/>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28" name="Freeform 254"/>
            <p:cNvSpPr>
              <a:spLocks/>
            </p:cNvSpPr>
            <p:nvPr/>
          </p:nvSpPr>
          <p:spPr bwMode="auto">
            <a:xfrm rot="1573043" flipH="1">
              <a:off x="2619" y="289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29" name="Freeform 255"/>
            <p:cNvSpPr>
              <a:spLocks/>
            </p:cNvSpPr>
            <p:nvPr/>
          </p:nvSpPr>
          <p:spPr bwMode="auto">
            <a:xfrm rot="657227" flipH="1">
              <a:off x="2186" y="243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30" name="Freeform 256"/>
            <p:cNvSpPr>
              <a:spLocks/>
            </p:cNvSpPr>
            <p:nvPr/>
          </p:nvSpPr>
          <p:spPr bwMode="auto">
            <a:xfrm rot="349257" flipH="1">
              <a:off x="1978" y="2362"/>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31" name="Freeform 257"/>
            <p:cNvSpPr>
              <a:spLocks/>
            </p:cNvSpPr>
            <p:nvPr/>
          </p:nvSpPr>
          <p:spPr bwMode="auto">
            <a:xfrm rot="349257" flipH="1">
              <a:off x="2179" y="2115"/>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32" name="Freeform 258"/>
            <p:cNvSpPr>
              <a:spLocks/>
            </p:cNvSpPr>
            <p:nvPr/>
          </p:nvSpPr>
          <p:spPr bwMode="auto">
            <a:xfrm rot="-2115053">
              <a:off x="1922" y="2570"/>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33" name="Freeform 259"/>
            <p:cNvSpPr>
              <a:spLocks/>
            </p:cNvSpPr>
            <p:nvPr/>
          </p:nvSpPr>
          <p:spPr bwMode="auto">
            <a:xfrm rot="-2115053">
              <a:off x="2289" y="2719"/>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34" name="Freeform 260"/>
            <p:cNvSpPr>
              <a:spLocks/>
            </p:cNvSpPr>
            <p:nvPr/>
          </p:nvSpPr>
          <p:spPr bwMode="auto">
            <a:xfrm rot="93482" flipH="1">
              <a:off x="2062" y="2363"/>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35" name="Freeform 261"/>
            <p:cNvSpPr>
              <a:spLocks/>
            </p:cNvSpPr>
            <p:nvPr/>
          </p:nvSpPr>
          <p:spPr bwMode="auto">
            <a:xfrm rot="8207304">
              <a:off x="1993" y="1862"/>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436" name="Freeform 262"/>
            <p:cNvSpPr>
              <a:spLocks/>
            </p:cNvSpPr>
            <p:nvPr/>
          </p:nvSpPr>
          <p:spPr bwMode="auto">
            <a:xfrm rot="8207304">
              <a:off x="2333" y="1838"/>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437" name="Freeform 263"/>
            <p:cNvSpPr>
              <a:spLocks/>
            </p:cNvSpPr>
            <p:nvPr/>
          </p:nvSpPr>
          <p:spPr bwMode="auto">
            <a:xfrm rot="-1762812">
              <a:off x="2431" y="2174"/>
              <a:ext cx="288" cy="544"/>
            </a:xfrm>
            <a:custGeom>
              <a:avLst/>
              <a:gdLst>
                <a:gd name="T0" fmla="*/ 0 w 288"/>
                <a:gd name="T1" fmla="*/ 536 h 544"/>
                <a:gd name="T2" fmla="*/ 48 w 288"/>
                <a:gd name="T3" fmla="*/ 344 h 544"/>
                <a:gd name="T4" fmla="*/ 288 w 288"/>
                <a:gd name="T5" fmla="*/ 8 h 544"/>
                <a:gd name="T6" fmla="*/ 48 w 288"/>
                <a:gd name="T7" fmla="*/ 392 h 544"/>
                <a:gd name="T8" fmla="*/ 0 w 288"/>
                <a:gd name="T9" fmla="*/ 536 h 544"/>
              </a:gdLst>
              <a:ahLst/>
              <a:cxnLst>
                <a:cxn ang="0">
                  <a:pos x="T0" y="T1"/>
                </a:cxn>
                <a:cxn ang="0">
                  <a:pos x="T2" y="T3"/>
                </a:cxn>
                <a:cxn ang="0">
                  <a:pos x="T4" y="T5"/>
                </a:cxn>
                <a:cxn ang="0">
                  <a:pos x="T6" y="T7"/>
                </a:cxn>
                <a:cxn ang="0">
                  <a:pos x="T8" y="T9"/>
                </a:cxn>
              </a:cxnLst>
              <a:rect l="0" t="0" r="r" b="b"/>
              <a:pathLst>
                <a:path w="288" h="544">
                  <a:moveTo>
                    <a:pt x="0" y="536"/>
                  </a:moveTo>
                  <a:cubicBezTo>
                    <a:pt x="0" y="528"/>
                    <a:pt x="0" y="432"/>
                    <a:pt x="48" y="344"/>
                  </a:cubicBezTo>
                  <a:cubicBezTo>
                    <a:pt x="96" y="256"/>
                    <a:pt x="288" y="0"/>
                    <a:pt x="288" y="8"/>
                  </a:cubicBezTo>
                  <a:cubicBezTo>
                    <a:pt x="288" y="16"/>
                    <a:pt x="96" y="304"/>
                    <a:pt x="48" y="392"/>
                  </a:cubicBezTo>
                  <a:cubicBezTo>
                    <a:pt x="0" y="480"/>
                    <a:pt x="0" y="544"/>
                    <a:pt x="0" y="536"/>
                  </a:cubicBezTo>
                  <a:close/>
                </a:path>
              </a:pathLst>
            </a:custGeom>
            <a:solidFill>
              <a:srgbClr val="A1CC71"/>
            </a:solidFill>
            <a:ln w="9525">
              <a:solidFill>
                <a:schemeClr val="tx1">
                  <a:alpha val="25000"/>
                </a:schemeClr>
              </a:solidFill>
              <a:round/>
              <a:headEnd/>
              <a:tailEnd/>
            </a:ln>
          </p:spPr>
          <p:txBody>
            <a:bodyPr wrap="none" anchor="ctr"/>
            <a:lstStyle/>
            <a:p>
              <a:endParaRPr lang="en-US"/>
            </a:p>
          </p:txBody>
        </p:sp>
        <p:sp>
          <p:nvSpPr>
            <p:cNvPr id="438" name="Freeform 264"/>
            <p:cNvSpPr>
              <a:spLocks/>
            </p:cNvSpPr>
            <p:nvPr/>
          </p:nvSpPr>
          <p:spPr bwMode="auto">
            <a:xfrm rot="8207304">
              <a:off x="2419" y="171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439" name="Freeform 265"/>
            <p:cNvSpPr>
              <a:spLocks/>
            </p:cNvSpPr>
            <p:nvPr/>
          </p:nvSpPr>
          <p:spPr bwMode="auto">
            <a:xfrm rot="8852679">
              <a:off x="2761" y="207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440" name="Freeform 266"/>
            <p:cNvSpPr>
              <a:spLocks/>
            </p:cNvSpPr>
            <p:nvPr/>
          </p:nvSpPr>
          <p:spPr bwMode="auto">
            <a:xfrm rot="8191182">
              <a:off x="2085" y="166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441" name="Freeform 267"/>
            <p:cNvSpPr>
              <a:spLocks/>
            </p:cNvSpPr>
            <p:nvPr/>
          </p:nvSpPr>
          <p:spPr bwMode="auto">
            <a:xfrm rot="6964807">
              <a:off x="1705" y="1950"/>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sp>
          <p:nvSpPr>
            <p:cNvPr id="442" name="Freeform 268"/>
            <p:cNvSpPr>
              <a:spLocks/>
            </p:cNvSpPr>
            <p:nvPr/>
          </p:nvSpPr>
          <p:spPr bwMode="auto">
            <a:xfrm rot="5551029">
              <a:off x="1535" y="2576"/>
              <a:ext cx="233" cy="553"/>
            </a:xfrm>
            <a:custGeom>
              <a:avLst/>
              <a:gdLst>
                <a:gd name="T0" fmla="*/ 17 w 233"/>
                <a:gd name="T1" fmla="*/ 462 h 553"/>
                <a:gd name="T2" fmla="*/ 1 w 233"/>
                <a:gd name="T3" fmla="*/ 464 h 553"/>
                <a:gd name="T4" fmla="*/ 23 w 233"/>
                <a:gd name="T5" fmla="*/ 408 h 553"/>
                <a:gd name="T6" fmla="*/ 1 w 233"/>
                <a:gd name="T7" fmla="*/ 414 h 553"/>
                <a:gd name="T8" fmla="*/ 19 w 233"/>
                <a:gd name="T9" fmla="*/ 374 h 553"/>
                <a:gd name="T10" fmla="*/ 25 w 233"/>
                <a:gd name="T11" fmla="*/ 340 h 553"/>
                <a:gd name="T12" fmla="*/ 13 w 233"/>
                <a:gd name="T13" fmla="*/ 360 h 553"/>
                <a:gd name="T14" fmla="*/ 9 w 233"/>
                <a:gd name="T15" fmla="*/ 348 h 553"/>
                <a:gd name="T16" fmla="*/ 27 w 233"/>
                <a:gd name="T17" fmla="*/ 302 h 553"/>
                <a:gd name="T18" fmla="*/ 25 w 233"/>
                <a:gd name="T19" fmla="*/ 282 h 553"/>
                <a:gd name="T20" fmla="*/ 35 w 233"/>
                <a:gd name="T21" fmla="*/ 262 h 553"/>
                <a:gd name="T22" fmla="*/ 43 w 233"/>
                <a:gd name="T23" fmla="*/ 244 h 553"/>
                <a:gd name="T24" fmla="*/ 25 w 233"/>
                <a:gd name="T25" fmla="*/ 234 h 553"/>
                <a:gd name="T26" fmla="*/ 45 w 233"/>
                <a:gd name="T27" fmla="*/ 216 h 553"/>
                <a:gd name="T28" fmla="*/ 59 w 233"/>
                <a:gd name="T29" fmla="*/ 200 h 553"/>
                <a:gd name="T30" fmla="*/ 37 w 233"/>
                <a:gd name="T31" fmla="*/ 194 h 553"/>
                <a:gd name="T32" fmla="*/ 79 w 233"/>
                <a:gd name="T33" fmla="*/ 172 h 553"/>
                <a:gd name="T34" fmla="*/ 63 w 233"/>
                <a:gd name="T35" fmla="*/ 162 h 553"/>
                <a:gd name="T36" fmla="*/ 103 w 233"/>
                <a:gd name="T37" fmla="*/ 130 h 553"/>
                <a:gd name="T38" fmla="*/ 83 w 233"/>
                <a:gd name="T39" fmla="*/ 124 h 553"/>
                <a:gd name="T40" fmla="*/ 101 w 233"/>
                <a:gd name="T41" fmla="*/ 114 h 553"/>
                <a:gd name="T42" fmla="*/ 125 w 233"/>
                <a:gd name="T43" fmla="*/ 100 h 553"/>
                <a:gd name="T44" fmla="*/ 117 w 233"/>
                <a:gd name="T45" fmla="*/ 86 h 553"/>
                <a:gd name="T46" fmla="*/ 155 w 233"/>
                <a:gd name="T47" fmla="*/ 66 h 553"/>
                <a:gd name="T48" fmla="*/ 153 w 233"/>
                <a:gd name="T49" fmla="*/ 46 h 553"/>
                <a:gd name="T50" fmla="*/ 203 w 233"/>
                <a:gd name="T51" fmla="*/ 22 h 553"/>
                <a:gd name="T52" fmla="*/ 229 w 233"/>
                <a:gd name="T53" fmla="*/ 0 h 553"/>
                <a:gd name="T54" fmla="*/ 219 w 233"/>
                <a:gd name="T55" fmla="*/ 46 h 553"/>
                <a:gd name="T56" fmla="*/ 207 w 233"/>
                <a:gd name="T57" fmla="*/ 68 h 553"/>
                <a:gd name="T58" fmla="*/ 179 w 233"/>
                <a:gd name="T59" fmla="*/ 130 h 553"/>
                <a:gd name="T60" fmla="*/ 175 w 233"/>
                <a:gd name="T61" fmla="*/ 124 h 553"/>
                <a:gd name="T62" fmla="*/ 171 w 233"/>
                <a:gd name="T63" fmla="*/ 136 h 553"/>
                <a:gd name="T64" fmla="*/ 161 w 233"/>
                <a:gd name="T65" fmla="*/ 170 h 553"/>
                <a:gd name="T66" fmla="*/ 153 w 233"/>
                <a:gd name="T67" fmla="*/ 218 h 553"/>
                <a:gd name="T68" fmla="*/ 141 w 233"/>
                <a:gd name="T69" fmla="*/ 242 h 553"/>
                <a:gd name="T70" fmla="*/ 131 w 233"/>
                <a:gd name="T71" fmla="*/ 240 h 553"/>
                <a:gd name="T72" fmla="*/ 125 w 233"/>
                <a:gd name="T73" fmla="*/ 236 h 553"/>
                <a:gd name="T74" fmla="*/ 117 w 233"/>
                <a:gd name="T75" fmla="*/ 270 h 553"/>
                <a:gd name="T76" fmla="*/ 107 w 233"/>
                <a:gd name="T77" fmla="*/ 260 h 553"/>
                <a:gd name="T78" fmla="*/ 99 w 233"/>
                <a:gd name="T79" fmla="*/ 292 h 553"/>
                <a:gd name="T80" fmla="*/ 87 w 233"/>
                <a:gd name="T81" fmla="*/ 286 h 553"/>
                <a:gd name="T82" fmla="*/ 85 w 233"/>
                <a:gd name="T83" fmla="*/ 312 h 553"/>
                <a:gd name="T84" fmla="*/ 81 w 233"/>
                <a:gd name="T85" fmla="*/ 328 h 553"/>
                <a:gd name="T86" fmla="*/ 61 w 233"/>
                <a:gd name="T87" fmla="*/ 346 h 553"/>
                <a:gd name="T88" fmla="*/ 55 w 233"/>
                <a:gd name="T89" fmla="*/ 378 h 553"/>
                <a:gd name="T90" fmla="*/ 53 w 233"/>
                <a:gd name="T91" fmla="*/ 418 h 553"/>
                <a:gd name="T92" fmla="*/ 51 w 233"/>
                <a:gd name="T93" fmla="*/ 412 h 553"/>
                <a:gd name="T94" fmla="*/ 45 w 233"/>
                <a:gd name="T95" fmla="*/ 420 h 553"/>
                <a:gd name="T96" fmla="*/ 39 w 233"/>
                <a:gd name="T97" fmla="*/ 474 h 553"/>
                <a:gd name="T98" fmla="*/ 35 w 233"/>
                <a:gd name="T99" fmla="*/ 468 h 553"/>
                <a:gd name="T100" fmla="*/ 31 w 233"/>
                <a:gd name="T101" fmla="*/ 480 h 553"/>
                <a:gd name="T102" fmla="*/ 21 w 233"/>
                <a:gd name="T103" fmla="*/ 518 h 553"/>
                <a:gd name="T104" fmla="*/ 17 w 233"/>
                <a:gd name="T105" fmla="*/ 508 h 553"/>
                <a:gd name="T106" fmla="*/ 17 w 233"/>
                <a:gd name="T107" fmla="*/ 46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553">
                  <a:moveTo>
                    <a:pt x="17" y="462"/>
                  </a:moveTo>
                  <a:cubicBezTo>
                    <a:pt x="17" y="456"/>
                    <a:pt x="0" y="473"/>
                    <a:pt x="1" y="464"/>
                  </a:cubicBezTo>
                  <a:cubicBezTo>
                    <a:pt x="2" y="455"/>
                    <a:pt x="23" y="416"/>
                    <a:pt x="23" y="408"/>
                  </a:cubicBezTo>
                  <a:cubicBezTo>
                    <a:pt x="20" y="402"/>
                    <a:pt x="7" y="415"/>
                    <a:pt x="1" y="414"/>
                  </a:cubicBezTo>
                  <a:cubicBezTo>
                    <a:pt x="2" y="397"/>
                    <a:pt x="13" y="386"/>
                    <a:pt x="19" y="374"/>
                  </a:cubicBezTo>
                  <a:cubicBezTo>
                    <a:pt x="22" y="365"/>
                    <a:pt x="25" y="340"/>
                    <a:pt x="25" y="340"/>
                  </a:cubicBezTo>
                  <a:cubicBezTo>
                    <a:pt x="23" y="339"/>
                    <a:pt x="14" y="361"/>
                    <a:pt x="13" y="360"/>
                  </a:cubicBezTo>
                  <a:cubicBezTo>
                    <a:pt x="10" y="356"/>
                    <a:pt x="9" y="348"/>
                    <a:pt x="9" y="348"/>
                  </a:cubicBezTo>
                  <a:cubicBezTo>
                    <a:pt x="11" y="336"/>
                    <a:pt x="23" y="312"/>
                    <a:pt x="27" y="302"/>
                  </a:cubicBezTo>
                  <a:cubicBezTo>
                    <a:pt x="18" y="289"/>
                    <a:pt x="14" y="292"/>
                    <a:pt x="25" y="282"/>
                  </a:cubicBezTo>
                  <a:cubicBezTo>
                    <a:pt x="26" y="275"/>
                    <a:pt x="32" y="268"/>
                    <a:pt x="35" y="262"/>
                  </a:cubicBezTo>
                  <a:cubicBezTo>
                    <a:pt x="38" y="256"/>
                    <a:pt x="45" y="249"/>
                    <a:pt x="43" y="244"/>
                  </a:cubicBezTo>
                  <a:cubicBezTo>
                    <a:pt x="40" y="232"/>
                    <a:pt x="16" y="243"/>
                    <a:pt x="25" y="234"/>
                  </a:cubicBezTo>
                  <a:cubicBezTo>
                    <a:pt x="28" y="230"/>
                    <a:pt x="41" y="219"/>
                    <a:pt x="45" y="216"/>
                  </a:cubicBezTo>
                  <a:cubicBezTo>
                    <a:pt x="48" y="212"/>
                    <a:pt x="59" y="200"/>
                    <a:pt x="59" y="200"/>
                  </a:cubicBezTo>
                  <a:cubicBezTo>
                    <a:pt x="63" y="196"/>
                    <a:pt x="33" y="198"/>
                    <a:pt x="37" y="194"/>
                  </a:cubicBezTo>
                  <a:cubicBezTo>
                    <a:pt x="40" y="189"/>
                    <a:pt x="75" y="177"/>
                    <a:pt x="79" y="172"/>
                  </a:cubicBezTo>
                  <a:cubicBezTo>
                    <a:pt x="83" y="167"/>
                    <a:pt x="59" y="169"/>
                    <a:pt x="63" y="162"/>
                  </a:cubicBezTo>
                  <a:cubicBezTo>
                    <a:pt x="67" y="155"/>
                    <a:pt x="100" y="136"/>
                    <a:pt x="103" y="130"/>
                  </a:cubicBezTo>
                  <a:cubicBezTo>
                    <a:pt x="97" y="126"/>
                    <a:pt x="85" y="130"/>
                    <a:pt x="83" y="124"/>
                  </a:cubicBezTo>
                  <a:cubicBezTo>
                    <a:pt x="80" y="117"/>
                    <a:pt x="95" y="117"/>
                    <a:pt x="101" y="114"/>
                  </a:cubicBezTo>
                  <a:cubicBezTo>
                    <a:pt x="106" y="105"/>
                    <a:pt x="115" y="103"/>
                    <a:pt x="125" y="100"/>
                  </a:cubicBezTo>
                  <a:cubicBezTo>
                    <a:pt x="131" y="80"/>
                    <a:pt x="120" y="103"/>
                    <a:pt x="117" y="86"/>
                  </a:cubicBezTo>
                  <a:cubicBezTo>
                    <a:pt x="115" y="76"/>
                    <a:pt x="145" y="68"/>
                    <a:pt x="155" y="66"/>
                  </a:cubicBezTo>
                  <a:cubicBezTo>
                    <a:pt x="151" y="63"/>
                    <a:pt x="151" y="50"/>
                    <a:pt x="153" y="46"/>
                  </a:cubicBezTo>
                  <a:cubicBezTo>
                    <a:pt x="173" y="26"/>
                    <a:pt x="182" y="32"/>
                    <a:pt x="203" y="22"/>
                  </a:cubicBezTo>
                  <a:cubicBezTo>
                    <a:pt x="213" y="16"/>
                    <a:pt x="219" y="6"/>
                    <a:pt x="229" y="0"/>
                  </a:cubicBezTo>
                  <a:cubicBezTo>
                    <a:pt x="233" y="13"/>
                    <a:pt x="227" y="34"/>
                    <a:pt x="219" y="46"/>
                  </a:cubicBezTo>
                  <a:cubicBezTo>
                    <a:pt x="212" y="66"/>
                    <a:pt x="218" y="60"/>
                    <a:pt x="207" y="68"/>
                  </a:cubicBezTo>
                  <a:cubicBezTo>
                    <a:pt x="195" y="85"/>
                    <a:pt x="185" y="109"/>
                    <a:pt x="179" y="130"/>
                  </a:cubicBezTo>
                  <a:cubicBezTo>
                    <a:pt x="177" y="128"/>
                    <a:pt x="176" y="122"/>
                    <a:pt x="175" y="124"/>
                  </a:cubicBezTo>
                  <a:cubicBezTo>
                    <a:pt x="171" y="126"/>
                    <a:pt x="171" y="136"/>
                    <a:pt x="171" y="136"/>
                  </a:cubicBezTo>
                  <a:cubicBezTo>
                    <a:pt x="170" y="144"/>
                    <a:pt x="176" y="175"/>
                    <a:pt x="161" y="170"/>
                  </a:cubicBezTo>
                  <a:cubicBezTo>
                    <a:pt x="152" y="182"/>
                    <a:pt x="154" y="203"/>
                    <a:pt x="153" y="218"/>
                  </a:cubicBezTo>
                  <a:cubicBezTo>
                    <a:pt x="139" y="208"/>
                    <a:pt x="141" y="233"/>
                    <a:pt x="141" y="242"/>
                  </a:cubicBezTo>
                  <a:cubicBezTo>
                    <a:pt x="137" y="241"/>
                    <a:pt x="134" y="241"/>
                    <a:pt x="131" y="240"/>
                  </a:cubicBezTo>
                  <a:cubicBezTo>
                    <a:pt x="128" y="239"/>
                    <a:pt x="126" y="234"/>
                    <a:pt x="125" y="236"/>
                  </a:cubicBezTo>
                  <a:cubicBezTo>
                    <a:pt x="123" y="236"/>
                    <a:pt x="118" y="266"/>
                    <a:pt x="117" y="270"/>
                  </a:cubicBezTo>
                  <a:cubicBezTo>
                    <a:pt x="113" y="267"/>
                    <a:pt x="110" y="257"/>
                    <a:pt x="107" y="260"/>
                  </a:cubicBezTo>
                  <a:cubicBezTo>
                    <a:pt x="101" y="264"/>
                    <a:pt x="100" y="286"/>
                    <a:pt x="99" y="292"/>
                  </a:cubicBezTo>
                  <a:cubicBezTo>
                    <a:pt x="94" y="290"/>
                    <a:pt x="88" y="281"/>
                    <a:pt x="87" y="286"/>
                  </a:cubicBezTo>
                  <a:cubicBezTo>
                    <a:pt x="84" y="294"/>
                    <a:pt x="86" y="303"/>
                    <a:pt x="85" y="312"/>
                  </a:cubicBezTo>
                  <a:cubicBezTo>
                    <a:pt x="84" y="317"/>
                    <a:pt x="81" y="328"/>
                    <a:pt x="81" y="328"/>
                  </a:cubicBezTo>
                  <a:cubicBezTo>
                    <a:pt x="77" y="371"/>
                    <a:pt x="82" y="353"/>
                    <a:pt x="61" y="346"/>
                  </a:cubicBezTo>
                  <a:cubicBezTo>
                    <a:pt x="60" y="347"/>
                    <a:pt x="61" y="398"/>
                    <a:pt x="55" y="378"/>
                  </a:cubicBezTo>
                  <a:cubicBezTo>
                    <a:pt x="54" y="391"/>
                    <a:pt x="54" y="404"/>
                    <a:pt x="53" y="418"/>
                  </a:cubicBezTo>
                  <a:cubicBezTo>
                    <a:pt x="52" y="420"/>
                    <a:pt x="53" y="411"/>
                    <a:pt x="51" y="412"/>
                  </a:cubicBezTo>
                  <a:cubicBezTo>
                    <a:pt x="47" y="412"/>
                    <a:pt x="47" y="417"/>
                    <a:pt x="45" y="420"/>
                  </a:cubicBezTo>
                  <a:cubicBezTo>
                    <a:pt x="41" y="437"/>
                    <a:pt x="41" y="455"/>
                    <a:pt x="39" y="474"/>
                  </a:cubicBezTo>
                  <a:cubicBezTo>
                    <a:pt x="37" y="472"/>
                    <a:pt x="36" y="466"/>
                    <a:pt x="35" y="468"/>
                  </a:cubicBezTo>
                  <a:cubicBezTo>
                    <a:pt x="31" y="470"/>
                    <a:pt x="32" y="475"/>
                    <a:pt x="31" y="480"/>
                  </a:cubicBezTo>
                  <a:cubicBezTo>
                    <a:pt x="27" y="492"/>
                    <a:pt x="24" y="505"/>
                    <a:pt x="21" y="518"/>
                  </a:cubicBezTo>
                  <a:cubicBezTo>
                    <a:pt x="16" y="532"/>
                    <a:pt x="17" y="553"/>
                    <a:pt x="17" y="508"/>
                  </a:cubicBezTo>
                  <a:lnTo>
                    <a:pt x="17" y="462"/>
                  </a:lnTo>
                  <a:close/>
                </a:path>
              </a:pathLst>
            </a:custGeom>
            <a:solidFill>
              <a:srgbClr val="B5B95F"/>
            </a:solidFill>
            <a:ln w="9525">
              <a:solidFill>
                <a:schemeClr val="tx1">
                  <a:alpha val="25000"/>
                </a:schemeClr>
              </a:solidFill>
              <a:round/>
              <a:headEnd/>
              <a:tailEnd/>
            </a:ln>
          </p:spPr>
          <p:txBody>
            <a:bodyPr wrap="none" anchor="ctr"/>
            <a:lstStyle/>
            <a:p>
              <a:endParaRPr lang="en-US"/>
            </a:p>
          </p:txBody>
        </p:sp>
      </p:grpSp>
      <p:sp>
        <p:nvSpPr>
          <p:cNvPr id="3" name="Freeform 2"/>
          <p:cNvSpPr/>
          <p:nvPr/>
        </p:nvSpPr>
        <p:spPr>
          <a:xfrm>
            <a:off x="2087218" y="607392"/>
            <a:ext cx="3114262" cy="3964608"/>
          </a:xfrm>
          <a:custGeom>
            <a:avLst/>
            <a:gdLst>
              <a:gd name="connsiteX0" fmla="*/ 0 w 2937565"/>
              <a:gd name="connsiteY0" fmla="*/ 231913 h 3500782"/>
              <a:gd name="connsiteX1" fmla="*/ 949739 w 2937565"/>
              <a:gd name="connsiteY1" fmla="*/ 3500782 h 3500782"/>
              <a:gd name="connsiteX2" fmla="*/ 2937565 w 2937565"/>
              <a:gd name="connsiteY2" fmla="*/ 0 h 3500782"/>
              <a:gd name="connsiteX3" fmla="*/ 2937565 w 2937565"/>
              <a:gd name="connsiteY3" fmla="*/ 0 h 3500782"/>
              <a:gd name="connsiteX0" fmla="*/ 0 w 2893392"/>
              <a:gd name="connsiteY0" fmla="*/ 0 h 3522869"/>
              <a:gd name="connsiteX1" fmla="*/ 905566 w 2893392"/>
              <a:gd name="connsiteY1" fmla="*/ 3522869 h 3522869"/>
              <a:gd name="connsiteX2" fmla="*/ 2893392 w 2893392"/>
              <a:gd name="connsiteY2" fmla="*/ 22087 h 3522869"/>
              <a:gd name="connsiteX3" fmla="*/ 2893392 w 2893392"/>
              <a:gd name="connsiteY3" fmla="*/ 22087 h 3522869"/>
              <a:gd name="connsiteX0" fmla="*/ 0 w 3114262"/>
              <a:gd name="connsiteY0" fmla="*/ 386522 h 3909391"/>
              <a:gd name="connsiteX1" fmla="*/ 905566 w 3114262"/>
              <a:gd name="connsiteY1" fmla="*/ 3909391 h 3909391"/>
              <a:gd name="connsiteX2" fmla="*/ 2893392 w 3114262"/>
              <a:gd name="connsiteY2" fmla="*/ 408609 h 3909391"/>
              <a:gd name="connsiteX3" fmla="*/ 3114262 w 3114262"/>
              <a:gd name="connsiteY3" fmla="*/ 0 h 3909391"/>
              <a:gd name="connsiteX0" fmla="*/ 0 w 3114262"/>
              <a:gd name="connsiteY0" fmla="*/ 386522 h 3964608"/>
              <a:gd name="connsiteX1" fmla="*/ 3003827 w 3114262"/>
              <a:gd name="connsiteY1" fmla="*/ 3964608 h 3964608"/>
              <a:gd name="connsiteX2" fmla="*/ 2893392 w 3114262"/>
              <a:gd name="connsiteY2" fmla="*/ 408609 h 3964608"/>
              <a:gd name="connsiteX3" fmla="*/ 3114262 w 3114262"/>
              <a:gd name="connsiteY3" fmla="*/ 0 h 3964608"/>
              <a:gd name="connsiteX0" fmla="*/ 0 w 3260822"/>
              <a:gd name="connsiteY0" fmla="*/ 386522 h 3964608"/>
              <a:gd name="connsiteX1" fmla="*/ 3003827 w 3260822"/>
              <a:gd name="connsiteY1" fmla="*/ 3964608 h 3964608"/>
              <a:gd name="connsiteX2" fmla="*/ 3114262 w 3260822"/>
              <a:gd name="connsiteY2" fmla="*/ 0 h 3964608"/>
              <a:gd name="connsiteX0" fmla="*/ 0 w 3114262"/>
              <a:gd name="connsiteY0" fmla="*/ 386522 h 3964608"/>
              <a:gd name="connsiteX1" fmla="*/ 3003827 w 3114262"/>
              <a:gd name="connsiteY1" fmla="*/ 3964608 h 3964608"/>
              <a:gd name="connsiteX2" fmla="*/ 3114262 w 3114262"/>
              <a:gd name="connsiteY2" fmla="*/ 0 h 3964608"/>
            </a:gdLst>
            <a:ahLst/>
            <a:cxnLst>
              <a:cxn ang="0">
                <a:pos x="connsiteX0" y="connsiteY0"/>
              </a:cxn>
              <a:cxn ang="0">
                <a:pos x="connsiteX1" y="connsiteY1"/>
              </a:cxn>
              <a:cxn ang="0">
                <a:pos x="connsiteX2" y="connsiteY2"/>
              </a:cxn>
            </a:cxnLst>
            <a:rect l="l" t="t" r="r" b="b"/>
            <a:pathLst>
              <a:path w="3114262" h="3964608">
                <a:moveTo>
                  <a:pt x="0" y="386522"/>
                </a:moveTo>
                <a:lnTo>
                  <a:pt x="3003827" y="3964608"/>
                </a:lnTo>
                <a:cubicBezTo>
                  <a:pt x="3025915" y="2939406"/>
                  <a:pt x="3091255" y="825960"/>
                  <a:pt x="3114262" y="0"/>
                </a:cubicBezTo>
              </a:path>
            </a:pathLst>
          </a:custGeom>
          <a:ln>
            <a:solidFill>
              <a:schemeClr val="tx1"/>
            </a:solidFill>
            <a:headEnd type="none"/>
            <a:tailEnd type="triangle"/>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45" name="Freeform 444"/>
          <p:cNvSpPr/>
          <p:nvPr/>
        </p:nvSpPr>
        <p:spPr>
          <a:xfrm>
            <a:off x="2195444" y="607391"/>
            <a:ext cx="2816088" cy="1786834"/>
          </a:xfrm>
          <a:custGeom>
            <a:avLst/>
            <a:gdLst>
              <a:gd name="connsiteX0" fmla="*/ 0 w 2937565"/>
              <a:gd name="connsiteY0" fmla="*/ 231913 h 3500782"/>
              <a:gd name="connsiteX1" fmla="*/ 949739 w 2937565"/>
              <a:gd name="connsiteY1" fmla="*/ 3500782 h 3500782"/>
              <a:gd name="connsiteX2" fmla="*/ 2937565 w 2937565"/>
              <a:gd name="connsiteY2" fmla="*/ 0 h 3500782"/>
              <a:gd name="connsiteX3" fmla="*/ 2937565 w 2937565"/>
              <a:gd name="connsiteY3" fmla="*/ 0 h 3500782"/>
              <a:gd name="connsiteX0" fmla="*/ 0 w 2893392"/>
              <a:gd name="connsiteY0" fmla="*/ 0 h 3522869"/>
              <a:gd name="connsiteX1" fmla="*/ 905566 w 2893392"/>
              <a:gd name="connsiteY1" fmla="*/ 3522869 h 3522869"/>
              <a:gd name="connsiteX2" fmla="*/ 2893392 w 2893392"/>
              <a:gd name="connsiteY2" fmla="*/ 22087 h 3522869"/>
              <a:gd name="connsiteX3" fmla="*/ 2893392 w 2893392"/>
              <a:gd name="connsiteY3" fmla="*/ 22087 h 3522869"/>
              <a:gd name="connsiteX0" fmla="*/ 0 w 3114262"/>
              <a:gd name="connsiteY0" fmla="*/ 386522 h 3909391"/>
              <a:gd name="connsiteX1" fmla="*/ 905566 w 3114262"/>
              <a:gd name="connsiteY1" fmla="*/ 3909391 h 3909391"/>
              <a:gd name="connsiteX2" fmla="*/ 2893392 w 3114262"/>
              <a:gd name="connsiteY2" fmla="*/ 408609 h 3909391"/>
              <a:gd name="connsiteX3" fmla="*/ 3114262 w 3114262"/>
              <a:gd name="connsiteY3" fmla="*/ 0 h 3909391"/>
              <a:gd name="connsiteX0" fmla="*/ 0 w 3114262"/>
              <a:gd name="connsiteY0" fmla="*/ 386522 h 1468783"/>
              <a:gd name="connsiteX1" fmla="*/ 2241827 w 3114262"/>
              <a:gd name="connsiteY1" fmla="*/ 1468783 h 1468783"/>
              <a:gd name="connsiteX2" fmla="*/ 2893392 w 3114262"/>
              <a:gd name="connsiteY2" fmla="*/ 408609 h 1468783"/>
              <a:gd name="connsiteX3" fmla="*/ 3114262 w 3114262"/>
              <a:gd name="connsiteY3" fmla="*/ 0 h 1468783"/>
              <a:gd name="connsiteX0" fmla="*/ 0 w 3158436"/>
              <a:gd name="connsiteY0" fmla="*/ 99391 h 1468783"/>
              <a:gd name="connsiteX1" fmla="*/ 2286001 w 3158436"/>
              <a:gd name="connsiteY1" fmla="*/ 1468783 h 1468783"/>
              <a:gd name="connsiteX2" fmla="*/ 2937566 w 3158436"/>
              <a:gd name="connsiteY2" fmla="*/ 408609 h 1468783"/>
              <a:gd name="connsiteX3" fmla="*/ 3158436 w 3158436"/>
              <a:gd name="connsiteY3" fmla="*/ 0 h 1468783"/>
              <a:gd name="connsiteX0" fmla="*/ 0 w 3180523"/>
              <a:gd name="connsiteY0" fmla="*/ 110434 h 1479826"/>
              <a:gd name="connsiteX1" fmla="*/ 2286001 w 3180523"/>
              <a:gd name="connsiteY1" fmla="*/ 1479826 h 1479826"/>
              <a:gd name="connsiteX2" fmla="*/ 2937566 w 3180523"/>
              <a:gd name="connsiteY2" fmla="*/ 419652 h 1479826"/>
              <a:gd name="connsiteX3" fmla="*/ 3180523 w 3180523"/>
              <a:gd name="connsiteY3" fmla="*/ 0 h 1479826"/>
              <a:gd name="connsiteX0" fmla="*/ 0 w 3180523"/>
              <a:gd name="connsiteY0" fmla="*/ 110434 h 1479826"/>
              <a:gd name="connsiteX1" fmla="*/ 2286001 w 3180523"/>
              <a:gd name="connsiteY1" fmla="*/ 1479826 h 1479826"/>
              <a:gd name="connsiteX2" fmla="*/ 3180523 w 3180523"/>
              <a:gd name="connsiteY2" fmla="*/ 0 h 1479826"/>
              <a:gd name="connsiteX0" fmla="*/ 0 w 3136349"/>
              <a:gd name="connsiteY0" fmla="*/ 132521 h 1501913"/>
              <a:gd name="connsiteX1" fmla="*/ 2286001 w 3136349"/>
              <a:gd name="connsiteY1" fmla="*/ 1501913 h 1501913"/>
              <a:gd name="connsiteX2" fmla="*/ 3136349 w 3136349"/>
              <a:gd name="connsiteY2" fmla="*/ 0 h 1501913"/>
              <a:gd name="connsiteX0" fmla="*/ 0 w 2838175"/>
              <a:gd name="connsiteY0" fmla="*/ 187738 h 1557130"/>
              <a:gd name="connsiteX1" fmla="*/ 2286001 w 2838175"/>
              <a:gd name="connsiteY1" fmla="*/ 1557130 h 1557130"/>
              <a:gd name="connsiteX2" fmla="*/ 2838175 w 2838175"/>
              <a:gd name="connsiteY2" fmla="*/ 0 h 1557130"/>
              <a:gd name="connsiteX0" fmla="*/ 0 w 2838175"/>
              <a:gd name="connsiteY0" fmla="*/ 187738 h 1722782"/>
              <a:gd name="connsiteX1" fmla="*/ 2782957 w 2838175"/>
              <a:gd name="connsiteY1" fmla="*/ 1722782 h 1722782"/>
              <a:gd name="connsiteX2" fmla="*/ 2838175 w 2838175"/>
              <a:gd name="connsiteY2" fmla="*/ 0 h 1722782"/>
              <a:gd name="connsiteX0" fmla="*/ 0 w 2816088"/>
              <a:gd name="connsiteY0" fmla="*/ 220868 h 1755912"/>
              <a:gd name="connsiteX1" fmla="*/ 2782957 w 2816088"/>
              <a:gd name="connsiteY1" fmla="*/ 1755912 h 1755912"/>
              <a:gd name="connsiteX2" fmla="*/ 2816088 w 2816088"/>
              <a:gd name="connsiteY2" fmla="*/ 0 h 1755912"/>
              <a:gd name="connsiteX0" fmla="*/ 0 w 2816088"/>
              <a:gd name="connsiteY0" fmla="*/ 220868 h 1755912"/>
              <a:gd name="connsiteX1" fmla="*/ 2782957 w 2816088"/>
              <a:gd name="connsiteY1" fmla="*/ 1755912 h 1755912"/>
              <a:gd name="connsiteX2" fmla="*/ 2816088 w 2816088"/>
              <a:gd name="connsiteY2" fmla="*/ 0 h 1755912"/>
            </a:gdLst>
            <a:ahLst/>
            <a:cxnLst>
              <a:cxn ang="0">
                <a:pos x="connsiteX0" y="connsiteY0"/>
              </a:cxn>
              <a:cxn ang="0">
                <a:pos x="connsiteX1" y="connsiteY1"/>
              </a:cxn>
              <a:cxn ang="0">
                <a:pos x="connsiteX2" y="connsiteY2"/>
              </a:cxn>
            </a:cxnLst>
            <a:rect l="l" t="t" r="r" b="b"/>
            <a:pathLst>
              <a:path w="2816088" h="1755912">
                <a:moveTo>
                  <a:pt x="0" y="220868"/>
                </a:moveTo>
                <a:lnTo>
                  <a:pt x="2782957" y="1755912"/>
                </a:lnTo>
                <a:cubicBezTo>
                  <a:pt x="2794001" y="1170608"/>
                  <a:pt x="2794000" y="982869"/>
                  <a:pt x="2816088" y="0"/>
                </a:cubicBezTo>
              </a:path>
            </a:pathLst>
          </a:custGeom>
          <a:ln>
            <a:solidFill>
              <a:schemeClr val="tx1"/>
            </a:solidFill>
            <a:headEnd type="none"/>
            <a:tailEnd type="triangle"/>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54" name="TextBox 153"/>
          <p:cNvSpPr txBox="1"/>
          <p:nvPr/>
        </p:nvSpPr>
        <p:spPr>
          <a:xfrm>
            <a:off x="364460" y="3666442"/>
            <a:ext cx="4066738" cy="830997"/>
          </a:xfrm>
          <a:prstGeom prst="rect">
            <a:avLst/>
          </a:prstGeom>
          <a:noFill/>
        </p:spPr>
        <p:txBody>
          <a:bodyPr wrap="none" rtlCol="0">
            <a:spAutoFit/>
          </a:bodyPr>
          <a:lstStyle/>
          <a:p>
            <a:r>
              <a:rPr lang="en-US" dirty="0" smtClean="0"/>
              <a:t>-Nonlinear Spectral Mixing</a:t>
            </a:r>
          </a:p>
          <a:p>
            <a:r>
              <a:rPr lang="en-US" dirty="0" smtClean="0"/>
              <a:t>-Glint Effects Lessened</a:t>
            </a:r>
            <a:endParaRPr lang="en-US" dirty="0"/>
          </a:p>
        </p:txBody>
      </p:sp>
      <p:sp>
        <p:nvSpPr>
          <p:cNvPr id="155" name="Freeform 154"/>
          <p:cNvSpPr/>
          <p:nvPr/>
        </p:nvSpPr>
        <p:spPr>
          <a:xfrm>
            <a:off x="2239618" y="627267"/>
            <a:ext cx="3125306" cy="4417391"/>
          </a:xfrm>
          <a:custGeom>
            <a:avLst/>
            <a:gdLst>
              <a:gd name="connsiteX0" fmla="*/ 0 w 2937565"/>
              <a:gd name="connsiteY0" fmla="*/ 231913 h 3500782"/>
              <a:gd name="connsiteX1" fmla="*/ 949739 w 2937565"/>
              <a:gd name="connsiteY1" fmla="*/ 3500782 h 3500782"/>
              <a:gd name="connsiteX2" fmla="*/ 2937565 w 2937565"/>
              <a:gd name="connsiteY2" fmla="*/ 0 h 3500782"/>
              <a:gd name="connsiteX3" fmla="*/ 2937565 w 2937565"/>
              <a:gd name="connsiteY3" fmla="*/ 0 h 3500782"/>
              <a:gd name="connsiteX0" fmla="*/ 0 w 2893392"/>
              <a:gd name="connsiteY0" fmla="*/ 0 h 3522869"/>
              <a:gd name="connsiteX1" fmla="*/ 905566 w 2893392"/>
              <a:gd name="connsiteY1" fmla="*/ 3522869 h 3522869"/>
              <a:gd name="connsiteX2" fmla="*/ 2893392 w 2893392"/>
              <a:gd name="connsiteY2" fmla="*/ 22087 h 3522869"/>
              <a:gd name="connsiteX3" fmla="*/ 2893392 w 2893392"/>
              <a:gd name="connsiteY3" fmla="*/ 22087 h 3522869"/>
              <a:gd name="connsiteX0" fmla="*/ 0 w 3114262"/>
              <a:gd name="connsiteY0" fmla="*/ 386522 h 3909391"/>
              <a:gd name="connsiteX1" fmla="*/ 905566 w 3114262"/>
              <a:gd name="connsiteY1" fmla="*/ 3909391 h 3909391"/>
              <a:gd name="connsiteX2" fmla="*/ 2893392 w 3114262"/>
              <a:gd name="connsiteY2" fmla="*/ 408609 h 3909391"/>
              <a:gd name="connsiteX3" fmla="*/ 3114262 w 3114262"/>
              <a:gd name="connsiteY3" fmla="*/ 0 h 3909391"/>
              <a:gd name="connsiteX0" fmla="*/ 0 w 3114262"/>
              <a:gd name="connsiteY0" fmla="*/ 386522 h 3964608"/>
              <a:gd name="connsiteX1" fmla="*/ 3003827 w 3114262"/>
              <a:gd name="connsiteY1" fmla="*/ 3964608 h 3964608"/>
              <a:gd name="connsiteX2" fmla="*/ 2893392 w 3114262"/>
              <a:gd name="connsiteY2" fmla="*/ 408609 h 3964608"/>
              <a:gd name="connsiteX3" fmla="*/ 3114262 w 3114262"/>
              <a:gd name="connsiteY3" fmla="*/ 0 h 3964608"/>
              <a:gd name="connsiteX0" fmla="*/ 0 w 3260822"/>
              <a:gd name="connsiteY0" fmla="*/ 386522 h 3964608"/>
              <a:gd name="connsiteX1" fmla="*/ 3003827 w 3260822"/>
              <a:gd name="connsiteY1" fmla="*/ 3964608 h 3964608"/>
              <a:gd name="connsiteX2" fmla="*/ 3114262 w 3260822"/>
              <a:gd name="connsiteY2" fmla="*/ 0 h 3964608"/>
              <a:gd name="connsiteX0" fmla="*/ 0 w 3114262"/>
              <a:gd name="connsiteY0" fmla="*/ 386522 h 3964608"/>
              <a:gd name="connsiteX1" fmla="*/ 3003827 w 3114262"/>
              <a:gd name="connsiteY1" fmla="*/ 3964608 h 3964608"/>
              <a:gd name="connsiteX2" fmla="*/ 3114262 w 3114262"/>
              <a:gd name="connsiteY2" fmla="*/ 0 h 3964608"/>
              <a:gd name="connsiteX0" fmla="*/ 0 w 3114262"/>
              <a:gd name="connsiteY0" fmla="*/ 386522 h 4240695"/>
              <a:gd name="connsiteX1" fmla="*/ 3036958 w 3114262"/>
              <a:gd name="connsiteY1" fmla="*/ 4240695 h 4240695"/>
              <a:gd name="connsiteX2" fmla="*/ 3114262 w 3114262"/>
              <a:gd name="connsiteY2" fmla="*/ 0 h 4240695"/>
              <a:gd name="connsiteX0" fmla="*/ 0 w 3125306"/>
              <a:gd name="connsiteY0" fmla="*/ 485913 h 4340086"/>
              <a:gd name="connsiteX1" fmla="*/ 3036958 w 3125306"/>
              <a:gd name="connsiteY1" fmla="*/ 4340086 h 4340086"/>
              <a:gd name="connsiteX2" fmla="*/ 3125306 w 3125306"/>
              <a:gd name="connsiteY2" fmla="*/ 0 h 4340086"/>
              <a:gd name="connsiteX0" fmla="*/ 0 w 3125306"/>
              <a:gd name="connsiteY0" fmla="*/ 563218 h 4417391"/>
              <a:gd name="connsiteX1" fmla="*/ 3036958 w 3125306"/>
              <a:gd name="connsiteY1" fmla="*/ 4417391 h 4417391"/>
              <a:gd name="connsiteX2" fmla="*/ 3125306 w 3125306"/>
              <a:gd name="connsiteY2" fmla="*/ 0 h 4417391"/>
            </a:gdLst>
            <a:ahLst/>
            <a:cxnLst>
              <a:cxn ang="0">
                <a:pos x="connsiteX0" y="connsiteY0"/>
              </a:cxn>
              <a:cxn ang="0">
                <a:pos x="connsiteX1" y="connsiteY1"/>
              </a:cxn>
              <a:cxn ang="0">
                <a:pos x="connsiteX2" y="connsiteY2"/>
              </a:cxn>
            </a:cxnLst>
            <a:rect l="l" t="t" r="r" b="b"/>
            <a:pathLst>
              <a:path w="3125306" h="4417391">
                <a:moveTo>
                  <a:pt x="0" y="563218"/>
                </a:moveTo>
                <a:lnTo>
                  <a:pt x="3036958" y="4417391"/>
                </a:lnTo>
                <a:cubicBezTo>
                  <a:pt x="3059046" y="3392189"/>
                  <a:pt x="3102299" y="825960"/>
                  <a:pt x="3125306" y="0"/>
                </a:cubicBezTo>
              </a:path>
            </a:pathLst>
          </a:custGeom>
          <a:ln>
            <a:solidFill>
              <a:schemeClr val="tx1"/>
            </a:solidFill>
            <a:headEnd type="none"/>
            <a:tailEnd type="triangle"/>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97600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descr="Figure_Emergent_Soil_v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114717" cy="6858000"/>
          </a:xfrm>
          <a:prstGeom prst="rect">
            <a:avLst/>
          </a:prstGeom>
        </p:spPr>
      </p:pic>
      <p:graphicFrame>
        <p:nvGraphicFramePr>
          <p:cNvPr id="75" name="Object 74"/>
          <p:cNvGraphicFramePr>
            <a:graphicFrameLocks noChangeAspect="1"/>
          </p:cNvGraphicFramePr>
          <p:nvPr>
            <p:extLst>
              <p:ext uri="{D42A27DB-BD31-4B8C-83A1-F6EECF244321}">
                <p14:modId xmlns:p14="http://schemas.microsoft.com/office/powerpoint/2010/main" val="1982107830"/>
              </p:ext>
            </p:extLst>
          </p:nvPr>
        </p:nvGraphicFramePr>
        <p:xfrm>
          <a:off x="6726308" y="574261"/>
          <a:ext cx="2099173" cy="1170810"/>
        </p:xfrm>
        <a:graphic>
          <a:graphicData uri="http://schemas.openxmlformats.org/presentationml/2006/ole">
            <mc:AlternateContent xmlns:mc="http://schemas.openxmlformats.org/markup-compatibility/2006">
              <mc:Choice xmlns:v="urn:schemas-microsoft-com:vml" Requires="v">
                <p:oleObj spid="_x0000_s1030" name="Equation" r:id="rId4" imgW="774700" imgH="431800" progId="Equation.3">
                  <p:embed/>
                </p:oleObj>
              </mc:Choice>
              <mc:Fallback>
                <p:oleObj name="Equation" r:id="rId4" imgW="774700" imgH="431800" progId="Equation.3">
                  <p:embed/>
                  <p:pic>
                    <p:nvPicPr>
                      <p:cNvPr id="0" name=""/>
                      <p:cNvPicPr/>
                      <p:nvPr/>
                    </p:nvPicPr>
                    <p:blipFill>
                      <a:blip r:embed="rId5"/>
                      <a:stretch>
                        <a:fillRect/>
                      </a:stretch>
                    </p:blipFill>
                    <p:spPr>
                      <a:xfrm>
                        <a:off x="6726308" y="574261"/>
                        <a:ext cx="2099173" cy="1170810"/>
                      </a:xfrm>
                      <a:prstGeom prst="rect">
                        <a:avLst/>
                      </a:prstGeom>
                    </p:spPr>
                  </p:pic>
                </p:oleObj>
              </mc:Fallback>
            </mc:AlternateContent>
          </a:graphicData>
        </a:graphic>
      </p:graphicFrame>
    </p:spTree>
    <p:extLst>
      <p:ext uri="{BB962C8B-B14F-4D97-AF65-F5344CB8AC3E}">
        <p14:creationId xmlns:p14="http://schemas.microsoft.com/office/powerpoint/2010/main" val="3191408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1" name="Rectangle 9"/>
          <p:cNvSpPr>
            <a:spLocks noChangeArrowheads="1"/>
          </p:cNvSpPr>
          <p:nvPr/>
        </p:nvSpPr>
        <p:spPr bwMode="auto">
          <a:xfrm>
            <a:off x="0" y="0"/>
            <a:ext cx="9144000" cy="6858000"/>
          </a:xfrm>
          <a:prstGeom prst="rect">
            <a:avLst/>
          </a:prstGeom>
          <a:gradFill rotWithShape="0">
            <a:gsLst>
              <a:gs pos="0">
                <a:srgbClr val="E7F6FF"/>
              </a:gs>
              <a:gs pos="100000">
                <a:srgbClr val="80DAF0"/>
              </a:gs>
            </a:gsLst>
            <a:lin ang="5400000" scaled="1"/>
          </a:gradFill>
          <a:ln w="9525">
            <a:solidFill>
              <a:schemeClr val="tx1"/>
            </a:solidFill>
            <a:miter lim="800000"/>
            <a:headEnd/>
            <a:tailEnd/>
          </a:ln>
        </p:spPr>
        <p:txBody>
          <a:bodyPr wrap="none" anchor="ctr"/>
          <a:lstStyle/>
          <a:p>
            <a:endParaRPr lang="en-US"/>
          </a:p>
        </p:txBody>
      </p:sp>
      <p:sp>
        <p:nvSpPr>
          <p:cNvPr id="3074" name="Text Box 2"/>
          <p:cNvSpPr txBox="1">
            <a:spLocks noChangeArrowheads="1"/>
          </p:cNvSpPr>
          <p:nvPr/>
        </p:nvSpPr>
        <p:spPr bwMode="auto">
          <a:xfrm>
            <a:off x="549275" y="1032431"/>
            <a:ext cx="8362950" cy="5570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630238" indent="-23336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accent2"/>
              </a:buClr>
              <a:buFontTx/>
              <a:buChar char="•"/>
            </a:pPr>
            <a:r>
              <a:rPr lang="en-US" sz="2200" b="0" dirty="0"/>
              <a:t>Combine the </a:t>
            </a:r>
            <a:r>
              <a:rPr lang="en-US" sz="2200" dirty="0">
                <a:solidFill>
                  <a:srgbClr val="482B14"/>
                </a:solidFill>
              </a:rPr>
              <a:t>Soil BRDF model</a:t>
            </a:r>
            <a:r>
              <a:rPr lang="en-US" sz="2200" b="0" dirty="0"/>
              <a:t> (Walthall, 1985) in the </a:t>
            </a:r>
            <a:r>
              <a:rPr lang="en-US" sz="2200" dirty="0">
                <a:solidFill>
                  <a:srgbClr val="3B9604"/>
                </a:solidFill>
              </a:rPr>
              <a:t>ACRM vegetation canopy reflectance model</a:t>
            </a:r>
            <a:r>
              <a:rPr lang="en-US" sz="2200" b="0" dirty="0"/>
              <a:t> (</a:t>
            </a:r>
            <a:r>
              <a:rPr lang="en-US" sz="2200" b="0" dirty="0" err="1"/>
              <a:t>Kuusk</a:t>
            </a:r>
            <a:r>
              <a:rPr lang="en-US" sz="2200" b="0" dirty="0"/>
              <a:t>, 1996) with an </a:t>
            </a:r>
            <a:r>
              <a:rPr lang="en-US" sz="2200" dirty="0">
                <a:solidFill>
                  <a:schemeClr val="hlink"/>
                </a:solidFill>
              </a:rPr>
              <a:t>aquatic background model</a:t>
            </a:r>
            <a:r>
              <a:rPr lang="en-US" sz="2200" b="0" dirty="0"/>
              <a:t>.</a:t>
            </a:r>
            <a:endParaRPr lang="en-US" sz="2200" b="0" dirty="0">
              <a:latin typeface="Times New Roman" charset="0"/>
            </a:endParaRPr>
          </a:p>
          <a:p>
            <a:pPr>
              <a:buClr>
                <a:schemeClr val="accent2"/>
              </a:buClr>
            </a:pPr>
            <a:r>
              <a:rPr lang="en-US" sz="4000" b="0" i="1" dirty="0" smtClean="0">
                <a:latin typeface="Symbol Proportional BT" charset="2"/>
                <a:cs typeface="Symbol Proportional BT" charset="2"/>
                <a:sym typeface="Symbol" charset="0"/>
              </a:rPr>
              <a:t>         </a:t>
            </a:r>
            <a:r>
              <a:rPr lang="en-US" sz="4000" b="0" i="1" dirty="0" err="1" smtClean="0">
                <a:latin typeface="Symbol Proportional BT" charset="2"/>
                <a:cs typeface="Symbol Proportional BT" charset="2"/>
                <a:sym typeface="Symbol" charset="0"/>
              </a:rPr>
              <a:t>r</a:t>
            </a:r>
            <a:r>
              <a:rPr lang="en-US" sz="4000" b="0" i="1" baseline="-25000" dirty="0" err="1" smtClean="0">
                <a:latin typeface="Times New Roman" charset="0"/>
              </a:rPr>
              <a:t>aquatic</a:t>
            </a:r>
            <a:r>
              <a:rPr lang="en-US" sz="4000" b="0" dirty="0" smtClean="0">
                <a:latin typeface="Times New Roman" charset="0"/>
              </a:rPr>
              <a:t> </a:t>
            </a:r>
            <a:r>
              <a:rPr lang="en-US" sz="4000" b="0" dirty="0">
                <a:latin typeface="Times New Roman" charset="0"/>
              </a:rPr>
              <a:t>= </a:t>
            </a:r>
            <a:r>
              <a:rPr lang="en-US" sz="4000" b="0" dirty="0" smtClean="0">
                <a:latin typeface="Times New Roman" charset="0"/>
              </a:rPr>
              <a:t>(</a:t>
            </a:r>
            <a:r>
              <a:rPr lang="en-US" sz="4000" b="0" i="1" dirty="0" smtClean="0">
                <a:solidFill>
                  <a:srgbClr val="A90127"/>
                </a:solidFill>
                <a:latin typeface="Symbol Proportional BT" charset="2"/>
                <a:cs typeface="Symbol Proportional BT" charset="2"/>
                <a:sym typeface="Symbol" charset="0"/>
              </a:rPr>
              <a:t>b</a:t>
            </a:r>
            <a:r>
              <a:rPr lang="en-US" sz="4000" b="0" dirty="0" smtClean="0">
                <a:latin typeface="Times New Roman" charset="0"/>
              </a:rPr>
              <a:t>-</a:t>
            </a:r>
            <a:r>
              <a:rPr lang="en-US" sz="4000" b="0" dirty="0">
                <a:latin typeface="Times New Roman" charset="0"/>
              </a:rPr>
              <a:t>1</a:t>
            </a:r>
            <a:r>
              <a:rPr lang="en-US" sz="4000" b="0" dirty="0" smtClean="0">
                <a:latin typeface="Times New Roman" charset="0"/>
              </a:rPr>
              <a:t>) </a:t>
            </a:r>
            <a:r>
              <a:rPr lang="en-US" sz="4000" b="0" i="1" dirty="0" err="1" smtClean="0">
                <a:latin typeface="Symbol Proportional BT" charset="2"/>
                <a:cs typeface="Symbol Proportional BT" charset="2"/>
                <a:sym typeface="Symbol" charset="0"/>
              </a:rPr>
              <a:t>r</a:t>
            </a:r>
            <a:r>
              <a:rPr lang="en-US" sz="4000" b="0" i="1" baseline="-25000" dirty="0" err="1" smtClean="0">
                <a:latin typeface="Times New Roman" charset="0"/>
              </a:rPr>
              <a:t>soil</a:t>
            </a:r>
            <a:r>
              <a:rPr lang="en-US" sz="4000" b="0" dirty="0" smtClean="0">
                <a:latin typeface="Times New Roman" charset="0"/>
              </a:rPr>
              <a:t> </a:t>
            </a:r>
            <a:r>
              <a:rPr lang="en-US" sz="4000" b="0" dirty="0">
                <a:latin typeface="Times New Roman" charset="0"/>
              </a:rPr>
              <a:t>+ </a:t>
            </a:r>
            <a:r>
              <a:rPr lang="en-US" sz="4000" b="0" i="1" dirty="0" smtClean="0">
                <a:solidFill>
                  <a:srgbClr val="A90127"/>
                </a:solidFill>
                <a:latin typeface="Symbol Proportional BT" charset="2"/>
                <a:cs typeface="Symbol Proportional BT" charset="2"/>
                <a:sym typeface="Symbol" charset="0"/>
              </a:rPr>
              <a:t>b </a:t>
            </a:r>
            <a:r>
              <a:rPr lang="en-US" sz="4000" b="0" i="1" dirty="0" err="1" smtClean="0">
                <a:latin typeface="Symbol Proportional BT" charset="2"/>
                <a:cs typeface="Symbol Proportional BT" charset="2"/>
                <a:sym typeface="Symbol" charset="0"/>
              </a:rPr>
              <a:t>r</a:t>
            </a:r>
            <a:r>
              <a:rPr lang="en-US" sz="4000" b="0" i="1" baseline="-25000" dirty="0" err="1" smtClean="0">
                <a:latin typeface="Times New Roman" charset="0"/>
              </a:rPr>
              <a:t>water</a:t>
            </a:r>
            <a:endParaRPr lang="en-US" sz="4000" b="0" dirty="0">
              <a:latin typeface="Times New Roman" charset="0"/>
            </a:endParaRPr>
          </a:p>
          <a:p>
            <a:pPr>
              <a:buClr>
                <a:schemeClr val="accent2"/>
              </a:buClr>
              <a:buFontTx/>
              <a:buChar char="•"/>
            </a:pPr>
            <a:endParaRPr lang="en-US" sz="1000" b="0" dirty="0"/>
          </a:p>
          <a:p>
            <a:pPr>
              <a:buClr>
                <a:schemeClr val="accent2"/>
              </a:buClr>
              <a:buFontTx/>
              <a:buChar char="•"/>
            </a:pPr>
            <a:r>
              <a:rPr lang="en-US" sz="2200" dirty="0">
                <a:solidFill>
                  <a:schemeClr val="hlink"/>
                </a:solidFill>
              </a:rPr>
              <a:t>Aquatic background model</a:t>
            </a:r>
            <a:r>
              <a:rPr lang="en-US" sz="2200" b="0" dirty="0"/>
              <a:t> has a </a:t>
            </a:r>
            <a:r>
              <a:rPr lang="en-US" sz="2200" u="sng" dirty="0"/>
              <a:t>specular</a:t>
            </a:r>
            <a:r>
              <a:rPr lang="en-US" sz="2200" b="0" dirty="0"/>
              <a:t> component and </a:t>
            </a:r>
            <a:r>
              <a:rPr lang="en-US" sz="2200" u="sng" dirty="0"/>
              <a:t>diffuse</a:t>
            </a:r>
            <a:r>
              <a:rPr lang="en-US" sz="2200" dirty="0"/>
              <a:t> </a:t>
            </a:r>
            <a:r>
              <a:rPr lang="en-US" sz="2200" b="0" dirty="0"/>
              <a:t>component.</a:t>
            </a:r>
            <a:endParaRPr lang="en-US" b="0" dirty="0"/>
          </a:p>
          <a:p>
            <a:pPr>
              <a:buClr>
                <a:schemeClr val="accent2"/>
              </a:buClr>
              <a:buFontTx/>
              <a:buChar char="•"/>
            </a:pPr>
            <a:endParaRPr lang="en-US" sz="800" b="0" dirty="0">
              <a:latin typeface="Times New Roman" charset="0"/>
            </a:endParaRPr>
          </a:p>
          <a:p>
            <a:pPr>
              <a:buClr>
                <a:schemeClr val="accent2"/>
              </a:buClr>
              <a:buFontTx/>
              <a:buChar char="•"/>
            </a:pPr>
            <a:r>
              <a:rPr lang="en-US" dirty="0"/>
              <a:t>Specular component</a:t>
            </a:r>
            <a:r>
              <a:rPr lang="en-US" b="0" dirty="0"/>
              <a:t>:</a:t>
            </a:r>
          </a:p>
          <a:p>
            <a:pPr lvl="1">
              <a:buClr>
                <a:schemeClr val="accent2"/>
              </a:buClr>
              <a:buFontTx/>
              <a:buChar char="–"/>
            </a:pPr>
            <a:r>
              <a:rPr lang="en-US" sz="2200" b="0" dirty="0"/>
              <a:t>Water surface </a:t>
            </a:r>
            <a:r>
              <a:rPr lang="en-US" sz="2200" b="0" dirty="0" err="1"/>
              <a:t>refectance</a:t>
            </a:r>
            <a:r>
              <a:rPr lang="en-US" sz="2200" b="0" dirty="0"/>
              <a:t> from Fresnel equations.</a:t>
            </a:r>
          </a:p>
          <a:p>
            <a:pPr lvl="1">
              <a:buClr>
                <a:schemeClr val="accent2"/>
              </a:buClr>
              <a:buFontTx/>
              <a:buChar char="–"/>
            </a:pPr>
            <a:r>
              <a:rPr lang="en-US" sz="2200" b="0" dirty="0"/>
              <a:t>Surface roughness</a:t>
            </a:r>
            <a:r>
              <a:rPr lang="en-US" sz="2200" b="0" dirty="0">
                <a:latin typeface="Times New Roman" charset="0"/>
              </a:rPr>
              <a:t> </a:t>
            </a:r>
            <a:r>
              <a:rPr lang="en-US" sz="2200" b="0" dirty="0" smtClean="0">
                <a:latin typeface="Times New Roman" charset="0"/>
              </a:rPr>
              <a:t>(</a:t>
            </a:r>
            <a:r>
              <a:rPr lang="en-US" sz="2200" b="0" dirty="0" smtClean="0">
                <a:solidFill>
                  <a:srgbClr val="A90127"/>
                </a:solidFill>
                <a:latin typeface="Symbol Proportional BT" charset="2"/>
                <a:cs typeface="Symbol Proportional BT" charset="2"/>
                <a:sym typeface="Symbol" charset="0"/>
              </a:rPr>
              <a:t>s</a:t>
            </a:r>
            <a:r>
              <a:rPr lang="en-US" sz="2200" b="0" dirty="0" smtClean="0">
                <a:latin typeface="Times New Roman" charset="0"/>
              </a:rPr>
              <a:t>) </a:t>
            </a:r>
            <a:r>
              <a:rPr lang="en-US" sz="2200" b="0" dirty="0"/>
              <a:t>based on Cox and </a:t>
            </a:r>
            <a:r>
              <a:rPr lang="en-US" sz="2200" b="0" dirty="0" err="1"/>
              <a:t>Munk</a:t>
            </a:r>
            <a:r>
              <a:rPr lang="en-US" sz="2200" b="0" dirty="0"/>
              <a:t> (1956).</a:t>
            </a:r>
          </a:p>
          <a:p>
            <a:pPr lvl="1">
              <a:buClr>
                <a:schemeClr val="accent2"/>
              </a:buClr>
              <a:buFontTx/>
              <a:buChar char="–"/>
            </a:pPr>
            <a:r>
              <a:rPr lang="en-US" sz="2200" b="0" dirty="0"/>
              <a:t>Primarily affects </a:t>
            </a:r>
            <a:r>
              <a:rPr lang="en-US" sz="2200" dirty="0">
                <a:solidFill>
                  <a:srgbClr val="A90127"/>
                </a:solidFill>
              </a:rPr>
              <a:t>reflectance anisotropy</a:t>
            </a:r>
            <a:r>
              <a:rPr lang="en-US" sz="2200" b="0" dirty="0"/>
              <a:t>.</a:t>
            </a:r>
            <a:endParaRPr lang="en-US" b="0" dirty="0"/>
          </a:p>
          <a:p>
            <a:pPr>
              <a:buClr>
                <a:schemeClr val="accent2"/>
              </a:buClr>
              <a:buFontTx/>
              <a:buChar char="•"/>
            </a:pPr>
            <a:endParaRPr lang="en-US" sz="800" b="0" dirty="0">
              <a:latin typeface="Times New Roman" charset="0"/>
            </a:endParaRPr>
          </a:p>
          <a:p>
            <a:pPr>
              <a:buClr>
                <a:schemeClr val="accent2"/>
              </a:buClr>
              <a:buFontTx/>
              <a:buChar char="•"/>
            </a:pPr>
            <a:r>
              <a:rPr lang="en-US" dirty="0"/>
              <a:t>Diffuse component</a:t>
            </a:r>
            <a:r>
              <a:rPr lang="en-US" b="0" dirty="0"/>
              <a:t>:</a:t>
            </a:r>
          </a:p>
          <a:p>
            <a:pPr lvl="1">
              <a:buClr>
                <a:schemeClr val="accent2"/>
              </a:buClr>
              <a:buFontTx/>
              <a:buChar char="–"/>
            </a:pPr>
            <a:r>
              <a:rPr lang="en-US" sz="2200" b="0" dirty="0"/>
              <a:t>Sub-surface reflectance using model by Lee et al. (1999).</a:t>
            </a:r>
          </a:p>
          <a:p>
            <a:pPr lvl="1">
              <a:buClr>
                <a:schemeClr val="accent2"/>
              </a:buClr>
              <a:buFontTx/>
              <a:buChar char="–"/>
            </a:pPr>
            <a:r>
              <a:rPr lang="en-US" sz="2200" b="0" dirty="0"/>
              <a:t>Subsurface reflectance isotropy assumed.</a:t>
            </a:r>
          </a:p>
          <a:p>
            <a:pPr lvl="1">
              <a:buClr>
                <a:schemeClr val="accent2"/>
              </a:buClr>
              <a:buFontTx/>
              <a:buChar char="–"/>
            </a:pPr>
            <a:r>
              <a:rPr lang="en-US" sz="2200" b="0" dirty="0"/>
              <a:t>Primarily affects canopy </a:t>
            </a:r>
            <a:r>
              <a:rPr lang="en-US" sz="2200" dirty="0">
                <a:solidFill>
                  <a:srgbClr val="A90127"/>
                </a:solidFill>
              </a:rPr>
              <a:t>spectral characteristics</a:t>
            </a:r>
            <a:r>
              <a:rPr lang="en-US" sz="2200" b="0" dirty="0"/>
              <a:t>.</a:t>
            </a:r>
          </a:p>
        </p:txBody>
      </p:sp>
      <p:sp>
        <p:nvSpPr>
          <p:cNvPr id="3079" name="Text Box 7"/>
          <p:cNvSpPr txBox="1">
            <a:spLocks noChangeArrowheads="1"/>
          </p:cNvSpPr>
          <p:nvPr/>
        </p:nvSpPr>
        <p:spPr bwMode="auto">
          <a:xfrm>
            <a:off x="1062038" y="147638"/>
            <a:ext cx="7118350"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600"/>
              <a:t>WCRM - Wetland Canopy Reflectance Model</a:t>
            </a:r>
          </a:p>
          <a:p>
            <a:pPr algn="ctr"/>
            <a:r>
              <a:rPr lang="en-US" sz="2600"/>
              <a:t>Modeling Approach</a:t>
            </a:r>
          </a:p>
        </p:txBody>
      </p:sp>
      <p:sp>
        <p:nvSpPr>
          <p:cNvPr id="3085" name="Text Box 13"/>
          <p:cNvSpPr txBox="1">
            <a:spLocks noChangeArrowheads="1"/>
          </p:cNvSpPr>
          <p:nvPr/>
        </p:nvSpPr>
        <p:spPr bwMode="auto">
          <a:xfrm>
            <a:off x="8761413" y="6381750"/>
            <a:ext cx="35401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fld id="{9E54FDCF-82A3-C843-8503-4A05660AA191}" type="slidenum">
              <a:rPr lang="en-US" b="0">
                <a:solidFill>
                  <a:srgbClr val="0063E3"/>
                </a:solidFill>
              </a:rPr>
              <a:pPr/>
              <a:t>13</a:t>
            </a:fld>
            <a:endParaRPr lang="en-US" b="0">
              <a:solidFill>
                <a:srgbClr val="0063E3"/>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87" name="Text Box 51"/>
          <p:cNvSpPr txBox="1">
            <a:spLocks noChangeArrowheads="1"/>
          </p:cNvSpPr>
          <p:nvPr/>
        </p:nvSpPr>
        <p:spPr bwMode="auto">
          <a:xfrm>
            <a:off x="5537200" y="2084388"/>
            <a:ext cx="6016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t></a:t>
            </a:r>
          </a:p>
        </p:txBody>
      </p:sp>
      <p:sp>
        <p:nvSpPr>
          <p:cNvPr id="39988" name="Rectangle 52"/>
          <p:cNvSpPr>
            <a:spLocks noChangeArrowheads="1"/>
          </p:cNvSpPr>
          <p:nvPr/>
        </p:nvSpPr>
        <p:spPr bwMode="auto">
          <a:xfrm>
            <a:off x="4068763" y="2109788"/>
            <a:ext cx="1211262" cy="957262"/>
          </a:xfrm>
          <a:prstGeom prst="rect">
            <a:avLst/>
          </a:prstGeom>
          <a:solidFill>
            <a:srgbClr val="06CE20"/>
          </a:solidFill>
          <a:ln w="9525">
            <a:solidFill>
              <a:schemeClr val="tx1"/>
            </a:solidFill>
            <a:miter lim="800000"/>
            <a:headEnd/>
            <a:tailEnd/>
          </a:ln>
        </p:spPr>
        <p:txBody>
          <a:bodyPr wrap="none" anchor="ctr"/>
          <a:lstStyle/>
          <a:p>
            <a:pPr algn="ctr"/>
            <a:r>
              <a:rPr lang="en-US" sz="1200"/>
              <a:t>PROSPECT</a:t>
            </a:r>
          </a:p>
          <a:p>
            <a:pPr algn="ctr"/>
            <a:r>
              <a:rPr lang="en-US" sz="1200"/>
              <a:t>Leaf</a:t>
            </a:r>
          </a:p>
          <a:p>
            <a:pPr algn="ctr"/>
            <a:r>
              <a:rPr lang="en-US" sz="1200"/>
              <a:t>Model</a:t>
            </a:r>
          </a:p>
        </p:txBody>
      </p:sp>
      <p:sp>
        <p:nvSpPr>
          <p:cNvPr id="39989" name="Rectangle 53"/>
          <p:cNvSpPr>
            <a:spLocks noChangeArrowheads="1"/>
          </p:cNvSpPr>
          <p:nvPr/>
        </p:nvSpPr>
        <p:spPr bwMode="auto">
          <a:xfrm>
            <a:off x="5640388" y="3422650"/>
            <a:ext cx="1212850" cy="700088"/>
          </a:xfrm>
          <a:prstGeom prst="rect">
            <a:avLst/>
          </a:prstGeom>
          <a:solidFill>
            <a:srgbClr val="B7B07E"/>
          </a:solidFill>
          <a:ln w="9525">
            <a:solidFill>
              <a:schemeClr val="tx1"/>
            </a:solidFill>
            <a:miter lim="800000"/>
            <a:headEnd/>
            <a:tailEnd/>
          </a:ln>
        </p:spPr>
        <p:txBody>
          <a:bodyPr wrap="none" anchor="ctr"/>
          <a:lstStyle/>
          <a:p>
            <a:pPr algn="ctr"/>
            <a:r>
              <a:rPr lang="en-US" sz="1200"/>
              <a:t>Walthall</a:t>
            </a:r>
          </a:p>
          <a:p>
            <a:pPr algn="ctr"/>
            <a:r>
              <a:rPr lang="en-US" sz="1200"/>
              <a:t>Soil BRDF</a:t>
            </a:r>
          </a:p>
          <a:p>
            <a:pPr algn="ctr"/>
            <a:r>
              <a:rPr lang="en-US" sz="1200"/>
              <a:t>Model</a:t>
            </a:r>
          </a:p>
        </p:txBody>
      </p:sp>
      <p:sp>
        <p:nvSpPr>
          <p:cNvPr id="39990" name="Rectangle 54"/>
          <p:cNvSpPr>
            <a:spLocks noChangeArrowheads="1"/>
          </p:cNvSpPr>
          <p:nvPr/>
        </p:nvSpPr>
        <p:spPr bwMode="auto">
          <a:xfrm>
            <a:off x="5567363" y="2132013"/>
            <a:ext cx="1358900" cy="923925"/>
          </a:xfrm>
          <a:prstGeom prst="rect">
            <a:avLst/>
          </a:prstGeom>
          <a:solidFill>
            <a:srgbClr val="79C682"/>
          </a:solidFill>
          <a:ln w="9525">
            <a:solidFill>
              <a:schemeClr val="tx1"/>
            </a:solidFill>
            <a:miter lim="800000"/>
            <a:headEnd/>
            <a:tailEnd/>
          </a:ln>
        </p:spPr>
        <p:txBody>
          <a:bodyPr wrap="none" anchor="ctr"/>
          <a:lstStyle/>
          <a:p>
            <a:pPr algn="ctr"/>
            <a:r>
              <a:rPr lang="en-US" sz="1200"/>
              <a:t>Markov Chain</a:t>
            </a:r>
          </a:p>
          <a:p>
            <a:pPr algn="ctr"/>
            <a:r>
              <a:rPr lang="en-US" sz="1200"/>
              <a:t>Canopy</a:t>
            </a:r>
          </a:p>
          <a:p>
            <a:pPr algn="ctr"/>
            <a:r>
              <a:rPr lang="en-US" sz="1200"/>
              <a:t>Reflectance</a:t>
            </a:r>
          </a:p>
          <a:p>
            <a:pPr algn="ctr"/>
            <a:r>
              <a:rPr lang="en-US" sz="1200"/>
              <a:t> Model</a:t>
            </a:r>
          </a:p>
        </p:txBody>
      </p:sp>
      <p:sp>
        <p:nvSpPr>
          <p:cNvPr id="39991" name="Rectangle 55"/>
          <p:cNvSpPr>
            <a:spLocks noChangeArrowheads="1"/>
          </p:cNvSpPr>
          <p:nvPr/>
        </p:nvSpPr>
        <p:spPr bwMode="auto">
          <a:xfrm>
            <a:off x="5640388" y="4478338"/>
            <a:ext cx="1212850" cy="701675"/>
          </a:xfrm>
          <a:prstGeom prst="rect">
            <a:avLst/>
          </a:prstGeom>
          <a:solidFill>
            <a:srgbClr val="B7B07E"/>
          </a:solidFill>
          <a:ln w="9525">
            <a:solidFill>
              <a:schemeClr val="tx1"/>
            </a:solidFill>
            <a:miter lim="800000"/>
            <a:headEnd/>
            <a:tailEnd/>
          </a:ln>
        </p:spPr>
        <p:txBody>
          <a:bodyPr wrap="none" anchor="ctr"/>
          <a:lstStyle/>
          <a:p>
            <a:pPr algn="ctr"/>
            <a:r>
              <a:rPr lang="en-US" sz="1200"/>
              <a:t>Price Soil</a:t>
            </a:r>
          </a:p>
          <a:p>
            <a:pPr algn="ctr"/>
            <a:r>
              <a:rPr lang="en-US" sz="1200"/>
              <a:t>Spectrum</a:t>
            </a:r>
          </a:p>
          <a:p>
            <a:pPr algn="ctr"/>
            <a:r>
              <a:rPr lang="en-US" sz="1200"/>
              <a:t>Model</a:t>
            </a:r>
          </a:p>
        </p:txBody>
      </p:sp>
      <p:sp>
        <p:nvSpPr>
          <p:cNvPr id="39992" name="AutoShape 56"/>
          <p:cNvSpPr>
            <a:spLocks noChangeArrowheads="1"/>
          </p:cNvSpPr>
          <p:nvPr/>
        </p:nvSpPr>
        <p:spPr bwMode="auto">
          <a:xfrm rot="16200000" flipV="1">
            <a:off x="6071394" y="4182269"/>
            <a:ext cx="352425" cy="246063"/>
          </a:xfrm>
          <a:prstGeom prst="rightArrow">
            <a:avLst>
              <a:gd name="adj1" fmla="val 50000"/>
              <a:gd name="adj2" fmla="val 94118"/>
            </a:avLst>
          </a:prstGeom>
          <a:solidFill>
            <a:schemeClr val="bg2"/>
          </a:solidFill>
          <a:ln w="9525">
            <a:solidFill>
              <a:schemeClr val="tx1"/>
            </a:solidFill>
            <a:miter lim="800000"/>
            <a:headEnd/>
            <a:tailEnd/>
          </a:ln>
        </p:spPr>
        <p:txBody>
          <a:bodyPr wrap="none" anchor="ctr"/>
          <a:lstStyle/>
          <a:p>
            <a:endParaRPr lang="en-US"/>
          </a:p>
        </p:txBody>
      </p:sp>
      <p:sp>
        <p:nvSpPr>
          <p:cNvPr id="39993" name="AutoShape 57"/>
          <p:cNvSpPr>
            <a:spLocks noChangeArrowheads="1"/>
          </p:cNvSpPr>
          <p:nvPr/>
        </p:nvSpPr>
        <p:spPr bwMode="auto">
          <a:xfrm>
            <a:off x="5278438" y="2474913"/>
            <a:ext cx="280987" cy="246062"/>
          </a:xfrm>
          <a:prstGeom prst="rightArrow">
            <a:avLst>
              <a:gd name="adj1" fmla="val 50000"/>
              <a:gd name="adj2" fmla="val 75040"/>
            </a:avLst>
          </a:prstGeom>
          <a:solidFill>
            <a:schemeClr val="bg2"/>
          </a:solidFill>
          <a:ln w="9525">
            <a:solidFill>
              <a:schemeClr val="tx1"/>
            </a:solidFill>
            <a:miter lim="800000"/>
            <a:headEnd/>
            <a:tailEnd/>
          </a:ln>
        </p:spPr>
        <p:txBody>
          <a:bodyPr wrap="none" anchor="ctr"/>
          <a:lstStyle/>
          <a:p>
            <a:endParaRPr lang="en-US"/>
          </a:p>
        </p:txBody>
      </p:sp>
      <p:sp>
        <p:nvSpPr>
          <p:cNvPr id="39994" name="AutoShape 58"/>
          <p:cNvSpPr>
            <a:spLocks noChangeArrowheads="1"/>
          </p:cNvSpPr>
          <p:nvPr/>
        </p:nvSpPr>
        <p:spPr bwMode="auto">
          <a:xfrm>
            <a:off x="6926263" y="2473325"/>
            <a:ext cx="277812" cy="242888"/>
          </a:xfrm>
          <a:prstGeom prst="rightArrow">
            <a:avLst>
              <a:gd name="adj1" fmla="val 50000"/>
              <a:gd name="adj2" fmla="val 75162"/>
            </a:avLst>
          </a:prstGeom>
          <a:solidFill>
            <a:schemeClr val="bg2"/>
          </a:solidFill>
          <a:ln w="9525">
            <a:solidFill>
              <a:schemeClr val="tx1"/>
            </a:solidFill>
            <a:miter lim="800000"/>
            <a:headEnd/>
            <a:tailEnd/>
          </a:ln>
        </p:spPr>
        <p:txBody>
          <a:bodyPr wrap="none" anchor="ctr"/>
          <a:lstStyle/>
          <a:p>
            <a:endParaRPr lang="en-US"/>
          </a:p>
        </p:txBody>
      </p:sp>
      <p:sp>
        <p:nvSpPr>
          <p:cNvPr id="39995" name="AutoShape 59"/>
          <p:cNvSpPr>
            <a:spLocks noChangeArrowheads="1"/>
          </p:cNvSpPr>
          <p:nvPr/>
        </p:nvSpPr>
        <p:spPr bwMode="auto">
          <a:xfrm rot="16200000" flipV="1">
            <a:off x="6071394" y="3121819"/>
            <a:ext cx="350837" cy="244475"/>
          </a:xfrm>
          <a:prstGeom prst="rightArrow">
            <a:avLst>
              <a:gd name="adj1" fmla="val 50000"/>
              <a:gd name="adj2" fmla="val 94302"/>
            </a:avLst>
          </a:prstGeom>
          <a:solidFill>
            <a:schemeClr val="bg2"/>
          </a:solidFill>
          <a:ln w="9525">
            <a:solidFill>
              <a:schemeClr val="tx1"/>
            </a:solidFill>
            <a:miter lim="800000"/>
            <a:headEnd/>
            <a:tailEnd/>
          </a:ln>
        </p:spPr>
        <p:txBody>
          <a:bodyPr wrap="none" anchor="ctr"/>
          <a:lstStyle/>
          <a:p>
            <a:endParaRPr lang="en-US"/>
          </a:p>
        </p:txBody>
      </p:sp>
      <p:sp>
        <p:nvSpPr>
          <p:cNvPr id="39996" name="AutoShape 60"/>
          <p:cNvSpPr>
            <a:spLocks noChangeArrowheads="1"/>
          </p:cNvSpPr>
          <p:nvPr/>
        </p:nvSpPr>
        <p:spPr bwMode="auto">
          <a:xfrm rot="5400000">
            <a:off x="6071394" y="1831181"/>
            <a:ext cx="350838" cy="244475"/>
          </a:xfrm>
          <a:prstGeom prst="rightArrow">
            <a:avLst>
              <a:gd name="adj1" fmla="val 50000"/>
              <a:gd name="adj2" fmla="val 94303"/>
            </a:avLst>
          </a:prstGeom>
          <a:solidFill>
            <a:schemeClr val="bg2"/>
          </a:solidFill>
          <a:ln w="9525">
            <a:solidFill>
              <a:schemeClr val="tx1"/>
            </a:solidFill>
            <a:miter lim="800000"/>
            <a:headEnd/>
            <a:tailEnd/>
          </a:ln>
        </p:spPr>
        <p:txBody>
          <a:bodyPr wrap="none" anchor="ctr"/>
          <a:lstStyle/>
          <a:p>
            <a:endParaRPr lang="en-US"/>
          </a:p>
        </p:txBody>
      </p:sp>
      <p:sp>
        <p:nvSpPr>
          <p:cNvPr id="39997" name="Text Box 61"/>
          <p:cNvSpPr txBox="1">
            <a:spLocks noChangeArrowheads="1"/>
          </p:cNvSpPr>
          <p:nvPr/>
        </p:nvSpPr>
        <p:spPr bwMode="auto">
          <a:xfrm>
            <a:off x="5892800" y="1358900"/>
            <a:ext cx="7080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b="0"/>
              <a:t>LAI</a:t>
            </a:r>
          </a:p>
        </p:txBody>
      </p:sp>
      <p:sp>
        <p:nvSpPr>
          <p:cNvPr id="39998" name="Text Box 62"/>
          <p:cNvSpPr txBox="1">
            <a:spLocks noChangeArrowheads="1"/>
          </p:cNvSpPr>
          <p:nvPr/>
        </p:nvSpPr>
        <p:spPr bwMode="auto">
          <a:xfrm>
            <a:off x="7080250" y="2146300"/>
            <a:ext cx="130175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a:t>Canopy</a:t>
            </a:r>
          </a:p>
          <a:p>
            <a:pPr algn="ctr"/>
            <a:r>
              <a:rPr lang="en-US"/>
              <a:t>BRF</a:t>
            </a:r>
          </a:p>
        </p:txBody>
      </p:sp>
      <p:grpSp>
        <p:nvGrpSpPr>
          <p:cNvPr id="40129" name="Group 193"/>
          <p:cNvGrpSpPr>
            <a:grpSpLocks/>
          </p:cNvGrpSpPr>
          <p:nvPr/>
        </p:nvGrpSpPr>
        <p:grpSpPr bwMode="auto">
          <a:xfrm>
            <a:off x="555625" y="2136775"/>
            <a:ext cx="1011238" cy="1614488"/>
            <a:chOff x="1196" y="15315"/>
            <a:chExt cx="2959" cy="4833"/>
          </a:xfrm>
        </p:grpSpPr>
        <p:sp>
          <p:nvSpPr>
            <p:cNvPr id="40130" name="Freeform 194"/>
            <p:cNvSpPr>
              <a:spLocks/>
            </p:cNvSpPr>
            <p:nvPr/>
          </p:nvSpPr>
          <p:spPr bwMode="auto">
            <a:xfrm rot="-5400000">
              <a:off x="-415" y="16926"/>
              <a:ext cx="4737" cy="1516"/>
            </a:xfrm>
            <a:custGeom>
              <a:avLst/>
              <a:gdLst>
                <a:gd name="T0" fmla="*/ 667 w 8863"/>
                <a:gd name="T1" fmla="*/ 0 h 4758"/>
                <a:gd name="T2" fmla="*/ 3404 w 8863"/>
                <a:gd name="T3" fmla="*/ 279 h 4758"/>
                <a:gd name="T4" fmla="*/ 1215 w 8863"/>
                <a:gd name="T5" fmla="*/ 357 h 4758"/>
                <a:gd name="T6" fmla="*/ 4036 w 8863"/>
                <a:gd name="T7" fmla="*/ 614 h 4758"/>
                <a:gd name="T8" fmla="*/ 2183 w 8863"/>
                <a:gd name="T9" fmla="*/ 658 h 4758"/>
                <a:gd name="T10" fmla="*/ 5593 w 8863"/>
                <a:gd name="T11" fmla="*/ 881 h 4758"/>
                <a:gd name="T12" fmla="*/ 1762 w 8863"/>
                <a:gd name="T13" fmla="*/ 893 h 4758"/>
                <a:gd name="T14" fmla="*/ 6520 w 8863"/>
                <a:gd name="T15" fmla="*/ 1149 h 4758"/>
                <a:gd name="T16" fmla="*/ 1594 w 8863"/>
                <a:gd name="T17" fmla="*/ 1260 h 4758"/>
                <a:gd name="T18" fmla="*/ 6520 w 8863"/>
                <a:gd name="T19" fmla="*/ 1484 h 4758"/>
                <a:gd name="T20" fmla="*/ 2730 w 8863"/>
                <a:gd name="T21" fmla="*/ 1573 h 4758"/>
                <a:gd name="T22" fmla="*/ 6983 w 8863"/>
                <a:gd name="T23" fmla="*/ 1763 h 4758"/>
                <a:gd name="T24" fmla="*/ 3572 w 8863"/>
                <a:gd name="T25" fmla="*/ 1830 h 4758"/>
                <a:gd name="T26" fmla="*/ 7656 w 8863"/>
                <a:gd name="T27" fmla="*/ 1963 h 4758"/>
                <a:gd name="T28" fmla="*/ 7320 w 8863"/>
                <a:gd name="T29" fmla="*/ 1986 h 4758"/>
                <a:gd name="T30" fmla="*/ 1930 w 8863"/>
                <a:gd name="T31" fmla="*/ 2409 h 4758"/>
                <a:gd name="T32" fmla="*/ 7151 w 8863"/>
                <a:gd name="T33" fmla="*/ 2488 h 4758"/>
                <a:gd name="T34" fmla="*/ 2393 w 8863"/>
                <a:gd name="T35" fmla="*/ 2588 h 4758"/>
                <a:gd name="T36" fmla="*/ 8372 w 8863"/>
                <a:gd name="T37" fmla="*/ 2956 h 4758"/>
                <a:gd name="T38" fmla="*/ 3109 w 8863"/>
                <a:gd name="T39" fmla="*/ 2934 h 4758"/>
                <a:gd name="T40" fmla="*/ 7867 w 8863"/>
                <a:gd name="T41" fmla="*/ 3202 h 4758"/>
                <a:gd name="T42" fmla="*/ 1678 w 8863"/>
                <a:gd name="T43" fmla="*/ 3146 h 4758"/>
                <a:gd name="T44" fmla="*/ 6983 w 8863"/>
                <a:gd name="T45" fmla="*/ 3369 h 4758"/>
                <a:gd name="T46" fmla="*/ 2520 w 8863"/>
                <a:gd name="T47" fmla="*/ 3491 h 4758"/>
                <a:gd name="T48" fmla="*/ 6688 w 8863"/>
                <a:gd name="T49" fmla="*/ 3637 h 4758"/>
                <a:gd name="T50" fmla="*/ 2309 w 8863"/>
                <a:gd name="T51" fmla="*/ 3793 h 4758"/>
                <a:gd name="T52" fmla="*/ 8246 w 8863"/>
                <a:gd name="T53" fmla="*/ 3971 h 4758"/>
                <a:gd name="T54" fmla="*/ 2604 w 8863"/>
                <a:gd name="T55" fmla="*/ 4139 h 4758"/>
                <a:gd name="T56" fmla="*/ 8162 w 8863"/>
                <a:gd name="T57" fmla="*/ 4216 h 4758"/>
                <a:gd name="T58" fmla="*/ 7993 w 8863"/>
                <a:gd name="T59" fmla="*/ 4250 h 4758"/>
                <a:gd name="T60" fmla="*/ 2730 w 8863"/>
                <a:gd name="T61" fmla="*/ 4451 h 4758"/>
                <a:gd name="T62" fmla="*/ 8835 w 8863"/>
                <a:gd name="T63" fmla="*/ 4562 h 4758"/>
                <a:gd name="T64" fmla="*/ 920 w 8863"/>
                <a:gd name="T65" fmla="*/ 4758 h 4758"/>
                <a:gd name="T66" fmla="*/ 667 w 8863"/>
                <a:gd name="T67" fmla="*/ 0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63" h="4758">
                  <a:moveTo>
                    <a:pt x="667" y="0"/>
                  </a:moveTo>
                  <a:lnTo>
                    <a:pt x="3404" y="279"/>
                  </a:lnTo>
                  <a:lnTo>
                    <a:pt x="1215" y="357"/>
                  </a:lnTo>
                  <a:lnTo>
                    <a:pt x="4036" y="614"/>
                  </a:lnTo>
                  <a:lnTo>
                    <a:pt x="2183" y="658"/>
                  </a:lnTo>
                  <a:cubicBezTo>
                    <a:pt x="5606" y="871"/>
                    <a:pt x="5593" y="561"/>
                    <a:pt x="5593" y="881"/>
                  </a:cubicBezTo>
                  <a:lnTo>
                    <a:pt x="1762" y="893"/>
                  </a:lnTo>
                  <a:cubicBezTo>
                    <a:pt x="6533" y="1138"/>
                    <a:pt x="6520" y="710"/>
                    <a:pt x="6520" y="1149"/>
                  </a:cubicBezTo>
                  <a:cubicBezTo>
                    <a:pt x="1580" y="1250"/>
                    <a:pt x="1594" y="813"/>
                    <a:pt x="1594" y="1260"/>
                  </a:cubicBezTo>
                  <a:cubicBezTo>
                    <a:pt x="6581" y="1473"/>
                    <a:pt x="7748" y="1158"/>
                    <a:pt x="6520" y="1484"/>
                  </a:cubicBezTo>
                  <a:cubicBezTo>
                    <a:pt x="2758" y="1573"/>
                    <a:pt x="4026" y="1573"/>
                    <a:pt x="2730" y="1573"/>
                  </a:cubicBezTo>
                  <a:cubicBezTo>
                    <a:pt x="6960" y="1752"/>
                    <a:pt x="5935" y="1485"/>
                    <a:pt x="6983" y="1763"/>
                  </a:cubicBezTo>
                  <a:cubicBezTo>
                    <a:pt x="3628" y="1830"/>
                    <a:pt x="4768" y="1830"/>
                    <a:pt x="3572" y="1830"/>
                  </a:cubicBezTo>
                  <a:cubicBezTo>
                    <a:pt x="4933" y="1874"/>
                    <a:pt x="6300" y="1908"/>
                    <a:pt x="7656" y="1963"/>
                  </a:cubicBezTo>
                  <a:cubicBezTo>
                    <a:pt x="7770" y="1968"/>
                    <a:pt x="7435" y="1986"/>
                    <a:pt x="7320" y="1986"/>
                  </a:cubicBezTo>
                  <a:cubicBezTo>
                    <a:pt x="1874" y="2410"/>
                    <a:pt x="0" y="2409"/>
                    <a:pt x="1930" y="2409"/>
                  </a:cubicBezTo>
                  <a:cubicBezTo>
                    <a:pt x="7128" y="2476"/>
                    <a:pt x="5886" y="2152"/>
                    <a:pt x="7151" y="2488"/>
                  </a:cubicBezTo>
                  <a:lnTo>
                    <a:pt x="2393" y="2588"/>
                  </a:lnTo>
                  <a:lnTo>
                    <a:pt x="8372" y="2956"/>
                  </a:lnTo>
                  <a:cubicBezTo>
                    <a:pt x="3137" y="2933"/>
                    <a:pt x="4891" y="2934"/>
                    <a:pt x="3109" y="2934"/>
                  </a:cubicBezTo>
                  <a:lnTo>
                    <a:pt x="7867" y="3202"/>
                  </a:lnTo>
                  <a:lnTo>
                    <a:pt x="1678" y="3146"/>
                  </a:lnTo>
                  <a:lnTo>
                    <a:pt x="6983" y="3369"/>
                  </a:lnTo>
                  <a:cubicBezTo>
                    <a:pt x="2576" y="3492"/>
                    <a:pt x="4071" y="3491"/>
                    <a:pt x="2520" y="3491"/>
                  </a:cubicBezTo>
                  <a:lnTo>
                    <a:pt x="6688" y="3637"/>
                  </a:lnTo>
                  <a:lnTo>
                    <a:pt x="2309" y="3793"/>
                  </a:lnTo>
                  <a:lnTo>
                    <a:pt x="8246" y="3971"/>
                  </a:lnTo>
                  <a:cubicBezTo>
                    <a:pt x="2626" y="4128"/>
                    <a:pt x="3957" y="3771"/>
                    <a:pt x="2604" y="4139"/>
                  </a:cubicBezTo>
                  <a:cubicBezTo>
                    <a:pt x="4456" y="4165"/>
                    <a:pt x="6312" y="4178"/>
                    <a:pt x="8162" y="4216"/>
                  </a:cubicBezTo>
                  <a:cubicBezTo>
                    <a:pt x="8232" y="4218"/>
                    <a:pt x="7993" y="4250"/>
                    <a:pt x="7993" y="4250"/>
                  </a:cubicBezTo>
                  <a:lnTo>
                    <a:pt x="2730" y="4451"/>
                  </a:lnTo>
                  <a:cubicBezTo>
                    <a:pt x="8863" y="4540"/>
                    <a:pt x="8835" y="4000"/>
                    <a:pt x="8835" y="4562"/>
                  </a:cubicBezTo>
                  <a:cubicBezTo>
                    <a:pt x="3161" y="4663"/>
                    <a:pt x="2478" y="4758"/>
                    <a:pt x="920" y="4758"/>
                  </a:cubicBezTo>
                  <a:cubicBezTo>
                    <a:pt x="793" y="2379"/>
                    <a:pt x="667" y="0"/>
                    <a:pt x="667"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40131" name="Freeform 195"/>
            <p:cNvSpPr>
              <a:spLocks/>
            </p:cNvSpPr>
            <p:nvPr/>
          </p:nvSpPr>
          <p:spPr bwMode="auto">
            <a:xfrm rot="5400000" flipH="1">
              <a:off x="1028" y="17022"/>
              <a:ext cx="4737" cy="1516"/>
            </a:xfrm>
            <a:custGeom>
              <a:avLst/>
              <a:gdLst>
                <a:gd name="T0" fmla="*/ 667 w 8863"/>
                <a:gd name="T1" fmla="*/ 0 h 4758"/>
                <a:gd name="T2" fmla="*/ 3404 w 8863"/>
                <a:gd name="T3" fmla="*/ 279 h 4758"/>
                <a:gd name="T4" fmla="*/ 1215 w 8863"/>
                <a:gd name="T5" fmla="*/ 357 h 4758"/>
                <a:gd name="T6" fmla="*/ 4036 w 8863"/>
                <a:gd name="T7" fmla="*/ 614 h 4758"/>
                <a:gd name="T8" fmla="*/ 2183 w 8863"/>
                <a:gd name="T9" fmla="*/ 658 h 4758"/>
                <a:gd name="T10" fmla="*/ 5593 w 8863"/>
                <a:gd name="T11" fmla="*/ 881 h 4758"/>
                <a:gd name="T12" fmla="*/ 1762 w 8863"/>
                <a:gd name="T13" fmla="*/ 893 h 4758"/>
                <a:gd name="T14" fmla="*/ 6520 w 8863"/>
                <a:gd name="T15" fmla="*/ 1149 h 4758"/>
                <a:gd name="T16" fmla="*/ 1594 w 8863"/>
                <a:gd name="T17" fmla="*/ 1260 h 4758"/>
                <a:gd name="T18" fmla="*/ 6520 w 8863"/>
                <a:gd name="T19" fmla="*/ 1484 h 4758"/>
                <a:gd name="T20" fmla="*/ 2730 w 8863"/>
                <a:gd name="T21" fmla="*/ 1573 h 4758"/>
                <a:gd name="T22" fmla="*/ 6983 w 8863"/>
                <a:gd name="T23" fmla="*/ 1763 h 4758"/>
                <a:gd name="T24" fmla="*/ 3572 w 8863"/>
                <a:gd name="T25" fmla="*/ 1830 h 4758"/>
                <a:gd name="T26" fmla="*/ 7656 w 8863"/>
                <a:gd name="T27" fmla="*/ 1963 h 4758"/>
                <a:gd name="T28" fmla="*/ 7320 w 8863"/>
                <a:gd name="T29" fmla="*/ 1986 h 4758"/>
                <a:gd name="T30" fmla="*/ 1930 w 8863"/>
                <a:gd name="T31" fmla="*/ 2409 h 4758"/>
                <a:gd name="T32" fmla="*/ 7151 w 8863"/>
                <a:gd name="T33" fmla="*/ 2488 h 4758"/>
                <a:gd name="T34" fmla="*/ 2393 w 8863"/>
                <a:gd name="T35" fmla="*/ 2588 h 4758"/>
                <a:gd name="T36" fmla="*/ 8372 w 8863"/>
                <a:gd name="T37" fmla="*/ 2956 h 4758"/>
                <a:gd name="T38" fmla="*/ 3109 w 8863"/>
                <a:gd name="T39" fmla="*/ 2934 h 4758"/>
                <a:gd name="T40" fmla="*/ 7867 w 8863"/>
                <a:gd name="T41" fmla="*/ 3202 h 4758"/>
                <a:gd name="T42" fmla="*/ 1678 w 8863"/>
                <a:gd name="T43" fmla="*/ 3146 h 4758"/>
                <a:gd name="T44" fmla="*/ 6983 w 8863"/>
                <a:gd name="T45" fmla="*/ 3369 h 4758"/>
                <a:gd name="T46" fmla="*/ 2520 w 8863"/>
                <a:gd name="T47" fmla="*/ 3491 h 4758"/>
                <a:gd name="T48" fmla="*/ 6688 w 8863"/>
                <a:gd name="T49" fmla="*/ 3637 h 4758"/>
                <a:gd name="T50" fmla="*/ 2309 w 8863"/>
                <a:gd name="T51" fmla="*/ 3793 h 4758"/>
                <a:gd name="T52" fmla="*/ 8246 w 8863"/>
                <a:gd name="T53" fmla="*/ 3971 h 4758"/>
                <a:gd name="T54" fmla="*/ 2604 w 8863"/>
                <a:gd name="T55" fmla="*/ 4139 h 4758"/>
                <a:gd name="T56" fmla="*/ 8162 w 8863"/>
                <a:gd name="T57" fmla="*/ 4216 h 4758"/>
                <a:gd name="T58" fmla="*/ 7993 w 8863"/>
                <a:gd name="T59" fmla="*/ 4250 h 4758"/>
                <a:gd name="T60" fmla="*/ 2730 w 8863"/>
                <a:gd name="T61" fmla="*/ 4451 h 4758"/>
                <a:gd name="T62" fmla="*/ 8835 w 8863"/>
                <a:gd name="T63" fmla="*/ 4562 h 4758"/>
                <a:gd name="T64" fmla="*/ 920 w 8863"/>
                <a:gd name="T65" fmla="*/ 4758 h 4758"/>
                <a:gd name="T66" fmla="*/ 667 w 8863"/>
                <a:gd name="T67" fmla="*/ 0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63" h="4758">
                  <a:moveTo>
                    <a:pt x="667" y="0"/>
                  </a:moveTo>
                  <a:lnTo>
                    <a:pt x="3404" y="279"/>
                  </a:lnTo>
                  <a:lnTo>
                    <a:pt x="1215" y="357"/>
                  </a:lnTo>
                  <a:lnTo>
                    <a:pt x="4036" y="614"/>
                  </a:lnTo>
                  <a:lnTo>
                    <a:pt x="2183" y="658"/>
                  </a:lnTo>
                  <a:cubicBezTo>
                    <a:pt x="5606" y="871"/>
                    <a:pt x="5593" y="561"/>
                    <a:pt x="5593" y="881"/>
                  </a:cubicBezTo>
                  <a:lnTo>
                    <a:pt x="1762" y="893"/>
                  </a:lnTo>
                  <a:cubicBezTo>
                    <a:pt x="6533" y="1138"/>
                    <a:pt x="6520" y="710"/>
                    <a:pt x="6520" y="1149"/>
                  </a:cubicBezTo>
                  <a:cubicBezTo>
                    <a:pt x="1580" y="1250"/>
                    <a:pt x="1594" y="813"/>
                    <a:pt x="1594" y="1260"/>
                  </a:cubicBezTo>
                  <a:cubicBezTo>
                    <a:pt x="6581" y="1473"/>
                    <a:pt x="7748" y="1158"/>
                    <a:pt x="6520" y="1484"/>
                  </a:cubicBezTo>
                  <a:cubicBezTo>
                    <a:pt x="2758" y="1573"/>
                    <a:pt x="4026" y="1573"/>
                    <a:pt x="2730" y="1573"/>
                  </a:cubicBezTo>
                  <a:cubicBezTo>
                    <a:pt x="6960" y="1752"/>
                    <a:pt x="5935" y="1485"/>
                    <a:pt x="6983" y="1763"/>
                  </a:cubicBezTo>
                  <a:cubicBezTo>
                    <a:pt x="3628" y="1830"/>
                    <a:pt x="4768" y="1830"/>
                    <a:pt x="3572" y="1830"/>
                  </a:cubicBezTo>
                  <a:cubicBezTo>
                    <a:pt x="4933" y="1874"/>
                    <a:pt x="6300" y="1908"/>
                    <a:pt x="7656" y="1963"/>
                  </a:cubicBezTo>
                  <a:cubicBezTo>
                    <a:pt x="7770" y="1968"/>
                    <a:pt x="7435" y="1986"/>
                    <a:pt x="7320" y="1986"/>
                  </a:cubicBezTo>
                  <a:cubicBezTo>
                    <a:pt x="1874" y="2410"/>
                    <a:pt x="0" y="2409"/>
                    <a:pt x="1930" y="2409"/>
                  </a:cubicBezTo>
                  <a:cubicBezTo>
                    <a:pt x="7128" y="2476"/>
                    <a:pt x="5886" y="2152"/>
                    <a:pt x="7151" y="2488"/>
                  </a:cubicBezTo>
                  <a:lnTo>
                    <a:pt x="2393" y="2588"/>
                  </a:lnTo>
                  <a:lnTo>
                    <a:pt x="8372" y="2956"/>
                  </a:lnTo>
                  <a:cubicBezTo>
                    <a:pt x="3137" y="2933"/>
                    <a:pt x="4891" y="2934"/>
                    <a:pt x="3109" y="2934"/>
                  </a:cubicBezTo>
                  <a:lnTo>
                    <a:pt x="7867" y="3202"/>
                  </a:lnTo>
                  <a:lnTo>
                    <a:pt x="1678" y="3146"/>
                  </a:lnTo>
                  <a:lnTo>
                    <a:pt x="6983" y="3369"/>
                  </a:lnTo>
                  <a:cubicBezTo>
                    <a:pt x="2576" y="3492"/>
                    <a:pt x="4071" y="3491"/>
                    <a:pt x="2520" y="3491"/>
                  </a:cubicBezTo>
                  <a:lnTo>
                    <a:pt x="6688" y="3637"/>
                  </a:lnTo>
                  <a:lnTo>
                    <a:pt x="2309" y="3793"/>
                  </a:lnTo>
                  <a:lnTo>
                    <a:pt x="8246" y="3971"/>
                  </a:lnTo>
                  <a:cubicBezTo>
                    <a:pt x="2626" y="4128"/>
                    <a:pt x="3957" y="3771"/>
                    <a:pt x="2604" y="4139"/>
                  </a:cubicBezTo>
                  <a:cubicBezTo>
                    <a:pt x="4456" y="4165"/>
                    <a:pt x="6312" y="4178"/>
                    <a:pt x="8162" y="4216"/>
                  </a:cubicBezTo>
                  <a:cubicBezTo>
                    <a:pt x="8232" y="4218"/>
                    <a:pt x="7993" y="4250"/>
                    <a:pt x="7993" y="4250"/>
                  </a:cubicBezTo>
                  <a:lnTo>
                    <a:pt x="2730" y="4451"/>
                  </a:lnTo>
                  <a:cubicBezTo>
                    <a:pt x="8863" y="4540"/>
                    <a:pt x="8835" y="4000"/>
                    <a:pt x="8835" y="4562"/>
                  </a:cubicBezTo>
                  <a:cubicBezTo>
                    <a:pt x="3161" y="4663"/>
                    <a:pt x="2478" y="4758"/>
                    <a:pt x="920" y="4758"/>
                  </a:cubicBezTo>
                  <a:cubicBezTo>
                    <a:pt x="793" y="2379"/>
                    <a:pt x="667" y="0"/>
                    <a:pt x="667"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grpSp>
        <p:nvGrpSpPr>
          <p:cNvPr id="40132" name="Group 196"/>
          <p:cNvGrpSpPr>
            <a:grpSpLocks/>
          </p:cNvGrpSpPr>
          <p:nvPr/>
        </p:nvGrpSpPr>
        <p:grpSpPr bwMode="auto">
          <a:xfrm>
            <a:off x="1436688" y="2136775"/>
            <a:ext cx="1011237" cy="1614488"/>
            <a:chOff x="1196" y="15315"/>
            <a:chExt cx="2959" cy="4833"/>
          </a:xfrm>
        </p:grpSpPr>
        <p:sp>
          <p:nvSpPr>
            <p:cNvPr id="40133" name="Freeform 197"/>
            <p:cNvSpPr>
              <a:spLocks/>
            </p:cNvSpPr>
            <p:nvPr/>
          </p:nvSpPr>
          <p:spPr bwMode="auto">
            <a:xfrm rot="-5400000">
              <a:off x="-415" y="16926"/>
              <a:ext cx="4737" cy="1516"/>
            </a:xfrm>
            <a:custGeom>
              <a:avLst/>
              <a:gdLst>
                <a:gd name="T0" fmla="*/ 667 w 8863"/>
                <a:gd name="T1" fmla="*/ 0 h 4758"/>
                <a:gd name="T2" fmla="*/ 3404 w 8863"/>
                <a:gd name="T3" fmla="*/ 279 h 4758"/>
                <a:gd name="T4" fmla="*/ 1215 w 8863"/>
                <a:gd name="T5" fmla="*/ 357 h 4758"/>
                <a:gd name="T6" fmla="*/ 4036 w 8863"/>
                <a:gd name="T7" fmla="*/ 614 h 4758"/>
                <a:gd name="T8" fmla="*/ 2183 w 8863"/>
                <a:gd name="T9" fmla="*/ 658 h 4758"/>
                <a:gd name="T10" fmla="*/ 5593 w 8863"/>
                <a:gd name="T11" fmla="*/ 881 h 4758"/>
                <a:gd name="T12" fmla="*/ 1762 w 8863"/>
                <a:gd name="T13" fmla="*/ 893 h 4758"/>
                <a:gd name="T14" fmla="*/ 6520 w 8863"/>
                <a:gd name="T15" fmla="*/ 1149 h 4758"/>
                <a:gd name="T16" fmla="*/ 1594 w 8863"/>
                <a:gd name="T17" fmla="*/ 1260 h 4758"/>
                <a:gd name="T18" fmla="*/ 6520 w 8863"/>
                <a:gd name="T19" fmla="*/ 1484 h 4758"/>
                <a:gd name="T20" fmla="*/ 2730 w 8863"/>
                <a:gd name="T21" fmla="*/ 1573 h 4758"/>
                <a:gd name="T22" fmla="*/ 6983 w 8863"/>
                <a:gd name="T23" fmla="*/ 1763 h 4758"/>
                <a:gd name="T24" fmla="*/ 3572 w 8863"/>
                <a:gd name="T25" fmla="*/ 1830 h 4758"/>
                <a:gd name="T26" fmla="*/ 7656 w 8863"/>
                <a:gd name="T27" fmla="*/ 1963 h 4758"/>
                <a:gd name="T28" fmla="*/ 7320 w 8863"/>
                <a:gd name="T29" fmla="*/ 1986 h 4758"/>
                <a:gd name="T30" fmla="*/ 1930 w 8863"/>
                <a:gd name="T31" fmla="*/ 2409 h 4758"/>
                <a:gd name="T32" fmla="*/ 7151 w 8863"/>
                <a:gd name="T33" fmla="*/ 2488 h 4758"/>
                <a:gd name="T34" fmla="*/ 2393 w 8863"/>
                <a:gd name="T35" fmla="*/ 2588 h 4758"/>
                <a:gd name="T36" fmla="*/ 8372 w 8863"/>
                <a:gd name="T37" fmla="*/ 2956 h 4758"/>
                <a:gd name="T38" fmla="*/ 3109 w 8863"/>
                <a:gd name="T39" fmla="*/ 2934 h 4758"/>
                <a:gd name="T40" fmla="*/ 7867 w 8863"/>
                <a:gd name="T41" fmla="*/ 3202 h 4758"/>
                <a:gd name="T42" fmla="*/ 1678 w 8863"/>
                <a:gd name="T43" fmla="*/ 3146 h 4758"/>
                <a:gd name="T44" fmla="*/ 6983 w 8863"/>
                <a:gd name="T45" fmla="*/ 3369 h 4758"/>
                <a:gd name="T46" fmla="*/ 2520 w 8863"/>
                <a:gd name="T47" fmla="*/ 3491 h 4758"/>
                <a:gd name="T48" fmla="*/ 6688 w 8863"/>
                <a:gd name="T49" fmla="*/ 3637 h 4758"/>
                <a:gd name="T50" fmla="*/ 2309 w 8863"/>
                <a:gd name="T51" fmla="*/ 3793 h 4758"/>
                <a:gd name="T52" fmla="*/ 8246 w 8863"/>
                <a:gd name="T53" fmla="*/ 3971 h 4758"/>
                <a:gd name="T54" fmla="*/ 2604 w 8863"/>
                <a:gd name="T55" fmla="*/ 4139 h 4758"/>
                <a:gd name="T56" fmla="*/ 8162 w 8863"/>
                <a:gd name="T57" fmla="*/ 4216 h 4758"/>
                <a:gd name="T58" fmla="*/ 7993 w 8863"/>
                <a:gd name="T59" fmla="*/ 4250 h 4758"/>
                <a:gd name="T60" fmla="*/ 2730 w 8863"/>
                <a:gd name="T61" fmla="*/ 4451 h 4758"/>
                <a:gd name="T62" fmla="*/ 8835 w 8863"/>
                <a:gd name="T63" fmla="*/ 4562 h 4758"/>
                <a:gd name="T64" fmla="*/ 920 w 8863"/>
                <a:gd name="T65" fmla="*/ 4758 h 4758"/>
                <a:gd name="T66" fmla="*/ 667 w 8863"/>
                <a:gd name="T67" fmla="*/ 0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63" h="4758">
                  <a:moveTo>
                    <a:pt x="667" y="0"/>
                  </a:moveTo>
                  <a:lnTo>
                    <a:pt x="3404" y="279"/>
                  </a:lnTo>
                  <a:lnTo>
                    <a:pt x="1215" y="357"/>
                  </a:lnTo>
                  <a:lnTo>
                    <a:pt x="4036" y="614"/>
                  </a:lnTo>
                  <a:lnTo>
                    <a:pt x="2183" y="658"/>
                  </a:lnTo>
                  <a:cubicBezTo>
                    <a:pt x="5606" y="871"/>
                    <a:pt x="5593" y="561"/>
                    <a:pt x="5593" y="881"/>
                  </a:cubicBezTo>
                  <a:lnTo>
                    <a:pt x="1762" y="893"/>
                  </a:lnTo>
                  <a:cubicBezTo>
                    <a:pt x="6533" y="1138"/>
                    <a:pt x="6520" y="710"/>
                    <a:pt x="6520" y="1149"/>
                  </a:cubicBezTo>
                  <a:cubicBezTo>
                    <a:pt x="1580" y="1250"/>
                    <a:pt x="1594" y="813"/>
                    <a:pt x="1594" y="1260"/>
                  </a:cubicBezTo>
                  <a:cubicBezTo>
                    <a:pt x="6581" y="1473"/>
                    <a:pt x="7748" y="1158"/>
                    <a:pt x="6520" y="1484"/>
                  </a:cubicBezTo>
                  <a:cubicBezTo>
                    <a:pt x="2758" y="1573"/>
                    <a:pt x="4026" y="1573"/>
                    <a:pt x="2730" y="1573"/>
                  </a:cubicBezTo>
                  <a:cubicBezTo>
                    <a:pt x="6960" y="1752"/>
                    <a:pt x="5935" y="1485"/>
                    <a:pt x="6983" y="1763"/>
                  </a:cubicBezTo>
                  <a:cubicBezTo>
                    <a:pt x="3628" y="1830"/>
                    <a:pt x="4768" y="1830"/>
                    <a:pt x="3572" y="1830"/>
                  </a:cubicBezTo>
                  <a:cubicBezTo>
                    <a:pt x="4933" y="1874"/>
                    <a:pt x="6300" y="1908"/>
                    <a:pt x="7656" y="1963"/>
                  </a:cubicBezTo>
                  <a:cubicBezTo>
                    <a:pt x="7770" y="1968"/>
                    <a:pt x="7435" y="1986"/>
                    <a:pt x="7320" y="1986"/>
                  </a:cubicBezTo>
                  <a:cubicBezTo>
                    <a:pt x="1874" y="2410"/>
                    <a:pt x="0" y="2409"/>
                    <a:pt x="1930" y="2409"/>
                  </a:cubicBezTo>
                  <a:cubicBezTo>
                    <a:pt x="7128" y="2476"/>
                    <a:pt x="5886" y="2152"/>
                    <a:pt x="7151" y="2488"/>
                  </a:cubicBezTo>
                  <a:lnTo>
                    <a:pt x="2393" y="2588"/>
                  </a:lnTo>
                  <a:lnTo>
                    <a:pt x="8372" y="2956"/>
                  </a:lnTo>
                  <a:cubicBezTo>
                    <a:pt x="3137" y="2933"/>
                    <a:pt x="4891" y="2934"/>
                    <a:pt x="3109" y="2934"/>
                  </a:cubicBezTo>
                  <a:lnTo>
                    <a:pt x="7867" y="3202"/>
                  </a:lnTo>
                  <a:lnTo>
                    <a:pt x="1678" y="3146"/>
                  </a:lnTo>
                  <a:lnTo>
                    <a:pt x="6983" y="3369"/>
                  </a:lnTo>
                  <a:cubicBezTo>
                    <a:pt x="2576" y="3492"/>
                    <a:pt x="4071" y="3491"/>
                    <a:pt x="2520" y="3491"/>
                  </a:cubicBezTo>
                  <a:lnTo>
                    <a:pt x="6688" y="3637"/>
                  </a:lnTo>
                  <a:lnTo>
                    <a:pt x="2309" y="3793"/>
                  </a:lnTo>
                  <a:lnTo>
                    <a:pt x="8246" y="3971"/>
                  </a:lnTo>
                  <a:cubicBezTo>
                    <a:pt x="2626" y="4128"/>
                    <a:pt x="3957" y="3771"/>
                    <a:pt x="2604" y="4139"/>
                  </a:cubicBezTo>
                  <a:cubicBezTo>
                    <a:pt x="4456" y="4165"/>
                    <a:pt x="6312" y="4178"/>
                    <a:pt x="8162" y="4216"/>
                  </a:cubicBezTo>
                  <a:cubicBezTo>
                    <a:pt x="8232" y="4218"/>
                    <a:pt x="7993" y="4250"/>
                    <a:pt x="7993" y="4250"/>
                  </a:cubicBezTo>
                  <a:lnTo>
                    <a:pt x="2730" y="4451"/>
                  </a:lnTo>
                  <a:cubicBezTo>
                    <a:pt x="8863" y="4540"/>
                    <a:pt x="8835" y="4000"/>
                    <a:pt x="8835" y="4562"/>
                  </a:cubicBezTo>
                  <a:cubicBezTo>
                    <a:pt x="3161" y="4663"/>
                    <a:pt x="2478" y="4758"/>
                    <a:pt x="920" y="4758"/>
                  </a:cubicBezTo>
                  <a:cubicBezTo>
                    <a:pt x="793" y="2379"/>
                    <a:pt x="667" y="0"/>
                    <a:pt x="667"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40134" name="Freeform 198"/>
            <p:cNvSpPr>
              <a:spLocks/>
            </p:cNvSpPr>
            <p:nvPr/>
          </p:nvSpPr>
          <p:spPr bwMode="auto">
            <a:xfrm rot="5400000" flipH="1">
              <a:off x="1028" y="17022"/>
              <a:ext cx="4737" cy="1516"/>
            </a:xfrm>
            <a:custGeom>
              <a:avLst/>
              <a:gdLst>
                <a:gd name="T0" fmla="*/ 667 w 8863"/>
                <a:gd name="T1" fmla="*/ 0 h 4758"/>
                <a:gd name="T2" fmla="*/ 3404 w 8863"/>
                <a:gd name="T3" fmla="*/ 279 h 4758"/>
                <a:gd name="T4" fmla="*/ 1215 w 8863"/>
                <a:gd name="T5" fmla="*/ 357 h 4758"/>
                <a:gd name="T6" fmla="*/ 4036 w 8863"/>
                <a:gd name="T7" fmla="*/ 614 h 4758"/>
                <a:gd name="T8" fmla="*/ 2183 w 8863"/>
                <a:gd name="T9" fmla="*/ 658 h 4758"/>
                <a:gd name="T10" fmla="*/ 5593 w 8863"/>
                <a:gd name="T11" fmla="*/ 881 h 4758"/>
                <a:gd name="T12" fmla="*/ 1762 w 8863"/>
                <a:gd name="T13" fmla="*/ 893 h 4758"/>
                <a:gd name="T14" fmla="*/ 6520 w 8863"/>
                <a:gd name="T15" fmla="*/ 1149 h 4758"/>
                <a:gd name="T16" fmla="*/ 1594 w 8863"/>
                <a:gd name="T17" fmla="*/ 1260 h 4758"/>
                <a:gd name="T18" fmla="*/ 6520 w 8863"/>
                <a:gd name="T19" fmla="*/ 1484 h 4758"/>
                <a:gd name="T20" fmla="*/ 2730 w 8863"/>
                <a:gd name="T21" fmla="*/ 1573 h 4758"/>
                <a:gd name="T22" fmla="*/ 6983 w 8863"/>
                <a:gd name="T23" fmla="*/ 1763 h 4758"/>
                <a:gd name="T24" fmla="*/ 3572 w 8863"/>
                <a:gd name="T25" fmla="*/ 1830 h 4758"/>
                <a:gd name="T26" fmla="*/ 7656 w 8863"/>
                <a:gd name="T27" fmla="*/ 1963 h 4758"/>
                <a:gd name="T28" fmla="*/ 7320 w 8863"/>
                <a:gd name="T29" fmla="*/ 1986 h 4758"/>
                <a:gd name="T30" fmla="*/ 1930 w 8863"/>
                <a:gd name="T31" fmla="*/ 2409 h 4758"/>
                <a:gd name="T32" fmla="*/ 7151 w 8863"/>
                <a:gd name="T33" fmla="*/ 2488 h 4758"/>
                <a:gd name="T34" fmla="*/ 2393 w 8863"/>
                <a:gd name="T35" fmla="*/ 2588 h 4758"/>
                <a:gd name="T36" fmla="*/ 8372 w 8863"/>
                <a:gd name="T37" fmla="*/ 2956 h 4758"/>
                <a:gd name="T38" fmla="*/ 3109 w 8863"/>
                <a:gd name="T39" fmla="*/ 2934 h 4758"/>
                <a:gd name="T40" fmla="*/ 7867 w 8863"/>
                <a:gd name="T41" fmla="*/ 3202 h 4758"/>
                <a:gd name="T42" fmla="*/ 1678 w 8863"/>
                <a:gd name="T43" fmla="*/ 3146 h 4758"/>
                <a:gd name="T44" fmla="*/ 6983 w 8863"/>
                <a:gd name="T45" fmla="*/ 3369 h 4758"/>
                <a:gd name="T46" fmla="*/ 2520 w 8863"/>
                <a:gd name="T47" fmla="*/ 3491 h 4758"/>
                <a:gd name="T48" fmla="*/ 6688 w 8863"/>
                <a:gd name="T49" fmla="*/ 3637 h 4758"/>
                <a:gd name="T50" fmla="*/ 2309 w 8863"/>
                <a:gd name="T51" fmla="*/ 3793 h 4758"/>
                <a:gd name="T52" fmla="*/ 8246 w 8863"/>
                <a:gd name="T53" fmla="*/ 3971 h 4758"/>
                <a:gd name="T54" fmla="*/ 2604 w 8863"/>
                <a:gd name="T55" fmla="*/ 4139 h 4758"/>
                <a:gd name="T56" fmla="*/ 8162 w 8863"/>
                <a:gd name="T57" fmla="*/ 4216 h 4758"/>
                <a:gd name="T58" fmla="*/ 7993 w 8863"/>
                <a:gd name="T59" fmla="*/ 4250 h 4758"/>
                <a:gd name="T60" fmla="*/ 2730 w 8863"/>
                <a:gd name="T61" fmla="*/ 4451 h 4758"/>
                <a:gd name="T62" fmla="*/ 8835 w 8863"/>
                <a:gd name="T63" fmla="*/ 4562 h 4758"/>
                <a:gd name="T64" fmla="*/ 920 w 8863"/>
                <a:gd name="T65" fmla="*/ 4758 h 4758"/>
                <a:gd name="T66" fmla="*/ 667 w 8863"/>
                <a:gd name="T67" fmla="*/ 0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63" h="4758">
                  <a:moveTo>
                    <a:pt x="667" y="0"/>
                  </a:moveTo>
                  <a:lnTo>
                    <a:pt x="3404" y="279"/>
                  </a:lnTo>
                  <a:lnTo>
                    <a:pt x="1215" y="357"/>
                  </a:lnTo>
                  <a:lnTo>
                    <a:pt x="4036" y="614"/>
                  </a:lnTo>
                  <a:lnTo>
                    <a:pt x="2183" y="658"/>
                  </a:lnTo>
                  <a:cubicBezTo>
                    <a:pt x="5606" y="871"/>
                    <a:pt x="5593" y="561"/>
                    <a:pt x="5593" y="881"/>
                  </a:cubicBezTo>
                  <a:lnTo>
                    <a:pt x="1762" y="893"/>
                  </a:lnTo>
                  <a:cubicBezTo>
                    <a:pt x="6533" y="1138"/>
                    <a:pt x="6520" y="710"/>
                    <a:pt x="6520" y="1149"/>
                  </a:cubicBezTo>
                  <a:cubicBezTo>
                    <a:pt x="1580" y="1250"/>
                    <a:pt x="1594" y="813"/>
                    <a:pt x="1594" y="1260"/>
                  </a:cubicBezTo>
                  <a:cubicBezTo>
                    <a:pt x="6581" y="1473"/>
                    <a:pt x="7748" y="1158"/>
                    <a:pt x="6520" y="1484"/>
                  </a:cubicBezTo>
                  <a:cubicBezTo>
                    <a:pt x="2758" y="1573"/>
                    <a:pt x="4026" y="1573"/>
                    <a:pt x="2730" y="1573"/>
                  </a:cubicBezTo>
                  <a:cubicBezTo>
                    <a:pt x="6960" y="1752"/>
                    <a:pt x="5935" y="1485"/>
                    <a:pt x="6983" y="1763"/>
                  </a:cubicBezTo>
                  <a:cubicBezTo>
                    <a:pt x="3628" y="1830"/>
                    <a:pt x="4768" y="1830"/>
                    <a:pt x="3572" y="1830"/>
                  </a:cubicBezTo>
                  <a:cubicBezTo>
                    <a:pt x="4933" y="1874"/>
                    <a:pt x="6300" y="1908"/>
                    <a:pt x="7656" y="1963"/>
                  </a:cubicBezTo>
                  <a:cubicBezTo>
                    <a:pt x="7770" y="1968"/>
                    <a:pt x="7435" y="1986"/>
                    <a:pt x="7320" y="1986"/>
                  </a:cubicBezTo>
                  <a:cubicBezTo>
                    <a:pt x="1874" y="2410"/>
                    <a:pt x="0" y="2409"/>
                    <a:pt x="1930" y="2409"/>
                  </a:cubicBezTo>
                  <a:cubicBezTo>
                    <a:pt x="7128" y="2476"/>
                    <a:pt x="5886" y="2152"/>
                    <a:pt x="7151" y="2488"/>
                  </a:cubicBezTo>
                  <a:lnTo>
                    <a:pt x="2393" y="2588"/>
                  </a:lnTo>
                  <a:lnTo>
                    <a:pt x="8372" y="2956"/>
                  </a:lnTo>
                  <a:cubicBezTo>
                    <a:pt x="3137" y="2933"/>
                    <a:pt x="4891" y="2934"/>
                    <a:pt x="3109" y="2934"/>
                  </a:cubicBezTo>
                  <a:lnTo>
                    <a:pt x="7867" y="3202"/>
                  </a:lnTo>
                  <a:lnTo>
                    <a:pt x="1678" y="3146"/>
                  </a:lnTo>
                  <a:lnTo>
                    <a:pt x="6983" y="3369"/>
                  </a:lnTo>
                  <a:cubicBezTo>
                    <a:pt x="2576" y="3492"/>
                    <a:pt x="4071" y="3491"/>
                    <a:pt x="2520" y="3491"/>
                  </a:cubicBezTo>
                  <a:lnTo>
                    <a:pt x="6688" y="3637"/>
                  </a:lnTo>
                  <a:lnTo>
                    <a:pt x="2309" y="3793"/>
                  </a:lnTo>
                  <a:lnTo>
                    <a:pt x="8246" y="3971"/>
                  </a:lnTo>
                  <a:cubicBezTo>
                    <a:pt x="2626" y="4128"/>
                    <a:pt x="3957" y="3771"/>
                    <a:pt x="2604" y="4139"/>
                  </a:cubicBezTo>
                  <a:cubicBezTo>
                    <a:pt x="4456" y="4165"/>
                    <a:pt x="6312" y="4178"/>
                    <a:pt x="8162" y="4216"/>
                  </a:cubicBezTo>
                  <a:cubicBezTo>
                    <a:pt x="8232" y="4218"/>
                    <a:pt x="7993" y="4250"/>
                    <a:pt x="7993" y="4250"/>
                  </a:cubicBezTo>
                  <a:lnTo>
                    <a:pt x="2730" y="4451"/>
                  </a:lnTo>
                  <a:cubicBezTo>
                    <a:pt x="8863" y="4540"/>
                    <a:pt x="8835" y="4000"/>
                    <a:pt x="8835" y="4562"/>
                  </a:cubicBezTo>
                  <a:cubicBezTo>
                    <a:pt x="3161" y="4663"/>
                    <a:pt x="2478" y="4758"/>
                    <a:pt x="920" y="4758"/>
                  </a:cubicBezTo>
                  <a:cubicBezTo>
                    <a:pt x="793" y="2379"/>
                    <a:pt x="667" y="0"/>
                    <a:pt x="667"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grpSp>
        <p:nvGrpSpPr>
          <p:cNvPr id="40135" name="Group 199"/>
          <p:cNvGrpSpPr>
            <a:grpSpLocks/>
          </p:cNvGrpSpPr>
          <p:nvPr/>
        </p:nvGrpSpPr>
        <p:grpSpPr bwMode="auto">
          <a:xfrm>
            <a:off x="2316163" y="2136775"/>
            <a:ext cx="1011237" cy="1614488"/>
            <a:chOff x="1196" y="15315"/>
            <a:chExt cx="2959" cy="4833"/>
          </a:xfrm>
        </p:grpSpPr>
        <p:sp>
          <p:nvSpPr>
            <p:cNvPr id="40136" name="Freeform 200"/>
            <p:cNvSpPr>
              <a:spLocks/>
            </p:cNvSpPr>
            <p:nvPr/>
          </p:nvSpPr>
          <p:spPr bwMode="auto">
            <a:xfrm rot="-5400000">
              <a:off x="-415" y="16926"/>
              <a:ext cx="4737" cy="1516"/>
            </a:xfrm>
            <a:custGeom>
              <a:avLst/>
              <a:gdLst>
                <a:gd name="T0" fmla="*/ 667 w 8863"/>
                <a:gd name="T1" fmla="*/ 0 h 4758"/>
                <a:gd name="T2" fmla="*/ 3404 w 8863"/>
                <a:gd name="T3" fmla="*/ 279 h 4758"/>
                <a:gd name="T4" fmla="*/ 1215 w 8863"/>
                <a:gd name="T5" fmla="*/ 357 h 4758"/>
                <a:gd name="T6" fmla="*/ 4036 w 8863"/>
                <a:gd name="T7" fmla="*/ 614 h 4758"/>
                <a:gd name="T8" fmla="*/ 2183 w 8863"/>
                <a:gd name="T9" fmla="*/ 658 h 4758"/>
                <a:gd name="T10" fmla="*/ 5593 w 8863"/>
                <a:gd name="T11" fmla="*/ 881 h 4758"/>
                <a:gd name="T12" fmla="*/ 1762 w 8863"/>
                <a:gd name="T13" fmla="*/ 893 h 4758"/>
                <a:gd name="T14" fmla="*/ 6520 w 8863"/>
                <a:gd name="T15" fmla="*/ 1149 h 4758"/>
                <a:gd name="T16" fmla="*/ 1594 w 8863"/>
                <a:gd name="T17" fmla="*/ 1260 h 4758"/>
                <a:gd name="T18" fmla="*/ 6520 w 8863"/>
                <a:gd name="T19" fmla="*/ 1484 h 4758"/>
                <a:gd name="T20" fmla="*/ 2730 w 8863"/>
                <a:gd name="T21" fmla="*/ 1573 h 4758"/>
                <a:gd name="T22" fmla="*/ 6983 w 8863"/>
                <a:gd name="T23" fmla="*/ 1763 h 4758"/>
                <a:gd name="T24" fmla="*/ 3572 w 8863"/>
                <a:gd name="T25" fmla="*/ 1830 h 4758"/>
                <a:gd name="T26" fmla="*/ 7656 w 8863"/>
                <a:gd name="T27" fmla="*/ 1963 h 4758"/>
                <a:gd name="T28" fmla="*/ 7320 w 8863"/>
                <a:gd name="T29" fmla="*/ 1986 h 4758"/>
                <a:gd name="T30" fmla="*/ 1930 w 8863"/>
                <a:gd name="T31" fmla="*/ 2409 h 4758"/>
                <a:gd name="T32" fmla="*/ 7151 w 8863"/>
                <a:gd name="T33" fmla="*/ 2488 h 4758"/>
                <a:gd name="T34" fmla="*/ 2393 w 8863"/>
                <a:gd name="T35" fmla="*/ 2588 h 4758"/>
                <a:gd name="T36" fmla="*/ 8372 w 8863"/>
                <a:gd name="T37" fmla="*/ 2956 h 4758"/>
                <a:gd name="T38" fmla="*/ 3109 w 8863"/>
                <a:gd name="T39" fmla="*/ 2934 h 4758"/>
                <a:gd name="T40" fmla="*/ 7867 w 8863"/>
                <a:gd name="T41" fmla="*/ 3202 h 4758"/>
                <a:gd name="T42" fmla="*/ 1678 w 8863"/>
                <a:gd name="T43" fmla="*/ 3146 h 4758"/>
                <a:gd name="T44" fmla="*/ 6983 w 8863"/>
                <a:gd name="T45" fmla="*/ 3369 h 4758"/>
                <a:gd name="T46" fmla="*/ 2520 w 8863"/>
                <a:gd name="T47" fmla="*/ 3491 h 4758"/>
                <a:gd name="T48" fmla="*/ 6688 w 8863"/>
                <a:gd name="T49" fmla="*/ 3637 h 4758"/>
                <a:gd name="T50" fmla="*/ 2309 w 8863"/>
                <a:gd name="T51" fmla="*/ 3793 h 4758"/>
                <a:gd name="T52" fmla="*/ 8246 w 8863"/>
                <a:gd name="T53" fmla="*/ 3971 h 4758"/>
                <a:gd name="T54" fmla="*/ 2604 w 8863"/>
                <a:gd name="T55" fmla="*/ 4139 h 4758"/>
                <a:gd name="T56" fmla="*/ 8162 w 8863"/>
                <a:gd name="T57" fmla="*/ 4216 h 4758"/>
                <a:gd name="T58" fmla="*/ 7993 w 8863"/>
                <a:gd name="T59" fmla="*/ 4250 h 4758"/>
                <a:gd name="T60" fmla="*/ 2730 w 8863"/>
                <a:gd name="T61" fmla="*/ 4451 h 4758"/>
                <a:gd name="T62" fmla="*/ 8835 w 8863"/>
                <a:gd name="T63" fmla="*/ 4562 h 4758"/>
                <a:gd name="T64" fmla="*/ 920 w 8863"/>
                <a:gd name="T65" fmla="*/ 4758 h 4758"/>
                <a:gd name="T66" fmla="*/ 667 w 8863"/>
                <a:gd name="T67" fmla="*/ 0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63" h="4758">
                  <a:moveTo>
                    <a:pt x="667" y="0"/>
                  </a:moveTo>
                  <a:lnTo>
                    <a:pt x="3404" y="279"/>
                  </a:lnTo>
                  <a:lnTo>
                    <a:pt x="1215" y="357"/>
                  </a:lnTo>
                  <a:lnTo>
                    <a:pt x="4036" y="614"/>
                  </a:lnTo>
                  <a:lnTo>
                    <a:pt x="2183" y="658"/>
                  </a:lnTo>
                  <a:cubicBezTo>
                    <a:pt x="5606" y="871"/>
                    <a:pt x="5593" y="561"/>
                    <a:pt x="5593" y="881"/>
                  </a:cubicBezTo>
                  <a:lnTo>
                    <a:pt x="1762" y="893"/>
                  </a:lnTo>
                  <a:cubicBezTo>
                    <a:pt x="6533" y="1138"/>
                    <a:pt x="6520" y="710"/>
                    <a:pt x="6520" y="1149"/>
                  </a:cubicBezTo>
                  <a:cubicBezTo>
                    <a:pt x="1580" y="1250"/>
                    <a:pt x="1594" y="813"/>
                    <a:pt x="1594" y="1260"/>
                  </a:cubicBezTo>
                  <a:cubicBezTo>
                    <a:pt x="6581" y="1473"/>
                    <a:pt x="7748" y="1158"/>
                    <a:pt x="6520" y="1484"/>
                  </a:cubicBezTo>
                  <a:cubicBezTo>
                    <a:pt x="2758" y="1573"/>
                    <a:pt x="4026" y="1573"/>
                    <a:pt x="2730" y="1573"/>
                  </a:cubicBezTo>
                  <a:cubicBezTo>
                    <a:pt x="6960" y="1752"/>
                    <a:pt x="5935" y="1485"/>
                    <a:pt x="6983" y="1763"/>
                  </a:cubicBezTo>
                  <a:cubicBezTo>
                    <a:pt x="3628" y="1830"/>
                    <a:pt x="4768" y="1830"/>
                    <a:pt x="3572" y="1830"/>
                  </a:cubicBezTo>
                  <a:cubicBezTo>
                    <a:pt x="4933" y="1874"/>
                    <a:pt x="6300" y="1908"/>
                    <a:pt x="7656" y="1963"/>
                  </a:cubicBezTo>
                  <a:cubicBezTo>
                    <a:pt x="7770" y="1968"/>
                    <a:pt x="7435" y="1986"/>
                    <a:pt x="7320" y="1986"/>
                  </a:cubicBezTo>
                  <a:cubicBezTo>
                    <a:pt x="1874" y="2410"/>
                    <a:pt x="0" y="2409"/>
                    <a:pt x="1930" y="2409"/>
                  </a:cubicBezTo>
                  <a:cubicBezTo>
                    <a:pt x="7128" y="2476"/>
                    <a:pt x="5886" y="2152"/>
                    <a:pt x="7151" y="2488"/>
                  </a:cubicBezTo>
                  <a:lnTo>
                    <a:pt x="2393" y="2588"/>
                  </a:lnTo>
                  <a:lnTo>
                    <a:pt x="8372" y="2956"/>
                  </a:lnTo>
                  <a:cubicBezTo>
                    <a:pt x="3137" y="2933"/>
                    <a:pt x="4891" y="2934"/>
                    <a:pt x="3109" y="2934"/>
                  </a:cubicBezTo>
                  <a:lnTo>
                    <a:pt x="7867" y="3202"/>
                  </a:lnTo>
                  <a:lnTo>
                    <a:pt x="1678" y="3146"/>
                  </a:lnTo>
                  <a:lnTo>
                    <a:pt x="6983" y="3369"/>
                  </a:lnTo>
                  <a:cubicBezTo>
                    <a:pt x="2576" y="3492"/>
                    <a:pt x="4071" y="3491"/>
                    <a:pt x="2520" y="3491"/>
                  </a:cubicBezTo>
                  <a:lnTo>
                    <a:pt x="6688" y="3637"/>
                  </a:lnTo>
                  <a:lnTo>
                    <a:pt x="2309" y="3793"/>
                  </a:lnTo>
                  <a:lnTo>
                    <a:pt x="8246" y="3971"/>
                  </a:lnTo>
                  <a:cubicBezTo>
                    <a:pt x="2626" y="4128"/>
                    <a:pt x="3957" y="3771"/>
                    <a:pt x="2604" y="4139"/>
                  </a:cubicBezTo>
                  <a:cubicBezTo>
                    <a:pt x="4456" y="4165"/>
                    <a:pt x="6312" y="4178"/>
                    <a:pt x="8162" y="4216"/>
                  </a:cubicBezTo>
                  <a:cubicBezTo>
                    <a:pt x="8232" y="4218"/>
                    <a:pt x="7993" y="4250"/>
                    <a:pt x="7993" y="4250"/>
                  </a:cubicBezTo>
                  <a:lnTo>
                    <a:pt x="2730" y="4451"/>
                  </a:lnTo>
                  <a:cubicBezTo>
                    <a:pt x="8863" y="4540"/>
                    <a:pt x="8835" y="4000"/>
                    <a:pt x="8835" y="4562"/>
                  </a:cubicBezTo>
                  <a:cubicBezTo>
                    <a:pt x="3161" y="4663"/>
                    <a:pt x="2478" y="4758"/>
                    <a:pt x="920" y="4758"/>
                  </a:cubicBezTo>
                  <a:cubicBezTo>
                    <a:pt x="793" y="2379"/>
                    <a:pt x="667" y="0"/>
                    <a:pt x="667"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40137" name="Freeform 201"/>
            <p:cNvSpPr>
              <a:spLocks/>
            </p:cNvSpPr>
            <p:nvPr/>
          </p:nvSpPr>
          <p:spPr bwMode="auto">
            <a:xfrm rot="5400000" flipH="1">
              <a:off x="1028" y="17022"/>
              <a:ext cx="4737" cy="1516"/>
            </a:xfrm>
            <a:custGeom>
              <a:avLst/>
              <a:gdLst>
                <a:gd name="T0" fmla="*/ 667 w 8863"/>
                <a:gd name="T1" fmla="*/ 0 h 4758"/>
                <a:gd name="T2" fmla="*/ 3404 w 8863"/>
                <a:gd name="T3" fmla="*/ 279 h 4758"/>
                <a:gd name="T4" fmla="*/ 1215 w 8863"/>
                <a:gd name="T5" fmla="*/ 357 h 4758"/>
                <a:gd name="T6" fmla="*/ 4036 w 8863"/>
                <a:gd name="T7" fmla="*/ 614 h 4758"/>
                <a:gd name="T8" fmla="*/ 2183 w 8863"/>
                <a:gd name="T9" fmla="*/ 658 h 4758"/>
                <a:gd name="T10" fmla="*/ 5593 w 8863"/>
                <a:gd name="T11" fmla="*/ 881 h 4758"/>
                <a:gd name="T12" fmla="*/ 1762 w 8863"/>
                <a:gd name="T13" fmla="*/ 893 h 4758"/>
                <a:gd name="T14" fmla="*/ 6520 w 8863"/>
                <a:gd name="T15" fmla="*/ 1149 h 4758"/>
                <a:gd name="T16" fmla="*/ 1594 w 8863"/>
                <a:gd name="T17" fmla="*/ 1260 h 4758"/>
                <a:gd name="T18" fmla="*/ 6520 w 8863"/>
                <a:gd name="T19" fmla="*/ 1484 h 4758"/>
                <a:gd name="T20" fmla="*/ 2730 w 8863"/>
                <a:gd name="T21" fmla="*/ 1573 h 4758"/>
                <a:gd name="T22" fmla="*/ 6983 w 8863"/>
                <a:gd name="T23" fmla="*/ 1763 h 4758"/>
                <a:gd name="T24" fmla="*/ 3572 w 8863"/>
                <a:gd name="T25" fmla="*/ 1830 h 4758"/>
                <a:gd name="T26" fmla="*/ 7656 w 8863"/>
                <a:gd name="T27" fmla="*/ 1963 h 4758"/>
                <a:gd name="T28" fmla="*/ 7320 w 8863"/>
                <a:gd name="T29" fmla="*/ 1986 h 4758"/>
                <a:gd name="T30" fmla="*/ 1930 w 8863"/>
                <a:gd name="T31" fmla="*/ 2409 h 4758"/>
                <a:gd name="T32" fmla="*/ 7151 w 8863"/>
                <a:gd name="T33" fmla="*/ 2488 h 4758"/>
                <a:gd name="T34" fmla="*/ 2393 w 8863"/>
                <a:gd name="T35" fmla="*/ 2588 h 4758"/>
                <a:gd name="T36" fmla="*/ 8372 w 8863"/>
                <a:gd name="T37" fmla="*/ 2956 h 4758"/>
                <a:gd name="T38" fmla="*/ 3109 w 8863"/>
                <a:gd name="T39" fmla="*/ 2934 h 4758"/>
                <a:gd name="T40" fmla="*/ 7867 w 8863"/>
                <a:gd name="T41" fmla="*/ 3202 h 4758"/>
                <a:gd name="T42" fmla="*/ 1678 w 8863"/>
                <a:gd name="T43" fmla="*/ 3146 h 4758"/>
                <a:gd name="T44" fmla="*/ 6983 w 8863"/>
                <a:gd name="T45" fmla="*/ 3369 h 4758"/>
                <a:gd name="T46" fmla="*/ 2520 w 8863"/>
                <a:gd name="T47" fmla="*/ 3491 h 4758"/>
                <a:gd name="T48" fmla="*/ 6688 w 8863"/>
                <a:gd name="T49" fmla="*/ 3637 h 4758"/>
                <a:gd name="T50" fmla="*/ 2309 w 8863"/>
                <a:gd name="T51" fmla="*/ 3793 h 4758"/>
                <a:gd name="T52" fmla="*/ 8246 w 8863"/>
                <a:gd name="T53" fmla="*/ 3971 h 4758"/>
                <a:gd name="T54" fmla="*/ 2604 w 8863"/>
                <a:gd name="T55" fmla="*/ 4139 h 4758"/>
                <a:gd name="T56" fmla="*/ 8162 w 8863"/>
                <a:gd name="T57" fmla="*/ 4216 h 4758"/>
                <a:gd name="T58" fmla="*/ 7993 w 8863"/>
                <a:gd name="T59" fmla="*/ 4250 h 4758"/>
                <a:gd name="T60" fmla="*/ 2730 w 8863"/>
                <a:gd name="T61" fmla="*/ 4451 h 4758"/>
                <a:gd name="T62" fmla="*/ 8835 w 8863"/>
                <a:gd name="T63" fmla="*/ 4562 h 4758"/>
                <a:gd name="T64" fmla="*/ 920 w 8863"/>
                <a:gd name="T65" fmla="*/ 4758 h 4758"/>
                <a:gd name="T66" fmla="*/ 667 w 8863"/>
                <a:gd name="T67" fmla="*/ 0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63" h="4758">
                  <a:moveTo>
                    <a:pt x="667" y="0"/>
                  </a:moveTo>
                  <a:lnTo>
                    <a:pt x="3404" y="279"/>
                  </a:lnTo>
                  <a:lnTo>
                    <a:pt x="1215" y="357"/>
                  </a:lnTo>
                  <a:lnTo>
                    <a:pt x="4036" y="614"/>
                  </a:lnTo>
                  <a:lnTo>
                    <a:pt x="2183" y="658"/>
                  </a:lnTo>
                  <a:cubicBezTo>
                    <a:pt x="5606" y="871"/>
                    <a:pt x="5593" y="561"/>
                    <a:pt x="5593" y="881"/>
                  </a:cubicBezTo>
                  <a:lnTo>
                    <a:pt x="1762" y="893"/>
                  </a:lnTo>
                  <a:cubicBezTo>
                    <a:pt x="6533" y="1138"/>
                    <a:pt x="6520" y="710"/>
                    <a:pt x="6520" y="1149"/>
                  </a:cubicBezTo>
                  <a:cubicBezTo>
                    <a:pt x="1580" y="1250"/>
                    <a:pt x="1594" y="813"/>
                    <a:pt x="1594" y="1260"/>
                  </a:cubicBezTo>
                  <a:cubicBezTo>
                    <a:pt x="6581" y="1473"/>
                    <a:pt x="7748" y="1158"/>
                    <a:pt x="6520" y="1484"/>
                  </a:cubicBezTo>
                  <a:cubicBezTo>
                    <a:pt x="2758" y="1573"/>
                    <a:pt x="4026" y="1573"/>
                    <a:pt x="2730" y="1573"/>
                  </a:cubicBezTo>
                  <a:cubicBezTo>
                    <a:pt x="6960" y="1752"/>
                    <a:pt x="5935" y="1485"/>
                    <a:pt x="6983" y="1763"/>
                  </a:cubicBezTo>
                  <a:cubicBezTo>
                    <a:pt x="3628" y="1830"/>
                    <a:pt x="4768" y="1830"/>
                    <a:pt x="3572" y="1830"/>
                  </a:cubicBezTo>
                  <a:cubicBezTo>
                    <a:pt x="4933" y="1874"/>
                    <a:pt x="6300" y="1908"/>
                    <a:pt x="7656" y="1963"/>
                  </a:cubicBezTo>
                  <a:cubicBezTo>
                    <a:pt x="7770" y="1968"/>
                    <a:pt x="7435" y="1986"/>
                    <a:pt x="7320" y="1986"/>
                  </a:cubicBezTo>
                  <a:cubicBezTo>
                    <a:pt x="1874" y="2410"/>
                    <a:pt x="0" y="2409"/>
                    <a:pt x="1930" y="2409"/>
                  </a:cubicBezTo>
                  <a:cubicBezTo>
                    <a:pt x="7128" y="2476"/>
                    <a:pt x="5886" y="2152"/>
                    <a:pt x="7151" y="2488"/>
                  </a:cubicBezTo>
                  <a:lnTo>
                    <a:pt x="2393" y="2588"/>
                  </a:lnTo>
                  <a:lnTo>
                    <a:pt x="8372" y="2956"/>
                  </a:lnTo>
                  <a:cubicBezTo>
                    <a:pt x="3137" y="2933"/>
                    <a:pt x="4891" y="2934"/>
                    <a:pt x="3109" y="2934"/>
                  </a:cubicBezTo>
                  <a:lnTo>
                    <a:pt x="7867" y="3202"/>
                  </a:lnTo>
                  <a:lnTo>
                    <a:pt x="1678" y="3146"/>
                  </a:lnTo>
                  <a:lnTo>
                    <a:pt x="6983" y="3369"/>
                  </a:lnTo>
                  <a:cubicBezTo>
                    <a:pt x="2576" y="3492"/>
                    <a:pt x="4071" y="3491"/>
                    <a:pt x="2520" y="3491"/>
                  </a:cubicBezTo>
                  <a:lnTo>
                    <a:pt x="6688" y="3637"/>
                  </a:lnTo>
                  <a:lnTo>
                    <a:pt x="2309" y="3793"/>
                  </a:lnTo>
                  <a:lnTo>
                    <a:pt x="8246" y="3971"/>
                  </a:lnTo>
                  <a:cubicBezTo>
                    <a:pt x="2626" y="4128"/>
                    <a:pt x="3957" y="3771"/>
                    <a:pt x="2604" y="4139"/>
                  </a:cubicBezTo>
                  <a:cubicBezTo>
                    <a:pt x="4456" y="4165"/>
                    <a:pt x="6312" y="4178"/>
                    <a:pt x="8162" y="4216"/>
                  </a:cubicBezTo>
                  <a:cubicBezTo>
                    <a:pt x="8232" y="4218"/>
                    <a:pt x="7993" y="4250"/>
                    <a:pt x="7993" y="4250"/>
                  </a:cubicBezTo>
                  <a:lnTo>
                    <a:pt x="2730" y="4451"/>
                  </a:lnTo>
                  <a:cubicBezTo>
                    <a:pt x="8863" y="4540"/>
                    <a:pt x="8835" y="4000"/>
                    <a:pt x="8835" y="4562"/>
                  </a:cubicBezTo>
                  <a:cubicBezTo>
                    <a:pt x="3161" y="4663"/>
                    <a:pt x="2478" y="4758"/>
                    <a:pt x="920" y="4758"/>
                  </a:cubicBezTo>
                  <a:cubicBezTo>
                    <a:pt x="793" y="2379"/>
                    <a:pt x="667" y="0"/>
                    <a:pt x="667"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40138" name="Rectangle 202"/>
          <p:cNvSpPr>
            <a:spLocks noChangeArrowheads="1"/>
          </p:cNvSpPr>
          <p:nvPr/>
        </p:nvSpPr>
        <p:spPr bwMode="auto">
          <a:xfrm>
            <a:off x="687388" y="3395663"/>
            <a:ext cx="2309812" cy="1084262"/>
          </a:xfrm>
          <a:prstGeom prst="rect">
            <a:avLst/>
          </a:prstGeom>
          <a:solidFill>
            <a:schemeClr val="folHlink"/>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nvGrpSpPr>
          <p:cNvPr id="40139" name="Group 203"/>
          <p:cNvGrpSpPr>
            <a:grpSpLocks/>
          </p:cNvGrpSpPr>
          <p:nvPr/>
        </p:nvGrpSpPr>
        <p:grpSpPr bwMode="auto">
          <a:xfrm>
            <a:off x="239713" y="2784475"/>
            <a:ext cx="1011237" cy="1616075"/>
            <a:chOff x="1196" y="15315"/>
            <a:chExt cx="2959" cy="4833"/>
          </a:xfrm>
        </p:grpSpPr>
        <p:sp>
          <p:nvSpPr>
            <p:cNvPr id="40140" name="Freeform 204"/>
            <p:cNvSpPr>
              <a:spLocks/>
            </p:cNvSpPr>
            <p:nvPr/>
          </p:nvSpPr>
          <p:spPr bwMode="auto">
            <a:xfrm rot="-5400000">
              <a:off x="-415" y="16926"/>
              <a:ext cx="4737" cy="1516"/>
            </a:xfrm>
            <a:custGeom>
              <a:avLst/>
              <a:gdLst>
                <a:gd name="T0" fmla="*/ 667 w 8863"/>
                <a:gd name="T1" fmla="*/ 0 h 4758"/>
                <a:gd name="T2" fmla="*/ 3404 w 8863"/>
                <a:gd name="T3" fmla="*/ 279 h 4758"/>
                <a:gd name="T4" fmla="*/ 1215 w 8863"/>
                <a:gd name="T5" fmla="*/ 357 h 4758"/>
                <a:gd name="T6" fmla="*/ 4036 w 8863"/>
                <a:gd name="T7" fmla="*/ 614 h 4758"/>
                <a:gd name="T8" fmla="*/ 2183 w 8863"/>
                <a:gd name="T9" fmla="*/ 658 h 4758"/>
                <a:gd name="T10" fmla="*/ 5593 w 8863"/>
                <a:gd name="T11" fmla="*/ 881 h 4758"/>
                <a:gd name="T12" fmla="*/ 1762 w 8863"/>
                <a:gd name="T13" fmla="*/ 893 h 4758"/>
                <a:gd name="T14" fmla="*/ 6520 w 8863"/>
                <a:gd name="T15" fmla="*/ 1149 h 4758"/>
                <a:gd name="T16" fmla="*/ 1594 w 8863"/>
                <a:gd name="T17" fmla="*/ 1260 h 4758"/>
                <a:gd name="T18" fmla="*/ 6520 w 8863"/>
                <a:gd name="T19" fmla="*/ 1484 h 4758"/>
                <a:gd name="T20" fmla="*/ 2730 w 8863"/>
                <a:gd name="T21" fmla="*/ 1573 h 4758"/>
                <a:gd name="T22" fmla="*/ 6983 w 8863"/>
                <a:gd name="T23" fmla="*/ 1763 h 4758"/>
                <a:gd name="T24" fmla="*/ 3572 w 8863"/>
                <a:gd name="T25" fmla="*/ 1830 h 4758"/>
                <a:gd name="T26" fmla="*/ 7656 w 8863"/>
                <a:gd name="T27" fmla="*/ 1963 h 4758"/>
                <a:gd name="T28" fmla="*/ 7320 w 8863"/>
                <a:gd name="T29" fmla="*/ 1986 h 4758"/>
                <a:gd name="T30" fmla="*/ 1930 w 8863"/>
                <a:gd name="T31" fmla="*/ 2409 h 4758"/>
                <a:gd name="T32" fmla="*/ 7151 w 8863"/>
                <a:gd name="T33" fmla="*/ 2488 h 4758"/>
                <a:gd name="T34" fmla="*/ 2393 w 8863"/>
                <a:gd name="T35" fmla="*/ 2588 h 4758"/>
                <a:gd name="T36" fmla="*/ 8372 w 8863"/>
                <a:gd name="T37" fmla="*/ 2956 h 4758"/>
                <a:gd name="T38" fmla="*/ 3109 w 8863"/>
                <a:gd name="T39" fmla="*/ 2934 h 4758"/>
                <a:gd name="T40" fmla="*/ 7867 w 8863"/>
                <a:gd name="T41" fmla="*/ 3202 h 4758"/>
                <a:gd name="T42" fmla="*/ 1678 w 8863"/>
                <a:gd name="T43" fmla="*/ 3146 h 4758"/>
                <a:gd name="T44" fmla="*/ 6983 w 8863"/>
                <a:gd name="T45" fmla="*/ 3369 h 4758"/>
                <a:gd name="T46" fmla="*/ 2520 w 8863"/>
                <a:gd name="T47" fmla="*/ 3491 h 4758"/>
                <a:gd name="T48" fmla="*/ 6688 w 8863"/>
                <a:gd name="T49" fmla="*/ 3637 h 4758"/>
                <a:gd name="T50" fmla="*/ 2309 w 8863"/>
                <a:gd name="T51" fmla="*/ 3793 h 4758"/>
                <a:gd name="T52" fmla="*/ 8246 w 8863"/>
                <a:gd name="T53" fmla="*/ 3971 h 4758"/>
                <a:gd name="T54" fmla="*/ 2604 w 8863"/>
                <a:gd name="T55" fmla="*/ 4139 h 4758"/>
                <a:gd name="T56" fmla="*/ 8162 w 8863"/>
                <a:gd name="T57" fmla="*/ 4216 h 4758"/>
                <a:gd name="T58" fmla="*/ 7993 w 8863"/>
                <a:gd name="T59" fmla="*/ 4250 h 4758"/>
                <a:gd name="T60" fmla="*/ 2730 w 8863"/>
                <a:gd name="T61" fmla="*/ 4451 h 4758"/>
                <a:gd name="T62" fmla="*/ 8835 w 8863"/>
                <a:gd name="T63" fmla="*/ 4562 h 4758"/>
                <a:gd name="T64" fmla="*/ 920 w 8863"/>
                <a:gd name="T65" fmla="*/ 4758 h 4758"/>
                <a:gd name="T66" fmla="*/ 667 w 8863"/>
                <a:gd name="T67" fmla="*/ 0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63" h="4758">
                  <a:moveTo>
                    <a:pt x="667" y="0"/>
                  </a:moveTo>
                  <a:lnTo>
                    <a:pt x="3404" y="279"/>
                  </a:lnTo>
                  <a:lnTo>
                    <a:pt x="1215" y="357"/>
                  </a:lnTo>
                  <a:lnTo>
                    <a:pt x="4036" y="614"/>
                  </a:lnTo>
                  <a:lnTo>
                    <a:pt x="2183" y="658"/>
                  </a:lnTo>
                  <a:cubicBezTo>
                    <a:pt x="5606" y="871"/>
                    <a:pt x="5593" y="561"/>
                    <a:pt x="5593" y="881"/>
                  </a:cubicBezTo>
                  <a:lnTo>
                    <a:pt x="1762" y="893"/>
                  </a:lnTo>
                  <a:cubicBezTo>
                    <a:pt x="6533" y="1138"/>
                    <a:pt x="6520" y="710"/>
                    <a:pt x="6520" y="1149"/>
                  </a:cubicBezTo>
                  <a:cubicBezTo>
                    <a:pt x="1580" y="1250"/>
                    <a:pt x="1594" y="813"/>
                    <a:pt x="1594" y="1260"/>
                  </a:cubicBezTo>
                  <a:cubicBezTo>
                    <a:pt x="6581" y="1473"/>
                    <a:pt x="7748" y="1158"/>
                    <a:pt x="6520" y="1484"/>
                  </a:cubicBezTo>
                  <a:cubicBezTo>
                    <a:pt x="2758" y="1573"/>
                    <a:pt x="4026" y="1573"/>
                    <a:pt x="2730" y="1573"/>
                  </a:cubicBezTo>
                  <a:cubicBezTo>
                    <a:pt x="6960" y="1752"/>
                    <a:pt x="5935" y="1485"/>
                    <a:pt x="6983" y="1763"/>
                  </a:cubicBezTo>
                  <a:cubicBezTo>
                    <a:pt x="3628" y="1830"/>
                    <a:pt x="4768" y="1830"/>
                    <a:pt x="3572" y="1830"/>
                  </a:cubicBezTo>
                  <a:cubicBezTo>
                    <a:pt x="4933" y="1874"/>
                    <a:pt x="6300" y="1908"/>
                    <a:pt x="7656" y="1963"/>
                  </a:cubicBezTo>
                  <a:cubicBezTo>
                    <a:pt x="7770" y="1968"/>
                    <a:pt x="7435" y="1986"/>
                    <a:pt x="7320" y="1986"/>
                  </a:cubicBezTo>
                  <a:cubicBezTo>
                    <a:pt x="1874" y="2410"/>
                    <a:pt x="0" y="2409"/>
                    <a:pt x="1930" y="2409"/>
                  </a:cubicBezTo>
                  <a:cubicBezTo>
                    <a:pt x="7128" y="2476"/>
                    <a:pt x="5886" y="2152"/>
                    <a:pt x="7151" y="2488"/>
                  </a:cubicBezTo>
                  <a:lnTo>
                    <a:pt x="2393" y="2588"/>
                  </a:lnTo>
                  <a:lnTo>
                    <a:pt x="8372" y="2956"/>
                  </a:lnTo>
                  <a:cubicBezTo>
                    <a:pt x="3137" y="2933"/>
                    <a:pt x="4891" y="2934"/>
                    <a:pt x="3109" y="2934"/>
                  </a:cubicBezTo>
                  <a:lnTo>
                    <a:pt x="7867" y="3202"/>
                  </a:lnTo>
                  <a:lnTo>
                    <a:pt x="1678" y="3146"/>
                  </a:lnTo>
                  <a:lnTo>
                    <a:pt x="6983" y="3369"/>
                  </a:lnTo>
                  <a:cubicBezTo>
                    <a:pt x="2576" y="3492"/>
                    <a:pt x="4071" y="3491"/>
                    <a:pt x="2520" y="3491"/>
                  </a:cubicBezTo>
                  <a:lnTo>
                    <a:pt x="6688" y="3637"/>
                  </a:lnTo>
                  <a:lnTo>
                    <a:pt x="2309" y="3793"/>
                  </a:lnTo>
                  <a:lnTo>
                    <a:pt x="8246" y="3971"/>
                  </a:lnTo>
                  <a:cubicBezTo>
                    <a:pt x="2626" y="4128"/>
                    <a:pt x="3957" y="3771"/>
                    <a:pt x="2604" y="4139"/>
                  </a:cubicBezTo>
                  <a:cubicBezTo>
                    <a:pt x="4456" y="4165"/>
                    <a:pt x="6312" y="4178"/>
                    <a:pt x="8162" y="4216"/>
                  </a:cubicBezTo>
                  <a:cubicBezTo>
                    <a:pt x="8232" y="4218"/>
                    <a:pt x="7993" y="4250"/>
                    <a:pt x="7993" y="4250"/>
                  </a:cubicBezTo>
                  <a:lnTo>
                    <a:pt x="2730" y="4451"/>
                  </a:lnTo>
                  <a:cubicBezTo>
                    <a:pt x="8863" y="4540"/>
                    <a:pt x="8835" y="4000"/>
                    <a:pt x="8835" y="4562"/>
                  </a:cubicBezTo>
                  <a:cubicBezTo>
                    <a:pt x="3161" y="4663"/>
                    <a:pt x="2478" y="4758"/>
                    <a:pt x="920" y="4758"/>
                  </a:cubicBezTo>
                  <a:cubicBezTo>
                    <a:pt x="793" y="2379"/>
                    <a:pt x="667" y="0"/>
                    <a:pt x="667" y="0"/>
                  </a:cubicBezTo>
                  <a:close/>
                </a:path>
              </a:pathLst>
            </a:custGeom>
            <a:solidFill>
              <a:srgbClr val="76AC40"/>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40141" name="Freeform 205"/>
            <p:cNvSpPr>
              <a:spLocks/>
            </p:cNvSpPr>
            <p:nvPr/>
          </p:nvSpPr>
          <p:spPr bwMode="auto">
            <a:xfrm rot="5400000" flipH="1">
              <a:off x="1028" y="17022"/>
              <a:ext cx="4737" cy="1516"/>
            </a:xfrm>
            <a:custGeom>
              <a:avLst/>
              <a:gdLst>
                <a:gd name="T0" fmla="*/ 667 w 8863"/>
                <a:gd name="T1" fmla="*/ 0 h 4758"/>
                <a:gd name="T2" fmla="*/ 3404 w 8863"/>
                <a:gd name="T3" fmla="*/ 279 h 4758"/>
                <a:gd name="T4" fmla="*/ 1215 w 8863"/>
                <a:gd name="T5" fmla="*/ 357 h 4758"/>
                <a:gd name="T6" fmla="*/ 4036 w 8863"/>
                <a:gd name="T7" fmla="*/ 614 h 4758"/>
                <a:gd name="T8" fmla="*/ 2183 w 8863"/>
                <a:gd name="T9" fmla="*/ 658 h 4758"/>
                <a:gd name="T10" fmla="*/ 5593 w 8863"/>
                <a:gd name="T11" fmla="*/ 881 h 4758"/>
                <a:gd name="T12" fmla="*/ 1762 w 8863"/>
                <a:gd name="T13" fmla="*/ 893 h 4758"/>
                <a:gd name="T14" fmla="*/ 6520 w 8863"/>
                <a:gd name="T15" fmla="*/ 1149 h 4758"/>
                <a:gd name="T16" fmla="*/ 1594 w 8863"/>
                <a:gd name="T17" fmla="*/ 1260 h 4758"/>
                <a:gd name="T18" fmla="*/ 6520 w 8863"/>
                <a:gd name="T19" fmla="*/ 1484 h 4758"/>
                <a:gd name="T20" fmla="*/ 2730 w 8863"/>
                <a:gd name="T21" fmla="*/ 1573 h 4758"/>
                <a:gd name="T22" fmla="*/ 6983 w 8863"/>
                <a:gd name="T23" fmla="*/ 1763 h 4758"/>
                <a:gd name="T24" fmla="*/ 3572 w 8863"/>
                <a:gd name="T25" fmla="*/ 1830 h 4758"/>
                <a:gd name="T26" fmla="*/ 7656 w 8863"/>
                <a:gd name="T27" fmla="*/ 1963 h 4758"/>
                <a:gd name="T28" fmla="*/ 7320 w 8863"/>
                <a:gd name="T29" fmla="*/ 1986 h 4758"/>
                <a:gd name="T30" fmla="*/ 1930 w 8863"/>
                <a:gd name="T31" fmla="*/ 2409 h 4758"/>
                <a:gd name="T32" fmla="*/ 7151 w 8863"/>
                <a:gd name="T33" fmla="*/ 2488 h 4758"/>
                <a:gd name="T34" fmla="*/ 2393 w 8863"/>
                <a:gd name="T35" fmla="*/ 2588 h 4758"/>
                <a:gd name="T36" fmla="*/ 8372 w 8863"/>
                <a:gd name="T37" fmla="*/ 2956 h 4758"/>
                <a:gd name="T38" fmla="*/ 3109 w 8863"/>
                <a:gd name="T39" fmla="*/ 2934 h 4758"/>
                <a:gd name="T40" fmla="*/ 7867 w 8863"/>
                <a:gd name="T41" fmla="*/ 3202 h 4758"/>
                <a:gd name="T42" fmla="*/ 1678 w 8863"/>
                <a:gd name="T43" fmla="*/ 3146 h 4758"/>
                <a:gd name="T44" fmla="*/ 6983 w 8863"/>
                <a:gd name="T45" fmla="*/ 3369 h 4758"/>
                <a:gd name="T46" fmla="*/ 2520 w 8863"/>
                <a:gd name="T47" fmla="*/ 3491 h 4758"/>
                <a:gd name="T48" fmla="*/ 6688 w 8863"/>
                <a:gd name="T49" fmla="*/ 3637 h 4758"/>
                <a:gd name="T50" fmla="*/ 2309 w 8863"/>
                <a:gd name="T51" fmla="*/ 3793 h 4758"/>
                <a:gd name="T52" fmla="*/ 8246 w 8863"/>
                <a:gd name="T53" fmla="*/ 3971 h 4758"/>
                <a:gd name="T54" fmla="*/ 2604 w 8863"/>
                <a:gd name="T55" fmla="*/ 4139 h 4758"/>
                <a:gd name="T56" fmla="*/ 8162 w 8863"/>
                <a:gd name="T57" fmla="*/ 4216 h 4758"/>
                <a:gd name="T58" fmla="*/ 7993 w 8863"/>
                <a:gd name="T59" fmla="*/ 4250 h 4758"/>
                <a:gd name="T60" fmla="*/ 2730 w 8863"/>
                <a:gd name="T61" fmla="*/ 4451 h 4758"/>
                <a:gd name="T62" fmla="*/ 8835 w 8863"/>
                <a:gd name="T63" fmla="*/ 4562 h 4758"/>
                <a:gd name="T64" fmla="*/ 920 w 8863"/>
                <a:gd name="T65" fmla="*/ 4758 h 4758"/>
                <a:gd name="T66" fmla="*/ 667 w 8863"/>
                <a:gd name="T67" fmla="*/ 0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63" h="4758">
                  <a:moveTo>
                    <a:pt x="667" y="0"/>
                  </a:moveTo>
                  <a:lnTo>
                    <a:pt x="3404" y="279"/>
                  </a:lnTo>
                  <a:lnTo>
                    <a:pt x="1215" y="357"/>
                  </a:lnTo>
                  <a:lnTo>
                    <a:pt x="4036" y="614"/>
                  </a:lnTo>
                  <a:lnTo>
                    <a:pt x="2183" y="658"/>
                  </a:lnTo>
                  <a:cubicBezTo>
                    <a:pt x="5606" y="871"/>
                    <a:pt x="5593" y="561"/>
                    <a:pt x="5593" y="881"/>
                  </a:cubicBezTo>
                  <a:lnTo>
                    <a:pt x="1762" y="893"/>
                  </a:lnTo>
                  <a:cubicBezTo>
                    <a:pt x="6533" y="1138"/>
                    <a:pt x="6520" y="710"/>
                    <a:pt x="6520" y="1149"/>
                  </a:cubicBezTo>
                  <a:cubicBezTo>
                    <a:pt x="1580" y="1250"/>
                    <a:pt x="1594" y="813"/>
                    <a:pt x="1594" y="1260"/>
                  </a:cubicBezTo>
                  <a:cubicBezTo>
                    <a:pt x="6581" y="1473"/>
                    <a:pt x="7748" y="1158"/>
                    <a:pt x="6520" y="1484"/>
                  </a:cubicBezTo>
                  <a:cubicBezTo>
                    <a:pt x="2758" y="1573"/>
                    <a:pt x="4026" y="1573"/>
                    <a:pt x="2730" y="1573"/>
                  </a:cubicBezTo>
                  <a:cubicBezTo>
                    <a:pt x="6960" y="1752"/>
                    <a:pt x="5935" y="1485"/>
                    <a:pt x="6983" y="1763"/>
                  </a:cubicBezTo>
                  <a:cubicBezTo>
                    <a:pt x="3628" y="1830"/>
                    <a:pt x="4768" y="1830"/>
                    <a:pt x="3572" y="1830"/>
                  </a:cubicBezTo>
                  <a:cubicBezTo>
                    <a:pt x="4933" y="1874"/>
                    <a:pt x="6300" y="1908"/>
                    <a:pt x="7656" y="1963"/>
                  </a:cubicBezTo>
                  <a:cubicBezTo>
                    <a:pt x="7770" y="1968"/>
                    <a:pt x="7435" y="1986"/>
                    <a:pt x="7320" y="1986"/>
                  </a:cubicBezTo>
                  <a:cubicBezTo>
                    <a:pt x="1874" y="2410"/>
                    <a:pt x="0" y="2409"/>
                    <a:pt x="1930" y="2409"/>
                  </a:cubicBezTo>
                  <a:cubicBezTo>
                    <a:pt x="7128" y="2476"/>
                    <a:pt x="5886" y="2152"/>
                    <a:pt x="7151" y="2488"/>
                  </a:cubicBezTo>
                  <a:lnTo>
                    <a:pt x="2393" y="2588"/>
                  </a:lnTo>
                  <a:lnTo>
                    <a:pt x="8372" y="2956"/>
                  </a:lnTo>
                  <a:cubicBezTo>
                    <a:pt x="3137" y="2933"/>
                    <a:pt x="4891" y="2934"/>
                    <a:pt x="3109" y="2934"/>
                  </a:cubicBezTo>
                  <a:lnTo>
                    <a:pt x="7867" y="3202"/>
                  </a:lnTo>
                  <a:lnTo>
                    <a:pt x="1678" y="3146"/>
                  </a:lnTo>
                  <a:lnTo>
                    <a:pt x="6983" y="3369"/>
                  </a:lnTo>
                  <a:cubicBezTo>
                    <a:pt x="2576" y="3492"/>
                    <a:pt x="4071" y="3491"/>
                    <a:pt x="2520" y="3491"/>
                  </a:cubicBezTo>
                  <a:lnTo>
                    <a:pt x="6688" y="3637"/>
                  </a:lnTo>
                  <a:lnTo>
                    <a:pt x="2309" y="3793"/>
                  </a:lnTo>
                  <a:lnTo>
                    <a:pt x="8246" y="3971"/>
                  </a:lnTo>
                  <a:cubicBezTo>
                    <a:pt x="2626" y="4128"/>
                    <a:pt x="3957" y="3771"/>
                    <a:pt x="2604" y="4139"/>
                  </a:cubicBezTo>
                  <a:cubicBezTo>
                    <a:pt x="4456" y="4165"/>
                    <a:pt x="6312" y="4178"/>
                    <a:pt x="8162" y="4216"/>
                  </a:cubicBezTo>
                  <a:cubicBezTo>
                    <a:pt x="8232" y="4218"/>
                    <a:pt x="7993" y="4250"/>
                    <a:pt x="7993" y="4250"/>
                  </a:cubicBezTo>
                  <a:lnTo>
                    <a:pt x="2730" y="4451"/>
                  </a:lnTo>
                  <a:cubicBezTo>
                    <a:pt x="8863" y="4540"/>
                    <a:pt x="8835" y="4000"/>
                    <a:pt x="8835" y="4562"/>
                  </a:cubicBezTo>
                  <a:cubicBezTo>
                    <a:pt x="3161" y="4663"/>
                    <a:pt x="2478" y="4758"/>
                    <a:pt x="920" y="4758"/>
                  </a:cubicBezTo>
                  <a:cubicBezTo>
                    <a:pt x="793" y="2379"/>
                    <a:pt x="667" y="0"/>
                    <a:pt x="667" y="0"/>
                  </a:cubicBezTo>
                  <a:close/>
                </a:path>
              </a:pathLst>
            </a:custGeom>
            <a:solidFill>
              <a:srgbClr val="76AC40"/>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grpSp>
        <p:nvGrpSpPr>
          <p:cNvPr id="40142" name="Group 206"/>
          <p:cNvGrpSpPr>
            <a:grpSpLocks/>
          </p:cNvGrpSpPr>
          <p:nvPr/>
        </p:nvGrpSpPr>
        <p:grpSpPr bwMode="auto">
          <a:xfrm>
            <a:off x="1120775" y="2784475"/>
            <a:ext cx="1011238" cy="1616075"/>
            <a:chOff x="1196" y="15315"/>
            <a:chExt cx="2959" cy="4833"/>
          </a:xfrm>
        </p:grpSpPr>
        <p:sp>
          <p:nvSpPr>
            <p:cNvPr id="40143" name="Freeform 207"/>
            <p:cNvSpPr>
              <a:spLocks/>
            </p:cNvSpPr>
            <p:nvPr/>
          </p:nvSpPr>
          <p:spPr bwMode="auto">
            <a:xfrm rot="-5400000">
              <a:off x="-415" y="16926"/>
              <a:ext cx="4737" cy="1516"/>
            </a:xfrm>
            <a:custGeom>
              <a:avLst/>
              <a:gdLst>
                <a:gd name="T0" fmla="*/ 667 w 8863"/>
                <a:gd name="T1" fmla="*/ 0 h 4758"/>
                <a:gd name="T2" fmla="*/ 3404 w 8863"/>
                <a:gd name="T3" fmla="*/ 279 h 4758"/>
                <a:gd name="T4" fmla="*/ 1215 w 8863"/>
                <a:gd name="T5" fmla="*/ 357 h 4758"/>
                <a:gd name="T6" fmla="*/ 4036 w 8863"/>
                <a:gd name="T7" fmla="*/ 614 h 4758"/>
                <a:gd name="T8" fmla="*/ 2183 w 8863"/>
                <a:gd name="T9" fmla="*/ 658 h 4758"/>
                <a:gd name="T10" fmla="*/ 5593 w 8863"/>
                <a:gd name="T11" fmla="*/ 881 h 4758"/>
                <a:gd name="T12" fmla="*/ 1762 w 8863"/>
                <a:gd name="T13" fmla="*/ 893 h 4758"/>
                <a:gd name="T14" fmla="*/ 6520 w 8863"/>
                <a:gd name="T15" fmla="*/ 1149 h 4758"/>
                <a:gd name="T16" fmla="*/ 1594 w 8863"/>
                <a:gd name="T17" fmla="*/ 1260 h 4758"/>
                <a:gd name="T18" fmla="*/ 6520 w 8863"/>
                <a:gd name="T19" fmla="*/ 1484 h 4758"/>
                <a:gd name="T20" fmla="*/ 2730 w 8863"/>
                <a:gd name="T21" fmla="*/ 1573 h 4758"/>
                <a:gd name="T22" fmla="*/ 6983 w 8863"/>
                <a:gd name="T23" fmla="*/ 1763 h 4758"/>
                <a:gd name="T24" fmla="*/ 3572 w 8863"/>
                <a:gd name="T25" fmla="*/ 1830 h 4758"/>
                <a:gd name="T26" fmla="*/ 7656 w 8863"/>
                <a:gd name="T27" fmla="*/ 1963 h 4758"/>
                <a:gd name="T28" fmla="*/ 7320 w 8863"/>
                <a:gd name="T29" fmla="*/ 1986 h 4758"/>
                <a:gd name="T30" fmla="*/ 1930 w 8863"/>
                <a:gd name="T31" fmla="*/ 2409 h 4758"/>
                <a:gd name="T32" fmla="*/ 7151 w 8863"/>
                <a:gd name="T33" fmla="*/ 2488 h 4758"/>
                <a:gd name="T34" fmla="*/ 2393 w 8863"/>
                <a:gd name="T35" fmla="*/ 2588 h 4758"/>
                <a:gd name="T36" fmla="*/ 8372 w 8863"/>
                <a:gd name="T37" fmla="*/ 2956 h 4758"/>
                <a:gd name="T38" fmla="*/ 3109 w 8863"/>
                <a:gd name="T39" fmla="*/ 2934 h 4758"/>
                <a:gd name="T40" fmla="*/ 7867 w 8863"/>
                <a:gd name="T41" fmla="*/ 3202 h 4758"/>
                <a:gd name="T42" fmla="*/ 1678 w 8863"/>
                <a:gd name="T43" fmla="*/ 3146 h 4758"/>
                <a:gd name="T44" fmla="*/ 6983 w 8863"/>
                <a:gd name="T45" fmla="*/ 3369 h 4758"/>
                <a:gd name="T46" fmla="*/ 2520 w 8863"/>
                <a:gd name="T47" fmla="*/ 3491 h 4758"/>
                <a:gd name="T48" fmla="*/ 6688 w 8863"/>
                <a:gd name="T49" fmla="*/ 3637 h 4758"/>
                <a:gd name="T50" fmla="*/ 2309 w 8863"/>
                <a:gd name="T51" fmla="*/ 3793 h 4758"/>
                <a:gd name="T52" fmla="*/ 8246 w 8863"/>
                <a:gd name="T53" fmla="*/ 3971 h 4758"/>
                <a:gd name="T54" fmla="*/ 2604 w 8863"/>
                <a:gd name="T55" fmla="*/ 4139 h 4758"/>
                <a:gd name="T56" fmla="*/ 8162 w 8863"/>
                <a:gd name="T57" fmla="*/ 4216 h 4758"/>
                <a:gd name="T58" fmla="*/ 7993 w 8863"/>
                <a:gd name="T59" fmla="*/ 4250 h 4758"/>
                <a:gd name="T60" fmla="*/ 2730 w 8863"/>
                <a:gd name="T61" fmla="*/ 4451 h 4758"/>
                <a:gd name="T62" fmla="*/ 8835 w 8863"/>
                <a:gd name="T63" fmla="*/ 4562 h 4758"/>
                <a:gd name="T64" fmla="*/ 920 w 8863"/>
                <a:gd name="T65" fmla="*/ 4758 h 4758"/>
                <a:gd name="T66" fmla="*/ 667 w 8863"/>
                <a:gd name="T67" fmla="*/ 0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63" h="4758">
                  <a:moveTo>
                    <a:pt x="667" y="0"/>
                  </a:moveTo>
                  <a:lnTo>
                    <a:pt x="3404" y="279"/>
                  </a:lnTo>
                  <a:lnTo>
                    <a:pt x="1215" y="357"/>
                  </a:lnTo>
                  <a:lnTo>
                    <a:pt x="4036" y="614"/>
                  </a:lnTo>
                  <a:lnTo>
                    <a:pt x="2183" y="658"/>
                  </a:lnTo>
                  <a:cubicBezTo>
                    <a:pt x="5606" y="871"/>
                    <a:pt x="5593" y="561"/>
                    <a:pt x="5593" y="881"/>
                  </a:cubicBezTo>
                  <a:lnTo>
                    <a:pt x="1762" y="893"/>
                  </a:lnTo>
                  <a:cubicBezTo>
                    <a:pt x="6533" y="1138"/>
                    <a:pt x="6520" y="710"/>
                    <a:pt x="6520" y="1149"/>
                  </a:cubicBezTo>
                  <a:cubicBezTo>
                    <a:pt x="1580" y="1250"/>
                    <a:pt x="1594" y="813"/>
                    <a:pt x="1594" y="1260"/>
                  </a:cubicBezTo>
                  <a:cubicBezTo>
                    <a:pt x="6581" y="1473"/>
                    <a:pt x="7748" y="1158"/>
                    <a:pt x="6520" y="1484"/>
                  </a:cubicBezTo>
                  <a:cubicBezTo>
                    <a:pt x="2758" y="1573"/>
                    <a:pt x="4026" y="1573"/>
                    <a:pt x="2730" y="1573"/>
                  </a:cubicBezTo>
                  <a:cubicBezTo>
                    <a:pt x="6960" y="1752"/>
                    <a:pt x="5935" y="1485"/>
                    <a:pt x="6983" y="1763"/>
                  </a:cubicBezTo>
                  <a:cubicBezTo>
                    <a:pt x="3628" y="1830"/>
                    <a:pt x="4768" y="1830"/>
                    <a:pt x="3572" y="1830"/>
                  </a:cubicBezTo>
                  <a:cubicBezTo>
                    <a:pt x="4933" y="1874"/>
                    <a:pt x="6300" y="1908"/>
                    <a:pt x="7656" y="1963"/>
                  </a:cubicBezTo>
                  <a:cubicBezTo>
                    <a:pt x="7770" y="1968"/>
                    <a:pt x="7435" y="1986"/>
                    <a:pt x="7320" y="1986"/>
                  </a:cubicBezTo>
                  <a:cubicBezTo>
                    <a:pt x="1874" y="2410"/>
                    <a:pt x="0" y="2409"/>
                    <a:pt x="1930" y="2409"/>
                  </a:cubicBezTo>
                  <a:cubicBezTo>
                    <a:pt x="7128" y="2476"/>
                    <a:pt x="5886" y="2152"/>
                    <a:pt x="7151" y="2488"/>
                  </a:cubicBezTo>
                  <a:lnTo>
                    <a:pt x="2393" y="2588"/>
                  </a:lnTo>
                  <a:lnTo>
                    <a:pt x="8372" y="2956"/>
                  </a:lnTo>
                  <a:cubicBezTo>
                    <a:pt x="3137" y="2933"/>
                    <a:pt x="4891" y="2934"/>
                    <a:pt x="3109" y="2934"/>
                  </a:cubicBezTo>
                  <a:lnTo>
                    <a:pt x="7867" y="3202"/>
                  </a:lnTo>
                  <a:lnTo>
                    <a:pt x="1678" y="3146"/>
                  </a:lnTo>
                  <a:lnTo>
                    <a:pt x="6983" y="3369"/>
                  </a:lnTo>
                  <a:cubicBezTo>
                    <a:pt x="2576" y="3492"/>
                    <a:pt x="4071" y="3491"/>
                    <a:pt x="2520" y="3491"/>
                  </a:cubicBezTo>
                  <a:lnTo>
                    <a:pt x="6688" y="3637"/>
                  </a:lnTo>
                  <a:lnTo>
                    <a:pt x="2309" y="3793"/>
                  </a:lnTo>
                  <a:lnTo>
                    <a:pt x="8246" y="3971"/>
                  </a:lnTo>
                  <a:cubicBezTo>
                    <a:pt x="2626" y="4128"/>
                    <a:pt x="3957" y="3771"/>
                    <a:pt x="2604" y="4139"/>
                  </a:cubicBezTo>
                  <a:cubicBezTo>
                    <a:pt x="4456" y="4165"/>
                    <a:pt x="6312" y="4178"/>
                    <a:pt x="8162" y="4216"/>
                  </a:cubicBezTo>
                  <a:cubicBezTo>
                    <a:pt x="8232" y="4218"/>
                    <a:pt x="7993" y="4250"/>
                    <a:pt x="7993" y="4250"/>
                  </a:cubicBezTo>
                  <a:lnTo>
                    <a:pt x="2730" y="4451"/>
                  </a:lnTo>
                  <a:cubicBezTo>
                    <a:pt x="8863" y="4540"/>
                    <a:pt x="8835" y="4000"/>
                    <a:pt x="8835" y="4562"/>
                  </a:cubicBezTo>
                  <a:cubicBezTo>
                    <a:pt x="3161" y="4663"/>
                    <a:pt x="2478" y="4758"/>
                    <a:pt x="920" y="4758"/>
                  </a:cubicBezTo>
                  <a:cubicBezTo>
                    <a:pt x="793" y="2379"/>
                    <a:pt x="667" y="0"/>
                    <a:pt x="667" y="0"/>
                  </a:cubicBezTo>
                  <a:close/>
                </a:path>
              </a:pathLst>
            </a:custGeom>
            <a:solidFill>
              <a:srgbClr val="76AC40"/>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40144" name="Freeform 208"/>
            <p:cNvSpPr>
              <a:spLocks/>
            </p:cNvSpPr>
            <p:nvPr/>
          </p:nvSpPr>
          <p:spPr bwMode="auto">
            <a:xfrm rot="5400000" flipH="1">
              <a:off x="1028" y="17022"/>
              <a:ext cx="4737" cy="1516"/>
            </a:xfrm>
            <a:custGeom>
              <a:avLst/>
              <a:gdLst>
                <a:gd name="T0" fmla="*/ 667 w 8863"/>
                <a:gd name="T1" fmla="*/ 0 h 4758"/>
                <a:gd name="T2" fmla="*/ 3404 w 8863"/>
                <a:gd name="T3" fmla="*/ 279 h 4758"/>
                <a:gd name="T4" fmla="*/ 1215 w 8863"/>
                <a:gd name="T5" fmla="*/ 357 h 4758"/>
                <a:gd name="T6" fmla="*/ 4036 w 8863"/>
                <a:gd name="T7" fmla="*/ 614 h 4758"/>
                <a:gd name="T8" fmla="*/ 2183 w 8863"/>
                <a:gd name="T9" fmla="*/ 658 h 4758"/>
                <a:gd name="T10" fmla="*/ 5593 w 8863"/>
                <a:gd name="T11" fmla="*/ 881 h 4758"/>
                <a:gd name="T12" fmla="*/ 1762 w 8863"/>
                <a:gd name="T13" fmla="*/ 893 h 4758"/>
                <a:gd name="T14" fmla="*/ 6520 w 8863"/>
                <a:gd name="T15" fmla="*/ 1149 h 4758"/>
                <a:gd name="T16" fmla="*/ 1594 w 8863"/>
                <a:gd name="T17" fmla="*/ 1260 h 4758"/>
                <a:gd name="T18" fmla="*/ 6520 w 8863"/>
                <a:gd name="T19" fmla="*/ 1484 h 4758"/>
                <a:gd name="T20" fmla="*/ 2730 w 8863"/>
                <a:gd name="T21" fmla="*/ 1573 h 4758"/>
                <a:gd name="T22" fmla="*/ 6983 w 8863"/>
                <a:gd name="T23" fmla="*/ 1763 h 4758"/>
                <a:gd name="T24" fmla="*/ 3572 w 8863"/>
                <a:gd name="T25" fmla="*/ 1830 h 4758"/>
                <a:gd name="T26" fmla="*/ 7656 w 8863"/>
                <a:gd name="T27" fmla="*/ 1963 h 4758"/>
                <a:gd name="T28" fmla="*/ 7320 w 8863"/>
                <a:gd name="T29" fmla="*/ 1986 h 4758"/>
                <a:gd name="T30" fmla="*/ 1930 w 8863"/>
                <a:gd name="T31" fmla="*/ 2409 h 4758"/>
                <a:gd name="T32" fmla="*/ 7151 w 8863"/>
                <a:gd name="T33" fmla="*/ 2488 h 4758"/>
                <a:gd name="T34" fmla="*/ 2393 w 8863"/>
                <a:gd name="T35" fmla="*/ 2588 h 4758"/>
                <a:gd name="T36" fmla="*/ 8372 w 8863"/>
                <a:gd name="T37" fmla="*/ 2956 h 4758"/>
                <a:gd name="T38" fmla="*/ 3109 w 8863"/>
                <a:gd name="T39" fmla="*/ 2934 h 4758"/>
                <a:gd name="T40" fmla="*/ 7867 w 8863"/>
                <a:gd name="T41" fmla="*/ 3202 h 4758"/>
                <a:gd name="T42" fmla="*/ 1678 w 8863"/>
                <a:gd name="T43" fmla="*/ 3146 h 4758"/>
                <a:gd name="T44" fmla="*/ 6983 w 8863"/>
                <a:gd name="T45" fmla="*/ 3369 h 4758"/>
                <a:gd name="T46" fmla="*/ 2520 w 8863"/>
                <a:gd name="T47" fmla="*/ 3491 h 4758"/>
                <a:gd name="T48" fmla="*/ 6688 w 8863"/>
                <a:gd name="T49" fmla="*/ 3637 h 4758"/>
                <a:gd name="T50" fmla="*/ 2309 w 8863"/>
                <a:gd name="T51" fmla="*/ 3793 h 4758"/>
                <a:gd name="T52" fmla="*/ 8246 w 8863"/>
                <a:gd name="T53" fmla="*/ 3971 h 4758"/>
                <a:gd name="T54" fmla="*/ 2604 w 8863"/>
                <a:gd name="T55" fmla="*/ 4139 h 4758"/>
                <a:gd name="T56" fmla="*/ 8162 w 8863"/>
                <a:gd name="T57" fmla="*/ 4216 h 4758"/>
                <a:gd name="T58" fmla="*/ 7993 w 8863"/>
                <a:gd name="T59" fmla="*/ 4250 h 4758"/>
                <a:gd name="T60" fmla="*/ 2730 w 8863"/>
                <a:gd name="T61" fmla="*/ 4451 h 4758"/>
                <a:gd name="T62" fmla="*/ 8835 w 8863"/>
                <a:gd name="T63" fmla="*/ 4562 h 4758"/>
                <a:gd name="T64" fmla="*/ 920 w 8863"/>
                <a:gd name="T65" fmla="*/ 4758 h 4758"/>
                <a:gd name="T66" fmla="*/ 667 w 8863"/>
                <a:gd name="T67" fmla="*/ 0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63" h="4758">
                  <a:moveTo>
                    <a:pt x="667" y="0"/>
                  </a:moveTo>
                  <a:lnTo>
                    <a:pt x="3404" y="279"/>
                  </a:lnTo>
                  <a:lnTo>
                    <a:pt x="1215" y="357"/>
                  </a:lnTo>
                  <a:lnTo>
                    <a:pt x="4036" y="614"/>
                  </a:lnTo>
                  <a:lnTo>
                    <a:pt x="2183" y="658"/>
                  </a:lnTo>
                  <a:cubicBezTo>
                    <a:pt x="5606" y="871"/>
                    <a:pt x="5593" y="561"/>
                    <a:pt x="5593" y="881"/>
                  </a:cubicBezTo>
                  <a:lnTo>
                    <a:pt x="1762" y="893"/>
                  </a:lnTo>
                  <a:cubicBezTo>
                    <a:pt x="6533" y="1138"/>
                    <a:pt x="6520" y="710"/>
                    <a:pt x="6520" y="1149"/>
                  </a:cubicBezTo>
                  <a:cubicBezTo>
                    <a:pt x="1580" y="1250"/>
                    <a:pt x="1594" y="813"/>
                    <a:pt x="1594" y="1260"/>
                  </a:cubicBezTo>
                  <a:cubicBezTo>
                    <a:pt x="6581" y="1473"/>
                    <a:pt x="7748" y="1158"/>
                    <a:pt x="6520" y="1484"/>
                  </a:cubicBezTo>
                  <a:cubicBezTo>
                    <a:pt x="2758" y="1573"/>
                    <a:pt x="4026" y="1573"/>
                    <a:pt x="2730" y="1573"/>
                  </a:cubicBezTo>
                  <a:cubicBezTo>
                    <a:pt x="6960" y="1752"/>
                    <a:pt x="5935" y="1485"/>
                    <a:pt x="6983" y="1763"/>
                  </a:cubicBezTo>
                  <a:cubicBezTo>
                    <a:pt x="3628" y="1830"/>
                    <a:pt x="4768" y="1830"/>
                    <a:pt x="3572" y="1830"/>
                  </a:cubicBezTo>
                  <a:cubicBezTo>
                    <a:pt x="4933" y="1874"/>
                    <a:pt x="6300" y="1908"/>
                    <a:pt x="7656" y="1963"/>
                  </a:cubicBezTo>
                  <a:cubicBezTo>
                    <a:pt x="7770" y="1968"/>
                    <a:pt x="7435" y="1986"/>
                    <a:pt x="7320" y="1986"/>
                  </a:cubicBezTo>
                  <a:cubicBezTo>
                    <a:pt x="1874" y="2410"/>
                    <a:pt x="0" y="2409"/>
                    <a:pt x="1930" y="2409"/>
                  </a:cubicBezTo>
                  <a:cubicBezTo>
                    <a:pt x="7128" y="2476"/>
                    <a:pt x="5886" y="2152"/>
                    <a:pt x="7151" y="2488"/>
                  </a:cubicBezTo>
                  <a:lnTo>
                    <a:pt x="2393" y="2588"/>
                  </a:lnTo>
                  <a:lnTo>
                    <a:pt x="8372" y="2956"/>
                  </a:lnTo>
                  <a:cubicBezTo>
                    <a:pt x="3137" y="2933"/>
                    <a:pt x="4891" y="2934"/>
                    <a:pt x="3109" y="2934"/>
                  </a:cubicBezTo>
                  <a:lnTo>
                    <a:pt x="7867" y="3202"/>
                  </a:lnTo>
                  <a:lnTo>
                    <a:pt x="1678" y="3146"/>
                  </a:lnTo>
                  <a:lnTo>
                    <a:pt x="6983" y="3369"/>
                  </a:lnTo>
                  <a:cubicBezTo>
                    <a:pt x="2576" y="3492"/>
                    <a:pt x="4071" y="3491"/>
                    <a:pt x="2520" y="3491"/>
                  </a:cubicBezTo>
                  <a:lnTo>
                    <a:pt x="6688" y="3637"/>
                  </a:lnTo>
                  <a:lnTo>
                    <a:pt x="2309" y="3793"/>
                  </a:lnTo>
                  <a:lnTo>
                    <a:pt x="8246" y="3971"/>
                  </a:lnTo>
                  <a:cubicBezTo>
                    <a:pt x="2626" y="4128"/>
                    <a:pt x="3957" y="3771"/>
                    <a:pt x="2604" y="4139"/>
                  </a:cubicBezTo>
                  <a:cubicBezTo>
                    <a:pt x="4456" y="4165"/>
                    <a:pt x="6312" y="4178"/>
                    <a:pt x="8162" y="4216"/>
                  </a:cubicBezTo>
                  <a:cubicBezTo>
                    <a:pt x="8232" y="4218"/>
                    <a:pt x="7993" y="4250"/>
                    <a:pt x="7993" y="4250"/>
                  </a:cubicBezTo>
                  <a:lnTo>
                    <a:pt x="2730" y="4451"/>
                  </a:lnTo>
                  <a:cubicBezTo>
                    <a:pt x="8863" y="4540"/>
                    <a:pt x="8835" y="4000"/>
                    <a:pt x="8835" y="4562"/>
                  </a:cubicBezTo>
                  <a:cubicBezTo>
                    <a:pt x="3161" y="4663"/>
                    <a:pt x="2478" y="4758"/>
                    <a:pt x="920" y="4758"/>
                  </a:cubicBezTo>
                  <a:cubicBezTo>
                    <a:pt x="793" y="2379"/>
                    <a:pt x="667" y="0"/>
                    <a:pt x="667" y="0"/>
                  </a:cubicBezTo>
                  <a:close/>
                </a:path>
              </a:pathLst>
            </a:custGeom>
            <a:solidFill>
              <a:srgbClr val="76AC40"/>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grpSp>
        <p:nvGrpSpPr>
          <p:cNvPr id="40145" name="Group 209"/>
          <p:cNvGrpSpPr>
            <a:grpSpLocks/>
          </p:cNvGrpSpPr>
          <p:nvPr/>
        </p:nvGrpSpPr>
        <p:grpSpPr bwMode="auto">
          <a:xfrm>
            <a:off x="2000250" y="2784475"/>
            <a:ext cx="1011238" cy="1616075"/>
            <a:chOff x="1196" y="15315"/>
            <a:chExt cx="2959" cy="4833"/>
          </a:xfrm>
        </p:grpSpPr>
        <p:sp>
          <p:nvSpPr>
            <p:cNvPr id="40146" name="Freeform 210"/>
            <p:cNvSpPr>
              <a:spLocks/>
            </p:cNvSpPr>
            <p:nvPr/>
          </p:nvSpPr>
          <p:spPr bwMode="auto">
            <a:xfrm rot="-5400000">
              <a:off x="-415" y="16926"/>
              <a:ext cx="4737" cy="1516"/>
            </a:xfrm>
            <a:custGeom>
              <a:avLst/>
              <a:gdLst>
                <a:gd name="T0" fmla="*/ 667 w 8863"/>
                <a:gd name="T1" fmla="*/ 0 h 4758"/>
                <a:gd name="T2" fmla="*/ 3404 w 8863"/>
                <a:gd name="T3" fmla="*/ 279 h 4758"/>
                <a:gd name="T4" fmla="*/ 1215 w 8863"/>
                <a:gd name="T5" fmla="*/ 357 h 4758"/>
                <a:gd name="T6" fmla="*/ 4036 w 8863"/>
                <a:gd name="T7" fmla="*/ 614 h 4758"/>
                <a:gd name="T8" fmla="*/ 2183 w 8863"/>
                <a:gd name="T9" fmla="*/ 658 h 4758"/>
                <a:gd name="T10" fmla="*/ 5593 w 8863"/>
                <a:gd name="T11" fmla="*/ 881 h 4758"/>
                <a:gd name="T12" fmla="*/ 1762 w 8863"/>
                <a:gd name="T13" fmla="*/ 893 h 4758"/>
                <a:gd name="T14" fmla="*/ 6520 w 8863"/>
                <a:gd name="T15" fmla="*/ 1149 h 4758"/>
                <a:gd name="T16" fmla="*/ 1594 w 8863"/>
                <a:gd name="T17" fmla="*/ 1260 h 4758"/>
                <a:gd name="T18" fmla="*/ 6520 w 8863"/>
                <a:gd name="T19" fmla="*/ 1484 h 4758"/>
                <a:gd name="T20" fmla="*/ 2730 w 8863"/>
                <a:gd name="T21" fmla="*/ 1573 h 4758"/>
                <a:gd name="T22" fmla="*/ 6983 w 8863"/>
                <a:gd name="T23" fmla="*/ 1763 h 4758"/>
                <a:gd name="T24" fmla="*/ 3572 w 8863"/>
                <a:gd name="T25" fmla="*/ 1830 h 4758"/>
                <a:gd name="T26" fmla="*/ 7656 w 8863"/>
                <a:gd name="T27" fmla="*/ 1963 h 4758"/>
                <a:gd name="T28" fmla="*/ 7320 w 8863"/>
                <a:gd name="T29" fmla="*/ 1986 h 4758"/>
                <a:gd name="T30" fmla="*/ 1930 w 8863"/>
                <a:gd name="T31" fmla="*/ 2409 h 4758"/>
                <a:gd name="T32" fmla="*/ 7151 w 8863"/>
                <a:gd name="T33" fmla="*/ 2488 h 4758"/>
                <a:gd name="T34" fmla="*/ 2393 w 8863"/>
                <a:gd name="T35" fmla="*/ 2588 h 4758"/>
                <a:gd name="T36" fmla="*/ 8372 w 8863"/>
                <a:gd name="T37" fmla="*/ 2956 h 4758"/>
                <a:gd name="T38" fmla="*/ 3109 w 8863"/>
                <a:gd name="T39" fmla="*/ 2934 h 4758"/>
                <a:gd name="T40" fmla="*/ 7867 w 8863"/>
                <a:gd name="T41" fmla="*/ 3202 h 4758"/>
                <a:gd name="T42" fmla="*/ 1678 w 8863"/>
                <a:gd name="T43" fmla="*/ 3146 h 4758"/>
                <a:gd name="T44" fmla="*/ 6983 w 8863"/>
                <a:gd name="T45" fmla="*/ 3369 h 4758"/>
                <a:gd name="T46" fmla="*/ 2520 w 8863"/>
                <a:gd name="T47" fmla="*/ 3491 h 4758"/>
                <a:gd name="T48" fmla="*/ 6688 w 8863"/>
                <a:gd name="T49" fmla="*/ 3637 h 4758"/>
                <a:gd name="T50" fmla="*/ 2309 w 8863"/>
                <a:gd name="T51" fmla="*/ 3793 h 4758"/>
                <a:gd name="T52" fmla="*/ 8246 w 8863"/>
                <a:gd name="T53" fmla="*/ 3971 h 4758"/>
                <a:gd name="T54" fmla="*/ 2604 w 8863"/>
                <a:gd name="T55" fmla="*/ 4139 h 4758"/>
                <a:gd name="T56" fmla="*/ 8162 w 8863"/>
                <a:gd name="T57" fmla="*/ 4216 h 4758"/>
                <a:gd name="T58" fmla="*/ 7993 w 8863"/>
                <a:gd name="T59" fmla="*/ 4250 h 4758"/>
                <a:gd name="T60" fmla="*/ 2730 w 8863"/>
                <a:gd name="T61" fmla="*/ 4451 h 4758"/>
                <a:gd name="T62" fmla="*/ 8835 w 8863"/>
                <a:gd name="T63" fmla="*/ 4562 h 4758"/>
                <a:gd name="T64" fmla="*/ 920 w 8863"/>
                <a:gd name="T65" fmla="*/ 4758 h 4758"/>
                <a:gd name="T66" fmla="*/ 667 w 8863"/>
                <a:gd name="T67" fmla="*/ 0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63" h="4758">
                  <a:moveTo>
                    <a:pt x="667" y="0"/>
                  </a:moveTo>
                  <a:lnTo>
                    <a:pt x="3404" y="279"/>
                  </a:lnTo>
                  <a:lnTo>
                    <a:pt x="1215" y="357"/>
                  </a:lnTo>
                  <a:lnTo>
                    <a:pt x="4036" y="614"/>
                  </a:lnTo>
                  <a:lnTo>
                    <a:pt x="2183" y="658"/>
                  </a:lnTo>
                  <a:cubicBezTo>
                    <a:pt x="5606" y="871"/>
                    <a:pt x="5593" y="561"/>
                    <a:pt x="5593" y="881"/>
                  </a:cubicBezTo>
                  <a:lnTo>
                    <a:pt x="1762" y="893"/>
                  </a:lnTo>
                  <a:cubicBezTo>
                    <a:pt x="6533" y="1138"/>
                    <a:pt x="6520" y="710"/>
                    <a:pt x="6520" y="1149"/>
                  </a:cubicBezTo>
                  <a:cubicBezTo>
                    <a:pt x="1580" y="1250"/>
                    <a:pt x="1594" y="813"/>
                    <a:pt x="1594" y="1260"/>
                  </a:cubicBezTo>
                  <a:cubicBezTo>
                    <a:pt x="6581" y="1473"/>
                    <a:pt x="7748" y="1158"/>
                    <a:pt x="6520" y="1484"/>
                  </a:cubicBezTo>
                  <a:cubicBezTo>
                    <a:pt x="2758" y="1573"/>
                    <a:pt x="4026" y="1573"/>
                    <a:pt x="2730" y="1573"/>
                  </a:cubicBezTo>
                  <a:cubicBezTo>
                    <a:pt x="6960" y="1752"/>
                    <a:pt x="5935" y="1485"/>
                    <a:pt x="6983" y="1763"/>
                  </a:cubicBezTo>
                  <a:cubicBezTo>
                    <a:pt x="3628" y="1830"/>
                    <a:pt x="4768" y="1830"/>
                    <a:pt x="3572" y="1830"/>
                  </a:cubicBezTo>
                  <a:cubicBezTo>
                    <a:pt x="4933" y="1874"/>
                    <a:pt x="6300" y="1908"/>
                    <a:pt x="7656" y="1963"/>
                  </a:cubicBezTo>
                  <a:cubicBezTo>
                    <a:pt x="7770" y="1968"/>
                    <a:pt x="7435" y="1986"/>
                    <a:pt x="7320" y="1986"/>
                  </a:cubicBezTo>
                  <a:cubicBezTo>
                    <a:pt x="1874" y="2410"/>
                    <a:pt x="0" y="2409"/>
                    <a:pt x="1930" y="2409"/>
                  </a:cubicBezTo>
                  <a:cubicBezTo>
                    <a:pt x="7128" y="2476"/>
                    <a:pt x="5886" y="2152"/>
                    <a:pt x="7151" y="2488"/>
                  </a:cubicBezTo>
                  <a:lnTo>
                    <a:pt x="2393" y="2588"/>
                  </a:lnTo>
                  <a:lnTo>
                    <a:pt x="8372" y="2956"/>
                  </a:lnTo>
                  <a:cubicBezTo>
                    <a:pt x="3137" y="2933"/>
                    <a:pt x="4891" y="2934"/>
                    <a:pt x="3109" y="2934"/>
                  </a:cubicBezTo>
                  <a:lnTo>
                    <a:pt x="7867" y="3202"/>
                  </a:lnTo>
                  <a:lnTo>
                    <a:pt x="1678" y="3146"/>
                  </a:lnTo>
                  <a:lnTo>
                    <a:pt x="6983" y="3369"/>
                  </a:lnTo>
                  <a:cubicBezTo>
                    <a:pt x="2576" y="3492"/>
                    <a:pt x="4071" y="3491"/>
                    <a:pt x="2520" y="3491"/>
                  </a:cubicBezTo>
                  <a:lnTo>
                    <a:pt x="6688" y="3637"/>
                  </a:lnTo>
                  <a:lnTo>
                    <a:pt x="2309" y="3793"/>
                  </a:lnTo>
                  <a:lnTo>
                    <a:pt x="8246" y="3971"/>
                  </a:lnTo>
                  <a:cubicBezTo>
                    <a:pt x="2626" y="4128"/>
                    <a:pt x="3957" y="3771"/>
                    <a:pt x="2604" y="4139"/>
                  </a:cubicBezTo>
                  <a:cubicBezTo>
                    <a:pt x="4456" y="4165"/>
                    <a:pt x="6312" y="4178"/>
                    <a:pt x="8162" y="4216"/>
                  </a:cubicBezTo>
                  <a:cubicBezTo>
                    <a:pt x="8232" y="4218"/>
                    <a:pt x="7993" y="4250"/>
                    <a:pt x="7993" y="4250"/>
                  </a:cubicBezTo>
                  <a:lnTo>
                    <a:pt x="2730" y="4451"/>
                  </a:lnTo>
                  <a:cubicBezTo>
                    <a:pt x="8863" y="4540"/>
                    <a:pt x="8835" y="4000"/>
                    <a:pt x="8835" y="4562"/>
                  </a:cubicBezTo>
                  <a:cubicBezTo>
                    <a:pt x="3161" y="4663"/>
                    <a:pt x="2478" y="4758"/>
                    <a:pt x="920" y="4758"/>
                  </a:cubicBezTo>
                  <a:cubicBezTo>
                    <a:pt x="793" y="2379"/>
                    <a:pt x="667" y="0"/>
                    <a:pt x="667" y="0"/>
                  </a:cubicBezTo>
                  <a:close/>
                </a:path>
              </a:pathLst>
            </a:custGeom>
            <a:solidFill>
              <a:srgbClr val="76AC40"/>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40147" name="Freeform 211"/>
            <p:cNvSpPr>
              <a:spLocks/>
            </p:cNvSpPr>
            <p:nvPr/>
          </p:nvSpPr>
          <p:spPr bwMode="auto">
            <a:xfrm rot="5400000" flipH="1">
              <a:off x="1028" y="17022"/>
              <a:ext cx="4737" cy="1516"/>
            </a:xfrm>
            <a:custGeom>
              <a:avLst/>
              <a:gdLst>
                <a:gd name="T0" fmla="*/ 667 w 8863"/>
                <a:gd name="T1" fmla="*/ 0 h 4758"/>
                <a:gd name="T2" fmla="*/ 3404 w 8863"/>
                <a:gd name="T3" fmla="*/ 279 h 4758"/>
                <a:gd name="T4" fmla="*/ 1215 w 8863"/>
                <a:gd name="T5" fmla="*/ 357 h 4758"/>
                <a:gd name="T6" fmla="*/ 4036 w 8863"/>
                <a:gd name="T7" fmla="*/ 614 h 4758"/>
                <a:gd name="T8" fmla="*/ 2183 w 8863"/>
                <a:gd name="T9" fmla="*/ 658 h 4758"/>
                <a:gd name="T10" fmla="*/ 5593 w 8863"/>
                <a:gd name="T11" fmla="*/ 881 h 4758"/>
                <a:gd name="T12" fmla="*/ 1762 w 8863"/>
                <a:gd name="T13" fmla="*/ 893 h 4758"/>
                <a:gd name="T14" fmla="*/ 6520 w 8863"/>
                <a:gd name="T15" fmla="*/ 1149 h 4758"/>
                <a:gd name="T16" fmla="*/ 1594 w 8863"/>
                <a:gd name="T17" fmla="*/ 1260 h 4758"/>
                <a:gd name="T18" fmla="*/ 6520 w 8863"/>
                <a:gd name="T19" fmla="*/ 1484 h 4758"/>
                <a:gd name="T20" fmla="*/ 2730 w 8863"/>
                <a:gd name="T21" fmla="*/ 1573 h 4758"/>
                <a:gd name="T22" fmla="*/ 6983 w 8863"/>
                <a:gd name="T23" fmla="*/ 1763 h 4758"/>
                <a:gd name="T24" fmla="*/ 3572 w 8863"/>
                <a:gd name="T25" fmla="*/ 1830 h 4758"/>
                <a:gd name="T26" fmla="*/ 7656 w 8863"/>
                <a:gd name="T27" fmla="*/ 1963 h 4758"/>
                <a:gd name="T28" fmla="*/ 7320 w 8863"/>
                <a:gd name="T29" fmla="*/ 1986 h 4758"/>
                <a:gd name="T30" fmla="*/ 1930 w 8863"/>
                <a:gd name="T31" fmla="*/ 2409 h 4758"/>
                <a:gd name="T32" fmla="*/ 7151 w 8863"/>
                <a:gd name="T33" fmla="*/ 2488 h 4758"/>
                <a:gd name="T34" fmla="*/ 2393 w 8863"/>
                <a:gd name="T35" fmla="*/ 2588 h 4758"/>
                <a:gd name="T36" fmla="*/ 8372 w 8863"/>
                <a:gd name="T37" fmla="*/ 2956 h 4758"/>
                <a:gd name="T38" fmla="*/ 3109 w 8863"/>
                <a:gd name="T39" fmla="*/ 2934 h 4758"/>
                <a:gd name="T40" fmla="*/ 7867 w 8863"/>
                <a:gd name="T41" fmla="*/ 3202 h 4758"/>
                <a:gd name="T42" fmla="*/ 1678 w 8863"/>
                <a:gd name="T43" fmla="*/ 3146 h 4758"/>
                <a:gd name="T44" fmla="*/ 6983 w 8863"/>
                <a:gd name="T45" fmla="*/ 3369 h 4758"/>
                <a:gd name="T46" fmla="*/ 2520 w 8863"/>
                <a:gd name="T47" fmla="*/ 3491 h 4758"/>
                <a:gd name="T48" fmla="*/ 6688 w 8863"/>
                <a:gd name="T49" fmla="*/ 3637 h 4758"/>
                <a:gd name="T50" fmla="*/ 2309 w 8863"/>
                <a:gd name="T51" fmla="*/ 3793 h 4758"/>
                <a:gd name="T52" fmla="*/ 8246 w 8863"/>
                <a:gd name="T53" fmla="*/ 3971 h 4758"/>
                <a:gd name="T54" fmla="*/ 2604 w 8863"/>
                <a:gd name="T55" fmla="*/ 4139 h 4758"/>
                <a:gd name="T56" fmla="*/ 8162 w 8863"/>
                <a:gd name="T57" fmla="*/ 4216 h 4758"/>
                <a:gd name="T58" fmla="*/ 7993 w 8863"/>
                <a:gd name="T59" fmla="*/ 4250 h 4758"/>
                <a:gd name="T60" fmla="*/ 2730 w 8863"/>
                <a:gd name="T61" fmla="*/ 4451 h 4758"/>
                <a:gd name="T62" fmla="*/ 8835 w 8863"/>
                <a:gd name="T63" fmla="*/ 4562 h 4758"/>
                <a:gd name="T64" fmla="*/ 920 w 8863"/>
                <a:gd name="T65" fmla="*/ 4758 h 4758"/>
                <a:gd name="T66" fmla="*/ 667 w 8863"/>
                <a:gd name="T67" fmla="*/ 0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63" h="4758">
                  <a:moveTo>
                    <a:pt x="667" y="0"/>
                  </a:moveTo>
                  <a:lnTo>
                    <a:pt x="3404" y="279"/>
                  </a:lnTo>
                  <a:lnTo>
                    <a:pt x="1215" y="357"/>
                  </a:lnTo>
                  <a:lnTo>
                    <a:pt x="4036" y="614"/>
                  </a:lnTo>
                  <a:lnTo>
                    <a:pt x="2183" y="658"/>
                  </a:lnTo>
                  <a:cubicBezTo>
                    <a:pt x="5606" y="871"/>
                    <a:pt x="5593" y="561"/>
                    <a:pt x="5593" y="881"/>
                  </a:cubicBezTo>
                  <a:lnTo>
                    <a:pt x="1762" y="893"/>
                  </a:lnTo>
                  <a:cubicBezTo>
                    <a:pt x="6533" y="1138"/>
                    <a:pt x="6520" y="710"/>
                    <a:pt x="6520" y="1149"/>
                  </a:cubicBezTo>
                  <a:cubicBezTo>
                    <a:pt x="1580" y="1250"/>
                    <a:pt x="1594" y="813"/>
                    <a:pt x="1594" y="1260"/>
                  </a:cubicBezTo>
                  <a:cubicBezTo>
                    <a:pt x="6581" y="1473"/>
                    <a:pt x="7748" y="1158"/>
                    <a:pt x="6520" y="1484"/>
                  </a:cubicBezTo>
                  <a:cubicBezTo>
                    <a:pt x="2758" y="1573"/>
                    <a:pt x="4026" y="1573"/>
                    <a:pt x="2730" y="1573"/>
                  </a:cubicBezTo>
                  <a:cubicBezTo>
                    <a:pt x="6960" y="1752"/>
                    <a:pt x="5935" y="1485"/>
                    <a:pt x="6983" y="1763"/>
                  </a:cubicBezTo>
                  <a:cubicBezTo>
                    <a:pt x="3628" y="1830"/>
                    <a:pt x="4768" y="1830"/>
                    <a:pt x="3572" y="1830"/>
                  </a:cubicBezTo>
                  <a:cubicBezTo>
                    <a:pt x="4933" y="1874"/>
                    <a:pt x="6300" y="1908"/>
                    <a:pt x="7656" y="1963"/>
                  </a:cubicBezTo>
                  <a:cubicBezTo>
                    <a:pt x="7770" y="1968"/>
                    <a:pt x="7435" y="1986"/>
                    <a:pt x="7320" y="1986"/>
                  </a:cubicBezTo>
                  <a:cubicBezTo>
                    <a:pt x="1874" y="2410"/>
                    <a:pt x="0" y="2409"/>
                    <a:pt x="1930" y="2409"/>
                  </a:cubicBezTo>
                  <a:cubicBezTo>
                    <a:pt x="7128" y="2476"/>
                    <a:pt x="5886" y="2152"/>
                    <a:pt x="7151" y="2488"/>
                  </a:cubicBezTo>
                  <a:lnTo>
                    <a:pt x="2393" y="2588"/>
                  </a:lnTo>
                  <a:lnTo>
                    <a:pt x="8372" y="2956"/>
                  </a:lnTo>
                  <a:cubicBezTo>
                    <a:pt x="3137" y="2933"/>
                    <a:pt x="4891" y="2934"/>
                    <a:pt x="3109" y="2934"/>
                  </a:cubicBezTo>
                  <a:lnTo>
                    <a:pt x="7867" y="3202"/>
                  </a:lnTo>
                  <a:lnTo>
                    <a:pt x="1678" y="3146"/>
                  </a:lnTo>
                  <a:lnTo>
                    <a:pt x="6983" y="3369"/>
                  </a:lnTo>
                  <a:cubicBezTo>
                    <a:pt x="2576" y="3492"/>
                    <a:pt x="4071" y="3491"/>
                    <a:pt x="2520" y="3491"/>
                  </a:cubicBezTo>
                  <a:lnTo>
                    <a:pt x="6688" y="3637"/>
                  </a:lnTo>
                  <a:lnTo>
                    <a:pt x="2309" y="3793"/>
                  </a:lnTo>
                  <a:lnTo>
                    <a:pt x="8246" y="3971"/>
                  </a:lnTo>
                  <a:cubicBezTo>
                    <a:pt x="2626" y="4128"/>
                    <a:pt x="3957" y="3771"/>
                    <a:pt x="2604" y="4139"/>
                  </a:cubicBezTo>
                  <a:cubicBezTo>
                    <a:pt x="4456" y="4165"/>
                    <a:pt x="6312" y="4178"/>
                    <a:pt x="8162" y="4216"/>
                  </a:cubicBezTo>
                  <a:cubicBezTo>
                    <a:pt x="8232" y="4218"/>
                    <a:pt x="7993" y="4250"/>
                    <a:pt x="7993" y="4250"/>
                  </a:cubicBezTo>
                  <a:lnTo>
                    <a:pt x="2730" y="4451"/>
                  </a:lnTo>
                  <a:cubicBezTo>
                    <a:pt x="8863" y="4540"/>
                    <a:pt x="8835" y="4000"/>
                    <a:pt x="8835" y="4562"/>
                  </a:cubicBezTo>
                  <a:cubicBezTo>
                    <a:pt x="3161" y="4663"/>
                    <a:pt x="2478" y="4758"/>
                    <a:pt x="920" y="4758"/>
                  </a:cubicBezTo>
                  <a:cubicBezTo>
                    <a:pt x="793" y="2379"/>
                    <a:pt x="667" y="0"/>
                    <a:pt x="667" y="0"/>
                  </a:cubicBezTo>
                  <a:close/>
                </a:path>
              </a:pathLst>
            </a:custGeom>
            <a:solidFill>
              <a:srgbClr val="76AC40"/>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40148" name="Rectangle 212"/>
          <p:cNvSpPr>
            <a:spLocks noChangeArrowheads="1"/>
          </p:cNvSpPr>
          <p:nvPr/>
        </p:nvSpPr>
        <p:spPr bwMode="auto">
          <a:xfrm>
            <a:off x="687388" y="4183063"/>
            <a:ext cx="2303462" cy="309562"/>
          </a:xfrm>
          <a:prstGeom prst="rect">
            <a:avLst/>
          </a:prstGeom>
          <a:solidFill>
            <a:srgbClr val="76AC4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40149" name="Rectangle 213"/>
          <p:cNvSpPr>
            <a:spLocks noChangeArrowheads="1"/>
          </p:cNvSpPr>
          <p:nvPr/>
        </p:nvSpPr>
        <p:spPr bwMode="auto">
          <a:xfrm>
            <a:off x="2989263" y="1552575"/>
            <a:ext cx="354012" cy="2982913"/>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40150" name="Rectangle 214"/>
          <p:cNvSpPr>
            <a:spLocks noChangeArrowheads="1"/>
          </p:cNvSpPr>
          <p:nvPr/>
        </p:nvSpPr>
        <p:spPr bwMode="auto">
          <a:xfrm>
            <a:off x="231775" y="2058988"/>
            <a:ext cx="458788" cy="281146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40151" name="Rectangle 215"/>
          <p:cNvSpPr>
            <a:spLocks noChangeArrowheads="1"/>
          </p:cNvSpPr>
          <p:nvPr/>
        </p:nvSpPr>
        <p:spPr bwMode="auto">
          <a:xfrm>
            <a:off x="685800" y="4375150"/>
            <a:ext cx="2301875" cy="414338"/>
          </a:xfrm>
          <a:prstGeom prst="rect">
            <a:avLst/>
          </a:prstGeom>
          <a:gradFill rotWithShape="0">
            <a:gsLst>
              <a:gs pos="0">
                <a:srgbClr val="704E26"/>
              </a:gs>
              <a:gs pos="100000">
                <a:srgbClr val="462713"/>
              </a:gs>
            </a:gsLst>
            <a:lin ang="5400000" scaled="1"/>
          </a:gradFill>
          <a:ln w="9525">
            <a:solidFill>
              <a:schemeClr val="tx1"/>
            </a:solidFill>
            <a:miter lim="800000"/>
            <a:headEnd/>
            <a:tailEnd/>
          </a:ln>
        </p:spPr>
        <p:txBody>
          <a:bodyPr wrap="none" anchor="ctr"/>
          <a:lstStyle/>
          <a:p>
            <a:pPr algn="ctr"/>
            <a:r>
              <a:rPr lang="en-US" b="0">
                <a:solidFill>
                  <a:schemeClr val="bg1"/>
                </a:solidFill>
              </a:rPr>
              <a:t>SOIL</a:t>
            </a:r>
          </a:p>
        </p:txBody>
      </p:sp>
      <p:sp>
        <p:nvSpPr>
          <p:cNvPr id="40152" name="Freeform 216"/>
          <p:cNvSpPr>
            <a:spLocks/>
          </p:cNvSpPr>
          <p:nvPr/>
        </p:nvSpPr>
        <p:spPr bwMode="auto">
          <a:xfrm>
            <a:off x="1911350" y="1449388"/>
            <a:ext cx="674688" cy="2922587"/>
          </a:xfrm>
          <a:custGeom>
            <a:avLst/>
            <a:gdLst>
              <a:gd name="T0" fmla="*/ 0 w 632"/>
              <a:gd name="T1" fmla="*/ 2332 h 2332"/>
              <a:gd name="T2" fmla="*/ 632 w 632"/>
              <a:gd name="T3" fmla="*/ 0 h 2332"/>
            </a:gdLst>
            <a:ahLst/>
            <a:cxnLst>
              <a:cxn ang="0">
                <a:pos x="T0" y="T1"/>
              </a:cxn>
              <a:cxn ang="0">
                <a:pos x="T2" y="T3"/>
              </a:cxn>
            </a:cxnLst>
            <a:rect l="0" t="0" r="r" b="b"/>
            <a:pathLst>
              <a:path w="632" h="2332">
                <a:moveTo>
                  <a:pt x="0" y="2332"/>
                </a:moveTo>
                <a:lnTo>
                  <a:pt x="632" y="0"/>
                </a:lnTo>
              </a:path>
            </a:pathLst>
          </a:custGeom>
          <a:noFill/>
          <a:ln w="38100" cmpd="sng">
            <a:solidFill>
              <a:srgbClr val="FFF7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40153" name="Group 217"/>
          <p:cNvGrpSpPr>
            <a:grpSpLocks/>
          </p:cNvGrpSpPr>
          <p:nvPr/>
        </p:nvGrpSpPr>
        <p:grpSpPr bwMode="auto">
          <a:xfrm rot="565175">
            <a:off x="2541588" y="1000125"/>
            <a:ext cx="406400" cy="373063"/>
            <a:chOff x="6070" y="5848"/>
            <a:chExt cx="353" cy="324"/>
          </a:xfrm>
        </p:grpSpPr>
        <p:sp>
          <p:nvSpPr>
            <p:cNvPr id="40154" name="Freeform 218"/>
            <p:cNvSpPr>
              <a:spLocks/>
            </p:cNvSpPr>
            <p:nvPr/>
          </p:nvSpPr>
          <p:spPr bwMode="auto">
            <a:xfrm>
              <a:off x="6076" y="5848"/>
              <a:ext cx="232" cy="244"/>
            </a:xfrm>
            <a:custGeom>
              <a:avLst/>
              <a:gdLst>
                <a:gd name="T0" fmla="*/ 0 w 232"/>
                <a:gd name="T1" fmla="*/ 158 h 244"/>
                <a:gd name="T2" fmla="*/ 50 w 232"/>
                <a:gd name="T3" fmla="*/ 126 h 244"/>
                <a:gd name="T4" fmla="*/ 116 w 232"/>
                <a:gd name="T5" fmla="*/ 74 h 244"/>
                <a:gd name="T6" fmla="*/ 170 w 232"/>
                <a:gd name="T7" fmla="*/ 22 h 244"/>
                <a:gd name="T8" fmla="*/ 194 w 232"/>
                <a:gd name="T9" fmla="*/ 0 h 244"/>
                <a:gd name="T10" fmla="*/ 208 w 232"/>
                <a:gd name="T11" fmla="*/ 112 h 244"/>
                <a:gd name="T12" fmla="*/ 220 w 232"/>
                <a:gd name="T13" fmla="*/ 194 h 244"/>
                <a:gd name="T14" fmla="*/ 232 w 232"/>
                <a:gd name="T15" fmla="*/ 244 h 244"/>
                <a:gd name="T16" fmla="*/ 170 w 232"/>
                <a:gd name="T17" fmla="*/ 238 h 244"/>
                <a:gd name="T18" fmla="*/ 90 w 232"/>
                <a:gd name="T19" fmla="*/ 216 h 244"/>
                <a:gd name="T20" fmla="*/ 32 w 232"/>
                <a:gd name="T21" fmla="*/ 186 h 244"/>
                <a:gd name="T22" fmla="*/ 22 w 232"/>
                <a:gd name="T23" fmla="*/ 178 h 244"/>
                <a:gd name="T24" fmla="*/ 0 w 232"/>
                <a:gd name="T25" fmla="*/ 158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2" h="244">
                  <a:moveTo>
                    <a:pt x="0" y="158"/>
                  </a:moveTo>
                  <a:lnTo>
                    <a:pt x="50" y="126"/>
                  </a:lnTo>
                  <a:lnTo>
                    <a:pt x="116" y="74"/>
                  </a:lnTo>
                  <a:lnTo>
                    <a:pt x="170" y="22"/>
                  </a:lnTo>
                  <a:lnTo>
                    <a:pt x="194" y="0"/>
                  </a:lnTo>
                  <a:lnTo>
                    <a:pt x="208" y="112"/>
                  </a:lnTo>
                  <a:lnTo>
                    <a:pt x="220" y="194"/>
                  </a:lnTo>
                  <a:lnTo>
                    <a:pt x="232" y="244"/>
                  </a:lnTo>
                  <a:cubicBezTo>
                    <a:pt x="187" y="237"/>
                    <a:pt x="194" y="243"/>
                    <a:pt x="170" y="238"/>
                  </a:cubicBezTo>
                  <a:lnTo>
                    <a:pt x="90" y="216"/>
                  </a:lnTo>
                  <a:lnTo>
                    <a:pt x="32" y="186"/>
                  </a:lnTo>
                  <a:lnTo>
                    <a:pt x="22" y="178"/>
                  </a:lnTo>
                  <a:lnTo>
                    <a:pt x="0" y="158"/>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nvGrpSpPr>
            <p:cNvPr id="40155" name="Group 219"/>
            <p:cNvGrpSpPr>
              <a:grpSpLocks/>
            </p:cNvGrpSpPr>
            <p:nvPr/>
          </p:nvGrpSpPr>
          <p:grpSpPr bwMode="auto">
            <a:xfrm rot="-2781747">
              <a:off x="6086" y="5835"/>
              <a:ext cx="321" cy="353"/>
              <a:chOff x="4214" y="704"/>
              <a:chExt cx="649" cy="712"/>
            </a:xfrm>
          </p:grpSpPr>
          <p:sp>
            <p:nvSpPr>
              <p:cNvPr id="40156" name="Arc 220"/>
              <p:cNvSpPr>
                <a:spLocks/>
              </p:cNvSpPr>
              <p:nvPr/>
            </p:nvSpPr>
            <p:spPr bwMode="auto">
              <a:xfrm rot="17233927" flipH="1">
                <a:off x="4268" y="688"/>
                <a:ext cx="579" cy="611"/>
              </a:xfrm>
              <a:custGeom>
                <a:avLst/>
                <a:gdLst>
                  <a:gd name="G0" fmla="+- 0 0 0"/>
                  <a:gd name="G1" fmla="+- 21029 0 0"/>
                  <a:gd name="G2" fmla="+- 21600 0 0"/>
                  <a:gd name="T0" fmla="*/ 4931 w 20130"/>
                  <a:gd name="T1" fmla="*/ 0 h 21029"/>
                  <a:gd name="T2" fmla="*/ 20130 w 20130"/>
                  <a:gd name="T3" fmla="*/ 13199 h 21029"/>
                  <a:gd name="T4" fmla="*/ 0 w 20130"/>
                  <a:gd name="T5" fmla="*/ 21029 h 21029"/>
                </a:gdLst>
                <a:ahLst/>
                <a:cxnLst>
                  <a:cxn ang="0">
                    <a:pos x="T0" y="T1"/>
                  </a:cxn>
                  <a:cxn ang="0">
                    <a:pos x="T2" y="T3"/>
                  </a:cxn>
                  <a:cxn ang="0">
                    <a:pos x="T4" y="T5"/>
                  </a:cxn>
                </a:cxnLst>
                <a:rect l="0" t="0" r="r" b="b"/>
                <a:pathLst>
                  <a:path w="20130" h="21029" fill="none" extrusionOk="0">
                    <a:moveTo>
                      <a:pt x="4931" y="-1"/>
                    </a:moveTo>
                    <a:cubicBezTo>
                      <a:pt x="11863" y="1624"/>
                      <a:pt x="17549" y="6562"/>
                      <a:pt x="20130" y="13198"/>
                    </a:cubicBezTo>
                  </a:path>
                  <a:path w="20130" h="21029" stroke="0" extrusionOk="0">
                    <a:moveTo>
                      <a:pt x="4931" y="-1"/>
                    </a:moveTo>
                    <a:cubicBezTo>
                      <a:pt x="11863" y="1624"/>
                      <a:pt x="17549" y="6562"/>
                      <a:pt x="20130" y="13198"/>
                    </a:cubicBezTo>
                    <a:lnTo>
                      <a:pt x="0" y="21029"/>
                    </a:lnTo>
                    <a:close/>
                  </a:path>
                </a:pathLst>
              </a:custGeom>
              <a:noFill/>
              <a:ln w="31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0157" name="Oval 221"/>
              <p:cNvSpPr>
                <a:spLocks noChangeArrowheads="1"/>
              </p:cNvSpPr>
              <p:nvPr/>
            </p:nvSpPr>
            <p:spPr bwMode="auto">
              <a:xfrm rot="-1464926">
                <a:off x="4348" y="829"/>
                <a:ext cx="110" cy="424"/>
              </a:xfrm>
              <a:prstGeom prst="ellipse">
                <a:avLst/>
              </a:prstGeom>
              <a:solidFill>
                <a:srgbClr val="934646"/>
              </a:solidFill>
              <a:ln w="3175">
                <a:solidFill>
                  <a:schemeClr val="tx1"/>
                </a:solidFill>
                <a:round/>
                <a:headEnd/>
                <a:tailEnd/>
              </a:ln>
            </p:spPr>
            <p:txBody>
              <a:bodyPr wrap="none" anchor="ctr"/>
              <a:lstStyle/>
              <a:p>
                <a:endParaRPr lang="en-US"/>
              </a:p>
            </p:txBody>
          </p:sp>
          <p:sp>
            <p:nvSpPr>
              <p:cNvPr id="40158" name="Oval 222"/>
              <p:cNvSpPr>
                <a:spLocks noChangeArrowheads="1"/>
              </p:cNvSpPr>
              <p:nvPr/>
            </p:nvSpPr>
            <p:spPr bwMode="auto">
              <a:xfrm rot="-1464926">
                <a:off x="4350" y="951"/>
                <a:ext cx="54" cy="208"/>
              </a:xfrm>
              <a:prstGeom prst="ellipse">
                <a:avLst/>
              </a:prstGeom>
              <a:solidFill>
                <a:schemeClr val="tx1"/>
              </a:solidFill>
              <a:ln w="3175">
                <a:solidFill>
                  <a:schemeClr val="tx1"/>
                </a:solidFill>
                <a:round/>
                <a:headEnd/>
                <a:tailEnd/>
              </a:ln>
            </p:spPr>
            <p:txBody>
              <a:bodyPr wrap="none" anchor="ctr"/>
              <a:lstStyle/>
              <a:p>
                <a:endParaRPr lang="en-US"/>
              </a:p>
            </p:txBody>
          </p:sp>
          <p:sp>
            <p:nvSpPr>
              <p:cNvPr id="40159" name="Freeform 223"/>
              <p:cNvSpPr>
                <a:spLocks/>
              </p:cNvSpPr>
              <p:nvPr/>
            </p:nvSpPr>
            <p:spPr bwMode="auto">
              <a:xfrm>
                <a:off x="4214" y="737"/>
                <a:ext cx="586" cy="135"/>
              </a:xfrm>
              <a:custGeom>
                <a:avLst/>
                <a:gdLst>
                  <a:gd name="T0" fmla="*/ 586 w 586"/>
                  <a:gd name="T1" fmla="*/ 131 h 135"/>
                  <a:gd name="T2" fmla="*/ 303 w 586"/>
                  <a:gd name="T3" fmla="*/ 118 h 135"/>
                  <a:gd name="T4" fmla="*/ 94 w 586"/>
                  <a:gd name="T5" fmla="*/ 75 h 135"/>
                  <a:gd name="T6" fmla="*/ 1 w 586"/>
                  <a:gd name="T7" fmla="*/ 1 h 135"/>
                  <a:gd name="T8" fmla="*/ 88 w 586"/>
                  <a:gd name="T9" fmla="*/ 69 h 135"/>
                  <a:gd name="T10" fmla="*/ 266 w 586"/>
                  <a:gd name="T11" fmla="*/ 94 h 135"/>
                  <a:gd name="T12" fmla="*/ 432 w 586"/>
                  <a:gd name="T13" fmla="*/ 112 h 135"/>
                  <a:gd name="T14" fmla="*/ 586 w 586"/>
                  <a:gd name="T15" fmla="*/ 131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6" h="135">
                    <a:moveTo>
                      <a:pt x="586" y="131"/>
                    </a:moveTo>
                    <a:cubicBezTo>
                      <a:pt x="567" y="135"/>
                      <a:pt x="385" y="127"/>
                      <a:pt x="303" y="118"/>
                    </a:cubicBezTo>
                    <a:cubicBezTo>
                      <a:pt x="221" y="109"/>
                      <a:pt x="144" y="94"/>
                      <a:pt x="94" y="75"/>
                    </a:cubicBezTo>
                    <a:cubicBezTo>
                      <a:pt x="44" y="56"/>
                      <a:pt x="2" y="2"/>
                      <a:pt x="1" y="1"/>
                    </a:cubicBezTo>
                    <a:cubicBezTo>
                      <a:pt x="0" y="0"/>
                      <a:pt x="44" y="54"/>
                      <a:pt x="88" y="69"/>
                    </a:cubicBezTo>
                    <a:cubicBezTo>
                      <a:pt x="132" y="84"/>
                      <a:pt x="209" y="87"/>
                      <a:pt x="266" y="94"/>
                    </a:cubicBezTo>
                    <a:cubicBezTo>
                      <a:pt x="323" y="101"/>
                      <a:pt x="379" y="106"/>
                      <a:pt x="432" y="112"/>
                    </a:cubicBezTo>
                    <a:cubicBezTo>
                      <a:pt x="485" y="118"/>
                      <a:pt x="554" y="127"/>
                      <a:pt x="586" y="131"/>
                    </a:cubicBezTo>
                    <a:close/>
                  </a:path>
                </a:pathLst>
              </a:custGeom>
              <a:solidFill>
                <a:srgbClr val="DFBA96"/>
              </a:solidFill>
              <a:ln w="3175" cmpd="sng">
                <a:solidFill>
                  <a:schemeClr val="tx1"/>
                </a:solidFill>
                <a:round/>
                <a:headEnd/>
                <a:tailEnd/>
              </a:ln>
            </p:spPr>
            <p:txBody>
              <a:bodyPr wrap="none" anchor="ctr"/>
              <a:lstStyle/>
              <a:p>
                <a:endParaRPr lang="en-US"/>
              </a:p>
            </p:txBody>
          </p:sp>
          <p:sp>
            <p:nvSpPr>
              <p:cNvPr id="40160" name="Freeform 224"/>
              <p:cNvSpPr>
                <a:spLocks/>
              </p:cNvSpPr>
              <p:nvPr/>
            </p:nvSpPr>
            <p:spPr bwMode="auto">
              <a:xfrm rot="18813045" flipV="1">
                <a:off x="4364" y="1055"/>
                <a:ext cx="586" cy="135"/>
              </a:xfrm>
              <a:custGeom>
                <a:avLst/>
                <a:gdLst>
                  <a:gd name="T0" fmla="*/ 586 w 586"/>
                  <a:gd name="T1" fmla="*/ 131 h 135"/>
                  <a:gd name="T2" fmla="*/ 303 w 586"/>
                  <a:gd name="T3" fmla="*/ 118 h 135"/>
                  <a:gd name="T4" fmla="*/ 94 w 586"/>
                  <a:gd name="T5" fmla="*/ 75 h 135"/>
                  <a:gd name="T6" fmla="*/ 1 w 586"/>
                  <a:gd name="T7" fmla="*/ 1 h 135"/>
                  <a:gd name="T8" fmla="*/ 88 w 586"/>
                  <a:gd name="T9" fmla="*/ 69 h 135"/>
                  <a:gd name="T10" fmla="*/ 266 w 586"/>
                  <a:gd name="T11" fmla="*/ 94 h 135"/>
                  <a:gd name="T12" fmla="*/ 432 w 586"/>
                  <a:gd name="T13" fmla="*/ 112 h 135"/>
                  <a:gd name="T14" fmla="*/ 586 w 586"/>
                  <a:gd name="T15" fmla="*/ 131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6" h="135">
                    <a:moveTo>
                      <a:pt x="586" y="131"/>
                    </a:moveTo>
                    <a:cubicBezTo>
                      <a:pt x="567" y="135"/>
                      <a:pt x="385" y="127"/>
                      <a:pt x="303" y="118"/>
                    </a:cubicBezTo>
                    <a:cubicBezTo>
                      <a:pt x="221" y="109"/>
                      <a:pt x="144" y="94"/>
                      <a:pt x="94" y="75"/>
                    </a:cubicBezTo>
                    <a:cubicBezTo>
                      <a:pt x="44" y="56"/>
                      <a:pt x="2" y="2"/>
                      <a:pt x="1" y="1"/>
                    </a:cubicBezTo>
                    <a:cubicBezTo>
                      <a:pt x="0" y="0"/>
                      <a:pt x="44" y="54"/>
                      <a:pt x="88" y="69"/>
                    </a:cubicBezTo>
                    <a:cubicBezTo>
                      <a:pt x="132" y="84"/>
                      <a:pt x="209" y="87"/>
                      <a:pt x="266" y="94"/>
                    </a:cubicBezTo>
                    <a:cubicBezTo>
                      <a:pt x="323" y="101"/>
                      <a:pt x="379" y="106"/>
                      <a:pt x="432" y="112"/>
                    </a:cubicBezTo>
                    <a:cubicBezTo>
                      <a:pt x="485" y="118"/>
                      <a:pt x="554" y="127"/>
                      <a:pt x="586" y="131"/>
                    </a:cubicBezTo>
                    <a:close/>
                  </a:path>
                </a:pathLst>
              </a:custGeom>
              <a:solidFill>
                <a:srgbClr val="DFBA96"/>
              </a:solidFill>
              <a:ln w="3175" cmpd="sng">
                <a:solidFill>
                  <a:schemeClr val="tx1"/>
                </a:solidFill>
                <a:round/>
                <a:headEnd/>
                <a:tailEnd/>
              </a:ln>
            </p:spPr>
            <p:txBody>
              <a:bodyPr wrap="none" anchor="ctr"/>
              <a:lstStyle/>
              <a:p>
                <a:endParaRPr lang="en-US"/>
              </a:p>
            </p:txBody>
          </p:sp>
        </p:grpSp>
      </p:grpSp>
      <p:sp>
        <p:nvSpPr>
          <p:cNvPr id="40161" name="Freeform 225"/>
          <p:cNvSpPr>
            <a:spLocks/>
          </p:cNvSpPr>
          <p:nvPr/>
        </p:nvSpPr>
        <p:spPr bwMode="auto">
          <a:xfrm>
            <a:off x="1033463" y="1412875"/>
            <a:ext cx="873125" cy="2959100"/>
          </a:xfrm>
          <a:custGeom>
            <a:avLst/>
            <a:gdLst>
              <a:gd name="T0" fmla="*/ 0 w 760"/>
              <a:gd name="T1" fmla="*/ 0 h 2332"/>
              <a:gd name="T2" fmla="*/ 760 w 760"/>
              <a:gd name="T3" fmla="*/ 2332 h 2332"/>
            </a:gdLst>
            <a:ahLst/>
            <a:cxnLst>
              <a:cxn ang="0">
                <a:pos x="T0" y="T1"/>
              </a:cxn>
              <a:cxn ang="0">
                <a:pos x="T2" y="T3"/>
              </a:cxn>
            </a:cxnLst>
            <a:rect l="0" t="0" r="r" b="b"/>
            <a:pathLst>
              <a:path w="760" h="2332">
                <a:moveTo>
                  <a:pt x="0" y="0"/>
                </a:moveTo>
                <a:lnTo>
                  <a:pt x="760" y="2332"/>
                </a:lnTo>
              </a:path>
            </a:pathLst>
          </a:custGeom>
          <a:noFill/>
          <a:ln w="38100" cmpd="sng">
            <a:solidFill>
              <a:srgbClr val="FFF700"/>
            </a:solidFill>
            <a:round/>
            <a:headEnd type="none" w="med" len="med"/>
            <a:tailEnd type="none" w="lg" len="lg"/>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0162" name="AutoShape 226"/>
          <p:cNvSpPr>
            <a:spLocks noChangeArrowheads="1"/>
          </p:cNvSpPr>
          <p:nvPr/>
        </p:nvSpPr>
        <p:spPr bwMode="auto">
          <a:xfrm rot="1163870">
            <a:off x="698500" y="871538"/>
            <a:ext cx="430213" cy="442912"/>
          </a:xfrm>
          <a:prstGeom prst="sun">
            <a:avLst>
              <a:gd name="adj" fmla="val 25000"/>
            </a:avLst>
          </a:prstGeom>
          <a:solidFill>
            <a:srgbClr val="FFF700"/>
          </a:solidFill>
          <a:ln w="3175">
            <a:solidFill>
              <a:schemeClr val="tx1"/>
            </a:solidFill>
            <a:miter lim="800000"/>
            <a:headEnd/>
            <a:tailEnd/>
          </a:ln>
        </p:spPr>
        <p:txBody>
          <a:bodyPr wrap="none" anchor="ctr"/>
          <a:lstStyle/>
          <a:p>
            <a:pPr algn="ctr"/>
            <a:endParaRPr lang="en-US" b="0"/>
          </a:p>
        </p:txBody>
      </p:sp>
      <p:sp>
        <p:nvSpPr>
          <p:cNvPr id="40163" name="Freeform 227"/>
          <p:cNvSpPr>
            <a:spLocks/>
          </p:cNvSpPr>
          <p:nvPr/>
        </p:nvSpPr>
        <p:spPr bwMode="auto">
          <a:xfrm>
            <a:off x="1881188" y="1393825"/>
            <a:ext cx="717550" cy="2105025"/>
          </a:xfrm>
          <a:custGeom>
            <a:avLst/>
            <a:gdLst>
              <a:gd name="T0" fmla="*/ 0 w 632"/>
              <a:gd name="T1" fmla="*/ 2332 h 2332"/>
              <a:gd name="T2" fmla="*/ 632 w 632"/>
              <a:gd name="T3" fmla="*/ 0 h 2332"/>
            </a:gdLst>
            <a:ahLst/>
            <a:cxnLst>
              <a:cxn ang="0">
                <a:pos x="T0" y="T1"/>
              </a:cxn>
              <a:cxn ang="0">
                <a:pos x="T2" y="T3"/>
              </a:cxn>
            </a:cxnLst>
            <a:rect l="0" t="0" r="r" b="b"/>
            <a:pathLst>
              <a:path w="632" h="2332">
                <a:moveTo>
                  <a:pt x="0" y="2332"/>
                </a:moveTo>
                <a:lnTo>
                  <a:pt x="632" y="0"/>
                </a:lnTo>
              </a:path>
            </a:pathLst>
          </a:custGeom>
          <a:noFill/>
          <a:ln w="38100" cmpd="sng">
            <a:solidFill>
              <a:srgbClr val="FFF7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164" name="Freeform 228"/>
          <p:cNvSpPr>
            <a:spLocks/>
          </p:cNvSpPr>
          <p:nvPr/>
        </p:nvSpPr>
        <p:spPr bwMode="auto">
          <a:xfrm>
            <a:off x="1044575" y="1412875"/>
            <a:ext cx="831850" cy="2085975"/>
          </a:xfrm>
          <a:custGeom>
            <a:avLst/>
            <a:gdLst>
              <a:gd name="T0" fmla="*/ 0 w 760"/>
              <a:gd name="T1" fmla="*/ 0 h 2332"/>
              <a:gd name="T2" fmla="*/ 760 w 760"/>
              <a:gd name="T3" fmla="*/ 2332 h 2332"/>
            </a:gdLst>
            <a:ahLst/>
            <a:cxnLst>
              <a:cxn ang="0">
                <a:pos x="T0" y="T1"/>
              </a:cxn>
              <a:cxn ang="0">
                <a:pos x="T2" y="T3"/>
              </a:cxn>
            </a:cxnLst>
            <a:rect l="0" t="0" r="r" b="b"/>
            <a:pathLst>
              <a:path w="760" h="2332">
                <a:moveTo>
                  <a:pt x="0" y="0"/>
                </a:moveTo>
                <a:lnTo>
                  <a:pt x="760" y="2332"/>
                </a:lnTo>
              </a:path>
            </a:pathLst>
          </a:custGeom>
          <a:noFill/>
          <a:ln w="38100" cmpd="sng">
            <a:solidFill>
              <a:srgbClr val="FFF700"/>
            </a:solidFill>
            <a:round/>
            <a:headEnd type="none" w="med" len="med"/>
            <a:tailEnd type="none" w="lg" len="lg"/>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0165" name="Text Box 229"/>
          <p:cNvSpPr txBox="1">
            <a:spLocks noChangeArrowheads="1"/>
          </p:cNvSpPr>
          <p:nvPr/>
        </p:nvSpPr>
        <p:spPr bwMode="auto">
          <a:xfrm>
            <a:off x="1811338" y="147638"/>
            <a:ext cx="5670550"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600"/>
              <a:t>ACRM - Canopy Reflectance Model</a:t>
            </a:r>
          </a:p>
          <a:p>
            <a:pPr algn="ctr"/>
            <a:r>
              <a:rPr lang="en-US" sz="2600"/>
              <a:t>Terrestrial Canopy</a:t>
            </a:r>
          </a:p>
        </p:txBody>
      </p:sp>
      <p:sp>
        <p:nvSpPr>
          <p:cNvPr id="40166" name="Text Box 230"/>
          <p:cNvSpPr txBox="1">
            <a:spLocks noChangeArrowheads="1"/>
          </p:cNvSpPr>
          <p:nvPr/>
        </p:nvSpPr>
        <p:spPr bwMode="auto">
          <a:xfrm>
            <a:off x="6864350" y="3971925"/>
            <a:ext cx="152241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b="0"/>
              <a:t>Walthall et al., 1985</a:t>
            </a:r>
          </a:p>
        </p:txBody>
      </p:sp>
      <p:sp>
        <p:nvSpPr>
          <p:cNvPr id="40167" name="Text Box 231"/>
          <p:cNvSpPr txBox="1">
            <a:spLocks noChangeArrowheads="1"/>
          </p:cNvSpPr>
          <p:nvPr/>
        </p:nvSpPr>
        <p:spPr bwMode="auto">
          <a:xfrm>
            <a:off x="6873875" y="5072063"/>
            <a:ext cx="955675"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b="0"/>
              <a:t>Price, 1990</a:t>
            </a:r>
          </a:p>
        </p:txBody>
      </p:sp>
      <p:sp>
        <p:nvSpPr>
          <p:cNvPr id="40168" name="Text Box 232"/>
          <p:cNvSpPr txBox="1">
            <a:spLocks noChangeArrowheads="1"/>
          </p:cNvSpPr>
          <p:nvPr/>
        </p:nvSpPr>
        <p:spPr bwMode="auto">
          <a:xfrm>
            <a:off x="3470275" y="3105150"/>
            <a:ext cx="21844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b="0"/>
              <a:t>Jacquemoud and Baret, 1990</a:t>
            </a:r>
          </a:p>
        </p:txBody>
      </p:sp>
      <p:sp>
        <p:nvSpPr>
          <p:cNvPr id="40169" name="Text Box 233"/>
          <p:cNvSpPr txBox="1">
            <a:spLocks noChangeArrowheads="1"/>
          </p:cNvSpPr>
          <p:nvPr/>
        </p:nvSpPr>
        <p:spPr bwMode="auto">
          <a:xfrm>
            <a:off x="6894513" y="2989263"/>
            <a:ext cx="1031875"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b="0"/>
              <a:t>Kuusk, 1995</a:t>
            </a:r>
          </a:p>
        </p:txBody>
      </p:sp>
      <p:sp>
        <p:nvSpPr>
          <p:cNvPr id="40171" name="Text Box 235"/>
          <p:cNvSpPr txBox="1">
            <a:spLocks noChangeArrowheads="1"/>
          </p:cNvSpPr>
          <p:nvPr/>
        </p:nvSpPr>
        <p:spPr bwMode="auto">
          <a:xfrm>
            <a:off x="8796338" y="6400800"/>
            <a:ext cx="35401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a:fld id="{8184BE77-9A64-B849-943D-5F6B955FF9AC}" type="slidenum">
              <a:rPr lang="en-US" b="0">
                <a:solidFill>
                  <a:srgbClr val="0063E3"/>
                </a:solidFill>
              </a:rPr>
              <a:pPr algn="r"/>
              <a:t>14</a:t>
            </a:fld>
            <a:endParaRPr lang="en-US" b="0">
              <a:solidFill>
                <a:srgbClr val="0063E3"/>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070" name="Group 86"/>
          <p:cNvGrpSpPr>
            <a:grpSpLocks/>
          </p:cNvGrpSpPr>
          <p:nvPr/>
        </p:nvGrpSpPr>
        <p:grpSpPr bwMode="auto">
          <a:xfrm>
            <a:off x="555625" y="2136775"/>
            <a:ext cx="1011238" cy="1614488"/>
            <a:chOff x="1196" y="15315"/>
            <a:chExt cx="2959" cy="4833"/>
          </a:xfrm>
        </p:grpSpPr>
        <p:sp>
          <p:nvSpPr>
            <p:cNvPr id="42071" name="Freeform 87"/>
            <p:cNvSpPr>
              <a:spLocks/>
            </p:cNvSpPr>
            <p:nvPr/>
          </p:nvSpPr>
          <p:spPr bwMode="auto">
            <a:xfrm rot="-5400000">
              <a:off x="-415" y="16926"/>
              <a:ext cx="4737" cy="1516"/>
            </a:xfrm>
            <a:custGeom>
              <a:avLst/>
              <a:gdLst>
                <a:gd name="T0" fmla="*/ 667 w 8863"/>
                <a:gd name="T1" fmla="*/ 0 h 4758"/>
                <a:gd name="T2" fmla="*/ 3404 w 8863"/>
                <a:gd name="T3" fmla="*/ 279 h 4758"/>
                <a:gd name="T4" fmla="*/ 1215 w 8863"/>
                <a:gd name="T5" fmla="*/ 357 h 4758"/>
                <a:gd name="T6" fmla="*/ 4036 w 8863"/>
                <a:gd name="T7" fmla="*/ 614 h 4758"/>
                <a:gd name="T8" fmla="*/ 2183 w 8863"/>
                <a:gd name="T9" fmla="*/ 658 h 4758"/>
                <a:gd name="T10" fmla="*/ 5593 w 8863"/>
                <a:gd name="T11" fmla="*/ 881 h 4758"/>
                <a:gd name="T12" fmla="*/ 1762 w 8863"/>
                <a:gd name="T13" fmla="*/ 893 h 4758"/>
                <a:gd name="T14" fmla="*/ 6520 w 8863"/>
                <a:gd name="T15" fmla="*/ 1149 h 4758"/>
                <a:gd name="T16" fmla="*/ 1594 w 8863"/>
                <a:gd name="T17" fmla="*/ 1260 h 4758"/>
                <a:gd name="T18" fmla="*/ 6520 w 8863"/>
                <a:gd name="T19" fmla="*/ 1484 h 4758"/>
                <a:gd name="T20" fmla="*/ 2730 w 8863"/>
                <a:gd name="T21" fmla="*/ 1573 h 4758"/>
                <a:gd name="T22" fmla="*/ 6983 w 8863"/>
                <a:gd name="T23" fmla="*/ 1763 h 4758"/>
                <a:gd name="T24" fmla="*/ 3572 w 8863"/>
                <a:gd name="T25" fmla="*/ 1830 h 4758"/>
                <a:gd name="T26" fmla="*/ 7656 w 8863"/>
                <a:gd name="T27" fmla="*/ 1963 h 4758"/>
                <a:gd name="T28" fmla="*/ 7320 w 8863"/>
                <a:gd name="T29" fmla="*/ 1986 h 4758"/>
                <a:gd name="T30" fmla="*/ 1930 w 8863"/>
                <a:gd name="T31" fmla="*/ 2409 h 4758"/>
                <a:gd name="T32" fmla="*/ 7151 w 8863"/>
                <a:gd name="T33" fmla="*/ 2488 h 4758"/>
                <a:gd name="T34" fmla="*/ 2393 w 8863"/>
                <a:gd name="T35" fmla="*/ 2588 h 4758"/>
                <a:gd name="T36" fmla="*/ 8372 w 8863"/>
                <a:gd name="T37" fmla="*/ 2956 h 4758"/>
                <a:gd name="T38" fmla="*/ 3109 w 8863"/>
                <a:gd name="T39" fmla="*/ 2934 h 4758"/>
                <a:gd name="T40" fmla="*/ 7867 w 8863"/>
                <a:gd name="T41" fmla="*/ 3202 h 4758"/>
                <a:gd name="T42" fmla="*/ 1678 w 8863"/>
                <a:gd name="T43" fmla="*/ 3146 h 4758"/>
                <a:gd name="T44" fmla="*/ 6983 w 8863"/>
                <a:gd name="T45" fmla="*/ 3369 h 4758"/>
                <a:gd name="T46" fmla="*/ 2520 w 8863"/>
                <a:gd name="T47" fmla="*/ 3491 h 4758"/>
                <a:gd name="T48" fmla="*/ 6688 w 8863"/>
                <a:gd name="T49" fmla="*/ 3637 h 4758"/>
                <a:gd name="T50" fmla="*/ 2309 w 8863"/>
                <a:gd name="T51" fmla="*/ 3793 h 4758"/>
                <a:gd name="T52" fmla="*/ 8246 w 8863"/>
                <a:gd name="T53" fmla="*/ 3971 h 4758"/>
                <a:gd name="T54" fmla="*/ 2604 w 8863"/>
                <a:gd name="T55" fmla="*/ 4139 h 4758"/>
                <a:gd name="T56" fmla="*/ 8162 w 8863"/>
                <a:gd name="T57" fmla="*/ 4216 h 4758"/>
                <a:gd name="T58" fmla="*/ 7993 w 8863"/>
                <a:gd name="T59" fmla="*/ 4250 h 4758"/>
                <a:gd name="T60" fmla="*/ 2730 w 8863"/>
                <a:gd name="T61" fmla="*/ 4451 h 4758"/>
                <a:gd name="T62" fmla="*/ 8835 w 8863"/>
                <a:gd name="T63" fmla="*/ 4562 h 4758"/>
                <a:gd name="T64" fmla="*/ 920 w 8863"/>
                <a:gd name="T65" fmla="*/ 4758 h 4758"/>
                <a:gd name="T66" fmla="*/ 667 w 8863"/>
                <a:gd name="T67" fmla="*/ 0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63" h="4758">
                  <a:moveTo>
                    <a:pt x="667" y="0"/>
                  </a:moveTo>
                  <a:lnTo>
                    <a:pt x="3404" y="279"/>
                  </a:lnTo>
                  <a:lnTo>
                    <a:pt x="1215" y="357"/>
                  </a:lnTo>
                  <a:lnTo>
                    <a:pt x="4036" y="614"/>
                  </a:lnTo>
                  <a:lnTo>
                    <a:pt x="2183" y="658"/>
                  </a:lnTo>
                  <a:cubicBezTo>
                    <a:pt x="5606" y="871"/>
                    <a:pt x="5593" y="561"/>
                    <a:pt x="5593" y="881"/>
                  </a:cubicBezTo>
                  <a:lnTo>
                    <a:pt x="1762" y="893"/>
                  </a:lnTo>
                  <a:cubicBezTo>
                    <a:pt x="6533" y="1138"/>
                    <a:pt x="6520" y="710"/>
                    <a:pt x="6520" y="1149"/>
                  </a:cubicBezTo>
                  <a:cubicBezTo>
                    <a:pt x="1580" y="1250"/>
                    <a:pt x="1594" y="813"/>
                    <a:pt x="1594" y="1260"/>
                  </a:cubicBezTo>
                  <a:cubicBezTo>
                    <a:pt x="6581" y="1473"/>
                    <a:pt x="7748" y="1158"/>
                    <a:pt x="6520" y="1484"/>
                  </a:cubicBezTo>
                  <a:cubicBezTo>
                    <a:pt x="2758" y="1573"/>
                    <a:pt x="4026" y="1573"/>
                    <a:pt x="2730" y="1573"/>
                  </a:cubicBezTo>
                  <a:cubicBezTo>
                    <a:pt x="6960" y="1752"/>
                    <a:pt x="5935" y="1485"/>
                    <a:pt x="6983" y="1763"/>
                  </a:cubicBezTo>
                  <a:cubicBezTo>
                    <a:pt x="3628" y="1830"/>
                    <a:pt x="4768" y="1830"/>
                    <a:pt x="3572" y="1830"/>
                  </a:cubicBezTo>
                  <a:cubicBezTo>
                    <a:pt x="4933" y="1874"/>
                    <a:pt x="6300" y="1908"/>
                    <a:pt x="7656" y="1963"/>
                  </a:cubicBezTo>
                  <a:cubicBezTo>
                    <a:pt x="7770" y="1968"/>
                    <a:pt x="7435" y="1986"/>
                    <a:pt x="7320" y="1986"/>
                  </a:cubicBezTo>
                  <a:cubicBezTo>
                    <a:pt x="1874" y="2410"/>
                    <a:pt x="0" y="2409"/>
                    <a:pt x="1930" y="2409"/>
                  </a:cubicBezTo>
                  <a:cubicBezTo>
                    <a:pt x="7128" y="2476"/>
                    <a:pt x="5886" y="2152"/>
                    <a:pt x="7151" y="2488"/>
                  </a:cubicBezTo>
                  <a:lnTo>
                    <a:pt x="2393" y="2588"/>
                  </a:lnTo>
                  <a:lnTo>
                    <a:pt x="8372" y="2956"/>
                  </a:lnTo>
                  <a:cubicBezTo>
                    <a:pt x="3137" y="2933"/>
                    <a:pt x="4891" y="2934"/>
                    <a:pt x="3109" y="2934"/>
                  </a:cubicBezTo>
                  <a:lnTo>
                    <a:pt x="7867" y="3202"/>
                  </a:lnTo>
                  <a:lnTo>
                    <a:pt x="1678" y="3146"/>
                  </a:lnTo>
                  <a:lnTo>
                    <a:pt x="6983" y="3369"/>
                  </a:lnTo>
                  <a:cubicBezTo>
                    <a:pt x="2576" y="3492"/>
                    <a:pt x="4071" y="3491"/>
                    <a:pt x="2520" y="3491"/>
                  </a:cubicBezTo>
                  <a:lnTo>
                    <a:pt x="6688" y="3637"/>
                  </a:lnTo>
                  <a:lnTo>
                    <a:pt x="2309" y="3793"/>
                  </a:lnTo>
                  <a:lnTo>
                    <a:pt x="8246" y="3971"/>
                  </a:lnTo>
                  <a:cubicBezTo>
                    <a:pt x="2626" y="4128"/>
                    <a:pt x="3957" y="3771"/>
                    <a:pt x="2604" y="4139"/>
                  </a:cubicBezTo>
                  <a:cubicBezTo>
                    <a:pt x="4456" y="4165"/>
                    <a:pt x="6312" y="4178"/>
                    <a:pt x="8162" y="4216"/>
                  </a:cubicBezTo>
                  <a:cubicBezTo>
                    <a:pt x="8232" y="4218"/>
                    <a:pt x="7993" y="4250"/>
                    <a:pt x="7993" y="4250"/>
                  </a:cubicBezTo>
                  <a:lnTo>
                    <a:pt x="2730" y="4451"/>
                  </a:lnTo>
                  <a:cubicBezTo>
                    <a:pt x="8863" y="4540"/>
                    <a:pt x="8835" y="4000"/>
                    <a:pt x="8835" y="4562"/>
                  </a:cubicBezTo>
                  <a:cubicBezTo>
                    <a:pt x="3161" y="4663"/>
                    <a:pt x="2478" y="4758"/>
                    <a:pt x="920" y="4758"/>
                  </a:cubicBezTo>
                  <a:cubicBezTo>
                    <a:pt x="793" y="2379"/>
                    <a:pt x="667" y="0"/>
                    <a:pt x="667"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42072" name="Freeform 88"/>
            <p:cNvSpPr>
              <a:spLocks/>
            </p:cNvSpPr>
            <p:nvPr/>
          </p:nvSpPr>
          <p:spPr bwMode="auto">
            <a:xfrm rot="5400000" flipH="1">
              <a:off x="1028" y="17022"/>
              <a:ext cx="4737" cy="1516"/>
            </a:xfrm>
            <a:custGeom>
              <a:avLst/>
              <a:gdLst>
                <a:gd name="T0" fmla="*/ 667 w 8863"/>
                <a:gd name="T1" fmla="*/ 0 h 4758"/>
                <a:gd name="T2" fmla="*/ 3404 w 8863"/>
                <a:gd name="T3" fmla="*/ 279 h 4758"/>
                <a:gd name="T4" fmla="*/ 1215 w 8863"/>
                <a:gd name="T5" fmla="*/ 357 h 4758"/>
                <a:gd name="T6" fmla="*/ 4036 w 8863"/>
                <a:gd name="T7" fmla="*/ 614 h 4758"/>
                <a:gd name="T8" fmla="*/ 2183 w 8863"/>
                <a:gd name="T9" fmla="*/ 658 h 4758"/>
                <a:gd name="T10" fmla="*/ 5593 w 8863"/>
                <a:gd name="T11" fmla="*/ 881 h 4758"/>
                <a:gd name="T12" fmla="*/ 1762 w 8863"/>
                <a:gd name="T13" fmla="*/ 893 h 4758"/>
                <a:gd name="T14" fmla="*/ 6520 w 8863"/>
                <a:gd name="T15" fmla="*/ 1149 h 4758"/>
                <a:gd name="T16" fmla="*/ 1594 w 8863"/>
                <a:gd name="T17" fmla="*/ 1260 h 4758"/>
                <a:gd name="T18" fmla="*/ 6520 w 8863"/>
                <a:gd name="T19" fmla="*/ 1484 h 4758"/>
                <a:gd name="T20" fmla="*/ 2730 w 8863"/>
                <a:gd name="T21" fmla="*/ 1573 h 4758"/>
                <a:gd name="T22" fmla="*/ 6983 w 8863"/>
                <a:gd name="T23" fmla="*/ 1763 h 4758"/>
                <a:gd name="T24" fmla="*/ 3572 w 8863"/>
                <a:gd name="T25" fmla="*/ 1830 h 4758"/>
                <a:gd name="T26" fmla="*/ 7656 w 8863"/>
                <a:gd name="T27" fmla="*/ 1963 h 4758"/>
                <a:gd name="T28" fmla="*/ 7320 w 8863"/>
                <a:gd name="T29" fmla="*/ 1986 h 4758"/>
                <a:gd name="T30" fmla="*/ 1930 w 8863"/>
                <a:gd name="T31" fmla="*/ 2409 h 4758"/>
                <a:gd name="T32" fmla="*/ 7151 w 8863"/>
                <a:gd name="T33" fmla="*/ 2488 h 4758"/>
                <a:gd name="T34" fmla="*/ 2393 w 8863"/>
                <a:gd name="T35" fmla="*/ 2588 h 4758"/>
                <a:gd name="T36" fmla="*/ 8372 w 8863"/>
                <a:gd name="T37" fmla="*/ 2956 h 4758"/>
                <a:gd name="T38" fmla="*/ 3109 w 8863"/>
                <a:gd name="T39" fmla="*/ 2934 h 4758"/>
                <a:gd name="T40" fmla="*/ 7867 w 8863"/>
                <a:gd name="T41" fmla="*/ 3202 h 4758"/>
                <a:gd name="T42" fmla="*/ 1678 w 8863"/>
                <a:gd name="T43" fmla="*/ 3146 h 4758"/>
                <a:gd name="T44" fmla="*/ 6983 w 8863"/>
                <a:gd name="T45" fmla="*/ 3369 h 4758"/>
                <a:gd name="T46" fmla="*/ 2520 w 8863"/>
                <a:gd name="T47" fmla="*/ 3491 h 4758"/>
                <a:gd name="T48" fmla="*/ 6688 w 8863"/>
                <a:gd name="T49" fmla="*/ 3637 h 4758"/>
                <a:gd name="T50" fmla="*/ 2309 w 8863"/>
                <a:gd name="T51" fmla="*/ 3793 h 4758"/>
                <a:gd name="T52" fmla="*/ 8246 w 8863"/>
                <a:gd name="T53" fmla="*/ 3971 h 4758"/>
                <a:gd name="T54" fmla="*/ 2604 w 8863"/>
                <a:gd name="T55" fmla="*/ 4139 h 4758"/>
                <a:gd name="T56" fmla="*/ 8162 w 8863"/>
                <a:gd name="T57" fmla="*/ 4216 h 4758"/>
                <a:gd name="T58" fmla="*/ 7993 w 8863"/>
                <a:gd name="T59" fmla="*/ 4250 h 4758"/>
                <a:gd name="T60" fmla="*/ 2730 w 8863"/>
                <a:gd name="T61" fmla="*/ 4451 h 4758"/>
                <a:gd name="T62" fmla="*/ 8835 w 8863"/>
                <a:gd name="T63" fmla="*/ 4562 h 4758"/>
                <a:gd name="T64" fmla="*/ 920 w 8863"/>
                <a:gd name="T65" fmla="*/ 4758 h 4758"/>
                <a:gd name="T66" fmla="*/ 667 w 8863"/>
                <a:gd name="T67" fmla="*/ 0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63" h="4758">
                  <a:moveTo>
                    <a:pt x="667" y="0"/>
                  </a:moveTo>
                  <a:lnTo>
                    <a:pt x="3404" y="279"/>
                  </a:lnTo>
                  <a:lnTo>
                    <a:pt x="1215" y="357"/>
                  </a:lnTo>
                  <a:lnTo>
                    <a:pt x="4036" y="614"/>
                  </a:lnTo>
                  <a:lnTo>
                    <a:pt x="2183" y="658"/>
                  </a:lnTo>
                  <a:cubicBezTo>
                    <a:pt x="5606" y="871"/>
                    <a:pt x="5593" y="561"/>
                    <a:pt x="5593" y="881"/>
                  </a:cubicBezTo>
                  <a:lnTo>
                    <a:pt x="1762" y="893"/>
                  </a:lnTo>
                  <a:cubicBezTo>
                    <a:pt x="6533" y="1138"/>
                    <a:pt x="6520" y="710"/>
                    <a:pt x="6520" y="1149"/>
                  </a:cubicBezTo>
                  <a:cubicBezTo>
                    <a:pt x="1580" y="1250"/>
                    <a:pt x="1594" y="813"/>
                    <a:pt x="1594" y="1260"/>
                  </a:cubicBezTo>
                  <a:cubicBezTo>
                    <a:pt x="6581" y="1473"/>
                    <a:pt x="7748" y="1158"/>
                    <a:pt x="6520" y="1484"/>
                  </a:cubicBezTo>
                  <a:cubicBezTo>
                    <a:pt x="2758" y="1573"/>
                    <a:pt x="4026" y="1573"/>
                    <a:pt x="2730" y="1573"/>
                  </a:cubicBezTo>
                  <a:cubicBezTo>
                    <a:pt x="6960" y="1752"/>
                    <a:pt x="5935" y="1485"/>
                    <a:pt x="6983" y="1763"/>
                  </a:cubicBezTo>
                  <a:cubicBezTo>
                    <a:pt x="3628" y="1830"/>
                    <a:pt x="4768" y="1830"/>
                    <a:pt x="3572" y="1830"/>
                  </a:cubicBezTo>
                  <a:cubicBezTo>
                    <a:pt x="4933" y="1874"/>
                    <a:pt x="6300" y="1908"/>
                    <a:pt x="7656" y="1963"/>
                  </a:cubicBezTo>
                  <a:cubicBezTo>
                    <a:pt x="7770" y="1968"/>
                    <a:pt x="7435" y="1986"/>
                    <a:pt x="7320" y="1986"/>
                  </a:cubicBezTo>
                  <a:cubicBezTo>
                    <a:pt x="1874" y="2410"/>
                    <a:pt x="0" y="2409"/>
                    <a:pt x="1930" y="2409"/>
                  </a:cubicBezTo>
                  <a:cubicBezTo>
                    <a:pt x="7128" y="2476"/>
                    <a:pt x="5886" y="2152"/>
                    <a:pt x="7151" y="2488"/>
                  </a:cubicBezTo>
                  <a:lnTo>
                    <a:pt x="2393" y="2588"/>
                  </a:lnTo>
                  <a:lnTo>
                    <a:pt x="8372" y="2956"/>
                  </a:lnTo>
                  <a:cubicBezTo>
                    <a:pt x="3137" y="2933"/>
                    <a:pt x="4891" y="2934"/>
                    <a:pt x="3109" y="2934"/>
                  </a:cubicBezTo>
                  <a:lnTo>
                    <a:pt x="7867" y="3202"/>
                  </a:lnTo>
                  <a:lnTo>
                    <a:pt x="1678" y="3146"/>
                  </a:lnTo>
                  <a:lnTo>
                    <a:pt x="6983" y="3369"/>
                  </a:lnTo>
                  <a:cubicBezTo>
                    <a:pt x="2576" y="3492"/>
                    <a:pt x="4071" y="3491"/>
                    <a:pt x="2520" y="3491"/>
                  </a:cubicBezTo>
                  <a:lnTo>
                    <a:pt x="6688" y="3637"/>
                  </a:lnTo>
                  <a:lnTo>
                    <a:pt x="2309" y="3793"/>
                  </a:lnTo>
                  <a:lnTo>
                    <a:pt x="8246" y="3971"/>
                  </a:lnTo>
                  <a:cubicBezTo>
                    <a:pt x="2626" y="4128"/>
                    <a:pt x="3957" y="3771"/>
                    <a:pt x="2604" y="4139"/>
                  </a:cubicBezTo>
                  <a:cubicBezTo>
                    <a:pt x="4456" y="4165"/>
                    <a:pt x="6312" y="4178"/>
                    <a:pt x="8162" y="4216"/>
                  </a:cubicBezTo>
                  <a:cubicBezTo>
                    <a:pt x="8232" y="4218"/>
                    <a:pt x="7993" y="4250"/>
                    <a:pt x="7993" y="4250"/>
                  </a:cubicBezTo>
                  <a:lnTo>
                    <a:pt x="2730" y="4451"/>
                  </a:lnTo>
                  <a:cubicBezTo>
                    <a:pt x="8863" y="4540"/>
                    <a:pt x="8835" y="4000"/>
                    <a:pt x="8835" y="4562"/>
                  </a:cubicBezTo>
                  <a:cubicBezTo>
                    <a:pt x="3161" y="4663"/>
                    <a:pt x="2478" y="4758"/>
                    <a:pt x="920" y="4758"/>
                  </a:cubicBezTo>
                  <a:cubicBezTo>
                    <a:pt x="793" y="2379"/>
                    <a:pt x="667" y="0"/>
                    <a:pt x="667"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grpSp>
        <p:nvGrpSpPr>
          <p:cNvPr id="42073" name="Group 89"/>
          <p:cNvGrpSpPr>
            <a:grpSpLocks/>
          </p:cNvGrpSpPr>
          <p:nvPr/>
        </p:nvGrpSpPr>
        <p:grpSpPr bwMode="auto">
          <a:xfrm>
            <a:off x="1436688" y="2136775"/>
            <a:ext cx="1011237" cy="1614488"/>
            <a:chOff x="1196" y="15315"/>
            <a:chExt cx="2959" cy="4833"/>
          </a:xfrm>
        </p:grpSpPr>
        <p:sp>
          <p:nvSpPr>
            <p:cNvPr id="42074" name="Freeform 90"/>
            <p:cNvSpPr>
              <a:spLocks/>
            </p:cNvSpPr>
            <p:nvPr/>
          </p:nvSpPr>
          <p:spPr bwMode="auto">
            <a:xfrm rot="-5400000">
              <a:off x="-415" y="16926"/>
              <a:ext cx="4737" cy="1516"/>
            </a:xfrm>
            <a:custGeom>
              <a:avLst/>
              <a:gdLst>
                <a:gd name="T0" fmla="*/ 667 w 8863"/>
                <a:gd name="T1" fmla="*/ 0 h 4758"/>
                <a:gd name="T2" fmla="*/ 3404 w 8863"/>
                <a:gd name="T3" fmla="*/ 279 h 4758"/>
                <a:gd name="T4" fmla="*/ 1215 w 8863"/>
                <a:gd name="T5" fmla="*/ 357 h 4758"/>
                <a:gd name="T6" fmla="*/ 4036 w 8863"/>
                <a:gd name="T7" fmla="*/ 614 h 4758"/>
                <a:gd name="T8" fmla="*/ 2183 w 8863"/>
                <a:gd name="T9" fmla="*/ 658 h 4758"/>
                <a:gd name="T10" fmla="*/ 5593 w 8863"/>
                <a:gd name="T11" fmla="*/ 881 h 4758"/>
                <a:gd name="T12" fmla="*/ 1762 w 8863"/>
                <a:gd name="T13" fmla="*/ 893 h 4758"/>
                <a:gd name="T14" fmla="*/ 6520 w 8863"/>
                <a:gd name="T15" fmla="*/ 1149 h 4758"/>
                <a:gd name="T16" fmla="*/ 1594 w 8863"/>
                <a:gd name="T17" fmla="*/ 1260 h 4758"/>
                <a:gd name="T18" fmla="*/ 6520 w 8863"/>
                <a:gd name="T19" fmla="*/ 1484 h 4758"/>
                <a:gd name="T20" fmla="*/ 2730 w 8863"/>
                <a:gd name="T21" fmla="*/ 1573 h 4758"/>
                <a:gd name="T22" fmla="*/ 6983 w 8863"/>
                <a:gd name="T23" fmla="*/ 1763 h 4758"/>
                <a:gd name="T24" fmla="*/ 3572 w 8863"/>
                <a:gd name="T25" fmla="*/ 1830 h 4758"/>
                <a:gd name="T26" fmla="*/ 7656 w 8863"/>
                <a:gd name="T27" fmla="*/ 1963 h 4758"/>
                <a:gd name="T28" fmla="*/ 7320 w 8863"/>
                <a:gd name="T29" fmla="*/ 1986 h 4758"/>
                <a:gd name="T30" fmla="*/ 1930 w 8863"/>
                <a:gd name="T31" fmla="*/ 2409 h 4758"/>
                <a:gd name="T32" fmla="*/ 7151 w 8863"/>
                <a:gd name="T33" fmla="*/ 2488 h 4758"/>
                <a:gd name="T34" fmla="*/ 2393 w 8863"/>
                <a:gd name="T35" fmla="*/ 2588 h 4758"/>
                <a:gd name="T36" fmla="*/ 8372 w 8863"/>
                <a:gd name="T37" fmla="*/ 2956 h 4758"/>
                <a:gd name="T38" fmla="*/ 3109 w 8863"/>
                <a:gd name="T39" fmla="*/ 2934 h 4758"/>
                <a:gd name="T40" fmla="*/ 7867 w 8863"/>
                <a:gd name="T41" fmla="*/ 3202 h 4758"/>
                <a:gd name="T42" fmla="*/ 1678 w 8863"/>
                <a:gd name="T43" fmla="*/ 3146 h 4758"/>
                <a:gd name="T44" fmla="*/ 6983 w 8863"/>
                <a:gd name="T45" fmla="*/ 3369 h 4758"/>
                <a:gd name="T46" fmla="*/ 2520 w 8863"/>
                <a:gd name="T47" fmla="*/ 3491 h 4758"/>
                <a:gd name="T48" fmla="*/ 6688 w 8863"/>
                <a:gd name="T49" fmla="*/ 3637 h 4758"/>
                <a:gd name="T50" fmla="*/ 2309 w 8863"/>
                <a:gd name="T51" fmla="*/ 3793 h 4758"/>
                <a:gd name="T52" fmla="*/ 8246 w 8863"/>
                <a:gd name="T53" fmla="*/ 3971 h 4758"/>
                <a:gd name="T54" fmla="*/ 2604 w 8863"/>
                <a:gd name="T55" fmla="*/ 4139 h 4758"/>
                <a:gd name="T56" fmla="*/ 8162 w 8863"/>
                <a:gd name="T57" fmla="*/ 4216 h 4758"/>
                <a:gd name="T58" fmla="*/ 7993 w 8863"/>
                <a:gd name="T59" fmla="*/ 4250 h 4758"/>
                <a:gd name="T60" fmla="*/ 2730 w 8863"/>
                <a:gd name="T61" fmla="*/ 4451 h 4758"/>
                <a:gd name="T62" fmla="*/ 8835 w 8863"/>
                <a:gd name="T63" fmla="*/ 4562 h 4758"/>
                <a:gd name="T64" fmla="*/ 920 w 8863"/>
                <a:gd name="T65" fmla="*/ 4758 h 4758"/>
                <a:gd name="T66" fmla="*/ 667 w 8863"/>
                <a:gd name="T67" fmla="*/ 0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63" h="4758">
                  <a:moveTo>
                    <a:pt x="667" y="0"/>
                  </a:moveTo>
                  <a:lnTo>
                    <a:pt x="3404" y="279"/>
                  </a:lnTo>
                  <a:lnTo>
                    <a:pt x="1215" y="357"/>
                  </a:lnTo>
                  <a:lnTo>
                    <a:pt x="4036" y="614"/>
                  </a:lnTo>
                  <a:lnTo>
                    <a:pt x="2183" y="658"/>
                  </a:lnTo>
                  <a:cubicBezTo>
                    <a:pt x="5606" y="871"/>
                    <a:pt x="5593" y="561"/>
                    <a:pt x="5593" y="881"/>
                  </a:cubicBezTo>
                  <a:lnTo>
                    <a:pt x="1762" y="893"/>
                  </a:lnTo>
                  <a:cubicBezTo>
                    <a:pt x="6533" y="1138"/>
                    <a:pt x="6520" y="710"/>
                    <a:pt x="6520" y="1149"/>
                  </a:cubicBezTo>
                  <a:cubicBezTo>
                    <a:pt x="1580" y="1250"/>
                    <a:pt x="1594" y="813"/>
                    <a:pt x="1594" y="1260"/>
                  </a:cubicBezTo>
                  <a:cubicBezTo>
                    <a:pt x="6581" y="1473"/>
                    <a:pt x="7748" y="1158"/>
                    <a:pt x="6520" y="1484"/>
                  </a:cubicBezTo>
                  <a:cubicBezTo>
                    <a:pt x="2758" y="1573"/>
                    <a:pt x="4026" y="1573"/>
                    <a:pt x="2730" y="1573"/>
                  </a:cubicBezTo>
                  <a:cubicBezTo>
                    <a:pt x="6960" y="1752"/>
                    <a:pt x="5935" y="1485"/>
                    <a:pt x="6983" y="1763"/>
                  </a:cubicBezTo>
                  <a:cubicBezTo>
                    <a:pt x="3628" y="1830"/>
                    <a:pt x="4768" y="1830"/>
                    <a:pt x="3572" y="1830"/>
                  </a:cubicBezTo>
                  <a:cubicBezTo>
                    <a:pt x="4933" y="1874"/>
                    <a:pt x="6300" y="1908"/>
                    <a:pt x="7656" y="1963"/>
                  </a:cubicBezTo>
                  <a:cubicBezTo>
                    <a:pt x="7770" y="1968"/>
                    <a:pt x="7435" y="1986"/>
                    <a:pt x="7320" y="1986"/>
                  </a:cubicBezTo>
                  <a:cubicBezTo>
                    <a:pt x="1874" y="2410"/>
                    <a:pt x="0" y="2409"/>
                    <a:pt x="1930" y="2409"/>
                  </a:cubicBezTo>
                  <a:cubicBezTo>
                    <a:pt x="7128" y="2476"/>
                    <a:pt x="5886" y="2152"/>
                    <a:pt x="7151" y="2488"/>
                  </a:cubicBezTo>
                  <a:lnTo>
                    <a:pt x="2393" y="2588"/>
                  </a:lnTo>
                  <a:lnTo>
                    <a:pt x="8372" y="2956"/>
                  </a:lnTo>
                  <a:cubicBezTo>
                    <a:pt x="3137" y="2933"/>
                    <a:pt x="4891" y="2934"/>
                    <a:pt x="3109" y="2934"/>
                  </a:cubicBezTo>
                  <a:lnTo>
                    <a:pt x="7867" y="3202"/>
                  </a:lnTo>
                  <a:lnTo>
                    <a:pt x="1678" y="3146"/>
                  </a:lnTo>
                  <a:lnTo>
                    <a:pt x="6983" y="3369"/>
                  </a:lnTo>
                  <a:cubicBezTo>
                    <a:pt x="2576" y="3492"/>
                    <a:pt x="4071" y="3491"/>
                    <a:pt x="2520" y="3491"/>
                  </a:cubicBezTo>
                  <a:lnTo>
                    <a:pt x="6688" y="3637"/>
                  </a:lnTo>
                  <a:lnTo>
                    <a:pt x="2309" y="3793"/>
                  </a:lnTo>
                  <a:lnTo>
                    <a:pt x="8246" y="3971"/>
                  </a:lnTo>
                  <a:cubicBezTo>
                    <a:pt x="2626" y="4128"/>
                    <a:pt x="3957" y="3771"/>
                    <a:pt x="2604" y="4139"/>
                  </a:cubicBezTo>
                  <a:cubicBezTo>
                    <a:pt x="4456" y="4165"/>
                    <a:pt x="6312" y="4178"/>
                    <a:pt x="8162" y="4216"/>
                  </a:cubicBezTo>
                  <a:cubicBezTo>
                    <a:pt x="8232" y="4218"/>
                    <a:pt x="7993" y="4250"/>
                    <a:pt x="7993" y="4250"/>
                  </a:cubicBezTo>
                  <a:lnTo>
                    <a:pt x="2730" y="4451"/>
                  </a:lnTo>
                  <a:cubicBezTo>
                    <a:pt x="8863" y="4540"/>
                    <a:pt x="8835" y="4000"/>
                    <a:pt x="8835" y="4562"/>
                  </a:cubicBezTo>
                  <a:cubicBezTo>
                    <a:pt x="3161" y="4663"/>
                    <a:pt x="2478" y="4758"/>
                    <a:pt x="920" y="4758"/>
                  </a:cubicBezTo>
                  <a:cubicBezTo>
                    <a:pt x="793" y="2379"/>
                    <a:pt x="667" y="0"/>
                    <a:pt x="667"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42075" name="Freeform 91"/>
            <p:cNvSpPr>
              <a:spLocks/>
            </p:cNvSpPr>
            <p:nvPr/>
          </p:nvSpPr>
          <p:spPr bwMode="auto">
            <a:xfrm rot="5400000" flipH="1">
              <a:off x="1028" y="17022"/>
              <a:ext cx="4737" cy="1516"/>
            </a:xfrm>
            <a:custGeom>
              <a:avLst/>
              <a:gdLst>
                <a:gd name="T0" fmla="*/ 667 w 8863"/>
                <a:gd name="T1" fmla="*/ 0 h 4758"/>
                <a:gd name="T2" fmla="*/ 3404 w 8863"/>
                <a:gd name="T3" fmla="*/ 279 h 4758"/>
                <a:gd name="T4" fmla="*/ 1215 w 8863"/>
                <a:gd name="T5" fmla="*/ 357 h 4758"/>
                <a:gd name="T6" fmla="*/ 4036 w 8863"/>
                <a:gd name="T7" fmla="*/ 614 h 4758"/>
                <a:gd name="T8" fmla="*/ 2183 w 8863"/>
                <a:gd name="T9" fmla="*/ 658 h 4758"/>
                <a:gd name="T10" fmla="*/ 5593 w 8863"/>
                <a:gd name="T11" fmla="*/ 881 h 4758"/>
                <a:gd name="T12" fmla="*/ 1762 w 8863"/>
                <a:gd name="T13" fmla="*/ 893 h 4758"/>
                <a:gd name="T14" fmla="*/ 6520 w 8863"/>
                <a:gd name="T15" fmla="*/ 1149 h 4758"/>
                <a:gd name="T16" fmla="*/ 1594 w 8863"/>
                <a:gd name="T17" fmla="*/ 1260 h 4758"/>
                <a:gd name="T18" fmla="*/ 6520 w 8863"/>
                <a:gd name="T19" fmla="*/ 1484 h 4758"/>
                <a:gd name="T20" fmla="*/ 2730 w 8863"/>
                <a:gd name="T21" fmla="*/ 1573 h 4758"/>
                <a:gd name="T22" fmla="*/ 6983 w 8863"/>
                <a:gd name="T23" fmla="*/ 1763 h 4758"/>
                <a:gd name="T24" fmla="*/ 3572 w 8863"/>
                <a:gd name="T25" fmla="*/ 1830 h 4758"/>
                <a:gd name="T26" fmla="*/ 7656 w 8863"/>
                <a:gd name="T27" fmla="*/ 1963 h 4758"/>
                <a:gd name="T28" fmla="*/ 7320 w 8863"/>
                <a:gd name="T29" fmla="*/ 1986 h 4758"/>
                <a:gd name="T30" fmla="*/ 1930 w 8863"/>
                <a:gd name="T31" fmla="*/ 2409 h 4758"/>
                <a:gd name="T32" fmla="*/ 7151 w 8863"/>
                <a:gd name="T33" fmla="*/ 2488 h 4758"/>
                <a:gd name="T34" fmla="*/ 2393 w 8863"/>
                <a:gd name="T35" fmla="*/ 2588 h 4758"/>
                <a:gd name="T36" fmla="*/ 8372 w 8863"/>
                <a:gd name="T37" fmla="*/ 2956 h 4758"/>
                <a:gd name="T38" fmla="*/ 3109 w 8863"/>
                <a:gd name="T39" fmla="*/ 2934 h 4758"/>
                <a:gd name="T40" fmla="*/ 7867 w 8863"/>
                <a:gd name="T41" fmla="*/ 3202 h 4758"/>
                <a:gd name="T42" fmla="*/ 1678 w 8863"/>
                <a:gd name="T43" fmla="*/ 3146 h 4758"/>
                <a:gd name="T44" fmla="*/ 6983 w 8863"/>
                <a:gd name="T45" fmla="*/ 3369 h 4758"/>
                <a:gd name="T46" fmla="*/ 2520 w 8863"/>
                <a:gd name="T47" fmla="*/ 3491 h 4758"/>
                <a:gd name="T48" fmla="*/ 6688 w 8863"/>
                <a:gd name="T49" fmla="*/ 3637 h 4758"/>
                <a:gd name="T50" fmla="*/ 2309 w 8863"/>
                <a:gd name="T51" fmla="*/ 3793 h 4758"/>
                <a:gd name="T52" fmla="*/ 8246 w 8863"/>
                <a:gd name="T53" fmla="*/ 3971 h 4758"/>
                <a:gd name="T54" fmla="*/ 2604 w 8863"/>
                <a:gd name="T55" fmla="*/ 4139 h 4758"/>
                <a:gd name="T56" fmla="*/ 8162 w 8863"/>
                <a:gd name="T57" fmla="*/ 4216 h 4758"/>
                <a:gd name="T58" fmla="*/ 7993 w 8863"/>
                <a:gd name="T59" fmla="*/ 4250 h 4758"/>
                <a:gd name="T60" fmla="*/ 2730 w 8863"/>
                <a:gd name="T61" fmla="*/ 4451 h 4758"/>
                <a:gd name="T62" fmla="*/ 8835 w 8863"/>
                <a:gd name="T63" fmla="*/ 4562 h 4758"/>
                <a:gd name="T64" fmla="*/ 920 w 8863"/>
                <a:gd name="T65" fmla="*/ 4758 h 4758"/>
                <a:gd name="T66" fmla="*/ 667 w 8863"/>
                <a:gd name="T67" fmla="*/ 0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63" h="4758">
                  <a:moveTo>
                    <a:pt x="667" y="0"/>
                  </a:moveTo>
                  <a:lnTo>
                    <a:pt x="3404" y="279"/>
                  </a:lnTo>
                  <a:lnTo>
                    <a:pt x="1215" y="357"/>
                  </a:lnTo>
                  <a:lnTo>
                    <a:pt x="4036" y="614"/>
                  </a:lnTo>
                  <a:lnTo>
                    <a:pt x="2183" y="658"/>
                  </a:lnTo>
                  <a:cubicBezTo>
                    <a:pt x="5606" y="871"/>
                    <a:pt x="5593" y="561"/>
                    <a:pt x="5593" y="881"/>
                  </a:cubicBezTo>
                  <a:lnTo>
                    <a:pt x="1762" y="893"/>
                  </a:lnTo>
                  <a:cubicBezTo>
                    <a:pt x="6533" y="1138"/>
                    <a:pt x="6520" y="710"/>
                    <a:pt x="6520" y="1149"/>
                  </a:cubicBezTo>
                  <a:cubicBezTo>
                    <a:pt x="1580" y="1250"/>
                    <a:pt x="1594" y="813"/>
                    <a:pt x="1594" y="1260"/>
                  </a:cubicBezTo>
                  <a:cubicBezTo>
                    <a:pt x="6581" y="1473"/>
                    <a:pt x="7748" y="1158"/>
                    <a:pt x="6520" y="1484"/>
                  </a:cubicBezTo>
                  <a:cubicBezTo>
                    <a:pt x="2758" y="1573"/>
                    <a:pt x="4026" y="1573"/>
                    <a:pt x="2730" y="1573"/>
                  </a:cubicBezTo>
                  <a:cubicBezTo>
                    <a:pt x="6960" y="1752"/>
                    <a:pt x="5935" y="1485"/>
                    <a:pt x="6983" y="1763"/>
                  </a:cubicBezTo>
                  <a:cubicBezTo>
                    <a:pt x="3628" y="1830"/>
                    <a:pt x="4768" y="1830"/>
                    <a:pt x="3572" y="1830"/>
                  </a:cubicBezTo>
                  <a:cubicBezTo>
                    <a:pt x="4933" y="1874"/>
                    <a:pt x="6300" y="1908"/>
                    <a:pt x="7656" y="1963"/>
                  </a:cubicBezTo>
                  <a:cubicBezTo>
                    <a:pt x="7770" y="1968"/>
                    <a:pt x="7435" y="1986"/>
                    <a:pt x="7320" y="1986"/>
                  </a:cubicBezTo>
                  <a:cubicBezTo>
                    <a:pt x="1874" y="2410"/>
                    <a:pt x="0" y="2409"/>
                    <a:pt x="1930" y="2409"/>
                  </a:cubicBezTo>
                  <a:cubicBezTo>
                    <a:pt x="7128" y="2476"/>
                    <a:pt x="5886" y="2152"/>
                    <a:pt x="7151" y="2488"/>
                  </a:cubicBezTo>
                  <a:lnTo>
                    <a:pt x="2393" y="2588"/>
                  </a:lnTo>
                  <a:lnTo>
                    <a:pt x="8372" y="2956"/>
                  </a:lnTo>
                  <a:cubicBezTo>
                    <a:pt x="3137" y="2933"/>
                    <a:pt x="4891" y="2934"/>
                    <a:pt x="3109" y="2934"/>
                  </a:cubicBezTo>
                  <a:lnTo>
                    <a:pt x="7867" y="3202"/>
                  </a:lnTo>
                  <a:lnTo>
                    <a:pt x="1678" y="3146"/>
                  </a:lnTo>
                  <a:lnTo>
                    <a:pt x="6983" y="3369"/>
                  </a:lnTo>
                  <a:cubicBezTo>
                    <a:pt x="2576" y="3492"/>
                    <a:pt x="4071" y="3491"/>
                    <a:pt x="2520" y="3491"/>
                  </a:cubicBezTo>
                  <a:lnTo>
                    <a:pt x="6688" y="3637"/>
                  </a:lnTo>
                  <a:lnTo>
                    <a:pt x="2309" y="3793"/>
                  </a:lnTo>
                  <a:lnTo>
                    <a:pt x="8246" y="3971"/>
                  </a:lnTo>
                  <a:cubicBezTo>
                    <a:pt x="2626" y="4128"/>
                    <a:pt x="3957" y="3771"/>
                    <a:pt x="2604" y="4139"/>
                  </a:cubicBezTo>
                  <a:cubicBezTo>
                    <a:pt x="4456" y="4165"/>
                    <a:pt x="6312" y="4178"/>
                    <a:pt x="8162" y="4216"/>
                  </a:cubicBezTo>
                  <a:cubicBezTo>
                    <a:pt x="8232" y="4218"/>
                    <a:pt x="7993" y="4250"/>
                    <a:pt x="7993" y="4250"/>
                  </a:cubicBezTo>
                  <a:lnTo>
                    <a:pt x="2730" y="4451"/>
                  </a:lnTo>
                  <a:cubicBezTo>
                    <a:pt x="8863" y="4540"/>
                    <a:pt x="8835" y="4000"/>
                    <a:pt x="8835" y="4562"/>
                  </a:cubicBezTo>
                  <a:cubicBezTo>
                    <a:pt x="3161" y="4663"/>
                    <a:pt x="2478" y="4758"/>
                    <a:pt x="920" y="4758"/>
                  </a:cubicBezTo>
                  <a:cubicBezTo>
                    <a:pt x="793" y="2379"/>
                    <a:pt x="667" y="0"/>
                    <a:pt x="667"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grpSp>
        <p:nvGrpSpPr>
          <p:cNvPr id="42076" name="Group 92"/>
          <p:cNvGrpSpPr>
            <a:grpSpLocks/>
          </p:cNvGrpSpPr>
          <p:nvPr/>
        </p:nvGrpSpPr>
        <p:grpSpPr bwMode="auto">
          <a:xfrm>
            <a:off x="2316163" y="2136775"/>
            <a:ext cx="1011237" cy="1614488"/>
            <a:chOff x="1196" y="15315"/>
            <a:chExt cx="2959" cy="4833"/>
          </a:xfrm>
        </p:grpSpPr>
        <p:sp>
          <p:nvSpPr>
            <p:cNvPr id="42077" name="Freeform 93"/>
            <p:cNvSpPr>
              <a:spLocks/>
            </p:cNvSpPr>
            <p:nvPr/>
          </p:nvSpPr>
          <p:spPr bwMode="auto">
            <a:xfrm rot="-5400000">
              <a:off x="-415" y="16926"/>
              <a:ext cx="4737" cy="1516"/>
            </a:xfrm>
            <a:custGeom>
              <a:avLst/>
              <a:gdLst>
                <a:gd name="T0" fmla="*/ 667 w 8863"/>
                <a:gd name="T1" fmla="*/ 0 h 4758"/>
                <a:gd name="T2" fmla="*/ 3404 w 8863"/>
                <a:gd name="T3" fmla="*/ 279 h 4758"/>
                <a:gd name="T4" fmla="*/ 1215 w 8863"/>
                <a:gd name="T5" fmla="*/ 357 h 4758"/>
                <a:gd name="T6" fmla="*/ 4036 w 8863"/>
                <a:gd name="T7" fmla="*/ 614 h 4758"/>
                <a:gd name="T8" fmla="*/ 2183 w 8863"/>
                <a:gd name="T9" fmla="*/ 658 h 4758"/>
                <a:gd name="T10" fmla="*/ 5593 w 8863"/>
                <a:gd name="T11" fmla="*/ 881 h 4758"/>
                <a:gd name="T12" fmla="*/ 1762 w 8863"/>
                <a:gd name="T13" fmla="*/ 893 h 4758"/>
                <a:gd name="T14" fmla="*/ 6520 w 8863"/>
                <a:gd name="T15" fmla="*/ 1149 h 4758"/>
                <a:gd name="T16" fmla="*/ 1594 w 8863"/>
                <a:gd name="T17" fmla="*/ 1260 h 4758"/>
                <a:gd name="T18" fmla="*/ 6520 w 8863"/>
                <a:gd name="T19" fmla="*/ 1484 h 4758"/>
                <a:gd name="T20" fmla="*/ 2730 w 8863"/>
                <a:gd name="T21" fmla="*/ 1573 h 4758"/>
                <a:gd name="T22" fmla="*/ 6983 w 8863"/>
                <a:gd name="T23" fmla="*/ 1763 h 4758"/>
                <a:gd name="T24" fmla="*/ 3572 w 8863"/>
                <a:gd name="T25" fmla="*/ 1830 h 4758"/>
                <a:gd name="T26" fmla="*/ 7656 w 8863"/>
                <a:gd name="T27" fmla="*/ 1963 h 4758"/>
                <a:gd name="T28" fmla="*/ 7320 w 8863"/>
                <a:gd name="T29" fmla="*/ 1986 h 4758"/>
                <a:gd name="T30" fmla="*/ 1930 w 8863"/>
                <a:gd name="T31" fmla="*/ 2409 h 4758"/>
                <a:gd name="T32" fmla="*/ 7151 w 8863"/>
                <a:gd name="T33" fmla="*/ 2488 h 4758"/>
                <a:gd name="T34" fmla="*/ 2393 w 8863"/>
                <a:gd name="T35" fmla="*/ 2588 h 4758"/>
                <a:gd name="T36" fmla="*/ 8372 w 8863"/>
                <a:gd name="T37" fmla="*/ 2956 h 4758"/>
                <a:gd name="T38" fmla="*/ 3109 w 8863"/>
                <a:gd name="T39" fmla="*/ 2934 h 4758"/>
                <a:gd name="T40" fmla="*/ 7867 w 8863"/>
                <a:gd name="T41" fmla="*/ 3202 h 4758"/>
                <a:gd name="T42" fmla="*/ 1678 w 8863"/>
                <a:gd name="T43" fmla="*/ 3146 h 4758"/>
                <a:gd name="T44" fmla="*/ 6983 w 8863"/>
                <a:gd name="T45" fmla="*/ 3369 h 4758"/>
                <a:gd name="T46" fmla="*/ 2520 w 8863"/>
                <a:gd name="T47" fmla="*/ 3491 h 4758"/>
                <a:gd name="T48" fmla="*/ 6688 w 8863"/>
                <a:gd name="T49" fmla="*/ 3637 h 4758"/>
                <a:gd name="T50" fmla="*/ 2309 w 8863"/>
                <a:gd name="T51" fmla="*/ 3793 h 4758"/>
                <a:gd name="T52" fmla="*/ 8246 w 8863"/>
                <a:gd name="T53" fmla="*/ 3971 h 4758"/>
                <a:gd name="T54" fmla="*/ 2604 w 8863"/>
                <a:gd name="T55" fmla="*/ 4139 h 4758"/>
                <a:gd name="T56" fmla="*/ 8162 w 8863"/>
                <a:gd name="T57" fmla="*/ 4216 h 4758"/>
                <a:gd name="T58" fmla="*/ 7993 w 8863"/>
                <a:gd name="T59" fmla="*/ 4250 h 4758"/>
                <a:gd name="T60" fmla="*/ 2730 w 8863"/>
                <a:gd name="T61" fmla="*/ 4451 h 4758"/>
                <a:gd name="T62" fmla="*/ 8835 w 8863"/>
                <a:gd name="T63" fmla="*/ 4562 h 4758"/>
                <a:gd name="T64" fmla="*/ 920 w 8863"/>
                <a:gd name="T65" fmla="*/ 4758 h 4758"/>
                <a:gd name="T66" fmla="*/ 667 w 8863"/>
                <a:gd name="T67" fmla="*/ 0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63" h="4758">
                  <a:moveTo>
                    <a:pt x="667" y="0"/>
                  </a:moveTo>
                  <a:lnTo>
                    <a:pt x="3404" y="279"/>
                  </a:lnTo>
                  <a:lnTo>
                    <a:pt x="1215" y="357"/>
                  </a:lnTo>
                  <a:lnTo>
                    <a:pt x="4036" y="614"/>
                  </a:lnTo>
                  <a:lnTo>
                    <a:pt x="2183" y="658"/>
                  </a:lnTo>
                  <a:cubicBezTo>
                    <a:pt x="5606" y="871"/>
                    <a:pt x="5593" y="561"/>
                    <a:pt x="5593" y="881"/>
                  </a:cubicBezTo>
                  <a:lnTo>
                    <a:pt x="1762" y="893"/>
                  </a:lnTo>
                  <a:cubicBezTo>
                    <a:pt x="6533" y="1138"/>
                    <a:pt x="6520" y="710"/>
                    <a:pt x="6520" y="1149"/>
                  </a:cubicBezTo>
                  <a:cubicBezTo>
                    <a:pt x="1580" y="1250"/>
                    <a:pt x="1594" y="813"/>
                    <a:pt x="1594" y="1260"/>
                  </a:cubicBezTo>
                  <a:cubicBezTo>
                    <a:pt x="6581" y="1473"/>
                    <a:pt x="7748" y="1158"/>
                    <a:pt x="6520" y="1484"/>
                  </a:cubicBezTo>
                  <a:cubicBezTo>
                    <a:pt x="2758" y="1573"/>
                    <a:pt x="4026" y="1573"/>
                    <a:pt x="2730" y="1573"/>
                  </a:cubicBezTo>
                  <a:cubicBezTo>
                    <a:pt x="6960" y="1752"/>
                    <a:pt x="5935" y="1485"/>
                    <a:pt x="6983" y="1763"/>
                  </a:cubicBezTo>
                  <a:cubicBezTo>
                    <a:pt x="3628" y="1830"/>
                    <a:pt x="4768" y="1830"/>
                    <a:pt x="3572" y="1830"/>
                  </a:cubicBezTo>
                  <a:cubicBezTo>
                    <a:pt x="4933" y="1874"/>
                    <a:pt x="6300" y="1908"/>
                    <a:pt x="7656" y="1963"/>
                  </a:cubicBezTo>
                  <a:cubicBezTo>
                    <a:pt x="7770" y="1968"/>
                    <a:pt x="7435" y="1986"/>
                    <a:pt x="7320" y="1986"/>
                  </a:cubicBezTo>
                  <a:cubicBezTo>
                    <a:pt x="1874" y="2410"/>
                    <a:pt x="0" y="2409"/>
                    <a:pt x="1930" y="2409"/>
                  </a:cubicBezTo>
                  <a:cubicBezTo>
                    <a:pt x="7128" y="2476"/>
                    <a:pt x="5886" y="2152"/>
                    <a:pt x="7151" y="2488"/>
                  </a:cubicBezTo>
                  <a:lnTo>
                    <a:pt x="2393" y="2588"/>
                  </a:lnTo>
                  <a:lnTo>
                    <a:pt x="8372" y="2956"/>
                  </a:lnTo>
                  <a:cubicBezTo>
                    <a:pt x="3137" y="2933"/>
                    <a:pt x="4891" y="2934"/>
                    <a:pt x="3109" y="2934"/>
                  </a:cubicBezTo>
                  <a:lnTo>
                    <a:pt x="7867" y="3202"/>
                  </a:lnTo>
                  <a:lnTo>
                    <a:pt x="1678" y="3146"/>
                  </a:lnTo>
                  <a:lnTo>
                    <a:pt x="6983" y="3369"/>
                  </a:lnTo>
                  <a:cubicBezTo>
                    <a:pt x="2576" y="3492"/>
                    <a:pt x="4071" y="3491"/>
                    <a:pt x="2520" y="3491"/>
                  </a:cubicBezTo>
                  <a:lnTo>
                    <a:pt x="6688" y="3637"/>
                  </a:lnTo>
                  <a:lnTo>
                    <a:pt x="2309" y="3793"/>
                  </a:lnTo>
                  <a:lnTo>
                    <a:pt x="8246" y="3971"/>
                  </a:lnTo>
                  <a:cubicBezTo>
                    <a:pt x="2626" y="4128"/>
                    <a:pt x="3957" y="3771"/>
                    <a:pt x="2604" y="4139"/>
                  </a:cubicBezTo>
                  <a:cubicBezTo>
                    <a:pt x="4456" y="4165"/>
                    <a:pt x="6312" y="4178"/>
                    <a:pt x="8162" y="4216"/>
                  </a:cubicBezTo>
                  <a:cubicBezTo>
                    <a:pt x="8232" y="4218"/>
                    <a:pt x="7993" y="4250"/>
                    <a:pt x="7993" y="4250"/>
                  </a:cubicBezTo>
                  <a:lnTo>
                    <a:pt x="2730" y="4451"/>
                  </a:lnTo>
                  <a:cubicBezTo>
                    <a:pt x="8863" y="4540"/>
                    <a:pt x="8835" y="4000"/>
                    <a:pt x="8835" y="4562"/>
                  </a:cubicBezTo>
                  <a:cubicBezTo>
                    <a:pt x="3161" y="4663"/>
                    <a:pt x="2478" y="4758"/>
                    <a:pt x="920" y="4758"/>
                  </a:cubicBezTo>
                  <a:cubicBezTo>
                    <a:pt x="793" y="2379"/>
                    <a:pt x="667" y="0"/>
                    <a:pt x="667"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42078" name="Freeform 94"/>
            <p:cNvSpPr>
              <a:spLocks/>
            </p:cNvSpPr>
            <p:nvPr/>
          </p:nvSpPr>
          <p:spPr bwMode="auto">
            <a:xfrm rot="5400000" flipH="1">
              <a:off x="1028" y="17022"/>
              <a:ext cx="4737" cy="1516"/>
            </a:xfrm>
            <a:custGeom>
              <a:avLst/>
              <a:gdLst>
                <a:gd name="T0" fmla="*/ 667 w 8863"/>
                <a:gd name="T1" fmla="*/ 0 h 4758"/>
                <a:gd name="T2" fmla="*/ 3404 w 8863"/>
                <a:gd name="T3" fmla="*/ 279 h 4758"/>
                <a:gd name="T4" fmla="*/ 1215 w 8863"/>
                <a:gd name="T5" fmla="*/ 357 h 4758"/>
                <a:gd name="T6" fmla="*/ 4036 w 8863"/>
                <a:gd name="T7" fmla="*/ 614 h 4758"/>
                <a:gd name="T8" fmla="*/ 2183 w 8863"/>
                <a:gd name="T9" fmla="*/ 658 h 4758"/>
                <a:gd name="T10" fmla="*/ 5593 w 8863"/>
                <a:gd name="T11" fmla="*/ 881 h 4758"/>
                <a:gd name="T12" fmla="*/ 1762 w 8863"/>
                <a:gd name="T13" fmla="*/ 893 h 4758"/>
                <a:gd name="T14" fmla="*/ 6520 w 8863"/>
                <a:gd name="T15" fmla="*/ 1149 h 4758"/>
                <a:gd name="T16" fmla="*/ 1594 w 8863"/>
                <a:gd name="T17" fmla="*/ 1260 h 4758"/>
                <a:gd name="T18" fmla="*/ 6520 w 8863"/>
                <a:gd name="T19" fmla="*/ 1484 h 4758"/>
                <a:gd name="T20" fmla="*/ 2730 w 8863"/>
                <a:gd name="T21" fmla="*/ 1573 h 4758"/>
                <a:gd name="T22" fmla="*/ 6983 w 8863"/>
                <a:gd name="T23" fmla="*/ 1763 h 4758"/>
                <a:gd name="T24" fmla="*/ 3572 w 8863"/>
                <a:gd name="T25" fmla="*/ 1830 h 4758"/>
                <a:gd name="T26" fmla="*/ 7656 w 8863"/>
                <a:gd name="T27" fmla="*/ 1963 h 4758"/>
                <a:gd name="T28" fmla="*/ 7320 w 8863"/>
                <a:gd name="T29" fmla="*/ 1986 h 4758"/>
                <a:gd name="T30" fmla="*/ 1930 w 8863"/>
                <a:gd name="T31" fmla="*/ 2409 h 4758"/>
                <a:gd name="T32" fmla="*/ 7151 w 8863"/>
                <a:gd name="T33" fmla="*/ 2488 h 4758"/>
                <a:gd name="T34" fmla="*/ 2393 w 8863"/>
                <a:gd name="T35" fmla="*/ 2588 h 4758"/>
                <a:gd name="T36" fmla="*/ 8372 w 8863"/>
                <a:gd name="T37" fmla="*/ 2956 h 4758"/>
                <a:gd name="T38" fmla="*/ 3109 w 8863"/>
                <a:gd name="T39" fmla="*/ 2934 h 4758"/>
                <a:gd name="T40" fmla="*/ 7867 w 8863"/>
                <a:gd name="T41" fmla="*/ 3202 h 4758"/>
                <a:gd name="T42" fmla="*/ 1678 w 8863"/>
                <a:gd name="T43" fmla="*/ 3146 h 4758"/>
                <a:gd name="T44" fmla="*/ 6983 w 8863"/>
                <a:gd name="T45" fmla="*/ 3369 h 4758"/>
                <a:gd name="T46" fmla="*/ 2520 w 8863"/>
                <a:gd name="T47" fmla="*/ 3491 h 4758"/>
                <a:gd name="T48" fmla="*/ 6688 w 8863"/>
                <a:gd name="T49" fmla="*/ 3637 h 4758"/>
                <a:gd name="T50" fmla="*/ 2309 w 8863"/>
                <a:gd name="T51" fmla="*/ 3793 h 4758"/>
                <a:gd name="T52" fmla="*/ 8246 w 8863"/>
                <a:gd name="T53" fmla="*/ 3971 h 4758"/>
                <a:gd name="T54" fmla="*/ 2604 w 8863"/>
                <a:gd name="T55" fmla="*/ 4139 h 4758"/>
                <a:gd name="T56" fmla="*/ 8162 w 8863"/>
                <a:gd name="T57" fmla="*/ 4216 h 4758"/>
                <a:gd name="T58" fmla="*/ 7993 w 8863"/>
                <a:gd name="T59" fmla="*/ 4250 h 4758"/>
                <a:gd name="T60" fmla="*/ 2730 w 8863"/>
                <a:gd name="T61" fmla="*/ 4451 h 4758"/>
                <a:gd name="T62" fmla="*/ 8835 w 8863"/>
                <a:gd name="T63" fmla="*/ 4562 h 4758"/>
                <a:gd name="T64" fmla="*/ 920 w 8863"/>
                <a:gd name="T65" fmla="*/ 4758 h 4758"/>
                <a:gd name="T66" fmla="*/ 667 w 8863"/>
                <a:gd name="T67" fmla="*/ 0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63" h="4758">
                  <a:moveTo>
                    <a:pt x="667" y="0"/>
                  </a:moveTo>
                  <a:lnTo>
                    <a:pt x="3404" y="279"/>
                  </a:lnTo>
                  <a:lnTo>
                    <a:pt x="1215" y="357"/>
                  </a:lnTo>
                  <a:lnTo>
                    <a:pt x="4036" y="614"/>
                  </a:lnTo>
                  <a:lnTo>
                    <a:pt x="2183" y="658"/>
                  </a:lnTo>
                  <a:cubicBezTo>
                    <a:pt x="5606" y="871"/>
                    <a:pt x="5593" y="561"/>
                    <a:pt x="5593" y="881"/>
                  </a:cubicBezTo>
                  <a:lnTo>
                    <a:pt x="1762" y="893"/>
                  </a:lnTo>
                  <a:cubicBezTo>
                    <a:pt x="6533" y="1138"/>
                    <a:pt x="6520" y="710"/>
                    <a:pt x="6520" y="1149"/>
                  </a:cubicBezTo>
                  <a:cubicBezTo>
                    <a:pt x="1580" y="1250"/>
                    <a:pt x="1594" y="813"/>
                    <a:pt x="1594" y="1260"/>
                  </a:cubicBezTo>
                  <a:cubicBezTo>
                    <a:pt x="6581" y="1473"/>
                    <a:pt x="7748" y="1158"/>
                    <a:pt x="6520" y="1484"/>
                  </a:cubicBezTo>
                  <a:cubicBezTo>
                    <a:pt x="2758" y="1573"/>
                    <a:pt x="4026" y="1573"/>
                    <a:pt x="2730" y="1573"/>
                  </a:cubicBezTo>
                  <a:cubicBezTo>
                    <a:pt x="6960" y="1752"/>
                    <a:pt x="5935" y="1485"/>
                    <a:pt x="6983" y="1763"/>
                  </a:cubicBezTo>
                  <a:cubicBezTo>
                    <a:pt x="3628" y="1830"/>
                    <a:pt x="4768" y="1830"/>
                    <a:pt x="3572" y="1830"/>
                  </a:cubicBezTo>
                  <a:cubicBezTo>
                    <a:pt x="4933" y="1874"/>
                    <a:pt x="6300" y="1908"/>
                    <a:pt x="7656" y="1963"/>
                  </a:cubicBezTo>
                  <a:cubicBezTo>
                    <a:pt x="7770" y="1968"/>
                    <a:pt x="7435" y="1986"/>
                    <a:pt x="7320" y="1986"/>
                  </a:cubicBezTo>
                  <a:cubicBezTo>
                    <a:pt x="1874" y="2410"/>
                    <a:pt x="0" y="2409"/>
                    <a:pt x="1930" y="2409"/>
                  </a:cubicBezTo>
                  <a:cubicBezTo>
                    <a:pt x="7128" y="2476"/>
                    <a:pt x="5886" y="2152"/>
                    <a:pt x="7151" y="2488"/>
                  </a:cubicBezTo>
                  <a:lnTo>
                    <a:pt x="2393" y="2588"/>
                  </a:lnTo>
                  <a:lnTo>
                    <a:pt x="8372" y="2956"/>
                  </a:lnTo>
                  <a:cubicBezTo>
                    <a:pt x="3137" y="2933"/>
                    <a:pt x="4891" y="2934"/>
                    <a:pt x="3109" y="2934"/>
                  </a:cubicBezTo>
                  <a:lnTo>
                    <a:pt x="7867" y="3202"/>
                  </a:lnTo>
                  <a:lnTo>
                    <a:pt x="1678" y="3146"/>
                  </a:lnTo>
                  <a:lnTo>
                    <a:pt x="6983" y="3369"/>
                  </a:lnTo>
                  <a:cubicBezTo>
                    <a:pt x="2576" y="3492"/>
                    <a:pt x="4071" y="3491"/>
                    <a:pt x="2520" y="3491"/>
                  </a:cubicBezTo>
                  <a:lnTo>
                    <a:pt x="6688" y="3637"/>
                  </a:lnTo>
                  <a:lnTo>
                    <a:pt x="2309" y="3793"/>
                  </a:lnTo>
                  <a:lnTo>
                    <a:pt x="8246" y="3971"/>
                  </a:lnTo>
                  <a:cubicBezTo>
                    <a:pt x="2626" y="4128"/>
                    <a:pt x="3957" y="3771"/>
                    <a:pt x="2604" y="4139"/>
                  </a:cubicBezTo>
                  <a:cubicBezTo>
                    <a:pt x="4456" y="4165"/>
                    <a:pt x="6312" y="4178"/>
                    <a:pt x="8162" y="4216"/>
                  </a:cubicBezTo>
                  <a:cubicBezTo>
                    <a:pt x="8232" y="4218"/>
                    <a:pt x="7993" y="4250"/>
                    <a:pt x="7993" y="4250"/>
                  </a:cubicBezTo>
                  <a:lnTo>
                    <a:pt x="2730" y="4451"/>
                  </a:lnTo>
                  <a:cubicBezTo>
                    <a:pt x="8863" y="4540"/>
                    <a:pt x="8835" y="4000"/>
                    <a:pt x="8835" y="4562"/>
                  </a:cubicBezTo>
                  <a:cubicBezTo>
                    <a:pt x="3161" y="4663"/>
                    <a:pt x="2478" y="4758"/>
                    <a:pt x="920" y="4758"/>
                  </a:cubicBezTo>
                  <a:cubicBezTo>
                    <a:pt x="793" y="2379"/>
                    <a:pt x="667" y="0"/>
                    <a:pt x="667"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42082" name="Rectangle 98"/>
          <p:cNvSpPr>
            <a:spLocks noChangeArrowheads="1"/>
          </p:cNvSpPr>
          <p:nvPr/>
        </p:nvSpPr>
        <p:spPr bwMode="auto">
          <a:xfrm>
            <a:off x="687388" y="3395663"/>
            <a:ext cx="2309812" cy="1084262"/>
          </a:xfrm>
          <a:prstGeom prst="rect">
            <a:avLst/>
          </a:prstGeom>
          <a:solidFill>
            <a:schemeClr val="folHlink"/>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nvGrpSpPr>
          <p:cNvPr id="42083" name="Group 99"/>
          <p:cNvGrpSpPr>
            <a:grpSpLocks/>
          </p:cNvGrpSpPr>
          <p:nvPr/>
        </p:nvGrpSpPr>
        <p:grpSpPr bwMode="auto">
          <a:xfrm>
            <a:off x="239713" y="2784475"/>
            <a:ext cx="1011237" cy="1616075"/>
            <a:chOff x="1196" y="15315"/>
            <a:chExt cx="2959" cy="4833"/>
          </a:xfrm>
        </p:grpSpPr>
        <p:sp>
          <p:nvSpPr>
            <p:cNvPr id="42084" name="Freeform 100"/>
            <p:cNvSpPr>
              <a:spLocks/>
            </p:cNvSpPr>
            <p:nvPr/>
          </p:nvSpPr>
          <p:spPr bwMode="auto">
            <a:xfrm rot="-5400000">
              <a:off x="-415" y="16926"/>
              <a:ext cx="4737" cy="1516"/>
            </a:xfrm>
            <a:custGeom>
              <a:avLst/>
              <a:gdLst>
                <a:gd name="T0" fmla="*/ 667 w 8863"/>
                <a:gd name="T1" fmla="*/ 0 h 4758"/>
                <a:gd name="T2" fmla="*/ 3404 w 8863"/>
                <a:gd name="T3" fmla="*/ 279 h 4758"/>
                <a:gd name="T4" fmla="*/ 1215 w 8863"/>
                <a:gd name="T5" fmla="*/ 357 h 4758"/>
                <a:gd name="T6" fmla="*/ 4036 w 8863"/>
                <a:gd name="T7" fmla="*/ 614 h 4758"/>
                <a:gd name="T8" fmla="*/ 2183 w 8863"/>
                <a:gd name="T9" fmla="*/ 658 h 4758"/>
                <a:gd name="T10" fmla="*/ 5593 w 8863"/>
                <a:gd name="T11" fmla="*/ 881 h 4758"/>
                <a:gd name="T12" fmla="*/ 1762 w 8863"/>
                <a:gd name="T13" fmla="*/ 893 h 4758"/>
                <a:gd name="T14" fmla="*/ 6520 w 8863"/>
                <a:gd name="T15" fmla="*/ 1149 h 4758"/>
                <a:gd name="T16" fmla="*/ 1594 w 8863"/>
                <a:gd name="T17" fmla="*/ 1260 h 4758"/>
                <a:gd name="T18" fmla="*/ 6520 w 8863"/>
                <a:gd name="T19" fmla="*/ 1484 h 4758"/>
                <a:gd name="T20" fmla="*/ 2730 w 8863"/>
                <a:gd name="T21" fmla="*/ 1573 h 4758"/>
                <a:gd name="T22" fmla="*/ 6983 w 8863"/>
                <a:gd name="T23" fmla="*/ 1763 h 4758"/>
                <a:gd name="T24" fmla="*/ 3572 w 8863"/>
                <a:gd name="T25" fmla="*/ 1830 h 4758"/>
                <a:gd name="T26" fmla="*/ 7656 w 8863"/>
                <a:gd name="T27" fmla="*/ 1963 h 4758"/>
                <a:gd name="T28" fmla="*/ 7320 w 8863"/>
                <a:gd name="T29" fmla="*/ 1986 h 4758"/>
                <a:gd name="T30" fmla="*/ 1930 w 8863"/>
                <a:gd name="T31" fmla="*/ 2409 h 4758"/>
                <a:gd name="T32" fmla="*/ 7151 w 8863"/>
                <a:gd name="T33" fmla="*/ 2488 h 4758"/>
                <a:gd name="T34" fmla="*/ 2393 w 8863"/>
                <a:gd name="T35" fmla="*/ 2588 h 4758"/>
                <a:gd name="T36" fmla="*/ 8372 w 8863"/>
                <a:gd name="T37" fmla="*/ 2956 h 4758"/>
                <a:gd name="T38" fmla="*/ 3109 w 8863"/>
                <a:gd name="T39" fmla="*/ 2934 h 4758"/>
                <a:gd name="T40" fmla="*/ 7867 w 8863"/>
                <a:gd name="T41" fmla="*/ 3202 h 4758"/>
                <a:gd name="T42" fmla="*/ 1678 w 8863"/>
                <a:gd name="T43" fmla="*/ 3146 h 4758"/>
                <a:gd name="T44" fmla="*/ 6983 w 8863"/>
                <a:gd name="T45" fmla="*/ 3369 h 4758"/>
                <a:gd name="T46" fmla="*/ 2520 w 8863"/>
                <a:gd name="T47" fmla="*/ 3491 h 4758"/>
                <a:gd name="T48" fmla="*/ 6688 w 8863"/>
                <a:gd name="T49" fmla="*/ 3637 h 4758"/>
                <a:gd name="T50" fmla="*/ 2309 w 8863"/>
                <a:gd name="T51" fmla="*/ 3793 h 4758"/>
                <a:gd name="T52" fmla="*/ 8246 w 8863"/>
                <a:gd name="T53" fmla="*/ 3971 h 4758"/>
                <a:gd name="T54" fmla="*/ 2604 w 8863"/>
                <a:gd name="T55" fmla="*/ 4139 h 4758"/>
                <a:gd name="T56" fmla="*/ 8162 w 8863"/>
                <a:gd name="T57" fmla="*/ 4216 h 4758"/>
                <a:gd name="T58" fmla="*/ 7993 w 8863"/>
                <a:gd name="T59" fmla="*/ 4250 h 4758"/>
                <a:gd name="T60" fmla="*/ 2730 w 8863"/>
                <a:gd name="T61" fmla="*/ 4451 h 4758"/>
                <a:gd name="T62" fmla="*/ 8835 w 8863"/>
                <a:gd name="T63" fmla="*/ 4562 h 4758"/>
                <a:gd name="T64" fmla="*/ 920 w 8863"/>
                <a:gd name="T65" fmla="*/ 4758 h 4758"/>
                <a:gd name="T66" fmla="*/ 667 w 8863"/>
                <a:gd name="T67" fmla="*/ 0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63" h="4758">
                  <a:moveTo>
                    <a:pt x="667" y="0"/>
                  </a:moveTo>
                  <a:lnTo>
                    <a:pt x="3404" y="279"/>
                  </a:lnTo>
                  <a:lnTo>
                    <a:pt x="1215" y="357"/>
                  </a:lnTo>
                  <a:lnTo>
                    <a:pt x="4036" y="614"/>
                  </a:lnTo>
                  <a:lnTo>
                    <a:pt x="2183" y="658"/>
                  </a:lnTo>
                  <a:cubicBezTo>
                    <a:pt x="5606" y="871"/>
                    <a:pt x="5593" y="561"/>
                    <a:pt x="5593" y="881"/>
                  </a:cubicBezTo>
                  <a:lnTo>
                    <a:pt x="1762" y="893"/>
                  </a:lnTo>
                  <a:cubicBezTo>
                    <a:pt x="6533" y="1138"/>
                    <a:pt x="6520" y="710"/>
                    <a:pt x="6520" y="1149"/>
                  </a:cubicBezTo>
                  <a:cubicBezTo>
                    <a:pt x="1580" y="1250"/>
                    <a:pt x="1594" y="813"/>
                    <a:pt x="1594" y="1260"/>
                  </a:cubicBezTo>
                  <a:cubicBezTo>
                    <a:pt x="6581" y="1473"/>
                    <a:pt x="7748" y="1158"/>
                    <a:pt x="6520" y="1484"/>
                  </a:cubicBezTo>
                  <a:cubicBezTo>
                    <a:pt x="2758" y="1573"/>
                    <a:pt x="4026" y="1573"/>
                    <a:pt x="2730" y="1573"/>
                  </a:cubicBezTo>
                  <a:cubicBezTo>
                    <a:pt x="6960" y="1752"/>
                    <a:pt x="5935" y="1485"/>
                    <a:pt x="6983" y="1763"/>
                  </a:cubicBezTo>
                  <a:cubicBezTo>
                    <a:pt x="3628" y="1830"/>
                    <a:pt x="4768" y="1830"/>
                    <a:pt x="3572" y="1830"/>
                  </a:cubicBezTo>
                  <a:cubicBezTo>
                    <a:pt x="4933" y="1874"/>
                    <a:pt x="6300" y="1908"/>
                    <a:pt x="7656" y="1963"/>
                  </a:cubicBezTo>
                  <a:cubicBezTo>
                    <a:pt x="7770" y="1968"/>
                    <a:pt x="7435" y="1986"/>
                    <a:pt x="7320" y="1986"/>
                  </a:cubicBezTo>
                  <a:cubicBezTo>
                    <a:pt x="1874" y="2410"/>
                    <a:pt x="0" y="2409"/>
                    <a:pt x="1930" y="2409"/>
                  </a:cubicBezTo>
                  <a:cubicBezTo>
                    <a:pt x="7128" y="2476"/>
                    <a:pt x="5886" y="2152"/>
                    <a:pt x="7151" y="2488"/>
                  </a:cubicBezTo>
                  <a:lnTo>
                    <a:pt x="2393" y="2588"/>
                  </a:lnTo>
                  <a:lnTo>
                    <a:pt x="8372" y="2956"/>
                  </a:lnTo>
                  <a:cubicBezTo>
                    <a:pt x="3137" y="2933"/>
                    <a:pt x="4891" y="2934"/>
                    <a:pt x="3109" y="2934"/>
                  </a:cubicBezTo>
                  <a:lnTo>
                    <a:pt x="7867" y="3202"/>
                  </a:lnTo>
                  <a:lnTo>
                    <a:pt x="1678" y="3146"/>
                  </a:lnTo>
                  <a:lnTo>
                    <a:pt x="6983" y="3369"/>
                  </a:lnTo>
                  <a:cubicBezTo>
                    <a:pt x="2576" y="3492"/>
                    <a:pt x="4071" y="3491"/>
                    <a:pt x="2520" y="3491"/>
                  </a:cubicBezTo>
                  <a:lnTo>
                    <a:pt x="6688" y="3637"/>
                  </a:lnTo>
                  <a:lnTo>
                    <a:pt x="2309" y="3793"/>
                  </a:lnTo>
                  <a:lnTo>
                    <a:pt x="8246" y="3971"/>
                  </a:lnTo>
                  <a:cubicBezTo>
                    <a:pt x="2626" y="4128"/>
                    <a:pt x="3957" y="3771"/>
                    <a:pt x="2604" y="4139"/>
                  </a:cubicBezTo>
                  <a:cubicBezTo>
                    <a:pt x="4456" y="4165"/>
                    <a:pt x="6312" y="4178"/>
                    <a:pt x="8162" y="4216"/>
                  </a:cubicBezTo>
                  <a:cubicBezTo>
                    <a:pt x="8232" y="4218"/>
                    <a:pt x="7993" y="4250"/>
                    <a:pt x="7993" y="4250"/>
                  </a:cubicBezTo>
                  <a:lnTo>
                    <a:pt x="2730" y="4451"/>
                  </a:lnTo>
                  <a:cubicBezTo>
                    <a:pt x="8863" y="4540"/>
                    <a:pt x="8835" y="4000"/>
                    <a:pt x="8835" y="4562"/>
                  </a:cubicBezTo>
                  <a:cubicBezTo>
                    <a:pt x="3161" y="4663"/>
                    <a:pt x="2478" y="4758"/>
                    <a:pt x="920" y="4758"/>
                  </a:cubicBezTo>
                  <a:cubicBezTo>
                    <a:pt x="793" y="2379"/>
                    <a:pt x="667" y="0"/>
                    <a:pt x="667" y="0"/>
                  </a:cubicBezTo>
                  <a:close/>
                </a:path>
              </a:pathLst>
            </a:custGeom>
            <a:solidFill>
              <a:srgbClr val="76AC40"/>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42085" name="Freeform 101"/>
            <p:cNvSpPr>
              <a:spLocks/>
            </p:cNvSpPr>
            <p:nvPr/>
          </p:nvSpPr>
          <p:spPr bwMode="auto">
            <a:xfrm rot="5400000" flipH="1">
              <a:off x="1028" y="17022"/>
              <a:ext cx="4737" cy="1516"/>
            </a:xfrm>
            <a:custGeom>
              <a:avLst/>
              <a:gdLst>
                <a:gd name="T0" fmla="*/ 667 w 8863"/>
                <a:gd name="T1" fmla="*/ 0 h 4758"/>
                <a:gd name="T2" fmla="*/ 3404 w 8863"/>
                <a:gd name="T3" fmla="*/ 279 h 4758"/>
                <a:gd name="T4" fmla="*/ 1215 w 8863"/>
                <a:gd name="T5" fmla="*/ 357 h 4758"/>
                <a:gd name="T6" fmla="*/ 4036 w 8863"/>
                <a:gd name="T7" fmla="*/ 614 h 4758"/>
                <a:gd name="T8" fmla="*/ 2183 w 8863"/>
                <a:gd name="T9" fmla="*/ 658 h 4758"/>
                <a:gd name="T10" fmla="*/ 5593 w 8863"/>
                <a:gd name="T11" fmla="*/ 881 h 4758"/>
                <a:gd name="T12" fmla="*/ 1762 w 8863"/>
                <a:gd name="T13" fmla="*/ 893 h 4758"/>
                <a:gd name="T14" fmla="*/ 6520 w 8863"/>
                <a:gd name="T15" fmla="*/ 1149 h 4758"/>
                <a:gd name="T16" fmla="*/ 1594 w 8863"/>
                <a:gd name="T17" fmla="*/ 1260 h 4758"/>
                <a:gd name="T18" fmla="*/ 6520 w 8863"/>
                <a:gd name="T19" fmla="*/ 1484 h 4758"/>
                <a:gd name="T20" fmla="*/ 2730 w 8863"/>
                <a:gd name="T21" fmla="*/ 1573 h 4758"/>
                <a:gd name="T22" fmla="*/ 6983 w 8863"/>
                <a:gd name="T23" fmla="*/ 1763 h 4758"/>
                <a:gd name="T24" fmla="*/ 3572 w 8863"/>
                <a:gd name="T25" fmla="*/ 1830 h 4758"/>
                <a:gd name="T26" fmla="*/ 7656 w 8863"/>
                <a:gd name="T27" fmla="*/ 1963 h 4758"/>
                <a:gd name="T28" fmla="*/ 7320 w 8863"/>
                <a:gd name="T29" fmla="*/ 1986 h 4758"/>
                <a:gd name="T30" fmla="*/ 1930 w 8863"/>
                <a:gd name="T31" fmla="*/ 2409 h 4758"/>
                <a:gd name="T32" fmla="*/ 7151 w 8863"/>
                <a:gd name="T33" fmla="*/ 2488 h 4758"/>
                <a:gd name="T34" fmla="*/ 2393 w 8863"/>
                <a:gd name="T35" fmla="*/ 2588 h 4758"/>
                <a:gd name="T36" fmla="*/ 8372 w 8863"/>
                <a:gd name="T37" fmla="*/ 2956 h 4758"/>
                <a:gd name="T38" fmla="*/ 3109 w 8863"/>
                <a:gd name="T39" fmla="*/ 2934 h 4758"/>
                <a:gd name="T40" fmla="*/ 7867 w 8863"/>
                <a:gd name="T41" fmla="*/ 3202 h 4758"/>
                <a:gd name="T42" fmla="*/ 1678 w 8863"/>
                <a:gd name="T43" fmla="*/ 3146 h 4758"/>
                <a:gd name="T44" fmla="*/ 6983 w 8863"/>
                <a:gd name="T45" fmla="*/ 3369 h 4758"/>
                <a:gd name="T46" fmla="*/ 2520 w 8863"/>
                <a:gd name="T47" fmla="*/ 3491 h 4758"/>
                <a:gd name="T48" fmla="*/ 6688 w 8863"/>
                <a:gd name="T49" fmla="*/ 3637 h 4758"/>
                <a:gd name="T50" fmla="*/ 2309 w 8863"/>
                <a:gd name="T51" fmla="*/ 3793 h 4758"/>
                <a:gd name="T52" fmla="*/ 8246 w 8863"/>
                <a:gd name="T53" fmla="*/ 3971 h 4758"/>
                <a:gd name="T54" fmla="*/ 2604 w 8863"/>
                <a:gd name="T55" fmla="*/ 4139 h 4758"/>
                <a:gd name="T56" fmla="*/ 8162 w 8863"/>
                <a:gd name="T57" fmla="*/ 4216 h 4758"/>
                <a:gd name="T58" fmla="*/ 7993 w 8863"/>
                <a:gd name="T59" fmla="*/ 4250 h 4758"/>
                <a:gd name="T60" fmla="*/ 2730 w 8863"/>
                <a:gd name="T61" fmla="*/ 4451 h 4758"/>
                <a:gd name="T62" fmla="*/ 8835 w 8863"/>
                <a:gd name="T63" fmla="*/ 4562 h 4758"/>
                <a:gd name="T64" fmla="*/ 920 w 8863"/>
                <a:gd name="T65" fmla="*/ 4758 h 4758"/>
                <a:gd name="T66" fmla="*/ 667 w 8863"/>
                <a:gd name="T67" fmla="*/ 0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63" h="4758">
                  <a:moveTo>
                    <a:pt x="667" y="0"/>
                  </a:moveTo>
                  <a:lnTo>
                    <a:pt x="3404" y="279"/>
                  </a:lnTo>
                  <a:lnTo>
                    <a:pt x="1215" y="357"/>
                  </a:lnTo>
                  <a:lnTo>
                    <a:pt x="4036" y="614"/>
                  </a:lnTo>
                  <a:lnTo>
                    <a:pt x="2183" y="658"/>
                  </a:lnTo>
                  <a:cubicBezTo>
                    <a:pt x="5606" y="871"/>
                    <a:pt x="5593" y="561"/>
                    <a:pt x="5593" y="881"/>
                  </a:cubicBezTo>
                  <a:lnTo>
                    <a:pt x="1762" y="893"/>
                  </a:lnTo>
                  <a:cubicBezTo>
                    <a:pt x="6533" y="1138"/>
                    <a:pt x="6520" y="710"/>
                    <a:pt x="6520" y="1149"/>
                  </a:cubicBezTo>
                  <a:cubicBezTo>
                    <a:pt x="1580" y="1250"/>
                    <a:pt x="1594" y="813"/>
                    <a:pt x="1594" y="1260"/>
                  </a:cubicBezTo>
                  <a:cubicBezTo>
                    <a:pt x="6581" y="1473"/>
                    <a:pt x="7748" y="1158"/>
                    <a:pt x="6520" y="1484"/>
                  </a:cubicBezTo>
                  <a:cubicBezTo>
                    <a:pt x="2758" y="1573"/>
                    <a:pt x="4026" y="1573"/>
                    <a:pt x="2730" y="1573"/>
                  </a:cubicBezTo>
                  <a:cubicBezTo>
                    <a:pt x="6960" y="1752"/>
                    <a:pt x="5935" y="1485"/>
                    <a:pt x="6983" y="1763"/>
                  </a:cubicBezTo>
                  <a:cubicBezTo>
                    <a:pt x="3628" y="1830"/>
                    <a:pt x="4768" y="1830"/>
                    <a:pt x="3572" y="1830"/>
                  </a:cubicBezTo>
                  <a:cubicBezTo>
                    <a:pt x="4933" y="1874"/>
                    <a:pt x="6300" y="1908"/>
                    <a:pt x="7656" y="1963"/>
                  </a:cubicBezTo>
                  <a:cubicBezTo>
                    <a:pt x="7770" y="1968"/>
                    <a:pt x="7435" y="1986"/>
                    <a:pt x="7320" y="1986"/>
                  </a:cubicBezTo>
                  <a:cubicBezTo>
                    <a:pt x="1874" y="2410"/>
                    <a:pt x="0" y="2409"/>
                    <a:pt x="1930" y="2409"/>
                  </a:cubicBezTo>
                  <a:cubicBezTo>
                    <a:pt x="7128" y="2476"/>
                    <a:pt x="5886" y="2152"/>
                    <a:pt x="7151" y="2488"/>
                  </a:cubicBezTo>
                  <a:lnTo>
                    <a:pt x="2393" y="2588"/>
                  </a:lnTo>
                  <a:lnTo>
                    <a:pt x="8372" y="2956"/>
                  </a:lnTo>
                  <a:cubicBezTo>
                    <a:pt x="3137" y="2933"/>
                    <a:pt x="4891" y="2934"/>
                    <a:pt x="3109" y="2934"/>
                  </a:cubicBezTo>
                  <a:lnTo>
                    <a:pt x="7867" y="3202"/>
                  </a:lnTo>
                  <a:lnTo>
                    <a:pt x="1678" y="3146"/>
                  </a:lnTo>
                  <a:lnTo>
                    <a:pt x="6983" y="3369"/>
                  </a:lnTo>
                  <a:cubicBezTo>
                    <a:pt x="2576" y="3492"/>
                    <a:pt x="4071" y="3491"/>
                    <a:pt x="2520" y="3491"/>
                  </a:cubicBezTo>
                  <a:lnTo>
                    <a:pt x="6688" y="3637"/>
                  </a:lnTo>
                  <a:lnTo>
                    <a:pt x="2309" y="3793"/>
                  </a:lnTo>
                  <a:lnTo>
                    <a:pt x="8246" y="3971"/>
                  </a:lnTo>
                  <a:cubicBezTo>
                    <a:pt x="2626" y="4128"/>
                    <a:pt x="3957" y="3771"/>
                    <a:pt x="2604" y="4139"/>
                  </a:cubicBezTo>
                  <a:cubicBezTo>
                    <a:pt x="4456" y="4165"/>
                    <a:pt x="6312" y="4178"/>
                    <a:pt x="8162" y="4216"/>
                  </a:cubicBezTo>
                  <a:cubicBezTo>
                    <a:pt x="8232" y="4218"/>
                    <a:pt x="7993" y="4250"/>
                    <a:pt x="7993" y="4250"/>
                  </a:cubicBezTo>
                  <a:lnTo>
                    <a:pt x="2730" y="4451"/>
                  </a:lnTo>
                  <a:cubicBezTo>
                    <a:pt x="8863" y="4540"/>
                    <a:pt x="8835" y="4000"/>
                    <a:pt x="8835" y="4562"/>
                  </a:cubicBezTo>
                  <a:cubicBezTo>
                    <a:pt x="3161" y="4663"/>
                    <a:pt x="2478" y="4758"/>
                    <a:pt x="920" y="4758"/>
                  </a:cubicBezTo>
                  <a:cubicBezTo>
                    <a:pt x="793" y="2379"/>
                    <a:pt x="667" y="0"/>
                    <a:pt x="667" y="0"/>
                  </a:cubicBezTo>
                  <a:close/>
                </a:path>
              </a:pathLst>
            </a:custGeom>
            <a:solidFill>
              <a:srgbClr val="76AC40"/>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grpSp>
        <p:nvGrpSpPr>
          <p:cNvPr id="42086" name="Group 102"/>
          <p:cNvGrpSpPr>
            <a:grpSpLocks/>
          </p:cNvGrpSpPr>
          <p:nvPr/>
        </p:nvGrpSpPr>
        <p:grpSpPr bwMode="auto">
          <a:xfrm>
            <a:off x="1120775" y="2784475"/>
            <a:ext cx="1011238" cy="1616075"/>
            <a:chOff x="1196" y="15315"/>
            <a:chExt cx="2959" cy="4833"/>
          </a:xfrm>
        </p:grpSpPr>
        <p:sp>
          <p:nvSpPr>
            <p:cNvPr id="42087" name="Freeform 103"/>
            <p:cNvSpPr>
              <a:spLocks/>
            </p:cNvSpPr>
            <p:nvPr/>
          </p:nvSpPr>
          <p:spPr bwMode="auto">
            <a:xfrm rot="-5400000">
              <a:off x="-415" y="16926"/>
              <a:ext cx="4737" cy="1516"/>
            </a:xfrm>
            <a:custGeom>
              <a:avLst/>
              <a:gdLst>
                <a:gd name="T0" fmla="*/ 667 w 8863"/>
                <a:gd name="T1" fmla="*/ 0 h 4758"/>
                <a:gd name="T2" fmla="*/ 3404 w 8863"/>
                <a:gd name="T3" fmla="*/ 279 h 4758"/>
                <a:gd name="T4" fmla="*/ 1215 w 8863"/>
                <a:gd name="T5" fmla="*/ 357 h 4758"/>
                <a:gd name="T6" fmla="*/ 4036 w 8863"/>
                <a:gd name="T7" fmla="*/ 614 h 4758"/>
                <a:gd name="T8" fmla="*/ 2183 w 8863"/>
                <a:gd name="T9" fmla="*/ 658 h 4758"/>
                <a:gd name="T10" fmla="*/ 5593 w 8863"/>
                <a:gd name="T11" fmla="*/ 881 h 4758"/>
                <a:gd name="T12" fmla="*/ 1762 w 8863"/>
                <a:gd name="T13" fmla="*/ 893 h 4758"/>
                <a:gd name="T14" fmla="*/ 6520 w 8863"/>
                <a:gd name="T15" fmla="*/ 1149 h 4758"/>
                <a:gd name="T16" fmla="*/ 1594 w 8863"/>
                <a:gd name="T17" fmla="*/ 1260 h 4758"/>
                <a:gd name="T18" fmla="*/ 6520 w 8863"/>
                <a:gd name="T19" fmla="*/ 1484 h 4758"/>
                <a:gd name="T20" fmla="*/ 2730 w 8863"/>
                <a:gd name="T21" fmla="*/ 1573 h 4758"/>
                <a:gd name="T22" fmla="*/ 6983 w 8863"/>
                <a:gd name="T23" fmla="*/ 1763 h 4758"/>
                <a:gd name="T24" fmla="*/ 3572 w 8863"/>
                <a:gd name="T25" fmla="*/ 1830 h 4758"/>
                <a:gd name="T26" fmla="*/ 7656 w 8863"/>
                <a:gd name="T27" fmla="*/ 1963 h 4758"/>
                <a:gd name="T28" fmla="*/ 7320 w 8863"/>
                <a:gd name="T29" fmla="*/ 1986 h 4758"/>
                <a:gd name="T30" fmla="*/ 1930 w 8863"/>
                <a:gd name="T31" fmla="*/ 2409 h 4758"/>
                <a:gd name="T32" fmla="*/ 7151 w 8863"/>
                <a:gd name="T33" fmla="*/ 2488 h 4758"/>
                <a:gd name="T34" fmla="*/ 2393 w 8863"/>
                <a:gd name="T35" fmla="*/ 2588 h 4758"/>
                <a:gd name="T36" fmla="*/ 8372 w 8863"/>
                <a:gd name="T37" fmla="*/ 2956 h 4758"/>
                <a:gd name="T38" fmla="*/ 3109 w 8863"/>
                <a:gd name="T39" fmla="*/ 2934 h 4758"/>
                <a:gd name="T40" fmla="*/ 7867 w 8863"/>
                <a:gd name="T41" fmla="*/ 3202 h 4758"/>
                <a:gd name="T42" fmla="*/ 1678 w 8863"/>
                <a:gd name="T43" fmla="*/ 3146 h 4758"/>
                <a:gd name="T44" fmla="*/ 6983 w 8863"/>
                <a:gd name="T45" fmla="*/ 3369 h 4758"/>
                <a:gd name="T46" fmla="*/ 2520 w 8863"/>
                <a:gd name="T47" fmla="*/ 3491 h 4758"/>
                <a:gd name="T48" fmla="*/ 6688 w 8863"/>
                <a:gd name="T49" fmla="*/ 3637 h 4758"/>
                <a:gd name="T50" fmla="*/ 2309 w 8863"/>
                <a:gd name="T51" fmla="*/ 3793 h 4758"/>
                <a:gd name="T52" fmla="*/ 8246 w 8863"/>
                <a:gd name="T53" fmla="*/ 3971 h 4758"/>
                <a:gd name="T54" fmla="*/ 2604 w 8863"/>
                <a:gd name="T55" fmla="*/ 4139 h 4758"/>
                <a:gd name="T56" fmla="*/ 8162 w 8863"/>
                <a:gd name="T57" fmla="*/ 4216 h 4758"/>
                <a:gd name="T58" fmla="*/ 7993 w 8863"/>
                <a:gd name="T59" fmla="*/ 4250 h 4758"/>
                <a:gd name="T60" fmla="*/ 2730 w 8863"/>
                <a:gd name="T61" fmla="*/ 4451 h 4758"/>
                <a:gd name="T62" fmla="*/ 8835 w 8863"/>
                <a:gd name="T63" fmla="*/ 4562 h 4758"/>
                <a:gd name="T64" fmla="*/ 920 w 8863"/>
                <a:gd name="T65" fmla="*/ 4758 h 4758"/>
                <a:gd name="T66" fmla="*/ 667 w 8863"/>
                <a:gd name="T67" fmla="*/ 0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63" h="4758">
                  <a:moveTo>
                    <a:pt x="667" y="0"/>
                  </a:moveTo>
                  <a:lnTo>
                    <a:pt x="3404" y="279"/>
                  </a:lnTo>
                  <a:lnTo>
                    <a:pt x="1215" y="357"/>
                  </a:lnTo>
                  <a:lnTo>
                    <a:pt x="4036" y="614"/>
                  </a:lnTo>
                  <a:lnTo>
                    <a:pt x="2183" y="658"/>
                  </a:lnTo>
                  <a:cubicBezTo>
                    <a:pt x="5606" y="871"/>
                    <a:pt x="5593" y="561"/>
                    <a:pt x="5593" y="881"/>
                  </a:cubicBezTo>
                  <a:lnTo>
                    <a:pt x="1762" y="893"/>
                  </a:lnTo>
                  <a:cubicBezTo>
                    <a:pt x="6533" y="1138"/>
                    <a:pt x="6520" y="710"/>
                    <a:pt x="6520" y="1149"/>
                  </a:cubicBezTo>
                  <a:cubicBezTo>
                    <a:pt x="1580" y="1250"/>
                    <a:pt x="1594" y="813"/>
                    <a:pt x="1594" y="1260"/>
                  </a:cubicBezTo>
                  <a:cubicBezTo>
                    <a:pt x="6581" y="1473"/>
                    <a:pt x="7748" y="1158"/>
                    <a:pt x="6520" y="1484"/>
                  </a:cubicBezTo>
                  <a:cubicBezTo>
                    <a:pt x="2758" y="1573"/>
                    <a:pt x="4026" y="1573"/>
                    <a:pt x="2730" y="1573"/>
                  </a:cubicBezTo>
                  <a:cubicBezTo>
                    <a:pt x="6960" y="1752"/>
                    <a:pt x="5935" y="1485"/>
                    <a:pt x="6983" y="1763"/>
                  </a:cubicBezTo>
                  <a:cubicBezTo>
                    <a:pt x="3628" y="1830"/>
                    <a:pt x="4768" y="1830"/>
                    <a:pt x="3572" y="1830"/>
                  </a:cubicBezTo>
                  <a:cubicBezTo>
                    <a:pt x="4933" y="1874"/>
                    <a:pt x="6300" y="1908"/>
                    <a:pt x="7656" y="1963"/>
                  </a:cubicBezTo>
                  <a:cubicBezTo>
                    <a:pt x="7770" y="1968"/>
                    <a:pt x="7435" y="1986"/>
                    <a:pt x="7320" y="1986"/>
                  </a:cubicBezTo>
                  <a:cubicBezTo>
                    <a:pt x="1874" y="2410"/>
                    <a:pt x="0" y="2409"/>
                    <a:pt x="1930" y="2409"/>
                  </a:cubicBezTo>
                  <a:cubicBezTo>
                    <a:pt x="7128" y="2476"/>
                    <a:pt x="5886" y="2152"/>
                    <a:pt x="7151" y="2488"/>
                  </a:cubicBezTo>
                  <a:lnTo>
                    <a:pt x="2393" y="2588"/>
                  </a:lnTo>
                  <a:lnTo>
                    <a:pt x="8372" y="2956"/>
                  </a:lnTo>
                  <a:cubicBezTo>
                    <a:pt x="3137" y="2933"/>
                    <a:pt x="4891" y="2934"/>
                    <a:pt x="3109" y="2934"/>
                  </a:cubicBezTo>
                  <a:lnTo>
                    <a:pt x="7867" y="3202"/>
                  </a:lnTo>
                  <a:lnTo>
                    <a:pt x="1678" y="3146"/>
                  </a:lnTo>
                  <a:lnTo>
                    <a:pt x="6983" y="3369"/>
                  </a:lnTo>
                  <a:cubicBezTo>
                    <a:pt x="2576" y="3492"/>
                    <a:pt x="4071" y="3491"/>
                    <a:pt x="2520" y="3491"/>
                  </a:cubicBezTo>
                  <a:lnTo>
                    <a:pt x="6688" y="3637"/>
                  </a:lnTo>
                  <a:lnTo>
                    <a:pt x="2309" y="3793"/>
                  </a:lnTo>
                  <a:lnTo>
                    <a:pt x="8246" y="3971"/>
                  </a:lnTo>
                  <a:cubicBezTo>
                    <a:pt x="2626" y="4128"/>
                    <a:pt x="3957" y="3771"/>
                    <a:pt x="2604" y="4139"/>
                  </a:cubicBezTo>
                  <a:cubicBezTo>
                    <a:pt x="4456" y="4165"/>
                    <a:pt x="6312" y="4178"/>
                    <a:pt x="8162" y="4216"/>
                  </a:cubicBezTo>
                  <a:cubicBezTo>
                    <a:pt x="8232" y="4218"/>
                    <a:pt x="7993" y="4250"/>
                    <a:pt x="7993" y="4250"/>
                  </a:cubicBezTo>
                  <a:lnTo>
                    <a:pt x="2730" y="4451"/>
                  </a:lnTo>
                  <a:cubicBezTo>
                    <a:pt x="8863" y="4540"/>
                    <a:pt x="8835" y="4000"/>
                    <a:pt x="8835" y="4562"/>
                  </a:cubicBezTo>
                  <a:cubicBezTo>
                    <a:pt x="3161" y="4663"/>
                    <a:pt x="2478" y="4758"/>
                    <a:pt x="920" y="4758"/>
                  </a:cubicBezTo>
                  <a:cubicBezTo>
                    <a:pt x="793" y="2379"/>
                    <a:pt x="667" y="0"/>
                    <a:pt x="667" y="0"/>
                  </a:cubicBezTo>
                  <a:close/>
                </a:path>
              </a:pathLst>
            </a:custGeom>
            <a:solidFill>
              <a:srgbClr val="76AC40"/>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42088" name="Freeform 104"/>
            <p:cNvSpPr>
              <a:spLocks/>
            </p:cNvSpPr>
            <p:nvPr/>
          </p:nvSpPr>
          <p:spPr bwMode="auto">
            <a:xfrm rot="5400000" flipH="1">
              <a:off x="1028" y="17022"/>
              <a:ext cx="4737" cy="1516"/>
            </a:xfrm>
            <a:custGeom>
              <a:avLst/>
              <a:gdLst>
                <a:gd name="T0" fmla="*/ 667 w 8863"/>
                <a:gd name="T1" fmla="*/ 0 h 4758"/>
                <a:gd name="T2" fmla="*/ 3404 w 8863"/>
                <a:gd name="T3" fmla="*/ 279 h 4758"/>
                <a:gd name="T4" fmla="*/ 1215 w 8863"/>
                <a:gd name="T5" fmla="*/ 357 h 4758"/>
                <a:gd name="T6" fmla="*/ 4036 w 8863"/>
                <a:gd name="T7" fmla="*/ 614 h 4758"/>
                <a:gd name="T8" fmla="*/ 2183 w 8863"/>
                <a:gd name="T9" fmla="*/ 658 h 4758"/>
                <a:gd name="T10" fmla="*/ 5593 w 8863"/>
                <a:gd name="T11" fmla="*/ 881 h 4758"/>
                <a:gd name="T12" fmla="*/ 1762 w 8863"/>
                <a:gd name="T13" fmla="*/ 893 h 4758"/>
                <a:gd name="T14" fmla="*/ 6520 w 8863"/>
                <a:gd name="T15" fmla="*/ 1149 h 4758"/>
                <a:gd name="T16" fmla="*/ 1594 w 8863"/>
                <a:gd name="T17" fmla="*/ 1260 h 4758"/>
                <a:gd name="T18" fmla="*/ 6520 w 8863"/>
                <a:gd name="T19" fmla="*/ 1484 h 4758"/>
                <a:gd name="T20" fmla="*/ 2730 w 8863"/>
                <a:gd name="T21" fmla="*/ 1573 h 4758"/>
                <a:gd name="T22" fmla="*/ 6983 w 8863"/>
                <a:gd name="T23" fmla="*/ 1763 h 4758"/>
                <a:gd name="T24" fmla="*/ 3572 w 8863"/>
                <a:gd name="T25" fmla="*/ 1830 h 4758"/>
                <a:gd name="T26" fmla="*/ 7656 w 8863"/>
                <a:gd name="T27" fmla="*/ 1963 h 4758"/>
                <a:gd name="T28" fmla="*/ 7320 w 8863"/>
                <a:gd name="T29" fmla="*/ 1986 h 4758"/>
                <a:gd name="T30" fmla="*/ 1930 w 8863"/>
                <a:gd name="T31" fmla="*/ 2409 h 4758"/>
                <a:gd name="T32" fmla="*/ 7151 w 8863"/>
                <a:gd name="T33" fmla="*/ 2488 h 4758"/>
                <a:gd name="T34" fmla="*/ 2393 w 8863"/>
                <a:gd name="T35" fmla="*/ 2588 h 4758"/>
                <a:gd name="T36" fmla="*/ 8372 w 8863"/>
                <a:gd name="T37" fmla="*/ 2956 h 4758"/>
                <a:gd name="T38" fmla="*/ 3109 w 8863"/>
                <a:gd name="T39" fmla="*/ 2934 h 4758"/>
                <a:gd name="T40" fmla="*/ 7867 w 8863"/>
                <a:gd name="T41" fmla="*/ 3202 h 4758"/>
                <a:gd name="T42" fmla="*/ 1678 w 8863"/>
                <a:gd name="T43" fmla="*/ 3146 h 4758"/>
                <a:gd name="T44" fmla="*/ 6983 w 8863"/>
                <a:gd name="T45" fmla="*/ 3369 h 4758"/>
                <a:gd name="T46" fmla="*/ 2520 w 8863"/>
                <a:gd name="T47" fmla="*/ 3491 h 4758"/>
                <a:gd name="T48" fmla="*/ 6688 w 8863"/>
                <a:gd name="T49" fmla="*/ 3637 h 4758"/>
                <a:gd name="T50" fmla="*/ 2309 w 8863"/>
                <a:gd name="T51" fmla="*/ 3793 h 4758"/>
                <a:gd name="T52" fmla="*/ 8246 w 8863"/>
                <a:gd name="T53" fmla="*/ 3971 h 4758"/>
                <a:gd name="T54" fmla="*/ 2604 w 8863"/>
                <a:gd name="T55" fmla="*/ 4139 h 4758"/>
                <a:gd name="T56" fmla="*/ 8162 w 8863"/>
                <a:gd name="T57" fmla="*/ 4216 h 4758"/>
                <a:gd name="T58" fmla="*/ 7993 w 8863"/>
                <a:gd name="T59" fmla="*/ 4250 h 4758"/>
                <a:gd name="T60" fmla="*/ 2730 w 8863"/>
                <a:gd name="T61" fmla="*/ 4451 h 4758"/>
                <a:gd name="T62" fmla="*/ 8835 w 8863"/>
                <a:gd name="T63" fmla="*/ 4562 h 4758"/>
                <a:gd name="T64" fmla="*/ 920 w 8863"/>
                <a:gd name="T65" fmla="*/ 4758 h 4758"/>
                <a:gd name="T66" fmla="*/ 667 w 8863"/>
                <a:gd name="T67" fmla="*/ 0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63" h="4758">
                  <a:moveTo>
                    <a:pt x="667" y="0"/>
                  </a:moveTo>
                  <a:lnTo>
                    <a:pt x="3404" y="279"/>
                  </a:lnTo>
                  <a:lnTo>
                    <a:pt x="1215" y="357"/>
                  </a:lnTo>
                  <a:lnTo>
                    <a:pt x="4036" y="614"/>
                  </a:lnTo>
                  <a:lnTo>
                    <a:pt x="2183" y="658"/>
                  </a:lnTo>
                  <a:cubicBezTo>
                    <a:pt x="5606" y="871"/>
                    <a:pt x="5593" y="561"/>
                    <a:pt x="5593" y="881"/>
                  </a:cubicBezTo>
                  <a:lnTo>
                    <a:pt x="1762" y="893"/>
                  </a:lnTo>
                  <a:cubicBezTo>
                    <a:pt x="6533" y="1138"/>
                    <a:pt x="6520" y="710"/>
                    <a:pt x="6520" y="1149"/>
                  </a:cubicBezTo>
                  <a:cubicBezTo>
                    <a:pt x="1580" y="1250"/>
                    <a:pt x="1594" y="813"/>
                    <a:pt x="1594" y="1260"/>
                  </a:cubicBezTo>
                  <a:cubicBezTo>
                    <a:pt x="6581" y="1473"/>
                    <a:pt x="7748" y="1158"/>
                    <a:pt x="6520" y="1484"/>
                  </a:cubicBezTo>
                  <a:cubicBezTo>
                    <a:pt x="2758" y="1573"/>
                    <a:pt x="4026" y="1573"/>
                    <a:pt x="2730" y="1573"/>
                  </a:cubicBezTo>
                  <a:cubicBezTo>
                    <a:pt x="6960" y="1752"/>
                    <a:pt x="5935" y="1485"/>
                    <a:pt x="6983" y="1763"/>
                  </a:cubicBezTo>
                  <a:cubicBezTo>
                    <a:pt x="3628" y="1830"/>
                    <a:pt x="4768" y="1830"/>
                    <a:pt x="3572" y="1830"/>
                  </a:cubicBezTo>
                  <a:cubicBezTo>
                    <a:pt x="4933" y="1874"/>
                    <a:pt x="6300" y="1908"/>
                    <a:pt x="7656" y="1963"/>
                  </a:cubicBezTo>
                  <a:cubicBezTo>
                    <a:pt x="7770" y="1968"/>
                    <a:pt x="7435" y="1986"/>
                    <a:pt x="7320" y="1986"/>
                  </a:cubicBezTo>
                  <a:cubicBezTo>
                    <a:pt x="1874" y="2410"/>
                    <a:pt x="0" y="2409"/>
                    <a:pt x="1930" y="2409"/>
                  </a:cubicBezTo>
                  <a:cubicBezTo>
                    <a:pt x="7128" y="2476"/>
                    <a:pt x="5886" y="2152"/>
                    <a:pt x="7151" y="2488"/>
                  </a:cubicBezTo>
                  <a:lnTo>
                    <a:pt x="2393" y="2588"/>
                  </a:lnTo>
                  <a:lnTo>
                    <a:pt x="8372" y="2956"/>
                  </a:lnTo>
                  <a:cubicBezTo>
                    <a:pt x="3137" y="2933"/>
                    <a:pt x="4891" y="2934"/>
                    <a:pt x="3109" y="2934"/>
                  </a:cubicBezTo>
                  <a:lnTo>
                    <a:pt x="7867" y="3202"/>
                  </a:lnTo>
                  <a:lnTo>
                    <a:pt x="1678" y="3146"/>
                  </a:lnTo>
                  <a:lnTo>
                    <a:pt x="6983" y="3369"/>
                  </a:lnTo>
                  <a:cubicBezTo>
                    <a:pt x="2576" y="3492"/>
                    <a:pt x="4071" y="3491"/>
                    <a:pt x="2520" y="3491"/>
                  </a:cubicBezTo>
                  <a:lnTo>
                    <a:pt x="6688" y="3637"/>
                  </a:lnTo>
                  <a:lnTo>
                    <a:pt x="2309" y="3793"/>
                  </a:lnTo>
                  <a:lnTo>
                    <a:pt x="8246" y="3971"/>
                  </a:lnTo>
                  <a:cubicBezTo>
                    <a:pt x="2626" y="4128"/>
                    <a:pt x="3957" y="3771"/>
                    <a:pt x="2604" y="4139"/>
                  </a:cubicBezTo>
                  <a:cubicBezTo>
                    <a:pt x="4456" y="4165"/>
                    <a:pt x="6312" y="4178"/>
                    <a:pt x="8162" y="4216"/>
                  </a:cubicBezTo>
                  <a:cubicBezTo>
                    <a:pt x="8232" y="4218"/>
                    <a:pt x="7993" y="4250"/>
                    <a:pt x="7993" y="4250"/>
                  </a:cubicBezTo>
                  <a:lnTo>
                    <a:pt x="2730" y="4451"/>
                  </a:lnTo>
                  <a:cubicBezTo>
                    <a:pt x="8863" y="4540"/>
                    <a:pt x="8835" y="4000"/>
                    <a:pt x="8835" y="4562"/>
                  </a:cubicBezTo>
                  <a:cubicBezTo>
                    <a:pt x="3161" y="4663"/>
                    <a:pt x="2478" y="4758"/>
                    <a:pt x="920" y="4758"/>
                  </a:cubicBezTo>
                  <a:cubicBezTo>
                    <a:pt x="793" y="2379"/>
                    <a:pt x="667" y="0"/>
                    <a:pt x="667" y="0"/>
                  </a:cubicBezTo>
                  <a:close/>
                </a:path>
              </a:pathLst>
            </a:custGeom>
            <a:solidFill>
              <a:srgbClr val="76AC40"/>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grpSp>
        <p:nvGrpSpPr>
          <p:cNvPr id="42089" name="Group 105"/>
          <p:cNvGrpSpPr>
            <a:grpSpLocks/>
          </p:cNvGrpSpPr>
          <p:nvPr/>
        </p:nvGrpSpPr>
        <p:grpSpPr bwMode="auto">
          <a:xfrm>
            <a:off x="2000250" y="2784475"/>
            <a:ext cx="1011238" cy="1616075"/>
            <a:chOff x="1196" y="15315"/>
            <a:chExt cx="2959" cy="4833"/>
          </a:xfrm>
        </p:grpSpPr>
        <p:sp>
          <p:nvSpPr>
            <p:cNvPr id="42090" name="Freeform 106"/>
            <p:cNvSpPr>
              <a:spLocks/>
            </p:cNvSpPr>
            <p:nvPr/>
          </p:nvSpPr>
          <p:spPr bwMode="auto">
            <a:xfrm rot="-5400000">
              <a:off x="-415" y="16926"/>
              <a:ext cx="4737" cy="1516"/>
            </a:xfrm>
            <a:custGeom>
              <a:avLst/>
              <a:gdLst>
                <a:gd name="T0" fmla="*/ 667 w 8863"/>
                <a:gd name="T1" fmla="*/ 0 h 4758"/>
                <a:gd name="T2" fmla="*/ 3404 w 8863"/>
                <a:gd name="T3" fmla="*/ 279 h 4758"/>
                <a:gd name="T4" fmla="*/ 1215 w 8863"/>
                <a:gd name="T5" fmla="*/ 357 h 4758"/>
                <a:gd name="T6" fmla="*/ 4036 w 8863"/>
                <a:gd name="T7" fmla="*/ 614 h 4758"/>
                <a:gd name="T8" fmla="*/ 2183 w 8863"/>
                <a:gd name="T9" fmla="*/ 658 h 4758"/>
                <a:gd name="T10" fmla="*/ 5593 w 8863"/>
                <a:gd name="T11" fmla="*/ 881 h 4758"/>
                <a:gd name="T12" fmla="*/ 1762 w 8863"/>
                <a:gd name="T13" fmla="*/ 893 h 4758"/>
                <a:gd name="T14" fmla="*/ 6520 w 8863"/>
                <a:gd name="T15" fmla="*/ 1149 h 4758"/>
                <a:gd name="T16" fmla="*/ 1594 w 8863"/>
                <a:gd name="T17" fmla="*/ 1260 h 4758"/>
                <a:gd name="T18" fmla="*/ 6520 w 8863"/>
                <a:gd name="T19" fmla="*/ 1484 h 4758"/>
                <a:gd name="T20" fmla="*/ 2730 w 8863"/>
                <a:gd name="T21" fmla="*/ 1573 h 4758"/>
                <a:gd name="T22" fmla="*/ 6983 w 8863"/>
                <a:gd name="T23" fmla="*/ 1763 h 4758"/>
                <a:gd name="T24" fmla="*/ 3572 w 8863"/>
                <a:gd name="T25" fmla="*/ 1830 h 4758"/>
                <a:gd name="T26" fmla="*/ 7656 w 8863"/>
                <a:gd name="T27" fmla="*/ 1963 h 4758"/>
                <a:gd name="T28" fmla="*/ 7320 w 8863"/>
                <a:gd name="T29" fmla="*/ 1986 h 4758"/>
                <a:gd name="T30" fmla="*/ 1930 w 8863"/>
                <a:gd name="T31" fmla="*/ 2409 h 4758"/>
                <a:gd name="T32" fmla="*/ 7151 w 8863"/>
                <a:gd name="T33" fmla="*/ 2488 h 4758"/>
                <a:gd name="T34" fmla="*/ 2393 w 8863"/>
                <a:gd name="T35" fmla="*/ 2588 h 4758"/>
                <a:gd name="T36" fmla="*/ 8372 w 8863"/>
                <a:gd name="T37" fmla="*/ 2956 h 4758"/>
                <a:gd name="T38" fmla="*/ 3109 w 8863"/>
                <a:gd name="T39" fmla="*/ 2934 h 4758"/>
                <a:gd name="T40" fmla="*/ 7867 w 8863"/>
                <a:gd name="T41" fmla="*/ 3202 h 4758"/>
                <a:gd name="T42" fmla="*/ 1678 w 8863"/>
                <a:gd name="T43" fmla="*/ 3146 h 4758"/>
                <a:gd name="T44" fmla="*/ 6983 w 8863"/>
                <a:gd name="T45" fmla="*/ 3369 h 4758"/>
                <a:gd name="T46" fmla="*/ 2520 w 8863"/>
                <a:gd name="T47" fmla="*/ 3491 h 4758"/>
                <a:gd name="T48" fmla="*/ 6688 w 8863"/>
                <a:gd name="T49" fmla="*/ 3637 h 4758"/>
                <a:gd name="T50" fmla="*/ 2309 w 8863"/>
                <a:gd name="T51" fmla="*/ 3793 h 4758"/>
                <a:gd name="T52" fmla="*/ 8246 w 8863"/>
                <a:gd name="T53" fmla="*/ 3971 h 4758"/>
                <a:gd name="T54" fmla="*/ 2604 w 8863"/>
                <a:gd name="T55" fmla="*/ 4139 h 4758"/>
                <a:gd name="T56" fmla="*/ 8162 w 8863"/>
                <a:gd name="T57" fmla="*/ 4216 h 4758"/>
                <a:gd name="T58" fmla="*/ 7993 w 8863"/>
                <a:gd name="T59" fmla="*/ 4250 h 4758"/>
                <a:gd name="T60" fmla="*/ 2730 w 8863"/>
                <a:gd name="T61" fmla="*/ 4451 h 4758"/>
                <a:gd name="T62" fmla="*/ 8835 w 8863"/>
                <a:gd name="T63" fmla="*/ 4562 h 4758"/>
                <a:gd name="T64" fmla="*/ 920 w 8863"/>
                <a:gd name="T65" fmla="*/ 4758 h 4758"/>
                <a:gd name="T66" fmla="*/ 667 w 8863"/>
                <a:gd name="T67" fmla="*/ 0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63" h="4758">
                  <a:moveTo>
                    <a:pt x="667" y="0"/>
                  </a:moveTo>
                  <a:lnTo>
                    <a:pt x="3404" y="279"/>
                  </a:lnTo>
                  <a:lnTo>
                    <a:pt x="1215" y="357"/>
                  </a:lnTo>
                  <a:lnTo>
                    <a:pt x="4036" y="614"/>
                  </a:lnTo>
                  <a:lnTo>
                    <a:pt x="2183" y="658"/>
                  </a:lnTo>
                  <a:cubicBezTo>
                    <a:pt x="5606" y="871"/>
                    <a:pt x="5593" y="561"/>
                    <a:pt x="5593" y="881"/>
                  </a:cubicBezTo>
                  <a:lnTo>
                    <a:pt x="1762" y="893"/>
                  </a:lnTo>
                  <a:cubicBezTo>
                    <a:pt x="6533" y="1138"/>
                    <a:pt x="6520" y="710"/>
                    <a:pt x="6520" y="1149"/>
                  </a:cubicBezTo>
                  <a:cubicBezTo>
                    <a:pt x="1580" y="1250"/>
                    <a:pt x="1594" y="813"/>
                    <a:pt x="1594" y="1260"/>
                  </a:cubicBezTo>
                  <a:cubicBezTo>
                    <a:pt x="6581" y="1473"/>
                    <a:pt x="7748" y="1158"/>
                    <a:pt x="6520" y="1484"/>
                  </a:cubicBezTo>
                  <a:cubicBezTo>
                    <a:pt x="2758" y="1573"/>
                    <a:pt x="4026" y="1573"/>
                    <a:pt x="2730" y="1573"/>
                  </a:cubicBezTo>
                  <a:cubicBezTo>
                    <a:pt x="6960" y="1752"/>
                    <a:pt x="5935" y="1485"/>
                    <a:pt x="6983" y="1763"/>
                  </a:cubicBezTo>
                  <a:cubicBezTo>
                    <a:pt x="3628" y="1830"/>
                    <a:pt x="4768" y="1830"/>
                    <a:pt x="3572" y="1830"/>
                  </a:cubicBezTo>
                  <a:cubicBezTo>
                    <a:pt x="4933" y="1874"/>
                    <a:pt x="6300" y="1908"/>
                    <a:pt x="7656" y="1963"/>
                  </a:cubicBezTo>
                  <a:cubicBezTo>
                    <a:pt x="7770" y="1968"/>
                    <a:pt x="7435" y="1986"/>
                    <a:pt x="7320" y="1986"/>
                  </a:cubicBezTo>
                  <a:cubicBezTo>
                    <a:pt x="1874" y="2410"/>
                    <a:pt x="0" y="2409"/>
                    <a:pt x="1930" y="2409"/>
                  </a:cubicBezTo>
                  <a:cubicBezTo>
                    <a:pt x="7128" y="2476"/>
                    <a:pt x="5886" y="2152"/>
                    <a:pt x="7151" y="2488"/>
                  </a:cubicBezTo>
                  <a:lnTo>
                    <a:pt x="2393" y="2588"/>
                  </a:lnTo>
                  <a:lnTo>
                    <a:pt x="8372" y="2956"/>
                  </a:lnTo>
                  <a:cubicBezTo>
                    <a:pt x="3137" y="2933"/>
                    <a:pt x="4891" y="2934"/>
                    <a:pt x="3109" y="2934"/>
                  </a:cubicBezTo>
                  <a:lnTo>
                    <a:pt x="7867" y="3202"/>
                  </a:lnTo>
                  <a:lnTo>
                    <a:pt x="1678" y="3146"/>
                  </a:lnTo>
                  <a:lnTo>
                    <a:pt x="6983" y="3369"/>
                  </a:lnTo>
                  <a:cubicBezTo>
                    <a:pt x="2576" y="3492"/>
                    <a:pt x="4071" y="3491"/>
                    <a:pt x="2520" y="3491"/>
                  </a:cubicBezTo>
                  <a:lnTo>
                    <a:pt x="6688" y="3637"/>
                  </a:lnTo>
                  <a:lnTo>
                    <a:pt x="2309" y="3793"/>
                  </a:lnTo>
                  <a:lnTo>
                    <a:pt x="8246" y="3971"/>
                  </a:lnTo>
                  <a:cubicBezTo>
                    <a:pt x="2626" y="4128"/>
                    <a:pt x="3957" y="3771"/>
                    <a:pt x="2604" y="4139"/>
                  </a:cubicBezTo>
                  <a:cubicBezTo>
                    <a:pt x="4456" y="4165"/>
                    <a:pt x="6312" y="4178"/>
                    <a:pt x="8162" y="4216"/>
                  </a:cubicBezTo>
                  <a:cubicBezTo>
                    <a:pt x="8232" y="4218"/>
                    <a:pt x="7993" y="4250"/>
                    <a:pt x="7993" y="4250"/>
                  </a:cubicBezTo>
                  <a:lnTo>
                    <a:pt x="2730" y="4451"/>
                  </a:lnTo>
                  <a:cubicBezTo>
                    <a:pt x="8863" y="4540"/>
                    <a:pt x="8835" y="4000"/>
                    <a:pt x="8835" y="4562"/>
                  </a:cubicBezTo>
                  <a:cubicBezTo>
                    <a:pt x="3161" y="4663"/>
                    <a:pt x="2478" y="4758"/>
                    <a:pt x="920" y="4758"/>
                  </a:cubicBezTo>
                  <a:cubicBezTo>
                    <a:pt x="793" y="2379"/>
                    <a:pt x="667" y="0"/>
                    <a:pt x="667" y="0"/>
                  </a:cubicBezTo>
                  <a:close/>
                </a:path>
              </a:pathLst>
            </a:custGeom>
            <a:solidFill>
              <a:srgbClr val="76AC40"/>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42091" name="Freeform 107"/>
            <p:cNvSpPr>
              <a:spLocks/>
            </p:cNvSpPr>
            <p:nvPr/>
          </p:nvSpPr>
          <p:spPr bwMode="auto">
            <a:xfrm rot="5400000" flipH="1">
              <a:off x="1028" y="17022"/>
              <a:ext cx="4737" cy="1516"/>
            </a:xfrm>
            <a:custGeom>
              <a:avLst/>
              <a:gdLst>
                <a:gd name="T0" fmla="*/ 667 w 8863"/>
                <a:gd name="T1" fmla="*/ 0 h 4758"/>
                <a:gd name="T2" fmla="*/ 3404 w 8863"/>
                <a:gd name="T3" fmla="*/ 279 h 4758"/>
                <a:gd name="T4" fmla="*/ 1215 w 8863"/>
                <a:gd name="T5" fmla="*/ 357 h 4758"/>
                <a:gd name="T6" fmla="*/ 4036 w 8863"/>
                <a:gd name="T7" fmla="*/ 614 h 4758"/>
                <a:gd name="T8" fmla="*/ 2183 w 8863"/>
                <a:gd name="T9" fmla="*/ 658 h 4758"/>
                <a:gd name="T10" fmla="*/ 5593 w 8863"/>
                <a:gd name="T11" fmla="*/ 881 h 4758"/>
                <a:gd name="T12" fmla="*/ 1762 w 8863"/>
                <a:gd name="T13" fmla="*/ 893 h 4758"/>
                <a:gd name="T14" fmla="*/ 6520 w 8863"/>
                <a:gd name="T15" fmla="*/ 1149 h 4758"/>
                <a:gd name="T16" fmla="*/ 1594 w 8863"/>
                <a:gd name="T17" fmla="*/ 1260 h 4758"/>
                <a:gd name="T18" fmla="*/ 6520 w 8863"/>
                <a:gd name="T19" fmla="*/ 1484 h 4758"/>
                <a:gd name="T20" fmla="*/ 2730 w 8863"/>
                <a:gd name="T21" fmla="*/ 1573 h 4758"/>
                <a:gd name="T22" fmla="*/ 6983 w 8863"/>
                <a:gd name="T23" fmla="*/ 1763 h 4758"/>
                <a:gd name="T24" fmla="*/ 3572 w 8863"/>
                <a:gd name="T25" fmla="*/ 1830 h 4758"/>
                <a:gd name="T26" fmla="*/ 7656 w 8863"/>
                <a:gd name="T27" fmla="*/ 1963 h 4758"/>
                <a:gd name="T28" fmla="*/ 7320 w 8863"/>
                <a:gd name="T29" fmla="*/ 1986 h 4758"/>
                <a:gd name="T30" fmla="*/ 1930 w 8863"/>
                <a:gd name="T31" fmla="*/ 2409 h 4758"/>
                <a:gd name="T32" fmla="*/ 7151 w 8863"/>
                <a:gd name="T33" fmla="*/ 2488 h 4758"/>
                <a:gd name="T34" fmla="*/ 2393 w 8863"/>
                <a:gd name="T35" fmla="*/ 2588 h 4758"/>
                <a:gd name="T36" fmla="*/ 8372 w 8863"/>
                <a:gd name="T37" fmla="*/ 2956 h 4758"/>
                <a:gd name="T38" fmla="*/ 3109 w 8863"/>
                <a:gd name="T39" fmla="*/ 2934 h 4758"/>
                <a:gd name="T40" fmla="*/ 7867 w 8863"/>
                <a:gd name="T41" fmla="*/ 3202 h 4758"/>
                <a:gd name="T42" fmla="*/ 1678 w 8863"/>
                <a:gd name="T43" fmla="*/ 3146 h 4758"/>
                <a:gd name="T44" fmla="*/ 6983 w 8863"/>
                <a:gd name="T45" fmla="*/ 3369 h 4758"/>
                <a:gd name="T46" fmla="*/ 2520 w 8863"/>
                <a:gd name="T47" fmla="*/ 3491 h 4758"/>
                <a:gd name="T48" fmla="*/ 6688 w 8863"/>
                <a:gd name="T49" fmla="*/ 3637 h 4758"/>
                <a:gd name="T50" fmla="*/ 2309 w 8863"/>
                <a:gd name="T51" fmla="*/ 3793 h 4758"/>
                <a:gd name="T52" fmla="*/ 8246 w 8863"/>
                <a:gd name="T53" fmla="*/ 3971 h 4758"/>
                <a:gd name="T54" fmla="*/ 2604 w 8863"/>
                <a:gd name="T55" fmla="*/ 4139 h 4758"/>
                <a:gd name="T56" fmla="*/ 8162 w 8863"/>
                <a:gd name="T57" fmla="*/ 4216 h 4758"/>
                <a:gd name="T58" fmla="*/ 7993 w 8863"/>
                <a:gd name="T59" fmla="*/ 4250 h 4758"/>
                <a:gd name="T60" fmla="*/ 2730 w 8863"/>
                <a:gd name="T61" fmla="*/ 4451 h 4758"/>
                <a:gd name="T62" fmla="*/ 8835 w 8863"/>
                <a:gd name="T63" fmla="*/ 4562 h 4758"/>
                <a:gd name="T64" fmla="*/ 920 w 8863"/>
                <a:gd name="T65" fmla="*/ 4758 h 4758"/>
                <a:gd name="T66" fmla="*/ 667 w 8863"/>
                <a:gd name="T67" fmla="*/ 0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63" h="4758">
                  <a:moveTo>
                    <a:pt x="667" y="0"/>
                  </a:moveTo>
                  <a:lnTo>
                    <a:pt x="3404" y="279"/>
                  </a:lnTo>
                  <a:lnTo>
                    <a:pt x="1215" y="357"/>
                  </a:lnTo>
                  <a:lnTo>
                    <a:pt x="4036" y="614"/>
                  </a:lnTo>
                  <a:lnTo>
                    <a:pt x="2183" y="658"/>
                  </a:lnTo>
                  <a:cubicBezTo>
                    <a:pt x="5606" y="871"/>
                    <a:pt x="5593" y="561"/>
                    <a:pt x="5593" y="881"/>
                  </a:cubicBezTo>
                  <a:lnTo>
                    <a:pt x="1762" y="893"/>
                  </a:lnTo>
                  <a:cubicBezTo>
                    <a:pt x="6533" y="1138"/>
                    <a:pt x="6520" y="710"/>
                    <a:pt x="6520" y="1149"/>
                  </a:cubicBezTo>
                  <a:cubicBezTo>
                    <a:pt x="1580" y="1250"/>
                    <a:pt x="1594" y="813"/>
                    <a:pt x="1594" y="1260"/>
                  </a:cubicBezTo>
                  <a:cubicBezTo>
                    <a:pt x="6581" y="1473"/>
                    <a:pt x="7748" y="1158"/>
                    <a:pt x="6520" y="1484"/>
                  </a:cubicBezTo>
                  <a:cubicBezTo>
                    <a:pt x="2758" y="1573"/>
                    <a:pt x="4026" y="1573"/>
                    <a:pt x="2730" y="1573"/>
                  </a:cubicBezTo>
                  <a:cubicBezTo>
                    <a:pt x="6960" y="1752"/>
                    <a:pt x="5935" y="1485"/>
                    <a:pt x="6983" y="1763"/>
                  </a:cubicBezTo>
                  <a:cubicBezTo>
                    <a:pt x="3628" y="1830"/>
                    <a:pt x="4768" y="1830"/>
                    <a:pt x="3572" y="1830"/>
                  </a:cubicBezTo>
                  <a:cubicBezTo>
                    <a:pt x="4933" y="1874"/>
                    <a:pt x="6300" y="1908"/>
                    <a:pt x="7656" y="1963"/>
                  </a:cubicBezTo>
                  <a:cubicBezTo>
                    <a:pt x="7770" y="1968"/>
                    <a:pt x="7435" y="1986"/>
                    <a:pt x="7320" y="1986"/>
                  </a:cubicBezTo>
                  <a:cubicBezTo>
                    <a:pt x="1874" y="2410"/>
                    <a:pt x="0" y="2409"/>
                    <a:pt x="1930" y="2409"/>
                  </a:cubicBezTo>
                  <a:cubicBezTo>
                    <a:pt x="7128" y="2476"/>
                    <a:pt x="5886" y="2152"/>
                    <a:pt x="7151" y="2488"/>
                  </a:cubicBezTo>
                  <a:lnTo>
                    <a:pt x="2393" y="2588"/>
                  </a:lnTo>
                  <a:lnTo>
                    <a:pt x="8372" y="2956"/>
                  </a:lnTo>
                  <a:cubicBezTo>
                    <a:pt x="3137" y="2933"/>
                    <a:pt x="4891" y="2934"/>
                    <a:pt x="3109" y="2934"/>
                  </a:cubicBezTo>
                  <a:lnTo>
                    <a:pt x="7867" y="3202"/>
                  </a:lnTo>
                  <a:lnTo>
                    <a:pt x="1678" y="3146"/>
                  </a:lnTo>
                  <a:lnTo>
                    <a:pt x="6983" y="3369"/>
                  </a:lnTo>
                  <a:cubicBezTo>
                    <a:pt x="2576" y="3492"/>
                    <a:pt x="4071" y="3491"/>
                    <a:pt x="2520" y="3491"/>
                  </a:cubicBezTo>
                  <a:lnTo>
                    <a:pt x="6688" y="3637"/>
                  </a:lnTo>
                  <a:lnTo>
                    <a:pt x="2309" y="3793"/>
                  </a:lnTo>
                  <a:lnTo>
                    <a:pt x="8246" y="3971"/>
                  </a:lnTo>
                  <a:cubicBezTo>
                    <a:pt x="2626" y="4128"/>
                    <a:pt x="3957" y="3771"/>
                    <a:pt x="2604" y="4139"/>
                  </a:cubicBezTo>
                  <a:cubicBezTo>
                    <a:pt x="4456" y="4165"/>
                    <a:pt x="6312" y="4178"/>
                    <a:pt x="8162" y="4216"/>
                  </a:cubicBezTo>
                  <a:cubicBezTo>
                    <a:pt x="8232" y="4218"/>
                    <a:pt x="7993" y="4250"/>
                    <a:pt x="7993" y="4250"/>
                  </a:cubicBezTo>
                  <a:lnTo>
                    <a:pt x="2730" y="4451"/>
                  </a:lnTo>
                  <a:cubicBezTo>
                    <a:pt x="8863" y="4540"/>
                    <a:pt x="8835" y="4000"/>
                    <a:pt x="8835" y="4562"/>
                  </a:cubicBezTo>
                  <a:cubicBezTo>
                    <a:pt x="3161" y="4663"/>
                    <a:pt x="2478" y="4758"/>
                    <a:pt x="920" y="4758"/>
                  </a:cubicBezTo>
                  <a:cubicBezTo>
                    <a:pt x="793" y="2379"/>
                    <a:pt x="667" y="0"/>
                    <a:pt x="667" y="0"/>
                  </a:cubicBezTo>
                  <a:close/>
                </a:path>
              </a:pathLst>
            </a:custGeom>
            <a:solidFill>
              <a:srgbClr val="76AC40"/>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42092" name="Rectangle 108"/>
          <p:cNvSpPr>
            <a:spLocks noChangeArrowheads="1"/>
          </p:cNvSpPr>
          <p:nvPr/>
        </p:nvSpPr>
        <p:spPr bwMode="auto">
          <a:xfrm>
            <a:off x="687388" y="4183063"/>
            <a:ext cx="2303462" cy="309562"/>
          </a:xfrm>
          <a:prstGeom prst="rect">
            <a:avLst/>
          </a:prstGeom>
          <a:solidFill>
            <a:srgbClr val="76AC4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42093" name="Rectangle 109"/>
          <p:cNvSpPr>
            <a:spLocks noChangeArrowheads="1"/>
          </p:cNvSpPr>
          <p:nvPr/>
        </p:nvSpPr>
        <p:spPr bwMode="auto">
          <a:xfrm>
            <a:off x="2989263" y="1552575"/>
            <a:ext cx="354012" cy="2982913"/>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42094" name="Rectangle 110"/>
          <p:cNvSpPr>
            <a:spLocks noChangeArrowheads="1"/>
          </p:cNvSpPr>
          <p:nvPr/>
        </p:nvSpPr>
        <p:spPr bwMode="auto">
          <a:xfrm>
            <a:off x="231775" y="2058988"/>
            <a:ext cx="458788" cy="281146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42096" name="Freeform 112"/>
          <p:cNvSpPr>
            <a:spLocks/>
          </p:cNvSpPr>
          <p:nvPr/>
        </p:nvSpPr>
        <p:spPr bwMode="auto">
          <a:xfrm>
            <a:off x="1800225" y="1411288"/>
            <a:ext cx="798513" cy="2754312"/>
          </a:xfrm>
          <a:custGeom>
            <a:avLst/>
            <a:gdLst>
              <a:gd name="T0" fmla="*/ 0 w 632"/>
              <a:gd name="T1" fmla="*/ 2332 h 2332"/>
              <a:gd name="T2" fmla="*/ 632 w 632"/>
              <a:gd name="T3" fmla="*/ 0 h 2332"/>
            </a:gdLst>
            <a:ahLst/>
            <a:cxnLst>
              <a:cxn ang="0">
                <a:pos x="T0" y="T1"/>
              </a:cxn>
              <a:cxn ang="0">
                <a:pos x="T2" y="T3"/>
              </a:cxn>
            </a:cxnLst>
            <a:rect l="0" t="0" r="r" b="b"/>
            <a:pathLst>
              <a:path w="632" h="2332">
                <a:moveTo>
                  <a:pt x="0" y="2332"/>
                </a:moveTo>
                <a:lnTo>
                  <a:pt x="632" y="0"/>
                </a:lnTo>
              </a:path>
            </a:pathLst>
          </a:custGeom>
          <a:noFill/>
          <a:ln w="38100" cmpd="sng">
            <a:solidFill>
              <a:srgbClr val="FFF7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42097" name="Group 113"/>
          <p:cNvGrpSpPr>
            <a:grpSpLocks/>
          </p:cNvGrpSpPr>
          <p:nvPr/>
        </p:nvGrpSpPr>
        <p:grpSpPr bwMode="auto">
          <a:xfrm rot="565175">
            <a:off x="2541588" y="1000125"/>
            <a:ext cx="406400" cy="373063"/>
            <a:chOff x="6070" y="5848"/>
            <a:chExt cx="353" cy="324"/>
          </a:xfrm>
        </p:grpSpPr>
        <p:sp>
          <p:nvSpPr>
            <p:cNvPr id="42098" name="Freeform 114"/>
            <p:cNvSpPr>
              <a:spLocks/>
            </p:cNvSpPr>
            <p:nvPr/>
          </p:nvSpPr>
          <p:spPr bwMode="auto">
            <a:xfrm>
              <a:off x="6076" y="5848"/>
              <a:ext cx="232" cy="244"/>
            </a:xfrm>
            <a:custGeom>
              <a:avLst/>
              <a:gdLst>
                <a:gd name="T0" fmla="*/ 0 w 232"/>
                <a:gd name="T1" fmla="*/ 158 h 244"/>
                <a:gd name="T2" fmla="*/ 50 w 232"/>
                <a:gd name="T3" fmla="*/ 126 h 244"/>
                <a:gd name="T4" fmla="*/ 116 w 232"/>
                <a:gd name="T5" fmla="*/ 74 h 244"/>
                <a:gd name="T6" fmla="*/ 170 w 232"/>
                <a:gd name="T7" fmla="*/ 22 h 244"/>
                <a:gd name="T8" fmla="*/ 194 w 232"/>
                <a:gd name="T9" fmla="*/ 0 h 244"/>
                <a:gd name="T10" fmla="*/ 208 w 232"/>
                <a:gd name="T11" fmla="*/ 112 h 244"/>
                <a:gd name="T12" fmla="*/ 220 w 232"/>
                <a:gd name="T13" fmla="*/ 194 h 244"/>
                <a:gd name="T14" fmla="*/ 232 w 232"/>
                <a:gd name="T15" fmla="*/ 244 h 244"/>
                <a:gd name="T16" fmla="*/ 170 w 232"/>
                <a:gd name="T17" fmla="*/ 238 h 244"/>
                <a:gd name="T18" fmla="*/ 90 w 232"/>
                <a:gd name="T19" fmla="*/ 216 h 244"/>
                <a:gd name="T20" fmla="*/ 32 w 232"/>
                <a:gd name="T21" fmla="*/ 186 h 244"/>
                <a:gd name="T22" fmla="*/ 22 w 232"/>
                <a:gd name="T23" fmla="*/ 178 h 244"/>
                <a:gd name="T24" fmla="*/ 0 w 232"/>
                <a:gd name="T25" fmla="*/ 158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2" h="244">
                  <a:moveTo>
                    <a:pt x="0" y="158"/>
                  </a:moveTo>
                  <a:lnTo>
                    <a:pt x="50" y="126"/>
                  </a:lnTo>
                  <a:lnTo>
                    <a:pt x="116" y="74"/>
                  </a:lnTo>
                  <a:lnTo>
                    <a:pt x="170" y="22"/>
                  </a:lnTo>
                  <a:lnTo>
                    <a:pt x="194" y="0"/>
                  </a:lnTo>
                  <a:lnTo>
                    <a:pt x="208" y="112"/>
                  </a:lnTo>
                  <a:lnTo>
                    <a:pt x="220" y="194"/>
                  </a:lnTo>
                  <a:lnTo>
                    <a:pt x="232" y="244"/>
                  </a:lnTo>
                  <a:cubicBezTo>
                    <a:pt x="187" y="237"/>
                    <a:pt x="194" y="243"/>
                    <a:pt x="170" y="238"/>
                  </a:cubicBezTo>
                  <a:lnTo>
                    <a:pt x="90" y="216"/>
                  </a:lnTo>
                  <a:lnTo>
                    <a:pt x="32" y="186"/>
                  </a:lnTo>
                  <a:lnTo>
                    <a:pt x="22" y="178"/>
                  </a:lnTo>
                  <a:lnTo>
                    <a:pt x="0" y="158"/>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nvGrpSpPr>
            <p:cNvPr id="42099" name="Group 115"/>
            <p:cNvGrpSpPr>
              <a:grpSpLocks/>
            </p:cNvGrpSpPr>
            <p:nvPr/>
          </p:nvGrpSpPr>
          <p:grpSpPr bwMode="auto">
            <a:xfrm rot="-2781747">
              <a:off x="6086" y="5835"/>
              <a:ext cx="321" cy="353"/>
              <a:chOff x="4214" y="704"/>
              <a:chExt cx="649" cy="712"/>
            </a:xfrm>
          </p:grpSpPr>
          <p:sp>
            <p:nvSpPr>
              <p:cNvPr id="42100" name="Arc 116"/>
              <p:cNvSpPr>
                <a:spLocks/>
              </p:cNvSpPr>
              <p:nvPr/>
            </p:nvSpPr>
            <p:spPr bwMode="auto">
              <a:xfrm rot="17233927" flipH="1">
                <a:off x="4268" y="688"/>
                <a:ext cx="579" cy="611"/>
              </a:xfrm>
              <a:custGeom>
                <a:avLst/>
                <a:gdLst>
                  <a:gd name="G0" fmla="+- 0 0 0"/>
                  <a:gd name="G1" fmla="+- 21029 0 0"/>
                  <a:gd name="G2" fmla="+- 21600 0 0"/>
                  <a:gd name="T0" fmla="*/ 4931 w 20130"/>
                  <a:gd name="T1" fmla="*/ 0 h 21029"/>
                  <a:gd name="T2" fmla="*/ 20130 w 20130"/>
                  <a:gd name="T3" fmla="*/ 13199 h 21029"/>
                  <a:gd name="T4" fmla="*/ 0 w 20130"/>
                  <a:gd name="T5" fmla="*/ 21029 h 21029"/>
                </a:gdLst>
                <a:ahLst/>
                <a:cxnLst>
                  <a:cxn ang="0">
                    <a:pos x="T0" y="T1"/>
                  </a:cxn>
                  <a:cxn ang="0">
                    <a:pos x="T2" y="T3"/>
                  </a:cxn>
                  <a:cxn ang="0">
                    <a:pos x="T4" y="T5"/>
                  </a:cxn>
                </a:cxnLst>
                <a:rect l="0" t="0" r="r" b="b"/>
                <a:pathLst>
                  <a:path w="20130" h="21029" fill="none" extrusionOk="0">
                    <a:moveTo>
                      <a:pt x="4931" y="-1"/>
                    </a:moveTo>
                    <a:cubicBezTo>
                      <a:pt x="11863" y="1624"/>
                      <a:pt x="17549" y="6562"/>
                      <a:pt x="20130" y="13198"/>
                    </a:cubicBezTo>
                  </a:path>
                  <a:path w="20130" h="21029" stroke="0" extrusionOk="0">
                    <a:moveTo>
                      <a:pt x="4931" y="-1"/>
                    </a:moveTo>
                    <a:cubicBezTo>
                      <a:pt x="11863" y="1624"/>
                      <a:pt x="17549" y="6562"/>
                      <a:pt x="20130" y="13198"/>
                    </a:cubicBezTo>
                    <a:lnTo>
                      <a:pt x="0" y="21029"/>
                    </a:lnTo>
                    <a:close/>
                  </a:path>
                </a:pathLst>
              </a:custGeom>
              <a:noFill/>
              <a:ln w="31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2101" name="Oval 117"/>
              <p:cNvSpPr>
                <a:spLocks noChangeArrowheads="1"/>
              </p:cNvSpPr>
              <p:nvPr/>
            </p:nvSpPr>
            <p:spPr bwMode="auto">
              <a:xfrm rot="-1464926">
                <a:off x="4348" y="829"/>
                <a:ext cx="110" cy="424"/>
              </a:xfrm>
              <a:prstGeom prst="ellipse">
                <a:avLst/>
              </a:prstGeom>
              <a:solidFill>
                <a:srgbClr val="934646"/>
              </a:solidFill>
              <a:ln w="3175">
                <a:solidFill>
                  <a:schemeClr val="tx1"/>
                </a:solidFill>
                <a:round/>
                <a:headEnd/>
                <a:tailEnd/>
              </a:ln>
            </p:spPr>
            <p:txBody>
              <a:bodyPr wrap="none" anchor="ctr"/>
              <a:lstStyle/>
              <a:p>
                <a:endParaRPr lang="en-US"/>
              </a:p>
            </p:txBody>
          </p:sp>
          <p:sp>
            <p:nvSpPr>
              <p:cNvPr id="42102" name="Oval 118"/>
              <p:cNvSpPr>
                <a:spLocks noChangeArrowheads="1"/>
              </p:cNvSpPr>
              <p:nvPr/>
            </p:nvSpPr>
            <p:spPr bwMode="auto">
              <a:xfrm rot="-1464926">
                <a:off x="4350" y="951"/>
                <a:ext cx="54" cy="208"/>
              </a:xfrm>
              <a:prstGeom prst="ellipse">
                <a:avLst/>
              </a:prstGeom>
              <a:solidFill>
                <a:schemeClr val="tx1"/>
              </a:solidFill>
              <a:ln w="3175">
                <a:solidFill>
                  <a:schemeClr val="tx1"/>
                </a:solidFill>
                <a:round/>
                <a:headEnd/>
                <a:tailEnd/>
              </a:ln>
            </p:spPr>
            <p:txBody>
              <a:bodyPr wrap="none" anchor="ctr"/>
              <a:lstStyle/>
              <a:p>
                <a:endParaRPr lang="en-US"/>
              </a:p>
            </p:txBody>
          </p:sp>
          <p:sp>
            <p:nvSpPr>
              <p:cNvPr id="42103" name="Freeform 119"/>
              <p:cNvSpPr>
                <a:spLocks/>
              </p:cNvSpPr>
              <p:nvPr/>
            </p:nvSpPr>
            <p:spPr bwMode="auto">
              <a:xfrm>
                <a:off x="4214" y="737"/>
                <a:ext cx="586" cy="135"/>
              </a:xfrm>
              <a:custGeom>
                <a:avLst/>
                <a:gdLst>
                  <a:gd name="T0" fmla="*/ 586 w 586"/>
                  <a:gd name="T1" fmla="*/ 131 h 135"/>
                  <a:gd name="T2" fmla="*/ 303 w 586"/>
                  <a:gd name="T3" fmla="*/ 118 h 135"/>
                  <a:gd name="T4" fmla="*/ 94 w 586"/>
                  <a:gd name="T5" fmla="*/ 75 h 135"/>
                  <a:gd name="T6" fmla="*/ 1 w 586"/>
                  <a:gd name="T7" fmla="*/ 1 h 135"/>
                  <a:gd name="T8" fmla="*/ 88 w 586"/>
                  <a:gd name="T9" fmla="*/ 69 h 135"/>
                  <a:gd name="T10" fmla="*/ 266 w 586"/>
                  <a:gd name="T11" fmla="*/ 94 h 135"/>
                  <a:gd name="T12" fmla="*/ 432 w 586"/>
                  <a:gd name="T13" fmla="*/ 112 h 135"/>
                  <a:gd name="T14" fmla="*/ 586 w 586"/>
                  <a:gd name="T15" fmla="*/ 131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6" h="135">
                    <a:moveTo>
                      <a:pt x="586" y="131"/>
                    </a:moveTo>
                    <a:cubicBezTo>
                      <a:pt x="567" y="135"/>
                      <a:pt x="385" y="127"/>
                      <a:pt x="303" y="118"/>
                    </a:cubicBezTo>
                    <a:cubicBezTo>
                      <a:pt x="221" y="109"/>
                      <a:pt x="144" y="94"/>
                      <a:pt x="94" y="75"/>
                    </a:cubicBezTo>
                    <a:cubicBezTo>
                      <a:pt x="44" y="56"/>
                      <a:pt x="2" y="2"/>
                      <a:pt x="1" y="1"/>
                    </a:cubicBezTo>
                    <a:cubicBezTo>
                      <a:pt x="0" y="0"/>
                      <a:pt x="44" y="54"/>
                      <a:pt x="88" y="69"/>
                    </a:cubicBezTo>
                    <a:cubicBezTo>
                      <a:pt x="132" y="84"/>
                      <a:pt x="209" y="87"/>
                      <a:pt x="266" y="94"/>
                    </a:cubicBezTo>
                    <a:cubicBezTo>
                      <a:pt x="323" y="101"/>
                      <a:pt x="379" y="106"/>
                      <a:pt x="432" y="112"/>
                    </a:cubicBezTo>
                    <a:cubicBezTo>
                      <a:pt x="485" y="118"/>
                      <a:pt x="554" y="127"/>
                      <a:pt x="586" y="131"/>
                    </a:cubicBezTo>
                    <a:close/>
                  </a:path>
                </a:pathLst>
              </a:custGeom>
              <a:solidFill>
                <a:srgbClr val="DFBA96"/>
              </a:solidFill>
              <a:ln w="3175" cmpd="sng">
                <a:solidFill>
                  <a:schemeClr val="tx1"/>
                </a:solidFill>
                <a:round/>
                <a:headEnd/>
                <a:tailEnd/>
              </a:ln>
            </p:spPr>
            <p:txBody>
              <a:bodyPr wrap="none" anchor="ctr"/>
              <a:lstStyle/>
              <a:p>
                <a:endParaRPr lang="en-US"/>
              </a:p>
            </p:txBody>
          </p:sp>
          <p:sp>
            <p:nvSpPr>
              <p:cNvPr id="42104" name="Freeform 120"/>
              <p:cNvSpPr>
                <a:spLocks/>
              </p:cNvSpPr>
              <p:nvPr/>
            </p:nvSpPr>
            <p:spPr bwMode="auto">
              <a:xfrm rot="18813045" flipV="1">
                <a:off x="4364" y="1055"/>
                <a:ext cx="586" cy="135"/>
              </a:xfrm>
              <a:custGeom>
                <a:avLst/>
                <a:gdLst>
                  <a:gd name="T0" fmla="*/ 586 w 586"/>
                  <a:gd name="T1" fmla="*/ 131 h 135"/>
                  <a:gd name="T2" fmla="*/ 303 w 586"/>
                  <a:gd name="T3" fmla="*/ 118 h 135"/>
                  <a:gd name="T4" fmla="*/ 94 w 586"/>
                  <a:gd name="T5" fmla="*/ 75 h 135"/>
                  <a:gd name="T6" fmla="*/ 1 w 586"/>
                  <a:gd name="T7" fmla="*/ 1 h 135"/>
                  <a:gd name="T8" fmla="*/ 88 w 586"/>
                  <a:gd name="T9" fmla="*/ 69 h 135"/>
                  <a:gd name="T10" fmla="*/ 266 w 586"/>
                  <a:gd name="T11" fmla="*/ 94 h 135"/>
                  <a:gd name="T12" fmla="*/ 432 w 586"/>
                  <a:gd name="T13" fmla="*/ 112 h 135"/>
                  <a:gd name="T14" fmla="*/ 586 w 586"/>
                  <a:gd name="T15" fmla="*/ 131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6" h="135">
                    <a:moveTo>
                      <a:pt x="586" y="131"/>
                    </a:moveTo>
                    <a:cubicBezTo>
                      <a:pt x="567" y="135"/>
                      <a:pt x="385" y="127"/>
                      <a:pt x="303" y="118"/>
                    </a:cubicBezTo>
                    <a:cubicBezTo>
                      <a:pt x="221" y="109"/>
                      <a:pt x="144" y="94"/>
                      <a:pt x="94" y="75"/>
                    </a:cubicBezTo>
                    <a:cubicBezTo>
                      <a:pt x="44" y="56"/>
                      <a:pt x="2" y="2"/>
                      <a:pt x="1" y="1"/>
                    </a:cubicBezTo>
                    <a:cubicBezTo>
                      <a:pt x="0" y="0"/>
                      <a:pt x="44" y="54"/>
                      <a:pt x="88" y="69"/>
                    </a:cubicBezTo>
                    <a:cubicBezTo>
                      <a:pt x="132" y="84"/>
                      <a:pt x="209" y="87"/>
                      <a:pt x="266" y="94"/>
                    </a:cubicBezTo>
                    <a:cubicBezTo>
                      <a:pt x="323" y="101"/>
                      <a:pt x="379" y="106"/>
                      <a:pt x="432" y="112"/>
                    </a:cubicBezTo>
                    <a:cubicBezTo>
                      <a:pt x="485" y="118"/>
                      <a:pt x="554" y="127"/>
                      <a:pt x="586" y="131"/>
                    </a:cubicBezTo>
                    <a:close/>
                  </a:path>
                </a:pathLst>
              </a:custGeom>
              <a:solidFill>
                <a:srgbClr val="DFBA96"/>
              </a:solidFill>
              <a:ln w="3175" cmpd="sng">
                <a:solidFill>
                  <a:schemeClr val="tx1"/>
                </a:solidFill>
                <a:round/>
                <a:headEnd/>
                <a:tailEnd/>
              </a:ln>
            </p:spPr>
            <p:txBody>
              <a:bodyPr wrap="none" anchor="ctr"/>
              <a:lstStyle/>
              <a:p>
                <a:endParaRPr lang="en-US"/>
              </a:p>
            </p:txBody>
          </p:sp>
        </p:grpSp>
      </p:grpSp>
      <p:sp>
        <p:nvSpPr>
          <p:cNvPr id="42105" name="Freeform 121"/>
          <p:cNvSpPr>
            <a:spLocks/>
          </p:cNvSpPr>
          <p:nvPr/>
        </p:nvSpPr>
        <p:spPr bwMode="auto">
          <a:xfrm>
            <a:off x="1033463" y="1412875"/>
            <a:ext cx="765175" cy="2743200"/>
          </a:xfrm>
          <a:custGeom>
            <a:avLst/>
            <a:gdLst>
              <a:gd name="T0" fmla="*/ 0 w 760"/>
              <a:gd name="T1" fmla="*/ 0 h 2332"/>
              <a:gd name="T2" fmla="*/ 760 w 760"/>
              <a:gd name="T3" fmla="*/ 2332 h 2332"/>
            </a:gdLst>
            <a:ahLst/>
            <a:cxnLst>
              <a:cxn ang="0">
                <a:pos x="T0" y="T1"/>
              </a:cxn>
              <a:cxn ang="0">
                <a:pos x="T2" y="T3"/>
              </a:cxn>
            </a:cxnLst>
            <a:rect l="0" t="0" r="r" b="b"/>
            <a:pathLst>
              <a:path w="760" h="2332">
                <a:moveTo>
                  <a:pt x="0" y="0"/>
                </a:moveTo>
                <a:lnTo>
                  <a:pt x="760" y="2332"/>
                </a:lnTo>
              </a:path>
            </a:pathLst>
          </a:custGeom>
          <a:noFill/>
          <a:ln w="38100" cmpd="sng">
            <a:solidFill>
              <a:srgbClr val="FFF700"/>
            </a:solidFill>
            <a:round/>
            <a:headEnd type="none" w="med" len="med"/>
            <a:tailEnd type="none" w="lg" len="lg"/>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2106" name="AutoShape 122"/>
          <p:cNvSpPr>
            <a:spLocks noChangeArrowheads="1"/>
          </p:cNvSpPr>
          <p:nvPr/>
        </p:nvSpPr>
        <p:spPr bwMode="auto">
          <a:xfrm rot="1163870">
            <a:off x="698500" y="871538"/>
            <a:ext cx="430213" cy="442912"/>
          </a:xfrm>
          <a:prstGeom prst="sun">
            <a:avLst>
              <a:gd name="adj" fmla="val 25000"/>
            </a:avLst>
          </a:prstGeom>
          <a:solidFill>
            <a:srgbClr val="FFF700"/>
          </a:solidFill>
          <a:ln w="3175">
            <a:solidFill>
              <a:schemeClr val="tx1"/>
            </a:solidFill>
            <a:miter lim="800000"/>
            <a:headEnd/>
            <a:tailEnd/>
          </a:ln>
        </p:spPr>
        <p:txBody>
          <a:bodyPr wrap="none" anchor="ctr"/>
          <a:lstStyle/>
          <a:p>
            <a:pPr algn="ctr"/>
            <a:endParaRPr lang="en-US" b="0"/>
          </a:p>
        </p:txBody>
      </p:sp>
      <p:sp>
        <p:nvSpPr>
          <p:cNvPr id="42041" name="Rectangle 57"/>
          <p:cNvSpPr>
            <a:spLocks noChangeArrowheads="1"/>
          </p:cNvSpPr>
          <p:nvPr/>
        </p:nvSpPr>
        <p:spPr bwMode="auto">
          <a:xfrm>
            <a:off x="3800475" y="4367213"/>
            <a:ext cx="1209675" cy="773112"/>
          </a:xfrm>
          <a:prstGeom prst="rect">
            <a:avLst/>
          </a:prstGeom>
          <a:solidFill>
            <a:srgbClr val="A4D31F"/>
          </a:solidFill>
          <a:ln w="9525">
            <a:solidFill>
              <a:schemeClr val="tx1"/>
            </a:solidFill>
            <a:miter lim="800000"/>
            <a:headEnd/>
            <a:tailEnd/>
          </a:ln>
        </p:spPr>
        <p:txBody>
          <a:bodyPr wrap="none" anchor="ctr"/>
          <a:lstStyle/>
          <a:p>
            <a:pPr algn="ctr"/>
            <a:r>
              <a:rPr lang="en-US" sz="1200"/>
              <a:t>Lee</a:t>
            </a:r>
          </a:p>
          <a:p>
            <a:pPr algn="ctr"/>
            <a:r>
              <a:rPr lang="en-US" sz="1200"/>
              <a:t>Shallow</a:t>
            </a:r>
          </a:p>
          <a:p>
            <a:pPr algn="ctr"/>
            <a:r>
              <a:rPr lang="en-US" sz="1200"/>
              <a:t>Water</a:t>
            </a:r>
          </a:p>
          <a:p>
            <a:pPr algn="ctr"/>
            <a:r>
              <a:rPr lang="en-US" sz="1200"/>
              <a:t>Model</a:t>
            </a:r>
          </a:p>
        </p:txBody>
      </p:sp>
      <p:sp>
        <p:nvSpPr>
          <p:cNvPr id="42042" name="Rectangle 58"/>
          <p:cNvSpPr>
            <a:spLocks noChangeArrowheads="1"/>
          </p:cNvSpPr>
          <p:nvPr/>
        </p:nvSpPr>
        <p:spPr bwMode="auto">
          <a:xfrm>
            <a:off x="3802063" y="3190875"/>
            <a:ext cx="1211262" cy="817563"/>
          </a:xfrm>
          <a:prstGeom prst="rect">
            <a:avLst/>
          </a:prstGeom>
          <a:solidFill>
            <a:srgbClr val="C0FCFF"/>
          </a:solidFill>
          <a:ln w="9525">
            <a:solidFill>
              <a:schemeClr val="tx1"/>
            </a:solidFill>
            <a:miter lim="800000"/>
            <a:headEnd/>
            <a:tailEnd/>
          </a:ln>
        </p:spPr>
        <p:txBody>
          <a:bodyPr wrap="none" anchor="ctr"/>
          <a:lstStyle/>
          <a:p>
            <a:pPr algn="ctr"/>
            <a:r>
              <a:rPr lang="en-US" sz="1200"/>
              <a:t>Cox-Munk</a:t>
            </a:r>
          </a:p>
          <a:p>
            <a:pPr algn="ctr"/>
            <a:r>
              <a:rPr lang="en-US" sz="1200"/>
              <a:t>Specular</a:t>
            </a:r>
          </a:p>
          <a:p>
            <a:pPr algn="ctr"/>
            <a:r>
              <a:rPr lang="en-US" sz="1200"/>
              <a:t>Reflectance</a:t>
            </a:r>
          </a:p>
          <a:p>
            <a:pPr algn="ctr"/>
            <a:r>
              <a:rPr lang="en-US" sz="1200"/>
              <a:t>Model</a:t>
            </a:r>
          </a:p>
        </p:txBody>
      </p:sp>
      <p:sp>
        <p:nvSpPr>
          <p:cNvPr id="42043" name="Rectangle 59"/>
          <p:cNvSpPr>
            <a:spLocks noChangeArrowheads="1"/>
          </p:cNvSpPr>
          <p:nvPr/>
        </p:nvSpPr>
        <p:spPr bwMode="auto">
          <a:xfrm>
            <a:off x="5281613" y="3382963"/>
            <a:ext cx="479425" cy="441325"/>
          </a:xfrm>
          <a:prstGeom prst="rect">
            <a:avLst/>
          </a:prstGeom>
          <a:solidFill>
            <a:schemeClr val="bg1"/>
          </a:solidFill>
          <a:ln w="19050">
            <a:solidFill>
              <a:schemeClr val="tx1"/>
            </a:solidFill>
            <a:miter lim="800000"/>
            <a:headEnd/>
            <a:tailEnd/>
          </a:ln>
        </p:spPr>
        <p:txBody>
          <a:bodyPr wrap="none" anchor="ctr"/>
          <a:lstStyle/>
          <a:p>
            <a:pPr algn="ctr"/>
            <a:r>
              <a:rPr lang="en-US" sz="1600" b="0" dirty="0" smtClean="0"/>
              <a:t>✕</a:t>
            </a:r>
            <a:r>
              <a:rPr lang="en-US" sz="1600" dirty="0" smtClean="0">
                <a:latin typeface="Symbol Proportional BT" charset="2"/>
                <a:cs typeface="Symbol Proportional BT" charset="2"/>
                <a:sym typeface="Symbol" charset="0"/>
              </a:rPr>
              <a:t>b</a:t>
            </a:r>
            <a:endParaRPr lang="en-US" sz="1600" dirty="0">
              <a:latin typeface="Symbol Proportional BT" charset="2"/>
              <a:cs typeface="Symbol Proportional BT" charset="2"/>
              <a:sym typeface="Symbol" charset="0"/>
            </a:endParaRPr>
          </a:p>
        </p:txBody>
      </p:sp>
      <p:sp>
        <p:nvSpPr>
          <p:cNvPr id="42044" name="Rectangle 60"/>
          <p:cNvSpPr>
            <a:spLocks noChangeArrowheads="1"/>
          </p:cNvSpPr>
          <p:nvPr/>
        </p:nvSpPr>
        <p:spPr bwMode="auto">
          <a:xfrm>
            <a:off x="6713538" y="3384550"/>
            <a:ext cx="638175" cy="441325"/>
          </a:xfrm>
          <a:prstGeom prst="rect">
            <a:avLst/>
          </a:prstGeom>
          <a:solidFill>
            <a:schemeClr val="bg1"/>
          </a:solidFill>
          <a:ln w="19050">
            <a:solidFill>
              <a:schemeClr val="tx1"/>
            </a:solidFill>
            <a:miter lim="800000"/>
            <a:headEnd/>
            <a:tailEnd/>
          </a:ln>
        </p:spPr>
        <p:txBody>
          <a:bodyPr wrap="none" anchor="ctr"/>
          <a:lstStyle/>
          <a:p>
            <a:pPr algn="ctr"/>
            <a:r>
              <a:rPr lang="en-US" sz="1600" b="0" dirty="0"/>
              <a:t>✕</a:t>
            </a:r>
            <a:r>
              <a:rPr lang="en-US" sz="1600" dirty="0">
                <a:latin typeface="Times New Roman" charset="0"/>
              </a:rPr>
              <a:t>(</a:t>
            </a:r>
            <a:r>
              <a:rPr lang="en-US" sz="1600" b="0" dirty="0">
                <a:latin typeface="Times New Roman" charset="0"/>
              </a:rPr>
              <a:t>1</a:t>
            </a:r>
            <a:r>
              <a:rPr lang="en-US" sz="1600" b="0" dirty="0" smtClean="0">
                <a:latin typeface="Times New Roman" charset="0"/>
              </a:rPr>
              <a:t>-</a:t>
            </a:r>
            <a:r>
              <a:rPr lang="en-US" sz="1600" dirty="0" smtClean="0">
                <a:latin typeface="Symbol Proportional BT" charset="2"/>
                <a:cs typeface="Symbol Proportional BT" charset="2"/>
                <a:sym typeface="Symbol" charset="0"/>
              </a:rPr>
              <a:t>b</a:t>
            </a:r>
            <a:r>
              <a:rPr lang="en-US" sz="1600" dirty="0" smtClean="0">
                <a:latin typeface="Times New Roman" charset="0"/>
              </a:rPr>
              <a:t>)</a:t>
            </a:r>
            <a:endParaRPr lang="en-US" sz="1600" dirty="0">
              <a:latin typeface="Times New Roman" charset="0"/>
            </a:endParaRPr>
          </a:p>
        </p:txBody>
      </p:sp>
      <p:sp>
        <p:nvSpPr>
          <p:cNvPr id="42045" name="AutoShape 61"/>
          <p:cNvSpPr>
            <a:spLocks noChangeArrowheads="1"/>
          </p:cNvSpPr>
          <p:nvPr/>
        </p:nvSpPr>
        <p:spPr bwMode="auto">
          <a:xfrm>
            <a:off x="5010150" y="3479800"/>
            <a:ext cx="279400" cy="244475"/>
          </a:xfrm>
          <a:prstGeom prst="rightArrow">
            <a:avLst>
              <a:gd name="adj1" fmla="val 50000"/>
              <a:gd name="adj2" fmla="val 75101"/>
            </a:avLst>
          </a:prstGeom>
          <a:solidFill>
            <a:schemeClr val="bg2"/>
          </a:solidFill>
          <a:ln w="9525">
            <a:solidFill>
              <a:schemeClr val="tx1"/>
            </a:solidFill>
            <a:miter lim="800000"/>
            <a:headEnd/>
            <a:tailEnd/>
          </a:ln>
        </p:spPr>
        <p:txBody>
          <a:bodyPr wrap="none" anchor="ctr"/>
          <a:lstStyle/>
          <a:p>
            <a:endParaRPr lang="en-US"/>
          </a:p>
        </p:txBody>
      </p:sp>
      <p:sp>
        <p:nvSpPr>
          <p:cNvPr id="42046" name="AutoShape 62"/>
          <p:cNvSpPr>
            <a:spLocks noChangeArrowheads="1"/>
          </p:cNvSpPr>
          <p:nvPr/>
        </p:nvSpPr>
        <p:spPr bwMode="auto">
          <a:xfrm flipH="1">
            <a:off x="6430963" y="3481388"/>
            <a:ext cx="279400" cy="242887"/>
          </a:xfrm>
          <a:prstGeom prst="rightArrow">
            <a:avLst>
              <a:gd name="adj1" fmla="val 50000"/>
              <a:gd name="adj2" fmla="val 75592"/>
            </a:avLst>
          </a:prstGeom>
          <a:solidFill>
            <a:schemeClr val="bg2"/>
          </a:solidFill>
          <a:ln w="9525">
            <a:solidFill>
              <a:schemeClr val="tx1"/>
            </a:solidFill>
            <a:miter lim="800000"/>
            <a:headEnd/>
            <a:tailEnd/>
          </a:ln>
        </p:spPr>
        <p:txBody>
          <a:bodyPr wrap="none" anchor="ctr"/>
          <a:lstStyle/>
          <a:p>
            <a:endParaRPr lang="en-US"/>
          </a:p>
        </p:txBody>
      </p:sp>
      <p:sp>
        <p:nvSpPr>
          <p:cNvPr id="42047" name="Text Box 63"/>
          <p:cNvSpPr txBox="1">
            <a:spLocks noChangeArrowheads="1"/>
          </p:cNvSpPr>
          <p:nvPr/>
        </p:nvSpPr>
        <p:spPr bwMode="auto">
          <a:xfrm>
            <a:off x="5888038" y="1358900"/>
            <a:ext cx="7080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b="0"/>
              <a:t>LAI</a:t>
            </a:r>
          </a:p>
        </p:txBody>
      </p:sp>
      <p:sp>
        <p:nvSpPr>
          <p:cNvPr id="42048" name="Text Box 64"/>
          <p:cNvSpPr txBox="1">
            <a:spLocks noChangeArrowheads="1"/>
          </p:cNvSpPr>
          <p:nvPr/>
        </p:nvSpPr>
        <p:spPr bwMode="auto">
          <a:xfrm>
            <a:off x="5532438" y="2084388"/>
            <a:ext cx="601662"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t></a:t>
            </a:r>
          </a:p>
        </p:txBody>
      </p:sp>
      <p:sp>
        <p:nvSpPr>
          <p:cNvPr id="42049" name="Rectangle 65"/>
          <p:cNvSpPr>
            <a:spLocks noChangeArrowheads="1"/>
          </p:cNvSpPr>
          <p:nvPr/>
        </p:nvSpPr>
        <p:spPr bwMode="auto">
          <a:xfrm>
            <a:off x="4064000" y="2109788"/>
            <a:ext cx="1211263" cy="957262"/>
          </a:xfrm>
          <a:prstGeom prst="rect">
            <a:avLst/>
          </a:prstGeom>
          <a:solidFill>
            <a:srgbClr val="06CE20"/>
          </a:solidFill>
          <a:ln w="9525">
            <a:solidFill>
              <a:schemeClr val="tx1"/>
            </a:solidFill>
            <a:miter lim="800000"/>
            <a:headEnd/>
            <a:tailEnd/>
          </a:ln>
        </p:spPr>
        <p:txBody>
          <a:bodyPr wrap="none" anchor="ctr"/>
          <a:lstStyle/>
          <a:p>
            <a:pPr algn="ctr"/>
            <a:r>
              <a:rPr lang="en-US" sz="1200"/>
              <a:t>PROSPECT</a:t>
            </a:r>
          </a:p>
          <a:p>
            <a:pPr algn="ctr"/>
            <a:r>
              <a:rPr lang="en-US" sz="1200"/>
              <a:t>Leaf</a:t>
            </a:r>
          </a:p>
          <a:p>
            <a:pPr algn="ctr"/>
            <a:r>
              <a:rPr lang="en-US" sz="1200"/>
              <a:t>Model</a:t>
            </a:r>
          </a:p>
        </p:txBody>
      </p:sp>
      <p:sp>
        <p:nvSpPr>
          <p:cNvPr id="42050" name="Rectangle 66"/>
          <p:cNvSpPr>
            <a:spLocks noChangeArrowheads="1"/>
          </p:cNvSpPr>
          <p:nvPr/>
        </p:nvSpPr>
        <p:spPr bwMode="auto">
          <a:xfrm>
            <a:off x="7645400" y="3241675"/>
            <a:ext cx="1212850" cy="700088"/>
          </a:xfrm>
          <a:prstGeom prst="rect">
            <a:avLst/>
          </a:prstGeom>
          <a:solidFill>
            <a:srgbClr val="B7B07E"/>
          </a:solidFill>
          <a:ln w="9525">
            <a:solidFill>
              <a:schemeClr val="tx1"/>
            </a:solidFill>
            <a:miter lim="800000"/>
            <a:headEnd/>
            <a:tailEnd/>
          </a:ln>
        </p:spPr>
        <p:txBody>
          <a:bodyPr wrap="none" anchor="ctr"/>
          <a:lstStyle/>
          <a:p>
            <a:pPr algn="ctr"/>
            <a:r>
              <a:rPr lang="en-US" sz="1200"/>
              <a:t>Walthall</a:t>
            </a:r>
          </a:p>
          <a:p>
            <a:pPr algn="ctr"/>
            <a:r>
              <a:rPr lang="en-US" sz="1200"/>
              <a:t>Soil BRDF</a:t>
            </a:r>
          </a:p>
          <a:p>
            <a:pPr algn="ctr"/>
            <a:r>
              <a:rPr lang="en-US" sz="1200"/>
              <a:t>Model</a:t>
            </a:r>
          </a:p>
        </p:txBody>
      </p:sp>
      <p:sp>
        <p:nvSpPr>
          <p:cNvPr id="42051" name="Rectangle 67"/>
          <p:cNvSpPr>
            <a:spLocks noChangeArrowheads="1"/>
          </p:cNvSpPr>
          <p:nvPr/>
        </p:nvSpPr>
        <p:spPr bwMode="auto">
          <a:xfrm>
            <a:off x="5562600" y="2132013"/>
            <a:ext cx="1358900" cy="923925"/>
          </a:xfrm>
          <a:prstGeom prst="rect">
            <a:avLst/>
          </a:prstGeom>
          <a:solidFill>
            <a:srgbClr val="79C682"/>
          </a:solidFill>
          <a:ln w="9525">
            <a:solidFill>
              <a:schemeClr val="tx1"/>
            </a:solidFill>
            <a:miter lim="800000"/>
            <a:headEnd/>
            <a:tailEnd/>
          </a:ln>
        </p:spPr>
        <p:txBody>
          <a:bodyPr wrap="none" anchor="ctr"/>
          <a:lstStyle/>
          <a:p>
            <a:pPr algn="ctr"/>
            <a:r>
              <a:rPr lang="en-US" sz="1200"/>
              <a:t>Markov Chain</a:t>
            </a:r>
          </a:p>
          <a:p>
            <a:pPr algn="ctr"/>
            <a:r>
              <a:rPr lang="en-US" sz="1200"/>
              <a:t>Canopy</a:t>
            </a:r>
          </a:p>
          <a:p>
            <a:pPr algn="ctr"/>
            <a:r>
              <a:rPr lang="en-US" sz="1200"/>
              <a:t>Reflectance</a:t>
            </a:r>
          </a:p>
          <a:p>
            <a:pPr algn="ctr"/>
            <a:r>
              <a:rPr lang="en-US" sz="1200"/>
              <a:t> Model</a:t>
            </a:r>
          </a:p>
        </p:txBody>
      </p:sp>
      <p:sp>
        <p:nvSpPr>
          <p:cNvPr id="42052" name="Rectangle 68"/>
          <p:cNvSpPr>
            <a:spLocks noChangeArrowheads="1"/>
          </p:cNvSpPr>
          <p:nvPr/>
        </p:nvSpPr>
        <p:spPr bwMode="auto">
          <a:xfrm>
            <a:off x="7645400" y="4297363"/>
            <a:ext cx="1212850" cy="701675"/>
          </a:xfrm>
          <a:prstGeom prst="rect">
            <a:avLst/>
          </a:prstGeom>
          <a:solidFill>
            <a:srgbClr val="B7B07E"/>
          </a:solidFill>
          <a:ln w="9525">
            <a:solidFill>
              <a:schemeClr val="tx1"/>
            </a:solidFill>
            <a:miter lim="800000"/>
            <a:headEnd/>
            <a:tailEnd/>
          </a:ln>
        </p:spPr>
        <p:txBody>
          <a:bodyPr wrap="none" anchor="ctr"/>
          <a:lstStyle/>
          <a:p>
            <a:pPr algn="ctr"/>
            <a:r>
              <a:rPr lang="en-US" sz="1200"/>
              <a:t>Price Soil</a:t>
            </a:r>
          </a:p>
          <a:p>
            <a:pPr algn="ctr"/>
            <a:r>
              <a:rPr lang="en-US" sz="1200"/>
              <a:t>Spectrum</a:t>
            </a:r>
          </a:p>
          <a:p>
            <a:pPr algn="ctr"/>
            <a:r>
              <a:rPr lang="en-US" sz="1200"/>
              <a:t>Model</a:t>
            </a:r>
          </a:p>
        </p:txBody>
      </p:sp>
      <p:sp>
        <p:nvSpPr>
          <p:cNvPr id="42053" name="AutoShape 69"/>
          <p:cNvSpPr>
            <a:spLocks noChangeArrowheads="1"/>
          </p:cNvSpPr>
          <p:nvPr/>
        </p:nvSpPr>
        <p:spPr bwMode="auto">
          <a:xfrm rot="16200000" flipV="1">
            <a:off x="8076406" y="4001295"/>
            <a:ext cx="352425" cy="246062"/>
          </a:xfrm>
          <a:prstGeom prst="rightArrow">
            <a:avLst>
              <a:gd name="adj1" fmla="val 50000"/>
              <a:gd name="adj2" fmla="val 94118"/>
            </a:avLst>
          </a:prstGeom>
          <a:solidFill>
            <a:schemeClr val="bg2"/>
          </a:solidFill>
          <a:ln w="9525">
            <a:solidFill>
              <a:schemeClr val="tx1"/>
            </a:solidFill>
            <a:miter lim="800000"/>
            <a:headEnd/>
            <a:tailEnd/>
          </a:ln>
        </p:spPr>
        <p:txBody>
          <a:bodyPr wrap="none" anchor="ctr"/>
          <a:lstStyle/>
          <a:p>
            <a:endParaRPr lang="en-US"/>
          </a:p>
        </p:txBody>
      </p:sp>
      <p:sp>
        <p:nvSpPr>
          <p:cNvPr id="42054" name="AutoShape 70"/>
          <p:cNvSpPr>
            <a:spLocks noChangeArrowheads="1"/>
          </p:cNvSpPr>
          <p:nvPr/>
        </p:nvSpPr>
        <p:spPr bwMode="auto">
          <a:xfrm>
            <a:off x="5273675" y="2474913"/>
            <a:ext cx="280988" cy="246062"/>
          </a:xfrm>
          <a:prstGeom prst="rightArrow">
            <a:avLst>
              <a:gd name="adj1" fmla="val 50000"/>
              <a:gd name="adj2" fmla="val 75040"/>
            </a:avLst>
          </a:prstGeom>
          <a:solidFill>
            <a:schemeClr val="bg2"/>
          </a:solidFill>
          <a:ln w="9525">
            <a:solidFill>
              <a:schemeClr val="tx1"/>
            </a:solidFill>
            <a:miter lim="800000"/>
            <a:headEnd/>
            <a:tailEnd/>
          </a:ln>
        </p:spPr>
        <p:txBody>
          <a:bodyPr wrap="none" anchor="ctr"/>
          <a:lstStyle/>
          <a:p>
            <a:endParaRPr lang="en-US"/>
          </a:p>
        </p:txBody>
      </p:sp>
      <p:sp>
        <p:nvSpPr>
          <p:cNvPr id="42055" name="AutoShape 71"/>
          <p:cNvSpPr>
            <a:spLocks noChangeArrowheads="1"/>
          </p:cNvSpPr>
          <p:nvPr/>
        </p:nvSpPr>
        <p:spPr bwMode="auto">
          <a:xfrm>
            <a:off x="6921500" y="2473325"/>
            <a:ext cx="277813" cy="242888"/>
          </a:xfrm>
          <a:prstGeom prst="rightArrow">
            <a:avLst>
              <a:gd name="adj1" fmla="val 50000"/>
              <a:gd name="adj2" fmla="val 75162"/>
            </a:avLst>
          </a:prstGeom>
          <a:solidFill>
            <a:schemeClr val="bg2"/>
          </a:solidFill>
          <a:ln w="9525">
            <a:solidFill>
              <a:schemeClr val="tx1"/>
            </a:solidFill>
            <a:miter lim="800000"/>
            <a:headEnd/>
            <a:tailEnd/>
          </a:ln>
        </p:spPr>
        <p:txBody>
          <a:bodyPr wrap="none" anchor="ctr"/>
          <a:lstStyle/>
          <a:p>
            <a:endParaRPr lang="en-US"/>
          </a:p>
        </p:txBody>
      </p:sp>
      <p:sp>
        <p:nvSpPr>
          <p:cNvPr id="42056" name="AutoShape 72"/>
          <p:cNvSpPr>
            <a:spLocks noChangeArrowheads="1"/>
          </p:cNvSpPr>
          <p:nvPr/>
        </p:nvSpPr>
        <p:spPr bwMode="auto">
          <a:xfrm rot="16200000" flipV="1">
            <a:off x="6076157" y="3118644"/>
            <a:ext cx="350837" cy="244475"/>
          </a:xfrm>
          <a:prstGeom prst="rightArrow">
            <a:avLst>
              <a:gd name="adj1" fmla="val 50000"/>
              <a:gd name="adj2" fmla="val 94302"/>
            </a:avLst>
          </a:prstGeom>
          <a:solidFill>
            <a:schemeClr val="bg2"/>
          </a:solidFill>
          <a:ln w="9525">
            <a:solidFill>
              <a:schemeClr val="tx1"/>
            </a:solidFill>
            <a:miter lim="800000"/>
            <a:headEnd/>
            <a:tailEnd/>
          </a:ln>
        </p:spPr>
        <p:txBody>
          <a:bodyPr wrap="none" anchor="ctr"/>
          <a:lstStyle/>
          <a:p>
            <a:endParaRPr lang="en-US"/>
          </a:p>
        </p:txBody>
      </p:sp>
      <p:sp>
        <p:nvSpPr>
          <p:cNvPr id="42057" name="Text Box 73"/>
          <p:cNvSpPr txBox="1">
            <a:spLocks noChangeArrowheads="1"/>
          </p:cNvSpPr>
          <p:nvPr/>
        </p:nvSpPr>
        <p:spPr bwMode="auto">
          <a:xfrm>
            <a:off x="7075488" y="2146300"/>
            <a:ext cx="130175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a:t>Canopy</a:t>
            </a:r>
          </a:p>
          <a:p>
            <a:pPr algn="ctr"/>
            <a:r>
              <a:rPr lang="en-US"/>
              <a:t>BRF</a:t>
            </a:r>
          </a:p>
        </p:txBody>
      </p:sp>
      <p:sp>
        <p:nvSpPr>
          <p:cNvPr id="42058" name="AutoShape 74"/>
          <p:cNvSpPr>
            <a:spLocks noChangeArrowheads="1"/>
          </p:cNvSpPr>
          <p:nvPr/>
        </p:nvSpPr>
        <p:spPr bwMode="auto">
          <a:xfrm rot="5400000">
            <a:off x="6066632" y="1831181"/>
            <a:ext cx="350838" cy="244475"/>
          </a:xfrm>
          <a:prstGeom prst="rightArrow">
            <a:avLst>
              <a:gd name="adj1" fmla="val 50000"/>
              <a:gd name="adj2" fmla="val 94303"/>
            </a:avLst>
          </a:prstGeom>
          <a:solidFill>
            <a:schemeClr val="bg2"/>
          </a:solidFill>
          <a:ln w="9525">
            <a:solidFill>
              <a:schemeClr val="tx1"/>
            </a:solidFill>
            <a:miter lim="800000"/>
            <a:headEnd/>
            <a:tailEnd/>
          </a:ln>
        </p:spPr>
        <p:txBody>
          <a:bodyPr wrap="none" anchor="ctr"/>
          <a:lstStyle/>
          <a:p>
            <a:endParaRPr lang="en-US"/>
          </a:p>
        </p:txBody>
      </p:sp>
      <p:sp>
        <p:nvSpPr>
          <p:cNvPr id="42059" name="AutoShape 75"/>
          <p:cNvSpPr>
            <a:spLocks noChangeArrowheads="1"/>
          </p:cNvSpPr>
          <p:nvPr/>
        </p:nvSpPr>
        <p:spPr bwMode="auto">
          <a:xfrm rot="16200000" flipV="1">
            <a:off x="4237831" y="4072732"/>
            <a:ext cx="352425" cy="242888"/>
          </a:xfrm>
          <a:prstGeom prst="rightArrow">
            <a:avLst>
              <a:gd name="adj1" fmla="val 50000"/>
              <a:gd name="adj2" fmla="val 95348"/>
            </a:avLst>
          </a:prstGeom>
          <a:solidFill>
            <a:schemeClr val="bg2"/>
          </a:solidFill>
          <a:ln w="9525">
            <a:solidFill>
              <a:schemeClr val="tx1"/>
            </a:solidFill>
            <a:miter lim="800000"/>
            <a:headEnd/>
            <a:tailEnd/>
          </a:ln>
        </p:spPr>
        <p:txBody>
          <a:bodyPr wrap="none" anchor="ctr"/>
          <a:lstStyle/>
          <a:p>
            <a:endParaRPr lang="en-US"/>
          </a:p>
        </p:txBody>
      </p:sp>
      <p:grpSp>
        <p:nvGrpSpPr>
          <p:cNvPr id="42060" name="Group 76"/>
          <p:cNvGrpSpPr>
            <a:grpSpLocks/>
          </p:cNvGrpSpPr>
          <p:nvPr/>
        </p:nvGrpSpPr>
        <p:grpSpPr bwMode="auto">
          <a:xfrm>
            <a:off x="6057900" y="3411538"/>
            <a:ext cx="382588" cy="381000"/>
            <a:chOff x="3917" y="3382"/>
            <a:chExt cx="241" cy="240"/>
          </a:xfrm>
        </p:grpSpPr>
        <p:sp>
          <p:nvSpPr>
            <p:cNvPr id="42061" name="Oval 77"/>
            <p:cNvSpPr>
              <a:spLocks noChangeArrowheads="1"/>
            </p:cNvSpPr>
            <p:nvPr/>
          </p:nvSpPr>
          <p:spPr bwMode="auto">
            <a:xfrm>
              <a:off x="3917" y="3382"/>
              <a:ext cx="241" cy="240"/>
            </a:xfrm>
            <a:prstGeom prst="ellipse">
              <a:avLst/>
            </a:prstGeom>
            <a:solidFill>
              <a:srgbClr val="FBFCFF"/>
            </a:solidFill>
            <a:ln w="28575">
              <a:solidFill>
                <a:schemeClr val="tx1"/>
              </a:solidFill>
              <a:round/>
              <a:headEnd/>
              <a:tailEnd/>
            </a:ln>
          </p:spPr>
          <p:txBody>
            <a:bodyPr wrap="none" anchor="ctr"/>
            <a:lstStyle/>
            <a:p>
              <a:pPr algn="ctr"/>
              <a:endParaRPr lang="en-US" sz="1600"/>
            </a:p>
          </p:txBody>
        </p:sp>
        <p:grpSp>
          <p:nvGrpSpPr>
            <p:cNvPr id="42062" name="Group 78"/>
            <p:cNvGrpSpPr>
              <a:grpSpLocks/>
            </p:cNvGrpSpPr>
            <p:nvPr/>
          </p:nvGrpSpPr>
          <p:grpSpPr bwMode="auto">
            <a:xfrm>
              <a:off x="3961" y="3425"/>
              <a:ext cx="153" cy="154"/>
              <a:chOff x="8328" y="9440"/>
              <a:chExt cx="2272" cy="2272"/>
            </a:xfrm>
          </p:grpSpPr>
          <p:sp>
            <p:nvSpPr>
              <p:cNvPr id="42063" name="Line 79"/>
              <p:cNvSpPr>
                <a:spLocks noChangeShapeType="1"/>
              </p:cNvSpPr>
              <p:nvPr/>
            </p:nvSpPr>
            <p:spPr bwMode="auto">
              <a:xfrm>
                <a:off x="9464" y="9440"/>
                <a:ext cx="0" cy="227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4" name="Line 80"/>
              <p:cNvSpPr>
                <a:spLocks noChangeShapeType="1"/>
              </p:cNvSpPr>
              <p:nvPr/>
            </p:nvSpPr>
            <p:spPr bwMode="auto">
              <a:xfrm rot="-5400000">
                <a:off x="9464" y="9440"/>
                <a:ext cx="0" cy="227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42065" name="AutoShape 81"/>
          <p:cNvSpPr>
            <a:spLocks noChangeArrowheads="1"/>
          </p:cNvSpPr>
          <p:nvPr/>
        </p:nvSpPr>
        <p:spPr bwMode="auto">
          <a:xfrm>
            <a:off x="5765800" y="3479800"/>
            <a:ext cx="279400" cy="244475"/>
          </a:xfrm>
          <a:prstGeom prst="rightArrow">
            <a:avLst>
              <a:gd name="adj1" fmla="val 50000"/>
              <a:gd name="adj2" fmla="val 75101"/>
            </a:avLst>
          </a:prstGeom>
          <a:solidFill>
            <a:schemeClr val="bg2"/>
          </a:solidFill>
          <a:ln w="9525">
            <a:solidFill>
              <a:schemeClr val="tx1"/>
            </a:solidFill>
            <a:miter lim="800000"/>
            <a:headEnd/>
            <a:tailEnd/>
          </a:ln>
        </p:spPr>
        <p:txBody>
          <a:bodyPr wrap="none" anchor="ctr"/>
          <a:lstStyle/>
          <a:p>
            <a:endParaRPr lang="en-US"/>
          </a:p>
        </p:txBody>
      </p:sp>
      <p:sp>
        <p:nvSpPr>
          <p:cNvPr id="42066" name="AutoShape 82"/>
          <p:cNvSpPr>
            <a:spLocks noChangeArrowheads="1"/>
          </p:cNvSpPr>
          <p:nvPr/>
        </p:nvSpPr>
        <p:spPr bwMode="auto">
          <a:xfrm flipH="1">
            <a:off x="7364413" y="3487738"/>
            <a:ext cx="279400" cy="242887"/>
          </a:xfrm>
          <a:prstGeom prst="rightArrow">
            <a:avLst>
              <a:gd name="adj1" fmla="val 50000"/>
              <a:gd name="adj2" fmla="val 75592"/>
            </a:avLst>
          </a:prstGeom>
          <a:solidFill>
            <a:schemeClr val="bg2"/>
          </a:solidFill>
          <a:ln w="9525">
            <a:solidFill>
              <a:schemeClr val="tx1"/>
            </a:solidFill>
            <a:miter lim="800000"/>
            <a:headEnd/>
            <a:tailEnd/>
          </a:ln>
        </p:spPr>
        <p:txBody>
          <a:bodyPr wrap="none" anchor="ctr"/>
          <a:lstStyle/>
          <a:p>
            <a:endParaRPr lang="en-US"/>
          </a:p>
        </p:txBody>
      </p:sp>
      <p:sp>
        <p:nvSpPr>
          <p:cNvPr id="42067" name="Text Box 83"/>
          <p:cNvSpPr txBox="1">
            <a:spLocks noChangeArrowheads="1"/>
          </p:cNvSpPr>
          <p:nvPr/>
        </p:nvSpPr>
        <p:spPr bwMode="auto">
          <a:xfrm>
            <a:off x="3189288" y="3363913"/>
            <a:ext cx="34131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dirty="0" smtClean="0">
                <a:latin typeface="Symbol Proportional BT" charset="2"/>
                <a:cs typeface="Symbol Proportional BT" charset="2"/>
                <a:sym typeface="Symbol" charset="0"/>
              </a:rPr>
              <a:t>s</a:t>
            </a:r>
            <a:endParaRPr lang="en-US" dirty="0">
              <a:latin typeface="Symbol Proportional BT" charset="2"/>
              <a:cs typeface="Symbol Proportional BT" charset="2"/>
              <a:sym typeface="Symbol" charset="0"/>
            </a:endParaRPr>
          </a:p>
        </p:txBody>
      </p:sp>
      <p:sp>
        <p:nvSpPr>
          <p:cNvPr id="42068" name="AutoShape 84"/>
          <p:cNvSpPr>
            <a:spLocks noChangeArrowheads="1"/>
          </p:cNvSpPr>
          <p:nvPr/>
        </p:nvSpPr>
        <p:spPr bwMode="auto">
          <a:xfrm>
            <a:off x="3517900" y="3489325"/>
            <a:ext cx="279400" cy="244475"/>
          </a:xfrm>
          <a:prstGeom prst="rightArrow">
            <a:avLst>
              <a:gd name="adj1" fmla="val 50000"/>
              <a:gd name="adj2" fmla="val 75101"/>
            </a:avLst>
          </a:prstGeom>
          <a:solidFill>
            <a:schemeClr val="bg2"/>
          </a:solidFill>
          <a:ln w="9525">
            <a:solidFill>
              <a:schemeClr val="tx1"/>
            </a:solidFill>
            <a:miter lim="800000"/>
            <a:headEnd/>
            <a:tailEnd/>
          </a:ln>
        </p:spPr>
        <p:txBody>
          <a:bodyPr wrap="none" anchor="ctr"/>
          <a:lstStyle/>
          <a:p>
            <a:endParaRPr lang="en-US"/>
          </a:p>
        </p:txBody>
      </p:sp>
      <p:sp>
        <p:nvSpPr>
          <p:cNvPr id="42107" name="Freeform 123"/>
          <p:cNvSpPr>
            <a:spLocks/>
          </p:cNvSpPr>
          <p:nvPr/>
        </p:nvSpPr>
        <p:spPr bwMode="auto">
          <a:xfrm>
            <a:off x="685800" y="3576638"/>
            <a:ext cx="2295525" cy="942975"/>
          </a:xfrm>
          <a:custGeom>
            <a:avLst/>
            <a:gdLst>
              <a:gd name="T0" fmla="*/ 2 w 1882"/>
              <a:gd name="T1" fmla="*/ 535 h 540"/>
              <a:gd name="T2" fmla="*/ 0 w 1882"/>
              <a:gd name="T3" fmla="*/ 51 h 540"/>
              <a:gd name="T4" fmla="*/ 73 w 1882"/>
              <a:gd name="T5" fmla="*/ 78 h 540"/>
              <a:gd name="T6" fmla="*/ 144 w 1882"/>
              <a:gd name="T7" fmla="*/ 78 h 540"/>
              <a:gd name="T8" fmla="*/ 196 w 1882"/>
              <a:gd name="T9" fmla="*/ 61 h 540"/>
              <a:gd name="T10" fmla="*/ 236 w 1882"/>
              <a:gd name="T11" fmla="*/ 34 h 540"/>
              <a:gd name="T12" fmla="*/ 277 w 1882"/>
              <a:gd name="T13" fmla="*/ 19 h 540"/>
              <a:gd name="T14" fmla="*/ 323 w 1882"/>
              <a:gd name="T15" fmla="*/ 7 h 540"/>
              <a:gd name="T16" fmla="*/ 366 w 1882"/>
              <a:gd name="T17" fmla="*/ 3 h 540"/>
              <a:gd name="T18" fmla="*/ 410 w 1882"/>
              <a:gd name="T19" fmla="*/ 9 h 540"/>
              <a:gd name="T20" fmla="*/ 437 w 1882"/>
              <a:gd name="T21" fmla="*/ 19 h 540"/>
              <a:gd name="T22" fmla="*/ 460 w 1882"/>
              <a:gd name="T23" fmla="*/ 39 h 540"/>
              <a:gd name="T24" fmla="*/ 487 w 1882"/>
              <a:gd name="T25" fmla="*/ 61 h 540"/>
              <a:gd name="T26" fmla="*/ 527 w 1882"/>
              <a:gd name="T27" fmla="*/ 76 h 540"/>
              <a:gd name="T28" fmla="*/ 589 w 1882"/>
              <a:gd name="T29" fmla="*/ 78 h 540"/>
              <a:gd name="T30" fmla="*/ 654 w 1882"/>
              <a:gd name="T31" fmla="*/ 64 h 540"/>
              <a:gd name="T32" fmla="*/ 694 w 1882"/>
              <a:gd name="T33" fmla="*/ 44 h 540"/>
              <a:gd name="T34" fmla="*/ 727 w 1882"/>
              <a:gd name="T35" fmla="*/ 29 h 540"/>
              <a:gd name="T36" fmla="*/ 750 w 1882"/>
              <a:gd name="T37" fmla="*/ 15 h 540"/>
              <a:gd name="T38" fmla="*/ 810 w 1882"/>
              <a:gd name="T39" fmla="*/ 1 h 540"/>
              <a:gd name="T40" fmla="*/ 889 w 1882"/>
              <a:gd name="T41" fmla="*/ 9 h 540"/>
              <a:gd name="T42" fmla="*/ 940 w 1882"/>
              <a:gd name="T43" fmla="*/ 39 h 540"/>
              <a:gd name="T44" fmla="*/ 977 w 1882"/>
              <a:gd name="T45" fmla="*/ 62 h 540"/>
              <a:gd name="T46" fmla="*/ 1020 w 1882"/>
              <a:gd name="T47" fmla="*/ 78 h 540"/>
              <a:gd name="T48" fmla="*/ 1090 w 1882"/>
              <a:gd name="T49" fmla="*/ 84 h 540"/>
              <a:gd name="T50" fmla="*/ 1150 w 1882"/>
              <a:gd name="T51" fmla="*/ 61 h 540"/>
              <a:gd name="T52" fmla="*/ 1194 w 1882"/>
              <a:gd name="T53" fmla="*/ 34 h 540"/>
              <a:gd name="T54" fmla="*/ 1237 w 1882"/>
              <a:gd name="T55" fmla="*/ 19 h 540"/>
              <a:gd name="T56" fmla="*/ 1290 w 1882"/>
              <a:gd name="T57" fmla="*/ 9 h 540"/>
              <a:gd name="T58" fmla="*/ 1347 w 1882"/>
              <a:gd name="T59" fmla="*/ 17 h 540"/>
              <a:gd name="T60" fmla="*/ 1400 w 1882"/>
              <a:gd name="T61" fmla="*/ 41 h 540"/>
              <a:gd name="T62" fmla="*/ 1447 w 1882"/>
              <a:gd name="T63" fmla="*/ 68 h 540"/>
              <a:gd name="T64" fmla="*/ 1507 w 1882"/>
              <a:gd name="T65" fmla="*/ 84 h 540"/>
              <a:gd name="T66" fmla="*/ 1580 w 1882"/>
              <a:gd name="T67" fmla="*/ 72 h 540"/>
              <a:gd name="T68" fmla="*/ 1637 w 1882"/>
              <a:gd name="T69" fmla="*/ 48 h 540"/>
              <a:gd name="T70" fmla="*/ 1677 w 1882"/>
              <a:gd name="T71" fmla="*/ 29 h 540"/>
              <a:gd name="T72" fmla="*/ 1744 w 1882"/>
              <a:gd name="T73" fmla="*/ 5 h 540"/>
              <a:gd name="T74" fmla="*/ 1807 w 1882"/>
              <a:gd name="T75" fmla="*/ 1 h 540"/>
              <a:gd name="T76" fmla="*/ 1864 w 1882"/>
              <a:gd name="T77" fmla="*/ 11 h 540"/>
              <a:gd name="T78" fmla="*/ 1882 w 1882"/>
              <a:gd name="T79" fmla="*/ 28 h 540"/>
              <a:gd name="T80" fmla="*/ 1876 w 1882"/>
              <a:gd name="T81"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82" h="540">
                <a:moveTo>
                  <a:pt x="2" y="535"/>
                </a:moveTo>
                <a:cubicBezTo>
                  <a:pt x="2" y="454"/>
                  <a:pt x="0" y="135"/>
                  <a:pt x="0" y="51"/>
                </a:cubicBezTo>
                <a:cubicBezTo>
                  <a:pt x="43" y="68"/>
                  <a:pt x="49" y="74"/>
                  <a:pt x="73" y="78"/>
                </a:cubicBezTo>
                <a:cubicBezTo>
                  <a:pt x="97" y="83"/>
                  <a:pt x="123" y="81"/>
                  <a:pt x="144" y="78"/>
                </a:cubicBezTo>
                <a:cubicBezTo>
                  <a:pt x="164" y="76"/>
                  <a:pt x="181" y="68"/>
                  <a:pt x="196" y="61"/>
                </a:cubicBezTo>
                <a:cubicBezTo>
                  <a:pt x="212" y="53"/>
                  <a:pt x="223" y="41"/>
                  <a:pt x="236" y="34"/>
                </a:cubicBezTo>
                <a:cubicBezTo>
                  <a:pt x="250" y="28"/>
                  <a:pt x="262" y="23"/>
                  <a:pt x="277" y="19"/>
                </a:cubicBezTo>
                <a:cubicBezTo>
                  <a:pt x="291" y="14"/>
                  <a:pt x="308" y="9"/>
                  <a:pt x="323" y="7"/>
                </a:cubicBezTo>
                <a:cubicBezTo>
                  <a:pt x="338" y="4"/>
                  <a:pt x="351" y="2"/>
                  <a:pt x="366" y="3"/>
                </a:cubicBezTo>
                <a:cubicBezTo>
                  <a:pt x="381" y="3"/>
                  <a:pt x="399" y="6"/>
                  <a:pt x="410" y="9"/>
                </a:cubicBezTo>
                <a:cubicBezTo>
                  <a:pt x="422" y="11"/>
                  <a:pt x="428" y="14"/>
                  <a:pt x="437" y="19"/>
                </a:cubicBezTo>
                <a:cubicBezTo>
                  <a:pt x="445" y="24"/>
                  <a:pt x="451" y="32"/>
                  <a:pt x="460" y="39"/>
                </a:cubicBezTo>
                <a:cubicBezTo>
                  <a:pt x="468" y="45"/>
                  <a:pt x="476" y="54"/>
                  <a:pt x="487" y="61"/>
                </a:cubicBezTo>
                <a:cubicBezTo>
                  <a:pt x="498" y="67"/>
                  <a:pt x="510" y="74"/>
                  <a:pt x="527" y="76"/>
                </a:cubicBezTo>
                <a:cubicBezTo>
                  <a:pt x="544" y="79"/>
                  <a:pt x="569" y="80"/>
                  <a:pt x="589" y="78"/>
                </a:cubicBezTo>
                <a:cubicBezTo>
                  <a:pt x="611" y="76"/>
                  <a:pt x="636" y="70"/>
                  <a:pt x="654" y="64"/>
                </a:cubicBezTo>
                <a:cubicBezTo>
                  <a:pt x="670" y="59"/>
                  <a:pt x="682" y="50"/>
                  <a:pt x="694" y="44"/>
                </a:cubicBezTo>
                <a:cubicBezTo>
                  <a:pt x="706" y="39"/>
                  <a:pt x="718" y="34"/>
                  <a:pt x="727" y="29"/>
                </a:cubicBezTo>
                <a:cubicBezTo>
                  <a:pt x="736" y="24"/>
                  <a:pt x="736" y="19"/>
                  <a:pt x="750" y="15"/>
                </a:cubicBezTo>
                <a:cubicBezTo>
                  <a:pt x="763" y="10"/>
                  <a:pt x="787" y="2"/>
                  <a:pt x="810" y="1"/>
                </a:cubicBezTo>
                <a:cubicBezTo>
                  <a:pt x="834" y="0"/>
                  <a:pt x="868" y="2"/>
                  <a:pt x="889" y="9"/>
                </a:cubicBezTo>
                <a:cubicBezTo>
                  <a:pt x="911" y="15"/>
                  <a:pt x="925" y="30"/>
                  <a:pt x="940" y="39"/>
                </a:cubicBezTo>
                <a:cubicBezTo>
                  <a:pt x="954" y="48"/>
                  <a:pt x="963" y="56"/>
                  <a:pt x="977" y="62"/>
                </a:cubicBezTo>
                <a:cubicBezTo>
                  <a:pt x="990" y="69"/>
                  <a:pt x="1001" y="75"/>
                  <a:pt x="1020" y="78"/>
                </a:cubicBezTo>
                <a:cubicBezTo>
                  <a:pt x="1039" y="82"/>
                  <a:pt x="1068" y="87"/>
                  <a:pt x="1090" y="84"/>
                </a:cubicBezTo>
                <a:cubicBezTo>
                  <a:pt x="1111" y="81"/>
                  <a:pt x="1133" y="69"/>
                  <a:pt x="1150" y="61"/>
                </a:cubicBezTo>
                <a:cubicBezTo>
                  <a:pt x="1167" y="52"/>
                  <a:pt x="1179" y="41"/>
                  <a:pt x="1194" y="34"/>
                </a:cubicBezTo>
                <a:cubicBezTo>
                  <a:pt x="1208" y="28"/>
                  <a:pt x="1221" y="23"/>
                  <a:pt x="1237" y="19"/>
                </a:cubicBezTo>
                <a:cubicBezTo>
                  <a:pt x="1253" y="14"/>
                  <a:pt x="1272" y="9"/>
                  <a:pt x="1290" y="9"/>
                </a:cubicBezTo>
                <a:cubicBezTo>
                  <a:pt x="1308" y="8"/>
                  <a:pt x="1328" y="11"/>
                  <a:pt x="1347" y="17"/>
                </a:cubicBezTo>
                <a:cubicBezTo>
                  <a:pt x="1365" y="22"/>
                  <a:pt x="1383" y="32"/>
                  <a:pt x="1400" y="41"/>
                </a:cubicBezTo>
                <a:cubicBezTo>
                  <a:pt x="1416" y="49"/>
                  <a:pt x="1429" y="61"/>
                  <a:pt x="1447" y="68"/>
                </a:cubicBezTo>
                <a:cubicBezTo>
                  <a:pt x="1464" y="76"/>
                  <a:pt x="1484" y="84"/>
                  <a:pt x="1507" y="84"/>
                </a:cubicBezTo>
                <a:cubicBezTo>
                  <a:pt x="1529" y="85"/>
                  <a:pt x="1558" y="78"/>
                  <a:pt x="1580" y="72"/>
                </a:cubicBezTo>
                <a:cubicBezTo>
                  <a:pt x="1602" y="66"/>
                  <a:pt x="1621" y="56"/>
                  <a:pt x="1637" y="48"/>
                </a:cubicBezTo>
                <a:cubicBezTo>
                  <a:pt x="1653" y="41"/>
                  <a:pt x="1659" y="36"/>
                  <a:pt x="1677" y="29"/>
                </a:cubicBezTo>
                <a:cubicBezTo>
                  <a:pt x="1695" y="21"/>
                  <a:pt x="1722" y="9"/>
                  <a:pt x="1744" y="5"/>
                </a:cubicBezTo>
                <a:cubicBezTo>
                  <a:pt x="1765" y="0"/>
                  <a:pt x="1787" y="0"/>
                  <a:pt x="1807" y="1"/>
                </a:cubicBezTo>
                <a:cubicBezTo>
                  <a:pt x="1826" y="2"/>
                  <a:pt x="1851" y="7"/>
                  <a:pt x="1864" y="11"/>
                </a:cubicBezTo>
                <a:cubicBezTo>
                  <a:pt x="1876" y="15"/>
                  <a:pt x="1859" y="10"/>
                  <a:pt x="1882" y="28"/>
                </a:cubicBezTo>
                <a:cubicBezTo>
                  <a:pt x="1882" y="114"/>
                  <a:pt x="1878" y="433"/>
                  <a:pt x="1876" y="540"/>
                </a:cubicBezTo>
              </a:path>
            </a:pathLst>
          </a:custGeom>
          <a:gradFill rotWithShape="0">
            <a:gsLst>
              <a:gs pos="0">
                <a:srgbClr val="CEED97">
                  <a:alpha val="58000"/>
                </a:srgbClr>
              </a:gs>
              <a:gs pos="100000">
                <a:srgbClr val="2B3B1C"/>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42108" name="Freeform 124"/>
          <p:cNvSpPr>
            <a:spLocks/>
          </p:cNvSpPr>
          <p:nvPr/>
        </p:nvSpPr>
        <p:spPr bwMode="auto">
          <a:xfrm>
            <a:off x="1042988" y="1422400"/>
            <a:ext cx="749300" cy="2185988"/>
          </a:xfrm>
          <a:custGeom>
            <a:avLst/>
            <a:gdLst>
              <a:gd name="T0" fmla="*/ 0 w 760"/>
              <a:gd name="T1" fmla="*/ 0 h 2332"/>
              <a:gd name="T2" fmla="*/ 760 w 760"/>
              <a:gd name="T3" fmla="*/ 2332 h 2332"/>
            </a:gdLst>
            <a:ahLst/>
            <a:cxnLst>
              <a:cxn ang="0">
                <a:pos x="T0" y="T1"/>
              </a:cxn>
              <a:cxn ang="0">
                <a:pos x="T2" y="T3"/>
              </a:cxn>
            </a:cxnLst>
            <a:rect l="0" t="0" r="r" b="b"/>
            <a:pathLst>
              <a:path w="760" h="2332">
                <a:moveTo>
                  <a:pt x="0" y="0"/>
                </a:moveTo>
                <a:lnTo>
                  <a:pt x="760" y="2332"/>
                </a:lnTo>
              </a:path>
            </a:pathLst>
          </a:custGeom>
          <a:noFill/>
          <a:ln w="38100" cmpd="sng">
            <a:solidFill>
              <a:srgbClr val="FFF700"/>
            </a:solidFill>
            <a:round/>
            <a:headEnd type="none" w="med" len="med"/>
            <a:tailEnd type="none" w="lg" len="lg"/>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2109" name="Freeform 125"/>
          <p:cNvSpPr>
            <a:spLocks/>
          </p:cNvSpPr>
          <p:nvPr/>
        </p:nvSpPr>
        <p:spPr bwMode="auto">
          <a:xfrm>
            <a:off x="1790700" y="1341438"/>
            <a:ext cx="828675" cy="2265362"/>
          </a:xfrm>
          <a:custGeom>
            <a:avLst/>
            <a:gdLst>
              <a:gd name="T0" fmla="*/ 0 w 632"/>
              <a:gd name="T1" fmla="*/ 2332 h 2332"/>
              <a:gd name="T2" fmla="*/ 632 w 632"/>
              <a:gd name="T3" fmla="*/ 0 h 2332"/>
            </a:gdLst>
            <a:ahLst/>
            <a:cxnLst>
              <a:cxn ang="0">
                <a:pos x="T0" y="T1"/>
              </a:cxn>
              <a:cxn ang="0">
                <a:pos x="T2" y="T3"/>
              </a:cxn>
            </a:cxnLst>
            <a:rect l="0" t="0" r="r" b="b"/>
            <a:pathLst>
              <a:path w="632" h="2332">
                <a:moveTo>
                  <a:pt x="0" y="2332"/>
                </a:moveTo>
                <a:lnTo>
                  <a:pt x="632" y="0"/>
                </a:lnTo>
              </a:path>
            </a:pathLst>
          </a:custGeom>
          <a:noFill/>
          <a:ln w="38100" cmpd="sng">
            <a:solidFill>
              <a:srgbClr val="FFF7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2110" name="Freeform 126"/>
          <p:cNvSpPr>
            <a:spLocks/>
          </p:cNvSpPr>
          <p:nvPr/>
        </p:nvSpPr>
        <p:spPr bwMode="auto">
          <a:xfrm>
            <a:off x="1033463" y="1417638"/>
            <a:ext cx="774700" cy="1606550"/>
          </a:xfrm>
          <a:custGeom>
            <a:avLst/>
            <a:gdLst>
              <a:gd name="T0" fmla="*/ 0 w 760"/>
              <a:gd name="T1" fmla="*/ 0 h 2332"/>
              <a:gd name="T2" fmla="*/ 760 w 760"/>
              <a:gd name="T3" fmla="*/ 2332 h 2332"/>
            </a:gdLst>
            <a:ahLst/>
            <a:cxnLst>
              <a:cxn ang="0">
                <a:pos x="T0" y="T1"/>
              </a:cxn>
              <a:cxn ang="0">
                <a:pos x="T2" y="T3"/>
              </a:cxn>
            </a:cxnLst>
            <a:rect l="0" t="0" r="r" b="b"/>
            <a:pathLst>
              <a:path w="760" h="2332">
                <a:moveTo>
                  <a:pt x="0" y="0"/>
                </a:moveTo>
                <a:lnTo>
                  <a:pt x="760" y="2332"/>
                </a:lnTo>
              </a:path>
            </a:pathLst>
          </a:custGeom>
          <a:noFill/>
          <a:ln w="38100" cmpd="sng">
            <a:solidFill>
              <a:srgbClr val="FFF700"/>
            </a:solidFill>
            <a:round/>
            <a:headEnd type="none" w="med" len="med"/>
            <a:tailEnd type="none" w="lg" len="lg"/>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2111" name="Freeform 127"/>
          <p:cNvSpPr>
            <a:spLocks/>
          </p:cNvSpPr>
          <p:nvPr/>
        </p:nvSpPr>
        <p:spPr bwMode="auto">
          <a:xfrm>
            <a:off x="1808163" y="1416050"/>
            <a:ext cx="785812" cy="1601788"/>
          </a:xfrm>
          <a:custGeom>
            <a:avLst/>
            <a:gdLst>
              <a:gd name="T0" fmla="*/ 0 w 632"/>
              <a:gd name="T1" fmla="*/ 2332 h 2332"/>
              <a:gd name="T2" fmla="*/ 632 w 632"/>
              <a:gd name="T3" fmla="*/ 0 h 2332"/>
            </a:gdLst>
            <a:ahLst/>
            <a:cxnLst>
              <a:cxn ang="0">
                <a:pos x="T0" y="T1"/>
              </a:cxn>
              <a:cxn ang="0">
                <a:pos x="T2" y="T3"/>
              </a:cxn>
            </a:cxnLst>
            <a:rect l="0" t="0" r="r" b="b"/>
            <a:pathLst>
              <a:path w="632" h="2332">
                <a:moveTo>
                  <a:pt x="0" y="2332"/>
                </a:moveTo>
                <a:lnTo>
                  <a:pt x="632" y="0"/>
                </a:lnTo>
              </a:path>
            </a:pathLst>
          </a:custGeom>
          <a:noFill/>
          <a:ln w="38100" cmpd="sng">
            <a:solidFill>
              <a:srgbClr val="FFF7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2112" name="Text Box 128"/>
          <p:cNvSpPr txBox="1">
            <a:spLocks noChangeArrowheads="1"/>
          </p:cNvSpPr>
          <p:nvPr/>
        </p:nvSpPr>
        <p:spPr bwMode="auto">
          <a:xfrm>
            <a:off x="1144588" y="4113213"/>
            <a:ext cx="1284287"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0">
                <a:solidFill>
                  <a:schemeClr val="bg1"/>
                </a:solidFill>
              </a:rPr>
              <a:t>WATER</a:t>
            </a:r>
          </a:p>
        </p:txBody>
      </p:sp>
      <p:sp>
        <p:nvSpPr>
          <p:cNvPr id="42115" name="Text Box 131"/>
          <p:cNvSpPr txBox="1">
            <a:spLocks noChangeArrowheads="1"/>
          </p:cNvSpPr>
          <p:nvPr/>
        </p:nvSpPr>
        <p:spPr bwMode="auto">
          <a:xfrm>
            <a:off x="1062038" y="147638"/>
            <a:ext cx="7118350"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600"/>
              <a:t>WCRM - Wetland Canopy Reflectance Model</a:t>
            </a:r>
          </a:p>
          <a:p>
            <a:pPr algn="ctr"/>
            <a:r>
              <a:rPr lang="en-US" sz="2600"/>
              <a:t>Inundated Marsh Canopy</a:t>
            </a:r>
          </a:p>
        </p:txBody>
      </p:sp>
      <p:sp>
        <p:nvSpPr>
          <p:cNvPr id="42116" name="Text Box 132"/>
          <p:cNvSpPr txBox="1">
            <a:spLocks noChangeArrowheads="1"/>
          </p:cNvSpPr>
          <p:nvPr/>
        </p:nvSpPr>
        <p:spPr bwMode="auto">
          <a:xfrm>
            <a:off x="8797925" y="6400800"/>
            <a:ext cx="354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a:fld id="{7576B166-8151-744B-8480-68591A3CC534}" type="slidenum">
              <a:rPr lang="en-US" b="0">
                <a:solidFill>
                  <a:srgbClr val="0063E3"/>
                </a:solidFill>
              </a:rPr>
              <a:pPr algn="r"/>
              <a:t>15</a:t>
            </a:fld>
            <a:endParaRPr lang="en-US" b="0">
              <a:solidFill>
                <a:srgbClr val="0063E3"/>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15" name="Text Box 131"/>
          <p:cNvSpPr txBox="1">
            <a:spLocks noChangeArrowheads="1"/>
          </p:cNvSpPr>
          <p:nvPr/>
        </p:nvSpPr>
        <p:spPr bwMode="auto">
          <a:xfrm>
            <a:off x="1062038" y="147638"/>
            <a:ext cx="7118350"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600"/>
              <a:t>WCRM - Wetland Canopy Reflectance Model</a:t>
            </a:r>
          </a:p>
          <a:p>
            <a:pPr algn="ctr"/>
            <a:r>
              <a:rPr lang="en-US" sz="2600"/>
              <a:t>Inundated Marsh Canopy</a:t>
            </a:r>
          </a:p>
        </p:txBody>
      </p:sp>
      <p:sp>
        <p:nvSpPr>
          <p:cNvPr id="42116" name="Text Box 132"/>
          <p:cNvSpPr txBox="1">
            <a:spLocks noChangeArrowheads="1"/>
          </p:cNvSpPr>
          <p:nvPr/>
        </p:nvSpPr>
        <p:spPr bwMode="auto">
          <a:xfrm>
            <a:off x="8797925" y="6400800"/>
            <a:ext cx="354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a:fld id="{7576B166-8151-744B-8480-68591A3CC534}" type="slidenum">
              <a:rPr lang="en-US" b="0">
                <a:solidFill>
                  <a:srgbClr val="0063E3"/>
                </a:solidFill>
              </a:rPr>
              <a:pPr algn="r"/>
              <a:t>16</a:t>
            </a:fld>
            <a:endParaRPr lang="en-US" b="0">
              <a:solidFill>
                <a:srgbClr val="0063E3"/>
              </a:solidFill>
            </a:endParaRPr>
          </a:p>
        </p:txBody>
      </p:sp>
      <p:pic>
        <p:nvPicPr>
          <p:cNvPr id="2" name="Picture 1" descr="Figure_Model_Diagr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4436" y="1024517"/>
            <a:ext cx="6254079" cy="5833483"/>
          </a:xfrm>
          <a:prstGeom prst="rect">
            <a:avLst/>
          </a:prstGeom>
        </p:spPr>
      </p:pic>
    </p:spTree>
    <p:extLst>
      <p:ext uri="{BB962C8B-B14F-4D97-AF65-F5344CB8AC3E}">
        <p14:creationId xmlns:p14="http://schemas.microsoft.com/office/powerpoint/2010/main" val="57475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100_1472"/>
          <p:cNvPicPr>
            <a:picLocks noChangeAspect="1" noChangeArrowheads="1"/>
          </p:cNvPicPr>
          <p:nvPr/>
        </p:nvPicPr>
        <p:blipFill>
          <a:blip r:embed="rId2">
            <a:alphaModFix amt="5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alpha val="52000"/>
                  </a:srgbClr>
                </a:solidFill>
              </a14:hiddenFill>
            </a:ext>
          </a:extLst>
        </p:spPr>
      </p:pic>
      <p:sp>
        <p:nvSpPr>
          <p:cNvPr id="49155" name="Text Box 3"/>
          <p:cNvSpPr txBox="1">
            <a:spLocks noChangeArrowheads="1"/>
          </p:cNvSpPr>
          <p:nvPr/>
        </p:nvSpPr>
        <p:spPr bwMode="auto">
          <a:xfrm>
            <a:off x="1308641" y="2576421"/>
            <a:ext cx="6545782"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4800" dirty="0" smtClean="0"/>
              <a:t>SPECULAR </a:t>
            </a:r>
            <a:r>
              <a:rPr lang="en-US" sz="4800" dirty="0" smtClean="0"/>
              <a:t>EFFECTS</a:t>
            </a:r>
            <a:endParaRPr lang="en-US" sz="4800" dirty="0"/>
          </a:p>
        </p:txBody>
      </p:sp>
    </p:spTree>
    <p:extLst>
      <p:ext uri="{BB962C8B-B14F-4D97-AF65-F5344CB8AC3E}">
        <p14:creationId xmlns:p14="http://schemas.microsoft.com/office/powerpoint/2010/main" val="857962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2370138" y="147638"/>
            <a:ext cx="4403725"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600"/>
              <a:t>MARSH BRF EXPERIMENT</a:t>
            </a:r>
          </a:p>
        </p:txBody>
      </p:sp>
      <p:sp>
        <p:nvSpPr>
          <p:cNvPr id="17417" name="Text Box 9"/>
          <p:cNvSpPr txBox="1">
            <a:spLocks noChangeArrowheads="1"/>
          </p:cNvSpPr>
          <p:nvPr/>
        </p:nvSpPr>
        <p:spPr bwMode="auto">
          <a:xfrm>
            <a:off x="110430" y="6061072"/>
            <a:ext cx="35607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600" dirty="0" err="1"/>
              <a:t>Sandmeier</a:t>
            </a:r>
            <a:r>
              <a:rPr lang="en-US" sz="1600" dirty="0"/>
              <a:t> Field Goniometer (SFG)</a:t>
            </a:r>
          </a:p>
        </p:txBody>
      </p:sp>
      <p:sp>
        <p:nvSpPr>
          <p:cNvPr id="17418" name="Text Box 10"/>
          <p:cNvSpPr txBox="1">
            <a:spLocks noChangeArrowheads="1"/>
          </p:cNvSpPr>
          <p:nvPr/>
        </p:nvSpPr>
        <p:spPr bwMode="auto">
          <a:xfrm>
            <a:off x="8620125" y="6400800"/>
            <a:ext cx="5238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fld id="{60B7D8ED-6760-E34D-A24C-15749154473F}" type="slidenum">
              <a:rPr lang="en-US" b="0">
                <a:solidFill>
                  <a:srgbClr val="0063E3"/>
                </a:solidFill>
              </a:rPr>
              <a:pPr/>
              <a:t>18</a:t>
            </a:fld>
            <a:endParaRPr lang="en-US" b="0">
              <a:solidFill>
                <a:srgbClr val="0063E3"/>
              </a:solidFill>
            </a:endParaRPr>
          </a:p>
        </p:txBody>
      </p:sp>
      <p:sp>
        <p:nvSpPr>
          <p:cNvPr id="17419" name="Text Box 11"/>
          <p:cNvSpPr txBox="1">
            <a:spLocks noChangeArrowheads="1"/>
          </p:cNvSpPr>
          <p:nvPr/>
        </p:nvSpPr>
        <p:spPr bwMode="auto">
          <a:xfrm>
            <a:off x="373063" y="477838"/>
            <a:ext cx="71755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111125" indent="-111125">
              <a:defRPr sz="2400">
                <a:solidFill>
                  <a:schemeClr val="tx1"/>
                </a:solidFill>
                <a:latin typeface="Arial" charset="0"/>
                <a:ea typeface="ＭＳ Ｐゴシック" charset="0"/>
                <a:cs typeface="ＭＳ Ｐゴシック" charset="0"/>
              </a:defRPr>
            </a:lvl1pPr>
            <a:lvl2pPr marL="630238" indent="-173038">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r>
              <a:rPr lang="en-US"/>
              <a:t>Data</a:t>
            </a:r>
          </a:p>
          <a:p>
            <a:pPr>
              <a:buClr>
                <a:schemeClr val="accent2"/>
              </a:buClr>
              <a:buFont typeface="Times" charset="0"/>
              <a:buNone/>
            </a:pPr>
            <a:r>
              <a:rPr lang="en-US" sz="2000" b="0"/>
              <a:t>Taken by Steven Schill in S. Carolina, 12 Oct 2000.</a:t>
            </a:r>
          </a:p>
          <a:p>
            <a:pPr>
              <a:buClr>
                <a:schemeClr val="accent2"/>
              </a:buClr>
              <a:buFont typeface="Times" charset="0"/>
              <a:buNone/>
            </a:pPr>
            <a:r>
              <a:rPr lang="en-US" sz="2000" b="0"/>
              <a:t>858 SFG canopy measurements of </a:t>
            </a:r>
            <a:r>
              <a:rPr lang="en-US" sz="2000" b="0" i="1"/>
              <a:t>S. alterniflora</a:t>
            </a:r>
            <a:r>
              <a:rPr lang="en-US" sz="2000" b="0"/>
              <a:t>:</a:t>
            </a:r>
          </a:p>
          <a:p>
            <a:pPr lvl="1">
              <a:buClr>
                <a:schemeClr val="accent2"/>
              </a:buClr>
              <a:buFont typeface="Times" charset="0"/>
              <a:buChar char="–"/>
            </a:pPr>
            <a:r>
              <a:rPr lang="en-US" sz="2000" b="0"/>
              <a:t>11 zenith measurements.</a:t>
            </a:r>
          </a:p>
          <a:p>
            <a:pPr lvl="1">
              <a:buClr>
                <a:schemeClr val="accent2"/>
              </a:buClr>
              <a:buFont typeface="Times" charset="0"/>
              <a:buChar char="–"/>
            </a:pPr>
            <a:r>
              <a:rPr lang="en-US" sz="2000" b="0"/>
              <a:t>  6 azimithal planes.</a:t>
            </a:r>
          </a:p>
          <a:p>
            <a:pPr lvl="1">
              <a:buClr>
                <a:schemeClr val="accent2"/>
              </a:buClr>
              <a:buFont typeface="Times" charset="0"/>
              <a:buChar char="–"/>
            </a:pPr>
            <a:r>
              <a:rPr lang="en-US" sz="2000" b="0"/>
              <a:t>13 times over a day.</a:t>
            </a:r>
          </a:p>
          <a:p>
            <a:pPr lvl="1">
              <a:buClr>
                <a:schemeClr val="accent2"/>
              </a:buClr>
              <a:buFont typeface="Times" charset="0"/>
              <a:buChar char="–"/>
            </a:pPr>
            <a:r>
              <a:rPr lang="en-US" sz="2000" b="0"/>
              <a:t> covers spectrum from 313 to 2403 nm.</a:t>
            </a:r>
          </a:p>
        </p:txBody>
      </p:sp>
      <p:sp>
        <p:nvSpPr>
          <p:cNvPr id="17420" name="Text Box 12"/>
          <p:cNvSpPr txBox="1">
            <a:spLocks noChangeArrowheads="1"/>
          </p:cNvSpPr>
          <p:nvPr/>
        </p:nvSpPr>
        <p:spPr bwMode="auto">
          <a:xfrm>
            <a:off x="373063" y="2724150"/>
            <a:ext cx="1801812"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(see Schill et al., 2004)</a:t>
            </a:r>
          </a:p>
        </p:txBody>
      </p:sp>
      <p:pic>
        <p:nvPicPr>
          <p:cNvPr id="17416" name="Picture 8" descr="Figure_Schill_SG_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111" y="2834764"/>
            <a:ext cx="4918627" cy="3765375"/>
          </a:xfrm>
          <a:prstGeom prst="rect">
            <a:avLst/>
          </a:prstGeom>
          <a:noFill/>
          <a:extLst>
            <a:ext uri="{909E8E84-426E-40dd-AFC4-6F175D3DCCD1}">
              <a14:hiddenFill xmlns:a14="http://schemas.microsoft.com/office/drawing/2010/main">
                <a:solidFill>
                  <a:srgbClr val="FFFFFF"/>
                </a:solidFill>
              </a14:hiddenFill>
            </a:ext>
          </a:extLst>
        </p:spPr>
      </p:pic>
      <p:sp>
        <p:nvSpPr>
          <p:cNvPr id="17426" name="Text Box 18"/>
          <p:cNvSpPr txBox="1">
            <a:spLocks noChangeArrowheads="1"/>
          </p:cNvSpPr>
          <p:nvPr/>
        </p:nvSpPr>
        <p:spPr bwMode="auto">
          <a:xfrm>
            <a:off x="402535" y="6307746"/>
            <a:ext cx="299561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200" dirty="0"/>
              <a:t>(Photo courtesy of Steven </a:t>
            </a:r>
            <a:r>
              <a:rPr lang="en-US" sz="1200" dirty="0" err="1"/>
              <a:t>Schill</a:t>
            </a:r>
            <a:r>
              <a:rPr lang="en-US" sz="1200" dirty="0"/>
              <a:t>, 2000)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uitts_Landing_2006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9310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Figure_Schill_Oct_SPP_446nm"/>
          <p:cNvPicPr>
            <a:picLocks noChangeAspect="1" noChangeArrowheads="1"/>
          </p:cNvPicPr>
          <p:nvPr/>
        </p:nvPicPr>
        <p:blipFill rotWithShape="1">
          <a:blip r:embed="rId2">
            <a:extLst>
              <a:ext uri="{28A0092B-C50C-407E-A947-70E740481C1C}">
                <a14:useLocalDpi xmlns:a14="http://schemas.microsoft.com/office/drawing/2010/main" val="0"/>
              </a:ext>
            </a:extLst>
          </a:blip>
          <a:srcRect l="2300" r="5236"/>
          <a:stretch/>
        </p:blipFill>
        <p:spPr bwMode="auto">
          <a:xfrm>
            <a:off x="75403" y="187740"/>
            <a:ext cx="8949775" cy="65709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6"/>
          <p:cNvSpPr>
            <a:spLocks noChangeArrowheads="1"/>
          </p:cNvSpPr>
          <p:nvPr/>
        </p:nvSpPr>
        <p:spPr bwMode="auto">
          <a:xfrm>
            <a:off x="1356940" y="361468"/>
            <a:ext cx="6532923" cy="478826"/>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6" name="Text Box 17"/>
          <p:cNvSpPr txBox="1">
            <a:spLocks noChangeArrowheads="1"/>
          </p:cNvSpPr>
          <p:nvPr/>
        </p:nvSpPr>
        <p:spPr bwMode="auto">
          <a:xfrm>
            <a:off x="1233319" y="365516"/>
            <a:ext cx="7436002"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dirty="0">
                <a:solidFill>
                  <a:schemeClr val="accent2"/>
                </a:solidFill>
              </a:rPr>
              <a:t>SFG Solar Principle Plane reflectance at </a:t>
            </a:r>
            <a:r>
              <a:rPr lang="en-US" dirty="0">
                <a:solidFill>
                  <a:srgbClr val="A90127"/>
                </a:solidFill>
              </a:rPr>
              <a:t>446nm</a:t>
            </a:r>
          </a:p>
        </p:txBody>
      </p:sp>
    </p:spTree>
    <p:extLst>
      <p:ext uri="{BB962C8B-B14F-4D97-AF65-F5344CB8AC3E}">
        <p14:creationId xmlns:p14="http://schemas.microsoft.com/office/powerpoint/2010/main" val="2141061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3" name="Text Box 21"/>
          <p:cNvSpPr txBox="1">
            <a:spLocks noChangeArrowheads="1"/>
          </p:cNvSpPr>
          <p:nvPr/>
        </p:nvSpPr>
        <p:spPr bwMode="auto">
          <a:xfrm>
            <a:off x="8666163" y="6400800"/>
            <a:ext cx="5238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a:fld id="{BD19B175-6C43-3D46-B87E-F5F4C4DFF06B}" type="slidenum">
              <a:rPr lang="en-US" b="0">
                <a:solidFill>
                  <a:srgbClr val="0063E3"/>
                </a:solidFill>
              </a:rPr>
              <a:pPr algn="r"/>
              <a:t>20</a:t>
            </a:fld>
            <a:endParaRPr lang="en-US" b="0">
              <a:solidFill>
                <a:srgbClr val="0063E3"/>
              </a:solidFill>
            </a:endParaRPr>
          </a:p>
        </p:txBody>
      </p:sp>
      <p:sp>
        <p:nvSpPr>
          <p:cNvPr id="8215" name="Text Box 23"/>
          <p:cNvSpPr txBox="1">
            <a:spLocks noChangeArrowheads="1"/>
          </p:cNvSpPr>
          <p:nvPr/>
        </p:nvSpPr>
        <p:spPr bwMode="auto">
          <a:xfrm>
            <a:off x="381000" y="1136650"/>
            <a:ext cx="8088313" cy="4678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33363" indent="-233363">
              <a:defRPr sz="2400">
                <a:solidFill>
                  <a:schemeClr val="tx1"/>
                </a:solidFill>
                <a:latin typeface="Arial" charset="0"/>
                <a:ea typeface="ＭＳ Ｐゴシック" charset="0"/>
                <a:cs typeface="ＭＳ Ｐゴシック" charset="0"/>
              </a:defRPr>
            </a:lvl1pPr>
            <a:lvl2pPr marL="741363" indent="-230188">
              <a:defRPr sz="2400">
                <a:solidFill>
                  <a:schemeClr val="tx1"/>
                </a:solidFill>
                <a:latin typeface="Arial" charset="0"/>
                <a:ea typeface="ＭＳ Ｐゴシック" charset="0"/>
              </a:defRPr>
            </a:lvl2pPr>
            <a:lvl3pPr marL="1546225" indent="-457200">
              <a:defRPr sz="2400">
                <a:solidFill>
                  <a:schemeClr val="tx1"/>
                </a:solidFill>
                <a:latin typeface="Arial" charset="0"/>
                <a:ea typeface="ＭＳ Ｐゴシック" charset="0"/>
              </a:defRPr>
            </a:lvl3pPr>
            <a:lvl4pPr marL="2117725" indent="-457200">
              <a:defRPr sz="2400">
                <a:solidFill>
                  <a:schemeClr val="tx1"/>
                </a:solidFill>
                <a:latin typeface="Arial" charset="0"/>
                <a:ea typeface="ＭＳ Ｐゴシック" charset="0"/>
              </a:defRPr>
            </a:lvl4pPr>
            <a:lvl5pPr marL="2689225" indent="-457200">
              <a:defRPr sz="2400">
                <a:solidFill>
                  <a:schemeClr val="tx1"/>
                </a:solidFill>
                <a:latin typeface="Arial" charset="0"/>
                <a:ea typeface="ＭＳ Ｐゴシック" charset="0"/>
              </a:defRPr>
            </a:lvl5pPr>
            <a:lvl6pPr marL="3146425" indent="-457200" eaLnBrk="0" fontAlgn="base" hangingPunct="0">
              <a:spcBef>
                <a:spcPct val="0"/>
              </a:spcBef>
              <a:spcAft>
                <a:spcPct val="0"/>
              </a:spcAft>
              <a:defRPr sz="2400">
                <a:solidFill>
                  <a:schemeClr val="tx1"/>
                </a:solidFill>
                <a:latin typeface="Arial" charset="0"/>
                <a:ea typeface="ＭＳ Ｐゴシック" charset="0"/>
              </a:defRPr>
            </a:lvl6pPr>
            <a:lvl7pPr marL="3603625" indent="-457200" eaLnBrk="0" fontAlgn="base" hangingPunct="0">
              <a:spcBef>
                <a:spcPct val="0"/>
              </a:spcBef>
              <a:spcAft>
                <a:spcPct val="0"/>
              </a:spcAft>
              <a:defRPr sz="2400">
                <a:solidFill>
                  <a:schemeClr val="tx1"/>
                </a:solidFill>
                <a:latin typeface="Arial" charset="0"/>
                <a:ea typeface="ＭＳ Ｐゴシック" charset="0"/>
              </a:defRPr>
            </a:lvl7pPr>
            <a:lvl8pPr marL="4060825" indent="-457200" eaLnBrk="0" fontAlgn="base" hangingPunct="0">
              <a:spcBef>
                <a:spcPct val="0"/>
              </a:spcBef>
              <a:spcAft>
                <a:spcPct val="0"/>
              </a:spcAft>
              <a:defRPr sz="2400">
                <a:solidFill>
                  <a:schemeClr val="tx1"/>
                </a:solidFill>
                <a:latin typeface="Arial" charset="0"/>
                <a:ea typeface="ＭＳ Ｐゴシック" charset="0"/>
              </a:defRPr>
            </a:lvl8pPr>
            <a:lvl9pPr marL="4518025" indent="-4572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Objective</a:t>
            </a:r>
            <a:r>
              <a:rPr lang="en-US" b="0" dirty="0" smtClean="0"/>
              <a:t>:</a:t>
            </a:r>
            <a:endParaRPr lang="en-US" b="0" dirty="0"/>
          </a:p>
          <a:p>
            <a:pPr>
              <a:buFont typeface="Arial" charset="0"/>
              <a:buNone/>
            </a:pPr>
            <a:r>
              <a:rPr lang="en-US" sz="2200" b="0" dirty="0"/>
              <a:t>Test whether WCRM reduces specular reflectance bias.</a:t>
            </a:r>
          </a:p>
          <a:p>
            <a:endParaRPr lang="en-US" sz="800" dirty="0"/>
          </a:p>
          <a:p>
            <a:r>
              <a:rPr lang="en-US" dirty="0"/>
              <a:t>Method</a:t>
            </a:r>
          </a:p>
          <a:p>
            <a:pPr>
              <a:buClr>
                <a:schemeClr val="accent2"/>
              </a:buClr>
              <a:buFont typeface="Times" charset="0"/>
              <a:buChar char="•"/>
            </a:pPr>
            <a:r>
              <a:rPr lang="en-US" sz="2200" b="0" dirty="0"/>
              <a:t>Use modeling cases to predict reflectance measured by SFG data.</a:t>
            </a:r>
          </a:p>
          <a:p>
            <a:pPr>
              <a:buClr>
                <a:schemeClr val="accent2"/>
              </a:buClr>
              <a:buFont typeface="Times" charset="0"/>
              <a:buChar char="•"/>
            </a:pPr>
            <a:r>
              <a:rPr lang="en-US" sz="2200" b="0" dirty="0"/>
              <a:t>1 WCRM case.</a:t>
            </a:r>
          </a:p>
          <a:p>
            <a:pPr>
              <a:buClr>
                <a:schemeClr val="accent2"/>
              </a:buClr>
              <a:buFont typeface="Times" charset="0"/>
              <a:buChar char="•"/>
            </a:pPr>
            <a:r>
              <a:rPr lang="en-US" sz="2200" b="0" dirty="0"/>
              <a:t>4 ACRM cases (each with progressive improvements):</a:t>
            </a:r>
          </a:p>
          <a:p>
            <a:pPr lvl="1">
              <a:buClr>
                <a:schemeClr val="accent2"/>
              </a:buClr>
              <a:buFont typeface="Times" charset="0"/>
              <a:buChar char="–"/>
            </a:pPr>
            <a:r>
              <a:rPr lang="en-US" sz="2200" b="0" dirty="0"/>
              <a:t>Default soil</a:t>
            </a:r>
          </a:p>
          <a:p>
            <a:pPr lvl="1">
              <a:buClr>
                <a:schemeClr val="accent2"/>
              </a:buClr>
              <a:buFont typeface="Times" charset="0"/>
              <a:buChar char="–"/>
            </a:pPr>
            <a:r>
              <a:rPr lang="en-US" sz="2200" b="0" dirty="0"/>
              <a:t>Dry marsh soil</a:t>
            </a:r>
          </a:p>
          <a:p>
            <a:pPr lvl="1">
              <a:buClr>
                <a:schemeClr val="accent2"/>
              </a:buClr>
              <a:buFont typeface="Times" charset="0"/>
              <a:buChar char="–"/>
            </a:pPr>
            <a:r>
              <a:rPr lang="en-US" sz="2200" b="0" dirty="0"/>
              <a:t>Wet marsh soil</a:t>
            </a:r>
          </a:p>
          <a:p>
            <a:pPr lvl="1">
              <a:buClr>
                <a:schemeClr val="accent2"/>
              </a:buClr>
              <a:buFont typeface="Times" charset="0"/>
              <a:buChar char="–"/>
            </a:pPr>
            <a:r>
              <a:rPr lang="en-US" sz="2200" b="0" dirty="0"/>
              <a:t>Price function fit to WCRM shallow water spectrum.</a:t>
            </a:r>
          </a:p>
          <a:p>
            <a:pPr>
              <a:buClr>
                <a:schemeClr val="accent2"/>
              </a:buClr>
              <a:buFont typeface="Times" charset="0"/>
              <a:buChar char="•"/>
            </a:pPr>
            <a:r>
              <a:rPr lang="en-US" sz="2200" b="0" dirty="0"/>
              <a:t>Compare differences between model predictions of reflectance and measurements.</a:t>
            </a:r>
          </a:p>
        </p:txBody>
      </p:sp>
      <p:sp>
        <p:nvSpPr>
          <p:cNvPr id="8216" name="Text Box 24"/>
          <p:cNvSpPr txBox="1">
            <a:spLocks noChangeArrowheads="1"/>
          </p:cNvSpPr>
          <p:nvPr/>
        </p:nvSpPr>
        <p:spPr bwMode="auto">
          <a:xfrm>
            <a:off x="2370138" y="147638"/>
            <a:ext cx="4403725"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600"/>
              <a:t>MARSH BRF EXPERIMENT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1032276" y="147638"/>
            <a:ext cx="7181047" cy="492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600" dirty="0"/>
              <a:t>WCRM - Wetland Canopy Reflectance </a:t>
            </a:r>
            <a:r>
              <a:rPr lang="en-US" sz="2600" dirty="0" smtClean="0"/>
              <a:t>Model</a:t>
            </a:r>
            <a:endParaRPr lang="en-US" sz="2600" dirty="0"/>
          </a:p>
        </p:txBody>
      </p:sp>
      <p:pic>
        <p:nvPicPr>
          <p:cNvPr id="6151" name="Picture 7" descr="Figure_Model_Specular_Response_Comparison"/>
          <p:cNvPicPr>
            <a:picLocks noChangeAspect="1" noChangeArrowheads="1"/>
          </p:cNvPicPr>
          <p:nvPr/>
        </p:nvPicPr>
        <p:blipFill>
          <a:blip r:embed="rId2">
            <a:extLst>
              <a:ext uri="{28A0092B-C50C-407E-A947-70E740481C1C}">
                <a14:useLocalDpi xmlns:a14="http://schemas.microsoft.com/office/drawing/2010/main" val="0"/>
              </a:ext>
            </a:extLst>
          </a:blip>
          <a:srcRect t="3767" r="4236"/>
          <a:stretch>
            <a:fillRect/>
          </a:stretch>
        </p:blipFill>
        <p:spPr bwMode="auto">
          <a:xfrm>
            <a:off x="204378" y="597059"/>
            <a:ext cx="8463257" cy="6141202"/>
          </a:xfrm>
          <a:prstGeom prst="rect">
            <a:avLst/>
          </a:prstGeom>
          <a:noFill/>
          <a:extLst>
            <a:ext uri="{909E8E84-426E-40dd-AFC4-6F175D3DCCD1}">
              <a14:hiddenFill xmlns:a14="http://schemas.microsoft.com/office/drawing/2010/main">
                <a:solidFill>
                  <a:srgbClr val="FFFFFF"/>
                </a:solidFill>
              </a14:hiddenFill>
            </a:ext>
          </a:extLst>
        </p:spPr>
      </p:pic>
      <p:sp>
        <p:nvSpPr>
          <p:cNvPr id="6154" name="Rectangle 10"/>
          <p:cNvSpPr>
            <a:spLocks noChangeArrowheads="1"/>
          </p:cNvSpPr>
          <p:nvPr/>
        </p:nvSpPr>
        <p:spPr bwMode="auto">
          <a:xfrm>
            <a:off x="2215503" y="632337"/>
            <a:ext cx="5305749" cy="389079"/>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6155" name="Text Box 11"/>
          <p:cNvSpPr txBox="1">
            <a:spLocks noChangeArrowheads="1"/>
          </p:cNvSpPr>
          <p:nvPr/>
        </p:nvSpPr>
        <p:spPr bwMode="auto">
          <a:xfrm>
            <a:off x="1894275" y="543908"/>
            <a:ext cx="5457048" cy="479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dirty="0">
                <a:solidFill>
                  <a:srgbClr val="0063E3"/>
                </a:solidFill>
              </a:rPr>
              <a:t>Introduction of Specular </a:t>
            </a:r>
            <a:r>
              <a:rPr lang="en-US" dirty="0" smtClean="0">
                <a:solidFill>
                  <a:srgbClr val="0063E3"/>
                </a:solidFill>
              </a:rPr>
              <a:t>Reflection</a:t>
            </a:r>
            <a:endParaRPr lang="en-US" dirty="0">
              <a:solidFill>
                <a:srgbClr val="0063E3"/>
              </a:solidFill>
            </a:endParaRPr>
          </a:p>
        </p:txBody>
      </p:sp>
      <p:sp>
        <p:nvSpPr>
          <p:cNvPr id="6156" name="Text Box 12"/>
          <p:cNvSpPr txBox="1">
            <a:spLocks noChangeArrowheads="1"/>
          </p:cNvSpPr>
          <p:nvPr/>
        </p:nvSpPr>
        <p:spPr bwMode="auto">
          <a:xfrm>
            <a:off x="8600928" y="6378455"/>
            <a:ext cx="543072" cy="479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fld id="{192A6C97-E880-FF4C-9B85-F7A7FF3ECEA3}" type="slidenum">
              <a:rPr lang="en-US" b="0">
                <a:solidFill>
                  <a:srgbClr val="0063E3"/>
                </a:solidFill>
              </a:rPr>
              <a:pPr/>
              <a:t>21</a:t>
            </a:fld>
            <a:endParaRPr lang="en-US" b="0" dirty="0">
              <a:solidFill>
                <a:srgbClr val="0063E3"/>
              </a:solidFill>
            </a:endParaRPr>
          </a:p>
        </p:txBody>
      </p:sp>
      <p:sp>
        <p:nvSpPr>
          <p:cNvPr id="2" name="TextBox 1"/>
          <p:cNvSpPr txBox="1"/>
          <p:nvPr/>
        </p:nvSpPr>
        <p:spPr>
          <a:xfrm>
            <a:off x="5977313" y="4056640"/>
            <a:ext cx="1801678" cy="646331"/>
          </a:xfrm>
          <a:prstGeom prst="rect">
            <a:avLst/>
          </a:prstGeom>
          <a:noFill/>
        </p:spPr>
        <p:txBody>
          <a:bodyPr wrap="square" rtlCol="0">
            <a:spAutoFit/>
          </a:bodyPr>
          <a:lstStyle/>
          <a:p>
            <a:r>
              <a:rPr lang="en-US" sz="1800" dirty="0" smtClean="0">
                <a:latin typeface="Symbol Proportional BT" charset="2"/>
                <a:cs typeface="Symbol Proportional BT" charset="2"/>
              </a:rPr>
              <a:t>s</a:t>
            </a:r>
            <a:r>
              <a:rPr lang="en-US" sz="1800" dirty="0" smtClean="0"/>
              <a:t> is fitted for these data</a:t>
            </a:r>
            <a:endParaRPr lang="en-US" sz="1800" dirty="0"/>
          </a:p>
        </p:txBody>
      </p:sp>
      <p:sp>
        <p:nvSpPr>
          <p:cNvPr id="8" name="Text Box 11"/>
          <p:cNvSpPr txBox="1">
            <a:spLocks noChangeArrowheads="1"/>
          </p:cNvSpPr>
          <p:nvPr/>
        </p:nvSpPr>
        <p:spPr bwMode="auto">
          <a:xfrm>
            <a:off x="1240501" y="1193264"/>
            <a:ext cx="1376803"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sz="1800" dirty="0" smtClean="0">
                <a:solidFill>
                  <a:schemeClr val="bg1">
                    <a:lumMod val="50000"/>
                  </a:schemeClr>
                </a:solidFill>
              </a:rPr>
              <a:t>445.76 nm</a:t>
            </a:r>
            <a:endParaRPr lang="en-US" sz="1800" dirty="0">
              <a:solidFill>
                <a:schemeClr val="bg1">
                  <a:lumMod val="50000"/>
                </a:schemeClr>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Figure_Model_Performance_445_RM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6695" y="248248"/>
            <a:ext cx="3793681" cy="6424936"/>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Figure_Model_Performance_445_Mean_Err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90" y="241898"/>
            <a:ext cx="3814746" cy="6446002"/>
          </a:xfrm>
          <a:prstGeom prst="rect">
            <a:avLst/>
          </a:prstGeom>
          <a:noFill/>
          <a:extLst>
            <a:ext uri="{909E8E84-426E-40dd-AFC4-6F175D3DCCD1}">
              <a14:hiddenFill xmlns:a14="http://schemas.microsoft.com/office/drawing/2010/main">
                <a:solidFill>
                  <a:srgbClr val="FFFFFF"/>
                </a:solidFill>
              </a14:hiddenFill>
            </a:ext>
          </a:extLst>
        </p:spPr>
      </p:pic>
      <p:sp>
        <p:nvSpPr>
          <p:cNvPr id="20487" name="Text Box 7"/>
          <p:cNvSpPr txBox="1">
            <a:spLocks noChangeArrowheads="1"/>
          </p:cNvSpPr>
          <p:nvPr/>
        </p:nvSpPr>
        <p:spPr bwMode="auto">
          <a:xfrm>
            <a:off x="1500707" y="147638"/>
            <a:ext cx="6550829" cy="492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600" dirty="0" smtClean="0"/>
              <a:t>WCRM REDUCE BIAS CAUSE </a:t>
            </a:r>
            <a:r>
              <a:rPr lang="en-US" sz="2600" dirty="0" smtClean="0"/>
              <a:t>BY </a:t>
            </a:r>
            <a:r>
              <a:rPr lang="en-US" sz="2600" dirty="0" smtClean="0"/>
              <a:t>GLINT</a:t>
            </a:r>
            <a:endParaRPr lang="en-US" sz="2600" dirty="0"/>
          </a:p>
        </p:txBody>
      </p:sp>
      <p:sp>
        <p:nvSpPr>
          <p:cNvPr id="20488" name="Text Box 8"/>
          <p:cNvSpPr txBox="1">
            <a:spLocks noChangeArrowheads="1"/>
          </p:cNvSpPr>
          <p:nvPr/>
        </p:nvSpPr>
        <p:spPr bwMode="auto">
          <a:xfrm>
            <a:off x="8640763" y="6400800"/>
            <a:ext cx="5238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a:fld id="{B0AAF37F-C021-E049-98D8-960C5A92943B}" type="slidenum">
              <a:rPr lang="en-US" b="0">
                <a:solidFill>
                  <a:srgbClr val="0063E3"/>
                </a:solidFill>
              </a:rPr>
              <a:pPr algn="r"/>
              <a:t>22</a:t>
            </a:fld>
            <a:endParaRPr lang="en-US" b="0">
              <a:solidFill>
                <a:srgbClr val="0063E3"/>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3"/>
          <p:cNvSpPr txBox="1">
            <a:spLocks noChangeArrowheads="1"/>
          </p:cNvSpPr>
          <p:nvPr/>
        </p:nvSpPr>
        <p:spPr bwMode="auto">
          <a:xfrm>
            <a:off x="196805" y="147638"/>
            <a:ext cx="8855171" cy="892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600" dirty="0"/>
              <a:t>WCRM - Wetland Canopy Reflectance Model</a:t>
            </a:r>
          </a:p>
          <a:p>
            <a:pPr algn="ctr"/>
            <a:r>
              <a:rPr lang="en-US" sz="2600" dirty="0" smtClean="0"/>
              <a:t>Model predicts that glint </a:t>
            </a:r>
            <a:r>
              <a:rPr lang="en-US" sz="2600" dirty="0" smtClean="0"/>
              <a:t>greatly reduced by vegetation</a:t>
            </a:r>
            <a:endParaRPr lang="en-US" sz="2600" dirty="0"/>
          </a:p>
        </p:txBody>
      </p:sp>
      <p:pic>
        <p:nvPicPr>
          <p:cNvPr id="34820" name="Picture 4" descr="Figure_Model_Sensitivity_LAI_920_45"/>
          <p:cNvPicPr>
            <a:picLocks noChangeAspect="1" noChangeArrowheads="1"/>
          </p:cNvPicPr>
          <p:nvPr/>
        </p:nvPicPr>
        <p:blipFill>
          <a:blip r:embed="rId2">
            <a:extLst>
              <a:ext uri="{28A0092B-C50C-407E-A947-70E740481C1C}">
                <a14:useLocalDpi xmlns:a14="http://schemas.microsoft.com/office/drawing/2010/main" val="0"/>
              </a:ext>
            </a:extLst>
          </a:blip>
          <a:srcRect t="3192"/>
          <a:stretch>
            <a:fillRect/>
          </a:stretch>
        </p:blipFill>
        <p:spPr bwMode="auto">
          <a:xfrm>
            <a:off x="4268788" y="1231900"/>
            <a:ext cx="4695825" cy="3214688"/>
          </a:xfrm>
          <a:prstGeom prst="rect">
            <a:avLst/>
          </a:prstGeom>
          <a:noFill/>
          <a:extLst>
            <a:ext uri="{909E8E84-426E-40dd-AFC4-6F175D3DCCD1}">
              <a14:hiddenFill xmlns:a14="http://schemas.microsoft.com/office/drawing/2010/main">
                <a:solidFill>
                  <a:srgbClr val="FFFFFF"/>
                </a:solidFill>
              </a14:hiddenFill>
            </a:ext>
          </a:extLst>
        </p:spPr>
      </p:pic>
      <p:pic>
        <p:nvPicPr>
          <p:cNvPr id="34821" name="Picture 5" descr="Figure_Model_Sensitivity_Sigma_920_45"/>
          <p:cNvPicPr>
            <a:picLocks noChangeAspect="1" noChangeArrowheads="1"/>
          </p:cNvPicPr>
          <p:nvPr/>
        </p:nvPicPr>
        <p:blipFill>
          <a:blip r:embed="rId3">
            <a:extLst>
              <a:ext uri="{28A0092B-C50C-407E-A947-70E740481C1C}">
                <a14:useLocalDpi xmlns:a14="http://schemas.microsoft.com/office/drawing/2010/main" val="0"/>
              </a:ext>
            </a:extLst>
          </a:blip>
          <a:srcRect t="4297"/>
          <a:stretch>
            <a:fillRect/>
          </a:stretch>
        </p:blipFill>
        <p:spPr bwMode="auto">
          <a:xfrm>
            <a:off x="211138" y="1220788"/>
            <a:ext cx="4621212" cy="3189287"/>
          </a:xfrm>
          <a:prstGeom prst="rect">
            <a:avLst/>
          </a:prstGeom>
          <a:noFill/>
          <a:extLst>
            <a:ext uri="{909E8E84-426E-40dd-AFC4-6F175D3DCCD1}">
              <a14:hiddenFill xmlns:a14="http://schemas.microsoft.com/office/drawing/2010/main">
                <a:solidFill>
                  <a:srgbClr val="FFFFFF"/>
                </a:solidFill>
              </a14:hiddenFill>
            </a:ext>
          </a:extLst>
        </p:spPr>
      </p:pic>
      <p:grpSp>
        <p:nvGrpSpPr>
          <p:cNvPr id="34836" name="Group 20"/>
          <p:cNvGrpSpPr>
            <a:grpSpLocks/>
          </p:cNvGrpSpPr>
          <p:nvPr/>
        </p:nvGrpSpPr>
        <p:grpSpPr bwMode="auto">
          <a:xfrm>
            <a:off x="4833938" y="4329113"/>
            <a:ext cx="1327150" cy="2095500"/>
            <a:chOff x="2901" y="2583"/>
            <a:chExt cx="836" cy="1320"/>
          </a:xfrm>
        </p:grpSpPr>
        <p:pic>
          <p:nvPicPr>
            <p:cNvPr id="34825" name="Picture 9" descr="Figure_Model_Sensitivity_LAI_920_45"/>
            <p:cNvPicPr>
              <a:picLocks noChangeAspect="1" noChangeArrowheads="1"/>
            </p:cNvPicPr>
            <p:nvPr/>
          </p:nvPicPr>
          <p:blipFill>
            <a:blip r:embed="rId2">
              <a:extLst>
                <a:ext uri="{28A0092B-C50C-407E-A947-70E740481C1C}">
                  <a14:useLocalDpi xmlns:a14="http://schemas.microsoft.com/office/drawing/2010/main" val="0"/>
                </a:ext>
              </a:extLst>
            </a:blip>
            <a:srcRect l="17513" t="12083" r="73901" b="52922"/>
            <a:stretch>
              <a:fillRect/>
            </a:stretch>
          </p:blipFill>
          <p:spPr bwMode="auto">
            <a:xfrm>
              <a:off x="2901" y="2583"/>
              <a:ext cx="458" cy="1320"/>
            </a:xfrm>
            <a:prstGeom prst="rect">
              <a:avLst/>
            </a:prstGeom>
            <a:noFill/>
            <a:extLst>
              <a:ext uri="{909E8E84-426E-40dd-AFC4-6F175D3DCCD1}">
                <a14:hiddenFill xmlns:a14="http://schemas.microsoft.com/office/drawing/2010/main">
                  <a:solidFill>
                    <a:srgbClr val="FFFFFF"/>
                  </a:solidFill>
                </a14:hiddenFill>
              </a:ext>
            </a:extLst>
          </p:spPr>
        </p:pic>
        <p:sp>
          <p:nvSpPr>
            <p:cNvPr id="34826" name="Text Box 10"/>
            <p:cNvSpPr txBox="1">
              <a:spLocks noChangeArrowheads="1"/>
            </p:cNvSpPr>
            <p:nvPr/>
          </p:nvSpPr>
          <p:spPr bwMode="auto">
            <a:xfrm>
              <a:off x="3333" y="3047"/>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0"/>
                <a:t>LAI</a:t>
              </a:r>
            </a:p>
          </p:txBody>
        </p:sp>
      </p:grpSp>
      <p:grpSp>
        <p:nvGrpSpPr>
          <p:cNvPr id="34837" name="Group 21"/>
          <p:cNvGrpSpPr>
            <a:grpSpLocks/>
          </p:cNvGrpSpPr>
          <p:nvPr/>
        </p:nvGrpSpPr>
        <p:grpSpPr bwMode="auto">
          <a:xfrm>
            <a:off x="722313" y="4310063"/>
            <a:ext cx="1090613" cy="2116137"/>
            <a:chOff x="299" y="2577"/>
            <a:chExt cx="687" cy="1333"/>
          </a:xfrm>
        </p:grpSpPr>
        <p:pic>
          <p:nvPicPr>
            <p:cNvPr id="34824" name="Picture 8" descr="Figure_Model_Sensitivity_Sigma_920_45"/>
            <p:cNvPicPr>
              <a:picLocks noChangeAspect="1" noChangeArrowheads="1"/>
            </p:cNvPicPr>
            <p:nvPr/>
          </p:nvPicPr>
          <p:blipFill>
            <a:blip r:embed="rId3">
              <a:extLst>
                <a:ext uri="{28A0092B-C50C-407E-A947-70E740481C1C}">
                  <a14:useLocalDpi xmlns:a14="http://schemas.microsoft.com/office/drawing/2010/main" val="0"/>
                </a:ext>
              </a:extLst>
            </a:blip>
            <a:srcRect l="43491" t="19791" r="45938" b="41127"/>
            <a:stretch>
              <a:fillRect/>
            </a:stretch>
          </p:blipFill>
          <p:spPr bwMode="auto">
            <a:xfrm>
              <a:off x="299" y="2577"/>
              <a:ext cx="500" cy="1333"/>
            </a:xfrm>
            <a:prstGeom prst="rect">
              <a:avLst/>
            </a:prstGeom>
            <a:noFill/>
            <a:extLst>
              <a:ext uri="{909E8E84-426E-40dd-AFC4-6F175D3DCCD1}">
                <a14:hiddenFill xmlns:a14="http://schemas.microsoft.com/office/drawing/2010/main">
                  <a:solidFill>
                    <a:srgbClr val="FFFFFF"/>
                  </a:solidFill>
                </a14:hiddenFill>
              </a:ext>
            </a:extLst>
          </p:spPr>
        </p:pic>
        <p:sp>
          <p:nvSpPr>
            <p:cNvPr id="34827" name="Text Box 11"/>
            <p:cNvSpPr txBox="1">
              <a:spLocks noChangeArrowheads="1"/>
            </p:cNvSpPr>
            <p:nvPr/>
          </p:nvSpPr>
          <p:spPr bwMode="auto">
            <a:xfrm>
              <a:off x="765" y="3035"/>
              <a:ext cx="221" cy="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0" dirty="0" smtClean="0">
                  <a:latin typeface="Symbol Proportional BT" charset="2"/>
                  <a:cs typeface="Symbol Proportional BT" charset="2"/>
                  <a:sym typeface="Symbol" charset="0"/>
                </a:rPr>
                <a:t>s</a:t>
              </a:r>
              <a:endParaRPr lang="en-US" b="0" dirty="0">
                <a:latin typeface="Symbol Proportional BT" charset="2"/>
                <a:cs typeface="Symbol Proportional BT" charset="2"/>
                <a:sym typeface="Symbol" charset="0"/>
              </a:endParaRPr>
            </a:p>
          </p:txBody>
        </p:sp>
      </p:grpSp>
      <p:sp>
        <p:nvSpPr>
          <p:cNvPr id="34830" name="Rectangle 14"/>
          <p:cNvSpPr>
            <a:spLocks noChangeArrowheads="1"/>
          </p:cNvSpPr>
          <p:nvPr/>
        </p:nvSpPr>
        <p:spPr bwMode="auto">
          <a:xfrm>
            <a:off x="2203450" y="1624013"/>
            <a:ext cx="1208088" cy="140176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34831" name="Rectangle 15"/>
          <p:cNvSpPr>
            <a:spLocks noChangeArrowheads="1"/>
          </p:cNvSpPr>
          <p:nvPr/>
        </p:nvSpPr>
        <p:spPr bwMode="auto">
          <a:xfrm>
            <a:off x="5057775" y="1531938"/>
            <a:ext cx="1350963" cy="115887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34829" name="Text Box 13"/>
          <p:cNvSpPr txBox="1">
            <a:spLocks noChangeArrowheads="1"/>
          </p:cNvSpPr>
          <p:nvPr/>
        </p:nvSpPr>
        <p:spPr bwMode="auto">
          <a:xfrm>
            <a:off x="5014913" y="1598613"/>
            <a:ext cx="1296298"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0" dirty="0">
                <a:latin typeface="Symbol Proportional BT" charset="2"/>
                <a:cs typeface="Symbol Proportional BT" charset="2"/>
                <a:sym typeface="Symbol" charset="0"/>
              </a:rPr>
              <a:t>s</a:t>
            </a:r>
            <a:r>
              <a:rPr lang="en-US" b="0" dirty="0" smtClean="0"/>
              <a:t> </a:t>
            </a:r>
            <a:r>
              <a:rPr lang="en-US" b="0" dirty="0"/>
              <a:t>= 0.06</a:t>
            </a:r>
          </a:p>
        </p:txBody>
      </p:sp>
      <p:sp>
        <p:nvSpPr>
          <p:cNvPr id="34828" name="Text Box 12"/>
          <p:cNvSpPr txBox="1">
            <a:spLocks noChangeArrowheads="1"/>
          </p:cNvSpPr>
          <p:nvPr/>
        </p:nvSpPr>
        <p:spPr bwMode="auto">
          <a:xfrm>
            <a:off x="911225" y="1604963"/>
            <a:ext cx="14128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0"/>
              <a:t>LAI = 2.0</a:t>
            </a:r>
          </a:p>
        </p:txBody>
      </p:sp>
      <p:sp>
        <p:nvSpPr>
          <p:cNvPr id="34833" name="Text Box 17"/>
          <p:cNvSpPr txBox="1">
            <a:spLocks noChangeArrowheads="1"/>
          </p:cNvSpPr>
          <p:nvPr/>
        </p:nvSpPr>
        <p:spPr bwMode="auto">
          <a:xfrm>
            <a:off x="8761413" y="6381750"/>
            <a:ext cx="5238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fld id="{F02C1E03-F188-8740-AB09-65D10426B2FD}" type="slidenum">
              <a:rPr lang="en-US" b="0">
                <a:solidFill>
                  <a:srgbClr val="0063E3"/>
                </a:solidFill>
              </a:rPr>
              <a:pPr/>
              <a:t>23</a:t>
            </a:fld>
            <a:endParaRPr lang="en-US" b="0">
              <a:solidFill>
                <a:srgbClr val="0063E3"/>
              </a:solidFill>
            </a:endParaRPr>
          </a:p>
        </p:txBody>
      </p:sp>
      <p:sp>
        <p:nvSpPr>
          <p:cNvPr id="34834" name="Text Box 18"/>
          <p:cNvSpPr txBox="1">
            <a:spLocks noChangeArrowheads="1"/>
          </p:cNvSpPr>
          <p:nvPr/>
        </p:nvSpPr>
        <p:spPr bwMode="auto">
          <a:xfrm>
            <a:off x="6134100" y="4816475"/>
            <a:ext cx="2798763" cy="131127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000">
                <a:solidFill>
                  <a:srgbClr val="0063E3"/>
                </a:solidFill>
              </a:rPr>
              <a:t>Specular reflectance is reduced with increasing vegetation density, LAI.</a:t>
            </a:r>
          </a:p>
        </p:txBody>
      </p:sp>
      <p:sp>
        <p:nvSpPr>
          <p:cNvPr id="34835" name="Text Box 19"/>
          <p:cNvSpPr txBox="1">
            <a:spLocks noChangeArrowheads="1"/>
          </p:cNvSpPr>
          <p:nvPr/>
        </p:nvSpPr>
        <p:spPr bwMode="auto">
          <a:xfrm>
            <a:off x="1817688" y="4806950"/>
            <a:ext cx="2798762" cy="131127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000" dirty="0">
                <a:solidFill>
                  <a:srgbClr val="0063E3"/>
                </a:solidFill>
              </a:rPr>
              <a:t>Specular reflectance is dispersed with increasing surface roughness, </a:t>
            </a:r>
            <a:r>
              <a:rPr lang="en-US" sz="2000" dirty="0" smtClean="0">
                <a:solidFill>
                  <a:srgbClr val="0063E3"/>
                </a:solidFill>
                <a:latin typeface="Symbol Proportional BT" charset="2"/>
                <a:cs typeface="Symbol Proportional BT" charset="2"/>
                <a:sym typeface="Symbol" charset="0"/>
              </a:rPr>
              <a:t>s</a:t>
            </a:r>
            <a:r>
              <a:rPr lang="en-US" sz="2000" dirty="0" smtClean="0">
                <a:solidFill>
                  <a:srgbClr val="0063E3"/>
                </a:solidFill>
              </a:rPr>
              <a:t>. </a:t>
            </a:r>
            <a:endParaRPr lang="en-US" sz="2000" dirty="0">
              <a:solidFill>
                <a:srgbClr val="0063E3"/>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100_1472"/>
          <p:cNvPicPr>
            <a:picLocks noChangeAspect="1" noChangeArrowheads="1"/>
          </p:cNvPicPr>
          <p:nvPr/>
        </p:nvPicPr>
        <p:blipFill>
          <a:blip r:embed="rId2">
            <a:alphaModFix amt="5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alpha val="52000"/>
                  </a:srgbClr>
                </a:solidFill>
              </a14:hiddenFill>
            </a:ext>
          </a:extLst>
        </p:spPr>
      </p:pic>
      <p:sp>
        <p:nvSpPr>
          <p:cNvPr id="49155" name="Text Box 3"/>
          <p:cNvSpPr txBox="1">
            <a:spLocks noChangeArrowheads="1"/>
          </p:cNvSpPr>
          <p:nvPr/>
        </p:nvSpPr>
        <p:spPr bwMode="auto">
          <a:xfrm>
            <a:off x="579474" y="2057400"/>
            <a:ext cx="8004114" cy="156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4800" dirty="0" smtClean="0"/>
              <a:t>SPECTRAL</a:t>
            </a:r>
          </a:p>
          <a:p>
            <a:pPr algn="ctr"/>
            <a:r>
              <a:rPr lang="en-US" sz="4800" dirty="0" smtClean="0"/>
              <a:t>EFFECTS OF INUNDATION</a:t>
            </a:r>
            <a:endParaRPr lang="en-US" sz="48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847725" y="147638"/>
            <a:ext cx="7448550"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600"/>
              <a:t>INUNDATION EXPERIMENT AND SIMULATION</a:t>
            </a:r>
          </a:p>
        </p:txBody>
      </p:sp>
      <p:sp>
        <p:nvSpPr>
          <p:cNvPr id="9220" name="Text Box 4"/>
          <p:cNvSpPr txBox="1">
            <a:spLocks noChangeArrowheads="1"/>
          </p:cNvSpPr>
          <p:nvPr/>
        </p:nvSpPr>
        <p:spPr bwMode="auto">
          <a:xfrm>
            <a:off x="487363" y="631825"/>
            <a:ext cx="7935912" cy="1309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630238" indent="-173038">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r>
              <a:rPr lang="en-US"/>
              <a:t>Objective</a:t>
            </a:r>
            <a:r>
              <a:rPr lang="en-US" b="0"/>
              <a:t>: Simulate marsh inundation experiment spectra; explain spectral features and red-edge effects.</a:t>
            </a:r>
          </a:p>
          <a:p>
            <a:endParaRPr lang="en-US" sz="800"/>
          </a:p>
          <a:p>
            <a:endParaRPr lang="en-US" b="0"/>
          </a:p>
        </p:txBody>
      </p:sp>
      <p:pic>
        <p:nvPicPr>
          <p:cNvPr id="9222" name="Picture 6" descr="Marsh_Inundation_Ex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0" y="3373438"/>
            <a:ext cx="4019550" cy="3079750"/>
          </a:xfrm>
          <a:prstGeom prst="rect">
            <a:avLst/>
          </a:prstGeom>
          <a:noFill/>
          <a:extLst>
            <a:ext uri="{909E8E84-426E-40dd-AFC4-6F175D3DCCD1}">
              <a14:hiddenFill xmlns:a14="http://schemas.microsoft.com/office/drawing/2010/main">
                <a:solidFill>
                  <a:srgbClr val="FFFFFF"/>
                </a:solidFill>
              </a14:hiddenFill>
            </a:ext>
          </a:extLst>
        </p:spPr>
      </p:pic>
      <p:sp>
        <p:nvSpPr>
          <p:cNvPr id="9224" name="Text Box 8"/>
          <p:cNvSpPr txBox="1">
            <a:spLocks noChangeArrowheads="1"/>
          </p:cNvSpPr>
          <p:nvPr/>
        </p:nvSpPr>
        <p:spPr bwMode="auto">
          <a:xfrm>
            <a:off x="8645525" y="6400800"/>
            <a:ext cx="5238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a:fld id="{A837731E-A0DA-1F42-9EDA-8CC9C8808741}" type="slidenum">
              <a:rPr lang="en-US" b="0">
                <a:solidFill>
                  <a:srgbClr val="0063E3"/>
                </a:solidFill>
              </a:rPr>
              <a:pPr algn="r"/>
              <a:t>25</a:t>
            </a:fld>
            <a:endParaRPr lang="en-US" b="0">
              <a:solidFill>
                <a:srgbClr val="0063E3"/>
              </a:solidFill>
            </a:endParaRPr>
          </a:p>
        </p:txBody>
      </p:sp>
      <p:sp>
        <p:nvSpPr>
          <p:cNvPr id="9225" name="Text Box 9"/>
          <p:cNvSpPr txBox="1">
            <a:spLocks noChangeArrowheads="1"/>
          </p:cNvSpPr>
          <p:nvPr/>
        </p:nvSpPr>
        <p:spPr bwMode="auto">
          <a:xfrm>
            <a:off x="4762500" y="2781300"/>
            <a:ext cx="415925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600" b="0"/>
              <a:t>Marsh inundation experiment apparatus</a:t>
            </a:r>
          </a:p>
          <a:p>
            <a:pPr algn="ctr"/>
            <a:r>
              <a:rPr lang="en-US" sz="1600" b="0"/>
              <a:t>(Kearney, Stutzer, Turpie, Stevenson, 2009)</a:t>
            </a:r>
          </a:p>
        </p:txBody>
      </p:sp>
      <p:sp>
        <p:nvSpPr>
          <p:cNvPr id="9226" name="Text Box 10"/>
          <p:cNvSpPr txBox="1">
            <a:spLocks noChangeArrowheads="1"/>
          </p:cNvSpPr>
          <p:nvPr/>
        </p:nvSpPr>
        <p:spPr bwMode="auto">
          <a:xfrm>
            <a:off x="495300" y="1473200"/>
            <a:ext cx="8256588"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630238" indent="-173038">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r>
              <a:rPr lang="en-US"/>
              <a:t>Data</a:t>
            </a:r>
          </a:p>
          <a:p>
            <a:pPr>
              <a:buClr>
                <a:schemeClr val="accent2"/>
              </a:buClr>
              <a:buFont typeface="Times" charset="0"/>
              <a:buNone/>
            </a:pPr>
            <a:r>
              <a:rPr lang="en-US" b="0"/>
              <a:t>In 1995, David Stutzer measured the nadir canopy re-flectance of</a:t>
            </a:r>
            <a:r>
              <a:rPr lang="en-US" b="0" i="1"/>
              <a:t> Spartina patens</a:t>
            </a:r>
            <a:r>
              <a:rPr lang="en-US" b="0"/>
              <a:t> as water level in enclosure was increased systematically.</a:t>
            </a:r>
          </a:p>
        </p:txBody>
      </p:sp>
      <p:pic>
        <p:nvPicPr>
          <p:cNvPr id="9228" name="Picture 12" descr="Figure_Stutzer_Spectrum_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13" y="3230563"/>
            <a:ext cx="4384675" cy="3402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3"/>
          <p:cNvSpPr txBox="1">
            <a:spLocks noChangeArrowheads="1"/>
          </p:cNvSpPr>
          <p:nvPr/>
        </p:nvSpPr>
        <p:spPr bwMode="auto">
          <a:xfrm>
            <a:off x="847725" y="147638"/>
            <a:ext cx="7448550"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600"/>
              <a:t>INUNDATION EXPERIMENT AND SIMULATION</a:t>
            </a:r>
          </a:p>
        </p:txBody>
      </p:sp>
      <p:sp>
        <p:nvSpPr>
          <p:cNvPr id="22535" name="Text Box 7"/>
          <p:cNvSpPr txBox="1">
            <a:spLocks noChangeArrowheads="1"/>
          </p:cNvSpPr>
          <p:nvPr/>
        </p:nvSpPr>
        <p:spPr bwMode="auto">
          <a:xfrm>
            <a:off x="8645525" y="6400800"/>
            <a:ext cx="5238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a:fld id="{6B0429C9-DCDA-354F-8A3D-33B60E632A29}" type="slidenum">
              <a:rPr lang="en-US" b="0">
                <a:solidFill>
                  <a:srgbClr val="0063E3"/>
                </a:solidFill>
              </a:rPr>
              <a:pPr algn="r"/>
              <a:t>26</a:t>
            </a:fld>
            <a:endParaRPr lang="en-US" b="0">
              <a:solidFill>
                <a:srgbClr val="0063E3"/>
              </a:solidFill>
            </a:endParaRPr>
          </a:p>
        </p:txBody>
      </p:sp>
      <p:sp>
        <p:nvSpPr>
          <p:cNvPr id="22536" name="Text Box 8"/>
          <p:cNvSpPr txBox="1">
            <a:spLocks noChangeArrowheads="1"/>
          </p:cNvSpPr>
          <p:nvPr/>
        </p:nvSpPr>
        <p:spPr bwMode="auto">
          <a:xfrm>
            <a:off x="630238" y="774700"/>
            <a:ext cx="7935912"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630238" indent="-173038">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r>
              <a:rPr lang="en-US"/>
              <a:t>Method</a:t>
            </a:r>
          </a:p>
          <a:p>
            <a:pPr>
              <a:buClr>
                <a:schemeClr val="accent2"/>
              </a:buClr>
              <a:buFont typeface="Times" charset="0"/>
              <a:buChar char="•"/>
            </a:pPr>
            <a:r>
              <a:rPr lang="en-US" b="0"/>
              <a:t>Run WCRM for linearly decreasing LAI values, simulating decreasing above-water biomass with rising water level.</a:t>
            </a:r>
          </a:p>
          <a:p>
            <a:pPr>
              <a:buClr>
                <a:schemeClr val="accent2"/>
              </a:buClr>
              <a:buFont typeface="Times" charset="0"/>
              <a:buChar char="•"/>
            </a:pPr>
            <a:r>
              <a:rPr lang="en-US" b="0"/>
              <a:t>Quantatively compare results to data and use model first principles to explain features.</a:t>
            </a:r>
          </a:p>
          <a:p>
            <a:pPr>
              <a:buClr>
                <a:schemeClr val="accent2"/>
              </a:buClr>
              <a:buFont typeface="Times" charset="0"/>
              <a:buChar char="•"/>
            </a:pPr>
            <a:r>
              <a:rPr lang="en-US" b="0"/>
              <a:t>Explore affects to red-edge with simulation.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847725" y="147638"/>
            <a:ext cx="7448550"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600"/>
              <a:t>INUNDATION EXPERIMENT AND SIMULATION</a:t>
            </a:r>
          </a:p>
        </p:txBody>
      </p:sp>
      <p:sp>
        <p:nvSpPr>
          <p:cNvPr id="23558" name="Text Box 6"/>
          <p:cNvSpPr txBox="1">
            <a:spLocks noChangeArrowheads="1"/>
          </p:cNvSpPr>
          <p:nvPr/>
        </p:nvSpPr>
        <p:spPr bwMode="auto">
          <a:xfrm>
            <a:off x="352425" y="658813"/>
            <a:ext cx="8161338" cy="1554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630238" indent="-173038">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r>
              <a:rPr lang="en-US"/>
              <a:t>Simulation</a:t>
            </a:r>
          </a:p>
          <a:p>
            <a:pPr>
              <a:buClr>
                <a:schemeClr val="accent2"/>
              </a:buClr>
              <a:buFont typeface="Times" charset="0"/>
              <a:buChar char="•"/>
            </a:pPr>
            <a:r>
              <a:rPr lang="en-US" sz="2000" b="0"/>
              <a:t>Nadir canopy reflectance was modeled for linearily decreasing LAI.</a:t>
            </a:r>
          </a:p>
          <a:p>
            <a:pPr>
              <a:buClr>
                <a:schemeClr val="accent2"/>
              </a:buClr>
              <a:buFont typeface="Times" charset="0"/>
              <a:buChar char="•"/>
            </a:pPr>
            <a:endParaRPr lang="en-US" sz="800" b="0"/>
          </a:p>
          <a:p>
            <a:pPr>
              <a:buClr>
                <a:schemeClr val="accent2"/>
              </a:buClr>
              <a:buFont typeface="Times" charset="0"/>
              <a:buChar char="•"/>
            </a:pPr>
            <a:r>
              <a:rPr lang="en-US" sz="2000" b="0"/>
              <a:t>ACRM default parameters for leaf optics were used for PROSPECT.</a:t>
            </a:r>
          </a:p>
          <a:p>
            <a:pPr>
              <a:buClr>
                <a:schemeClr val="accent2"/>
              </a:buClr>
              <a:buFont typeface="Times" charset="0"/>
              <a:buChar char="•"/>
            </a:pPr>
            <a:r>
              <a:rPr lang="en-US" sz="2000" b="0"/>
              <a:t>Leaf angle distribution set to erectophile (mode leaf angle = 90</a:t>
            </a:r>
            <a:r>
              <a:rPr lang="en-US" b="0"/>
              <a:t>°</a:t>
            </a:r>
            <a:r>
              <a:rPr lang="en-US" sz="2000" b="0"/>
              <a:t>).</a:t>
            </a:r>
          </a:p>
        </p:txBody>
      </p:sp>
      <p:pic>
        <p:nvPicPr>
          <p:cNvPr id="23559" name="Picture 7" descr="Figure_Flooded_Canopy_Simulation_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825" y="2236788"/>
            <a:ext cx="6342063" cy="4430712"/>
          </a:xfrm>
          <a:prstGeom prst="rect">
            <a:avLst/>
          </a:prstGeom>
          <a:noFill/>
          <a:extLst>
            <a:ext uri="{909E8E84-426E-40dd-AFC4-6F175D3DCCD1}">
              <a14:hiddenFill xmlns:a14="http://schemas.microsoft.com/office/drawing/2010/main">
                <a:solidFill>
                  <a:srgbClr val="FFFFFF"/>
                </a:solidFill>
              </a14:hiddenFill>
            </a:ext>
          </a:extLst>
        </p:spPr>
      </p:pic>
      <p:sp>
        <p:nvSpPr>
          <p:cNvPr id="23561" name="Text Box 9"/>
          <p:cNvSpPr txBox="1">
            <a:spLocks noChangeArrowheads="1"/>
          </p:cNvSpPr>
          <p:nvPr/>
        </p:nvSpPr>
        <p:spPr bwMode="auto">
          <a:xfrm>
            <a:off x="8636000" y="6400800"/>
            <a:ext cx="5238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a:fld id="{F1E5CCE9-DC1B-AD44-A082-A19D5BF5BF54}" type="slidenum">
              <a:rPr lang="en-US" b="0">
                <a:solidFill>
                  <a:srgbClr val="0063E3"/>
                </a:solidFill>
              </a:rPr>
              <a:pPr algn="r"/>
              <a:t>27</a:t>
            </a:fld>
            <a:endParaRPr lang="en-US" b="0">
              <a:solidFill>
                <a:srgbClr val="0063E3"/>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3"/>
          <p:cNvSpPr txBox="1">
            <a:spLocks noChangeArrowheads="1"/>
          </p:cNvSpPr>
          <p:nvPr/>
        </p:nvSpPr>
        <p:spPr bwMode="auto">
          <a:xfrm>
            <a:off x="847725" y="147638"/>
            <a:ext cx="7448550"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600"/>
              <a:t>INUNDATION EXPERIMENT AND SIMULATION</a:t>
            </a:r>
          </a:p>
        </p:txBody>
      </p:sp>
      <p:pic>
        <p:nvPicPr>
          <p:cNvPr id="25604" name="Picture 4" descr="Figure_Modeled_Shallow_Water_Spect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675" y="541199"/>
            <a:ext cx="5668963" cy="3929062"/>
          </a:xfrm>
          <a:prstGeom prst="rect">
            <a:avLst/>
          </a:prstGeom>
          <a:noFill/>
          <a:extLst>
            <a:ext uri="{909E8E84-426E-40dd-AFC4-6F175D3DCCD1}">
              <a14:hiddenFill xmlns:a14="http://schemas.microsoft.com/office/drawing/2010/main">
                <a:solidFill>
                  <a:srgbClr val="FFFFFF"/>
                </a:solidFill>
              </a14:hiddenFill>
            </a:ext>
          </a:extLst>
        </p:spPr>
      </p:pic>
      <p:sp>
        <p:nvSpPr>
          <p:cNvPr id="25605" name="Text Box 5"/>
          <p:cNvSpPr txBox="1">
            <a:spLocks noChangeArrowheads="1"/>
          </p:cNvSpPr>
          <p:nvPr/>
        </p:nvSpPr>
        <p:spPr bwMode="auto">
          <a:xfrm>
            <a:off x="344488" y="4338638"/>
            <a:ext cx="8504237"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r>
              <a:rPr lang="en-US"/>
              <a:t>Explanation (based on first principles built into model)</a:t>
            </a:r>
          </a:p>
          <a:p>
            <a:pPr>
              <a:buClr>
                <a:schemeClr val="accent2"/>
              </a:buClr>
              <a:buFont typeface="Times" charset="0"/>
              <a:buChar char="•"/>
            </a:pPr>
            <a:r>
              <a:rPr lang="en-US" sz="2000" b="0"/>
              <a:t>The low reflectance of water in the NIR causes the vegetation reflectance to decrease with LAI.</a:t>
            </a:r>
          </a:p>
          <a:p>
            <a:pPr>
              <a:buClr>
                <a:schemeClr val="accent2"/>
              </a:buClr>
              <a:buFont typeface="Times" charset="0"/>
              <a:buChar char="•"/>
            </a:pPr>
            <a:r>
              <a:rPr lang="en-US" sz="2000" b="0"/>
              <a:t>As more leaves are submerged, their high reflectance in the NIR highlights minima in the water and chlorophyll absorption just above 700 and 800 nm, causing peaks in reflectance.</a:t>
            </a:r>
          </a:p>
          <a:p>
            <a:pPr>
              <a:buClr>
                <a:schemeClr val="accent2"/>
              </a:buClr>
              <a:buFont typeface="Times" charset="0"/>
              <a:buChar char="•"/>
            </a:pPr>
            <a:r>
              <a:rPr lang="en-US" sz="2000" b="0"/>
              <a:t>The peak at 550nm is from chlorophyll reflectance.</a:t>
            </a:r>
          </a:p>
        </p:txBody>
      </p:sp>
      <p:sp>
        <p:nvSpPr>
          <p:cNvPr id="25606" name="Text Box 6"/>
          <p:cNvSpPr txBox="1">
            <a:spLocks noChangeArrowheads="1"/>
          </p:cNvSpPr>
          <p:nvPr/>
        </p:nvSpPr>
        <p:spPr bwMode="auto">
          <a:xfrm>
            <a:off x="8634413" y="6400800"/>
            <a:ext cx="5238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a:fld id="{7E5B9862-6468-3441-A5BD-61C8D2205492}" type="slidenum">
              <a:rPr lang="en-US" b="0">
                <a:solidFill>
                  <a:srgbClr val="0063E3"/>
                </a:solidFill>
              </a:rPr>
              <a:pPr algn="r"/>
              <a:t>28</a:t>
            </a:fld>
            <a:endParaRPr lang="en-US" b="0">
              <a:solidFill>
                <a:srgbClr val="0063E3"/>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Picture 6" descr="100_1457_enhanced"/>
          <p:cNvPicPr>
            <a:picLocks noChangeAspect="1" noChangeArrowheads="1"/>
          </p:cNvPicPr>
          <p:nvPr/>
        </p:nvPicPr>
        <p:blipFill>
          <a:blip r:embed="rId2">
            <a:alphaModFix amt="54000"/>
            <a:extLst>
              <a:ext uri="{28A0092B-C50C-407E-A947-70E740481C1C}">
                <a14:useLocalDpi xmlns:a14="http://schemas.microsoft.com/office/drawing/2010/main" val="0"/>
              </a:ext>
            </a:extLst>
          </a:blip>
          <a:srcRect l="13498" t="15747" r="2248" b="929"/>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alpha val="53999"/>
                  </a:srgbClr>
                </a:solidFill>
              </a14:hiddenFill>
            </a:ext>
          </a:extLst>
        </p:spPr>
      </p:pic>
      <p:sp>
        <p:nvSpPr>
          <p:cNvPr id="44036" name="Text Box 4"/>
          <p:cNvSpPr txBox="1">
            <a:spLocks noChangeArrowheads="1"/>
          </p:cNvSpPr>
          <p:nvPr/>
        </p:nvSpPr>
        <p:spPr bwMode="auto">
          <a:xfrm>
            <a:off x="2944813" y="2057400"/>
            <a:ext cx="3232150" cy="82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4800" dirty="0"/>
              <a:t>PROBLEM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44488" y="4695825"/>
            <a:ext cx="7935912"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r>
              <a:rPr lang="en-US"/>
              <a:t>Red-Edge Position Analysis</a:t>
            </a:r>
          </a:p>
          <a:p>
            <a:pPr>
              <a:buClr>
                <a:schemeClr val="accent2"/>
              </a:buClr>
              <a:buFont typeface="Times" charset="0"/>
              <a:buChar char="•"/>
            </a:pPr>
            <a:r>
              <a:rPr lang="en-US" b="0"/>
              <a:t>1</a:t>
            </a:r>
            <a:r>
              <a:rPr lang="en-US" b="0" u="sng" baseline="30000"/>
              <a:t>st</a:t>
            </a:r>
            <a:r>
              <a:rPr lang="en-US" b="0"/>
              <a:t> derivative shows changes in red-edge position.</a:t>
            </a:r>
          </a:p>
          <a:p>
            <a:pPr>
              <a:buClr>
                <a:schemeClr val="accent2"/>
              </a:buClr>
              <a:buFont typeface="Times" charset="0"/>
              <a:buChar char="•"/>
            </a:pPr>
            <a:r>
              <a:rPr lang="en-US" b="0"/>
              <a:t>Red-edge position is observed to shift downward about 20nm as water goes from minimum to maximum level.</a:t>
            </a:r>
          </a:p>
        </p:txBody>
      </p:sp>
      <p:sp>
        <p:nvSpPr>
          <p:cNvPr id="24579" name="Text Box 3"/>
          <p:cNvSpPr txBox="1">
            <a:spLocks noChangeArrowheads="1"/>
          </p:cNvSpPr>
          <p:nvPr/>
        </p:nvSpPr>
        <p:spPr bwMode="auto">
          <a:xfrm>
            <a:off x="847725" y="147638"/>
            <a:ext cx="7448550"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600"/>
              <a:t>INUNDATION EXPERIMENT AND SIMULATION</a:t>
            </a:r>
          </a:p>
        </p:txBody>
      </p:sp>
      <p:pic>
        <p:nvPicPr>
          <p:cNvPr id="24587" name="Picture 11" descr="Figure_Flood_Simulation_1st_Deriv_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925" y="635000"/>
            <a:ext cx="5729288" cy="4070350"/>
          </a:xfrm>
          <a:prstGeom prst="rect">
            <a:avLst/>
          </a:prstGeom>
          <a:noFill/>
          <a:extLst>
            <a:ext uri="{909E8E84-426E-40dd-AFC4-6F175D3DCCD1}">
              <a14:hiddenFill xmlns:a14="http://schemas.microsoft.com/office/drawing/2010/main">
                <a:solidFill>
                  <a:srgbClr val="FFFFFF"/>
                </a:solidFill>
              </a14:hiddenFill>
            </a:ext>
          </a:extLst>
        </p:spPr>
      </p:pic>
      <p:sp>
        <p:nvSpPr>
          <p:cNvPr id="24588" name="AutoShape 12"/>
          <p:cNvSpPr>
            <a:spLocks noChangeArrowheads="1"/>
          </p:cNvSpPr>
          <p:nvPr/>
        </p:nvSpPr>
        <p:spPr bwMode="auto">
          <a:xfrm>
            <a:off x="4652963" y="1219200"/>
            <a:ext cx="182562" cy="131763"/>
          </a:xfrm>
          <a:prstGeom prst="leftArrow">
            <a:avLst>
              <a:gd name="adj1" fmla="val 37352"/>
              <a:gd name="adj2" fmla="val 44581"/>
            </a:avLst>
          </a:prstGeom>
          <a:solidFill>
            <a:srgbClr val="A90127"/>
          </a:solidFill>
          <a:ln w="9525">
            <a:solidFill>
              <a:schemeClr val="tx1"/>
            </a:solidFill>
            <a:miter lim="800000"/>
            <a:headEnd/>
            <a:tailEnd/>
          </a:ln>
        </p:spPr>
        <p:txBody>
          <a:bodyPr wrap="none" anchor="ctr"/>
          <a:lstStyle/>
          <a:p>
            <a:endParaRPr lang="en-US"/>
          </a:p>
        </p:txBody>
      </p:sp>
      <p:sp>
        <p:nvSpPr>
          <p:cNvPr id="24589" name="Text Box 13"/>
          <p:cNvSpPr txBox="1">
            <a:spLocks noChangeArrowheads="1"/>
          </p:cNvSpPr>
          <p:nvPr/>
        </p:nvSpPr>
        <p:spPr bwMode="auto">
          <a:xfrm>
            <a:off x="8632825" y="6400800"/>
            <a:ext cx="5238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a:fld id="{C4D34FC5-396A-5149-BA2B-1F3BD0709204}" type="slidenum">
              <a:rPr lang="en-US" b="0">
                <a:solidFill>
                  <a:srgbClr val="0063E3"/>
                </a:solidFill>
              </a:rPr>
              <a:pPr algn="r"/>
              <a:t>29</a:t>
            </a:fld>
            <a:endParaRPr lang="en-US" b="0">
              <a:solidFill>
                <a:srgbClr val="0063E3"/>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44488" y="4695825"/>
            <a:ext cx="7935912"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r>
              <a:rPr lang="en-US"/>
              <a:t>Red-Edge Position Analysis</a:t>
            </a:r>
          </a:p>
          <a:p>
            <a:pPr>
              <a:buClr>
                <a:schemeClr val="accent2"/>
              </a:buClr>
              <a:buFont typeface="Times" charset="0"/>
              <a:buChar char="•"/>
            </a:pPr>
            <a:r>
              <a:rPr lang="en-US" b="0"/>
              <a:t>1</a:t>
            </a:r>
            <a:r>
              <a:rPr lang="en-US" b="0" u="sng" baseline="30000"/>
              <a:t>st</a:t>
            </a:r>
            <a:r>
              <a:rPr lang="en-US" b="0"/>
              <a:t> derivative shows changes in red-edge position.</a:t>
            </a:r>
          </a:p>
          <a:p>
            <a:pPr>
              <a:buClr>
                <a:schemeClr val="accent2"/>
              </a:buClr>
              <a:buFont typeface="Times" charset="0"/>
              <a:buChar char="•"/>
            </a:pPr>
            <a:r>
              <a:rPr lang="en-US" b="0"/>
              <a:t>Red-edge position is observed to shift downward about 20nm as water goes from minimum to maximum level.</a:t>
            </a:r>
          </a:p>
        </p:txBody>
      </p:sp>
      <p:sp>
        <p:nvSpPr>
          <p:cNvPr id="24579" name="Text Box 3"/>
          <p:cNvSpPr txBox="1">
            <a:spLocks noChangeArrowheads="1"/>
          </p:cNvSpPr>
          <p:nvPr/>
        </p:nvSpPr>
        <p:spPr bwMode="auto">
          <a:xfrm>
            <a:off x="847725" y="147638"/>
            <a:ext cx="7448550"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600"/>
              <a:t>INUNDATION EXPERIMENT AND SIMULATION</a:t>
            </a:r>
          </a:p>
        </p:txBody>
      </p:sp>
      <p:pic>
        <p:nvPicPr>
          <p:cNvPr id="24587" name="Picture 11" descr="Figure_Flood_Simulation_1st_Deriv_v2"/>
          <p:cNvPicPr>
            <a:picLocks noChangeAspect="1" noChangeArrowheads="1"/>
          </p:cNvPicPr>
          <p:nvPr/>
        </p:nvPicPr>
        <p:blipFill>
          <a:blip r:embed="rId2">
            <a:alphaModFix amt="73000"/>
            <a:extLst>
              <a:ext uri="{28A0092B-C50C-407E-A947-70E740481C1C}">
                <a14:useLocalDpi xmlns:a14="http://schemas.microsoft.com/office/drawing/2010/main" val="0"/>
              </a:ext>
            </a:extLst>
          </a:blip>
          <a:srcRect/>
          <a:stretch>
            <a:fillRect/>
          </a:stretch>
        </p:blipFill>
        <p:spPr bwMode="auto">
          <a:xfrm>
            <a:off x="1685925" y="635000"/>
            <a:ext cx="5729288" cy="4070350"/>
          </a:xfrm>
          <a:prstGeom prst="rect">
            <a:avLst/>
          </a:prstGeom>
          <a:noFill/>
          <a:extLst>
            <a:ext uri="{909E8E84-426E-40dd-AFC4-6F175D3DCCD1}">
              <a14:hiddenFill xmlns:a14="http://schemas.microsoft.com/office/drawing/2010/main">
                <a:solidFill>
                  <a:srgbClr val="FFFFFF"/>
                </a:solidFill>
              </a14:hiddenFill>
            </a:ext>
          </a:extLst>
        </p:spPr>
      </p:pic>
      <p:sp>
        <p:nvSpPr>
          <p:cNvPr id="24588" name="AutoShape 12"/>
          <p:cNvSpPr>
            <a:spLocks noChangeArrowheads="1"/>
          </p:cNvSpPr>
          <p:nvPr/>
        </p:nvSpPr>
        <p:spPr bwMode="auto">
          <a:xfrm>
            <a:off x="4652963" y="1219200"/>
            <a:ext cx="182562" cy="131763"/>
          </a:xfrm>
          <a:prstGeom prst="leftArrow">
            <a:avLst>
              <a:gd name="adj1" fmla="val 37352"/>
              <a:gd name="adj2" fmla="val 44581"/>
            </a:avLst>
          </a:prstGeom>
          <a:solidFill>
            <a:srgbClr val="A90127"/>
          </a:solidFill>
          <a:ln w="9525">
            <a:solidFill>
              <a:schemeClr val="tx1"/>
            </a:solidFill>
            <a:miter lim="800000"/>
            <a:headEnd/>
            <a:tailEnd/>
          </a:ln>
        </p:spPr>
        <p:txBody>
          <a:bodyPr wrap="none" anchor="ctr"/>
          <a:lstStyle/>
          <a:p>
            <a:endParaRPr lang="en-US"/>
          </a:p>
        </p:txBody>
      </p:sp>
      <p:sp>
        <p:nvSpPr>
          <p:cNvPr id="24589" name="Text Box 13"/>
          <p:cNvSpPr txBox="1">
            <a:spLocks noChangeArrowheads="1"/>
          </p:cNvSpPr>
          <p:nvPr/>
        </p:nvSpPr>
        <p:spPr bwMode="auto">
          <a:xfrm>
            <a:off x="8632825" y="6400800"/>
            <a:ext cx="5238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a:fld id="{C4D34FC5-396A-5149-BA2B-1F3BD0709204}" type="slidenum">
              <a:rPr lang="en-US" b="0">
                <a:solidFill>
                  <a:srgbClr val="0063E3"/>
                </a:solidFill>
              </a:rPr>
              <a:pPr algn="r"/>
              <a:t>30</a:t>
            </a:fld>
            <a:endParaRPr lang="en-US" b="0">
              <a:solidFill>
                <a:srgbClr val="0063E3"/>
              </a:solidFill>
            </a:endParaRPr>
          </a:p>
        </p:txBody>
      </p:sp>
      <p:sp>
        <p:nvSpPr>
          <p:cNvPr id="2" name="Freeform 1"/>
          <p:cNvSpPr/>
          <p:nvPr/>
        </p:nvSpPr>
        <p:spPr>
          <a:xfrm>
            <a:off x="4652433" y="1587500"/>
            <a:ext cx="182034" cy="1659467"/>
          </a:xfrm>
          <a:custGeom>
            <a:avLst/>
            <a:gdLst>
              <a:gd name="connsiteX0" fmla="*/ 182034 w 182034"/>
              <a:gd name="connsiteY0" fmla="*/ 0 h 1659467"/>
              <a:gd name="connsiteX1" fmla="*/ 182034 w 182034"/>
              <a:gd name="connsiteY1" fmla="*/ 114300 h 1659467"/>
              <a:gd name="connsiteX2" fmla="*/ 173567 w 182034"/>
              <a:gd name="connsiteY2" fmla="*/ 228600 h 1659467"/>
              <a:gd name="connsiteX3" fmla="*/ 173567 w 182034"/>
              <a:gd name="connsiteY3" fmla="*/ 368300 h 1659467"/>
              <a:gd name="connsiteX4" fmla="*/ 169334 w 182034"/>
              <a:gd name="connsiteY4" fmla="*/ 554567 h 1659467"/>
              <a:gd name="connsiteX5" fmla="*/ 160867 w 182034"/>
              <a:gd name="connsiteY5" fmla="*/ 745067 h 1659467"/>
              <a:gd name="connsiteX6" fmla="*/ 38100 w 182034"/>
              <a:gd name="connsiteY6" fmla="*/ 969433 h 1659467"/>
              <a:gd name="connsiteX7" fmla="*/ 29634 w 182034"/>
              <a:gd name="connsiteY7" fmla="*/ 1147233 h 1659467"/>
              <a:gd name="connsiteX8" fmla="*/ 25400 w 182034"/>
              <a:gd name="connsiteY8" fmla="*/ 1354667 h 1659467"/>
              <a:gd name="connsiteX9" fmla="*/ 0 w 182034"/>
              <a:gd name="connsiteY9" fmla="*/ 1659467 h 165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034" h="1659467">
                <a:moveTo>
                  <a:pt x="182034" y="0"/>
                </a:moveTo>
                <a:lnTo>
                  <a:pt x="182034" y="114300"/>
                </a:lnTo>
                <a:lnTo>
                  <a:pt x="173567" y="228600"/>
                </a:lnTo>
                <a:lnTo>
                  <a:pt x="173567" y="368300"/>
                </a:lnTo>
                <a:lnTo>
                  <a:pt x="169334" y="554567"/>
                </a:lnTo>
                <a:lnTo>
                  <a:pt x="160867" y="745067"/>
                </a:lnTo>
                <a:lnTo>
                  <a:pt x="38100" y="969433"/>
                </a:lnTo>
                <a:lnTo>
                  <a:pt x="29634" y="1147233"/>
                </a:lnTo>
                <a:cubicBezTo>
                  <a:pt x="28223" y="1216378"/>
                  <a:pt x="26811" y="1285522"/>
                  <a:pt x="25400" y="1354667"/>
                </a:cubicBezTo>
                <a:lnTo>
                  <a:pt x="0" y="1659467"/>
                </a:lnTo>
              </a:path>
            </a:pathLst>
          </a:custGeom>
          <a:ln w="28575" cmpd="sng">
            <a:solidFill>
              <a:schemeClr val="tx1"/>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12107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ishops_Head_2007_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0179" name="Text Box 3"/>
          <p:cNvSpPr txBox="1">
            <a:spLocks noChangeArrowheads="1"/>
          </p:cNvSpPr>
          <p:nvPr/>
        </p:nvSpPr>
        <p:spPr bwMode="auto">
          <a:xfrm>
            <a:off x="2227332" y="1604618"/>
            <a:ext cx="4687888" cy="82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4800" dirty="0"/>
              <a:t>CONCLUSIONS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577850" y="800100"/>
            <a:ext cx="8159750" cy="347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625475" indent="-1682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accent2"/>
              </a:buClr>
              <a:buFont typeface="Times" charset="0"/>
              <a:buChar char="•"/>
            </a:pPr>
            <a:r>
              <a:rPr lang="en-US" sz="2000" b="0" dirty="0"/>
              <a:t>The marsh canopy reflectance model, </a:t>
            </a:r>
            <a:r>
              <a:rPr lang="en-US" sz="2000" b="0" dirty="0" smtClean="0"/>
              <a:t>WCRM</a:t>
            </a:r>
            <a:r>
              <a:rPr lang="en-US" sz="2000" b="0" dirty="0"/>
              <a:t> </a:t>
            </a:r>
            <a:r>
              <a:rPr lang="en-US" sz="2000" b="0" dirty="0" smtClean="0"/>
              <a:t>represents a first attempt to model reflectance of an inundated canopy</a:t>
            </a:r>
            <a:r>
              <a:rPr lang="en-US" sz="2000" b="0" dirty="0" smtClean="0"/>
              <a:t>.</a:t>
            </a:r>
            <a:endParaRPr lang="en-US" sz="2000" b="0" dirty="0"/>
          </a:p>
          <a:p>
            <a:pPr>
              <a:buClr>
                <a:schemeClr val="accent2"/>
              </a:buClr>
              <a:buFont typeface="Times" charset="0"/>
              <a:buChar char="•"/>
            </a:pPr>
            <a:endParaRPr lang="en-US" sz="2000" b="0" dirty="0"/>
          </a:p>
          <a:p>
            <a:pPr>
              <a:buClr>
                <a:schemeClr val="accent2"/>
              </a:buClr>
              <a:buFont typeface="Times" charset="0"/>
              <a:buChar char="•"/>
            </a:pPr>
            <a:r>
              <a:rPr lang="en-US" sz="2000" b="0" dirty="0"/>
              <a:t>WCRM shown to reduce specular reflectance bias compared to four ACRM cases</a:t>
            </a:r>
            <a:r>
              <a:rPr lang="en-US" sz="2000" b="0" dirty="0" smtClean="0"/>
              <a:t>.</a:t>
            </a:r>
            <a:endParaRPr lang="en-US" sz="2000" b="0" dirty="0"/>
          </a:p>
          <a:p>
            <a:pPr>
              <a:buClr>
                <a:schemeClr val="accent2"/>
              </a:buClr>
              <a:buFont typeface="Times" charset="0"/>
              <a:buChar char="•"/>
            </a:pPr>
            <a:endParaRPr lang="en-US" sz="2000" b="0" dirty="0"/>
          </a:p>
          <a:p>
            <a:pPr>
              <a:buClr>
                <a:schemeClr val="accent2"/>
              </a:buClr>
              <a:buFont typeface="Times" charset="0"/>
              <a:buChar char="•"/>
            </a:pPr>
            <a:r>
              <a:rPr lang="en-US" sz="2000" b="0" dirty="0"/>
              <a:t>WCRM could qualitatively simulate spectral effects of inundation; model first principles could explain the origin of spectral features.</a:t>
            </a:r>
          </a:p>
          <a:p>
            <a:pPr>
              <a:buClr>
                <a:schemeClr val="accent2"/>
              </a:buClr>
              <a:buFont typeface="Times" charset="0"/>
              <a:buChar char="•"/>
            </a:pPr>
            <a:endParaRPr lang="en-US" sz="2000" b="0" dirty="0"/>
          </a:p>
          <a:p>
            <a:pPr>
              <a:buClr>
                <a:schemeClr val="accent2"/>
              </a:buClr>
              <a:buFont typeface="Times" charset="0"/>
              <a:buChar char="•"/>
            </a:pPr>
            <a:r>
              <a:rPr lang="en-US" sz="2000" b="0" dirty="0"/>
              <a:t>WCRM simulation demonstrated a 20nm shift in canopy red-edge as water went from minimum to maximum level</a:t>
            </a:r>
            <a:r>
              <a:rPr lang="en-US" sz="2000" b="0" dirty="0" smtClean="0"/>
              <a:t>.</a:t>
            </a:r>
            <a:endParaRPr lang="en-US" sz="2000" b="0" dirty="0"/>
          </a:p>
        </p:txBody>
      </p:sp>
      <p:sp>
        <p:nvSpPr>
          <p:cNvPr id="10243" name="Text Box 3"/>
          <p:cNvSpPr txBox="1">
            <a:spLocks noChangeArrowheads="1"/>
          </p:cNvSpPr>
          <p:nvPr/>
        </p:nvSpPr>
        <p:spPr bwMode="auto">
          <a:xfrm>
            <a:off x="2546350" y="147638"/>
            <a:ext cx="4073525"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600"/>
              <a:t>SUMMARY OF RESULTS</a:t>
            </a:r>
          </a:p>
        </p:txBody>
      </p:sp>
      <p:sp>
        <p:nvSpPr>
          <p:cNvPr id="10244" name="Text Box 4"/>
          <p:cNvSpPr txBox="1">
            <a:spLocks noChangeArrowheads="1"/>
          </p:cNvSpPr>
          <p:nvPr/>
        </p:nvSpPr>
        <p:spPr bwMode="auto">
          <a:xfrm>
            <a:off x="8636000" y="6400800"/>
            <a:ext cx="5238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a:fld id="{846D1DE4-8F08-BA45-8E50-56FFE36D69C7}" type="slidenum">
              <a:rPr lang="en-US" b="0">
                <a:solidFill>
                  <a:srgbClr val="0063E3"/>
                </a:solidFill>
              </a:rPr>
              <a:pPr algn="r"/>
              <a:t>32</a:t>
            </a:fld>
            <a:endParaRPr lang="en-US" b="0">
              <a:solidFill>
                <a:srgbClr val="0063E3"/>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p:cNvSpPr txBox="1">
            <a:spLocks noChangeArrowheads="1"/>
          </p:cNvSpPr>
          <p:nvPr/>
        </p:nvSpPr>
        <p:spPr bwMode="auto">
          <a:xfrm>
            <a:off x="3257550" y="147638"/>
            <a:ext cx="2660650"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600"/>
              <a:t>FUTURE WORK</a:t>
            </a:r>
          </a:p>
        </p:txBody>
      </p:sp>
      <p:sp>
        <p:nvSpPr>
          <p:cNvPr id="26676" name="Text Box 52"/>
          <p:cNvSpPr txBox="1">
            <a:spLocks noChangeArrowheads="1"/>
          </p:cNvSpPr>
          <p:nvPr/>
        </p:nvSpPr>
        <p:spPr bwMode="auto">
          <a:xfrm>
            <a:off x="3251366" y="519547"/>
            <a:ext cx="4817745"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600" dirty="0"/>
              <a:t>Radiance difference between ASTER 3N and 3B</a:t>
            </a:r>
          </a:p>
        </p:txBody>
      </p:sp>
      <p:pic>
        <p:nvPicPr>
          <p:cNvPr id="26678" name="Picture 54" descr="bar"/>
          <p:cNvPicPr>
            <a:picLocks noChangeAspect="1" noChangeArrowheads="1"/>
          </p:cNvPicPr>
          <p:nvPr/>
        </p:nvPicPr>
        <p:blipFill>
          <a:blip r:embed="rId2">
            <a:extLst>
              <a:ext uri="{28A0092B-C50C-407E-A947-70E740481C1C}">
                <a14:useLocalDpi xmlns:a14="http://schemas.microsoft.com/office/drawing/2010/main" val="0"/>
              </a:ext>
            </a:extLst>
          </a:blip>
          <a:srcRect t="1234" r="1463"/>
          <a:stretch>
            <a:fillRect/>
          </a:stretch>
        </p:blipFill>
        <p:spPr bwMode="auto">
          <a:xfrm>
            <a:off x="8105902" y="1215113"/>
            <a:ext cx="187940" cy="4654191"/>
          </a:xfrm>
          <a:prstGeom prst="rect">
            <a:avLst/>
          </a:prstGeom>
          <a:noFill/>
          <a:ln w="28575">
            <a:solidFill>
              <a:srgbClr val="FFAC00"/>
            </a:solidFill>
            <a:miter lim="800000"/>
            <a:headEnd/>
            <a:tailEnd/>
          </a:ln>
          <a:extLst>
            <a:ext uri="{909E8E84-426E-40dd-AFC4-6F175D3DCCD1}">
              <a14:hiddenFill xmlns:a14="http://schemas.microsoft.com/office/drawing/2010/main">
                <a:solidFill>
                  <a:srgbClr val="FFFFFF"/>
                </a:solidFill>
              </a14:hiddenFill>
            </a:ext>
          </a:extLst>
        </p:spPr>
      </p:pic>
      <p:pic>
        <p:nvPicPr>
          <p:cNvPr id="26679" name="Picture 55" descr="ASTER_20070904_3b-3n_ratio"/>
          <p:cNvPicPr>
            <a:picLocks noChangeAspect="1" noChangeArrowheads="1"/>
          </p:cNvPicPr>
          <p:nvPr/>
        </p:nvPicPr>
        <p:blipFill>
          <a:blip r:embed="rId3">
            <a:extLst>
              <a:ext uri="{28A0092B-C50C-407E-A947-70E740481C1C}">
                <a14:useLocalDpi xmlns:a14="http://schemas.microsoft.com/office/drawing/2010/main" val="0"/>
              </a:ext>
            </a:extLst>
          </a:blip>
          <a:srcRect l="20859" t="14326" r="7883" b="8261"/>
          <a:stretch>
            <a:fillRect/>
          </a:stretch>
        </p:blipFill>
        <p:spPr bwMode="auto">
          <a:xfrm>
            <a:off x="3255224" y="927671"/>
            <a:ext cx="4729422" cy="5138042"/>
          </a:xfrm>
          <a:prstGeom prst="rect">
            <a:avLst/>
          </a:prstGeom>
          <a:noFill/>
          <a:ln w="28575">
            <a:solidFill>
              <a:srgbClr val="FFAC00"/>
            </a:solidFill>
            <a:miter lim="800000"/>
            <a:headEnd/>
            <a:tailEnd/>
          </a:ln>
          <a:extLst>
            <a:ext uri="{909E8E84-426E-40dd-AFC4-6F175D3DCCD1}">
              <a14:hiddenFill xmlns:a14="http://schemas.microsoft.com/office/drawing/2010/main">
                <a:solidFill>
                  <a:srgbClr val="FFFFFF"/>
                </a:solidFill>
              </a14:hiddenFill>
            </a:ext>
          </a:extLst>
        </p:spPr>
      </p:pic>
      <p:sp>
        <p:nvSpPr>
          <p:cNvPr id="26680" name="Text Box 56"/>
          <p:cNvSpPr txBox="1">
            <a:spLocks noChangeArrowheads="1"/>
          </p:cNvSpPr>
          <p:nvPr/>
        </p:nvSpPr>
        <p:spPr bwMode="auto">
          <a:xfrm>
            <a:off x="8246005" y="5436060"/>
            <a:ext cx="685648" cy="482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t>-30</a:t>
            </a:r>
          </a:p>
        </p:txBody>
      </p:sp>
      <p:sp>
        <p:nvSpPr>
          <p:cNvPr id="26681" name="Text Box 57"/>
          <p:cNvSpPr txBox="1">
            <a:spLocks noChangeArrowheads="1"/>
          </p:cNvSpPr>
          <p:nvPr/>
        </p:nvSpPr>
        <p:spPr bwMode="auto">
          <a:xfrm>
            <a:off x="8246005" y="5044262"/>
            <a:ext cx="685648" cy="482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t>-24</a:t>
            </a:r>
          </a:p>
        </p:txBody>
      </p:sp>
      <p:sp>
        <p:nvSpPr>
          <p:cNvPr id="26682" name="Text Box 58"/>
          <p:cNvSpPr txBox="1">
            <a:spLocks noChangeArrowheads="1"/>
          </p:cNvSpPr>
          <p:nvPr/>
        </p:nvSpPr>
        <p:spPr bwMode="auto">
          <a:xfrm>
            <a:off x="8246005" y="4618294"/>
            <a:ext cx="685648" cy="482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t>-18</a:t>
            </a:r>
          </a:p>
        </p:txBody>
      </p:sp>
      <p:sp>
        <p:nvSpPr>
          <p:cNvPr id="26683" name="Text Box 59"/>
          <p:cNvSpPr txBox="1">
            <a:spLocks noChangeArrowheads="1"/>
          </p:cNvSpPr>
          <p:nvPr/>
        </p:nvSpPr>
        <p:spPr bwMode="auto">
          <a:xfrm>
            <a:off x="8246005" y="4190049"/>
            <a:ext cx="685648" cy="482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t>-12</a:t>
            </a:r>
          </a:p>
        </p:txBody>
      </p:sp>
      <p:sp>
        <p:nvSpPr>
          <p:cNvPr id="26684" name="Text Box 60"/>
          <p:cNvSpPr txBox="1">
            <a:spLocks noChangeArrowheads="1"/>
          </p:cNvSpPr>
          <p:nvPr/>
        </p:nvSpPr>
        <p:spPr bwMode="auto">
          <a:xfrm>
            <a:off x="8246005" y="3766360"/>
            <a:ext cx="523917" cy="482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t>-6</a:t>
            </a:r>
          </a:p>
        </p:txBody>
      </p:sp>
      <p:sp>
        <p:nvSpPr>
          <p:cNvPr id="26685" name="Text Box 61"/>
          <p:cNvSpPr txBox="1">
            <a:spLocks noChangeArrowheads="1"/>
          </p:cNvSpPr>
          <p:nvPr/>
        </p:nvSpPr>
        <p:spPr bwMode="auto">
          <a:xfrm>
            <a:off x="8232338" y="3335838"/>
            <a:ext cx="425968" cy="482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t>0</a:t>
            </a:r>
          </a:p>
        </p:txBody>
      </p:sp>
      <p:sp>
        <p:nvSpPr>
          <p:cNvPr id="26686" name="Text Box 62"/>
          <p:cNvSpPr txBox="1">
            <a:spLocks noChangeArrowheads="1"/>
          </p:cNvSpPr>
          <p:nvPr/>
        </p:nvSpPr>
        <p:spPr bwMode="auto">
          <a:xfrm>
            <a:off x="8246005" y="1187778"/>
            <a:ext cx="587698" cy="482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dirty="0"/>
              <a:t>30</a:t>
            </a:r>
          </a:p>
        </p:txBody>
      </p:sp>
      <p:sp>
        <p:nvSpPr>
          <p:cNvPr id="26687" name="Text Box 63"/>
          <p:cNvSpPr txBox="1">
            <a:spLocks noChangeArrowheads="1"/>
          </p:cNvSpPr>
          <p:nvPr/>
        </p:nvSpPr>
        <p:spPr bwMode="auto">
          <a:xfrm>
            <a:off x="8246005" y="1616023"/>
            <a:ext cx="587698" cy="482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t>24</a:t>
            </a:r>
          </a:p>
        </p:txBody>
      </p:sp>
      <p:sp>
        <p:nvSpPr>
          <p:cNvPr id="26688" name="Text Box 64"/>
          <p:cNvSpPr txBox="1">
            <a:spLocks noChangeArrowheads="1"/>
          </p:cNvSpPr>
          <p:nvPr/>
        </p:nvSpPr>
        <p:spPr bwMode="auto">
          <a:xfrm>
            <a:off x="8246005" y="2046547"/>
            <a:ext cx="587698" cy="482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t>18</a:t>
            </a:r>
          </a:p>
        </p:txBody>
      </p:sp>
      <p:sp>
        <p:nvSpPr>
          <p:cNvPr id="26689" name="Text Box 65"/>
          <p:cNvSpPr txBox="1">
            <a:spLocks noChangeArrowheads="1"/>
          </p:cNvSpPr>
          <p:nvPr/>
        </p:nvSpPr>
        <p:spPr bwMode="auto">
          <a:xfrm>
            <a:off x="8246005" y="2479348"/>
            <a:ext cx="587698" cy="482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t>12</a:t>
            </a:r>
          </a:p>
        </p:txBody>
      </p:sp>
      <p:sp>
        <p:nvSpPr>
          <p:cNvPr id="26690" name="Text Box 66"/>
          <p:cNvSpPr txBox="1">
            <a:spLocks noChangeArrowheads="1"/>
          </p:cNvSpPr>
          <p:nvPr/>
        </p:nvSpPr>
        <p:spPr bwMode="auto">
          <a:xfrm>
            <a:off x="8232338" y="2898481"/>
            <a:ext cx="425968" cy="482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t>6</a:t>
            </a:r>
          </a:p>
        </p:txBody>
      </p:sp>
      <p:sp>
        <p:nvSpPr>
          <p:cNvPr id="26691" name="Text Box 67"/>
          <p:cNvSpPr txBox="1">
            <a:spLocks noChangeArrowheads="1"/>
          </p:cNvSpPr>
          <p:nvPr/>
        </p:nvSpPr>
        <p:spPr bwMode="auto">
          <a:xfrm rot="16200000">
            <a:off x="7173322" y="3380289"/>
            <a:ext cx="3149219"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600" dirty="0"/>
              <a:t>Difference relative to nadir (%)</a:t>
            </a:r>
          </a:p>
        </p:txBody>
      </p:sp>
      <p:sp>
        <p:nvSpPr>
          <p:cNvPr id="26692" name="Text Box 68"/>
          <p:cNvSpPr txBox="1">
            <a:spLocks noChangeArrowheads="1"/>
          </p:cNvSpPr>
          <p:nvPr/>
        </p:nvSpPr>
        <p:spPr bwMode="auto">
          <a:xfrm>
            <a:off x="3309202" y="5588679"/>
            <a:ext cx="1466967" cy="394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4 Sept 2007</a:t>
            </a:r>
          </a:p>
        </p:txBody>
      </p:sp>
      <p:sp>
        <p:nvSpPr>
          <p:cNvPr id="27" name="Text Box 2"/>
          <p:cNvSpPr txBox="1">
            <a:spLocks noChangeArrowheads="1"/>
          </p:cNvSpPr>
          <p:nvPr/>
        </p:nvSpPr>
        <p:spPr bwMode="auto">
          <a:xfrm>
            <a:off x="165653" y="711759"/>
            <a:ext cx="3081130" cy="2554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173038" indent="-173038">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indent="0">
              <a:buClr>
                <a:schemeClr val="accent2"/>
              </a:buClr>
            </a:pPr>
            <a:r>
              <a:rPr lang="en-US" sz="2000" b="0" dirty="0" smtClean="0"/>
              <a:t>Modeling marsh canopies at </a:t>
            </a:r>
            <a:r>
              <a:rPr lang="en-US" sz="2000" b="0" dirty="0"/>
              <a:t>r</a:t>
            </a:r>
            <a:r>
              <a:rPr lang="en-US" sz="2000" b="0" dirty="0" smtClean="0"/>
              <a:t>emote </a:t>
            </a:r>
            <a:r>
              <a:rPr lang="en-US" sz="2000" b="0" dirty="0"/>
              <a:t>sensing </a:t>
            </a:r>
            <a:r>
              <a:rPr lang="en-US" sz="2000" b="0" dirty="0" smtClean="0"/>
              <a:t>scale</a:t>
            </a:r>
            <a:r>
              <a:rPr lang="en-US" sz="2000" b="0" dirty="0" smtClean="0"/>
              <a:t> applications will </a:t>
            </a:r>
            <a:r>
              <a:rPr lang="en-US" sz="2000" b="0" dirty="0"/>
              <a:t>require </a:t>
            </a:r>
            <a:r>
              <a:rPr lang="en-US" sz="2000" b="0" dirty="0" smtClean="0"/>
              <a:t>further</a:t>
            </a:r>
            <a:r>
              <a:rPr lang="en-US" sz="2000" b="0" dirty="0" smtClean="0"/>
              <a:t> </a:t>
            </a:r>
            <a:r>
              <a:rPr lang="en-US" sz="2000" b="0" dirty="0"/>
              <a:t>work to </a:t>
            </a:r>
            <a:r>
              <a:rPr lang="en-US" sz="2000" b="0" dirty="0" smtClean="0"/>
              <a:t>under-stand </a:t>
            </a:r>
            <a:r>
              <a:rPr lang="en-US" sz="2000" b="0" dirty="0"/>
              <a:t>the spectral mixing processes between </a:t>
            </a:r>
            <a:r>
              <a:rPr lang="en-US" sz="2000" b="0" dirty="0" smtClean="0"/>
              <a:t>adjacent open </a:t>
            </a:r>
            <a:r>
              <a:rPr lang="en-US" sz="2000" b="0" dirty="0"/>
              <a:t>water and marsh vegetation</a:t>
            </a:r>
            <a:r>
              <a:rPr lang="en-US" sz="2000" b="0" dirty="0" smtClean="0"/>
              <a:t>.</a:t>
            </a:r>
            <a:endParaRPr lang="en-US" sz="2000" b="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165653" y="711759"/>
            <a:ext cx="3081130" cy="2554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173038" indent="-173038">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indent="0">
              <a:buClr>
                <a:schemeClr val="accent2"/>
              </a:buClr>
            </a:pPr>
            <a:r>
              <a:rPr lang="en-US" sz="2000" b="0" dirty="0" smtClean="0"/>
              <a:t>Modeling marsh canopies at </a:t>
            </a:r>
            <a:r>
              <a:rPr lang="en-US" sz="2000" b="0" dirty="0"/>
              <a:t>r</a:t>
            </a:r>
            <a:r>
              <a:rPr lang="en-US" sz="2000" b="0" dirty="0" smtClean="0"/>
              <a:t>emote </a:t>
            </a:r>
            <a:r>
              <a:rPr lang="en-US" sz="2000" b="0" dirty="0"/>
              <a:t>sensing </a:t>
            </a:r>
            <a:r>
              <a:rPr lang="en-US" sz="2000" b="0" dirty="0" smtClean="0"/>
              <a:t>scale</a:t>
            </a:r>
            <a:r>
              <a:rPr lang="en-US" sz="2000" b="0" dirty="0" smtClean="0"/>
              <a:t> applications will </a:t>
            </a:r>
            <a:r>
              <a:rPr lang="en-US" sz="2000" b="0" dirty="0"/>
              <a:t>require </a:t>
            </a:r>
            <a:r>
              <a:rPr lang="en-US" sz="2000" b="0" dirty="0" smtClean="0"/>
              <a:t>further</a:t>
            </a:r>
            <a:r>
              <a:rPr lang="en-US" sz="2000" b="0" dirty="0" smtClean="0"/>
              <a:t> </a:t>
            </a:r>
            <a:r>
              <a:rPr lang="en-US" sz="2000" b="0" dirty="0"/>
              <a:t>work to </a:t>
            </a:r>
            <a:r>
              <a:rPr lang="en-US" sz="2000" b="0" dirty="0" smtClean="0"/>
              <a:t>under-stand </a:t>
            </a:r>
            <a:r>
              <a:rPr lang="en-US" sz="2000" b="0" dirty="0"/>
              <a:t>the spectral mixing processes between </a:t>
            </a:r>
            <a:r>
              <a:rPr lang="en-US" sz="2000" b="0" dirty="0" smtClean="0"/>
              <a:t>adjacent open </a:t>
            </a:r>
            <a:r>
              <a:rPr lang="en-US" sz="2000" b="0" dirty="0"/>
              <a:t>water and marsh vegetation</a:t>
            </a:r>
            <a:r>
              <a:rPr lang="en-US" sz="2000" b="0" dirty="0" smtClean="0"/>
              <a:t>.</a:t>
            </a:r>
            <a:endParaRPr lang="en-US" sz="2000" b="0" dirty="0"/>
          </a:p>
        </p:txBody>
      </p:sp>
      <p:sp>
        <p:nvSpPr>
          <p:cNvPr id="26627" name="Text Box 3"/>
          <p:cNvSpPr txBox="1">
            <a:spLocks noChangeArrowheads="1"/>
          </p:cNvSpPr>
          <p:nvPr/>
        </p:nvSpPr>
        <p:spPr bwMode="auto">
          <a:xfrm>
            <a:off x="3257550" y="147638"/>
            <a:ext cx="2660650"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600"/>
              <a:t>FUTURE WORK</a:t>
            </a:r>
          </a:p>
        </p:txBody>
      </p:sp>
      <p:grpSp>
        <p:nvGrpSpPr>
          <p:cNvPr id="2" name="Group 1"/>
          <p:cNvGrpSpPr/>
          <p:nvPr/>
        </p:nvGrpSpPr>
        <p:grpSpPr>
          <a:xfrm>
            <a:off x="3418737" y="883478"/>
            <a:ext cx="5117251" cy="5659846"/>
            <a:chOff x="5110163" y="2760663"/>
            <a:chExt cx="3425825" cy="3789073"/>
          </a:xfrm>
        </p:grpSpPr>
        <p:pic>
          <p:nvPicPr>
            <p:cNvPr id="26629" name="Picture 5" descr="Study_Site_inse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0163" y="2760663"/>
              <a:ext cx="3425825" cy="3783012"/>
            </a:xfrm>
            <a:prstGeom prst="rect">
              <a:avLst/>
            </a:prstGeom>
            <a:noFill/>
            <a:ln w="57150">
              <a:solidFill>
                <a:srgbClr val="3B9604"/>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6674" name="Rectangle 50"/>
            <p:cNvSpPr>
              <a:spLocks noChangeArrowheads="1"/>
            </p:cNvSpPr>
            <p:nvPr/>
          </p:nvSpPr>
          <p:spPr bwMode="auto">
            <a:xfrm>
              <a:off x="6808788" y="4826000"/>
              <a:ext cx="495300" cy="511175"/>
            </a:xfrm>
            <a:prstGeom prst="rect">
              <a:avLst/>
            </a:prstGeom>
            <a:noFill/>
            <a:ln w="9525">
              <a:solidFill>
                <a:srgbClr val="FFF7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6675" name="Rectangle 51"/>
            <p:cNvSpPr>
              <a:spLocks noChangeArrowheads="1"/>
            </p:cNvSpPr>
            <p:nvPr/>
          </p:nvSpPr>
          <p:spPr bwMode="auto">
            <a:xfrm>
              <a:off x="6805613" y="4826000"/>
              <a:ext cx="1730375" cy="1717675"/>
            </a:xfrm>
            <a:prstGeom prst="rect">
              <a:avLst/>
            </a:prstGeom>
            <a:noFill/>
            <a:ln w="9525">
              <a:solidFill>
                <a:srgbClr val="FFF7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6694" name="Text Box 70"/>
            <p:cNvSpPr txBox="1">
              <a:spLocks noChangeArrowheads="1"/>
            </p:cNvSpPr>
            <p:nvPr/>
          </p:nvSpPr>
          <p:spPr bwMode="auto">
            <a:xfrm>
              <a:off x="6797675" y="5172075"/>
              <a:ext cx="475690" cy="185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b="0" dirty="0">
                  <a:solidFill>
                    <a:srgbClr val="FFF700"/>
                  </a:solidFill>
                </a:rPr>
                <a:t>ASTER</a:t>
              </a:r>
            </a:p>
          </p:txBody>
        </p:sp>
        <p:sp>
          <p:nvSpPr>
            <p:cNvPr id="26695" name="Text Box 71"/>
            <p:cNvSpPr txBox="1">
              <a:spLocks noChangeArrowheads="1"/>
            </p:cNvSpPr>
            <p:nvPr/>
          </p:nvSpPr>
          <p:spPr bwMode="auto">
            <a:xfrm>
              <a:off x="6786064" y="6281876"/>
              <a:ext cx="734237" cy="267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b="0" dirty="0" err="1">
                  <a:solidFill>
                    <a:srgbClr val="FFF700"/>
                  </a:solidFill>
                </a:rPr>
                <a:t>HyspIRI</a:t>
              </a:r>
              <a:endParaRPr lang="en-US" sz="2000" b="0" dirty="0">
                <a:solidFill>
                  <a:srgbClr val="FFF700"/>
                </a:solidFill>
              </a:endParaRPr>
            </a:p>
          </p:txBody>
        </p:sp>
      </p:grpSp>
      <p:sp>
        <p:nvSpPr>
          <p:cNvPr id="26696" name="Text Box 72"/>
          <p:cNvSpPr txBox="1">
            <a:spLocks noChangeArrowheads="1"/>
          </p:cNvSpPr>
          <p:nvPr/>
        </p:nvSpPr>
        <p:spPr bwMode="auto">
          <a:xfrm>
            <a:off x="8637588" y="6400800"/>
            <a:ext cx="5238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a:fld id="{4F9B3153-663C-B745-8636-1294195A8E15}" type="slidenum">
              <a:rPr lang="en-US" b="0">
                <a:solidFill>
                  <a:srgbClr val="0063E3"/>
                </a:solidFill>
              </a:rPr>
              <a:pPr algn="r"/>
              <a:t>34</a:t>
            </a:fld>
            <a:endParaRPr lang="en-US" b="0">
              <a:solidFill>
                <a:srgbClr val="0063E3"/>
              </a:solidFill>
            </a:endParaRPr>
          </a:p>
        </p:txBody>
      </p:sp>
    </p:spTree>
    <p:extLst>
      <p:ext uri="{BB962C8B-B14F-4D97-AF65-F5344CB8AC3E}">
        <p14:creationId xmlns:p14="http://schemas.microsoft.com/office/powerpoint/2010/main" val="1835438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577850" y="800100"/>
            <a:ext cx="8189913" cy="4893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accent2"/>
              </a:buClr>
              <a:buFont typeface="Times" charset="0"/>
              <a:buChar char="•"/>
            </a:pPr>
            <a:r>
              <a:rPr lang="en-US" sz="2000" b="0" dirty="0"/>
              <a:t>The surface roughness </a:t>
            </a:r>
            <a:r>
              <a:rPr lang="en-US" sz="2000" b="0" dirty="0">
                <a:latin typeface="Symbol Proportional BT" charset="2"/>
                <a:cs typeface="Symbol Proportional BT" charset="2"/>
              </a:rPr>
              <a:t>s</a:t>
            </a:r>
            <a:r>
              <a:rPr lang="en-US" sz="2000" b="0" dirty="0"/>
              <a:t> is unknown and needs further study.</a:t>
            </a:r>
          </a:p>
          <a:p>
            <a:pPr>
              <a:buClr>
                <a:schemeClr val="accent2"/>
              </a:buClr>
              <a:buFont typeface="Times" charset="0"/>
              <a:buChar char="•"/>
            </a:pPr>
            <a:endParaRPr lang="en-US" sz="800" b="0" dirty="0"/>
          </a:p>
          <a:p>
            <a:pPr>
              <a:buClr>
                <a:schemeClr val="accent2"/>
              </a:buClr>
              <a:buFont typeface="Times" charset="0"/>
              <a:buChar char="•"/>
            </a:pPr>
            <a:r>
              <a:rPr lang="en-US" sz="2000" b="0" dirty="0"/>
              <a:t>Partial water cover (</a:t>
            </a:r>
            <a:r>
              <a:rPr lang="en-US" sz="2000" b="0" dirty="0">
                <a:latin typeface="Symbol Proportional BT" charset="2"/>
                <a:cs typeface="Symbol Proportional BT" charset="2"/>
              </a:rPr>
              <a:t>b </a:t>
            </a:r>
            <a:r>
              <a:rPr lang="en-US" sz="2000" b="0" dirty="0"/>
              <a:t>&lt; 1) needs further study, including better modeling of wet organic soils.</a:t>
            </a:r>
            <a:endParaRPr lang="en-US" sz="800" b="0" dirty="0"/>
          </a:p>
          <a:p>
            <a:pPr>
              <a:buClr>
                <a:schemeClr val="accent2"/>
              </a:buClr>
              <a:buFont typeface="Times" charset="0"/>
              <a:buChar char="•"/>
            </a:pPr>
            <a:endParaRPr lang="en-US" sz="800" b="0" dirty="0"/>
          </a:p>
          <a:p>
            <a:pPr>
              <a:buClr>
                <a:schemeClr val="accent2"/>
              </a:buClr>
              <a:buFont typeface="Times" charset="0"/>
              <a:buChar char="•"/>
            </a:pPr>
            <a:r>
              <a:rPr lang="en-US" sz="2000" b="0" dirty="0" smtClean="0"/>
              <a:t>The </a:t>
            </a:r>
            <a:r>
              <a:rPr lang="en-US" sz="2000" b="0" dirty="0"/>
              <a:t>vegetation component of the model may be challenged by the conditions found in marsh canopies (e.g., dark leaf reflectance, detritus, senescent leaves, and the persistence of standing dead stock in some species).  Further work is needed to address this.</a:t>
            </a:r>
          </a:p>
          <a:p>
            <a:pPr>
              <a:buClr>
                <a:schemeClr val="accent2"/>
              </a:buClr>
              <a:buFont typeface="Times" charset="0"/>
              <a:buChar char="•"/>
            </a:pPr>
            <a:endParaRPr lang="en-US" sz="800" b="0" dirty="0"/>
          </a:p>
          <a:p>
            <a:pPr>
              <a:buClr>
                <a:schemeClr val="accent2"/>
              </a:buClr>
              <a:buFont typeface="Times" charset="0"/>
              <a:buChar char="•"/>
            </a:pPr>
            <a:r>
              <a:rPr lang="en-US" sz="2000" b="0" dirty="0"/>
              <a:t>The effects of spectral effects of inundation on spectral indices (e.g., NDVI) and spectral classification should be further explored.</a:t>
            </a:r>
          </a:p>
          <a:p>
            <a:pPr>
              <a:buClr>
                <a:schemeClr val="accent2"/>
              </a:buClr>
              <a:buFont typeface="Times" charset="0"/>
              <a:buChar char="•"/>
            </a:pPr>
            <a:endParaRPr lang="en-US" sz="800" b="0" dirty="0"/>
          </a:p>
          <a:p>
            <a:pPr>
              <a:buClr>
                <a:schemeClr val="accent2"/>
              </a:buClr>
              <a:buFont typeface="Times" charset="0"/>
              <a:buChar char="•"/>
            </a:pPr>
            <a:r>
              <a:rPr lang="en-US" sz="2000" b="0" dirty="0"/>
              <a:t>The effects of high concentrations of suspended sediment on canopy reflectance should be studied.</a:t>
            </a:r>
          </a:p>
          <a:p>
            <a:pPr>
              <a:buClr>
                <a:schemeClr val="accent2"/>
              </a:buClr>
              <a:buFont typeface="Times" charset="0"/>
              <a:buChar char="•"/>
            </a:pPr>
            <a:endParaRPr lang="en-US" sz="800" b="0" dirty="0"/>
          </a:p>
          <a:p>
            <a:pPr>
              <a:buClr>
                <a:schemeClr val="accent2"/>
              </a:buClr>
              <a:buFont typeface="Times" charset="0"/>
              <a:buChar char="•"/>
            </a:pPr>
            <a:r>
              <a:rPr lang="en-US" sz="2000" b="0" dirty="0"/>
              <a:t>There is a need for a protocol for taking field measurements in wetlands.</a:t>
            </a:r>
          </a:p>
        </p:txBody>
      </p:sp>
      <p:sp>
        <p:nvSpPr>
          <p:cNvPr id="27651" name="Text Box 3"/>
          <p:cNvSpPr txBox="1">
            <a:spLocks noChangeArrowheads="1"/>
          </p:cNvSpPr>
          <p:nvPr/>
        </p:nvSpPr>
        <p:spPr bwMode="auto">
          <a:xfrm>
            <a:off x="3257550" y="147638"/>
            <a:ext cx="2660650"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600"/>
              <a:t>FUTURE WORK</a:t>
            </a:r>
          </a:p>
        </p:txBody>
      </p:sp>
      <p:sp>
        <p:nvSpPr>
          <p:cNvPr id="27653" name="Text Box 5"/>
          <p:cNvSpPr txBox="1">
            <a:spLocks noChangeArrowheads="1"/>
          </p:cNvSpPr>
          <p:nvPr/>
        </p:nvSpPr>
        <p:spPr bwMode="auto">
          <a:xfrm>
            <a:off x="8637588" y="6400800"/>
            <a:ext cx="5238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a:fld id="{6FA6F22F-8F7B-7C44-AAFD-75F5FD66E141}" type="slidenum">
              <a:rPr lang="en-US" b="0">
                <a:solidFill>
                  <a:srgbClr val="0063E3"/>
                </a:solidFill>
              </a:rPr>
              <a:pPr algn="r"/>
              <a:t>35</a:t>
            </a:fld>
            <a:endParaRPr lang="en-US" b="0">
              <a:solidFill>
                <a:srgbClr val="0063E3"/>
              </a:solidFill>
            </a:endParaRPr>
          </a:p>
        </p:txBody>
      </p:sp>
    </p:spTree>
    <p:extLst>
      <p:ext uri="{BB962C8B-B14F-4D97-AF65-F5344CB8AC3E}">
        <p14:creationId xmlns:p14="http://schemas.microsoft.com/office/powerpoint/2010/main" val="2316959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100_17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2772" name="Text Box 4"/>
          <p:cNvSpPr txBox="1">
            <a:spLocks noChangeArrowheads="1"/>
          </p:cNvSpPr>
          <p:nvPr/>
        </p:nvSpPr>
        <p:spPr bwMode="auto">
          <a:xfrm>
            <a:off x="2668588" y="1924376"/>
            <a:ext cx="3808412" cy="82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4800" dirty="0"/>
              <a:t>THANK YOU</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ChangeArrowheads="1"/>
          </p:cNvSpPr>
          <p:nvPr/>
        </p:nvSpPr>
        <p:spPr bwMode="auto">
          <a:xfrm>
            <a:off x="0" y="0"/>
            <a:ext cx="9144000" cy="6858000"/>
          </a:xfrm>
          <a:prstGeom prst="rect">
            <a:avLst/>
          </a:prstGeom>
          <a:gradFill rotWithShape="0">
            <a:gsLst>
              <a:gs pos="0">
                <a:srgbClr val="D8EDFF"/>
              </a:gs>
              <a:gs pos="100000">
                <a:srgbClr val="80DAF0"/>
              </a:gs>
            </a:gsLst>
            <a:lin ang="5400000" scaled="1"/>
          </a:gradFill>
          <a:ln w="9525">
            <a:solidFill>
              <a:schemeClr val="tx1"/>
            </a:solidFill>
            <a:miter lim="800000"/>
            <a:headEnd/>
            <a:tailEnd/>
          </a:ln>
        </p:spPr>
        <p:txBody>
          <a:bodyPr wrap="none" anchor="ctr"/>
          <a:lstStyle/>
          <a:p>
            <a:endParaRPr lang="en-US"/>
          </a:p>
        </p:txBody>
      </p:sp>
      <p:sp>
        <p:nvSpPr>
          <p:cNvPr id="2052" name="Text Box 4"/>
          <p:cNvSpPr txBox="1">
            <a:spLocks noChangeArrowheads="1"/>
          </p:cNvSpPr>
          <p:nvPr/>
        </p:nvSpPr>
        <p:spPr bwMode="auto">
          <a:xfrm>
            <a:off x="762000" y="914400"/>
            <a:ext cx="7689850" cy="483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b="0"/>
              <a:t>Tidal marshes provide valuable ecological services.</a:t>
            </a:r>
          </a:p>
          <a:p>
            <a:r>
              <a:rPr lang="en-US" b="0"/>
              <a:t>$14,397 USD per hectare per year globally*.</a:t>
            </a:r>
          </a:p>
          <a:p>
            <a:endParaRPr lang="en-US" b="0"/>
          </a:p>
          <a:p>
            <a:r>
              <a:rPr lang="en-US" b="0"/>
              <a:t>Are subject natural and anthropogenic threats; over half of marsh coverages lost since pre-industrial times.</a:t>
            </a:r>
          </a:p>
          <a:p>
            <a:endParaRPr lang="en-US" b="0"/>
          </a:p>
          <a:p>
            <a:r>
              <a:rPr lang="en-US" b="0"/>
              <a:t>Assessment and monitoring of coastal marshes support understanding and management of these resources.</a:t>
            </a:r>
          </a:p>
          <a:p>
            <a:endParaRPr lang="en-US" b="0"/>
          </a:p>
          <a:p>
            <a:r>
              <a:rPr lang="en-US" b="0"/>
              <a:t>Remote sensing is an important tool to assess and monitor tidal marshes.</a:t>
            </a:r>
          </a:p>
          <a:p>
            <a:endParaRPr lang="en-US" b="0"/>
          </a:p>
          <a:p>
            <a:r>
              <a:rPr lang="en-US" b="0"/>
              <a:t>* </a:t>
            </a:r>
            <a:r>
              <a:rPr lang="en-US" sz="1600" b="0">
                <a:solidFill>
                  <a:schemeClr val="accent2"/>
                </a:solidFill>
              </a:rPr>
              <a:t>2009 inflation-adjusted value (Bromberg-Gedan 2009)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90" name="Picture 54" descr="Figure_Diffuse_Component_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35213"/>
            <a:ext cx="9144000" cy="4386262"/>
          </a:xfrm>
          <a:prstGeom prst="rect">
            <a:avLst/>
          </a:prstGeom>
          <a:noFill/>
          <a:extLst>
            <a:ext uri="{909E8E84-426E-40dd-AFC4-6F175D3DCCD1}">
              <a14:hiddenFill xmlns:a14="http://schemas.microsoft.com/office/drawing/2010/main">
                <a:solidFill>
                  <a:srgbClr val="FFFFFF"/>
                </a:solidFill>
              </a14:hiddenFill>
            </a:ext>
          </a:extLst>
        </p:spPr>
      </p:pic>
      <p:pic>
        <p:nvPicPr>
          <p:cNvPr id="14391" name="Picture 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5525" y="1822450"/>
            <a:ext cx="4773613"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92" name="AutoShape 56"/>
          <p:cNvSpPr>
            <a:spLocks/>
          </p:cNvSpPr>
          <p:nvPr/>
        </p:nvSpPr>
        <p:spPr bwMode="auto">
          <a:xfrm rot="5400000">
            <a:off x="4867276" y="871537"/>
            <a:ext cx="131762" cy="1636713"/>
          </a:xfrm>
          <a:prstGeom prst="leftBrace">
            <a:avLst>
              <a:gd name="adj1" fmla="val 103514"/>
              <a:gd name="adj2" fmla="val 50000"/>
            </a:avLst>
          </a:prstGeom>
          <a:noFill/>
          <a:ln w="28575">
            <a:solidFill>
              <a:srgbClr val="A90127"/>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4393" name="AutoShape 57"/>
          <p:cNvSpPr>
            <a:spLocks/>
          </p:cNvSpPr>
          <p:nvPr/>
        </p:nvSpPr>
        <p:spPr bwMode="auto">
          <a:xfrm rot="5400000">
            <a:off x="6528593" y="1212057"/>
            <a:ext cx="131763" cy="996950"/>
          </a:xfrm>
          <a:prstGeom prst="leftBrace">
            <a:avLst>
              <a:gd name="adj1" fmla="val 63052"/>
              <a:gd name="adj2" fmla="val 50000"/>
            </a:avLst>
          </a:prstGeom>
          <a:noFill/>
          <a:ln w="28575">
            <a:solidFill>
              <a:srgbClr val="A90127"/>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4394" name="Text Box 58"/>
          <p:cNvSpPr txBox="1">
            <a:spLocks noChangeArrowheads="1"/>
          </p:cNvSpPr>
          <p:nvPr/>
        </p:nvSpPr>
        <p:spPr bwMode="auto">
          <a:xfrm>
            <a:off x="4376738" y="1173163"/>
            <a:ext cx="1133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0">
                <a:solidFill>
                  <a:schemeClr val="accent2"/>
                </a:solidFill>
              </a:rPr>
              <a:t>Diffuse</a:t>
            </a:r>
          </a:p>
        </p:txBody>
      </p:sp>
      <p:sp>
        <p:nvSpPr>
          <p:cNvPr id="14395" name="Text Box 59"/>
          <p:cNvSpPr txBox="1">
            <a:spLocks noChangeArrowheads="1"/>
          </p:cNvSpPr>
          <p:nvPr/>
        </p:nvSpPr>
        <p:spPr bwMode="auto">
          <a:xfrm>
            <a:off x="5930900" y="1174750"/>
            <a:ext cx="1387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0">
                <a:solidFill>
                  <a:schemeClr val="accent2"/>
                </a:solidFill>
              </a:rPr>
              <a:t>Specular</a:t>
            </a:r>
          </a:p>
        </p:txBody>
      </p:sp>
      <p:pic>
        <p:nvPicPr>
          <p:cNvPr id="14396" name="Picture 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8113" y="3943350"/>
            <a:ext cx="3741737"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97" name="Text Box 61"/>
          <p:cNvSpPr txBox="1">
            <a:spLocks noChangeArrowheads="1"/>
          </p:cNvSpPr>
          <p:nvPr/>
        </p:nvSpPr>
        <p:spPr bwMode="auto">
          <a:xfrm>
            <a:off x="1062038" y="147638"/>
            <a:ext cx="7118350"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600"/>
              <a:t>WCRM - Wetland Canopy Reflectance Model</a:t>
            </a:r>
          </a:p>
          <a:p>
            <a:pPr algn="ctr"/>
            <a:r>
              <a:rPr lang="en-US" sz="2600"/>
              <a:t>Calculations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 name="Rectangle 10"/>
          <p:cNvSpPr>
            <a:spLocks noChangeArrowheads="1"/>
          </p:cNvSpPr>
          <p:nvPr/>
        </p:nvSpPr>
        <p:spPr bwMode="auto">
          <a:xfrm>
            <a:off x="0" y="0"/>
            <a:ext cx="9144000" cy="6858000"/>
          </a:xfrm>
          <a:prstGeom prst="rect">
            <a:avLst/>
          </a:prstGeom>
          <a:gradFill rotWithShape="0">
            <a:gsLst>
              <a:gs pos="0">
                <a:srgbClr val="D8EDFF"/>
              </a:gs>
              <a:gs pos="100000">
                <a:srgbClr val="80DAF0"/>
              </a:gs>
            </a:gsLst>
            <a:lin ang="5400000" scaled="1"/>
          </a:gradFill>
          <a:ln w="9525">
            <a:solidFill>
              <a:schemeClr val="tx1"/>
            </a:solidFill>
            <a:miter lim="800000"/>
            <a:headEnd/>
            <a:tailEnd/>
          </a:ln>
        </p:spPr>
        <p:txBody>
          <a:bodyPr wrap="none" anchor="ctr"/>
          <a:lstStyle/>
          <a:p>
            <a:endParaRPr lang="en-US"/>
          </a:p>
        </p:txBody>
      </p:sp>
      <p:sp>
        <p:nvSpPr>
          <p:cNvPr id="4098" name="Text Box 2"/>
          <p:cNvSpPr txBox="1">
            <a:spLocks noChangeArrowheads="1"/>
          </p:cNvSpPr>
          <p:nvPr/>
        </p:nvSpPr>
        <p:spPr bwMode="auto">
          <a:xfrm>
            <a:off x="236538" y="884238"/>
            <a:ext cx="8589962" cy="4893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690563" indent="-23336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accent2"/>
              </a:buClr>
              <a:buFont typeface="Times" charset="0"/>
              <a:buChar char="•"/>
            </a:pPr>
            <a:r>
              <a:rPr lang="en-US" b="0" dirty="0" smtClean="0"/>
              <a:t>The study of emergent vegetation largely involves parameters familiar to the terrestrial researchers (e.g., LAI).</a:t>
            </a:r>
          </a:p>
          <a:p>
            <a:pPr>
              <a:buClr>
                <a:schemeClr val="accent2"/>
              </a:buClr>
              <a:buFont typeface="Times" charset="0"/>
              <a:buChar char="•"/>
            </a:pPr>
            <a:endParaRPr lang="en-US" b="0" dirty="0" smtClean="0"/>
          </a:p>
          <a:p>
            <a:pPr>
              <a:buClr>
                <a:schemeClr val="accent2"/>
              </a:buClr>
              <a:buFont typeface="Times" charset="0"/>
              <a:buChar char="•"/>
            </a:pPr>
            <a:r>
              <a:rPr lang="en-US" b="0" dirty="0" smtClean="0"/>
              <a:t>However, water </a:t>
            </a:r>
            <a:r>
              <a:rPr lang="en-US" b="0" dirty="0"/>
              <a:t>at the bottom of a marsh canopy produces </a:t>
            </a:r>
            <a:r>
              <a:rPr lang="en-US" dirty="0"/>
              <a:t>spectral</a:t>
            </a:r>
            <a:r>
              <a:rPr lang="en-US" b="0" dirty="0"/>
              <a:t> and </a:t>
            </a:r>
            <a:r>
              <a:rPr lang="en-US" dirty="0"/>
              <a:t>specular</a:t>
            </a:r>
            <a:r>
              <a:rPr lang="en-US" b="0" dirty="0"/>
              <a:t> reflectance properties not present in terrestrial canopies.</a:t>
            </a:r>
          </a:p>
          <a:p>
            <a:pPr>
              <a:buClr>
                <a:schemeClr val="accent2"/>
              </a:buClr>
              <a:buFont typeface="Times" charset="0"/>
              <a:buChar char="•"/>
            </a:pPr>
            <a:endParaRPr lang="en-US" b="0" dirty="0"/>
          </a:p>
          <a:p>
            <a:pPr>
              <a:buClr>
                <a:schemeClr val="accent2"/>
              </a:buClr>
              <a:buFont typeface="Times" charset="0"/>
              <a:buChar char="•"/>
            </a:pPr>
            <a:r>
              <a:rPr lang="en-US" b="0" dirty="0"/>
              <a:t>These properties can affect and even hamper conventional remote sensing applications designed for terrestrial </a:t>
            </a:r>
            <a:r>
              <a:rPr lang="en-US" b="0" dirty="0" smtClean="0"/>
              <a:t>vegetation</a:t>
            </a:r>
            <a:r>
              <a:rPr lang="en-US" b="0" dirty="0" smtClean="0"/>
              <a:t>.</a:t>
            </a:r>
            <a:endParaRPr lang="en-US" b="0" dirty="0"/>
          </a:p>
          <a:p>
            <a:pPr>
              <a:buClr>
                <a:schemeClr val="accent2"/>
              </a:buClr>
              <a:buFont typeface="Times" charset="0"/>
              <a:buChar char="•"/>
            </a:pPr>
            <a:endParaRPr lang="en-US" b="0" dirty="0"/>
          </a:p>
          <a:p>
            <a:pPr>
              <a:buClr>
                <a:schemeClr val="accent2"/>
              </a:buClr>
              <a:buFont typeface="Times" charset="0"/>
              <a:buChar char="•"/>
            </a:pPr>
            <a:r>
              <a:rPr lang="en-US" dirty="0"/>
              <a:t>No model existed that describes the effects of an aquatic background marsh canopy reflectance.</a:t>
            </a:r>
          </a:p>
        </p:txBody>
      </p:sp>
      <p:sp>
        <p:nvSpPr>
          <p:cNvPr id="4099" name="Text Box 3"/>
          <p:cNvSpPr txBox="1">
            <a:spLocks noChangeArrowheads="1"/>
          </p:cNvSpPr>
          <p:nvPr/>
        </p:nvSpPr>
        <p:spPr bwMode="auto">
          <a:xfrm>
            <a:off x="3713163" y="147638"/>
            <a:ext cx="1835150"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600"/>
              <a:t>PROBLEM</a:t>
            </a:r>
          </a:p>
        </p:txBody>
      </p:sp>
      <p:sp>
        <p:nvSpPr>
          <p:cNvPr id="4102" name="Text Box 6"/>
          <p:cNvSpPr txBox="1">
            <a:spLocks noChangeArrowheads="1"/>
          </p:cNvSpPr>
          <p:nvPr/>
        </p:nvSpPr>
        <p:spPr bwMode="auto">
          <a:xfrm>
            <a:off x="8761413" y="6381750"/>
            <a:ext cx="35401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fld id="{640A2F59-C26D-2746-9288-D3C2C9A03121}" type="slidenum">
              <a:rPr lang="en-US" b="0">
                <a:solidFill>
                  <a:srgbClr val="0063E3"/>
                </a:solidFill>
              </a:rPr>
              <a:pPr/>
              <a:t>3</a:t>
            </a:fld>
            <a:endParaRPr lang="en-US" b="0">
              <a:solidFill>
                <a:srgbClr val="0063E3"/>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6"/>
          <p:cNvSpPr>
            <a:spLocks noChangeArrowheads="1"/>
          </p:cNvSpPr>
          <p:nvPr/>
        </p:nvSpPr>
        <p:spPr bwMode="auto">
          <a:xfrm rot="-5400000">
            <a:off x="3866356" y="2899569"/>
            <a:ext cx="4022725" cy="2312988"/>
          </a:xfrm>
          <a:prstGeom prst="rect">
            <a:avLst/>
          </a:prstGeom>
          <a:solidFill>
            <a:srgbClr val="D1D1D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2295" name="Rectangle 7"/>
          <p:cNvSpPr>
            <a:spLocks noChangeArrowheads="1"/>
          </p:cNvSpPr>
          <p:nvPr/>
        </p:nvSpPr>
        <p:spPr bwMode="auto">
          <a:xfrm>
            <a:off x="2667000" y="4595813"/>
            <a:ext cx="4359275" cy="1482725"/>
          </a:xfrm>
          <a:prstGeom prst="rect">
            <a:avLst/>
          </a:prstGeom>
          <a:solidFill>
            <a:srgbClr val="D1D1D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2296" name="Rectangle 8"/>
          <p:cNvSpPr>
            <a:spLocks noChangeArrowheads="1"/>
          </p:cNvSpPr>
          <p:nvPr/>
        </p:nvSpPr>
        <p:spPr bwMode="auto">
          <a:xfrm>
            <a:off x="3565525" y="2082800"/>
            <a:ext cx="939800" cy="742950"/>
          </a:xfrm>
          <a:prstGeom prst="rect">
            <a:avLst/>
          </a:prstGeom>
          <a:solidFill>
            <a:srgbClr val="A4D31F"/>
          </a:solidFill>
          <a:ln w="9525">
            <a:solidFill>
              <a:schemeClr val="tx1"/>
            </a:solidFill>
            <a:miter lim="800000"/>
            <a:headEnd/>
            <a:tailEnd/>
          </a:ln>
        </p:spPr>
        <p:txBody>
          <a:bodyPr wrap="none" anchor="ctr"/>
          <a:lstStyle/>
          <a:p>
            <a:pPr algn="ctr"/>
            <a:r>
              <a:rPr lang="en-US" sz="1200"/>
              <a:t>Lee</a:t>
            </a:r>
          </a:p>
          <a:p>
            <a:pPr algn="ctr"/>
            <a:r>
              <a:rPr lang="en-US" sz="1200"/>
              <a:t>Shallow</a:t>
            </a:r>
          </a:p>
          <a:p>
            <a:pPr algn="ctr"/>
            <a:r>
              <a:rPr lang="en-US" sz="1200"/>
              <a:t>Water</a:t>
            </a:r>
          </a:p>
          <a:p>
            <a:pPr algn="ctr"/>
            <a:r>
              <a:rPr lang="en-US" sz="1200"/>
              <a:t>Model</a:t>
            </a:r>
          </a:p>
        </p:txBody>
      </p:sp>
      <p:sp>
        <p:nvSpPr>
          <p:cNvPr id="12297" name="Rectangle 9"/>
          <p:cNvSpPr>
            <a:spLocks noChangeArrowheads="1"/>
          </p:cNvSpPr>
          <p:nvPr/>
        </p:nvSpPr>
        <p:spPr bwMode="auto">
          <a:xfrm>
            <a:off x="1873250" y="2082800"/>
            <a:ext cx="941388" cy="742950"/>
          </a:xfrm>
          <a:prstGeom prst="rect">
            <a:avLst/>
          </a:prstGeom>
          <a:solidFill>
            <a:srgbClr val="C0FCFF"/>
          </a:solidFill>
          <a:ln w="9525">
            <a:solidFill>
              <a:schemeClr val="tx1"/>
            </a:solidFill>
            <a:miter lim="800000"/>
            <a:headEnd/>
            <a:tailEnd/>
          </a:ln>
        </p:spPr>
        <p:txBody>
          <a:bodyPr wrap="none" anchor="ctr"/>
          <a:lstStyle/>
          <a:p>
            <a:pPr algn="ctr"/>
            <a:r>
              <a:rPr lang="en-US" sz="1200"/>
              <a:t>Cox-Munk</a:t>
            </a:r>
          </a:p>
          <a:p>
            <a:pPr algn="ctr"/>
            <a:r>
              <a:rPr lang="en-US" sz="1200"/>
              <a:t>Specular</a:t>
            </a:r>
          </a:p>
          <a:p>
            <a:pPr algn="ctr"/>
            <a:r>
              <a:rPr lang="en-US" sz="1200"/>
              <a:t>Reflectance</a:t>
            </a:r>
          </a:p>
          <a:p>
            <a:pPr algn="ctr"/>
            <a:r>
              <a:rPr lang="en-US" sz="1200"/>
              <a:t>Model</a:t>
            </a:r>
          </a:p>
        </p:txBody>
      </p:sp>
      <p:sp>
        <p:nvSpPr>
          <p:cNvPr id="12298" name="Rectangle 10"/>
          <p:cNvSpPr>
            <a:spLocks noChangeArrowheads="1"/>
          </p:cNvSpPr>
          <p:nvPr/>
        </p:nvSpPr>
        <p:spPr bwMode="auto">
          <a:xfrm>
            <a:off x="2854325" y="2868613"/>
            <a:ext cx="668338" cy="342900"/>
          </a:xfrm>
          <a:prstGeom prst="rect">
            <a:avLst/>
          </a:prstGeom>
          <a:solidFill>
            <a:schemeClr val="bg1"/>
          </a:solidFill>
          <a:ln w="19050">
            <a:solidFill>
              <a:schemeClr val="tx1"/>
            </a:solidFill>
            <a:miter lim="800000"/>
            <a:headEnd/>
            <a:tailEnd/>
          </a:ln>
        </p:spPr>
        <p:txBody>
          <a:bodyPr wrap="none" anchor="ctr"/>
          <a:lstStyle/>
          <a:p>
            <a:pPr algn="ctr"/>
            <a:r>
              <a:rPr lang="en-US" sz="1600" b="0"/>
              <a:t>✕</a:t>
            </a:r>
            <a:r>
              <a:rPr lang="en-US" sz="1600">
                <a:latin typeface="Symbol" charset="0"/>
                <a:sym typeface="Symbol" charset="0"/>
              </a:rPr>
              <a:t></a:t>
            </a:r>
          </a:p>
        </p:txBody>
      </p:sp>
      <p:sp>
        <p:nvSpPr>
          <p:cNvPr id="12300" name="Rectangle 12"/>
          <p:cNvSpPr>
            <a:spLocks noChangeArrowheads="1"/>
          </p:cNvSpPr>
          <p:nvPr/>
        </p:nvSpPr>
        <p:spPr bwMode="auto">
          <a:xfrm>
            <a:off x="4765675" y="2082800"/>
            <a:ext cx="941388" cy="742950"/>
          </a:xfrm>
          <a:prstGeom prst="rect">
            <a:avLst/>
          </a:prstGeom>
          <a:solidFill>
            <a:srgbClr val="06CE20"/>
          </a:solidFill>
          <a:ln w="9525">
            <a:solidFill>
              <a:schemeClr val="tx1"/>
            </a:solidFill>
            <a:miter lim="800000"/>
            <a:headEnd/>
            <a:tailEnd/>
          </a:ln>
        </p:spPr>
        <p:txBody>
          <a:bodyPr wrap="none" anchor="ctr"/>
          <a:lstStyle/>
          <a:p>
            <a:pPr algn="ctr"/>
            <a:r>
              <a:rPr lang="en-US" sz="1200"/>
              <a:t>PROSPECT</a:t>
            </a:r>
          </a:p>
          <a:p>
            <a:pPr algn="ctr"/>
            <a:r>
              <a:rPr lang="en-US" sz="1200"/>
              <a:t>Leaf</a:t>
            </a:r>
          </a:p>
          <a:p>
            <a:pPr algn="ctr"/>
            <a:r>
              <a:rPr lang="en-US" sz="1200"/>
              <a:t>Model</a:t>
            </a:r>
          </a:p>
        </p:txBody>
      </p:sp>
      <p:sp>
        <p:nvSpPr>
          <p:cNvPr id="12301" name="Rectangle 13"/>
          <p:cNvSpPr>
            <a:spLocks noChangeArrowheads="1"/>
          </p:cNvSpPr>
          <p:nvPr/>
        </p:nvSpPr>
        <p:spPr bwMode="auto">
          <a:xfrm>
            <a:off x="2717800" y="4675188"/>
            <a:ext cx="941388" cy="544512"/>
          </a:xfrm>
          <a:prstGeom prst="rect">
            <a:avLst/>
          </a:prstGeom>
          <a:solidFill>
            <a:srgbClr val="B7B07E"/>
          </a:solidFill>
          <a:ln w="9525">
            <a:solidFill>
              <a:schemeClr val="tx1"/>
            </a:solidFill>
            <a:miter lim="800000"/>
            <a:headEnd/>
            <a:tailEnd/>
          </a:ln>
        </p:spPr>
        <p:txBody>
          <a:bodyPr wrap="none" anchor="ctr"/>
          <a:lstStyle/>
          <a:p>
            <a:pPr algn="ctr"/>
            <a:r>
              <a:rPr lang="en-US" sz="1200"/>
              <a:t>Walthall</a:t>
            </a:r>
          </a:p>
          <a:p>
            <a:pPr algn="ctr"/>
            <a:r>
              <a:rPr lang="en-US" sz="1200"/>
              <a:t>Soil BRDF</a:t>
            </a:r>
          </a:p>
          <a:p>
            <a:pPr algn="ctr"/>
            <a:r>
              <a:rPr lang="en-US" sz="1200"/>
              <a:t>Model</a:t>
            </a:r>
          </a:p>
        </p:txBody>
      </p:sp>
      <p:sp>
        <p:nvSpPr>
          <p:cNvPr id="12302" name="Rectangle 14"/>
          <p:cNvSpPr>
            <a:spLocks noChangeArrowheads="1"/>
          </p:cNvSpPr>
          <p:nvPr/>
        </p:nvSpPr>
        <p:spPr bwMode="auto">
          <a:xfrm>
            <a:off x="5929313" y="2100263"/>
            <a:ext cx="1055687" cy="717550"/>
          </a:xfrm>
          <a:prstGeom prst="rect">
            <a:avLst/>
          </a:prstGeom>
          <a:solidFill>
            <a:srgbClr val="79C682"/>
          </a:solidFill>
          <a:ln w="9525">
            <a:solidFill>
              <a:schemeClr val="tx1"/>
            </a:solidFill>
            <a:miter lim="800000"/>
            <a:headEnd/>
            <a:tailEnd/>
          </a:ln>
        </p:spPr>
        <p:txBody>
          <a:bodyPr wrap="none" anchor="ctr"/>
          <a:lstStyle/>
          <a:p>
            <a:pPr algn="ctr"/>
            <a:r>
              <a:rPr lang="en-US" sz="1200"/>
              <a:t>N-K Markov</a:t>
            </a:r>
          </a:p>
          <a:p>
            <a:pPr algn="ctr"/>
            <a:r>
              <a:rPr lang="en-US" sz="1200"/>
              <a:t>Chain Canopy</a:t>
            </a:r>
          </a:p>
          <a:p>
            <a:pPr algn="ctr"/>
            <a:r>
              <a:rPr lang="en-US" sz="1200"/>
              <a:t>Reflectance</a:t>
            </a:r>
          </a:p>
          <a:p>
            <a:pPr algn="ctr"/>
            <a:r>
              <a:rPr lang="en-US" sz="1200"/>
              <a:t> Model</a:t>
            </a:r>
          </a:p>
        </p:txBody>
      </p:sp>
      <p:sp>
        <p:nvSpPr>
          <p:cNvPr id="12303" name="Text Box 15"/>
          <p:cNvSpPr txBox="1">
            <a:spLocks noChangeArrowheads="1"/>
          </p:cNvSpPr>
          <p:nvPr/>
        </p:nvSpPr>
        <p:spPr bwMode="auto">
          <a:xfrm>
            <a:off x="4281488" y="4940300"/>
            <a:ext cx="2284412"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b="0"/>
              <a:t>Original ACRM path for</a:t>
            </a:r>
          </a:p>
          <a:p>
            <a:r>
              <a:rPr lang="en-US" sz="1600" b="0"/>
              <a:t>substrate reflectance</a:t>
            </a:r>
          </a:p>
        </p:txBody>
      </p:sp>
      <p:sp>
        <p:nvSpPr>
          <p:cNvPr id="12308" name="Text Box 20"/>
          <p:cNvSpPr txBox="1">
            <a:spLocks noChangeArrowheads="1"/>
          </p:cNvSpPr>
          <p:nvPr/>
        </p:nvSpPr>
        <p:spPr bwMode="auto">
          <a:xfrm>
            <a:off x="3478213" y="1495425"/>
            <a:ext cx="1195387"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600" b="0" baseline="-25000"/>
              <a:t> </a:t>
            </a:r>
            <a:r>
              <a:rPr lang="en-US" sz="1600" b="0">
                <a:latin typeface="Symbol" charset="0"/>
                <a:sym typeface="Symbol" charset="0"/>
              </a:rPr>
              <a:t></a:t>
            </a:r>
            <a:r>
              <a:rPr lang="en-US" sz="1600" b="0"/>
              <a:t>r</a:t>
            </a:r>
            <a:r>
              <a:rPr lang="en-US" sz="1600" b="0" baseline="-25000"/>
              <a:t>b</a:t>
            </a:r>
            <a:r>
              <a:rPr lang="en-US" sz="1600" b="0"/>
              <a:t>, C</a:t>
            </a:r>
            <a:r>
              <a:rPr lang="en-US" sz="1600" b="0" i="1" baseline="-25000">
                <a:latin typeface="Times New Roman" charset="0"/>
              </a:rPr>
              <a:t>a</a:t>
            </a:r>
            <a:r>
              <a:rPr lang="en-US" sz="1600" b="0"/>
              <a:t>,</a:t>
            </a:r>
          </a:p>
          <a:p>
            <a:r>
              <a:rPr lang="en-US" sz="1600" b="0"/>
              <a:t>SPM, </a:t>
            </a:r>
            <a:r>
              <a:rPr lang="en-US" sz="1600" b="0">
                <a:latin typeface="Lucida Blackletter" charset="0"/>
              </a:rPr>
              <a:t>R, </a:t>
            </a:r>
            <a:r>
              <a:rPr lang="en-US" sz="1600" b="0"/>
              <a:t>H </a:t>
            </a:r>
          </a:p>
        </p:txBody>
      </p:sp>
      <p:sp>
        <p:nvSpPr>
          <p:cNvPr id="12309" name="Text Box 21"/>
          <p:cNvSpPr txBox="1">
            <a:spLocks noChangeArrowheads="1"/>
          </p:cNvSpPr>
          <p:nvPr/>
        </p:nvSpPr>
        <p:spPr bwMode="auto">
          <a:xfrm>
            <a:off x="1671638" y="1768475"/>
            <a:ext cx="143827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600" b="0">
                <a:latin typeface="Symbol" charset="0"/>
                <a:sym typeface="Symbol" charset="0"/>
              </a:rPr>
              <a:t></a:t>
            </a:r>
            <a:r>
              <a:rPr lang="en-US" sz="1600" b="0" baseline="-25000"/>
              <a:t>i</a:t>
            </a:r>
            <a:r>
              <a:rPr lang="en-US" sz="1600" b="0"/>
              <a:t>,</a:t>
            </a:r>
            <a:r>
              <a:rPr lang="en-US" sz="1600" b="0" baseline="-25000"/>
              <a:t> </a:t>
            </a:r>
            <a:r>
              <a:rPr lang="en-US" sz="1600" b="0">
                <a:latin typeface="Symbol" charset="0"/>
                <a:sym typeface="Symbol" charset="0"/>
              </a:rPr>
              <a:t></a:t>
            </a:r>
            <a:r>
              <a:rPr lang="en-US" sz="1600" b="0" baseline="-25000"/>
              <a:t>i</a:t>
            </a:r>
            <a:r>
              <a:rPr lang="en-US" sz="1600" b="0"/>
              <a:t>,</a:t>
            </a:r>
            <a:r>
              <a:rPr lang="en-US" sz="1600" b="0" baseline="-25000"/>
              <a:t> </a:t>
            </a:r>
            <a:r>
              <a:rPr lang="en-US" sz="1600" b="0">
                <a:latin typeface="Symbol" charset="0"/>
                <a:sym typeface="Symbol" charset="0"/>
              </a:rPr>
              <a:t></a:t>
            </a:r>
            <a:r>
              <a:rPr lang="en-US" sz="1600" b="0" baseline="-25000"/>
              <a:t>r</a:t>
            </a:r>
            <a:r>
              <a:rPr lang="en-US" sz="1600" b="0"/>
              <a:t>,</a:t>
            </a:r>
            <a:r>
              <a:rPr lang="en-US" sz="1600" b="0" baseline="-25000"/>
              <a:t> </a:t>
            </a:r>
            <a:r>
              <a:rPr lang="en-US" sz="1600" b="0">
                <a:latin typeface="Symbol" charset="0"/>
                <a:sym typeface="Symbol" charset="0"/>
              </a:rPr>
              <a:t></a:t>
            </a:r>
            <a:r>
              <a:rPr lang="en-US" sz="1600" b="0" baseline="-25000"/>
              <a:t>r</a:t>
            </a:r>
            <a:r>
              <a:rPr lang="en-US" sz="1600" b="0"/>
              <a:t>,</a:t>
            </a:r>
            <a:r>
              <a:rPr lang="en-US" sz="1600" b="0" baseline="-25000"/>
              <a:t> </a:t>
            </a:r>
            <a:r>
              <a:rPr lang="en-US" sz="1600" b="0">
                <a:latin typeface="Symbol" charset="0"/>
                <a:sym typeface="Symbol" charset="0"/>
              </a:rPr>
              <a:t></a:t>
            </a:r>
          </a:p>
        </p:txBody>
      </p:sp>
      <p:sp>
        <p:nvSpPr>
          <p:cNvPr id="12310" name="Rectangle 22"/>
          <p:cNvSpPr>
            <a:spLocks noChangeArrowheads="1"/>
          </p:cNvSpPr>
          <p:nvPr/>
        </p:nvSpPr>
        <p:spPr bwMode="auto">
          <a:xfrm>
            <a:off x="2717800" y="5495925"/>
            <a:ext cx="941388" cy="544513"/>
          </a:xfrm>
          <a:prstGeom prst="rect">
            <a:avLst/>
          </a:prstGeom>
          <a:solidFill>
            <a:srgbClr val="B7B07E"/>
          </a:solidFill>
          <a:ln w="9525">
            <a:solidFill>
              <a:schemeClr val="tx1"/>
            </a:solidFill>
            <a:miter lim="800000"/>
            <a:headEnd/>
            <a:tailEnd/>
          </a:ln>
        </p:spPr>
        <p:txBody>
          <a:bodyPr wrap="none" anchor="ctr"/>
          <a:lstStyle/>
          <a:p>
            <a:pPr algn="ctr"/>
            <a:r>
              <a:rPr lang="en-US" sz="1200"/>
              <a:t>Price Soil</a:t>
            </a:r>
          </a:p>
          <a:p>
            <a:pPr algn="ctr"/>
            <a:r>
              <a:rPr lang="en-US" sz="1200"/>
              <a:t>Spectrum</a:t>
            </a:r>
          </a:p>
          <a:p>
            <a:pPr algn="ctr"/>
            <a:r>
              <a:rPr lang="en-US" sz="1200"/>
              <a:t>Model</a:t>
            </a:r>
          </a:p>
        </p:txBody>
      </p:sp>
      <p:sp>
        <p:nvSpPr>
          <p:cNvPr id="12312" name="Text Box 24"/>
          <p:cNvSpPr txBox="1">
            <a:spLocks noChangeArrowheads="1"/>
          </p:cNvSpPr>
          <p:nvPr/>
        </p:nvSpPr>
        <p:spPr bwMode="auto">
          <a:xfrm>
            <a:off x="2486025" y="6053138"/>
            <a:ext cx="1541463"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600" b="0">
                <a:latin typeface="Symbol" charset="0"/>
                <a:sym typeface="Symbol" charset="0"/>
              </a:rPr>
              <a:t></a:t>
            </a:r>
            <a:r>
              <a:rPr lang="en-US" sz="1600" b="0" baseline="-25000"/>
              <a:t>i</a:t>
            </a:r>
            <a:r>
              <a:rPr lang="en-US" sz="1600" b="0"/>
              <a:t>,</a:t>
            </a:r>
            <a:r>
              <a:rPr lang="en-US" sz="1600" b="0" baseline="-25000"/>
              <a:t> </a:t>
            </a:r>
            <a:r>
              <a:rPr lang="en-US" sz="1600" b="0">
                <a:latin typeface="Symbol" charset="0"/>
                <a:sym typeface="Symbol" charset="0"/>
              </a:rPr>
              <a:t></a:t>
            </a:r>
            <a:r>
              <a:rPr lang="en-US" sz="1600" b="0" baseline="-25000"/>
              <a:t>i</a:t>
            </a:r>
            <a:r>
              <a:rPr lang="en-US" sz="1600" b="0"/>
              <a:t>,</a:t>
            </a:r>
            <a:r>
              <a:rPr lang="en-US" sz="1600" b="0" baseline="-25000"/>
              <a:t> </a:t>
            </a:r>
            <a:r>
              <a:rPr lang="en-US" sz="1600" b="0">
                <a:latin typeface="Symbol" charset="0"/>
                <a:sym typeface="Symbol" charset="0"/>
              </a:rPr>
              <a:t></a:t>
            </a:r>
            <a:r>
              <a:rPr lang="en-US" sz="1600" b="0" baseline="-25000"/>
              <a:t>r</a:t>
            </a:r>
            <a:r>
              <a:rPr lang="en-US" sz="1600" b="0"/>
              <a:t>,</a:t>
            </a:r>
            <a:r>
              <a:rPr lang="en-US" sz="1600" b="0" baseline="-25000"/>
              <a:t> </a:t>
            </a:r>
            <a:r>
              <a:rPr lang="en-US" sz="1600" b="0">
                <a:latin typeface="Symbol" charset="0"/>
                <a:sym typeface="Symbol" charset="0"/>
              </a:rPr>
              <a:t></a:t>
            </a:r>
            <a:r>
              <a:rPr lang="en-US" sz="1600" b="0" baseline="-25000"/>
              <a:t>r</a:t>
            </a:r>
            <a:r>
              <a:rPr lang="en-US" sz="1600" b="0"/>
              <a:t>,</a:t>
            </a:r>
            <a:r>
              <a:rPr lang="en-US" sz="1600" b="0" baseline="-25000"/>
              <a:t> </a:t>
            </a:r>
            <a:endParaRPr lang="en-US" sz="1600" b="0"/>
          </a:p>
          <a:p>
            <a:r>
              <a:rPr lang="en-US" sz="1600" b="0"/>
              <a:t>s</a:t>
            </a:r>
            <a:r>
              <a:rPr lang="en-US" sz="1600" b="0" baseline="-25000"/>
              <a:t>1</a:t>
            </a:r>
            <a:r>
              <a:rPr lang="en-US" sz="1600" b="0"/>
              <a:t>, s</a:t>
            </a:r>
            <a:r>
              <a:rPr lang="en-US" sz="1600" b="0" baseline="-25000"/>
              <a:t>2</a:t>
            </a:r>
            <a:r>
              <a:rPr lang="en-US" sz="1600" b="0"/>
              <a:t>, s</a:t>
            </a:r>
            <a:r>
              <a:rPr lang="en-US" sz="1600" b="0" baseline="-25000"/>
              <a:t>3</a:t>
            </a:r>
            <a:r>
              <a:rPr lang="en-US" sz="1600" b="0"/>
              <a:t>, s</a:t>
            </a:r>
            <a:r>
              <a:rPr lang="en-US" sz="1600" b="0" baseline="-25000"/>
              <a:t>4</a:t>
            </a:r>
            <a:r>
              <a:rPr lang="en-US" sz="1600" b="0"/>
              <a:t>,</a:t>
            </a:r>
            <a:r>
              <a:rPr lang="en-US" sz="1600" b="0" baseline="-25000"/>
              <a:t> </a:t>
            </a:r>
            <a:r>
              <a:rPr lang="en-US" sz="1600" b="0">
                <a:latin typeface="Symbol" charset="0"/>
                <a:sym typeface="Symbol" charset="0"/>
              </a:rPr>
              <a:t></a:t>
            </a:r>
            <a:r>
              <a:rPr lang="en-US" sz="1600" b="0"/>
              <a:t>*</a:t>
            </a:r>
          </a:p>
        </p:txBody>
      </p:sp>
      <p:sp>
        <p:nvSpPr>
          <p:cNvPr id="12313" name="Text Box 25"/>
          <p:cNvSpPr txBox="1">
            <a:spLocks noChangeArrowheads="1"/>
          </p:cNvSpPr>
          <p:nvPr/>
        </p:nvSpPr>
        <p:spPr bwMode="auto">
          <a:xfrm>
            <a:off x="4627563" y="1006475"/>
            <a:ext cx="1543050" cy="106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600" b="0">
                <a:latin typeface="Symbol" charset="0"/>
                <a:sym typeface="Symbol" charset="0"/>
              </a:rPr>
              <a:t> </a:t>
            </a:r>
            <a:r>
              <a:rPr lang="en-US" sz="1600" b="0"/>
              <a:t>n,</a:t>
            </a:r>
            <a:r>
              <a:rPr lang="en-US" sz="1600" b="0">
                <a:latin typeface="Symbol" charset="0"/>
                <a:sym typeface="Symbol" charset="0"/>
              </a:rPr>
              <a:t> </a:t>
            </a:r>
            <a:r>
              <a:rPr lang="en-US" sz="1600" b="0"/>
              <a:t>nr,</a:t>
            </a:r>
          </a:p>
          <a:p>
            <a:r>
              <a:rPr lang="en-US" sz="1600" b="0"/>
              <a:t>SLW,</a:t>
            </a:r>
          </a:p>
          <a:p>
            <a:r>
              <a:rPr lang="en-US" sz="1600" b="0"/>
              <a:t>C</a:t>
            </a:r>
            <a:r>
              <a:rPr lang="en-US" sz="1600" b="0" baseline="-25000"/>
              <a:t>ab</a:t>
            </a:r>
            <a:r>
              <a:rPr lang="en-US" sz="1600" b="0"/>
              <a:t>, C</a:t>
            </a:r>
            <a:r>
              <a:rPr lang="en-US" sz="1600" b="0" baseline="-25000"/>
              <a:t>w</a:t>
            </a:r>
            <a:r>
              <a:rPr lang="en-US" sz="1600" b="0"/>
              <a:t>, </a:t>
            </a:r>
            <a:r>
              <a:rPr lang="en-US" sz="1600" b="0">
                <a:solidFill>
                  <a:srgbClr val="AAAAAA"/>
                </a:solidFill>
              </a:rPr>
              <a:t>C</a:t>
            </a:r>
            <a:r>
              <a:rPr lang="en-US" sz="1600" b="0" baseline="-25000">
                <a:solidFill>
                  <a:srgbClr val="AAAAAA"/>
                </a:solidFill>
              </a:rPr>
              <a:t>ar</a:t>
            </a:r>
            <a:r>
              <a:rPr lang="en-US" sz="1600" b="0"/>
              <a:t>,</a:t>
            </a:r>
          </a:p>
          <a:p>
            <a:r>
              <a:rPr lang="en-US" sz="1600" b="0"/>
              <a:t>C</a:t>
            </a:r>
            <a:r>
              <a:rPr lang="en-US" sz="1600" b="0" baseline="-25000"/>
              <a:t>br</a:t>
            </a:r>
            <a:r>
              <a:rPr lang="en-US" sz="1600" b="0"/>
              <a:t>, C</a:t>
            </a:r>
            <a:r>
              <a:rPr lang="en-US" sz="1600" b="0" baseline="-25000"/>
              <a:t>dry</a:t>
            </a:r>
            <a:r>
              <a:rPr lang="en-US" sz="1600" b="0"/>
              <a:t> </a:t>
            </a:r>
          </a:p>
        </p:txBody>
      </p:sp>
      <p:sp>
        <p:nvSpPr>
          <p:cNvPr id="12314" name="Text Box 26"/>
          <p:cNvSpPr txBox="1">
            <a:spLocks noChangeArrowheads="1"/>
          </p:cNvSpPr>
          <p:nvPr/>
        </p:nvSpPr>
        <p:spPr bwMode="auto">
          <a:xfrm>
            <a:off x="5903913" y="1266825"/>
            <a:ext cx="1682750" cy="82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600" b="0"/>
              <a:t>LAI, </a:t>
            </a:r>
          </a:p>
          <a:p>
            <a:r>
              <a:rPr lang="en-US" sz="1600" b="0">
                <a:latin typeface="Symbol" charset="0"/>
                <a:sym typeface="Symbol" charset="0"/>
              </a:rPr>
              <a:t></a:t>
            </a:r>
            <a:r>
              <a:rPr lang="en-US" sz="1600" b="0" baseline="-25000"/>
              <a:t>i</a:t>
            </a:r>
            <a:r>
              <a:rPr lang="en-US" sz="1600" b="0"/>
              <a:t>,</a:t>
            </a:r>
            <a:r>
              <a:rPr lang="en-US" sz="1600" b="0" baseline="-25000"/>
              <a:t> </a:t>
            </a:r>
            <a:r>
              <a:rPr lang="en-US" sz="1600" b="0">
                <a:latin typeface="Symbol" charset="0"/>
                <a:sym typeface="Symbol" charset="0"/>
              </a:rPr>
              <a:t></a:t>
            </a:r>
            <a:r>
              <a:rPr lang="en-US" sz="1600" b="0" baseline="-25000"/>
              <a:t>i</a:t>
            </a:r>
            <a:r>
              <a:rPr lang="en-US" sz="1600" b="0"/>
              <a:t>,</a:t>
            </a:r>
            <a:r>
              <a:rPr lang="en-US" sz="1600" b="0" baseline="-25000"/>
              <a:t> </a:t>
            </a:r>
            <a:r>
              <a:rPr lang="en-US" sz="1600" b="0">
                <a:latin typeface="Symbol" charset="0"/>
                <a:sym typeface="Symbol" charset="0"/>
              </a:rPr>
              <a:t></a:t>
            </a:r>
            <a:r>
              <a:rPr lang="en-US" sz="1600" b="0" baseline="-25000"/>
              <a:t>r</a:t>
            </a:r>
            <a:r>
              <a:rPr lang="en-US" sz="1600" b="0"/>
              <a:t>,</a:t>
            </a:r>
            <a:r>
              <a:rPr lang="en-US" sz="1600" b="0" baseline="-25000"/>
              <a:t> </a:t>
            </a:r>
            <a:r>
              <a:rPr lang="en-US" sz="1600" b="0">
                <a:latin typeface="Symbol" charset="0"/>
                <a:sym typeface="Symbol" charset="0"/>
              </a:rPr>
              <a:t></a:t>
            </a:r>
            <a:r>
              <a:rPr lang="en-US" sz="1600" b="0" baseline="-25000"/>
              <a:t>r</a:t>
            </a:r>
            <a:r>
              <a:rPr lang="en-US" sz="1600" b="0"/>
              <a:t>,</a:t>
            </a:r>
            <a:endParaRPr lang="en-US" sz="1600" b="0">
              <a:latin typeface="Symbol" charset="0"/>
              <a:sym typeface="Symbol" charset="0"/>
            </a:endParaRPr>
          </a:p>
          <a:p>
            <a:r>
              <a:rPr lang="en-US" sz="1600" b="0"/>
              <a:t>S</a:t>
            </a:r>
            <a:r>
              <a:rPr lang="en-US" sz="1600" b="0" baseline="-25000"/>
              <a:t>L</a:t>
            </a:r>
            <a:r>
              <a:rPr lang="en-US" sz="1600" b="0"/>
              <a:t>, S</a:t>
            </a:r>
            <a:r>
              <a:rPr lang="en-US" sz="1600" b="0" baseline="-25000"/>
              <a:t>z</a:t>
            </a:r>
            <a:r>
              <a:rPr lang="en-US" sz="1600" b="0"/>
              <a:t>, </a:t>
            </a:r>
            <a:r>
              <a:rPr lang="en-US" sz="1600" b="0">
                <a:latin typeface="Symbol" charset="0"/>
                <a:sym typeface="Symbol" charset="0"/>
              </a:rPr>
              <a:t></a:t>
            </a:r>
            <a:r>
              <a:rPr lang="en-US" sz="1600" b="0" baseline="-25000"/>
              <a:t>m</a:t>
            </a:r>
            <a:r>
              <a:rPr lang="en-US" sz="1600" b="0"/>
              <a:t>, e</a:t>
            </a:r>
            <a:r>
              <a:rPr lang="en-US" sz="1600" b="0" baseline="-25000"/>
              <a:t>L</a:t>
            </a:r>
          </a:p>
        </p:txBody>
      </p:sp>
      <p:sp>
        <p:nvSpPr>
          <p:cNvPr id="12316" name="Text Box 28"/>
          <p:cNvSpPr txBox="1">
            <a:spLocks noChangeArrowheads="1"/>
          </p:cNvSpPr>
          <p:nvPr/>
        </p:nvSpPr>
        <p:spPr bwMode="auto">
          <a:xfrm>
            <a:off x="7172325" y="2290763"/>
            <a:ext cx="6016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latin typeface="Helvetica" charset="0"/>
              </a:rPr>
              <a:t></a:t>
            </a:r>
          </a:p>
        </p:txBody>
      </p:sp>
      <p:sp>
        <p:nvSpPr>
          <p:cNvPr id="12317" name="Rectangle 29"/>
          <p:cNvSpPr>
            <a:spLocks noChangeArrowheads="1"/>
          </p:cNvSpPr>
          <p:nvPr/>
        </p:nvSpPr>
        <p:spPr bwMode="auto">
          <a:xfrm>
            <a:off x="2854325" y="4062413"/>
            <a:ext cx="668338" cy="342900"/>
          </a:xfrm>
          <a:prstGeom prst="rect">
            <a:avLst/>
          </a:prstGeom>
          <a:solidFill>
            <a:schemeClr val="bg1"/>
          </a:solidFill>
          <a:ln w="19050">
            <a:solidFill>
              <a:schemeClr val="tx1"/>
            </a:solidFill>
            <a:miter lim="800000"/>
            <a:headEnd/>
            <a:tailEnd/>
          </a:ln>
        </p:spPr>
        <p:txBody>
          <a:bodyPr wrap="none" anchor="ctr"/>
          <a:lstStyle/>
          <a:p>
            <a:pPr algn="ctr"/>
            <a:r>
              <a:rPr lang="en-US" sz="1600" b="0"/>
              <a:t>✕</a:t>
            </a:r>
            <a:r>
              <a:rPr lang="en-US" sz="1600">
                <a:latin typeface="Times New Roman" charset="0"/>
              </a:rPr>
              <a:t>(</a:t>
            </a:r>
            <a:r>
              <a:rPr lang="en-US" sz="1600" b="0">
                <a:latin typeface="Times New Roman" charset="0"/>
              </a:rPr>
              <a:t>1-</a:t>
            </a:r>
            <a:r>
              <a:rPr lang="en-US" sz="1600">
                <a:latin typeface="Symbol" charset="0"/>
                <a:sym typeface="Symbol" charset="0"/>
              </a:rPr>
              <a:t></a:t>
            </a:r>
            <a:r>
              <a:rPr lang="en-US" sz="1600">
                <a:latin typeface="Times New Roman" charset="0"/>
              </a:rPr>
              <a:t>)</a:t>
            </a:r>
          </a:p>
        </p:txBody>
      </p:sp>
      <p:cxnSp>
        <p:nvCxnSpPr>
          <p:cNvPr id="12320" name="AutoShape 32"/>
          <p:cNvCxnSpPr>
            <a:cxnSpLocks noChangeShapeType="1"/>
            <a:stCxn id="12301" idx="3"/>
            <a:endCxn id="12302" idx="2"/>
          </p:cNvCxnSpPr>
          <p:nvPr/>
        </p:nvCxnSpPr>
        <p:spPr bwMode="auto">
          <a:xfrm flipV="1">
            <a:off x="3659188" y="2817813"/>
            <a:ext cx="2798762" cy="2130425"/>
          </a:xfrm>
          <a:prstGeom prst="bentConnector2">
            <a:avLst/>
          </a:prstGeom>
          <a:noFill/>
          <a:ln w="57150">
            <a:solidFill>
              <a:schemeClr val="bg2"/>
            </a:solidFill>
            <a:prstDash val="sysDot"/>
            <a:miter lim="800000"/>
            <a:headEnd/>
            <a:tailEnd type="triangle" w="med" len="med"/>
          </a:ln>
          <a:extLst>
            <a:ext uri="{909E8E84-426E-40dd-AFC4-6F175D3DCCD1}">
              <a14:hiddenFill xmlns:a14="http://schemas.microsoft.com/office/drawing/2010/main">
                <a:noFill/>
              </a14:hiddenFill>
            </a:ext>
          </a:extLst>
        </p:spPr>
      </p:cxnSp>
      <p:cxnSp>
        <p:nvCxnSpPr>
          <p:cNvPr id="12321" name="AutoShape 33"/>
          <p:cNvCxnSpPr>
            <a:cxnSpLocks noChangeShapeType="1"/>
            <a:stCxn id="12333" idx="6"/>
            <a:endCxn id="12302" idx="2"/>
          </p:cNvCxnSpPr>
          <p:nvPr/>
        </p:nvCxnSpPr>
        <p:spPr bwMode="auto">
          <a:xfrm flipV="1">
            <a:off x="3351213" y="2817813"/>
            <a:ext cx="3106737" cy="822325"/>
          </a:xfrm>
          <a:prstGeom prst="bentConnector2">
            <a:avLst/>
          </a:prstGeom>
          <a:noFill/>
          <a:ln w="76200">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2322" name="AutoShape 34"/>
          <p:cNvSpPr>
            <a:spLocks noChangeArrowheads="1"/>
          </p:cNvSpPr>
          <p:nvPr/>
        </p:nvSpPr>
        <p:spPr bwMode="auto">
          <a:xfrm>
            <a:off x="2814638" y="2363788"/>
            <a:ext cx="215900" cy="190500"/>
          </a:xfrm>
          <a:prstGeom prst="rightArrow">
            <a:avLst>
              <a:gd name="adj1" fmla="val 50000"/>
              <a:gd name="adj2" fmla="val 74475"/>
            </a:avLst>
          </a:prstGeom>
          <a:solidFill>
            <a:schemeClr val="bg2"/>
          </a:solidFill>
          <a:ln w="9525">
            <a:solidFill>
              <a:schemeClr val="tx1"/>
            </a:solidFill>
            <a:miter lim="800000"/>
            <a:headEnd/>
            <a:tailEnd/>
          </a:ln>
        </p:spPr>
        <p:txBody>
          <a:bodyPr wrap="none" anchor="ctr"/>
          <a:lstStyle/>
          <a:p>
            <a:endParaRPr lang="en-US"/>
          </a:p>
        </p:txBody>
      </p:sp>
      <p:sp>
        <p:nvSpPr>
          <p:cNvPr id="12323" name="AutoShape 35"/>
          <p:cNvSpPr>
            <a:spLocks noChangeArrowheads="1"/>
          </p:cNvSpPr>
          <p:nvPr/>
        </p:nvSpPr>
        <p:spPr bwMode="auto">
          <a:xfrm flipH="1">
            <a:off x="3348038" y="2365375"/>
            <a:ext cx="217487" cy="188913"/>
          </a:xfrm>
          <a:prstGeom prst="rightArrow">
            <a:avLst>
              <a:gd name="adj1" fmla="val 50000"/>
              <a:gd name="adj2" fmla="val 75652"/>
            </a:avLst>
          </a:prstGeom>
          <a:solidFill>
            <a:schemeClr val="bg2"/>
          </a:solidFill>
          <a:ln w="9525">
            <a:solidFill>
              <a:schemeClr val="tx1"/>
            </a:solidFill>
            <a:miter lim="800000"/>
            <a:headEnd/>
            <a:tailEnd/>
          </a:ln>
        </p:spPr>
        <p:txBody>
          <a:bodyPr wrap="none" anchor="ctr"/>
          <a:lstStyle/>
          <a:p>
            <a:endParaRPr lang="en-US"/>
          </a:p>
        </p:txBody>
      </p:sp>
      <p:sp>
        <p:nvSpPr>
          <p:cNvPr id="12324" name="AutoShape 36"/>
          <p:cNvSpPr>
            <a:spLocks noChangeArrowheads="1"/>
          </p:cNvSpPr>
          <p:nvPr/>
        </p:nvSpPr>
        <p:spPr bwMode="auto">
          <a:xfrm rot="5400000">
            <a:off x="3051969" y="2642394"/>
            <a:ext cx="273050" cy="188912"/>
          </a:xfrm>
          <a:prstGeom prst="rightArrow">
            <a:avLst>
              <a:gd name="adj1" fmla="val 50000"/>
              <a:gd name="adj2" fmla="val 94980"/>
            </a:avLst>
          </a:prstGeom>
          <a:solidFill>
            <a:schemeClr val="bg2"/>
          </a:solidFill>
          <a:ln w="9525">
            <a:solidFill>
              <a:schemeClr val="tx1"/>
            </a:solidFill>
            <a:miter lim="800000"/>
            <a:headEnd/>
            <a:tailEnd/>
          </a:ln>
        </p:spPr>
        <p:txBody>
          <a:bodyPr wrap="none" anchor="ctr"/>
          <a:lstStyle/>
          <a:p>
            <a:endParaRPr lang="en-US"/>
          </a:p>
        </p:txBody>
      </p:sp>
      <p:sp>
        <p:nvSpPr>
          <p:cNvPr id="12326" name="Oval 38"/>
          <p:cNvSpPr>
            <a:spLocks noChangeArrowheads="1"/>
          </p:cNvSpPr>
          <p:nvPr/>
        </p:nvSpPr>
        <p:spPr bwMode="auto">
          <a:xfrm>
            <a:off x="3040063" y="2306638"/>
            <a:ext cx="296862" cy="296862"/>
          </a:xfrm>
          <a:prstGeom prst="ellipse">
            <a:avLst/>
          </a:prstGeom>
          <a:solidFill>
            <a:srgbClr val="FBFCFF"/>
          </a:solidFill>
          <a:ln w="28575">
            <a:solidFill>
              <a:schemeClr val="tx1"/>
            </a:solidFill>
            <a:round/>
            <a:headEnd/>
            <a:tailEnd/>
          </a:ln>
        </p:spPr>
        <p:txBody>
          <a:bodyPr wrap="none" anchor="ctr"/>
          <a:lstStyle/>
          <a:p>
            <a:pPr algn="ctr"/>
            <a:endParaRPr lang="en-US" sz="1600"/>
          </a:p>
        </p:txBody>
      </p:sp>
      <p:grpSp>
        <p:nvGrpSpPr>
          <p:cNvPr id="12327" name="Group 39"/>
          <p:cNvGrpSpPr>
            <a:grpSpLocks/>
          </p:cNvGrpSpPr>
          <p:nvPr/>
        </p:nvGrpSpPr>
        <p:grpSpPr bwMode="auto">
          <a:xfrm>
            <a:off x="3094038" y="2360613"/>
            <a:ext cx="188912" cy="188912"/>
            <a:chOff x="8328" y="9440"/>
            <a:chExt cx="2272" cy="2272"/>
          </a:xfrm>
        </p:grpSpPr>
        <p:sp>
          <p:nvSpPr>
            <p:cNvPr id="12328" name="Line 40"/>
            <p:cNvSpPr>
              <a:spLocks noChangeShapeType="1"/>
            </p:cNvSpPr>
            <p:nvPr/>
          </p:nvSpPr>
          <p:spPr bwMode="auto">
            <a:xfrm>
              <a:off x="9464" y="9440"/>
              <a:ext cx="0" cy="227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9" name="Line 41"/>
            <p:cNvSpPr>
              <a:spLocks noChangeShapeType="1"/>
            </p:cNvSpPr>
            <p:nvPr/>
          </p:nvSpPr>
          <p:spPr bwMode="auto">
            <a:xfrm rot="-5400000">
              <a:off x="9464" y="9440"/>
              <a:ext cx="0" cy="227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2333" name="Oval 45"/>
          <p:cNvSpPr>
            <a:spLocks noChangeArrowheads="1"/>
          </p:cNvSpPr>
          <p:nvPr/>
        </p:nvSpPr>
        <p:spPr bwMode="auto">
          <a:xfrm>
            <a:off x="3040063" y="3490913"/>
            <a:ext cx="296862" cy="298450"/>
          </a:xfrm>
          <a:prstGeom prst="ellipse">
            <a:avLst/>
          </a:prstGeom>
          <a:solidFill>
            <a:srgbClr val="FBFCFF"/>
          </a:solidFill>
          <a:ln w="28575">
            <a:solidFill>
              <a:schemeClr val="tx1"/>
            </a:solidFill>
            <a:round/>
            <a:headEnd/>
            <a:tailEnd/>
          </a:ln>
        </p:spPr>
        <p:txBody>
          <a:bodyPr wrap="none" anchor="ctr"/>
          <a:lstStyle/>
          <a:p>
            <a:pPr algn="ctr"/>
            <a:endParaRPr lang="en-US" sz="1600"/>
          </a:p>
        </p:txBody>
      </p:sp>
      <p:grpSp>
        <p:nvGrpSpPr>
          <p:cNvPr id="12334" name="Group 46"/>
          <p:cNvGrpSpPr>
            <a:grpSpLocks/>
          </p:cNvGrpSpPr>
          <p:nvPr/>
        </p:nvGrpSpPr>
        <p:grpSpPr bwMode="auto">
          <a:xfrm>
            <a:off x="3094038" y="3522663"/>
            <a:ext cx="188912" cy="190500"/>
            <a:chOff x="8328" y="9440"/>
            <a:chExt cx="2272" cy="2272"/>
          </a:xfrm>
        </p:grpSpPr>
        <p:sp>
          <p:nvSpPr>
            <p:cNvPr id="12335" name="Line 47"/>
            <p:cNvSpPr>
              <a:spLocks noChangeShapeType="1"/>
            </p:cNvSpPr>
            <p:nvPr/>
          </p:nvSpPr>
          <p:spPr bwMode="auto">
            <a:xfrm>
              <a:off x="9464" y="9440"/>
              <a:ext cx="0" cy="227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36" name="Line 48"/>
            <p:cNvSpPr>
              <a:spLocks noChangeShapeType="1"/>
            </p:cNvSpPr>
            <p:nvPr/>
          </p:nvSpPr>
          <p:spPr bwMode="auto">
            <a:xfrm rot="-5400000">
              <a:off x="9464" y="9440"/>
              <a:ext cx="0" cy="227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2337" name="AutoShape 49"/>
          <p:cNvSpPr>
            <a:spLocks noChangeArrowheads="1"/>
          </p:cNvSpPr>
          <p:nvPr/>
        </p:nvSpPr>
        <p:spPr bwMode="auto">
          <a:xfrm rot="16200000" flipV="1">
            <a:off x="3052763" y="4445000"/>
            <a:ext cx="273050" cy="190500"/>
          </a:xfrm>
          <a:prstGeom prst="rightArrow">
            <a:avLst>
              <a:gd name="adj1" fmla="val 50000"/>
              <a:gd name="adj2" fmla="val 94189"/>
            </a:avLst>
          </a:prstGeom>
          <a:solidFill>
            <a:schemeClr val="bg2"/>
          </a:solidFill>
          <a:ln w="9525">
            <a:solidFill>
              <a:schemeClr val="tx1"/>
            </a:solidFill>
            <a:miter lim="800000"/>
            <a:headEnd/>
            <a:tailEnd/>
          </a:ln>
        </p:spPr>
        <p:txBody>
          <a:bodyPr wrap="none" anchor="ctr"/>
          <a:lstStyle/>
          <a:p>
            <a:endParaRPr lang="en-US"/>
          </a:p>
        </p:txBody>
      </p:sp>
      <p:sp>
        <p:nvSpPr>
          <p:cNvPr id="12338" name="AutoShape 50"/>
          <p:cNvSpPr>
            <a:spLocks noChangeArrowheads="1"/>
          </p:cNvSpPr>
          <p:nvPr/>
        </p:nvSpPr>
        <p:spPr bwMode="auto">
          <a:xfrm rot="16200000" flipV="1">
            <a:off x="3052763" y="5265738"/>
            <a:ext cx="273050" cy="190500"/>
          </a:xfrm>
          <a:prstGeom prst="rightArrow">
            <a:avLst>
              <a:gd name="adj1" fmla="val 50000"/>
              <a:gd name="adj2" fmla="val 94189"/>
            </a:avLst>
          </a:prstGeom>
          <a:solidFill>
            <a:schemeClr val="bg2"/>
          </a:solidFill>
          <a:ln w="9525">
            <a:solidFill>
              <a:schemeClr val="tx1"/>
            </a:solidFill>
            <a:miter lim="800000"/>
            <a:headEnd/>
            <a:tailEnd/>
          </a:ln>
        </p:spPr>
        <p:txBody>
          <a:bodyPr wrap="none" anchor="ctr"/>
          <a:lstStyle/>
          <a:p>
            <a:endParaRPr lang="en-US"/>
          </a:p>
        </p:txBody>
      </p:sp>
      <p:sp>
        <p:nvSpPr>
          <p:cNvPr id="12339" name="AutoShape 51"/>
          <p:cNvSpPr>
            <a:spLocks noChangeArrowheads="1"/>
          </p:cNvSpPr>
          <p:nvPr/>
        </p:nvSpPr>
        <p:spPr bwMode="auto">
          <a:xfrm>
            <a:off x="5705475" y="2366963"/>
            <a:ext cx="217488" cy="190500"/>
          </a:xfrm>
          <a:prstGeom prst="rightArrow">
            <a:avLst>
              <a:gd name="adj1" fmla="val 50000"/>
              <a:gd name="adj2" fmla="val 75022"/>
            </a:avLst>
          </a:prstGeom>
          <a:solidFill>
            <a:schemeClr val="bg2"/>
          </a:solidFill>
          <a:ln w="9525">
            <a:solidFill>
              <a:schemeClr val="tx1"/>
            </a:solidFill>
            <a:miter lim="800000"/>
            <a:headEnd/>
            <a:tailEnd/>
          </a:ln>
        </p:spPr>
        <p:txBody>
          <a:bodyPr wrap="none" anchor="ctr"/>
          <a:lstStyle/>
          <a:p>
            <a:endParaRPr lang="en-US"/>
          </a:p>
        </p:txBody>
      </p:sp>
      <p:sp>
        <p:nvSpPr>
          <p:cNvPr id="12340" name="AutoShape 52"/>
          <p:cNvSpPr>
            <a:spLocks noChangeArrowheads="1"/>
          </p:cNvSpPr>
          <p:nvPr/>
        </p:nvSpPr>
        <p:spPr bwMode="auto">
          <a:xfrm>
            <a:off x="6985000" y="2365375"/>
            <a:ext cx="215900" cy="188913"/>
          </a:xfrm>
          <a:prstGeom prst="rightArrow">
            <a:avLst>
              <a:gd name="adj1" fmla="val 50000"/>
              <a:gd name="adj2" fmla="val 75100"/>
            </a:avLst>
          </a:prstGeom>
          <a:solidFill>
            <a:schemeClr val="bg2"/>
          </a:solidFill>
          <a:ln w="9525">
            <a:solidFill>
              <a:schemeClr val="tx1"/>
            </a:solidFill>
            <a:miter lim="800000"/>
            <a:headEnd/>
            <a:tailEnd/>
          </a:ln>
        </p:spPr>
        <p:txBody>
          <a:bodyPr wrap="none" anchor="ctr"/>
          <a:lstStyle/>
          <a:p>
            <a:endParaRPr lang="en-US"/>
          </a:p>
        </p:txBody>
      </p:sp>
      <p:sp>
        <p:nvSpPr>
          <p:cNvPr id="12331" name="AutoShape 43"/>
          <p:cNvSpPr>
            <a:spLocks noChangeArrowheads="1"/>
          </p:cNvSpPr>
          <p:nvPr/>
        </p:nvSpPr>
        <p:spPr bwMode="auto">
          <a:xfrm rot="16200000" flipV="1">
            <a:off x="3051969" y="3826669"/>
            <a:ext cx="273050" cy="188912"/>
          </a:xfrm>
          <a:prstGeom prst="rightArrow">
            <a:avLst>
              <a:gd name="adj1" fmla="val 50000"/>
              <a:gd name="adj2" fmla="val 94980"/>
            </a:avLst>
          </a:prstGeom>
          <a:solidFill>
            <a:schemeClr val="bg2"/>
          </a:solidFill>
          <a:ln w="9525">
            <a:solidFill>
              <a:schemeClr val="tx1"/>
            </a:solidFill>
            <a:miter lim="800000"/>
            <a:headEnd/>
            <a:tailEnd/>
          </a:ln>
        </p:spPr>
        <p:txBody>
          <a:bodyPr wrap="none" anchor="ctr"/>
          <a:lstStyle/>
          <a:p>
            <a:endParaRPr lang="en-US"/>
          </a:p>
        </p:txBody>
      </p:sp>
      <p:sp>
        <p:nvSpPr>
          <p:cNvPr id="12330" name="AutoShape 42"/>
          <p:cNvSpPr>
            <a:spLocks noChangeArrowheads="1"/>
          </p:cNvSpPr>
          <p:nvPr/>
        </p:nvSpPr>
        <p:spPr bwMode="auto">
          <a:xfrm rot="5400000">
            <a:off x="3052763" y="3254375"/>
            <a:ext cx="273050" cy="190500"/>
          </a:xfrm>
          <a:prstGeom prst="rightArrow">
            <a:avLst>
              <a:gd name="adj1" fmla="val 50000"/>
              <a:gd name="adj2" fmla="val 94189"/>
            </a:avLst>
          </a:prstGeom>
          <a:solidFill>
            <a:schemeClr val="bg2"/>
          </a:solidFill>
          <a:ln w="9525">
            <a:solidFill>
              <a:schemeClr val="tx1"/>
            </a:solidFill>
            <a:miter lim="800000"/>
            <a:headEnd/>
            <a:tailEnd/>
          </a:ln>
        </p:spPr>
        <p:txBody>
          <a:bodyPr wrap="none" anchor="ctr"/>
          <a:lstStyle/>
          <a:p>
            <a:endParaRPr lang="en-US"/>
          </a:p>
        </p:txBody>
      </p:sp>
      <p:sp>
        <p:nvSpPr>
          <p:cNvPr id="12342" name="Text Box 54"/>
          <p:cNvSpPr txBox="1">
            <a:spLocks noChangeArrowheads="1"/>
          </p:cNvSpPr>
          <p:nvPr/>
        </p:nvSpPr>
        <p:spPr bwMode="auto">
          <a:xfrm>
            <a:off x="1062038" y="147638"/>
            <a:ext cx="7118350"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600"/>
              <a:t>WCRM - Wetland Canopy Reflectance Model</a:t>
            </a:r>
          </a:p>
          <a:p>
            <a:pPr algn="ctr"/>
            <a:r>
              <a:rPr lang="en-US" sz="2600"/>
              <a:t>Algorithm</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Figure_WCRM_SW_Module_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8" y="957263"/>
            <a:ext cx="8496300" cy="4149725"/>
          </a:xfrm>
          <a:prstGeom prst="rect">
            <a:avLst/>
          </a:prstGeom>
          <a:noFill/>
          <a:extLst>
            <a:ext uri="{909E8E84-426E-40dd-AFC4-6F175D3DCCD1}">
              <a14:hiddenFill xmlns:a14="http://schemas.microsoft.com/office/drawing/2010/main">
                <a:solidFill>
                  <a:srgbClr val="FFFFFF"/>
                </a:solidFill>
              </a14:hiddenFill>
            </a:ext>
          </a:extLst>
        </p:spPr>
      </p:pic>
      <p:sp>
        <p:nvSpPr>
          <p:cNvPr id="15368" name="Text Box 8"/>
          <p:cNvSpPr txBox="1">
            <a:spLocks noChangeArrowheads="1"/>
          </p:cNvSpPr>
          <p:nvPr/>
        </p:nvSpPr>
        <p:spPr bwMode="auto">
          <a:xfrm>
            <a:off x="1062038" y="147638"/>
            <a:ext cx="7118350"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600"/>
              <a:t>WCRM - Wetland Canopy Reflectance Model</a:t>
            </a:r>
          </a:p>
          <a:p>
            <a:pPr algn="ctr"/>
            <a:r>
              <a:rPr lang="en-US" sz="2600"/>
              <a:t>Implementation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Text Box 5"/>
          <p:cNvSpPr txBox="1">
            <a:spLocks noChangeArrowheads="1"/>
          </p:cNvSpPr>
          <p:nvPr/>
        </p:nvSpPr>
        <p:spPr bwMode="auto">
          <a:xfrm>
            <a:off x="1138238" y="5616575"/>
            <a:ext cx="72771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630238" indent="-173038">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accent2"/>
                </a:solidFill>
              </a:rPr>
              <a:t>Measured and modeled background spectra for 5 model runs.</a:t>
            </a:r>
          </a:p>
        </p:txBody>
      </p:sp>
      <p:pic>
        <p:nvPicPr>
          <p:cNvPr id="21508" name="Picture 4" descr="Figure_Background_Spectra_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25" y="457200"/>
            <a:ext cx="7381875" cy="5197475"/>
          </a:xfrm>
          <a:prstGeom prst="rect">
            <a:avLst/>
          </a:prstGeom>
          <a:noFill/>
          <a:extLst>
            <a:ext uri="{909E8E84-426E-40dd-AFC4-6F175D3DCCD1}">
              <a14:hiddenFill xmlns:a14="http://schemas.microsoft.com/office/drawing/2010/main">
                <a:solidFill>
                  <a:srgbClr val="FFFFFF"/>
                </a:solidFill>
              </a14:hiddenFill>
            </a:ext>
          </a:extLst>
        </p:spPr>
      </p:pic>
      <p:sp>
        <p:nvSpPr>
          <p:cNvPr id="21510" name="Text Box 6"/>
          <p:cNvSpPr txBox="1">
            <a:spLocks noChangeArrowheads="1"/>
          </p:cNvSpPr>
          <p:nvPr/>
        </p:nvSpPr>
        <p:spPr bwMode="auto">
          <a:xfrm>
            <a:off x="5091113" y="3284538"/>
            <a:ext cx="203041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0"/>
              <a:t>ACRM Cases</a:t>
            </a:r>
          </a:p>
        </p:txBody>
      </p:sp>
      <p:sp>
        <p:nvSpPr>
          <p:cNvPr id="21511" name="Line 7"/>
          <p:cNvSpPr>
            <a:spLocks noChangeShapeType="1"/>
          </p:cNvSpPr>
          <p:nvPr/>
        </p:nvSpPr>
        <p:spPr bwMode="auto">
          <a:xfrm flipH="1">
            <a:off x="3436938" y="3511550"/>
            <a:ext cx="1706562" cy="222250"/>
          </a:xfrm>
          <a:prstGeom prst="line">
            <a:avLst/>
          </a:prstGeom>
          <a:noFill/>
          <a:ln w="28575">
            <a:solidFill>
              <a:schemeClr val="tx1"/>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12" name="Line 8"/>
          <p:cNvSpPr>
            <a:spLocks noChangeShapeType="1"/>
          </p:cNvSpPr>
          <p:nvPr/>
        </p:nvSpPr>
        <p:spPr bwMode="auto">
          <a:xfrm flipH="1" flipV="1">
            <a:off x="5011738" y="2889250"/>
            <a:ext cx="193675" cy="522288"/>
          </a:xfrm>
          <a:prstGeom prst="line">
            <a:avLst/>
          </a:prstGeom>
          <a:noFill/>
          <a:ln w="28575">
            <a:solidFill>
              <a:schemeClr val="tx1"/>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13" name="Line 9"/>
          <p:cNvSpPr>
            <a:spLocks noChangeShapeType="1"/>
          </p:cNvSpPr>
          <p:nvPr/>
        </p:nvSpPr>
        <p:spPr bwMode="auto">
          <a:xfrm flipH="1">
            <a:off x="4394200" y="3629025"/>
            <a:ext cx="739775" cy="769938"/>
          </a:xfrm>
          <a:prstGeom prst="line">
            <a:avLst/>
          </a:prstGeom>
          <a:noFill/>
          <a:ln w="28575">
            <a:solidFill>
              <a:schemeClr val="tx1"/>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14" name="Line 10"/>
          <p:cNvSpPr>
            <a:spLocks noChangeShapeType="1"/>
          </p:cNvSpPr>
          <p:nvPr/>
        </p:nvSpPr>
        <p:spPr bwMode="auto">
          <a:xfrm flipH="1">
            <a:off x="4845050" y="3665538"/>
            <a:ext cx="322263" cy="852487"/>
          </a:xfrm>
          <a:prstGeom prst="line">
            <a:avLst/>
          </a:prstGeom>
          <a:noFill/>
          <a:ln w="28575">
            <a:solidFill>
              <a:schemeClr val="tx1"/>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15" name="Text Box 11"/>
          <p:cNvSpPr txBox="1">
            <a:spLocks noChangeArrowheads="1"/>
          </p:cNvSpPr>
          <p:nvPr/>
        </p:nvSpPr>
        <p:spPr bwMode="auto">
          <a:xfrm>
            <a:off x="6013450" y="4122738"/>
            <a:ext cx="1962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0"/>
              <a:t>WCRM Case</a:t>
            </a:r>
          </a:p>
        </p:txBody>
      </p:sp>
      <p:sp>
        <p:nvSpPr>
          <p:cNvPr id="21516" name="Line 12"/>
          <p:cNvSpPr>
            <a:spLocks noChangeShapeType="1"/>
          </p:cNvSpPr>
          <p:nvPr/>
        </p:nvSpPr>
        <p:spPr bwMode="auto">
          <a:xfrm flipH="1">
            <a:off x="5911850" y="4408488"/>
            <a:ext cx="200025" cy="153987"/>
          </a:xfrm>
          <a:prstGeom prst="line">
            <a:avLst/>
          </a:prstGeom>
          <a:noFill/>
          <a:ln w="28575">
            <a:solidFill>
              <a:schemeClr val="tx1"/>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17" name="Text Box 13"/>
          <p:cNvSpPr txBox="1">
            <a:spLocks noChangeArrowheads="1"/>
          </p:cNvSpPr>
          <p:nvPr/>
        </p:nvSpPr>
        <p:spPr bwMode="auto">
          <a:xfrm>
            <a:off x="2370138" y="147638"/>
            <a:ext cx="4403725"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600"/>
              <a:t>MARSH BRF EXPERIMENT</a:t>
            </a:r>
          </a:p>
        </p:txBody>
      </p:sp>
      <p:sp>
        <p:nvSpPr>
          <p:cNvPr id="21519" name="Line 15"/>
          <p:cNvSpPr>
            <a:spLocks noChangeShapeType="1"/>
          </p:cNvSpPr>
          <p:nvPr/>
        </p:nvSpPr>
        <p:spPr bwMode="auto">
          <a:xfrm flipV="1">
            <a:off x="2209800" y="4937125"/>
            <a:ext cx="0" cy="306388"/>
          </a:xfrm>
          <a:prstGeom prst="line">
            <a:avLst/>
          </a:prstGeom>
          <a:noFill/>
          <a:ln w="28575">
            <a:solidFill>
              <a:srgbClr val="A90127"/>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22" name="Text Box 18"/>
          <p:cNvSpPr txBox="1">
            <a:spLocks noChangeArrowheads="1"/>
          </p:cNvSpPr>
          <p:nvPr/>
        </p:nvSpPr>
        <p:spPr bwMode="auto">
          <a:xfrm>
            <a:off x="8639175" y="6400800"/>
            <a:ext cx="5238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a:fld id="{D5A8A0ED-727D-2946-BBF6-6AA3026F8D43}" type="slidenum">
              <a:rPr lang="en-US" b="0">
                <a:solidFill>
                  <a:srgbClr val="0063E3"/>
                </a:solidFill>
              </a:rPr>
              <a:pPr algn="r"/>
              <a:t>41</a:t>
            </a:fld>
            <a:endParaRPr lang="en-US" b="0">
              <a:solidFill>
                <a:srgbClr val="0063E3"/>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1062038" y="147638"/>
            <a:ext cx="7118350"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600"/>
              <a:t>WCRM - Wetland Canopy Reflectance Model</a:t>
            </a:r>
          </a:p>
          <a:p>
            <a:pPr algn="ctr"/>
            <a:r>
              <a:rPr lang="en-US" sz="2600"/>
              <a:t>Specular Effects</a:t>
            </a:r>
          </a:p>
        </p:txBody>
      </p:sp>
      <p:grpSp>
        <p:nvGrpSpPr>
          <p:cNvPr id="36882" name="Group 18"/>
          <p:cNvGrpSpPr>
            <a:grpSpLocks/>
          </p:cNvGrpSpPr>
          <p:nvPr/>
        </p:nvGrpSpPr>
        <p:grpSpPr bwMode="auto">
          <a:xfrm>
            <a:off x="4900613" y="1298575"/>
            <a:ext cx="1327150" cy="2095500"/>
            <a:chOff x="2901" y="2625"/>
            <a:chExt cx="836" cy="1320"/>
          </a:xfrm>
        </p:grpSpPr>
        <p:pic>
          <p:nvPicPr>
            <p:cNvPr id="36870" name="Picture 6" descr="Figure_Model_Sensitivity_LAI_920_45"/>
            <p:cNvPicPr>
              <a:picLocks noChangeAspect="1" noChangeArrowheads="1"/>
            </p:cNvPicPr>
            <p:nvPr/>
          </p:nvPicPr>
          <p:blipFill>
            <a:blip r:embed="rId2">
              <a:extLst>
                <a:ext uri="{28A0092B-C50C-407E-A947-70E740481C1C}">
                  <a14:useLocalDpi xmlns:a14="http://schemas.microsoft.com/office/drawing/2010/main" val="0"/>
                </a:ext>
              </a:extLst>
            </a:blip>
            <a:srcRect l="17513" t="12083" r="73901" b="52922"/>
            <a:stretch>
              <a:fillRect/>
            </a:stretch>
          </p:blipFill>
          <p:spPr bwMode="auto">
            <a:xfrm>
              <a:off x="2901" y="2625"/>
              <a:ext cx="458" cy="1320"/>
            </a:xfrm>
            <a:prstGeom prst="rect">
              <a:avLst/>
            </a:prstGeom>
            <a:noFill/>
            <a:extLst>
              <a:ext uri="{909E8E84-426E-40dd-AFC4-6F175D3DCCD1}">
                <a14:hiddenFill xmlns:a14="http://schemas.microsoft.com/office/drawing/2010/main">
                  <a:solidFill>
                    <a:srgbClr val="FFFFFF"/>
                  </a:solidFill>
                </a14:hiddenFill>
              </a:ext>
            </a:extLst>
          </p:spPr>
        </p:pic>
        <p:sp>
          <p:nvSpPr>
            <p:cNvPr id="36871" name="Text Box 7"/>
            <p:cNvSpPr txBox="1">
              <a:spLocks noChangeArrowheads="1"/>
            </p:cNvSpPr>
            <p:nvPr/>
          </p:nvSpPr>
          <p:spPr bwMode="auto">
            <a:xfrm>
              <a:off x="3333" y="3089"/>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0"/>
                <a:t>LAI</a:t>
              </a:r>
            </a:p>
          </p:txBody>
        </p:sp>
      </p:grpSp>
      <p:grpSp>
        <p:nvGrpSpPr>
          <p:cNvPr id="36883" name="Group 19"/>
          <p:cNvGrpSpPr>
            <a:grpSpLocks/>
          </p:cNvGrpSpPr>
          <p:nvPr/>
        </p:nvGrpSpPr>
        <p:grpSpPr bwMode="auto">
          <a:xfrm>
            <a:off x="4900613" y="3822700"/>
            <a:ext cx="1090613" cy="2116138"/>
            <a:chOff x="299" y="2619"/>
            <a:chExt cx="687" cy="1333"/>
          </a:xfrm>
        </p:grpSpPr>
        <p:pic>
          <p:nvPicPr>
            <p:cNvPr id="36869" name="Picture 5" descr="Figure_Model_Sensitivity_Sigma_920_45"/>
            <p:cNvPicPr>
              <a:picLocks noChangeAspect="1" noChangeArrowheads="1"/>
            </p:cNvPicPr>
            <p:nvPr/>
          </p:nvPicPr>
          <p:blipFill>
            <a:blip r:embed="rId3">
              <a:extLst>
                <a:ext uri="{28A0092B-C50C-407E-A947-70E740481C1C}">
                  <a14:useLocalDpi xmlns:a14="http://schemas.microsoft.com/office/drawing/2010/main" val="0"/>
                </a:ext>
              </a:extLst>
            </a:blip>
            <a:srcRect l="43491" t="19791" r="45938" b="41127"/>
            <a:stretch>
              <a:fillRect/>
            </a:stretch>
          </p:blipFill>
          <p:spPr bwMode="auto">
            <a:xfrm>
              <a:off x="299" y="2619"/>
              <a:ext cx="500" cy="1333"/>
            </a:xfrm>
            <a:prstGeom prst="rect">
              <a:avLst/>
            </a:prstGeom>
            <a:noFill/>
            <a:extLst>
              <a:ext uri="{909E8E84-426E-40dd-AFC4-6F175D3DCCD1}">
                <a14:hiddenFill xmlns:a14="http://schemas.microsoft.com/office/drawing/2010/main">
                  <a:solidFill>
                    <a:srgbClr val="FFFFFF"/>
                  </a:solidFill>
                </a14:hiddenFill>
              </a:ext>
            </a:extLst>
          </p:spPr>
        </p:pic>
        <p:sp>
          <p:nvSpPr>
            <p:cNvPr id="36872" name="Text Box 8"/>
            <p:cNvSpPr txBox="1">
              <a:spLocks noChangeArrowheads="1"/>
            </p:cNvSpPr>
            <p:nvPr/>
          </p:nvSpPr>
          <p:spPr bwMode="auto">
            <a:xfrm>
              <a:off x="765" y="3077"/>
              <a:ext cx="221" cy="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0" dirty="0">
                  <a:latin typeface="Symbol Proportional BT" charset="2"/>
                  <a:cs typeface="Symbol Proportional BT" charset="2"/>
                  <a:sym typeface="Symbol" charset="0"/>
                </a:rPr>
                <a:t>s</a:t>
              </a:r>
              <a:endParaRPr lang="en-US" b="0" dirty="0">
                <a:latin typeface="Symbol Proportional BT" charset="2"/>
                <a:cs typeface="Symbol Proportional BT" charset="2"/>
                <a:sym typeface="Symbol" charset="0"/>
              </a:endParaRPr>
            </a:p>
          </p:txBody>
        </p:sp>
      </p:grpSp>
      <p:pic>
        <p:nvPicPr>
          <p:cNvPr id="36867" name="Picture 3" descr="Figure_Model_Sensitivity_LAI_920_45"/>
          <p:cNvPicPr>
            <a:picLocks noChangeAspect="1" noChangeArrowheads="1"/>
          </p:cNvPicPr>
          <p:nvPr/>
        </p:nvPicPr>
        <p:blipFill>
          <a:blip r:embed="rId2">
            <a:extLst>
              <a:ext uri="{28A0092B-C50C-407E-A947-70E740481C1C}">
                <a14:useLocalDpi xmlns:a14="http://schemas.microsoft.com/office/drawing/2010/main" val="0"/>
              </a:ext>
            </a:extLst>
          </a:blip>
          <a:srcRect t="9311" r="1927"/>
          <a:stretch>
            <a:fillRect/>
          </a:stretch>
        </p:blipFill>
        <p:spPr bwMode="auto">
          <a:xfrm>
            <a:off x="360363" y="1030288"/>
            <a:ext cx="4605337" cy="3011487"/>
          </a:xfrm>
          <a:prstGeom prst="rect">
            <a:avLst/>
          </a:prstGeom>
          <a:noFill/>
          <a:extLst>
            <a:ext uri="{909E8E84-426E-40dd-AFC4-6F175D3DCCD1}">
              <a14:hiddenFill xmlns:a14="http://schemas.microsoft.com/office/drawing/2010/main">
                <a:solidFill>
                  <a:srgbClr val="FFFFFF"/>
                </a:solidFill>
              </a14:hiddenFill>
            </a:ext>
          </a:extLst>
        </p:spPr>
      </p:pic>
      <p:sp>
        <p:nvSpPr>
          <p:cNvPr id="36874" name="Rectangle 10"/>
          <p:cNvSpPr>
            <a:spLocks noChangeArrowheads="1"/>
          </p:cNvSpPr>
          <p:nvPr/>
        </p:nvSpPr>
        <p:spPr bwMode="auto">
          <a:xfrm>
            <a:off x="1120775" y="1108075"/>
            <a:ext cx="1350963" cy="115887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36875" name="Text Box 11"/>
          <p:cNvSpPr txBox="1">
            <a:spLocks noChangeArrowheads="1"/>
          </p:cNvSpPr>
          <p:nvPr/>
        </p:nvSpPr>
        <p:spPr bwMode="auto">
          <a:xfrm>
            <a:off x="1077913" y="1155700"/>
            <a:ext cx="1276311"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0" dirty="0">
                <a:latin typeface="Symbol Proportional BT" charset="2"/>
                <a:cs typeface="Symbol Proportional BT" charset="2"/>
                <a:sym typeface="Symbol" charset="0"/>
              </a:rPr>
              <a:t>s</a:t>
            </a:r>
            <a:r>
              <a:rPr lang="en-US" b="0" dirty="0" smtClean="0">
                <a:latin typeface="Symbol Proportional BT" charset="2"/>
                <a:cs typeface="Symbol Proportional BT" charset="2"/>
              </a:rPr>
              <a:t> </a:t>
            </a:r>
            <a:r>
              <a:rPr lang="en-US" b="0" dirty="0"/>
              <a:t>= 0.06</a:t>
            </a:r>
          </a:p>
        </p:txBody>
      </p:sp>
      <p:sp>
        <p:nvSpPr>
          <p:cNvPr id="36876" name="Text Box 12"/>
          <p:cNvSpPr txBox="1">
            <a:spLocks noChangeArrowheads="1"/>
          </p:cNvSpPr>
          <p:nvPr/>
        </p:nvSpPr>
        <p:spPr bwMode="auto">
          <a:xfrm>
            <a:off x="5672138" y="1052513"/>
            <a:ext cx="3357562" cy="100647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000">
                <a:solidFill>
                  <a:srgbClr val="0063E3"/>
                </a:solidFill>
              </a:rPr>
              <a:t>Specular reflectance is reduced with increasing vegetation density, LAI.</a:t>
            </a:r>
          </a:p>
        </p:txBody>
      </p:sp>
      <p:sp>
        <p:nvSpPr>
          <p:cNvPr id="36877" name="Text Box 13"/>
          <p:cNvSpPr txBox="1">
            <a:spLocks noChangeArrowheads="1"/>
          </p:cNvSpPr>
          <p:nvPr/>
        </p:nvSpPr>
        <p:spPr bwMode="auto">
          <a:xfrm>
            <a:off x="5684838" y="3613150"/>
            <a:ext cx="3459162" cy="100647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000" dirty="0">
                <a:solidFill>
                  <a:srgbClr val="0063E3"/>
                </a:solidFill>
              </a:rPr>
              <a:t>Specular reflectance is dispersed with increasing surface roughness, </a:t>
            </a:r>
            <a:r>
              <a:rPr lang="en-US" sz="2000" dirty="0" smtClean="0">
                <a:solidFill>
                  <a:srgbClr val="0063E3"/>
                </a:solidFill>
                <a:latin typeface="Symbol Proportional BT" charset="2"/>
                <a:cs typeface="Symbol Proportional BT" charset="2"/>
                <a:sym typeface="Symbol" charset="0"/>
              </a:rPr>
              <a:t>s</a:t>
            </a:r>
            <a:r>
              <a:rPr lang="en-US" sz="2000" dirty="0" smtClean="0">
                <a:solidFill>
                  <a:srgbClr val="0063E3"/>
                </a:solidFill>
              </a:rPr>
              <a:t>. </a:t>
            </a:r>
            <a:endParaRPr lang="en-US" sz="2000" dirty="0">
              <a:solidFill>
                <a:srgbClr val="0063E3"/>
              </a:solidFill>
            </a:endParaRPr>
          </a:p>
        </p:txBody>
      </p:sp>
      <p:pic>
        <p:nvPicPr>
          <p:cNvPr id="36868" name="Picture 4" descr="Figure_Model_Sensitivity_Sigma_920_45"/>
          <p:cNvPicPr>
            <a:picLocks noChangeAspect="1" noChangeArrowheads="1"/>
          </p:cNvPicPr>
          <p:nvPr/>
        </p:nvPicPr>
        <p:blipFill>
          <a:blip r:embed="rId3">
            <a:extLst>
              <a:ext uri="{28A0092B-C50C-407E-A947-70E740481C1C}">
                <a14:useLocalDpi xmlns:a14="http://schemas.microsoft.com/office/drawing/2010/main" val="0"/>
              </a:ext>
            </a:extLst>
          </a:blip>
          <a:srcRect t="10680"/>
          <a:stretch>
            <a:fillRect/>
          </a:stretch>
        </p:blipFill>
        <p:spPr bwMode="auto">
          <a:xfrm>
            <a:off x="354013" y="3633788"/>
            <a:ext cx="4621212" cy="2976562"/>
          </a:xfrm>
          <a:prstGeom prst="rect">
            <a:avLst/>
          </a:prstGeom>
          <a:noFill/>
          <a:extLst>
            <a:ext uri="{909E8E84-426E-40dd-AFC4-6F175D3DCCD1}">
              <a14:hiddenFill xmlns:a14="http://schemas.microsoft.com/office/drawing/2010/main">
                <a:solidFill>
                  <a:srgbClr val="FFFFFF"/>
                </a:solidFill>
              </a14:hiddenFill>
            </a:ext>
          </a:extLst>
        </p:spPr>
      </p:pic>
      <p:sp>
        <p:nvSpPr>
          <p:cNvPr id="36873" name="Rectangle 9"/>
          <p:cNvSpPr>
            <a:spLocks noChangeArrowheads="1"/>
          </p:cNvSpPr>
          <p:nvPr/>
        </p:nvSpPr>
        <p:spPr bwMode="auto">
          <a:xfrm>
            <a:off x="2346325" y="3824288"/>
            <a:ext cx="1208088" cy="140176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36878" name="Text Box 14"/>
          <p:cNvSpPr txBox="1">
            <a:spLocks noChangeArrowheads="1"/>
          </p:cNvSpPr>
          <p:nvPr/>
        </p:nvSpPr>
        <p:spPr bwMode="auto">
          <a:xfrm>
            <a:off x="1054100" y="3805238"/>
            <a:ext cx="14128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0"/>
              <a:t>LAI = 2.0</a:t>
            </a:r>
          </a:p>
        </p:txBody>
      </p:sp>
      <p:sp>
        <p:nvSpPr>
          <p:cNvPr id="36879" name="Text Box 15"/>
          <p:cNvSpPr txBox="1">
            <a:spLocks noChangeArrowheads="1"/>
          </p:cNvSpPr>
          <p:nvPr/>
        </p:nvSpPr>
        <p:spPr bwMode="auto">
          <a:xfrm>
            <a:off x="8761413" y="6381750"/>
            <a:ext cx="5238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fld id="{097E6A97-CD05-F944-9D44-F570BC304D1E}" type="slidenum">
              <a:rPr lang="en-US" b="0">
                <a:solidFill>
                  <a:srgbClr val="0063E3"/>
                </a:solidFill>
              </a:rPr>
              <a:pPr/>
              <a:t>42</a:t>
            </a:fld>
            <a:endParaRPr lang="en-US" b="0">
              <a:solidFill>
                <a:srgbClr val="0063E3"/>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100_1457_enhanced"/>
          <p:cNvPicPr>
            <a:picLocks noChangeAspect="1" noChangeArrowheads="1"/>
          </p:cNvPicPr>
          <p:nvPr/>
        </p:nvPicPr>
        <p:blipFill>
          <a:blip r:embed="rId2">
            <a:extLst>
              <a:ext uri="{28A0092B-C50C-407E-A947-70E740481C1C}">
                <a14:useLocalDpi xmlns:a14="http://schemas.microsoft.com/office/drawing/2010/main" val="0"/>
              </a:ext>
            </a:extLst>
          </a:blip>
          <a:srcRect l="13498" t="15747" r="2248" b="929"/>
          <a:stretch>
            <a:fillRect/>
          </a:stretch>
        </p:blipFill>
        <p:spPr bwMode="auto">
          <a:xfrm>
            <a:off x="266700" y="230188"/>
            <a:ext cx="8631238" cy="6400800"/>
          </a:xfrm>
          <a:prstGeom prst="rect">
            <a:avLst/>
          </a:prstGeom>
          <a:noFill/>
          <a:extLst>
            <a:ext uri="{909E8E84-426E-40dd-AFC4-6F175D3DCCD1}">
              <a14:hiddenFill xmlns:a14="http://schemas.microsoft.com/office/drawing/2010/main">
                <a:solidFill>
                  <a:srgbClr val="FFFFFF"/>
                </a:solidFill>
              </a14:hiddenFill>
            </a:ext>
          </a:extLst>
        </p:spPr>
      </p:pic>
      <p:sp>
        <p:nvSpPr>
          <p:cNvPr id="33797" name="Text Box 5"/>
          <p:cNvSpPr txBox="1">
            <a:spLocks noChangeArrowheads="1"/>
          </p:cNvSpPr>
          <p:nvPr/>
        </p:nvSpPr>
        <p:spPr bwMode="auto">
          <a:xfrm>
            <a:off x="4740275" y="449263"/>
            <a:ext cx="392747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a:solidFill>
                  <a:schemeClr val="bg1"/>
                </a:solidFill>
              </a:rPr>
              <a:t>Water Surface Distortions</a:t>
            </a:r>
          </a:p>
          <a:p>
            <a:pPr algn="ctr"/>
            <a:r>
              <a:rPr lang="en-US">
                <a:solidFill>
                  <a:schemeClr val="bg1"/>
                </a:solidFill>
              </a:rPr>
              <a:t>by Emergent Vegetation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04348" y="2087236"/>
            <a:ext cx="1071217" cy="646331"/>
          </a:xfrm>
          <a:prstGeom prst="rect">
            <a:avLst/>
          </a:prstGeom>
          <a:noFill/>
        </p:spPr>
        <p:txBody>
          <a:bodyPr wrap="square" rtlCol="0">
            <a:spAutoFit/>
          </a:bodyPr>
          <a:lstStyle/>
          <a:p>
            <a:r>
              <a:rPr lang="en-US" sz="3600" dirty="0" smtClean="0"/>
              <a:t>LAI</a:t>
            </a:r>
            <a:endParaRPr lang="en-US" sz="3600" dirty="0"/>
          </a:p>
        </p:txBody>
      </p:sp>
      <p:sp>
        <p:nvSpPr>
          <p:cNvPr id="5" name="TextBox 4"/>
          <p:cNvSpPr txBox="1"/>
          <p:nvPr/>
        </p:nvSpPr>
        <p:spPr>
          <a:xfrm>
            <a:off x="2672521" y="2449462"/>
            <a:ext cx="5278784" cy="646331"/>
          </a:xfrm>
          <a:prstGeom prst="rect">
            <a:avLst/>
          </a:prstGeom>
          <a:noFill/>
        </p:spPr>
        <p:txBody>
          <a:bodyPr wrap="square" rtlCol="0">
            <a:spAutoFit/>
          </a:bodyPr>
          <a:lstStyle/>
          <a:p>
            <a:r>
              <a:rPr lang="en-US" sz="3600" dirty="0" smtClean="0"/>
              <a:t>horizontal ground area</a:t>
            </a:r>
            <a:endParaRPr lang="en-US" sz="3600" dirty="0"/>
          </a:p>
        </p:txBody>
      </p:sp>
      <p:sp>
        <p:nvSpPr>
          <p:cNvPr id="6" name="TextBox 5"/>
          <p:cNvSpPr txBox="1"/>
          <p:nvPr/>
        </p:nvSpPr>
        <p:spPr>
          <a:xfrm>
            <a:off x="2926523" y="1674210"/>
            <a:ext cx="4903304" cy="646331"/>
          </a:xfrm>
          <a:prstGeom prst="rect">
            <a:avLst/>
          </a:prstGeom>
          <a:noFill/>
        </p:spPr>
        <p:txBody>
          <a:bodyPr wrap="square" rtlCol="0">
            <a:spAutoFit/>
          </a:bodyPr>
          <a:lstStyle/>
          <a:p>
            <a:r>
              <a:rPr lang="en-US" sz="3600" dirty="0" smtClean="0"/>
              <a:t>single side leaf area</a:t>
            </a:r>
            <a:endParaRPr lang="en-US" sz="3600" dirty="0"/>
          </a:p>
        </p:txBody>
      </p:sp>
      <p:sp>
        <p:nvSpPr>
          <p:cNvPr id="7" name="Equal 6"/>
          <p:cNvSpPr/>
          <p:nvPr/>
        </p:nvSpPr>
        <p:spPr bwMode="auto">
          <a:xfrm>
            <a:off x="2120350" y="2219755"/>
            <a:ext cx="452783" cy="397565"/>
          </a:xfrm>
          <a:prstGeom prst="mathEqual">
            <a:avLst>
              <a:gd name="adj1" fmla="val 15187"/>
              <a:gd name="adj2" fmla="val 17316"/>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8" name="Minus 7"/>
          <p:cNvSpPr/>
          <p:nvPr/>
        </p:nvSpPr>
        <p:spPr bwMode="auto">
          <a:xfrm>
            <a:off x="1888438" y="2186627"/>
            <a:ext cx="6714434" cy="496956"/>
          </a:xfrm>
          <a:prstGeom prst="mathMinus">
            <a:avLst>
              <a:gd name="adj1" fmla="val 10186"/>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9" name="TextBox 8"/>
          <p:cNvSpPr txBox="1"/>
          <p:nvPr/>
        </p:nvSpPr>
        <p:spPr>
          <a:xfrm>
            <a:off x="2714486" y="494748"/>
            <a:ext cx="3790122" cy="646331"/>
          </a:xfrm>
          <a:prstGeom prst="rect">
            <a:avLst/>
          </a:prstGeom>
          <a:noFill/>
        </p:spPr>
        <p:txBody>
          <a:bodyPr wrap="square" rtlCol="0">
            <a:spAutoFit/>
          </a:bodyPr>
          <a:lstStyle/>
          <a:p>
            <a:r>
              <a:rPr lang="en-US" sz="3600" dirty="0" smtClean="0"/>
              <a:t>Leaf Area Index</a:t>
            </a:r>
            <a:endParaRPr lang="en-US" sz="3600" dirty="0"/>
          </a:p>
        </p:txBody>
      </p:sp>
      <p:sp>
        <p:nvSpPr>
          <p:cNvPr id="10" name="TextBox 9"/>
          <p:cNvSpPr txBox="1"/>
          <p:nvPr/>
        </p:nvSpPr>
        <p:spPr>
          <a:xfrm>
            <a:off x="2219740" y="3666436"/>
            <a:ext cx="5198859" cy="2308324"/>
          </a:xfrm>
          <a:prstGeom prst="rect">
            <a:avLst/>
          </a:prstGeom>
          <a:noFill/>
        </p:spPr>
        <p:txBody>
          <a:bodyPr wrap="none" rtlCol="0">
            <a:spAutoFit/>
          </a:bodyPr>
          <a:lstStyle/>
          <a:p>
            <a:r>
              <a:rPr lang="en-US" dirty="0" smtClean="0"/>
              <a:t>Examples of applications :</a:t>
            </a:r>
          </a:p>
          <a:p>
            <a:pPr marL="342900" indent="-342900">
              <a:buFont typeface="Arial"/>
              <a:buChar char="•"/>
            </a:pPr>
            <a:r>
              <a:rPr lang="en-US" dirty="0" smtClean="0"/>
              <a:t>Canopy </a:t>
            </a:r>
            <a:r>
              <a:rPr lang="en-US" dirty="0" err="1" smtClean="0"/>
              <a:t>Radiative</a:t>
            </a:r>
            <a:r>
              <a:rPr lang="en-US" dirty="0" smtClean="0"/>
              <a:t> Transfer</a:t>
            </a:r>
          </a:p>
          <a:p>
            <a:pPr marL="342900" indent="-342900">
              <a:buFont typeface="Arial"/>
              <a:buChar char="•"/>
            </a:pPr>
            <a:r>
              <a:rPr lang="en-US" dirty="0" err="1" smtClean="0"/>
              <a:t>fPAR</a:t>
            </a:r>
            <a:endParaRPr lang="en-US" dirty="0" smtClean="0"/>
          </a:p>
          <a:p>
            <a:pPr marL="342900" indent="-342900">
              <a:buFont typeface="Arial"/>
              <a:buChar char="•"/>
            </a:pPr>
            <a:r>
              <a:rPr lang="en-US" dirty="0" smtClean="0"/>
              <a:t>Primary Production</a:t>
            </a:r>
          </a:p>
          <a:p>
            <a:pPr marL="342900" indent="-342900">
              <a:buFont typeface="Arial"/>
              <a:buChar char="•"/>
            </a:pPr>
            <a:r>
              <a:rPr lang="en-US" dirty="0" smtClean="0"/>
              <a:t>Energy Budget</a:t>
            </a:r>
          </a:p>
          <a:p>
            <a:pPr marL="342900" indent="-342900">
              <a:buFont typeface="Arial"/>
              <a:buChar char="•"/>
            </a:pPr>
            <a:r>
              <a:rPr lang="en-US" dirty="0" smtClean="0"/>
              <a:t>Total or Above Ground Biomass</a:t>
            </a:r>
            <a:endParaRPr lang="en-US" dirty="0"/>
          </a:p>
        </p:txBody>
      </p:sp>
    </p:spTree>
    <p:extLst>
      <p:ext uri="{BB962C8B-B14F-4D97-AF65-F5344CB8AC3E}">
        <p14:creationId xmlns:p14="http://schemas.microsoft.com/office/powerpoint/2010/main" val="712433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Figure_Stutzer_Spectrum_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5" y="531813"/>
            <a:ext cx="7924800" cy="6146800"/>
          </a:xfrm>
          <a:prstGeom prst="rect">
            <a:avLst/>
          </a:prstGeom>
          <a:noFill/>
          <a:extLst>
            <a:ext uri="{909E8E84-426E-40dd-AFC4-6F175D3DCCD1}">
              <a14:hiddenFill xmlns:a14="http://schemas.microsoft.com/office/drawing/2010/main">
                <a:solidFill>
                  <a:srgbClr val="FFFFFF"/>
                </a:solidFill>
              </a14:hiddenFill>
            </a:ext>
          </a:extLst>
        </p:spPr>
      </p:pic>
      <p:sp>
        <p:nvSpPr>
          <p:cNvPr id="30725" name="Text Box 5"/>
          <p:cNvSpPr txBox="1">
            <a:spLocks noChangeArrowheads="1"/>
          </p:cNvSpPr>
          <p:nvPr/>
        </p:nvSpPr>
        <p:spPr bwMode="auto">
          <a:xfrm>
            <a:off x="1920875" y="147638"/>
            <a:ext cx="5302250"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600"/>
              <a:t>WETLAND SPECTRAL EFFECTS</a:t>
            </a:r>
          </a:p>
        </p:txBody>
      </p:sp>
      <p:sp>
        <p:nvSpPr>
          <p:cNvPr id="30726" name="Text Box 6"/>
          <p:cNvSpPr txBox="1">
            <a:spLocks noChangeArrowheads="1"/>
          </p:cNvSpPr>
          <p:nvPr/>
        </p:nvSpPr>
        <p:spPr bwMode="auto">
          <a:xfrm>
            <a:off x="258763" y="6303963"/>
            <a:ext cx="2627312"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b="0">
                <a:solidFill>
                  <a:schemeClr val="accent2"/>
                </a:solidFill>
              </a:rPr>
              <a:t>(Kearney et al., 2004)</a:t>
            </a:r>
          </a:p>
        </p:txBody>
      </p:sp>
      <p:sp>
        <p:nvSpPr>
          <p:cNvPr id="30727" name="Text Box 7"/>
          <p:cNvSpPr txBox="1">
            <a:spLocks noChangeArrowheads="1"/>
          </p:cNvSpPr>
          <p:nvPr/>
        </p:nvSpPr>
        <p:spPr bwMode="auto">
          <a:xfrm>
            <a:off x="1827213" y="1487488"/>
            <a:ext cx="3133725" cy="1825625"/>
          </a:xfrm>
          <a:prstGeom prst="rect">
            <a:avLst/>
          </a:prstGeom>
          <a:noFill/>
          <a:ln w="28575">
            <a:solidFill>
              <a:srgbClr val="A90127"/>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lvl1pPr marL="173038" indent="-173038">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r>
              <a:rPr lang="en-US"/>
              <a:t>Could affect:</a:t>
            </a:r>
            <a:endParaRPr lang="en-US" b="0"/>
          </a:p>
          <a:p>
            <a:pPr>
              <a:buFont typeface="Times" charset="0"/>
              <a:buChar char="•"/>
            </a:pPr>
            <a:r>
              <a:rPr lang="en-US" sz="2200" b="0"/>
              <a:t>Spectral Indices</a:t>
            </a:r>
          </a:p>
          <a:p>
            <a:pPr>
              <a:buFont typeface="Times" charset="0"/>
              <a:buChar char="•"/>
            </a:pPr>
            <a:r>
              <a:rPr lang="en-US" sz="2200" b="0"/>
              <a:t>Red-Edge Position*</a:t>
            </a:r>
          </a:p>
          <a:p>
            <a:pPr>
              <a:buFont typeface="Times" charset="0"/>
              <a:buChar char="•"/>
            </a:pPr>
            <a:r>
              <a:rPr lang="en-US" sz="2200" b="0"/>
              <a:t>Spectral Classification</a:t>
            </a:r>
          </a:p>
          <a:p>
            <a:pPr>
              <a:buFont typeface="Times" charset="0"/>
              <a:buChar char="•"/>
            </a:pPr>
            <a:r>
              <a:rPr lang="en-US" sz="2200" b="0"/>
              <a:t>LAI Retrievals*</a:t>
            </a:r>
          </a:p>
        </p:txBody>
      </p:sp>
      <p:sp>
        <p:nvSpPr>
          <p:cNvPr id="30728" name="Text Box 8"/>
          <p:cNvSpPr txBox="1">
            <a:spLocks noChangeArrowheads="1"/>
          </p:cNvSpPr>
          <p:nvPr/>
        </p:nvSpPr>
        <p:spPr bwMode="auto">
          <a:xfrm>
            <a:off x="8812213" y="6400800"/>
            <a:ext cx="35401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a:fld id="{BC72AAEC-C76A-9741-A629-E98560418996}" type="slidenum">
              <a:rPr lang="en-US" b="0">
                <a:solidFill>
                  <a:srgbClr val="0063E3"/>
                </a:solidFill>
              </a:rPr>
              <a:pPr algn="r"/>
              <a:t>5</a:t>
            </a:fld>
            <a:endParaRPr lang="en-US" b="0">
              <a:solidFill>
                <a:srgbClr val="0063E3"/>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34" name="Picture 38" descr="Figure_Vanderbilt_Inundated_V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6304" y="517057"/>
            <a:ext cx="3603694" cy="6252599"/>
          </a:xfrm>
          <a:prstGeom prst="rect">
            <a:avLst/>
          </a:prstGeom>
          <a:noFill/>
          <a:extLst>
            <a:ext uri="{909E8E84-426E-40dd-AFC4-6F175D3DCCD1}">
              <a14:hiddenFill xmlns:a14="http://schemas.microsoft.com/office/drawing/2010/main">
                <a:solidFill>
                  <a:srgbClr val="FFFFFF"/>
                </a:solidFill>
              </a14:hiddenFill>
            </a:ext>
          </a:extLst>
        </p:spPr>
      </p:pic>
      <p:sp>
        <p:nvSpPr>
          <p:cNvPr id="29732" name="Text Box 36"/>
          <p:cNvSpPr txBox="1">
            <a:spLocks noChangeArrowheads="1"/>
          </p:cNvSpPr>
          <p:nvPr/>
        </p:nvSpPr>
        <p:spPr bwMode="auto">
          <a:xfrm>
            <a:off x="1938338" y="147638"/>
            <a:ext cx="5338762"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600"/>
              <a:t>WETLAND SPECULAR EFFECTS</a:t>
            </a:r>
          </a:p>
        </p:txBody>
      </p:sp>
      <p:sp>
        <p:nvSpPr>
          <p:cNvPr id="29735" name="Text Box 39"/>
          <p:cNvSpPr txBox="1">
            <a:spLocks noChangeArrowheads="1"/>
          </p:cNvSpPr>
          <p:nvPr/>
        </p:nvSpPr>
        <p:spPr bwMode="auto">
          <a:xfrm>
            <a:off x="320192" y="5831647"/>
            <a:ext cx="267970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800" dirty="0">
                <a:solidFill>
                  <a:schemeClr val="accent2"/>
                </a:solidFill>
              </a:rPr>
              <a:t>Airborne POLDER</a:t>
            </a:r>
          </a:p>
          <a:p>
            <a:r>
              <a:rPr lang="en-US" sz="1800" dirty="0">
                <a:solidFill>
                  <a:schemeClr val="accent2"/>
                </a:solidFill>
              </a:rPr>
              <a:t>Vanderbilt et al., 2002</a:t>
            </a:r>
            <a:endParaRPr lang="en-US" sz="1800" b="0" dirty="0">
              <a:solidFill>
                <a:schemeClr val="accent2"/>
              </a:solidFill>
            </a:endParaRPr>
          </a:p>
        </p:txBody>
      </p:sp>
      <p:sp>
        <p:nvSpPr>
          <p:cNvPr id="29737" name="Text Box 41"/>
          <p:cNvSpPr txBox="1">
            <a:spLocks noChangeArrowheads="1"/>
          </p:cNvSpPr>
          <p:nvPr/>
        </p:nvSpPr>
        <p:spPr bwMode="auto">
          <a:xfrm>
            <a:off x="8810625" y="6400800"/>
            <a:ext cx="354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a:fld id="{E7B42513-3CF1-2648-A9B3-CD5518FD3E96}" type="slidenum">
              <a:rPr lang="en-US" b="0">
                <a:solidFill>
                  <a:srgbClr val="0063E3"/>
                </a:solidFill>
              </a:rPr>
              <a:pPr algn="r"/>
              <a:t>6</a:t>
            </a:fld>
            <a:endParaRPr lang="en-US" b="0">
              <a:solidFill>
                <a:srgbClr val="0063E3"/>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32" name="Text Box 36"/>
          <p:cNvSpPr txBox="1">
            <a:spLocks noChangeArrowheads="1"/>
          </p:cNvSpPr>
          <p:nvPr/>
        </p:nvSpPr>
        <p:spPr bwMode="auto">
          <a:xfrm>
            <a:off x="1938338" y="147638"/>
            <a:ext cx="5338762"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2600"/>
              <a:t>WETLAND SPECULAR EFFECTS</a:t>
            </a:r>
          </a:p>
        </p:txBody>
      </p:sp>
      <p:sp>
        <p:nvSpPr>
          <p:cNvPr id="29724" name="Text Box 28"/>
          <p:cNvSpPr txBox="1">
            <a:spLocks noChangeArrowheads="1"/>
          </p:cNvSpPr>
          <p:nvPr/>
        </p:nvSpPr>
        <p:spPr bwMode="auto">
          <a:xfrm>
            <a:off x="268002" y="6378238"/>
            <a:ext cx="4021996"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sz="1800" dirty="0">
                <a:solidFill>
                  <a:schemeClr val="accent2"/>
                </a:solidFill>
              </a:rPr>
              <a:t>CHRIS/</a:t>
            </a:r>
            <a:r>
              <a:rPr lang="en-US" sz="1800" dirty="0" err="1" smtClean="0">
                <a:solidFill>
                  <a:schemeClr val="accent2"/>
                </a:solidFill>
              </a:rPr>
              <a:t>Proba</a:t>
            </a:r>
            <a:r>
              <a:rPr lang="en-US" sz="1800" dirty="0">
                <a:solidFill>
                  <a:schemeClr val="accent2"/>
                </a:solidFill>
              </a:rPr>
              <a:t> </a:t>
            </a:r>
            <a:r>
              <a:rPr lang="en-US" sz="1800" dirty="0" smtClean="0">
                <a:solidFill>
                  <a:schemeClr val="accent2"/>
                </a:solidFill>
              </a:rPr>
              <a:t>TOA </a:t>
            </a:r>
            <a:r>
              <a:rPr lang="en-US" sz="1800" dirty="0">
                <a:solidFill>
                  <a:schemeClr val="accent2"/>
                </a:solidFill>
              </a:rPr>
              <a:t>reflectance</a:t>
            </a:r>
            <a:endParaRPr lang="en-US" sz="1800" b="0" dirty="0">
              <a:solidFill>
                <a:schemeClr val="accent2"/>
              </a:solidFill>
            </a:endParaRPr>
          </a:p>
        </p:txBody>
      </p:sp>
      <p:sp>
        <p:nvSpPr>
          <p:cNvPr id="29698" name="Rectangle 2"/>
          <p:cNvSpPr>
            <a:spLocks noChangeArrowheads="1"/>
          </p:cNvSpPr>
          <p:nvPr/>
        </p:nvSpPr>
        <p:spPr bwMode="auto">
          <a:xfrm>
            <a:off x="279073" y="963313"/>
            <a:ext cx="4885382" cy="4124841"/>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pic>
        <p:nvPicPr>
          <p:cNvPr id="29717" name="Picture 21" descr="Chesapeake_Bay_55deg_200705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346" y="635461"/>
            <a:ext cx="2765779" cy="2704782"/>
          </a:xfrm>
          <a:prstGeom prst="rect">
            <a:avLst/>
          </a:prstGeom>
          <a:noFill/>
          <a:extLst>
            <a:ext uri="{909E8E84-426E-40dd-AFC4-6F175D3DCCD1}">
              <a14:hiddenFill xmlns:a14="http://schemas.microsoft.com/office/drawing/2010/main">
                <a:solidFill>
                  <a:srgbClr val="FFFFFF"/>
                </a:solidFill>
              </a14:hiddenFill>
            </a:ext>
          </a:extLst>
        </p:spPr>
      </p:pic>
      <p:pic>
        <p:nvPicPr>
          <p:cNvPr id="29718" name="Picture 22" descr="Chesapeake_Bay_55deg_20070529_p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5613" y="640534"/>
            <a:ext cx="4321937" cy="2835044"/>
          </a:xfrm>
          <a:prstGeom prst="rect">
            <a:avLst/>
          </a:prstGeom>
          <a:noFill/>
          <a:extLst>
            <a:ext uri="{909E8E84-426E-40dd-AFC4-6F175D3DCCD1}">
              <a14:hiddenFill xmlns:a14="http://schemas.microsoft.com/office/drawing/2010/main">
                <a:solidFill>
                  <a:srgbClr val="FFFFFF"/>
                </a:solidFill>
              </a14:hiddenFill>
            </a:ext>
          </a:extLst>
        </p:spPr>
      </p:pic>
      <p:sp>
        <p:nvSpPr>
          <p:cNvPr id="29720" name="Text Box 24"/>
          <p:cNvSpPr txBox="1">
            <a:spLocks noChangeArrowheads="1"/>
          </p:cNvSpPr>
          <p:nvPr/>
        </p:nvSpPr>
        <p:spPr bwMode="auto">
          <a:xfrm>
            <a:off x="353411" y="420069"/>
            <a:ext cx="2401710" cy="293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000"/>
              <a:t>55</a:t>
            </a:r>
            <a:r>
              <a:rPr lang="en-US" sz="1000" baseline="30000"/>
              <a:t>o</a:t>
            </a:r>
            <a:r>
              <a:rPr lang="en-US" sz="1000"/>
              <a:t> nominal viewing angle</a:t>
            </a:r>
            <a:endParaRPr lang="en-US" sz="1000" b="0"/>
          </a:p>
        </p:txBody>
      </p:sp>
      <p:pic>
        <p:nvPicPr>
          <p:cNvPr id="29721" name="Picture 25" descr="Chesapeake_Bay_nadir_200705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533" y="3750059"/>
            <a:ext cx="2775309" cy="2708594"/>
          </a:xfrm>
          <a:prstGeom prst="rect">
            <a:avLst/>
          </a:prstGeom>
          <a:noFill/>
          <a:extLst>
            <a:ext uri="{909E8E84-426E-40dd-AFC4-6F175D3DCCD1}">
              <a14:hiddenFill xmlns:a14="http://schemas.microsoft.com/office/drawing/2010/main">
                <a:solidFill>
                  <a:srgbClr val="FFFFFF"/>
                </a:solidFill>
              </a14:hiddenFill>
            </a:ext>
          </a:extLst>
        </p:spPr>
      </p:pic>
      <p:pic>
        <p:nvPicPr>
          <p:cNvPr id="29722" name="Picture 26" descr="Chesapeake_Bay_nadir_20070529_pl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3602" y="3578572"/>
            <a:ext cx="4356624" cy="2860480"/>
          </a:xfrm>
          <a:prstGeom prst="rect">
            <a:avLst/>
          </a:prstGeom>
          <a:noFill/>
          <a:extLst>
            <a:ext uri="{909E8E84-426E-40dd-AFC4-6F175D3DCCD1}">
              <a14:hiddenFill xmlns:a14="http://schemas.microsoft.com/office/drawing/2010/main">
                <a:solidFill>
                  <a:srgbClr val="FFFFFF"/>
                </a:solidFill>
              </a14:hiddenFill>
            </a:ext>
          </a:extLst>
        </p:spPr>
      </p:pic>
      <p:sp>
        <p:nvSpPr>
          <p:cNvPr id="29723" name="Text Box 27"/>
          <p:cNvSpPr txBox="1">
            <a:spLocks noChangeArrowheads="1"/>
          </p:cNvSpPr>
          <p:nvPr/>
        </p:nvSpPr>
        <p:spPr bwMode="auto">
          <a:xfrm>
            <a:off x="341974" y="3515606"/>
            <a:ext cx="2399804" cy="293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000"/>
              <a:t>0</a:t>
            </a:r>
            <a:r>
              <a:rPr lang="en-US" sz="1000" baseline="30000"/>
              <a:t>o</a:t>
            </a:r>
            <a:r>
              <a:rPr lang="en-US" sz="1000"/>
              <a:t> nominal viewing angle</a:t>
            </a:r>
            <a:endParaRPr lang="en-US" sz="1000" b="0"/>
          </a:p>
        </p:txBody>
      </p:sp>
      <p:sp>
        <p:nvSpPr>
          <p:cNvPr id="29725" name="Rectangle 29"/>
          <p:cNvSpPr>
            <a:spLocks noChangeArrowheads="1"/>
          </p:cNvSpPr>
          <p:nvPr/>
        </p:nvSpPr>
        <p:spPr bwMode="auto">
          <a:xfrm>
            <a:off x="2221407" y="1670483"/>
            <a:ext cx="217298" cy="186800"/>
          </a:xfrm>
          <a:prstGeom prst="rect">
            <a:avLst/>
          </a:prstGeom>
          <a:noFill/>
          <a:ln w="19050">
            <a:solidFill>
              <a:srgbClr val="FF023C"/>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9726" name="Rectangle 30"/>
          <p:cNvSpPr>
            <a:spLocks noChangeArrowheads="1"/>
          </p:cNvSpPr>
          <p:nvPr/>
        </p:nvSpPr>
        <p:spPr bwMode="auto">
          <a:xfrm>
            <a:off x="2427268" y="4175123"/>
            <a:ext cx="228734" cy="209673"/>
          </a:xfrm>
          <a:prstGeom prst="rect">
            <a:avLst/>
          </a:prstGeom>
          <a:noFill/>
          <a:ln w="19050">
            <a:solidFill>
              <a:srgbClr val="FF023C"/>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9727" name="Line 31"/>
          <p:cNvSpPr>
            <a:spLocks noChangeShapeType="1"/>
          </p:cNvSpPr>
          <p:nvPr/>
        </p:nvSpPr>
        <p:spPr bwMode="auto">
          <a:xfrm>
            <a:off x="2453954" y="1843940"/>
            <a:ext cx="1163390" cy="299362"/>
          </a:xfrm>
          <a:prstGeom prst="line">
            <a:avLst/>
          </a:prstGeom>
          <a:noFill/>
          <a:ln w="9525">
            <a:solidFill>
              <a:srgbClr val="FF023C"/>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28" name="Line 32"/>
          <p:cNvSpPr>
            <a:spLocks noChangeShapeType="1"/>
          </p:cNvSpPr>
          <p:nvPr/>
        </p:nvSpPr>
        <p:spPr bwMode="auto">
          <a:xfrm>
            <a:off x="2676970" y="4403856"/>
            <a:ext cx="906355" cy="608523"/>
          </a:xfrm>
          <a:prstGeom prst="line">
            <a:avLst/>
          </a:prstGeom>
          <a:noFill/>
          <a:ln w="9525">
            <a:solidFill>
              <a:srgbClr val="FF023C"/>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19" name="Text Box 23"/>
          <p:cNvSpPr txBox="1">
            <a:spLocks noChangeArrowheads="1"/>
          </p:cNvSpPr>
          <p:nvPr/>
        </p:nvSpPr>
        <p:spPr bwMode="auto">
          <a:xfrm>
            <a:off x="1927865" y="2821778"/>
            <a:ext cx="1153202" cy="476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000" b="0">
                <a:solidFill>
                  <a:schemeClr val="bg1"/>
                </a:solidFill>
              </a:rPr>
              <a:t>Fishing Bay</a:t>
            </a:r>
          </a:p>
          <a:p>
            <a:r>
              <a:rPr lang="en-US" sz="1000">
                <a:solidFill>
                  <a:schemeClr val="bg1"/>
                </a:solidFill>
              </a:rPr>
              <a:t>May 29, 2007</a:t>
            </a:r>
          </a:p>
        </p:txBody>
      </p:sp>
      <p:sp>
        <p:nvSpPr>
          <p:cNvPr id="29736" name="Text Box 40"/>
          <p:cNvSpPr txBox="1">
            <a:spLocks noChangeArrowheads="1"/>
          </p:cNvSpPr>
          <p:nvPr/>
        </p:nvSpPr>
        <p:spPr bwMode="auto">
          <a:xfrm>
            <a:off x="5318750" y="4086984"/>
            <a:ext cx="3809666" cy="738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173038" indent="-173038">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t>Can affect:</a:t>
            </a:r>
            <a:endParaRPr lang="en-US" sz="1400" b="0" dirty="0"/>
          </a:p>
          <a:p>
            <a:pPr>
              <a:buFont typeface="Times" charset="0"/>
              <a:buChar char="•"/>
            </a:pPr>
            <a:r>
              <a:rPr lang="en-US" sz="1400" b="0" dirty="0"/>
              <a:t>Adds noise to spectral signal</a:t>
            </a:r>
          </a:p>
          <a:p>
            <a:pPr>
              <a:buFont typeface="Times" charset="0"/>
              <a:buChar char="•"/>
            </a:pPr>
            <a:r>
              <a:rPr lang="en-US" sz="1400" b="0" dirty="0"/>
              <a:t>Can affect vegetation </a:t>
            </a:r>
            <a:r>
              <a:rPr lang="en-US" sz="1400" b="0" dirty="0" smtClean="0"/>
              <a:t>BRDF </a:t>
            </a:r>
            <a:r>
              <a:rPr lang="en-US" sz="1400" b="0" dirty="0"/>
              <a:t>and spectrum.</a:t>
            </a:r>
          </a:p>
        </p:txBody>
      </p:sp>
      <p:sp>
        <p:nvSpPr>
          <p:cNvPr id="29737" name="Text Box 41"/>
          <p:cNvSpPr txBox="1">
            <a:spLocks noChangeArrowheads="1"/>
          </p:cNvSpPr>
          <p:nvPr/>
        </p:nvSpPr>
        <p:spPr bwMode="auto">
          <a:xfrm>
            <a:off x="8810625" y="6400800"/>
            <a:ext cx="354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a:fld id="{E7B42513-3CF1-2648-A9B3-CD5518FD3E96}" type="slidenum">
              <a:rPr lang="en-US" b="0">
                <a:solidFill>
                  <a:srgbClr val="0063E3"/>
                </a:solidFill>
              </a:rPr>
              <a:pPr algn="r"/>
              <a:t>7</a:t>
            </a:fld>
            <a:endParaRPr lang="en-US" b="0">
              <a:solidFill>
                <a:srgbClr val="0063E3"/>
              </a:solidFill>
            </a:endParaRPr>
          </a:p>
        </p:txBody>
      </p:sp>
    </p:spTree>
    <p:extLst>
      <p:ext uri="{BB962C8B-B14F-4D97-AF65-F5344CB8AC3E}">
        <p14:creationId xmlns:p14="http://schemas.microsoft.com/office/powerpoint/2010/main" val="1057284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Blackwater_2006_01"/>
          <p:cNvPicPr>
            <a:picLocks noChangeAspect="1" noChangeArrowheads="1"/>
          </p:cNvPicPr>
          <p:nvPr/>
        </p:nvPicPr>
        <p:blipFill>
          <a:blip r:embed="rId2">
            <a:lum bright="12000"/>
            <a:alphaModFix amt="4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alpha val="39999"/>
                  </a:srgbClr>
                </a:solidFill>
              </a14:hiddenFill>
            </a:ext>
          </a:extLst>
        </p:spPr>
      </p:pic>
      <p:sp>
        <p:nvSpPr>
          <p:cNvPr id="45059" name="Text Box 3"/>
          <p:cNvSpPr txBox="1">
            <a:spLocks noChangeArrowheads="1"/>
          </p:cNvSpPr>
          <p:nvPr/>
        </p:nvSpPr>
        <p:spPr bwMode="auto">
          <a:xfrm>
            <a:off x="2794000" y="2057400"/>
            <a:ext cx="3673475" cy="82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4800"/>
              <a:t>APPROACH</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11342</TotalTime>
  <Words>1688</Words>
  <Application>Microsoft Macintosh PowerPoint</Application>
  <PresentationFormat>On-screen Show (4:3)</PresentationFormat>
  <Paragraphs>346</Paragraphs>
  <Slides>44</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46" baseType="lpstr">
      <vt:lpstr>Blank Presentation</vt:lpstr>
      <vt:lpstr>Microsoft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Maryland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Turpie</dc:creator>
  <cp:lastModifiedBy>Kevin Turpie</cp:lastModifiedBy>
  <cp:revision>58</cp:revision>
  <cp:lastPrinted>2012-03-01T05:17:55Z</cp:lastPrinted>
  <dcterms:created xsi:type="dcterms:W3CDTF">2012-02-21T06:05:43Z</dcterms:created>
  <dcterms:modified xsi:type="dcterms:W3CDTF">2012-04-24T21:59:34Z</dcterms:modified>
</cp:coreProperties>
</file>