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291" r:id="rId3"/>
    <p:sldId id="321" r:id="rId4"/>
    <p:sldId id="332" r:id="rId5"/>
    <p:sldId id="327" r:id="rId6"/>
    <p:sldId id="295" r:id="rId7"/>
    <p:sldId id="292" r:id="rId8"/>
    <p:sldId id="296" r:id="rId9"/>
    <p:sldId id="293" r:id="rId10"/>
    <p:sldId id="294" r:id="rId11"/>
    <p:sldId id="333" r:id="rId12"/>
    <p:sldId id="334" r:id="rId13"/>
    <p:sldId id="335" r:id="rId14"/>
    <p:sldId id="297" r:id="rId15"/>
    <p:sldId id="337" r:id="rId16"/>
    <p:sldId id="326" r:id="rId17"/>
    <p:sldId id="308" r:id="rId18"/>
    <p:sldId id="299" r:id="rId19"/>
    <p:sldId id="311" r:id="rId20"/>
    <p:sldId id="312" r:id="rId21"/>
    <p:sldId id="315" r:id="rId22"/>
    <p:sldId id="331" r:id="rId23"/>
    <p:sldId id="338" r:id="rId24"/>
    <p:sldId id="343" r:id="rId25"/>
    <p:sldId id="309" r:id="rId26"/>
    <p:sldId id="339" r:id="rId27"/>
    <p:sldId id="344" r:id="rId28"/>
    <p:sldId id="340" r:id="rId29"/>
    <p:sldId id="341" r:id="rId30"/>
    <p:sldId id="342" r:id="rId31"/>
    <p:sldId id="325" r:id="rId32"/>
    <p:sldId id="301" r:id="rId33"/>
    <p:sldId id="310" r:id="rId34"/>
    <p:sldId id="306" r:id="rId35"/>
    <p:sldId id="307" r:id="rId36"/>
    <p:sldId id="317" r:id="rId37"/>
    <p:sldId id="330" r:id="rId38"/>
    <p:sldId id="329" r:id="rId39"/>
    <p:sldId id="328"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8" autoAdjust="0"/>
    <p:restoredTop sz="94609" autoAdjust="0"/>
  </p:normalViewPr>
  <p:slideViewPr>
    <p:cSldViewPr>
      <p:cViewPr varScale="1">
        <p:scale>
          <a:sx n="107" d="100"/>
          <a:sy n="107" d="100"/>
        </p:scale>
        <p:origin x="-750" y="-90"/>
      </p:cViewPr>
      <p:guideLst>
        <p:guide orient="horz" pos="2160"/>
        <p:guide pos="2880"/>
      </p:guideLst>
    </p:cSldViewPr>
  </p:slideViewPr>
  <p:outlineViewPr>
    <p:cViewPr>
      <p:scale>
        <a:sx n="33" d="100"/>
        <a:sy n="33" d="100"/>
      </p:scale>
      <p:origin x="0" y="11904"/>
    </p:cViewPr>
    <p:sldLst>
      <p:sld r:id="rId1" collapse="1"/>
      <p:sld r:id="rId2" collapse="1"/>
      <p:sld r:id="rId3" collapse="1"/>
      <p:sld r:id="rId4" collapse="1"/>
    </p:sldLst>
  </p:outlineViewPr>
  <p:notesTextViewPr>
    <p:cViewPr>
      <p:scale>
        <a:sx n="100" d="100"/>
        <a:sy n="100" d="100"/>
      </p:scale>
      <p:origin x="0" y="0"/>
    </p:cViewPr>
  </p:notesTextViewPr>
  <p:sorterViewPr>
    <p:cViewPr>
      <p:scale>
        <a:sx n="100" d="100"/>
        <a:sy n="100" d="100"/>
      </p:scale>
      <p:origin x="0" y="241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slide" Target="slides/slide31.xml"/><Relationship Id="rId1" Type="http://schemas.openxmlformats.org/officeDocument/2006/relationships/slide" Target="slides/slide24.xml"/><Relationship Id="rId4" Type="http://schemas.openxmlformats.org/officeDocument/2006/relationships/slide" Target="slides/slide3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482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4AC57F0-5E1D-41FF-A4D6-5FE9525A861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3C04E69C-81D4-43D0-BAE6-FFCDA8985F4E}" type="slidenum">
              <a:rPr lang="en-US" smtClean="0"/>
              <a:pPr/>
              <a:t>1</a:t>
            </a:fld>
            <a:endParaRPr lang="en-US" smtClean="0"/>
          </a:p>
        </p:txBody>
      </p:sp>
      <p:sp>
        <p:nvSpPr>
          <p:cNvPr id="35843" name="Rectangle 2"/>
          <p:cNvSpPr>
            <a:spLocks noRot="1" noChangeArrowheads="1" noTextEdit="1"/>
          </p:cNvSpPr>
          <p:nvPr>
            <p:ph type="sldImg"/>
          </p:nvPr>
        </p:nvSpPr>
        <p:spPr>
          <a:xfrm>
            <a:off x="1144588" y="685800"/>
            <a:ext cx="4572000" cy="3429000"/>
          </a:xfrm>
          <a:ln/>
        </p:spPr>
      </p:sp>
      <p:sp>
        <p:nvSpPr>
          <p:cNvPr id="35844" name="Rectangle 3"/>
          <p:cNvSpPr>
            <a:spLocks noGrp="1" noChangeArrowheads="1"/>
          </p:cNvSpPr>
          <p:nvPr>
            <p:ph type="body" idx="1"/>
          </p:nvPr>
        </p:nvSpPr>
        <p:spPr>
          <a:xfrm>
            <a:off x="914400" y="4343400"/>
            <a:ext cx="5029200" cy="4114800"/>
          </a:xfrm>
          <a:noFill/>
          <a:ln/>
        </p:spPr>
        <p:txBody>
          <a:bodyPr lIns="89905" tIns="44952" rIns="89905" bIns="44952"/>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569A8A27-A5D2-4701-BB3A-9C3AA1BC5E66}" type="slidenum">
              <a:rPr lang="en-US" smtClean="0"/>
              <a:pPr/>
              <a:t>10</a:t>
            </a:fld>
            <a:endParaRPr lang="en-US" smtClean="0"/>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DA577C13-F29E-4760-A760-9782370D075C}" type="slidenum">
              <a:rPr lang="en-US" smtClean="0"/>
              <a:pPr/>
              <a:t>14</a:t>
            </a:fld>
            <a:endParaRPr lang="en-US" smtClean="0"/>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5A974BD-C871-47F9-AC58-B17F95F4AB04}" type="slidenum">
              <a:rPr lang="en-US" smtClean="0"/>
              <a:pPr/>
              <a:t>16</a:t>
            </a:fld>
            <a:endParaRPr lang="en-US" smtClean="0"/>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4A3F106-6E76-4E48-951E-C5540EE7AE5B}" type="slidenum">
              <a:rPr lang="en-US" smtClean="0"/>
              <a:pPr/>
              <a:t>17</a:t>
            </a:fld>
            <a:endParaRPr lang="en-US" smtClean="0"/>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8996A6E8-6ED0-4C39-9185-F4C488FA4052}" type="slidenum">
              <a:rPr lang="en-US" smtClean="0"/>
              <a:pPr/>
              <a:t>18</a:t>
            </a:fld>
            <a:endParaRPr lang="en-US" smtClean="0"/>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84E9BCC-796E-49D2-A955-E37900B2A606}" type="slidenum">
              <a:rPr lang="en-US" smtClean="0"/>
              <a:pPr/>
              <a:t>19</a:t>
            </a:fld>
            <a:endParaRPr lang="en-US" smtClean="0"/>
          </a:p>
        </p:txBody>
      </p:sp>
      <p:sp>
        <p:nvSpPr>
          <p:cNvPr id="5222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E31623A-7194-4AA6-A941-0E8768A63DD7}" type="slidenum">
              <a:rPr lang="en-US" sz="1200">
                <a:ea typeface="MS PGothic" pitchFamily="34" charset="-128"/>
              </a:rPr>
              <a:pPr algn="r"/>
              <a:t>19</a:t>
            </a:fld>
            <a:endParaRPr lang="en-US" sz="1200">
              <a:ea typeface="MS PGothic" pitchFamily="34" charset="-128"/>
            </a:endParaRPr>
          </a:p>
        </p:txBody>
      </p:sp>
      <p:sp>
        <p:nvSpPr>
          <p:cNvPr id="52228" name="Rectangle 2"/>
          <p:cNvSpPr>
            <a:spLocks noRot="1" noChangeArrowheads="1" noTextEdit="1"/>
          </p:cNvSpPr>
          <p:nvPr>
            <p:ph type="sldImg"/>
          </p:nvPr>
        </p:nvSpPr>
        <p:spPr>
          <a:ln/>
        </p:spPr>
      </p:sp>
      <p:sp>
        <p:nvSpPr>
          <p:cNvPr id="52229" name="Rectangle 3"/>
          <p:cNvSpPr>
            <a:spLocks noGrp="1" noChangeArrowheads="1"/>
          </p:cNvSpPr>
          <p:nvPr>
            <p:ph type="body" idx="1"/>
          </p:nvPr>
        </p:nvSpPr>
        <p:spPr>
          <a:noFill/>
          <a:ln/>
        </p:spPr>
        <p:txBody>
          <a:bodyPr/>
          <a:lstStyle/>
          <a:p>
            <a:pPr eaLnBrk="1" hangingPunct="1">
              <a:lnSpc>
                <a:spcPct val="80000"/>
              </a:lnSpc>
            </a:pPr>
            <a:endParaRPr lang="en-US" sz="8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04280937-3762-4084-A4D3-231DEF2A5471}" type="slidenum">
              <a:rPr lang="en-US" smtClean="0"/>
              <a:pPr/>
              <a:t>20</a:t>
            </a:fld>
            <a:endParaRPr lang="en-US" smtClean="0"/>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B1C948F3-334E-4904-8214-2F28FB1DFDA7}" type="slidenum">
              <a:rPr lang="en-US" smtClean="0"/>
              <a:pPr/>
              <a:t>21</a:t>
            </a:fld>
            <a:endParaRPr lang="en-US" smtClean="0"/>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51326B-C115-4D5F-99EF-8C3C517A7268}" type="slidenum">
              <a:rPr lang="en-US"/>
              <a:pPr/>
              <a:t>24</a:t>
            </a:fld>
            <a:endParaRPr lang="en-US"/>
          </a:p>
        </p:txBody>
      </p:sp>
      <p:sp>
        <p:nvSpPr>
          <p:cNvPr id="215042" name="Rectangle 2"/>
          <p:cNvSpPr>
            <a:spLocks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3424F80A-78BA-42EA-9DD6-6A6C47D1976E}" type="slidenum">
              <a:rPr lang="en-US" smtClean="0"/>
              <a:pPr/>
              <a:t>25</a:t>
            </a:fld>
            <a:endParaRPr lang="en-US" smtClean="0"/>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528CD63-6F77-49AA-A07D-0C457F2BB6A5}" type="slidenum">
              <a:rPr lang="en-US" smtClean="0"/>
              <a:pPr/>
              <a:t>2</a:t>
            </a:fld>
            <a:endParaRPr lang="en-US" smtClean="0"/>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D9264F-B83E-4797-A49D-FB44A9440619}" type="slidenum">
              <a:rPr lang="en-US" smtClean="0"/>
              <a:pPr/>
              <a:t>27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a:lstStyle/>
          <a:p>
            <a:r>
              <a:rPr lang="en-US" smtClean="0"/>
              <a:t>Second bullet added.</a:t>
            </a:r>
          </a:p>
        </p:txBody>
      </p:sp>
      <p:sp>
        <p:nvSpPr>
          <p:cNvPr id="65540" name="Slide Number Placeholder 3"/>
          <p:cNvSpPr>
            <a:spLocks noGrp="1"/>
          </p:cNvSpPr>
          <p:nvPr>
            <p:ph type="sldNum" sz="quarter" idx="5"/>
          </p:nvPr>
        </p:nvSpPr>
        <p:spPr bwMode="auto">
          <a:noFill/>
          <a:ln>
            <a:miter lim="800000"/>
            <a:headEnd/>
            <a:tailEnd/>
          </a:ln>
        </p:spPr>
        <p:txBody>
          <a:bodyPr/>
          <a:lstStyle/>
          <a:p>
            <a:fld id="{2D656FC3-65ED-4822-B2F4-14E6A2CFAA10}" type="slidenum">
              <a:rPr lang="en-GB" smtClean="0"/>
              <a:pPr/>
              <a:t>29</a:t>
            </a:fld>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a:lstStyle/>
          <a:p>
            <a:r>
              <a:rPr lang="en-US" smtClean="0"/>
              <a:t>Added plot of skin SST (red) and near-surface air-temperature (blue). Gap in January was a dry dock.</a:t>
            </a:r>
          </a:p>
        </p:txBody>
      </p:sp>
      <p:sp>
        <p:nvSpPr>
          <p:cNvPr id="66564" name="Slide Number Placeholder 3"/>
          <p:cNvSpPr>
            <a:spLocks noGrp="1"/>
          </p:cNvSpPr>
          <p:nvPr>
            <p:ph type="sldNum" sz="quarter" idx="5"/>
          </p:nvPr>
        </p:nvSpPr>
        <p:spPr bwMode="auto">
          <a:noFill/>
          <a:ln>
            <a:miter lim="800000"/>
            <a:headEnd/>
            <a:tailEnd/>
          </a:ln>
        </p:spPr>
        <p:txBody>
          <a:bodyPr/>
          <a:lstStyle/>
          <a:p>
            <a:fld id="{5066690D-CF70-43BF-A436-837DB4424E6B}" type="slidenum">
              <a:rPr lang="en-GB" smtClean="0"/>
              <a:pPr/>
              <a:t>30</a:t>
            </a:fld>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62C4EC1-A5DF-4743-A60F-01237DBC94B8}" type="slidenum">
              <a:rPr lang="en-US" smtClean="0"/>
              <a:pPr/>
              <a:t>31</a:t>
            </a:fld>
            <a:endParaRPr lang="en-US" smtClean="0"/>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854AE91-3E47-4066-9D95-7FDB268B2082}" type="slidenum">
              <a:rPr lang="en-US" smtClean="0"/>
              <a:pPr/>
              <a:t>32</a:t>
            </a:fld>
            <a:endParaRPr lang="en-US" smtClean="0"/>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4306712B-CF0A-4420-B57A-833B2333A006}" type="slidenum">
              <a:rPr lang="en-US" smtClean="0"/>
              <a:pPr/>
              <a:t>33</a:t>
            </a:fld>
            <a:endParaRPr lang="en-US" smtClean="0"/>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B4693EF-0120-4999-AF64-601F0F7F9A6F}" type="slidenum">
              <a:rPr lang="en-US" smtClean="0"/>
              <a:pPr/>
              <a:t>34</a:t>
            </a:fld>
            <a:endParaRPr lang="en-US" smtClean="0"/>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045DB1E-D8E1-4D5E-9F53-0200B212AF63}" type="slidenum">
              <a:rPr lang="en-US" smtClean="0"/>
              <a:pPr/>
              <a:t>35</a:t>
            </a:fld>
            <a:endParaRPr lang="en-US" smtClean="0"/>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4B6CD97B-168D-41B8-8488-AF91E59C1627}" type="slidenum">
              <a:rPr lang="en-US" smtClean="0"/>
              <a:pPr/>
              <a:t>36</a:t>
            </a:fld>
            <a:endParaRPr lang="en-US" smtClean="0"/>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6179975F-B7A2-436C-A820-A657B9F68E54}" type="slidenum">
              <a:rPr lang="en-US" smtClean="0"/>
              <a:pPr/>
              <a:t>37</a:t>
            </a:fld>
            <a:endParaRPr lang="en-US" smtClean="0"/>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D4F06AA-769F-47C1-BA58-04C6BD1DD771}" type="slidenum">
              <a:rPr lang="en-US" smtClean="0"/>
              <a:pPr/>
              <a:t>3</a:t>
            </a:fld>
            <a:endParaRPr lang="en-US" smtClean="0"/>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8D5C004F-0224-4750-BDE4-506B18CBF658}" type="slidenum">
              <a:rPr lang="en-US" smtClean="0"/>
              <a:pPr/>
              <a:t>38</a:t>
            </a:fld>
            <a:endParaRPr lang="en-US" smtClean="0"/>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smtClean="0"/>
              <a:t>The OPC has focused on setting up a daily data flow for the OISST and establishing a process to easily create an acceptable file format for display in the National Centers Advanced Weather Interactive Processing System (N-AWIPS) operational workstations.  Data flow and file conversion processes were established in early January 2008.  Operational production for OPC forecasters began January 10, 2008.  Several of the issues encountered are described below. Fig. 1 shows a global view of the OISST as displayed on the OPC N-AWIPS workstations.  </a:t>
            </a:r>
          </a:p>
          <a:p>
            <a:pPr eaLnBrk="1" hangingPunct="1"/>
            <a:r>
              <a:rPr lang="en-US" smtClean="0"/>
              <a:t>OPC forecasters are interested in SST boundaries and features such as warm and cold rings in association with the Gulf Stream region.  Daily and three daily GOES SST IR based products from NOAA NESDIS are available to forecasters for tracking such features, however persistent cloudiness often obscure the features of interest for days or even weeks during the winter months when majority of severe ocean storms that threaten the safety of commercial marine transportation, commercial fishing, and coastal mariners occur. Fig. 2 illustrates one operational use of the OISST as a compliment to IR sources of SST such as from the GOES.  By super-positioning GOES SST three day composites with the OISST the continuity of ocean thermal features is easily maintained by forecasters.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937D482A-9407-4E9D-B715-BCD52CFC7EAA}" type="slidenum">
              <a:rPr lang="en-US" smtClean="0"/>
              <a:pPr/>
              <a:t>39</a:t>
            </a:fld>
            <a:endParaRPr lang="en-US" smtClean="0"/>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smtClean="0"/>
              <a:t>CTL = contrl –AVHRR</a:t>
            </a:r>
          </a:p>
          <a:p>
            <a:pPr eaLnBrk="1" hangingPunct="1"/>
            <a:r>
              <a:rPr lang="en-US" smtClean="0"/>
              <a:t>Epx = experimental inclr AMRS-e – 48 hr forecast improvement important for evacuation…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843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dirty="0">
              <a:latin typeface="Arial" charset="0"/>
              <a:ea typeface="ＭＳ Ｐゴシック" charset="0"/>
              <a:cs typeface="ＭＳ Ｐゴシック" charset="0"/>
            </a:endParaRPr>
          </a:p>
        </p:txBody>
      </p:sp>
      <p:sp>
        <p:nvSpPr>
          <p:cNvPr id="1843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883" indent="-285724" eaLnBrk="0" hangingPunct="0">
              <a:defRPr sz="2000">
                <a:solidFill>
                  <a:schemeClr val="tx1"/>
                </a:solidFill>
                <a:latin typeface="Arial" charset="0"/>
                <a:ea typeface="ＭＳ Ｐゴシック" charset="0"/>
              </a:defRPr>
            </a:lvl2pPr>
            <a:lvl3pPr marL="1142898" indent="-228580" eaLnBrk="0" hangingPunct="0">
              <a:defRPr sz="2000">
                <a:solidFill>
                  <a:schemeClr val="tx1"/>
                </a:solidFill>
                <a:latin typeface="Arial" charset="0"/>
                <a:ea typeface="ＭＳ Ｐゴシック" charset="0"/>
              </a:defRPr>
            </a:lvl3pPr>
            <a:lvl4pPr marL="1600057" indent="-228580" eaLnBrk="0" hangingPunct="0">
              <a:defRPr sz="2000">
                <a:solidFill>
                  <a:schemeClr val="tx1"/>
                </a:solidFill>
                <a:latin typeface="Arial" charset="0"/>
                <a:ea typeface="ＭＳ Ｐゴシック" charset="0"/>
              </a:defRPr>
            </a:lvl4pPr>
            <a:lvl5pPr marL="2057217" indent="-228580" eaLnBrk="0" hangingPunct="0">
              <a:defRPr sz="2000">
                <a:solidFill>
                  <a:schemeClr val="tx1"/>
                </a:solidFill>
                <a:latin typeface="Arial" charset="0"/>
                <a:ea typeface="ＭＳ Ｐゴシック" charset="0"/>
              </a:defRPr>
            </a:lvl5pPr>
            <a:lvl6pPr marL="2514376" indent="-228580" eaLnBrk="0" fontAlgn="base" hangingPunct="0">
              <a:spcBef>
                <a:spcPct val="0"/>
              </a:spcBef>
              <a:spcAft>
                <a:spcPct val="0"/>
              </a:spcAft>
              <a:defRPr sz="2000">
                <a:solidFill>
                  <a:schemeClr val="tx1"/>
                </a:solidFill>
                <a:latin typeface="Arial" charset="0"/>
                <a:ea typeface="ＭＳ Ｐゴシック" charset="0"/>
              </a:defRPr>
            </a:lvl6pPr>
            <a:lvl7pPr marL="2971535" indent="-228580" eaLnBrk="0" fontAlgn="base" hangingPunct="0">
              <a:spcBef>
                <a:spcPct val="0"/>
              </a:spcBef>
              <a:spcAft>
                <a:spcPct val="0"/>
              </a:spcAft>
              <a:defRPr sz="2000">
                <a:solidFill>
                  <a:schemeClr val="tx1"/>
                </a:solidFill>
                <a:latin typeface="Arial" charset="0"/>
                <a:ea typeface="ＭＳ Ｐゴシック" charset="0"/>
              </a:defRPr>
            </a:lvl7pPr>
            <a:lvl8pPr marL="3428695" indent="-228580" eaLnBrk="0" fontAlgn="base" hangingPunct="0">
              <a:spcBef>
                <a:spcPct val="0"/>
              </a:spcBef>
              <a:spcAft>
                <a:spcPct val="0"/>
              </a:spcAft>
              <a:defRPr sz="2000">
                <a:solidFill>
                  <a:schemeClr val="tx1"/>
                </a:solidFill>
                <a:latin typeface="Arial" charset="0"/>
                <a:ea typeface="ＭＳ Ｐゴシック" charset="0"/>
              </a:defRPr>
            </a:lvl8pPr>
            <a:lvl9pPr marL="3885854" indent="-22858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E12FA43B-3CFC-7F4E-B996-6F58E90F2DCD}" type="slidenum">
              <a:rPr lang="en-US" sz="1200"/>
              <a:pPr eaLnBrk="1" hangingPunct="1"/>
              <a:t>4</a:t>
            </a:fld>
            <a:endParaRPr 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AEF2B08-9B3A-4BE6-8426-87E2063C2021}" type="slidenum">
              <a:rPr lang="en-US" smtClean="0"/>
              <a:pPr/>
              <a:t>5</a:t>
            </a:fld>
            <a:endParaRPr lang="en-US" smtClean="0"/>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D52EBADC-DA8F-4699-AC36-7B19FD70A0A4}" type="slidenum">
              <a:rPr lang="en-US" smtClean="0"/>
              <a:pPr/>
              <a:t>6</a:t>
            </a:fld>
            <a:endParaRPr lang="en-US" smtClean="0"/>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48C8AD48-652E-493C-A63B-AC78C4BDF340}" type="slidenum">
              <a:rPr lang="en-US" smtClean="0"/>
              <a:pPr/>
              <a:t>7</a:t>
            </a:fld>
            <a:endParaRPr lang="en-US" smtClean="0"/>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49E2598B-311D-4975-A52D-14B7604CA1A1}" type="slidenum">
              <a:rPr lang="en-US" smtClean="0"/>
              <a:pPr/>
              <a:t>8</a:t>
            </a:fld>
            <a:endParaRPr lang="en-US" smtClean="0"/>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6320A380-E335-4016-9870-6BC523B67348}" type="slidenum">
              <a:rPr lang="en-US" smtClean="0"/>
              <a:pPr/>
              <a:t>9</a:t>
            </a:fld>
            <a:endParaRPr lang="en-US" smtClean="0"/>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OCRT Meeting, Seattle, April 24, 2012</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63BF9F-7C96-4F25-ABAB-D8A4AE0F63B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OCRT Meeting, Seattle, April 24, 2012</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B06449-D3B9-40C7-9836-09C96998286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OCRT Meeting, Seattle, April 24, 2012</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BEE652-43B8-4B82-BEB1-E9357FF2221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6019800" cy="7921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OCRT Meeting, Seattle, April 24, 2012</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97827C-1DFF-4A87-A8BA-4A8D5597F62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6019800" cy="7921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OCRT Meeting, Seattle, April 24, 2012</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027BD435-7337-461B-8A40-6405D52014B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fast_nix">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711200" y="6426200"/>
            <a:ext cx="2078038"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a:r>
              <a:rPr lang="en-GB" sz="600" b="1" i="1">
                <a:solidFill>
                  <a:schemeClr val="bg1"/>
                </a:solidFill>
              </a:rPr>
              <a:t>Group for High Resolution Sea Surface Temperature</a:t>
            </a:r>
          </a:p>
        </p:txBody>
      </p:sp>
      <p:sp>
        <p:nvSpPr>
          <p:cNvPr id="3" name="Text Box 5"/>
          <p:cNvSpPr txBox="1">
            <a:spLocks noChangeArrowheads="1"/>
          </p:cNvSpPr>
          <p:nvPr/>
        </p:nvSpPr>
        <p:spPr bwMode="auto">
          <a:xfrm>
            <a:off x="685800" y="6581775"/>
            <a:ext cx="3519488"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200" b="1">
                <a:solidFill>
                  <a:schemeClr val="accent1"/>
                </a:solidFill>
                <a:latin typeface="Trebuchet MS" charset="0"/>
              </a:rPr>
              <a:t>https://www.ghrsst.org</a:t>
            </a:r>
          </a:p>
        </p:txBody>
      </p:sp>
      <p:sp>
        <p:nvSpPr>
          <p:cNvPr id="4" name="Text Placeholder 4"/>
          <p:cNvSpPr txBox="1">
            <a:spLocks/>
          </p:cNvSpPr>
          <p:nvPr userDrawn="1"/>
        </p:nvSpPr>
        <p:spPr bwMode="auto">
          <a:xfrm>
            <a:off x="4191000" y="6324600"/>
            <a:ext cx="3505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spcBef>
                <a:spcPct val="20000"/>
              </a:spcBef>
            </a:pPr>
            <a:endParaRPr lang="en-US" sz="1200" i="1">
              <a:solidFill>
                <a:srgbClr val="969696"/>
              </a:solidFill>
              <a:latin typeface="Trebuchet MS" charset="0"/>
            </a:endParaRPr>
          </a:p>
        </p:txBody>
      </p:sp>
      <p:sp>
        <p:nvSpPr>
          <p:cNvPr id="5" name="Slide Number Placeholder 9"/>
          <p:cNvSpPr txBox="1">
            <a:spLocks/>
          </p:cNvSpPr>
          <p:nvPr userDrawn="1"/>
        </p:nvSpPr>
        <p:spPr>
          <a:xfrm>
            <a:off x="6858000" y="6477000"/>
            <a:ext cx="2286000" cy="381000"/>
          </a:xfrm>
          <a:prstGeom prst="rect">
            <a:avLst/>
          </a:prstGeom>
        </p:spPr>
        <p:txBody>
          <a:bodyPr anchor="ct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r" eaLnBrk="1" hangingPunct="1">
              <a:defRPr/>
            </a:pPr>
            <a:fld id="{9293D17A-4DEC-CD43-9F09-BA47B7617BC1}" type="slidenum">
              <a:rPr lang="en-GB" sz="1200" smtClean="0">
                <a:solidFill>
                  <a:schemeClr val="accent1"/>
                </a:solidFill>
              </a:rPr>
              <a:pPr algn="r" eaLnBrk="1" hangingPunct="1">
                <a:defRPr/>
              </a:pPr>
              <a:t>‹#›</a:t>
            </a:fld>
            <a:r>
              <a:rPr lang="en-GB" sz="1200" dirty="0" smtClean="0">
                <a:solidFill>
                  <a:schemeClr val="accent1"/>
                </a:solidFill>
              </a:rPr>
              <a:t>/22</a:t>
            </a:r>
          </a:p>
        </p:txBody>
      </p:sp>
    </p:spTree>
    <p:extLst>
      <p:ext uri="{BB962C8B-B14F-4D97-AF65-F5344CB8AC3E}">
        <p14:creationId xmlns="" xmlns:p14="http://schemas.microsoft.com/office/powerpoint/2010/main" val="37144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Blank_whowhere">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711200" y="6426200"/>
            <a:ext cx="2078038"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a:r>
              <a:rPr lang="en-GB" sz="600" b="1" i="1">
                <a:solidFill>
                  <a:schemeClr val="bg1"/>
                </a:solidFill>
              </a:rPr>
              <a:t>Group for High Resolution Sea Surface Temperature</a:t>
            </a:r>
          </a:p>
        </p:txBody>
      </p:sp>
      <p:sp>
        <p:nvSpPr>
          <p:cNvPr id="3" name="Text Placeholder 4"/>
          <p:cNvSpPr txBox="1">
            <a:spLocks/>
          </p:cNvSpPr>
          <p:nvPr userDrawn="1"/>
        </p:nvSpPr>
        <p:spPr bwMode="auto">
          <a:xfrm>
            <a:off x="4191000" y="6324600"/>
            <a:ext cx="3505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spcBef>
                <a:spcPct val="20000"/>
              </a:spcBef>
            </a:pPr>
            <a:endParaRPr lang="en-US" sz="1200" i="1">
              <a:solidFill>
                <a:srgbClr val="969696"/>
              </a:solidFill>
              <a:latin typeface="Trebuchet MS" charset="0"/>
            </a:endParaRPr>
          </a:p>
        </p:txBody>
      </p:sp>
      <p:sp>
        <p:nvSpPr>
          <p:cNvPr id="5" name="Text Placeholder 4"/>
          <p:cNvSpPr txBox="1">
            <a:spLocks/>
          </p:cNvSpPr>
          <p:nvPr userDrawn="1"/>
        </p:nvSpPr>
        <p:spPr>
          <a:xfrm>
            <a:off x="3276600" y="6477000"/>
            <a:ext cx="5867400" cy="381000"/>
          </a:xfrm>
          <a:prstGeom prst="rect">
            <a:avLst/>
          </a:prstGeom>
        </p:spPr>
        <p:txBody>
          <a:bodyPr/>
          <a:lstStyle>
            <a:lvl1pPr marL="342900" indent="-342900"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r">
              <a:spcBef>
                <a:spcPct val="20000"/>
              </a:spcBef>
              <a:defRPr/>
            </a:pPr>
            <a:r>
              <a:rPr lang="en-US" sz="1200" i="1" dirty="0" smtClean="0">
                <a:solidFill>
                  <a:srgbClr val="969696"/>
                </a:solidFill>
                <a:latin typeface="Trebuchet MS" charset="0"/>
              </a:rPr>
              <a:t>     </a:t>
            </a:r>
            <a:r>
              <a:rPr lang="en-US" sz="1200" i="1" dirty="0" smtClean="0">
                <a:solidFill>
                  <a:schemeClr val="bg1"/>
                </a:solidFill>
                <a:latin typeface="Trebuchet MS" charset="0"/>
              </a:rPr>
              <a:t>Andrea Kaiser-Weiss            2012 </a:t>
            </a:r>
            <a:r>
              <a:rPr lang="en-GB" sz="1200" i="1" dirty="0" smtClean="0">
                <a:solidFill>
                  <a:schemeClr val="bg1"/>
                </a:solidFill>
                <a:latin typeface="Trebuchet MS" charset="0"/>
              </a:rPr>
              <a:t>Ocean Sciences Meeting Salt Lake City 				         slide </a:t>
            </a:r>
            <a:fld id="{D6A923FC-50EB-BC41-BE55-339CC4C43631}" type="slidenum">
              <a:rPr lang="en-GB" sz="1200" i="1" smtClean="0">
                <a:solidFill>
                  <a:schemeClr val="bg1"/>
                </a:solidFill>
                <a:latin typeface="Trebuchet MS" charset="0"/>
              </a:rPr>
              <a:pPr algn="r">
                <a:spcBef>
                  <a:spcPct val="20000"/>
                </a:spcBef>
                <a:defRPr/>
              </a:pPr>
              <a:t>‹#›</a:t>
            </a:fld>
            <a:r>
              <a:rPr lang="en-GB" sz="1200" i="1" dirty="0" smtClean="0">
                <a:solidFill>
                  <a:schemeClr val="bg1"/>
                </a:solidFill>
                <a:latin typeface="Trebuchet MS" charset="0"/>
              </a:rPr>
              <a:t> /22</a:t>
            </a:r>
            <a:endParaRPr lang="en-US" sz="1200" i="1" dirty="0" smtClean="0">
              <a:solidFill>
                <a:schemeClr val="bg1"/>
              </a:solidFill>
              <a:latin typeface="Trebuchet MS" charset="0"/>
            </a:endParaRPr>
          </a:p>
        </p:txBody>
      </p:sp>
      <p:sp>
        <p:nvSpPr>
          <p:cNvPr id="6" name="TextBox 13"/>
          <p:cNvSpPr txBox="1">
            <a:spLocks noChangeArrowheads="1"/>
          </p:cNvSpPr>
          <p:nvPr userDrawn="1"/>
        </p:nvSpPr>
        <p:spPr bwMode="auto">
          <a:xfrm>
            <a:off x="228600" y="6477000"/>
            <a:ext cx="3557588"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200" b="1" i="1">
                <a:solidFill>
                  <a:schemeClr val="bg1"/>
                </a:solidFill>
                <a:latin typeface="Trebuchet MS" charset="0"/>
              </a:rPr>
              <a:t>Scales of SST variability in GHRSST data</a:t>
            </a:r>
          </a:p>
        </p:txBody>
      </p:sp>
    </p:spTree>
    <p:extLst>
      <p:ext uri="{BB962C8B-B14F-4D97-AF65-F5344CB8AC3E}">
        <p14:creationId xmlns="" xmlns:p14="http://schemas.microsoft.com/office/powerpoint/2010/main" val="3198488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OCRT Meeting, Seattle, April 24, 2012</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056ECE-8081-44D3-A2D2-7092BB99A9F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OCRT Meeting, Seattle, April 24, 2012</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727CD4-6B68-4F9F-8D72-D2FC0AB6A37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OCRT Meeting, Seattle, April 24, 2012</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345AA5-5580-40B1-8056-2226D575EB1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OCRT Meeting, Seattle, April 24, 2012</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F0ADF87-02B7-47DB-BC28-5F49D51688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OCRT Meeting, Seattle, April 24, 2012</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BE9C1EE-A280-4FCC-9234-7A6082037D4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OCRT Meeting, Seattle, April 24, 2012</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2DC2887-9639-4181-90BE-1A1275754FE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OCRT Meeting, Seattle, April 24, 2012</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5D65D6-A98F-4203-A8FC-96CB7D2B071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OCRT Meeting, Seattle, April 24, 2012</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C3C1C15-7ABC-4AF3-9C40-FAAE5C2271A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00200" y="274638"/>
            <a:ext cx="60198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17220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chemeClr val="bg2"/>
                </a:solidFill>
                <a:latin typeface="+mn-lt"/>
              </a:defRPr>
            </a:lvl1pPr>
          </a:lstStyle>
          <a:p>
            <a:pPr>
              <a:defRPr/>
            </a:pPr>
            <a:r>
              <a:rPr lang="en-US" smtClean="0"/>
              <a:t>OCRT Meeting, Seattle, April 24, 2012</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FC8F8AD4-7E9E-4B43-9222-E96E2483A9A3}" type="slidenum">
              <a:rPr lang="en-US"/>
              <a:pPr>
                <a:defRPr/>
              </a:pPr>
              <a:t>‹#›</a:t>
            </a:fld>
            <a:endParaRPr lang="en-US"/>
          </a:p>
        </p:txBody>
      </p:sp>
      <p:pic>
        <p:nvPicPr>
          <p:cNvPr id="1031" name="Picture 16" descr="GHRSST_logo_new_03Mar2009"/>
          <p:cNvPicPr>
            <a:picLocks noChangeAspect="1" noChangeArrowheads="1"/>
          </p:cNvPicPr>
          <p:nvPr userDrawn="1"/>
        </p:nvPicPr>
        <p:blipFill>
          <a:blip r:embed="rId17" cstate="print"/>
          <a:srcRect/>
          <a:stretch>
            <a:fillRect/>
          </a:stretch>
        </p:blipFill>
        <p:spPr bwMode="auto">
          <a:xfrm>
            <a:off x="0" y="6178550"/>
            <a:ext cx="2209800" cy="679450"/>
          </a:xfrm>
          <a:prstGeom prst="rect">
            <a:avLst/>
          </a:prstGeom>
          <a:noFill/>
          <a:ln w="9525">
            <a:noFill/>
            <a:miter lim="800000"/>
            <a:headEnd/>
            <a:tailEnd/>
          </a:ln>
        </p:spPr>
      </p:pic>
      <p:pic>
        <p:nvPicPr>
          <p:cNvPr id="1032" name="Picture 17" descr="UM_endor_RSMAS_cmyk"/>
          <p:cNvPicPr>
            <a:picLocks noChangeAspect="1" noChangeArrowheads="1"/>
          </p:cNvPicPr>
          <p:nvPr userDrawn="1"/>
        </p:nvPicPr>
        <p:blipFill>
          <a:blip r:embed="rId18" cstate="print"/>
          <a:srcRect/>
          <a:stretch>
            <a:fillRect/>
          </a:stretch>
        </p:blipFill>
        <p:spPr bwMode="auto">
          <a:xfrm>
            <a:off x="0" y="0"/>
            <a:ext cx="1600200" cy="722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dt="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Times New Roman" pitchFamily="18" charset="0"/>
        </a:defRPr>
      </a:lvl2pPr>
      <a:lvl3pPr algn="ctr" rtl="0" eaLnBrk="0" fontAlgn="base" hangingPunct="0">
        <a:spcBef>
          <a:spcPct val="0"/>
        </a:spcBef>
        <a:spcAft>
          <a:spcPct val="0"/>
        </a:spcAft>
        <a:defRPr sz="4000">
          <a:solidFill>
            <a:schemeClr val="accent2"/>
          </a:solidFill>
          <a:latin typeface="Times New Roman" pitchFamily="18" charset="0"/>
        </a:defRPr>
      </a:lvl3pPr>
      <a:lvl4pPr algn="ctr" rtl="0" eaLnBrk="0" fontAlgn="base" hangingPunct="0">
        <a:spcBef>
          <a:spcPct val="0"/>
        </a:spcBef>
        <a:spcAft>
          <a:spcPct val="0"/>
        </a:spcAft>
        <a:defRPr sz="4000">
          <a:solidFill>
            <a:schemeClr val="accent2"/>
          </a:solidFill>
          <a:latin typeface="Times New Roman" pitchFamily="18" charset="0"/>
        </a:defRPr>
      </a:lvl4pPr>
      <a:lvl5pPr algn="ctr" rtl="0" eaLnBrk="0" fontAlgn="base" hangingPunct="0">
        <a:spcBef>
          <a:spcPct val="0"/>
        </a:spcBef>
        <a:spcAft>
          <a:spcPct val="0"/>
        </a:spcAft>
        <a:defRPr sz="4000">
          <a:solidFill>
            <a:schemeClr val="accent2"/>
          </a:solidFill>
          <a:latin typeface="Times New Roman" pitchFamily="18" charset="0"/>
        </a:defRPr>
      </a:lvl5pPr>
      <a:lvl6pPr marL="457200" algn="ctr" rtl="0" fontAlgn="base">
        <a:spcBef>
          <a:spcPct val="0"/>
        </a:spcBef>
        <a:spcAft>
          <a:spcPct val="0"/>
        </a:spcAft>
        <a:defRPr sz="4000">
          <a:solidFill>
            <a:schemeClr val="accent2"/>
          </a:solidFill>
          <a:latin typeface="Times New Roman" pitchFamily="18" charset="0"/>
        </a:defRPr>
      </a:lvl6pPr>
      <a:lvl7pPr marL="914400" algn="ctr" rtl="0" fontAlgn="base">
        <a:spcBef>
          <a:spcPct val="0"/>
        </a:spcBef>
        <a:spcAft>
          <a:spcPct val="0"/>
        </a:spcAft>
        <a:defRPr sz="4000">
          <a:solidFill>
            <a:schemeClr val="accent2"/>
          </a:solidFill>
          <a:latin typeface="Times New Roman" pitchFamily="18" charset="0"/>
        </a:defRPr>
      </a:lvl7pPr>
      <a:lvl8pPr marL="1371600" algn="ctr" rtl="0" fontAlgn="base">
        <a:spcBef>
          <a:spcPct val="0"/>
        </a:spcBef>
        <a:spcAft>
          <a:spcPct val="0"/>
        </a:spcAft>
        <a:defRPr sz="4000">
          <a:solidFill>
            <a:schemeClr val="accent2"/>
          </a:solidFill>
          <a:latin typeface="Times New Roman" pitchFamily="18" charset="0"/>
        </a:defRPr>
      </a:lvl8pPr>
      <a:lvl9pPr marL="1828800" algn="ctr" rtl="0" fontAlgn="base">
        <a:spcBef>
          <a:spcPct val="0"/>
        </a:spcBef>
        <a:spcAft>
          <a:spcPct val="0"/>
        </a:spcAft>
        <a:defRPr sz="4000">
          <a:solidFill>
            <a:schemeClr val="accent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www.hrdds.net/" TargetMode="External"/><Relationship Id="rId5" Type="http://schemas.openxmlformats.org/officeDocument/2006/relationships/image" Target="../media/image20.wmf"/><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Text Box 36"/>
          <p:cNvSpPr txBox="1">
            <a:spLocks noChangeArrowheads="1"/>
          </p:cNvSpPr>
          <p:nvPr/>
        </p:nvSpPr>
        <p:spPr bwMode="auto">
          <a:xfrm>
            <a:off x="381000" y="990600"/>
            <a:ext cx="8229600" cy="1938992"/>
          </a:xfrm>
          <a:prstGeom prst="rect">
            <a:avLst/>
          </a:prstGeom>
          <a:noFill/>
          <a:ln w="9525">
            <a:noFill/>
            <a:miter lim="800000"/>
            <a:headEnd/>
            <a:tailEnd/>
          </a:ln>
        </p:spPr>
        <p:txBody>
          <a:bodyPr wrap="square">
            <a:spAutoFit/>
          </a:bodyPr>
          <a:lstStyle/>
          <a:p>
            <a:pPr algn="ctr"/>
            <a:r>
              <a:rPr lang="en-US" sz="4000" dirty="0" smtClean="0">
                <a:latin typeface="Times New Roman" pitchFamily="18" charset="0"/>
              </a:rPr>
              <a:t>	An example of international science community building: the GHRSST project</a:t>
            </a:r>
            <a:endParaRPr lang="en-US" sz="4000" dirty="0">
              <a:latin typeface="Times New Roman" pitchFamily="18" charset="0"/>
            </a:endParaRPr>
          </a:p>
        </p:txBody>
      </p:sp>
      <p:sp>
        <p:nvSpPr>
          <p:cNvPr id="2051" name="Text Box 43"/>
          <p:cNvSpPr txBox="1">
            <a:spLocks noChangeArrowheads="1"/>
          </p:cNvSpPr>
          <p:nvPr/>
        </p:nvSpPr>
        <p:spPr bwMode="auto">
          <a:xfrm>
            <a:off x="381000" y="3429000"/>
            <a:ext cx="8077200" cy="1569660"/>
          </a:xfrm>
          <a:prstGeom prst="rect">
            <a:avLst/>
          </a:prstGeom>
          <a:noFill/>
          <a:ln w="9525">
            <a:noFill/>
            <a:miter lim="800000"/>
            <a:headEnd/>
            <a:tailEnd/>
          </a:ln>
        </p:spPr>
        <p:txBody>
          <a:bodyPr>
            <a:spAutoFit/>
          </a:bodyPr>
          <a:lstStyle/>
          <a:p>
            <a:pPr algn="ctr">
              <a:lnSpc>
                <a:spcPct val="80000"/>
              </a:lnSpc>
              <a:spcBef>
                <a:spcPct val="20000"/>
              </a:spcBef>
            </a:pPr>
            <a:r>
              <a:rPr lang="en-US" sz="2400" dirty="0">
                <a:latin typeface="Times New Roman" pitchFamily="18" charset="0"/>
              </a:rPr>
              <a:t>Peter J. Minnett</a:t>
            </a:r>
          </a:p>
          <a:p>
            <a:pPr algn="ctr">
              <a:lnSpc>
                <a:spcPct val="80000"/>
              </a:lnSpc>
              <a:spcBef>
                <a:spcPct val="20000"/>
              </a:spcBef>
            </a:pPr>
            <a:endParaRPr lang="en-US" sz="1000" dirty="0">
              <a:latin typeface="Times New Roman" pitchFamily="18" charset="0"/>
            </a:endParaRPr>
          </a:p>
          <a:p>
            <a:pPr algn="ctr">
              <a:lnSpc>
                <a:spcPct val="80000"/>
              </a:lnSpc>
              <a:spcBef>
                <a:spcPct val="20000"/>
              </a:spcBef>
            </a:pPr>
            <a:r>
              <a:rPr lang="en-US" sz="1400" dirty="0">
                <a:latin typeface="Times New Roman" pitchFamily="18" charset="0"/>
              </a:rPr>
              <a:t>Meteorology and Physical Oceanography</a:t>
            </a:r>
            <a:br>
              <a:rPr lang="en-US" sz="1400" dirty="0">
                <a:latin typeface="Times New Roman" pitchFamily="18" charset="0"/>
              </a:rPr>
            </a:br>
            <a:r>
              <a:rPr lang="en-US" sz="1400" dirty="0">
                <a:latin typeface="Times New Roman" pitchFamily="18" charset="0"/>
              </a:rPr>
              <a:t>Rosenstiel School of Marine and Atmospheric Science</a:t>
            </a:r>
            <a:br>
              <a:rPr lang="en-US" sz="1400" dirty="0">
                <a:latin typeface="Times New Roman" pitchFamily="18" charset="0"/>
              </a:rPr>
            </a:br>
            <a:r>
              <a:rPr lang="en-US" sz="1400" dirty="0">
                <a:latin typeface="Times New Roman" pitchFamily="18" charset="0"/>
              </a:rPr>
              <a:t>University of Miami, Miami, USA</a:t>
            </a:r>
            <a:br>
              <a:rPr lang="en-US" sz="1400" dirty="0">
                <a:latin typeface="Times New Roman" pitchFamily="18" charset="0"/>
              </a:rPr>
            </a:br>
            <a:r>
              <a:rPr lang="en-US" sz="2400" dirty="0">
                <a:latin typeface="Times New Roman" pitchFamily="18" charset="0"/>
              </a:rPr>
              <a:t/>
            </a:r>
            <a:br>
              <a:rPr lang="en-US" sz="2400" dirty="0">
                <a:latin typeface="Times New Roman" pitchFamily="18" charset="0"/>
              </a:rPr>
            </a:br>
            <a:endParaRPr lang="en-US" sz="1400" dirty="0">
              <a:latin typeface="Times New Roman" pitchFamily="18" charset="0"/>
            </a:endParaRPr>
          </a:p>
        </p:txBody>
      </p:sp>
      <p:pic>
        <p:nvPicPr>
          <p:cNvPr id="2052" name="Picture 44" descr="GHRSST_logo_new_03Mar2009"/>
          <p:cNvPicPr>
            <a:picLocks noChangeAspect="1" noChangeArrowheads="1"/>
          </p:cNvPicPr>
          <p:nvPr/>
        </p:nvPicPr>
        <p:blipFill>
          <a:blip r:embed="rId3" cstate="print"/>
          <a:srcRect/>
          <a:stretch>
            <a:fillRect/>
          </a:stretch>
        </p:blipFill>
        <p:spPr bwMode="auto">
          <a:xfrm>
            <a:off x="0" y="5805488"/>
            <a:ext cx="3429000" cy="1052512"/>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02DC2887-9639-4181-90BE-1A1275754FE1}" type="slidenum">
              <a:rPr lang="en-US" smtClean="0"/>
              <a:pPr>
                <a:defRPr/>
              </a:pPr>
              <a:t>1</a:t>
            </a:fld>
            <a:endParaRPr lang="en-US"/>
          </a:p>
        </p:txBody>
      </p:sp>
      <p:sp>
        <p:nvSpPr>
          <p:cNvPr id="6" name="Footer Placeholder 5"/>
          <p:cNvSpPr>
            <a:spLocks noGrp="1"/>
          </p:cNvSpPr>
          <p:nvPr>
            <p:ph type="ftr" sz="quarter" idx="11"/>
          </p:nvPr>
        </p:nvSpPr>
        <p:spPr/>
        <p:txBody>
          <a:bodyPr/>
          <a:lstStyle/>
          <a:p>
            <a:pPr>
              <a:defRPr/>
            </a:pPr>
            <a:r>
              <a:rPr lang="en-US" smtClean="0"/>
              <a:t>OCRT Meeting, Seattle, April 24, 2012</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smtClean="0"/>
              <a:t>OCRT Meeting, Seattle, April 24, 2012</a:t>
            </a:r>
            <a:endParaRPr lang="en-US"/>
          </a:p>
        </p:txBody>
      </p:sp>
      <p:sp>
        <p:nvSpPr>
          <p:cNvPr id="5" name="Slide Number Placeholder 5"/>
          <p:cNvSpPr>
            <a:spLocks noGrp="1"/>
          </p:cNvSpPr>
          <p:nvPr>
            <p:ph type="sldNum" sz="quarter" idx="12"/>
          </p:nvPr>
        </p:nvSpPr>
        <p:spPr/>
        <p:txBody>
          <a:bodyPr/>
          <a:lstStyle/>
          <a:p>
            <a:pPr>
              <a:defRPr/>
            </a:pPr>
            <a:fld id="{458A2B03-8C4B-478D-A79A-2558EE7267ED}" type="slidenum">
              <a:rPr lang="en-US"/>
              <a:pPr>
                <a:defRPr/>
              </a:pPr>
              <a:t>10</a:t>
            </a:fld>
            <a:endParaRPr lang="en-US"/>
          </a:p>
        </p:txBody>
      </p:sp>
      <p:sp>
        <p:nvSpPr>
          <p:cNvPr id="23556" name="Rectangle 2"/>
          <p:cNvSpPr>
            <a:spLocks noGrp="1" noChangeArrowheads="1"/>
          </p:cNvSpPr>
          <p:nvPr>
            <p:ph type="title"/>
          </p:nvPr>
        </p:nvSpPr>
        <p:spPr/>
        <p:txBody>
          <a:bodyPr/>
          <a:lstStyle/>
          <a:p>
            <a:pPr eaLnBrk="1" hangingPunct="1"/>
            <a:r>
              <a:rPr lang="en-US" smtClean="0"/>
              <a:t>Logistical issues</a:t>
            </a:r>
          </a:p>
        </p:txBody>
      </p:sp>
      <p:sp>
        <p:nvSpPr>
          <p:cNvPr id="23557" name="Rectangle 3"/>
          <p:cNvSpPr>
            <a:spLocks noGrp="1" noChangeArrowheads="1"/>
          </p:cNvSpPr>
          <p:nvPr>
            <p:ph type="body" idx="1"/>
          </p:nvPr>
        </p:nvSpPr>
        <p:spPr>
          <a:xfrm>
            <a:off x="457200" y="1219200"/>
            <a:ext cx="8229600" cy="4525963"/>
          </a:xfrm>
        </p:spPr>
        <p:txBody>
          <a:bodyPr/>
          <a:lstStyle/>
          <a:p>
            <a:pPr eaLnBrk="1" hangingPunct="1"/>
            <a:r>
              <a:rPr lang="en-US" dirty="0" smtClean="0"/>
              <a:t>Transfer research results to the operational environment</a:t>
            </a:r>
          </a:p>
          <a:p>
            <a:pPr eaLnBrk="1" hangingPunct="1"/>
            <a:r>
              <a:rPr lang="en-US" dirty="0" smtClean="0"/>
              <a:t>Data exchange</a:t>
            </a:r>
          </a:p>
          <a:p>
            <a:pPr lvl="1" eaLnBrk="1" hangingPunct="1"/>
            <a:r>
              <a:rPr lang="en-US" dirty="0" smtClean="0"/>
              <a:t>Common data format</a:t>
            </a:r>
          </a:p>
          <a:p>
            <a:pPr lvl="1" eaLnBrk="1" hangingPunct="1"/>
            <a:r>
              <a:rPr lang="en-US" dirty="0" smtClean="0"/>
              <a:t>Agreement to adhere to the data formats</a:t>
            </a:r>
          </a:p>
          <a:p>
            <a:pPr eaLnBrk="1" hangingPunct="1"/>
            <a:r>
              <a:rPr lang="en-US" dirty="0" smtClean="0"/>
              <a:t>Mechanism for comparisons between SST fields, and validating data</a:t>
            </a:r>
          </a:p>
          <a:p>
            <a:pPr eaLnBrk="1" hangingPunct="1"/>
            <a:r>
              <a:rPr lang="en-US" dirty="0" smtClean="0"/>
              <a:t>Long-term stewardship</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6"/>
          <p:cNvGrpSpPr/>
          <p:nvPr/>
        </p:nvGrpSpPr>
        <p:grpSpPr>
          <a:xfrm>
            <a:off x="0" y="228600"/>
            <a:ext cx="8763000" cy="6172200"/>
            <a:chOff x="-8153400" y="25400"/>
            <a:chExt cx="8763000" cy="6172200"/>
          </a:xfrm>
        </p:grpSpPr>
        <p:grpSp>
          <p:nvGrpSpPr>
            <p:cNvPr id="3" name="Group 79"/>
            <p:cNvGrpSpPr/>
            <p:nvPr/>
          </p:nvGrpSpPr>
          <p:grpSpPr>
            <a:xfrm>
              <a:off x="-7086600" y="2006600"/>
              <a:ext cx="6934200" cy="3657600"/>
              <a:chOff x="-6172200" y="2438400"/>
              <a:chExt cx="6934200" cy="3657600"/>
            </a:xfrm>
          </p:grpSpPr>
          <p:cxnSp>
            <p:nvCxnSpPr>
              <p:cNvPr id="76" name="Straight Connector 75"/>
              <p:cNvCxnSpPr/>
              <p:nvPr/>
            </p:nvCxnSpPr>
            <p:spPr>
              <a:xfrm>
                <a:off x="-6172200" y="3505200"/>
                <a:ext cx="6934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5943600" y="2438400"/>
                <a:ext cx="0" cy="3581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595" name="Straight Connector 24594"/>
              <p:cNvCxnSpPr/>
              <p:nvPr/>
            </p:nvCxnSpPr>
            <p:spPr>
              <a:xfrm>
                <a:off x="-4267200" y="2514600"/>
                <a:ext cx="0" cy="3505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592" name="Straight Connector 24591"/>
              <p:cNvCxnSpPr/>
              <p:nvPr/>
            </p:nvCxnSpPr>
            <p:spPr>
              <a:xfrm>
                <a:off x="-2438400" y="2590800"/>
                <a:ext cx="0" cy="3429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533400" y="2438400"/>
                <a:ext cx="0" cy="3657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1143000" y="2438400"/>
                <a:ext cx="0" cy="3657600"/>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104" name="Straight Connector 103"/>
            <p:cNvCxnSpPr>
              <a:stCxn id="10" idx="2"/>
            </p:cNvCxnSpPr>
            <p:nvPr/>
          </p:nvCxnSpPr>
          <p:spPr>
            <a:xfrm>
              <a:off x="-3899272" y="1250696"/>
              <a:ext cx="13072" cy="603504"/>
            </a:xfrm>
            <a:prstGeom prst="line">
              <a:avLst/>
            </a:prstGeom>
          </p:spPr>
          <p:style>
            <a:lnRef idx="2">
              <a:schemeClr val="accent1"/>
            </a:lnRef>
            <a:fillRef idx="0">
              <a:schemeClr val="accent1"/>
            </a:fillRef>
            <a:effectRef idx="1">
              <a:schemeClr val="accent1"/>
            </a:effectRef>
            <a:fontRef idx="minor">
              <a:schemeClr val="tx1"/>
            </a:fontRef>
          </p:style>
        </p:cxnSp>
        <p:grpSp>
          <p:nvGrpSpPr>
            <p:cNvPr id="4" name="Group 18"/>
            <p:cNvGrpSpPr/>
            <p:nvPr/>
          </p:nvGrpSpPr>
          <p:grpSpPr>
            <a:xfrm>
              <a:off x="-8153400" y="1549400"/>
              <a:ext cx="8686800" cy="609600"/>
              <a:chOff x="-1722303" y="2674472"/>
              <a:chExt cx="9113722" cy="1828800"/>
            </a:xfrm>
          </p:grpSpPr>
          <p:sp>
            <p:nvSpPr>
              <p:cNvPr id="20" name="Rounded Rectangle 19"/>
              <p:cNvSpPr/>
              <p:nvPr/>
            </p:nvSpPr>
            <p:spPr>
              <a:xfrm>
                <a:off x="-1295418" y="2674472"/>
                <a:ext cx="8686837" cy="182880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1" name="Rounded Rectangle 4"/>
              <p:cNvSpPr/>
              <p:nvPr/>
            </p:nvSpPr>
            <p:spPr>
              <a:xfrm>
                <a:off x="-1722303" y="2763746"/>
                <a:ext cx="9024446" cy="16502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en-US" sz="3200" kern="1200" dirty="0" smtClean="0">
                    <a:solidFill>
                      <a:srgbClr val="0000FF"/>
                    </a:solidFill>
                  </a:rPr>
                  <a:t>International GHRSST Science Team</a:t>
                </a:r>
                <a:endParaRPr lang="en-US" sz="3200" kern="1200" dirty="0">
                  <a:solidFill>
                    <a:srgbClr val="0000FF"/>
                  </a:solidFill>
                </a:endParaRPr>
              </a:p>
            </p:txBody>
          </p:sp>
        </p:grpSp>
        <p:grpSp>
          <p:nvGrpSpPr>
            <p:cNvPr id="5" name="Group 21"/>
            <p:cNvGrpSpPr/>
            <p:nvPr/>
          </p:nvGrpSpPr>
          <p:grpSpPr>
            <a:xfrm>
              <a:off x="-7772400" y="5588000"/>
              <a:ext cx="8382000" cy="609600"/>
              <a:chOff x="-1295418" y="2674472"/>
              <a:chExt cx="8686836" cy="1828800"/>
            </a:xfrm>
          </p:grpSpPr>
          <p:sp>
            <p:nvSpPr>
              <p:cNvPr id="23" name="Rounded Rectangle 22"/>
              <p:cNvSpPr/>
              <p:nvPr/>
            </p:nvSpPr>
            <p:spPr>
              <a:xfrm>
                <a:off x="-1295418" y="2674472"/>
                <a:ext cx="8686836" cy="182880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4" name="Rounded Rectangle 4"/>
              <p:cNvSpPr/>
              <p:nvPr/>
            </p:nvSpPr>
            <p:spPr>
              <a:xfrm>
                <a:off x="-1206143" y="2763746"/>
                <a:ext cx="8508286" cy="16502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en-US" dirty="0" smtClean="0">
                    <a:solidFill>
                      <a:srgbClr val="0000FF"/>
                    </a:solidFill>
                  </a:rPr>
                  <a:t>User requirements for high resolution SST data products and services from operational and scientific communities</a:t>
                </a:r>
                <a:endParaRPr lang="en-US" kern="1200" dirty="0">
                  <a:solidFill>
                    <a:srgbClr val="0000FF"/>
                  </a:solidFill>
                </a:endParaRPr>
              </a:p>
            </p:txBody>
          </p:sp>
        </p:grpSp>
        <p:cxnSp>
          <p:nvCxnSpPr>
            <p:cNvPr id="79" name="Straight Connector 78"/>
            <p:cNvCxnSpPr/>
            <p:nvPr/>
          </p:nvCxnSpPr>
          <p:spPr>
            <a:xfrm>
              <a:off x="-7162800" y="4673600"/>
              <a:ext cx="7086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28" idx="3"/>
              <a:endCxn id="16" idx="1"/>
            </p:cNvCxnSpPr>
            <p:nvPr/>
          </p:nvCxnSpPr>
          <p:spPr>
            <a:xfrm>
              <a:off x="-5486400" y="638048"/>
              <a:ext cx="33528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nvGrpSpPr>
            <p:cNvPr id="6" name="Group 8"/>
            <p:cNvGrpSpPr/>
            <p:nvPr/>
          </p:nvGrpSpPr>
          <p:grpSpPr>
            <a:xfrm>
              <a:off x="-4876799" y="25400"/>
              <a:ext cx="1955055" cy="1225296"/>
              <a:chOff x="4794503" y="83237"/>
              <a:chExt cx="1225296" cy="1225296"/>
            </a:xfrm>
          </p:grpSpPr>
          <p:sp>
            <p:nvSpPr>
              <p:cNvPr id="10" name="Rounded Rectangle 9"/>
              <p:cNvSpPr/>
              <p:nvPr/>
            </p:nvSpPr>
            <p:spPr>
              <a:xfrm>
                <a:off x="4794503" y="83237"/>
                <a:ext cx="1225296" cy="1225296"/>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Rounded Rectangle 4"/>
              <p:cNvSpPr/>
              <p:nvPr/>
            </p:nvSpPr>
            <p:spPr>
              <a:xfrm>
                <a:off x="4842260" y="159437"/>
                <a:ext cx="1105668" cy="11056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n-US" sz="2400" kern="1200" dirty="0" smtClean="0">
                    <a:solidFill>
                      <a:srgbClr val="003399"/>
                    </a:solidFill>
                  </a:rPr>
                  <a:t>GHRSST Project Office </a:t>
                </a:r>
                <a:endParaRPr lang="en-US" sz="2400" kern="1200" dirty="0">
                  <a:solidFill>
                    <a:srgbClr val="003399"/>
                  </a:solidFill>
                </a:endParaRPr>
              </a:p>
            </p:txBody>
          </p:sp>
        </p:grpSp>
        <p:grpSp>
          <p:nvGrpSpPr>
            <p:cNvPr id="7" name="Group 14"/>
            <p:cNvGrpSpPr/>
            <p:nvPr/>
          </p:nvGrpSpPr>
          <p:grpSpPr>
            <a:xfrm>
              <a:off x="-2133600" y="25400"/>
              <a:ext cx="1752600" cy="1225296"/>
              <a:chOff x="1404025" y="4937674"/>
              <a:chExt cx="1280991" cy="1225296"/>
            </a:xfrm>
          </p:grpSpPr>
          <p:sp>
            <p:nvSpPr>
              <p:cNvPr id="16" name="Rounded Rectangle 15"/>
              <p:cNvSpPr/>
              <p:nvPr/>
            </p:nvSpPr>
            <p:spPr>
              <a:xfrm>
                <a:off x="1404025" y="4937674"/>
                <a:ext cx="1280991" cy="1225296"/>
              </a:xfrm>
              <a:prstGeom prst="roundRect">
                <a:avLst/>
              </a:prstGeom>
              <a:solidFill>
                <a:srgbClr val="003399"/>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r>
                  <a:rPr lang="en-US" sz="1800" dirty="0" smtClean="0">
                    <a:solidFill>
                      <a:schemeClr val="bg1"/>
                    </a:solidFill>
                  </a:rPr>
                  <a:t>International Stakeholder Advisory Council</a:t>
                </a:r>
                <a:endParaRPr lang="en-US" sz="1800" dirty="0">
                  <a:solidFill>
                    <a:schemeClr val="bg1"/>
                  </a:solidFill>
                </a:endParaRPr>
              </a:p>
            </p:txBody>
          </p:sp>
          <p:sp>
            <p:nvSpPr>
              <p:cNvPr id="17" name="Rounded Rectangle 4"/>
              <p:cNvSpPr/>
              <p:nvPr/>
            </p:nvSpPr>
            <p:spPr>
              <a:xfrm>
                <a:off x="1463839" y="4997488"/>
                <a:ext cx="1105668" cy="11056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endParaRPr lang="en-US" sz="2800" kern="1200"/>
              </a:p>
            </p:txBody>
          </p:sp>
        </p:grpSp>
        <p:grpSp>
          <p:nvGrpSpPr>
            <p:cNvPr id="8" name="Group 4"/>
            <p:cNvGrpSpPr/>
            <p:nvPr/>
          </p:nvGrpSpPr>
          <p:grpSpPr>
            <a:xfrm>
              <a:off x="-7239000" y="25400"/>
              <a:ext cx="1752600" cy="1225296"/>
              <a:chOff x="-3810000" y="457200"/>
              <a:chExt cx="1752600" cy="1225296"/>
            </a:xfrm>
          </p:grpSpPr>
          <p:grpSp>
            <p:nvGrpSpPr>
              <p:cNvPr id="9" name="Group 26"/>
              <p:cNvGrpSpPr/>
              <p:nvPr/>
            </p:nvGrpSpPr>
            <p:grpSpPr>
              <a:xfrm>
                <a:off x="-3810000" y="457200"/>
                <a:ext cx="1752600" cy="1225296"/>
                <a:chOff x="1404025" y="4937674"/>
                <a:chExt cx="1280991" cy="1225296"/>
              </a:xfrm>
            </p:grpSpPr>
            <p:sp>
              <p:nvSpPr>
                <p:cNvPr id="28" name="Rounded Rectangle 27"/>
                <p:cNvSpPr/>
                <p:nvPr/>
              </p:nvSpPr>
              <p:spPr>
                <a:xfrm>
                  <a:off x="1404025" y="4937674"/>
                  <a:ext cx="1280991" cy="1225296"/>
                </a:xfrm>
                <a:prstGeom prst="roundRect">
                  <a:avLst/>
                </a:prstGeom>
                <a:solidFill>
                  <a:srgbClr val="003399"/>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sz="1800" dirty="0" smtClean="0">
                    <a:solidFill>
                      <a:schemeClr val="bg1"/>
                    </a:solidFill>
                  </a:endParaRPr>
                </a:p>
                <a:p>
                  <a:endParaRPr lang="en-US" sz="1800" dirty="0">
                    <a:solidFill>
                      <a:schemeClr val="bg1"/>
                    </a:solidFill>
                  </a:endParaRPr>
                </a:p>
                <a:p>
                  <a:pPr algn="ctr"/>
                  <a:r>
                    <a:rPr lang="en-US" sz="2400" dirty="0" smtClean="0">
                      <a:solidFill>
                        <a:schemeClr val="bg1"/>
                      </a:solidFill>
                    </a:rPr>
                    <a:t>SST- VC</a:t>
                  </a:r>
                  <a:endParaRPr lang="en-US" sz="2400" dirty="0">
                    <a:solidFill>
                      <a:schemeClr val="bg1"/>
                    </a:solidFill>
                  </a:endParaRPr>
                </a:p>
              </p:txBody>
            </p:sp>
            <p:sp>
              <p:nvSpPr>
                <p:cNvPr id="29" name="Rounded Rectangle 4"/>
                <p:cNvSpPr/>
                <p:nvPr/>
              </p:nvSpPr>
              <p:spPr>
                <a:xfrm>
                  <a:off x="1463839" y="4997488"/>
                  <a:ext cx="1105668" cy="11056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endParaRPr lang="en-US" sz="2800" kern="1200"/>
                </a:p>
              </p:txBody>
            </p:sp>
          </p:grpSp>
          <p:pic>
            <p:nvPicPr>
              <p:cNvPr id="26" name="Picture 46" descr="14Oct2010-CEOS-RIO-Statement.tiff"/>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10000" y="457200"/>
                <a:ext cx="1752600" cy="6403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2" name="Group 30"/>
            <p:cNvGrpSpPr/>
            <p:nvPr/>
          </p:nvGrpSpPr>
          <p:grpSpPr>
            <a:xfrm>
              <a:off x="-7772400" y="2463800"/>
              <a:ext cx="1600202" cy="1225296"/>
              <a:chOff x="1404024" y="4937674"/>
              <a:chExt cx="1280993" cy="1225296"/>
            </a:xfrm>
          </p:grpSpPr>
          <p:sp>
            <p:nvSpPr>
              <p:cNvPr id="33" name="Rounded Rectangle 4"/>
              <p:cNvSpPr/>
              <p:nvPr/>
            </p:nvSpPr>
            <p:spPr>
              <a:xfrm>
                <a:off x="1463839" y="4997488"/>
                <a:ext cx="1105668" cy="11056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endParaRPr lang="en-US" sz="2800" kern="1200"/>
              </a:p>
            </p:txBody>
          </p:sp>
          <p:sp>
            <p:nvSpPr>
              <p:cNvPr id="32" name="Rounded Rectangle 31"/>
              <p:cNvSpPr/>
              <p:nvPr/>
            </p:nvSpPr>
            <p:spPr>
              <a:xfrm>
                <a:off x="1404024" y="4937674"/>
                <a:ext cx="1280993" cy="1225296"/>
              </a:xfrm>
              <a:prstGeom prst="roundRect">
                <a:avLst/>
              </a:prstGeom>
              <a:solidFill>
                <a:srgbClr val="3366FF"/>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pPr algn="ctr"/>
                <a:r>
                  <a:rPr lang="en-US" sz="1800" dirty="0" smtClean="0">
                    <a:solidFill>
                      <a:schemeClr val="bg1"/>
                    </a:solidFill>
                  </a:rPr>
                  <a:t>Diurnal Variability DVWG</a:t>
                </a:r>
                <a:endParaRPr lang="en-US" sz="1800" dirty="0">
                  <a:solidFill>
                    <a:schemeClr val="bg1"/>
                  </a:solidFill>
                </a:endParaRPr>
              </a:p>
            </p:txBody>
          </p:sp>
        </p:grpSp>
        <p:grpSp>
          <p:nvGrpSpPr>
            <p:cNvPr id="13" name="Group 33"/>
            <p:cNvGrpSpPr/>
            <p:nvPr/>
          </p:nvGrpSpPr>
          <p:grpSpPr>
            <a:xfrm>
              <a:off x="-6019800" y="2463800"/>
              <a:ext cx="1524000" cy="1225296"/>
              <a:chOff x="1339974" y="4937674"/>
              <a:chExt cx="1280991" cy="1225296"/>
            </a:xfrm>
          </p:grpSpPr>
          <p:sp>
            <p:nvSpPr>
              <p:cNvPr id="35" name="Rounded Rectangle 34"/>
              <p:cNvSpPr/>
              <p:nvPr/>
            </p:nvSpPr>
            <p:spPr>
              <a:xfrm>
                <a:off x="1339974" y="4937674"/>
                <a:ext cx="1280991" cy="1225296"/>
              </a:xfrm>
              <a:prstGeom prst="roundRect">
                <a:avLst/>
              </a:prstGeom>
              <a:solidFill>
                <a:srgbClr val="3366FF"/>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pPr algn="ctr"/>
                <a:r>
                  <a:rPr lang="en-US" sz="1800" dirty="0" smtClean="0">
                    <a:solidFill>
                      <a:schemeClr val="bg1"/>
                    </a:solidFill>
                  </a:rPr>
                  <a:t>SST Validation ST-VAL</a:t>
                </a:r>
                <a:endParaRPr lang="en-US" sz="1800" dirty="0">
                  <a:solidFill>
                    <a:schemeClr val="bg1"/>
                  </a:solidFill>
                </a:endParaRPr>
              </a:p>
            </p:txBody>
          </p:sp>
          <p:sp>
            <p:nvSpPr>
              <p:cNvPr id="36" name="Rounded Rectangle 4"/>
              <p:cNvSpPr/>
              <p:nvPr/>
            </p:nvSpPr>
            <p:spPr>
              <a:xfrm>
                <a:off x="1463839" y="4997488"/>
                <a:ext cx="1105668" cy="11056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endParaRPr lang="en-US" sz="2800" kern="1200"/>
              </a:p>
            </p:txBody>
          </p:sp>
        </p:grpSp>
        <p:sp>
          <p:nvSpPr>
            <p:cNvPr id="37" name="Rounded Rectangle 36"/>
            <p:cNvSpPr/>
            <p:nvPr/>
          </p:nvSpPr>
          <p:spPr>
            <a:xfrm>
              <a:off x="-4343400" y="2463800"/>
              <a:ext cx="1295400" cy="1225296"/>
            </a:xfrm>
            <a:prstGeom prst="roundRect">
              <a:avLst/>
            </a:prstGeom>
            <a:solidFill>
              <a:srgbClr val="3366FF"/>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36000" tIns="36000" rIns="36000" bIns="36000"/>
            <a:lstStyle/>
            <a:p>
              <a:pPr algn="ctr"/>
              <a:r>
                <a:rPr lang="en-US" sz="1800" dirty="0" smtClean="0">
                  <a:solidFill>
                    <a:schemeClr val="bg1"/>
                  </a:solidFill>
                </a:rPr>
                <a:t>Inland Waters IWWG</a:t>
              </a:r>
              <a:endParaRPr lang="en-US" sz="1800" dirty="0">
                <a:solidFill>
                  <a:schemeClr val="bg1"/>
                </a:solidFill>
              </a:endParaRPr>
            </a:p>
          </p:txBody>
        </p:sp>
        <p:sp>
          <p:nvSpPr>
            <p:cNvPr id="38" name="Rounded Rectangle 37"/>
            <p:cNvSpPr/>
            <p:nvPr/>
          </p:nvSpPr>
          <p:spPr>
            <a:xfrm>
              <a:off x="-2895600" y="2463800"/>
              <a:ext cx="1676400" cy="1219200"/>
            </a:xfrm>
            <a:prstGeom prst="roundRect">
              <a:avLst/>
            </a:prstGeom>
            <a:solidFill>
              <a:srgbClr val="3366FF"/>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0" tIns="3600" rIns="0" bIns="3600">
              <a:normAutofit fontScale="92500" lnSpcReduction="10000"/>
            </a:bodyPr>
            <a:lstStyle/>
            <a:p>
              <a:pPr algn="ctr"/>
              <a:r>
                <a:rPr lang="en-US" sz="1600" dirty="0" smtClean="0">
                  <a:solidFill>
                    <a:schemeClr val="bg1"/>
                  </a:solidFill>
                </a:rPr>
                <a:t>Rescue &amp; Reprocessing of Historical AVHRR Archives</a:t>
              </a:r>
            </a:p>
            <a:p>
              <a:pPr algn="ctr"/>
              <a:r>
                <a:rPr lang="en-US" sz="1800" dirty="0" smtClean="0">
                  <a:solidFill>
                    <a:schemeClr val="bg1"/>
                  </a:solidFill>
                </a:rPr>
                <a:t>R2HA2-WG </a:t>
              </a:r>
              <a:endParaRPr lang="en-US" sz="1800" dirty="0">
                <a:solidFill>
                  <a:schemeClr val="bg1"/>
                </a:solidFill>
              </a:endParaRPr>
            </a:p>
          </p:txBody>
        </p:sp>
        <p:sp>
          <p:nvSpPr>
            <p:cNvPr id="40" name="Rounded Rectangle 39"/>
            <p:cNvSpPr/>
            <p:nvPr/>
          </p:nvSpPr>
          <p:spPr>
            <a:xfrm>
              <a:off x="-1066800" y="2463800"/>
              <a:ext cx="1600202" cy="1225296"/>
            </a:xfrm>
            <a:prstGeom prst="roundRect">
              <a:avLst/>
            </a:prstGeom>
            <a:solidFill>
              <a:srgbClr val="3366FF"/>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pPr algn="ctr"/>
              <a:r>
                <a:rPr lang="en-US" sz="1800" dirty="0" smtClean="0">
                  <a:solidFill>
                    <a:schemeClr val="bg1"/>
                  </a:solidFill>
                </a:rPr>
                <a:t>Estimation Methods </a:t>
              </a:r>
            </a:p>
            <a:p>
              <a:pPr algn="ctr"/>
              <a:r>
                <a:rPr lang="en-US" sz="1800" dirty="0" err="1" smtClean="0">
                  <a:solidFill>
                    <a:schemeClr val="bg1"/>
                  </a:solidFill>
                </a:rPr>
                <a:t>EARWiG</a:t>
              </a:r>
              <a:endParaRPr lang="en-US" sz="1800" dirty="0">
                <a:solidFill>
                  <a:schemeClr val="bg1"/>
                </a:solidFill>
              </a:endParaRPr>
            </a:p>
          </p:txBody>
        </p:sp>
        <p:sp>
          <p:nvSpPr>
            <p:cNvPr id="43" name="Rounded Rectangle 42"/>
            <p:cNvSpPr/>
            <p:nvPr/>
          </p:nvSpPr>
          <p:spPr>
            <a:xfrm>
              <a:off x="-7772400" y="4064000"/>
              <a:ext cx="1828800" cy="1225296"/>
            </a:xfrm>
            <a:prstGeom prst="roundRect">
              <a:avLst/>
            </a:prstGeom>
            <a:solidFill>
              <a:srgbClr val="3366FF"/>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pPr algn="ctr"/>
              <a:r>
                <a:rPr lang="en-US" sz="1800" dirty="0" smtClean="0">
                  <a:solidFill>
                    <a:schemeClr val="bg1"/>
                  </a:solidFill>
                </a:rPr>
                <a:t>Data Assembly and Systems DAS- TAG</a:t>
              </a:r>
              <a:endParaRPr lang="en-US" sz="1800" dirty="0">
                <a:solidFill>
                  <a:schemeClr val="bg1"/>
                </a:solidFill>
              </a:endParaRPr>
            </a:p>
          </p:txBody>
        </p:sp>
        <p:grpSp>
          <p:nvGrpSpPr>
            <p:cNvPr id="14" name="Group 43"/>
            <p:cNvGrpSpPr/>
            <p:nvPr/>
          </p:nvGrpSpPr>
          <p:grpSpPr>
            <a:xfrm>
              <a:off x="-5791200" y="4064000"/>
              <a:ext cx="1600200" cy="1225296"/>
              <a:chOff x="1404025" y="4937674"/>
              <a:chExt cx="1665288" cy="1225296"/>
            </a:xfrm>
          </p:grpSpPr>
          <p:sp>
            <p:nvSpPr>
              <p:cNvPr id="45" name="Rounded Rectangle 44"/>
              <p:cNvSpPr/>
              <p:nvPr/>
            </p:nvSpPr>
            <p:spPr>
              <a:xfrm>
                <a:off x="1404025" y="4937674"/>
                <a:ext cx="1665288" cy="1225296"/>
              </a:xfrm>
              <a:prstGeom prst="roundRect">
                <a:avLst/>
              </a:prstGeom>
              <a:solidFill>
                <a:srgbClr val="3366FF"/>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pPr algn="ctr"/>
                <a:r>
                  <a:rPr lang="en-US" sz="1800" dirty="0" smtClean="0">
                    <a:solidFill>
                      <a:schemeClr val="bg1"/>
                    </a:solidFill>
                  </a:rPr>
                  <a:t>Application and User Services AUS-TAG</a:t>
                </a:r>
                <a:endParaRPr lang="en-US" sz="1800" dirty="0">
                  <a:solidFill>
                    <a:schemeClr val="bg1"/>
                  </a:solidFill>
                </a:endParaRPr>
              </a:p>
            </p:txBody>
          </p:sp>
          <p:sp>
            <p:nvSpPr>
              <p:cNvPr id="46" name="Rounded Rectangle 4"/>
              <p:cNvSpPr/>
              <p:nvPr/>
            </p:nvSpPr>
            <p:spPr>
              <a:xfrm>
                <a:off x="1463839" y="4997488"/>
                <a:ext cx="1105668" cy="11056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endParaRPr lang="en-US" sz="2800" kern="1200"/>
              </a:p>
            </p:txBody>
          </p:sp>
        </p:grpSp>
        <p:sp>
          <p:nvSpPr>
            <p:cNvPr id="47" name="Rounded Rectangle 46"/>
            <p:cNvSpPr/>
            <p:nvPr/>
          </p:nvSpPr>
          <p:spPr>
            <a:xfrm>
              <a:off x="-4038600" y="4064000"/>
              <a:ext cx="1524000" cy="1225296"/>
            </a:xfrm>
            <a:prstGeom prst="roundRect">
              <a:avLst/>
            </a:prstGeom>
            <a:solidFill>
              <a:srgbClr val="3366FF"/>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36000" tIns="36000" rIns="36000" bIns="36000"/>
            <a:lstStyle/>
            <a:p>
              <a:pPr algn="ctr"/>
              <a:r>
                <a:rPr lang="en-US" sz="1800" dirty="0" smtClean="0">
                  <a:solidFill>
                    <a:schemeClr val="bg1"/>
                  </a:solidFill>
                </a:rPr>
                <a:t>Inter-comparisons</a:t>
              </a:r>
            </a:p>
            <a:p>
              <a:pPr algn="ctr"/>
              <a:r>
                <a:rPr lang="en-US" sz="1800" dirty="0" smtClean="0">
                  <a:solidFill>
                    <a:schemeClr val="bg1"/>
                  </a:solidFill>
                </a:rPr>
                <a:t> IC-TAG</a:t>
              </a:r>
              <a:endParaRPr lang="en-US" sz="1800" dirty="0">
                <a:solidFill>
                  <a:schemeClr val="bg1"/>
                </a:solidFill>
              </a:endParaRPr>
            </a:p>
          </p:txBody>
        </p:sp>
        <p:sp>
          <p:nvSpPr>
            <p:cNvPr id="48" name="Rounded Rectangle 47"/>
            <p:cNvSpPr/>
            <p:nvPr/>
          </p:nvSpPr>
          <p:spPr>
            <a:xfrm>
              <a:off x="-2362200" y="4064000"/>
              <a:ext cx="1295400" cy="1225296"/>
            </a:xfrm>
            <a:prstGeom prst="roundRect">
              <a:avLst/>
            </a:prstGeom>
            <a:solidFill>
              <a:srgbClr val="3366FF"/>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36000" tIns="36000" rIns="36000" bIns="36000"/>
            <a:lstStyle/>
            <a:p>
              <a:pPr algn="ctr"/>
              <a:r>
                <a:rPr lang="en-US" sz="1800" dirty="0" smtClean="0">
                  <a:solidFill>
                    <a:schemeClr val="bg1"/>
                  </a:solidFill>
                </a:rPr>
                <a:t>High Latitude HL-TAG</a:t>
              </a:r>
              <a:endParaRPr lang="en-US" sz="1800" dirty="0">
                <a:solidFill>
                  <a:schemeClr val="bg1"/>
                </a:solidFill>
              </a:endParaRPr>
            </a:p>
          </p:txBody>
        </p:sp>
        <p:sp>
          <p:nvSpPr>
            <p:cNvPr id="49" name="Rounded Rectangle 48"/>
            <p:cNvSpPr/>
            <p:nvPr/>
          </p:nvSpPr>
          <p:spPr>
            <a:xfrm>
              <a:off x="-914400" y="4064000"/>
              <a:ext cx="1524000" cy="1225296"/>
            </a:xfrm>
            <a:prstGeom prst="roundRect">
              <a:avLst/>
            </a:prstGeom>
            <a:solidFill>
              <a:srgbClr val="3366FF"/>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36000" tIns="36000" rIns="36000" bIns="36000"/>
            <a:lstStyle/>
            <a:p>
              <a:pPr algn="ctr"/>
              <a:r>
                <a:rPr lang="en-US" sz="1800" dirty="0" smtClean="0">
                  <a:solidFill>
                    <a:schemeClr val="bg1"/>
                  </a:solidFill>
                </a:rPr>
                <a:t>Climate Data Records CDR-TAG</a:t>
              </a:r>
              <a:endParaRPr lang="en-US" sz="1800" dirty="0">
                <a:solidFill>
                  <a:schemeClr val="bg1"/>
                </a:solidFill>
              </a:endParaRPr>
            </a:p>
          </p:txBody>
        </p:sp>
      </p:grpSp>
      <p:sp>
        <p:nvSpPr>
          <p:cNvPr id="54" name="Straight Connector 3"/>
          <p:cNvSpPr/>
          <p:nvPr/>
        </p:nvSpPr>
        <p:spPr>
          <a:xfrm rot="7064119">
            <a:off x="6779611" y="8149473"/>
            <a:ext cx="490789" cy="0"/>
          </a:xfrm>
          <a:custGeom>
            <a:avLst/>
            <a:gdLst/>
            <a:ahLst/>
            <a:cxnLst/>
            <a:rect l="0" t="0" r="0" b="0"/>
            <a:pathLst>
              <a:path>
                <a:moveTo>
                  <a:pt x="0" y="0"/>
                </a:moveTo>
                <a:lnTo>
                  <a:pt x="490789" y="0"/>
                </a:lnTo>
              </a:path>
            </a:pathLst>
          </a:custGeom>
          <a:noFill/>
          <a:ln>
            <a:solidFill>
              <a:schemeClr val="bg1"/>
            </a:solidFill>
            <a:prstDash val="sysDash"/>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Straight Connector 3"/>
          <p:cNvSpPr/>
          <p:nvPr/>
        </p:nvSpPr>
        <p:spPr>
          <a:xfrm rot="7064119">
            <a:off x="6932011" y="8301873"/>
            <a:ext cx="490789" cy="0"/>
          </a:xfrm>
          <a:custGeom>
            <a:avLst/>
            <a:gdLst/>
            <a:ahLst/>
            <a:cxnLst/>
            <a:rect l="0" t="0" r="0" b="0"/>
            <a:pathLst>
              <a:path>
                <a:moveTo>
                  <a:pt x="0" y="0"/>
                </a:moveTo>
                <a:lnTo>
                  <a:pt x="490789" y="0"/>
                </a:lnTo>
              </a:path>
            </a:pathLst>
          </a:custGeom>
          <a:noFill/>
          <a:ln>
            <a:solidFill>
              <a:schemeClr val="bg1"/>
            </a:solidFill>
            <a:prstDash val="sysDash"/>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Straight Connector 3"/>
          <p:cNvSpPr/>
          <p:nvPr/>
        </p:nvSpPr>
        <p:spPr>
          <a:xfrm rot="7064119">
            <a:off x="7084411" y="8454273"/>
            <a:ext cx="490789" cy="0"/>
          </a:xfrm>
          <a:custGeom>
            <a:avLst/>
            <a:gdLst/>
            <a:ahLst/>
            <a:cxnLst/>
            <a:rect l="0" t="0" r="0" b="0"/>
            <a:pathLst>
              <a:path>
                <a:moveTo>
                  <a:pt x="0" y="0"/>
                </a:moveTo>
                <a:lnTo>
                  <a:pt x="490789" y="0"/>
                </a:lnTo>
              </a:path>
            </a:pathLst>
          </a:custGeom>
          <a:noFill/>
          <a:ln>
            <a:solidFill>
              <a:schemeClr val="bg1"/>
            </a:solidFill>
            <a:prstDash val="sysDash"/>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pic>
        <p:nvPicPr>
          <p:cNvPr id="24581" name="Picture 4" descr="esa-logo"/>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00600" y="1143000"/>
            <a:ext cx="1066800" cy="409575"/>
          </a:xfrm>
          <a:prstGeom prst="rect">
            <a:avLst/>
          </a:prstGeom>
          <a:noFill/>
          <a:ln>
            <a:solidFill>
              <a:srgbClr val="0070C0"/>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7026110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9"/>
          <p:cNvSpPr txBox="1">
            <a:spLocks/>
          </p:cNvSpPr>
          <p:nvPr/>
        </p:nvSpPr>
        <p:spPr bwMode="auto">
          <a:xfrm>
            <a:off x="5257800" y="0"/>
            <a:ext cx="3657600"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lnSpc>
                <a:spcPct val="80000"/>
              </a:lnSpc>
            </a:pPr>
            <a:endParaRPr lang="en-GB" dirty="0">
              <a:solidFill>
                <a:srgbClr val="003399"/>
              </a:solidFill>
            </a:endParaRPr>
          </a:p>
          <a:p>
            <a:pPr algn="ctr" eaLnBrk="1" hangingPunct="1">
              <a:lnSpc>
                <a:spcPct val="80000"/>
              </a:lnSpc>
            </a:pPr>
            <a:r>
              <a:rPr lang="en-US" i="1" dirty="0">
                <a:solidFill>
                  <a:schemeClr val="tx2"/>
                </a:solidFill>
              </a:rPr>
              <a:t>providing a framework for SST data sharing, best practices for data processing and a forum for scientific dialog, </a:t>
            </a:r>
          </a:p>
          <a:p>
            <a:pPr algn="ctr" eaLnBrk="1" hangingPunct="1">
              <a:lnSpc>
                <a:spcPct val="80000"/>
              </a:lnSpc>
            </a:pPr>
            <a:r>
              <a:rPr lang="en-US" i="1" dirty="0">
                <a:solidFill>
                  <a:schemeClr val="tx2"/>
                </a:solidFill>
              </a:rPr>
              <a:t>bringing SST to the user.</a:t>
            </a:r>
          </a:p>
        </p:txBody>
      </p:sp>
      <p:graphicFrame>
        <p:nvGraphicFramePr>
          <p:cNvPr id="20482" name="Object 4"/>
          <p:cNvGraphicFramePr>
            <a:graphicFrameLocks noChangeAspect="1"/>
          </p:cNvGraphicFramePr>
          <p:nvPr/>
        </p:nvGraphicFramePr>
        <p:xfrm>
          <a:off x="0" y="0"/>
          <a:ext cx="5230813" cy="1676400"/>
        </p:xfrm>
        <a:graphic>
          <a:graphicData uri="http://schemas.openxmlformats.org/presentationml/2006/ole">
            <p:oleObj spid="_x0000_s81922" name="Photo Editor Photo" r:id="rId3" imgW="9504762" imgH="3048426" progId="">
              <p:embed/>
            </p:oleObj>
          </a:graphicData>
        </a:graphic>
      </p:graphicFrame>
      <p:grpSp>
        <p:nvGrpSpPr>
          <p:cNvPr id="2" name="Group 6"/>
          <p:cNvGrpSpPr>
            <a:grpSpLocks/>
          </p:cNvGrpSpPr>
          <p:nvPr/>
        </p:nvGrpSpPr>
        <p:grpSpPr bwMode="auto">
          <a:xfrm>
            <a:off x="381000" y="1828800"/>
            <a:ext cx="8443913" cy="4822825"/>
            <a:chOff x="381000" y="1828800"/>
            <a:chExt cx="8443686" cy="4823242"/>
          </a:xfrm>
        </p:grpSpPr>
        <p:sp>
          <p:nvSpPr>
            <p:cNvPr id="20484" name="TextBox 2"/>
            <p:cNvSpPr txBox="1">
              <a:spLocks noChangeArrowheads="1"/>
            </p:cNvSpPr>
            <p:nvPr/>
          </p:nvSpPr>
          <p:spPr bwMode="auto">
            <a:xfrm>
              <a:off x="381000" y="2209800"/>
              <a:ext cx="4267200" cy="4442242"/>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endParaRPr lang="en-US" sz="1100" dirty="0"/>
            </a:p>
            <a:p>
              <a:pPr eaLnBrk="1" hangingPunct="1">
                <a:spcAft>
                  <a:spcPts val="200"/>
                </a:spcAft>
              </a:pPr>
              <a:r>
                <a:rPr lang="en-US" sz="1200" dirty="0"/>
                <a:t>Craig </a:t>
              </a:r>
              <a:r>
                <a:rPr lang="en-US" sz="1200" dirty="0" err="1"/>
                <a:t>Donlon</a:t>
              </a:r>
              <a:r>
                <a:rPr lang="en-US" sz="1200" dirty="0"/>
                <a:t> (chair 2000-2011), ESA, The Netherlands </a:t>
              </a:r>
              <a:endParaRPr lang="en-GB" sz="1200" dirty="0"/>
            </a:p>
            <a:p>
              <a:pPr eaLnBrk="1" hangingPunct="1">
                <a:spcAft>
                  <a:spcPts val="200"/>
                </a:spcAft>
              </a:pPr>
              <a:r>
                <a:rPr lang="it-IT" sz="1200" dirty="0"/>
                <a:t>Olivier Arino, ESA-ESRIN, </a:t>
              </a:r>
              <a:r>
                <a:rPr lang="it-IT" sz="1200" dirty="0" err="1"/>
                <a:t>Italy</a:t>
              </a:r>
              <a:r>
                <a:rPr lang="it-IT" sz="1200" dirty="0"/>
                <a:t>  </a:t>
              </a:r>
              <a:endParaRPr lang="en-GB" sz="1200" dirty="0"/>
            </a:p>
            <a:p>
              <a:pPr eaLnBrk="1" hangingPunct="1">
                <a:spcAft>
                  <a:spcPts val="200"/>
                </a:spcAft>
              </a:pPr>
              <a:r>
                <a:rPr lang="it-IT" sz="1200" dirty="0"/>
                <a:t>Ed Armstrong, JPL PO.DAAC, USA  </a:t>
              </a:r>
              <a:endParaRPr lang="en-GB" sz="1200" dirty="0"/>
            </a:p>
            <a:p>
              <a:pPr eaLnBrk="1" hangingPunct="1">
                <a:spcAft>
                  <a:spcPts val="200"/>
                </a:spcAft>
              </a:pPr>
              <a:r>
                <a:rPr lang="it-IT" sz="1200" dirty="0"/>
                <a:t>Viva </a:t>
              </a:r>
              <a:r>
                <a:rPr lang="it-IT" sz="1200" dirty="0" err="1"/>
                <a:t>Banzon</a:t>
              </a:r>
              <a:r>
                <a:rPr lang="it-IT" sz="1200" dirty="0"/>
                <a:t>, NOAA NCDC, USA </a:t>
              </a:r>
              <a:endParaRPr lang="en-GB" sz="1200" dirty="0"/>
            </a:p>
            <a:p>
              <a:pPr eaLnBrk="1" hangingPunct="1">
                <a:spcAft>
                  <a:spcPts val="200"/>
                </a:spcAft>
              </a:pPr>
              <a:r>
                <a:rPr lang="it-IT" sz="1200" dirty="0" err="1"/>
                <a:t>Ian</a:t>
              </a:r>
              <a:r>
                <a:rPr lang="it-IT" sz="1200" dirty="0"/>
                <a:t> </a:t>
              </a:r>
              <a:r>
                <a:rPr lang="it-IT" sz="1200" dirty="0" err="1"/>
                <a:t>Barton</a:t>
              </a:r>
              <a:r>
                <a:rPr lang="it-IT" sz="1200" dirty="0"/>
                <a:t>, CSIRO Marine </a:t>
              </a:r>
              <a:r>
                <a:rPr lang="it-IT" sz="1200" dirty="0" err="1"/>
                <a:t>Research</a:t>
              </a:r>
              <a:r>
                <a:rPr lang="it-IT" sz="1200" dirty="0"/>
                <a:t>, Australia  </a:t>
              </a:r>
              <a:endParaRPr lang="en-GB" sz="1200" dirty="0"/>
            </a:p>
            <a:p>
              <a:pPr eaLnBrk="1" hangingPunct="1">
                <a:spcAft>
                  <a:spcPts val="200"/>
                </a:spcAft>
              </a:pPr>
              <a:r>
                <a:rPr lang="en-US" sz="1200" dirty="0"/>
                <a:t>Helen </a:t>
              </a:r>
              <a:r>
                <a:rPr lang="en-US" sz="1200" dirty="0" err="1"/>
                <a:t>Beggs</a:t>
              </a:r>
              <a:r>
                <a:rPr lang="en-US" sz="1200" dirty="0"/>
                <a:t>, Bureau of Meteorology, Melbourne, Australia  </a:t>
              </a:r>
              <a:endParaRPr lang="en-GB" sz="1200" dirty="0"/>
            </a:p>
            <a:p>
              <a:pPr eaLnBrk="1" hangingPunct="1">
                <a:spcAft>
                  <a:spcPts val="200"/>
                </a:spcAft>
              </a:pPr>
              <a:r>
                <a:rPr lang="en-US" sz="1200" dirty="0"/>
                <a:t>Ken Casey, NOAA/NESDIS NODC, USA</a:t>
              </a:r>
              <a:endParaRPr lang="en-GB" sz="1200" dirty="0"/>
            </a:p>
            <a:p>
              <a:pPr eaLnBrk="1" hangingPunct="1">
                <a:spcAft>
                  <a:spcPts val="200"/>
                </a:spcAft>
              </a:pPr>
              <a:r>
                <a:rPr lang="it-IT" sz="1200" dirty="0"/>
                <a:t>Sandra Castro </a:t>
              </a:r>
              <a:r>
                <a:rPr lang="it-IT" sz="1200" dirty="0" err="1"/>
                <a:t>University</a:t>
              </a:r>
              <a:r>
                <a:rPr lang="it-IT" sz="1200" dirty="0"/>
                <a:t> of Colorado, USA </a:t>
              </a:r>
              <a:endParaRPr lang="en-GB" sz="1200" dirty="0"/>
            </a:p>
            <a:p>
              <a:pPr eaLnBrk="1" hangingPunct="1">
                <a:spcAft>
                  <a:spcPts val="200"/>
                </a:spcAft>
              </a:pPr>
              <a:r>
                <a:rPr lang="en-US" sz="1200" dirty="0"/>
                <a:t>Mike Chin, NASA JPL, USA  </a:t>
              </a:r>
              <a:endParaRPr lang="en-GB" sz="1200" dirty="0"/>
            </a:p>
            <a:p>
              <a:pPr eaLnBrk="1" hangingPunct="1">
                <a:spcAft>
                  <a:spcPts val="200"/>
                </a:spcAft>
              </a:pPr>
              <a:r>
                <a:rPr lang="en-US" sz="1200" dirty="0"/>
                <a:t>Gary </a:t>
              </a:r>
              <a:r>
                <a:rPr lang="en-US" sz="1200" dirty="0" err="1"/>
                <a:t>Corlett</a:t>
              </a:r>
              <a:r>
                <a:rPr lang="en-US" sz="1200" dirty="0"/>
                <a:t>, University of Leicester, UK </a:t>
              </a:r>
              <a:endParaRPr lang="en-GB" sz="1200" dirty="0"/>
            </a:p>
            <a:p>
              <a:pPr eaLnBrk="1" hangingPunct="1">
                <a:spcAft>
                  <a:spcPts val="200"/>
                </a:spcAft>
              </a:pPr>
              <a:r>
                <a:rPr lang="en-US" sz="1200" dirty="0"/>
                <a:t>Peter </a:t>
              </a:r>
              <a:r>
                <a:rPr lang="en-US" sz="1200" dirty="0" err="1"/>
                <a:t>Cornillon</a:t>
              </a:r>
              <a:r>
                <a:rPr lang="en-US" sz="1200" dirty="0"/>
                <a:t>, University of Rhode Island, USA  </a:t>
              </a:r>
              <a:endParaRPr lang="en-GB" sz="1200" dirty="0"/>
            </a:p>
            <a:p>
              <a:pPr eaLnBrk="1" hangingPunct="1">
                <a:spcAft>
                  <a:spcPts val="200"/>
                </a:spcAft>
              </a:pPr>
              <a:r>
                <a:rPr lang="en-US" sz="1200" dirty="0" err="1"/>
                <a:t>Steinar</a:t>
              </a:r>
              <a:r>
                <a:rPr lang="en-US" sz="1200" dirty="0"/>
                <a:t> Eastwood, </a:t>
              </a:r>
              <a:r>
                <a:rPr lang="en-US" sz="1200" dirty="0" err="1"/>
                <a:t>met.no</a:t>
              </a:r>
              <a:r>
                <a:rPr lang="en-US" sz="1200" dirty="0"/>
                <a:t>, Norway  </a:t>
              </a:r>
              <a:endParaRPr lang="en-GB" sz="1200" dirty="0"/>
            </a:p>
            <a:p>
              <a:pPr eaLnBrk="1" hangingPunct="1">
                <a:spcAft>
                  <a:spcPts val="200"/>
                </a:spcAft>
              </a:pPr>
              <a:r>
                <a:rPr lang="en-US" sz="1200" dirty="0"/>
                <a:t>Bill Emery, University of Colorado, USA  </a:t>
              </a:r>
              <a:endParaRPr lang="en-GB" sz="1200" dirty="0"/>
            </a:p>
            <a:p>
              <a:pPr eaLnBrk="1" hangingPunct="1">
                <a:spcAft>
                  <a:spcPts val="200"/>
                </a:spcAft>
              </a:pPr>
              <a:r>
                <a:rPr lang="en-US" sz="1200" dirty="0"/>
                <a:t>Bob Evans, RSMAS, University of Miami, USA  </a:t>
              </a:r>
              <a:endParaRPr lang="en-GB" sz="1200" dirty="0"/>
            </a:p>
            <a:p>
              <a:pPr eaLnBrk="1" hangingPunct="1">
                <a:spcAft>
                  <a:spcPts val="200"/>
                </a:spcAft>
              </a:pPr>
              <a:r>
                <a:rPr lang="en-US" sz="1200" dirty="0" err="1"/>
                <a:t>Chelle</a:t>
              </a:r>
              <a:r>
                <a:rPr lang="en-US" sz="1200" dirty="0"/>
                <a:t> </a:t>
              </a:r>
              <a:r>
                <a:rPr lang="en-US" sz="1200" dirty="0" err="1"/>
                <a:t>Gentemann</a:t>
              </a:r>
              <a:r>
                <a:rPr lang="en-US" sz="1200" dirty="0"/>
                <a:t>, Remote Sensing Systems, USA  </a:t>
              </a:r>
              <a:endParaRPr lang="en-GB" sz="1200" dirty="0"/>
            </a:p>
            <a:p>
              <a:pPr eaLnBrk="1" hangingPunct="1">
                <a:spcAft>
                  <a:spcPts val="200"/>
                </a:spcAft>
              </a:pPr>
              <a:r>
                <a:rPr lang="en-US" sz="1200" dirty="0"/>
                <a:t>Lei Guan, Ocean University of China, China </a:t>
              </a:r>
              <a:endParaRPr lang="en-GB" sz="1200" dirty="0"/>
            </a:p>
            <a:p>
              <a:pPr eaLnBrk="1" hangingPunct="1">
                <a:spcAft>
                  <a:spcPts val="200"/>
                </a:spcAft>
              </a:pPr>
              <a:r>
                <a:rPr lang="en-US" sz="1200" dirty="0"/>
                <a:t>Ted </a:t>
              </a:r>
              <a:r>
                <a:rPr lang="en-US" sz="1200" dirty="0" err="1"/>
                <a:t>Habermann</a:t>
              </a:r>
              <a:r>
                <a:rPr lang="en-US" sz="1200" dirty="0"/>
                <a:t>, NOAA NGDC, USA  </a:t>
              </a:r>
              <a:endParaRPr lang="en-GB" sz="1200" dirty="0"/>
            </a:p>
            <a:p>
              <a:pPr eaLnBrk="1" hangingPunct="1">
                <a:spcAft>
                  <a:spcPts val="200"/>
                </a:spcAft>
              </a:pPr>
              <a:r>
                <a:rPr lang="en-US" sz="1200" dirty="0"/>
                <a:t>Andy Harris, NOAA/NESDIS ORA, USA  </a:t>
              </a:r>
              <a:endParaRPr lang="en-GB" sz="1200" dirty="0"/>
            </a:p>
            <a:p>
              <a:pPr eaLnBrk="1" hangingPunct="1">
                <a:spcAft>
                  <a:spcPts val="200"/>
                </a:spcAft>
              </a:pPr>
              <a:r>
                <a:rPr lang="en-US" sz="1200" dirty="0"/>
                <a:t>Jacob </a:t>
              </a:r>
              <a:r>
                <a:rPr lang="en-US" sz="1200" dirty="0" err="1"/>
                <a:t>Høyer</a:t>
              </a:r>
              <a:r>
                <a:rPr lang="en-US" sz="1200" dirty="0"/>
                <a:t>, Danish Meteorological Institute, Denmark </a:t>
              </a:r>
            </a:p>
            <a:p>
              <a:pPr eaLnBrk="1" hangingPunct="1">
                <a:spcAft>
                  <a:spcPts val="200"/>
                </a:spcAft>
              </a:pPr>
              <a:r>
                <a:rPr lang="en-US" sz="1200" dirty="0" err="1" smtClean="0"/>
                <a:t>Shiro</a:t>
              </a:r>
              <a:r>
                <a:rPr lang="en-US" sz="1200" dirty="0" smtClean="0"/>
                <a:t> </a:t>
              </a:r>
              <a:r>
                <a:rPr lang="en-US" sz="1200" dirty="0" err="1"/>
                <a:t>Ishizaki</a:t>
              </a:r>
              <a:r>
                <a:rPr lang="en-US" sz="1200" dirty="0"/>
                <a:t>, JMA, Japan</a:t>
              </a:r>
              <a:endParaRPr lang="en-GB" sz="1200" dirty="0"/>
            </a:p>
          </p:txBody>
        </p:sp>
        <p:sp>
          <p:nvSpPr>
            <p:cNvPr id="20485" name="TextBox 3"/>
            <p:cNvSpPr txBox="1">
              <a:spLocks noChangeArrowheads="1"/>
            </p:cNvSpPr>
            <p:nvPr/>
          </p:nvSpPr>
          <p:spPr bwMode="auto">
            <a:xfrm>
              <a:off x="4557486" y="2383971"/>
              <a:ext cx="4267200" cy="4257576"/>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spcAft>
                  <a:spcPts val="200"/>
                </a:spcAft>
              </a:pPr>
              <a:r>
                <a:rPr lang="en-US" sz="1200"/>
                <a:t>Misako Kachi, JAXA, Japan </a:t>
              </a:r>
              <a:endParaRPr lang="en-GB" sz="1200"/>
            </a:p>
            <a:p>
              <a:pPr eaLnBrk="1" hangingPunct="1">
                <a:spcAft>
                  <a:spcPts val="200"/>
                </a:spcAft>
              </a:pPr>
              <a:r>
                <a:rPr lang="en-US" sz="1200"/>
                <a:t>Alexey Kaplan, Columbia University, USA ,</a:t>
              </a:r>
            </a:p>
            <a:p>
              <a:pPr eaLnBrk="1" hangingPunct="1">
                <a:spcAft>
                  <a:spcPts val="200"/>
                </a:spcAft>
              </a:pPr>
              <a:r>
                <a:rPr lang="en-US" sz="1200"/>
                <a:t>Hiroshi Kawamura,  JAXA/University of Tohoku, Japan  </a:t>
              </a:r>
              <a:endParaRPr lang="en-GB" sz="1200"/>
            </a:p>
            <a:p>
              <a:pPr eaLnBrk="1" hangingPunct="1">
                <a:spcAft>
                  <a:spcPts val="200"/>
                </a:spcAft>
              </a:pPr>
              <a:r>
                <a:rPr lang="it-IT" sz="1200"/>
                <a:t>Pierre LeBorgne, Meteo France OSI SAF, France  </a:t>
              </a:r>
              <a:endParaRPr lang="en-GB" sz="1200"/>
            </a:p>
            <a:p>
              <a:pPr eaLnBrk="1" hangingPunct="1">
                <a:spcAft>
                  <a:spcPts val="200"/>
                </a:spcAft>
              </a:pPr>
              <a:r>
                <a:rPr lang="it-IT" sz="1200"/>
                <a:t>Tim Liu, NASA JPL, USA  </a:t>
              </a:r>
              <a:endParaRPr lang="en-GB" sz="1200"/>
            </a:p>
            <a:p>
              <a:pPr eaLnBrk="1" hangingPunct="1">
                <a:spcAft>
                  <a:spcPts val="200"/>
                </a:spcAft>
              </a:pPr>
              <a:r>
                <a:rPr lang="fr-FR" sz="1200"/>
                <a:t>David Llewellyn-Jones, University of Leicester, UK </a:t>
              </a:r>
              <a:endParaRPr lang="en-GB" sz="1200"/>
            </a:p>
            <a:p>
              <a:pPr eaLnBrk="1" hangingPunct="1">
                <a:spcAft>
                  <a:spcPts val="200"/>
                </a:spcAft>
              </a:pPr>
              <a:r>
                <a:rPr lang="en-US" sz="1200"/>
                <a:t>Matt Martin, MetOffice, UK </a:t>
              </a:r>
              <a:endParaRPr lang="en-GB" sz="1200"/>
            </a:p>
            <a:p>
              <a:pPr eaLnBrk="1" hangingPunct="1">
                <a:spcAft>
                  <a:spcPts val="200"/>
                </a:spcAft>
              </a:pPr>
              <a:r>
                <a:rPr lang="en-US" sz="1200"/>
                <a:t>Doug May, Naval Oceanographic Office, USA </a:t>
              </a:r>
              <a:endParaRPr lang="en-GB" sz="1200"/>
            </a:p>
            <a:p>
              <a:pPr eaLnBrk="1" hangingPunct="1">
                <a:spcAft>
                  <a:spcPts val="200"/>
                </a:spcAft>
              </a:pPr>
              <a:r>
                <a:rPr lang="en-US" sz="1200"/>
                <a:t>Chris Merchant, University of Edinburgh, UK  </a:t>
              </a:r>
              <a:endParaRPr lang="en-GB" sz="1200"/>
            </a:p>
            <a:p>
              <a:pPr eaLnBrk="1" hangingPunct="1">
                <a:spcAft>
                  <a:spcPts val="200"/>
                </a:spcAft>
              </a:pPr>
              <a:r>
                <a:rPr lang="en-US" sz="1200"/>
                <a:t>Jon Mittaz, NOAA, USA  </a:t>
              </a:r>
              <a:endParaRPr lang="en-GB" sz="1200"/>
            </a:p>
            <a:p>
              <a:pPr eaLnBrk="1" hangingPunct="1">
                <a:spcAft>
                  <a:spcPts val="200"/>
                </a:spcAft>
              </a:pPr>
              <a:r>
                <a:rPr lang="en-US" sz="1200"/>
                <a:t>Tim Nightingale, Rutherford Appleton Laboratory, UK </a:t>
              </a:r>
              <a:endParaRPr lang="en-GB" sz="1200"/>
            </a:p>
            <a:p>
              <a:pPr eaLnBrk="1" hangingPunct="1">
                <a:spcAft>
                  <a:spcPts val="200"/>
                </a:spcAft>
              </a:pPr>
              <a:r>
                <a:rPr lang="en-US" sz="1200"/>
                <a:t>Anne O'Carroll, EUMETSAT, Germany </a:t>
              </a:r>
              <a:endParaRPr lang="en-GB" sz="1200"/>
            </a:p>
            <a:p>
              <a:pPr eaLnBrk="1" hangingPunct="1">
                <a:spcAft>
                  <a:spcPts val="200"/>
                </a:spcAft>
              </a:pPr>
              <a:r>
                <a:rPr lang="en-US" sz="1200"/>
                <a:t>Jean-Francios Piolle, IFREMER, France  </a:t>
              </a:r>
              <a:endParaRPr lang="en-GB" sz="1200"/>
            </a:p>
            <a:p>
              <a:pPr eaLnBrk="1" hangingPunct="1">
                <a:spcAft>
                  <a:spcPts val="200"/>
                </a:spcAft>
              </a:pPr>
              <a:r>
                <a:rPr lang="en-US" sz="1200"/>
                <a:t>David Poulter, National Oceanography Centre, UK </a:t>
              </a:r>
              <a:endParaRPr lang="en-GB" sz="1200"/>
            </a:p>
            <a:p>
              <a:pPr eaLnBrk="1" hangingPunct="1">
                <a:spcAft>
                  <a:spcPts val="200"/>
                </a:spcAft>
              </a:pPr>
              <a:r>
                <a:rPr lang="en-US" sz="1200"/>
                <a:t>Nick Rayner, Hadley Centre, Met Office, UK  </a:t>
              </a:r>
              <a:endParaRPr lang="en-GB" sz="1200"/>
            </a:p>
            <a:p>
              <a:pPr eaLnBrk="1" hangingPunct="1">
                <a:spcAft>
                  <a:spcPts val="200"/>
                </a:spcAft>
              </a:pPr>
              <a:r>
                <a:rPr lang="en-US" sz="1200"/>
                <a:t>Richard Reynolds, NOAA CDC, USA  </a:t>
              </a:r>
              <a:endParaRPr lang="en-GB" sz="1200"/>
            </a:p>
            <a:p>
              <a:pPr eaLnBrk="1" hangingPunct="1">
                <a:spcAft>
                  <a:spcPts val="200"/>
                </a:spcAft>
              </a:pPr>
              <a:r>
                <a:rPr lang="en-US" sz="1200"/>
                <a:t>Ian Robinson, National Oceanography Centre, UK   </a:t>
              </a:r>
              <a:endParaRPr lang="en-GB" sz="1200"/>
            </a:p>
            <a:p>
              <a:pPr eaLnBrk="1" hangingPunct="1">
                <a:spcAft>
                  <a:spcPts val="200"/>
                </a:spcAft>
              </a:pPr>
              <a:r>
                <a:rPr lang="en-US" sz="1200"/>
                <a:t>Jorge Vasquez, JPL, PO.DAAC, USA </a:t>
              </a:r>
              <a:endParaRPr lang="en-GB" sz="1200"/>
            </a:p>
            <a:p>
              <a:pPr eaLnBrk="1" hangingPunct="1">
                <a:spcAft>
                  <a:spcPts val="200"/>
                </a:spcAft>
              </a:pPr>
              <a:r>
                <a:rPr lang="en-US" sz="1200"/>
                <a:t>Gary Wick, NOAA ETL, USA  </a:t>
              </a:r>
            </a:p>
            <a:p>
              <a:pPr eaLnBrk="1" hangingPunct="1">
                <a:spcAft>
                  <a:spcPts val="200"/>
                </a:spcAft>
              </a:pPr>
              <a:endParaRPr lang="en-US" sz="1100"/>
            </a:p>
          </p:txBody>
        </p:sp>
        <p:sp>
          <p:nvSpPr>
            <p:cNvPr id="20486" name="TextBox 4"/>
            <p:cNvSpPr txBox="1">
              <a:spLocks noChangeArrowheads="1"/>
            </p:cNvSpPr>
            <p:nvPr/>
          </p:nvSpPr>
          <p:spPr bwMode="auto">
            <a:xfrm>
              <a:off x="381000" y="1828800"/>
              <a:ext cx="8443686" cy="584775"/>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dirty="0">
                  <a:solidFill>
                    <a:srgbClr val="003399"/>
                  </a:solidFill>
                </a:rPr>
                <a:t>Science Team</a:t>
              </a:r>
            </a:p>
            <a:p>
              <a:pPr algn="ctr" eaLnBrk="1" hangingPunct="1"/>
              <a:r>
                <a:rPr lang="en-US" sz="1200" dirty="0"/>
                <a:t>Peter </a:t>
              </a:r>
              <a:r>
                <a:rPr lang="en-US" sz="1200" dirty="0" err="1"/>
                <a:t>Minnett</a:t>
              </a:r>
              <a:r>
                <a:rPr lang="en-US" sz="1200" dirty="0"/>
                <a:t> (Science Team Chair), RSMAS, University of Miami, USA </a:t>
              </a:r>
              <a:endParaRPr lang="en-GB" sz="1200" dirty="0"/>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0"/>
            <a:ext cx="6324600" cy="1143000"/>
          </a:xfrm>
        </p:spPr>
        <p:txBody>
          <a:bodyPr>
            <a:normAutofit fontScale="90000"/>
          </a:bodyPr>
          <a:lstStyle/>
          <a:p>
            <a:r>
              <a:rPr lang="en-US" dirty="0" smtClean="0"/>
              <a:t>Organizations associated with GHRSST</a:t>
            </a:r>
            <a:endParaRPr lang="en-US" dirty="0"/>
          </a:p>
        </p:txBody>
      </p:sp>
      <p:sp>
        <p:nvSpPr>
          <p:cNvPr id="2" name="Footer Placeholder 1"/>
          <p:cNvSpPr>
            <a:spLocks noGrp="1"/>
          </p:cNvSpPr>
          <p:nvPr>
            <p:ph type="ftr" sz="quarter" idx="11"/>
          </p:nvPr>
        </p:nvSpPr>
        <p:spPr/>
        <p:txBody>
          <a:bodyPr/>
          <a:lstStyle/>
          <a:p>
            <a:r>
              <a:rPr lang="en-US" smtClean="0"/>
              <a:t>OCRT Meeting, Seattle, April 24, 2012</a:t>
            </a:r>
            <a:endParaRPr lang="en-US"/>
          </a:p>
        </p:txBody>
      </p:sp>
      <p:pic>
        <p:nvPicPr>
          <p:cNvPr id="6" name="Picture 5" descr="GHRSST_Orgs.gif"/>
          <p:cNvPicPr>
            <a:picLocks noChangeAspect="1"/>
          </p:cNvPicPr>
          <p:nvPr/>
        </p:nvPicPr>
        <p:blipFill>
          <a:blip r:embed="rId2" cstate="print"/>
          <a:srcRect t="4423"/>
          <a:stretch>
            <a:fillRect/>
          </a:stretch>
        </p:blipFill>
        <p:spPr>
          <a:xfrm>
            <a:off x="1676400" y="1157788"/>
            <a:ext cx="5956590" cy="4996481"/>
          </a:xfrm>
          <a:prstGeom prst="rect">
            <a:avLst/>
          </a:prstGeom>
        </p:spPr>
      </p:pic>
      <p:sp>
        <p:nvSpPr>
          <p:cNvPr id="5" name="Slide Number Placeholder 4"/>
          <p:cNvSpPr>
            <a:spLocks noGrp="1"/>
          </p:cNvSpPr>
          <p:nvPr>
            <p:ph type="sldNum" sz="quarter" idx="12"/>
          </p:nvPr>
        </p:nvSpPr>
        <p:spPr/>
        <p:txBody>
          <a:bodyPr/>
          <a:lstStyle/>
          <a:p>
            <a:pPr>
              <a:defRPr/>
            </a:pPr>
            <a:fld id="{6BE9C1EE-A280-4FCC-9234-7A6082037D4C}"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smtClean="0"/>
              <a:t>OCRT Meeting, Seattle, April 24, 2012</a:t>
            </a:r>
            <a:endParaRPr lang="en-US"/>
          </a:p>
        </p:txBody>
      </p:sp>
      <p:sp>
        <p:nvSpPr>
          <p:cNvPr id="5" name="Slide Number Placeholder 5"/>
          <p:cNvSpPr>
            <a:spLocks noGrp="1"/>
          </p:cNvSpPr>
          <p:nvPr>
            <p:ph type="sldNum" sz="quarter" idx="12"/>
          </p:nvPr>
        </p:nvSpPr>
        <p:spPr/>
        <p:txBody>
          <a:bodyPr/>
          <a:lstStyle/>
          <a:p>
            <a:pPr>
              <a:defRPr/>
            </a:pPr>
            <a:fld id="{6273AFC9-25CC-4FE7-B56B-D6025727843F}" type="slidenum">
              <a:rPr lang="en-US"/>
              <a:pPr>
                <a:defRPr/>
              </a:pPr>
              <a:t>14</a:t>
            </a:fld>
            <a:endParaRPr lang="en-US"/>
          </a:p>
        </p:txBody>
      </p:sp>
      <p:sp>
        <p:nvSpPr>
          <p:cNvPr id="10244" name="Rectangle 2"/>
          <p:cNvSpPr>
            <a:spLocks noGrp="1" noChangeArrowheads="1"/>
          </p:cNvSpPr>
          <p:nvPr>
            <p:ph type="title"/>
          </p:nvPr>
        </p:nvSpPr>
        <p:spPr>
          <a:xfrm>
            <a:off x="990600" y="274638"/>
            <a:ext cx="7010400" cy="792162"/>
          </a:xfrm>
        </p:spPr>
        <p:txBody>
          <a:bodyPr/>
          <a:lstStyle/>
          <a:p>
            <a:pPr eaLnBrk="1" hangingPunct="1"/>
            <a:r>
              <a:rPr lang="en-US" dirty="0" smtClean="0"/>
              <a:t>GHRSST </a:t>
            </a:r>
            <a:r>
              <a:rPr lang="en-US" dirty="0" smtClean="0"/>
              <a:t>Working Groups </a:t>
            </a:r>
            <a:r>
              <a:rPr lang="en-US" dirty="0" smtClean="0"/>
              <a:t>&amp; </a:t>
            </a:r>
            <a:r>
              <a:rPr lang="en-US" dirty="0" smtClean="0"/>
              <a:t>Technical Advisory Groups</a:t>
            </a:r>
            <a:endParaRPr lang="en-US" dirty="0" smtClean="0"/>
          </a:p>
        </p:txBody>
      </p:sp>
      <p:sp>
        <p:nvSpPr>
          <p:cNvPr id="10245" name="Rectangle 3"/>
          <p:cNvSpPr>
            <a:spLocks noGrp="1" noChangeArrowheads="1"/>
          </p:cNvSpPr>
          <p:nvPr>
            <p:ph type="body" idx="1"/>
          </p:nvPr>
        </p:nvSpPr>
        <p:spPr>
          <a:xfrm>
            <a:off x="152400" y="1600200"/>
            <a:ext cx="8839200" cy="4343400"/>
          </a:xfrm>
        </p:spPr>
        <p:txBody>
          <a:bodyPr>
            <a:normAutofit fontScale="92500" lnSpcReduction="10000"/>
          </a:bodyPr>
          <a:lstStyle/>
          <a:p>
            <a:pPr marL="233363" indent="-233363" eaLnBrk="1" hangingPunct="1">
              <a:lnSpc>
                <a:spcPct val="90000"/>
              </a:lnSpc>
            </a:pPr>
            <a:r>
              <a:rPr lang="en-US" sz="2000" dirty="0" smtClean="0"/>
              <a:t>Diurnal Variability </a:t>
            </a:r>
            <a:r>
              <a:rPr lang="en-US" sz="2000" dirty="0" smtClean="0"/>
              <a:t>WG </a:t>
            </a:r>
            <a:r>
              <a:rPr lang="en-US" sz="2000" dirty="0" smtClean="0"/>
              <a:t>(</a:t>
            </a:r>
            <a:r>
              <a:rPr lang="en-US" sz="2000" dirty="0" smtClean="0"/>
              <a:t>DV-WG) - Gary Wick, NOAA-ESRL, USA</a:t>
            </a:r>
            <a:endParaRPr lang="en-US" sz="2000" dirty="0" smtClean="0"/>
          </a:p>
          <a:p>
            <a:pPr marL="233363" indent="-233363" eaLnBrk="1" hangingPunct="1">
              <a:lnSpc>
                <a:spcPct val="90000"/>
              </a:lnSpc>
            </a:pPr>
            <a:r>
              <a:rPr lang="en-US" sz="2000" dirty="0" smtClean="0"/>
              <a:t>High Latitude </a:t>
            </a:r>
            <a:r>
              <a:rPr lang="en-US" sz="2000" dirty="0" smtClean="0"/>
              <a:t>TAG (HL-TAG) - Jacob L. </a:t>
            </a:r>
            <a:r>
              <a:rPr lang="en-US" sz="2000" dirty="0" err="1" smtClean="0"/>
              <a:t>Hoeyer</a:t>
            </a:r>
            <a:r>
              <a:rPr lang="en-US" sz="2000" dirty="0" smtClean="0"/>
              <a:t>, Danish Meteorology Institute, DK</a:t>
            </a:r>
            <a:endParaRPr lang="en-US" sz="2000" dirty="0" smtClean="0"/>
          </a:p>
          <a:p>
            <a:pPr marL="233363" indent="-233363" eaLnBrk="1" hangingPunct="1">
              <a:lnSpc>
                <a:spcPct val="90000"/>
              </a:lnSpc>
            </a:pPr>
            <a:r>
              <a:rPr lang="en-US" sz="2000" dirty="0" smtClean="0"/>
              <a:t>Estimation And Retrievals </a:t>
            </a:r>
            <a:r>
              <a:rPr lang="en-US" sz="2000" dirty="0" smtClean="0"/>
              <a:t>WG (</a:t>
            </a:r>
            <a:r>
              <a:rPr lang="en-US" sz="2000" dirty="0" err="1" smtClean="0"/>
              <a:t>EARWiG</a:t>
            </a:r>
            <a:r>
              <a:rPr lang="en-US" sz="2000" dirty="0" smtClean="0"/>
              <a:t>) - Andy Harris, NOAA-CICS, </a:t>
            </a:r>
            <a:r>
              <a:rPr lang="en-US" sz="2000" dirty="0" smtClean="0"/>
              <a:t>University of Maryland</a:t>
            </a:r>
            <a:r>
              <a:rPr lang="en-US" sz="2000" dirty="0" smtClean="0"/>
              <a:t>, USA</a:t>
            </a:r>
            <a:endParaRPr lang="en-US" sz="2000" dirty="0" smtClean="0"/>
          </a:p>
          <a:p>
            <a:pPr marL="233363" indent="-233363" eaLnBrk="1" hangingPunct="1">
              <a:lnSpc>
                <a:spcPct val="90000"/>
              </a:lnSpc>
            </a:pPr>
            <a:r>
              <a:rPr lang="en-US" sz="2000" dirty="0" smtClean="0"/>
              <a:t>Satellite SST Validation </a:t>
            </a:r>
            <a:r>
              <a:rPr lang="en-US" sz="2000" dirty="0" smtClean="0"/>
              <a:t>WG (STVAL </a:t>
            </a:r>
            <a:r>
              <a:rPr lang="en-US" sz="2000" dirty="0" smtClean="0"/>
              <a:t>WG</a:t>
            </a:r>
            <a:r>
              <a:rPr lang="en-US" sz="2000" dirty="0" smtClean="0"/>
              <a:t>) - Gary </a:t>
            </a:r>
            <a:r>
              <a:rPr lang="en-US" sz="2000" dirty="0" err="1" smtClean="0"/>
              <a:t>Corlett</a:t>
            </a:r>
            <a:r>
              <a:rPr lang="en-US" sz="2000" dirty="0" smtClean="0"/>
              <a:t>, University of Leicester, UK</a:t>
            </a:r>
            <a:endParaRPr lang="en-US" sz="2000" dirty="0" smtClean="0"/>
          </a:p>
          <a:p>
            <a:pPr marL="233363" indent="-233363" eaLnBrk="1" hangingPunct="1">
              <a:lnSpc>
                <a:spcPct val="90000"/>
              </a:lnSpc>
            </a:pPr>
            <a:r>
              <a:rPr lang="en-US" sz="2000" dirty="0" smtClean="0"/>
              <a:t>Inter Comparison </a:t>
            </a:r>
            <a:r>
              <a:rPr lang="en-US" sz="2000" dirty="0" smtClean="0"/>
              <a:t>TAG (IC-TAG) - </a:t>
            </a:r>
            <a:r>
              <a:rPr lang="en-US" sz="2000" dirty="0" err="1" smtClean="0"/>
              <a:t>Alexey</a:t>
            </a:r>
            <a:r>
              <a:rPr lang="en-US" sz="2000" dirty="0" smtClean="0"/>
              <a:t> Kaplan, LDEO, Columbia University, USA</a:t>
            </a:r>
            <a:endParaRPr lang="en-US" sz="2000" dirty="0" smtClean="0"/>
          </a:p>
          <a:p>
            <a:pPr marL="233363" indent="-233363" eaLnBrk="1" hangingPunct="1">
              <a:lnSpc>
                <a:spcPct val="90000"/>
              </a:lnSpc>
            </a:pPr>
            <a:r>
              <a:rPr lang="en-US" sz="2000" dirty="0" smtClean="0"/>
              <a:t>Applications and User Support </a:t>
            </a:r>
            <a:r>
              <a:rPr lang="en-US" sz="2000" dirty="0" smtClean="0"/>
              <a:t>TAG (AUS-TAG) - Jorge Vasquez, NASA -JPL, USA</a:t>
            </a:r>
            <a:endParaRPr lang="en-US" sz="2000" dirty="0" smtClean="0"/>
          </a:p>
          <a:p>
            <a:pPr marL="233363" indent="-233363" eaLnBrk="1" hangingPunct="1">
              <a:lnSpc>
                <a:spcPct val="90000"/>
              </a:lnSpc>
            </a:pPr>
            <a:r>
              <a:rPr lang="en-US" sz="2000" dirty="0" smtClean="0"/>
              <a:t>Data Assembly and Systems </a:t>
            </a:r>
            <a:r>
              <a:rPr lang="en-US" sz="2000" dirty="0" smtClean="0"/>
              <a:t>TAG (DAS-TAG) - Ed Armstrong, NASA-JPL, USA</a:t>
            </a:r>
            <a:endParaRPr lang="en-US" sz="2000" dirty="0" smtClean="0"/>
          </a:p>
          <a:p>
            <a:pPr marL="233363" indent="-233363" eaLnBrk="1" hangingPunct="1">
              <a:lnSpc>
                <a:spcPct val="90000"/>
              </a:lnSpc>
            </a:pPr>
            <a:r>
              <a:rPr lang="en-US" sz="2000" dirty="0" smtClean="0"/>
              <a:t>Climate Data Records TAG (CDR-TAG) - Chris Merchant, University of Edinburgh, UK</a:t>
            </a:r>
          </a:p>
          <a:p>
            <a:pPr marL="233363" indent="-233363" eaLnBrk="1" hangingPunct="1">
              <a:lnSpc>
                <a:spcPct val="90000"/>
              </a:lnSpc>
            </a:pPr>
            <a:r>
              <a:rPr lang="en-US" sz="2000" dirty="0" smtClean="0"/>
              <a:t>Inland Waters WG (IW-WG) - Simon Hook, NASA-JPL, USA</a:t>
            </a:r>
          </a:p>
          <a:p>
            <a:pPr marL="233363" indent="-233363" eaLnBrk="1" hangingPunct="1">
              <a:lnSpc>
                <a:spcPct val="90000"/>
              </a:lnSpc>
            </a:pPr>
            <a:r>
              <a:rPr lang="en-US" sz="2000" dirty="0" smtClean="0"/>
              <a:t>Rescue &amp; Reprocessing of Historical AVHRR Archives WG </a:t>
            </a:r>
            <a:r>
              <a:rPr lang="en-US" sz="2000" dirty="0" smtClean="0"/>
              <a:t>(R2HA2-WG) </a:t>
            </a:r>
            <a:r>
              <a:rPr lang="en-US" sz="2000" dirty="0" smtClean="0"/>
              <a:t>- Peter </a:t>
            </a:r>
            <a:r>
              <a:rPr lang="en-US" sz="2000" dirty="0" err="1" smtClean="0"/>
              <a:t>Cornillon</a:t>
            </a:r>
            <a:r>
              <a:rPr lang="en-US" sz="2000" dirty="0" smtClean="0"/>
              <a:t>, University of Rhode Island, USA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399"/>
                </a:solidFill>
                <a:ea typeface="ＭＳ Ｐゴシック" charset="0"/>
                <a:cs typeface="Arial"/>
              </a:rPr>
              <a:t>GHRSST Task Sharing</a:t>
            </a:r>
            <a:endParaRPr lang="en-US" dirty="0"/>
          </a:p>
        </p:txBody>
      </p:sp>
      <p:sp>
        <p:nvSpPr>
          <p:cNvPr id="3" name="Footer Placeholder 2"/>
          <p:cNvSpPr>
            <a:spLocks noGrp="1"/>
          </p:cNvSpPr>
          <p:nvPr>
            <p:ph type="ftr" sz="quarter" idx="11"/>
          </p:nvPr>
        </p:nvSpPr>
        <p:spPr/>
        <p:txBody>
          <a:bodyPr/>
          <a:lstStyle/>
          <a:p>
            <a:pPr>
              <a:defRPr/>
            </a:pPr>
            <a:r>
              <a:rPr lang="en-US" smtClean="0"/>
              <a:t>OCRT Meeting, Seattle, April 24, 2012</a:t>
            </a:r>
            <a:endParaRPr lang="en-US"/>
          </a:p>
        </p:txBody>
      </p:sp>
      <p:sp>
        <p:nvSpPr>
          <p:cNvPr id="4" name="Slide Number Placeholder 3"/>
          <p:cNvSpPr>
            <a:spLocks noGrp="1"/>
          </p:cNvSpPr>
          <p:nvPr>
            <p:ph type="sldNum" sz="quarter" idx="12"/>
          </p:nvPr>
        </p:nvSpPr>
        <p:spPr/>
        <p:txBody>
          <a:bodyPr/>
          <a:lstStyle/>
          <a:p>
            <a:pPr>
              <a:defRPr/>
            </a:pPr>
            <a:fld id="{6BE9C1EE-A280-4FCC-9234-7A6082037D4C}" type="slidenum">
              <a:rPr lang="en-US" smtClean="0"/>
              <a:pPr>
                <a:defRPr/>
              </a:pPr>
              <a:t>15</a:t>
            </a:fld>
            <a:endParaRPr lang="en-US"/>
          </a:p>
        </p:txBody>
      </p:sp>
      <p:grpSp>
        <p:nvGrpSpPr>
          <p:cNvPr id="5" name="Group 4"/>
          <p:cNvGrpSpPr/>
          <p:nvPr/>
        </p:nvGrpSpPr>
        <p:grpSpPr>
          <a:xfrm>
            <a:off x="304800" y="1219200"/>
            <a:ext cx="5791200" cy="4852988"/>
            <a:chOff x="-76200" y="685800"/>
            <a:chExt cx="5969000" cy="5310188"/>
          </a:xfrm>
        </p:grpSpPr>
        <p:pic>
          <p:nvPicPr>
            <p:cNvPr id="6" name="Picture 6" descr="GHRSST Regional Data Assembly Centers-test2.JPG"/>
            <p:cNvPicPr>
              <a:picLocks noChangeAspect="1"/>
            </p:cNvPicPr>
            <p:nvPr/>
          </p:nvPicPr>
          <p:blipFill>
            <a:blip r:embed="rId2" cstate="print">
              <a:extLst>
                <a:ext uri="{28A0092B-C50C-407E-A947-70E740481C1C}">
                  <a14:useLocalDpi xmlns="" xmlns:a14="http://schemas.microsoft.com/office/drawing/2010/main" val="0"/>
                </a:ext>
              </a:extLst>
            </a:blip>
            <a:srcRect l="4495" t="17778" r="5394" b="25555"/>
            <a:stretch>
              <a:fillRect/>
            </a:stretch>
          </p:blipFill>
          <p:spPr bwMode="auto">
            <a:xfrm>
              <a:off x="-76200" y="685800"/>
              <a:ext cx="5969000" cy="531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Box 1"/>
            <p:cNvSpPr txBox="1">
              <a:spLocks noChangeArrowheads="1"/>
            </p:cNvSpPr>
            <p:nvPr/>
          </p:nvSpPr>
          <p:spPr bwMode="auto">
            <a:xfrm>
              <a:off x="2209800" y="4953000"/>
              <a:ext cx="2057400" cy="16309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0" tIns="3600" rIns="36000" bIns="36000">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800" dirty="0"/>
                <a:t>NOAA National Oceanographic Data Centre</a:t>
              </a:r>
            </a:p>
          </p:txBody>
        </p:sp>
        <p:sp>
          <p:nvSpPr>
            <p:cNvPr id="8" name="TextBox 1"/>
            <p:cNvSpPr txBox="1">
              <a:spLocks noChangeArrowheads="1"/>
            </p:cNvSpPr>
            <p:nvPr/>
          </p:nvSpPr>
          <p:spPr bwMode="auto">
            <a:xfrm>
              <a:off x="2514600" y="3505200"/>
              <a:ext cx="1143000" cy="1524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36000" tIns="3600" rIns="36000" bIns="3600">
              <a:no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800" dirty="0" smtClean="0"/>
                <a:t>NASA JPL PO.DAAC</a:t>
              </a:r>
              <a:endParaRPr lang="en-US" sz="800" dirty="0"/>
            </a:p>
          </p:txBody>
        </p:sp>
      </p:grpSp>
      <p:pic>
        <p:nvPicPr>
          <p:cNvPr id="9" name="Picture 7" descr="wrong_L2P_leo.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72200" y="1905000"/>
            <a:ext cx="2525713" cy="109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324600" y="4191000"/>
            <a:ext cx="21320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pic>
        <p:nvPicPr>
          <p:cNvPr id="11" name="Picture 11" descr="wrong_L2Pgeo.jpg"/>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400800" y="3048000"/>
            <a:ext cx="2254250" cy="1146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smtClean="0"/>
              <a:t>OCRT Meeting, Seattle, April 24, 2012</a:t>
            </a:r>
            <a:endParaRPr lang="en-US"/>
          </a:p>
        </p:txBody>
      </p:sp>
      <p:sp>
        <p:nvSpPr>
          <p:cNvPr id="5" name="Slide Number Placeholder 5"/>
          <p:cNvSpPr>
            <a:spLocks noGrp="1"/>
          </p:cNvSpPr>
          <p:nvPr>
            <p:ph type="sldNum" sz="quarter" idx="12"/>
          </p:nvPr>
        </p:nvSpPr>
        <p:spPr/>
        <p:txBody>
          <a:bodyPr/>
          <a:lstStyle/>
          <a:p>
            <a:pPr>
              <a:defRPr/>
            </a:pPr>
            <a:fld id="{E12B8EA1-C423-4534-9531-EB4973BADD88}" type="slidenum">
              <a:rPr lang="en-US"/>
              <a:pPr>
                <a:defRPr/>
              </a:pPr>
              <a:t>16</a:t>
            </a:fld>
            <a:endParaRPr lang="en-US"/>
          </a:p>
        </p:txBody>
      </p:sp>
      <p:sp>
        <p:nvSpPr>
          <p:cNvPr id="24580" name="Rectangle 2"/>
          <p:cNvSpPr>
            <a:spLocks noGrp="1" noChangeArrowheads="1"/>
          </p:cNvSpPr>
          <p:nvPr>
            <p:ph type="title"/>
          </p:nvPr>
        </p:nvSpPr>
        <p:spPr/>
        <p:txBody>
          <a:bodyPr/>
          <a:lstStyle/>
          <a:p>
            <a:pPr eaLnBrk="1" hangingPunct="1"/>
            <a:r>
              <a:rPr lang="en-US" dirty="0" smtClean="0"/>
              <a:t>Data Format: L2P</a:t>
            </a:r>
          </a:p>
        </p:txBody>
      </p:sp>
      <p:sp>
        <p:nvSpPr>
          <p:cNvPr id="24581" name="Rectangle 3"/>
          <p:cNvSpPr>
            <a:spLocks noGrp="1" noChangeArrowheads="1"/>
          </p:cNvSpPr>
          <p:nvPr>
            <p:ph type="body" idx="1"/>
          </p:nvPr>
        </p:nvSpPr>
        <p:spPr>
          <a:xfrm>
            <a:off x="838200" y="1219200"/>
            <a:ext cx="7543800" cy="4800600"/>
          </a:xfrm>
        </p:spPr>
        <p:txBody>
          <a:bodyPr/>
          <a:lstStyle/>
          <a:p>
            <a:pPr marL="346075" indent="-346075" eaLnBrk="1" hangingPunct="1">
              <a:lnSpc>
                <a:spcPct val="80000"/>
              </a:lnSpc>
              <a:buFontTx/>
              <a:buNone/>
            </a:pPr>
            <a:r>
              <a:rPr lang="en-US" sz="2800" dirty="0" smtClean="0"/>
              <a:t>For every L2 file </a:t>
            </a:r>
            <a:r>
              <a:rPr lang="en-US" sz="2800" dirty="0" smtClean="0"/>
              <a:t>(</a:t>
            </a:r>
            <a:r>
              <a:rPr lang="en-US" sz="2800" dirty="0" smtClean="0"/>
              <a:t>swath </a:t>
            </a:r>
            <a:r>
              <a:rPr lang="en-US" sz="2800" dirty="0" err="1" smtClean="0"/>
              <a:t>georeferenced</a:t>
            </a:r>
            <a:r>
              <a:rPr lang="en-US" sz="2800" dirty="0" smtClean="0"/>
              <a:t> SSTs) </a:t>
            </a:r>
            <a:r>
              <a:rPr lang="en-US" sz="2800" dirty="0" smtClean="0"/>
              <a:t>GHRSST produces a matching L2 preprocessed (L2P) </a:t>
            </a:r>
            <a:r>
              <a:rPr lang="en-US" sz="2800" dirty="0" smtClean="0"/>
              <a:t>product: </a:t>
            </a:r>
          </a:p>
          <a:p>
            <a:pPr marL="346075" indent="-346075" eaLnBrk="1" hangingPunct="1">
              <a:lnSpc>
                <a:spcPct val="80000"/>
              </a:lnSpc>
              <a:buFontTx/>
              <a:buNone/>
            </a:pPr>
            <a:r>
              <a:rPr lang="en-US" sz="2800" dirty="0" smtClean="0"/>
              <a:t>Identical </a:t>
            </a:r>
            <a:r>
              <a:rPr lang="en-US" sz="2800" dirty="0" smtClean="0"/>
              <a:t>SST values in the same geographical layout </a:t>
            </a:r>
            <a:r>
              <a:rPr lang="en-US" sz="2800" dirty="0" smtClean="0"/>
              <a:t>plus </a:t>
            </a:r>
          </a:p>
          <a:p>
            <a:pPr marL="573088" lvl="1" indent="-173038" eaLnBrk="1" hangingPunct="1">
              <a:lnSpc>
                <a:spcPct val="80000"/>
              </a:lnSpc>
            </a:pPr>
            <a:r>
              <a:rPr lang="en-US" sz="2400" dirty="0" smtClean="0"/>
              <a:t>an </a:t>
            </a:r>
            <a:r>
              <a:rPr lang="en-US" sz="2400" dirty="0" smtClean="0"/>
              <a:t>estimate of the bias error and standard deviation of error derived from the SSES, </a:t>
            </a:r>
            <a:endParaRPr lang="en-US" sz="2400" dirty="0" smtClean="0"/>
          </a:p>
          <a:p>
            <a:pPr marL="573088" lvl="1" indent="-173038" eaLnBrk="1" hangingPunct="1">
              <a:lnSpc>
                <a:spcPct val="80000"/>
              </a:lnSpc>
            </a:pPr>
            <a:r>
              <a:rPr lang="en-US" sz="2400" dirty="0" smtClean="0"/>
              <a:t>surface </a:t>
            </a:r>
            <a:r>
              <a:rPr lang="en-US" sz="2400" dirty="0" smtClean="0"/>
              <a:t>wind speed, </a:t>
            </a:r>
            <a:endParaRPr lang="en-US" sz="2400" dirty="0" smtClean="0"/>
          </a:p>
          <a:p>
            <a:pPr marL="573088" lvl="1" indent="-173038" eaLnBrk="1" hangingPunct="1">
              <a:lnSpc>
                <a:spcPct val="80000"/>
              </a:lnSpc>
            </a:pPr>
            <a:r>
              <a:rPr lang="en-US" sz="2400" dirty="0" smtClean="0"/>
              <a:t>aerosol </a:t>
            </a:r>
            <a:r>
              <a:rPr lang="en-US" sz="2400" dirty="0" smtClean="0"/>
              <a:t>optical depth, </a:t>
            </a:r>
            <a:endParaRPr lang="en-US" sz="2400" dirty="0" smtClean="0"/>
          </a:p>
          <a:p>
            <a:pPr marL="573088" lvl="1" indent="-173038" eaLnBrk="1" hangingPunct="1">
              <a:lnSpc>
                <a:spcPct val="80000"/>
              </a:lnSpc>
            </a:pPr>
            <a:r>
              <a:rPr lang="en-US" sz="2400" dirty="0" smtClean="0"/>
              <a:t>surface </a:t>
            </a:r>
            <a:r>
              <a:rPr lang="en-US" sz="2400" dirty="0" smtClean="0"/>
              <a:t>solar irradiance (SSI), </a:t>
            </a:r>
            <a:endParaRPr lang="en-US" sz="2400" dirty="0" smtClean="0"/>
          </a:p>
          <a:p>
            <a:pPr marL="573088" lvl="1" indent="-173038" eaLnBrk="1" hangingPunct="1">
              <a:lnSpc>
                <a:spcPct val="80000"/>
              </a:lnSpc>
            </a:pPr>
            <a:r>
              <a:rPr lang="en-US" sz="2400" dirty="0" smtClean="0"/>
              <a:t>sea </a:t>
            </a:r>
            <a:r>
              <a:rPr lang="en-US" sz="2400" dirty="0" smtClean="0"/>
              <a:t>ice concentration, </a:t>
            </a:r>
            <a:endParaRPr lang="en-US" sz="2400" dirty="0" smtClean="0"/>
          </a:p>
          <a:p>
            <a:pPr marL="573088" lvl="1" indent="-173038" eaLnBrk="1" hangingPunct="1">
              <a:lnSpc>
                <a:spcPct val="80000"/>
              </a:lnSpc>
            </a:pPr>
            <a:r>
              <a:rPr lang="en-US" sz="2400" dirty="0" smtClean="0"/>
              <a:t>time </a:t>
            </a:r>
            <a:r>
              <a:rPr lang="en-US" sz="2400" dirty="0" smtClean="0"/>
              <a:t>of observation, </a:t>
            </a:r>
            <a:endParaRPr lang="en-US" sz="2400" dirty="0" smtClean="0"/>
          </a:p>
          <a:p>
            <a:pPr marL="573088" lvl="1" indent="-173038" eaLnBrk="1" hangingPunct="1">
              <a:lnSpc>
                <a:spcPct val="80000"/>
              </a:lnSpc>
            </a:pPr>
            <a:r>
              <a:rPr lang="en-US" sz="2400" dirty="0" smtClean="0"/>
              <a:t>quality </a:t>
            </a:r>
            <a:r>
              <a:rPr lang="en-US" sz="2400" dirty="0" smtClean="0"/>
              <a:t>control flags.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6"/>
          <p:cNvSpPr>
            <a:spLocks noGrp="1"/>
          </p:cNvSpPr>
          <p:nvPr>
            <p:ph type="ftr" sz="quarter" idx="11"/>
          </p:nvPr>
        </p:nvSpPr>
        <p:spPr/>
        <p:txBody>
          <a:bodyPr/>
          <a:lstStyle/>
          <a:p>
            <a:pPr>
              <a:defRPr/>
            </a:pPr>
            <a:r>
              <a:rPr lang="en-US" smtClean="0"/>
              <a:t>OCRT Meeting, Seattle, April 24, 2012</a:t>
            </a:r>
            <a:endParaRPr lang="en-US"/>
          </a:p>
        </p:txBody>
      </p:sp>
      <p:sp>
        <p:nvSpPr>
          <p:cNvPr id="7" name="Slide Number Placeholder 7"/>
          <p:cNvSpPr>
            <a:spLocks noGrp="1"/>
          </p:cNvSpPr>
          <p:nvPr>
            <p:ph type="sldNum" sz="quarter" idx="12"/>
          </p:nvPr>
        </p:nvSpPr>
        <p:spPr/>
        <p:txBody>
          <a:bodyPr/>
          <a:lstStyle/>
          <a:p>
            <a:pPr>
              <a:defRPr/>
            </a:pPr>
            <a:fld id="{A231403E-7E31-484E-9B64-54164F8BC0D1}" type="slidenum">
              <a:rPr lang="en-US"/>
              <a:pPr>
                <a:defRPr/>
              </a:pPr>
              <a:t>17</a:t>
            </a:fld>
            <a:endParaRPr lang="en-US"/>
          </a:p>
        </p:txBody>
      </p:sp>
      <p:sp>
        <p:nvSpPr>
          <p:cNvPr id="22532" name="Rectangle 2"/>
          <p:cNvSpPr>
            <a:spLocks noGrp="1" noChangeArrowheads="1"/>
          </p:cNvSpPr>
          <p:nvPr>
            <p:ph type="title"/>
          </p:nvPr>
        </p:nvSpPr>
        <p:spPr>
          <a:xfrm>
            <a:off x="457200" y="0"/>
            <a:ext cx="8229600" cy="762000"/>
          </a:xfrm>
        </p:spPr>
        <p:txBody>
          <a:bodyPr/>
          <a:lstStyle/>
          <a:p>
            <a:pPr eaLnBrk="1" hangingPunct="1"/>
            <a:r>
              <a:rPr lang="en-US" dirty="0" smtClean="0"/>
              <a:t>GHRSST </a:t>
            </a:r>
            <a:r>
              <a:rPr lang="en-US" dirty="0" smtClean="0"/>
              <a:t>L2P variables</a:t>
            </a:r>
            <a:endParaRPr lang="en-US" dirty="0" smtClean="0"/>
          </a:p>
        </p:txBody>
      </p:sp>
      <p:sp>
        <p:nvSpPr>
          <p:cNvPr id="22533" name="Rectangle 3"/>
          <p:cNvSpPr>
            <a:spLocks noGrp="1" noChangeArrowheads="1"/>
          </p:cNvSpPr>
          <p:nvPr>
            <p:ph type="body" sz="half" idx="1"/>
          </p:nvPr>
        </p:nvSpPr>
        <p:spPr>
          <a:xfrm>
            <a:off x="152400" y="4800600"/>
            <a:ext cx="8991600" cy="457200"/>
          </a:xfrm>
        </p:spPr>
        <p:txBody>
          <a:bodyPr/>
          <a:lstStyle/>
          <a:p>
            <a:pPr eaLnBrk="1" hangingPunct="1">
              <a:buFontTx/>
              <a:buNone/>
            </a:pPr>
            <a:r>
              <a:rPr lang="en-US" sz="2400" smtClean="0"/>
              <a:t>SEVIRI SST retrievals with error estimates and diagnostic parameters.</a:t>
            </a:r>
          </a:p>
        </p:txBody>
      </p:sp>
      <p:pic>
        <p:nvPicPr>
          <p:cNvPr id="22534" name="Picture 5" descr="Seviri_SSES"/>
          <p:cNvPicPr>
            <a:picLocks noChangeAspect="1" noChangeArrowheads="1"/>
          </p:cNvPicPr>
          <p:nvPr>
            <p:ph sz="quarter" idx="3"/>
          </p:nvPr>
        </p:nvPicPr>
        <p:blipFill>
          <a:blip r:embed="rId3" cstate="print"/>
          <a:srcRect/>
          <a:stretch>
            <a:fillRect/>
          </a:stretch>
        </p:blipFill>
        <p:spPr>
          <a:xfrm>
            <a:off x="1219200" y="685800"/>
            <a:ext cx="6477000" cy="4105275"/>
          </a:xfrm>
          <a:noFill/>
        </p:spPr>
      </p:pic>
      <p:sp>
        <p:nvSpPr>
          <p:cNvPr id="22535" name="Text Box 6"/>
          <p:cNvSpPr txBox="1">
            <a:spLocks noChangeArrowheads="1"/>
          </p:cNvSpPr>
          <p:nvPr/>
        </p:nvSpPr>
        <p:spPr bwMode="auto">
          <a:xfrm>
            <a:off x="152400" y="5334000"/>
            <a:ext cx="8534400" cy="836613"/>
          </a:xfrm>
          <a:prstGeom prst="rect">
            <a:avLst/>
          </a:prstGeom>
          <a:noFill/>
          <a:ln w="9525">
            <a:noFill/>
            <a:miter lim="800000"/>
            <a:headEnd/>
            <a:tailEnd/>
          </a:ln>
        </p:spPr>
        <p:txBody>
          <a:bodyPr>
            <a:spAutoFit/>
          </a:bodyPr>
          <a:lstStyle/>
          <a:p>
            <a:pPr>
              <a:spcBef>
                <a:spcPct val="50000"/>
              </a:spcBef>
            </a:pPr>
            <a:r>
              <a:rPr lang="en-US" sz="1400">
                <a:latin typeface="Times New Roman" pitchFamily="18" charset="0"/>
              </a:rPr>
              <a:t>After Donlon et al. (2007) The Global Ocean Data Assimilation Experiment High-resolution Sea Surface Temperature Pilot Project. Bulletin of the American Meteorological Society 88:1197-1213</a:t>
            </a:r>
          </a:p>
          <a:p>
            <a:pPr>
              <a:spcBef>
                <a:spcPct val="50000"/>
              </a:spcBef>
            </a:pPr>
            <a:endParaRPr lang="en-US" sz="14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OCRT Meeting, Seattle, April 24, 2012</a:t>
            </a:r>
            <a:endParaRPr lang="en-US"/>
          </a:p>
        </p:txBody>
      </p:sp>
      <p:sp>
        <p:nvSpPr>
          <p:cNvPr id="6" name="Slide Number Placeholder 5"/>
          <p:cNvSpPr>
            <a:spLocks noGrp="1"/>
          </p:cNvSpPr>
          <p:nvPr>
            <p:ph type="sldNum" sz="quarter" idx="12"/>
          </p:nvPr>
        </p:nvSpPr>
        <p:spPr/>
        <p:txBody>
          <a:bodyPr/>
          <a:lstStyle/>
          <a:p>
            <a:pPr>
              <a:defRPr/>
            </a:pPr>
            <a:fld id="{6DF3E57B-9EC9-4807-9DED-5D9556E0D302}" type="slidenum">
              <a:rPr lang="en-US"/>
              <a:pPr>
                <a:defRPr/>
              </a:pPr>
              <a:t>18</a:t>
            </a:fld>
            <a:endParaRPr lang="en-US"/>
          </a:p>
        </p:txBody>
      </p:sp>
      <p:sp>
        <p:nvSpPr>
          <p:cNvPr id="25604" name="Rectangle 2"/>
          <p:cNvSpPr>
            <a:spLocks noGrp="1" noChangeArrowheads="1"/>
          </p:cNvSpPr>
          <p:nvPr>
            <p:ph type="title"/>
          </p:nvPr>
        </p:nvSpPr>
        <p:spPr/>
        <p:txBody>
          <a:bodyPr/>
          <a:lstStyle/>
          <a:p>
            <a:pPr eaLnBrk="1" hangingPunct="1"/>
            <a:r>
              <a:rPr lang="en-US" smtClean="0"/>
              <a:t>Data flow</a:t>
            </a:r>
          </a:p>
        </p:txBody>
      </p:sp>
      <p:sp>
        <p:nvSpPr>
          <p:cNvPr id="25605" name="Rectangle 3"/>
          <p:cNvSpPr>
            <a:spLocks noGrp="1" noChangeArrowheads="1"/>
          </p:cNvSpPr>
          <p:nvPr>
            <p:ph type="body" idx="1"/>
          </p:nvPr>
        </p:nvSpPr>
        <p:spPr/>
        <p:txBody>
          <a:bodyPr/>
          <a:lstStyle/>
          <a:p>
            <a:pPr eaLnBrk="1" hangingPunct="1"/>
            <a:endParaRPr lang="en-US" smtClean="0"/>
          </a:p>
        </p:txBody>
      </p:sp>
      <p:pic>
        <p:nvPicPr>
          <p:cNvPr id="25606" name="Picture 4"/>
          <p:cNvPicPr>
            <a:picLocks noChangeAspect="1" noChangeArrowheads="1"/>
          </p:cNvPicPr>
          <p:nvPr/>
        </p:nvPicPr>
        <p:blipFill>
          <a:blip r:embed="rId3" cstate="print"/>
          <a:srcRect/>
          <a:stretch>
            <a:fillRect/>
          </a:stretch>
        </p:blipFill>
        <p:spPr bwMode="auto">
          <a:xfrm>
            <a:off x="1208088" y="2165350"/>
            <a:ext cx="6727825" cy="252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2"/>
          <p:cNvSpPr>
            <a:spLocks noGrp="1"/>
          </p:cNvSpPr>
          <p:nvPr>
            <p:ph type="ftr" sz="quarter" idx="11"/>
          </p:nvPr>
        </p:nvSpPr>
        <p:spPr/>
        <p:txBody>
          <a:bodyPr/>
          <a:lstStyle/>
          <a:p>
            <a:pPr>
              <a:defRPr/>
            </a:pPr>
            <a:r>
              <a:rPr lang="en-US" smtClean="0"/>
              <a:t>OCRT Meeting, Seattle, April 24, 2012</a:t>
            </a:r>
            <a:endParaRPr lang="en-US"/>
          </a:p>
        </p:txBody>
      </p:sp>
      <p:sp>
        <p:nvSpPr>
          <p:cNvPr id="12" name="Slide Number Placeholder 3"/>
          <p:cNvSpPr>
            <a:spLocks noGrp="1"/>
          </p:cNvSpPr>
          <p:nvPr>
            <p:ph type="sldNum" sz="quarter" idx="12"/>
          </p:nvPr>
        </p:nvSpPr>
        <p:spPr/>
        <p:txBody>
          <a:bodyPr/>
          <a:lstStyle/>
          <a:p>
            <a:pPr>
              <a:defRPr/>
            </a:pPr>
            <a:fld id="{AB60A7D4-68EE-40C2-B6A5-DCA46D072D42}" type="slidenum">
              <a:rPr lang="en-US"/>
              <a:pPr>
                <a:defRPr/>
              </a:pPr>
              <a:t>19</a:t>
            </a:fld>
            <a:endParaRPr lang="en-US"/>
          </a:p>
        </p:txBody>
      </p:sp>
      <p:sp>
        <p:nvSpPr>
          <p:cNvPr id="18436"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0" hangingPunct="0"/>
            <a:fld id="{B4F713E3-3F59-431E-A766-C7FE9C161492}" type="slidenum">
              <a:rPr lang="en-US" sz="1400">
                <a:ea typeface="MS PGothic" pitchFamily="34" charset="-128"/>
              </a:rPr>
              <a:pPr algn="r" eaLnBrk="0" hangingPunct="0"/>
              <a:t>19</a:t>
            </a:fld>
            <a:endParaRPr lang="en-US" sz="1400">
              <a:ea typeface="MS PGothic" pitchFamily="34" charset="-128"/>
            </a:endParaRPr>
          </a:p>
        </p:txBody>
      </p:sp>
      <p:pic>
        <p:nvPicPr>
          <p:cNvPr id="18437" name="Picture 4" descr="time series"/>
          <p:cNvPicPr>
            <a:picLocks noChangeAspect="1" noChangeArrowheads="1"/>
          </p:cNvPicPr>
          <p:nvPr/>
        </p:nvPicPr>
        <p:blipFill>
          <a:blip r:embed="rId3" cstate="print"/>
          <a:srcRect t="-23"/>
          <a:stretch>
            <a:fillRect/>
          </a:stretch>
        </p:blipFill>
        <p:spPr bwMode="auto">
          <a:xfrm>
            <a:off x="5029200" y="3048000"/>
            <a:ext cx="3429000" cy="1827213"/>
          </a:xfrm>
          <a:prstGeom prst="rect">
            <a:avLst/>
          </a:prstGeom>
          <a:noFill/>
          <a:ln w="9525">
            <a:noFill/>
            <a:miter lim="800000"/>
            <a:headEnd/>
            <a:tailEnd/>
          </a:ln>
        </p:spPr>
      </p:pic>
      <p:pic>
        <p:nvPicPr>
          <p:cNvPr id="18438" name="Picture 8" descr="GHRSST_DDS"/>
          <p:cNvPicPr>
            <a:picLocks noChangeAspect="1" noChangeArrowheads="1"/>
          </p:cNvPicPr>
          <p:nvPr/>
        </p:nvPicPr>
        <p:blipFill>
          <a:blip r:embed="rId4" cstate="print"/>
          <a:srcRect/>
          <a:stretch>
            <a:fillRect/>
          </a:stretch>
        </p:blipFill>
        <p:spPr bwMode="auto">
          <a:xfrm>
            <a:off x="5029200" y="914400"/>
            <a:ext cx="3924300" cy="2006600"/>
          </a:xfrm>
          <a:prstGeom prst="rect">
            <a:avLst/>
          </a:prstGeom>
          <a:noFill/>
          <a:ln w="9525">
            <a:noFill/>
            <a:miter lim="800000"/>
            <a:headEnd/>
            <a:tailEnd/>
          </a:ln>
        </p:spPr>
      </p:pic>
      <p:sp>
        <p:nvSpPr>
          <p:cNvPr id="85001" name="Text Box 9"/>
          <p:cNvSpPr txBox="1">
            <a:spLocks noChangeArrowheads="1"/>
          </p:cNvSpPr>
          <p:nvPr/>
        </p:nvSpPr>
        <p:spPr bwMode="auto">
          <a:xfrm>
            <a:off x="5257800" y="5029200"/>
            <a:ext cx="3200400" cy="457200"/>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a:spAutoFit/>
          </a:bodyPr>
          <a:lstStyle/>
          <a:p>
            <a:pPr>
              <a:spcBef>
                <a:spcPct val="50000"/>
              </a:spcBef>
              <a:defRPr/>
            </a:pPr>
            <a:r>
              <a:rPr lang="en-US" sz="1200">
                <a:solidFill>
                  <a:srgbClr val="000000"/>
                </a:solidFill>
                <a:latin typeface="Times New Roman" pitchFamily="18" charset="0"/>
                <a:ea typeface="MS PGothic" pitchFamily="34" charset="-128"/>
              </a:rPr>
              <a:t>Time series of satellite &amp; in situ SST from Labrador Sea in DDS</a:t>
            </a:r>
          </a:p>
        </p:txBody>
      </p:sp>
      <p:sp>
        <p:nvSpPr>
          <p:cNvPr id="85002" name="Text Box 10"/>
          <p:cNvSpPr txBox="1">
            <a:spLocks noChangeArrowheads="1"/>
          </p:cNvSpPr>
          <p:nvPr/>
        </p:nvSpPr>
        <p:spPr bwMode="auto">
          <a:xfrm>
            <a:off x="5638800" y="609600"/>
            <a:ext cx="2590800" cy="274638"/>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a:spAutoFit/>
          </a:bodyPr>
          <a:lstStyle/>
          <a:p>
            <a:pPr algn="ctr">
              <a:spcBef>
                <a:spcPct val="50000"/>
              </a:spcBef>
              <a:defRPr/>
            </a:pPr>
            <a:r>
              <a:rPr lang="en-US" sz="1200">
                <a:solidFill>
                  <a:srgbClr val="000000"/>
                </a:solidFill>
                <a:latin typeface="Times New Roman" pitchFamily="18" charset="0"/>
                <a:ea typeface="MS PGothic" pitchFamily="34" charset="-128"/>
              </a:rPr>
              <a:t>Characteristic sites in the DDS</a:t>
            </a:r>
          </a:p>
        </p:txBody>
      </p:sp>
      <p:sp>
        <p:nvSpPr>
          <p:cNvPr id="18441" name="Rectangle 11"/>
          <p:cNvSpPr>
            <a:spLocks noChangeArrowheads="1"/>
          </p:cNvSpPr>
          <p:nvPr/>
        </p:nvSpPr>
        <p:spPr bwMode="auto">
          <a:xfrm>
            <a:off x="304800" y="990600"/>
            <a:ext cx="4572000" cy="2819400"/>
          </a:xfrm>
          <a:prstGeom prst="rect">
            <a:avLst/>
          </a:prstGeom>
          <a:noFill/>
          <a:ln w="9525">
            <a:noFill/>
            <a:miter lim="800000"/>
            <a:headEnd/>
            <a:tailEnd/>
          </a:ln>
        </p:spPr>
        <p:txBody>
          <a:bodyPr/>
          <a:lstStyle/>
          <a:p>
            <a:pPr>
              <a:spcBef>
                <a:spcPct val="20000"/>
              </a:spcBef>
            </a:pPr>
            <a:r>
              <a:rPr lang="en-US" sz="2800">
                <a:latin typeface="Times New Roman" pitchFamily="18" charset="0"/>
              </a:rPr>
              <a:t>Interactively view, compare, and analyze L2P and L4 SST data products, ocean model data sets, and auxiliary data sets from the various data streams within GHRSST</a:t>
            </a:r>
          </a:p>
        </p:txBody>
      </p:sp>
      <p:sp>
        <p:nvSpPr>
          <p:cNvPr id="18442" name="Rectangle 12"/>
          <p:cNvSpPr>
            <a:spLocks noChangeArrowheads="1"/>
          </p:cNvSpPr>
          <p:nvPr/>
        </p:nvSpPr>
        <p:spPr bwMode="auto">
          <a:xfrm>
            <a:off x="1600200" y="0"/>
            <a:ext cx="6019800" cy="792163"/>
          </a:xfrm>
          <a:prstGeom prst="rect">
            <a:avLst/>
          </a:prstGeom>
          <a:noFill/>
          <a:ln w="9525">
            <a:noFill/>
            <a:miter lim="800000"/>
            <a:headEnd/>
            <a:tailEnd/>
          </a:ln>
        </p:spPr>
        <p:txBody>
          <a:bodyPr anchor="ctr"/>
          <a:lstStyle/>
          <a:p>
            <a:pPr algn="ctr"/>
            <a:r>
              <a:rPr lang="en-US" sz="4000" dirty="0" smtClean="0">
                <a:solidFill>
                  <a:schemeClr val="accent2"/>
                </a:solidFill>
                <a:latin typeface="Times New Roman" pitchFamily="18" charset="0"/>
              </a:rPr>
              <a:t>HR-DDS</a:t>
            </a:r>
            <a:endParaRPr lang="en-US" sz="4000" dirty="0">
              <a:solidFill>
                <a:schemeClr val="accent2"/>
              </a:solidFill>
              <a:latin typeface="Times New Roman" pitchFamily="18" charset="0"/>
            </a:endParaRPr>
          </a:p>
        </p:txBody>
      </p:sp>
      <p:pic>
        <p:nvPicPr>
          <p:cNvPr id="18443" name="Picture 15"/>
          <p:cNvPicPr>
            <a:picLocks noChangeAspect="1" noChangeArrowheads="1"/>
          </p:cNvPicPr>
          <p:nvPr/>
        </p:nvPicPr>
        <p:blipFill>
          <a:blip r:embed="rId5" cstate="print"/>
          <a:srcRect/>
          <a:stretch>
            <a:fillRect/>
          </a:stretch>
        </p:blipFill>
        <p:spPr bwMode="auto">
          <a:xfrm>
            <a:off x="1752600" y="3733800"/>
            <a:ext cx="2560638" cy="2228850"/>
          </a:xfrm>
          <a:prstGeom prst="rect">
            <a:avLst/>
          </a:prstGeom>
          <a:noFill/>
          <a:ln w="9525">
            <a:noFill/>
            <a:miter lim="800000"/>
            <a:headEnd/>
            <a:tailEnd/>
          </a:ln>
        </p:spPr>
      </p:pic>
      <p:sp>
        <p:nvSpPr>
          <p:cNvPr id="18444" name="Rectangle 14"/>
          <p:cNvSpPr>
            <a:spLocks noChangeArrowheads="1"/>
          </p:cNvSpPr>
          <p:nvPr/>
        </p:nvSpPr>
        <p:spPr bwMode="auto">
          <a:xfrm>
            <a:off x="3962400" y="5562600"/>
            <a:ext cx="2279650" cy="366713"/>
          </a:xfrm>
          <a:prstGeom prst="rect">
            <a:avLst/>
          </a:prstGeom>
          <a:noFill/>
          <a:ln w="9525">
            <a:noFill/>
            <a:miter lim="800000"/>
            <a:headEnd/>
            <a:tailEnd/>
          </a:ln>
        </p:spPr>
        <p:txBody>
          <a:bodyPr wrap="none" anchor="ctr">
            <a:spAutoFit/>
          </a:bodyPr>
          <a:lstStyle/>
          <a:p>
            <a:r>
              <a:rPr lang="en-US" b="1">
                <a:latin typeface="Times New Roman" pitchFamily="18" charset="0"/>
                <a:hlinkClick r:id="rId6"/>
              </a:rPr>
              <a:t>http://www.hrdds.net</a:t>
            </a:r>
            <a:endParaRPr lang="en-US">
              <a:latin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smtClean="0"/>
              <a:t>OCRT Meeting, Seattle, April 24, 2012</a:t>
            </a:r>
            <a:endParaRPr lang="en-US" dirty="0"/>
          </a:p>
        </p:txBody>
      </p:sp>
      <p:sp>
        <p:nvSpPr>
          <p:cNvPr id="5" name="Slide Number Placeholder 5"/>
          <p:cNvSpPr>
            <a:spLocks noGrp="1"/>
          </p:cNvSpPr>
          <p:nvPr>
            <p:ph type="sldNum" sz="quarter" idx="12"/>
          </p:nvPr>
        </p:nvSpPr>
        <p:spPr/>
        <p:txBody>
          <a:bodyPr/>
          <a:lstStyle/>
          <a:p>
            <a:pPr>
              <a:defRPr/>
            </a:pPr>
            <a:fld id="{4FE96672-8F78-4AE3-9F1F-97C298C78B96}" type="slidenum">
              <a:rPr lang="en-US"/>
              <a:pPr>
                <a:defRPr/>
              </a:pPr>
              <a:t>2</a:t>
            </a:fld>
            <a:endParaRPr lang="en-US"/>
          </a:p>
        </p:txBody>
      </p:sp>
      <p:sp>
        <p:nvSpPr>
          <p:cNvPr id="4100" name="Rectangle 2"/>
          <p:cNvSpPr>
            <a:spLocks noGrp="1" noChangeArrowheads="1"/>
          </p:cNvSpPr>
          <p:nvPr>
            <p:ph type="title"/>
          </p:nvPr>
        </p:nvSpPr>
        <p:spPr/>
        <p:txBody>
          <a:bodyPr/>
          <a:lstStyle/>
          <a:p>
            <a:pPr eaLnBrk="1" hangingPunct="1"/>
            <a:r>
              <a:rPr lang="en-US" smtClean="0"/>
              <a:t>Background</a:t>
            </a:r>
          </a:p>
        </p:txBody>
      </p:sp>
      <p:sp>
        <p:nvSpPr>
          <p:cNvPr id="4101" name="Rectangle 3"/>
          <p:cNvSpPr>
            <a:spLocks noGrp="1" noChangeArrowheads="1"/>
          </p:cNvSpPr>
          <p:nvPr>
            <p:ph type="body" idx="1"/>
          </p:nvPr>
        </p:nvSpPr>
        <p:spPr/>
        <p:txBody>
          <a:bodyPr/>
          <a:lstStyle/>
          <a:p>
            <a:pPr eaLnBrk="1" hangingPunct="1"/>
            <a:r>
              <a:rPr lang="en-US" dirty="0" smtClean="0"/>
              <a:t>GHRSST-PP was part of GODAE: </a:t>
            </a:r>
          </a:p>
          <a:p>
            <a:pPr lvl="1" eaLnBrk="1" hangingPunct="1"/>
            <a:r>
              <a:rPr lang="en-US" dirty="0" smtClean="0"/>
              <a:t>GODAE High-Resolution Sea-Surface Temperature Pilot-Project</a:t>
            </a:r>
          </a:p>
          <a:p>
            <a:pPr eaLnBrk="1" hangingPunct="1"/>
            <a:r>
              <a:rPr lang="en-US" dirty="0" smtClean="0"/>
              <a:t>Required to bring some order to the plethora of SSTs derived from satellite and other sources</a:t>
            </a:r>
          </a:p>
          <a:p>
            <a:pPr eaLnBrk="1" hangingPunct="1"/>
            <a:r>
              <a:rPr lang="en-US" dirty="0" smtClean="0"/>
              <a:t>Has </a:t>
            </a:r>
            <a:r>
              <a:rPr lang="en-US" dirty="0" smtClean="0"/>
              <a:t>evolved </a:t>
            </a:r>
            <a:r>
              <a:rPr lang="en-US" dirty="0" smtClean="0"/>
              <a:t>into the “Group for High-Resolution Sea-Surface Temperature”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t>OCRT Meeting, Seattle, April 24, 2012</a:t>
            </a:r>
            <a:endParaRPr lang="en-US"/>
          </a:p>
        </p:txBody>
      </p:sp>
      <p:sp>
        <p:nvSpPr>
          <p:cNvPr id="7" name="Slide Number Placeholder 5"/>
          <p:cNvSpPr>
            <a:spLocks noGrp="1"/>
          </p:cNvSpPr>
          <p:nvPr>
            <p:ph type="sldNum" sz="quarter" idx="12"/>
          </p:nvPr>
        </p:nvSpPr>
        <p:spPr/>
        <p:txBody>
          <a:bodyPr/>
          <a:lstStyle/>
          <a:p>
            <a:pPr>
              <a:defRPr/>
            </a:pPr>
            <a:fld id="{8B9C8C26-A9CA-4171-B5DE-7D5B2C3BE528}" type="slidenum">
              <a:rPr lang="en-US"/>
              <a:pPr>
                <a:defRPr/>
              </a:pPr>
              <a:t>20</a:t>
            </a:fld>
            <a:endParaRPr lang="en-US"/>
          </a:p>
        </p:txBody>
      </p:sp>
      <p:sp>
        <p:nvSpPr>
          <p:cNvPr id="30724" name="Rectangle 2"/>
          <p:cNvSpPr>
            <a:spLocks noGrp="1" noChangeArrowheads="1"/>
          </p:cNvSpPr>
          <p:nvPr>
            <p:ph type="title"/>
          </p:nvPr>
        </p:nvSpPr>
        <p:spPr/>
        <p:txBody>
          <a:bodyPr/>
          <a:lstStyle/>
          <a:p>
            <a:pPr eaLnBrk="1" hangingPunct="1"/>
            <a:r>
              <a:rPr lang="en-US" smtClean="0"/>
              <a:t>Long Term Stewardship</a:t>
            </a:r>
          </a:p>
        </p:txBody>
      </p:sp>
      <p:sp>
        <p:nvSpPr>
          <p:cNvPr id="30725" name="Rectangle 3"/>
          <p:cNvSpPr>
            <a:spLocks noGrp="1" noChangeArrowheads="1"/>
          </p:cNvSpPr>
          <p:nvPr>
            <p:ph type="body" idx="1"/>
          </p:nvPr>
        </p:nvSpPr>
        <p:spPr/>
        <p:txBody>
          <a:bodyPr/>
          <a:lstStyle/>
          <a:p>
            <a:pPr marL="0" indent="0" eaLnBrk="1" hangingPunct="1">
              <a:buFontTx/>
              <a:buNone/>
            </a:pPr>
            <a:r>
              <a:rPr lang="en-US" smtClean="0"/>
              <a:t>30 days after an observation has been made, GHRSST data are transferred from the GDAC to the LTSRF where stewardship is provided in perpetuity.</a:t>
            </a:r>
          </a:p>
        </p:txBody>
      </p:sp>
      <p:pic>
        <p:nvPicPr>
          <p:cNvPr id="30726" name="Picture 5" descr="noaa"/>
          <p:cNvPicPr>
            <a:picLocks noChangeAspect="1" noChangeArrowheads="1"/>
          </p:cNvPicPr>
          <p:nvPr/>
        </p:nvPicPr>
        <p:blipFill>
          <a:blip r:embed="rId3" cstate="print"/>
          <a:srcRect/>
          <a:stretch>
            <a:fillRect/>
          </a:stretch>
        </p:blipFill>
        <p:spPr bwMode="auto">
          <a:xfrm>
            <a:off x="7924800" y="152400"/>
            <a:ext cx="1057275" cy="1031875"/>
          </a:xfrm>
          <a:prstGeom prst="rect">
            <a:avLst/>
          </a:prstGeom>
          <a:noFill/>
          <a:ln w="9525">
            <a:noFill/>
            <a:miter lim="800000"/>
            <a:headEnd/>
            <a:tailEnd/>
          </a:ln>
        </p:spPr>
      </p:pic>
      <p:pic>
        <p:nvPicPr>
          <p:cNvPr id="30727" name="Picture 6" descr="SST"/>
          <p:cNvPicPr>
            <a:picLocks noChangeAspect="1" noChangeArrowheads="1"/>
          </p:cNvPicPr>
          <p:nvPr/>
        </p:nvPicPr>
        <p:blipFill>
          <a:blip r:embed="rId4" cstate="print"/>
          <a:srcRect/>
          <a:stretch>
            <a:fillRect/>
          </a:stretch>
        </p:blipFill>
        <p:spPr bwMode="auto">
          <a:xfrm>
            <a:off x="2209800" y="3619500"/>
            <a:ext cx="4610100" cy="23050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smtClean="0"/>
              <a:t>OCRT Meeting, Seattle, April 24, 2012</a:t>
            </a:r>
            <a:endParaRPr lang="en-US"/>
          </a:p>
        </p:txBody>
      </p:sp>
      <p:sp>
        <p:nvSpPr>
          <p:cNvPr id="5" name="Slide Number Placeholder 5"/>
          <p:cNvSpPr>
            <a:spLocks noGrp="1"/>
          </p:cNvSpPr>
          <p:nvPr>
            <p:ph type="sldNum" sz="quarter" idx="12"/>
          </p:nvPr>
        </p:nvSpPr>
        <p:spPr/>
        <p:txBody>
          <a:bodyPr/>
          <a:lstStyle/>
          <a:p>
            <a:pPr>
              <a:defRPr/>
            </a:pPr>
            <a:fld id="{6F745EC5-AD57-4A2E-B7C4-C2B526C86284}" type="slidenum">
              <a:rPr lang="en-US"/>
              <a:pPr>
                <a:defRPr/>
              </a:pPr>
              <a:t>21</a:t>
            </a:fld>
            <a:endParaRPr lang="en-US"/>
          </a:p>
        </p:txBody>
      </p:sp>
      <p:sp>
        <p:nvSpPr>
          <p:cNvPr id="31748" name="Rectangle 2"/>
          <p:cNvSpPr>
            <a:spLocks noGrp="1" noChangeArrowheads="1"/>
          </p:cNvSpPr>
          <p:nvPr>
            <p:ph type="title"/>
          </p:nvPr>
        </p:nvSpPr>
        <p:spPr/>
        <p:txBody>
          <a:bodyPr/>
          <a:lstStyle/>
          <a:p>
            <a:pPr eaLnBrk="1" hangingPunct="1"/>
            <a:r>
              <a:rPr lang="en-US" smtClean="0"/>
              <a:t>Achievements</a:t>
            </a:r>
          </a:p>
        </p:txBody>
      </p:sp>
      <p:sp>
        <p:nvSpPr>
          <p:cNvPr id="31749" name="Rectangle 3"/>
          <p:cNvSpPr>
            <a:spLocks noGrp="1" noChangeArrowheads="1"/>
          </p:cNvSpPr>
          <p:nvPr>
            <p:ph type="body" idx="1"/>
          </p:nvPr>
        </p:nvSpPr>
        <p:spPr>
          <a:xfrm>
            <a:off x="304800" y="1143000"/>
            <a:ext cx="8610600" cy="4572000"/>
          </a:xfrm>
        </p:spPr>
        <p:txBody>
          <a:bodyPr/>
          <a:lstStyle/>
          <a:p>
            <a:pPr eaLnBrk="1" hangingPunct="1">
              <a:lnSpc>
                <a:spcPct val="90000"/>
              </a:lnSpc>
            </a:pPr>
            <a:r>
              <a:rPr lang="en-US" sz="2400" dirty="0" smtClean="0"/>
              <a:t>Successful coordination of research </a:t>
            </a:r>
            <a:r>
              <a:rPr lang="en-US" sz="2400" dirty="0" smtClean="0"/>
              <a:t>groups</a:t>
            </a:r>
          </a:p>
          <a:p>
            <a:pPr eaLnBrk="1" hangingPunct="1">
              <a:lnSpc>
                <a:spcPct val="90000"/>
              </a:lnSpc>
            </a:pPr>
            <a:r>
              <a:rPr lang="en-US" sz="2400" dirty="0" smtClean="0"/>
              <a:t>Supported dialogue between research and operations communities</a:t>
            </a:r>
            <a:endParaRPr lang="en-US" sz="2400" dirty="0" smtClean="0"/>
          </a:p>
          <a:p>
            <a:pPr eaLnBrk="1" hangingPunct="1">
              <a:lnSpc>
                <a:spcPct val="90000"/>
              </a:lnSpc>
            </a:pPr>
            <a:r>
              <a:rPr lang="en-US" sz="2400" dirty="0" smtClean="0"/>
              <a:t>Adoption of L2P formats….</a:t>
            </a:r>
          </a:p>
          <a:p>
            <a:pPr eaLnBrk="1" hangingPunct="1">
              <a:lnSpc>
                <a:spcPct val="90000"/>
              </a:lnSpc>
            </a:pPr>
            <a:r>
              <a:rPr lang="en-US" sz="2400" dirty="0" smtClean="0"/>
              <a:t>Improved knowledge and understanding of the processes that influence SST</a:t>
            </a:r>
          </a:p>
          <a:p>
            <a:pPr eaLnBrk="1" hangingPunct="1">
              <a:lnSpc>
                <a:spcPct val="90000"/>
              </a:lnSpc>
            </a:pPr>
            <a:r>
              <a:rPr lang="en-US" sz="2400" dirty="0" smtClean="0"/>
              <a:t>Improved techniques for data merging to provide “filled” SST fields</a:t>
            </a:r>
          </a:p>
          <a:p>
            <a:pPr eaLnBrk="1" hangingPunct="1">
              <a:lnSpc>
                <a:spcPct val="90000"/>
              </a:lnSpc>
            </a:pPr>
            <a:r>
              <a:rPr lang="en-US" sz="2400" dirty="0" smtClean="0"/>
              <a:t>Improved estimates of satellite SST retrieval uncertainties</a:t>
            </a:r>
          </a:p>
          <a:p>
            <a:pPr eaLnBrk="1" hangingPunct="1">
              <a:lnSpc>
                <a:spcPct val="90000"/>
              </a:lnSpc>
            </a:pPr>
            <a:r>
              <a:rPr lang="en-US" sz="2400" dirty="0" smtClean="0"/>
              <a:t>Successful transition of research results to operations</a:t>
            </a:r>
          </a:p>
          <a:p>
            <a:pPr eaLnBrk="1" hangingPunct="1">
              <a:lnSpc>
                <a:spcPct val="90000"/>
              </a:lnSpc>
            </a:pPr>
            <a:r>
              <a:rPr lang="en-US" sz="2400" dirty="0" smtClean="0"/>
              <a:t>Improved forecasting skills – including hurricane intensity and track</a:t>
            </a:r>
          </a:p>
          <a:p>
            <a:pPr eaLnBrk="1" hangingPunct="1">
              <a:lnSpc>
                <a:spcPct val="90000"/>
              </a:lnSpc>
            </a:pPr>
            <a:r>
              <a:rPr lang="en-US" sz="2400" dirty="0" smtClean="0"/>
              <a:t>Scores of publications in the reviewed literature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696200" cy="685800"/>
          </a:xfrm>
        </p:spPr>
        <p:txBody>
          <a:bodyPr>
            <a:normAutofit fontScale="90000"/>
          </a:bodyPr>
          <a:lstStyle/>
          <a:p>
            <a:r>
              <a:rPr lang="en-US" dirty="0" smtClean="0"/>
              <a:t>GHRSST Web Pages: www.ghrsst.org</a:t>
            </a:r>
            <a:endParaRPr lang="en-US" dirty="0"/>
          </a:p>
        </p:txBody>
      </p:sp>
      <p:sp>
        <p:nvSpPr>
          <p:cNvPr id="3" name="Footer Placeholder 2"/>
          <p:cNvSpPr>
            <a:spLocks noGrp="1"/>
          </p:cNvSpPr>
          <p:nvPr>
            <p:ph type="ftr" sz="quarter" idx="11"/>
          </p:nvPr>
        </p:nvSpPr>
        <p:spPr/>
        <p:txBody>
          <a:bodyPr/>
          <a:lstStyle/>
          <a:p>
            <a:r>
              <a:rPr lang="en-US" smtClean="0"/>
              <a:t>OCRT Meeting, Seattle, April 24, 2012</a:t>
            </a:r>
            <a:endParaRPr lang="en-US"/>
          </a:p>
        </p:txBody>
      </p:sp>
      <p:pic>
        <p:nvPicPr>
          <p:cNvPr id="5" name="Picture 4" descr="GHRSST www.gif"/>
          <p:cNvPicPr>
            <a:picLocks noChangeAspect="1"/>
          </p:cNvPicPr>
          <p:nvPr/>
        </p:nvPicPr>
        <p:blipFill>
          <a:blip r:embed="rId2" cstate="print"/>
          <a:srcRect l="2715" r="2255"/>
          <a:stretch>
            <a:fillRect/>
          </a:stretch>
        </p:blipFill>
        <p:spPr>
          <a:xfrm>
            <a:off x="1600200" y="685800"/>
            <a:ext cx="5334000" cy="5486400"/>
          </a:xfrm>
          <a:prstGeom prst="rect">
            <a:avLst/>
          </a:prstGeom>
        </p:spPr>
      </p:pic>
      <p:sp>
        <p:nvSpPr>
          <p:cNvPr id="6" name="Slide Number Placeholder 5"/>
          <p:cNvSpPr>
            <a:spLocks noGrp="1"/>
          </p:cNvSpPr>
          <p:nvPr>
            <p:ph type="sldNum" sz="quarter" idx="12"/>
          </p:nvPr>
        </p:nvSpPr>
        <p:spPr/>
        <p:txBody>
          <a:bodyPr/>
          <a:lstStyle/>
          <a:p>
            <a:pPr>
              <a:defRPr/>
            </a:pPr>
            <a:fld id="{6BE9C1EE-A280-4FCC-9234-7A6082037D4C}"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0"/>
            <a:ext cx="8229600" cy="533400"/>
          </a:xfrm>
        </p:spPr>
        <p:txBody>
          <a:bodyPr>
            <a:normAutofit fontScale="90000"/>
          </a:bodyPr>
          <a:lstStyle/>
          <a:p>
            <a:r>
              <a:rPr lang="en-GB" sz="3600" dirty="0" smtClean="0">
                <a:ea typeface="ＭＳ Ｐゴシック" pitchFamily="34" charset="-128"/>
              </a:rPr>
              <a:t>GHRSST Science Team </a:t>
            </a:r>
            <a:r>
              <a:rPr lang="en-GB" sz="3600" dirty="0" smtClean="0">
                <a:ea typeface="ＭＳ Ｐゴシック" pitchFamily="34" charset="-128"/>
              </a:rPr>
              <a:t>2011/12</a:t>
            </a:r>
            <a:endParaRPr lang="en-US" sz="3600" dirty="0"/>
          </a:p>
        </p:txBody>
      </p:sp>
      <p:sp>
        <p:nvSpPr>
          <p:cNvPr id="2" name="Footer Placeholder 1"/>
          <p:cNvSpPr>
            <a:spLocks noGrp="1"/>
          </p:cNvSpPr>
          <p:nvPr>
            <p:ph type="ftr" sz="quarter" idx="11"/>
          </p:nvPr>
        </p:nvSpPr>
        <p:spPr/>
        <p:txBody>
          <a:bodyPr/>
          <a:lstStyle/>
          <a:p>
            <a:r>
              <a:rPr lang="en-US" smtClean="0"/>
              <a:t>Coastal Oceans &amp; Shelf Seas TT  Workshop-1    U Miami, RSMAS, January 10-12, 2012</a:t>
            </a:r>
            <a:endParaRPr lang="en-US"/>
          </a:p>
        </p:txBody>
      </p:sp>
      <p:pic>
        <p:nvPicPr>
          <p:cNvPr id="5" name="Picture 6" descr="GHRSST_Office 051.JPG"/>
          <p:cNvPicPr>
            <a:picLocks noChangeAspect="1" noChangeArrowheads="1"/>
          </p:cNvPicPr>
          <p:nvPr/>
        </p:nvPicPr>
        <p:blipFill>
          <a:blip r:embed="rId2" cstate="print"/>
          <a:srcRect l="5223" t="62672" r="61517" b="21136"/>
          <a:stretch>
            <a:fillRect/>
          </a:stretch>
        </p:blipFill>
        <p:spPr bwMode="auto">
          <a:xfrm>
            <a:off x="533400" y="533400"/>
            <a:ext cx="8077200" cy="2743200"/>
          </a:xfrm>
          <a:prstGeom prst="rect">
            <a:avLst/>
          </a:prstGeom>
          <a:noFill/>
          <a:ln w="9525">
            <a:noFill/>
            <a:miter lim="800000"/>
            <a:headEnd/>
            <a:tailEnd/>
          </a:ln>
        </p:spPr>
      </p:pic>
      <p:graphicFrame>
        <p:nvGraphicFramePr>
          <p:cNvPr id="6" name="Table 5"/>
          <p:cNvGraphicFramePr>
            <a:graphicFrameLocks noGrp="1"/>
          </p:cNvGraphicFramePr>
          <p:nvPr/>
        </p:nvGraphicFramePr>
        <p:xfrm>
          <a:off x="381000" y="3352800"/>
          <a:ext cx="8610600" cy="2748057"/>
        </p:xfrm>
        <a:graphic>
          <a:graphicData uri="http://schemas.openxmlformats.org/drawingml/2006/table">
            <a:tbl>
              <a:tblPr/>
              <a:tblGrid>
                <a:gridCol w="2152650"/>
                <a:gridCol w="2152650"/>
                <a:gridCol w="2152650"/>
                <a:gridCol w="2152650"/>
              </a:tblGrid>
              <a:tr h="276330">
                <a:tc>
                  <a:txBody>
                    <a:bodyPr/>
                    <a:lstStyle/>
                    <a:p>
                      <a:pPr marL="180340" indent="-180340">
                        <a:spcAft>
                          <a:spcPts val="0"/>
                        </a:spcAft>
                        <a:tabLst>
                          <a:tab pos="180340" algn="l"/>
                        </a:tabLst>
                      </a:pPr>
                      <a:r>
                        <a:rPr lang="en-US" sz="1000" b="0" dirty="0" smtClean="0">
                          <a:solidFill>
                            <a:srgbClr val="000000"/>
                          </a:solidFill>
                          <a:latin typeface="+mn-lt"/>
                          <a:ea typeface="Times New Roman"/>
                          <a:cs typeface="Arial"/>
                        </a:rPr>
                        <a:t>Peter Minnett (ST </a:t>
                      </a:r>
                      <a:r>
                        <a:rPr lang="en-US" sz="1000" b="0" dirty="0">
                          <a:solidFill>
                            <a:srgbClr val="000000"/>
                          </a:solidFill>
                          <a:latin typeface="+mn-lt"/>
                          <a:ea typeface="Times New Roman"/>
                          <a:cs typeface="Arial"/>
                        </a:rPr>
                        <a:t>Chair), RSMAS, Univ. of Miami, </a:t>
                      </a:r>
                      <a:r>
                        <a:rPr lang="en-US" sz="1000" b="0" dirty="0" smtClean="0">
                          <a:solidFill>
                            <a:srgbClr val="000000"/>
                          </a:solidFill>
                          <a:latin typeface="+mn-lt"/>
                          <a:ea typeface="Times New Roman"/>
                          <a:cs typeface="Arial"/>
                        </a:rPr>
                        <a:t>USA</a:t>
                      </a:r>
                      <a:endParaRPr lang="en-GB" sz="1000" b="0" dirty="0">
                        <a:latin typeface="+mn-lt"/>
                        <a:ea typeface="Times New Roman"/>
                        <a:cs typeface="Times New Roman"/>
                      </a:endParaRPr>
                    </a:p>
                  </a:txBody>
                  <a:tcPr marL="68580" marR="68580" marT="0" marB="0">
                    <a:lnL>
                      <a:noFill/>
                    </a:lnL>
                    <a:lnR>
                      <a:noFill/>
                    </a:lnR>
                    <a:lnT>
                      <a:noFill/>
                    </a:lnT>
                    <a:lnB>
                      <a:noFill/>
                    </a:lnB>
                  </a:tcPr>
                </a:tc>
                <a:tc>
                  <a:txBody>
                    <a:bodyPr/>
                    <a:lstStyle/>
                    <a:p>
                      <a:pPr marL="140335" indent="-140335">
                        <a:spcAft>
                          <a:spcPts val="0"/>
                        </a:spcAft>
                        <a:tabLst>
                          <a:tab pos="140335" algn="l"/>
                        </a:tabLst>
                      </a:pPr>
                      <a:r>
                        <a:rPr lang="en-US" sz="900" dirty="0">
                          <a:solidFill>
                            <a:srgbClr val="000000"/>
                          </a:solidFill>
                          <a:latin typeface="+mn-lt"/>
                          <a:ea typeface="Times New Roman"/>
                          <a:cs typeface="Arial"/>
                        </a:rPr>
                        <a:t>Hiroshi Kawamura JAXA/Univ. of Tohoku, Japan</a:t>
                      </a:r>
                      <a:endParaRPr lang="en-GB" sz="1100" dirty="0">
                        <a:latin typeface="+mn-lt"/>
                        <a:ea typeface="Times New Roman"/>
                        <a:cs typeface="Times New Roman"/>
                      </a:endParaRPr>
                    </a:p>
                  </a:txBody>
                  <a:tcPr marL="68580" marR="68580" marT="0" marB="0">
                    <a:lnL>
                      <a:noFill/>
                    </a:lnL>
                    <a:lnR>
                      <a:noFill/>
                    </a:lnR>
                    <a:lnT>
                      <a:noFill/>
                    </a:lnT>
                    <a:lnB>
                      <a:noFill/>
                    </a:lnB>
                  </a:tcPr>
                </a:tc>
                <a:tc>
                  <a:txBody>
                    <a:bodyPr/>
                    <a:lstStyle/>
                    <a:p>
                      <a:pPr marL="125730" indent="-125730">
                        <a:spcAft>
                          <a:spcPts val="0"/>
                        </a:spcAft>
                        <a:tabLst>
                          <a:tab pos="125730" algn="l"/>
                        </a:tabLst>
                      </a:pPr>
                      <a:r>
                        <a:rPr lang="fr-FR" sz="900">
                          <a:solidFill>
                            <a:srgbClr val="000000"/>
                          </a:solidFill>
                          <a:latin typeface="+mn-lt"/>
                          <a:ea typeface="Times New Roman"/>
                          <a:cs typeface="Arial"/>
                        </a:rPr>
                        <a:t>Chris Merchant, Univ. Edinburgh, UK</a:t>
                      </a:r>
                      <a:endParaRPr lang="en-GB" sz="1100">
                        <a:latin typeface="+mn-lt"/>
                        <a:ea typeface="Times New Roman"/>
                        <a:cs typeface="Times New Roman"/>
                      </a:endParaRPr>
                    </a:p>
                  </a:txBody>
                  <a:tcPr marL="68580" marR="68580" marT="0" marB="0">
                    <a:lnL>
                      <a:noFill/>
                    </a:lnL>
                    <a:lnR>
                      <a:noFill/>
                    </a:lnR>
                    <a:lnT>
                      <a:noFill/>
                    </a:lnT>
                    <a:lnB>
                      <a:noFill/>
                    </a:lnB>
                  </a:tcPr>
                </a:tc>
                <a:tc>
                  <a:txBody>
                    <a:bodyPr/>
                    <a:lstStyle/>
                    <a:p>
                      <a:pPr marL="147320" indent="-147320">
                        <a:spcAft>
                          <a:spcPts val="0"/>
                        </a:spcAft>
                        <a:tabLst>
                          <a:tab pos="147320" algn="l"/>
                        </a:tabLst>
                      </a:pPr>
                      <a:r>
                        <a:rPr lang="en-US" sz="900">
                          <a:solidFill>
                            <a:srgbClr val="000000"/>
                          </a:solidFill>
                          <a:latin typeface="+mn-lt"/>
                          <a:ea typeface="Times New Roman"/>
                          <a:cs typeface="Arial"/>
                        </a:rPr>
                        <a:t>Anne O'Carroll, EUMETSAT</a:t>
                      </a:r>
                      <a:endParaRPr lang="en-GB" sz="1100">
                        <a:latin typeface="+mn-lt"/>
                        <a:ea typeface="Times New Roman"/>
                        <a:cs typeface="Times New Roman"/>
                      </a:endParaRPr>
                    </a:p>
                  </a:txBody>
                  <a:tcPr marL="68580" marR="68580" marT="0" marB="0">
                    <a:lnL>
                      <a:noFill/>
                    </a:lnL>
                    <a:lnR>
                      <a:noFill/>
                    </a:lnR>
                    <a:lnT>
                      <a:noFill/>
                    </a:lnT>
                    <a:lnB>
                      <a:noFill/>
                    </a:lnB>
                  </a:tcPr>
                </a:tc>
              </a:tr>
              <a:tr h="248697">
                <a:tc>
                  <a:txBody>
                    <a:bodyPr/>
                    <a:lstStyle/>
                    <a:p>
                      <a:pPr marL="180340" indent="-180340">
                        <a:spcAft>
                          <a:spcPts val="0"/>
                        </a:spcAft>
                        <a:tabLst>
                          <a:tab pos="180340" algn="l"/>
                        </a:tabLst>
                      </a:pPr>
                      <a:r>
                        <a:rPr lang="en-US" sz="900" dirty="0">
                          <a:solidFill>
                            <a:srgbClr val="000000"/>
                          </a:solidFill>
                          <a:latin typeface="+mn-lt"/>
                          <a:ea typeface="Times New Roman"/>
                          <a:cs typeface="Arial"/>
                        </a:rPr>
                        <a:t>Craig </a:t>
                      </a:r>
                      <a:r>
                        <a:rPr lang="en-US" sz="900" dirty="0" err="1">
                          <a:solidFill>
                            <a:srgbClr val="000000"/>
                          </a:solidFill>
                          <a:latin typeface="+mn-lt"/>
                          <a:ea typeface="Times New Roman"/>
                          <a:cs typeface="Arial"/>
                        </a:rPr>
                        <a:t>Donlon</a:t>
                      </a:r>
                      <a:r>
                        <a:rPr lang="en-US" sz="900" dirty="0">
                          <a:solidFill>
                            <a:srgbClr val="000000"/>
                          </a:solidFill>
                          <a:latin typeface="+mn-lt"/>
                          <a:ea typeface="Times New Roman"/>
                          <a:cs typeface="Arial"/>
                        </a:rPr>
                        <a:t> (previous chair 2000-2011), ESA, </a:t>
                      </a:r>
                      <a:endParaRPr lang="en-GB" sz="1100" dirty="0">
                        <a:latin typeface="+mn-lt"/>
                        <a:ea typeface="Times New Roman"/>
                        <a:cs typeface="Times New Roman"/>
                      </a:endParaRPr>
                    </a:p>
                  </a:txBody>
                  <a:tcPr marL="68580" marR="68580" marT="0" marB="0">
                    <a:lnL>
                      <a:noFill/>
                    </a:lnL>
                    <a:lnR>
                      <a:noFill/>
                    </a:lnR>
                    <a:lnT>
                      <a:noFill/>
                    </a:lnT>
                    <a:lnB>
                      <a:noFill/>
                    </a:lnB>
                  </a:tcPr>
                </a:tc>
                <a:tc>
                  <a:txBody>
                    <a:bodyPr/>
                    <a:lstStyle/>
                    <a:p>
                      <a:pPr marL="140335" indent="-140335">
                        <a:spcAft>
                          <a:spcPts val="0"/>
                        </a:spcAft>
                        <a:tabLst>
                          <a:tab pos="140335" algn="l"/>
                        </a:tabLst>
                      </a:pPr>
                      <a:r>
                        <a:rPr lang="en-US" sz="900" dirty="0">
                          <a:solidFill>
                            <a:srgbClr val="000000"/>
                          </a:solidFill>
                          <a:latin typeface="+mn-lt"/>
                          <a:ea typeface="Times New Roman"/>
                          <a:cs typeface="Arial"/>
                        </a:rPr>
                        <a:t>Nick </a:t>
                      </a:r>
                      <a:r>
                        <a:rPr lang="en-US" sz="900" dirty="0" err="1">
                          <a:solidFill>
                            <a:srgbClr val="000000"/>
                          </a:solidFill>
                          <a:latin typeface="+mn-lt"/>
                          <a:ea typeface="Times New Roman"/>
                          <a:cs typeface="Arial"/>
                        </a:rPr>
                        <a:t>Rayner</a:t>
                      </a:r>
                      <a:r>
                        <a:rPr lang="en-US" sz="900" dirty="0">
                          <a:solidFill>
                            <a:srgbClr val="000000"/>
                          </a:solidFill>
                          <a:latin typeface="+mn-lt"/>
                          <a:ea typeface="Times New Roman"/>
                          <a:cs typeface="Arial"/>
                        </a:rPr>
                        <a:t>, Hadley Centre, Met </a:t>
                      </a:r>
                      <a:r>
                        <a:rPr lang="en-US" sz="900" dirty="0" smtClean="0">
                          <a:solidFill>
                            <a:srgbClr val="000000"/>
                          </a:solidFill>
                          <a:latin typeface="+mn-lt"/>
                          <a:ea typeface="Times New Roman"/>
                          <a:cs typeface="Arial"/>
                        </a:rPr>
                        <a:t>Office, UK</a:t>
                      </a:r>
                      <a:endParaRPr lang="en-GB" sz="1100" dirty="0">
                        <a:latin typeface="+mn-lt"/>
                        <a:ea typeface="Times New Roman"/>
                        <a:cs typeface="Times New Roman"/>
                      </a:endParaRPr>
                    </a:p>
                  </a:txBody>
                  <a:tcPr marL="68580" marR="68580" marT="0" marB="0">
                    <a:lnL>
                      <a:noFill/>
                    </a:lnL>
                    <a:lnR>
                      <a:noFill/>
                    </a:lnR>
                    <a:lnT>
                      <a:noFill/>
                    </a:lnT>
                    <a:lnB>
                      <a:noFill/>
                    </a:lnB>
                  </a:tcPr>
                </a:tc>
                <a:tc>
                  <a:txBody>
                    <a:bodyPr/>
                    <a:lstStyle/>
                    <a:p>
                      <a:pPr marL="125730" indent="-125730">
                        <a:spcAft>
                          <a:spcPts val="0"/>
                        </a:spcAft>
                        <a:tabLst>
                          <a:tab pos="125730" algn="l"/>
                        </a:tabLst>
                      </a:pPr>
                      <a:r>
                        <a:rPr lang="it-IT" sz="900">
                          <a:solidFill>
                            <a:srgbClr val="000000"/>
                          </a:solidFill>
                          <a:latin typeface="+mn-lt"/>
                          <a:ea typeface="Times New Roman"/>
                          <a:cs typeface="Arial"/>
                        </a:rPr>
                        <a:t>Olivier Arino, ESA-ESRIN, Italy</a:t>
                      </a:r>
                      <a:endParaRPr lang="en-GB" sz="1100">
                        <a:latin typeface="+mn-lt"/>
                        <a:ea typeface="Times New Roman"/>
                        <a:cs typeface="Times New Roman"/>
                      </a:endParaRPr>
                    </a:p>
                  </a:txBody>
                  <a:tcPr marL="68580" marR="68580" marT="0" marB="0">
                    <a:lnL>
                      <a:noFill/>
                    </a:lnL>
                    <a:lnR>
                      <a:noFill/>
                    </a:lnR>
                    <a:lnT>
                      <a:noFill/>
                    </a:lnT>
                    <a:lnB>
                      <a:noFill/>
                    </a:lnB>
                  </a:tcPr>
                </a:tc>
                <a:tc>
                  <a:txBody>
                    <a:bodyPr/>
                    <a:lstStyle/>
                    <a:p>
                      <a:pPr marL="147320" indent="-147320">
                        <a:spcAft>
                          <a:spcPts val="0"/>
                        </a:spcAft>
                        <a:tabLst>
                          <a:tab pos="147320" algn="l"/>
                        </a:tabLst>
                      </a:pPr>
                      <a:r>
                        <a:rPr lang="en-US" sz="900">
                          <a:solidFill>
                            <a:srgbClr val="000000"/>
                          </a:solidFill>
                          <a:latin typeface="+mn-lt"/>
                          <a:ea typeface="Times New Roman"/>
                          <a:cs typeface="Arial"/>
                        </a:rPr>
                        <a:t>Misako Kachi, JAXA, Japan</a:t>
                      </a:r>
                      <a:endParaRPr lang="en-GB" sz="1100">
                        <a:latin typeface="+mn-lt"/>
                        <a:ea typeface="Times New Roman"/>
                        <a:cs typeface="Times New Roman"/>
                      </a:endParaRPr>
                    </a:p>
                  </a:txBody>
                  <a:tcPr marL="68580" marR="68580" marT="0" marB="0">
                    <a:lnL>
                      <a:noFill/>
                    </a:lnL>
                    <a:lnR>
                      <a:noFill/>
                    </a:lnR>
                    <a:lnT>
                      <a:noFill/>
                    </a:lnT>
                    <a:lnB>
                      <a:noFill/>
                    </a:lnB>
                  </a:tcPr>
                </a:tc>
              </a:tr>
              <a:tr h="248697">
                <a:tc>
                  <a:txBody>
                    <a:bodyPr/>
                    <a:lstStyle/>
                    <a:p>
                      <a:pPr marL="180340" indent="-180340">
                        <a:spcAft>
                          <a:spcPts val="0"/>
                        </a:spcAft>
                        <a:tabLst>
                          <a:tab pos="180340" algn="l"/>
                        </a:tabLst>
                      </a:pPr>
                      <a:r>
                        <a:rPr lang="en-US" sz="900" dirty="0">
                          <a:solidFill>
                            <a:srgbClr val="000000"/>
                          </a:solidFill>
                          <a:latin typeface="+mn-lt"/>
                          <a:ea typeface="Times New Roman"/>
                          <a:cs typeface="Arial"/>
                        </a:rPr>
                        <a:t>Chelle Gentemann, Remote Sensing Systems, USA</a:t>
                      </a:r>
                      <a:endParaRPr lang="en-GB" sz="1100" dirty="0">
                        <a:latin typeface="+mn-lt"/>
                        <a:ea typeface="Times New Roman"/>
                        <a:cs typeface="Times New Roman"/>
                      </a:endParaRPr>
                    </a:p>
                  </a:txBody>
                  <a:tcPr marL="68580" marR="68580" marT="0" marB="0">
                    <a:lnL>
                      <a:noFill/>
                    </a:lnL>
                    <a:lnR>
                      <a:noFill/>
                    </a:lnR>
                    <a:lnT>
                      <a:noFill/>
                    </a:lnT>
                    <a:lnB>
                      <a:noFill/>
                    </a:lnB>
                  </a:tcPr>
                </a:tc>
                <a:tc>
                  <a:txBody>
                    <a:bodyPr/>
                    <a:lstStyle/>
                    <a:p>
                      <a:pPr marL="140335" indent="-140335">
                        <a:spcAft>
                          <a:spcPts val="0"/>
                        </a:spcAft>
                        <a:tabLst>
                          <a:tab pos="140335" algn="l"/>
                        </a:tabLst>
                      </a:pPr>
                      <a:r>
                        <a:rPr lang="en-US" sz="900" dirty="0">
                          <a:solidFill>
                            <a:srgbClr val="000000"/>
                          </a:solidFill>
                          <a:latin typeface="+mn-lt"/>
                          <a:ea typeface="Times New Roman"/>
                          <a:cs typeface="Arial"/>
                        </a:rPr>
                        <a:t>Bob Evans, RSMAS, Univ. of Miami, USA</a:t>
                      </a:r>
                      <a:endParaRPr lang="en-GB" sz="1100" dirty="0">
                        <a:latin typeface="+mn-lt"/>
                        <a:ea typeface="Times New Roman"/>
                        <a:cs typeface="Times New Roman"/>
                      </a:endParaRPr>
                    </a:p>
                  </a:txBody>
                  <a:tcPr marL="68580" marR="68580" marT="0" marB="0">
                    <a:lnL>
                      <a:noFill/>
                    </a:lnL>
                    <a:lnR>
                      <a:noFill/>
                    </a:lnR>
                    <a:lnT>
                      <a:noFill/>
                    </a:lnT>
                    <a:lnB>
                      <a:noFill/>
                    </a:lnB>
                  </a:tcPr>
                </a:tc>
                <a:tc>
                  <a:txBody>
                    <a:bodyPr/>
                    <a:lstStyle/>
                    <a:p>
                      <a:pPr marL="125730" indent="-125730">
                        <a:spcAft>
                          <a:spcPts val="0"/>
                        </a:spcAft>
                        <a:tabLst>
                          <a:tab pos="125730" algn="l"/>
                        </a:tabLst>
                      </a:pPr>
                      <a:r>
                        <a:rPr lang="en-US" sz="900" dirty="0">
                          <a:solidFill>
                            <a:srgbClr val="000000"/>
                          </a:solidFill>
                          <a:latin typeface="+mn-lt"/>
                          <a:ea typeface="Times New Roman"/>
                          <a:cs typeface="Arial"/>
                        </a:rPr>
                        <a:t>Peter </a:t>
                      </a:r>
                      <a:r>
                        <a:rPr lang="en-US" sz="900" dirty="0" err="1">
                          <a:solidFill>
                            <a:srgbClr val="000000"/>
                          </a:solidFill>
                          <a:latin typeface="+mn-lt"/>
                          <a:ea typeface="Times New Roman"/>
                          <a:cs typeface="Arial"/>
                        </a:rPr>
                        <a:t>Cornillon</a:t>
                      </a:r>
                      <a:r>
                        <a:rPr lang="en-US" sz="900" dirty="0">
                          <a:solidFill>
                            <a:srgbClr val="000000"/>
                          </a:solidFill>
                          <a:latin typeface="+mn-lt"/>
                          <a:ea typeface="Times New Roman"/>
                          <a:cs typeface="Arial"/>
                        </a:rPr>
                        <a:t>, Univ. of Rhode Island, USA</a:t>
                      </a:r>
                      <a:endParaRPr lang="en-GB" sz="1100" dirty="0">
                        <a:latin typeface="+mn-lt"/>
                        <a:ea typeface="Times New Roman"/>
                        <a:cs typeface="Times New Roman"/>
                      </a:endParaRPr>
                    </a:p>
                  </a:txBody>
                  <a:tcPr marL="68580" marR="68580" marT="0" marB="0">
                    <a:lnL>
                      <a:noFill/>
                    </a:lnL>
                    <a:lnR>
                      <a:noFill/>
                    </a:lnR>
                    <a:lnT>
                      <a:noFill/>
                    </a:lnT>
                    <a:lnB>
                      <a:noFill/>
                    </a:lnB>
                  </a:tcPr>
                </a:tc>
                <a:tc>
                  <a:txBody>
                    <a:bodyPr/>
                    <a:lstStyle/>
                    <a:p>
                      <a:pPr marL="147320" indent="-147320">
                        <a:spcAft>
                          <a:spcPts val="0"/>
                        </a:spcAft>
                        <a:tabLst>
                          <a:tab pos="147320" algn="l"/>
                        </a:tabLst>
                      </a:pPr>
                      <a:r>
                        <a:rPr lang="en-US" sz="900" dirty="0" err="1">
                          <a:solidFill>
                            <a:srgbClr val="000000"/>
                          </a:solidFill>
                          <a:latin typeface="+mn-lt"/>
                          <a:ea typeface="Times New Roman"/>
                          <a:cs typeface="Arial"/>
                        </a:rPr>
                        <a:t>Shiro</a:t>
                      </a:r>
                      <a:r>
                        <a:rPr lang="en-US" sz="900" dirty="0">
                          <a:solidFill>
                            <a:srgbClr val="000000"/>
                          </a:solidFill>
                          <a:latin typeface="+mn-lt"/>
                          <a:ea typeface="Times New Roman"/>
                          <a:cs typeface="Arial"/>
                        </a:rPr>
                        <a:t> </a:t>
                      </a:r>
                      <a:r>
                        <a:rPr lang="en-US" sz="900" dirty="0" err="1">
                          <a:solidFill>
                            <a:srgbClr val="000000"/>
                          </a:solidFill>
                          <a:latin typeface="+mn-lt"/>
                          <a:ea typeface="Times New Roman"/>
                          <a:cs typeface="Arial"/>
                        </a:rPr>
                        <a:t>Ishizaki</a:t>
                      </a:r>
                      <a:r>
                        <a:rPr lang="en-US" sz="900" dirty="0">
                          <a:solidFill>
                            <a:srgbClr val="000000"/>
                          </a:solidFill>
                          <a:latin typeface="+mn-lt"/>
                          <a:ea typeface="Times New Roman"/>
                          <a:cs typeface="Arial"/>
                        </a:rPr>
                        <a:t>, JMA, Japan</a:t>
                      </a:r>
                      <a:endParaRPr lang="en-GB" sz="1100" dirty="0">
                        <a:latin typeface="+mn-lt"/>
                        <a:ea typeface="Times New Roman"/>
                        <a:cs typeface="Times New Roman"/>
                      </a:endParaRPr>
                    </a:p>
                  </a:txBody>
                  <a:tcPr marL="68580" marR="68580" marT="0" marB="0">
                    <a:lnL>
                      <a:noFill/>
                    </a:lnL>
                    <a:lnR>
                      <a:noFill/>
                    </a:lnR>
                    <a:lnT>
                      <a:noFill/>
                    </a:lnT>
                    <a:lnB>
                      <a:noFill/>
                    </a:lnB>
                  </a:tcPr>
                </a:tc>
              </a:tr>
              <a:tr h="60960">
                <a:tc>
                  <a:txBody>
                    <a:bodyPr/>
                    <a:lstStyle/>
                    <a:p>
                      <a:pPr marL="180340" indent="-180340">
                        <a:spcAft>
                          <a:spcPts val="0"/>
                        </a:spcAft>
                        <a:tabLst>
                          <a:tab pos="180340" algn="l"/>
                        </a:tabLst>
                      </a:pPr>
                      <a:r>
                        <a:rPr lang="en-US" sz="900" dirty="0">
                          <a:solidFill>
                            <a:srgbClr val="000000"/>
                          </a:solidFill>
                          <a:latin typeface="+mn-lt"/>
                          <a:ea typeface="Times New Roman"/>
                          <a:cs typeface="Arial"/>
                        </a:rPr>
                        <a:t>Tim Nightingale,  Rutherford Appleton Laboratory, </a:t>
                      </a:r>
                      <a:r>
                        <a:rPr lang="en-US" sz="900" dirty="0" smtClean="0">
                          <a:solidFill>
                            <a:srgbClr val="000000"/>
                          </a:solidFill>
                          <a:latin typeface="+mn-lt"/>
                          <a:ea typeface="Times New Roman"/>
                          <a:cs typeface="Arial"/>
                        </a:rPr>
                        <a:t>UK</a:t>
                      </a:r>
                      <a:endParaRPr lang="en-GB" sz="1100" dirty="0">
                        <a:latin typeface="+mn-lt"/>
                        <a:ea typeface="Times New Roman"/>
                        <a:cs typeface="Times New Roman"/>
                      </a:endParaRPr>
                    </a:p>
                  </a:txBody>
                  <a:tcPr marL="68580" marR="68580" marT="0" marB="0">
                    <a:lnL>
                      <a:noFill/>
                    </a:lnL>
                    <a:lnR>
                      <a:noFill/>
                    </a:lnR>
                    <a:lnT>
                      <a:noFill/>
                    </a:lnT>
                    <a:lnB>
                      <a:noFill/>
                    </a:lnB>
                  </a:tcPr>
                </a:tc>
                <a:tc>
                  <a:txBody>
                    <a:bodyPr/>
                    <a:lstStyle/>
                    <a:p>
                      <a:pPr marL="140335" indent="-140335">
                        <a:spcAft>
                          <a:spcPts val="0"/>
                        </a:spcAft>
                        <a:tabLst>
                          <a:tab pos="140335" algn="l"/>
                        </a:tabLst>
                      </a:pPr>
                      <a:r>
                        <a:rPr lang="it-IT" sz="900" dirty="0">
                          <a:solidFill>
                            <a:srgbClr val="000000"/>
                          </a:solidFill>
                          <a:latin typeface="+mn-lt"/>
                          <a:ea typeface="Times New Roman"/>
                          <a:cs typeface="Arial"/>
                        </a:rPr>
                        <a:t>Pierre LeBorgne, Meteo France OSI SAF, France</a:t>
                      </a:r>
                      <a:endParaRPr lang="en-GB" sz="1100" dirty="0">
                        <a:latin typeface="+mn-lt"/>
                        <a:ea typeface="Times New Roman"/>
                        <a:cs typeface="Times New Roman"/>
                      </a:endParaRPr>
                    </a:p>
                  </a:txBody>
                  <a:tcPr marL="68580" marR="68580" marT="0" marB="0">
                    <a:lnL>
                      <a:noFill/>
                    </a:lnL>
                    <a:lnR>
                      <a:noFill/>
                    </a:lnR>
                    <a:lnT>
                      <a:noFill/>
                    </a:lnT>
                    <a:lnB>
                      <a:noFill/>
                    </a:lnB>
                  </a:tcPr>
                </a:tc>
                <a:tc>
                  <a:txBody>
                    <a:bodyPr/>
                    <a:lstStyle/>
                    <a:p>
                      <a:pPr marL="125730" indent="-125730">
                        <a:spcAft>
                          <a:spcPts val="0"/>
                        </a:spcAft>
                        <a:tabLst>
                          <a:tab pos="125730" algn="l"/>
                        </a:tabLst>
                      </a:pPr>
                      <a:r>
                        <a:rPr lang="en-US" sz="900" dirty="0">
                          <a:solidFill>
                            <a:srgbClr val="000000"/>
                          </a:solidFill>
                          <a:latin typeface="+mn-lt"/>
                          <a:ea typeface="Times New Roman"/>
                          <a:cs typeface="Arial"/>
                        </a:rPr>
                        <a:t>David </a:t>
                      </a:r>
                      <a:r>
                        <a:rPr lang="en-US" sz="900" dirty="0" err="1">
                          <a:solidFill>
                            <a:srgbClr val="000000"/>
                          </a:solidFill>
                          <a:latin typeface="+mn-lt"/>
                          <a:ea typeface="Times New Roman"/>
                          <a:cs typeface="Arial"/>
                        </a:rPr>
                        <a:t>Poulter</a:t>
                      </a:r>
                      <a:r>
                        <a:rPr lang="en-US" sz="900" dirty="0">
                          <a:solidFill>
                            <a:srgbClr val="000000"/>
                          </a:solidFill>
                          <a:latin typeface="+mn-lt"/>
                          <a:ea typeface="Times New Roman"/>
                          <a:cs typeface="Arial"/>
                        </a:rPr>
                        <a:t>, </a:t>
                      </a:r>
                      <a:r>
                        <a:rPr lang="en-US" sz="900" dirty="0" smtClean="0">
                          <a:solidFill>
                            <a:srgbClr val="000000"/>
                          </a:solidFill>
                          <a:latin typeface="+mn-lt"/>
                          <a:ea typeface="Times New Roman"/>
                          <a:cs typeface="Arial"/>
                        </a:rPr>
                        <a:t>National</a:t>
                      </a:r>
                      <a:r>
                        <a:rPr lang="en-US" sz="900" baseline="0" dirty="0" smtClean="0">
                          <a:solidFill>
                            <a:srgbClr val="000000"/>
                          </a:solidFill>
                          <a:latin typeface="+mn-lt"/>
                          <a:ea typeface="Times New Roman"/>
                          <a:cs typeface="Arial"/>
                        </a:rPr>
                        <a:t> </a:t>
                      </a:r>
                      <a:r>
                        <a:rPr lang="en-US" sz="900" dirty="0" smtClean="0">
                          <a:solidFill>
                            <a:srgbClr val="000000"/>
                          </a:solidFill>
                          <a:latin typeface="+mn-lt"/>
                          <a:ea typeface="Times New Roman"/>
                          <a:cs typeface="Arial"/>
                        </a:rPr>
                        <a:t>Oceanography </a:t>
                      </a:r>
                      <a:r>
                        <a:rPr lang="en-US" sz="900" dirty="0">
                          <a:solidFill>
                            <a:srgbClr val="000000"/>
                          </a:solidFill>
                          <a:latin typeface="+mn-lt"/>
                          <a:ea typeface="Times New Roman"/>
                          <a:cs typeface="Arial"/>
                        </a:rPr>
                        <a:t>Centre, UK</a:t>
                      </a:r>
                      <a:endParaRPr lang="en-GB" sz="1100" dirty="0">
                        <a:latin typeface="+mn-lt"/>
                        <a:ea typeface="Times New Roman"/>
                        <a:cs typeface="Times New Roman"/>
                      </a:endParaRPr>
                    </a:p>
                  </a:txBody>
                  <a:tcPr marL="68580" marR="68580" marT="0" marB="0">
                    <a:lnL>
                      <a:noFill/>
                    </a:lnL>
                    <a:lnR>
                      <a:noFill/>
                    </a:lnR>
                    <a:lnT>
                      <a:noFill/>
                    </a:lnT>
                    <a:lnB>
                      <a:noFill/>
                    </a:lnB>
                  </a:tcPr>
                </a:tc>
                <a:tc>
                  <a:txBody>
                    <a:bodyPr/>
                    <a:lstStyle/>
                    <a:p>
                      <a:pPr marL="147320" indent="-147320">
                        <a:spcAft>
                          <a:spcPts val="0"/>
                        </a:spcAft>
                        <a:tabLst>
                          <a:tab pos="147320" algn="l"/>
                        </a:tabLst>
                      </a:pPr>
                      <a:r>
                        <a:rPr lang="it-IT" sz="900" dirty="0">
                          <a:solidFill>
                            <a:srgbClr val="000000"/>
                          </a:solidFill>
                          <a:latin typeface="+mn-lt"/>
                          <a:ea typeface="Times New Roman"/>
                          <a:cs typeface="Arial"/>
                        </a:rPr>
                        <a:t>Viva Banzon, NOAA NCDC, USA</a:t>
                      </a:r>
                      <a:endParaRPr lang="en-GB" sz="1100" dirty="0">
                        <a:latin typeface="+mn-lt"/>
                        <a:ea typeface="Times New Roman"/>
                        <a:cs typeface="Times New Roman"/>
                      </a:endParaRPr>
                    </a:p>
                  </a:txBody>
                  <a:tcPr marL="68580" marR="68580" marT="0" marB="0">
                    <a:lnL>
                      <a:noFill/>
                    </a:lnL>
                    <a:lnR>
                      <a:noFill/>
                    </a:lnR>
                    <a:lnT>
                      <a:noFill/>
                    </a:lnT>
                    <a:lnB>
                      <a:noFill/>
                    </a:lnB>
                  </a:tcPr>
                </a:tc>
              </a:tr>
              <a:tr h="248697">
                <a:tc>
                  <a:txBody>
                    <a:bodyPr/>
                    <a:lstStyle/>
                    <a:p>
                      <a:pPr marL="180340" indent="-180340">
                        <a:spcAft>
                          <a:spcPts val="0"/>
                        </a:spcAft>
                        <a:tabLst>
                          <a:tab pos="180340" algn="l"/>
                        </a:tabLst>
                      </a:pPr>
                      <a:r>
                        <a:rPr lang="en-US" sz="900" dirty="0">
                          <a:solidFill>
                            <a:srgbClr val="000000"/>
                          </a:solidFill>
                          <a:latin typeface="+mn-lt"/>
                          <a:ea typeface="Times New Roman"/>
                          <a:cs typeface="Arial"/>
                        </a:rPr>
                        <a:t>Doug May, Naval Oceanographic Office, USA</a:t>
                      </a:r>
                      <a:endParaRPr lang="en-GB" sz="1100" dirty="0">
                        <a:latin typeface="+mn-lt"/>
                        <a:ea typeface="Times New Roman"/>
                        <a:cs typeface="Times New Roman"/>
                      </a:endParaRPr>
                    </a:p>
                  </a:txBody>
                  <a:tcPr marL="68580" marR="68580" marT="0" marB="0">
                    <a:lnL>
                      <a:noFill/>
                    </a:lnL>
                    <a:lnR>
                      <a:noFill/>
                    </a:lnR>
                    <a:lnT>
                      <a:noFill/>
                    </a:lnT>
                    <a:lnB>
                      <a:noFill/>
                    </a:lnB>
                  </a:tcPr>
                </a:tc>
                <a:tc>
                  <a:txBody>
                    <a:bodyPr/>
                    <a:lstStyle/>
                    <a:p>
                      <a:pPr marL="140335" indent="-140335">
                        <a:spcAft>
                          <a:spcPts val="0"/>
                        </a:spcAft>
                        <a:tabLst>
                          <a:tab pos="140335" algn="l"/>
                        </a:tabLst>
                      </a:pPr>
                      <a:r>
                        <a:rPr lang="it-IT" sz="900">
                          <a:solidFill>
                            <a:srgbClr val="000000"/>
                          </a:solidFill>
                          <a:latin typeface="+mn-lt"/>
                          <a:ea typeface="Times New Roman"/>
                          <a:cs typeface="Arial"/>
                        </a:rPr>
                        <a:t>Andy Harris, NOAA/NESDIS ORA, USA</a:t>
                      </a:r>
                      <a:endParaRPr lang="en-GB" sz="1100">
                        <a:latin typeface="+mn-lt"/>
                        <a:ea typeface="Times New Roman"/>
                        <a:cs typeface="Times New Roman"/>
                      </a:endParaRPr>
                    </a:p>
                  </a:txBody>
                  <a:tcPr marL="68580" marR="68580" marT="0" marB="0">
                    <a:lnL>
                      <a:noFill/>
                    </a:lnL>
                    <a:lnR>
                      <a:noFill/>
                    </a:lnR>
                    <a:lnT>
                      <a:noFill/>
                    </a:lnT>
                    <a:lnB>
                      <a:noFill/>
                    </a:lnB>
                  </a:tcPr>
                </a:tc>
                <a:tc>
                  <a:txBody>
                    <a:bodyPr/>
                    <a:lstStyle/>
                    <a:p>
                      <a:pPr marL="125730" indent="-125730">
                        <a:spcAft>
                          <a:spcPts val="0"/>
                        </a:spcAft>
                        <a:tabLst>
                          <a:tab pos="125730" algn="l"/>
                        </a:tabLst>
                      </a:pPr>
                      <a:r>
                        <a:rPr lang="it-IT" sz="900" dirty="0">
                          <a:solidFill>
                            <a:srgbClr val="000000"/>
                          </a:solidFill>
                          <a:latin typeface="+mn-lt"/>
                          <a:ea typeface="Times New Roman"/>
                          <a:cs typeface="Arial"/>
                        </a:rPr>
                        <a:t>Sandra Castro Univ. of Colorado, USA</a:t>
                      </a:r>
                      <a:endParaRPr lang="en-GB" sz="1100" dirty="0">
                        <a:latin typeface="+mn-lt"/>
                        <a:ea typeface="Times New Roman"/>
                        <a:cs typeface="Times New Roman"/>
                      </a:endParaRPr>
                    </a:p>
                  </a:txBody>
                  <a:tcPr marL="68580" marR="68580" marT="0" marB="0">
                    <a:lnL>
                      <a:noFill/>
                    </a:lnL>
                    <a:lnR>
                      <a:noFill/>
                    </a:lnR>
                    <a:lnT>
                      <a:noFill/>
                    </a:lnT>
                    <a:lnB>
                      <a:noFill/>
                    </a:lnB>
                  </a:tcPr>
                </a:tc>
                <a:tc>
                  <a:txBody>
                    <a:bodyPr/>
                    <a:lstStyle/>
                    <a:p>
                      <a:pPr marL="147320" indent="-147320">
                        <a:spcAft>
                          <a:spcPts val="0"/>
                        </a:spcAft>
                        <a:tabLst>
                          <a:tab pos="147320" algn="l"/>
                        </a:tabLst>
                      </a:pPr>
                      <a:r>
                        <a:rPr lang="en-US" sz="900" dirty="0">
                          <a:solidFill>
                            <a:srgbClr val="000000"/>
                          </a:solidFill>
                          <a:latin typeface="+mn-lt"/>
                          <a:ea typeface="Times New Roman"/>
                          <a:cs typeface="Arial"/>
                        </a:rPr>
                        <a:t>Bill Emery, Univ. of Colorado, USA</a:t>
                      </a:r>
                      <a:endParaRPr lang="en-GB" sz="1100" dirty="0">
                        <a:latin typeface="+mn-lt"/>
                        <a:ea typeface="Times New Roman"/>
                        <a:cs typeface="Times New Roman"/>
                      </a:endParaRPr>
                    </a:p>
                  </a:txBody>
                  <a:tcPr marL="68580" marR="68580" marT="0" marB="0">
                    <a:lnL>
                      <a:noFill/>
                    </a:lnL>
                    <a:lnR>
                      <a:noFill/>
                    </a:lnR>
                    <a:lnT>
                      <a:noFill/>
                    </a:lnT>
                    <a:lnB>
                      <a:noFill/>
                    </a:lnB>
                  </a:tcPr>
                </a:tc>
              </a:tr>
              <a:tr h="248697">
                <a:tc>
                  <a:txBody>
                    <a:bodyPr/>
                    <a:lstStyle/>
                    <a:p>
                      <a:pPr marL="180340" indent="-180340">
                        <a:spcAft>
                          <a:spcPts val="0"/>
                        </a:spcAft>
                        <a:tabLst>
                          <a:tab pos="180340" algn="l"/>
                        </a:tabLst>
                      </a:pPr>
                      <a:r>
                        <a:rPr lang="en-US" sz="900">
                          <a:solidFill>
                            <a:srgbClr val="000000"/>
                          </a:solidFill>
                          <a:latin typeface="+mn-lt"/>
                          <a:ea typeface="Times New Roman"/>
                          <a:cs typeface="Arial"/>
                        </a:rPr>
                        <a:t>Gary Wick, NOAA ETL, USA</a:t>
                      </a:r>
                      <a:endParaRPr lang="en-GB" sz="1100">
                        <a:latin typeface="+mn-lt"/>
                        <a:ea typeface="Times New Roman"/>
                        <a:cs typeface="Times New Roman"/>
                      </a:endParaRPr>
                    </a:p>
                  </a:txBody>
                  <a:tcPr marL="68580" marR="68580" marT="0" marB="0">
                    <a:lnL>
                      <a:noFill/>
                    </a:lnL>
                    <a:lnR>
                      <a:noFill/>
                    </a:lnR>
                    <a:lnT>
                      <a:noFill/>
                    </a:lnT>
                    <a:lnB>
                      <a:noFill/>
                    </a:lnB>
                  </a:tcPr>
                </a:tc>
                <a:tc>
                  <a:txBody>
                    <a:bodyPr/>
                    <a:lstStyle/>
                    <a:p>
                      <a:pPr marL="140335" indent="-140335">
                        <a:spcAft>
                          <a:spcPts val="0"/>
                        </a:spcAft>
                        <a:tabLst>
                          <a:tab pos="140335" algn="l"/>
                        </a:tabLst>
                      </a:pPr>
                      <a:r>
                        <a:rPr lang="en-US" sz="900">
                          <a:solidFill>
                            <a:srgbClr val="000000"/>
                          </a:solidFill>
                          <a:latin typeface="+mn-lt"/>
                          <a:ea typeface="Times New Roman"/>
                          <a:cs typeface="Arial"/>
                        </a:rPr>
                        <a:t>Ed Armstrong, JPL PO.DAAC, </a:t>
                      </a:r>
                      <a:endParaRPr lang="en-GB" sz="1100">
                        <a:latin typeface="+mn-lt"/>
                        <a:ea typeface="Times New Roman"/>
                        <a:cs typeface="Times New Roman"/>
                      </a:endParaRPr>
                    </a:p>
                  </a:txBody>
                  <a:tcPr marL="68580" marR="68580" marT="0" marB="0">
                    <a:lnL>
                      <a:noFill/>
                    </a:lnL>
                    <a:lnR>
                      <a:noFill/>
                    </a:lnR>
                    <a:lnT>
                      <a:noFill/>
                    </a:lnT>
                    <a:lnB>
                      <a:noFill/>
                    </a:lnB>
                  </a:tcPr>
                </a:tc>
                <a:tc>
                  <a:txBody>
                    <a:bodyPr/>
                    <a:lstStyle/>
                    <a:p>
                      <a:pPr marL="125730" indent="-125730">
                        <a:spcAft>
                          <a:spcPts val="0"/>
                        </a:spcAft>
                        <a:tabLst>
                          <a:tab pos="125730" algn="l"/>
                        </a:tabLst>
                      </a:pPr>
                      <a:r>
                        <a:rPr lang="en-US" sz="900">
                          <a:solidFill>
                            <a:srgbClr val="000000"/>
                          </a:solidFill>
                          <a:latin typeface="+mn-lt"/>
                          <a:ea typeface="Times New Roman"/>
                          <a:cs typeface="Arial"/>
                        </a:rPr>
                        <a:t>Alexey Kaplan, Columbia University, USA  </a:t>
                      </a:r>
                      <a:endParaRPr lang="en-GB" sz="1100">
                        <a:latin typeface="+mn-lt"/>
                        <a:ea typeface="Times New Roman"/>
                        <a:cs typeface="Times New Roman"/>
                      </a:endParaRPr>
                    </a:p>
                  </a:txBody>
                  <a:tcPr marL="68580" marR="68580" marT="0" marB="0">
                    <a:lnL>
                      <a:noFill/>
                    </a:lnL>
                    <a:lnR>
                      <a:noFill/>
                    </a:lnR>
                    <a:lnT>
                      <a:noFill/>
                    </a:lnT>
                    <a:lnB>
                      <a:noFill/>
                    </a:lnB>
                  </a:tcPr>
                </a:tc>
                <a:tc>
                  <a:txBody>
                    <a:bodyPr/>
                    <a:lstStyle/>
                    <a:p>
                      <a:pPr marL="147320" indent="-147320">
                        <a:spcAft>
                          <a:spcPts val="0"/>
                        </a:spcAft>
                        <a:tabLst>
                          <a:tab pos="147320" algn="l"/>
                        </a:tabLst>
                      </a:pPr>
                      <a:r>
                        <a:rPr lang="en-US" sz="900" dirty="0">
                          <a:solidFill>
                            <a:srgbClr val="000000"/>
                          </a:solidFill>
                          <a:latin typeface="+mn-lt"/>
                          <a:ea typeface="Times New Roman"/>
                          <a:cs typeface="Arial"/>
                        </a:rPr>
                        <a:t>Lei Guan, Ocean Univ. of China, China</a:t>
                      </a:r>
                      <a:endParaRPr lang="en-GB" sz="1100" dirty="0">
                        <a:latin typeface="+mn-lt"/>
                        <a:ea typeface="Times New Roman"/>
                        <a:cs typeface="Times New Roman"/>
                      </a:endParaRPr>
                    </a:p>
                  </a:txBody>
                  <a:tcPr marL="68580" marR="68580" marT="0" marB="0">
                    <a:lnL>
                      <a:noFill/>
                    </a:lnL>
                    <a:lnR>
                      <a:noFill/>
                    </a:lnR>
                    <a:lnT>
                      <a:noFill/>
                    </a:lnT>
                    <a:lnB>
                      <a:noFill/>
                    </a:lnB>
                  </a:tcPr>
                </a:tc>
              </a:tr>
              <a:tr h="248697">
                <a:tc>
                  <a:txBody>
                    <a:bodyPr/>
                    <a:lstStyle/>
                    <a:p>
                      <a:pPr marL="180340" indent="-180340">
                        <a:spcAft>
                          <a:spcPts val="0"/>
                        </a:spcAft>
                        <a:tabLst>
                          <a:tab pos="180340" algn="l"/>
                        </a:tabLst>
                      </a:pPr>
                      <a:r>
                        <a:rPr lang="en-US" sz="900">
                          <a:solidFill>
                            <a:srgbClr val="000000"/>
                          </a:solidFill>
                          <a:latin typeface="+mn-lt"/>
                          <a:ea typeface="Times New Roman"/>
                          <a:cs typeface="Arial"/>
                        </a:rPr>
                        <a:t>Ian Barton, CSIRO Marine Research, Australia</a:t>
                      </a:r>
                      <a:endParaRPr lang="en-GB" sz="1100">
                        <a:latin typeface="+mn-lt"/>
                        <a:ea typeface="Times New Roman"/>
                        <a:cs typeface="Times New Roman"/>
                      </a:endParaRPr>
                    </a:p>
                  </a:txBody>
                  <a:tcPr marL="68580" marR="68580" marT="0" marB="0">
                    <a:lnL>
                      <a:noFill/>
                    </a:lnL>
                    <a:lnR>
                      <a:noFill/>
                    </a:lnR>
                    <a:lnT>
                      <a:noFill/>
                    </a:lnT>
                    <a:lnB>
                      <a:noFill/>
                    </a:lnB>
                  </a:tcPr>
                </a:tc>
                <a:tc>
                  <a:txBody>
                    <a:bodyPr/>
                    <a:lstStyle/>
                    <a:p>
                      <a:pPr marL="140335" indent="-140335">
                        <a:spcAft>
                          <a:spcPts val="0"/>
                        </a:spcAft>
                        <a:tabLst>
                          <a:tab pos="140335" algn="l"/>
                        </a:tabLst>
                      </a:pPr>
                      <a:r>
                        <a:rPr lang="en-US" sz="900">
                          <a:solidFill>
                            <a:srgbClr val="000000"/>
                          </a:solidFill>
                          <a:latin typeface="+mn-lt"/>
                          <a:ea typeface="Times New Roman"/>
                          <a:cs typeface="Arial"/>
                        </a:rPr>
                        <a:t>Ken Casey, NOAA/NESDIS NODC, USA</a:t>
                      </a:r>
                      <a:endParaRPr lang="en-GB" sz="1100">
                        <a:latin typeface="+mn-lt"/>
                        <a:ea typeface="Times New Roman"/>
                        <a:cs typeface="Times New Roman"/>
                      </a:endParaRPr>
                    </a:p>
                  </a:txBody>
                  <a:tcPr marL="68580" marR="68580" marT="0" marB="0">
                    <a:lnL>
                      <a:noFill/>
                    </a:lnL>
                    <a:lnR>
                      <a:noFill/>
                    </a:lnR>
                    <a:lnT>
                      <a:noFill/>
                    </a:lnT>
                    <a:lnB>
                      <a:noFill/>
                    </a:lnB>
                  </a:tcPr>
                </a:tc>
                <a:tc>
                  <a:txBody>
                    <a:bodyPr/>
                    <a:lstStyle/>
                    <a:p>
                      <a:pPr marL="125730" indent="-125730">
                        <a:spcAft>
                          <a:spcPts val="0"/>
                        </a:spcAft>
                        <a:tabLst>
                          <a:tab pos="125730" algn="l"/>
                        </a:tabLst>
                      </a:pPr>
                      <a:r>
                        <a:rPr lang="en-US" sz="900" dirty="0">
                          <a:solidFill>
                            <a:srgbClr val="000000"/>
                          </a:solidFill>
                          <a:latin typeface="+mn-lt"/>
                          <a:ea typeface="Times New Roman"/>
                          <a:cs typeface="Arial"/>
                        </a:rPr>
                        <a:t>Jacob </a:t>
                      </a:r>
                      <a:r>
                        <a:rPr lang="en-US" sz="900" dirty="0" err="1">
                          <a:solidFill>
                            <a:srgbClr val="000000"/>
                          </a:solidFill>
                          <a:latin typeface="+mn-lt"/>
                          <a:ea typeface="Times New Roman"/>
                          <a:cs typeface="Arial"/>
                        </a:rPr>
                        <a:t>Hoeyer</a:t>
                      </a:r>
                      <a:r>
                        <a:rPr lang="en-US" sz="900" dirty="0">
                          <a:solidFill>
                            <a:srgbClr val="000000"/>
                          </a:solidFill>
                          <a:latin typeface="+mn-lt"/>
                          <a:ea typeface="Times New Roman"/>
                          <a:cs typeface="Arial"/>
                        </a:rPr>
                        <a:t>, Danish Meteorological Institute, Denmark</a:t>
                      </a:r>
                      <a:endParaRPr lang="en-GB" sz="1100" dirty="0">
                        <a:latin typeface="+mn-lt"/>
                        <a:ea typeface="Times New Roman"/>
                        <a:cs typeface="Times New Roman"/>
                      </a:endParaRPr>
                    </a:p>
                  </a:txBody>
                  <a:tcPr marL="68580" marR="68580" marT="0" marB="0">
                    <a:lnL>
                      <a:noFill/>
                    </a:lnL>
                    <a:lnR>
                      <a:noFill/>
                    </a:lnR>
                    <a:lnT>
                      <a:noFill/>
                    </a:lnT>
                    <a:lnB>
                      <a:noFill/>
                    </a:lnB>
                  </a:tcPr>
                </a:tc>
                <a:tc>
                  <a:txBody>
                    <a:bodyPr/>
                    <a:lstStyle/>
                    <a:p>
                      <a:pPr marL="147320" indent="-147320">
                        <a:spcAft>
                          <a:spcPts val="0"/>
                        </a:spcAft>
                        <a:tabLst>
                          <a:tab pos="147320" algn="l"/>
                        </a:tabLst>
                      </a:pPr>
                      <a:r>
                        <a:rPr lang="en-US" sz="900" dirty="0">
                          <a:solidFill>
                            <a:srgbClr val="000000"/>
                          </a:solidFill>
                          <a:latin typeface="+mn-lt"/>
                          <a:ea typeface="Times New Roman"/>
                          <a:cs typeface="Arial"/>
                        </a:rPr>
                        <a:t>Gary Corlett, Univ. of Leicester, UK</a:t>
                      </a:r>
                      <a:endParaRPr lang="en-GB" sz="1100" dirty="0">
                        <a:latin typeface="+mn-lt"/>
                        <a:ea typeface="Times New Roman"/>
                        <a:cs typeface="Times New Roman"/>
                      </a:endParaRPr>
                    </a:p>
                  </a:txBody>
                  <a:tcPr marL="68580" marR="68580" marT="0" marB="0">
                    <a:lnL>
                      <a:noFill/>
                    </a:lnL>
                    <a:lnR>
                      <a:noFill/>
                    </a:lnR>
                    <a:lnT>
                      <a:noFill/>
                    </a:lnT>
                    <a:lnB>
                      <a:noFill/>
                    </a:lnB>
                  </a:tcPr>
                </a:tc>
              </a:tr>
              <a:tr h="248697">
                <a:tc>
                  <a:txBody>
                    <a:bodyPr/>
                    <a:lstStyle/>
                    <a:p>
                      <a:pPr marL="180340" indent="-180340">
                        <a:spcAft>
                          <a:spcPts val="0"/>
                        </a:spcAft>
                        <a:tabLst>
                          <a:tab pos="180340" algn="l"/>
                        </a:tabLst>
                      </a:pPr>
                      <a:r>
                        <a:rPr lang="en-US" sz="900">
                          <a:solidFill>
                            <a:srgbClr val="000000"/>
                          </a:solidFill>
                          <a:latin typeface="+mn-lt"/>
                          <a:ea typeface="Times New Roman"/>
                          <a:cs typeface="Arial"/>
                        </a:rPr>
                        <a:t>Ian Robinson, National Oceanography Centre, UK</a:t>
                      </a:r>
                      <a:endParaRPr lang="en-GB" sz="1100">
                        <a:latin typeface="+mn-lt"/>
                        <a:ea typeface="Times New Roman"/>
                        <a:cs typeface="Times New Roman"/>
                      </a:endParaRPr>
                    </a:p>
                  </a:txBody>
                  <a:tcPr marL="68580" marR="68580" marT="0" marB="0">
                    <a:lnL>
                      <a:noFill/>
                    </a:lnL>
                    <a:lnR>
                      <a:noFill/>
                    </a:lnR>
                    <a:lnT>
                      <a:noFill/>
                    </a:lnT>
                    <a:lnB>
                      <a:noFill/>
                    </a:lnB>
                  </a:tcPr>
                </a:tc>
                <a:tc>
                  <a:txBody>
                    <a:bodyPr/>
                    <a:lstStyle/>
                    <a:p>
                      <a:pPr marL="140335" indent="-140335">
                        <a:spcAft>
                          <a:spcPts val="0"/>
                        </a:spcAft>
                        <a:tabLst>
                          <a:tab pos="140335" algn="l"/>
                        </a:tabLst>
                      </a:pPr>
                      <a:r>
                        <a:rPr lang="en-US" sz="900">
                          <a:solidFill>
                            <a:srgbClr val="000000"/>
                          </a:solidFill>
                          <a:latin typeface="+mn-lt"/>
                          <a:ea typeface="Times New Roman"/>
                          <a:cs typeface="Arial"/>
                        </a:rPr>
                        <a:t>Jorge Vasquez, JPL, PO.DAAC, USA</a:t>
                      </a:r>
                      <a:endParaRPr lang="en-GB" sz="1100">
                        <a:latin typeface="+mn-lt"/>
                        <a:ea typeface="Times New Roman"/>
                        <a:cs typeface="Times New Roman"/>
                      </a:endParaRPr>
                    </a:p>
                  </a:txBody>
                  <a:tcPr marL="68580" marR="68580" marT="0" marB="0">
                    <a:lnL>
                      <a:noFill/>
                    </a:lnL>
                    <a:lnR>
                      <a:noFill/>
                    </a:lnR>
                    <a:lnT>
                      <a:noFill/>
                    </a:lnT>
                    <a:lnB>
                      <a:noFill/>
                    </a:lnB>
                  </a:tcPr>
                </a:tc>
                <a:tc>
                  <a:txBody>
                    <a:bodyPr/>
                    <a:lstStyle/>
                    <a:p>
                      <a:pPr marL="125730" indent="-125730">
                        <a:spcAft>
                          <a:spcPts val="0"/>
                        </a:spcAft>
                        <a:tabLst>
                          <a:tab pos="125730" algn="l"/>
                        </a:tabLst>
                      </a:pPr>
                      <a:r>
                        <a:rPr lang="en-US" sz="900">
                          <a:solidFill>
                            <a:srgbClr val="000000"/>
                          </a:solidFill>
                          <a:latin typeface="+mn-lt"/>
                          <a:ea typeface="Times New Roman"/>
                          <a:cs typeface="Arial"/>
                        </a:rPr>
                        <a:t>Steinar Eastwood, met.no, Norway</a:t>
                      </a:r>
                      <a:endParaRPr lang="en-GB" sz="1100">
                        <a:latin typeface="+mn-lt"/>
                        <a:ea typeface="Times New Roman"/>
                        <a:cs typeface="Times New Roman"/>
                      </a:endParaRPr>
                    </a:p>
                  </a:txBody>
                  <a:tcPr marL="68580" marR="68580" marT="0" marB="0">
                    <a:lnL>
                      <a:noFill/>
                    </a:lnL>
                    <a:lnR>
                      <a:noFill/>
                    </a:lnR>
                    <a:lnT>
                      <a:noFill/>
                    </a:lnT>
                    <a:lnB>
                      <a:noFill/>
                    </a:lnB>
                  </a:tcPr>
                </a:tc>
                <a:tc>
                  <a:txBody>
                    <a:bodyPr/>
                    <a:lstStyle/>
                    <a:p>
                      <a:pPr marL="147320" indent="-147320">
                        <a:spcAft>
                          <a:spcPts val="0"/>
                        </a:spcAft>
                        <a:tabLst>
                          <a:tab pos="147320" algn="l"/>
                        </a:tabLst>
                      </a:pPr>
                      <a:r>
                        <a:rPr lang="it-IT" sz="900" dirty="0">
                          <a:solidFill>
                            <a:srgbClr val="000000"/>
                          </a:solidFill>
                          <a:latin typeface="+mn-lt"/>
                          <a:ea typeface="Times New Roman"/>
                          <a:cs typeface="Arial"/>
                        </a:rPr>
                        <a:t>Jon Mittaz, NOAA, USA</a:t>
                      </a:r>
                      <a:endParaRPr lang="en-GB" sz="1100" dirty="0">
                        <a:latin typeface="+mn-lt"/>
                        <a:ea typeface="Times New Roman"/>
                        <a:cs typeface="Times New Roman"/>
                      </a:endParaRPr>
                    </a:p>
                  </a:txBody>
                  <a:tcPr marL="68580" marR="68580" marT="0" marB="0">
                    <a:lnL>
                      <a:noFill/>
                    </a:lnL>
                    <a:lnR>
                      <a:noFill/>
                    </a:lnR>
                    <a:lnT>
                      <a:noFill/>
                    </a:lnT>
                    <a:lnB>
                      <a:noFill/>
                    </a:lnB>
                  </a:tcPr>
                </a:tc>
              </a:tr>
              <a:tr h="248697">
                <a:tc>
                  <a:txBody>
                    <a:bodyPr/>
                    <a:lstStyle/>
                    <a:p>
                      <a:pPr marL="180340" indent="-180340">
                        <a:spcAft>
                          <a:spcPts val="0"/>
                        </a:spcAft>
                        <a:tabLst>
                          <a:tab pos="180340" algn="l"/>
                        </a:tabLst>
                      </a:pPr>
                      <a:r>
                        <a:rPr lang="en-US" sz="900">
                          <a:solidFill>
                            <a:srgbClr val="000000"/>
                          </a:solidFill>
                          <a:latin typeface="+mn-lt"/>
                          <a:ea typeface="Times New Roman"/>
                          <a:cs typeface="Arial"/>
                        </a:rPr>
                        <a:t>Helen Beggs, Bureau of Meteorology, Melbourne, Australia</a:t>
                      </a:r>
                      <a:endParaRPr lang="en-GB" sz="1100">
                        <a:latin typeface="+mn-lt"/>
                        <a:ea typeface="Times New Roman"/>
                        <a:cs typeface="Times New Roman"/>
                      </a:endParaRPr>
                    </a:p>
                  </a:txBody>
                  <a:tcPr marL="68580" marR="68580" marT="0" marB="0">
                    <a:lnL>
                      <a:noFill/>
                    </a:lnL>
                    <a:lnR>
                      <a:noFill/>
                    </a:lnR>
                    <a:lnT>
                      <a:noFill/>
                    </a:lnT>
                    <a:lnB>
                      <a:noFill/>
                    </a:lnB>
                  </a:tcPr>
                </a:tc>
                <a:tc>
                  <a:txBody>
                    <a:bodyPr/>
                    <a:lstStyle/>
                    <a:p>
                      <a:pPr marL="140335" indent="-140335">
                        <a:spcAft>
                          <a:spcPts val="0"/>
                        </a:spcAft>
                        <a:tabLst>
                          <a:tab pos="140335" algn="l"/>
                        </a:tabLst>
                      </a:pPr>
                      <a:r>
                        <a:rPr lang="en-US" sz="900">
                          <a:solidFill>
                            <a:srgbClr val="000000"/>
                          </a:solidFill>
                          <a:latin typeface="+mn-lt"/>
                          <a:ea typeface="Times New Roman"/>
                          <a:cs typeface="Arial"/>
                        </a:rPr>
                        <a:t>David Llewellyn-Jones, Univ. of Leicester, UK</a:t>
                      </a:r>
                      <a:endParaRPr lang="en-GB" sz="1100">
                        <a:latin typeface="+mn-lt"/>
                        <a:ea typeface="Times New Roman"/>
                        <a:cs typeface="Times New Roman"/>
                      </a:endParaRPr>
                    </a:p>
                  </a:txBody>
                  <a:tcPr marL="68580" marR="68580" marT="0" marB="0">
                    <a:lnL>
                      <a:noFill/>
                    </a:lnL>
                    <a:lnR>
                      <a:noFill/>
                    </a:lnR>
                    <a:lnT>
                      <a:noFill/>
                    </a:lnT>
                    <a:lnB>
                      <a:noFill/>
                    </a:lnB>
                  </a:tcPr>
                </a:tc>
                <a:tc>
                  <a:txBody>
                    <a:bodyPr/>
                    <a:lstStyle/>
                    <a:p>
                      <a:pPr marL="125730" indent="-125730">
                        <a:spcAft>
                          <a:spcPts val="0"/>
                        </a:spcAft>
                        <a:tabLst>
                          <a:tab pos="125730" algn="l"/>
                        </a:tabLst>
                      </a:pPr>
                      <a:r>
                        <a:rPr lang="it-IT" sz="900">
                          <a:solidFill>
                            <a:srgbClr val="000000"/>
                          </a:solidFill>
                          <a:latin typeface="+mn-lt"/>
                          <a:ea typeface="Times New Roman"/>
                          <a:cs typeface="Arial"/>
                        </a:rPr>
                        <a:t>Mike Chin, NASA JPL, USA</a:t>
                      </a:r>
                      <a:endParaRPr lang="en-GB" sz="1100">
                        <a:latin typeface="+mn-lt"/>
                        <a:ea typeface="Times New Roman"/>
                        <a:cs typeface="Times New Roman"/>
                      </a:endParaRPr>
                    </a:p>
                  </a:txBody>
                  <a:tcPr marL="68580" marR="68580" marT="0" marB="0">
                    <a:lnL>
                      <a:noFill/>
                    </a:lnL>
                    <a:lnR>
                      <a:noFill/>
                    </a:lnR>
                    <a:lnT>
                      <a:noFill/>
                    </a:lnT>
                    <a:lnB>
                      <a:noFill/>
                    </a:lnB>
                  </a:tcPr>
                </a:tc>
                <a:tc>
                  <a:txBody>
                    <a:bodyPr/>
                    <a:lstStyle/>
                    <a:p>
                      <a:pPr marL="147320" indent="-147320">
                        <a:spcAft>
                          <a:spcPts val="0"/>
                        </a:spcAft>
                        <a:tabLst>
                          <a:tab pos="147320" algn="l"/>
                        </a:tabLst>
                      </a:pPr>
                      <a:r>
                        <a:rPr lang="it-IT" sz="900" dirty="0">
                          <a:latin typeface="+mn-lt"/>
                          <a:ea typeface="Times New Roman"/>
                          <a:cs typeface="Times New Roman"/>
                        </a:rPr>
                        <a:t>Tim Liu, JPL, USA</a:t>
                      </a:r>
                      <a:endParaRPr lang="en-GB" sz="1100" dirty="0">
                        <a:latin typeface="+mn-lt"/>
                        <a:ea typeface="Times New Roman"/>
                        <a:cs typeface="Times New Roman"/>
                      </a:endParaRPr>
                    </a:p>
                  </a:txBody>
                  <a:tcPr marL="68580" marR="68580" marT="0" marB="0">
                    <a:lnL>
                      <a:noFill/>
                    </a:lnL>
                    <a:lnR>
                      <a:noFill/>
                    </a:lnR>
                    <a:lnT>
                      <a:noFill/>
                    </a:lnT>
                    <a:lnB>
                      <a:noFill/>
                    </a:lnB>
                  </a:tcPr>
                </a:tc>
              </a:tr>
              <a:tr h="248697">
                <a:tc>
                  <a:txBody>
                    <a:bodyPr/>
                    <a:lstStyle/>
                    <a:p>
                      <a:pPr marL="180340" indent="-180340">
                        <a:spcAft>
                          <a:spcPts val="0"/>
                        </a:spcAft>
                        <a:tabLst>
                          <a:tab pos="180340" algn="l"/>
                        </a:tabLst>
                      </a:pPr>
                      <a:r>
                        <a:rPr lang="en-US" sz="900">
                          <a:solidFill>
                            <a:srgbClr val="000000"/>
                          </a:solidFill>
                          <a:latin typeface="+mn-lt"/>
                          <a:ea typeface="Times New Roman"/>
                          <a:cs typeface="Arial"/>
                        </a:rPr>
                        <a:t>Richard Reynolds, NOAA CDC, USA</a:t>
                      </a:r>
                      <a:endParaRPr lang="en-GB" sz="1100">
                        <a:latin typeface="+mn-lt"/>
                        <a:ea typeface="Times New Roman"/>
                        <a:cs typeface="Times New Roman"/>
                      </a:endParaRPr>
                    </a:p>
                  </a:txBody>
                  <a:tcPr marL="68580" marR="68580" marT="0" marB="0">
                    <a:lnL>
                      <a:noFill/>
                    </a:lnL>
                    <a:lnR>
                      <a:noFill/>
                    </a:lnR>
                    <a:lnT>
                      <a:noFill/>
                    </a:lnT>
                    <a:lnB>
                      <a:noFill/>
                    </a:lnB>
                  </a:tcPr>
                </a:tc>
                <a:tc>
                  <a:txBody>
                    <a:bodyPr/>
                    <a:lstStyle/>
                    <a:p>
                      <a:pPr marL="140335" indent="-140335">
                        <a:spcAft>
                          <a:spcPts val="0"/>
                        </a:spcAft>
                        <a:tabLst>
                          <a:tab pos="140335" algn="l"/>
                        </a:tabLst>
                      </a:pPr>
                      <a:r>
                        <a:rPr lang="fr-FR" sz="900">
                          <a:solidFill>
                            <a:srgbClr val="000000"/>
                          </a:solidFill>
                          <a:latin typeface="+mn-lt"/>
                          <a:ea typeface="Times New Roman"/>
                          <a:cs typeface="Arial"/>
                        </a:rPr>
                        <a:t>Jean-Francois Piollé, IFREMER, France</a:t>
                      </a:r>
                      <a:endParaRPr lang="en-GB" sz="1100">
                        <a:latin typeface="+mn-lt"/>
                        <a:ea typeface="Times New Roman"/>
                        <a:cs typeface="Times New Roman"/>
                      </a:endParaRPr>
                    </a:p>
                  </a:txBody>
                  <a:tcPr marL="68580" marR="68580" marT="0" marB="0">
                    <a:lnL>
                      <a:noFill/>
                    </a:lnL>
                    <a:lnR>
                      <a:noFill/>
                    </a:lnR>
                    <a:lnT>
                      <a:noFill/>
                    </a:lnT>
                    <a:lnB>
                      <a:noFill/>
                    </a:lnB>
                  </a:tcPr>
                </a:tc>
                <a:tc>
                  <a:txBody>
                    <a:bodyPr/>
                    <a:lstStyle/>
                    <a:p>
                      <a:pPr marL="125730" indent="-125730">
                        <a:spcAft>
                          <a:spcPts val="0"/>
                        </a:spcAft>
                        <a:tabLst>
                          <a:tab pos="125730" algn="l"/>
                        </a:tabLst>
                      </a:pPr>
                      <a:r>
                        <a:rPr lang="en-US" sz="900">
                          <a:solidFill>
                            <a:srgbClr val="000000"/>
                          </a:solidFill>
                          <a:latin typeface="+mn-lt"/>
                          <a:ea typeface="Times New Roman"/>
                          <a:cs typeface="Arial"/>
                        </a:rPr>
                        <a:t>Matt Martin, MetOffice, UK</a:t>
                      </a:r>
                      <a:endParaRPr lang="en-GB" sz="1100">
                        <a:latin typeface="+mn-lt"/>
                        <a:ea typeface="Times New Roman"/>
                        <a:cs typeface="Times New Roman"/>
                      </a:endParaRPr>
                    </a:p>
                  </a:txBody>
                  <a:tcPr marL="68580" marR="68580" marT="0" marB="0">
                    <a:lnL>
                      <a:noFill/>
                    </a:lnL>
                    <a:lnR>
                      <a:noFill/>
                    </a:lnR>
                    <a:lnT>
                      <a:noFill/>
                    </a:lnT>
                    <a:lnB>
                      <a:noFill/>
                    </a:lnB>
                  </a:tcPr>
                </a:tc>
                <a:tc>
                  <a:txBody>
                    <a:bodyPr/>
                    <a:lstStyle/>
                    <a:p>
                      <a:pPr marL="147320" indent="-147320">
                        <a:spcAft>
                          <a:spcPts val="0"/>
                        </a:spcAft>
                        <a:tabLst>
                          <a:tab pos="147320" algn="l"/>
                        </a:tabLst>
                      </a:pPr>
                      <a:endParaRPr lang="en-US" sz="900" dirty="0">
                        <a:solidFill>
                          <a:srgbClr val="000000"/>
                        </a:solidFill>
                        <a:latin typeface="+mn-lt"/>
                        <a:ea typeface="Times New Roman"/>
                        <a:cs typeface="Arial"/>
                      </a:endParaRPr>
                    </a:p>
                  </a:txBody>
                  <a:tcPr marL="68580" marR="68580" marT="0" marB="0">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685800" y="0"/>
            <a:ext cx="7772400" cy="1143000"/>
          </a:xfrm>
        </p:spPr>
        <p:txBody>
          <a:bodyPr/>
          <a:lstStyle/>
          <a:p>
            <a:r>
              <a:rPr lang="en-US" dirty="0"/>
              <a:t>     MISST – US </a:t>
            </a:r>
            <a:r>
              <a:rPr lang="en-US" dirty="0" smtClean="0"/>
              <a:t>Component of GHRSST</a:t>
            </a:r>
            <a:endParaRPr lang="en-US" dirty="0"/>
          </a:p>
        </p:txBody>
      </p:sp>
      <p:sp>
        <p:nvSpPr>
          <p:cNvPr id="214019" name="Rectangle 3"/>
          <p:cNvSpPr>
            <a:spLocks noGrp="1" noChangeArrowheads="1"/>
          </p:cNvSpPr>
          <p:nvPr>
            <p:ph type="body" idx="1"/>
          </p:nvPr>
        </p:nvSpPr>
        <p:spPr>
          <a:xfrm>
            <a:off x="457200" y="1066800"/>
            <a:ext cx="8458200" cy="5334000"/>
          </a:xfrm>
        </p:spPr>
        <p:txBody>
          <a:bodyPr/>
          <a:lstStyle/>
          <a:p>
            <a:pPr algn="ctr">
              <a:buFontTx/>
              <a:buNone/>
            </a:pPr>
            <a:r>
              <a:rPr lang="en-US" sz="4000" b="1" dirty="0">
                <a:solidFill>
                  <a:srgbClr val="CC3300"/>
                </a:solidFill>
              </a:rPr>
              <a:t>www.misst.org</a:t>
            </a:r>
          </a:p>
          <a:p>
            <a:pPr>
              <a:buFontTx/>
              <a:buNone/>
            </a:pPr>
            <a:r>
              <a:rPr lang="en-US" sz="2800" b="1" dirty="0"/>
              <a:t>PO.DAAC GHRSST data server</a:t>
            </a:r>
          </a:p>
          <a:p>
            <a:pPr>
              <a:buFontTx/>
              <a:buNone/>
            </a:pPr>
            <a:r>
              <a:rPr lang="en-US" sz="2800" dirty="0"/>
              <a:t>	</a:t>
            </a:r>
            <a:r>
              <a:rPr lang="en-US" sz="2800" dirty="0">
                <a:solidFill>
                  <a:srgbClr val="CC3300"/>
                </a:solidFill>
              </a:rPr>
              <a:t>http://ghrsst.jpl.nasa.gov</a:t>
            </a:r>
          </a:p>
          <a:p>
            <a:pPr>
              <a:buFontTx/>
              <a:buNone/>
            </a:pPr>
            <a:r>
              <a:rPr lang="en-US" sz="2800" dirty="0"/>
              <a:t>26 scientist partners in US</a:t>
            </a:r>
          </a:p>
          <a:p>
            <a:pPr>
              <a:buFontTx/>
              <a:buNone/>
            </a:pPr>
            <a:r>
              <a:rPr lang="en-US" sz="2800" dirty="0"/>
              <a:t>-All current and future US satellite SSTs in GHRSST format</a:t>
            </a:r>
          </a:p>
          <a:p>
            <a:pPr>
              <a:buFontTx/>
              <a:buNone/>
            </a:pPr>
            <a:r>
              <a:rPr lang="en-US" sz="2800" dirty="0"/>
              <a:t>-Multiple blended SST products</a:t>
            </a:r>
          </a:p>
          <a:p>
            <a:pPr>
              <a:buFontTx/>
              <a:buNone/>
            </a:pPr>
            <a:r>
              <a:rPr lang="en-US" sz="2800" dirty="0"/>
              <a:t>-Research </a:t>
            </a:r>
          </a:p>
          <a:p>
            <a:pPr>
              <a:buFontTx/>
              <a:buNone/>
            </a:pPr>
            <a:r>
              <a:rPr lang="en-US" sz="2800" dirty="0"/>
              <a:t>-Improve error representation</a:t>
            </a:r>
          </a:p>
          <a:p>
            <a:pPr>
              <a:buFontTx/>
              <a:buNone/>
            </a:pPr>
            <a:r>
              <a:rPr lang="en-US" sz="2800" dirty="0"/>
              <a:t>-Improve use by IOOS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pPr>
              <a:defRPr/>
            </a:pPr>
            <a:r>
              <a:rPr lang="en-US" smtClean="0"/>
              <a:t>OCRT Meeting, Seattle, April 24, 2012</a:t>
            </a:r>
            <a:endParaRPr lang="en-US"/>
          </a:p>
        </p:txBody>
      </p:sp>
      <p:sp>
        <p:nvSpPr>
          <p:cNvPr id="8" name="Slide Number Placeholder 6"/>
          <p:cNvSpPr>
            <a:spLocks noGrp="1"/>
          </p:cNvSpPr>
          <p:nvPr>
            <p:ph type="sldNum" sz="quarter" idx="12"/>
          </p:nvPr>
        </p:nvSpPr>
        <p:spPr/>
        <p:txBody>
          <a:bodyPr/>
          <a:lstStyle/>
          <a:p>
            <a:pPr>
              <a:defRPr/>
            </a:pPr>
            <a:fld id="{BCE8F71C-2E3B-44EB-89AA-E6C6B174724D}" type="slidenum">
              <a:rPr lang="en-US"/>
              <a:pPr>
                <a:defRPr/>
              </a:pPr>
              <a:t>25</a:t>
            </a:fld>
            <a:endParaRPr lang="en-US"/>
          </a:p>
        </p:txBody>
      </p:sp>
      <p:sp>
        <p:nvSpPr>
          <p:cNvPr id="33796" name="Rectangle 2"/>
          <p:cNvSpPr>
            <a:spLocks noGrp="1" noChangeArrowheads="1"/>
          </p:cNvSpPr>
          <p:nvPr>
            <p:ph type="title"/>
          </p:nvPr>
        </p:nvSpPr>
        <p:spPr>
          <a:xfrm>
            <a:off x="1828800" y="304800"/>
            <a:ext cx="6019800" cy="792163"/>
          </a:xfrm>
        </p:spPr>
        <p:txBody>
          <a:bodyPr/>
          <a:lstStyle/>
          <a:p>
            <a:pPr algn="l" eaLnBrk="1" hangingPunct="1"/>
            <a:r>
              <a:rPr lang="en-US" sz="3600" dirty="0" smtClean="0"/>
              <a:t>Questions?</a:t>
            </a:r>
          </a:p>
        </p:txBody>
      </p:sp>
      <p:pic>
        <p:nvPicPr>
          <p:cNvPr id="33798" name="Picture 4" descr="MT-jul9-19,05sst4n"/>
          <p:cNvPicPr>
            <a:picLocks noChangeAspect="1" noChangeArrowheads="1"/>
          </p:cNvPicPr>
          <p:nvPr>
            <p:ph sz="half" idx="2"/>
          </p:nvPr>
        </p:nvPicPr>
        <p:blipFill>
          <a:blip r:embed="rId3" cstate="print"/>
          <a:srcRect/>
          <a:stretch>
            <a:fillRect/>
          </a:stretch>
        </p:blipFill>
        <p:spPr>
          <a:xfrm>
            <a:off x="0" y="1219200"/>
            <a:ext cx="9144000" cy="3001963"/>
          </a:xfrm>
          <a:noFill/>
        </p:spPr>
      </p:pic>
      <p:sp>
        <p:nvSpPr>
          <p:cNvPr id="33800" name="Rectangle 6"/>
          <p:cNvSpPr>
            <a:spLocks noChangeArrowheads="1"/>
          </p:cNvSpPr>
          <p:nvPr/>
        </p:nvSpPr>
        <p:spPr bwMode="auto">
          <a:xfrm>
            <a:off x="762000" y="4495800"/>
            <a:ext cx="7162800" cy="461665"/>
          </a:xfrm>
          <a:prstGeom prst="rect">
            <a:avLst/>
          </a:prstGeom>
          <a:noFill/>
          <a:ln w="9525">
            <a:noFill/>
            <a:miter lim="800000"/>
            <a:headEnd/>
            <a:tailEnd/>
          </a:ln>
        </p:spPr>
        <p:txBody>
          <a:bodyPr>
            <a:spAutoFit/>
          </a:bodyPr>
          <a:lstStyle/>
          <a:p>
            <a:r>
              <a:rPr lang="en-US" sz="2400" dirty="0" smtClean="0">
                <a:solidFill>
                  <a:srgbClr val="CC0000"/>
                </a:solidFill>
                <a:latin typeface="Times New Roman" pitchFamily="18" charset="0"/>
              </a:rPr>
              <a:t>Questions </a:t>
            </a:r>
            <a:r>
              <a:rPr lang="en-US" sz="2400" dirty="0">
                <a:solidFill>
                  <a:srgbClr val="CC0000"/>
                </a:solidFill>
                <a:latin typeface="Times New Roman" pitchFamily="18" charset="0"/>
              </a:rPr>
              <a:t>about </a:t>
            </a:r>
            <a:r>
              <a:rPr lang="en-US" sz="2400" dirty="0" smtClean="0">
                <a:solidFill>
                  <a:srgbClr val="CC0000"/>
                </a:solidFill>
                <a:latin typeface="Times New Roman" pitchFamily="18" charset="0"/>
              </a:rPr>
              <a:t>GHRSST: pminnett@rsmas.miami.edu</a:t>
            </a:r>
            <a:endParaRPr lang="en-US" sz="2400" dirty="0">
              <a:solidFill>
                <a:srgbClr val="CC0000"/>
              </a:solidFill>
              <a:latin typeface="Times New Roman" pitchFamily="18" charset="0"/>
            </a:endParaRPr>
          </a:p>
        </p:txBody>
      </p:sp>
      <p:sp>
        <p:nvSpPr>
          <p:cNvPr id="9" name="Text Placeholder 8"/>
          <p:cNvSpPr>
            <a:spLocks noGrp="1"/>
          </p:cNvSpPr>
          <p:nvPr>
            <p:ph type="body" sz="half" idx="1"/>
          </p:nvPr>
        </p:nvSpPr>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3" name="Straight Arrow Connector 42"/>
          <p:cNvCxnSpPr>
            <a:stCxn id="8" idx="4"/>
          </p:cNvCxnSpPr>
          <p:nvPr/>
        </p:nvCxnSpPr>
        <p:spPr>
          <a:xfrm>
            <a:off x="4419600" y="1066800"/>
            <a:ext cx="76200" cy="2362200"/>
          </a:xfrm>
          <a:prstGeom prst="straightConnector1">
            <a:avLst/>
          </a:prstGeom>
          <a:ln w="50800">
            <a:solidFill>
              <a:srgbClr val="00B0F0"/>
            </a:solidFill>
            <a:tailEnd type="none"/>
          </a:ln>
        </p:spPr>
        <p:style>
          <a:lnRef idx="1">
            <a:schemeClr val="accent1"/>
          </a:lnRef>
          <a:fillRef idx="0">
            <a:schemeClr val="accent1"/>
          </a:fillRef>
          <a:effectRef idx="0">
            <a:schemeClr val="accent1"/>
          </a:effectRef>
          <a:fontRef idx="minor">
            <a:schemeClr val="tx1"/>
          </a:fontRef>
        </p:style>
      </p:cxnSp>
      <p:sp>
        <p:nvSpPr>
          <p:cNvPr id="115" name="Arc 114"/>
          <p:cNvSpPr/>
          <p:nvPr/>
        </p:nvSpPr>
        <p:spPr>
          <a:xfrm rot="16249732" flipH="1" flipV="1">
            <a:off x="4797828" y="2749381"/>
            <a:ext cx="774045" cy="1367047"/>
          </a:xfrm>
          <a:prstGeom prst="arc">
            <a:avLst>
              <a:gd name="adj1" fmla="val 20895570"/>
              <a:gd name="adj2" fmla="val 5347130"/>
            </a:avLst>
          </a:prstGeom>
          <a:ln w="50800">
            <a:solidFill>
              <a:srgbClr val="00B0F0"/>
            </a:solidFill>
            <a:headEnd type="arrow" w="sm" len="sm"/>
            <a:tailEnd w="sm"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2" name="Straight Arrow Connector 31"/>
          <p:cNvCxnSpPr>
            <a:stCxn id="8" idx="4"/>
            <a:endCxn id="103" idx="2"/>
          </p:cNvCxnSpPr>
          <p:nvPr/>
        </p:nvCxnSpPr>
        <p:spPr>
          <a:xfrm flipH="1">
            <a:off x="3808428" y="1066800"/>
            <a:ext cx="611172" cy="3259028"/>
          </a:xfrm>
          <a:prstGeom prst="straightConnector1">
            <a:avLst/>
          </a:prstGeom>
          <a:ln w="508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45" name="Diamond 44"/>
          <p:cNvSpPr/>
          <p:nvPr/>
        </p:nvSpPr>
        <p:spPr>
          <a:xfrm>
            <a:off x="3962400" y="1371600"/>
            <a:ext cx="2438400" cy="1447800"/>
          </a:xfrm>
          <a:prstGeom prst="diamond">
            <a:avLst/>
          </a:prstGeom>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latin typeface="Times New Roman" pitchFamily="18" charset="0"/>
                <a:cs typeface="Times New Roman" pitchFamily="18" charset="0"/>
              </a:rPr>
              <a:t>Significant differences between SI &amp; non-SI uncertainties ?</a:t>
            </a:r>
            <a:endParaRPr lang="en-US" sz="2000" dirty="0">
              <a:solidFill>
                <a:schemeClr val="tx1"/>
              </a:solidFill>
              <a:latin typeface="Times New Roman" pitchFamily="18" charset="0"/>
              <a:cs typeface="Times New Roman" pitchFamily="18" charset="0"/>
            </a:endParaRPr>
          </a:p>
        </p:txBody>
      </p:sp>
      <p:grpSp>
        <p:nvGrpSpPr>
          <p:cNvPr id="2" name="Group 5"/>
          <p:cNvGrpSpPr/>
          <p:nvPr/>
        </p:nvGrpSpPr>
        <p:grpSpPr>
          <a:xfrm>
            <a:off x="7239000" y="3429000"/>
            <a:ext cx="1447800" cy="1066800"/>
            <a:chOff x="846667" y="1608667"/>
            <a:chExt cx="1905000" cy="1295400"/>
          </a:xfrm>
        </p:grpSpPr>
        <p:sp>
          <p:nvSpPr>
            <p:cNvPr id="4" name="Oval 3"/>
            <p:cNvSpPr/>
            <p:nvPr/>
          </p:nvSpPr>
          <p:spPr>
            <a:xfrm>
              <a:off x="846667" y="1608667"/>
              <a:ext cx="1905000" cy="1295400"/>
            </a:xfrm>
            <a:prstGeom prst="ellipse">
              <a:avLst/>
            </a:prstGeom>
            <a:solidFill>
              <a:srgbClr val="00B0F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99067" y="1761067"/>
              <a:ext cx="1524000" cy="553998"/>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Ship radiometer measurements </a:t>
              </a:r>
              <a:endParaRPr lang="en-US" sz="1200" dirty="0">
                <a:latin typeface="Times New Roman" pitchFamily="18" charset="0"/>
                <a:cs typeface="Times New Roman" pitchFamily="18" charset="0"/>
              </a:endParaRPr>
            </a:p>
          </p:txBody>
        </p:sp>
      </p:grpSp>
      <p:sp>
        <p:nvSpPr>
          <p:cNvPr id="7" name="Oval 6"/>
          <p:cNvSpPr/>
          <p:nvPr/>
        </p:nvSpPr>
        <p:spPr>
          <a:xfrm>
            <a:off x="4114800" y="5410200"/>
            <a:ext cx="1752600" cy="1447800"/>
          </a:xfrm>
          <a:prstGeom prst="ellipse">
            <a:avLst/>
          </a:prstGeom>
          <a:solidFill>
            <a:srgbClr val="00B0F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Times New Roman" pitchFamily="18" charset="0"/>
                <a:cs typeface="Times New Roman" pitchFamily="18" charset="0"/>
              </a:rPr>
              <a:t>Laboratory </a:t>
            </a:r>
          </a:p>
          <a:p>
            <a:pPr algn="ctr"/>
            <a:r>
              <a:rPr lang="en-US" sz="1200" dirty="0" smtClean="0">
                <a:solidFill>
                  <a:schemeClr val="tx1"/>
                </a:solidFill>
                <a:latin typeface="Times New Roman" pitchFamily="18" charset="0"/>
                <a:cs typeface="Times New Roman" pitchFamily="18" charset="0"/>
              </a:rPr>
              <a:t>water-bath blackbody calibrator</a:t>
            </a:r>
            <a:endParaRPr lang="en-US" sz="1200" dirty="0">
              <a:solidFill>
                <a:schemeClr val="tx1"/>
              </a:solidFill>
              <a:latin typeface="Times New Roman" pitchFamily="18" charset="0"/>
              <a:cs typeface="Times New Roman" pitchFamily="18" charset="0"/>
            </a:endParaRPr>
          </a:p>
        </p:txBody>
      </p:sp>
      <p:sp>
        <p:nvSpPr>
          <p:cNvPr id="8" name="Oval 7"/>
          <p:cNvSpPr/>
          <p:nvPr/>
        </p:nvSpPr>
        <p:spPr>
          <a:xfrm>
            <a:off x="3733800" y="228600"/>
            <a:ext cx="1371600" cy="838200"/>
          </a:xfrm>
          <a:prstGeom prst="ellipse">
            <a:avLst/>
          </a:prstGeom>
          <a:solidFill>
            <a:srgbClr val="00B0F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Times New Roman" pitchFamily="18" charset="0"/>
                <a:cs typeface="Times New Roman" pitchFamily="18" charset="0"/>
              </a:rPr>
              <a:t>Satellite-derived SSTs and uncertainties</a:t>
            </a:r>
          </a:p>
        </p:txBody>
      </p:sp>
      <p:sp>
        <p:nvSpPr>
          <p:cNvPr id="9" name="Rounded Rectangle 8"/>
          <p:cNvSpPr/>
          <p:nvPr/>
        </p:nvSpPr>
        <p:spPr>
          <a:xfrm>
            <a:off x="2971800" y="5791200"/>
            <a:ext cx="1371600" cy="914400"/>
          </a:xfrm>
          <a:prstGeom prst="round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Times New Roman" pitchFamily="18" charset="0"/>
                <a:cs typeface="Times New Roman" pitchFamily="18" charset="0"/>
              </a:rPr>
              <a:t>SI-traceable thermometers</a:t>
            </a:r>
            <a:endParaRPr lang="en-US" sz="1200" dirty="0">
              <a:solidFill>
                <a:schemeClr val="tx1"/>
              </a:solidFill>
              <a:latin typeface="Times New Roman" pitchFamily="18" charset="0"/>
              <a:cs typeface="Times New Roman" pitchFamily="18" charset="0"/>
            </a:endParaRPr>
          </a:p>
        </p:txBody>
      </p:sp>
      <p:sp>
        <p:nvSpPr>
          <p:cNvPr id="19" name="Rectangle 18"/>
          <p:cNvSpPr/>
          <p:nvPr/>
        </p:nvSpPr>
        <p:spPr>
          <a:xfrm>
            <a:off x="5791200" y="4800600"/>
            <a:ext cx="2971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Times New Roman" pitchFamily="18" charset="0"/>
                <a:cs typeface="Times New Roman" pitchFamily="18" charset="0"/>
              </a:rPr>
              <a:t>Laboratory calibration</a:t>
            </a:r>
            <a:endParaRPr lang="en-US" sz="1200" dirty="0">
              <a:solidFill>
                <a:schemeClr val="tx1"/>
              </a:solidFill>
              <a:latin typeface="Times New Roman" pitchFamily="18" charset="0"/>
              <a:cs typeface="Times New Roman" pitchFamily="18" charset="0"/>
            </a:endParaRPr>
          </a:p>
        </p:txBody>
      </p:sp>
      <p:sp>
        <p:nvSpPr>
          <p:cNvPr id="20" name="Rectangle 19"/>
          <p:cNvSpPr/>
          <p:nvPr/>
        </p:nvSpPr>
        <p:spPr>
          <a:xfrm>
            <a:off x="1066800" y="4191000"/>
            <a:ext cx="1828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Times New Roman" pitchFamily="18" charset="0"/>
                <a:cs typeface="Times New Roman" pitchFamily="18" charset="0"/>
              </a:rPr>
              <a:t>Matchup analysis of non-SI collocated measurements</a:t>
            </a:r>
            <a:endParaRPr lang="en-US" sz="1200" dirty="0">
              <a:solidFill>
                <a:schemeClr val="tx1"/>
              </a:solidFill>
              <a:latin typeface="Times New Roman" pitchFamily="18" charset="0"/>
              <a:cs typeface="Times New Roman" pitchFamily="18" charset="0"/>
            </a:endParaRPr>
          </a:p>
        </p:txBody>
      </p:sp>
      <p:sp>
        <p:nvSpPr>
          <p:cNvPr id="68" name="Snip Diagonal Corner Rectangle 67"/>
          <p:cNvSpPr/>
          <p:nvPr/>
        </p:nvSpPr>
        <p:spPr>
          <a:xfrm>
            <a:off x="6705600" y="228600"/>
            <a:ext cx="2133600" cy="1371600"/>
          </a:xfrm>
          <a:prstGeom prst="snip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prstClr val="black"/>
                </a:solidFill>
                <a:latin typeface="Times New Roman" pitchFamily="18" charset="0"/>
                <a:cs typeface="Times New Roman" pitchFamily="18" charset="0"/>
              </a:rPr>
              <a:t>CDR of SST</a:t>
            </a:r>
          </a:p>
        </p:txBody>
      </p:sp>
      <p:sp>
        <p:nvSpPr>
          <p:cNvPr id="72" name="Trapezoid 71"/>
          <p:cNvSpPr/>
          <p:nvPr/>
        </p:nvSpPr>
        <p:spPr>
          <a:xfrm>
            <a:off x="6934200" y="2286000"/>
            <a:ext cx="1828800" cy="682752"/>
          </a:xfrm>
          <a:prstGeom prst="trapezoi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latin typeface="Times New Roman" pitchFamily="18" charset="0"/>
                <a:cs typeface="Times New Roman" pitchFamily="18" charset="0"/>
              </a:rPr>
              <a:t>SI Traceable  uncertainty budget</a:t>
            </a:r>
            <a:endParaRPr lang="en-US" sz="1200" dirty="0">
              <a:solidFill>
                <a:schemeClr val="bg1"/>
              </a:solidFill>
              <a:latin typeface="Times New Roman" pitchFamily="18" charset="0"/>
              <a:cs typeface="Times New Roman" pitchFamily="18" charset="0"/>
            </a:endParaRPr>
          </a:p>
        </p:txBody>
      </p:sp>
      <p:sp>
        <p:nvSpPr>
          <p:cNvPr id="25" name="Rectangle 24"/>
          <p:cNvSpPr/>
          <p:nvPr/>
        </p:nvSpPr>
        <p:spPr>
          <a:xfrm>
            <a:off x="838200" y="1981200"/>
            <a:ext cx="2057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Times New Roman" pitchFamily="18" charset="0"/>
                <a:cs typeface="Times New Roman" pitchFamily="18" charset="0"/>
              </a:rPr>
              <a:t>Derivation of SST from satellite measurements </a:t>
            </a:r>
            <a:endParaRPr lang="en-US" sz="1200" dirty="0">
              <a:solidFill>
                <a:schemeClr val="tx1"/>
              </a:solidFill>
              <a:latin typeface="Times New Roman" pitchFamily="18" charset="0"/>
              <a:cs typeface="Times New Roman" pitchFamily="18" charset="0"/>
            </a:endParaRPr>
          </a:p>
        </p:txBody>
      </p:sp>
      <p:sp>
        <p:nvSpPr>
          <p:cNvPr id="27" name="Oval 26"/>
          <p:cNvSpPr/>
          <p:nvPr/>
        </p:nvSpPr>
        <p:spPr>
          <a:xfrm>
            <a:off x="838200" y="228600"/>
            <a:ext cx="1524000" cy="990600"/>
          </a:xfrm>
          <a:prstGeom prst="ellipse">
            <a:avLst/>
          </a:prstGeom>
          <a:solidFill>
            <a:srgbClr val="00B0F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Times New Roman" pitchFamily="18" charset="0"/>
                <a:cs typeface="Times New Roman" pitchFamily="18" charset="0"/>
              </a:rPr>
              <a:t>Multi-year satellite radiometer measurements</a:t>
            </a:r>
            <a:endParaRPr lang="en-US" sz="1200" dirty="0">
              <a:solidFill>
                <a:schemeClr val="tx1"/>
              </a:solidFill>
              <a:latin typeface="Times New Roman" pitchFamily="18" charset="0"/>
              <a:cs typeface="Times New Roman" pitchFamily="18" charset="0"/>
            </a:endParaRPr>
          </a:p>
        </p:txBody>
      </p:sp>
      <p:sp>
        <p:nvSpPr>
          <p:cNvPr id="41" name="Arc 40"/>
          <p:cNvSpPr/>
          <p:nvPr/>
        </p:nvSpPr>
        <p:spPr>
          <a:xfrm rot="16200000" flipV="1">
            <a:off x="3200401" y="152399"/>
            <a:ext cx="1066800" cy="2133601"/>
          </a:xfrm>
          <a:prstGeom prst="arc">
            <a:avLst>
              <a:gd name="adj1" fmla="val 21503842"/>
              <a:gd name="adj2" fmla="val 5379545"/>
            </a:avLst>
          </a:prstGeom>
          <a:ln w="50800">
            <a:solidFill>
              <a:srgbClr val="00B050"/>
            </a:solidFill>
            <a:headEnd type="arrow" w="sm" len="sm"/>
            <a:tailEnd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Oval 55"/>
          <p:cNvSpPr/>
          <p:nvPr/>
        </p:nvSpPr>
        <p:spPr>
          <a:xfrm>
            <a:off x="533400" y="5562600"/>
            <a:ext cx="1524000" cy="1143000"/>
          </a:xfrm>
          <a:prstGeom prst="ellipse">
            <a:avLst/>
          </a:prstGeom>
          <a:solidFill>
            <a:srgbClr val="00B0F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Times New Roman" pitchFamily="18" charset="0"/>
                <a:cs typeface="Times New Roman" pitchFamily="18" charset="0"/>
              </a:rPr>
              <a:t>Non-SI  traceable in situ measurements </a:t>
            </a:r>
            <a:endParaRPr lang="en-US" sz="1200" dirty="0">
              <a:solidFill>
                <a:schemeClr val="tx1"/>
              </a:solidFill>
              <a:latin typeface="Times New Roman" pitchFamily="18" charset="0"/>
              <a:cs typeface="Times New Roman" pitchFamily="18" charset="0"/>
            </a:endParaRPr>
          </a:p>
        </p:txBody>
      </p:sp>
      <p:sp>
        <p:nvSpPr>
          <p:cNvPr id="58" name="Arc 57"/>
          <p:cNvSpPr/>
          <p:nvPr/>
        </p:nvSpPr>
        <p:spPr>
          <a:xfrm rot="16200000" flipV="1">
            <a:off x="5372100" y="4686300"/>
            <a:ext cx="762000" cy="1447800"/>
          </a:xfrm>
          <a:prstGeom prst="arc">
            <a:avLst>
              <a:gd name="adj1" fmla="val 21367967"/>
              <a:gd name="adj2" fmla="val 5338834"/>
            </a:avLst>
          </a:prstGeom>
          <a:ln w="50800">
            <a:solidFill>
              <a:srgbClr val="00B0F0"/>
            </a:solidFill>
            <a:headEnd type="arrow" w="sm" len="sm"/>
            <a:tailEnd w="sm"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6" name="Straight Arrow Connector 75"/>
          <p:cNvCxnSpPr>
            <a:stCxn id="8" idx="6"/>
          </p:cNvCxnSpPr>
          <p:nvPr/>
        </p:nvCxnSpPr>
        <p:spPr>
          <a:xfrm>
            <a:off x="5105400" y="647700"/>
            <a:ext cx="1617182" cy="125049"/>
          </a:xfrm>
          <a:prstGeom prst="straightConnector1">
            <a:avLst/>
          </a:prstGeom>
          <a:ln w="50800">
            <a:solidFill>
              <a:srgbClr val="00B0F0"/>
            </a:solidFill>
            <a:headEnd w="sm" len="med"/>
            <a:tailEnd type="arrow" w="sm" len="sm"/>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5257800" y="3352800"/>
            <a:ext cx="1676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Times New Roman" pitchFamily="18" charset="0"/>
                <a:cs typeface="Times New Roman" pitchFamily="18" charset="0"/>
              </a:rPr>
              <a:t>Matchup analysis of  SI collocated measurements</a:t>
            </a:r>
            <a:endParaRPr lang="en-US" sz="1200" dirty="0">
              <a:solidFill>
                <a:schemeClr val="tx1"/>
              </a:solidFill>
              <a:latin typeface="Times New Roman" pitchFamily="18" charset="0"/>
              <a:cs typeface="Times New Roman" pitchFamily="18" charset="0"/>
            </a:endParaRPr>
          </a:p>
        </p:txBody>
      </p:sp>
      <p:sp>
        <p:nvSpPr>
          <p:cNvPr id="31" name="Oval 30"/>
          <p:cNvSpPr/>
          <p:nvPr/>
        </p:nvSpPr>
        <p:spPr>
          <a:xfrm>
            <a:off x="7467600" y="5715000"/>
            <a:ext cx="1371600" cy="1143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Times New Roman" pitchFamily="18" charset="0"/>
                <a:cs typeface="Times New Roman" pitchFamily="18" charset="0"/>
              </a:rPr>
              <a:t>SI-standard blackbody calibrator</a:t>
            </a:r>
            <a:endParaRPr lang="en-US" sz="1200" dirty="0">
              <a:solidFill>
                <a:schemeClr val="tx1"/>
              </a:solidFill>
              <a:latin typeface="Times New Roman" pitchFamily="18" charset="0"/>
              <a:cs typeface="Times New Roman" pitchFamily="18" charset="0"/>
            </a:endParaRPr>
          </a:p>
        </p:txBody>
      </p:sp>
      <p:sp>
        <p:nvSpPr>
          <p:cNvPr id="49" name="Trapezoid 48"/>
          <p:cNvSpPr/>
          <p:nvPr/>
        </p:nvSpPr>
        <p:spPr>
          <a:xfrm>
            <a:off x="1676400" y="2971800"/>
            <a:ext cx="1828800" cy="533400"/>
          </a:xfrm>
          <a:prstGeom prst="trapezoi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Times New Roman" pitchFamily="18" charset="0"/>
                <a:cs typeface="Times New Roman" pitchFamily="18" charset="0"/>
              </a:rPr>
              <a:t>Non – SI  Traceable uncertainty budget </a:t>
            </a:r>
            <a:endParaRPr lang="en-US" sz="1200" dirty="0">
              <a:solidFill>
                <a:schemeClr val="tx1"/>
              </a:solidFill>
              <a:latin typeface="Times New Roman" pitchFamily="18" charset="0"/>
              <a:cs typeface="Times New Roman" pitchFamily="18" charset="0"/>
            </a:endParaRPr>
          </a:p>
        </p:txBody>
      </p:sp>
      <p:sp>
        <p:nvSpPr>
          <p:cNvPr id="10" name="Rounded Rectangle 9"/>
          <p:cNvSpPr/>
          <p:nvPr/>
        </p:nvSpPr>
        <p:spPr>
          <a:xfrm>
            <a:off x="5638800" y="5791200"/>
            <a:ext cx="2057400" cy="914400"/>
          </a:xfrm>
          <a:prstGeom prst="round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Times New Roman" pitchFamily="18" charset="0"/>
                <a:cs typeface="Times New Roman" pitchFamily="18" charset="0"/>
              </a:rPr>
              <a:t>  Radiometric characterization</a:t>
            </a:r>
          </a:p>
          <a:p>
            <a:pPr algn="ctr"/>
            <a:r>
              <a:rPr lang="en-US" sz="1200" dirty="0" smtClean="0">
                <a:solidFill>
                  <a:schemeClr val="tx1"/>
                </a:solidFill>
                <a:latin typeface="Times New Roman" pitchFamily="18" charset="0"/>
                <a:cs typeface="Times New Roman" pitchFamily="18" charset="0"/>
              </a:rPr>
              <a:t>e.g. NIST TXR </a:t>
            </a:r>
            <a:endParaRPr lang="en-US" sz="1200" dirty="0">
              <a:solidFill>
                <a:schemeClr val="tx1"/>
              </a:solidFill>
              <a:latin typeface="Times New Roman" pitchFamily="18" charset="0"/>
              <a:cs typeface="Times New Roman" pitchFamily="18" charset="0"/>
            </a:endParaRPr>
          </a:p>
        </p:txBody>
      </p:sp>
      <p:sp>
        <p:nvSpPr>
          <p:cNvPr id="57" name="TextBox 56"/>
          <p:cNvSpPr txBox="1"/>
          <p:nvPr/>
        </p:nvSpPr>
        <p:spPr>
          <a:xfrm>
            <a:off x="4038600" y="1981200"/>
            <a:ext cx="277640" cy="246221"/>
          </a:xfrm>
          <a:prstGeom prst="rect">
            <a:avLst/>
          </a:prstGeom>
          <a:noFill/>
        </p:spPr>
        <p:txBody>
          <a:bodyPr wrap="none" rtlCol="0">
            <a:spAutoFit/>
          </a:bodyPr>
          <a:lstStyle/>
          <a:p>
            <a:pPr algn="ctr"/>
            <a:r>
              <a:rPr lang="en-US" sz="1000" dirty="0" smtClean="0">
                <a:latin typeface="Times New Roman" pitchFamily="18" charset="0"/>
                <a:cs typeface="Times New Roman" pitchFamily="18" charset="0"/>
              </a:rPr>
              <a:t>Y</a:t>
            </a:r>
          </a:p>
        </p:txBody>
      </p:sp>
      <p:sp>
        <p:nvSpPr>
          <p:cNvPr id="61" name="TextBox 60"/>
          <p:cNvSpPr txBox="1"/>
          <p:nvPr/>
        </p:nvSpPr>
        <p:spPr>
          <a:xfrm>
            <a:off x="5105400" y="1447800"/>
            <a:ext cx="152400" cy="246221"/>
          </a:xfrm>
          <a:prstGeom prst="rect">
            <a:avLst/>
          </a:prstGeom>
          <a:noFill/>
        </p:spPr>
        <p:txBody>
          <a:bodyPr wrap="square" rtlCol="0">
            <a:spAutoFit/>
          </a:bodyPr>
          <a:lstStyle/>
          <a:p>
            <a:pPr algn="ctr"/>
            <a:r>
              <a:rPr lang="en-US" sz="1000" dirty="0" smtClean="0">
                <a:latin typeface="Times New Roman" pitchFamily="18" charset="0"/>
                <a:cs typeface="Times New Roman" pitchFamily="18" charset="0"/>
              </a:rPr>
              <a:t>N</a:t>
            </a:r>
          </a:p>
        </p:txBody>
      </p:sp>
      <p:cxnSp>
        <p:nvCxnSpPr>
          <p:cNvPr id="62" name="Straight Arrow Connector 61"/>
          <p:cNvCxnSpPr>
            <a:stCxn id="19" idx="0"/>
            <a:endCxn id="4" idx="3"/>
          </p:cNvCxnSpPr>
          <p:nvPr/>
        </p:nvCxnSpPr>
        <p:spPr>
          <a:xfrm flipV="1">
            <a:off x="7277100" y="4339571"/>
            <a:ext cx="173926" cy="461029"/>
          </a:xfrm>
          <a:prstGeom prst="straightConnector1">
            <a:avLst/>
          </a:prstGeom>
          <a:ln w="50800">
            <a:solidFill>
              <a:srgbClr val="00B0F0"/>
            </a:solidFill>
            <a:headEnd w="sm" len="med"/>
            <a:tailEnd type="arrow" w="sm" len="sm"/>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4" idx="2"/>
            <a:endCxn id="44" idx="3"/>
          </p:cNvCxnSpPr>
          <p:nvPr/>
        </p:nvCxnSpPr>
        <p:spPr>
          <a:xfrm flipH="1" flipV="1">
            <a:off x="6934200" y="3771900"/>
            <a:ext cx="304800" cy="190500"/>
          </a:xfrm>
          <a:prstGeom prst="straightConnector1">
            <a:avLst/>
          </a:prstGeom>
          <a:ln w="50800">
            <a:solidFill>
              <a:srgbClr val="00B0F0"/>
            </a:solidFill>
            <a:headEnd w="sm" len="med"/>
            <a:tailEnd type="arrow" w="sm" len="sm"/>
          </a:ln>
        </p:spPr>
        <p:style>
          <a:lnRef idx="1">
            <a:schemeClr val="accent1"/>
          </a:lnRef>
          <a:fillRef idx="0">
            <a:schemeClr val="accent1"/>
          </a:fillRef>
          <a:effectRef idx="0">
            <a:schemeClr val="accent1"/>
          </a:effectRef>
          <a:fontRef idx="minor">
            <a:schemeClr val="tx1"/>
          </a:fontRef>
        </p:style>
      </p:cxnSp>
      <p:sp>
        <p:nvSpPr>
          <p:cNvPr id="67" name="Arc 66"/>
          <p:cNvSpPr/>
          <p:nvPr/>
        </p:nvSpPr>
        <p:spPr>
          <a:xfrm rot="10800000" flipH="1" flipV="1">
            <a:off x="6324600" y="2209800"/>
            <a:ext cx="1257300" cy="1219200"/>
          </a:xfrm>
          <a:prstGeom prst="arc">
            <a:avLst>
              <a:gd name="adj1" fmla="val 811185"/>
              <a:gd name="adj2" fmla="val 5514219"/>
            </a:avLst>
          </a:prstGeom>
          <a:ln w="50800">
            <a:solidFill>
              <a:srgbClr val="00B0F0"/>
            </a:solidFill>
            <a:headEnd type="arrow" w="sm" len="sm"/>
            <a:tailEnd w="sm"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0" name="Straight Arrow Connector 69"/>
          <p:cNvCxnSpPr>
            <a:stCxn id="72" idx="1"/>
          </p:cNvCxnSpPr>
          <p:nvPr/>
        </p:nvCxnSpPr>
        <p:spPr>
          <a:xfrm flipH="1" flipV="1">
            <a:off x="6324600" y="2090352"/>
            <a:ext cx="694944" cy="537024"/>
          </a:xfrm>
          <a:prstGeom prst="straightConnector1">
            <a:avLst/>
          </a:prstGeom>
          <a:ln w="50800">
            <a:solidFill>
              <a:srgbClr val="00B0F0"/>
            </a:solidFill>
            <a:headEnd w="sm" len="med"/>
            <a:tailEnd type="arrow" w="sm" len="sm"/>
          </a:ln>
        </p:spPr>
        <p:style>
          <a:lnRef idx="1">
            <a:schemeClr val="accent1"/>
          </a:lnRef>
          <a:fillRef idx="0">
            <a:schemeClr val="accent1"/>
          </a:fillRef>
          <a:effectRef idx="0">
            <a:schemeClr val="accent1"/>
          </a:effectRef>
          <a:fontRef idx="minor">
            <a:schemeClr val="tx1"/>
          </a:fontRef>
        </p:style>
      </p:cxnSp>
      <p:sp>
        <p:nvSpPr>
          <p:cNvPr id="74" name="Arc 73"/>
          <p:cNvSpPr/>
          <p:nvPr/>
        </p:nvSpPr>
        <p:spPr>
          <a:xfrm rot="5400000" flipH="1" flipV="1">
            <a:off x="4305300" y="1104900"/>
            <a:ext cx="1143000" cy="609600"/>
          </a:xfrm>
          <a:prstGeom prst="arc">
            <a:avLst>
              <a:gd name="adj1" fmla="val 915312"/>
              <a:gd name="adj2" fmla="val 5514219"/>
            </a:avLst>
          </a:prstGeom>
          <a:ln w="50800">
            <a:solidFill>
              <a:srgbClr val="00B0F0"/>
            </a:solidFill>
            <a:headEnd type="arrow" w="sm" len="sm"/>
            <a:tailEnd w="sm"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5" name="Straight Arrow Connector 84"/>
          <p:cNvCxnSpPr/>
          <p:nvPr/>
        </p:nvCxnSpPr>
        <p:spPr>
          <a:xfrm flipV="1">
            <a:off x="1219200" y="2514600"/>
            <a:ext cx="0" cy="1638300"/>
          </a:xfrm>
          <a:prstGeom prst="straightConnector1">
            <a:avLst/>
          </a:prstGeom>
          <a:ln w="50800">
            <a:solidFill>
              <a:srgbClr val="00B050"/>
            </a:solidFill>
            <a:headEnd w="sm" len="med"/>
            <a:tailEnd type="arrow" w="sm" len="sm"/>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1524000" y="2552700"/>
            <a:ext cx="0" cy="1638300"/>
          </a:xfrm>
          <a:prstGeom prst="straightConnector1">
            <a:avLst/>
          </a:prstGeom>
          <a:ln w="50800">
            <a:solidFill>
              <a:srgbClr val="00B050"/>
            </a:solidFill>
            <a:headEnd w="sm" len="med"/>
            <a:tailEnd type="arrow" w="sm" len="sm"/>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endCxn id="20" idx="2"/>
          </p:cNvCxnSpPr>
          <p:nvPr/>
        </p:nvCxnSpPr>
        <p:spPr>
          <a:xfrm flipV="1">
            <a:off x="1295400" y="4876800"/>
            <a:ext cx="685800" cy="700788"/>
          </a:xfrm>
          <a:prstGeom prst="straightConnector1">
            <a:avLst/>
          </a:prstGeom>
          <a:ln w="50800">
            <a:solidFill>
              <a:srgbClr val="00B050"/>
            </a:solidFill>
            <a:headEnd w="sm" len="med"/>
            <a:tailEnd type="arrow" w="sm" len="sm"/>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5029200" y="457200"/>
            <a:ext cx="1676400" cy="114300"/>
          </a:xfrm>
          <a:prstGeom prst="straightConnector1">
            <a:avLst/>
          </a:prstGeom>
          <a:ln w="50800">
            <a:solidFill>
              <a:srgbClr val="00B050"/>
            </a:solidFill>
            <a:headEnd w="sm" len="med"/>
            <a:tailEnd type="arrow" w="sm" len="sm"/>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endCxn id="49" idx="2"/>
          </p:cNvCxnSpPr>
          <p:nvPr/>
        </p:nvCxnSpPr>
        <p:spPr>
          <a:xfrm flipV="1">
            <a:off x="2209800" y="3505200"/>
            <a:ext cx="381000" cy="647700"/>
          </a:xfrm>
          <a:prstGeom prst="straightConnector1">
            <a:avLst/>
          </a:prstGeom>
          <a:ln w="50800">
            <a:solidFill>
              <a:srgbClr val="00B050"/>
            </a:solidFill>
            <a:headEnd w="sm" len="med"/>
            <a:tailEnd type="arrow" w="sm" len="sm"/>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H="1">
            <a:off x="2895600" y="2090956"/>
            <a:ext cx="1134612" cy="42644"/>
          </a:xfrm>
          <a:prstGeom prst="straightConnector1">
            <a:avLst/>
          </a:prstGeom>
          <a:ln w="50800">
            <a:solidFill>
              <a:srgbClr val="00B050"/>
            </a:solidFill>
            <a:headEnd w="sm" len="med"/>
            <a:tailEnd type="arrow" w="sm" len="sm"/>
          </a:ln>
        </p:spPr>
        <p:style>
          <a:lnRef idx="1">
            <a:schemeClr val="accent1"/>
          </a:lnRef>
          <a:fillRef idx="0">
            <a:schemeClr val="accent1"/>
          </a:fillRef>
          <a:effectRef idx="0">
            <a:schemeClr val="accent1"/>
          </a:effectRef>
          <a:fontRef idx="minor">
            <a:schemeClr val="tx1"/>
          </a:fontRef>
        </p:style>
      </p:cxnSp>
      <p:sp>
        <p:nvSpPr>
          <p:cNvPr id="103" name="Arc 102"/>
          <p:cNvSpPr/>
          <p:nvPr/>
        </p:nvSpPr>
        <p:spPr>
          <a:xfrm rot="16200000" flipH="1">
            <a:off x="2590800" y="3429000"/>
            <a:ext cx="685800" cy="1752600"/>
          </a:xfrm>
          <a:prstGeom prst="arc">
            <a:avLst>
              <a:gd name="adj1" fmla="val 21503842"/>
              <a:gd name="adj2" fmla="val 5319339"/>
            </a:avLst>
          </a:prstGeom>
          <a:ln w="50800">
            <a:solidFill>
              <a:srgbClr val="00B050"/>
            </a:solidFill>
            <a:headEnd type="arrow" w="sm" len="sm"/>
            <a:tailEnd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9" name="Straight Arrow Connector 118"/>
          <p:cNvCxnSpPr>
            <a:stCxn id="27" idx="4"/>
          </p:cNvCxnSpPr>
          <p:nvPr/>
        </p:nvCxnSpPr>
        <p:spPr>
          <a:xfrm>
            <a:off x="1600200" y="1219200"/>
            <a:ext cx="0" cy="762000"/>
          </a:xfrm>
          <a:prstGeom prst="straightConnector1">
            <a:avLst/>
          </a:prstGeom>
          <a:ln w="50800">
            <a:solidFill>
              <a:srgbClr val="00B050"/>
            </a:solidFill>
            <a:headEnd w="sm" len="med"/>
            <a:tailEnd type="arrow" w="sm" len="sm"/>
          </a:ln>
        </p:spPr>
        <p:style>
          <a:lnRef idx="1">
            <a:schemeClr val="accent1"/>
          </a:lnRef>
          <a:fillRef idx="0">
            <a:schemeClr val="accent1"/>
          </a:fillRef>
          <a:effectRef idx="0">
            <a:schemeClr val="accent1"/>
          </a:effectRef>
          <a:fontRef idx="minor">
            <a:schemeClr val="tx1"/>
          </a:fontRef>
        </p:style>
      </p:cxnSp>
      <p:sp>
        <p:nvSpPr>
          <p:cNvPr id="53" name="Arc 52"/>
          <p:cNvSpPr/>
          <p:nvPr/>
        </p:nvSpPr>
        <p:spPr>
          <a:xfrm rot="10800000" flipH="1" flipV="1">
            <a:off x="4343400" y="2285999"/>
            <a:ext cx="837979" cy="990601"/>
          </a:xfrm>
          <a:prstGeom prst="arc">
            <a:avLst>
              <a:gd name="adj1" fmla="val 21503842"/>
              <a:gd name="adj2" fmla="val 5379545"/>
            </a:avLst>
          </a:prstGeom>
          <a:ln w="50800">
            <a:solidFill>
              <a:srgbClr val="00B050"/>
            </a:solidFill>
            <a:headEnd type="arrow" w="sm" len="sm"/>
            <a:tailEnd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6" name="Straight Arrow Connector 65"/>
          <p:cNvCxnSpPr/>
          <p:nvPr/>
        </p:nvCxnSpPr>
        <p:spPr>
          <a:xfrm>
            <a:off x="3439296" y="3235410"/>
            <a:ext cx="1326811" cy="38088"/>
          </a:xfrm>
          <a:prstGeom prst="straightConnector1">
            <a:avLst/>
          </a:prstGeom>
          <a:ln w="101600">
            <a:solidFill>
              <a:schemeClr val="bg1"/>
            </a:solidFill>
            <a:headEnd w="sm" len="med"/>
            <a:tailEnd type="none" w="sm" len="sm"/>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3429000" y="3235410"/>
            <a:ext cx="1326811" cy="38088"/>
          </a:xfrm>
          <a:prstGeom prst="straightConnector1">
            <a:avLst/>
          </a:prstGeom>
          <a:ln w="50800">
            <a:solidFill>
              <a:srgbClr val="00B050"/>
            </a:solidFill>
            <a:headEnd w="sm" len="med"/>
            <a:tailEnd type="none" w="sm" len="sm"/>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flipH="1">
            <a:off x="2667000" y="1219200"/>
            <a:ext cx="1572" cy="762000"/>
          </a:xfrm>
          <a:prstGeom prst="straightConnector1">
            <a:avLst/>
          </a:prstGeom>
          <a:ln w="50800">
            <a:solidFill>
              <a:srgbClr val="00B050"/>
            </a:solidFill>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Diamond 44"/>
          <p:cNvSpPr/>
          <p:nvPr/>
        </p:nvSpPr>
        <p:spPr>
          <a:xfrm>
            <a:off x="3352800" y="2819400"/>
            <a:ext cx="2438400" cy="1752600"/>
          </a:xfrm>
          <a:prstGeom prst="diamond">
            <a:avLst/>
          </a:prstGeom>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Times New Roman" pitchFamily="18" charset="0"/>
                <a:cs typeface="Times New Roman" pitchFamily="18" charset="0"/>
              </a:rPr>
              <a:t>Significant differences between SI &amp; non-SI uncertainties ?</a:t>
            </a:r>
            <a:endParaRPr lang="en-US" sz="1200" dirty="0">
              <a:solidFill>
                <a:schemeClr val="tx1"/>
              </a:solidFill>
              <a:latin typeface="Times New Roman" pitchFamily="18" charset="0"/>
              <a:cs typeface="Times New Roman" pitchFamily="18" charset="0"/>
            </a:endParaRPr>
          </a:p>
        </p:txBody>
      </p:sp>
      <p:sp>
        <p:nvSpPr>
          <p:cNvPr id="68" name="Snip Diagonal Corner Rectangle 67"/>
          <p:cNvSpPr/>
          <p:nvPr/>
        </p:nvSpPr>
        <p:spPr>
          <a:xfrm>
            <a:off x="3505200" y="5029200"/>
            <a:ext cx="2133600" cy="1066800"/>
          </a:xfrm>
          <a:prstGeom prst="snip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prstClr val="black"/>
                </a:solidFill>
                <a:latin typeface="Times New Roman" pitchFamily="18" charset="0"/>
                <a:cs typeface="Times New Roman" pitchFamily="18" charset="0"/>
              </a:rPr>
              <a:t>CDR of SST</a:t>
            </a:r>
          </a:p>
        </p:txBody>
      </p:sp>
      <p:sp>
        <p:nvSpPr>
          <p:cNvPr id="72" name="Trapezoid 71"/>
          <p:cNvSpPr/>
          <p:nvPr/>
        </p:nvSpPr>
        <p:spPr>
          <a:xfrm>
            <a:off x="5334000" y="2286000"/>
            <a:ext cx="1828800" cy="682752"/>
          </a:xfrm>
          <a:prstGeom prst="trapezoi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latin typeface="Times New Roman" pitchFamily="18" charset="0"/>
                <a:cs typeface="Times New Roman" pitchFamily="18" charset="0"/>
              </a:rPr>
              <a:t>SI Traceable  uncertainty budget</a:t>
            </a:r>
            <a:endParaRPr lang="en-US" sz="1200" dirty="0">
              <a:solidFill>
                <a:schemeClr val="bg1"/>
              </a:solidFill>
              <a:latin typeface="Times New Roman" pitchFamily="18" charset="0"/>
              <a:cs typeface="Times New Roman" pitchFamily="18" charset="0"/>
            </a:endParaRPr>
          </a:p>
        </p:txBody>
      </p:sp>
      <p:sp>
        <p:nvSpPr>
          <p:cNvPr id="27" name="Oval 26"/>
          <p:cNvSpPr/>
          <p:nvPr/>
        </p:nvSpPr>
        <p:spPr>
          <a:xfrm>
            <a:off x="3810000" y="381000"/>
            <a:ext cx="1524000" cy="1143000"/>
          </a:xfrm>
          <a:prstGeom prst="ellipse">
            <a:avLst/>
          </a:prstGeom>
          <a:solidFill>
            <a:srgbClr val="00B0F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Times New Roman" pitchFamily="18" charset="0"/>
                <a:cs typeface="Times New Roman" pitchFamily="18" charset="0"/>
              </a:rPr>
              <a:t>Multi-year satellite radiometer measurements of SST</a:t>
            </a:r>
            <a:endParaRPr lang="en-US" sz="1200" dirty="0">
              <a:solidFill>
                <a:schemeClr val="tx1"/>
              </a:solidFill>
              <a:latin typeface="Times New Roman" pitchFamily="18" charset="0"/>
              <a:cs typeface="Times New Roman" pitchFamily="18" charset="0"/>
            </a:endParaRPr>
          </a:p>
        </p:txBody>
      </p:sp>
      <p:cxnSp>
        <p:nvCxnSpPr>
          <p:cNvPr id="76" name="Straight Arrow Connector 75"/>
          <p:cNvCxnSpPr/>
          <p:nvPr/>
        </p:nvCxnSpPr>
        <p:spPr>
          <a:xfrm>
            <a:off x="4572000" y="4572000"/>
            <a:ext cx="0" cy="457200"/>
          </a:xfrm>
          <a:prstGeom prst="straightConnector1">
            <a:avLst/>
          </a:prstGeom>
          <a:ln w="50800">
            <a:solidFill>
              <a:srgbClr val="00B0F0"/>
            </a:solidFill>
            <a:headEnd w="sm" len="med"/>
            <a:tailEnd type="arrow" w="sm" len="sm"/>
          </a:ln>
        </p:spPr>
        <p:style>
          <a:lnRef idx="1">
            <a:schemeClr val="accent1"/>
          </a:lnRef>
          <a:fillRef idx="0">
            <a:schemeClr val="accent1"/>
          </a:fillRef>
          <a:effectRef idx="0">
            <a:schemeClr val="accent1"/>
          </a:effectRef>
          <a:fontRef idx="minor">
            <a:schemeClr val="tx1"/>
          </a:fontRef>
        </p:style>
      </p:cxnSp>
      <p:sp>
        <p:nvSpPr>
          <p:cNvPr id="49" name="Trapezoid 48"/>
          <p:cNvSpPr/>
          <p:nvPr/>
        </p:nvSpPr>
        <p:spPr>
          <a:xfrm>
            <a:off x="1905000" y="2286000"/>
            <a:ext cx="1828800" cy="685800"/>
          </a:xfrm>
          <a:prstGeom prst="trapezoi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Times New Roman" pitchFamily="18" charset="0"/>
                <a:cs typeface="Times New Roman" pitchFamily="18" charset="0"/>
              </a:rPr>
              <a:t>Non – SI  Traceable uncertainty budget </a:t>
            </a:r>
            <a:endParaRPr lang="en-US" sz="1200" dirty="0">
              <a:solidFill>
                <a:schemeClr val="tx1"/>
              </a:solidFill>
              <a:latin typeface="Times New Roman" pitchFamily="18" charset="0"/>
              <a:cs typeface="Times New Roman" pitchFamily="18" charset="0"/>
            </a:endParaRPr>
          </a:p>
        </p:txBody>
      </p:sp>
      <p:sp>
        <p:nvSpPr>
          <p:cNvPr id="57" name="TextBox 56"/>
          <p:cNvSpPr txBox="1"/>
          <p:nvPr/>
        </p:nvSpPr>
        <p:spPr>
          <a:xfrm>
            <a:off x="4419600" y="2895600"/>
            <a:ext cx="277640" cy="246221"/>
          </a:xfrm>
          <a:prstGeom prst="rect">
            <a:avLst/>
          </a:prstGeom>
          <a:noFill/>
        </p:spPr>
        <p:txBody>
          <a:bodyPr wrap="none" rtlCol="0">
            <a:spAutoFit/>
          </a:bodyPr>
          <a:lstStyle/>
          <a:p>
            <a:pPr algn="ctr"/>
            <a:r>
              <a:rPr lang="en-US" sz="1000" dirty="0" smtClean="0">
                <a:latin typeface="Times New Roman" pitchFamily="18" charset="0"/>
                <a:cs typeface="Times New Roman" pitchFamily="18" charset="0"/>
              </a:rPr>
              <a:t>Y</a:t>
            </a:r>
          </a:p>
        </p:txBody>
      </p:sp>
      <p:sp>
        <p:nvSpPr>
          <p:cNvPr id="61" name="TextBox 60"/>
          <p:cNvSpPr txBox="1"/>
          <p:nvPr/>
        </p:nvSpPr>
        <p:spPr>
          <a:xfrm>
            <a:off x="4495800" y="4191000"/>
            <a:ext cx="152400" cy="246221"/>
          </a:xfrm>
          <a:prstGeom prst="rect">
            <a:avLst/>
          </a:prstGeom>
          <a:noFill/>
        </p:spPr>
        <p:txBody>
          <a:bodyPr wrap="square" rtlCol="0">
            <a:spAutoFit/>
          </a:bodyPr>
          <a:lstStyle/>
          <a:p>
            <a:pPr algn="ctr"/>
            <a:r>
              <a:rPr lang="en-US" sz="1000" dirty="0" smtClean="0">
                <a:latin typeface="Times New Roman" pitchFamily="18" charset="0"/>
                <a:cs typeface="Times New Roman" pitchFamily="18" charset="0"/>
              </a:rPr>
              <a:t>N</a:t>
            </a:r>
          </a:p>
        </p:txBody>
      </p:sp>
      <p:cxnSp>
        <p:nvCxnSpPr>
          <p:cNvPr id="119" name="Straight Arrow Connector 118"/>
          <p:cNvCxnSpPr>
            <a:stCxn id="139" idx="0"/>
            <a:endCxn id="49" idx="0"/>
          </p:cNvCxnSpPr>
          <p:nvPr/>
        </p:nvCxnSpPr>
        <p:spPr>
          <a:xfrm flipH="1">
            <a:off x="2819400" y="1315059"/>
            <a:ext cx="607" cy="970941"/>
          </a:xfrm>
          <a:prstGeom prst="straightConnector1">
            <a:avLst/>
          </a:prstGeom>
          <a:ln w="50800">
            <a:solidFill>
              <a:srgbClr val="00B050"/>
            </a:solidFill>
            <a:headEnd w="sm" len="med"/>
            <a:tailEnd type="arrow" w="sm" len="sm"/>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142" idx="0"/>
            <a:endCxn id="72" idx="0"/>
          </p:cNvCxnSpPr>
          <p:nvPr/>
        </p:nvCxnSpPr>
        <p:spPr>
          <a:xfrm>
            <a:off x="6245761" y="1323020"/>
            <a:ext cx="2639" cy="962980"/>
          </a:xfrm>
          <a:prstGeom prst="straightConnector1">
            <a:avLst/>
          </a:prstGeom>
          <a:ln w="50800">
            <a:solidFill>
              <a:srgbClr val="00B0F0"/>
            </a:solidFill>
            <a:headEnd w="sm" len="med"/>
            <a:tailEnd type="arrow" w="sm" len="sm"/>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45" idx="0"/>
            <a:endCxn id="27" idx="4"/>
          </p:cNvCxnSpPr>
          <p:nvPr/>
        </p:nvCxnSpPr>
        <p:spPr>
          <a:xfrm flipV="1">
            <a:off x="4572000" y="1524000"/>
            <a:ext cx="0" cy="1295400"/>
          </a:xfrm>
          <a:prstGeom prst="straightConnector1">
            <a:avLst/>
          </a:prstGeom>
          <a:ln w="50800">
            <a:solidFill>
              <a:srgbClr val="00B050"/>
            </a:solidFill>
            <a:headEnd w="sm" len="med"/>
            <a:tailEnd type="arrow" w="sm" len="sm"/>
          </a:ln>
        </p:spPr>
        <p:style>
          <a:lnRef idx="1">
            <a:schemeClr val="accent1"/>
          </a:lnRef>
          <a:fillRef idx="0">
            <a:schemeClr val="accent1"/>
          </a:fillRef>
          <a:effectRef idx="0">
            <a:schemeClr val="accent1"/>
          </a:effectRef>
          <a:fontRef idx="minor">
            <a:schemeClr val="tx1"/>
          </a:fontRef>
        </p:style>
      </p:cxnSp>
      <p:sp>
        <p:nvSpPr>
          <p:cNvPr id="98" name="Arc 97"/>
          <p:cNvSpPr/>
          <p:nvPr/>
        </p:nvSpPr>
        <p:spPr>
          <a:xfrm rot="5400000" flipV="1">
            <a:off x="5652186" y="3110814"/>
            <a:ext cx="582828" cy="609600"/>
          </a:xfrm>
          <a:prstGeom prst="arc">
            <a:avLst>
              <a:gd name="adj1" fmla="val 21367967"/>
              <a:gd name="adj2" fmla="val 5498013"/>
            </a:avLst>
          </a:prstGeom>
          <a:ln w="50800">
            <a:solidFill>
              <a:srgbClr val="00B0F0"/>
            </a:solidFill>
            <a:headEnd type="none" w="sm" len="sm"/>
            <a:tailEnd w="sm"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9" name="Straight Arrow Connector 98"/>
          <p:cNvCxnSpPr/>
          <p:nvPr/>
        </p:nvCxnSpPr>
        <p:spPr>
          <a:xfrm>
            <a:off x="6248400" y="2971800"/>
            <a:ext cx="0" cy="461426"/>
          </a:xfrm>
          <a:prstGeom prst="straightConnector1">
            <a:avLst/>
          </a:prstGeom>
          <a:ln w="50800">
            <a:solidFill>
              <a:srgbClr val="00B0F0"/>
            </a:solidFill>
            <a:headEnd w="sm" len="med"/>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98" idx="0"/>
            <a:endCxn id="45" idx="3"/>
          </p:cNvCxnSpPr>
          <p:nvPr/>
        </p:nvCxnSpPr>
        <p:spPr>
          <a:xfrm flipH="1" flipV="1">
            <a:off x="5791200" y="3695700"/>
            <a:ext cx="132741" cy="10721"/>
          </a:xfrm>
          <a:prstGeom prst="straightConnector1">
            <a:avLst/>
          </a:prstGeom>
          <a:ln w="50800">
            <a:solidFill>
              <a:srgbClr val="00B0F0"/>
            </a:solidFill>
            <a:headEnd w="sm" len="med"/>
            <a:tailEnd type="arrow" w="sm" len="sm"/>
          </a:ln>
        </p:spPr>
        <p:style>
          <a:lnRef idx="1">
            <a:schemeClr val="accent1"/>
          </a:lnRef>
          <a:fillRef idx="0">
            <a:schemeClr val="accent1"/>
          </a:fillRef>
          <a:effectRef idx="0">
            <a:schemeClr val="accent1"/>
          </a:effectRef>
          <a:fontRef idx="minor">
            <a:schemeClr val="tx1"/>
          </a:fontRef>
        </p:style>
      </p:cxnSp>
      <p:sp>
        <p:nvSpPr>
          <p:cNvPr id="110" name="Arc 109"/>
          <p:cNvSpPr/>
          <p:nvPr/>
        </p:nvSpPr>
        <p:spPr>
          <a:xfrm rot="5400000">
            <a:off x="2832786" y="3110814"/>
            <a:ext cx="582828" cy="609600"/>
          </a:xfrm>
          <a:prstGeom prst="arc">
            <a:avLst>
              <a:gd name="adj1" fmla="val 21367967"/>
              <a:gd name="adj2" fmla="val 5520968"/>
            </a:avLst>
          </a:prstGeom>
          <a:ln w="50800">
            <a:solidFill>
              <a:srgbClr val="00B050"/>
            </a:solidFill>
            <a:headEnd type="none" w="sm" len="sm"/>
            <a:tailEnd w="sm"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1" name="Straight Arrow Connector 110"/>
          <p:cNvCxnSpPr>
            <a:stCxn id="49" idx="2"/>
          </p:cNvCxnSpPr>
          <p:nvPr/>
        </p:nvCxnSpPr>
        <p:spPr>
          <a:xfrm>
            <a:off x="2819400" y="2971800"/>
            <a:ext cx="0" cy="461426"/>
          </a:xfrm>
          <a:prstGeom prst="straightConnector1">
            <a:avLst/>
          </a:prstGeom>
          <a:ln w="50800">
            <a:solidFill>
              <a:srgbClr val="00B050"/>
            </a:solidFill>
            <a:headEnd w="sm" len="med"/>
            <a:tailEnd type="none" w="sm" len="sm"/>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110" idx="0"/>
            <a:endCxn id="45" idx="1"/>
          </p:cNvCxnSpPr>
          <p:nvPr/>
        </p:nvCxnSpPr>
        <p:spPr>
          <a:xfrm flipV="1">
            <a:off x="3143859" y="3695700"/>
            <a:ext cx="208941" cy="10721"/>
          </a:xfrm>
          <a:prstGeom prst="straightConnector1">
            <a:avLst/>
          </a:prstGeom>
          <a:ln w="50800">
            <a:solidFill>
              <a:srgbClr val="00B050"/>
            </a:solidFill>
            <a:headEnd w="sm" len="med"/>
            <a:tailEnd type="arrow" w="sm" len="sm"/>
          </a:ln>
        </p:spPr>
        <p:style>
          <a:lnRef idx="1">
            <a:schemeClr val="accent1"/>
          </a:lnRef>
          <a:fillRef idx="0">
            <a:schemeClr val="accent1"/>
          </a:fillRef>
          <a:effectRef idx="0">
            <a:schemeClr val="accent1"/>
          </a:effectRef>
          <a:fontRef idx="minor">
            <a:schemeClr val="tx1"/>
          </a:fontRef>
        </p:style>
      </p:cxnSp>
      <p:sp>
        <p:nvSpPr>
          <p:cNvPr id="139" name="Arc 138"/>
          <p:cNvSpPr/>
          <p:nvPr/>
        </p:nvSpPr>
        <p:spPr>
          <a:xfrm rot="10800000">
            <a:off x="2819400" y="990600"/>
            <a:ext cx="582828" cy="609600"/>
          </a:xfrm>
          <a:prstGeom prst="arc">
            <a:avLst>
              <a:gd name="adj1" fmla="val 21367967"/>
              <a:gd name="adj2" fmla="val 5520968"/>
            </a:avLst>
          </a:prstGeom>
          <a:ln w="50800">
            <a:solidFill>
              <a:srgbClr val="00B050"/>
            </a:solidFill>
            <a:headEnd type="none" w="sm" len="sm"/>
            <a:tailEnd w="sm"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Arc 141"/>
          <p:cNvSpPr/>
          <p:nvPr/>
        </p:nvSpPr>
        <p:spPr>
          <a:xfrm flipV="1">
            <a:off x="5671752" y="998838"/>
            <a:ext cx="574590" cy="609600"/>
          </a:xfrm>
          <a:prstGeom prst="arc">
            <a:avLst>
              <a:gd name="adj1" fmla="val 21367967"/>
              <a:gd name="adj2" fmla="val 5490667"/>
            </a:avLst>
          </a:prstGeom>
          <a:ln w="50800">
            <a:solidFill>
              <a:srgbClr val="00B0F0"/>
            </a:solidFill>
            <a:headEnd type="none" w="sm" len="sm"/>
            <a:tailEnd w="sm"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6" name="Straight Arrow Connector 145"/>
          <p:cNvCxnSpPr/>
          <p:nvPr/>
        </p:nvCxnSpPr>
        <p:spPr>
          <a:xfrm flipH="1" flipV="1">
            <a:off x="5334000" y="977214"/>
            <a:ext cx="609600" cy="13386"/>
          </a:xfrm>
          <a:prstGeom prst="straightConnector1">
            <a:avLst/>
          </a:prstGeom>
          <a:ln w="50800">
            <a:solidFill>
              <a:srgbClr val="00B0F0"/>
            </a:solidFill>
            <a:headEnd w="sm" len="med"/>
            <a:tailEnd type="none" w="sm" len="sm"/>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endCxn id="139" idx="2"/>
          </p:cNvCxnSpPr>
          <p:nvPr/>
        </p:nvCxnSpPr>
        <p:spPr>
          <a:xfrm flipH="1">
            <a:off x="3121537" y="990600"/>
            <a:ext cx="688463" cy="206"/>
          </a:xfrm>
          <a:prstGeom prst="straightConnector1">
            <a:avLst/>
          </a:prstGeom>
          <a:ln w="50800">
            <a:solidFill>
              <a:srgbClr val="00B050"/>
            </a:solidFill>
            <a:headEnd w="sm" len="med"/>
            <a:tailEnd type="none" w="sm" len="sm"/>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OCRT Meeting, Seattle, April 24, 2012</a:t>
            </a:r>
            <a:endParaRPr lang="en-US"/>
          </a:p>
        </p:txBody>
      </p:sp>
      <p:sp>
        <p:nvSpPr>
          <p:cNvPr id="3" name="Slide Number Placeholder 2"/>
          <p:cNvSpPr>
            <a:spLocks noGrp="1"/>
          </p:cNvSpPr>
          <p:nvPr>
            <p:ph type="sldNum" sz="quarter" idx="12"/>
          </p:nvPr>
        </p:nvSpPr>
        <p:spPr/>
        <p:txBody>
          <a:bodyPr/>
          <a:lstStyle/>
          <a:p>
            <a:pPr>
              <a:defRPr/>
            </a:pPr>
            <a:fld id="{02DC2887-9639-4181-90BE-1A1275754FE1}" type="slidenum">
              <a:rPr lang="en-US" smtClean="0"/>
              <a:pPr>
                <a:defRPr/>
              </a:pPr>
              <a:t>28</a:t>
            </a:fld>
            <a:endParaRPr lang="en-US"/>
          </a:p>
        </p:txBody>
      </p:sp>
      <p:pic>
        <p:nvPicPr>
          <p:cNvPr id="4" name="Picture 3" descr="MAERI-cruises.gif"/>
          <p:cNvPicPr>
            <a:picLocks noChangeAspect="1"/>
          </p:cNvPicPr>
          <p:nvPr/>
        </p:nvPicPr>
        <p:blipFill>
          <a:blip r:embed="rId2" cstate="print"/>
          <a:stretch>
            <a:fillRect/>
          </a:stretch>
        </p:blipFill>
        <p:spPr>
          <a:xfrm>
            <a:off x="0" y="10486"/>
            <a:ext cx="9144000" cy="683702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0"/>
            <a:ext cx="8229600" cy="990600"/>
          </a:xfrm>
        </p:spPr>
        <p:txBody>
          <a:bodyPr>
            <a:normAutofit/>
          </a:bodyPr>
          <a:lstStyle/>
          <a:p>
            <a:pPr eaLnBrk="1" hangingPunct="1"/>
            <a:r>
              <a:rPr lang="en-GB" dirty="0" smtClean="0"/>
              <a:t>RSMAS </a:t>
            </a:r>
            <a:r>
              <a:rPr lang="en-GB" dirty="0" smtClean="0"/>
              <a:t>ISAR</a:t>
            </a:r>
          </a:p>
        </p:txBody>
      </p:sp>
      <p:sp>
        <p:nvSpPr>
          <p:cNvPr id="36867" name="Content Placeholder 2"/>
          <p:cNvSpPr>
            <a:spLocks noGrp="1"/>
          </p:cNvSpPr>
          <p:nvPr>
            <p:ph idx="1"/>
          </p:nvPr>
        </p:nvSpPr>
        <p:spPr>
          <a:xfrm>
            <a:off x="457200" y="990600"/>
            <a:ext cx="8229600" cy="1173162"/>
          </a:xfrm>
        </p:spPr>
        <p:txBody>
          <a:bodyPr/>
          <a:lstStyle/>
          <a:p>
            <a:pPr marL="0" indent="0" eaLnBrk="1" hangingPunct="1">
              <a:lnSpc>
                <a:spcPct val="80000"/>
              </a:lnSpc>
              <a:buNone/>
            </a:pPr>
            <a:r>
              <a:rPr lang="en-GB" sz="2500" dirty="0" smtClean="0"/>
              <a:t>Over time full range of atmospheric and oceanic variability can be sampled.</a:t>
            </a:r>
          </a:p>
          <a:p>
            <a:pPr eaLnBrk="1" hangingPunct="1">
              <a:lnSpc>
                <a:spcPct val="80000"/>
              </a:lnSpc>
            </a:pPr>
            <a:endParaRPr lang="en-GB" sz="2500" dirty="0" smtClean="0"/>
          </a:p>
        </p:txBody>
      </p:sp>
      <p:pic>
        <p:nvPicPr>
          <p:cNvPr id="36868" name="Picture 3" descr="AL_20100701-20110921.jpg"/>
          <p:cNvPicPr>
            <a:picLocks noChangeAspect="1"/>
          </p:cNvPicPr>
          <p:nvPr/>
        </p:nvPicPr>
        <p:blipFill>
          <a:blip r:embed="rId3" cstate="print"/>
          <a:srcRect l="4643" r="2603" b="7491"/>
          <a:stretch>
            <a:fillRect/>
          </a:stretch>
        </p:blipFill>
        <p:spPr bwMode="auto">
          <a:xfrm>
            <a:off x="1295400" y="1676400"/>
            <a:ext cx="6532755" cy="3505200"/>
          </a:xfrm>
          <a:prstGeom prst="rect">
            <a:avLst/>
          </a:prstGeom>
          <a:noFill/>
          <a:ln w="9525">
            <a:noFill/>
            <a:miter lim="800000"/>
            <a:headEnd/>
            <a:tailEnd/>
          </a:ln>
        </p:spPr>
      </p:pic>
      <p:sp>
        <p:nvSpPr>
          <p:cNvPr id="36870" name="TextBox 5"/>
          <p:cNvSpPr txBox="1">
            <a:spLocks noChangeArrowheads="1"/>
          </p:cNvSpPr>
          <p:nvPr/>
        </p:nvSpPr>
        <p:spPr bwMode="auto">
          <a:xfrm>
            <a:off x="5943600" y="5410200"/>
            <a:ext cx="2085975" cy="923330"/>
          </a:xfrm>
          <a:prstGeom prst="rect">
            <a:avLst/>
          </a:prstGeom>
          <a:noFill/>
          <a:ln w="9525">
            <a:noFill/>
            <a:miter lim="800000"/>
            <a:headEnd/>
            <a:tailEnd/>
          </a:ln>
        </p:spPr>
        <p:txBody>
          <a:bodyPr>
            <a:spAutoFit/>
          </a:bodyPr>
          <a:lstStyle/>
          <a:p>
            <a:r>
              <a:rPr lang="en-US" dirty="0">
                <a:latin typeface="+mn-lt"/>
              </a:rPr>
              <a:t>ISAR on NYK vessel </a:t>
            </a:r>
            <a:r>
              <a:rPr lang="en-US" i="1" dirty="0">
                <a:latin typeface="+mn-lt"/>
              </a:rPr>
              <a:t>Andromeda Leader</a:t>
            </a:r>
          </a:p>
        </p:txBody>
      </p:sp>
      <p:pic>
        <p:nvPicPr>
          <p:cNvPr id="36873" name="Picture 8" descr="ALDR_isarLocation.jpg"/>
          <p:cNvPicPr>
            <a:picLocks noChangeAspect="1"/>
          </p:cNvPicPr>
          <p:nvPr/>
        </p:nvPicPr>
        <p:blipFill>
          <a:blip r:embed="rId4" cstate="print"/>
          <a:srcRect/>
          <a:stretch>
            <a:fillRect/>
          </a:stretch>
        </p:blipFill>
        <p:spPr bwMode="auto">
          <a:xfrm>
            <a:off x="3733800" y="5410200"/>
            <a:ext cx="1995488" cy="1263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OCRT Meeting, Seattle, April 24, 2012</a:t>
            </a:r>
            <a:endParaRPr lang="en-US"/>
          </a:p>
        </p:txBody>
      </p:sp>
      <p:sp>
        <p:nvSpPr>
          <p:cNvPr id="6" name="Slide Number Placeholder 5"/>
          <p:cNvSpPr>
            <a:spLocks noGrp="1"/>
          </p:cNvSpPr>
          <p:nvPr>
            <p:ph type="sldNum" sz="quarter" idx="12"/>
          </p:nvPr>
        </p:nvSpPr>
        <p:spPr/>
        <p:txBody>
          <a:bodyPr/>
          <a:lstStyle/>
          <a:p>
            <a:pPr>
              <a:defRPr/>
            </a:pPr>
            <a:fld id="{0BEAA904-E768-41B4-8A5B-38BE0196931A}" type="slidenum">
              <a:rPr lang="en-US"/>
              <a:pPr>
                <a:defRPr/>
              </a:pPr>
              <a:t>3</a:t>
            </a:fld>
            <a:endParaRPr lang="en-US"/>
          </a:p>
        </p:txBody>
      </p:sp>
      <p:sp>
        <p:nvSpPr>
          <p:cNvPr id="5124" name="Rectangle 2"/>
          <p:cNvSpPr>
            <a:spLocks noGrp="1" noChangeArrowheads="1"/>
          </p:cNvSpPr>
          <p:nvPr>
            <p:ph type="title"/>
          </p:nvPr>
        </p:nvSpPr>
        <p:spPr>
          <a:xfrm>
            <a:off x="457200" y="0"/>
            <a:ext cx="8229600" cy="1143000"/>
          </a:xfrm>
        </p:spPr>
        <p:txBody>
          <a:bodyPr/>
          <a:lstStyle/>
          <a:p>
            <a:pPr eaLnBrk="1" hangingPunct="1"/>
            <a:r>
              <a:rPr lang="en-US" sz="3600" smtClean="0"/>
              <a:t>Satellite retrievals of SST</a:t>
            </a:r>
          </a:p>
        </p:txBody>
      </p:sp>
      <p:sp>
        <p:nvSpPr>
          <p:cNvPr id="5125" name="Rectangle 3"/>
          <p:cNvSpPr>
            <a:spLocks noGrp="1" noChangeArrowheads="1"/>
          </p:cNvSpPr>
          <p:nvPr>
            <p:ph type="body" idx="1"/>
          </p:nvPr>
        </p:nvSpPr>
        <p:spPr>
          <a:xfrm>
            <a:off x="381000" y="1066800"/>
            <a:ext cx="8382000" cy="3886200"/>
          </a:xfrm>
        </p:spPr>
        <p:txBody>
          <a:bodyPr/>
          <a:lstStyle/>
          <a:p>
            <a:pPr eaLnBrk="1" hangingPunct="1"/>
            <a:r>
              <a:rPr lang="en-US" sz="2800" smtClean="0"/>
              <a:t>SST is an essential climate variable (ECV).</a:t>
            </a:r>
          </a:p>
          <a:p>
            <a:pPr eaLnBrk="1" hangingPunct="1"/>
            <a:r>
              <a:rPr lang="en-US" sz="2800" smtClean="0"/>
              <a:t>SST is reasonably well defined.</a:t>
            </a:r>
          </a:p>
          <a:p>
            <a:pPr eaLnBrk="1" hangingPunct="1"/>
            <a:r>
              <a:rPr lang="en-US" sz="2800" smtClean="0"/>
              <a:t>Long time series of satellite-derived SSTs available.</a:t>
            </a:r>
          </a:p>
          <a:p>
            <a:pPr eaLnBrk="1" hangingPunct="1"/>
            <a:r>
              <a:rPr lang="en-US" sz="2800" smtClean="0"/>
              <a:t>Technology exists to validate satellite derived SSTs.</a:t>
            </a:r>
          </a:p>
          <a:p>
            <a:pPr eaLnBrk="1" hangingPunct="1"/>
            <a:r>
              <a:rPr lang="en-US" sz="2800" smtClean="0"/>
              <a:t>Significant effort currently directed at generating SST CDRs.</a:t>
            </a:r>
          </a:p>
        </p:txBody>
      </p:sp>
      <p:pic>
        <p:nvPicPr>
          <p:cNvPr id="5126" name="Picture 4" descr="SST"/>
          <p:cNvPicPr>
            <a:picLocks noChangeAspect="1" noChangeArrowheads="1"/>
          </p:cNvPicPr>
          <p:nvPr/>
        </p:nvPicPr>
        <p:blipFill>
          <a:blip r:embed="rId3" cstate="print"/>
          <a:srcRect/>
          <a:stretch>
            <a:fillRect/>
          </a:stretch>
        </p:blipFill>
        <p:spPr bwMode="auto">
          <a:xfrm>
            <a:off x="1905000" y="3733800"/>
            <a:ext cx="4800600" cy="240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0"/>
            <a:ext cx="8229600" cy="838200"/>
          </a:xfrm>
        </p:spPr>
        <p:txBody>
          <a:bodyPr/>
          <a:lstStyle/>
          <a:p>
            <a:r>
              <a:rPr lang="en-GB" dirty="0" smtClean="0"/>
              <a:t>Royal Caribbean Cruise Lines</a:t>
            </a:r>
            <a:endParaRPr lang="en-US" dirty="0" smtClean="0"/>
          </a:p>
        </p:txBody>
      </p:sp>
      <p:sp>
        <p:nvSpPr>
          <p:cNvPr id="37891" name="Content Placeholder 2"/>
          <p:cNvSpPr>
            <a:spLocks noGrp="1"/>
          </p:cNvSpPr>
          <p:nvPr>
            <p:ph idx="1"/>
          </p:nvPr>
        </p:nvSpPr>
        <p:spPr>
          <a:xfrm>
            <a:off x="457200" y="935038"/>
            <a:ext cx="8229600" cy="2078037"/>
          </a:xfrm>
        </p:spPr>
        <p:txBody>
          <a:bodyPr/>
          <a:lstStyle/>
          <a:p>
            <a:pPr marL="0" indent="0">
              <a:buNone/>
            </a:pPr>
            <a:r>
              <a:rPr lang="en-US" dirty="0" smtClean="0"/>
              <a:t>Use of commercial cruise liners provides a cost-effective mechanism for generating long time-series of radiometric measurements of skin SST, often along repeating tracks.</a:t>
            </a:r>
          </a:p>
        </p:txBody>
      </p:sp>
      <p:pic>
        <p:nvPicPr>
          <p:cNvPr id="37892" name="Picture 3" descr="oassis-long.jpg"/>
          <p:cNvPicPr>
            <a:picLocks noChangeAspect="1"/>
          </p:cNvPicPr>
          <p:nvPr/>
        </p:nvPicPr>
        <p:blipFill>
          <a:blip r:embed="rId3" cstate="print"/>
          <a:srcRect/>
          <a:stretch>
            <a:fillRect/>
          </a:stretch>
        </p:blipFill>
        <p:spPr bwMode="auto">
          <a:xfrm>
            <a:off x="4633913" y="3168650"/>
            <a:ext cx="3946525" cy="1577975"/>
          </a:xfrm>
          <a:prstGeom prst="rect">
            <a:avLst/>
          </a:prstGeom>
          <a:noFill/>
          <a:ln w="9525">
            <a:noFill/>
            <a:miter lim="800000"/>
            <a:headEnd/>
            <a:tailEnd/>
          </a:ln>
        </p:spPr>
      </p:pic>
      <p:pic>
        <p:nvPicPr>
          <p:cNvPr id="37893" name="Picture 4" descr="EoS_sleek.jpg"/>
          <p:cNvPicPr>
            <a:picLocks noChangeAspect="1"/>
          </p:cNvPicPr>
          <p:nvPr/>
        </p:nvPicPr>
        <p:blipFill>
          <a:blip r:embed="rId4" cstate="print"/>
          <a:srcRect b="34843"/>
          <a:stretch>
            <a:fillRect/>
          </a:stretch>
        </p:blipFill>
        <p:spPr bwMode="auto">
          <a:xfrm>
            <a:off x="244475" y="3168650"/>
            <a:ext cx="3748088" cy="1601788"/>
          </a:xfrm>
          <a:prstGeom prst="rect">
            <a:avLst/>
          </a:prstGeom>
          <a:noFill/>
          <a:ln w="9525">
            <a:noFill/>
            <a:miter lim="800000"/>
            <a:headEnd/>
            <a:tailEnd/>
          </a:ln>
        </p:spPr>
      </p:pic>
      <p:sp>
        <p:nvSpPr>
          <p:cNvPr id="6" name="TextBox 5"/>
          <p:cNvSpPr txBox="1"/>
          <p:nvPr/>
        </p:nvSpPr>
        <p:spPr>
          <a:xfrm>
            <a:off x="4343400" y="4746625"/>
            <a:ext cx="4541838" cy="1200150"/>
          </a:xfrm>
          <a:prstGeom prst="rect">
            <a:avLst/>
          </a:prstGeom>
          <a:noFill/>
        </p:spPr>
        <p:txBody>
          <a:bodyPr>
            <a:spAutoFit/>
          </a:bodyPr>
          <a:lstStyle/>
          <a:p>
            <a:pPr>
              <a:defRPr/>
            </a:pPr>
            <a:r>
              <a:rPr lang="en-US" dirty="0">
                <a:latin typeface="+mn-lt"/>
              </a:rPr>
              <a:t>M-AERI on:</a:t>
            </a:r>
          </a:p>
          <a:p>
            <a:pPr>
              <a:tabLst>
                <a:tab pos="461963" algn="l"/>
              </a:tabLst>
              <a:defRPr/>
            </a:pPr>
            <a:r>
              <a:rPr lang="en-US" i="1" dirty="0">
                <a:latin typeface="+mn-lt"/>
              </a:rPr>
              <a:t>	</a:t>
            </a:r>
            <a:r>
              <a:rPr lang="en-US" i="1" dirty="0">
                <a:latin typeface="+mn-lt"/>
              </a:rPr>
              <a:t>Allure </a:t>
            </a:r>
            <a:r>
              <a:rPr lang="en-US" i="1" dirty="0">
                <a:latin typeface="+mn-lt"/>
              </a:rPr>
              <a:t>of the Seas, starting 2012;</a:t>
            </a:r>
          </a:p>
          <a:p>
            <a:pPr marL="461963" indent="-180975">
              <a:defRPr/>
            </a:pPr>
            <a:r>
              <a:rPr lang="en-US" i="1" dirty="0">
                <a:latin typeface="+mn-lt"/>
              </a:rPr>
              <a:t>	Explorer of the Seas</a:t>
            </a:r>
            <a:r>
              <a:rPr lang="en-US" dirty="0">
                <a:latin typeface="+mn-lt"/>
              </a:rPr>
              <a:t>, 2000-2006, restarting in 2012.</a:t>
            </a:r>
          </a:p>
        </p:txBody>
      </p:sp>
      <p:cxnSp>
        <p:nvCxnSpPr>
          <p:cNvPr id="8" name="Straight Arrow Connector 7"/>
          <p:cNvCxnSpPr/>
          <p:nvPr/>
        </p:nvCxnSpPr>
        <p:spPr>
          <a:xfrm flipH="1" flipV="1">
            <a:off x="5422900" y="3865563"/>
            <a:ext cx="261938" cy="1239837"/>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pic>
        <p:nvPicPr>
          <p:cNvPr id="37896" name="Picture 10" descr="Explorer_sst_at_2003_panel.gif"/>
          <p:cNvPicPr>
            <a:picLocks noChangeAspect="1"/>
          </p:cNvPicPr>
          <p:nvPr/>
        </p:nvPicPr>
        <p:blipFill>
          <a:blip r:embed="rId5" cstate="print"/>
          <a:srcRect/>
          <a:stretch>
            <a:fillRect/>
          </a:stretch>
        </p:blipFill>
        <p:spPr bwMode="auto">
          <a:xfrm>
            <a:off x="0" y="4646613"/>
            <a:ext cx="4225925" cy="1662112"/>
          </a:xfrm>
          <a:prstGeom prst="rect">
            <a:avLst/>
          </a:prstGeom>
          <a:noFill/>
          <a:ln w="9525">
            <a:noFill/>
            <a:miter lim="800000"/>
            <a:headEnd/>
            <a:tailEnd/>
          </a:ln>
        </p:spPr>
      </p:pic>
      <p:cxnSp>
        <p:nvCxnSpPr>
          <p:cNvPr id="10" name="Straight Arrow Connector 9"/>
          <p:cNvCxnSpPr/>
          <p:nvPr/>
        </p:nvCxnSpPr>
        <p:spPr>
          <a:xfrm flipH="1" flipV="1">
            <a:off x="2928938" y="4124325"/>
            <a:ext cx="1957387" cy="1354138"/>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t>OCRT Meeting, Seattle, April 24, 2012</a:t>
            </a:r>
            <a:endParaRPr lang="en-US"/>
          </a:p>
        </p:txBody>
      </p:sp>
      <p:sp>
        <p:nvSpPr>
          <p:cNvPr id="7" name="Slide Number Placeholder 5"/>
          <p:cNvSpPr>
            <a:spLocks noGrp="1"/>
          </p:cNvSpPr>
          <p:nvPr>
            <p:ph type="sldNum" sz="quarter" idx="12"/>
          </p:nvPr>
        </p:nvSpPr>
        <p:spPr/>
        <p:txBody>
          <a:bodyPr/>
          <a:lstStyle/>
          <a:p>
            <a:pPr>
              <a:defRPr/>
            </a:pPr>
            <a:fld id="{A536361E-44A5-4B87-A5AE-7913A142CB99}" type="slidenum">
              <a:rPr lang="en-US"/>
              <a:pPr>
                <a:defRPr/>
              </a:pPr>
              <a:t>31</a:t>
            </a:fld>
            <a:endParaRPr lang="en-US"/>
          </a:p>
        </p:txBody>
      </p:sp>
      <p:sp>
        <p:nvSpPr>
          <p:cNvPr id="9220" name="Rectangle 2"/>
          <p:cNvSpPr>
            <a:spLocks noGrp="1" noChangeArrowheads="1"/>
          </p:cNvSpPr>
          <p:nvPr>
            <p:ph type="title"/>
          </p:nvPr>
        </p:nvSpPr>
        <p:spPr>
          <a:xfrm>
            <a:off x="1600200" y="152400"/>
            <a:ext cx="6019800" cy="792163"/>
          </a:xfrm>
        </p:spPr>
        <p:txBody>
          <a:bodyPr/>
          <a:lstStyle/>
          <a:p>
            <a:pPr eaLnBrk="1" hangingPunct="1"/>
            <a:r>
              <a:rPr lang="en-US" sz="3600" smtClean="0"/>
              <a:t>MISST – US component of GHRSST-PP</a:t>
            </a:r>
          </a:p>
        </p:txBody>
      </p:sp>
      <p:sp>
        <p:nvSpPr>
          <p:cNvPr id="9221" name="Rectangle 3"/>
          <p:cNvSpPr>
            <a:spLocks noGrp="1" noChangeArrowheads="1"/>
          </p:cNvSpPr>
          <p:nvPr>
            <p:ph type="body" idx="1"/>
          </p:nvPr>
        </p:nvSpPr>
        <p:spPr>
          <a:xfrm>
            <a:off x="457200" y="1219200"/>
            <a:ext cx="8229600" cy="1066800"/>
          </a:xfrm>
        </p:spPr>
        <p:txBody>
          <a:bodyPr/>
          <a:lstStyle/>
          <a:p>
            <a:pPr eaLnBrk="1" hangingPunct="1"/>
            <a:r>
              <a:rPr lang="en-US" sz="2400" smtClean="0"/>
              <a:t>5-year project funded in 2004 by NOPP</a:t>
            </a:r>
          </a:p>
          <a:p>
            <a:pPr eaLnBrk="1" hangingPunct="1"/>
            <a:r>
              <a:rPr lang="en-US" sz="2400" smtClean="0"/>
              <a:t>Strong partnership (24 scientists)</a:t>
            </a:r>
          </a:p>
        </p:txBody>
      </p:sp>
      <p:sp>
        <p:nvSpPr>
          <p:cNvPr id="9222" name="Text Box 4"/>
          <p:cNvSpPr txBox="1">
            <a:spLocks noChangeArrowheads="1"/>
          </p:cNvSpPr>
          <p:nvPr/>
        </p:nvSpPr>
        <p:spPr bwMode="auto">
          <a:xfrm>
            <a:off x="304800" y="2133600"/>
            <a:ext cx="8350250" cy="3937000"/>
          </a:xfrm>
          <a:prstGeom prst="rect">
            <a:avLst/>
          </a:prstGeom>
          <a:noFill/>
          <a:ln w="9525">
            <a:noFill/>
            <a:miter lim="800000"/>
            <a:headEnd/>
            <a:tailEnd/>
          </a:ln>
        </p:spPr>
        <p:txBody>
          <a:bodyPr>
            <a:spAutoFit/>
          </a:bodyPr>
          <a:lstStyle/>
          <a:p>
            <a:r>
              <a:rPr lang="en-US" b="1">
                <a:latin typeface="Times New Roman" pitchFamily="18" charset="0"/>
              </a:rPr>
              <a:t>Industry:</a:t>
            </a:r>
            <a:endParaRPr lang="en-US">
              <a:latin typeface="Times New Roman" pitchFamily="18" charset="0"/>
            </a:endParaRPr>
          </a:p>
          <a:p>
            <a:r>
              <a:rPr lang="en-US">
                <a:latin typeface="Times New Roman" pitchFamily="18" charset="0"/>
              </a:rPr>
              <a:t>(Lead-PI): </a:t>
            </a:r>
            <a:r>
              <a:rPr lang="en-US">
                <a:solidFill>
                  <a:srgbClr val="0000FF"/>
                </a:solidFill>
                <a:latin typeface="Times New Roman" pitchFamily="18" charset="0"/>
              </a:rPr>
              <a:t>Remote Sensing Systems</a:t>
            </a:r>
            <a:r>
              <a:rPr lang="en-US">
                <a:latin typeface="Times New Roman" pitchFamily="18" charset="0"/>
              </a:rPr>
              <a:t>: Chelle L. Gentemann</a:t>
            </a:r>
          </a:p>
          <a:p>
            <a:r>
              <a:rPr lang="en-US" b="1">
                <a:latin typeface="Times New Roman" pitchFamily="18" charset="0"/>
              </a:rPr>
              <a:t>Academic Partners: </a:t>
            </a:r>
            <a:endParaRPr lang="en-US">
              <a:latin typeface="Times New Roman" pitchFamily="18" charset="0"/>
            </a:endParaRPr>
          </a:p>
          <a:p>
            <a:r>
              <a:rPr lang="en-US">
                <a:solidFill>
                  <a:srgbClr val="0000FF"/>
                </a:solidFill>
                <a:latin typeface="Times New Roman" pitchFamily="18" charset="0"/>
              </a:rPr>
              <a:t>U. Colorado</a:t>
            </a:r>
            <a:r>
              <a:rPr lang="en-US">
                <a:latin typeface="Times New Roman" pitchFamily="18" charset="0"/>
              </a:rPr>
              <a:t>: Sandra Castro, </a:t>
            </a:r>
            <a:r>
              <a:rPr lang="en-US">
                <a:solidFill>
                  <a:srgbClr val="0000FF"/>
                </a:solidFill>
                <a:latin typeface="Times New Roman" pitchFamily="18" charset="0"/>
              </a:rPr>
              <a:t>Florida State U</a:t>
            </a:r>
            <a:r>
              <a:rPr lang="en-US">
                <a:latin typeface="Times New Roman" pitchFamily="18" charset="0"/>
              </a:rPr>
              <a:t>.: Eric Chassignet, </a:t>
            </a:r>
          </a:p>
          <a:p>
            <a:r>
              <a:rPr lang="en-US">
                <a:solidFill>
                  <a:srgbClr val="0000FF"/>
                </a:solidFill>
                <a:latin typeface="Times New Roman" pitchFamily="18" charset="0"/>
              </a:rPr>
              <a:t>U. Miami</a:t>
            </a:r>
            <a:r>
              <a:rPr lang="en-US">
                <a:latin typeface="Times New Roman" pitchFamily="18" charset="0"/>
              </a:rPr>
              <a:t>: Robert Evans, Peter J. Minnett, </a:t>
            </a:r>
            <a:r>
              <a:rPr lang="en-US">
                <a:solidFill>
                  <a:srgbClr val="0000FF"/>
                </a:solidFill>
                <a:latin typeface="Times New Roman" pitchFamily="18" charset="0"/>
              </a:rPr>
              <a:t>U. of Maryland</a:t>
            </a:r>
            <a:r>
              <a:rPr lang="en-US">
                <a:latin typeface="Times New Roman" pitchFamily="18" charset="0"/>
              </a:rPr>
              <a:t>: Andrew Harris, </a:t>
            </a:r>
          </a:p>
          <a:p>
            <a:r>
              <a:rPr lang="en-US">
                <a:solidFill>
                  <a:srgbClr val="0000FF"/>
                </a:solidFill>
                <a:latin typeface="Times New Roman" pitchFamily="18" charset="0"/>
              </a:rPr>
              <a:t>U. Edinburgh</a:t>
            </a:r>
            <a:r>
              <a:rPr lang="en-US">
                <a:latin typeface="Times New Roman" pitchFamily="18" charset="0"/>
              </a:rPr>
              <a:t>: Christopher J. Merchant, </a:t>
            </a:r>
            <a:r>
              <a:rPr lang="en-US">
                <a:solidFill>
                  <a:srgbClr val="0000FF"/>
                </a:solidFill>
                <a:latin typeface="Times New Roman" pitchFamily="18" charset="0"/>
              </a:rPr>
              <a:t>Nat. U. Ireland</a:t>
            </a:r>
            <a:r>
              <a:rPr lang="en-US">
                <a:latin typeface="Times New Roman" pitchFamily="18" charset="0"/>
              </a:rPr>
              <a:t>: Brian Ward</a:t>
            </a:r>
          </a:p>
          <a:p>
            <a:r>
              <a:rPr lang="en-US" b="1">
                <a:latin typeface="Times New Roman" pitchFamily="18" charset="0"/>
              </a:rPr>
              <a:t>Governmental Partners: </a:t>
            </a:r>
            <a:endParaRPr lang="en-US">
              <a:latin typeface="Times New Roman" pitchFamily="18" charset="0"/>
            </a:endParaRPr>
          </a:p>
          <a:p>
            <a:r>
              <a:rPr lang="en-US">
                <a:solidFill>
                  <a:srgbClr val="0000FF"/>
                </a:solidFill>
                <a:latin typeface="Times New Roman" pitchFamily="18" charset="0"/>
              </a:rPr>
              <a:t>NRL</a:t>
            </a:r>
            <a:r>
              <a:rPr lang="en-US">
                <a:latin typeface="Times New Roman" pitchFamily="18" charset="0"/>
              </a:rPr>
              <a:t>: James Cummings, Nancy Baker, Charlie Barron, James Goerss</a:t>
            </a:r>
          </a:p>
          <a:p>
            <a:r>
              <a:rPr lang="en-US">
                <a:solidFill>
                  <a:srgbClr val="0000FF"/>
                </a:solidFill>
                <a:latin typeface="Times New Roman" pitchFamily="18" charset="0"/>
              </a:rPr>
              <a:t>Naval Oceanographic Office</a:t>
            </a:r>
            <a:r>
              <a:rPr lang="en-US">
                <a:latin typeface="Times New Roman" pitchFamily="18" charset="0"/>
              </a:rPr>
              <a:t>: Doug May, Bruce McKenzie</a:t>
            </a:r>
          </a:p>
          <a:p>
            <a:r>
              <a:rPr lang="en-US">
                <a:solidFill>
                  <a:srgbClr val="0000FF"/>
                </a:solidFill>
                <a:latin typeface="Times New Roman" pitchFamily="18" charset="0"/>
              </a:rPr>
              <a:t>NOAA</a:t>
            </a:r>
            <a:r>
              <a:rPr lang="en-US">
                <a:latin typeface="Times New Roman" pitchFamily="18" charset="0"/>
              </a:rPr>
              <a:t>: Gary A. Wick, Eileen Maturi, Kenneth Casey, Joe Cione, Mark DeMaria,  </a:t>
            </a:r>
          </a:p>
          <a:p>
            <a:r>
              <a:rPr lang="en-US">
                <a:latin typeface="Times New Roman" pitchFamily="18" charset="0"/>
              </a:rPr>
              <a:t>            Ming Ji, Richard Reynolds, Joseph Sienkiewicz, </a:t>
            </a:r>
          </a:p>
          <a:p>
            <a:r>
              <a:rPr lang="en-US">
                <a:solidFill>
                  <a:srgbClr val="0000FF"/>
                </a:solidFill>
                <a:latin typeface="Times New Roman" pitchFamily="18" charset="0"/>
              </a:rPr>
              <a:t>NASA</a:t>
            </a:r>
            <a:r>
              <a:rPr lang="en-US">
                <a:latin typeface="Times New Roman" pitchFamily="18" charset="0"/>
              </a:rPr>
              <a:t>: Jorge Vasquez</a:t>
            </a:r>
          </a:p>
          <a:p>
            <a:r>
              <a:rPr lang="en-US" b="1">
                <a:latin typeface="Times New Roman" pitchFamily="18" charset="0"/>
              </a:rPr>
              <a:t>Other Partners: </a:t>
            </a:r>
            <a:endParaRPr lang="en-US">
              <a:latin typeface="Times New Roman" pitchFamily="18" charset="0"/>
            </a:endParaRPr>
          </a:p>
          <a:p>
            <a:r>
              <a:rPr lang="en-US">
                <a:solidFill>
                  <a:srgbClr val="0000FF"/>
                </a:solidFill>
                <a:latin typeface="Times New Roman" pitchFamily="18" charset="0"/>
              </a:rPr>
              <a:t>European Space Agency</a:t>
            </a:r>
            <a:r>
              <a:rPr lang="en-US">
                <a:latin typeface="Times New Roman" pitchFamily="18" charset="0"/>
              </a:rPr>
              <a:t>: Craig Donlon</a:t>
            </a:r>
          </a:p>
        </p:txBody>
      </p:sp>
      <p:sp>
        <p:nvSpPr>
          <p:cNvPr id="9223" name="Picture 5" descr="NOPP"/>
          <p:cNvSpPr>
            <a:spLocks noChangeAspect="1" noChangeArrowheads="1"/>
          </p:cNvSpPr>
          <p:nvPr/>
        </p:nvSpPr>
        <p:spPr bwMode="auto">
          <a:xfrm>
            <a:off x="6858000" y="1143000"/>
            <a:ext cx="1555750" cy="1676400"/>
          </a:xfrm>
          <a:prstGeom prst="rect">
            <a:avLst/>
          </a:prstGeom>
          <a:noFill/>
          <a:ln w="9525">
            <a:noFill/>
            <a:miter lim="800000"/>
            <a:headEnd/>
            <a:tailEnd/>
          </a:ln>
        </p:spPr>
        <p:txBody>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OCRT Meeting, Seattle, April 24, 2012</a:t>
            </a:r>
            <a:endParaRPr lang="en-US"/>
          </a:p>
        </p:txBody>
      </p:sp>
      <p:sp>
        <p:nvSpPr>
          <p:cNvPr id="6" name="Slide Number Placeholder 5"/>
          <p:cNvSpPr>
            <a:spLocks noGrp="1"/>
          </p:cNvSpPr>
          <p:nvPr>
            <p:ph type="sldNum" sz="quarter" idx="12"/>
          </p:nvPr>
        </p:nvSpPr>
        <p:spPr/>
        <p:txBody>
          <a:bodyPr/>
          <a:lstStyle/>
          <a:p>
            <a:pPr>
              <a:defRPr/>
            </a:pPr>
            <a:fld id="{6E663C2F-02FA-4CF2-8E85-84B1EB76ECB6}" type="slidenum">
              <a:rPr lang="en-US"/>
              <a:pPr>
                <a:defRPr/>
              </a:pPr>
              <a:t>32</a:t>
            </a:fld>
            <a:endParaRPr lang="en-US"/>
          </a:p>
        </p:txBody>
      </p:sp>
      <p:sp>
        <p:nvSpPr>
          <p:cNvPr id="13316" name="Rectangle 2"/>
          <p:cNvSpPr>
            <a:spLocks noGrp="1" noChangeArrowheads="1"/>
          </p:cNvSpPr>
          <p:nvPr>
            <p:ph type="title"/>
          </p:nvPr>
        </p:nvSpPr>
        <p:spPr/>
        <p:txBody>
          <a:bodyPr/>
          <a:lstStyle/>
          <a:p>
            <a:pPr eaLnBrk="1" hangingPunct="1"/>
            <a:r>
              <a:rPr lang="en-US" smtClean="0"/>
              <a:t>Define SST</a:t>
            </a:r>
          </a:p>
        </p:txBody>
      </p:sp>
      <p:sp>
        <p:nvSpPr>
          <p:cNvPr id="13317" name="Rectangle 3"/>
          <p:cNvSpPr>
            <a:spLocks noGrp="1" noChangeArrowheads="1"/>
          </p:cNvSpPr>
          <p:nvPr>
            <p:ph type="body" idx="1"/>
          </p:nvPr>
        </p:nvSpPr>
        <p:spPr>
          <a:xfrm>
            <a:off x="228600" y="1447800"/>
            <a:ext cx="3352800" cy="4525963"/>
          </a:xfrm>
        </p:spPr>
        <p:txBody>
          <a:bodyPr/>
          <a:lstStyle/>
          <a:p>
            <a:pPr eaLnBrk="1" hangingPunct="1">
              <a:lnSpc>
                <a:spcPct val="90000"/>
              </a:lnSpc>
            </a:pPr>
            <a:r>
              <a:rPr lang="en-US" smtClean="0"/>
              <a:t>SST is a reasonably well-defined quantity</a:t>
            </a:r>
          </a:p>
          <a:p>
            <a:pPr eaLnBrk="1" hangingPunct="1">
              <a:lnSpc>
                <a:spcPct val="90000"/>
              </a:lnSpc>
            </a:pPr>
            <a:r>
              <a:rPr lang="en-US" smtClean="0"/>
              <a:t> But its value depends on the depth of measurement, and how it is measured.</a:t>
            </a:r>
          </a:p>
        </p:txBody>
      </p:sp>
      <p:pic>
        <p:nvPicPr>
          <p:cNvPr id="13318" name="Picture 4"/>
          <p:cNvPicPr>
            <a:picLocks noChangeAspect="1" noChangeArrowheads="1"/>
          </p:cNvPicPr>
          <p:nvPr/>
        </p:nvPicPr>
        <p:blipFill>
          <a:blip r:embed="rId3" cstate="print"/>
          <a:srcRect/>
          <a:stretch>
            <a:fillRect/>
          </a:stretch>
        </p:blipFill>
        <p:spPr bwMode="auto">
          <a:xfrm>
            <a:off x="3657600" y="1905000"/>
            <a:ext cx="5240338" cy="3192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pPr>
              <a:defRPr/>
            </a:pPr>
            <a:r>
              <a:rPr lang="en-US" smtClean="0"/>
              <a:t>OCRT Meeting, Seattle, April 24, 2012</a:t>
            </a:r>
            <a:endParaRPr lang="en-US"/>
          </a:p>
        </p:txBody>
      </p:sp>
      <p:sp>
        <p:nvSpPr>
          <p:cNvPr id="8" name="Slide Number Placeholder 6"/>
          <p:cNvSpPr>
            <a:spLocks noGrp="1"/>
          </p:cNvSpPr>
          <p:nvPr>
            <p:ph type="sldNum" sz="quarter" idx="12"/>
          </p:nvPr>
        </p:nvSpPr>
        <p:spPr/>
        <p:txBody>
          <a:bodyPr/>
          <a:lstStyle/>
          <a:p>
            <a:pPr>
              <a:defRPr/>
            </a:pPr>
            <a:fld id="{E9FD451E-00EA-4176-9ED4-9CD0258D121C}" type="slidenum">
              <a:rPr lang="en-US"/>
              <a:pPr>
                <a:defRPr/>
              </a:pPr>
              <a:t>33</a:t>
            </a:fld>
            <a:endParaRPr lang="en-US"/>
          </a:p>
        </p:txBody>
      </p:sp>
      <p:sp>
        <p:nvSpPr>
          <p:cNvPr id="14340" name="Rectangle 2"/>
          <p:cNvSpPr>
            <a:spLocks noGrp="1" noChangeArrowheads="1"/>
          </p:cNvSpPr>
          <p:nvPr>
            <p:ph type="title"/>
          </p:nvPr>
        </p:nvSpPr>
        <p:spPr>
          <a:xfrm>
            <a:off x="1655763" y="454025"/>
            <a:ext cx="5908675" cy="369888"/>
          </a:xfrm>
          <a:noFill/>
        </p:spPr>
        <p:txBody>
          <a:bodyPr/>
          <a:lstStyle/>
          <a:p>
            <a:pPr eaLnBrk="1" hangingPunct="1"/>
            <a:r>
              <a:rPr lang="en-US" sz="3600" smtClean="0"/>
              <a:t>Skin – bulk SST differences</a:t>
            </a:r>
          </a:p>
        </p:txBody>
      </p:sp>
      <p:sp>
        <p:nvSpPr>
          <p:cNvPr id="14341" name="Rectangle 3"/>
          <p:cNvSpPr>
            <a:spLocks noGrp="1" noChangeArrowheads="1"/>
          </p:cNvSpPr>
          <p:nvPr>
            <p:ph type="body" sz="half" idx="1"/>
          </p:nvPr>
        </p:nvSpPr>
        <p:spPr>
          <a:xfrm>
            <a:off x="304800" y="1676400"/>
            <a:ext cx="1752600" cy="1752600"/>
          </a:xfrm>
          <a:noFill/>
        </p:spPr>
        <p:txBody>
          <a:bodyPr/>
          <a:lstStyle/>
          <a:p>
            <a:pPr marL="0" indent="0" eaLnBrk="1" hangingPunct="1">
              <a:buFontTx/>
              <a:buNone/>
            </a:pPr>
            <a:r>
              <a:rPr lang="en-US" sz="2400" smtClean="0"/>
              <a:t>Example of wind speed dependence of diurnal </a:t>
            </a:r>
            <a:r>
              <a:rPr lang="en-US" sz="2000" smtClean="0"/>
              <a:t>&amp;</a:t>
            </a:r>
            <a:r>
              <a:rPr lang="en-US" sz="2400" smtClean="0"/>
              <a:t> skin effects – off Baja California</a:t>
            </a:r>
          </a:p>
        </p:txBody>
      </p:sp>
      <p:pic>
        <p:nvPicPr>
          <p:cNvPr id="14342" name="Picture 4" descr="melville99_dSSTs_lst"/>
          <p:cNvPicPr>
            <a:picLocks noChangeAspect="1" noChangeArrowheads="1"/>
          </p:cNvPicPr>
          <p:nvPr/>
        </p:nvPicPr>
        <p:blipFill>
          <a:blip r:embed="rId3" cstate="print"/>
          <a:srcRect/>
          <a:stretch>
            <a:fillRect/>
          </a:stretch>
        </p:blipFill>
        <p:spPr bwMode="auto">
          <a:xfrm>
            <a:off x="1905000" y="1524000"/>
            <a:ext cx="3643313" cy="3886200"/>
          </a:xfrm>
          <a:prstGeom prst="rect">
            <a:avLst/>
          </a:prstGeom>
          <a:noFill/>
          <a:ln w="9525">
            <a:noFill/>
            <a:miter lim="800000"/>
            <a:headEnd/>
            <a:tailEnd/>
          </a:ln>
        </p:spPr>
      </p:pic>
      <p:sp>
        <p:nvSpPr>
          <p:cNvPr id="14343" name="Text Box 5"/>
          <p:cNvSpPr txBox="1">
            <a:spLocks noChangeArrowheads="1"/>
          </p:cNvSpPr>
          <p:nvPr/>
        </p:nvSpPr>
        <p:spPr bwMode="auto">
          <a:xfrm>
            <a:off x="1143000" y="5410200"/>
            <a:ext cx="7543800" cy="487363"/>
          </a:xfrm>
          <a:prstGeom prst="rect">
            <a:avLst/>
          </a:prstGeom>
          <a:noFill/>
          <a:ln w="9525">
            <a:noFill/>
            <a:miter lim="800000"/>
            <a:headEnd/>
            <a:tailEnd/>
          </a:ln>
        </p:spPr>
        <p:txBody>
          <a:bodyPr>
            <a:spAutoFit/>
          </a:bodyPr>
          <a:lstStyle/>
          <a:p>
            <a:pPr>
              <a:spcBef>
                <a:spcPct val="50000"/>
              </a:spcBef>
            </a:pPr>
            <a:r>
              <a:rPr lang="en-US" sz="1200">
                <a:latin typeface="Times New Roman" pitchFamily="18" charset="0"/>
              </a:rPr>
              <a:t>From: Minnett, P. J., 2003: Radiometric measurements of the sea-surface skin temperature - the competing roles of the diurnal thermocline and the cool skin. International Journal of Remote Sensing, 24, 5033-5047</a:t>
            </a:r>
            <a:r>
              <a:rPr lang="en-US" sz="1400">
                <a:latin typeface="Times New Roman" pitchFamily="18" charset="0"/>
              </a:rPr>
              <a:t>.</a:t>
            </a:r>
          </a:p>
        </p:txBody>
      </p:sp>
      <p:pic>
        <p:nvPicPr>
          <p:cNvPr id="14344" name="Picture 6" descr="melville99_dSSTs_w"/>
          <p:cNvPicPr>
            <a:picLocks noChangeAspect="1" noChangeArrowheads="1"/>
          </p:cNvPicPr>
          <p:nvPr/>
        </p:nvPicPr>
        <p:blipFill>
          <a:blip r:embed="rId4" cstate="print"/>
          <a:srcRect/>
          <a:stretch>
            <a:fillRect/>
          </a:stretch>
        </p:blipFill>
        <p:spPr bwMode="auto">
          <a:xfrm>
            <a:off x="5568950" y="1524000"/>
            <a:ext cx="3575050" cy="38862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6"/>
          <p:cNvSpPr>
            <a:spLocks noGrp="1"/>
          </p:cNvSpPr>
          <p:nvPr>
            <p:ph type="ftr" sz="quarter" idx="11"/>
          </p:nvPr>
        </p:nvSpPr>
        <p:spPr/>
        <p:txBody>
          <a:bodyPr/>
          <a:lstStyle/>
          <a:p>
            <a:pPr>
              <a:defRPr/>
            </a:pPr>
            <a:r>
              <a:rPr lang="en-US" smtClean="0"/>
              <a:t>OCRT Meeting, Seattle, April 24, 2012</a:t>
            </a:r>
            <a:endParaRPr lang="en-US"/>
          </a:p>
        </p:txBody>
      </p:sp>
      <p:sp>
        <p:nvSpPr>
          <p:cNvPr id="12" name="Slide Number Placeholder 7"/>
          <p:cNvSpPr>
            <a:spLocks noGrp="1"/>
          </p:cNvSpPr>
          <p:nvPr>
            <p:ph type="sldNum" sz="quarter" idx="12"/>
          </p:nvPr>
        </p:nvSpPr>
        <p:spPr/>
        <p:txBody>
          <a:bodyPr/>
          <a:lstStyle/>
          <a:p>
            <a:pPr>
              <a:defRPr/>
            </a:pPr>
            <a:fld id="{A52EBBE2-D447-448F-93AC-53764FB80FE4}" type="slidenum">
              <a:rPr lang="en-US"/>
              <a:pPr>
                <a:defRPr/>
              </a:pPr>
              <a:t>34</a:t>
            </a:fld>
            <a:endParaRPr lang="en-US"/>
          </a:p>
        </p:txBody>
      </p:sp>
      <p:sp>
        <p:nvSpPr>
          <p:cNvPr id="15364" name="Rectangle 2"/>
          <p:cNvSpPr>
            <a:spLocks noGrp="1" noChangeArrowheads="1"/>
          </p:cNvSpPr>
          <p:nvPr>
            <p:ph type="title"/>
          </p:nvPr>
        </p:nvSpPr>
        <p:spPr>
          <a:xfrm>
            <a:off x="1524000" y="0"/>
            <a:ext cx="3886200" cy="1066800"/>
          </a:xfrm>
        </p:spPr>
        <p:txBody>
          <a:bodyPr/>
          <a:lstStyle/>
          <a:p>
            <a:pPr eaLnBrk="1" hangingPunct="1"/>
            <a:r>
              <a:rPr lang="en-US" smtClean="0"/>
              <a:t>Skin effect </a:t>
            </a:r>
          </a:p>
        </p:txBody>
      </p:sp>
      <p:sp>
        <p:nvSpPr>
          <p:cNvPr id="15365" name="Rectangle 3"/>
          <p:cNvSpPr>
            <a:spLocks noGrp="1" noChangeArrowheads="1"/>
          </p:cNvSpPr>
          <p:nvPr>
            <p:ph type="body" sz="half" idx="1"/>
          </p:nvPr>
        </p:nvSpPr>
        <p:spPr>
          <a:xfrm>
            <a:off x="152400" y="1066800"/>
            <a:ext cx="4419600" cy="4800600"/>
          </a:xfrm>
        </p:spPr>
        <p:txBody>
          <a:bodyPr/>
          <a:lstStyle/>
          <a:p>
            <a:pPr eaLnBrk="1" hangingPunct="1">
              <a:lnSpc>
                <a:spcPct val="90000"/>
              </a:lnSpc>
            </a:pPr>
            <a:r>
              <a:rPr lang="en-US" sz="2400" smtClean="0"/>
              <a:t>Caused by molecular conduction being the mechanism for heat flow from ocean to atmosphere.</a:t>
            </a:r>
          </a:p>
          <a:p>
            <a:pPr eaLnBrk="1" hangingPunct="1">
              <a:lnSpc>
                <a:spcPct val="90000"/>
              </a:lnSpc>
            </a:pPr>
            <a:r>
              <a:rPr lang="en-US" sz="2400" smtClean="0"/>
              <a:t>First order correction:</a:t>
            </a:r>
          </a:p>
          <a:p>
            <a:pPr lvl="1" eaLnBrk="1" hangingPunct="1">
              <a:lnSpc>
                <a:spcPct val="90000"/>
              </a:lnSpc>
              <a:buFontTx/>
              <a:buNone/>
            </a:pPr>
            <a:r>
              <a:rPr lang="el-GR" sz="2000" smtClean="0">
                <a:cs typeface="Times New Roman" pitchFamily="18" charset="0"/>
              </a:rPr>
              <a:t>Δ</a:t>
            </a:r>
            <a:r>
              <a:rPr lang="en-US" sz="2000" smtClean="0">
                <a:cs typeface="Times New Roman" pitchFamily="18" charset="0"/>
              </a:rPr>
              <a:t>T ≈ 0.2K</a:t>
            </a:r>
          </a:p>
          <a:p>
            <a:pPr eaLnBrk="1" hangingPunct="1">
              <a:lnSpc>
                <a:spcPct val="90000"/>
              </a:lnSpc>
            </a:pPr>
            <a:r>
              <a:rPr lang="en-US" sz="2400" smtClean="0">
                <a:cs typeface="Times New Roman" pitchFamily="18" charset="0"/>
              </a:rPr>
              <a:t>Better correction requires:</a:t>
            </a:r>
          </a:p>
          <a:p>
            <a:pPr lvl="1" eaLnBrk="1" hangingPunct="1">
              <a:lnSpc>
                <a:spcPct val="90000"/>
              </a:lnSpc>
            </a:pPr>
            <a:r>
              <a:rPr lang="en-US" sz="2000" smtClean="0">
                <a:cs typeface="Times New Roman" pitchFamily="18" charset="0"/>
              </a:rPr>
              <a:t>accurate wind-speeds for U</a:t>
            </a:r>
            <a:r>
              <a:rPr lang="en-US" sz="2000" baseline="-25000" smtClean="0">
                <a:cs typeface="Times New Roman" pitchFamily="18" charset="0"/>
              </a:rPr>
              <a:t>10</a:t>
            </a:r>
            <a:r>
              <a:rPr lang="en-US" sz="2000" smtClean="0">
                <a:cs typeface="Times New Roman" pitchFamily="18" charset="0"/>
              </a:rPr>
              <a:t>&lt;7ms</a:t>
            </a:r>
            <a:r>
              <a:rPr lang="en-US" sz="2000" baseline="30000" smtClean="0">
                <a:cs typeface="Times New Roman" pitchFamily="18" charset="0"/>
              </a:rPr>
              <a:t>-1</a:t>
            </a:r>
            <a:r>
              <a:rPr lang="en-US" sz="2000" smtClean="0">
                <a:cs typeface="Times New Roman" pitchFamily="18" charset="0"/>
              </a:rPr>
              <a:t>, </a:t>
            </a:r>
          </a:p>
          <a:p>
            <a:pPr lvl="1" eaLnBrk="1" hangingPunct="1">
              <a:lnSpc>
                <a:spcPct val="90000"/>
              </a:lnSpc>
            </a:pPr>
            <a:r>
              <a:rPr lang="en-US" sz="2000" smtClean="0">
                <a:cs typeface="Times New Roman" pitchFamily="18" charset="0"/>
              </a:rPr>
              <a:t>net infrared heat flux at the surface, </a:t>
            </a:r>
          </a:p>
          <a:p>
            <a:pPr lvl="1" eaLnBrk="1" hangingPunct="1">
              <a:lnSpc>
                <a:spcPct val="90000"/>
              </a:lnSpc>
            </a:pPr>
            <a:r>
              <a:rPr lang="en-US" sz="2000" smtClean="0">
                <a:cs typeface="Times New Roman" pitchFamily="18" charset="0"/>
              </a:rPr>
              <a:t>incident solar radiation at the surface, </a:t>
            </a:r>
          </a:p>
          <a:p>
            <a:pPr lvl="1" eaLnBrk="1" hangingPunct="1">
              <a:lnSpc>
                <a:spcPct val="90000"/>
              </a:lnSpc>
            </a:pPr>
            <a:r>
              <a:rPr lang="en-US" sz="2000" smtClean="0">
                <a:cs typeface="Times New Roman" pitchFamily="18" charset="0"/>
              </a:rPr>
              <a:t>SST. </a:t>
            </a:r>
          </a:p>
        </p:txBody>
      </p:sp>
      <p:pic>
        <p:nvPicPr>
          <p:cNvPr id="15366" name="Picture 4" descr="Fig_7a_SAGE_dSST_wind"/>
          <p:cNvPicPr>
            <a:picLocks noChangeAspect="1" noChangeArrowheads="1"/>
          </p:cNvPicPr>
          <p:nvPr>
            <p:ph sz="quarter" idx="2"/>
          </p:nvPr>
        </p:nvPicPr>
        <p:blipFill>
          <a:blip r:embed="rId3" cstate="print"/>
          <a:srcRect/>
          <a:stretch>
            <a:fillRect/>
          </a:stretch>
        </p:blipFill>
        <p:spPr>
          <a:xfrm>
            <a:off x="5181600" y="152400"/>
            <a:ext cx="3732213" cy="2976563"/>
          </a:xfrm>
          <a:noFill/>
        </p:spPr>
      </p:pic>
      <p:pic>
        <p:nvPicPr>
          <p:cNvPr id="15367" name="Picture 5" descr="SAGE_dSST_netLW"/>
          <p:cNvPicPr>
            <a:picLocks noChangeAspect="1" noChangeArrowheads="1"/>
          </p:cNvPicPr>
          <p:nvPr>
            <p:ph sz="quarter" idx="3"/>
          </p:nvPr>
        </p:nvPicPr>
        <p:blipFill>
          <a:blip r:embed="rId4" cstate="print"/>
          <a:srcRect/>
          <a:stretch>
            <a:fillRect/>
          </a:stretch>
        </p:blipFill>
        <p:spPr>
          <a:xfrm>
            <a:off x="6629400" y="3276600"/>
            <a:ext cx="2514600" cy="2395538"/>
          </a:xfrm>
          <a:noFill/>
        </p:spPr>
      </p:pic>
      <p:sp>
        <p:nvSpPr>
          <p:cNvPr id="15368" name="Text Box 6"/>
          <p:cNvSpPr txBox="1">
            <a:spLocks noChangeArrowheads="1"/>
          </p:cNvSpPr>
          <p:nvPr/>
        </p:nvSpPr>
        <p:spPr bwMode="auto">
          <a:xfrm>
            <a:off x="6553200" y="1524000"/>
            <a:ext cx="1600200" cy="336550"/>
          </a:xfrm>
          <a:prstGeom prst="rect">
            <a:avLst/>
          </a:prstGeom>
          <a:noFill/>
          <a:ln w="9525">
            <a:noFill/>
            <a:miter lim="800000"/>
            <a:headEnd/>
            <a:tailEnd/>
          </a:ln>
        </p:spPr>
        <p:txBody>
          <a:bodyPr>
            <a:spAutoFit/>
          </a:bodyPr>
          <a:lstStyle/>
          <a:p>
            <a:pPr>
              <a:spcBef>
                <a:spcPct val="50000"/>
              </a:spcBef>
            </a:pPr>
            <a:r>
              <a:rPr lang="el-GR" sz="1600">
                <a:latin typeface="Times New Roman" pitchFamily="18" charset="0"/>
                <a:cs typeface="Arial" pitchFamily="34" charset="0"/>
              </a:rPr>
              <a:t>σ</a:t>
            </a:r>
            <a:r>
              <a:rPr lang="en-US" sz="1600">
                <a:latin typeface="Times New Roman" pitchFamily="18" charset="0"/>
                <a:cs typeface="Arial" pitchFamily="34" charset="0"/>
              </a:rPr>
              <a:t> </a:t>
            </a:r>
            <a:r>
              <a:rPr lang="en-US" sz="1600">
                <a:latin typeface="Times New Roman" pitchFamily="18" charset="0"/>
              </a:rPr>
              <a:t>= </a:t>
            </a:r>
            <a:r>
              <a:rPr lang="en-US" sz="1600">
                <a:solidFill>
                  <a:srgbClr val="000000"/>
                </a:solidFill>
                <a:latin typeface="Times New Roman" pitchFamily="18" charset="0"/>
                <a:cs typeface="Times New Roman" pitchFamily="18" charset="0"/>
              </a:rPr>
              <a:t>±</a:t>
            </a:r>
            <a:r>
              <a:rPr lang="en-US" sz="1600">
                <a:solidFill>
                  <a:srgbClr val="000000"/>
                </a:solidFill>
                <a:latin typeface="Times New Roman" pitchFamily="18" charset="0"/>
                <a:ea typeface="Times New Roman" pitchFamily="18" charset="0"/>
                <a:cs typeface="Nimbus Roman"/>
              </a:rPr>
              <a:t>0.095K.</a:t>
            </a:r>
          </a:p>
        </p:txBody>
      </p:sp>
      <p:grpSp>
        <p:nvGrpSpPr>
          <p:cNvPr id="15369" name="Group 7"/>
          <p:cNvGrpSpPr>
            <a:grpSpLocks/>
          </p:cNvGrpSpPr>
          <p:nvPr/>
        </p:nvGrpSpPr>
        <p:grpSpPr bwMode="auto">
          <a:xfrm>
            <a:off x="4191000" y="3200400"/>
            <a:ext cx="2362200" cy="2362200"/>
            <a:chOff x="2640" y="2448"/>
            <a:chExt cx="1488" cy="1488"/>
          </a:xfrm>
        </p:grpSpPr>
        <p:pic>
          <p:nvPicPr>
            <p:cNvPr id="15371" name="Picture 8" descr="SAGE_dSST_histo"/>
            <p:cNvPicPr>
              <a:picLocks noChangeAspect="1" noChangeArrowheads="1"/>
            </p:cNvPicPr>
            <p:nvPr/>
          </p:nvPicPr>
          <p:blipFill>
            <a:blip r:embed="rId5" cstate="print"/>
            <a:srcRect/>
            <a:stretch>
              <a:fillRect/>
            </a:stretch>
          </p:blipFill>
          <p:spPr bwMode="auto">
            <a:xfrm>
              <a:off x="2640" y="2448"/>
              <a:ext cx="1488" cy="1488"/>
            </a:xfrm>
            <a:prstGeom prst="rect">
              <a:avLst/>
            </a:prstGeom>
            <a:noFill/>
            <a:ln w="9525">
              <a:noFill/>
              <a:miter lim="800000"/>
              <a:headEnd/>
              <a:tailEnd/>
            </a:ln>
          </p:spPr>
        </p:pic>
        <p:pic>
          <p:nvPicPr>
            <p:cNvPr id="15372" name="Picture 9" descr="SAGE_dSST_histo"/>
            <p:cNvPicPr>
              <a:picLocks noChangeAspect="1" noChangeArrowheads="1"/>
            </p:cNvPicPr>
            <p:nvPr/>
          </p:nvPicPr>
          <p:blipFill>
            <a:blip r:embed="rId6" cstate="print"/>
            <a:srcRect/>
            <a:stretch>
              <a:fillRect/>
            </a:stretch>
          </p:blipFill>
          <p:spPr bwMode="auto">
            <a:xfrm>
              <a:off x="2880" y="2588"/>
              <a:ext cx="576" cy="265"/>
            </a:xfrm>
            <a:prstGeom prst="rect">
              <a:avLst/>
            </a:prstGeom>
            <a:noFill/>
            <a:ln w="9525">
              <a:noFill/>
              <a:miter lim="800000"/>
              <a:headEnd/>
              <a:tailEnd/>
            </a:ln>
          </p:spPr>
        </p:pic>
      </p:grpSp>
      <p:sp>
        <p:nvSpPr>
          <p:cNvPr id="15370" name="Text Box 10"/>
          <p:cNvSpPr txBox="1">
            <a:spLocks noChangeArrowheads="1"/>
          </p:cNvSpPr>
          <p:nvPr/>
        </p:nvSpPr>
        <p:spPr bwMode="auto">
          <a:xfrm>
            <a:off x="4419600" y="5638800"/>
            <a:ext cx="4724400" cy="457200"/>
          </a:xfrm>
          <a:prstGeom prst="rect">
            <a:avLst/>
          </a:prstGeom>
          <a:noFill/>
          <a:ln w="9525">
            <a:noFill/>
            <a:miter lim="800000"/>
            <a:headEnd/>
            <a:tailEnd/>
          </a:ln>
        </p:spPr>
        <p:txBody>
          <a:bodyPr>
            <a:spAutoFit/>
          </a:bodyPr>
          <a:lstStyle/>
          <a:p>
            <a:r>
              <a:rPr lang="en-US" sz="1200">
                <a:latin typeface="Times New Roman" pitchFamily="18" charset="0"/>
              </a:rPr>
              <a:t>Minnett, P. J., M. Smith, and B. Ward, 2010: Measurements of the oceanic thermal skin effect. Deep Sea Research II, Accepted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smtClean="0"/>
              <a:t>OCRT Meeting, Seattle, April 24, 2012</a:t>
            </a:r>
            <a:endParaRPr lang="en-US"/>
          </a:p>
        </p:txBody>
      </p:sp>
      <p:sp>
        <p:nvSpPr>
          <p:cNvPr id="7" name="Slide Number Placeholder 6"/>
          <p:cNvSpPr>
            <a:spLocks noGrp="1"/>
          </p:cNvSpPr>
          <p:nvPr>
            <p:ph type="sldNum" sz="quarter" idx="12"/>
          </p:nvPr>
        </p:nvSpPr>
        <p:spPr/>
        <p:txBody>
          <a:bodyPr/>
          <a:lstStyle/>
          <a:p>
            <a:pPr>
              <a:defRPr/>
            </a:pPr>
            <a:fld id="{0E81EFAA-64B9-4CA7-A4EF-ACFBEDA150C1}" type="slidenum">
              <a:rPr lang="en-US"/>
              <a:pPr>
                <a:defRPr/>
              </a:pPr>
              <a:t>35</a:t>
            </a:fld>
            <a:endParaRPr lang="en-US"/>
          </a:p>
        </p:txBody>
      </p:sp>
      <p:sp>
        <p:nvSpPr>
          <p:cNvPr id="16388" name="Rectangle 2"/>
          <p:cNvSpPr>
            <a:spLocks noGrp="1" noChangeArrowheads="1"/>
          </p:cNvSpPr>
          <p:nvPr>
            <p:ph type="title"/>
          </p:nvPr>
        </p:nvSpPr>
        <p:spPr>
          <a:xfrm>
            <a:off x="457200" y="0"/>
            <a:ext cx="8229600" cy="914400"/>
          </a:xfrm>
        </p:spPr>
        <p:txBody>
          <a:bodyPr/>
          <a:lstStyle/>
          <a:p>
            <a:pPr eaLnBrk="1" hangingPunct="1"/>
            <a:r>
              <a:rPr lang="en-US" smtClean="0"/>
              <a:t>Diurnal Heating</a:t>
            </a:r>
          </a:p>
        </p:txBody>
      </p:sp>
      <p:sp>
        <p:nvSpPr>
          <p:cNvPr id="16389" name="Rectangle 3"/>
          <p:cNvSpPr>
            <a:spLocks noGrp="1" noChangeArrowheads="1"/>
          </p:cNvSpPr>
          <p:nvPr>
            <p:ph type="body" sz="half" idx="1"/>
          </p:nvPr>
        </p:nvSpPr>
        <p:spPr>
          <a:xfrm>
            <a:off x="228600" y="1066800"/>
            <a:ext cx="3886200" cy="4572000"/>
          </a:xfrm>
        </p:spPr>
        <p:txBody>
          <a:bodyPr/>
          <a:lstStyle/>
          <a:p>
            <a:pPr marL="174625" indent="-174625" eaLnBrk="1" hangingPunct="1">
              <a:lnSpc>
                <a:spcPct val="80000"/>
              </a:lnSpc>
            </a:pPr>
            <a:r>
              <a:rPr lang="en-US" sz="1800" smtClean="0"/>
              <a:t>Large diurnal heating events are relatively rare, and smaller amplitudes much more common. </a:t>
            </a:r>
          </a:p>
          <a:p>
            <a:pPr marL="174625" indent="-174625" eaLnBrk="1" hangingPunct="1">
              <a:lnSpc>
                <a:spcPct val="80000"/>
              </a:lnSpc>
            </a:pPr>
            <a:r>
              <a:rPr lang="en-US" sz="1800" smtClean="0"/>
              <a:t>Effects are not greatly diminished by averaging.</a:t>
            </a:r>
          </a:p>
          <a:p>
            <a:pPr marL="174625" indent="-174625" eaLnBrk="1" hangingPunct="1">
              <a:lnSpc>
                <a:spcPct val="80000"/>
              </a:lnSpc>
            </a:pPr>
            <a:r>
              <a:rPr lang="en-US" sz="1800" smtClean="0"/>
              <a:t>Consequences on:</a:t>
            </a:r>
          </a:p>
          <a:p>
            <a:pPr marL="574675" lvl="1" indent="-234950" eaLnBrk="1" hangingPunct="1">
              <a:lnSpc>
                <a:spcPct val="80000"/>
              </a:lnSpc>
            </a:pPr>
            <a:r>
              <a:rPr lang="en-US" sz="1600" smtClean="0"/>
              <a:t>Deriving coefficients for atmospheric correction algorithms</a:t>
            </a:r>
          </a:p>
          <a:p>
            <a:pPr marL="574675" lvl="1" indent="-234950" eaLnBrk="1" hangingPunct="1">
              <a:lnSpc>
                <a:spcPct val="80000"/>
              </a:lnSpc>
            </a:pPr>
            <a:r>
              <a:rPr lang="en-US" sz="1600" smtClean="0"/>
              <a:t>SST validation using buoys (temporal, horizontal and spatial gradients)</a:t>
            </a:r>
          </a:p>
          <a:p>
            <a:pPr marL="574675" lvl="1" indent="-234950" eaLnBrk="1" hangingPunct="1">
              <a:lnSpc>
                <a:spcPct val="80000"/>
              </a:lnSpc>
            </a:pPr>
            <a:r>
              <a:rPr lang="en-US" sz="1600" smtClean="0"/>
              <a:t>SST validation using radiometers (temporal gradients)</a:t>
            </a:r>
          </a:p>
          <a:p>
            <a:pPr marL="174625" indent="-174625" eaLnBrk="1" hangingPunct="1">
              <a:lnSpc>
                <a:spcPct val="80000"/>
              </a:lnSpc>
            </a:pPr>
            <a:r>
              <a:rPr lang="en-US" sz="1800" smtClean="0"/>
              <a:t>Correction requires:</a:t>
            </a:r>
          </a:p>
          <a:p>
            <a:pPr marL="574675" lvl="1" indent="-234950" eaLnBrk="1" hangingPunct="1">
              <a:lnSpc>
                <a:spcPct val="80000"/>
              </a:lnSpc>
            </a:pPr>
            <a:r>
              <a:rPr lang="en-US" sz="1600" smtClean="0">
                <a:cs typeface="Times New Roman" pitchFamily="18" charset="0"/>
              </a:rPr>
              <a:t>accurate wind-speeds for U</a:t>
            </a:r>
            <a:r>
              <a:rPr lang="en-US" sz="1600" baseline="-25000" smtClean="0">
                <a:cs typeface="Times New Roman" pitchFamily="18" charset="0"/>
              </a:rPr>
              <a:t>10</a:t>
            </a:r>
            <a:r>
              <a:rPr lang="en-US" sz="1600" smtClean="0">
                <a:cs typeface="Times New Roman" pitchFamily="18" charset="0"/>
              </a:rPr>
              <a:t>&lt;5ms</a:t>
            </a:r>
            <a:r>
              <a:rPr lang="en-US" sz="1600" baseline="30000" smtClean="0">
                <a:cs typeface="Times New Roman" pitchFamily="18" charset="0"/>
              </a:rPr>
              <a:t>-1</a:t>
            </a:r>
            <a:r>
              <a:rPr lang="en-US" sz="1600" smtClean="0">
                <a:cs typeface="Times New Roman" pitchFamily="18" charset="0"/>
              </a:rPr>
              <a:t>, over the past several hours</a:t>
            </a:r>
          </a:p>
          <a:p>
            <a:pPr marL="574675" lvl="1" indent="-234950" eaLnBrk="1" hangingPunct="1">
              <a:lnSpc>
                <a:spcPct val="80000"/>
              </a:lnSpc>
            </a:pPr>
            <a:r>
              <a:rPr lang="en-US" sz="1600" smtClean="0">
                <a:cs typeface="Times New Roman" pitchFamily="18" charset="0"/>
              </a:rPr>
              <a:t>time series of incident solar radiation at the surface since sunrise</a:t>
            </a:r>
          </a:p>
          <a:p>
            <a:pPr marL="574675" lvl="1" indent="-234950" eaLnBrk="1" hangingPunct="1">
              <a:lnSpc>
                <a:spcPct val="80000"/>
              </a:lnSpc>
            </a:pPr>
            <a:r>
              <a:rPr lang="en-US" sz="1600" smtClean="0">
                <a:cs typeface="Times New Roman" pitchFamily="18" charset="0"/>
              </a:rPr>
              <a:t>upper ocean absorption for turbid waters</a:t>
            </a:r>
          </a:p>
        </p:txBody>
      </p:sp>
      <p:pic>
        <p:nvPicPr>
          <p:cNvPr id="16390" name="Picture 4" descr="Large_diurnal"/>
          <p:cNvPicPr>
            <a:picLocks noChangeAspect="1" noChangeArrowheads="1"/>
          </p:cNvPicPr>
          <p:nvPr>
            <p:ph sz="half" idx="2"/>
          </p:nvPr>
        </p:nvPicPr>
        <p:blipFill>
          <a:blip r:embed="rId3" cstate="print"/>
          <a:srcRect/>
          <a:stretch>
            <a:fillRect/>
          </a:stretch>
        </p:blipFill>
        <p:spPr>
          <a:xfrm>
            <a:off x="4095750" y="819150"/>
            <a:ext cx="4803775" cy="4953000"/>
          </a:xfrm>
          <a:noFill/>
        </p:spPr>
      </p:pic>
      <p:sp>
        <p:nvSpPr>
          <p:cNvPr id="16391" name="Text Box 5"/>
          <p:cNvSpPr txBox="1">
            <a:spLocks noChangeArrowheads="1"/>
          </p:cNvSpPr>
          <p:nvPr/>
        </p:nvSpPr>
        <p:spPr bwMode="auto">
          <a:xfrm>
            <a:off x="2133600" y="5638800"/>
            <a:ext cx="7010400" cy="517525"/>
          </a:xfrm>
          <a:prstGeom prst="rect">
            <a:avLst/>
          </a:prstGeom>
          <a:noFill/>
          <a:ln w="9525">
            <a:noFill/>
            <a:miter lim="800000"/>
            <a:headEnd/>
            <a:tailEnd/>
          </a:ln>
        </p:spPr>
        <p:txBody>
          <a:bodyPr>
            <a:spAutoFit/>
          </a:bodyPr>
          <a:lstStyle/>
          <a:p>
            <a:pPr>
              <a:spcBef>
                <a:spcPct val="50000"/>
              </a:spcBef>
            </a:pPr>
            <a:r>
              <a:rPr lang="en-US" sz="1400">
                <a:latin typeface="Times New Roman" pitchFamily="18" charset="0"/>
              </a:rPr>
              <a:t>From Gentemann et al. (2008) Multi-satellite measurements of large diurnal warming events. Geophysical Research Letters 35:L22602</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smtClean="0"/>
              <a:t>OCRT Meeting, Seattle, April 24, 2012</a:t>
            </a:r>
            <a:endParaRPr lang="en-US"/>
          </a:p>
        </p:txBody>
      </p:sp>
      <p:sp>
        <p:nvSpPr>
          <p:cNvPr id="7" name="Slide Number Placeholder 6"/>
          <p:cNvSpPr>
            <a:spLocks noGrp="1"/>
          </p:cNvSpPr>
          <p:nvPr>
            <p:ph type="sldNum" sz="quarter" idx="12"/>
          </p:nvPr>
        </p:nvSpPr>
        <p:spPr/>
        <p:txBody>
          <a:bodyPr/>
          <a:lstStyle/>
          <a:p>
            <a:pPr>
              <a:defRPr/>
            </a:pPr>
            <a:fld id="{BAE2985D-6149-4470-9099-DBFCE112D29B}" type="slidenum">
              <a:rPr lang="en-US"/>
              <a:pPr>
                <a:defRPr/>
              </a:pPr>
              <a:t>36</a:t>
            </a:fld>
            <a:endParaRPr lang="en-US"/>
          </a:p>
        </p:txBody>
      </p:sp>
      <p:sp>
        <p:nvSpPr>
          <p:cNvPr id="17412" name="Rectangle 2"/>
          <p:cNvSpPr>
            <a:spLocks noGrp="1" noChangeArrowheads="1"/>
          </p:cNvSpPr>
          <p:nvPr>
            <p:ph type="title"/>
          </p:nvPr>
        </p:nvSpPr>
        <p:spPr/>
        <p:txBody>
          <a:bodyPr/>
          <a:lstStyle/>
          <a:p>
            <a:pPr eaLnBrk="1" hangingPunct="1"/>
            <a:r>
              <a:rPr lang="en-US" smtClean="0"/>
              <a:t>Foundation Temperature</a:t>
            </a:r>
          </a:p>
        </p:txBody>
      </p:sp>
      <p:sp>
        <p:nvSpPr>
          <p:cNvPr id="17413" name="Rectangle 3"/>
          <p:cNvSpPr>
            <a:spLocks noGrp="1" noChangeArrowheads="1"/>
          </p:cNvSpPr>
          <p:nvPr>
            <p:ph type="body" sz="half" idx="1"/>
          </p:nvPr>
        </p:nvSpPr>
        <p:spPr>
          <a:xfrm>
            <a:off x="4800600" y="1295400"/>
            <a:ext cx="4038600" cy="4525963"/>
          </a:xfrm>
        </p:spPr>
        <p:txBody>
          <a:bodyPr/>
          <a:lstStyle/>
          <a:p>
            <a:pPr marL="0" indent="0" eaLnBrk="1" hangingPunct="1">
              <a:buFontTx/>
              <a:buNone/>
            </a:pPr>
            <a:r>
              <a:rPr lang="en-US" sz="2800" smtClean="0"/>
              <a:t>The foundation SST (SSTfnd) is the temperature of the water column free of diurnal temperature variability - daytime warming and nocturnal cooling </a:t>
            </a:r>
          </a:p>
          <a:p>
            <a:pPr marL="0" indent="0" eaLnBrk="1" hangingPunct="1">
              <a:buFontTx/>
              <a:buNone/>
            </a:pPr>
            <a:r>
              <a:rPr lang="en-US" sz="1600" smtClean="0"/>
              <a:t>(Donlon, et al., 2007, The Global Ocean Data Assimilation Experiment High-resolution Sea Surface Temperature Pilot Project. </a:t>
            </a:r>
            <a:r>
              <a:rPr lang="en-US" sz="1600" i="1" smtClean="0"/>
              <a:t>Bulletin of the American Meteorological Society</a:t>
            </a:r>
            <a:r>
              <a:rPr lang="en-US" sz="1600" smtClean="0"/>
              <a:t>, </a:t>
            </a:r>
            <a:r>
              <a:rPr lang="en-US" sz="1600" b="1" smtClean="0"/>
              <a:t>88,</a:t>
            </a:r>
            <a:r>
              <a:rPr lang="en-US" sz="1600" smtClean="0"/>
              <a:t> 1197-1213).</a:t>
            </a:r>
            <a:endParaRPr lang="en-US" sz="1800" smtClean="0"/>
          </a:p>
        </p:txBody>
      </p:sp>
      <p:pic>
        <p:nvPicPr>
          <p:cNvPr id="17414" name="Picture 4" descr="Tfnd"/>
          <p:cNvPicPr>
            <a:picLocks noChangeAspect="1" noChangeArrowheads="1"/>
          </p:cNvPicPr>
          <p:nvPr>
            <p:ph sz="half" idx="2"/>
          </p:nvPr>
        </p:nvPicPr>
        <p:blipFill>
          <a:blip r:embed="rId3" cstate="print"/>
          <a:srcRect/>
          <a:stretch>
            <a:fillRect/>
          </a:stretch>
        </p:blipFill>
        <p:spPr>
          <a:xfrm>
            <a:off x="228600" y="1447800"/>
            <a:ext cx="4419600" cy="2901950"/>
          </a:xfrm>
          <a:noFill/>
        </p:spPr>
      </p:pic>
      <p:sp>
        <p:nvSpPr>
          <p:cNvPr id="17415" name="Rectangle 5"/>
          <p:cNvSpPr>
            <a:spLocks noChangeArrowheads="1"/>
          </p:cNvSpPr>
          <p:nvPr/>
        </p:nvSpPr>
        <p:spPr bwMode="auto">
          <a:xfrm>
            <a:off x="304800" y="4419600"/>
            <a:ext cx="4114800" cy="914400"/>
          </a:xfrm>
          <a:prstGeom prst="rect">
            <a:avLst/>
          </a:prstGeom>
          <a:noFill/>
          <a:ln w="9525">
            <a:noFill/>
            <a:miter lim="800000"/>
            <a:headEnd/>
            <a:tailEnd/>
          </a:ln>
        </p:spPr>
        <p:txBody>
          <a:bodyPr/>
          <a:lstStyle/>
          <a:p>
            <a:pPr>
              <a:lnSpc>
                <a:spcPct val="90000"/>
              </a:lnSpc>
              <a:spcBef>
                <a:spcPct val="20000"/>
              </a:spcBef>
            </a:pPr>
            <a:r>
              <a:rPr lang="en-US" sz="1400">
                <a:latin typeface="Times New Roman" pitchFamily="18" charset="0"/>
              </a:rPr>
              <a:t>From Cornillon et al, 2010, Sea-Surface Temperature Error Budget White Paper. In preparation.</a:t>
            </a:r>
            <a:endParaRPr lang="en-US" sz="1600">
              <a:latin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OCRT Meeting, Seattle, April 24, 2012</a:t>
            </a:r>
            <a:endParaRPr lang="en-US"/>
          </a:p>
        </p:txBody>
      </p:sp>
      <p:sp>
        <p:nvSpPr>
          <p:cNvPr id="6" name="Slide Number Placeholder 5"/>
          <p:cNvSpPr>
            <a:spLocks noGrp="1"/>
          </p:cNvSpPr>
          <p:nvPr>
            <p:ph type="sldNum" sz="quarter" idx="12"/>
          </p:nvPr>
        </p:nvSpPr>
        <p:spPr/>
        <p:txBody>
          <a:bodyPr/>
          <a:lstStyle/>
          <a:p>
            <a:pPr>
              <a:defRPr/>
            </a:pPr>
            <a:fld id="{E3CB2B7B-18F4-4C74-8732-4A34F283A827}" type="slidenum">
              <a:rPr lang="en-US"/>
              <a:pPr>
                <a:defRPr/>
              </a:pPr>
              <a:t>37</a:t>
            </a:fld>
            <a:endParaRPr lang="en-US"/>
          </a:p>
        </p:txBody>
      </p:sp>
      <p:sp>
        <p:nvSpPr>
          <p:cNvPr id="29700" name="Rectangle 2"/>
          <p:cNvSpPr>
            <a:spLocks noGrp="1" noChangeArrowheads="1"/>
          </p:cNvSpPr>
          <p:nvPr>
            <p:ph type="title"/>
          </p:nvPr>
        </p:nvSpPr>
        <p:spPr>
          <a:xfrm>
            <a:off x="1600200" y="0"/>
            <a:ext cx="6019800" cy="792163"/>
          </a:xfrm>
        </p:spPr>
        <p:txBody>
          <a:bodyPr/>
          <a:lstStyle/>
          <a:p>
            <a:pPr eaLnBrk="1" hangingPunct="1"/>
            <a:r>
              <a:rPr lang="en-US" sz="3600" smtClean="0"/>
              <a:t>Public Impact</a:t>
            </a:r>
          </a:p>
        </p:txBody>
      </p:sp>
      <p:sp>
        <p:nvSpPr>
          <p:cNvPr id="29701" name="Rectangle 3"/>
          <p:cNvSpPr>
            <a:spLocks noGrp="1" noChangeArrowheads="1"/>
          </p:cNvSpPr>
          <p:nvPr>
            <p:ph type="body" idx="1"/>
          </p:nvPr>
        </p:nvSpPr>
        <p:spPr>
          <a:xfrm>
            <a:off x="6248400" y="1524000"/>
            <a:ext cx="2438400" cy="4525963"/>
          </a:xfrm>
        </p:spPr>
        <p:txBody>
          <a:bodyPr/>
          <a:lstStyle/>
          <a:p>
            <a:pPr eaLnBrk="1" hangingPunct="1"/>
            <a:r>
              <a:rPr lang="en-US" sz="2400" smtClean="0"/>
              <a:t>MISST SSTs used in “An inconvenient Truth”</a:t>
            </a:r>
          </a:p>
          <a:p>
            <a:pPr eaLnBrk="1" hangingPunct="1"/>
            <a:r>
              <a:rPr lang="en-US" sz="2400" smtClean="0"/>
              <a:t>Imagery prepared by NASA SVS</a:t>
            </a:r>
          </a:p>
        </p:txBody>
      </p:sp>
      <p:pic>
        <p:nvPicPr>
          <p:cNvPr id="29702" name="Picture 4" descr="katrina_gore_sst"/>
          <p:cNvPicPr>
            <a:picLocks noChangeAspect="1" noChangeArrowheads="1"/>
          </p:cNvPicPr>
          <p:nvPr/>
        </p:nvPicPr>
        <p:blipFill>
          <a:blip r:embed="rId3" cstate="print"/>
          <a:srcRect/>
          <a:stretch>
            <a:fillRect/>
          </a:stretch>
        </p:blipFill>
        <p:spPr bwMode="auto">
          <a:xfrm>
            <a:off x="838200" y="838200"/>
            <a:ext cx="5219700" cy="521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OCRT Meeting, Seattle, April 24, 2012</a:t>
            </a:r>
            <a:endParaRPr lang="en-US"/>
          </a:p>
        </p:txBody>
      </p:sp>
      <p:sp>
        <p:nvSpPr>
          <p:cNvPr id="6" name="Slide Number Placeholder 5"/>
          <p:cNvSpPr>
            <a:spLocks noGrp="1"/>
          </p:cNvSpPr>
          <p:nvPr>
            <p:ph type="sldNum" sz="quarter" idx="12"/>
          </p:nvPr>
        </p:nvSpPr>
        <p:spPr/>
        <p:txBody>
          <a:bodyPr/>
          <a:lstStyle/>
          <a:p>
            <a:pPr>
              <a:defRPr/>
            </a:pPr>
            <a:fld id="{1E1FCA08-1723-4B8B-A11B-33E983014FC6}" type="slidenum">
              <a:rPr lang="en-US"/>
              <a:pPr>
                <a:defRPr/>
              </a:pPr>
              <a:t>38</a:t>
            </a:fld>
            <a:endParaRPr lang="en-US"/>
          </a:p>
        </p:txBody>
      </p:sp>
      <p:sp>
        <p:nvSpPr>
          <p:cNvPr id="28676" name="Rectangle 2"/>
          <p:cNvSpPr>
            <a:spLocks noGrp="1" noChangeArrowheads="1"/>
          </p:cNvSpPr>
          <p:nvPr>
            <p:ph type="title"/>
          </p:nvPr>
        </p:nvSpPr>
        <p:spPr>
          <a:xfrm>
            <a:off x="1600200" y="152400"/>
            <a:ext cx="5853113" cy="687388"/>
          </a:xfrm>
        </p:spPr>
        <p:txBody>
          <a:bodyPr/>
          <a:lstStyle/>
          <a:p>
            <a:pPr eaLnBrk="1" hangingPunct="1"/>
            <a:r>
              <a:rPr lang="en-US" sz="2400" smtClean="0"/>
              <a:t>N-AWIPS operational workstations use GHRSST products</a:t>
            </a:r>
          </a:p>
        </p:txBody>
      </p:sp>
      <p:pic>
        <p:nvPicPr>
          <p:cNvPr id="28677" name="Picture 3" descr="OISST – NOAA Ocean Prediction Center"/>
          <p:cNvPicPr>
            <a:picLocks noChangeAspect="1" noChangeArrowheads="1"/>
          </p:cNvPicPr>
          <p:nvPr>
            <p:ph type="body" idx="1"/>
          </p:nvPr>
        </p:nvPicPr>
        <p:blipFill>
          <a:blip r:embed="rId3" cstate="print"/>
          <a:srcRect/>
          <a:stretch>
            <a:fillRect/>
          </a:stretch>
        </p:blipFill>
        <p:spPr>
          <a:xfrm>
            <a:off x="1676400" y="1371600"/>
            <a:ext cx="6034088" cy="4830763"/>
          </a:xfrm>
          <a:noFill/>
        </p:spPr>
      </p:pic>
      <p:sp>
        <p:nvSpPr>
          <p:cNvPr id="28678" name="Text Box 4"/>
          <p:cNvSpPr txBox="1">
            <a:spLocks noChangeArrowheads="1"/>
          </p:cNvSpPr>
          <p:nvPr/>
        </p:nvSpPr>
        <p:spPr bwMode="auto">
          <a:xfrm>
            <a:off x="1752600" y="1066800"/>
            <a:ext cx="5638800" cy="366713"/>
          </a:xfrm>
          <a:prstGeom prst="rect">
            <a:avLst/>
          </a:prstGeom>
          <a:noFill/>
          <a:ln w="9525">
            <a:noFill/>
            <a:miter lim="800000"/>
            <a:headEnd/>
            <a:tailEnd/>
          </a:ln>
        </p:spPr>
        <p:txBody>
          <a:bodyPr>
            <a:spAutoFit/>
          </a:bodyPr>
          <a:lstStyle/>
          <a:p>
            <a:pPr>
              <a:spcBef>
                <a:spcPct val="50000"/>
              </a:spcBef>
            </a:pPr>
            <a:r>
              <a:rPr lang="en-US">
                <a:latin typeface="Times New Roman" pitchFamily="18" charset="0"/>
              </a:rPr>
              <a:t>Reynolds 25 km and GOES now available to forecasters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t>OCRT Meeting, Seattle, April 24, 2012</a:t>
            </a:r>
            <a:endParaRPr lang="en-US"/>
          </a:p>
        </p:txBody>
      </p:sp>
      <p:sp>
        <p:nvSpPr>
          <p:cNvPr id="7" name="Slide Number Placeholder 5"/>
          <p:cNvSpPr>
            <a:spLocks noGrp="1"/>
          </p:cNvSpPr>
          <p:nvPr>
            <p:ph type="sldNum" sz="quarter" idx="12"/>
          </p:nvPr>
        </p:nvSpPr>
        <p:spPr/>
        <p:txBody>
          <a:bodyPr/>
          <a:lstStyle/>
          <a:p>
            <a:pPr>
              <a:defRPr/>
            </a:pPr>
            <a:fld id="{78E6D1AE-3E14-434D-9C33-43115F561140}" type="slidenum">
              <a:rPr lang="en-US"/>
              <a:pPr>
                <a:defRPr/>
              </a:pPr>
              <a:t>39</a:t>
            </a:fld>
            <a:endParaRPr lang="en-US"/>
          </a:p>
        </p:txBody>
      </p:sp>
      <p:sp>
        <p:nvSpPr>
          <p:cNvPr id="27652" name="Rectangle 2"/>
          <p:cNvSpPr>
            <a:spLocks noGrp="1" noChangeArrowheads="1"/>
          </p:cNvSpPr>
          <p:nvPr>
            <p:ph type="title"/>
          </p:nvPr>
        </p:nvSpPr>
        <p:spPr>
          <a:xfrm>
            <a:off x="1600200" y="0"/>
            <a:ext cx="7391400" cy="792163"/>
          </a:xfrm>
        </p:spPr>
        <p:txBody>
          <a:bodyPr/>
          <a:lstStyle/>
          <a:p>
            <a:pPr eaLnBrk="1" hangingPunct="1"/>
            <a:r>
              <a:rPr lang="en-US" sz="2800" smtClean="0"/>
              <a:t>NCODA SSTs in COAMPS Katrina simulations</a:t>
            </a:r>
          </a:p>
        </p:txBody>
      </p:sp>
      <p:sp>
        <p:nvSpPr>
          <p:cNvPr id="27653" name="Rectangle 3"/>
          <p:cNvSpPr>
            <a:spLocks noGrp="1" noChangeArrowheads="1"/>
          </p:cNvSpPr>
          <p:nvPr>
            <p:ph type="body" idx="1"/>
          </p:nvPr>
        </p:nvSpPr>
        <p:spPr>
          <a:xfrm>
            <a:off x="2819400" y="4343400"/>
            <a:ext cx="5715000" cy="1630363"/>
          </a:xfrm>
        </p:spPr>
        <p:txBody>
          <a:bodyPr/>
          <a:lstStyle/>
          <a:p>
            <a:pPr eaLnBrk="1" hangingPunct="1">
              <a:lnSpc>
                <a:spcPct val="90000"/>
              </a:lnSpc>
            </a:pPr>
            <a:r>
              <a:rPr lang="en-US" sz="2400" smtClean="0"/>
              <a:t>Improved track forecast</a:t>
            </a:r>
          </a:p>
          <a:p>
            <a:pPr eaLnBrk="1" hangingPunct="1">
              <a:lnSpc>
                <a:spcPct val="90000"/>
              </a:lnSpc>
            </a:pPr>
            <a:r>
              <a:rPr lang="en-US" sz="2400" smtClean="0"/>
              <a:t>Better enthalpy fluxes</a:t>
            </a:r>
          </a:p>
          <a:p>
            <a:pPr eaLnBrk="1" hangingPunct="1">
              <a:lnSpc>
                <a:spcPct val="90000"/>
              </a:lnSpc>
            </a:pPr>
            <a:r>
              <a:rPr lang="en-US" sz="2400" smtClean="0"/>
              <a:t>Better intensity forecasts</a:t>
            </a:r>
          </a:p>
        </p:txBody>
      </p:sp>
      <p:pic>
        <p:nvPicPr>
          <p:cNvPr id="27654" name="Picture 4" descr="Fig1b"/>
          <p:cNvPicPr>
            <a:picLocks noChangeAspect="1" noChangeArrowheads="1"/>
          </p:cNvPicPr>
          <p:nvPr/>
        </p:nvPicPr>
        <p:blipFill>
          <a:blip r:embed="rId3" cstate="print"/>
          <a:srcRect/>
          <a:stretch>
            <a:fillRect/>
          </a:stretch>
        </p:blipFill>
        <p:spPr bwMode="auto">
          <a:xfrm>
            <a:off x="3276600" y="1066800"/>
            <a:ext cx="5562600" cy="3140075"/>
          </a:xfrm>
          <a:prstGeom prst="rect">
            <a:avLst/>
          </a:prstGeom>
          <a:noFill/>
          <a:ln w="9525">
            <a:noFill/>
            <a:miter lim="800000"/>
            <a:headEnd/>
            <a:tailEnd/>
          </a:ln>
        </p:spPr>
      </p:pic>
      <p:pic>
        <p:nvPicPr>
          <p:cNvPr id="27655" name="Picture 5" descr="Fig3"/>
          <p:cNvPicPr>
            <a:picLocks noChangeAspect="1" noChangeArrowheads="1"/>
          </p:cNvPicPr>
          <p:nvPr/>
        </p:nvPicPr>
        <p:blipFill>
          <a:blip r:embed="rId4" cstate="print"/>
          <a:srcRect/>
          <a:stretch>
            <a:fillRect/>
          </a:stretch>
        </p:blipFill>
        <p:spPr bwMode="auto">
          <a:xfrm>
            <a:off x="0" y="1295400"/>
            <a:ext cx="31242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Satellites carrying SST instruments.jpg"/>
          <p:cNvPicPr>
            <a:picLocks noChangeAspect="1"/>
          </p:cNvPicPr>
          <p:nvPr/>
        </p:nvPicPr>
        <p:blipFill>
          <a:blip r:embed="rId3" cstate="print">
            <a:extLst>
              <a:ext uri="{28A0092B-C50C-407E-A947-70E740481C1C}">
                <a14:useLocalDpi xmlns="" xmlns:a14="http://schemas.microsoft.com/office/drawing/2010/main" val="0"/>
              </a:ext>
            </a:extLst>
          </a:blip>
          <a:srcRect l="7059" t="12827" r="5209" b="33730"/>
          <a:stretch>
            <a:fillRect/>
          </a:stretch>
        </p:blipFill>
        <p:spPr bwMode="auto">
          <a:xfrm>
            <a:off x="0" y="0"/>
            <a:ext cx="9144000" cy="68974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21"/>
          <p:cNvGrpSpPr>
            <a:grpSpLocks/>
          </p:cNvGrpSpPr>
          <p:nvPr/>
        </p:nvGrpSpPr>
        <p:grpSpPr bwMode="auto">
          <a:xfrm>
            <a:off x="1295400" y="838200"/>
            <a:ext cx="1600200" cy="1600200"/>
            <a:chOff x="1066800" y="762000"/>
            <a:chExt cx="1524000" cy="857250"/>
          </a:xfrm>
        </p:grpSpPr>
        <p:sp>
          <p:nvSpPr>
            <p:cNvPr id="17428" name="TextBox 12"/>
            <p:cNvSpPr txBox="1">
              <a:spLocks noChangeArrowheads="1"/>
            </p:cNvSpPr>
            <p:nvPr/>
          </p:nvSpPr>
          <p:spPr bwMode="auto">
            <a:xfrm>
              <a:off x="1066800" y="1219200"/>
              <a:ext cx="13716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GB" dirty="0">
                  <a:solidFill>
                    <a:srgbClr val="FFFF00"/>
                  </a:solidFill>
                  <a:cs typeface="Arial" charset="0"/>
                </a:rPr>
                <a:t>†</a:t>
              </a:r>
              <a:r>
                <a:rPr lang="en-GB" dirty="0">
                  <a:solidFill>
                    <a:srgbClr val="FFFF00"/>
                  </a:solidFill>
                </a:rPr>
                <a:t>AMSR-E</a:t>
              </a:r>
            </a:p>
          </p:txBody>
        </p:sp>
        <p:sp>
          <p:nvSpPr>
            <p:cNvPr id="17429" name="TextBox 12"/>
            <p:cNvSpPr txBox="1">
              <a:spLocks noChangeArrowheads="1"/>
            </p:cNvSpPr>
            <p:nvPr/>
          </p:nvSpPr>
          <p:spPr bwMode="auto">
            <a:xfrm>
              <a:off x="1219200" y="762000"/>
              <a:ext cx="13716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GB">
                  <a:solidFill>
                    <a:srgbClr val="FFFF00"/>
                  </a:solidFill>
                  <a:cs typeface="Arial" charset="0"/>
                </a:rPr>
                <a:t>MODIS</a:t>
              </a:r>
              <a:endParaRPr lang="en-GB">
                <a:solidFill>
                  <a:srgbClr val="FFFF00"/>
                </a:solidFill>
              </a:endParaRPr>
            </a:p>
          </p:txBody>
        </p:sp>
      </p:grpSp>
      <p:sp>
        <p:nvSpPr>
          <p:cNvPr id="17412" name="TextBox 12"/>
          <p:cNvSpPr txBox="1">
            <a:spLocks noChangeArrowheads="1"/>
          </p:cNvSpPr>
          <p:nvPr/>
        </p:nvSpPr>
        <p:spPr bwMode="auto">
          <a:xfrm>
            <a:off x="2590800" y="6457950"/>
            <a:ext cx="13716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GB" dirty="0" smtClean="0">
                <a:solidFill>
                  <a:srgbClr val="FFFF00"/>
                </a:solidFill>
                <a:cs typeface="Arial" charset="0"/>
              </a:rPr>
              <a:t>† AATSR</a:t>
            </a:r>
            <a:endParaRPr lang="en-GB" dirty="0">
              <a:solidFill>
                <a:srgbClr val="FFFF00"/>
              </a:solidFill>
            </a:endParaRPr>
          </a:p>
        </p:txBody>
      </p:sp>
      <p:sp>
        <p:nvSpPr>
          <p:cNvPr id="17413" name="TextBox 13"/>
          <p:cNvSpPr txBox="1">
            <a:spLocks noChangeArrowheads="1"/>
          </p:cNvSpPr>
          <p:nvPr/>
        </p:nvSpPr>
        <p:spPr bwMode="auto">
          <a:xfrm>
            <a:off x="457200" y="3810000"/>
            <a:ext cx="13716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GB">
                <a:solidFill>
                  <a:srgbClr val="FFFF00"/>
                </a:solidFill>
                <a:cs typeface="Arial" charset="0"/>
              </a:rPr>
              <a:t>GOES</a:t>
            </a:r>
            <a:endParaRPr lang="en-GB">
              <a:solidFill>
                <a:srgbClr val="FFFF00"/>
              </a:solidFill>
            </a:endParaRPr>
          </a:p>
        </p:txBody>
      </p:sp>
      <p:sp>
        <p:nvSpPr>
          <p:cNvPr id="17414" name="TextBox 14"/>
          <p:cNvSpPr txBox="1">
            <a:spLocks noChangeArrowheads="1"/>
          </p:cNvSpPr>
          <p:nvPr/>
        </p:nvSpPr>
        <p:spPr bwMode="auto">
          <a:xfrm>
            <a:off x="533400" y="2514600"/>
            <a:ext cx="13716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GB">
                <a:solidFill>
                  <a:srgbClr val="FFFF00"/>
                </a:solidFill>
                <a:cs typeface="Arial" charset="0"/>
              </a:rPr>
              <a:t>Windsat</a:t>
            </a:r>
            <a:endParaRPr lang="en-GB">
              <a:solidFill>
                <a:srgbClr val="FFFF00"/>
              </a:solidFill>
            </a:endParaRPr>
          </a:p>
        </p:txBody>
      </p:sp>
      <p:sp>
        <p:nvSpPr>
          <p:cNvPr id="17415" name="TextBox 15"/>
          <p:cNvSpPr txBox="1">
            <a:spLocks noChangeArrowheads="1"/>
          </p:cNvSpPr>
          <p:nvPr/>
        </p:nvSpPr>
        <p:spPr bwMode="auto">
          <a:xfrm>
            <a:off x="7772400" y="3581400"/>
            <a:ext cx="13716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GB" dirty="0">
                <a:solidFill>
                  <a:srgbClr val="FFFF00"/>
                </a:solidFill>
                <a:cs typeface="Arial" charset="0"/>
              </a:rPr>
              <a:t>SEVIRI</a:t>
            </a:r>
            <a:endParaRPr lang="en-GB" dirty="0">
              <a:solidFill>
                <a:srgbClr val="FFFF00"/>
              </a:solidFill>
            </a:endParaRPr>
          </a:p>
        </p:txBody>
      </p:sp>
      <p:sp>
        <p:nvSpPr>
          <p:cNvPr id="17416" name="TextBox 16"/>
          <p:cNvSpPr txBox="1">
            <a:spLocks noChangeArrowheads="1"/>
          </p:cNvSpPr>
          <p:nvPr/>
        </p:nvSpPr>
        <p:spPr bwMode="auto">
          <a:xfrm>
            <a:off x="5562600" y="228600"/>
            <a:ext cx="13716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GB">
                <a:solidFill>
                  <a:srgbClr val="FFFF00"/>
                </a:solidFill>
                <a:cs typeface="Arial" charset="0"/>
              </a:rPr>
              <a:t>AVHRR &amp; IASI </a:t>
            </a:r>
            <a:endParaRPr lang="en-GB">
              <a:solidFill>
                <a:srgbClr val="FFFF00"/>
              </a:solidFill>
            </a:endParaRPr>
          </a:p>
        </p:txBody>
      </p:sp>
      <p:sp>
        <p:nvSpPr>
          <p:cNvPr id="17417" name="TextBox 17"/>
          <p:cNvSpPr txBox="1">
            <a:spLocks noChangeArrowheads="1"/>
          </p:cNvSpPr>
          <p:nvPr/>
        </p:nvSpPr>
        <p:spPr bwMode="auto">
          <a:xfrm>
            <a:off x="5257800" y="1600200"/>
            <a:ext cx="13716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endParaRPr lang="en-GB">
              <a:solidFill>
                <a:srgbClr val="FFFF00"/>
              </a:solidFill>
            </a:endParaRPr>
          </a:p>
        </p:txBody>
      </p:sp>
      <p:sp>
        <p:nvSpPr>
          <p:cNvPr id="17418" name="TextBox 18"/>
          <p:cNvSpPr txBox="1">
            <a:spLocks noChangeArrowheads="1"/>
          </p:cNvSpPr>
          <p:nvPr/>
        </p:nvSpPr>
        <p:spPr bwMode="auto">
          <a:xfrm>
            <a:off x="7772400" y="2133600"/>
            <a:ext cx="13716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GB">
                <a:solidFill>
                  <a:srgbClr val="FFFF00"/>
                </a:solidFill>
                <a:cs typeface="Arial" charset="0"/>
              </a:rPr>
              <a:t>AVHRR</a:t>
            </a:r>
            <a:endParaRPr lang="en-GB">
              <a:solidFill>
                <a:srgbClr val="FFFF00"/>
              </a:solidFill>
            </a:endParaRPr>
          </a:p>
        </p:txBody>
      </p:sp>
      <p:sp>
        <p:nvSpPr>
          <p:cNvPr id="17419" name="TextBox 19"/>
          <p:cNvSpPr txBox="1">
            <a:spLocks noChangeArrowheads="1"/>
          </p:cNvSpPr>
          <p:nvPr/>
        </p:nvSpPr>
        <p:spPr bwMode="auto">
          <a:xfrm>
            <a:off x="7543800" y="4953000"/>
            <a:ext cx="13716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GB" dirty="0">
                <a:solidFill>
                  <a:srgbClr val="FFFF00"/>
                </a:solidFill>
                <a:cs typeface="Arial" charset="0"/>
              </a:rPr>
              <a:t> MODIS</a:t>
            </a:r>
            <a:endParaRPr lang="en-GB" dirty="0">
              <a:solidFill>
                <a:srgbClr val="FFFF00"/>
              </a:solidFill>
            </a:endParaRPr>
          </a:p>
        </p:txBody>
      </p:sp>
      <p:sp>
        <p:nvSpPr>
          <p:cNvPr id="17420" name="TextBox 20"/>
          <p:cNvSpPr txBox="1">
            <a:spLocks noChangeArrowheads="1"/>
          </p:cNvSpPr>
          <p:nvPr/>
        </p:nvSpPr>
        <p:spPr bwMode="auto">
          <a:xfrm>
            <a:off x="7391400" y="5562600"/>
            <a:ext cx="15240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GB" dirty="0">
                <a:solidFill>
                  <a:srgbClr val="FFFF00"/>
                </a:solidFill>
                <a:cs typeface="Arial" charset="0"/>
              </a:rPr>
              <a:t>TMI &amp; VIRS</a:t>
            </a:r>
            <a:endParaRPr lang="en-GB" dirty="0">
              <a:solidFill>
                <a:srgbClr val="FFFF00"/>
              </a:solidFill>
            </a:endParaRPr>
          </a:p>
        </p:txBody>
      </p:sp>
      <p:sp>
        <p:nvSpPr>
          <p:cNvPr id="17421" name="TextBox 22"/>
          <p:cNvSpPr txBox="1">
            <a:spLocks noChangeArrowheads="1"/>
          </p:cNvSpPr>
          <p:nvPr/>
        </p:nvSpPr>
        <p:spPr bwMode="auto">
          <a:xfrm>
            <a:off x="7391400" y="1066800"/>
            <a:ext cx="13716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GB">
                <a:solidFill>
                  <a:srgbClr val="FFFF00"/>
                </a:solidFill>
                <a:cs typeface="Arial" charset="0"/>
              </a:rPr>
              <a:t>MTSAT</a:t>
            </a:r>
            <a:endParaRPr lang="en-GB">
              <a:solidFill>
                <a:srgbClr val="FFFF00"/>
              </a:solidFill>
            </a:endParaRPr>
          </a:p>
        </p:txBody>
      </p:sp>
      <p:sp>
        <p:nvSpPr>
          <p:cNvPr id="17422" name="Rectangle 144"/>
          <p:cNvSpPr>
            <a:spLocks noChangeArrowheads="1"/>
          </p:cNvSpPr>
          <p:nvPr/>
        </p:nvSpPr>
        <p:spPr bwMode="auto">
          <a:xfrm>
            <a:off x="3429000" y="228600"/>
            <a:ext cx="96202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spcBef>
                <a:spcPct val="20000"/>
              </a:spcBef>
            </a:pPr>
            <a:r>
              <a:rPr lang="en-US" sz="2400" b="1">
                <a:solidFill>
                  <a:schemeClr val="bg1"/>
                </a:solidFill>
                <a:latin typeface="Trebuchet MS" charset="0"/>
              </a:rPr>
              <a:t>HY-2</a:t>
            </a:r>
            <a:endParaRPr lang="en-GB" sz="2400" b="1">
              <a:solidFill>
                <a:schemeClr val="bg1"/>
              </a:solidFill>
              <a:latin typeface="Trebuchet MS" charset="0"/>
            </a:endParaRPr>
          </a:p>
        </p:txBody>
      </p:sp>
      <p:pic>
        <p:nvPicPr>
          <p:cNvPr id="17424" name="Picture 25" descr="satellite_Hy-2.png"/>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886200" y="457200"/>
            <a:ext cx="1066800" cy="85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 name="Group 27"/>
          <p:cNvGrpSpPr>
            <a:grpSpLocks/>
          </p:cNvGrpSpPr>
          <p:nvPr/>
        </p:nvGrpSpPr>
        <p:grpSpPr bwMode="auto">
          <a:xfrm>
            <a:off x="4724400" y="5900738"/>
            <a:ext cx="2133600" cy="957262"/>
            <a:chOff x="4724400" y="5615069"/>
            <a:chExt cx="2133600" cy="957217"/>
          </a:xfrm>
        </p:grpSpPr>
        <p:sp>
          <p:nvSpPr>
            <p:cNvPr id="17426" name="Rectangle 144"/>
            <p:cNvSpPr>
              <a:spLocks noChangeArrowheads="1"/>
            </p:cNvSpPr>
            <p:nvPr/>
          </p:nvSpPr>
          <p:spPr bwMode="auto">
            <a:xfrm>
              <a:off x="5715000" y="6172200"/>
              <a:ext cx="1143000" cy="4000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spcBef>
                  <a:spcPct val="20000"/>
                </a:spcBef>
              </a:pPr>
              <a:r>
                <a:rPr lang="en-US" b="1">
                  <a:solidFill>
                    <a:schemeClr val="bg1"/>
                  </a:solidFill>
                  <a:latin typeface="Trebuchet MS" charset="0"/>
                </a:rPr>
                <a:t>VIIRS</a:t>
              </a:r>
              <a:endParaRPr lang="en-GB" b="1">
                <a:solidFill>
                  <a:schemeClr val="bg1"/>
                </a:solidFill>
                <a:latin typeface="Trebuchet MS" charset="0"/>
              </a:endParaRPr>
            </a:p>
          </p:txBody>
        </p:sp>
        <p:pic>
          <p:nvPicPr>
            <p:cNvPr id="17427" name="Picture 26" descr="Npp_HRStill01med.png"/>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724400" y="5615069"/>
              <a:ext cx="1217943" cy="6855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pPr>
              <a:defRPr/>
            </a:pPr>
            <a:r>
              <a:rPr lang="en-US" smtClean="0"/>
              <a:t>OCRT Meeting, Seattle, April 24, 2012</a:t>
            </a:r>
            <a:endParaRPr lang="en-US"/>
          </a:p>
        </p:txBody>
      </p:sp>
      <p:sp>
        <p:nvSpPr>
          <p:cNvPr id="6" name="Slide Number Placeholder 6"/>
          <p:cNvSpPr>
            <a:spLocks noGrp="1"/>
          </p:cNvSpPr>
          <p:nvPr>
            <p:ph type="sldNum" sz="quarter" idx="12"/>
          </p:nvPr>
        </p:nvSpPr>
        <p:spPr/>
        <p:txBody>
          <a:bodyPr/>
          <a:lstStyle/>
          <a:p>
            <a:pPr>
              <a:defRPr/>
            </a:pPr>
            <a:fld id="{407D59FC-7413-4914-95E6-1D0A10CA0D09}" type="slidenum">
              <a:rPr lang="en-US"/>
              <a:pPr>
                <a:defRPr/>
              </a:pPr>
              <a:t>5</a:t>
            </a:fld>
            <a:endParaRPr lang="en-US"/>
          </a:p>
        </p:txBody>
      </p:sp>
      <p:sp>
        <p:nvSpPr>
          <p:cNvPr id="12292" name="Rectangle 2"/>
          <p:cNvSpPr>
            <a:spLocks noGrp="1" noChangeArrowheads="1"/>
          </p:cNvSpPr>
          <p:nvPr>
            <p:ph type="title"/>
          </p:nvPr>
        </p:nvSpPr>
        <p:spPr/>
        <p:txBody>
          <a:bodyPr/>
          <a:lstStyle/>
          <a:p>
            <a:pPr eaLnBrk="1" hangingPunct="1"/>
            <a:r>
              <a:rPr lang="en-US" smtClean="0"/>
              <a:t>SST satellite sensors</a:t>
            </a:r>
          </a:p>
        </p:txBody>
      </p:sp>
      <p:sp>
        <p:nvSpPr>
          <p:cNvPr id="12293" name="Rectangle 4"/>
          <p:cNvSpPr>
            <a:spLocks noGrp="1" noChangeArrowheads="1"/>
          </p:cNvSpPr>
          <p:nvPr>
            <p:ph type="body" sz="half" idx="1"/>
          </p:nvPr>
        </p:nvSpPr>
        <p:spPr/>
        <p:txBody>
          <a:bodyPr/>
          <a:lstStyle/>
          <a:p>
            <a:pPr eaLnBrk="1" hangingPunct="1"/>
            <a:endParaRPr lang="en-US" sz="2800" smtClean="0"/>
          </a:p>
        </p:txBody>
      </p:sp>
      <p:pic>
        <p:nvPicPr>
          <p:cNvPr id="12294" name="Picture 6" descr="Satellite_SST_sensors"/>
          <p:cNvPicPr>
            <a:picLocks noChangeAspect="1" noChangeArrowheads="1"/>
          </p:cNvPicPr>
          <p:nvPr>
            <p:ph sz="half" idx="2"/>
          </p:nvPr>
        </p:nvPicPr>
        <p:blipFill>
          <a:blip r:embed="rId3" cstate="print"/>
          <a:srcRect/>
          <a:stretch>
            <a:fillRect/>
          </a:stretch>
        </p:blipFill>
        <p:spPr>
          <a:xfrm>
            <a:off x="457200" y="1524000"/>
            <a:ext cx="8229600" cy="3478213"/>
          </a:xfr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smtClean="0"/>
              <a:t>OCRT Meeting, Seattle, April 24, 2012</a:t>
            </a:r>
            <a:endParaRPr lang="en-US"/>
          </a:p>
        </p:txBody>
      </p:sp>
      <p:sp>
        <p:nvSpPr>
          <p:cNvPr id="5" name="Slide Number Placeholder 5"/>
          <p:cNvSpPr>
            <a:spLocks noGrp="1"/>
          </p:cNvSpPr>
          <p:nvPr>
            <p:ph type="sldNum" sz="quarter" idx="12"/>
          </p:nvPr>
        </p:nvSpPr>
        <p:spPr/>
        <p:txBody>
          <a:bodyPr/>
          <a:lstStyle/>
          <a:p>
            <a:pPr>
              <a:defRPr/>
            </a:pPr>
            <a:fld id="{97A3C2E6-3526-47BF-B5B0-6A9F55227CF9}" type="slidenum">
              <a:rPr lang="en-US"/>
              <a:pPr>
                <a:defRPr/>
              </a:pPr>
              <a:t>6</a:t>
            </a:fld>
            <a:endParaRPr lang="en-US"/>
          </a:p>
        </p:txBody>
      </p:sp>
      <p:sp>
        <p:nvSpPr>
          <p:cNvPr id="8196" name="Rectangle 2"/>
          <p:cNvSpPr>
            <a:spLocks noGrp="1" noChangeArrowheads="1"/>
          </p:cNvSpPr>
          <p:nvPr>
            <p:ph type="title"/>
          </p:nvPr>
        </p:nvSpPr>
        <p:spPr/>
        <p:txBody>
          <a:bodyPr/>
          <a:lstStyle/>
          <a:p>
            <a:pPr eaLnBrk="1" hangingPunct="1"/>
            <a:r>
              <a:rPr lang="en-US" smtClean="0"/>
              <a:t>GHRSST </a:t>
            </a:r>
          </a:p>
        </p:txBody>
      </p:sp>
      <p:sp>
        <p:nvSpPr>
          <p:cNvPr id="8197" name="Rectangle 3"/>
          <p:cNvSpPr>
            <a:spLocks noGrp="1" noChangeArrowheads="1"/>
          </p:cNvSpPr>
          <p:nvPr>
            <p:ph type="body" idx="1"/>
          </p:nvPr>
        </p:nvSpPr>
        <p:spPr>
          <a:xfrm>
            <a:off x="457200" y="1295400"/>
            <a:ext cx="8382000" cy="4525963"/>
          </a:xfrm>
        </p:spPr>
        <p:txBody>
          <a:bodyPr/>
          <a:lstStyle/>
          <a:p>
            <a:pPr eaLnBrk="1" hangingPunct="1">
              <a:lnSpc>
                <a:spcPct val="80000"/>
              </a:lnSpc>
            </a:pPr>
            <a:r>
              <a:rPr lang="en-US" sz="2800" dirty="0" smtClean="0"/>
              <a:t>International group drawn from research and operational communities</a:t>
            </a:r>
          </a:p>
          <a:p>
            <a:pPr eaLnBrk="1" hangingPunct="1">
              <a:lnSpc>
                <a:spcPct val="80000"/>
              </a:lnSpc>
            </a:pPr>
            <a:r>
              <a:rPr lang="en-US" sz="2800" dirty="0" smtClean="0"/>
              <a:t>International Project Office to provide logistical support</a:t>
            </a:r>
          </a:p>
          <a:p>
            <a:pPr eaLnBrk="1" hangingPunct="1">
              <a:lnSpc>
                <a:spcPct val="80000"/>
              </a:lnSpc>
            </a:pPr>
            <a:r>
              <a:rPr lang="en-US" sz="2800" dirty="0" smtClean="0"/>
              <a:t>Annual “Science Team” </a:t>
            </a:r>
            <a:r>
              <a:rPr lang="en-US" sz="2800" dirty="0" smtClean="0"/>
              <a:t>Meetings</a:t>
            </a:r>
            <a:endParaRPr lang="en-US" sz="2800" dirty="0" smtClean="0"/>
          </a:p>
          <a:p>
            <a:pPr eaLnBrk="1" hangingPunct="1">
              <a:lnSpc>
                <a:spcPct val="80000"/>
              </a:lnSpc>
            </a:pPr>
            <a:r>
              <a:rPr lang="en-US" sz="2800" dirty="0" smtClean="0"/>
              <a:t>Established working groups to address scientific, operational and logistical </a:t>
            </a:r>
            <a:r>
              <a:rPr lang="en-US" sz="2800" dirty="0" smtClean="0"/>
              <a:t>problems</a:t>
            </a:r>
          </a:p>
          <a:p>
            <a:pPr eaLnBrk="1" hangingPunct="1">
              <a:lnSpc>
                <a:spcPct val="80000"/>
              </a:lnSpc>
            </a:pPr>
            <a:r>
              <a:rPr lang="en-US" sz="2800" dirty="0" smtClean="0"/>
              <a:t>Working Groups organize Workshops as desired</a:t>
            </a:r>
            <a:endParaRPr lang="en-US" sz="2800" dirty="0" smtClean="0"/>
          </a:p>
          <a:p>
            <a:pPr eaLnBrk="1" hangingPunct="1">
              <a:lnSpc>
                <a:spcPct val="80000"/>
              </a:lnSpc>
            </a:pPr>
            <a:r>
              <a:rPr lang="en-US" sz="2800" dirty="0" smtClean="0"/>
              <a:t>Distributed processing and data assembly (RDACs and GDAC)</a:t>
            </a:r>
          </a:p>
          <a:p>
            <a:pPr eaLnBrk="1" hangingPunct="1">
              <a:lnSpc>
                <a:spcPct val="80000"/>
              </a:lnSpc>
            </a:pPr>
            <a:r>
              <a:rPr lang="en-US" sz="2800" dirty="0" smtClean="0"/>
              <a:t>Leverage national research and operational activities and investments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smtClean="0"/>
              <a:t>OCRT Meeting, Seattle, April 24, 2012</a:t>
            </a:r>
            <a:endParaRPr lang="en-US"/>
          </a:p>
        </p:txBody>
      </p:sp>
      <p:sp>
        <p:nvSpPr>
          <p:cNvPr id="5" name="Slide Number Placeholder 5"/>
          <p:cNvSpPr>
            <a:spLocks noGrp="1"/>
          </p:cNvSpPr>
          <p:nvPr>
            <p:ph type="sldNum" sz="quarter" idx="12"/>
          </p:nvPr>
        </p:nvSpPr>
        <p:spPr/>
        <p:txBody>
          <a:bodyPr/>
          <a:lstStyle/>
          <a:p>
            <a:pPr>
              <a:defRPr/>
            </a:pPr>
            <a:fld id="{0FF32324-6995-4D82-AD8C-82A4AF6F2A55}" type="slidenum">
              <a:rPr lang="en-US"/>
              <a:pPr>
                <a:defRPr/>
              </a:pPr>
              <a:t>7</a:t>
            </a:fld>
            <a:endParaRPr lang="en-US"/>
          </a:p>
        </p:txBody>
      </p:sp>
      <p:sp>
        <p:nvSpPr>
          <p:cNvPr id="6148" name="Rectangle 2"/>
          <p:cNvSpPr>
            <a:spLocks noGrp="1" noChangeArrowheads="1"/>
          </p:cNvSpPr>
          <p:nvPr>
            <p:ph type="title"/>
          </p:nvPr>
        </p:nvSpPr>
        <p:spPr/>
        <p:txBody>
          <a:bodyPr/>
          <a:lstStyle/>
          <a:p>
            <a:pPr eaLnBrk="1" hangingPunct="1"/>
            <a:r>
              <a:rPr lang="en-US" smtClean="0"/>
              <a:t>Objectives of GHRSST</a:t>
            </a:r>
          </a:p>
        </p:txBody>
      </p:sp>
      <p:sp>
        <p:nvSpPr>
          <p:cNvPr id="6149" name="Rectangle 3"/>
          <p:cNvSpPr>
            <a:spLocks noGrp="1" noChangeArrowheads="1"/>
          </p:cNvSpPr>
          <p:nvPr>
            <p:ph type="body" idx="1"/>
          </p:nvPr>
        </p:nvSpPr>
        <p:spPr>
          <a:xfrm>
            <a:off x="457200" y="1600200"/>
            <a:ext cx="8229600" cy="3886200"/>
          </a:xfrm>
        </p:spPr>
        <p:txBody>
          <a:bodyPr/>
          <a:lstStyle/>
          <a:p>
            <a:pPr eaLnBrk="1" hangingPunct="1"/>
            <a:r>
              <a:rPr lang="en-US" smtClean="0"/>
              <a:t>Coordinate efforts, both research and operational, within and across national borders</a:t>
            </a:r>
          </a:p>
          <a:p>
            <a:pPr eaLnBrk="1" hangingPunct="1"/>
            <a:r>
              <a:rPr lang="en-US" smtClean="0"/>
              <a:t>Make SST fields more accessible to forecasters, modelers and researchers</a:t>
            </a:r>
          </a:p>
          <a:p>
            <a:pPr eaLnBrk="1" hangingPunct="1"/>
            <a:r>
              <a:rPr lang="en-US" smtClean="0"/>
              <a:t>Provide estimates of uncertainties on a pixel-by-pixel basis</a:t>
            </a:r>
          </a:p>
          <a:p>
            <a:pPr eaLnBrk="1" hangingPunct="1"/>
            <a:r>
              <a:rPr lang="en-US" smtClean="0"/>
              <a:t>Stimulate collaborative research</a:t>
            </a:r>
          </a:p>
          <a:p>
            <a:pPr eaLnBrk="1" hangingPunct="1"/>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smtClean="0"/>
              <a:t>OCRT Meeting, Seattle, April 24, 2012</a:t>
            </a:r>
            <a:endParaRPr lang="en-US"/>
          </a:p>
        </p:txBody>
      </p:sp>
      <p:sp>
        <p:nvSpPr>
          <p:cNvPr id="5" name="Slide Number Placeholder 5"/>
          <p:cNvSpPr>
            <a:spLocks noGrp="1"/>
          </p:cNvSpPr>
          <p:nvPr>
            <p:ph type="sldNum" sz="quarter" idx="12"/>
          </p:nvPr>
        </p:nvSpPr>
        <p:spPr/>
        <p:txBody>
          <a:bodyPr/>
          <a:lstStyle/>
          <a:p>
            <a:pPr>
              <a:defRPr/>
            </a:pPr>
            <a:fld id="{6238F5FD-0B58-4A6D-B9E4-36CF5E87D67F}" type="slidenum">
              <a:rPr lang="en-US"/>
              <a:pPr>
                <a:defRPr/>
              </a:pPr>
              <a:t>8</a:t>
            </a:fld>
            <a:endParaRPr lang="en-US"/>
          </a:p>
        </p:txBody>
      </p:sp>
      <p:sp>
        <p:nvSpPr>
          <p:cNvPr id="7172" name="Rectangle 2"/>
          <p:cNvSpPr>
            <a:spLocks noGrp="1" noChangeArrowheads="1"/>
          </p:cNvSpPr>
          <p:nvPr>
            <p:ph type="title"/>
          </p:nvPr>
        </p:nvSpPr>
        <p:spPr/>
        <p:txBody>
          <a:bodyPr/>
          <a:lstStyle/>
          <a:p>
            <a:pPr eaLnBrk="1" hangingPunct="1"/>
            <a:r>
              <a:rPr lang="en-US" smtClean="0"/>
              <a:t>Mission Statement</a:t>
            </a:r>
          </a:p>
        </p:txBody>
      </p:sp>
      <p:sp>
        <p:nvSpPr>
          <p:cNvPr id="7173" name="Rectangle 3"/>
          <p:cNvSpPr>
            <a:spLocks noGrp="1" noChangeArrowheads="1"/>
          </p:cNvSpPr>
          <p:nvPr>
            <p:ph type="body" idx="1"/>
          </p:nvPr>
        </p:nvSpPr>
        <p:spPr/>
        <p:txBody>
          <a:bodyPr/>
          <a:lstStyle/>
          <a:p>
            <a:pPr marL="0" indent="0" eaLnBrk="1" hangingPunct="1">
              <a:buFontTx/>
              <a:buNone/>
            </a:pPr>
            <a:r>
              <a:rPr lang="en-US" smtClean="0"/>
              <a:t>“The aim of the GHRSST  is to provide the best quality sea surface temperature data for applications in short, medium and decadal/climate time scales in the most cost effective and efficient manner through international collaboration and scientific innovation.”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smtClean="0"/>
              <a:t>OCRT Meeting, Seattle, April 24, 2012</a:t>
            </a:r>
            <a:endParaRPr lang="en-US"/>
          </a:p>
        </p:txBody>
      </p:sp>
      <p:sp>
        <p:nvSpPr>
          <p:cNvPr id="5" name="Slide Number Placeholder 5"/>
          <p:cNvSpPr>
            <a:spLocks noGrp="1"/>
          </p:cNvSpPr>
          <p:nvPr>
            <p:ph type="sldNum" sz="quarter" idx="12"/>
          </p:nvPr>
        </p:nvSpPr>
        <p:spPr/>
        <p:txBody>
          <a:bodyPr/>
          <a:lstStyle/>
          <a:p>
            <a:pPr>
              <a:defRPr/>
            </a:pPr>
            <a:fld id="{FED0F924-CB73-49E6-A9F6-0EB98E1E8202}" type="slidenum">
              <a:rPr lang="en-US"/>
              <a:pPr>
                <a:defRPr/>
              </a:pPr>
              <a:t>9</a:t>
            </a:fld>
            <a:endParaRPr lang="en-US"/>
          </a:p>
        </p:txBody>
      </p:sp>
      <p:sp>
        <p:nvSpPr>
          <p:cNvPr id="11268" name="Rectangle 2"/>
          <p:cNvSpPr>
            <a:spLocks noGrp="1" noChangeArrowheads="1"/>
          </p:cNvSpPr>
          <p:nvPr>
            <p:ph type="title"/>
          </p:nvPr>
        </p:nvSpPr>
        <p:spPr/>
        <p:txBody>
          <a:bodyPr/>
          <a:lstStyle/>
          <a:p>
            <a:pPr eaLnBrk="1" hangingPunct="1"/>
            <a:r>
              <a:rPr lang="en-US" smtClean="0"/>
              <a:t>Scientific issues</a:t>
            </a:r>
          </a:p>
        </p:txBody>
      </p:sp>
      <p:sp>
        <p:nvSpPr>
          <p:cNvPr id="11269" name="Rectangle 3"/>
          <p:cNvSpPr>
            <a:spLocks noGrp="1" noChangeArrowheads="1"/>
          </p:cNvSpPr>
          <p:nvPr>
            <p:ph type="body" idx="1"/>
          </p:nvPr>
        </p:nvSpPr>
        <p:spPr>
          <a:xfrm>
            <a:off x="457200" y="1295400"/>
            <a:ext cx="8229600" cy="4525963"/>
          </a:xfrm>
        </p:spPr>
        <p:txBody>
          <a:bodyPr/>
          <a:lstStyle/>
          <a:p>
            <a:pPr eaLnBrk="1" hangingPunct="1">
              <a:lnSpc>
                <a:spcPct val="80000"/>
              </a:lnSpc>
            </a:pPr>
            <a:r>
              <a:rPr lang="en-US" sz="2400" dirty="0" smtClean="0"/>
              <a:t>Characteristics of different sensors</a:t>
            </a:r>
          </a:p>
          <a:p>
            <a:pPr eaLnBrk="1" hangingPunct="1">
              <a:lnSpc>
                <a:spcPct val="80000"/>
              </a:lnSpc>
            </a:pPr>
            <a:r>
              <a:rPr lang="en-US" sz="2400" dirty="0" smtClean="0"/>
              <a:t>What is SST?</a:t>
            </a:r>
          </a:p>
          <a:p>
            <a:pPr lvl="1" eaLnBrk="1" hangingPunct="1">
              <a:lnSpc>
                <a:spcPct val="80000"/>
              </a:lnSpc>
            </a:pPr>
            <a:r>
              <a:rPr lang="en-US" sz="2000" dirty="0" smtClean="0"/>
              <a:t>Skin effect</a:t>
            </a:r>
          </a:p>
          <a:p>
            <a:pPr lvl="1" eaLnBrk="1" hangingPunct="1">
              <a:lnSpc>
                <a:spcPct val="80000"/>
              </a:lnSpc>
            </a:pPr>
            <a:r>
              <a:rPr lang="en-US" sz="2000" dirty="0" smtClean="0"/>
              <a:t>Diurnal heating</a:t>
            </a:r>
          </a:p>
          <a:p>
            <a:pPr eaLnBrk="1" hangingPunct="1">
              <a:lnSpc>
                <a:spcPct val="80000"/>
              </a:lnSpc>
            </a:pPr>
            <a:r>
              <a:rPr lang="en-US" sz="2400" dirty="0" smtClean="0"/>
              <a:t>Atmospheric effects</a:t>
            </a:r>
          </a:p>
          <a:p>
            <a:pPr lvl="1" eaLnBrk="1" hangingPunct="1">
              <a:lnSpc>
                <a:spcPct val="80000"/>
              </a:lnSpc>
            </a:pPr>
            <a:r>
              <a:rPr lang="en-US" sz="2000" dirty="0" smtClean="0"/>
              <a:t>Water vapor</a:t>
            </a:r>
          </a:p>
          <a:p>
            <a:pPr lvl="1" eaLnBrk="1" hangingPunct="1">
              <a:lnSpc>
                <a:spcPct val="80000"/>
              </a:lnSpc>
            </a:pPr>
            <a:r>
              <a:rPr lang="en-US" sz="2000" dirty="0" smtClean="0"/>
              <a:t>Aerosols</a:t>
            </a:r>
          </a:p>
          <a:p>
            <a:pPr lvl="1" eaLnBrk="1" hangingPunct="1">
              <a:lnSpc>
                <a:spcPct val="80000"/>
              </a:lnSpc>
            </a:pPr>
            <a:r>
              <a:rPr lang="en-US" sz="2000" dirty="0" smtClean="0"/>
              <a:t>Residual cloud contamination</a:t>
            </a:r>
          </a:p>
          <a:p>
            <a:pPr eaLnBrk="1" hangingPunct="1">
              <a:lnSpc>
                <a:spcPct val="80000"/>
              </a:lnSpc>
            </a:pPr>
            <a:r>
              <a:rPr lang="en-US" sz="2400" dirty="0" smtClean="0"/>
              <a:t>Sea </a:t>
            </a:r>
            <a:r>
              <a:rPr lang="en-US" sz="2400" dirty="0" smtClean="0"/>
              <a:t>ice effects</a:t>
            </a:r>
          </a:p>
          <a:p>
            <a:pPr lvl="1" eaLnBrk="1" hangingPunct="1">
              <a:lnSpc>
                <a:spcPct val="80000"/>
              </a:lnSpc>
            </a:pPr>
            <a:r>
              <a:rPr lang="en-US" sz="2000" dirty="0" smtClean="0"/>
              <a:t>Generate ice mask at high resolution</a:t>
            </a:r>
          </a:p>
          <a:p>
            <a:pPr lvl="1" eaLnBrk="1" hangingPunct="1">
              <a:lnSpc>
                <a:spcPct val="80000"/>
              </a:lnSpc>
            </a:pPr>
            <a:r>
              <a:rPr lang="en-US" sz="2000" dirty="0" smtClean="0"/>
              <a:t>Anomalous atmospheric effects in the vicinity of sea </a:t>
            </a:r>
            <a:r>
              <a:rPr lang="en-US" sz="2000" dirty="0" smtClean="0"/>
              <a:t>ice</a:t>
            </a:r>
          </a:p>
          <a:p>
            <a:pPr eaLnBrk="1" hangingPunct="1">
              <a:lnSpc>
                <a:spcPct val="80000"/>
              </a:lnSpc>
            </a:pPr>
            <a:r>
              <a:rPr lang="en-US" sz="2400" dirty="0" smtClean="0"/>
              <a:t>Absolute </a:t>
            </a:r>
            <a:r>
              <a:rPr lang="en-US" sz="2400" dirty="0" smtClean="0"/>
              <a:t>accuracies</a:t>
            </a:r>
          </a:p>
          <a:p>
            <a:pPr lvl="1" eaLnBrk="1" hangingPunct="1">
              <a:lnSpc>
                <a:spcPct val="80000"/>
              </a:lnSpc>
            </a:pPr>
            <a:r>
              <a:rPr lang="en-US" sz="2000" dirty="0" smtClean="0"/>
              <a:t>How to determine accuracies?</a:t>
            </a:r>
          </a:p>
          <a:p>
            <a:pPr lvl="1" eaLnBrk="1" hangingPunct="1">
              <a:lnSpc>
                <a:spcPct val="80000"/>
              </a:lnSpc>
            </a:pPr>
            <a:r>
              <a:rPr lang="en-US" sz="2000" dirty="0" smtClean="0"/>
              <a:t>How to generate a CDR?</a:t>
            </a:r>
          </a:p>
          <a:p>
            <a:pPr eaLnBrk="1" hangingPunct="1">
              <a:lnSpc>
                <a:spcPct val="80000"/>
              </a:lnSpc>
            </a:pPr>
            <a:endParaRPr lang="en-US" sz="24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4855</TotalTime>
  <Words>2833</Words>
  <Application>Microsoft Office PowerPoint</Application>
  <PresentationFormat>On-screen Show (4:3)</PresentationFormat>
  <Paragraphs>424</Paragraphs>
  <Slides>39</Slides>
  <Notes>31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5" baseType="lpstr">
      <vt:lpstr>Arial</vt:lpstr>
      <vt:lpstr>Times New Roman</vt:lpstr>
      <vt:lpstr>Nimbus Roman</vt:lpstr>
      <vt:lpstr>MS PGothic</vt:lpstr>
      <vt:lpstr>Default Design</vt:lpstr>
      <vt:lpstr>Photo Editor Photo</vt:lpstr>
      <vt:lpstr>Slide 1</vt:lpstr>
      <vt:lpstr>Background</vt:lpstr>
      <vt:lpstr>Satellite retrievals of SST</vt:lpstr>
      <vt:lpstr>Slide 4</vt:lpstr>
      <vt:lpstr>SST satellite sensors</vt:lpstr>
      <vt:lpstr>GHRSST </vt:lpstr>
      <vt:lpstr>Objectives of GHRSST</vt:lpstr>
      <vt:lpstr>Mission Statement</vt:lpstr>
      <vt:lpstr>Scientific issues</vt:lpstr>
      <vt:lpstr>Logistical issues</vt:lpstr>
      <vt:lpstr>Slide 11</vt:lpstr>
      <vt:lpstr>Slide 12</vt:lpstr>
      <vt:lpstr>Organizations associated with GHRSST</vt:lpstr>
      <vt:lpstr>GHRSST Working Groups &amp; Technical Advisory Groups</vt:lpstr>
      <vt:lpstr>GHRSST Task Sharing</vt:lpstr>
      <vt:lpstr>Data Format: L2P</vt:lpstr>
      <vt:lpstr>GHRSST L2P variables</vt:lpstr>
      <vt:lpstr>Data flow</vt:lpstr>
      <vt:lpstr>Slide 19</vt:lpstr>
      <vt:lpstr>Long Term Stewardship</vt:lpstr>
      <vt:lpstr>Achievements</vt:lpstr>
      <vt:lpstr>GHRSST Web Pages: www.ghrsst.org</vt:lpstr>
      <vt:lpstr>GHRSST Science Team 2011/12</vt:lpstr>
      <vt:lpstr>     MISST – US Component of GHRSST</vt:lpstr>
      <vt:lpstr>Questions?</vt:lpstr>
      <vt:lpstr>Slide 26</vt:lpstr>
      <vt:lpstr>Slide 27</vt:lpstr>
      <vt:lpstr>Slide 28</vt:lpstr>
      <vt:lpstr>RSMAS ISAR</vt:lpstr>
      <vt:lpstr>Royal Caribbean Cruise Lines</vt:lpstr>
      <vt:lpstr>MISST – US component of GHRSST-PP</vt:lpstr>
      <vt:lpstr>Define SST</vt:lpstr>
      <vt:lpstr>Skin – bulk SST differences</vt:lpstr>
      <vt:lpstr>Skin effect </vt:lpstr>
      <vt:lpstr>Diurnal Heating</vt:lpstr>
      <vt:lpstr>Foundation Temperature</vt:lpstr>
      <vt:lpstr>Public Impact</vt:lpstr>
      <vt:lpstr>N-AWIPS operational workstations use GHRSST products</vt:lpstr>
      <vt:lpstr>NCODA SSTs in COAMPS Katrina simulations</vt:lpstr>
    </vt:vector>
  </TitlesOfParts>
  <Company>RSS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Chelle Gentemann</dc:creator>
  <cp:lastModifiedBy>Peter Minnett</cp:lastModifiedBy>
  <cp:revision>81</cp:revision>
  <dcterms:created xsi:type="dcterms:W3CDTF">2008-07-16T21:50:33Z</dcterms:created>
  <dcterms:modified xsi:type="dcterms:W3CDTF">2012-04-24T17:13:41Z</dcterms:modified>
</cp:coreProperties>
</file>